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2" r:id="rId7"/>
    <p:sldId id="276" r:id="rId8"/>
    <p:sldId id="285" r:id="rId9"/>
    <p:sldId id="286" r:id="rId10"/>
    <p:sldId id="265" r:id="rId11"/>
    <p:sldId id="263" r:id="rId12"/>
    <p:sldId id="277" r:id="rId13"/>
    <p:sldId id="278" r:id="rId14"/>
    <p:sldId id="279" r:id="rId15"/>
    <p:sldId id="280" r:id="rId16"/>
    <p:sldId id="287" r:id="rId17"/>
    <p:sldId id="281" r:id="rId18"/>
    <p:sldId id="282" r:id="rId19"/>
    <p:sldId id="283"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14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C36EBA-A3CF-4906-AFF8-B7BE80C0D5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6C36EBA-A3CF-4906-AFF8-B7BE80C0D5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6C36EBA-A3CF-4906-AFF8-B7BE80C0D50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36EBA-A3CF-4906-AFF8-B7BE80C0D50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36EBA-A3CF-4906-AFF8-B7BE80C0D50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C36EBA-A3CF-4906-AFF8-B7BE80C0D5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C36EBA-A3CF-4906-AFF8-B7BE80C0D5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B530E-A55F-4B97-A30F-210C993A596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C36EBA-A3CF-4906-AFF8-B7BE80C0D502}"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6B530E-A55F-4B97-A30F-210C993A596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32084"/>
            <a:ext cx="12192000" cy="4596953"/>
          </a:xfrm>
          <a:prstGeom prst="rect">
            <a:avLst/>
          </a:prstGeom>
        </p:spPr>
      </p:pic>
      <p:sp>
        <p:nvSpPr>
          <p:cNvPr id="4" name="TextBox 3"/>
          <p:cNvSpPr txBox="1"/>
          <p:nvPr/>
        </p:nvSpPr>
        <p:spPr>
          <a:xfrm>
            <a:off x="345440" y="4995594"/>
            <a:ext cx="11846560" cy="954107"/>
          </a:xfrm>
          <a:prstGeom prst="rect">
            <a:avLst/>
          </a:prstGeom>
          <a:noFill/>
        </p:spPr>
        <p:txBody>
          <a:bodyPr wrap="square">
            <a:spAutoFit/>
          </a:bodyPr>
          <a:lstStyle/>
          <a:p>
            <a:pPr algn="ctr"/>
            <a:r>
              <a:rPr lang="en-US" sz="2800" b="1" i="0" dirty="0">
                <a:solidFill>
                  <a:srgbClr val="C00000"/>
                </a:solidFill>
                <a:effectLst/>
                <a:latin typeface="Algerian" panose="04020705040A02060702" pitchFamily="82" charset="0"/>
              </a:rPr>
              <a:t>Java</a:t>
            </a:r>
            <a:r>
              <a:rPr lang="en-US" sz="2800" b="1" i="0" dirty="0">
                <a:solidFill>
                  <a:srgbClr val="002060"/>
                </a:solidFill>
                <a:effectLst/>
                <a:latin typeface="Algerian" panose="04020705040A02060702" pitchFamily="82" charset="0"/>
              </a:rPr>
              <a:t> technology is a language of programming as well as a platform</a:t>
            </a:r>
            <a:endParaRPr lang="en-IN" sz="2800" b="1" dirty="0">
              <a:solidFill>
                <a:srgbClr val="00206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69481" y="682094"/>
            <a:ext cx="10124853" cy="5493812"/>
          </a:xfrm>
          <a:prstGeom prst="rect">
            <a:avLst/>
          </a:prstGeom>
          <a:noFill/>
        </p:spPr>
        <p:txBody>
          <a:bodyPr wrap="square">
            <a:spAutoFit/>
          </a:bodyPr>
          <a:lstStyle/>
          <a:p>
            <a:pPr algn="l">
              <a:spcAft>
                <a:spcPts val="1500"/>
              </a:spcAft>
            </a:pPr>
            <a:r>
              <a:rPr lang="en-US" sz="3200" b="1" i="0" dirty="0">
                <a:solidFill>
                  <a:srgbClr val="000000"/>
                </a:solidFill>
                <a:effectLst/>
                <a:latin typeface="Verdana" panose="020B0604030504040204" pitchFamily="34" charset="0"/>
              </a:rPr>
              <a:t>Java features: </a:t>
            </a:r>
            <a:endParaRPr lang="en-US" sz="2400" b="1" i="0" dirty="0">
              <a:solidFill>
                <a:srgbClr val="222222"/>
              </a:solidFill>
              <a:effectLst/>
              <a:latin typeface="Times New Roman" panose="02020603050405020304" pitchFamily="18" charset="0"/>
            </a:endParaRPr>
          </a:p>
          <a:p>
            <a:pPr marL="514350" indent="-514350" algn="l">
              <a:spcAft>
                <a:spcPts val="1500"/>
              </a:spcAft>
              <a:buAutoNum type="arabicPeriod"/>
            </a:pPr>
            <a:r>
              <a:rPr lang="en-US" sz="3200" b="0" i="0" dirty="0">
                <a:solidFill>
                  <a:srgbClr val="000000"/>
                </a:solidFill>
                <a:effectLst/>
                <a:latin typeface="Verdana" panose="020B0604030504040204" pitchFamily="34" charset="0"/>
              </a:rPr>
              <a:t>Simple, easy and familiar:</a:t>
            </a:r>
            <a:endParaRPr lang="en-US" sz="3200" b="0" i="0" dirty="0">
              <a:solidFill>
                <a:srgbClr val="000000"/>
              </a:solidFill>
              <a:effectLst/>
              <a:latin typeface="Verdana" panose="020B0604030504040204" pitchFamily="34" charset="0"/>
            </a:endParaRPr>
          </a:p>
          <a:p>
            <a:pPr algn="l">
              <a:spcAft>
                <a:spcPts val="1500"/>
              </a:spcAft>
            </a:pPr>
            <a:r>
              <a:rPr lang="en-US" sz="3200" b="0" i="0" dirty="0">
                <a:solidFill>
                  <a:srgbClr val="000000"/>
                </a:solidFill>
                <a:effectLst/>
                <a:latin typeface="Verdana" panose="020B0604030504040204" pitchFamily="34" charset="0"/>
              </a:rPr>
              <a:t>  </a:t>
            </a:r>
            <a:r>
              <a:rPr lang="en-US" sz="2400" b="0" i="0" dirty="0">
                <a:solidFill>
                  <a:srgbClr val="000000"/>
                </a:solidFill>
                <a:effectLst/>
                <a:latin typeface="Verdana" panose="020B0604030504040204" pitchFamily="34" charset="0"/>
              </a:rPr>
              <a:t>Java is easy to learn and familiar because java syntax is just like </a:t>
            </a:r>
            <a:r>
              <a:rPr lang="en-US" sz="2400" b="0" i="0" dirty="0" err="1">
                <a:solidFill>
                  <a:srgbClr val="000000"/>
                </a:solidFill>
                <a:effectLst/>
                <a:latin typeface="Verdana" panose="020B0604030504040204" pitchFamily="34" charset="0"/>
              </a:rPr>
              <a:t>c++</a:t>
            </a:r>
            <a:r>
              <a:rPr lang="en-US" sz="2400" b="0" i="0" dirty="0">
                <a:solidFill>
                  <a:srgbClr val="000000"/>
                </a:solidFill>
                <a:effectLst/>
                <a:latin typeface="Verdana" panose="020B0604030504040204" pitchFamily="34" charset="0"/>
              </a:rPr>
              <a:t>.</a:t>
            </a:r>
            <a:endParaRPr lang="en-US" sz="2000" b="0"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It is simple because:</a:t>
            </a:r>
            <a:endParaRPr lang="en-US" sz="2000" b="0"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a) it does not use header files.</a:t>
            </a:r>
            <a:endParaRPr lang="en-US" sz="2000" b="0"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b) eliminated the use of pointer and operator overloading</a:t>
            </a:r>
            <a:r>
              <a:rPr lang="en-US" sz="1800" b="0" i="0" dirty="0">
                <a:solidFill>
                  <a:srgbClr val="000000"/>
                </a:solidFill>
                <a:effectLst/>
                <a:latin typeface="Verdana" panose="020B0604030504040204" pitchFamily="34" charset="0"/>
              </a:rPr>
              <a:t>.</a:t>
            </a:r>
            <a:endParaRPr lang="en-US" sz="1600" b="0" i="0" dirty="0">
              <a:solidFill>
                <a:srgbClr val="222222"/>
              </a:solidFill>
              <a:effectLst/>
              <a:latin typeface="Times New Roman" panose="02020603050405020304" pitchFamily="18" charset="0"/>
            </a:endParaRPr>
          </a:p>
          <a:p>
            <a:pPr algn="l">
              <a:spcAft>
                <a:spcPts val="1500"/>
              </a:spcAft>
            </a:pPr>
            <a:r>
              <a:rPr lang="en-US" sz="3200" b="0" i="0" dirty="0">
                <a:solidFill>
                  <a:srgbClr val="000000"/>
                </a:solidFill>
                <a:effectLst/>
                <a:latin typeface="Verdana" panose="020B0604030504040204" pitchFamily="34" charset="0"/>
              </a:rPr>
              <a:t>2. Platform Independent: </a:t>
            </a:r>
            <a:endParaRPr lang="en-US" sz="3200" b="0" i="0" dirty="0">
              <a:solidFill>
                <a:srgbClr val="000000"/>
              </a:solidFill>
              <a:effectLst/>
              <a:latin typeface="Verdana" panose="020B0604030504040204" pitchFamily="34" charset="0"/>
            </a:endParaRPr>
          </a:p>
          <a:p>
            <a:pPr algn="l">
              <a:spcAft>
                <a:spcPts val="1500"/>
              </a:spcAft>
            </a:pPr>
            <a:r>
              <a:rPr lang="en-US" sz="3200" b="0" i="0" dirty="0">
                <a:solidFill>
                  <a:srgbClr val="000000"/>
                </a:solidFill>
                <a:effectLst/>
                <a:latin typeface="Verdana" panose="020B0604030504040204" pitchFamily="34" charset="0"/>
              </a:rPr>
              <a:t> </a:t>
            </a:r>
            <a:r>
              <a:rPr lang="en-US" sz="2400" b="0" i="0" dirty="0">
                <a:solidFill>
                  <a:srgbClr val="000000"/>
                </a:solidFill>
                <a:effectLst/>
                <a:latin typeface="Verdana" panose="020B0604030504040204" pitchFamily="34" charset="0"/>
              </a:rPr>
              <a:t>Write once, run anywhere (</a:t>
            </a:r>
            <a:r>
              <a:rPr lang="en-US" sz="2400" dirty="0">
                <a:solidFill>
                  <a:srgbClr val="000000"/>
                </a:solidFill>
                <a:latin typeface="Verdana" panose="020B0604030504040204" pitchFamily="34" charset="0"/>
              </a:rPr>
              <a:t>WORA)</a:t>
            </a:r>
            <a:endParaRPr lang="en-US" sz="2000" b="0" i="0" dirty="0">
              <a:solidFill>
                <a:srgbClr val="222222"/>
              </a:solidFill>
              <a:effectLst/>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373" y="258204"/>
            <a:ext cx="11801254" cy="6478697"/>
          </a:xfrm>
          <a:prstGeom prst="rect">
            <a:avLst/>
          </a:prstGeom>
          <a:noFill/>
        </p:spPr>
        <p:txBody>
          <a:bodyPr wrap="square">
            <a:spAutoFit/>
          </a:bodyPr>
          <a:lstStyle/>
          <a:p>
            <a:pPr algn="l">
              <a:spcAft>
                <a:spcPts val="1500"/>
              </a:spcAft>
            </a:pPr>
            <a:r>
              <a:rPr lang="en-US" sz="3200" b="0" i="0" dirty="0">
                <a:solidFill>
                  <a:srgbClr val="000000"/>
                </a:solidFill>
                <a:effectLst/>
                <a:latin typeface="Verdana" panose="020B0604030504040204" pitchFamily="34" charset="0"/>
              </a:rPr>
              <a:t>3.Object-Oriented:</a:t>
            </a:r>
            <a:endParaRPr lang="en-US" sz="2400" b="1"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Java is Object oriented throughout language- that mean no coding outside of</a:t>
            </a:r>
            <a:endParaRPr lang="en-US" sz="2000" b="0"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class definitions,  including main().</a:t>
            </a:r>
            <a:endParaRPr lang="en-US" sz="2000" b="0" i="0" dirty="0">
              <a:solidFill>
                <a:srgbClr val="222222"/>
              </a:solidFill>
              <a:effectLst/>
              <a:latin typeface="Times New Roman" panose="02020603050405020304" pitchFamily="18" charset="0"/>
            </a:endParaRPr>
          </a:p>
          <a:p>
            <a:pPr algn="l">
              <a:spcAft>
                <a:spcPts val="1500"/>
              </a:spcAft>
            </a:pPr>
            <a:r>
              <a:rPr lang="en-US" sz="3200" b="0" i="0" dirty="0">
                <a:solidFill>
                  <a:srgbClr val="000000"/>
                </a:solidFill>
                <a:effectLst/>
                <a:latin typeface="Verdana" panose="020B0604030504040204" pitchFamily="34" charset="0"/>
              </a:rPr>
              <a:t>4. Robust: </a:t>
            </a:r>
            <a:endParaRPr lang="en-US" sz="2400" b="1" i="0" dirty="0">
              <a:solidFill>
                <a:srgbClr val="222222"/>
              </a:solidFill>
              <a:effectLst/>
              <a:latin typeface="Times New Roman" panose="02020603050405020304" pitchFamily="18" charset="0"/>
            </a:endParaRPr>
          </a:p>
          <a:p>
            <a:pPr algn="l"/>
            <a:r>
              <a:rPr lang="en-US" sz="1800" b="1" i="0" dirty="0">
                <a:solidFill>
                  <a:srgbClr val="000000"/>
                </a:solidFill>
                <a:effectLst/>
                <a:latin typeface="Verdana" panose="020B0604030504040204" pitchFamily="34" charset="0"/>
              </a:rPr>
              <a:t> </a:t>
            </a:r>
            <a:r>
              <a:rPr lang="en-US" sz="2400" b="0" i="0" dirty="0">
                <a:solidFill>
                  <a:srgbClr val="000000"/>
                </a:solidFill>
                <a:effectLst/>
                <a:latin typeface="Verdana" panose="020B0604030504040204" pitchFamily="34" charset="0"/>
              </a:rPr>
              <a:t>Robust  means inbuilt capabilities to handle errors/exceptions.</a:t>
            </a:r>
            <a:endParaRPr lang="en-US" sz="2000" b="0" i="0" dirty="0">
              <a:solidFill>
                <a:srgbClr val="222222"/>
              </a:solidFill>
              <a:effectLst/>
              <a:latin typeface="Times New Roman" panose="02020603050405020304" pitchFamily="18" charset="0"/>
            </a:endParaRPr>
          </a:p>
          <a:p>
            <a:pPr algn="l"/>
            <a:r>
              <a:rPr lang="en-US" sz="2400" i="0" dirty="0">
                <a:solidFill>
                  <a:srgbClr val="000000"/>
                </a:solidFill>
                <a:effectLst/>
                <a:latin typeface="Verdana" panose="020B0604030504040204" pitchFamily="34" charset="0"/>
              </a:rPr>
              <a:t> Java is robust because of  following:</a:t>
            </a:r>
            <a:endParaRPr lang="en-US" sz="2000" i="0" dirty="0">
              <a:solidFill>
                <a:srgbClr val="222222"/>
              </a:solidFill>
              <a:effectLst/>
              <a:latin typeface="Times New Roman" panose="02020603050405020304" pitchFamily="18" charset="0"/>
            </a:endParaRPr>
          </a:p>
          <a:p>
            <a:pPr marL="342900" indent="-342900" algn="l">
              <a:spcAft>
                <a:spcPts val="1800"/>
              </a:spcAft>
              <a:buFont typeface="Wingdings" panose="05000000000000000000" pitchFamily="2" charset="2"/>
              <a:buChar char="Ø"/>
            </a:pPr>
            <a:r>
              <a:rPr lang="en-US" sz="2400" b="0" i="0" dirty="0">
                <a:solidFill>
                  <a:srgbClr val="000000"/>
                </a:solidFill>
                <a:effectLst/>
                <a:latin typeface="Verdana" panose="020B0604030504040204" pitchFamily="34" charset="0"/>
              </a:rPr>
              <a:t> Built-in Exception handling.</a:t>
            </a:r>
            <a:endParaRPr lang="en-US" sz="2000" b="0" i="0" dirty="0">
              <a:solidFill>
                <a:srgbClr val="222222"/>
              </a:solidFill>
              <a:effectLst/>
              <a:latin typeface="Times New Roman" panose="02020603050405020304" pitchFamily="18" charset="0"/>
            </a:endParaRPr>
          </a:p>
          <a:p>
            <a:pPr marL="342900" indent="-342900" algn="l">
              <a:spcAft>
                <a:spcPts val="1800"/>
              </a:spcAft>
              <a:buFont typeface="Wingdings" panose="05000000000000000000" pitchFamily="2" charset="2"/>
              <a:buChar char="Ø"/>
            </a:pPr>
            <a:r>
              <a:rPr lang="en-US" sz="2400" b="0" i="0" dirty="0">
                <a:solidFill>
                  <a:srgbClr val="000000"/>
                </a:solidFill>
                <a:effectLst/>
                <a:latin typeface="Verdana" panose="020B0604030504040204" pitchFamily="34" charset="0"/>
              </a:rPr>
              <a:t> Strong type checking i.e. all data must be declared an explicit type.</a:t>
            </a:r>
            <a:endParaRPr lang="en-US" sz="2000" b="0" i="0" dirty="0">
              <a:solidFill>
                <a:srgbClr val="222222"/>
              </a:solidFill>
              <a:effectLst/>
              <a:latin typeface="Times New Roman" panose="02020603050405020304" pitchFamily="18" charset="0"/>
            </a:endParaRPr>
          </a:p>
          <a:p>
            <a:pPr marL="342900" indent="-342900" algn="l">
              <a:spcAft>
                <a:spcPts val="1800"/>
              </a:spcAft>
              <a:buFont typeface="Wingdings" panose="05000000000000000000" pitchFamily="2" charset="2"/>
              <a:buChar char="Ø"/>
            </a:pPr>
            <a:r>
              <a:rPr lang="en-US" sz="2400" b="0" i="0" dirty="0">
                <a:solidFill>
                  <a:srgbClr val="000000"/>
                </a:solidFill>
                <a:effectLst/>
                <a:latin typeface="Verdana" panose="020B0604030504040204" pitchFamily="34" charset="0"/>
              </a:rPr>
              <a:t> Local variables must be initialized.</a:t>
            </a:r>
            <a:endParaRPr lang="en-US" sz="2000" b="0" i="0" dirty="0">
              <a:solidFill>
                <a:srgbClr val="222222"/>
              </a:solidFill>
              <a:effectLst/>
              <a:latin typeface="Times New Roman" panose="02020603050405020304" pitchFamily="18" charset="0"/>
            </a:endParaRPr>
          </a:p>
          <a:p>
            <a:pPr marL="342900" indent="-342900" algn="l">
              <a:spcAft>
                <a:spcPts val="1800"/>
              </a:spcAft>
              <a:buFont typeface="Wingdings" panose="05000000000000000000" pitchFamily="2" charset="2"/>
              <a:buChar char="Ø"/>
            </a:pPr>
            <a:r>
              <a:rPr lang="en-US" sz="2400" b="0" i="0" dirty="0">
                <a:solidFill>
                  <a:srgbClr val="000000"/>
                </a:solidFill>
                <a:effectLst/>
                <a:latin typeface="Verdana" panose="020B0604030504040204" pitchFamily="34" charset="0"/>
              </a:rPr>
              <a:t> Automatic garbage collection.</a:t>
            </a:r>
            <a:endParaRPr lang="en-US" sz="2000" b="0" i="0" dirty="0">
              <a:solidFill>
                <a:srgbClr val="222222"/>
              </a:solidFill>
              <a:effectLst/>
              <a:latin typeface="Times New Roman" panose="02020603050405020304" pitchFamily="18" charset="0"/>
            </a:endParaRPr>
          </a:p>
          <a:p>
            <a:pPr marL="342900" indent="-342900" algn="l">
              <a:spcAft>
                <a:spcPts val="1800"/>
              </a:spcAft>
              <a:buFont typeface="Wingdings" panose="05000000000000000000" pitchFamily="2" charset="2"/>
              <a:buChar char="Ø"/>
            </a:pPr>
            <a:r>
              <a:rPr lang="en-US" sz="2400" b="0" i="0" dirty="0">
                <a:solidFill>
                  <a:srgbClr val="000000"/>
                </a:solidFill>
                <a:effectLst/>
                <a:latin typeface="Verdana" panose="020B0604030504040204" pitchFamily="34" charset="0"/>
              </a:rPr>
              <a:t> First checks the reliability of the code before Execution etc.</a:t>
            </a:r>
            <a:endParaRPr lang="en-US" sz="2000" b="0" i="0" dirty="0">
              <a:solidFill>
                <a:srgbClr val="222222"/>
              </a:solidFill>
              <a:effectLst/>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8444"/>
            <a:ext cx="12461358" cy="6624891"/>
          </a:xfrm>
          <a:prstGeom prst="rect">
            <a:avLst/>
          </a:prstGeom>
          <a:noFill/>
        </p:spPr>
        <p:txBody>
          <a:bodyPr wrap="square">
            <a:spAutoFit/>
          </a:bodyPr>
          <a:lstStyle/>
          <a:p>
            <a:pPr algn="l">
              <a:spcAft>
                <a:spcPts val="1500"/>
              </a:spcAft>
            </a:pPr>
            <a:r>
              <a:rPr lang="en-US" sz="3200" b="0" i="0" dirty="0">
                <a:solidFill>
                  <a:srgbClr val="000000"/>
                </a:solidFill>
                <a:effectLst/>
                <a:latin typeface="Verdana" panose="020B0604030504040204" pitchFamily="34" charset="0"/>
              </a:rPr>
              <a:t>5. Secure:  </a:t>
            </a:r>
            <a:r>
              <a:rPr lang="en-US" sz="2000" i="0" dirty="0">
                <a:solidFill>
                  <a:srgbClr val="000000"/>
                </a:solidFill>
                <a:effectLst/>
                <a:latin typeface="Verdana" panose="020B0604030504040204" pitchFamily="34" charset="0"/>
              </a:rPr>
              <a:t>Java is secure because it provides:</a:t>
            </a:r>
            <a:endParaRPr lang="en-US" i="0" dirty="0">
              <a:solidFill>
                <a:srgbClr val="222222"/>
              </a:solidFill>
              <a:effectLst/>
              <a:latin typeface="Times New Roman" panose="02020603050405020304" pitchFamily="18" charset="0"/>
            </a:endParaRPr>
          </a:p>
          <a:p>
            <a:pPr algn="l">
              <a:spcAft>
                <a:spcPts val="1800"/>
              </a:spcAft>
            </a:pPr>
            <a:r>
              <a:rPr lang="en-US" sz="2000" b="0" i="0" dirty="0">
                <a:solidFill>
                  <a:srgbClr val="000000"/>
                </a:solidFill>
                <a:effectLst/>
                <a:latin typeface="Verdana" panose="020B0604030504040204" pitchFamily="34" charset="0"/>
              </a:rPr>
              <a:t>1. access restrictions with the help of access modifiers (public, private </a:t>
            </a:r>
            <a:r>
              <a:rPr lang="en-US" sz="2000" b="0" i="0" dirty="0" err="1">
                <a:solidFill>
                  <a:srgbClr val="000000"/>
                </a:solidFill>
                <a:effectLst/>
                <a:latin typeface="Verdana" panose="020B0604030504040204" pitchFamily="34" charset="0"/>
              </a:rPr>
              <a:t>etc</a:t>
            </a:r>
            <a:r>
              <a:rPr lang="en-US" sz="2000" b="0" i="0" dirty="0">
                <a:solidFill>
                  <a:srgbClr val="000000"/>
                </a:solidFill>
                <a:effectLst/>
                <a:latin typeface="Verdana" panose="020B0604030504040204" pitchFamily="34" charset="0"/>
              </a:rPr>
              <a:t>).</a:t>
            </a:r>
            <a:endParaRPr lang="en-US" b="0" i="0" dirty="0">
              <a:solidFill>
                <a:srgbClr val="222222"/>
              </a:solidFill>
              <a:effectLst/>
              <a:latin typeface="Times New Roman" panose="02020603050405020304" pitchFamily="18" charset="0"/>
            </a:endParaRPr>
          </a:p>
          <a:p>
            <a:pPr algn="l">
              <a:spcAft>
                <a:spcPts val="1800"/>
              </a:spcAft>
            </a:pPr>
            <a:r>
              <a:rPr lang="en-US" sz="2000" b="0" i="0" dirty="0">
                <a:solidFill>
                  <a:srgbClr val="000000"/>
                </a:solidFill>
                <a:effectLst/>
                <a:latin typeface="Verdana" panose="020B0604030504040204" pitchFamily="34" charset="0"/>
              </a:rPr>
              <a:t>2. byte codes verification – checks classes after loading.</a:t>
            </a:r>
            <a:endParaRPr lang="en-US" b="0" i="0" dirty="0">
              <a:solidFill>
                <a:srgbClr val="222222"/>
              </a:solidFill>
              <a:effectLst/>
              <a:latin typeface="Times New Roman" panose="02020603050405020304" pitchFamily="18" charset="0"/>
            </a:endParaRPr>
          </a:p>
          <a:p>
            <a:pPr algn="l">
              <a:spcAft>
                <a:spcPts val="1800"/>
              </a:spcAft>
            </a:pPr>
            <a:r>
              <a:rPr lang="en-US" sz="2000" b="0" i="0" dirty="0">
                <a:solidFill>
                  <a:srgbClr val="000000"/>
                </a:solidFill>
                <a:effectLst/>
                <a:latin typeface="Verdana" panose="020B0604030504040204" pitchFamily="34" charset="0"/>
              </a:rPr>
              <a:t>Class loader – confines objects to unique namespaces.</a:t>
            </a:r>
            <a:endParaRPr lang="en-US" b="0" i="0" dirty="0">
              <a:solidFill>
                <a:srgbClr val="222222"/>
              </a:solidFill>
              <a:effectLst/>
              <a:latin typeface="Times New Roman" panose="02020603050405020304" pitchFamily="18" charset="0"/>
            </a:endParaRPr>
          </a:p>
          <a:p>
            <a:pPr algn="l">
              <a:spcAft>
                <a:spcPts val="1800"/>
              </a:spcAft>
            </a:pPr>
            <a:r>
              <a:rPr lang="en-US" sz="2000" b="0" i="0" dirty="0">
                <a:solidFill>
                  <a:srgbClr val="000000"/>
                </a:solidFill>
                <a:effectLst/>
                <a:latin typeface="Verdana" panose="020B0604030504040204" pitchFamily="34" charset="0"/>
              </a:rPr>
              <a:t>Security manager – determines what resources a class can access such as reading and writing to the local disk.</a:t>
            </a:r>
            <a:endParaRPr lang="en-US" b="0" i="0" dirty="0">
              <a:solidFill>
                <a:srgbClr val="222222"/>
              </a:solidFill>
              <a:effectLst/>
              <a:latin typeface="Times New Roman" panose="02020603050405020304" pitchFamily="18" charset="0"/>
            </a:endParaRPr>
          </a:p>
          <a:p>
            <a:pPr algn="l">
              <a:spcAft>
                <a:spcPts val="1500"/>
              </a:spcAft>
            </a:pPr>
            <a:r>
              <a:rPr lang="en-US" sz="3200" b="0" i="0" dirty="0">
                <a:solidFill>
                  <a:srgbClr val="000000"/>
                </a:solidFill>
                <a:effectLst/>
                <a:latin typeface="Verdana" panose="020B0604030504040204" pitchFamily="34" charset="0"/>
              </a:rPr>
              <a:t>6. Distributed:</a:t>
            </a:r>
            <a:endParaRPr lang="en-US" sz="2400" b="1" i="0" dirty="0">
              <a:solidFill>
                <a:srgbClr val="222222"/>
              </a:solidFill>
              <a:effectLst/>
              <a:latin typeface="Times New Roman" panose="02020603050405020304" pitchFamily="18" charset="0"/>
            </a:endParaRPr>
          </a:p>
          <a:p>
            <a:pPr algn="l">
              <a:spcAft>
                <a:spcPts val="1800"/>
              </a:spcAft>
            </a:pPr>
            <a:r>
              <a:rPr lang="en-US" sz="2000" b="0" i="0" dirty="0">
                <a:solidFill>
                  <a:srgbClr val="000000"/>
                </a:solidFill>
                <a:effectLst/>
                <a:latin typeface="Verdana" panose="020B0604030504040204" pitchFamily="34" charset="0"/>
              </a:rPr>
              <a:t>Java provides the network facility. i.e. programs can be access remotely from any machine on the network rather than writing program on the local machine. HTTP and FTP protocols are developed in java</a:t>
            </a:r>
            <a:r>
              <a:rPr lang="en-US" sz="1800" b="0" i="0" dirty="0">
                <a:solidFill>
                  <a:srgbClr val="000000"/>
                </a:solidFill>
                <a:effectLst/>
                <a:latin typeface="Verdana" panose="020B0604030504040204" pitchFamily="34" charset="0"/>
              </a:rPr>
              <a:t>.</a:t>
            </a:r>
            <a:endParaRPr lang="en-US" sz="1600" b="0" i="0" dirty="0">
              <a:solidFill>
                <a:srgbClr val="222222"/>
              </a:solidFill>
              <a:effectLst/>
              <a:latin typeface="Times New Roman" panose="02020603050405020304" pitchFamily="18" charset="0"/>
            </a:endParaRPr>
          </a:p>
          <a:p>
            <a:pPr algn="l">
              <a:spcAft>
                <a:spcPts val="1500"/>
              </a:spcAft>
            </a:pPr>
            <a:r>
              <a:rPr lang="en-US" sz="3200" b="0" i="0" dirty="0">
                <a:solidFill>
                  <a:srgbClr val="000000"/>
                </a:solidFill>
                <a:effectLst/>
                <a:latin typeface="Verdana" panose="020B0604030504040204" pitchFamily="34" charset="0"/>
              </a:rPr>
              <a:t>7. Compiled and interpreted:</a:t>
            </a:r>
            <a:endParaRPr lang="en-US" sz="2400" b="1" i="0" dirty="0">
              <a:solidFill>
                <a:srgbClr val="222222"/>
              </a:solidFill>
              <a:effectLst/>
              <a:latin typeface="Times New Roman" panose="02020603050405020304" pitchFamily="18" charset="0"/>
            </a:endParaRPr>
          </a:p>
          <a:p>
            <a:pPr algn="l">
              <a:spcAft>
                <a:spcPts val="1800"/>
              </a:spcAft>
            </a:pPr>
            <a:r>
              <a:rPr lang="en-US" sz="2000" b="0" i="0" dirty="0">
                <a:solidFill>
                  <a:srgbClr val="000000"/>
                </a:solidFill>
                <a:effectLst/>
                <a:latin typeface="Verdana" panose="020B0604030504040204" pitchFamily="34" charset="0"/>
              </a:rPr>
              <a:t>Java code is translated into byte code after compilation and the byte code is interpreted by JVM (Java Virtual Machine). This two steps process allows for extensive code checking and also increase security</a:t>
            </a:r>
            <a:r>
              <a:rPr lang="en-US" sz="1800" b="0" i="0" dirty="0">
                <a:solidFill>
                  <a:srgbClr val="000000"/>
                </a:solidFill>
                <a:effectLst/>
                <a:latin typeface="Verdana" panose="020B0604030504040204" pitchFamily="34" charset="0"/>
              </a:rPr>
              <a:t>.</a:t>
            </a:r>
            <a:endParaRPr lang="en-US" sz="1600" b="0" i="0" dirty="0">
              <a:solidFill>
                <a:srgbClr val="222222"/>
              </a:solidFill>
              <a:effectLst/>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30" y="140869"/>
            <a:ext cx="12192000" cy="7078861"/>
          </a:xfrm>
          <a:prstGeom prst="rect">
            <a:avLst/>
          </a:prstGeom>
          <a:noFill/>
        </p:spPr>
        <p:txBody>
          <a:bodyPr wrap="square">
            <a:spAutoFit/>
          </a:bodyPr>
          <a:lstStyle/>
          <a:p>
            <a:pPr algn="l">
              <a:spcAft>
                <a:spcPts val="1500"/>
              </a:spcAft>
            </a:pPr>
            <a:r>
              <a:rPr lang="en-US" sz="3200" b="0" i="0" dirty="0">
                <a:solidFill>
                  <a:srgbClr val="000000"/>
                </a:solidFill>
                <a:effectLst/>
                <a:latin typeface="Verdana" panose="020B0604030504040204" pitchFamily="34" charset="0"/>
              </a:rPr>
              <a:t>8. Portable:</a:t>
            </a:r>
            <a:endParaRPr lang="en-US" sz="2400" b="1"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Means able to be easily carried or moved. Write once, run anywhere (WORA) feature makes it portable</a:t>
            </a:r>
            <a:r>
              <a:rPr lang="en-US" sz="1800" b="0" i="0" dirty="0">
                <a:solidFill>
                  <a:srgbClr val="000000"/>
                </a:solidFill>
                <a:effectLst/>
                <a:latin typeface="Verdana" panose="020B0604030504040204" pitchFamily="34" charset="0"/>
              </a:rPr>
              <a:t>.</a:t>
            </a:r>
            <a:endParaRPr lang="en-US" sz="1600" b="0" i="0" dirty="0">
              <a:solidFill>
                <a:srgbClr val="222222"/>
              </a:solidFill>
              <a:effectLst/>
              <a:latin typeface="Times New Roman" panose="02020603050405020304" pitchFamily="18" charset="0"/>
            </a:endParaRPr>
          </a:p>
          <a:p>
            <a:pPr algn="l">
              <a:spcAft>
                <a:spcPts val="1500"/>
              </a:spcAft>
            </a:pPr>
            <a:r>
              <a:rPr lang="en-US" sz="3200" b="0" i="0" dirty="0">
                <a:solidFill>
                  <a:srgbClr val="000000"/>
                </a:solidFill>
                <a:effectLst/>
                <a:latin typeface="Verdana" panose="020B0604030504040204" pitchFamily="34" charset="0"/>
              </a:rPr>
              <a:t>9. Architecture-Neutral: </a:t>
            </a:r>
            <a:endParaRPr lang="en-US" sz="2400" b="1"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Java code is translated into byte code after compilation which is independent of  any computer architecture, it needs only JVM (Java Virtual Machine) to execute.</a:t>
            </a:r>
            <a:endParaRPr lang="en-US" sz="2000" b="0" i="0" dirty="0">
              <a:solidFill>
                <a:srgbClr val="222222"/>
              </a:solidFill>
              <a:effectLst/>
              <a:latin typeface="Times New Roman" panose="02020603050405020304" pitchFamily="18" charset="0"/>
            </a:endParaRPr>
          </a:p>
          <a:p>
            <a:pPr algn="l">
              <a:spcAft>
                <a:spcPts val="1500"/>
              </a:spcAft>
            </a:pPr>
            <a:r>
              <a:rPr lang="en-US" sz="3200" b="0" i="0" dirty="0">
                <a:solidFill>
                  <a:srgbClr val="000000"/>
                </a:solidFill>
                <a:effectLst/>
                <a:latin typeface="Verdana" panose="020B0604030504040204" pitchFamily="34" charset="0"/>
              </a:rPr>
              <a:t>10. High performance:</a:t>
            </a:r>
            <a:endParaRPr lang="en-US" sz="2400" b="1"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JVM  can execute byte codes (highly optimized) very fast with the help of  Just in time (JIT) compilation technique</a:t>
            </a:r>
            <a:r>
              <a:rPr lang="en-US" sz="1800" b="0" i="0" dirty="0">
                <a:solidFill>
                  <a:srgbClr val="000000"/>
                </a:solidFill>
                <a:effectLst/>
                <a:latin typeface="Verdana" panose="020B0604030504040204" pitchFamily="34" charset="0"/>
              </a:rPr>
              <a:t>.</a:t>
            </a:r>
            <a:endParaRPr lang="en-US" sz="1600" b="0" i="0" dirty="0">
              <a:solidFill>
                <a:srgbClr val="222222"/>
              </a:solidFill>
              <a:effectLst/>
              <a:latin typeface="Times New Roman" panose="02020603050405020304" pitchFamily="18" charset="0"/>
            </a:endParaRPr>
          </a:p>
          <a:p>
            <a:pPr algn="l">
              <a:spcAft>
                <a:spcPts val="1500"/>
              </a:spcAft>
            </a:pPr>
            <a:r>
              <a:rPr lang="en-US" sz="3200" b="0" i="0" dirty="0">
                <a:solidFill>
                  <a:srgbClr val="000000"/>
                </a:solidFill>
                <a:effectLst/>
                <a:latin typeface="Verdana" panose="020B0604030504040204" pitchFamily="34" charset="0"/>
              </a:rPr>
              <a:t>11. Re-usability of code:</a:t>
            </a:r>
            <a:endParaRPr lang="en-US" sz="2400" b="1" i="0" dirty="0">
              <a:solidFill>
                <a:srgbClr val="222222"/>
              </a:solidFill>
              <a:effectLst/>
              <a:latin typeface="Times New Roman" panose="02020603050405020304" pitchFamily="18" charset="0"/>
            </a:endParaRPr>
          </a:p>
          <a:p>
            <a:pPr algn="l">
              <a:spcAft>
                <a:spcPts val="1800"/>
              </a:spcAft>
            </a:pPr>
            <a:r>
              <a:rPr lang="en-US" sz="2400" b="0" i="0" dirty="0">
                <a:solidFill>
                  <a:srgbClr val="000000"/>
                </a:solidFill>
                <a:effectLst/>
                <a:latin typeface="Verdana" panose="020B0604030504040204" pitchFamily="34" charset="0"/>
              </a:rPr>
              <a:t>Java provides the code reusability With the Help of Inheritance.</a:t>
            </a:r>
            <a:endParaRPr lang="en-US" sz="2000" b="0" i="0" dirty="0">
              <a:solidFill>
                <a:srgbClr val="222222"/>
              </a:solidFill>
              <a:effectLst/>
              <a:latin typeface="Times New Roman" panose="02020603050405020304" pitchFamily="18" charset="0"/>
            </a:endParaRPr>
          </a:p>
          <a:p>
            <a:pPr algn="l">
              <a:spcAft>
                <a:spcPts val="1500"/>
              </a:spcAft>
            </a:pPr>
            <a:endParaRPr lang="en-US" sz="2400" b="1" i="0" dirty="0">
              <a:solidFill>
                <a:srgbClr val="222222"/>
              </a:solidFill>
              <a:effectLst/>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5389"/>
            <a:ext cx="12106940" cy="3416320"/>
          </a:xfrm>
          <a:prstGeom prst="rect">
            <a:avLst/>
          </a:prstGeom>
          <a:noFill/>
        </p:spPr>
        <p:txBody>
          <a:bodyPr wrap="square">
            <a:spAutoFit/>
          </a:bodyPr>
          <a:lstStyle/>
          <a:p>
            <a:pPr algn="l">
              <a:spcAft>
                <a:spcPts val="1500"/>
              </a:spcAft>
            </a:pPr>
            <a:r>
              <a:rPr lang="en-US" sz="3200" b="0" i="0" dirty="0">
                <a:solidFill>
                  <a:srgbClr val="000000"/>
                </a:solidFill>
                <a:effectLst/>
                <a:latin typeface="Verdana" panose="020B0604030504040204" pitchFamily="34" charset="0"/>
              </a:rPr>
              <a:t>12. Multithreading: </a:t>
            </a:r>
            <a:endParaRPr lang="en-US" sz="2400" b="1" i="0" dirty="0">
              <a:solidFill>
                <a:srgbClr val="222222"/>
              </a:solidFill>
              <a:effectLst/>
              <a:latin typeface="Times New Roman" panose="02020603050405020304" pitchFamily="18" charset="0"/>
            </a:endParaRPr>
          </a:p>
          <a:p>
            <a:pPr algn="l">
              <a:spcAft>
                <a:spcPts val="1800"/>
              </a:spcAft>
            </a:pPr>
            <a:r>
              <a:rPr lang="en-US" sz="2800" b="0" i="0" dirty="0">
                <a:solidFill>
                  <a:srgbClr val="000000"/>
                </a:solidFill>
                <a:effectLst/>
                <a:latin typeface="Verdana" panose="020B0604030504040204" pitchFamily="34" charset="0"/>
              </a:rPr>
              <a:t>Java provides multitasking facility with the help of lightweight processes called threads</a:t>
            </a:r>
            <a:r>
              <a:rPr lang="en-US" sz="1800" b="0" i="0" dirty="0">
                <a:solidFill>
                  <a:srgbClr val="000000"/>
                </a:solidFill>
                <a:effectLst/>
                <a:latin typeface="Verdana" panose="020B0604030504040204" pitchFamily="34" charset="0"/>
              </a:rPr>
              <a:t>.</a:t>
            </a:r>
            <a:endParaRPr lang="en-US" sz="1600" b="0" i="0" dirty="0">
              <a:solidFill>
                <a:srgbClr val="222222"/>
              </a:solidFill>
              <a:effectLst/>
              <a:latin typeface="Times New Roman" panose="02020603050405020304" pitchFamily="18" charset="0"/>
            </a:endParaRPr>
          </a:p>
          <a:p>
            <a:pPr algn="l">
              <a:spcAft>
                <a:spcPts val="1500"/>
              </a:spcAft>
            </a:pPr>
            <a:r>
              <a:rPr lang="en-US" sz="3200" b="0" i="0" dirty="0">
                <a:solidFill>
                  <a:srgbClr val="000000"/>
                </a:solidFill>
                <a:effectLst/>
                <a:latin typeface="Verdana" panose="020B0604030504040204" pitchFamily="34" charset="0"/>
              </a:rPr>
              <a:t>13. Dynamic: </a:t>
            </a:r>
            <a:endParaRPr lang="en-US" sz="2400" b="1" i="0" dirty="0">
              <a:solidFill>
                <a:srgbClr val="222222"/>
              </a:solidFill>
              <a:effectLst/>
              <a:latin typeface="Times New Roman" panose="02020603050405020304" pitchFamily="18" charset="0"/>
            </a:endParaRPr>
          </a:p>
          <a:p>
            <a:pPr algn="l">
              <a:spcAft>
                <a:spcPts val="1800"/>
              </a:spcAft>
            </a:pPr>
            <a:r>
              <a:rPr lang="en-US" sz="2800" b="0" i="0" dirty="0">
                <a:solidFill>
                  <a:srgbClr val="000000"/>
                </a:solidFill>
                <a:effectLst/>
                <a:latin typeface="Verdana" panose="020B0604030504040204" pitchFamily="34" charset="0"/>
              </a:rPr>
              <a:t>Java have the capability of linking dynamic new classes, methods and objects.</a:t>
            </a:r>
            <a:endParaRPr lang="en-US" sz="1600" b="0" i="0" dirty="0">
              <a:solidFill>
                <a:srgbClr val="222222"/>
              </a:solidFill>
              <a:effectLst/>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8288" y="835598"/>
            <a:ext cx="6103088" cy="707886"/>
          </a:xfrm>
          <a:prstGeom prst="rect">
            <a:avLst/>
          </a:prstGeom>
          <a:noFill/>
        </p:spPr>
        <p:txBody>
          <a:bodyPr wrap="square">
            <a:spAutoFit/>
          </a:bodyPr>
          <a:lstStyle/>
          <a:p>
            <a:pPr algn="just"/>
            <a:r>
              <a:rPr lang="en-IN" sz="4000" b="1" i="0" dirty="0">
                <a:solidFill>
                  <a:schemeClr val="accent2">
                    <a:lumMod val="50000"/>
                  </a:schemeClr>
                </a:solidFill>
                <a:effectLst/>
                <a:latin typeface="erdana"/>
              </a:rPr>
              <a:t>Java Naming Convention</a:t>
            </a:r>
            <a:endParaRPr lang="en-IN" sz="4000" b="1" i="0" dirty="0">
              <a:solidFill>
                <a:schemeClr val="accent2">
                  <a:lumMod val="50000"/>
                </a:schemeClr>
              </a:solidFill>
              <a:effectLst/>
              <a:latin typeface="erdana"/>
            </a:endParaRPr>
          </a:p>
        </p:txBody>
      </p:sp>
      <p:sp>
        <p:nvSpPr>
          <p:cNvPr id="4" name="TextBox 3"/>
          <p:cNvSpPr txBox="1"/>
          <p:nvPr/>
        </p:nvSpPr>
        <p:spPr>
          <a:xfrm>
            <a:off x="616688" y="2052084"/>
            <a:ext cx="10494335" cy="3970318"/>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a:solidFill>
                  <a:srgbClr val="002060"/>
                </a:solidFill>
                <a:latin typeface="Arial" panose="020B0604020202020204" pitchFamily="34" charset="0"/>
                <a:cs typeface="Arial" panose="020B0604020202020204" pitchFamily="34" charset="0"/>
              </a:rPr>
              <a:t>To make your code </a:t>
            </a:r>
            <a:r>
              <a:rPr lang="en-US" sz="2800" b="1" dirty="0" err="1">
                <a:solidFill>
                  <a:srgbClr val="002060"/>
                </a:solidFill>
                <a:latin typeface="Arial" panose="020B0604020202020204" pitchFamily="34" charset="0"/>
                <a:cs typeface="Arial" panose="020B0604020202020204" pitchFamily="34" charset="0"/>
              </a:rPr>
              <a:t>eaiser</a:t>
            </a:r>
            <a:r>
              <a:rPr lang="en-US" sz="2800" b="1" dirty="0">
                <a:solidFill>
                  <a:srgbClr val="002060"/>
                </a:solidFill>
                <a:latin typeface="Arial" panose="020B0604020202020204" pitchFamily="34" charset="0"/>
                <a:cs typeface="Arial" panose="020B0604020202020204" pitchFamily="34" charset="0"/>
              </a:rPr>
              <a:t> to read for yourself and other programmer.</a:t>
            </a:r>
            <a:endParaRPr lang="en-US" sz="28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800" b="1" i="0" dirty="0">
                <a:solidFill>
                  <a:srgbClr val="002060"/>
                </a:solidFill>
                <a:effectLst/>
                <a:latin typeface="Arial" panose="020B0604020202020204" pitchFamily="34" charset="0"/>
                <a:cs typeface="Arial" panose="020B0604020202020204" pitchFamily="34" charset="0"/>
              </a:rPr>
              <a:t> Readability of Java program is very important</a:t>
            </a:r>
            <a:endParaRPr lang="en-US" sz="2800" b="1" i="0" dirty="0">
              <a:solidFill>
                <a:srgbClr val="00206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800" b="1" i="0" dirty="0">
                <a:solidFill>
                  <a:srgbClr val="002060"/>
                </a:solidFill>
                <a:effectLst/>
                <a:latin typeface="Arial" panose="020B0604020202020204" pitchFamily="34" charset="0"/>
                <a:cs typeface="Arial" panose="020B0604020202020204" pitchFamily="34" charset="0"/>
              </a:rPr>
              <a:t> Java follows camel-case syntax for naming the class, interface, method, and variable.</a:t>
            </a:r>
            <a:endParaRPr lang="en-US" sz="2800" b="1" i="0" dirty="0">
              <a:solidFill>
                <a:srgbClr val="00206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800" b="1" i="0" dirty="0">
                <a:solidFill>
                  <a:srgbClr val="002060"/>
                </a:solidFill>
                <a:effectLst/>
                <a:latin typeface="Arial" panose="020B0604020202020204" pitchFamily="34" charset="0"/>
                <a:cs typeface="Arial" panose="020B0604020202020204" pitchFamily="34" charset="0"/>
              </a:rPr>
              <a:t>If the name is combined with two words, the second word will start with uppercase letter always such as </a:t>
            </a:r>
            <a:r>
              <a:rPr lang="en-US" sz="2800" b="1" i="0" dirty="0" err="1">
                <a:solidFill>
                  <a:srgbClr val="002060"/>
                </a:solidFill>
                <a:effectLst/>
                <a:latin typeface="Arial" panose="020B0604020202020204" pitchFamily="34" charset="0"/>
                <a:cs typeface="Arial" panose="020B0604020202020204" pitchFamily="34" charset="0"/>
              </a:rPr>
              <a:t>firstName</a:t>
            </a:r>
            <a:r>
              <a:rPr lang="en-US" sz="2800" b="1" i="0" dirty="0">
                <a:solidFill>
                  <a:srgbClr val="002060"/>
                </a:solidFill>
                <a:effectLst/>
                <a:latin typeface="Arial" panose="020B0604020202020204" pitchFamily="34" charset="0"/>
                <a:cs typeface="Arial" panose="020B0604020202020204" pitchFamily="34" charset="0"/>
              </a:rPr>
              <a:t>, </a:t>
            </a:r>
            <a:r>
              <a:rPr lang="en-US" sz="2800" b="1" i="0" dirty="0" err="1">
                <a:solidFill>
                  <a:srgbClr val="002060"/>
                </a:solidFill>
                <a:effectLst/>
                <a:latin typeface="Arial" panose="020B0604020202020204" pitchFamily="34" charset="0"/>
                <a:cs typeface="Arial" panose="020B0604020202020204" pitchFamily="34" charset="0"/>
              </a:rPr>
              <a:t>secondName</a:t>
            </a:r>
            <a:endParaRPr lang="en-US" sz="28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IN" sz="28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662" y="245686"/>
            <a:ext cx="6097772" cy="584775"/>
          </a:xfrm>
          <a:prstGeom prst="rect">
            <a:avLst/>
          </a:prstGeom>
          <a:noFill/>
        </p:spPr>
        <p:txBody>
          <a:bodyPr wrap="square">
            <a:spAutoFit/>
          </a:bodyPr>
          <a:lstStyle/>
          <a:p>
            <a:pPr algn="just" fontAlgn="t"/>
            <a:r>
              <a:rPr lang="en-IN" sz="3200" b="1" dirty="0">
                <a:solidFill>
                  <a:srgbClr val="002060"/>
                </a:solidFill>
                <a:effectLst/>
                <a:latin typeface="inter-regular"/>
              </a:rPr>
              <a:t>Class</a:t>
            </a:r>
            <a:endParaRPr lang="en-IN" sz="3200" b="1" dirty="0">
              <a:solidFill>
                <a:srgbClr val="002060"/>
              </a:solidFill>
              <a:effectLst/>
              <a:latin typeface="inter-regular"/>
            </a:endParaRPr>
          </a:p>
        </p:txBody>
      </p:sp>
      <p:sp>
        <p:nvSpPr>
          <p:cNvPr id="6" name="TextBox 5"/>
          <p:cNvSpPr txBox="1"/>
          <p:nvPr/>
        </p:nvSpPr>
        <p:spPr>
          <a:xfrm>
            <a:off x="925034" y="678297"/>
            <a:ext cx="10629012" cy="2246769"/>
          </a:xfrm>
          <a:prstGeom prst="rect">
            <a:avLst/>
          </a:prstGeom>
          <a:noFill/>
        </p:spPr>
        <p:txBody>
          <a:bodyPr wrap="square">
            <a:spAutoFit/>
          </a:bodyPr>
          <a:lstStyle/>
          <a:p>
            <a:pPr marL="514350" indent="-514350" algn="just" fontAlgn="t">
              <a:buAutoNum type="arabicPeriod"/>
            </a:pPr>
            <a:r>
              <a:rPr lang="en-US" sz="2800" b="1" dirty="0">
                <a:solidFill>
                  <a:srgbClr val="00B0F0"/>
                </a:solidFill>
                <a:effectLst/>
                <a:latin typeface="inter-regular"/>
              </a:rPr>
              <a:t>It should start with the uppercase letter.</a:t>
            </a:r>
            <a:endParaRPr lang="en-US" sz="2800" b="1" dirty="0">
              <a:solidFill>
                <a:srgbClr val="00B0F0"/>
              </a:solidFill>
              <a:effectLst/>
              <a:latin typeface="inter-regular"/>
            </a:endParaRPr>
          </a:p>
          <a:p>
            <a:pPr marL="0" indent="0" algn="just" fontAlgn="t">
              <a:buNone/>
            </a:pPr>
            <a:br>
              <a:rPr lang="en-US" sz="2800" b="1" dirty="0">
                <a:solidFill>
                  <a:srgbClr val="00B0F0"/>
                </a:solidFill>
                <a:effectLst/>
                <a:latin typeface="inter-regular"/>
              </a:rPr>
            </a:br>
            <a:r>
              <a:rPr lang="en-US" sz="2800" b="1" dirty="0">
                <a:solidFill>
                  <a:srgbClr val="FF0000"/>
                </a:solidFill>
                <a:effectLst/>
                <a:latin typeface="inter-regular"/>
              </a:rPr>
              <a:t>2. </a:t>
            </a:r>
            <a:r>
              <a:rPr lang="en-US" sz="2800" b="1" dirty="0">
                <a:solidFill>
                  <a:srgbClr val="00B0F0"/>
                </a:solidFill>
                <a:effectLst/>
                <a:latin typeface="inter-regular"/>
              </a:rPr>
              <a:t>It should be a noun such as Color, Button, System, Thread, etc.</a:t>
            </a:r>
            <a:endParaRPr lang="en-US" sz="2800" b="1" dirty="0">
              <a:solidFill>
                <a:srgbClr val="00B0F0"/>
              </a:solidFill>
              <a:effectLst/>
              <a:latin typeface="inter-regular"/>
            </a:endParaRPr>
          </a:p>
          <a:p>
            <a:pPr marL="0" indent="0" algn="just" fontAlgn="t">
              <a:buNone/>
            </a:pPr>
            <a:br>
              <a:rPr lang="en-US" sz="2800" b="1" dirty="0">
                <a:solidFill>
                  <a:srgbClr val="00B0F0"/>
                </a:solidFill>
                <a:effectLst/>
                <a:latin typeface="inter-regular"/>
              </a:rPr>
            </a:br>
            <a:r>
              <a:rPr lang="en-US" sz="2800" b="1" dirty="0">
                <a:solidFill>
                  <a:srgbClr val="00B0F0"/>
                </a:solidFill>
                <a:effectLst/>
                <a:latin typeface="inter-regular"/>
              </a:rPr>
              <a:t>.</a:t>
            </a:r>
            <a:endParaRPr lang="en-US" sz="2800" b="1" dirty="0">
              <a:solidFill>
                <a:srgbClr val="00B0F0"/>
              </a:solidFill>
              <a:effectLst/>
              <a:latin typeface="inter-regular"/>
            </a:endParaRPr>
          </a:p>
        </p:txBody>
      </p:sp>
      <p:sp>
        <p:nvSpPr>
          <p:cNvPr id="7" name="TextBox 6"/>
          <p:cNvSpPr txBox="1"/>
          <p:nvPr/>
        </p:nvSpPr>
        <p:spPr>
          <a:xfrm>
            <a:off x="733647" y="2117842"/>
            <a:ext cx="7538484" cy="1200329"/>
          </a:xfrm>
          <a:prstGeom prst="rect">
            <a:avLst/>
          </a:prstGeom>
          <a:noFill/>
        </p:spPr>
        <p:txBody>
          <a:bodyPr wrap="square" rtlCol="0">
            <a:spAutoFit/>
          </a:bodyPr>
          <a:lstStyle/>
          <a:p>
            <a:r>
              <a:rPr lang="en-US" sz="2400" dirty="0" err="1"/>
              <a:t>Eg</a:t>
            </a:r>
            <a:r>
              <a:rPr lang="en-US" sz="2400" dirty="0"/>
              <a:t>:</a:t>
            </a:r>
            <a:endParaRPr lang="en-US" sz="2400" dirty="0"/>
          </a:p>
          <a:p>
            <a:endParaRPr lang="en-US" sz="2400" dirty="0"/>
          </a:p>
          <a:p>
            <a:r>
              <a:rPr lang="en-US" sz="2400" dirty="0"/>
              <a:t>Public Class Employee</a:t>
            </a:r>
            <a:endParaRPr lang="en-IN" dirty="0"/>
          </a:p>
        </p:txBody>
      </p:sp>
      <p:sp>
        <p:nvSpPr>
          <p:cNvPr id="9" name="TextBox 8"/>
          <p:cNvSpPr txBox="1"/>
          <p:nvPr/>
        </p:nvSpPr>
        <p:spPr>
          <a:xfrm>
            <a:off x="733647" y="3509051"/>
            <a:ext cx="6097772" cy="584775"/>
          </a:xfrm>
          <a:prstGeom prst="rect">
            <a:avLst/>
          </a:prstGeom>
          <a:noFill/>
        </p:spPr>
        <p:txBody>
          <a:bodyPr wrap="square">
            <a:spAutoFit/>
          </a:bodyPr>
          <a:lstStyle/>
          <a:p>
            <a:pPr algn="just" fontAlgn="t"/>
            <a:r>
              <a:rPr lang="en-IN" sz="3200" b="1" dirty="0">
                <a:solidFill>
                  <a:srgbClr val="002060"/>
                </a:solidFill>
                <a:effectLst/>
                <a:latin typeface="inter-regular"/>
              </a:rPr>
              <a:t>Interface</a:t>
            </a:r>
            <a:endParaRPr lang="en-IN" sz="3200" b="1" dirty="0">
              <a:solidFill>
                <a:srgbClr val="002060"/>
              </a:solidFill>
              <a:effectLst/>
              <a:latin typeface="inter-regular"/>
            </a:endParaRPr>
          </a:p>
        </p:txBody>
      </p:sp>
      <p:sp>
        <p:nvSpPr>
          <p:cNvPr id="11" name="TextBox 10"/>
          <p:cNvSpPr txBox="1"/>
          <p:nvPr/>
        </p:nvSpPr>
        <p:spPr>
          <a:xfrm>
            <a:off x="1586466" y="4116745"/>
            <a:ext cx="9306147" cy="1200329"/>
          </a:xfrm>
          <a:prstGeom prst="rect">
            <a:avLst/>
          </a:prstGeom>
          <a:noFill/>
        </p:spPr>
        <p:txBody>
          <a:bodyPr wrap="square">
            <a:spAutoFit/>
          </a:bodyPr>
          <a:lstStyle/>
          <a:p>
            <a:pPr marL="514350" indent="-514350" algn="just" fontAlgn="t">
              <a:buAutoNum type="arabicPeriod"/>
            </a:pPr>
            <a:r>
              <a:rPr lang="en-US" sz="2400" b="1" dirty="0">
                <a:solidFill>
                  <a:srgbClr val="00B0F0"/>
                </a:solidFill>
                <a:effectLst/>
                <a:latin typeface="inter-regular"/>
              </a:rPr>
              <a:t>It should start with the uppercase letter.</a:t>
            </a:r>
            <a:endParaRPr lang="en-US" sz="2400" b="1" dirty="0">
              <a:solidFill>
                <a:srgbClr val="00B0F0"/>
              </a:solidFill>
              <a:effectLst/>
              <a:latin typeface="inter-regular"/>
            </a:endParaRPr>
          </a:p>
          <a:p>
            <a:pPr marL="0" indent="0" algn="just" fontAlgn="t">
              <a:buNone/>
            </a:pPr>
            <a:br>
              <a:rPr lang="en-US" sz="2400" b="1" dirty="0">
                <a:solidFill>
                  <a:srgbClr val="00B0F0"/>
                </a:solidFill>
                <a:effectLst/>
                <a:latin typeface="inter-regular"/>
              </a:rPr>
            </a:br>
            <a:r>
              <a:rPr lang="en-US" sz="2400" b="1" dirty="0">
                <a:solidFill>
                  <a:srgbClr val="FF0000"/>
                </a:solidFill>
                <a:effectLst/>
                <a:latin typeface="inter-regular"/>
              </a:rPr>
              <a:t>2. </a:t>
            </a:r>
            <a:r>
              <a:rPr lang="en-US" sz="2400" b="1" dirty="0">
                <a:solidFill>
                  <a:srgbClr val="00B0F0"/>
                </a:solidFill>
                <a:effectLst/>
                <a:latin typeface="inter-regular"/>
              </a:rPr>
              <a:t>It should be an adjective such as Runnable, printable</a:t>
            </a:r>
            <a:endParaRPr lang="en-US" sz="2400" b="1" dirty="0">
              <a:solidFill>
                <a:srgbClr val="00B0F0"/>
              </a:solidFill>
              <a:effectLst/>
              <a:latin typeface="inter-regular"/>
            </a:endParaRPr>
          </a:p>
        </p:txBody>
      </p:sp>
      <p:sp>
        <p:nvSpPr>
          <p:cNvPr id="12" name="TextBox 11"/>
          <p:cNvSpPr txBox="1"/>
          <p:nvPr/>
        </p:nvSpPr>
        <p:spPr>
          <a:xfrm>
            <a:off x="733647" y="5348706"/>
            <a:ext cx="9218428" cy="1200329"/>
          </a:xfrm>
          <a:prstGeom prst="rect">
            <a:avLst/>
          </a:prstGeom>
          <a:noFill/>
        </p:spPr>
        <p:txBody>
          <a:bodyPr wrap="square" rtlCol="0">
            <a:spAutoFit/>
          </a:bodyPr>
          <a:lstStyle/>
          <a:p>
            <a:r>
              <a:rPr lang="en-US" sz="2400" dirty="0" err="1"/>
              <a:t>Eg</a:t>
            </a:r>
            <a:r>
              <a:rPr lang="en-US" sz="2400" dirty="0"/>
              <a:t>:</a:t>
            </a:r>
            <a:endParaRPr lang="en-US" sz="2400" dirty="0"/>
          </a:p>
          <a:p>
            <a:endParaRPr lang="en-US" sz="2400" dirty="0"/>
          </a:p>
          <a:p>
            <a:r>
              <a:rPr lang="en-US" sz="2400" dirty="0"/>
              <a:t>Interface </a:t>
            </a:r>
            <a:r>
              <a:rPr lang="en-US" sz="2400" dirty="0" err="1"/>
              <a:t>EmployeeDetail</a:t>
            </a:r>
            <a:r>
              <a:rPr lang="en-US" sz="2400" dirty="0"/>
              <a:t> Printable</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163126"/>
            <a:ext cx="6097772" cy="584775"/>
          </a:xfrm>
          <a:prstGeom prst="rect">
            <a:avLst/>
          </a:prstGeom>
          <a:noFill/>
        </p:spPr>
        <p:txBody>
          <a:bodyPr wrap="square">
            <a:spAutoFit/>
          </a:bodyPr>
          <a:lstStyle/>
          <a:p>
            <a:pPr algn="just" fontAlgn="t"/>
            <a:r>
              <a:rPr lang="en-IN" sz="3200" b="1" dirty="0">
                <a:solidFill>
                  <a:srgbClr val="002060"/>
                </a:solidFill>
                <a:effectLst/>
                <a:latin typeface="inter-regular"/>
              </a:rPr>
              <a:t>Method</a:t>
            </a:r>
            <a:endParaRPr lang="en-IN" sz="3200" b="1" dirty="0">
              <a:solidFill>
                <a:srgbClr val="002060"/>
              </a:solidFill>
              <a:effectLst/>
              <a:latin typeface="inter-regular"/>
            </a:endParaRPr>
          </a:p>
        </p:txBody>
      </p:sp>
      <p:sp>
        <p:nvSpPr>
          <p:cNvPr id="5" name="TextBox 4"/>
          <p:cNvSpPr txBox="1"/>
          <p:nvPr/>
        </p:nvSpPr>
        <p:spPr>
          <a:xfrm>
            <a:off x="818707" y="605803"/>
            <a:ext cx="10792046" cy="3539430"/>
          </a:xfrm>
          <a:prstGeom prst="rect">
            <a:avLst/>
          </a:prstGeom>
          <a:noFill/>
        </p:spPr>
        <p:txBody>
          <a:bodyPr wrap="square">
            <a:spAutoFit/>
          </a:bodyPr>
          <a:lstStyle/>
          <a:p>
            <a:pPr marL="514350" indent="-514350" algn="just" fontAlgn="t">
              <a:buAutoNum type="arabicPeriod"/>
            </a:pPr>
            <a:r>
              <a:rPr lang="en-US" sz="3200" dirty="0">
                <a:solidFill>
                  <a:srgbClr val="0070C0"/>
                </a:solidFill>
                <a:effectLst/>
                <a:latin typeface="inter-regular"/>
              </a:rPr>
              <a:t>It should start with lowercase letter.</a:t>
            </a:r>
            <a:endParaRPr lang="en-US" sz="3200" dirty="0">
              <a:solidFill>
                <a:srgbClr val="0070C0"/>
              </a:solidFill>
              <a:effectLst/>
              <a:latin typeface="inter-regular"/>
            </a:endParaRPr>
          </a:p>
          <a:p>
            <a:pPr marL="0" indent="0" algn="just" fontAlgn="t">
              <a:buNone/>
            </a:pPr>
            <a:br>
              <a:rPr lang="en-US" sz="3200" dirty="0">
                <a:solidFill>
                  <a:srgbClr val="0070C0"/>
                </a:solidFill>
                <a:effectLst/>
                <a:latin typeface="inter-regular"/>
              </a:rPr>
            </a:br>
            <a:r>
              <a:rPr lang="en-US" sz="3200" dirty="0">
                <a:solidFill>
                  <a:srgbClr val="FF0000"/>
                </a:solidFill>
                <a:effectLst/>
                <a:latin typeface="inter-regular"/>
              </a:rPr>
              <a:t>2. </a:t>
            </a:r>
            <a:r>
              <a:rPr lang="en-US" sz="3200" dirty="0">
                <a:solidFill>
                  <a:srgbClr val="0070C0"/>
                </a:solidFill>
                <a:effectLst/>
                <a:latin typeface="inter-regular"/>
              </a:rPr>
              <a:t>It should be a verb such as main(), print(), </a:t>
            </a:r>
            <a:r>
              <a:rPr lang="en-US" sz="3200" dirty="0" err="1">
                <a:solidFill>
                  <a:srgbClr val="0070C0"/>
                </a:solidFill>
                <a:effectLst/>
                <a:latin typeface="inter-regular"/>
              </a:rPr>
              <a:t>println</a:t>
            </a:r>
            <a:r>
              <a:rPr lang="en-US" sz="3200" dirty="0">
                <a:solidFill>
                  <a:srgbClr val="0070C0"/>
                </a:solidFill>
                <a:effectLst/>
                <a:latin typeface="inter-regular"/>
              </a:rPr>
              <a:t>().</a:t>
            </a:r>
            <a:endParaRPr lang="en-US" sz="3200" dirty="0">
              <a:solidFill>
                <a:srgbClr val="0070C0"/>
              </a:solidFill>
              <a:effectLst/>
              <a:latin typeface="inter-regular"/>
            </a:endParaRPr>
          </a:p>
          <a:p>
            <a:pPr marL="0" indent="0" algn="just" fontAlgn="t">
              <a:buNone/>
            </a:pPr>
            <a:br>
              <a:rPr lang="en-US" sz="3200" dirty="0">
                <a:solidFill>
                  <a:srgbClr val="0070C0"/>
                </a:solidFill>
                <a:effectLst/>
                <a:latin typeface="inter-regular"/>
              </a:rPr>
            </a:br>
            <a:r>
              <a:rPr lang="en-US" sz="3200" dirty="0">
                <a:solidFill>
                  <a:srgbClr val="FF0000"/>
                </a:solidFill>
                <a:effectLst/>
                <a:latin typeface="inter-regular"/>
              </a:rPr>
              <a:t>3</a:t>
            </a:r>
            <a:r>
              <a:rPr lang="en-US" sz="3200" dirty="0">
                <a:solidFill>
                  <a:srgbClr val="0070C0"/>
                </a:solidFill>
                <a:effectLst/>
                <a:latin typeface="inter-regular"/>
              </a:rPr>
              <a:t>. If the name contains multiple words, start it with a lowercase letter followed by an uppercase letter such as </a:t>
            </a:r>
            <a:r>
              <a:rPr lang="en-US" sz="3200" dirty="0" err="1">
                <a:solidFill>
                  <a:srgbClr val="0070C0"/>
                </a:solidFill>
                <a:effectLst/>
                <a:latin typeface="inter-regular"/>
              </a:rPr>
              <a:t>actionPerformed</a:t>
            </a:r>
            <a:r>
              <a:rPr lang="en-US" sz="3200" dirty="0">
                <a:solidFill>
                  <a:srgbClr val="0070C0"/>
                </a:solidFill>
                <a:effectLst/>
                <a:latin typeface="inter-regular"/>
              </a:rPr>
              <a:t>().</a:t>
            </a:r>
            <a:endParaRPr lang="en-US" sz="3200" dirty="0">
              <a:solidFill>
                <a:srgbClr val="0070C0"/>
              </a:solidFill>
              <a:effectLst/>
              <a:latin typeface="inter-regular"/>
            </a:endParaRPr>
          </a:p>
        </p:txBody>
      </p:sp>
      <p:sp>
        <p:nvSpPr>
          <p:cNvPr id="6" name="TextBox 5"/>
          <p:cNvSpPr txBox="1"/>
          <p:nvPr/>
        </p:nvSpPr>
        <p:spPr>
          <a:xfrm>
            <a:off x="818707" y="4079973"/>
            <a:ext cx="10122195" cy="2677656"/>
          </a:xfrm>
          <a:prstGeom prst="rect">
            <a:avLst/>
          </a:prstGeom>
          <a:noFill/>
        </p:spPr>
        <p:txBody>
          <a:bodyPr wrap="square" rtlCol="0">
            <a:spAutoFit/>
          </a:bodyPr>
          <a:lstStyle/>
          <a:p>
            <a:r>
              <a:rPr lang="en-US" sz="2400" dirty="0" err="1"/>
              <a:t>Eg</a:t>
            </a:r>
            <a:r>
              <a:rPr lang="en-US" sz="2400" dirty="0"/>
              <a:t>:</a:t>
            </a:r>
            <a:endParaRPr lang="en-US" sz="2400" dirty="0"/>
          </a:p>
          <a:p>
            <a:endParaRPr lang="en-US" sz="2400" dirty="0"/>
          </a:p>
          <a:p>
            <a:r>
              <a:rPr lang="en-US" sz="2400" dirty="0"/>
              <a:t>Public Class Employee{</a:t>
            </a:r>
            <a:endParaRPr lang="en-US" sz="2400" dirty="0"/>
          </a:p>
          <a:p>
            <a:r>
              <a:rPr lang="en-US" sz="2400" dirty="0"/>
              <a:t>Public void </a:t>
            </a:r>
            <a:r>
              <a:rPr lang="en-US" sz="2400" dirty="0" err="1"/>
              <a:t>getDetail</a:t>
            </a:r>
            <a:r>
              <a:rPr lang="en-US" sz="2400" dirty="0"/>
              <a:t>(){</a:t>
            </a:r>
            <a:endParaRPr lang="en-US" sz="2400" dirty="0"/>
          </a:p>
          <a:p>
            <a:r>
              <a:rPr lang="en-US" sz="2400" dirty="0"/>
              <a:t>}</a:t>
            </a:r>
            <a:endParaRPr lang="en-US" sz="2400" dirty="0"/>
          </a:p>
          <a:p>
            <a:r>
              <a:rPr lang="en-US" sz="2400" dirty="0"/>
              <a:t>Public void detail(){</a:t>
            </a:r>
            <a:endParaRPr lang="en-US" sz="2400" dirty="0"/>
          </a:p>
          <a:p>
            <a:r>
              <a:rPr lang="en-US" sz="2400" dirty="0"/>
              <a:t>}}</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5175" y="98224"/>
            <a:ext cx="6097772" cy="584775"/>
          </a:xfrm>
          <a:prstGeom prst="rect">
            <a:avLst/>
          </a:prstGeom>
          <a:noFill/>
        </p:spPr>
        <p:txBody>
          <a:bodyPr wrap="square">
            <a:spAutoFit/>
          </a:bodyPr>
          <a:lstStyle/>
          <a:p>
            <a:pPr algn="just" fontAlgn="t"/>
            <a:r>
              <a:rPr lang="en-IN" sz="3200" b="1" dirty="0">
                <a:solidFill>
                  <a:srgbClr val="002060"/>
                </a:solidFill>
                <a:effectLst/>
                <a:latin typeface="inter-regular"/>
              </a:rPr>
              <a:t>Variable</a:t>
            </a:r>
            <a:endParaRPr lang="en-IN" sz="1800" b="1" dirty="0">
              <a:solidFill>
                <a:srgbClr val="002060"/>
              </a:solidFill>
              <a:effectLst/>
              <a:latin typeface="inter-regular"/>
            </a:endParaRPr>
          </a:p>
        </p:txBody>
      </p:sp>
      <p:sp>
        <p:nvSpPr>
          <p:cNvPr id="5" name="TextBox 4"/>
          <p:cNvSpPr txBox="1"/>
          <p:nvPr/>
        </p:nvSpPr>
        <p:spPr>
          <a:xfrm>
            <a:off x="900222" y="536491"/>
            <a:ext cx="10826602" cy="2246769"/>
          </a:xfrm>
          <a:prstGeom prst="rect">
            <a:avLst/>
          </a:prstGeom>
          <a:noFill/>
        </p:spPr>
        <p:txBody>
          <a:bodyPr wrap="square">
            <a:spAutoFit/>
          </a:bodyPr>
          <a:lstStyle/>
          <a:p>
            <a:pPr marL="514350" indent="-514350" algn="just" fontAlgn="t">
              <a:buAutoNum type="arabicPeriod"/>
            </a:pPr>
            <a:r>
              <a:rPr lang="en-US" sz="2800" dirty="0">
                <a:solidFill>
                  <a:srgbClr val="0070C0"/>
                </a:solidFill>
                <a:effectLst/>
                <a:latin typeface="inter-regular"/>
              </a:rPr>
              <a:t>It should start with a lowercase letter followed by an uppercase letter such as name , </a:t>
            </a:r>
            <a:r>
              <a:rPr lang="en-US" sz="2800" dirty="0" err="1">
                <a:solidFill>
                  <a:srgbClr val="0070C0"/>
                </a:solidFill>
                <a:effectLst/>
                <a:latin typeface="inter-regular"/>
              </a:rPr>
              <a:t>firstName</a:t>
            </a:r>
            <a:r>
              <a:rPr lang="en-US" sz="2800" dirty="0">
                <a:solidFill>
                  <a:srgbClr val="0070C0"/>
                </a:solidFill>
                <a:effectLst/>
                <a:latin typeface="inter-regular"/>
              </a:rPr>
              <a:t>.</a:t>
            </a:r>
            <a:endParaRPr lang="en-US" sz="2800" dirty="0">
              <a:solidFill>
                <a:srgbClr val="0070C0"/>
              </a:solidFill>
              <a:effectLst/>
              <a:latin typeface="inter-regular"/>
            </a:endParaRPr>
          </a:p>
          <a:p>
            <a:pPr marL="0" indent="0" algn="just" fontAlgn="t">
              <a:buNone/>
            </a:pPr>
            <a:br>
              <a:rPr lang="en-US" sz="2800" dirty="0">
                <a:solidFill>
                  <a:srgbClr val="0070C0"/>
                </a:solidFill>
                <a:effectLst/>
                <a:latin typeface="inter-regular"/>
              </a:rPr>
            </a:br>
            <a:r>
              <a:rPr lang="en-US" sz="2800" dirty="0">
                <a:solidFill>
                  <a:srgbClr val="FF0000"/>
                </a:solidFill>
                <a:effectLst/>
                <a:latin typeface="inter-regular"/>
              </a:rPr>
              <a:t>2. </a:t>
            </a:r>
            <a:r>
              <a:rPr lang="en-US" sz="2800" dirty="0">
                <a:solidFill>
                  <a:srgbClr val="0070C0"/>
                </a:solidFill>
                <a:effectLst/>
                <a:latin typeface="inter-regular"/>
              </a:rPr>
              <a:t>It should not start with the special characters like &amp; </a:t>
            </a:r>
            <a:r>
              <a:rPr lang="en-US" sz="2800" dirty="0">
                <a:solidFill>
                  <a:srgbClr val="0070C0"/>
                </a:solidFill>
                <a:latin typeface="inter-regular"/>
              </a:rPr>
              <a:t>,</a:t>
            </a:r>
            <a:r>
              <a:rPr lang="en-US" sz="2800" dirty="0">
                <a:solidFill>
                  <a:srgbClr val="0070C0"/>
                </a:solidFill>
                <a:effectLst/>
                <a:latin typeface="inter-regular"/>
              </a:rPr>
              <a:t>$ ,_ etc.</a:t>
            </a:r>
            <a:br>
              <a:rPr lang="en-US" sz="2800" dirty="0">
                <a:solidFill>
                  <a:srgbClr val="0070C0"/>
                </a:solidFill>
                <a:effectLst/>
                <a:latin typeface="inter-regular"/>
              </a:rPr>
            </a:br>
            <a:endParaRPr lang="en-US" sz="2800" dirty="0">
              <a:solidFill>
                <a:srgbClr val="0070C0"/>
              </a:solidFill>
              <a:effectLst/>
              <a:latin typeface="inter-regular"/>
            </a:endParaRPr>
          </a:p>
        </p:txBody>
      </p:sp>
      <p:sp>
        <p:nvSpPr>
          <p:cNvPr id="6" name="TextBox 5"/>
          <p:cNvSpPr txBox="1"/>
          <p:nvPr/>
        </p:nvSpPr>
        <p:spPr>
          <a:xfrm>
            <a:off x="900223" y="2274838"/>
            <a:ext cx="6613451" cy="1938992"/>
          </a:xfrm>
          <a:prstGeom prst="rect">
            <a:avLst/>
          </a:prstGeom>
          <a:noFill/>
        </p:spPr>
        <p:txBody>
          <a:bodyPr wrap="square" rtlCol="0">
            <a:spAutoFit/>
          </a:bodyPr>
          <a:lstStyle/>
          <a:p>
            <a:r>
              <a:rPr lang="en-US" sz="2400" dirty="0" err="1"/>
              <a:t>Eg</a:t>
            </a:r>
            <a:r>
              <a:rPr lang="en-US" sz="2400" dirty="0"/>
              <a:t>:</a:t>
            </a:r>
            <a:endParaRPr lang="en-US" sz="2400" dirty="0"/>
          </a:p>
          <a:p>
            <a:r>
              <a:rPr lang="en-US" sz="2400" dirty="0"/>
              <a:t>Public Class Employee{</a:t>
            </a:r>
            <a:endParaRPr lang="en-US" sz="2400" dirty="0"/>
          </a:p>
          <a:p>
            <a:r>
              <a:rPr lang="en-US" sz="2400" dirty="0"/>
              <a:t>String </a:t>
            </a:r>
            <a:r>
              <a:rPr lang="en-US" sz="2400" dirty="0" err="1"/>
              <a:t>firstName</a:t>
            </a:r>
            <a:r>
              <a:rPr lang="en-US" sz="2400" dirty="0"/>
              <a:t>;}</a:t>
            </a:r>
            <a:endParaRPr lang="en-US" sz="2400" dirty="0"/>
          </a:p>
          <a:p>
            <a:endParaRPr lang="en-US" sz="2400" dirty="0"/>
          </a:p>
          <a:p>
            <a:endParaRPr lang="en-IN" sz="2400" dirty="0"/>
          </a:p>
        </p:txBody>
      </p:sp>
      <p:sp>
        <p:nvSpPr>
          <p:cNvPr id="8" name="TextBox 7"/>
          <p:cNvSpPr txBox="1"/>
          <p:nvPr/>
        </p:nvSpPr>
        <p:spPr>
          <a:xfrm>
            <a:off x="450998" y="3733931"/>
            <a:ext cx="6097772" cy="584775"/>
          </a:xfrm>
          <a:prstGeom prst="rect">
            <a:avLst/>
          </a:prstGeom>
          <a:noFill/>
        </p:spPr>
        <p:txBody>
          <a:bodyPr wrap="square">
            <a:spAutoFit/>
          </a:bodyPr>
          <a:lstStyle/>
          <a:p>
            <a:pPr algn="just" fontAlgn="t"/>
            <a:r>
              <a:rPr lang="en-IN" sz="3200" b="1" dirty="0">
                <a:solidFill>
                  <a:srgbClr val="002060"/>
                </a:solidFill>
                <a:effectLst/>
                <a:latin typeface="inter-regular"/>
              </a:rPr>
              <a:t>Package</a:t>
            </a:r>
            <a:endParaRPr lang="en-IN" sz="3200" b="1" dirty="0">
              <a:solidFill>
                <a:srgbClr val="002060"/>
              </a:solidFill>
              <a:effectLst/>
              <a:latin typeface="inter-regular"/>
            </a:endParaRPr>
          </a:p>
        </p:txBody>
      </p:sp>
      <p:sp>
        <p:nvSpPr>
          <p:cNvPr id="10" name="TextBox 9"/>
          <p:cNvSpPr txBox="1"/>
          <p:nvPr/>
        </p:nvSpPr>
        <p:spPr>
          <a:xfrm>
            <a:off x="1008542" y="4249521"/>
            <a:ext cx="10609963" cy="1815882"/>
          </a:xfrm>
          <a:prstGeom prst="rect">
            <a:avLst/>
          </a:prstGeom>
          <a:noFill/>
        </p:spPr>
        <p:txBody>
          <a:bodyPr wrap="square">
            <a:spAutoFit/>
          </a:bodyPr>
          <a:lstStyle/>
          <a:p>
            <a:pPr marL="514350" indent="-514350" algn="just" fontAlgn="t">
              <a:buFont typeface="Wingdings" panose="05000000000000000000" pitchFamily="2" charset="2"/>
              <a:buAutoNum type="arabicPeriod"/>
            </a:pPr>
            <a:r>
              <a:rPr lang="en-US" sz="2800" b="1" dirty="0">
                <a:solidFill>
                  <a:srgbClr val="0070C0"/>
                </a:solidFill>
                <a:effectLst/>
                <a:latin typeface="inter-regular"/>
              </a:rPr>
              <a:t>It should be a lowercase letter such as </a:t>
            </a:r>
            <a:r>
              <a:rPr lang="en-US" sz="2800" b="1" dirty="0" err="1">
                <a:solidFill>
                  <a:srgbClr val="0070C0"/>
                </a:solidFill>
                <a:effectLst/>
                <a:latin typeface="inter-regular"/>
              </a:rPr>
              <a:t>com.java.example</a:t>
            </a:r>
            <a:r>
              <a:rPr lang="en-US" sz="2800" b="1" dirty="0">
                <a:solidFill>
                  <a:srgbClr val="0070C0"/>
                </a:solidFill>
                <a:effectLst/>
                <a:latin typeface="inter-regular"/>
              </a:rPr>
              <a:t>.</a:t>
            </a:r>
            <a:endParaRPr lang="en-US" sz="2800" b="1" dirty="0">
              <a:solidFill>
                <a:srgbClr val="0070C0"/>
              </a:solidFill>
              <a:effectLst/>
              <a:latin typeface="inter-regular"/>
            </a:endParaRPr>
          </a:p>
          <a:p>
            <a:pPr marL="0" indent="0" algn="just" fontAlgn="t">
              <a:buFont typeface="Wingdings" panose="05000000000000000000" pitchFamily="2" charset="2"/>
              <a:buNone/>
            </a:pPr>
            <a:br>
              <a:rPr lang="en-US" sz="2800" b="1" dirty="0">
                <a:solidFill>
                  <a:srgbClr val="0070C0"/>
                </a:solidFill>
                <a:effectLst/>
                <a:latin typeface="inter-regular"/>
              </a:rPr>
            </a:br>
            <a:r>
              <a:rPr lang="en-US" sz="2800" b="1" dirty="0">
                <a:solidFill>
                  <a:srgbClr val="FF0000"/>
                </a:solidFill>
                <a:effectLst/>
                <a:latin typeface="inter-regular"/>
              </a:rPr>
              <a:t>2. </a:t>
            </a:r>
            <a:r>
              <a:rPr lang="en-US" sz="2800" b="1" dirty="0">
                <a:solidFill>
                  <a:srgbClr val="0070C0"/>
                </a:solidFill>
                <a:effectLst/>
                <a:latin typeface="inter-regular"/>
              </a:rPr>
              <a:t>If the name contains multiple words, it should be separated by dots (.)</a:t>
            </a:r>
            <a:endParaRPr lang="en-US" sz="2800" b="1" dirty="0">
              <a:solidFill>
                <a:srgbClr val="0070C0"/>
              </a:solidFill>
              <a:effectLst/>
              <a:latin typeface="inter-regular"/>
            </a:endParaRPr>
          </a:p>
        </p:txBody>
      </p:sp>
      <p:sp>
        <p:nvSpPr>
          <p:cNvPr id="11" name="TextBox 10"/>
          <p:cNvSpPr txBox="1"/>
          <p:nvPr/>
        </p:nvSpPr>
        <p:spPr>
          <a:xfrm>
            <a:off x="595423" y="6220047"/>
            <a:ext cx="9144000" cy="523220"/>
          </a:xfrm>
          <a:prstGeom prst="rect">
            <a:avLst/>
          </a:prstGeom>
          <a:noFill/>
        </p:spPr>
        <p:txBody>
          <a:bodyPr wrap="square" rtlCol="0">
            <a:spAutoFit/>
          </a:bodyPr>
          <a:lstStyle/>
          <a:p>
            <a:r>
              <a:rPr lang="en-US" sz="2800" dirty="0" err="1"/>
              <a:t>Eg</a:t>
            </a:r>
            <a:r>
              <a:rPr lang="en-US" sz="2800" dirty="0"/>
              <a:t>:      com.employee.detail</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807" y="341645"/>
            <a:ext cx="6097772" cy="646331"/>
          </a:xfrm>
          <a:prstGeom prst="rect">
            <a:avLst/>
          </a:prstGeom>
          <a:noFill/>
        </p:spPr>
        <p:txBody>
          <a:bodyPr wrap="square">
            <a:spAutoFit/>
          </a:bodyPr>
          <a:lstStyle/>
          <a:p>
            <a:pPr algn="just" fontAlgn="t"/>
            <a:r>
              <a:rPr lang="en-IN" sz="3600" b="1" dirty="0">
                <a:solidFill>
                  <a:srgbClr val="002060"/>
                </a:solidFill>
                <a:effectLst/>
                <a:latin typeface="inter-regular"/>
              </a:rPr>
              <a:t>Constant</a:t>
            </a:r>
            <a:endParaRPr lang="en-IN" sz="3600" b="1" dirty="0">
              <a:solidFill>
                <a:srgbClr val="002060"/>
              </a:solidFill>
              <a:effectLst/>
              <a:latin typeface="inter-regular"/>
            </a:endParaRPr>
          </a:p>
        </p:txBody>
      </p:sp>
      <p:sp>
        <p:nvSpPr>
          <p:cNvPr id="5" name="TextBox 4"/>
          <p:cNvSpPr txBox="1"/>
          <p:nvPr/>
        </p:nvSpPr>
        <p:spPr>
          <a:xfrm>
            <a:off x="837314" y="988850"/>
            <a:ext cx="10741542" cy="2677656"/>
          </a:xfrm>
          <a:prstGeom prst="rect">
            <a:avLst/>
          </a:prstGeom>
          <a:noFill/>
        </p:spPr>
        <p:txBody>
          <a:bodyPr wrap="square">
            <a:spAutoFit/>
          </a:bodyPr>
          <a:lstStyle/>
          <a:p>
            <a:pPr marL="514350" indent="-514350" algn="just" fontAlgn="t">
              <a:buAutoNum type="arabicPeriod"/>
            </a:pPr>
            <a:r>
              <a:rPr lang="en-US" sz="2800" b="1" dirty="0">
                <a:solidFill>
                  <a:srgbClr val="0070C0"/>
                </a:solidFill>
                <a:effectLst/>
                <a:latin typeface="inter-regular"/>
              </a:rPr>
              <a:t>It should be in uppercase letters such as RED</a:t>
            </a:r>
            <a:endParaRPr lang="en-US" sz="2800" b="1" dirty="0">
              <a:solidFill>
                <a:srgbClr val="0070C0"/>
              </a:solidFill>
              <a:effectLst/>
              <a:latin typeface="inter-regular"/>
            </a:endParaRPr>
          </a:p>
          <a:p>
            <a:pPr marL="0" indent="0" algn="just" fontAlgn="t">
              <a:buNone/>
            </a:pPr>
            <a:r>
              <a:rPr lang="en-US" sz="2800" b="1" dirty="0">
                <a:solidFill>
                  <a:srgbClr val="0070C0"/>
                </a:solidFill>
                <a:effectLst/>
                <a:latin typeface="inter-regular"/>
              </a:rPr>
              <a:t> </a:t>
            </a:r>
            <a:br>
              <a:rPr lang="en-US" sz="2800" b="1" dirty="0">
                <a:solidFill>
                  <a:srgbClr val="0070C0"/>
                </a:solidFill>
                <a:effectLst/>
                <a:latin typeface="inter-regular"/>
              </a:rPr>
            </a:br>
            <a:r>
              <a:rPr lang="en-US" sz="2800" b="1" dirty="0">
                <a:solidFill>
                  <a:srgbClr val="FF0000"/>
                </a:solidFill>
                <a:effectLst/>
                <a:latin typeface="inter-regular"/>
              </a:rPr>
              <a:t>2. </a:t>
            </a:r>
            <a:r>
              <a:rPr lang="en-US" sz="2800" b="1" dirty="0">
                <a:solidFill>
                  <a:srgbClr val="0070C0"/>
                </a:solidFill>
                <a:effectLst/>
                <a:latin typeface="inter-regular"/>
              </a:rPr>
              <a:t>If the name contains multiple words, it should be separated by an underscore(_) </a:t>
            </a:r>
            <a:endParaRPr lang="en-US" sz="2800" b="1" dirty="0">
              <a:solidFill>
                <a:srgbClr val="0070C0"/>
              </a:solidFill>
              <a:effectLst/>
              <a:latin typeface="inter-regular"/>
            </a:endParaRPr>
          </a:p>
          <a:p>
            <a:pPr marL="0" indent="0" algn="just" fontAlgn="t">
              <a:buNone/>
            </a:pPr>
            <a:br>
              <a:rPr lang="en-US" sz="2800" b="1" dirty="0">
                <a:solidFill>
                  <a:srgbClr val="0070C0"/>
                </a:solidFill>
                <a:effectLst/>
                <a:latin typeface="inter-regular"/>
              </a:rPr>
            </a:br>
            <a:r>
              <a:rPr lang="en-US" sz="2800" b="1" dirty="0">
                <a:solidFill>
                  <a:srgbClr val="FF0000"/>
                </a:solidFill>
                <a:effectLst/>
                <a:latin typeface="inter-regular"/>
              </a:rPr>
              <a:t>3. </a:t>
            </a:r>
            <a:r>
              <a:rPr lang="en-US" sz="2800" b="1" dirty="0">
                <a:solidFill>
                  <a:srgbClr val="0070C0"/>
                </a:solidFill>
                <a:effectLst/>
                <a:latin typeface="inter-regular"/>
              </a:rPr>
              <a:t>It may contain digits but not as the first letter.</a:t>
            </a:r>
            <a:endParaRPr lang="en-US" sz="2800" b="1" dirty="0">
              <a:solidFill>
                <a:srgbClr val="0070C0"/>
              </a:solidFill>
              <a:effectLst/>
              <a:latin typeface="inter-regular"/>
            </a:endParaRPr>
          </a:p>
        </p:txBody>
      </p:sp>
      <p:sp>
        <p:nvSpPr>
          <p:cNvPr id="6" name="TextBox 5"/>
          <p:cNvSpPr txBox="1"/>
          <p:nvPr/>
        </p:nvSpPr>
        <p:spPr>
          <a:xfrm>
            <a:off x="475807" y="4167963"/>
            <a:ext cx="10082323" cy="2062103"/>
          </a:xfrm>
          <a:prstGeom prst="rect">
            <a:avLst/>
          </a:prstGeom>
          <a:noFill/>
        </p:spPr>
        <p:txBody>
          <a:bodyPr wrap="square" rtlCol="0">
            <a:spAutoFit/>
          </a:bodyPr>
          <a:lstStyle/>
          <a:p>
            <a:r>
              <a:rPr lang="en-US" sz="3200" dirty="0" err="1"/>
              <a:t>Eg</a:t>
            </a:r>
            <a:r>
              <a:rPr lang="en-US" sz="3200" dirty="0"/>
              <a:t>:</a:t>
            </a:r>
            <a:endParaRPr lang="en-US" sz="3200" dirty="0"/>
          </a:p>
          <a:p>
            <a:endParaRPr lang="en-US" sz="3200" dirty="0"/>
          </a:p>
          <a:p>
            <a:r>
              <a:rPr lang="en-US" sz="3200" dirty="0"/>
              <a:t>Final int MIN_AGE=12;</a:t>
            </a:r>
            <a:endParaRPr lang="en-US" sz="3200" dirty="0"/>
          </a:p>
          <a:p>
            <a:r>
              <a:rPr lang="en-US" sz="3200" dirty="0"/>
              <a:t>Final String NAME=“Shalini”;</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88" y="228245"/>
            <a:ext cx="10515600" cy="7355840"/>
          </a:xfrm>
        </p:spPr>
        <p:txBody>
          <a:bodyPr>
            <a:normAutofit fontScale="90000"/>
          </a:bodyPr>
          <a:lstStyle/>
          <a:p>
            <a:r>
              <a:rPr lang="en-US" sz="4900" b="1" dirty="0">
                <a:solidFill>
                  <a:srgbClr val="7030A0"/>
                </a:solidFill>
              </a:rPr>
              <a:t>Introduction:</a:t>
            </a:r>
            <a:br>
              <a:rPr lang="en-US" dirty="0"/>
            </a:br>
            <a:r>
              <a:rPr lang="en-US" dirty="0"/>
              <a:t>     </a:t>
            </a:r>
            <a:r>
              <a:rPr lang="en-US" dirty="0">
                <a:solidFill>
                  <a:srgbClr val="FF0000"/>
                </a:solidFill>
              </a:rPr>
              <a:t> </a:t>
            </a:r>
            <a:r>
              <a:rPr lang="en-US" sz="4000" dirty="0">
                <a:solidFill>
                  <a:srgbClr val="FF0000"/>
                </a:solidFill>
              </a:rPr>
              <a:t>1</a:t>
            </a:r>
            <a:r>
              <a:rPr lang="en-US" dirty="0"/>
              <a:t>.</a:t>
            </a:r>
            <a:r>
              <a:rPr lang="en-US" dirty="0">
                <a:solidFill>
                  <a:srgbClr val="00B050"/>
                </a:solidFill>
              </a:rPr>
              <a:t>popular programing language</a:t>
            </a:r>
            <a:r>
              <a:rPr lang="en-US" dirty="0"/>
              <a:t>.</a:t>
            </a:r>
            <a:br>
              <a:rPr lang="en-US" dirty="0"/>
            </a:br>
            <a:r>
              <a:rPr lang="en-US" dirty="0"/>
              <a:t>      </a:t>
            </a:r>
            <a:r>
              <a:rPr lang="en-US" dirty="0">
                <a:solidFill>
                  <a:srgbClr val="FF0000"/>
                </a:solidFill>
              </a:rPr>
              <a:t>2</a:t>
            </a:r>
            <a:r>
              <a:rPr lang="en-US" dirty="0"/>
              <a:t>.</a:t>
            </a:r>
            <a:r>
              <a:rPr lang="en-US" dirty="0">
                <a:solidFill>
                  <a:srgbClr val="00B050"/>
                </a:solidFill>
              </a:rPr>
              <a:t>Class based general purpose and high level  ,object oriented programing language</a:t>
            </a:r>
            <a:br>
              <a:rPr lang="en-US" dirty="0">
                <a:solidFill>
                  <a:srgbClr val="00B050"/>
                </a:solidFill>
              </a:rPr>
            </a:br>
            <a:r>
              <a:rPr lang="en-US" dirty="0"/>
              <a:t>     </a:t>
            </a:r>
            <a:r>
              <a:rPr lang="en-US" dirty="0">
                <a:solidFill>
                  <a:srgbClr val="FF0000"/>
                </a:solidFill>
              </a:rPr>
              <a:t> 3</a:t>
            </a:r>
            <a:r>
              <a:rPr lang="en-US" dirty="0"/>
              <a:t>.It </a:t>
            </a:r>
            <a:r>
              <a:rPr lang="en-US" dirty="0">
                <a:solidFill>
                  <a:srgbClr val="00B050"/>
                </a:solidFill>
              </a:rPr>
              <a:t>support primitive data types and non primitive data types. primitive data types (int ,long ,</a:t>
            </a:r>
            <a:r>
              <a:rPr lang="en-US" dirty="0" err="1">
                <a:solidFill>
                  <a:srgbClr val="00B050"/>
                </a:solidFill>
              </a:rPr>
              <a:t>float,double,char,byte,short,Boolean</a:t>
            </a:r>
            <a:r>
              <a:rPr lang="en-US" dirty="0">
                <a:solidFill>
                  <a:srgbClr val="00B050"/>
                </a:solidFill>
              </a:rPr>
              <a:t>), non primitive data types(</a:t>
            </a:r>
            <a:r>
              <a:rPr lang="en-US" dirty="0" err="1">
                <a:solidFill>
                  <a:srgbClr val="00B050"/>
                </a:solidFill>
              </a:rPr>
              <a:t>String,Arrays,interface,classes</a:t>
            </a:r>
            <a:r>
              <a:rPr lang="en-US" dirty="0">
                <a:solidFill>
                  <a:srgbClr val="00B050"/>
                </a:solidFill>
              </a:rPr>
              <a:t> and object)</a:t>
            </a:r>
            <a:br>
              <a:rPr lang="en-US" dirty="0">
                <a:solidFill>
                  <a:srgbClr val="00B050"/>
                </a:solidFill>
              </a:rPr>
            </a:br>
            <a:r>
              <a:rPr lang="en-US" dirty="0">
                <a:solidFill>
                  <a:srgbClr val="FF0000"/>
                </a:solidFill>
              </a:rPr>
              <a:t>5</a:t>
            </a:r>
            <a:r>
              <a:rPr lang="en-US" dirty="0"/>
              <a:t>.</a:t>
            </a:r>
            <a:r>
              <a:rPr lang="en-US" dirty="0">
                <a:solidFill>
                  <a:srgbClr val="00B050"/>
                </a:solidFill>
              </a:rPr>
              <a:t>Helps to </a:t>
            </a:r>
            <a:r>
              <a:rPr lang="en-US" dirty="0">
                <a:solidFill>
                  <a:srgbClr val="00B050"/>
                </a:solidFill>
                <a:highlight>
                  <a:srgbClr val="FFFF00"/>
                </a:highlight>
              </a:rPr>
              <a:t>write a code once and run it any platform</a:t>
            </a:r>
            <a:r>
              <a:rPr lang="en-US" dirty="0">
                <a:solidFill>
                  <a:srgbClr val="00B050"/>
                </a:solidFill>
              </a:rPr>
              <a:t>.so it called platform independent</a:t>
            </a:r>
            <a:br>
              <a:rPr lang="en-US" dirty="0">
                <a:solidFill>
                  <a:srgbClr val="00B050"/>
                </a:solidFill>
              </a:rPr>
            </a:br>
            <a:r>
              <a:rPr lang="en-US" dirty="0"/>
              <a:t>     </a:t>
            </a:r>
            <a:r>
              <a:rPr lang="en-US" dirty="0">
                <a:solidFill>
                  <a:srgbClr val="FF0000"/>
                </a:solidFill>
              </a:rPr>
              <a:t> 6</a:t>
            </a:r>
            <a:r>
              <a:rPr lang="en-US" dirty="0"/>
              <a:t>.</a:t>
            </a:r>
            <a:r>
              <a:rPr lang="en-US" dirty="0">
                <a:solidFill>
                  <a:srgbClr val="00B050"/>
                </a:solidFill>
              </a:rPr>
              <a:t>Both compiled and interpreted language</a:t>
            </a:r>
            <a:br>
              <a:rPr lang="en-US" dirty="0">
                <a:solidFill>
                  <a:srgbClr val="00B050"/>
                </a:solidFill>
              </a:rPr>
            </a:br>
            <a:r>
              <a:rPr lang="en-US" dirty="0"/>
              <a:t>      </a:t>
            </a:r>
            <a:r>
              <a:rPr lang="en-US" dirty="0">
                <a:solidFill>
                  <a:srgbClr val="FF0000"/>
                </a:solidFill>
              </a:rPr>
              <a:t>7.</a:t>
            </a:r>
            <a:r>
              <a:rPr lang="en-US" dirty="0">
                <a:solidFill>
                  <a:srgbClr val="00B050"/>
                </a:solidFill>
              </a:rPr>
              <a:t>JVM interprets(loader) the bytecode and converts it to platform specific machine code .hence it is called platform independent</a:t>
            </a:r>
            <a:r>
              <a:rPr lang="en-US" dirty="0"/>
              <a:t>.</a:t>
            </a:r>
            <a:br>
              <a:rPr lang="en-US" dirty="0"/>
            </a:br>
            <a:br>
              <a:rPr lang="en-US" dirty="0"/>
            </a:br>
            <a:br>
              <a:rPr lang="en-US" sz="4000"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45275"/>
          </a:xfrm>
        </p:spPr>
        <p:txBody>
          <a:bodyPr>
            <a:normAutofit/>
          </a:bodyPr>
          <a:lstStyle/>
          <a:p>
            <a:pPr>
              <a:lnSpc>
                <a:spcPct val="100000"/>
              </a:lnSpc>
            </a:pPr>
            <a:r>
              <a:rPr lang="en-US" sz="5300" b="1" dirty="0">
                <a:solidFill>
                  <a:srgbClr val="7030A0"/>
                </a:solidFill>
              </a:rPr>
              <a:t>Uses:</a:t>
            </a:r>
            <a:br>
              <a:rPr lang="en-US" sz="5300" b="1" dirty="0">
                <a:solidFill>
                  <a:srgbClr val="7030A0"/>
                </a:solidFill>
              </a:rPr>
            </a:br>
            <a:br>
              <a:rPr lang="en-US" dirty="0"/>
            </a:br>
            <a:r>
              <a:rPr lang="en-US" b="1" dirty="0">
                <a:effectLst>
                  <a:outerShdw blurRad="38100" dist="38100" dir="2700000" algn="tl">
                    <a:srgbClr val="000000">
                      <a:alpha val="43137"/>
                    </a:srgbClr>
                  </a:outerShdw>
                </a:effectLst>
              </a:rPr>
              <a:t>      </a:t>
            </a:r>
            <a:r>
              <a:rPr lang="en-US" b="1" dirty="0">
                <a:solidFill>
                  <a:srgbClr val="00B0F0"/>
                </a:solidFill>
                <a:effectLst>
                  <a:outerShdw blurRad="38100" dist="38100" dir="2700000" algn="tl">
                    <a:srgbClr val="000000">
                      <a:alpha val="43137"/>
                    </a:srgbClr>
                  </a:outerShdw>
                </a:effectLst>
              </a:rPr>
              <a:t>1</a:t>
            </a:r>
            <a:r>
              <a:rPr lang="en-US" b="1" dirty="0">
                <a:effectLst>
                  <a:outerShdw blurRad="38100" dist="38100" dir="2700000" algn="tl">
                    <a:srgbClr val="000000">
                      <a:alpha val="43137"/>
                    </a:srgbClr>
                  </a:outerShdw>
                </a:effectLst>
              </a:rPr>
              <a:t>.</a:t>
            </a:r>
            <a:r>
              <a:rPr lang="en-US" b="1" dirty="0">
                <a:solidFill>
                  <a:schemeClr val="accent6">
                    <a:lumMod val="50000"/>
                  </a:schemeClr>
                </a:solidFill>
                <a:effectLst>
                  <a:outerShdw blurRad="38100" dist="38100" dir="2700000" algn="tl">
                    <a:srgbClr val="000000">
                      <a:alpha val="43137"/>
                    </a:srgbClr>
                  </a:outerShdw>
                </a:effectLst>
              </a:rPr>
              <a:t>Mobile , Desktop, Web appilications</a:t>
            </a:r>
            <a:r>
              <a:rPr lang="en-US" b="1" dirty="0">
                <a:effectLst>
                  <a:outerShdw blurRad="38100" dist="38100" dir="2700000" algn="tl">
                    <a:srgbClr val="000000">
                      <a:alpha val="43137"/>
                    </a:srgbClr>
                  </a:outerShdw>
                </a:effectLst>
              </a:rPr>
              <a:t>.</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r>
              <a:rPr lang="en-US" b="1" dirty="0">
                <a:solidFill>
                  <a:srgbClr val="00B0F0"/>
                </a:solidFill>
                <a:effectLst>
                  <a:outerShdw blurRad="38100" dist="38100" dir="2700000" algn="tl">
                    <a:srgbClr val="000000">
                      <a:alpha val="43137"/>
                    </a:srgbClr>
                  </a:outerShdw>
                </a:effectLst>
              </a:rPr>
              <a:t>2.</a:t>
            </a:r>
            <a:r>
              <a:rPr lang="en-US" b="1" dirty="0">
                <a:solidFill>
                  <a:schemeClr val="accent6">
                    <a:lumMod val="50000"/>
                  </a:schemeClr>
                </a:solidFill>
                <a:effectLst>
                  <a:outerShdw blurRad="38100" dist="38100" dir="2700000" algn="tl">
                    <a:srgbClr val="000000">
                      <a:alpha val="43137"/>
                    </a:srgbClr>
                  </a:outerShdw>
                </a:effectLst>
              </a:rPr>
              <a:t>Games</a:t>
            </a:r>
            <a:br>
              <a:rPr lang="en-US" b="1" dirty="0">
                <a:effectLst>
                  <a:outerShdw blurRad="38100" dist="38100" dir="2700000" algn="tl">
                    <a:srgbClr val="000000">
                      <a:alpha val="43137"/>
                    </a:srgbClr>
                  </a:outerShdw>
                </a:effectLst>
              </a:rPr>
            </a:br>
            <a:r>
              <a:rPr lang="en-US" b="1" dirty="0">
                <a:solidFill>
                  <a:srgbClr val="00B0F0"/>
                </a:solidFill>
                <a:effectLst>
                  <a:outerShdw blurRad="38100" dist="38100" dir="2700000" algn="tl">
                    <a:srgbClr val="000000">
                      <a:alpha val="43137"/>
                    </a:srgbClr>
                  </a:outerShdw>
                </a:effectLst>
              </a:rPr>
              <a:t>      3</a:t>
            </a:r>
            <a:r>
              <a:rPr lang="en-US" b="1" dirty="0">
                <a:effectLst>
                  <a:outerShdw blurRad="38100" dist="38100" dir="2700000" algn="tl">
                    <a:srgbClr val="000000">
                      <a:alpha val="43137"/>
                    </a:srgbClr>
                  </a:outerShdw>
                </a:effectLst>
              </a:rPr>
              <a:t>.</a:t>
            </a:r>
            <a:r>
              <a:rPr lang="en-US" b="1" dirty="0">
                <a:solidFill>
                  <a:schemeClr val="accent6">
                    <a:lumMod val="50000"/>
                  </a:schemeClr>
                </a:solidFill>
                <a:effectLst>
                  <a:outerShdw blurRad="38100" dist="38100" dir="2700000" algn="tl">
                    <a:srgbClr val="000000">
                      <a:alpha val="43137"/>
                    </a:srgbClr>
                  </a:outerShdw>
                </a:effectLst>
              </a:rPr>
              <a:t>Database connections</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r>
              <a:rPr lang="en-US" b="1" dirty="0">
                <a:solidFill>
                  <a:srgbClr val="00B0F0"/>
                </a:solidFill>
                <a:effectLst>
                  <a:outerShdw blurRad="38100" dist="38100" dir="2700000" algn="tl">
                    <a:srgbClr val="000000">
                      <a:alpha val="43137"/>
                    </a:srgbClr>
                  </a:outerShdw>
                </a:effectLst>
              </a:rPr>
              <a:t>4</a:t>
            </a:r>
            <a:r>
              <a:rPr lang="en-US" b="1" dirty="0">
                <a:effectLst>
                  <a:outerShdw blurRad="38100" dist="38100" dir="2700000" algn="tl">
                    <a:srgbClr val="000000">
                      <a:alpha val="43137"/>
                    </a:srgbClr>
                  </a:outerShdw>
                </a:effectLst>
              </a:rPr>
              <a:t>.</a:t>
            </a:r>
            <a:r>
              <a:rPr lang="en-US" b="1" dirty="0">
                <a:solidFill>
                  <a:schemeClr val="accent6">
                    <a:lumMod val="50000"/>
                  </a:schemeClr>
                </a:solidFill>
                <a:effectLst>
                  <a:outerShdw blurRad="38100" dist="38100" dir="2700000" algn="tl">
                    <a:srgbClr val="000000">
                      <a:alpha val="43137"/>
                    </a:srgbClr>
                  </a:outerShdw>
                </a:effectLst>
              </a:rPr>
              <a:t>Robotics</a:t>
            </a:r>
            <a:br>
              <a:rPr lang="en-US" b="1" dirty="0">
                <a:effectLst>
                  <a:outerShdw blurRad="38100" dist="38100" dir="2700000" algn="tl">
                    <a:srgbClr val="000000">
                      <a:alpha val="43137"/>
                    </a:srgbClr>
                  </a:outerShdw>
                </a:effectLst>
              </a:rPr>
            </a:br>
            <a:r>
              <a:rPr lang="en-US" b="1" dirty="0">
                <a:solidFill>
                  <a:srgbClr val="00B0F0"/>
                </a:solidFill>
                <a:effectLst>
                  <a:outerShdw blurRad="38100" dist="38100" dir="2700000" algn="tl">
                    <a:srgbClr val="000000">
                      <a:alpha val="43137"/>
                    </a:srgbClr>
                  </a:outerShdw>
                </a:effectLst>
              </a:rPr>
              <a:t>      5</a:t>
            </a:r>
            <a:r>
              <a:rPr lang="en-US" b="1" dirty="0">
                <a:effectLst>
                  <a:outerShdw blurRad="38100" dist="38100" dir="2700000" algn="tl">
                    <a:srgbClr val="000000">
                      <a:alpha val="43137"/>
                    </a:srgbClr>
                  </a:outerShdw>
                </a:effectLst>
              </a:rPr>
              <a:t>.</a:t>
            </a:r>
            <a:r>
              <a:rPr lang="en-US" b="1" dirty="0">
                <a:solidFill>
                  <a:schemeClr val="accent6">
                    <a:lumMod val="50000"/>
                  </a:schemeClr>
                </a:solidFill>
                <a:effectLst>
                  <a:outerShdw blurRad="38100" dist="38100" dir="2700000" algn="tl">
                    <a:srgbClr val="000000">
                      <a:alpha val="43137"/>
                    </a:srgbClr>
                  </a:outerShdw>
                </a:effectLst>
              </a:rPr>
              <a:t>Smartcard</a:t>
            </a:r>
            <a:br>
              <a:rPr lang="en-US" b="1" dirty="0">
                <a:effectLst>
                  <a:outerShdw blurRad="38100" dist="38100" dir="2700000" algn="tl">
                    <a:srgbClr val="000000">
                      <a:alpha val="43137"/>
                    </a:srgbClr>
                  </a:outerShdw>
                </a:effectLst>
              </a:rPr>
            </a:br>
            <a:r>
              <a:rPr lang="en-US" b="1" dirty="0">
                <a:solidFill>
                  <a:srgbClr val="00B0F0"/>
                </a:solidFill>
                <a:effectLst>
                  <a:outerShdw blurRad="38100" dist="38100" dir="2700000" algn="tl">
                    <a:srgbClr val="000000">
                      <a:alpha val="43137"/>
                    </a:srgbClr>
                  </a:outerShdw>
                </a:effectLst>
              </a:rPr>
              <a:t>      6</a:t>
            </a:r>
            <a:r>
              <a:rPr lang="en-US" b="1" dirty="0">
                <a:effectLst>
                  <a:outerShdw blurRad="38100" dist="38100" dir="2700000" algn="tl">
                    <a:srgbClr val="000000">
                      <a:alpha val="43137"/>
                    </a:srgbClr>
                  </a:outerShdw>
                </a:effectLst>
              </a:rPr>
              <a:t>.</a:t>
            </a:r>
            <a:r>
              <a:rPr lang="en-US" b="1" dirty="0">
                <a:solidFill>
                  <a:schemeClr val="accent6">
                    <a:lumMod val="50000"/>
                  </a:schemeClr>
                </a:solidFill>
                <a:effectLst>
                  <a:outerShdw blurRad="38100" dist="38100" dir="2700000" algn="tl">
                    <a:srgbClr val="000000">
                      <a:alpha val="43137"/>
                    </a:srgbClr>
                  </a:outerShdw>
                </a:effectLst>
              </a:rPr>
              <a:t>Embedded system</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r>
              <a:rPr lang="en-US" b="1" dirty="0">
                <a:solidFill>
                  <a:srgbClr val="00B0F0"/>
                </a:solidFill>
                <a:effectLst>
                  <a:outerShdw blurRad="38100" dist="38100" dir="2700000" algn="tl">
                    <a:srgbClr val="000000">
                      <a:alpha val="43137"/>
                    </a:srgbClr>
                  </a:outerShdw>
                </a:effectLst>
              </a:rPr>
              <a:t>7</a:t>
            </a:r>
            <a:r>
              <a:rPr lang="en-US" b="1" dirty="0">
                <a:effectLst>
                  <a:outerShdw blurRad="38100" dist="38100" dir="2700000" algn="tl">
                    <a:srgbClr val="000000">
                      <a:alpha val="43137"/>
                    </a:srgbClr>
                  </a:outerShdw>
                </a:effectLst>
              </a:rPr>
              <a:t>.</a:t>
            </a:r>
            <a:r>
              <a:rPr lang="en-US" b="1" dirty="0">
                <a:solidFill>
                  <a:schemeClr val="accent6">
                    <a:lumMod val="50000"/>
                  </a:schemeClr>
                </a:solidFill>
                <a:effectLst>
                  <a:outerShdw blurRad="38100" dist="38100" dir="2700000" algn="tl">
                    <a:srgbClr val="000000">
                      <a:alpha val="43137"/>
                    </a:srgbClr>
                  </a:outerShdw>
                </a:effectLst>
              </a:rPr>
              <a:t>Banking Appilications</a:t>
            </a:r>
            <a:br>
              <a:rPr lang="en-US" b="1" dirty="0"/>
            </a:br>
            <a:br>
              <a:rPr lang="en-US"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748" y="111760"/>
            <a:ext cx="3932237" cy="762000"/>
          </a:xfrm>
        </p:spPr>
        <p:txBody>
          <a:bodyPr>
            <a:normAutofit fontScale="90000"/>
          </a:bodyPr>
          <a:lstStyle/>
          <a:p>
            <a:r>
              <a:rPr lang="en-US" sz="5400" b="1" i="1" dirty="0">
                <a:solidFill>
                  <a:srgbClr val="002060"/>
                </a:solidFill>
              </a:rPr>
              <a:t>History of java</a:t>
            </a:r>
            <a:endParaRPr lang="en-IN" sz="5400" b="1" i="1" dirty="0">
              <a:solidFill>
                <a:srgbClr val="002060"/>
              </a:solidFill>
            </a:endParaRPr>
          </a:p>
        </p:txBody>
      </p:sp>
      <p:pic>
        <p:nvPicPr>
          <p:cNvPr id="1026" name="Picture 2" descr="Java Inventor James Gosling Building Smart Marine Robots | News |  Communications of the ACM"/>
          <p:cNvPicPr>
            <a:picLocks noGrp="1" noChangeAspect="1" noChangeArrowheads="1"/>
          </p:cNvPicPr>
          <p:nvPr>
            <p:ph type="pic" idx="1"/>
          </p:nvPr>
        </p:nvPicPr>
        <p:blipFill>
          <a:blip r:embed="rId1">
            <a:extLst>
              <a:ext uri="{28A0092B-C50C-407E-A947-70E740481C1C}">
                <a14:useLocalDpi xmlns:a14="http://schemas.microsoft.com/office/drawing/2010/main" val="0"/>
              </a:ext>
            </a:extLst>
          </a:blip>
          <a:srcRect t="27636" b="27636"/>
          <a:stretch>
            <a:fillRect/>
          </a:stretch>
        </p:blipFill>
        <p:spPr bwMode="auto">
          <a:xfrm>
            <a:off x="9358832" y="-1"/>
            <a:ext cx="2833168" cy="310470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38748" y="1187669"/>
            <a:ext cx="9188132" cy="5355371"/>
          </a:xfrm>
        </p:spPr>
        <p:txBody>
          <a:bodyPr>
            <a:normAutofit fontScale="62500" lnSpcReduction="20000"/>
          </a:bodyPr>
          <a:lstStyle/>
          <a:p>
            <a:r>
              <a:rPr lang="en-US" sz="2800" b="1" dirty="0">
                <a:solidFill>
                  <a:srgbClr val="7030A0"/>
                </a:solidFill>
                <a:sym typeface="Wingdings" panose="05000000000000000000" pitchFamily="2" charset="2"/>
              </a:rPr>
              <a:t>     </a:t>
            </a:r>
            <a:r>
              <a:rPr lang="en-US" sz="3600" b="1" dirty="0">
                <a:solidFill>
                  <a:srgbClr val="7030A0"/>
                </a:solidFill>
                <a:sym typeface="Wingdings" panose="05000000000000000000" pitchFamily="2" charset="2"/>
              </a:rPr>
              <a:t>in1991 JAMES GOSLING and his team started java project.</a:t>
            </a:r>
            <a:endParaRPr lang="en-US" sz="3600" b="1" dirty="0">
              <a:solidFill>
                <a:srgbClr val="7030A0"/>
              </a:solidFill>
              <a:sym typeface="Wingdings" panose="05000000000000000000" pitchFamily="2" charset="2"/>
            </a:endParaRPr>
          </a:p>
          <a:p>
            <a:r>
              <a:rPr lang="en-US" sz="3600" b="1" dirty="0">
                <a:solidFill>
                  <a:srgbClr val="7030A0"/>
                </a:solidFill>
                <a:sym typeface="Wingdings" panose="05000000000000000000" pitchFamily="2" charset="2"/>
              </a:rPr>
              <a:t>     initially it was  designed for interactive television.</a:t>
            </a:r>
            <a:endParaRPr lang="en-US" sz="3600" b="1" dirty="0">
              <a:solidFill>
                <a:srgbClr val="7030A0"/>
              </a:solidFill>
              <a:highlight>
                <a:srgbClr val="FFFF00"/>
              </a:highlight>
              <a:sym typeface="Wingdings" panose="05000000000000000000" pitchFamily="2" charset="2"/>
            </a:endParaRPr>
          </a:p>
          <a:p>
            <a:r>
              <a:rPr lang="en-US" sz="3600" b="1" dirty="0">
                <a:solidFill>
                  <a:srgbClr val="7030A0"/>
                </a:solidFill>
                <a:sym typeface="Wingdings" panose="05000000000000000000" pitchFamily="2" charset="2"/>
              </a:rPr>
              <a:t>     till 1995 it was called “Oak”</a:t>
            </a:r>
            <a:endParaRPr lang="en-US" sz="3600" b="1" dirty="0">
              <a:solidFill>
                <a:srgbClr val="7030A0"/>
              </a:solidFill>
              <a:sym typeface="Wingdings" panose="05000000000000000000" pitchFamily="2" charset="2"/>
            </a:endParaRPr>
          </a:p>
          <a:p>
            <a:r>
              <a:rPr lang="en-US" sz="3600" b="1" dirty="0">
                <a:solidFill>
                  <a:srgbClr val="7030A0"/>
                </a:solidFill>
                <a:sym typeface="Wingdings" panose="05000000000000000000" pitchFamily="2" charset="2"/>
              </a:rPr>
              <a:t>     they discovered this name already existed.</a:t>
            </a:r>
            <a:endParaRPr lang="en-US" sz="3600" b="1" dirty="0">
              <a:solidFill>
                <a:srgbClr val="7030A0"/>
              </a:solidFill>
              <a:sym typeface="Wingdings" panose="05000000000000000000" pitchFamily="2" charset="2"/>
            </a:endParaRPr>
          </a:p>
          <a:p>
            <a:r>
              <a:rPr lang="en-US" sz="3600" b="1" dirty="0">
                <a:solidFill>
                  <a:srgbClr val="7030A0"/>
                </a:solidFill>
                <a:sym typeface="Wingdings" panose="05000000000000000000" pitchFamily="2" charset="2"/>
              </a:rPr>
              <a:t>     team gathered to choose a new name.</a:t>
            </a:r>
            <a:endParaRPr lang="en-US" sz="3600" b="1" dirty="0">
              <a:solidFill>
                <a:srgbClr val="7030A0"/>
              </a:solidFill>
              <a:sym typeface="Wingdings" panose="05000000000000000000" pitchFamily="2" charset="2"/>
            </a:endParaRPr>
          </a:p>
          <a:p>
            <a:r>
              <a:rPr lang="en-US" sz="3600" b="1" dirty="0">
                <a:solidFill>
                  <a:srgbClr val="7030A0"/>
                </a:solidFill>
                <a:sym typeface="Wingdings" panose="05000000000000000000" pitchFamily="2" charset="2"/>
              </a:rPr>
              <a:t>     team suggested various name like “dynamic”,”</a:t>
            </a:r>
            <a:r>
              <a:rPr lang="en-US" sz="3600" b="1" dirty="0" err="1">
                <a:solidFill>
                  <a:srgbClr val="7030A0"/>
                </a:solidFill>
                <a:sym typeface="Wingdings" panose="05000000000000000000" pitchFamily="2" charset="2"/>
              </a:rPr>
              <a:t>revoluntionary</a:t>
            </a:r>
            <a:r>
              <a:rPr lang="en-US" sz="3600" b="1" dirty="0">
                <a:solidFill>
                  <a:srgbClr val="7030A0"/>
                </a:solidFill>
                <a:sym typeface="Wingdings" panose="05000000000000000000" pitchFamily="2" charset="2"/>
              </a:rPr>
              <a:t>”,”</a:t>
            </a:r>
            <a:r>
              <a:rPr lang="en-US" sz="3600" b="1" dirty="0" err="1">
                <a:solidFill>
                  <a:srgbClr val="7030A0"/>
                </a:solidFill>
                <a:sym typeface="Wingdings" panose="05000000000000000000" pitchFamily="2" charset="2"/>
              </a:rPr>
              <a:t>silk”,”DNA”,and</a:t>
            </a:r>
            <a:r>
              <a:rPr lang="en-US" sz="3600" b="1" dirty="0">
                <a:solidFill>
                  <a:srgbClr val="7030A0"/>
                </a:solidFill>
                <a:sym typeface="Wingdings" panose="05000000000000000000" pitchFamily="2" charset="2"/>
              </a:rPr>
              <a:t> </a:t>
            </a:r>
            <a:r>
              <a:rPr lang="en-US" sz="3600" b="1" dirty="0" err="1">
                <a:solidFill>
                  <a:srgbClr val="7030A0"/>
                </a:solidFill>
                <a:sym typeface="Wingdings" panose="05000000000000000000" pitchFamily="2" charset="2"/>
              </a:rPr>
              <a:t>etc</a:t>
            </a:r>
            <a:r>
              <a:rPr lang="en-US" sz="3600" b="1" dirty="0">
                <a:solidFill>
                  <a:srgbClr val="7030A0"/>
                </a:solidFill>
                <a:sym typeface="Wingdings" panose="05000000000000000000" pitchFamily="2" charset="2"/>
              </a:rPr>
              <a:t>……</a:t>
            </a:r>
            <a:endParaRPr lang="en-US" sz="3600" b="1" dirty="0">
              <a:solidFill>
                <a:srgbClr val="7030A0"/>
              </a:solidFill>
              <a:sym typeface="Wingdings" panose="05000000000000000000" pitchFamily="2" charset="2"/>
            </a:endParaRPr>
          </a:p>
          <a:p>
            <a:r>
              <a:rPr lang="en-US" sz="3600" b="1" dirty="0">
                <a:solidFill>
                  <a:srgbClr val="7030A0"/>
                </a:solidFill>
                <a:sym typeface="Wingdings" panose="05000000000000000000" pitchFamily="2" charset="2"/>
              </a:rPr>
              <a:t>     </a:t>
            </a:r>
            <a:r>
              <a:rPr lang="en-US" sz="3600" b="1" dirty="0" err="1">
                <a:solidFill>
                  <a:srgbClr val="7030A0"/>
                </a:solidFill>
                <a:sym typeface="Wingdings" panose="05000000000000000000" pitchFamily="2" charset="2"/>
              </a:rPr>
              <a:t>james</a:t>
            </a:r>
            <a:r>
              <a:rPr lang="en-US" sz="3600" b="1" dirty="0">
                <a:solidFill>
                  <a:srgbClr val="7030A0"/>
                </a:solidFill>
                <a:sym typeface="Wingdings" panose="05000000000000000000" pitchFamily="2" charset="2"/>
              </a:rPr>
              <a:t> asked to choose a new name .</a:t>
            </a:r>
            <a:endParaRPr lang="en-US" sz="3600" b="1" dirty="0">
              <a:solidFill>
                <a:srgbClr val="7030A0"/>
              </a:solidFill>
              <a:sym typeface="Wingdings" panose="05000000000000000000" pitchFamily="2" charset="2"/>
            </a:endParaRPr>
          </a:p>
          <a:p>
            <a:r>
              <a:rPr lang="en-US" sz="3600" b="1" dirty="0">
                <a:solidFill>
                  <a:srgbClr val="7030A0"/>
                </a:solidFill>
                <a:sym typeface="Wingdings" panose="05000000000000000000" pitchFamily="2" charset="2"/>
              </a:rPr>
              <a:t>     team went out for coffee  and the name java was born.</a:t>
            </a:r>
            <a:endParaRPr lang="en-US" sz="3600" b="1" dirty="0">
              <a:solidFill>
                <a:srgbClr val="7030A0"/>
              </a:solidFill>
              <a:sym typeface="Wingdings" panose="05000000000000000000" pitchFamily="2" charset="2"/>
            </a:endParaRPr>
          </a:p>
          <a:p>
            <a:r>
              <a:rPr lang="en-US" sz="3600" b="1" dirty="0">
                <a:solidFill>
                  <a:srgbClr val="7030A0"/>
                </a:solidFill>
                <a:sym typeface="Wingdings" panose="05000000000000000000" pitchFamily="2" charset="2"/>
              </a:rPr>
              <a:t>     JAMES and his team developed java at sun microsystem.</a:t>
            </a:r>
            <a:endParaRPr lang="en-US" sz="3600" b="1" dirty="0">
              <a:solidFill>
                <a:srgbClr val="7030A0"/>
              </a:solidFill>
              <a:sym typeface="Wingdings" panose="05000000000000000000" pitchFamily="2" charset="2"/>
            </a:endParaRPr>
          </a:p>
          <a:p>
            <a:r>
              <a:rPr lang="en-US" sz="3600" b="1" dirty="0">
                <a:solidFill>
                  <a:srgbClr val="7030A0"/>
                </a:solidFill>
                <a:sym typeface="Wingdings" panose="05000000000000000000" pitchFamily="2" charset="2"/>
              </a:rPr>
              <a:t>      JDK 1.0 released in </a:t>
            </a:r>
            <a:r>
              <a:rPr lang="en-US" sz="3600" b="1" dirty="0" err="1">
                <a:solidFill>
                  <a:srgbClr val="7030A0"/>
                </a:solidFill>
                <a:sym typeface="Wingdings" panose="05000000000000000000" pitchFamily="2" charset="2"/>
              </a:rPr>
              <a:t>jan</a:t>
            </a:r>
            <a:r>
              <a:rPr lang="en-US" sz="3600" b="1" dirty="0">
                <a:solidFill>
                  <a:srgbClr val="7030A0"/>
                </a:solidFill>
                <a:sym typeface="Wingdings" panose="05000000000000000000" pitchFamily="2" charset="2"/>
              </a:rPr>
              <a:t> 23 1996.</a:t>
            </a:r>
            <a:endParaRPr lang="en-IN" sz="3600" b="1" dirty="0">
              <a:solidFill>
                <a:srgbClr val="7030A0"/>
              </a:solidFill>
              <a:sym typeface="Wingdings" panose="05000000000000000000"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302" y="340242"/>
            <a:ext cx="5326912" cy="584775"/>
          </a:xfrm>
          <a:prstGeom prst="rect">
            <a:avLst/>
          </a:prstGeom>
          <a:noFill/>
        </p:spPr>
        <p:txBody>
          <a:bodyPr wrap="square" rtlCol="0">
            <a:spAutoFit/>
          </a:bodyPr>
          <a:lstStyle/>
          <a:p>
            <a:r>
              <a:rPr lang="en-US" sz="3200" b="1" dirty="0"/>
              <a:t>Java terminology</a:t>
            </a:r>
            <a:endParaRPr lang="en-IN" sz="3200" b="1" dirty="0"/>
          </a:p>
        </p:txBody>
      </p:sp>
      <p:sp>
        <p:nvSpPr>
          <p:cNvPr id="4" name="TextBox 3"/>
          <p:cNvSpPr txBox="1"/>
          <p:nvPr/>
        </p:nvSpPr>
        <p:spPr>
          <a:xfrm>
            <a:off x="499730" y="1233377"/>
            <a:ext cx="11313042" cy="3108543"/>
          </a:xfrm>
          <a:prstGeom prst="rect">
            <a:avLst/>
          </a:prstGeom>
          <a:noFill/>
        </p:spPr>
        <p:txBody>
          <a:bodyPr wrap="square" rtlCol="0">
            <a:spAutoFit/>
          </a:bodyPr>
          <a:lstStyle/>
          <a:p>
            <a:r>
              <a:rPr lang="en-US" sz="2800" b="1" dirty="0"/>
              <a:t>1.JDK:</a:t>
            </a:r>
            <a:endParaRPr lang="en-US" sz="2800" b="1" dirty="0"/>
          </a:p>
          <a:p>
            <a:r>
              <a:rPr lang="en-US" sz="2800" dirty="0"/>
              <a:t>      </a:t>
            </a:r>
            <a:r>
              <a:rPr lang="en-US" sz="2800" dirty="0">
                <a:sym typeface="Wingdings" panose="05000000000000000000" pitchFamily="2" charset="2"/>
              </a:rPr>
              <a:t>Java development kit</a:t>
            </a:r>
            <a:endParaRPr lang="en-US" sz="2800" dirty="0">
              <a:sym typeface="Wingdings" panose="05000000000000000000" pitchFamily="2" charset="2"/>
            </a:endParaRPr>
          </a:p>
          <a:p>
            <a:r>
              <a:rPr lang="en-US" sz="2800" dirty="0">
                <a:sym typeface="Wingdings" panose="05000000000000000000" pitchFamily="2" charset="2"/>
              </a:rPr>
              <a:t>      This kits </a:t>
            </a:r>
            <a:r>
              <a:rPr lang="en-US" sz="2800" dirty="0">
                <a:highlight>
                  <a:srgbClr val="FFFF00"/>
                </a:highlight>
                <a:sym typeface="Wingdings" panose="05000000000000000000" pitchFamily="2" charset="2"/>
              </a:rPr>
              <a:t>provides functionality required to develop, compile and </a:t>
            </a:r>
            <a:r>
              <a:rPr lang="en-US" sz="2800" dirty="0" err="1">
                <a:highlight>
                  <a:srgbClr val="FFFF00"/>
                </a:highlight>
                <a:sym typeface="Wingdings" panose="05000000000000000000" pitchFamily="2" charset="2"/>
              </a:rPr>
              <a:t>excute</a:t>
            </a:r>
            <a:r>
              <a:rPr lang="en-US" sz="2800" dirty="0">
                <a:highlight>
                  <a:srgbClr val="FFFF00"/>
                </a:highlight>
                <a:sym typeface="Wingdings" panose="05000000000000000000" pitchFamily="2" charset="2"/>
              </a:rPr>
              <a:t> your java </a:t>
            </a:r>
            <a:r>
              <a:rPr lang="en-US" sz="2800" dirty="0" err="1">
                <a:highlight>
                  <a:srgbClr val="FFFF00"/>
                </a:highlight>
                <a:sym typeface="Wingdings" panose="05000000000000000000" pitchFamily="2" charset="2"/>
              </a:rPr>
              <a:t>appilication</a:t>
            </a:r>
            <a:r>
              <a:rPr lang="en-US" sz="2800" dirty="0">
                <a:highlight>
                  <a:srgbClr val="FFFF00"/>
                </a:highlight>
                <a:sym typeface="Wingdings" panose="05000000000000000000" pitchFamily="2" charset="2"/>
              </a:rPr>
              <a:t> or program</a:t>
            </a:r>
            <a:r>
              <a:rPr lang="en-US" sz="2800" dirty="0">
                <a:sym typeface="Wingdings" panose="05000000000000000000" pitchFamily="2" charset="2"/>
              </a:rPr>
              <a:t>.</a:t>
            </a:r>
            <a:endParaRPr lang="en-US" sz="2800" dirty="0">
              <a:sym typeface="Wingdings" panose="05000000000000000000" pitchFamily="2" charset="2"/>
            </a:endParaRPr>
          </a:p>
          <a:p>
            <a:r>
              <a:rPr lang="en-US" sz="2800" dirty="0">
                <a:sym typeface="Wingdings" panose="05000000000000000000" pitchFamily="2" charset="2"/>
              </a:rPr>
              <a:t>      The java development kit can be download from Oracle </a:t>
            </a:r>
            <a:r>
              <a:rPr lang="en-US" sz="2800" dirty="0" err="1">
                <a:sym typeface="Wingdings" panose="05000000000000000000" pitchFamily="2" charset="2"/>
              </a:rPr>
              <a:t>website.we</a:t>
            </a:r>
            <a:r>
              <a:rPr lang="en-US" sz="2800" dirty="0">
                <a:sym typeface="Wingdings" panose="05000000000000000000" pitchFamily="2" charset="2"/>
              </a:rPr>
              <a:t> need to install JDK on our </a:t>
            </a:r>
            <a:r>
              <a:rPr lang="en-US" sz="2800" dirty="0" err="1">
                <a:sym typeface="Wingdings" panose="05000000000000000000" pitchFamily="2" charset="2"/>
              </a:rPr>
              <a:t>computes,in</a:t>
            </a:r>
            <a:r>
              <a:rPr lang="en-US" sz="2800" dirty="0">
                <a:sym typeface="Wingdings" panose="05000000000000000000" pitchFamily="2" charset="2"/>
              </a:rPr>
              <a:t> order to  create , compile and run the java program. </a:t>
            </a:r>
            <a:endParaRPr lang="en-IN" sz="2800" dirty="0"/>
          </a:p>
        </p:txBody>
      </p:sp>
      <p:sp>
        <p:nvSpPr>
          <p:cNvPr id="5" name="TextBox 4"/>
          <p:cNvSpPr txBox="1"/>
          <p:nvPr/>
        </p:nvSpPr>
        <p:spPr>
          <a:xfrm>
            <a:off x="499730" y="4285795"/>
            <a:ext cx="11313042" cy="2677656"/>
          </a:xfrm>
          <a:prstGeom prst="rect">
            <a:avLst/>
          </a:prstGeom>
          <a:noFill/>
        </p:spPr>
        <p:txBody>
          <a:bodyPr wrap="square" rtlCol="0">
            <a:spAutoFit/>
          </a:bodyPr>
          <a:lstStyle/>
          <a:p>
            <a:r>
              <a:rPr lang="en-US" sz="2800" b="1" dirty="0"/>
              <a:t>2.JRE:</a:t>
            </a:r>
            <a:endParaRPr lang="en-US" sz="2800" b="1" dirty="0"/>
          </a:p>
          <a:p>
            <a:r>
              <a:rPr lang="en-US" sz="2800" dirty="0"/>
              <a:t>       </a:t>
            </a:r>
            <a:r>
              <a:rPr lang="en-US" sz="2800" dirty="0">
                <a:sym typeface="Wingdings" panose="05000000000000000000" pitchFamily="2" charset="2"/>
              </a:rPr>
              <a:t>JDK includes JRE.</a:t>
            </a:r>
            <a:endParaRPr lang="en-US" sz="2800" dirty="0">
              <a:sym typeface="Wingdings" panose="05000000000000000000" pitchFamily="2" charset="2"/>
            </a:endParaRPr>
          </a:p>
          <a:p>
            <a:r>
              <a:rPr lang="en-US" sz="2800" dirty="0">
                <a:sym typeface="Wingdings" panose="05000000000000000000" pitchFamily="2" charset="2"/>
              </a:rPr>
              <a:t>       JRE installation on our computer allows the java program to run ,however ,we cannot compile </a:t>
            </a:r>
            <a:r>
              <a:rPr lang="en-US" sz="2800" dirty="0" err="1">
                <a:sym typeface="Wingdings" panose="05000000000000000000" pitchFamily="2" charset="2"/>
              </a:rPr>
              <a:t>it.JRE</a:t>
            </a:r>
            <a:r>
              <a:rPr lang="en-US" sz="2800" dirty="0">
                <a:sym typeface="Wingdings" panose="05000000000000000000" pitchFamily="2" charset="2"/>
              </a:rPr>
              <a:t> includes a browser, JVM</a:t>
            </a:r>
            <a:r>
              <a:rPr lang="en-IN" sz="2800" dirty="0">
                <a:sym typeface="Wingdings" panose="05000000000000000000" pitchFamily="2" charset="2"/>
              </a:rPr>
              <a:t> </a:t>
            </a:r>
            <a:r>
              <a:rPr lang="en-IN" sz="2800" dirty="0" err="1">
                <a:sym typeface="Wingdings" panose="05000000000000000000" pitchFamily="2" charset="2"/>
              </a:rPr>
              <a:t>applet.supports</a:t>
            </a:r>
            <a:r>
              <a:rPr lang="en-IN" sz="2800" dirty="0">
                <a:sym typeface="Wingdings" panose="05000000000000000000" pitchFamily="2" charset="2"/>
              </a:rPr>
              <a:t> and plugins.</a:t>
            </a:r>
            <a:endParaRPr lang="en-IN" sz="2800" dirty="0">
              <a:sym typeface="Wingdings" panose="05000000000000000000" pitchFamily="2" charset="2"/>
            </a:endParaRPr>
          </a:p>
          <a:p>
            <a:r>
              <a:rPr lang="en-IN" sz="2800" dirty="0">
                <a:sym typeface="Wingdings" panose="05000000000000000000" pitchFamily="2" charset="2"/>
              </a:rPr>
              <a:t>       for running the java program, a computer needs JRE.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712" y="276447"/>
            <a:ext cx="11759609" cy="1446550"/>
          </a:xfrm>
          <a:prstGeom prst="rect">
            <a:avLst/>
          </a:prstGeom>
          <a:noFill/>
        </p:spPr>
        <p:txBody>
          <a:bodyPr wrap="square" rtlCol="0">
            <a:spAutoFit/>
          </a:bodyPr>
          <a:lstStyle/>
          <a:p>
            <a:r>
              <a:rPr lang="en-US" sz="3200" b="1" dirty="0"/>
              <a:t>JVM      </a:t>
            </a:r>
            <a:r>
              <a:rPr lang="en-US" sz="3200" dirty="0"/>
              <a:t>[inside Ram]</a:t>
            </a:r>
            <a:endParaRPr lang="en-US" sz="3200" dirty="0"/>
          </a:p>
          <a:p>
            <a:r>
              <a:rPr lang="en-US" sz="2800" b="1" dirty="0"/>
              <a:t>       </a:t>
            </a:r>
            <a:r>
              <a:rPr lang="en-US" sz="2800" b="1" dirty="0">
                <a:sym typeface="Wingdings" panose="05000000000000000000" pitchFamily="2" charset="2"/>
              </a:rPr>
              <a:t></a:t>
            </a:r>
            <a:r>
              <a:rPr lang="en-US" sz="2800" dirty="0">
                <a:sym typeface="Wingdings" panose="05000000000000000000" pitchFamily="2" charset="2"/>
              </a:rPr>
              <a:t>three execution phase of a program, they are written, compile and run the program</a:t>
            </a:r>
            <a:r>
              <a:rPr lang="en-US" sz="2400" dirty="0">
                <a:sym typeface="Wingdings" panose="05000000000000000000" pitchFamily="2" charset="2"/>
              </a:rPr>
              <a:t>.</a:t>
            </a:r>
            <a:endParaRPr lang="en-IN" sz="2400" b="1" dirty="0"/>
          </a:p>
        </p:txBody>
      </p:sp>
      <p:sp>
        <p:nvSpPr>
          <p:cNvPr id="3" name="TextBox 2"/>
          <p:cNvSpPr txBox="1"/>
          <p:nvPr/>
        </p:nvSpPr>
        <p:spPr>
          <a:xfrm>
            <a:off x="297712" y="1668239"/>
            <a:ext cx="11249247" cy="523220"/>
          </a:xfrm>
          <a:prstGeom prst="rect">
            <a:avLst/>
          </a:prstGeom>
          <a:noFill/>
        </p:spPr>
        <p:txBody>
          <a:bodyPr wrap="square" rtlCol="0">
            <a:spAutoFit/>
          </a:bodyPr>
          <a:lstStyle/>
          <a:p>
            <a:r>
              <a:rPr lang="en-US" sz="2800" b="1" dirty="0"/>
              <a:t>Java programmer done by writing a program:</a:t>
            </a:r>
            <a:endParaRPr lang="en-IN" sz="2800" b="1" dirty="0"/>
          </a:p>
        </p:txBody>
      </p:sp>
      <p:sp>
        <p:nvSpPr>
          <p:cNvPr id="4" name="TextBox 3"/>
          <p:cNvSpPr txBox="1"/>
          <p:nvPr/>
        </p:nvSpPr>
        <p:spPr>
          <a:xfrm>
            <a:off x="808074" y="2250495"/>
            <a:ext cx="11249247"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the compilation is done by </a:t>
            </a:r>
            <a:r>
              <a:rPr lang="en-US" sz="2400" dirty="0" err="1"/>
              <a:t>javac</a:t>
            </a:r>
            <a:r>
              <a:rPr lang="en-US" sz="2400" dirty="0"/>
              <a:t> compile.</a:t>
            </a:r>
            <a:endParaRPr lang="en-US" sz="2400" dirty="0"/>
          </a:p>
          <a:p>
            <a:pPr marL="342900" indent="-342900">
              <a:buFont typeface="Wingdings" panose="05000000000000000000" pitchFamily="2" charset="2"/>
              <a:buChar char="q"/>
            </a:pPr>
            <a:r>
              <a:rPr lang="en-US" sz="2400" dirty="0"/>
              <a:t>Java compiler include in java development kit(JDK)</a:t>
            </a:r>
            <a:endParaRPr lang="en-US" sz="2400" dirty="0"/>
          </a:p>
          <a:p>
            <a:pPr marL="342900" indent="-342900">
              <a:buFont typeface="Wingdings" panose="05000000000000000000" pitchFamily="2" charset="2"/>
              <a:buChar char="q"/>
            </a:pPr>
            <a:r>
              <a:rPr lang="en-US" sz="2400" dirty="0"/>
              <a:t>It takes Java program as input and generates bytecode as output.</a:t>
            </a:r>
            <a:endParaRPr lang="en-US" sz="2400" dirty="0"/>
          </a:p>
          <a:p>
            <a:pPr marL="342900" indent="-342900">
              <a:buFont typeface="Wingdings" panose="05000000000000000000" pitchFamily="2" charset="2"/>
              <a:buChar char="q"/>
            </a:pPr>
            <a:r>
              <a:rPr lang="en-US" sz="2400" dirty="0"/>
              <a:t>JVM </a:t>
            </a:r>
            <a:r>
              <a:rPr lang="en-US" sz="2400" dirty="0" err="1"/>
              <a:t>excecute</a:t>
            </a:r>
            <a:r>
              <a:rPr lang="en-US" sz="2400" dirty="0"/>
              <a:t> the bytecode produce by the compiler</a:t>
            </a:r>
            <a:endParaRPr lang="en-US" sz="2400" dirty="0"/>
          </a:p>
          <a:p>
            <a:pPr marL="342900" indent="-342900">
              <a:buFont typeface="Wingdings" panose="05000000000000000000" pitchFamily="2" charset="2"/>
              <a:buChar char="q"/>
            </a:pPr>
            <a:r>
              <a:rPr lang="en-US" sz="2400" dirty="0"/>
              <a:t>Every </a:t>
            </a:r>
            <a:r>
              <a:rPr lang="en-US" sz="2400" dirty="0" err="1"/>
              <a:t>os</a:t>
            </a:r>
            <a:r>
              <a:rPr lang="en-US" sz="2400" dirty="0"/>
              <a:t>  has different </a:t>
            </a:r>
            <a:r>
              <a:rPr lang="en-US" sz="2400" dirty="0" err="1"/>
              <a:t>jvm</a:t>
            </a:r>
            <a:r>
              <a:rPr lang="en-US" sz="2400" dirty="0"/>
              <a:t> but the output the produces after the execution of byte code in the same across  all the OS .so the java is known as platform independent language.</a:t>
            </a:r>
            <a:endParaRPr lang="en-IN" sz="2400" dirty="0"/>
          </a:p>
        </p:txBody>
      </p:sp>
      <p:sp>
        <p:nvSpPr>
          <p:cNvPr id="6" name="TextBox 5"/>
          <p:cNvSpPr txBox="1"/>
          <p:nvPr/>
        </p:nvSpPr>
        <p:spPr>
          <a:xfrm>
            <a:off x="297712" y="5029200"/>
            <a:ext cx="11249247" cy="1384995"/>
          </a:xfrm>
          <a:prstGeom prst="rect">
            <a:avLst/>
          </a:prstGeom>
          <a:noFill/>
        </p:spPr>
        <p:txBody>
          <a:bodyPr wrap="square" rtlCol="0">
            <a:spAutoFit/>
          </a:bodyPr>
          <a:lstStyle/>
          <a:p>
            <a:r>
              <a:rPr lang="en-US" sz="2800" b="1" dirty="0"/>
              <a:t>Bytecode development process:</a:t>
            </a:r>
            <a:endParaRPr lang="en-US" sz="2800" b="1" dirty="0"/>
          </a:p>
          <a:p>
            <a:r>
              <a:rPr lang="en-US" sz="2800" dirty="0"/>
              <a:t>          JAVAC compiler of JDK compiles the java source code into bytecode. It can be executed by JVM ,it is saved by .</a:t>
            </a:r>
            <a:r>
              <a:rPr lang="en-US" sz="2800" dirty="0" err="1"/>
              <a:t>classfile</a:t>
            </a:r>
            <a:r>
              <a:rPr lang="en-US" sz="2800" dirty="0"/>
              <a:t> by the compiler</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489098" y="574158"/>
            <a:ext cx="2892055" cy="13503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class </a:t>
            </a:r>
            <a:r>
              <a:rPr lang="en-US" dirty="0" err="1"/>
              <a:t>ClassName</a:t>
            </a:r>
            <a:r>
              <a:rPr lang="en-US" dirty="0"/>
              <a:t>{</a:t>
            </a:r>
            <a:endParaRPr lang="en-US" dirty="0"/>
          </a:p>
          <a:p>
            <a:pPr algn="ctr"/>
            <a:r>
              <a:rPr lang="en-US" dirty="0"/>
              <a:t>main method}</a:t>
            </a:r>
            <a:endParaRPr lang="en-IN" dirty="0"/>
          </a:p>
        </p:txBody>
      </p:sp>
      <p:cxnSp>
        <p:nvCxnSpPr>
          <p:cNvPr id="5" name="Straight Arrow Connector 4"/>
          <p:cNvCxnSpPr/>
          <p:nvPr/>
        </p:nvCxnSpPr>
        <p:spPr>
          <a:xfrm>
            <a:off x="3381153" y="1249325"/>
            <a:ext cx="10419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Star: 12 Points 6"/>
          <p:cNvSpPr/>
          <p:nvPr/>
        </p:nvSpPr>
        <p:spPr>
          <a:xfrm>
            <a:off x="4423143" y="776177"/>
            <a:ext cx="2222205" cy="1063252"/>
          </a:xfrm>
          <a:prstGeom prst="star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compiler</a:t>
            </a:r>
            <a:endParaRPr lang="en-IN" dirty="0"/>
          </a:p>
        </p:txBody>
      </p:sp>
      <p:cxnSp>
        <p:nvCxnSpPr>
          <p:cNvPr id="8" name="Straight Arrow Connector 7"/>
          <p:cNvCxnSpPr/>
          <p:nvPr/>
        </p:nvCxnSpPr>
        <p:spPr>
          <a:xfrm>
            <a:off x="6298017" y="1444256"/>
            <a:ext cx="10419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7340008" y="701749"/>
            <a:ext cx="2410048" cy="1222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Byte code</a:t>
            </a:r>
            <a:endParaRPr lang="en-US" dirty="0"/>
          </a:p>
          <a:p>
            <a:pPr algn="ctr"/>
            <a:r>
              <a:rPr lang="en-US" dirty="0"/>
              <a:t>110010</a:t>
            </a:r>
            <a:endParaRPr lang="en-US" dirty="0"/>
          </a:p>
          <a:p>
            <a:pPr algn="ctr"/>
            <a:r>
              <a:rPr lang="en-US" dirty="0"/>
              <a:t>110001</a:t>
            </a:r>
            <a:endParaRPr lang="en-IN" dirty="0"/>
          </a:p>
        </p:txBody>
      </p:sp>
      <p:cxnSp>
        <p:nvCxnSpPr>
          <p:cNvPr id="14" name="Straight Connector 13"/>
          <p:cNvCxnSpPr/>
          <p:nvPr/>
        </p:nvCxnSpPr>
        <p:spPr>
          <a:xfrm flipH="1">
            <a:off x="489098" y="2615609"/>
            <a:ext cx="10334846" cy="74428"/>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89098" y="2690037"/>
            <a:ext cx="0" cy="2062716"/>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779642" y="1350335"/>
            <a:ext cx="24810" cy="1302488"/>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endCxn id="9" idx="3"/>
          </p:cNvCxnSpPr>
          <p:nvPr/>
        </p:nvCxnSpPr>
        <p:spPr>
          <a:xfrm flipH="1" flipV="1">
            <a:off x="9750056" y="1313121"/>
            <a:ext cx="1029586" cy="45189"/>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89098" y="4752753"/>
            <a:ext cx="48909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978194" y="3543299"/>
            <a:ext cx="7761767" cy="281496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4054548" y="4137392"/>
            <a:ext cx="1775636" cy="1626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Byte code verify</a:t>
            </a:r>
            <a:endParaRPr lang="en-IN" dirty="0"/>
          </a:p>
        </p:txBody>
      </p:sp>
      <p:sp>
        <p:nvSpPr>
          <p:cNvPr id="28" name="Rectangle 27"/>
          <p:cNvSpPr/>
          <p:nvPr/>
        </p:nvSpPr>
        <p:spPr>
          <a:xfrm>
            <a:off x="1199707" y="4082901"/>
            <a:ext cx="1775636" cy="1626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Loader</a:t>
            </a:r>
            <a:endParaRPr lang="en-US" dirty="0"/>
          </a:p>
          <a:p>
            <a:pPr algn="ctr"/>
            <a:r>
              <a:rPr lang="en-US" dirty="0"/>
              <a:t>(or)</a:t>
            </a:r>
            <a:endParaRPr lang="en-US" dirty="0"/>
          </a:p>
          <a:p>
            <a:pPr algn="ctr"/>
            <a:r>
              <a:rPr lang="en-US" dirty="0"/>
              <a:t>interpreter</a:t>
            </a:r>
            <a:endParaRPr lang="en-IN" dirty="0"/>
          </a:p>
        </p:txBody>
      </p:sp>
      <p:sp>
        <p:nvSpPr>
          <p:cNvPr id="30" name="Rectangle 29"/>
          <p:cNvSpPr/>
          <p:nvPr/>
        </p:nvSpPr>
        <p:spPr>
          <a:xfrm>
            <a:off x="6819012" y="4082901"/>
            <a:ext cx="1775636" cy="1626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excecution</a:t>
            </a:r>
            <a:endParaRPr lang="en-IN" dirty="0"/>
          </a:p>
        </p:txBody>
      </p:sp>
      <p:cxnSp>
        <p:nvCxnSpPr>
          <p:cNvPr id="31" name="Straight Arrow Connector 30"/>
          <p:cNvCxnSpPr/>
          <p:nvPr/>
        </p:nvCxnSpPr>
        <p:spPr>
          <a:xfrm>
            <a:off x="8739961" y="5012805"/>
            <a:ext cx="10419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975343" y="4896290"/>
            <a:ext cx="1041991" cy="0"/>
          </a:xfrm>
          <a:prstGeom prst="straightConnector1">
            <a:avLst/>
          </a:prstGeom>
          <a:ln w="38100"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p:nvPr/>
        </p:nvCxnSpPr>
        <p:spPr>
          <a:xfrm>
            <a:off x="5830184" y="4950782"/>
            <a:ext cx="868328" cy="0"/>
          </a:xfrm>
          <a:prstGeom prst="straightConnector1">
            <a:avLst/>
          </a:prstGeom>
          <a:ln w="38100"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Rounded Corners 34"/>
          <p:cNvSpPr/>
          <p:nvPr/>
        </p:nvSpPr>
        <p:spPr>
          <a:xfrm>
            <a:off x="9930809" y="3721395"/>
            <a:ext cx="1998921" cy="256244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Final output</a:t>
            </a:r>
            <a:endParaRPr lang="en-IN" dirty="0"/>
          </a:p>
        </p:txBody>
      </p:sp>
      <p:sp>
        <p:nvSpPr>
          <p:cNvPr id="36" name="TextBox 35"/>
          <p:cNvSpPr txBox="1"/>
          <p:nvPr/>
        </p:nvSpPr>
        <p:spPr>
          <a:xfrm>
            <a:off x="4320361" y="5711935"/>
            <a:ext cx="2105247" cy="646331"/>
          </a:xfrm>
          <a:prstGeom prst="rect">
            <a:avLst/>
          </a:prstGeom>
          <a:noFill/>
        </p:spPr>
        <p:txBody>
          <a:bodyPr wrap="square" rtlCol="0">
            <a:spAutoFit/>
          </a:bodyPr>
          <a:lstStyle/>
          <a:p>
            <a:r>
              <a:rPr lang="en-US" sz="3600" dirty="0"/>
              <a:t>JVM</a:t>
            </a:r>
            <a:endParaRPr lang="en-IN" sz="3600" dirty="0"/>
          </a:p>
        </p:txBody>
      </p:sp>
      <p:sp>
        <p:nvSpPr>
          <p:cNvPr id="37" name="TextBox 36"/>
          <p:cNvSpPr txBox="1"/>
          <p:nvPr/>
        </p:nvSpPr>
        <p:spPr>
          <a:xfrm>
            <a:off x="529856" y="2027353"/>
            <a:ext cx="2806995" cy="646331"/>
          </a:xfrm>
          <a:prstGeom prst="rect">
            <a:avLst/>
          </a:prstGeom>
          <a:noFill/>
        </p:spPr>
        <p:txBody>
          <a:bodyPr wrap="square" rtlCol="0">
            <a:spAutoFit/>
          </a:bodyPr>
          <a:lstStyle/>
          <a:p>
            <a:r>
              <a:rPr lang="en-US" b="1" dirty="0"/>
              <a:t>Demo.java</a:t>
            </a:r>
            <a:endParaRPr lang="en-US" b="1" dirty="0"/>
          </a:p>
          <a:p>
            <a:r>
              <a:rPr lang="en-US" b="1" dirty="0"/>
              <a:t>{ source code</a:t>
            </a:r>
            <a:endParaRPr lang="en-IN" b="1" dirty="0"/>
          </a:p>
        </p:txBody>
      </p:sp>
      <p:sp>
        <p:nvSpPr>
          <p:cNvPr id="38" name="TextBox 37"/>
          <p:cNvSpPr txBox="1"/>
          <p:nvPr/>
        </p:nvSpPr>
        <p:spPr>
          <a:xfrm>
            <a:off x="4859077" y="1968352"/>
            <a:ext cx="1566531" cy="646331"/>
          </a:xfrm>
          <a:prstGeom prst="rect">
            <a:avLst/>
          </a:prstGeom>
          <a:noFill/>
        </p:spPr>
        <p:txBody>
          <a:bodyPr wrap="square" rtlCol="0">
            <a:spAutoFit/>
          </a:bodyPr>
          <a:lstStyle/>
          <a:p>
            <a:r>
              <a:rPr lang="en-US" b="1" dirty="0" err="1"/>
              <a:t>Javac</a:t>
            </a:r>
            <a:r>
              <a:rPr lang="en-US" b="1" dirty="0"/>
              <a:t> compiler</a:t>
            </a:r>
            <a:endParaRPr lang="en-IN" b="1" dirty="0"/>
          </a:p>
        </p:txBody>
      </p:sp>
      <p:sp>
        <p:nvSpPr>
          <p:cNvPr id="39" name="TextBox 38"/>
          <p:cNvSpPr txBox="1"/>
          <p:nvPr/>
        </p:nvSpPr>
        <p:spPr>
          <a:xfrm>
            <a:off x="7947834" y="2085385"/>
            <a:ext cx="2590801" cy="369332"/>
          </a:xfrm>
          <a:prstGeom prst="rect">
            <a:avLst/>
          </a:prstGeom>
          <a:noFill/>
        </p:spPr>
        <p:txBody>
          <a:bodyPr wrap="square" rtlCol="0">
            <a:spAutoFit/>
          </a:bodyPr>
          <a:lstStyle/>
          <a:p>
            <a:r>
              <a:rPr lang="en-US" b="1" dirty="0"/>
              <a:t>.</a:t>
            </a:r>
            <a:r>
              <a:rPr lang="en-US" b="1" dirty="0" err="1"/>
              <a:t>classfile</a:t>
            </a:r>
            <a:endParaRPr lang="en-IN" b="1" dirty="0"/>
          </a:p>
        </p:txBody>
      </p:sp>
      <p:sp>
        <p:nvSpPr>
          <p:cNvPr id="41" name="TextBox 40"/>
          <p:cNvSpPr txBox="1"/>
          <p:nvPr/>
        </p:nvSpPr>
        <p:spPr>
          <a:xfrm>
            <a:off x="148858" y="10631"/>
            <a:ext cx="5507663" cy="461665"/>
          </a:xfrm>
          <a:prstGeom prst="rect">
            <a:avLst/>
          </a:prstGeom>
          <a:noFill/>
        </p:spPr>
        <p:txBody>
          <a:bodyPr wrap="square" rtlCol="0">
            <a:spAutoFit/>
          </a:bodyPr>
          <a:lstStyle/>
          <a:p>
            <a:r>
              <a:rPr lang="en-US" sz="2400" b="1" dirty="0">
                <a:solidFill>
                  <a:srgbClr val="002060"/>
                </a:solidFill>
              </a:rPr>
              <a:t>How it work: </a:t>
            </a:r>
            <a:endParaRPr lang="en-IN" sz="2400" b="1"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385" y="382772"/>
            <a:ext cx="11717079" cy="1077218"/>
          </a:xfrm>
          <a:prstGeom prst="rect">
            <a:avLst/>
          </a:prstGeom>
          <a:noFill/>
        </p:spPr>
        <p:txBody>
          <a:bodyPr wrap="square" rtlCol="0">
            <a:spAutoFit/>
          </a:bodyPr>
          <a:lstStyle/>
          <a:p>
            <a:r>
              <a:rPr lang="en-US" sz="3200" b="1" dirty="0">
                <a:solidFill>
                  <a:schemeClr val="accent6">
                    <a:lumMod val="50000"/>
                  </a:schemeClr>
                </a:solidFill>
              </a:rPr>
              <a:t>Where </a:t>
            </a:r>
            <a:r>
              <a:rPr lang="en-US" sz="3200" b="1" dirty="0" err="1">
                <a:solidFill>
                  <a:schemeClr val="accent6">
                    <a:lumMod val="50000"/>
                  </a:schemeClr>
                </a:solidFill>
              </a:rPr>
              <a:t>classfile</a:t>
            </a:r>
            <a:r>
              <a:rPr lang="en-US" sz="3200" b="1" dirty="0">
                <a:solidFill>
                  <a:schemeClr val="accent6">
                    <a:lumMod val="50000"/>
                  </a:schemeClr>
                </a:solidFill>
              </a:rPr>
              <a:t> is keep </a:t>
            </a:r>
            <a:r>
              <a:rPr lang="en-US" sz="3200" b="1" dirty="0">
                <a:solidFill>
                  <a:schemeClr val="accent6">
                    <a:lumMod val="50000"/>
                  </a:schemeClr>
                </a:solidFill>
                <a:sym typeface="Wingdings" panose="05000000000000000000" pitchFamily="2" charset="2"/>
              </a:rPr>
              <a:t> Run  workspace  bin  visible in .</a:t>
            </a:r>
            <a:r>
              <a:rPr lang="en-US" sz="3200" b="1" dirty="0" err="1">
                <a:solidFill>
                  <a:schemeClr val="accent6">
                    <a:lumMod val="50000"/>
                  </a:schemeClr>
                </a:solidFill>
                <a:sym typeface="Wingdings" panose="05000000000000000000" pitchFamily="2" charset="2"/>
              </a:rPr>
              <a:t>classfile</a:t>
            </a:r>
            <a:r>
              <a:rPr lang="en-US" sz="3200" b="1" dirty="0">
                <a:solidFill>
                  <a:schemeClr val="accent6">
                    <a:lumMod val="50000"/>
                  </a:schemeClr>
                </a:solidFill>
                <a:sym typeface="Wingdings" panose="05000000000000000000" pitchFamily="2" charset="2"/>
              </a:rPr>
              <a:t>:</a:t>
            </a:r>
            <a:endParaRPr lang="en-IN" sz="3200" b="1" dirty="0">
              <a:solidFill>
                <a:schemeClr val="accent6">
                  <a:lumMod val="50000"/>
                </a:schemeClr>
              </a:solidFill>
            </a:endParaRPr>
          </a:p>
        </p:txBody>
      </p:sp>
      <p:sp>
        <p:nvSpPr>
          <p:cNvPr id="4" name="Hexagon 3"/>
          <p:cNvSpPr/>
          <p:nvPr/>
        </p:nvSpPr>
        <p:spPr>
          <a:xfrm>
            <a:off x="574158" y="2551814"/>
            <a:ext cx="9930809" cy="31791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p:cNvSpPr/>
          <p:nvPr/>
        </p:nvSpPr>
        <p:spPr>
          <a:xfrm>
            <a:off x="1314893" y="3104706"/>
            <a:ext cx="4040372" cy="2073349"/>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JVM +library set</a:t>
            </a:r>
            <a:endParaRPr lang="en-IN" sz="3200" dirty="0"/>
          </a:p>
        </p:txBody>
      </p:sp>
      <p:sp>
        <p:nvSpPr>
          <p:cNvPr id="6" name="Rectangle: Rounded Corners 5"/>
          <p:cNvSpPr/>
          <p:nvPr/>
        </p:nvSpPr>
        <p:spPr>
          <a:xfrm>
            <a:off x="5798288" y="3104706"/>
            <a:ext cx="4040372" cy="207334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Development tool</a:t>
            </a:r>
            <a:endParaRPr lang="en-IN" sz="2800" dirty="0"/>
          </a:p>
        </p:txBody>
      </p:sp>
      <p:sp>
        <p:nvSpPr>
          <p:cNvPr id="7" name="TextBox 6"/>
          <p:cNvSpPr txBox="1"/>
          <p:nvPr/>
        </p:nvSpPr>
        <p:spPr>
          <a:xfrm>
            <a:off x="5355265" y="3753293"/>
            <a:ext cx="443023" cy="707886"/>
          </a:xfrm>
          <a:prstGeom prst="rect">
            <a:avLst/>
          </a:prstGeom>
          <a:noFill/>
        </p:spPr>
        <p:txBody>
          <a:bodyPr wrap="square" rtlCol="0">
            <a:spAutoFit/>
          </a:bodyPr>
          <a:lstStyle/>
          <a:p>
            <a:r>
              <a:rPr lang="en-US" sz="4000" b="1" dirty="0">
                <a:solidFill>
                  <a:srgbClr val="92D050"/>
                </a:solidFill>
              </a:rPr>
              <a:t>+</a:t>
            </a:r>
            <a:endParaRPr lang="en-IN" sz="4000" b="1" dirty="0">
              <a:solidFill>
                <a:srgbClr val="92D050"/>
              </a:solidFill>
            </a:endParaRPr>
          </a:p>
        </p:txBody>
      </p:sp>
      <p:sp>
        <p:nvSpPr>
          <p:cNvPr id="8" name="TextBox 7"/>
          <p:cNvSpPr txBox="1"/>
          <p:nvPr/>
        </p:nvSpPr>
        <p:spPr>
          <a:xfrm>
            <a:off x="5209953" y="5207727"/>
            <a:ext cx="2785730" cy="584775"/>
          </a:xfrm>
          <a:prstGeom prst="rect">
            <a:avLst/>
          </a:prstGeom>
          <a:noFill/>
        </p:spPr>
        <p:txBody>
          <a:bodyPr wrap="square" rtlCol="0">
            <a:spAutoFit/>
          </a:bodyPr>
          <a:lstStyle/>
          <a:p>
            <a:r>
              <a:rPr lang="en-US" sz="3200" dirty="0">
                <a:solidFill>
                  <a:srgbClr val="FFFF00"/>
                </a:solidFill>
              </a:rPr>
              <a:t>JDK</a:t>
            </a:r>
            <a:endParaRPr lang="en-IN" sz="3200" dirty="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30480"/>
            <a:ext cx="12192000" cy="3629025"/>
          </a:xfrm>
          <a:prstGeom prst="rect">
            <a:avLst/>
          </a:prstGeom>
        </p:spPr>
      </p:pic>
      <p:sp>
        <p:nvSpPr>
          <p:cNvPr id="4" name="TextBox 3"/>
          <p:cNvSpPr txBox="1"/>
          <p:nvPr/>
        </p:nvSpPr>
        <p:spPr>
          <a:xfrm>
            <a:off x="0" y="3870960"/>
            <a:ext cx="12313920" cy="1938992"/>
          </a:xfrm>
          <a:prstGeom prst="rect">
            <a:avLst/>
          </a:prstGeom>
          <a:noFill/>
        </p:spPr>
        <p:txBody>
          <a:bodyPr wrap="square" rtlCol="0">
            <a:spAutoFit/>
          </a:bodyPr>
          <a:lstStyle/>
          <a:p>
            <a:r>
              <a:rPr lang="en-US" sz="4000" b="1" dirty="0">
                <a:solidFill>
                  <a:schemeClr val="accent2">
                    <a:lumMod val="50000"/>
                  </a:schemeClr>
                </a:solidFill>
              </a:rPr>
              <a:t>JIT:</a:t>
            </a:r>
            <a:endParaRPr lang="en-US" sz="4000" b="1" dirty="0">
              <a:solidFill>
                <a:schemeClr val="accent2">
                  <a:lumMod val="50000"/>
                </a:schemeClr>
              </a:solidFill>
            </a:endParaRPr>
          </a:p>
          <a:p>
            <a:pPr marL="571500" indent="-571500">
              <a:buFont typeface="Wingdings" panose="05000000000000000000" pitchFamily="2" charset="2"/>
              <a:buChar char="Ø"/>
            </a:pPr>
            <a:r>
              <a:rPr lang="en-US" sz="4000" b="1" dirty="0">
                <a:solidFill>
                  <a:schemeClr val="accent2">
                    <a:lumMod val="50000"/>
                  </a:schemeClr>
                </a:solidFill>
              </a:rPr>
              <a:t>     Just In Time.</a:t>
            </a:r>
            <a:endParaRPr lang="en-US" sz="4000" b="1" dirty="0">
              <a:solidFill>
                <a:schemeClr val="accent2">
                  <a:lumMod val="50000"/>
                </a:schemeClr>
              </a:solidFill>
            </a:endParaRPr>
          </a:p>
          <a:p>
            <a:pPr marL="571500" indent="-571500">
              <a:buFont typeface="Wingdings" panose="05000000000000000000" pitchFamily="2" charset="2"/>
              <a:buChar char="Ø"/>
            </a:pPr>
            <a:r>
              <a:rPr lang="en-US" sz="4000" b="1" dirty="0">
                <a:solidFill>
                  <a:schemeClr val="accent2">
                    <a:lumMod val="50000"/>
                  </a:schemeClr>
                </a:solidFill>
              </a:rPr>
              <a:t>      It improves the  performance of JVM.</a:t>
            </a:r>
            <a:endParaRPr lang="en-IN" sz="4000" b="1" dirty="0">
              <a:solidFill>
                <a:schemeClr val="accent2">
                  <a:lumMod val="50000"/>
                </a:schemeClr>
              </a:solidFill>
            </a:endParaRPr>
          </a:p>
        </p:txBody>
      </p:sp>
    </p:spTree>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6901</Words>
  <Application>WPS Presentation</Application>
  <PresentationFormat>Widescreen</PresentationFormat>
  <Paragraphs>205</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Wingdings 3</vt:lpstr>
      <vt:lpstr>Arial</vt:lpstr>
      <vt:lpstr>Algerian</vt:lpstr>
      <vt:lpstr>Verdana</vt:lpstr>
      <vt:lpstr>Times New Roman</vt:lpstr>
      <vt:lpstr>erdana</vt:lpstr>
      <vt:lpstr>Segoe Print</vt:lpstr>
      <vt:lpstr>inter-regular</vt:lpstr>
      <vt:lpstr>Microsoft YaHei</vt:lpstr>
      <vt:lpstr>Arial Unicode MS</vt:lpstr>
      <vt:lpstr>Trebuchet MS</vt:lpstr>
      <vt:lpstr>Calibri</vt:lpstr>
      <vt:lpstr>Facet</vt:lpstr>
      <vt:lpstr>PowerPoint 演示文稿</vt:lpstr>
      <vt:lpstr>Introduction:       1.popular programing language.       2.Class based general purpose and high level programing ,object oriented programing language       3.It support primitive data types and non primitive data types. primitive data types (int ,long ,float,double,char,byte,short,Boolean), non primitive data types(String,Arrays,interface,classes and object) 5.Helps to write a code once and run it any platform.so it called platform independent       6.Both compiled and interpreted language       7.JVM interprets(loader) the bytecode and converts it to platform specific machine code .hence it is called platform independent.   </vt:lpstr>
      <vt:lpstr>Uses:        1.Mobile , Desktop, Web appilications.       2.Games       3.Database connections       4.Robotics       5.Smartcard       6.Embedded system       7.Banking Appilications  </vt:lpstr>
      <vt:lpstr>History of java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Hey!</dc:creator>
  <cp:lastModifiedBy>DELL</cp:lastModifiedBy>
  <cp:revision>66</cp:revision>
  <dcterms:created xsi:type="dcterms:W3CDTF">2023-05-15T10:36:00Z</dcterms:created>
  <dcterms:modified xsi:type="dcterms:W3CDTF">2024-06-08T03:50:27Z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5BCC495D2A4D422B9F45CECECE7A9519_12</vt:lpwstr>
  </property>
  <property fmtid="{D5CDD505-2E9C-101B-9397-08002B2CF9AE}" pid="3" name="KSOProductBuildVer">
    <vt:lpwstr>1033-12.2.0.16909</vt:lpwstr>
  </property>
</Properties>
</file>