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D37F-8661-9901-D483-5970C642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F6E3A-E017-4DB7-2179-C3701D54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C07E-CCC7-AECC-4378-AC2B2AE0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9CEA-C84A-CF69-202E-1755F906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40AD-2646-C8D1-288E-D8F3A4F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EA96-D956-4C88-FAA6-6579CAF8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1031-873D-5B7B-A1F5-320B1CBE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8DA8-8EDC-FFA8-EA11-47D73473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687F-9F1B-3559-5D62-FD5F452A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77AF-286A-9C87-1E92-5DDDC125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1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2138E-5713-CF39-500F-A9E7A0F5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94920-C3A1-3697-00BD-2BDF6E31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2312-D7DF-BF78-F5B2-63CFF487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4F0F-242C-6E63-99D0-2101D921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2A30-A5E2-FCA2-D1F9-BE2B357D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1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3F27-95AE-8BA9-7F7A-68DC369D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C0C8-A241-0C2D-266F-3A2E505E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0519-003C-4AC3-62AF-832B4406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2EC9-E8C7-CB9B-CDCE-D5D1E040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6805-708D-A834-E2FD-7974859B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1087-C7BD-4DCD-FC94-4AE1D095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9C57-7E5C-61BE-03F6-2E8B6984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6D89-CCD6-413C-20C8-E64B10AA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F60D-EC62-C5B1-56B5-5CB27935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A742-68F0-6397-BD73-5115604F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9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CD03-F2ED-F15E-6A3B-EE84295F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DDB0-2000-0A5E-E4DB-785A55CC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54833-D2CC-3109-F100-6951640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8263-BDC1-DA00-5A99-F53C577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9547-5543-6502-7F0A-64943957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2A710-46D0-0650-4A75-93EFEABB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817E-7C3F-0722-9EB3-4C563A3C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D15F-5C4A-385E-7287-42C3566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D5AAF-9FA8-F7E3-2EB1-2E21497FD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EF72-42A5-63B8-D8E5-8A2D6619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3E355-CDF3-71C7-9EB4-16AFD654C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E45DE-5407-85B5-B5F0-1824E29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53E6-5440-A05C-D1AB-B8035511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62D0C-42B8-18A0-A806-B7ED96B5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3AA4-41D2-DE6F-3B35-56D425A7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B5C35-9673-F897-3188-AC542805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B5F83-4EAD-ACD4-D283-46395CCA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D7349-220E-6F1A-64B6-FCE2FA7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4546-15F5-6E13-B94F-D842CCDE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612A4-3E0B-93F6-B110-C648F970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66575-5660-5507-2DD5-EF5F768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470D-888B-804C-0B64-06446EB3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E7A0-E9D0-8335-8553-C5953AEF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D4BA-CC21-A520-339B-44209AD0D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5114-95FC-21D7-C7EB-5CE383E3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FABB-C73F-E495-8166-3E64414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0A1B1-FA9D-62A4-62BB-944686B0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7147-D667-287E-0E43-77765742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C4858-3783-B9B8-EBD2-675564A8F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19798-56D8-C6AE-98B4-10DEFF09D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431A-8E61-9659-5EF2-B0388665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BA7C-A819-DDB4-DE44-CCF873D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4B9E5-4EBF-CD7A-CC0A-85869143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6A0BD-AB7F-DE85-E287-318BBDD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7788-58D1-C5BF-5FF1-0B5B9790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5AA6-DC4F-7611-BCAE-841F813FF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7723-9FF5-4D58-9A51-8A8270802923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4EED-4C75-1806-C6E4-E4267245D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FCE5-8426-B3DD-5277-6025E0D45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2346-7CE2-436C-998A-CCBEA9C8B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0435A-B947-4A30-FFE0-6A900CAC2B34}"/>
              </a:ext>
            </a:extLst>
          </p:cNvPr>
          <p:cNvSpPr txBox="1"/>
          <p:nvPr/>
        </p:nvSpPr>
        <p:spPr>
          <a:xfrm>
            <a:off x="0" y="98474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>
                <a:latin typeface="Algerian" panose="04020705040A02060702" pitchFamily="82" charset="0"/>
              </a:rPr>
              <a:t>JSP Scripting Elements: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GB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JSP </a:t>
            </a:r>
            <a:r>
              <a:rPr lang="en-GB" sz="36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Scriptlet</a:t>
            </a:r>
            <a:r>
              <a:rPr lang="en-GB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 Tag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GB" sz="36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Jsp</a:t>
            </a:r>
            <a:r>
              <a:rPr lang="en-GB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 expression tag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GB" sz="36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Jsp</a:t>
            </a:r>
            <a:r>
              <a:rPr lang="en-GB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 declaration tag</a:t>
            </a:r>
          </a:p>
          <a:p>
            <a:r>
              <a:rPr lang="en-GB" sz="4000" b="1" u="sng" dirty="0">
                <a:latin typeface="Arial Black" panose="020B0A04020102020204" pitchFamily="34" charset="0"/>
              </a:rPr>
              <a:t>JSP </a:t>
            </a:r>
            <a:r>
              <a:rPr lang="en-GB" sz="4000" b="1" u="sng" dirty="0" err="1">
                <a:latin typeface="Arial Black" panose="020B0A04020102020204" pitchFamily="34" charset="0"/>
              </a:rPr>
              <a:t>Scriptlet</a:t>
            </a:r>
            <a:r>
              <a:rPr lang="en-GB" sz="4000" b="1" u="sng" dirty="0">
                <a:latin typeface="Arial Black" panose="020B0A04020102020204" pitchFamily="34" charset="0"/>
              </a:rPr>
              <a:t> tag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JSP, java code can be written inside the </a:t>
            </a:r>
            <a:r>
              <a:rPr lang="en-GB" sz="4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4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 using the </a:t>
            </a:r>
            <a:r>
              <a:rPr lang="en-GB" sz="4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GB" sz="4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  <a:r>
              <a:rPr lang="en-GB" sz="4000" b="0" i="0" dirty="0">
                <a:solidFill>
                  <a:srgbClr val="333333"/>
                </a:solidFill>
                <a:effectLst/>
                <a:latin typeface="inter-regular"/>
              </a:rPr>
              <a:t>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u="sng" dirty="0">
                <a:solidFill>
                  <a:srgbClr val="C00000"/>
                </a:solidFill>
                <a:latin typeface="inter-regular"/>
              </a:rPr>
              <a:t>Syntax</a:t>
            </a:r>
          </a:p>
          <a:p>
            <a:r>
              <a:rPr lang="en-IN" sz="4000" b="0" i="0" dirty="0">
                <a:solidFill>
                  <a:srgbClr val="000000"/>
                </a:solidFill>
                <a:effectLst/>
                <a:latin typeface="inter-regular"/>
              </a:rPr>
              <a:t>&lt;%  java source code %&gt;</a:t>
            </a:r>
            <a:endParaRPr lang="en-GB" sz="4000" b="0" i="0" u="sng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GB" sz="4000" b="1" u="sng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89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62DD4-4C32-6852-A426-6ABEC1219664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response implicit object where we are redirecting the response to the Google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GB" sz="20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Index.html</a:t>
            </a:r>
            <a:endParaRPr lang="en-GB" sz="2000" b="1" i="0" u="sng" dirty="0"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1" u="sng" dirty="0" err="1">
                <a:solidFill>
                  <a:srgbClr val="000000"/>
                </a:solidFill>
                <a:latin typeface="Arial Black" panose="020B0A04020102020204" pitchFamily="34" charset="0"/>
              </a:rPr>
              <a:t>Welcome.jsp</a:t>
            </a:r>
            <a:endParaRPr lang="en-IN" sz="1800" b="1" u="sng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response.sendRedirect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"http://www.google.com"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04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ED049-C721-7ECB-2066-01983CE7310F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config implicit object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JSP, config is an implicit object of type </a:t>
            </a:r>
            <a:r>
              <a:rPr lang="en-GB" sz="32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object can be used to get initialization parameter for a particular JSP page. The config object is created by the web container for each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Generally, it is used to get initialization parameter from the web.xml file.</a:t>
            </a:r>
          </a:p>
          <a:p>
            <a:pPr algn="just"/>
            <a:r>
              <a:rPr lang="en-GB" sz="3200" b="1" u="sng" dirty="0">
                <a:solidFill>
                  <a:srgbClr val="3333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Index.html</a:t>
            </a:r>
            <a:endParaRPr lang="en-GB" sz="3200" b="1" i="0" u="sng" dirty="0">
              <a:solidFill>
                <a:srgbClr val="333333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GB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2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29604-BDE5-EA96-7CDD-46FDA71F4AED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Arial Black" panose="020B0A04020102020204" pitchFamily="34" charset="0"/>
              </a:rPr>
              <a:t>Web.xml: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"http://xmlns.jcp.org/xml/ns/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javaee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"http://xmlns.jcp.org/xml/ns/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javaee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http://xmlns.jcp.org/xml/ns/javaee/web-app_4_0.xsd"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WebApp_ID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"4.0"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display-name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jspconfig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display-name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welcome-file-list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index.jsp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index.htm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default.html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default.jsp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default.htm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welcome-file-list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welcome.jsp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-file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-param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param-name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param-name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param-value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sun.jdbc.odbc.JdbcOdbcDriver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param-value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-param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1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7983A-CA2D-9E92-1863-6BBA44EA5FF3}"/>
              </a:ext>
            </a:extLst>
          </p:cNvPr>
          <p:cNvSpPr txBox="1"/>
          <p:nvPr/>
        </p:nvSpPr>
        <p:spPr>
          <a:xfrm>
            <a:off x="0" y="0"/>
            <a:ext cx="121920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servlet-mapping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/welcome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servlet-mapping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u="sng" dirty="0" err="1">
                <a:latin typeface="Arial Black" panose="020B0A04020102020204" pitchFamily="34" charset="0"/>
              </a:rPr>
              <a:t>Welcom.jsp</a:t>
            </a:r>
            <a:endParaRPr lang="en-GB" b="1" u="sng" dirty="0">
              <a:latin typeface="Arial Black" panose="020B0A04020102020204" pitchFamily="34" charset="0"/>
            </a:endParaRPr>
          </a:p>
          <a:p>
            <a:r>
              <a:rPr lang="en-IN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driver=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config.getInitParameter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dname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"driver name is="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+driver); 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Welcome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shalinidriver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name is=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sun.jdbc.odbc.JdbcOdbcDriver</a:t>
            </a:r>
            <a:endParaRPr lang="en-IN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4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Application implicit object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an implicit object of type </a:t>
            </a:r>
            <a:r>
              <a:rPr lang="en-GB" sz="32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instance of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created only once by the web container when application or project is deployed on the server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ctr"/>
            <a:endParaRPr lang="en-IN" sz="2400" b="1" i="0" u="sng" dirty="0">
              <a:solidFill>
                <a:srgbClr val="610B38"/>
              </a:solidFill>
              <a:effectLst/>
              <a:latin typeface="Arial Black" panose="020B0A04020102020204" pitchFamily="34" charset="0"/>
            </a:endParaRPr>
          </a:p>
          <a:p>
            <a:endParaRPr lang="en-IN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25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AF98E-5CC6-7DE0-4B3A-FB5485F3FDED}"/>
              </a:ext>
            </a:extLst>
          </p:cNvPr>
          <p:cNvSpPr txBox="1"/>
          <p:nvPr/>
        </p:nvSpPr>
        <p:spPr>
          <a:xfrm>
            <a:off x="0" y="0"/>
            <a:ext cx="121920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object can be used to get initialization parameter from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configuaration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(web.xml). It can also be used to get, set or remove attribute from the application scope.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initialization parameter can be used by all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pages.</a:t>
            </a:r>
          </a:p>
          <a:p>
            <a:pPr algn="just"/>
            <a:r>
              <a:rPr lang="en-GB" sz="3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Index.html,web.xml code are same in config implicit but only one change</a:t>
            </a:r>
          </a:p>
          <a:p>
            <a:pPr algn="just"/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welcome.jsp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%   </a:t>
            </a:r>
          </a:p>
          <a:p>
            <a:pPr algn="just"/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out.print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("Welcome "+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request.getParameter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("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uname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"));  </a:t>
            </a:r>
          </a:p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String 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inter-regular"/>
              </a:rPr>
              <a:t>driver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3200" b="0" i="0" dirty="0" err="1">
                <a:solidFill>
                  <a:srgbClr val="0000FF"/>
                </a:solidFill>
                <a:effectLst/>
                <a:latin typeface="inter-regular"/>
              </a:rPr>
              <a:t>application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.getInitParameter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("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dname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");  </a:t>
            </a:r>
          </a:p>
          <a:p>
            <a:pPr algn="just"/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out.print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("driver name 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inter-regular"/>
              </a:rPr>
              <a:t>is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="+driver);  </a:t>
            </a:r>
          </a:p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%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GB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E5865-073D-11DC-227C-AC4023555E4C}"/>
              </a:ext>
            </a:extLst>
          </p:cNvPr>
          <p:cNvSpPr txBox="1"/>
          <p:nvPr/>
        </p:nvSpPr>
        <p:spPr>
          <a:xfrm>
            <a:off x="0" y="0"/>
            <a:ext cx="121920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Session implicit object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is an implicit object of type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HttpSession.The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 developer can use this object to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set,get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remove attribute or to get session information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GB" sz="24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Index.html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Page: Enter your name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session.jsp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"click here!!"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u="sng" dirty="0" err="1">
                <a:latin typeface="Arial Black" panose="020B0A04020102020204" pitchFamily="34" charset="0"/>
              </a:rPr>
              <a:t>Session.jsp</a:t>
            </a:r>
            <a:endParaRPr lang="en-IN" sz="2400" b="1" u="sng" dirty="0">
              <a:latin typeface="Arial Black" panose="020B0A04020102020204" pitchFamily="34" charset="0"/>
            </a:endParaRPr>
          </a:p>
          <a:p>
            <a:r>
              <a:rPr lang="en-IN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Passing the input value to a session variable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8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E940B-B162-2607-4D30-7C87F2F6ED96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session.setAttribute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sessname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output.jsp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 Output Page Here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u="sng" dirty="0" err="1">
                <a:latin typeface="Arial Black" panose="020B0A04020102020204" pitchFamily="34" charset="0"/>
              </a:rPr>
              <a:t>Output.jsp</a:t>
            </a:r>
            <a:endParaRPr lang="en-IN" sz="2000" b="1" u="sng" dirty="0"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 page: Fetching the value from session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name=(String)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session.getAttribute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sessname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User: You have entered the name: 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+name);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u="sng" dirty="0">
                <a:latin typeface="Arial Black" panose="020B0A04020102020204" pitchFamily="34" charset="0"/>
              </a:rPr>
              <a:t>Output: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Hello User: You have entered the name: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shalini</a:t>
            </a:r>
            <a:endParaRPr lang="en-IN" sz="20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EBFC-44C9-D2B1-04C5-909ABBCBB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r="65500" b="74781"/>
          <a:stretch/>
        </p:blipFill>
        <p:spPr>
          <a:xfrm>
            <a:off x="1730326" y="5275386"/>
            <a:ext cx="4206240" cy="815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84F13-4146-1C19-A82F-1F0D7C2B2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r="58923" b="80733"/>
          <a:stretch/>
        </p:blipFill>
        <p:spPr>
          <a:xfrm>
            <a:off x="6255436" y="5360695"/>
            <a:ext cx="5008098" cy="11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C556-E1A7-49DC-0901-5C808F780309}"/>
              </a:ext>
            </a:extLst>
          </p:cNvPr>
          <p:cNvSpPr txBox="1"/>
          <p:nvPr/>
        </p:nvSpPr>
        <p:spPr>
          <a:xfrm>
            <a:off x="0" y="0"/>
            <a:ext cx="12192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</a:t>
            </a:r>
            <a:r>
              <a:rPr lang="en-IN" sz="2800" b="1" i="0" u="sng" dirty="0" err="1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pageContext</a:t>
            </a:r>
            <a:r>
              <a:rPr lang="en-IN" sz="28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 implicit object</a:t>
            </a:r>
          </a:p>
          <a:p>
            <a:pPr algn="just"/>
            <a:r>
              <a:rPr lang="en-GB" sz="32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pageContext</a:t>
            </a:r>
            <a:r>
              <a:rPr lang="en-GB" sz="3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implicit object of type </a:t>
            </a:r>
            <a:r>
              <a:rPr lang="en-GB" sz="32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PageContext</a:t>
            </a:r>
            <a:r>
              <a:rPr lang="en-GB" sz="3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class.The</a:t>
            </a:r>
            <a:r>
              <a:rPr lang="en-GB" sz="3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pageContext</a:t>
            </a:r>
            <a:r>
              <a:rPr lang="en-GB" sz="3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can be used to </a:t>
            </a:r>
            <a:r>
              <a:rPr lang="en-GB" sz="32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set,get</a:t>
            </a:r>
            <a:r>
              <a:rPr lang="en-GB" sz="3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remove attribute from one of the following scopes:</a:t>
            </a:r>
          </a:p>
          <a:p>
            <a:pPr algn="l">
              <a:buFont typeface="+mj-lt"/>
              <a:buAutoNum type="arabicPeriod"/>
            </a:pPr>
            <a:r>
              <a:rPr lang="fr-FR" sz="3200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JSP Page – Scope: PAGE_CONTEXT</a:t>
            </a:r>
          </a:p>
          <a:p>
            <a:pPr algn="l">
              <a:buFont typeface="+mj-lt"/>
              <a:buAutoNum type="arabicPeriod"/>
            </a:pPr>
            <a:r>
              <a:rPr lang="fr-FR" sz="3200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fr-FR" sz="3200" b="0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Request</a:t>
            </a:r>
            <a:r>
              <a:rPr lang="fr-FR" sz="3200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– Scope: REQUEST_CONTEXT</a:t>
            </a:r>
          </a:p>
          <a:p>
            <a:pPr algn="l">
              <a:buFont typeface="+mj-lt"/>
              <a:buAutoNum type="arabicPeriod"/>
            </a:pPr>
            <a:r>
              <a:rPr lang="fr-FR" sz="3200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HTTP Session – Scope: SESSION_CONTEXT</a:t>
            </a:r>
          </a:p>
          <a:p>
            <a:pPr algn="l">
              <a:buFont typeface="+mj-lt"/>
              <a:buAutoNum type="arabicPeriod"/>
            </a:pPr>
            <a:r>
              <a:rPr lang="fr-FR" sz="3200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Application </a:t>
            </a:r>
            <a:r>
              <a:rPr lang="fr-FR" sz="3200" b="0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Level</a:t>
            </a:r>
            <a:r>
              <a:rPr lang="fr-FR" sz="3200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– Scope: APPLICATION_CONTEXT</a:t>
            </a:r>
          </a:p>
          <a:p>
            <a:pPr algn="just"/>
            <a:r>
              <a:rPr lang="en-GB" sz="32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Login Page – Enter details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validation.jsp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User-Id: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Password: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upass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0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F2C48-774D-E091-E065-1BFD92FC1358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Validation.jsp</a:t>
            </a:r>
            <a:endParaRPr lang="en-GB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Validation JSP Page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id=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pass=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upass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+id);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pageContext.setAttribute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id,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pageContext.SESSION_SCOPE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pageContext.setAttribute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UPassword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pass,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pageContext.SESSION_SCOPE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display.jsp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 to see what you have entered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Display.jsp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Displaying User Details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2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8F8F2-A8A5-F863-5254-F9F26B09925C}"/>
              </a:ext>
            </a:extLst>
          </p:cNvPr>
          <p:cNvSpPr txBox="1"/>
          <p:nvPr/>
        </p:nvSpPr>
        <p:spPr>
          <a:xfrm>
            <a:off x="0" y="0"/>
            <a:ext cx="1219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username= (String)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pageContext.getAttribute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pageContext.SESSION_SCOPE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(String)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pageContext.getAttribute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UPassword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pageContext.SESSION_SCOPE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"Hi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+username);</a:t>
            </a:r>
          </a:p>
          <a:p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"Your Password is: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 23 Your Password is: 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shaluy</a:t>
            </a:r>
            <a:endParaRPr lang="en-GB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exception implicit object</a:t>
            </a:r>
          </a:p>
          <a:p>
            <a:pPr algn="just"/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an implicit object of type </a:t>
            </a:r>
            <a:r>
              <a:rPr lang="en-GB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java.lang.Throwable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class. This object can be used to print the exception. But it can only be used in error pages</a:t>
            </a:r>
            <a:endParaRPr lang="en-IN" sz="2800" b="1" i="0" u="sng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E888A-802B-E1FA-F230-0B93F510C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0" r="57077" b="80322"/>
          <a:stretch/>
        </p:blipFill>
        <p:spPr>
          <a:xfrm>
            <a:off x="0" y="2447778"/>
            <a:ext cx="5233182" cy="1688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2E1C5-5FEC-FEC9-BA87-FD38E0A6D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01" r="58672" b="86282"/>
          <a:stretch/>
        </p:blipFill>
        <p:spPr>
          <a:xfrm>
            <a:off x="5514536" y="2551120"/>
            <a:ext cx="5050302" cy="12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8E650-4AB6-E871-39AB-8F5A3A7D860F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rgbClr val="C00000"/>
                </a:solidFill>
                <a:latin typeface="Arial Black" panose="020B0A04020102020204" pitchFamily="34" charset="0"/>
              </a:rPr>
              <a:t>Example of </a:t>
            </a:r>
            <a:r>
              <a:rPr lang="en-GB" sz="1800" u="sng" dirty="0" err="1">
                <a:solidFill>
                  <a:srgbClr val="C00000"/>
                </a:solidFill>
                <a:latin typeface="Arial Black" panose="020B0A04020102020204" pitchFamily="34" charset="0"/>
              </a:rPr>
              <a:t>scriptlet</a:t>
            </a:r>
            <a:r>
              <a:rPr lang="en-GB" sz="1800" u="sng" dirty="0">
                <a:solidFill>
                  <a:srgbClr val="C00000"/>
                </a:solidFill>
                <a:latin typeface="Arial Black" panose="020B0A04020102020204" pitchFamily="34" charset="0"/>
              </a:rPr>
              <a:t> tag:</a:t>
            </a:r>
          </a:p>
          <a:p>
            <a:r>
              <a:rPr lang="en-GB" sz="18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Display welcome message: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err="1">
                <a:solidFill>
                  <a:srgbClr val="333333"/>
                </a:solidFill>
                <a:latin typeface="Arial Black" panose="020B0A04020102020204" pitchFamily="34" charset="0"/>
              </a:rPr>
              <a:t>first.jsp</a:t>
            </a:r>
            <a:endParaRPr lang="en-GB" b="1" u="sng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800" b="1" u="sng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u="sng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u="sng" dirty="0">
                <a:latin typeface="Arial Black" panose="020B0A04020102020204" pitchFamily="34" charset="0"/>
              </a:rPr>
              <a:t>Print user name  using </a:t>
            </a:r>
            <a:r>
              <a:rPr lang="en-IN" b="1" u="sng" dirty="0" err="1">
                <a:latin typeface="Arial Black" panose="020B0A04020102020204" pitchFamily="34" charset="0"/>
              </a:rPr>
              <a:t>scriptlet</a:t>
            </a:r>
            <a:r>
              <a:rPr lang="en-IN" b="1" u="sng" dirty="0">
                <a:latin typeface="Arial Black" panose="020B0A04020102020204" pitchFamily="34" charset="0"/>
              </a:rPr>
              <a:t> tag</a:t>
            </a:r>
            <a:r>
              <a:rPr lang="en-IN" dirty="0"/>
              <a:t>:</a:t>
            </a:r>
          </a:p>
          <a:p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two files </a:t>
            </a:r>
            <a:r>
              <a:rPr lang="en-GB" sz="2800" b="0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index.html 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b="0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welcome.jsp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index.html file gets the username from the user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welcome.jsp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prints the username with the welcome message.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2468A-89BC-1DBB-5FE3-4AB892476A3E}"/>
              </a:ext>
            </a:extLst>
          </p:cNvPr>
          <p:cNvSpPr txBox="1"/>
          <p:nvPr/>
        </p:nvSpPr>
        <p:spPr>
          <a:xfrm>
            <a:off x="4101737" y="553997"/>
            <a:ext cx="5342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 to </a:t>
            </a:r>
            <a:r>
              <a:rPr lang="en-GB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page"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b="1" u="sng" dirty="0">
                <a:solidFill>
                  <a:srgbClr val="00808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GB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Welcome to </a:t>
            </a:r>
            <a:r>
              <a:rPr lang="en-GB" sz="1800" b="1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GB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page</a:t>
            </a:r>
            <a:endParaRPr lang="en-GB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AF8B8-4163-5F12-6539-B958DDC1CF5A}"/>
              </a:ext>
            </a:extLst>
          </p:cNvPr>
          <p:cNvSpPr txBox="1"/>
          <p:nvPr/>
        </p:nvSpPr>
        <p:spPr>
          <a:xfrm>
            <a:off x="431074" y="4607618"/>
            <a:ext cx="10358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index.html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46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27FF5-7D21-0A4B-B9DE-A155C08B5F20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Arial Black" panose="020B0A04020102020204" pitchFamily="34" charset="0"/>
              </a:rPr>
              <a:t>Index.html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two Integers for Division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division.jsp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First Integer: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Second Integer: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"Get Results"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1" u="sng" dirty="0" err="1">
                <a:latin typeface="Arial Black" panose="020B0A04020102020204" pitchFamily="34" charset="0"/>
              </a:rPr>
              <a:t>Division.jsp</a:t>
            </a:r>
            <a:r>
              <a:rPr lang="en-GB" sz="2400" b="1" u="sng" dirty="0">
                <a:latin typeface="Arial Black" panose="020B0A04020102020204" pitchFamily="34" charset="0"/>
              </a:rPr>
              <a:t> </a:t>
            </a:r>
            <a:r>
              <a:rPr lang="en-GB" sz="11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 have used </a:t>
            </a:r>
            <a:r>
              <a:rPr lang="en-GB" sz="1100" b="1" i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errorPage</a:t>
            </a:r>
            <a:r>
              <a:rPr lang="en-GB" sz="11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Page Directive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the exception handling JSP page (&lt;%@ page </a:t>
            </a:r>
            <a:r>
              <a:rPr lang="en-GB" sz="1100" b="0" i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errorPage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en-GB" sz="1100" b="0" i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exception.jsp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%&gt;).</a:t>
            </a:r>
            <a:endParaRPr lang="en-GB" sz="2400" b="1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exception.jsp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num1=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firstnum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num2=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secondnum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v1=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(num1);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v2=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(num2);</a:t>
            </a: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res= v1/v2;out.print(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"Output is: 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res);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4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42262-C74C-925E-0A0E-736AA3D762FF}"/>
              </a:ext>
            </a:extLst>
          </p:cNvPr>
          <p:cNvSpPr txBox="1"/>
          <p:nvPr/>
        </p:nvSpPr>
        <p:spPr>
          <a:xfrm>
            <a:off x="0" y="0"/>
            <a:ext cx="1219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err="1">
                <a:latin typeface="Arial Black" panose="020B0A04020102020204" pitchFamily="34" charset="0"/>
              </a:rPr>
              <a:t>Exception.jsp</a:t>
            </a:r>
            <a:r>
              <a:rPr lang="en-GB" sz="2400" b="1" u="sng" dirty="0">
                <a:latin typeface="Arial Black" panose="020B0A04020102020204" pitchFamily="34" charset="0"/>
              </a:rPr>
              <a:t> 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JSP page we have set </a:t>
            </a:r>
            <a:r>
              <a:rPr lang="en-GB" sz="24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isErrorPage</a:t>
            </a:r>
            <a:r>
              <a:rPr lang="en-GB" sz="24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to true</a:t>
            </a:r>
            <a:endParaRPr lang="en-GB" sz="2400" b="1" u="sng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isErrorPage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Got this Exception: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Please correct the input data.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u="sng" dirty="0">
                <a:solidFill>
                  <a:srgbClr val="008080"/>
                </a:solidFill>
                <a:latin typeface="Arial Black" panose="020B0A04020102020204" pitchFamily="34" charset="0"/>
              </a:rPr>
              <a:t>Output</a:t>
            </a:r>
          </a:p>
          <a:p>
            <a:endParaRPr lang="en-GB" sz="2400" b="1" u="sng" dirty="0">
              <a:solidFill>
                <a:srgbClr val="008080"/>
              </a:solidFill>
              <a:latin typeface="Arial Black" panose="020B0A04020102020204" pitchFamily="34" charset="0"/>
            </a:endParaRPr>
          </a:p>
          <a:p>
            <a:endParaRPr lang="en-GB" sz="2400" b="1" u="sng" dirty="0">
              <a:solidFill>
                <a:srgbClr val="008080"/>
              </a:solidFill>
              <a:latin typeface="Arial Black" panose="020B0A04020102020204" pitchFamily="34" charset="0"/>
            </a:endParaRPr>
          </a:p>
          <a:p>
            <a:endParaRPr lang="en-GB" sz="2400" b="1" u="sng" dirty="0">
              <a:solidFill>
                <a:srgbClr val="008080"/>
              </a:solidFill>
              <a:latin typeface="Arial Black" panose="020B0A04020102020204" pitchFamily="34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Got this Exception: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java.lang.ArithmeticException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/ by zero Please correct the input data</a:t>
            </a:r>
            <a:endParaRPr lang="en-GB" sz="2400" b="1" u="sng" dirty="0">
              <a:solidFill>
                <a:srgbClr val="008080"/>
              </a:solidFill>
              <a:latin typeface="Arial Black" panose="020B0A04020102020204" pitchFamily="34" charset="0"/>
            </a:endParaRPr>
          </a:p>
          <a:p>
            <a:endParaRPr lang="en-GB" sz="2400" b="1" u="sng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endParaRPr lang="en-IN" sz="24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06EA7-9EAC-0C13-F711-576168556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 r="43577" b="86273"/>
          <a:stretch/>
        </p:blipFill>
        <p:spPr>
          <a:xfrm>
            <a:off x="281354" y="2838157"/>
            <a:ext cx="6879102" cy="5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1B362-B008-9FE5-C458-0BD669FEE5F2}"/>
              </a:ext>
            </a:extLst>
          </p:cNvPr>
          <p:cNvSpPr txBox="1"/>
          <p:nvPr/>
        </p:nvSpPr>
        <p:spPr>
          <a:xfrm>
            <a:off x="0" y="0"/>
            <a:ext cx="121920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i="0" u="sng" dirty="0">
                <a:solidFill>
                  <a:srgbClr val="610B38"/>
                </a:solidFill>
                <a:effectLst/>
                <a:latin typeface="Algerian" panose="04020705040A02060702" pitchFamily="82" charset="0"/>
              </a:rPr>
              <a:t>JSP directives</a:t>
            </a:r>
          </a:p>
          <a:p>
            <a:pPr algn="just"/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directives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messages that tells the web container how to translate a JSP page into the corresponding servlet</a:t>
            </a:r>
            <a:r>
              <a:rPr lang="en-GB" sz="4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directives: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directive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directive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</a:p>
          <a:p>
            <a:pPr algn="just"/>
            <a:r>
              <a:rPr lang="en-IN" sz="4800" b="1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just"/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&lt;%@ directive attribute=</a:t>
            </a:r>
            <a:r>
              <a:rPr lang="en-IN" sz="4800" b="0" i="0" dirty="0">
                <a:solidFill>
                  <a:srgbClr val="0000FF"/>
                </a:solidFill>
                <a:effectLst/>
                <a:latin typeface="inter-regular"/>
              </a:rPr>
              <a:t>"value"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%&gt; </a:t>
            </a:r>
          </a:p>
          <a:p>
            <a:pPr algn="just"/>
            <a:r>
              <a:rPr lang="en-IN" sz="4800" b="0" i="0" u="sng" dirty="0">
                <a:solidFill>
                  <a:srgbClr val="610B38"/>
                </a:solidFill>
                <a:effectLst/>
                <a:latin typeface="erdana"/>
              </a:rPr>
              <a:t>JSP page directive</a:t>
            </a:r>
          </a:p>
          <a:p>
            <a:pPr algn="just"/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page directive defines attributes that apply to an entire JSP page</a:t>
            </a:r>
            <a:r>
              <a:rPr lang="en-GB" sz="48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br>
              <a:rPr lang="en-IN" sz="4800" dirty="0"/>
            </a:br>
            <a:endParaRPr lang="en-IN" sz="4800" b="1" i="0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4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25AEE-09AB-C1CE-8F35-E6274E419AB4}"/>
              </a:ext>
            </a:extLst>
          </p:cNvPr>
          <p:cNvSpPr txBox="1"/>
          <p:nvPr/>
        </p:nvSpPr>
        <p:spPr>
          <a:xfrm>
            <a:off x="119270" y="172279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IN" sz="4000" b="0" i="0" dirty="0">
                <a:solidFill>
                  <a:srgbClr val="000000"/>
                </a:solidFill>
                <a:effectLst/>
                <a:latin typeface="inter-regular"/>
              </a:rPr>
              <a:t>&lt;%@ page attribute=</a:t>
            </a:r>
            <a:r>
              <a:rPr lang="en-IN" sz="4000" b="0" i="0" dirty="0">
                <a:solidFill>
                  <a:srgbClr val="0000FF"/>
                </a:solidFill>
                <a:effectLst/>
                <a:latin typeface="inter-regular"/>
              </a:rPr>
              <a:t>"value"</a:t>
            </a:r>
            <a:r>
              <a:rPr lang="en-IN" sz="4000" b="0" i="0" dirty="0">
                <a:solidFill>
                  <a:srgbClr val="000000"/>
                </a:solidFill>
                <a:effectLst/>
                <a:latin typeface="inter-regular"/>
              </a:rPr>
              <a:t> %&gt;  </a:t>
            </a:r>
          </a:p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JSP page directive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contentType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isELIgnored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isThreadSafe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pageEncoding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errorPage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isErrorPage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8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28088-CC30-95FF-E85A-6B36E89214CF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Import</a:t>
            </a:r>
          </a:p>
          <a:p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The import attribute is used to import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inter-regular"/>
              </a:rPr>
              <a:t>class,interface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 or all the members of a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inter-regular"/>
              </a:rPr>
              <a:t>package.It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 is similar to import keyword in java class or interface.</a:t>
            </a:r>
            <a:endParaRPr lang="en-IN" sz="3200" b="1" i="0" dirty="0">
              <a:solidFill>
                <a:srgbClr val="333333"/>
              </a:solidFill>
              <a:effectLst/>
              <a:latin typeface="Arial Black" panose="020B0A04020102020204" pitchFamily="34" charset="0"/>
            </a:endParaRPr>
          </a:p>
          <a:p>
            <a:r>
              <a:rPr lang="en-IN" sz="3200" b="1" dirty="0" err="1">
                <a:solidFill>
                  <a:srgbClr val="333333"/>
                </a:solidFill>
                <a:latin typeface="Arial Black" panose="020B0A04020102020204" pitchFamily="34" charset="0"/>
              </a:rPr>
              <a:t>Index.jsp</a:t>
            </a:r>
            <a:endParaRPr lang="en-IN" sz="3200" b="1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java.util.Date</a:t>
            </a:r>
            <a:r>
              <a:rPr lang="en-GB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 is: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Date()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32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Output</a:t>
            </a: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Today is: Sat Jan 21 16:14:13 IST 2023</a:t>
            </a:r>
          </a:p>
          <a:p>
            <a:r>
              <a:rPr lang="en-GB" sz="32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Content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32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type</a:t>
            </a:r>
          </a:p>
          <a:p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inter-regular"/>
              </a:rPr>
              <a:t>contentType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 attribute defines the MIME(Multipurpose Internet Mail Extension) type of the HTTP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inter-regular"/>
              </a:rPr>
              <a:t>response.The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 default value is "text/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inter-regular"/>
              </a:rPr>
              <a:t>html;charset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inter-regular"/>
              </a:rPr>
              <a:t>=ISO-8859-1".</a:t>
            </a:r>
            <a:endParaRPr lang="en-IN" sz="3200" b="1" u="sng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41853-6F48-B8FB-43E1-ED1EF39A39B7}"/>
              </a:ext>
            </a:extLst>
          </p:cNvPr>
          <p:cNvSpPr txBox="1"/>
          <p:nvPr/>
        </p:nvSpPr>
        <p:spPr>
          <a:xfrm>
            <a:off x="0" y="0"/>
            <a:ext cx="121920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err="1">
                <a:effectLst/>
                <a:latin typeface="Arial Black" panose="020B0A04020102020204" pitchFamily="34" charset="0"/>
              </a:rPr>
              <a:t>Index.jsp</a:t>
            </a:r>
            <a:endParaRPr lang="en-IN" sz="2800" b="1" u="sng" dirty="0">
              <a:effectLst/>
              <a:latin typeface="Arial Black" panose="020B0A04020102020204" pitchFamily="34" charset="0"/>
            </a:endParaRPr>
          </a:p>
          <a:p>
            <a:r>
              <a:rPr lang="en-IN" sz="1800" u="sng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of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attribute of page directive in JSP.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cellspacing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cellpadding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"ffff00"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the 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page.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800" b="1" u="sng" dirty="0">
                <a:latin typeface="Consolas" panose="020B0609020204030204" pitchFamily="49" charset="0"/>
              </a:rPr>
              <a:t>Output:</a:t>
            </a:r>
            <a:endParaRPr lang="en-IN" sz="2800" b="1" u="sng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3600" b="0" i="0" u="sng" dirty="0">
                <a:solidFill>
                  <a:srgbClr val="610B38"/>
                </a:solidFill>
                <a:effectLst/>
                <a:latin typeface="erdana"/>
              </a:rPr>
              <a:t>JSP page directive</a:t>
            </a:r>
          </a:p>
          <a:p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include directive is used to include the contents of any resource it may be </a:t>
            </a:r>
            <a:r>
              <a:rPr lang="en-GB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file, html file or text file.</a:t>
            </a:r>
            <a:endParaRPr lang="en-IN" sz="2800" u="sng" dirty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GB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 is translated only once so it will be better to include static resource).</a:t>
            </a:r>
            <a:endParaRPr lang="en-IN" sz="2800" b="0" i="0" u="sng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u="sng" dirty="0">
              <a:latin typeface="Arial Black" panose="020B0A04020102020204" pitchFamily="34" charset="0"/>
            </a:endParaRPr>
          </a:p>
          <a:p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0DD78-4742-1BB1-194B-5FE3AE564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r="70217" b="83978"/>
          <a:stretch/>
        </p:blipFill>
        <p:spPr>
          <a:xfrm>
            <a:off x="1722783" y="3429000"/>
            <a:ext cx="3631096" cy="10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89ABD-8374-5616-33A1-5731EC529FE8}"/>
              </a:ext>
            </a:extLst>
          </p:cNvPr>
          <p:cNvSpPr txBox="1"/>
          <p:nvPr/>
        </p:nvSpPr>
        <p:spPr>
          <a:xfrm>
            <a:off x="98474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Include directive</a:t>
            </a:r>
          </a:p>
          <a:p>
            <a:pPr algn="just"/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</a:p>
          <a:p>
            <a:pPr algn="just"/>
            <a:r>
              <a:rPr lang="en-GB" sz="36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of include directive</a:t>
            </a:r>
          </a:p>
          <a:p>
            <a:pPr algn="just"/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&lt;%@ include file=</a:t>
            </a:r>
            <a:r>
              <a:rPr lang="en-GB" sz="3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36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resourceName</a:t>
            </a:r>
            <a:r>
              <a:rPr lang="en-GB" sz="3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%&gt;</a:t>
            </a:r>
          </a:p>
          <a:p>
            <a:pPr algn="just"/>
            <a:r>
              <a:rPr lang="en-GB" sz="36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footer.jsp</a:t>
            </a:r>
            <a:endParaRPr lang="en-GB" sz="36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u="sng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Updated: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java.util.Date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GB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751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32612-5FB1-57AC-3D37-9B2DE3822371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Arial Black" panose="020B0A04020102020204" pitchFamily="34" charset="0"/>
              </a:rPr>
              <a:t>header.html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JSP!!!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u="sng" dirty="0" err="1">
                <a:latin typeface="Arial Black" panose="020B0A04020102020204" pitchFamily="34" charset="0"/>
              </a:rPr>
              <a:t>Homepage.jsp</a:t>
            </a:r>
            <a:endParaRPr lang="en-IN" sz="2400" b="1" u="sng" dirty="0">
              <a:latin typeface="Arial Black" panose="020B0A04020102020204" pitchFamily="34" charset="0"/>
            </a:endParaRPr>
          </a:p>
          <a:p>
            <a:r>
              <a:rPr lang="en-IN" sz="1800" u="sng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jsp:include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"header.html"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7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4DDEC-1368-9EA1-AE91-3A63AC439B92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Ha......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Ha......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Ha......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jsp:include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footer.jsp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3200" b="1" i="0" u="sng" dirty="0">
                <a:solidFill>
                  <a:srgbClr val="3A3A3A"/>
                </a:solidFill>
                <a:effectLst/>
                <a:latin typeface="Arial Black" panose="020B0A04020102020204" pitchFamily="34" charset="0"/>
              </a:rPr>
              <a:t>JSP </a:t>
            </a:r>
            <a:r>
              <a:rPr lang="en-IN" sz="3200" b="1" i="0" u="sng" dirty="0" err="1">
                <a:solidFill>
                  <a:srgbClr val="3A3A3A"/>
                </a:solidFill>
                <a:effectLst/>
                <a:latin typeface="Arial Black" panose="020B0A04020102020204" pitchFamily="34" charset="0"/>
              </a:rPr>
              <a:t>Taglib</a:t>
            </a:r>
            <a:r>
              <a:rPr lang="en-IN" sz="3200" b="1" i="0" u="sng" dirty="0">
                <a:solidFill>
                  <a:srgbClr val="3A3A3A"/>
                </a:solidFill>
                <a:effectLst/>
                <a:latin typeface="Arial Black" panose="020B0A04020102020204" pitchFamily="34" charset="0"/>
              </a:rPr>
              <a:t> Directive</a:t>
            </a: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directive is used in case of custom tags. It specifies the tag library used for custom tags.</a:t>
            </a:r>
          </a:p>
          <a:p>
            <a:pPr algn="l"/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JSP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directive:</a:t>
            </a:r>
          </a:p>
          <a:p>
            <a:pPr algn="l"/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prefix.</a:t>
            </a:r>
          </a:p>
          <a:p>
            <a:pPr algn="l"/>
            <a:r>
              <a:rPr lang="en-GB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attribute specify the location of the tag library.</a:t>
            </a:r>
          </a:p>
          <a:p>
            <a:pPr algn="l"/>
            <a:r>
              <a:rPr lang="en-GB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prefix: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attribute is to inform the web container that this markup is used for custom actions.</a:t>
            </a:r>
          </a:p>
          <a:p>
            <a:endParaRPr lang="en-IN" sz="3200" b="1" i="0" u="sng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13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84022D-A0CE-C744-CFAE-7C4D9504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FB45D-3917-07C2-20E0-3D0E73F256FF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Welcome.jsp</a:t>
            </a:r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r>
              <a:rPr lang="en-GB" sz="2400" b="1" i="0" u="sng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JSP expression Tag</a:t>
            </a:r>
          </a:p>
          <a:p>
            <a:pPr algn="just"/>
            <a:r>
              <a:rPr lang="en-GB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expression tag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</a:t>
            </a:r>
            <a:r>
              <a:rPr lang="en-GB" sz="36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written to the output stream of the response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So you need not write </a:t>
            </a:r>
            <a:r>
              <a:rPr lang="en-GB" sz="3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write data. It is mainly used to print the values of variable or method.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49FED-56E2-E636-A11B-BA37E84C1E57}"/>
              </a:ext>
            </a:extLst>
          </p:cNvPr>
          <p:cNvSpPr txBox="1"/>
          <p:nvPr/>
        </p:nvSpPr>
        <p:spPr>
          <a:xfrm>
            <a:off x="352697" y="574766"/>
            <a:ext cx="8046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name=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 to 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+name);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GB" u="sng" dirty="0">
                <a:solidFill>
                  <a:srgbClr val="008080"/>
                </a:solidFill>
                <a:latin typeface="Consolas" panose="020B0609020204030204" pitchFamily="49" charset="0"/>
              </a:rPr>
              <a:t>Output</a:t>
            </a:r>
          </a:p>
          <a:p>
            <a:endParaRPr lang="en-GB" sz="1800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welcome to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shalini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5C3C8-64F5-F757-41C3-E0DEC15FF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7" r="41232" b="61302"/>
          <a:stretch/>
        </p:blipFill>
        <p:spPr>
          <a:xfrm>
            <a:off x="2599509" y="2867628"/>
            <a:ext cx="3069772" cy="9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75CE-6C88-8770-0062-DA45A46961B4}"/>
              </a:ext>
            </a:extLst>
          </p:cNvPr>
          <p:cNvSpPr txBox="1"/>
          <p:nvPr/>
        </p:nvSpPr>
        <p:spPr>
          <a:xfrm>
            <a:off x="0" y="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Arial Black" panose="020B0A04020102020204" pitchFamily="34" charset="0"/>
              </a:rPr>
              <a:t>Taglib.jsp</a:t>
            </a:r>
            <a:endParaRPr lang="en-GB" sz="2800" b="1" dirty="0">
              <a:latin typeface="Arial Black" panose="020B0A04020102020204" pitchFamily="34" charset="0"/>
            </a:endParaRPr>
          </a:p>
          <a:p>
            <a:r>
              <a:rPr lang="en-IN" sz="1800" u="sng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taglib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"http://java.sun.com/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jstl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/core"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Tag 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Dirctives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c:set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"How are you"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c:set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c:out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${name}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c:out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&gt;or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c:out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${23+56}</a:t>
            </a:r>
            <a:r>
              <a:rPr lang="en-GB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c:out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5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8EBA0-E439-B47F-9430-EF1C9BF7168A}"/>
              </a:ext>
            </a:extLst>
          </p:cNvPr>
          <p:cNvSpPr txBox="1"/>
          <p:nvPr/>
        </p:nvSpPr>
        <p:spPr>
          <a:xfrm>
            <a:off x="143692" y="0"/>
            <a:ext cx="121920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Syntax</a:t>
            </a:r>
          </a:p>
          <a:p>
            <a:r>
              <a:rPr lang="en-IN" sz="3200" b="1" i="0" dirty="0">
                <a:solidFill>
                  <a:srgbClr val="006699"/>
                </a:solidFill>
                <a:effectLst/>
                <a:latin typeface="Arial Black" panose="020B0A04020102020204" pitchFamily="34" charset="0"/>
              </a:rPr>
              <a:t>&lt;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%=  statement %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Arial Black" panose="020B0A04020102020204" pitchFamily="34" charset="0"/>
              </a:rPr>
              <a:t>&gt;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</a:t>
            </a:r>
          </a:p>
          <a:p>
            <a:r>
              <a:rPr lang="en-GB" sz="3200" b="1" u="sng" dirty="0">
                <a:solidFill>
                  <a:srgbClr val="333333"/>
                </a:solidFill>
                <a:latin typeface="Arial Black" panose="020B0A04020102020204" pitchFamily="34" charset="0"/>
              </a:rPr>
              <a:t>Display welcome message: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200" b="1" u="sng" dirty="0" err="1">
                <a:solidFill>
                  <a:srgbClr val="333333"/>
                </a:solidFill>
                <a:latin typeface="Arial Black" panose="020B0A04020102020204" pitchFamily="34" charset="0"/>
              </a:rPr>
              <a:t>first.jsp</a:t>
            </a:r>
            <a:endParaRPr lang="en-GB" sz="3200" b="1" u="sng" dirty="0">
              <a:solidFill>
                <a:srgbClr val="333333"/>
              </a:solidFill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 to all"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000" b="1" i="0" u="sng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display the current time:</a:t>
            </a:r>
          </a:p>
          <a:p>
            <a:pPr algn="just"/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Calendar class. The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is an instance method of Calendar class, so we have called it after getting the instance of Calendar class by the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u="sng" dirty="0" err="1">
                <a:solidFill>
                  <a:srgbClr val="3333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Index.jsp</a:t>
            </a:r>
            <a:endParaRPr lang="en-GB" sz="2400" u="sng" dirty="0">
              <a:solidFill>
                <a:srgbClr val="333333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Time: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java.util.Calendar.getInstance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        </a:t>
            </a:r>
            <a:r>
              <a:rPr lang="en-GB" sz="1800" u="sng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output: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Time: Fri Jan 20 14:34:20 IST 2023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IN" sz="2400" b="1" u="sng" dirty="0">
              <a:solidFill>
                <a:srgbClr val="C0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1466C-2494-4124-DCDD-6B0212EF1CD0}"/>
              </a:ext>
            </a:extLst>
          </p:cNvPr>
          <p:cNvSpPr txBox="1"/>
          <p:nvPr/>
        </p:nvSpPr>
        <p:spPr>
          <a:xfrm>
            <a:off x="0" y="0"/>
            <a:ext cx="12192000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rial Black" panose="020B0A04020102020204" pitchFamily="34" charset="0"/>
              </a:rPr>
              <a:t>Print user name  using expression tag</a:t>
            </a:r>
            <a:r>
              <a:rPr lang="en-IN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u="sng" dirty="0" err="1">
                <a:latin typeface="Arial Black" panose="020B0A04020102020204" pitchFamily="34" charset="0"/>
              </a:rPr>
              <a:t>Index.jsp</a:t>
            </a:r>
            <a:endParaRPr lang="en-IN" b="1" u="sng" dirty="0">
              <a:latin typeface="Arial Black" panose="020B0A04020102020204" pitchFamily="34" charset="0"/>
            </a:endParaRPr>
          </a:p>
          <a:p>
            <a:r>
              <a:rPr lang="en-IN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welcome.jsp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8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u="sng" dirty="0" err="1">
                <a:latin typeface="Arial Black" panose="020B0A04020102020204" pitchFamily="34" charset="0"/>
              </a:rPr>
              <a:t>Welcome.jsp</a:t>
            </a:r>
            <a:endParaRPr lang="en-IN" b="1" u="sng" dirty="0"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"Welcome 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b="1" i="0" u="sng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JSP declaration Tag</a:t>
            </a:r>
          </a:p>
          <a:p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declaration tag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 </a:t>
            </a:r>
            <a:r>
              <a:rPr lang="en-GB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fields and methods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doesn't get memory at each request.</a:t>
            </a:r>
          </a:p>
          <a:p>
            <a:r>
              <a:rPr lang="en-GB" sz="3200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IN" sz="3200" b="1" i="0" dirty="0">
                <a:solidFill>
                  <a:srgbClr val="006699"/>
                </a:solidFill>
                <a:effectLst/>
                <a:latin typeface="Arial Black" panose="020B0A04020102020204" pitchFamily="34" charset="0"/>
              </a:rPr>
              <a:t>&lt;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%!  field or method declaration %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Arial Black" panose="020B0A04020102020204" pitchFamily="34" charset="0"/>
              </a:rPr>
              <a:t>&gt;</a:t>
            </a:r>
            <a:endParaRPr lang="en-GB" sz="3200" b="1" i="0" u="sng" dirty="0">
              <a:solidFill>
                <a:srgbClr val="C000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b="1" u="sng" dirty="0">
              <a:effectLst/>
              <a:latin typeface="Arial Black" panose="020B0A040201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10E00-A927-AF06-3AE8-239686F884BC}"/>
              </a:ext>
            </a:extLst>
          </p:cNvPr>
          <p:cNvSpPr txBox="1"/>
          <p:nvPr/>
        </p:nvSpPr>
        <p:spPr>
          <a:xfrm>
            <a:off x="0" y="0"/>
            <a:ext cx="12192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rial Black" panose="020B0A04020102020204" pitchFamily="34" charset="0"/>
              </a:rPr>
              <a:t>Declare field: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u="sng" dirty="0" err="1">
                <a:latin typeface="Arial Black" panose="020B0A04020102020204" pitchFamily="34" charset="0"/>
              </a:rPr>
              <a:t>Index.jsp</a:t>
            </a:r>
            <a:endParaRPr lang="en-IN" sz="2800" u="sng" dirty="0">
              <a:latin typeface="Arial Black" panose="020B0A04020102020204" pitchFamily="34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&lt;%!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data=50;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"Value of the variable is:"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+data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u="sng" dirty="0">
                <a:latin typeface="Arial Black" panose="020B0A04020102020204" pitchFamily="34" charset="0"/>
              </a:rPr>
              <a:t>Output:</a:t>
            </a:r>
          </a:p>
          <a:p>
            <a:r>
              <a:rPr lang="en-GB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 of the variable is:50</a:t>
            </a:r>
          </a:p>
          <a:p>
            <a:r>
              <a:rPr lang="en-IN" sz="2800" u="sng" dirty="0">
                <a:latin typeface="Arial Black" panose="020B0A04020102020204" pitchFamily="34" charset="0"/>
              </a:rPr>
              <a:t>Declare method: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of JSP declaration tag, we are defining the method which returns the cube of given number and calling this method from the 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expression tag. But we can also use 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tag to call the declared method</a:t>
            </a:r>
            <a:r>
              <a:rPr lang="en-GB" sz="11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u="sng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    </a:t>
            </a:r>
            <a:r>
              <a:rPr lang="en-IN" sz="1800" u="sng" dirty="0" err="1">
                <a:latin typeface="Arial Black" panose="020B0A04020102020204" pitchFamily="34" charset="0"/>
              </a:rPr>
              <a:t>Index.jsp</a:t>
            </a:r>
            <a:endParaRPr lang="en-IN" sz="1800" u="sng" dirty="0">
              <a:latin typeface="Arial Black" panose="020B0A04020102020204" pitchFamily="34" charset="0"/>
            </a:endParaRPr>
          </a:p>
          <a:p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&lt;%!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cube(</a:t>
            </a:r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n){</a:t>
            </a:r>
          </a:p>
          <a:p>
            <a:r>
              <a:rPr lang="en-GB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n*n*n;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                                            </a:t>
            </a:r>
            <a:r>
              <a:rPr lang="en-IN" sz="1800" u="sng" dirty="0">
                <a:latin typeface="Arial Black" panose="020B0A04020102020204" pitchFamily="34" charset="0"/>
              </a:rPr>
              <a:t>Output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"Cube of 3 is:"</a:t>
            </a:r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+cube(3) </a:t>
            </a:r>
            <a:r>
              <a:rPr lang="en-GB" sz="18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    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Cube of 3 is:27</a:t>
            </a:r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8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89EE94-E05E-4AD1-7ADA-F8ACF3BDE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3936"/>
              </p:ext>
            </p:extLst>
          </p:nvPr>
        </p:nvGraphicFramePr>
        <p:xfrm>
          <a:off x="1005840" y="1632857"/>
          <a:ext cx="8503920" cy="4143897"/>
        </p:xfrm>
        <a:graphic>
          <a:graphicData uri="http://schemas.openxmlformats.org/drawingml/2006/table">
            <a:tbl>
              <a:tblPr/>
              <a:tblGrid>
                <a:gridCol w="4251960">
                  <a:extLst>
                    <a:ext uri="{9D8B030D-6E8A-4147-A177-3AD203B41FA5}">
                      <a16:colId xmlns:a16="http://schemas.microsoft.com/office/drawing/2014/main" val="192757047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3705784329"/>
                    </a:ext>
                  </a:extLst>
                </a:gridCol>
              </a:tblGrid>
              <a:tr h="9070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Jsp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Scriptlet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3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3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Jsp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Declaration Tag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3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3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39973"/>
                  </a:ext>
                </a:extLst>
              </a:tr>
              <a:tr h="1458367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jsp scriptlet tag can only declare variables not methods.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jsp declaration tag can declare variables as well as methods.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25313"/>
                  </a:ext>
                </a:extLst>
              </a:tr>
              <a:tr h="1778496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declaration of scriptlet tag is placed inside the _jspService() method.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declaration of </a:t>
                      </a:r>
                      <a:r>
                        <a:rPr lang="en-GB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jsp</a:t>
                      </a:r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declaration tag is placed outside the _</a:t>
                      </a:r>
                      <a:r>
                        <a:rPr lang="en-GB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jspService</a:t>
                      </a:r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 method.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4833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788BD13-4F9D-B7FE-180D-2FF3A0C3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204316"/>
            <a:ext cx="11247120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Difference between JSP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Scriptlet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 tag and Declaration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46EB6-D95F-549E-F763-C23F19BCDFCE}"/>
              </a:ext>
            </a:extLst>
          </p:cNvPr>
          <p:cNvSpPr txBox="1"/>
          <p:nvPr/>
        </p:nvSpPr>
        <p:spPr>
          <a:xfrm>
            <a:off x="0" y="0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0" i="0" u="sng" dirty="0">
                <a:solidFill>
                  <a:srgbClr val="610B38"/>
                </a:solidFill>
                <a:effectLst/>
                <a:latin typeface="Algerian" panose="04020705040A02060702" pitchFamily="82" charset="0"/>
              </a:rPr>
              <a:t>JSP Implicit Objects</a:t>
            </a:r>
          </a:p>
          <a:p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 </a:t>
            </a:r>
            <a:r>
              <a:rPr lang="en-GB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GB" sz="36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implicit objects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These objects are </a:t>
            </a:r>
            <a:r>
              <a:rPr lang="en-GB" sz="36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by the web container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are available to all the </a:t>
            </a:r>
            <a:r>
              <a:rPr lang="en-GB" sz="3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pages.</a:t>
            </a:r>
          </a:p>
          <a:p>
            <a:endParaRPr lang="en-GB" sz="3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0" i="0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E279CB-3BEF-C23C-06E8-0B56ACA01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47516"/>
              </p:ext>
            </p:extLst>
          </p:nvPr>
        </p:nvGraphicFramePr>
        <p:xfrm>
          <a:off x="574766" y="2348140"/>
          <a:ext cx="7276012" cy="4226876"/>
        </p:xfrm>
        <a:graphic>
          <a:graphicData uri="http://schemas.openxmlformats.org/drawingml/2006/table">
            <a:tbl>
              <a:tblPr/>
              <a:tblGrid>
                <a:gridCol w="3638006">
                  <a:extLst>
                    <a:ext uri="{9D8B030D-6E8A-4147-A177-3AD203B41FA5}">
                      <a16:colId xmlns:a16="http://schemas.microsoft.com/office/drawing/2014/main" val="3349616161"/>
                    </a:ext>
                  </a:extLst>
                </a:gridCol>
                <a:gridCol w="3638006">
                  <a:extLst>
                    <a:ext uri="{9D8B030D-6E8A-4147-A177-3AD203B41FA5}">
                      <a16:colId xmlns:a16="http://schemas.microsoft.com/office/drawing/2014/main" val="3072844890"/>
                    </a:ext>
                  </a:extLst>
                </a:gridCol>
              </a:tblGrid>
              <a:tr h="44733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101667" marR="101667" marT="101667" marB="101667">
                    <a:lnL w="9525" cap="flat" cmpd="sng" algn="ctr">
                      <a:solidFill>
                        <a:srgbClr val="A06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101667" marR="101667" marT="101667" marB="101667">
                    <a:lnL w="9525" cap="flat" cmpd="sng" algn="ctr">
                      <a:solidFill>
                        <a:srgbClr val="A06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6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8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63910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out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JspWriter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97881"/>
                  </a:ext>
                </a:extLst>
              </a:tr>
              <a:tr h="623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request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HttpServletRequest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04333"/>
                  </a:ext>
                </a:extLst>
              </a:tr>
              <a:tr h="4990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response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HttpServletResponse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53023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config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ServletConfig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70235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application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ServletContext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25261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session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HttpSession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1579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pageContext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PageContext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458349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page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4629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exception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Throwable</a:t>
                      </a:r>
                    </a:p>
                  </a:txBody>
                  <a:tcPr marL="67778" marR="67778" marT="67778" marB="6777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3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4FA5-4FC7-B6A7-F1B5-AEE43D9C697D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request implicit object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3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request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implicit object of type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created for each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 by the web container. It can be used to get request information such as parameter, header information, remote address, server name, server port, content type, character encoding etc.</a:t>
            </a:r>
            <a:endParaRPr lang="en-IN" sz="3200" b="1" i="0" u="sng" dirty="0">
              <a:solidFill>
                <a:srgbClr val="610B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to set, get and remove attributes from the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 scope.</a:t>
            </a:r>
          </a:p>
          <a:p>
            <a:pPr algn="just"/>
            <a:r>
              <a:rPr lang="en-GB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example for </a:t>
            </a:r>
            <a:r>
              <a:rPr lang="en-IN" sz="3200" b="1" u="sng" dirty="0">
                <a:latin typeface="Arial Black" panose="020B0A04020102020204" pitchFamily="34" charset="0"/>
              </a:rPr>
              <a:t>Print user name  using expression tag</a:t>
            </a:r>
            <a:r>
              <a:rPr lang="en-IN" sz="3200" dirty="0"/>
              <a:t>:</a:t>
            </a:r>
          </a:p>
          <a:p>
            <a:pPr algn="ctr"/>
            <a:r>
              <a:rPr lang="en-IN" sz="3200" b="1" i="0" u="sng" dirty="0">
                <a:solidFill>
                  <a:srgbClr val="610B38"/>
                </a:solidFill>
                <a:effectLst/>
                <a:latin typeface="Arial Black" panose="020B0A04020102020204" pitchFamily="34" charset="0"/>
              </a:rPr>
              <a:t>JSP response implicit object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JSP, response is an implicit object of type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instance of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created by the web container for each </a:t>
            </a:r>
            <a:r>
              <a:rPr lang="en-GB" sz="3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add or manipulate response such as redirect response to another resource, send error etc.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3214</Words>
  <Application>Microsoft Office PowerPoint</Application>
  <PresentationFormat>Widescreen</PresentationFormat>
  <Paragraphs>521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Arial</vt:lpstr>
      <vt:lpstr>Arial Black</vt:lpstr>
      <vt:lpstr>Calibri</vt:lpstr>
      <vt:lpstr>Calibri Light</vt:lpstr>
      <vt:lpstr>Consolas</vt:lpstr>
      <vt:lpstr>erdana</vt:lpstr>
      <vt:lpstr>inter-regular</vt:lpstr>
      <vt:lpstr>Roboto</vt:lpstr>
      <vt:lpstr>times new roman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2023-01-20T04:22:28Z</dcterms:created>
  <dcterms:modified xsi:type="dcterms:W3CDTF">2023-01-23T08:42:42Z</dcterms:modified>
</cp:coreProperties>
</file>