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1"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D0C5-66E7-0648-E32E-92142B7E71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D420A2-87C8-6E74-65C4-CC6DA5057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EAA66B-7F17-5DD8-0B74-5C110E49F5D3}"/>
              </a:ext>
            </a:extLst>
          </p:cNvPr>
          <p:cNvSpPr>
            <a:spLocks noGrp="1"/>
          </p:cNvSpPr>
          <p:nvPr>
            <p:ph type="dt" sz="half" idx="10"/>
          </p:nvPr>
        </p:nvSpPr>
        <p:spPr/>
        <p:txBody>
          <a:bodyPr/>
          <a:lstStyle/>
          <a:p>
            <a:fld id="{40312945-8264-4F2C-ACDD-0BC9AA3E24DF}" type="datetimeFigureOut">
              <a:rPr lang="en-IN" smtClean="0"/>
              <a:t>04-08-2023</a:t>
            </a:fld>
            <a:endParaRPr lang="en-IN"/>
          </a:p>
        </p:txBody>
      </p:sp>
      <p:sp>
        <p:nvSpPr>
          <p:cNvPr id="5" name="Footer Placeholder 4">
            <a:extLst>
              <a:ext uri="{FF2B5EF4-FFF2-40B4-BE49-F238E27FC236}">
                <a16:creationId xmlns:a16="http://schemas.microsoft.com/office/drawing/2014/main" id="{FF5953C7-E3F7-2D5E-9FA0-C1C05021A8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33EC82-2BB2-0E9A-6E8E-061416ED5C1E}"/>
              </a:ext>
            </a:extLst>
          </p:cNvPr>
          <p:cNvSpPr>
            <a:spLocks noGrp="1"/>
          </p:cNvSpPr>
          <p:nvPr>
            <p:ph type="sldNum" sz="quarter" idx="12"/>
          </p:nvPr>
        </p:nvSpPr>
        <p:spPr/>
        <p:txBody>
          <a:bodyPr/>
          <a:lstStyle/>
          <a:p>
            <a:fld id="{46788EE8-92C4-4CCD-BBF6-BBA4E64E394A}" type="slidenum">
              <a:rPr lang="en-IN" smtClean="0"/>
              <a:t>‹#›</a:t>
            </a:fld>
            <a:endParaRPr lang="en-IN"/>
          </a:p>
        </p:txBody>
      </p:sp>
    </p:spTree>
    <p:extLst>
      <p:ext uri="{BB962C8B-B14F-4D97-AF65-F5344CB8AC3E}">
        <p14:creationId xmlns:p14="http://schemas.microsoft.com/office/powerpoint/2010/main" val="11202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7AC7-78C3-5FF4-3A6A-5ACCE9A43B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6FF73D-002D-EB33-654C-8123E3AF44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877FCC-26EF-BAE0-EA0C-2EB73332ACBA}"/>
              </a:ext>
            </a:extLst>
          </p:cNvPr>
          <p:cNvSpPr>
            <a:spLocks noGrp="1"/>
          </p:cNvSpPr>
          <p:nvPr>
            <p:ph type="dt" sz="half" idx="10"/>
          </p:nvPr>
        </p:nvSpPr>
        <p:spPr/>
        <p:txBody>
          <a:bodyPr/>
          <a:lstStyle/>
          <a:p>
            <a:fld id="{40312945-8264-4F2C-ACDD-0BC9AA3E24DF}" type="datetimeFigureOut">
              <a:rPr lang="en-IN" smtClean="0"/>
              <a:t>04-08-2023</a:t>
            </a:fld>
            <a:endParaRPr lang="en-IN"/>
          </a:p>
        </p:txBody>
      </p:sp>
      <p:sp>
        <p:nvSpPr>
          <p:cNvPr id="5" name="Footer Placeholder 4">
            <a:extLst>
              <a:ext uri="{FF2B5EF4-FFF2-40B4-BE49-F238E27FC236}">
                <a16:creationId xmlns:a16="http://schemas.microsoft.com/office/drawing/2014/main" id="{DA4CDACF-9AA1-30FA-190C-F7055B5785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DC0414-7A4F-B005-8164-8BF27880A23F}"/>
              </a:ext>
            </a:extLst>
          </p:cNvPr>
          <p:cNvSpPr>
            <a:spLocks noGrp="1"/>
          </p:cNvSpPr>
          <p:nvPr>
            <p:ph type="sldNum" sz="quarter" idx="12"/>
          </p:nvPr>
        </p:nvSpPr>
        <p:spPr/>
        <p:txBody>
          <a:bodyPr/>
          <a:lstStyle/>
          <a:p>
            <a:fld id="{46788EE8-92C4-4CCD-BBF6-BBA4E64E394A}" type="slidenum">
              <a:rPr lang="en-IN" smtClean="0"/>
              <a:t>‹#›</a:t>
            </a:fld>
            <a:endParaRPr lang="en-IN"/>
          </a:p>
        </p:txBody>
      </p:sp>
    </p:spTree>
    <p:extLst>
      <p:ext uri="{BB962C8B-B14F-4D97-AF65-F5344CB8AC3E}">
        <p14:creationId xmlns:p14="http://schemas.microsoft.com/office/powerpoint/2010/main" val="65091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87705-BBB0-EBFC-58C5-5E8E0C260C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36DAB8-C4CD-2208-930A-85A04378B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68358F-347C-F9F6-B5C9-7FE712C2EF9C}"/>
              </a:ext>
            </a:extLst>
          </p:cNvPr>
          <p:cNvSpPr>
            <a:spLocks noGrp="1"/>
          </p:cNvSpPr>
          <p:nvPr>
            <p:ph type="dt" sz="half" idx="10"/>
          </p:nvPr>
        </p:nvSpPr>
        <p:spPr/>
        <p:txBody>
          <a:bodyPr/>
          <a:lstStyle/>
          <a:p>
            <a:fld id="{40312945-8264-4F2C-ACDD-0BC9AA3E24DF}" type="datetimeFigureOut">
              <a:rPr lang="en-IN" smtClean="0"/>
              <a:t>04-08-2023</a:t>
            </a:fld>
            <a:endParaRPr lang="en-IN"/>
          </a:p>
        </p:txBody>
      </p:sp>
      <p:sp>
        <p:nvSpPr>
          <p:cNvPr id="5" name="Footer Placeholder 4">
            <a:extLst>
              <a:ext uri="{FF2B5EF4-FFF2-40B4-BE49-F238E27FC236}">
                <a16:creationId xmlns:a16="http://schemas.microsoft.com/office/drawing/2014/main" id="{8AB250CC-7A71-83E1-5EE3-4E77B903F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CE9970-A0D2-A96E-6595-7CFFB14BE23C}"/>
              </a:ext>
            </a:extLst>
          </p:cNvPr>
          <p:cNvSpPr>
            <a:spLocks noGrp="1"/>
          </p:cNvSpPr>
          <p:nvPr>
            <p:ph type="sldNum" sz="quarter" idx="12"/>
          </p:nvPr>
        </p:nvSpPr>
        <p:spPr/>
        <p:txBody>
          <a:bodyPr/>
          <a:lstStyle/>
          <a:p>
            <a:fld id="{46788EE8-92C4-4CCD-BBF6-BBA4E64E394A}" type="slidenum">
              <a:rPr lang="en-IN" smtClean="0"/>
              <a:t>‹#›</a:t>
            </a:fld>
            <a:endParaRPr lang="en-IN"/>
          </a:p>
        </p:txBody>
      </p:sp>
    </p:spTree>
    <p:extLst>
      <p:ext uri="{BB962C8B-B14F-4D97-AF65-F5344CB8AC3E}">
        <p14:creationId xmlns:p14="http://schemas.microsoft.com/office/powerpoint/2010/main" val="245999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0930-1749-D081-D3EE-3B48BF5EA3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0EB5B9-DE08-C92A-D3C7-D92BABBE47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D82C00-3BCA-56F7-2937-2A00E22DF6B7}"/>
              </a:ext>
            </a:extLst>
          </p:cNvPr>
          <p:cNvSpPr>
            <a:spLocks noGrp="1"/>
          </p:cNvSpPr>
          <p:nvPr>
            <p:ph type="dt" sz="half" idx="10"/>
          </p:nvPr>
        </p:nvSpPr>
        <p:spPr/>
        <p:txBody>
          <a:bodyPr/>
          <a:lstStyle/>
          <a:p>
            <a:fld id="{40312945-8264-4F2C-ACDD-0BC9AA3E24DF}" type="datetimeFigureOut">
              <a:rPr lang="en-IN" smtClean="0"/>
              <a:t>04-08-2023</a:t>
            </a:fld>
            <a:endParaRPr lang="en-IN"/>
          </a:p>
        </p:txBody>
      </p:sp>
      <p:sp>
        <p:nvSpPr>
          <p:cNvPr id="5" name="Footer Placeholder 4">
            <a:extLst>
              <a:ext uri="{FF2B5EF4-FFF2-40B4-BE49-F238E27FC236}">
                <a16:creationId xmlns:a16="http://schemas.microsoft.com/office/drawing/2014/main" id="{0BAB3DD0-3937-713D-2BFC-41F4A8EEA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F7F80-CA6F-0348-5626-0883FAF3D11B}"/>
              </a:ext>
            </a:extLst>
          </p:cNvPr>
          <p:cNvSpPr>
            <a:spLocks noGrp="1"/>
          </p:cNvSpPr>
          <p:nvPr>
            <p:ph type="sldNum" sz="quarter" idx="12"/>
          </p:nvPr>
        </p:nvSpPr>
        <p:spPr/>
        <p:txBody>
          <a:bodyPr/>
          <a:lstStyle/>
          <a:p>
            <a:fld id="{46788EE8-92C4-4CCD-BBF6-BBA4E64E394A}" type="slidenum">
              <a:rPr lang="en-IN" smtClean="0"/>
              <a:t>‹#›</a:t>
            </a:fld>
            <a:endParaRPr lang="en-IN"/>
          </a:p>
        </p:txBody>
      </p:sp>
    </p:spTree>
    <p:extLst>
      <p:ext uri="{BB962C8B-B14F-4D97-AF65-F5344CB8AC3E}">
        <p14:creationId xmlns:p14="http://schemas.microsoft.com/office/powerpoint/2010/main" val="369545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2237-5095-2FE4-55B6-B49AF294FD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000224-21DB-73B0-BE11-1DDB517E65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4751C3-6269-46E4-A294-27B04FF6C42A}"/>
              </a:ext>
            </a:extLst>
          </p:cNvPr>
          <p:cNvSpPr>
            <a:spLocks noGrp="1"/>
          </p:cNvSpPr>
          <p:nvPr>
            <p:ph type="dt" sz="half" idx="10"/>
          </p:nvPr>
        </p:nvSpPr>
        <p:spPr/>
        <p:txBody>
          <a:bodyPr/>
          <a:lstStyle/>
          <a:p>
            <a:fld id="{40312945-8264-4F2C-ACDD-0BC9AA3E24DF}" type="datetimeFigureOut">
              <a:rPr lang="en-IN" smtClean="0"/>
              <a:t>04-08-2023</a:t>
            </a:fld>
            <a:endParaRPr lang="en-IN"/>
          </a:p>
        </p:txBody>
      </p:sp>
      <p:sp>
        <p:nvSpPr>
          <p:cNvPr id="5" name="Footer Placeholder 4">
            <a:extLst>
              <a:ext uri="{FF2B5EF4-FFF2-40B4-BE49-F238E27FC236}">
                <a16:creationId xmlns:a16="http://schemas.microsoft.com/office/drawing/2014/main" id="{97E77D42-1E8C-62DC-AA8B-9D5F5292A4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72DD7C-6D33-1F8E-FF93-22668514EF3F}"/>
              </a:ext>
            </a:extLst>
          </p:cNvPr>
          <p:cNvSpPr>
            <a:spLocks noGrp="1"/>
          </p:cNvSpPr>
          <p:nvPr>
            <p:ph type="sldNum" sz="quarter" idx="12"/>
          </p:nvPr>
        </p:nvSpPr>
        <p:spPr/>
        <p:txBody>
          <a:bodyPr/>
          <a:lstStyle/>
          <a:p>
            <a:fld id="{46788EE8-92C4-4CCD-BBF6-BBA4E64E394A}" type="slidenum">
              <a:rPr lang="en-IN" smtClean="0"/>
              <a:t>‹#›</a:t>
            </a:fld>
            <a:endParaRPr lang="en-IN"/>
          </a:p>
        </p:txBody>
      </p:sp>
    </p:spTree>
    <p:extLst>
      <p:ext uri="{BB962C8B-B14F-4D97-AF65-F5344CB8AC3E}">
        <p14:creationId xmlns:p14="http://schemas.microsoft.com/office/powerpoint/2010/main" val="103833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685A-7280-9B19-BBA1-50F7864F31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A8FEC6-B25F-EECC-6D08-ADEECCECC6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4E1D4B-2741-8FC8-1E65-B707D61BB9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896DB7-CF4A-167C-87D9-38A529B9B914}"/>
              </a:ext>
            </a:extLst>
          </p:cNvPr>
          <p:cNvSpPr>
            <a:spLocks noGrp="1"/>
          </p:cNvSpPr>
          <p:nvPr>
            <p:ph type="dt" sz="half" idx="10"/>
          </p:nvPr>
        </p:nvSpPr>
        <p:spPr/>
        <p:txBody>
          <a:bodyPr/>
          <a:lstStyle/>
          <a:p>
            <a:fld id="{40312945-8264-4F2C-ACDD-0BC9AA3E24DF}" type="datetimeFigureOut">
              <a:rPr lang="en-IN" smtClean="0"/>
              <a:t>04-08-2023</a:t>
            </a:fld>
            <a:endParaRPr lang="en-IN"/>
          </a:p>
        </p:txBody>
      </p:sp>
      <p:sp>
        <p:nvSpPr>
          <p:cNvPr id="6" name="Footer Placeholder 5">
            <a:extLst>
              <a:ext uri="{FF2B5EF4-FFF2-40B4-BE49-F238E27FC236}">
                <a16:creationId xmlns:a16="http://schemas.microsoft.com/office/drawing/2014/main" id="{DA0F549B-7C18-F9C4-BAB6-622804176C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794F20-1D67-7EB8-5F05-D6304A90B366}"/>
              </a:ext>
            </a:extLst>
          </p:cNvPr>
          <p:cNvSpPr>
            <a:spLocks noGrp="1"/>
          </p:cNvSpPr>
          <p:nvPr>
            <p:ph type="sldNum" sz="quarter" idx="12"/>
          </p:nvPr>
        </p:nvSpPr>
        <p:spPr/>
        <p:txBody>
          <a:bodyPr/>
          <a:lstStyle/>
          <a:p>
            <a:fld id="{46788EE8-92C4-4CCD-BBF6-BBA4E64E394A}" type="slidenum">
              <a:rPr lang="en-IN" smtClean="0"/>
              <a:t>‹#›</a:t>
            </a:fld>
            <a:endParaRPr lang="en-IN"/>
          </a:p>
        </p:txBody>
      </p:sp>
    </p:spTree>
    <p:extLst>
      <p:ext uri="{BB962C8B-B14F-4D97-AF65-F5344CB8AC3E}">
        <p14:creationId xmlns:p14="http://schemas.microsoft.com/office/powerpoint/2010/main" val="97737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3788-E0D8-E742-CF59-6277A24FCF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264C1E-5623-75B3-1472-6DB779EB2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E5348C-AB9E-9269-1CCF-8E810BDDE1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A9757E-5575-55EB-8C00-4D28761A2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1C7EBB-436E-5148-8E7C-C7229169AE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E69831-1EBF-1A9C-2B01-9B95BDC15EF2}"/>
              </a:ext>
            </a:extLst>
          </p:cNvPr>
          <p:cNvSpPr>
            <a:spLocks noGrp="1"/>
          </p:cNvSpPr>
          <p:nvPr>
            <p:ph type="dt" sz="half" idx="10"/>
          </p:nvPr>
        </p:nvSpPr>
        <p:spPr/>
        <p:txBody>
          <a:bodyPr/>
          <a:lstStyle/>
          <a:p>
            <a:fld id="{40312945-8264-4F2C-ACDD-0BC9AA3E24DF}" type="datetimeFigureOut">
              <a:rPr lang="en-IN" smtClean="0"/>
              <a:t>04-08-2023</a:t>
            </a:fld>
            <a:endParaRPr lang="en-IN"/>
          </a:p>
        </p:txBody>
      </p:sp>
      <p:sp>
        <p:nvSpPr>
          <p:cNvPr id="8" name="Footer Placeholder 7">
            <a:extLst>
              <a:ext uri="{FF2B5EF4-FFF2-40B4-BE49-F238E27FC236}">
                <a16:creationId xmlns:a16="http://schemas.microsoft.com/office/drawing/2014/main" id="{251B56DB-2312-6AA5-BFAC-B267A2D211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38D291-1F49-1C7F-CFD3-DEAE85B8F361}"/>
              </a:ext>
            </a:extLst>
          </p:cNvPr>
          <p:cNvSpPr>
            <a:spLocks noGrp="1"/>
          </p:cNvSpPr>
          <p:nvPr>
            <p:ph type="sldNum" sz="quarter" idx="12"/>
          </p:nvPr>
        </p:nvSpPr>
        <p:spPr/>
        <p:txBody>
          <a:bodyPr/>
          <a:lstStyle/>
          <a:p>
            <a:fld id="{46788EE8-92C4-4CCD-BBF6-BBA4E64E394A}" type="slidenum">
              <a:rPr lang="en-IN" smtClean="0"/>
              <a:t>‹#›</a:t>
            </a:fld>
            <a:endParaRPr lang="en-IN"/>
          </a:p>
        </p:txBody>
      </p:sp>
    </p:spTree>
    <p:extLst>
      <p:ext uri="{BB962C8B-B14F-4D97-AF65-F5344CB8AC3E}">
        <p14:creationId xmlns:p14="http://schemas.microsoft.com/office/powerpoint/2010/main" val="327104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C195-39F6-28A4-0ABE-EBDC033A15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EA9C2C-5821-50C7-3639-61E89EDA8F58}"/>
              </a:ext>
            </a:extLst>
          </p:cNvPr>
          <p:cNvSpPr>
            <a:spLocks noGrp="1"/>
          </p:cNvSpPr>
          <p:nvPr>
            <p:ph type="dt" sz="half" idx="10"/>
          </p:nvPr>
        </p:nvSpPr>
        <p:spPr/>
        <p:txBody>
          <a:bodyPr/>
          <a:lstStyle/>
          <a:p>
            <a:fld id="{40312945-8264-4F2C-ACDD-0BC9AA3E24DF}" type="datetimeFigureOut">
              <a:rPr lang="en-IN" smtClean="0"/>
              <a:t>04-08-2023</a:t>
            </a:fld>
            <a:endParaRPr lang="en-IN"/>
          </a:p>
        </p:txBody>
      </p:sp>
      <p:sp>
        <p:nvSpPr>
          <p:cNvPr id="4" name="Footer Placeholder 3">
            <a:extLst>
              <a:ext uri="{FF2B5EF4-FFF2-40B4-BE49-F238E27FC236}">
                <a16:creationId xmlns:a16="http://schemas.microsoft.com/office/drawing/2014/main" id="{CAFBC5A2-DC1E-E920-15CF-57AE070546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94A074-C3F6-8474-E85F-0FD2D0BA1D4A}"/>
              </a:ext>
            </a:extLst>
          </p:cNvPr>
          <p:cNvSpPr>
            <a:spLocks noGrp="1"/>
          </p:cNvSpPr>
          <p:nvPr>
            <p:ph type="sldNum" sz="quarter" idx="12"/>
          </p:nvPr>
        </p:nvSpPr>
        <p:spPr/>
        <p:txBody>
          <a:bodyPr/>
          <a:lstStyle/>
          <a:p>
            <a:fld id="{46788EE8-92C4-4CCD-BBF6-BBA4E64E394A}" type="slidenum">
              <a:rPr lang="en-IN" smtClean="0"/>
              <a:t>‹#›</a:t>
            </a:fld>
            <a:endParaRPr lang="en-IN"/>
          </a:p>
        </p:txBody>
      </p:sp>
    </p:spTree>
    <p:extLst>
      <p:ext uri="{BB962C8B-B14F-4D97-AF65-F5344CB8AC3E}">
        <p14:creationId xmlns:p14="http://schemas.microsoft.com/office/powerpoint/2010/main" val="57640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AA9534-1B1B-DAB7-808B-61D26E670221}"/>
              </a:ext>
            </a:extLst>
          </p:cNvPr>
          <p:cNvSpPr>
            <a:spLocks noGrp="1"/>
          </p:cNvSpPr>
          <p:nvPr>
            <p:ph type="dt" sz="half" idx="10"/>
          </p:nvPr>
        </p:nvSpPr>
        <p:spPr/>
        <p:txBody>
          <a:bodyPr/>
          <a:lstStyle/>
          <a:p>
            <a:fld id="{40312945-8264-4F2C-ACDD-0BC9AA3E24DF}" type="datetimeFigureOut">
              <a:rPr lang="en-IN" smtClean="0"/>
              <a:t>04-08-2023</a:t>
            </a:fld>
            <a:endParaRPr lang="en-IN"/>
          </a:p>
        </p:txBody>
      </p:sp>
      <p:sp>
        <p:nvSpPr>
          <p:cNvPr id="3" name="Footer Placeholder 2">
            <a:extLst>
              <a:ext uri="{FF2B5EF4-FFF2-40B4-BE49-F238E27FC236}">
                <a16:creationId xmlns:a16="http://schemas.microsoft.com/office/drawing/2014/main" id="{58AFD169-4447-34A9-C9FE-7B0D3E4C8C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86782D-F683-8C28-8BA1-EC0DFEF4C736}"/>
              </a:ext>
            </a:extLst>
          </p:cNvPr>
          <p:cNvSpPr>
            <a:spLocks noGrp="1"/>
          </p:cNvSpPr>
          <p:nvPr>
            <p:ph type="sldNum" sz="quarter" idx="12"/>
          </p:nvPr>
        </p:nvSpPr>
        <p:spPr/>
        <p:txBody>
          <a:bodyPr/>
          <a:lstStyle/>
          <a:p>
            <a:fld id="{46788EE8-92C4-4CCD-BBF6-BBA4E64E394A}" type="slidenum">
              <a:rPr lang="en-IN" smtClean="0"/>
              <a:t>‹#›</a:t>
            </a:fld>
            <a:endParaRPr lang="en-IN"/>
          </a:p>
        </p:txBody>
      </p:sp>
    </p:spTree>
    <p:extLst>
      <p:ext uri="{BB962C8B-B14F-4D97-AF65-F5344CB8AC3E}">
        <p14:creationId xmlns:p14="http://schemas.microsoft.com/office/powerpoint/2010/main" val="353907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3682-430E-2EC7-393D-F440D9732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2D2D79-3C4B-245A-1765-75D21D1CB3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61B78B-41A8-943F-BED7-10C5D669F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769C1-5B37-A485-CA38-C997AFB8C02C}"/>
              </a:ext>
            </a:extLst>
          </p:cNvPr>
          <p:cNvSpPr>
            <a:spLocks noGrp="1"/>
          </p:cNvSpPr>
          <p:nvPr>
            <p:ph type="dt" sz="half" idx="10"/>
          </p:nvPr>
        </p:nvSpPr>
        <p:spPr/>
        <p:txBody>
          <a:bodyPr/>
          <a:lstStyle/>
          <a:p>
            <a:fld id="{40312945-8264-4F2C-ACDD-0BC9AA3E24DF}" type="datetimeFigureOut">
              <a:rPr lang="en-IN" smtClean="0"/>
              <a:t>04-08-2023</a:t>
            </a:fld>
            <a:endParaRPr lang="en-IN"/>
          </a:p>
        </p:txBody>
      </p:sp>
      <p:sp>
        <p:nvSpPr>
          <p:cNvPr id="6" name="Footer Placeholder 5">
            <a:extLst>
              <a:ext uri="{FF2B5EF4-FFF2-40B4-BE49-F238E27FC236}">
                <a16:creationId xmlns:a16="http://schemas.microsoft.com/office/drawing/2014/main" id="{57CCBA18-2336-6B60-C6DD-1F6E7526E1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4E9F5-D751-1F9A-489C-22F77CD5F40C}"/>
              </a:ext>
            </a:extLst>
          </p:cNvPr>
          <p:cNvSpPr>
            <a:spLocks noGrp="1"/>
          </p:cNvSpPr>
          <p:nvPr>
            <p:ph type="sldNum" sz="quarter" idx="12"/>
          </p:nvPr>
        </p:nvSpPr>
        <p:spPr/>
        <p:txBody>
          <a:bodyPr/>
          <a:lstStyle/>
          <a:p>
            <a:fld id="{46788EE8-92C4-4CCD-BBF6-BBA4E64E394A}" type="slidenum">
              <a:rPr lang="en-IN" smtClean="0"/>
              <a:t>‹#›</a:t>
            </a:fld>
            <a:endParaRPr lang="en-IN"/>
          </a:p>
        </p:txBody>
      </p:sp>
    </p:spTree>
    <p:extLst>
      <p:ext uri="{BB962C8B-B14F-4D97-AF65-F5344CB8AC3E}">
        <p14:creationId xmlns:p14="http://schemas.microsoft.com/office/powerpoint/2010/main" val="1538079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1ED6-488E-9D34-98B5-757A6BB09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6DE034-4E6C-4DF3-E36D-28528356B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E2D659-55FC-A8C9-DF13-1AD332CED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84CBD-EDCC-16A4-5B42-D3C8B0DD7C2E}"/>
              </a:ext>
            </a:extLst>
          </p:cNvPr>
          <p:cNvSpPr>
            <a:spLocks noGrp="1"/>
          </p:cNvSpPr>
          <p:nvPr>
            <p:ph type="dt" sz="half" idx="10"/>
          </p:nvPr>
        </p:nvSpPr>
        <p:spPr/>
        <p:txBody>
          <a:bodyPr/>
          <a:lstStyle/>
          <a:p>
            <a:fld id="{40312945-8264-4F2C-ACDD-0BC9AA3E24DF}" type="datetimeFigureOut">
              <a:rPr lang="en-IN" smtClean="0"/>
              <a:t>04-08-2023</a:t>
            </a:fld>
            <a:endParaRPr lang="en-IN"/>
          </a:p>
        </p:txBody>
      </p:sp>
      <p:sp>
        <p:nvSpPr>
          <p:cNvPr id="6" name="Footer Placeholder 5">
            <a:extLst>
              <a:ext uri="{FF2B5EF4-FFF2-40B4-BE49-F238E27FC236}">
                <a16:creationId xmlns:a16="http://schemas.microsoft.com/office/drawing/2014/main" id="{DB428DC4-F800-B905-20ED-D94E0DBBA1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BFBD81-C0D9-9B2B-12E9-B7731E161E2A}"/>
              </a:ext>
            </a:extLst>
          </p:cNvPr>
          <p:cNvSpPr>
            <a:spLocks noGrp="1"/>
          </p:cNvSpPr>
          <p:nvPr>
            <p:ph type="sldNum" sz="quarter" idx="12"/>
          </p:nvPr>
        </p:nvSpPr>
        <p:spPr/>
        <p:txBody>
          <a:bodyPr/>
          <a:lstStyle/>
          <a:p>
            <a:fld id="{46788EE8-92C4-4CCD-BBF6-BBA4E64E394A}" type="slidenum">
              <a:rPr lang="en-IN" smtClean="0"/>
              <a:t>‹#›</a:t>
            </a:fld>
            <a:endParaRPr lang="en-IN"/>
          </a:p>
        </p:txBody>
      </p:sp>
    </p:spTree>
    <p:extLst>
      <p:ext uri="{BB962C8B-B14F-4D97-AF65-F5344CB8AC3E}">
        <p14:creationId xmlns:p14="http://schemas.microsoft.com/office/powerpoint/2010/main" val="293870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8473F-CA66-1ADA-E410-0DDB2B84F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1E8A52-1B3C-C40E-2047-033842031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CF087B-4FC1-6B51-F7FF-AE1C33FA3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12945-8264-4F2C-ACDD-0BC9AA3E24DF}" type="datetimeFigureOut">
              <a:rPr lang="en-IN" smtClean="0"/>
              <a:t>04-08-2023</a:t>
            </a:fld>
            <a:endParaRPr lang="en-IN"/>
          </a:p>
        </p:txBody>
      </p:sp>
      <p:sp>
        <p:nvSpPr>
          <p:cNvPr id="5" name="Footer Placeholder 4">
            <a:extLst>
              <a:ext uri="{FF2B5EF4-FFF2-40B4-BE49-F238E27FC236}">
                <a16:creationId xmlns:a16="http://schemas.microsoft.com/office/drawing/2014/main" id="{155BCFE9-FF47-5DA2-F0DC-97BE25490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829BFA-A851-9256-829B-7C231E75A2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88EE8-92C4-4CCD-BBF6-BBA4E64E394A}" type="slidenum">
              <a:rPr lang="en-IN" smtClean="0"/>
              <a:t>‹#›</a:t>
            </a:fld>
            <a:endParaRPr lang="en-IN"/>
          </a:p>
        </p:txBody>
      </p:sp>
    </p:spTree>
    <p:extLst>
      <p:ext uri="{BB962C8B-B14F-4D97-AF65-F5344CB8AC3E}">
        <p14:creationId xmlns:p14="http://schemas.microsoft.com/office/powerpoint/2010/main" val="521243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BE2FC1-0822-58C8-348B-917D919FFB0F}"/>
              </a:ext>
            </a:extLst>
          </p:cNvPr>
          <p:cNvSpPr txBox="1"/>
          <p:nvPr/>
        </p:nvSpPr>
        <p:spPr>
          <a:xfrm>
            <a:off x="0" y="0"/>
            <a:ext cx="12192000" cy="1569660"/>
          </a:xfrm>
          <a:prstGeom prst="rect">
            <a:avLst/>
          </a:prstGeom>
          <a:noFill/>
        </p:spPr>
        <p:txBody>
          <a:bodyPr wrap="square" rtlCol="0">
            <a:spAutoFit/>
          </a:bodyPr>
          <a:lstStyle/>
          <a:p>
            <a:r>
              <a:rPr lang="en-GB" sz="4800" b="1" u="sng" dirty="0">
                <a:latin typeface="Times New Roman" panose="02020603050405020304" pitchFamily="18" charset="0"/>
                <a:cs typeface="Times New Roman" panose="02020603050405020304" pitchFamily="18" charset="0"/>
              </a:rPr>
              <a:t>Servlet:</a:t>
            </a:r>
          </a:p>
          <a:p>
            <a:endParaRPr lang="en-IN" sz="4800" b="1" u="sng"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B54215E-692A-6FE8-6F49-B3CCF59192C4}"/>
              </a:ext>
            </a:extLst>
          </p:cNvPr>
          <p:cNvSpPr/>
          <p:nvPr/>
        </p:nvSpPr>
        <p:spPr>
          <a:xfrm>
            <a:off x="191068" y="1323831"/>
            <a:ext cx="2006221" cy="12010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USER</a:t>
            </a:r>
            <a:endParaRPr lang="en-IN" dirty="0"/>
          </a:p>
        </p:txBody>
      </p:sp>
      <p:sp>
        <p:nvSpPr>
          <p:cNvPr id="4" name="Rectangle 3">
            <a:extLst>
              <a:ext uri="{FF2B5EF4-FFF2-40B4-BE49-F238E27FC236}">
                <a16:creationId xmlns:a16="http://schemas.microsoft.com/office/drawing/2014/main" id="{EED7415E-48AE-6DB9-9509-ADDDDAAE13B0}"/>
              </a:ext>
            </a:extLst>
          </p:cNvPr>
          <p:cNvSpPr/>
          <p:nvPr/>
        </p:nvSpPr>
        <p:spPr>
          <a:xfrm>
            <a:off x="6191534" y="1323831"/>
            <a:ext cx="2006221" cy="12010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Web Server</a:t>
            </a:r>
            <a:endParaRPr lang="en-IN" dirty="0"/>
          </a:p>
        </p:txBody>
      </p:sp>
      <p:sp>
        <p:nvSpPr>
          <p:cNvPr id="7" name="Arrow: Right 6">
            <a:extLst>
              <a:ext uri="{FF2B5EF4-FFF2-40B4-BE49-F238E27FC236}">
                <a16:creationId xmlns:a16="http://schemas.microsoft.com/office/drawing/2014/main" id="{0DE06E7B-2ED9-C205-1AA1-D578A6EEDF77}"/>
              </a:ext>
            </a:extLst>
          </p:cNvPr>
          <p:cNvSpPr/>
          <p:nvPr/>
        </p:nvSpPr>
        <p:spPr>
          <a:xfrm>
            <a:off x="2245055" y="1477620"/>
            <a:ext cx="3898711" cy="545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9A9FAD39-04D9-7829-7EC9-F62E8E4D92F7}"/>
              </a:ext>
            </a:extLst>
          </p:cNvPr>
          <p:cNvSpPr/>
          <p:nvPr/>
        </p:nvSpPr>
        <p:spPr>
          <a:xfrm rot="10800000">
            <a:off x="2245056" y="2023363"/>
            <a:ext cx="3898711" cy="545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144F613-8EA8-A6C6-6088-3BCFF27B1C84}"/>
              </a:ext>
            </a:extLst>
          </p:cNvPr>
          <p:cNvSpPr txBox="1"/>
          <p:nvPr/>
        </p:nvSpPr>
        <p:spPr>
          <a:xfrm>
            <a:off x="2388357" y="996287"/>
            <a:ext cx="3193577" cy="646331"/>
          </a:xfrm>
          <a:prstGeom prst="rect">
            <a:avLst/>
          </a:prstGeom>
          <a:noFill/>
        </p:spPr>
        <p:txBody>
          <a:bodyPr wrap="square" rtlCol="0">
            <a:spAutoFit/>
          </a:bodyPr>
          <a:lstStyle/>
          <a:p>
            <a:pPr algn="ctr"/>
            <a:r>
              <a:rPr lang="en-GB" sz="3600" b="1" dirty="0">
                <a:solidFill>
                  <a:srgbClr val="FF0000"/>
                </a:solidFill>
                <a:latin typeface="Times New Roman" panose="02020603050405020304" pitchFamily="18" charset="0"/>
                <a:cs typeface="Times New Roman" panose="02020603050405020304" pitchFamily="18" charset="0"/>
              </a:rPr>
              <a:t>Request</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5298F5-B16E-C435-5415-378409613849}"/>
              </a:ext>
            </a:extLst>
          </p:cNvPr>
          <p:cNvSpPr txBox="1"/>
          <p:nvPr/>
        </p:nvSpPr>
        <p:spPr>
          <a:xfrm>
            <a:off x="2388356" y="2666706"/>
            <a:ext cx="3193577" cy="707886"/>
          </a:xfrm>
          <a:prstGeom prst="rect">
            <a:avLst/>
          </a:prstGeom>
          <a:noFill/>
        </p:spPr>
        <p:txBody>
          <a:bodyPr wrap="square" rtlCol="0">
            <a:spAutoFit/>
          </a:bodyPr>
          <a:lstStyle/>
          <a:p>
            <a:pPr algn="ctr"/>
            <a:r>
              <a:rPr lang="en-GB" sz="4000" b="1" dirty="0">
                <a:solidFill>
                  <a:srgbClr val="FF0000"/>
                </a:solidFill>
                <a:latin typeface="Times New Roman" panose="02020603050405020304" pitchFamily="18" charset="0"/>
                <a:cs typeface="Times New Roman" panose="02020603050405020304" pitchFamily="18" charset="0"/>
              </a:rPr>
              <a:t>Response</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1030" name="Picture 6" descr="Java Servlet Architecture">
            <a:extLst>
              <a:ext uri="{FF2B5EF4-FFF2-40B4-BE49-F238E27FC236}">
                <a16:creationId xmlns:a16="http://schemas.microsoft.com/office/drawing/2014/main" id="{9972914D-3DCD-483A-D337-C0394E73BC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089" t="-1796" b="-1"/>
          <a:stretch/>
        </p:blipFill>
        <p:spPr bwMode="auto">
          <a:xfrm>
            <a:off x="3207222" y="3848665"/>
            <a:ext cx="4749421" cy="247385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D6E80C5-8D09-826F-C4E3-F2F9777B3C96}"/>
              </a:ext>
            </a:extLst>
          </p:cNvPr>
          <p:cNvSpPr/>
          <p:nvPr/>
        </p:nvSpPr>
        <p:spPr>
          <a:xfrm>
            <a:off x="793844" y="4485088"/>
            <a:ext cx="2006221" cy="12010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USER</a:t>
            </a:r>
            <a:endParaRPr lang="en-IN" dirty="0"/>
          </a:p>
        </p:txBody>
      </p:sp>
      <p:sp>
        <p:nvSpPr>
          <p:cNvPr id="15" name="TextBox 14">
            <a:extLst>
              <a:ext uri="{FF2B5EF4-FFF2-40B4-BE49-F238E27FC236}">
                <a16:creationId xmlns:a16="http://schemas.microsoft.com/office/drawing/2014/main" id="{4896A8D6-125F-0C75-2F32-3A01BF298653}"/>
              </a:ext>
            </a:extLst>
          </p:cNvPr>
          <p:cNvSpPr txBox="1"/>
          <p:nvPr/>
        </p:nvSpPr>
        <p:spPr>
          <a:xfrm>
            <a:off x="0" y="3616657"/>
            <a:ext cx="4749421" cy="400110"/>
          </a:xfrm>
          <a:prstGeom prst="rect">
            <a:avLst/>
          </a:prstGeom>
          <a:noFill/>
        </p:spPr>
        <p:txBody>
          <a:bodyPr wrap="square" rtlCol="0">
            <a:spAutoFit/>
          </a:bodyPr>
          <a:lstStyle/>
          <a:p>
            <a:r>
              <a:rPr lang="en-GB" sz="2000" b="1" u="sng" dirty="0">
                <a:latin typeface="Times New Roman" panose="02020603050405020304" pitchFamily="18" charset="0"/>
                <a:cs typeface="Times New Roman" panose="02020603050405020304" pitchFamily="18" charset="0"/>
              </a:rPr>
              <a:t>JAVA SERVLET ARCHITECTURE</a:t>
            </a:r>
            <a:endParaRPr lang="en-IN"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266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AE3377-BD72-D30B-876F-BB78E84DF2BC}"/>
              </a:ext>
            </a:extLst>
          </p:cNvPr>
          <p:cNvSpPr txBox="1"/>
          <p:nvPr/>
        </p:nvSpPr>
        <p:spPr>
          <a:xfrm>
            <a:off x="0" y="0"/>
            <a:ext cx="12192000" cy="5909310"/>
          </a:xfrm>
          <a:prstGeom prst="rect">
            <a:avLst/>
          </a:prstGeom>
          <a:noFill/>
        </p:spPr>
        <p:txBody>
          <a:bodyPr wrap="square" rtlCol="0">
            <a:spAutoFit/>
          </a:bodyPr>
          <a:lstStyle/>
          <a:p>
            <a:r>
              <a:rPr lang="en-GB" u="sng" dirty="0">
                <a:latin typeface="Times New Roman" panose="02020603050405020304" pitchFamily="18" charset="0"/>
                <a:cs typeface="Times New Roman" panose="02020603050405020304" pitchFamily="18" charset="0"/>
              </a:rPr>
              <a:t>AddServlet.java</a:t>
            </a:r>
          </a:p>
          <a:p>
            <a:r>
              <a:rPr lang="en-IN" dirty="0"/>
              <a:t>package </a:t>
            </a:r>
            <a:r>
              <a:rPr lang="en-IN" dirty="0" err="1"/>
              <a:t>com.addtwonumbercalculation</a:t>
            </a:r>
            <a:r>
              <a:rPr lang="en-IN" dirty="0"/>
              <a:t>;</a:t>
            </a:r>
          </a:p>
          <a:p>
            <a:endParaRPr lang="en-IN" dirty="0"/>
          </a:p>
          <a:p>
            <a:r>
              <a:rPr lang="en-IN" dirty="0"/>
              <a:t>import </a:t>
            </a:r>
            <a:r>
              <a:rPr lang="en-IN" dirty="0" err="1"/>
              <a:t>java.io.IOException</a:t>
            </a:r>
            <a:r>
              <a:rPr lang="en-IN" dirty="0"/>
              <a:t>;</a:t>
            </a:r>
          </a:p>
          <a:p>
            <a:r>
              <a:rPr lang="en-IN" dirty="0"/>
              <a:t>import </a:t>
            </a:r>
            <a:r>
              <a:rPr lang="en-IN" dirty="0" err="1"/>
              <a:t>java.io.PrintWriter</a:t>
            </a:r>
            <a:r>
              <a:rPr lang="en-IN" dirty="0"/>
              <a:t>;</a:t>
            </a:r>
          </a:p>
          <a:p>
            <a:endParaRPr lang="en-IN" dirty="0"/>
          </a:p>
          <a:p>
            <a:r>
              <a:rPr lang="en-IN" dirty="0"/>
              <a:t>import </a:t>
            </a:r>
            <a:r>
              <a:rPr lang="en-IN" dirty="0" err="1"/>
              <a:t>javax.servlet.http.HttpServlet</a:t>
            </a:r>
            <a:r>
              <a:rPr lang="en-IN" dirty="0"/>
              <a:t>;</a:t>
            </a:r>
          </a:p>
          <a:p>
            <a:r>
              <a:rPr lang="en-IN" dirty="0"/>
              <a:t>import </a:t>
            </a:r>
            <a:r>
              <a:rPr lang="en-IN" dirty="0" err="1"/>
              <a:t>javax.servlet.http.HttpServletRequest</a:t>
            </a:r>
            <a:r>
              <a:rPr lang="en-IN" dirty="0"/>
              <a:t>;</a:t>
            </a:r>
          </a:p>
          <a:p>
            <a:r>
              <a:rPr lang="en-IN" dirty="0"/>
              <a:t>import </a:t>
            </a:r>
            <a:r>
              <a:rPr lang="en-IN" dirty="0" err="1"/>
              <a:t>javax.servlet.http.HttpServletResponse</a:t>
            </a:r>
            <a:r>
              <a:rPr lang="en-IN" dirty="0"/>
              <a:t>;</a:t>
            </a:r>
          </a:p>
          <a:p>
            <a:endParaRPr lang="en-IN" dirty="0"/>
          </a:p>
          <a:p>
            <a:r>
              <a:rPr lang="en-IN" dirty="0"/>
              <a:t>public class </a:t>
            </a:r>
            <a:r>
              <a:rPr lang="en-IN" dirty="0" err="1"/>
              <a:t>AddServelet</a:t>
            </a:r>
            <a:r>
              <a:rPr lang="en-IN" dirty="0"/>
              <a:t> extends </a:t>
            </a:r>
            <a:r>
              <a:rPr lang="en-IN" dirty="0" err="1"/>
              <a:t>HttpServlet</a:t>
            </a:r>
            <a:r>
              <a:rPr lang="en-IN" dirty="0"/>
              <a:t>{</a:t>
            </a:r>
          </a:p>
          <a:p>
            <a:r>
              <a:rPr lang="en-IN" dirty="0"/>
              <a:t>	public void </a:t>
            </a:r>
            <a:r>
              <a:rPr lang="en-IN" dirty="0" err="1"/>
              <a:t>doPost</a:t>
            </a:r>
            <a:r>
              <a:rPr lang="en-IN" dirty="0"/>
              <a:t>(</a:t>
            </a:r>
            <a:r>
              <a:rPr lang="en-IN" dirty="0" err="1"/>
              <a:t>HttpServletRequest</a:t>
            </a:r>
            <a:r>
              <a:rPr lang="en-IN" dirty="0"/>
              <a:t> </a:t>
            </a:r>
            <a:r>
              <a:rPr lang="en-IN" dirty="0" err="1"/>
              <a:t>req,HttpServletResponse</a:t>
            </a:r>
            <a:r>
              <a:rPr lang="en-IN" dirty="0"/>
              <a:t> res) throws </a:t>
            </a:r>
            <a:r>
              <a:rPr lang="en-IN" dirty="0" err="1"/>
              <a:t>IOException</a:t>
            </a:r>
            <a:r>
              <a:rPr lang="en-IN" dirty="0"/>
              <a:t> {</a:t>
            </a:r>
          </a:p>
          <a:p>
            <a:r>
              <a:rPr lang="en-IN" dirty="0"/>
              <a:t>		int </a:t>
            </a:r>
            <a:r>
              <a:rPr lang="en-IN" dirty="0" err="1"/>
              <a:t>i</a:t>
            </a:r>
            <a:r>
              <a:rPr lang="en-IN" dirty="0"/>
              <a:t>=</a:t>
            </a:r>
            <a:r>
              <a:rPr lang="en-IN" dirty="0" err="1"/>
              <a:t>Integer.parseInt</a:t>
            </a:r>
            <a:r>
              <a:rPr lang="en-IN" dirty="0"/>
              <a:t>(</a:t>
            </a:r>
            <a:r>
              <a:rPr lang="en-IN" dirty="0" err="1"/>
              <a:t>req.getParameter</a:t>
            </a:r>
            <a:r>
              <a:rPr lang="en-IN" dirty="0"/>
              <a:t>("number1"));</a:t>
            </a:r>
          </a:p>
          <a:p>
            <a:r>
              <a:rPr lang="en-IN" dirty="0"/>
              <a:t>		int j=</a:t>
            </a:r>
            <a:r>
              <a:rPr lang="en-IN" dirty="0" err="1"/>
              <a:t>Integer.parseInt</a:t>
            </a:r>
            <a:r>
              <a:rPr lang="en-IN" dirty="0"/>
              <a:t>(</a:t>
            </a:r>
            <a:r>
              <a:rPr lang="en-IN" dirty="0" err="1"/>
              <a:t>req.getParameter</a:t>
            </a:r>
            <a:r>
              <a:rPr lang="en-IN" dirty="0"/>
              <a:t>("number2"));</a:t>
            </a:r>
          </a:p>
          <a:p>
            <a:r>
              <a:rPr lang="en-IN" dirty="0"/>
              <a:t>		int k=</a:t>
            </a:r>
            <a:r>
              <a:rPr lang="en-IN" dirty="0" err="1"/>
              <a:t>i+j</a:t>
            </a:r>
            <a:r>
              <a:rPr lang="en-IN" dirty="0"/>
              <a:t>;</a:t>
            </a:r>
          </a:p>
          <a:p>
            <a:r>
              <a:rPr lang="en-IN" dirty="0"/>
              <a:t>		</a:t>
            </a:r>
            <a:r>
              <a:rPr lang="en-IN" dirty="0" err="1"/>
              <a:t>PrintWriter</a:t>
            </a:r>
            <a:r>
              <a:rPr lang="en-IN" dirty="0"/>
              <a:t> out=</a:t>
            </a:r>
            <a:r>
              <a:rPr lang="en-IN" dirty="0" err="1"/>
              <a:t>res.getWriter</a:t>
            </a:r>
            <a:r>
              <a:rPr lang="en-IN" dirty="0"/>
              <a:t>();</a:t>
            </a:r>
          </a:p>
          <a:p>
            <a:r>
              <a:rPr lang="en-IN" dirty="0"/>
              <a:t>		</a:t>
            </a:r>
            <a:r>
              <a:rPr lang="en-IN" dirty="0" err="1"/>
              <a:t>out.println</a:t>
            </a:r>
            <a:r>
              <a:rPr lang="en-IN" dirty="0"/>
              <a:t>("result </a:t>
            </a:r>
            <a:r>
              <a:rPr lang="en-IN" dirty="0" err="1"/>
              <a:t>is"+k</a:t>
            </a:r>
            <a:r>
              <a:rPr lang="en-IN" dirty="0"/>
              <a:t>);</a:t>
            </a:r>
          </a:p>
          <a:p>
            <a:r>
              <a:rPr lang="en-IN" dirty="0"/>
              <a:t>	}</a:t>
            </a:r>
          </a:p>
          <a:p>
            <a:endParaRPr lang="en-IN" dirty="0"/>
          </a:p>
          <a:p>
            <a:r>
              <a:rPr lang="en-IN" dirty="0"/>
              <a:t>}</a:t>
            </a:r>
          </a:p>
          <a:p>
            <a:endParaRPr lang="en-IN" dirty="0"/>
          </a:p>
        </p:txBody>
      </p:sp>
    </p:spTree>
    <p:extLst>
      <p:ext uri="{BB962C8B-B14F-4D97-AF65-F5344CB8AC3E}">
        <p14:creationId xmlns:p14="http://schemas.microsoft.com/office/powerpoint/2010/main" val="1038571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7AE39A-9A3A-546D-F068-26703D4D1995}"/>
              </a:ext>
            </a:extLst>
          </p:cNvPr>
          <p:cNvSpPr txBox="1"/>
          <p:nvPr/>
        </p:nvSpPr>
        <p:spPr>
          <a:xfrm>
            <a:off x="0" y="0"/>
            <a:ext cx="12192000" cy="5632311"/>
          </a:xfrm>
          <a:prstGeom prst="rect">
            <a:avLst/>
          </a:prstGeom>
          <a:noFill/>
        </p:spPr>
        <p:txBody>
          <a:bodyPr wrap="square" rtlCol="0">
            <a:spAutoFit/>
          </a:bodyPr>
          <a:lstStyle/>
          <a:p>
            <a:r>
              <a:rPr lang="en-GB" dirty="0"/>
              <a:t>Index.html</a:t>
            </a:r>
          </a:p>
          <a:p>
            <a:pPr marL="0" marR="0">
              <a:spcBef>
                <a:spcPts val="0"/>
              </a:spcBef>
              <a:spcAft>
                <a:spcPts val="0"/>
              </a:spcAft>
            </a:pPr>
            <a:r>
              <a:rPr lang="en-IN" sz="1800" dirty="0">
                <a:solidFill>
                  <a:srgbClr val="000000"/>
                </a:solidFill>
                <a:effectLst/>
                <a:latin typeface="Consolas" panose="020B0609020204030204" pitchFamily="49" charset="0"/>
              </a:rPr>
              <a:t>&lt;!DOCTYPE html&gt;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meta</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charset</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ISO-8859-1</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Insert title here</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action</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add</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method</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post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FirstNumber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number1</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SecondNumber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number2</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submit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endParaRPr lang="en-IN" dirty="0"/>
          </a:p>
          <a:p>
            <a:r>
              <a:rPr lang="en-IN" dirty="0"/>
              <a:t>Notes:</a:t>
            </a:r>
          </a:p>
          <a:p>
            <a:r>
              <a:rPr lang="en-IN" dirty="0"/>
              <a:t>User given to the form in get method does not work   in web page </a:t>
            </a:r>
            <a:r>
              <a:rPr lang="en-IN" dirty="0" err="1"/>
              <a:t>url</a:t>
            </a:r>
            <a:r>
              <a:rPr lang="en-IN" dirty="0"/>
              <a:t> not support for get method because AddServlet.java </a:t>
            </a:r>
            <a:r>
              <a:rPr lang="en-IN" dirty="0" err="1"/>
              <a:t>doPost</a:t>
            </a:r>
            <a:r>
              <a:rPr lang="en-IN" dirty="0"/>
              <a:t> method is call so this error will </a:t>
            </a:r>
            <a:r>
              <a:rPr lang="en-IN" dirty="0" err="1"/>
              <a:t>come,How</a:t>
            </a:r>
            <a:r>
              <a:rPr lang="en-IN" dirty="0"/>
              <a:t> to solve this error ,you have  change AddServlet.java </a:t>
            </a:r>
            <a:r>
              <a:rPr lang="en-IN" dirty="0" err="1"/>
              <a:t>doPost</a:t>
            </a:r>
            <a:r>
              <a:rPr lang="en-IN" dirty="0"/>
              <a:t> to change to </a:t>
            </a:r>
            <a:r>
              <a:rPr lang="en-IN" dirty="0" err="1"/>
              <a:t>doGet</a:t>
            </a:r>
            <a:r>
              <a:rPr lang="en-IN" dirty="0"/>
              <a:t> And index.html method post to change get</a:t>
            </a:r>
          </a:p>
        </p:txBody>
      </p:sp>
    </p:spTree>
    <p:extLst>
      <p:ext uri="{BB962C8B-B14F-4D97-AF65-F5344CB8AC3E}">
        <p14:creationId xmlns:p14="http://schemas.microsoft.com/office/powerpoint/2010/main" val="2947950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C05E4-B81A-9BAA-2600-DE492A7E1999}"/>
              </a:ext>
            </a:extLst>
          </p:cNvPr>
          <p:cNvSpPr txBox="1"/>
          <p:nvPr/>
        </p:nvSpPr>
        <p:spPr>
          <a:xfrm>
            <a:off x="0" y="0"/>
            <a:ext cx="12192000" cy="5570756"/>
          </a:xfrm>
          <a:prstGeom prst="rect">
            <a:avLst/>
          </a:prstGeom>
          <a:noFill/>
        </p:spPr>
        <p:txBody>
          <a:bodyPr wrap="square" rtlCol="0">
            <a:spAutoFit/>
          </a:bodyPr>
          <a:lstStyle/>
          <a:p>
            <a:r>
              <a:rPr lang="en-GB" sz="4000" b="1" u="sng" dirty="0">
                <a:latin typeface="Times New Roman" panose="02020603050405020304" pitchFamily="18" charset="0"/>
                <a:cs typeface="Times New Roman" panose="02020603050405020304" pitchFamily="18" charset="0"/>
              </a:rPr>
              <a:t>Request Dispatcher Calling a servlet from servlet:</a:t>
            </a:r>
          </a:p>
          <a:p>
            <a:r>
              <a:rPr lang="en-IN" sz="3200" dirty="0">
                <a:latin typeface="Times New Roman" panose="02020603050405020304" pitchFamily="18" charset="0"/>
                <a:cs typeface="Times New Roman" panose="02020603050405020304" pitchFamily="18" charset="0"/>
              </a:rPr>
              <a:t>Index.html:</a:t>
            </a:r>
          </a:p>
          <a:p>
            <a:pPr marL="0" marR="0">
              <a:spcBef>
                <a:spcPts val="0"/>
              </a:spcBef>
              <a:spcAft>
                <a:spcPts val="0"/>
              </a:spcAft>
            </a:pPr>
            <a:r>
              <a:rPr lang="en-IN" sz="1800" dirty="0">
                <a:solidFill>
                  <a:srgbClr val="000000"/>
                </a:solidFill>
                <a:effectLst/>
                <a:latin typeface="Consolas" panose="020B0609020204030204" pitchFamily="49" charset="0"/>
              </a:rPr>
              <a:t>&lt;!DOCTYPE html&gt;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meta</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charset</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ISO-8859-1</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Insert title here</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action</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add</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method</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get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FirstNumber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number1</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SecondNumber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number2</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submit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569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DDCE2-AFB5-9F7D-6096-C63E8F3A6B89}"/>
              </a:ext>
            </a:extLst>
          </p:cNvPr>
          <p:cNvSpPr txBox="1"/>
          <p:nvPr/>
        </p:nvSpPr>
        <p:spPr>
          <a:xfrm>
            <a:off x="0" y="0"/>
            <a:ext cx="12192000" cy="6740307"/>
          </a:xfrm>
          <a:prstGeom prst="rect">
            <a:avLst/>
          </a:prstGeom>
          <a:noFill/>
        </p:spPr>
        <p:txBody>
          <a:bodyPr wrap="square" rtlCol="0">
            <a:spAutoFit/>
          </a:bodyPr>
          <a:lstStyle/>
          <a:p>
            <a:r>
              <a:rPr lang="en-GB" dirty="0"/>
              <a:t>AddServlet.java:</a:t>
            </a:r>
          </a:p>
          <a:p>
            <a:r>
              <a:rPr lang="en-IN" dirty="0"/>
              <a:t>package </a:t>
            </a:r>
            <a:r>
              <a:rPr lang="en-IN" dirty="0" err="1"/>
              <a:t>com.addtwonumbercalculation</a:t>
            </a:r>
            <a:r>
              <a:rPr lang="en-IN" dirty="0"/>
              <a:t>;</a:t>
            </a:r>
          </a:p>
          <a:p>
            <a:endParaRPr lang="en-IN" dirty="0"/>
          </a:p>
          <a:p>
            <a:r>
              <a:rPr lang="en-IN" dirty="0"/>
              <a:t>import </a:t>
            </a:r>
            <a:r>
              <a:rPr lang="en-IN" dirty="0" err="1"/>
              <a:t>java.io.IOException</a:t>
            </a:r>
            <a:r>
              <a:rPr lang="en-IN" dirty="0"/>
              <a:t>;</a:t>
            </a:r>
          </a:p>
          <a:p>
            <a:r>
              <a:rPr lang="en-IN" dirty="0"/>
              <a:t>import </a:t>
            </a:r>
            <a:r>
              <a:rPr lang="en-IN" dirty="0" err="1"/>
              <a:t>java.io.PrintWriter</a:t>
            </a:r>
            <a:r>
              <a:rPr lang="en-IN" dirty="0"/>
              <a:t>;</a:t>
            </a:r>
          </a:p>
          <a:p>
            <a:endParaRPr lang="en-IN" dirty="0"/>
          </a:p>
          <a:p>
            <a:r>
              <a:rPr lang="en-IN" dirty="0"/>
              <a:t>import </a:t>
            </a:r>
            <a:r>
              <a:rPr lang="en-IN" dirty="0" err="1"/>
              <a:t>javax.servlet.RequestDispatcher</a:t>
            </a:r>
            <a:r>
              <a:rPr lang="en-IN" dirty="0"/>
              <a:t>;</a:t>
            </a:r>
          </a:p>
          <a:p>
            <a:r>
              <a:rPr lang="en-IN" dirty="0"/>
              <a:t>import </a:t>
            </a:r>
            <a:r>
              <a:rPr lang="en-IN" dirty="0" err="1"/>
              <a:t>javax.servlet.ServletException</a:t>
            </a:r>
            <a:r>
              <a:rPr lang="en-IN" dirty="0"/>
              <a:t>;</a:t>
            </a:r>
          </a:p>
          <a:p>
            <a:r>
              <a:rPr lang="en-IN" dirty="0"/>
              <a:t>import </a:t>
            </a:r>
            <a:r>
              <a:rPr lang="en-IN" dirty="0" err="1"/>
              <a:t>javax.servlet.http.HttpServlet</a:t>
            </a:r>
            <a:r>
              <a:rPr lang="en-IN" dirty="0"/>
              <a:t>;</a:t>
            </a:r>
          </a:p>
          <a:p>
            <a:r>
              <a:rPr lang="en-IN" dirty="0"/>
              <a:t>import </a:t>
            </a:r>
            <a:r>
              <a:rPr lang="en-IN" dirty="0" err="1"/>
              <a:t>javax.servlet.http.HttpServletRequest</a:t>
            </a:r>
            <a:r>
              <a:rPr lang="en-IN" dirty="0"/>
              <a:t>;</a:t>
            </a:r>
          </a:p>
          <a:p>
            <a:r>
              <a:rPr lang="en-IN" dirty="0"/>
              <a:t>import </a:t>
            </a:r>
            <a:r>
              <a:rPr lang="en-IN" dirty="0" err="1"/>
              <a:t>javax.servlet.http.HttpServletResponse</a:t>
            </a:r>
            <a:r>
              <a:rPr lang="en-IN" dirty="0"/>
              <a:t>;</a:t>
            </a:r>
          </a:p>
          <a:p>
            <a:endParaRPr lang="en-IN" dirty="0"/>
          </a:p>
          <a:p>
            <a:r>
              <a:rPr lang="en-IN" dirty="0"/>
              <a:t>public class </a:t>
            </a:r>
            <a:r>
              <a:rPr lang="en-IN" dirty="0" err="1"/>
              <a:t>AddServelet</a:t>
            </a:r>
            <a:r>
              <a:rPr lang="en-IN" dirty="0"/>
              <a:t> extends </a:t>
            </a:r>
            <a:r>
              <a:rPr lang="en-IN" dirty="0" err="1"/>
              <a:t>HttpServlet</a:t>
            </a:r>
            <a:r>
              <a:rPr lang="en-IN" dirty="0"/>
              <a:t>{</a:t>
            </a:r>
          </a:p>
          <a:p>
            <a:r>
              <a:rPr lang="en-IN" dirty="0"/>
              <a:t>	public void </a:t>
            </a:r>
            <a:r>
              <a:rPr lang="en-IN" dirty="0" err="1"/>
              <a:t>doGet</a:t>
            </a:r>
            <a:r>
              <a:rPr lang="en-IN" dirty="0"/>
              <a:t>(</a:t>
            </a:r>
            <a:r>
              <a:rPr lang="en-IN" dirty="0" err="1"/>
              <a:t>HttpServletRequest</a:t>
            </a:r>
            <a:r>
              <a:rPr lang="en-IN" dirty="0"/>
              <a:t> </a:t>
            </a:r>
            <a:r>
              <a:rPr lang="en-IN" dirty="0" err="1"/>
              <a:t>req,HttpServletResponse</a:t>
            </a:r>
            <a:r>
              <a:rPr lang="en-IN" dirty="0"/>
              <a:t> res) throws </a:t>
            </a:r>
            <a:r>
              <a:rPr lang="en-IN" dirty="0" err="1"/>
              <a:t>IOException</a:t>
            </a:r>
            <a:r>
              <a:rPr lang="en-IN" dirty="0"/>
              <a:t>, </a:t>
            </a:r>
            <a:r>
              <a:rPr lang="en-IN" dirty="0" err="1"/>
              <a:t>ServletException</a:t>
            </a:r>
            <a:r>
              <a:rPr lang="en-IN" dirty="0"/>
              <a:t> {</a:t>
            </a:r>
          </a:p>
          <a:p>
            <a:r>
              <a:rPr lang="en-IN" dirty="0"/>
              <a:t>		int </a:t>
            </a:r>
            <a:r>
              <a:rPr lang="en-IN" dirty="0" err="1"/>
              <a:t>i</a:t>
            </a:r>
            <a:r>
              <a:rPr lang="en-IN" dirty="0"/>
              <a:t>=</a:t>
            </a:r>
            <a:r>
              <a:rPr lang="en-IN" dirty="0" err="1"/>
              <a:t>Integer.parseInt</a:t>
            </a:r>
            <a:r>
              <a:rPr lang="en-IN" dirty="0"/>
              <a:t>(</a:t>
            </a:r>
            <a:r>
              <a:rPr lang="en-IN" dirty="0" err="1"/>
              <a:t>req.getParameter</a:t>
            </a:r>
            <a:r>
              <a:rPr lang="en-IN" dirty="0"/>
              <a:t>("number1"));</a:t>
            </a:r>
          </a:p>
          <a:p>
            <a:r>
              <a:rPr lang="en-IN" dirty="0"/>
              <a:t>		int j=</a:t>
            </a:r>
            <a:r>
              <a:rPr lang="en-IN" dirty="0" err="1"/>
              <a:t>Integer.parseInt</a:t>
            </a:r>
            <a:r>
              <a:rPr lang="en-IN" dirty="0"/>
              <a:t>(</a:t>
            </a:r>
            <a:r>
              <a:rPr lang="en-IN" dirty="0" err="1"/>
              <a:t>req.getParameter</a:t>
            </a:r>
            <a:r>
              <a:rPr lang="en-IN" dirty="0"/>
              <a:t>("number2"));</a:t>
            </a:r>
          </a:p>
          <a:p>
            <a:r>
              <a:rPr lang="en-IN" dirty="0"/>
              <a:t>		int k=</a:t>
            </a:r>
            <a:r>
              <a:rPr lang="en-IN" dirty="0" err="1"/>
              <a:t>i+j</a:t>
            </a:r>
            <a:r>
              <a:rPr lang="en-IN" dirty="0"/>
              <a:t>;</a:t>
            </a:r>
          </a:p>
          <a:p>
            <a:r>
              <a:rPr lang="en-IN" dirty="0"/>
              <a:t>		k=k*k;</a:t>
            </a:r>
          </a:p>
          <a:p>
            <a:r>
              <a:rPr lang="en-IN" dirty="0"/>
              <a:t>	    </a:t>
            </a:r>
            <a:r>
              <a:rPr lang="en-IN" dirty="0" err="1"/>
              <a:t>RequestDispatcher</a:t>
            </a:r>
            <a:r>
              <a:rPr lang="en-IN" dirty="0"/>
              <a:t> </a:t>
            </a:r>
            <a:r>
              <a:rPr lang="en-IN" dirty="0" err="1"/>
              <a:t>rd</a:t>
            </a:r>
            <a:r>
              <a:rPr lang="en-IN" dirty="0"/>
              <a:t>=</a:t>
            </a:r>
            <a:r>
              <a:rPr lang="en-IN" dirty="0" err="1"/>
              <a:t>req.getRequestDispatcher</a:t>
            </a:r>
            <a:r>
              <a:rPr lang="en-IN" dirty="0"/>
              <a:t>("square");</a:t>
            </a:r>
          </a:p>
          <a:p>
            <a:r>
              <a:rPr lang="en-IN" dirty="0"/>
              <a:t>		</a:t>
            </a:r>
            <a:r>
              <a:rPr lang="en-IN" dirty="0" err="1"/>
              <a:t>rd.forward</a:t>
            </a:r>
            <a:r>
              <a:rPr lang="en-IN" dirty="0"/>
              <a:t>(</a:t>
            </a:r>
            <a:r>
              <a:rPr lang="en-IN" dirty="0" err="1"/>
              <a:t>req</a:t>
            </a:r>
            <a:r>
              <a:rPr lang="en-IN" dirty="0"/>
              <a:t>, res);</a:t>
            </a:r>
          </a:p>
          <a:p>
            <a:r>
              <a:rPr lang="en-IN" dirty="0"/>
              <a:t>	}</a:t>
            </a:r>
          </a:p>
          <a:p>
            <a:endParaRPr lang="en-IN" dirty="0"/>
          </a:p>
          <a:p>
            <a:r>
              <a:rPr lang="en-IN" dirty="0"/>
              <a:t>}</a:t>
            </a:r>
          </a:p>
          <a:p>
            <a:endParaRPr lang="en-IN" dirty="0"/>
          </a:p>
        </p:txBody>
      </p:sp>
    </p:spTree>
    <p:extLst>
      <p:ext uri="{BB962C8B-B14F-4D97-AF65-F5344CB8AC3E}">
        <p14:creationId xmlns:p14="http://schemas.microsoft.com/office/powerpoint/2010/main" val="26144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F3890-E383-32B2-7141-C584E4B8E8DD}"/>
              </a:ext>
            </a:extLst>
          </p:cNvPr>
          <p:cNvSpPr txBox="1"/>
          <p:nvPr/>
        </p:nvSpPr>
        <p:spPr>
          <a:xfrm>
            <a:off x="0" y="0"/>
            <a:ext cx="12192000" cy="7017306"/>
          </a:xfrm>
          <a:prstGeom prst="rect">
            <a:avLst/>
          </a:prstGeom>
          <a:noFill/>
        </p:spPr>
        <p:txBody>
          <a:bodyPr wrap="square" rtlCol="0">
            <a:spAutoFit/>
          </a:bodyPr>
          <a:lstStyle/>
          <a:p>
            <a:r>
              <a:rPr lang="en-GB" dirty="0"/>
              <a:t>Web.xml:</a:t>
            </a: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xml</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version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"1.0"</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encoding</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"UTF-8"</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web-app</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xmlns:xsi</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"http://www.w3.org/2001/XMLSchema-instance"</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xmlns</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"http://xmlns.jcp.org/xml/ns/</a:t>
            </a:r>
            <a:r>
              <a:rPr lang="en-IN" sz="1800" i="1" dirty="0" err="1">
                <a:solidFill>
                  <a:srgbClr val="2A00FF"/>
                </a:solidFill>
                <a:effectLst/>
                <a:latin typeface="Consolas" panose="020B0609020204030204" pitchFamily="49" charset="0"/>
              </a:rPr>
              <a:t>javaee</a:t>
            </a:r>
            <a:r>
              <a:rPr lang="en-IN" sz="1800" i="1"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xsi:schemaLocation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"http://xmlns.jcp.org/xml/ns/</a:t>
            </a:r>
            <a:r>
              <a:rPr lang="en-IN" sz="1800" i="1" dirty="0" err="1">
                <a:solidFill>
                  <a:srgbClr val="2A00FF"/>
                </a:solidFill>
                <a:effectLst/>
                <a:latin typeface="Consolas" panose="020B0609020204030204" pitchFamily="49" charset="0"/>
              </a:rPr>
              <a:t>javaee</a:t>
            </a:r>
            <a:r>
              <a:rPr lang="en-IN" sz="1800" i="1" dirty="0">
                <a:solidFill>
                  <a:srgbClr val="2A00FF"/>
                </a:solidFill>
                <a:effectLst/>
                <a:latin typeface="Consolas" panose="020B0609020204030204" pitchFamily="49" charset="0"/>
              </a:rPr>
              <a:t> http://xmlns.jcp.org/xml/ns/javaee/web-app_3_1.xsd"</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id</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a:t>
            </a:r>
            <a:r>
              <a:rPr lang="en-IN" sz="1800" i="1" dirty="0" err="1">
                <a:solidFill>
                  <a:srgbClr val="2A00FF"/>
                </a:solidFill>
                <a:effectLst/>
                <a:latin typeface="Consolas" panose="020B0609020204030204" pitchFamily="49" charset="0"/>
              </a:rPr>
              <a:t>WebApp_ID</a:t>
            </a:r>
            <a:r>
              <a:rPr lang="en-IN" sz="1800" i="1"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version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"3.1"</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r>
              <a:rPr lang="en-IN" sz="1800" u="sng" dirty="0" err="1">
                <a:solidFill>
                  <a:srgbClr val="000000"/>
                </a:solidFill>
                <a:effectLst/>
                <a:latin typeface="Consolas" panose="020B0609020204030204" pitchFamily="49" charset="0"/>
              </a:rPr>
              <a:t>abc</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servlet-class</a:t>
            </a:r>
            <a:r>
              <a:rPr lang="en-IN" sz="1800" dirty="0">
                <a:solidFill>
                  <a:srgbClr val="008080"/>
                </a:solidFill>
                <a:effectLst/>
                <a:latin typeface="Consolas" panose="020B0609020204030204" pitchFamily="49" charset="0"/>
              </a:rPr>
              <a:t>&gt;</a:t>
            </a:r>
            <a:r>
              <a:rPr lang="en-IN" sz="1800" dirty="0" err="1">
                <a:solidFill>
                  <a:srgbClr val="000000"/>
                </a:solidFill>
                <a:effectLst/>
                <a:latin typeface="Consolas" panose="020B0609020204030204" pitchFamily="49" charset="0"/>
              </a:rPr>
              <a:t>com.addtwonumbercalculation.AddServelet</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servlet-class</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servlet-mapping</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r>
              <a:rPr lang="en-IN" sz="1800" u="sng" dirty="0" err="1">
                <a:solidFill>
                  <a:srgbClr val="000000"/>
                </a:solidFill>
                <a:effectLst/>
                <a:latin typeface="Consolas" panose="020B0609020204030204" pitchFamily="49" charset="0"/>
              </a:rPr>
              <a:t>abc</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url</a:t>
            </a:r>
            <a:r>
              <a:rPr lang="en-IN" sz="1800" dirty="0">
                <a:solidFill>
                  <a:srgbClr val="3F7F7F"/>
                </a:solidFill>
                <a:effectLst/>
                <a:latin typeface="Consolas" panose="020B0609020204030204" pitchFamily="49" charset="0"/>
              </a:rPr>
              <a:t>-pattern</a:t>
            </a:r>
            <a:r>
              <a:rPr lang="en-IN" sz="1800" dirty="0">
                <a:solidFill>
                  <a:srgbClr val="008080"/>
                </a:solidFill>
                <a:effectLst/>
                <a:latin typeface="Consolas" panose="020B0609020204030204" pitchFamily="49" charset="0"/>
              </a:rPr>
              <a:t>&gt;</a:t>
            </a:r>
            <a:r>
              <a:rPr lang="en-IN" sz="1800" dirty="0">
                <a:solidFill>
                  <a:srgbClr val="000000"/>
                </a:solidFill>
                <a:effectLst/>
                <a:latin typeface="Consolas" panose="020B0609020204030204" pitchFamily="49" charset="0"/>
              </a:rPr>
              <a:t>/add</a:t>
            </a: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url</a:t>
            </a:r>
            <a:r>
              <a:rPr lang="en-IN" sz="1800" dirty="0">
                <a:solidFill>
                  <a:srgbClr val="3F7F7F"/>
                </a:solidFill>
                <a:effectLst/>
                <a:latin typeface="Consolas" panose="020B0609020204030204" pitchFamily="49" charset="0"/>
              </a:rPr>
              <a:t>-pattern</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servlet-mapping</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r>
              <a:rPr lang="en-IN" sz="1800" u="sng" dirty="0" err="1">
                <a:solidFill>
                  <a:srgbClr val="000000"/>
                </a:solidFill>
                <a:effectLst/>
                <a:latin typeface="Consolas" panose="020B0609020204030204" pitchFamily="49" charset="0"/>
              </a:rPr>
              <a:t>pqr</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servlet-class</a:t>
            </a:r>
            <a:r>
              <a:rPr lang="en-IN" sz="1800" dirty="0">
                <a:solidFill>
                  <a:srgbClr val="008080"/>
                </a:solidFill>
                <a:effectLst/>
                <a:latin typeface="Consolas" panose="020B0609020204030204" pitchFamily="49" charset="0"/>
              </a:rPr>
              <a:t>&gt;</a:t>
            </a:r>
            <a:r>
              <a:rPr lang="en-IN" sz="1800" dirty="0" err="1">
                <a:solidFill>
                  <a:srgbClr val="000000"/>
                </a:solidFill>
                <a:effectLst/>
                <a:latin typeface="Consolas" panose="020B0609020204030204" pitchFamily="49" charset="0"/>
              </a:rPr>
              <a:t>com.addtwonumbercalculation.SquareServlet</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servlet-class</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servlet-mapping</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r>
              <a:rPr lang="en-IN" sz="1800" u="sng" dirty="0" err="1">
                <a:solidFill>
                  <a:srgbClr val="000000"/>
                </a:solidFill>
                <a:effectLst/>
                <a:latin typeface="Consolas" panose="020B0609020204030204" pitchFamily="49" charset="0"/>
              </a:rPr>
              <a:t>pqr</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url</a:t>
            </a:r>
            <a:r>
              <a:rPr lang="en-IN" sz="1800" dirty="0">
                <a:solidFill>
                  <a:srgbClr val="3F7F7F"/>
                </a:solidFill>
                <a:effectLst/>
                <a:latin typeface="Consolas" panose="020B0609020204030204" pitchFamily="49" charset="0"/>
              </a:rPr>
              <a:t>-pattern</a:t>
            </a:r>
            <a:r>
              <a:rPr lang="en-IN" sz="1800" dirty="0">
                <a:solidFill>
                  <a:srgbClr val="008080"/>
                </a:solidFill>
                <a:effectLst/>
                <a:latin typeface="Consolas" panose="020B0609020204030204" pitchFamily="49" charset="0"/>
              </a:rPr>
              <a:t>&gt;</a:t>
            </a:r>
            <a:r>
              <a:rPr lang="en-IN" sz="1800" dirty="0">
                <a:solidFill>
                  <a:srgbClr val="000000"/>
                </a:solidFill>
                <a:effectLst/>
                <a:latin typeface="Consolas" panose="020B0609020204030204" pitchFamily="49" charset="0"/>
              </a:rPr>
              <a:t>/square</a:t>
            </a: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url</a:t>
            </a:r>
            <a:r>
              <a:rPr lang="en-IN" sz="1800" dirty="0">
                <a:solidFill>
                  <a:srgbClr val="3F7F7F"/>
                </a:solidFill>
                <a:effectLst/>
                <a:latin typeface="Consolas" panose="020B0609020204030204" pitchFamily="49" charset="0"/>
              </a:rPr>
              <a:t>-pattern</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servlet-mapping</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web-app</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endParaRPr lang="en-GB" dirty="0"/>
          </a:p>
          <a:p>
            <a:endParaRPr lang="en-IN" dirty="0"/>
          </a:p>
        </p:txBody>
      </p:sp>
    </p:spTree>
    <p:extLst>
      <p:ext uri="{BB962C8B-B14F-4D97-AF65-F5344CB8AC3E}">
        <p14:creationId xmlns:p14="http://schemas.microsoft.com/office/powerpoint/2010/main" val="3403210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40BF2C-B7EC-DB9A-69B4-A9E8A2277557}"/>
              </a:ext>
            </a:extLst>
          </p:cNvPr>
          <p:cNvSpPr txBox="1"/>
          <p:nvPr/>
        </p:nvSpPr>
        <p:spPr>
          <a:xfrm>
            <a:off x="0" y="0"/>
            <a:ext cx="12192000" cy="6186309"/>
          </a:xfrm>
          <a:prstGeom prst="rect">
            <a:avLst/>
          </a:prstGeom>
          <a:noFill/>
        </p:spPr>
        <p:txBody>
          <a:bodyPr wrap="square" rtlCol="0">
            <a:spAutoFit/>
          </a:bodyPr>
          <a:lstStyle/>
          <a:p>
            <a:r>
              <a:rPr lang="en-GB" dirty="0"/>
              <a:t>SquareServlet.java:</a:t>
            </a:r>
          </a:p>
          <a:p>
            <a:pPr marL="0" marR="0">
              <a:spcBef>
                <a:spcPts val="0"/>
              </a:spcBef>
              <a:spcAft>
                <a:spcPts val="0"/>
              </a:spcAft>
            </a:pPr>
            <a:r>
              <a:rPr lang="en-IN" sz="1800" b="1" dirty="0">
                <a:solidFill>
                  <a:srgbClr val="7F0055"/>
                </a:solidFill>
                <a:effectLst/>
                <a:latin typeface="Consolas" panose="020B0609020204030204" pitchFamily="49" charset="0"/>
              </a:rPr>
              <a:t>package</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com.addtwonumbercalculation</a:t>
            </a: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java.io.IOException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java.io.PrintWriter</a:t>
            </a: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javax.servlet.http.HttpServletRequest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javax.servlet.http.HttpServletResponse</a:t>
            </a: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class</a:t>
            </a:r>
            <a:r>
              <a:rPr lang="en-IN" sz="1800" dirty="0">
                <a:solidFill>
                  <a:srgbClr val="000000"/>
                </a:solidFill>
                <a:effectLst/>
                <a:latin typeface="Consolas" panose="020B0609020204030204" pitchFamily="49" charset="0"/>
              </a:rPr>
              <a:t> </a:t>
            </a:r>
            <a:r>
              <a:rPr lang="en-IN" sz="1800" u="sng" dirty="0" err="1">
                <a:solidFill>
                  <a:srgbClr val="000000"/>
                </a:solidFill>
                <a:effectLst/>
                <a:latin typeface="Consolas" panose="020B0609020204030204" pitchFamily="49" charset="0"/>
              </a:rPr>
              <a:t>SquareServlet</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extends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HttpServlet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void</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doGet</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HttpServletRequest</a:t>
            </a:r>
            <a:r>
              <a:rPr lang="en-IN" sz="1800" dirty="0">
                <a:solidFill>
                  <a:srgbClr val="000000"/>
                </a:solidFill>
                <a:effectLst/>
                <a:latin typeface="Consolas" panose="020B0609020204030204" pitchFamily="49" charset="0"/>
              </a:rPr>
              <a:t> </a:t>
            </a:r>
            <a:r>
              <a:rPr lang="en-IN" sz="1800" dirty="0" err="1">
                <a:solidFill>
                  <a:srgbClr val="6A3E3E"/>
                </a:solidFill>
                <a:effectLst/>
                <a:latin typeface="Consolas" panose="020B0609020204030204" pitchFamily="49" charset="0"/>
              </a:rPr>
              <a:t>req</a:t>
            </a:r>
            <a:r>
              <a:rPr lang="en-IN" sz="1800" dirty="0" err="1">
                <a:solidFill>
                  <a:srgbClr val="000000"/>
                </a:solidFill>
                <a:effectLst/>
                <a:latin typeface="Consolas" panose="020B0609020204030204" pitchFamily="49" charset="0"/>
              </a:rPr>
              <a:t>,HttpServletResponse</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res</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throws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IOException</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dirty="0" err="1">
                <a:solidFill>
                  <a:srgbClr val="000000"/>
                </a:solidFill>
                <a:effectLst/>
                <a:latin typeface="Consolas" panose="020B0609020204030204" pitchFamily="49" charset="0"/>
              </a:rPr>
              <a:t>PrintWriter</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out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res</a:t>
            </a:r>
            <a:r>
              <a:rPr lang="en-IN" sz="1800" dirty="0" err="1">
                <a:solidFill>
                  <a:srgbClr val="000000"/>
                </a:solidFill>
                <a:effectLst/>
                <a:latin typeface="Consolas" panose="020B0609020204030204" pitchFamily="49" charset="0"/>
              </a:rPr>
              <a:t>.getWriter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6A3E3E"/>
                </a:solidFill>
                <a:effectLst/>
                <a:latin typeface="Consolas" panose="020B0609020204030204" pitchFamily="49" charset="0"/>
              </a:rPr>
              <a:t>out</a:t>
            </a:r>
            <a:r>
              <a:rPr lang="en-IN" sz="1800" dirty="0" err="1">
                <a:solidFill>
                  <a:srgbClr val="000000"/>
                </a:solidFill>
                <a:effectLst/>
                <a:latin typeface="Consolas" panose="020B0609020204030204" pitchFamily="49" charset="0"/>
              </a:rPr>
              <a:t>.println</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"Hello message"</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77622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C13C52-EAA6-846C-88B6-1A57C4BBE483}"/>
              </a:ext>
            </a:extLst>
          </p:cNvPr>
          <p:cNvSpPr txBox="1"/>
          <p:nvPr/>
        </p:nvSpPr>
        <p:spPr>
          <a:xfrm>
            <a:off x="0" y="0"/>
            <a:ext cx="12192000" cy="646331"/>
          </a:xfrm>
          <a:prstGeom prst="rect">
            <a:avLst/>
          </a:prstGeom>
          <a:noFill/>
        </p:spPr>
        <p:txBody>
          <a:bodyPr wrap="square" rtlCol="0">
            <a:spAutoFit/>
          </a:bodyPr>
          <a:lstStyle/>
          <a:p>
            <a:r>
              <a:rPr lang="en-GB" dirty="0"/>
              <a:t>Output:</a:t>
            </a:r>
          </a:p>
          <a:p>
            <a:endParaRPr lang="en-IN" dirty="0"/>
          </a:p>
        </p:txBody>
      </p:sp>
      <p:pic>
        <p:nvPicPr>
          <p:cNvPr id="4" name="Picture 3">
            <a:extLst>
              <a:ext uri="{FF2B5EF4-FFF2-40B4-BE49-F238E27FC236}">
                <a16:creationId xmlns:a16="http://schemas.microsoft.com/office/drawing/2014/main" id="{27C77E61-7308-3844-3326-1DCDD6EAA365}"/>
              </a:ext>
            </a:extLst>
          </p:cNvPr>
          <p:cNvPicPr>
            <a:picLocks noChangeAspect="1"/>
          </p:cNvPicPr>
          <p:nvPr/>
        </p:nvPicPr>
        <p:blipFill rotWithShape="1">
          <a:blip r:embed="rId2">
            <a:extLst>
              <a:ext uri="{28A0092B-C50C-407E-A947-70E740481C1C}">
                <a14:useLocalDpi xmlns:a14="http://schemas.microsoft.com/office/drawing/2010/main" val="0"/>
              </a:ext>
            </a:extLst>
          </a:blip>
          <a:srcRect l="-1455" t="-1817" r="47387" b="76531"/>
          <a:stretch/>
        </p:blipFill>
        <p:spPr>
          <a:xfrm>
            <a:off x="163773" y="646331"/>
            <a:ext cx="6591869" cy="1733265"/>
          </a:xfrm>
          <a:prstGeom prst="rect">
            <a:avLst/>
          </a:prstGeom>
        </p:spPr>
      </p:pic>
      <p:pic>
        <p:nvPicPr>
          <p:cNvPr id="6" name="Picture 5">
            <a:extLst>
              <a:ext uri="{FF2B5EF4-FFF2-40B4-BE49-F238E27FC236}">
                <a16:creationId xmlns:a16="http://schemas.microsoft.com/office/drawing/2014/main" id="{B7C38069-1FEC-B7F6-4E3D-E4FCEE5C0772}"/>
              </a:ext>
            </a:extLst>
          </p:cNvPr>
          <p:cNvPicPr>
            <a:picLocks noChangeAspect="1"/>
          </p:cNvPicPr>
          <p:nvPr/>
        </p:nvPicPr>
        <p:blipFill rotWithShape="1">
          <a:blip r:embed="rId3">
            <a:extLst>
              <a:ext uri="{28A0092B-C50C-407E-A947-70E740481C1C}">
                <a14:useLocalDpi xmlns:a14="http://schemas.microsoft.com/office/drawing/2010/main" val="0"/>
              </a:ext>
            </a:extLst>
          </a:blip>
          <a:srcRect l="485" t="-9007" r="36381" b="80337"/>
          <a:stretch/>
        </p:blipFill>
        <p:spPr>
          <a:xfrm>
            <a:off x="0" y="1897039"/>
            <a:ext cx="7697337" cy="1965277"/>
          </a:xfrm>
          <a:prstGeom prst="rect">
            <a:avLst/>
          </a:prstGeom>
        </p:spPr>
      </p:pic>
    </p:spTree>
    <p:extLst>
      <p:ext uri="{BB962C8B-B14F-4D97-AF65-F5344CB8AC3E}">
        <p14:creationId xmlns:p14="http://schemas.microsoft.com/office/powerpoint/2010/main" val="69570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D88842-F9CF-4983-E8D6-C9F2E7189B65}"/>
              </a:ext>
            </a:extLst>
          </p:cNvPr>
          <p:cNvSpPr txBox="1"/>
          <p:nvPr/>
        </p:nvSpPr>
        <p:spPr>
          <a:xfrm>
            <a:off x="0" y="0"/>
            <a:ext cx="12192000" cy="4893647"/>
          </a:xfrm>
          <a:prstGeom prst="rect">
            <a:avLst/>
          </a:prstGeom>
          <a:noFill/>
        </p:spPr>
        <p:txBody>
          <a:bodyPr wrap="square" rtlCol="0">
            <a:spAutoFit/>
          </a:bodyPr>
          <a:lstStyle/>
          <a:p>
            <a:r>
              <a:rPr lang="en-GB" sz="2400" b="1" u="sng" dirty="0">
                <a:latin typeface="Times New Roman" panose="02020603050405020304" pitchFamily="18" charset="0"/>
                <a:cs typeface="Times New Roman" panose="02020603050405020304" pitchFamily="18" charset="0"/>
              </a:rPr>
              <a:t>Calling servlet from servlet using </a:t>
            </a:r>
            <a:r>
              <a:rPr lang="en-GB" sz="2400" b="1" u="sng" dirty="0" err="1">
                <a:latin typeface="Times New Roman" panose="02020603050405020304" pitchFamily="18" charset="0"/>
                <a:cs typeface="Times New Roman" panose="02020603050405020304" pitchFamily="18" charset="0"/>
              </a:rPr>
              <a:t>RequestDispatcher</a:t>
            </a:r>
            <a:r>
              <a:rPr lang="en-GB" sz="2400" b="1" u="sng" dirty="0">
                <a:latin typeface="Times New Roman" panose="02020603050405020304" pitchFamily="18" charset="0"/>
                <a:cs typeface="Times New Roman" panose="02020603050405020304" pitchFamily="18" charset="0"/>
              </a:rPr>
              <a:t> </a:t>
            </a:r>
            <a:r>
              <a:rPr lang="en-GB" dirty="0"/>
              <a:t>:</a:t>
            </a:r>
          </a:p>
          <a:p>
            <a:r>
              <a:rPr lang="en-IN" dirty="0"/>
              <a:t>Index.html:</a:t>
            </a:r>
          </a:p>
          <a:p>
            <a:pPr marL="0" marR="0">
              <a:spcBef>
                <a:spcPts val="0"/>
              </a:spcBef>
              <a:spcAft>
                <a:spcPts val="0"/>
              </a:spcAft>
            </a:pPr>
            <a:r>
              <a:rPr lang="en-IN" sz="1800" dirty="0">
                <a:solidFill>
                  <a:srgbClr val="000000"/>
                </a:solidFill>
                <a:effectLst/>
                <a:latin typeface="Consolas" panose="020B0609020204030204" pitchFamily="49" charset="0"/>
              </a:rPr>
              <a:t>&lt;!DOCTYPE html&gt;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meta</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charset</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ISO-8859-1</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Insert title here</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action</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add</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method</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get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FirstNumber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number1</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SecondNumber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number2</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submit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endParaRPr lang="en-IN" dirty="0"/>
          </a:p>
        </p:txBody>
      </p:sp>
    </p:spTree>
    <p:extLst>
      <p:ext uri="{BB962C8B-B14F-4D97-AF65-F5344CB8AC3E}">
        <p14:creationId xmlns:p14="http://schemas.microsoft.com/office/powerpoint/2010/main" val="625763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598C8-E8F1-F606-3CA7-D5919B8BC874}"/>
              </a:ext>
            </a:extLst>
          </p:cNvPr>
          <p:cNvSpPr txBox="1"/>
          <p:nvPr/>
        </p:nvSpPr>
        <p:spPr>
          <a:xfrm>
            <a:off x="0" y="0"/>
            <a:ext cx="12192000" cy="6740307"/>
          </a:xfrm>
          <a:prstGeom prst="rect">
            <a:avLst/>
          </a:prstGeom>
          <a:noFill/>
        </p:spPr>
        <p:txBody>
          <a:bodyPr wrap="square" rtlCol="0">
            <a:spAutoFit/>
          </a:bodyPr>
          <a:lstStyle/>
          <a:p>
            <a:r>
              <a:rPr lang="en-GB" dirty="0"/>
              <a:t>AddServlet.java</a:t>
            </a:r>
          </a:p>
          <a:p>
            <a:r>
              <a:rPr lang="en-IN" dirty="0"/>
              <a:t>package </a:t>
            </a:r>
            <a:r>
              <a:rPr lang="en-IN" dirty="0" err="1"/>
              <a:t>com.addtwonumbercalculation</a:t>
            </a:r>
            <a:r>
              <a:rPr lang="en-IN" dirty="0"/>
              <a:t>;</a:t>
            </a:r>
          </a:p>
          <a:p>
            <a:endParaRPr lang="en-IN" dirty="0"/>
          </a:p>
          <a:p>
            <a:r>
              <a:rPr lang="en-IN" dirty="0"/>
              <a:t>import </a:t>
            </a:r>
            <a:r>
              <a:rPr lang="en-IN" dirty="0" err="1"/>
              <a:t>java.io.IOException</a:t>
            </a:r>
            <a:r>
              <a:rPr lang="en-IN" dirty="0"/>
              <a:t>;</a:t>
            </a:r>
          </a:p>
          <a:p>
            <a:r>
              <a:rPr lang="en-IN" dirty="0"/>
              <a:t>import </a:t>
            </a:r>
            <a:r>
              <a:rPr lang="en-IN" dirty="0" err="1"/>
              <a:t>java.io.PrintWriter</a:t>
            </a:r>
            <a:r>
              <a:rPr lang="en-IN" dirty="0"/>
              <a:t>;</a:t>
            </a:r>
          </a:p>
          <a:p>
            <a:endParaRPr lang="en-IN" dirty="0"/>
          </a:p>
          <a:p>
            <a:r>
              <a:rPr lang="en-IN" dirty="0"/>
              <a:t>import </a:t>
            </a:r>
            <a:r>
              <a:rPr lang="en-IN" dirty="0" err="1"/>
              <a:t>javax.servlet.RequestDispatcher</a:t>
            </a:r>
            <a:r>
              <a:rPr lang="en-IN" dirty="0"/>
              <a:t>;</a:t>
            </a:r>
          </a:p>
          <a:p>
            <a:r>
              <a:rPr lang="en-IN" dirty="0"/>
              <a:t>import </a:t>
            </a:r>
            <a:r>
              <a:rPr lang="en-IN" dirty="0" err="1"/>
              <a:t>javax.servlet.ServletException</a:t>
            </a:r>
            <a:r>
              <a:rPr lang="en-IN" dirty="0"/>
              <a:t>;</a:t>
            </a:r>
          </a:p>
          <a:p>
            <a:r>
              <a:rPr lang="en-IN" dirty="0"/>
              <a:t>import </a:t>
            </a:r>
            <a:r>
              <a:rPr lang="en-IN" dirty="0" err="1"/>
              <a:t>javax.servlet.http.HttpServlet</a:t>
            </a:r>
            <a:r>
              <a:rPr lang="en-IN" dirty="0"/>
              <a:t>;</a:t>
            </a:r>
          </a:p>
          <a:p>
            <a:r>
              <a:rPr lang="en-IN" dirty="0"/>
              <a:t>import </a:t>
            </a:r>
            <a:r>
              <a:rPr lang="en-IN" dirty="0" err="1"/>
              <a:t>javax.servlet.http.HttpServletRequest</a:t>
            </a:r>
            <a:r>
              <a:rPr lang="en-IN" dirty="0"/>
              <a:t>;</a:t>
            </a:r>
          </a:p>
          <a:p>
            <a:r>
              <a:rPr lang="en-IN" dirty="0"/>
              <a:t>import </a:t>
            </a:r>
            <a:r>
              <a:rPr lang="en-IN" dirty="0" err="1"/>
              <a:t>javax.servlet.http.HttpServletResponse</a:t>
            </a:r>
            <a:r>
              <a:rPr lang="en-IN" dirty="0"/>
              <a:t>;</a:t>
            </a:r>
          </a:p>
          <a:p>
            <a:endParaRPr lang="en-IN" dirty="0"/>
          </a:p>
          <a:p>
            <a:r>
              <a:rPr lang="en-IN" dirty="0"/>
              <a:t>public class </a:t>
            </a:r>
            <a:r>
              <a:rPr lang="en-IN" dirty="0" err="1"/>
              <a:t>AddServelet</a:t>
            </a:r>
            <a:r>
              <a:rPr lang="en-IN" dirty="0"/>
              <a:t> extends </a:t>
            </a:r>
            <a:r>
              <a:rPr lang="en-IN" dirty="0" err="1"/>
              <a:t>HttpServlet</a:t>
            </a:r>
            <a:r>
              <a:rPr lang="en-IN" dirty="0"/>
              <a:t>{</a:t>
            </a:r>
          </a:p>
          <a:p>
            <a:r>
              <a:rPr lang="en-IN" dirty="0"/>
              <a:t>	public void </a:t>
            </a:r>
            <a:r>
              <a:rPr lang="en-IN" dirty="0" err="1"/>
              <a:t>doGet</a:t>
            </a:r>
            <a:r>
              <a:rPr lang="en-IN" dirty="0"/>
              <a:t>(</a:t>
            </a:r>
            <a:r>
              <a:rPr lang="en-IN" dirty="0" err="1"/>
              <a:t>HttpServletRequest</a:t>
            </a:r>
            <a:r>
              <a:rPr lang="en-IN" dirty="0"/>
              <a:t> </a:t>
            </a:r>
            <a:r>
              <a:rPr lang="en-IN" dirty="0" err="1"/>
              <a:t>req,HttpServletResponse</a:t>
            </a:r>
            <a:r>
              <a:rPr lang="en-IN" dirty="0"/>
              <a:t> res) throws </a:t>
            </a:r>
            <a:r>
              <a:rPr lang="en-IN" dirty="0" err="1"/>
              <a:t>IOException</a:t>
            </a:r>
            <a:r>
              <a:rPr lang="en-IN" dirty="0"/>
              <a:t>, </a:t>
            </a:r>
            <a:r>
              <a:rPr lang="en-IN" dirty="0" err="1"/>
              <a:t>ServletException</a:t>
            </a:r>
            <a:r>
              <a:rPr lang="en-IN" dirty="0"/>
              <a:t> {</a:t>
            </a:r>
          </a:p>
          <a:p>
            <a:r>
              <a:rPr lang="en-IN" dirty="0"/>
              <a:t>		int </a:t>
            </a:r>
            <a:r>
              <a:rPr lang="en-IN" dirty="0" err="1"/>
              <a:t>i</a:t>
            </a:r>
            <a:r>
              <a:rPr lang="en-IN" dirty="0"/>
              <a:t>=</a:t>
            </a:r>
            <a:r>
              <a:rPr lang="en-IN" dirty="0" err="1"/>
              <a:t>Integer.parseInt</a:t>
            </a:r>
            <a:r>
              <a:rPr lang="en-IN" dirty="0"/>
              <a:t>(</a:t>
            </a:r>
            <a:r>
              <a:rPr lang="en-IN" dirty="0" err="1"/>
              <a:t>req.getParameter</a:t>
            </a:r>
            <a:r>
              <a:rPr lang="en-IN" dirty="0"/>
              <a:t>("number1"));</a:t>
            </a:r>
          </a:p>
          <a:p>
            <a:r>
              <a:rPr lang="en-IN" dirty="0"/>
              <a:t>		int j=</a:t>
            </a:r>
            <a:r>
              <a:rPr lang="en-IN" dirty="0" err="1"/>
              <a:t>Integer.parseInt</a:t>
            </a:r>
            <a:r>
              <a:rPr lang="en-IN" dirty="0"/>
              <a:t>(</a:t>
            </a:r>
            <a:r>
              <a:rPr lang="en-IN" dirty="0" err="1"/>
              <a:t>req.getParameter</a:t>
            </a:r>
            <a:r>
              <a:rPr lang="en-IN" dirty="0"/>
              <a:t>("number2"));</a:t>
            </a:r>
          </a:p>
          <a:p>
            <a:r>
              <a:rPr lang="en-IN" dirty="0"/>
              <a:t>		int k=</a:t>
            </a:r>
            <a:r>
              <a:rPr lang="en-IN" dirty="0" err="1"/>
              <a:t>i+j</a:t>
            </a:r>
            <a:r>
              <a:rPr lang="en-IN" dirty="0"/>
              <a:t>;</a:t>
            </a:r>
          </a:p>
          <a:p>
            <a:r>
              <a:rPr lang="en-IN" dirty="0"/>
              <a:t>		</a:t>
            </a:r>
            <a:r>
              <a:rPr lang="en-IN" dirty="0" err="1"/>
              <a:t>req.setAttribute</a:t>
            </a:r>
            <a:r>
              <a:rPr lang="en-IN" dirty="0"/>
              <a:t>("k", k);</a:t>
            </a:r>
          </a:p>
          <a:p>
            <a:r>
              <a:rPr lang="en-IN" dirty="0"/>
              <a:t>	    </a:t>
            </a:r>
            <a:r>
              <a:rPr lang="en-IN" dirty="0" err="1"/>
              <a:t>RequestDispatcher</a:t>
            </a:r>
            <a:r>
              <a:rPr lang="en-IN" dirty="0"/>
              <a:t> </a:t>
            </a:r>
            <a:r>
              <a:rPr lang="en-IN" dirty="0" err="1"/>
              <a:t>rd</a:t>
            </a:r>
            <a:r>
              <a:rPr lang="en-IN" dirty="0"/>
              <a:t>=</a:t>
            </a:r>
            <a:r>
              <a:rPr lang="en-IN" dirty="0" err="1"/>
              <a:t>req.getRequestDispatcher</a:t>
            </a:r>
            <a:r>
              <a:rPr lang="en-IN" dirty="0"/>
              <a:t>("square");</a:t>
            </a:r>
          </a:p>
          <a:p>
            <a:r>
              <a:rPr lang="en-IN" dirty="0"/>
              <a:t>		</a:t>
            </a:r>
            <a:r>
              <a:rPr lang="en-IN" dirty="0" err="1"/>
              <a:t>rd.forward</a:t>
            </a:r>
            <a:r>
              <a:rPr lang="en-IN" dirty="0"/>
              <a:t>(</a:t>
            </a:r>
            <a:r>
              <a:rPr lang="en-IN" dirty="0" err="1"/>
              <a:t>req</a:t>
            </a:r>
            <a:r>
              <a:rPr lang="en-IN" dirty="0"/>
              <a:t>, res);</a:t>
            </a:r>
          </a:p>
          <a:p>
            <a:r>
              <a:rPr lang="en-IN" dirty="0"/>
              <a:t>	}</a:t>
            </a:r>
          </a:p>
          <a:p>
            <a:endParaRPr lang="en-IN" dirty="0"/>
          </a:p>
          <a:p>
            <a:r>
              <a:rPr lang="en-IN" dirty="0"/>
              <a:t>}</a:t>
            </a:r>
          </a:p>
          <a:p>
            <a:endParaRPr lang="en-IN" dirty="0"/>
          </a:p>
        </p:txBody>
      </p:sp>
    </p:spTree>
    <p:extLst>
      <p:ext uri="{BB962C8B-B14F-4D97-AF65-F5344CB8AC3E}">
        <p14:creationId xmlns:p14="http://schemas.microsoft.com/office/powerpoint/2010/main" val="3921953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CC7096-6E66-47FD-CF91-30FACBFFFDA5}"/>
              </a:ext>
            </a:extLst>
          </p:cNvPr>
          <p:cNvSpPr txBox="1"/>
          <p:nvPr/>
        </p:nvSpPr>
        <p:spPr>
          <a:xfrm>
            <a:off x="0" y="0"/>
            <a:ext cx="12192000" cy="7017306"/>
          </a:xfrm>
          <a:prstGeom prst="rect">
            <a:avLst/>
          </a:prstGeom>
          <a:noFill/>
        </p:spPr>
        <p:txBody>
          <a:bodyPr wrap="square" rtlCol="0">
            <a:spAutoFit/>
          </a:bodyPr>
          <a:lstStyle/>
          <a:p>
            <a:r>
              <a:rPr lang="en-GB" dirty="0"/>
              <a:t>Web.xml</a:t>
            </a:r>
            <a:r>
              <a:rPr lang="en-GB" dirty="0">
                <a:sym typeface="Wingdings" panose="05000000000000000000" pitchFamily="2" charset="2"/>
              </a:rPr>
              <a:t>:(web.xml is same )</a:t>
            </a:r>
          </a:p>
          <a:p>
            <a:r>
              <a:rPr lang="en-GB" dirty="0">
                <a:sym typeface="Wingdings" panose="05000000000000000000" pitchFamily="2" charset="2"/>
              </a:rPr>
              <a:t>SquareServlet.java</a:t>
            </a:r>
          </a:p>
          <a:p>
            <a:pPr marL="0" marR="0">
              <a:spcBef>
                <a:spcPts val="0"/>
              </a:spcBef>
              <a:spcAft>
                <a:spcPts val="0"/>
              </a:spcAft>
            </a:pPr>
            <a:r>
              <a:rPr lang="en-IN" sz="1800" b="1" dirty="0">
                <a:solidFill>
                  <a:srgbClr val="7F0055"/>
                </a:solidFill>
                <a:effectLst/>
                <a:latin typeface="Consolas" panose="020B0609020204030204" pitchFamily="49" charset="0"/>
              </a:rPr>
              <a:t>package</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com.addtwonumbercalculation</a:t>
            </a: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java.io.IOException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java.io.PrintWriter</a:t>
            </a: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javax.servlet.http.HttpServletRequest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javax.servlet.http.HttpServletResponse</a:t>
            </a: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class</a:t>
            </a:r>
            <a:r>
              <a:rPr lang="en-IN" sz="1800" dirty="0">
                <a:solidFill>
                  <a:srgbClr val="000000"/>
                </a:solidFill>
                <a:effectLst/>
                <a:latin typeface="Consolas" panose="020B0609020204030204" pitchFamily="49" charset="0"/>
              </a:rPr>
              <a:t> </a:t>
            </a:r>
            <a:r>
              <a:rPr lang="en-IN" sz="1800" u="sng" dirty="0" err="1">
                <a:solidFill>
                  <a:srgbClr val="000000"/>
                </a:solidFill>
                <a:effectLst/>
                <a:latin typeface="Consolas" panose="020B0609020204030204" pitchFamily="49" charset="0"/>
              </a:rPr>
              <a:t>SquareServlet</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extends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HttpServlet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void</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doGet</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HttpServletRequest</a:t>
            </a:r>
            <a:r>
              <a:rPr lang="en-IN" sz="1800" dirty="0">
                <a:solidFill>
                  <a:srgbClr val="000000"/>
                </a:solidFill>
                <a:effectLst/>
                <a:latin typeface="Consolas" panose="020B0609020204030204" pitchFamily="49" charset="0"/>
              </a:rPr>
              <a:t> </a:t>
            </a:r>
            <a:r>
              <a:rPr lang="en-IN" sz="1800" dirty="0" err="1">
                <a:solidFill>
                  <a:srgbClr val="6A3E3E"/>
                </a:solidFill>
                <a:effectLst/>
                <a:latin typeface="Consolas" panose="020B0609020204030204" pitchFamily="49" charset="0"/>
              </a:rPr>
              <a:t>req</a:t>
            </a:r>
            <a:r>
              <a:rPr lang="en-IN" sz="1800" dirty="0" err="1">
                <a:solidFill>
                  <a:srgbClr val="000000"/>
                </a:solidFill>
                <a:effectLst/>
                <a:latin typeface="Consolas" panose="020B0609020204030204" pitchFamily="49" charset="0"/>
              </a:rPr>
              <a:t>,HttpServletResponse</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res</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throws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IOException</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b="1" dirty="0">
                <a:solidFill>
                  <a:srgbClr val="7F0055"/>
                </a:solidFill>
                <a:effectLst/>
                <a:latin typeface="Consolas" panose="020B0609020204030204" pitchFamily="49" charset="0"/>
              </a:rPr>
              <a:t>int</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r>
              <a:rPr lang="en-IN" sz="1800" b="1" dirty="0">
                <a:solidFill>
                  <a:srgbClr val="7F0055"/>
                </a:solidFill>
                <a:effectLst/>
                <a:latin typeface="Consolas" panose="020B0609020204030204" pitchFamily="49" charset="0"/>
              </a:rPr>
              <a:t>int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req</a:t>
            </a:r>
            <a:r>
              <a:rPr lang="en-IN" sz="1800" dirty="0" err="1">
                <a:solidFill>
                  <a:srgbClr val="000000"/>
                </a:solidFill>
                <a:effectLst/>
                <a:latin typeface="Consolas" panose="020B0609020204030204" pitchFamily="49" charset="0"/>
              </a:rPr>
              <a:t>.getAttribute</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PrintWriter</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out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res</a:t>
            </a:r>
            <a:r>
              <a:rPr lang="en-IN" sz="1800" dirty="0" err="1">
                <a:solidFill>
                  <a:srgbClr val="000000"/>
                </a:solidFill>
                <a:effectLst/>
                <a:latin typeface="Consolas" panose="020B0609020204030204" pitchFamily="49" charset="0"/>
              </a:rPr>
              <a:t>.getWriter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6A3E3E"/>
                </a:solidFill>
                <a:effectLst/>
                <a:latin typeface="Consolas" panose="020B0609020204030204" pitchFamily="49" charset="0"/>
              </a:rPr>
              <a:t>out</a:t>
            </a:r>
            <a:r>
              <a:rPr lang="en-IN" sz="1800" dirty="0" err="1">
                <a:solidFill>
                  <a:srgbClr val="000000"/>
                </a:solidFill>
                <a:effectLst/>
                <a:latin typeface="Consolas" panose="020B0609020204030204" pitchFamily="49" charset="0"/>
              </a:rPr>
              <a:t>.println</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"Result is "</a:t>
            </a:r>
            <a:r>
              <a:rPr lang="en-IN" sz="1800" dirty="0">
                <a:solidFill>
                  <a:srgbClr val="000000"/>
                </a:solidFill>
                <a:effectLst/>
                <a:latin typeface="Consolas" panose="020B0609020204030204" pitchFamily="49" charset="0"/>
              </a:rPr>
              <a:t>+</a:t>
            </a: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133084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367BD7-335F-B935-C2F4-F0072E32B05E}"/>
              </a:ext>
            </a:extLst>
          </p:cNvPr>
          <p:cNvSpPr txBox="1"/>
          <p:nvPr/>
        </p:nvSpPr>
        <p:spPr>
          <a:xfrm>
            <a:off x="0" y="0"/>
            <a:ext cx="12192000" cy="7325082"/>
          </a:xfrm>
          <a:prstGeom prst="rect">
            <a:avLst/>
          </a:prstGeom>
          <a:noFill/>
        </p:spPr>
        <p:txBody>
          <a:bodyPr wrap="square" rtlCol="0">
            <a:spAutoFit/>
          </a:bodyPr>
          <a:lstStyle/>
          <a:p>
            <a:r>
              <a:rPr lang="en-GB" sz="3200" b="1" u="sng" dirty="0"/>
              <a:t>Service Method:</a:t>
            </a:r>
          </a:p>
          <a:p>
            <a:r>
              <a:rPr lang="en-GB" sz="2000" dirty="0">
                <a:latin typeface="Times New Roman" panose="02020603050405020304" pitchFamily="18" charset="0"/>
                <a:cs typeface="Times New Roman" panose="02020603050405020304" pitchFamily="18" charset="0"/>
              </a:rPr>
              <a:t>The service() method is the heart of the life cycle of a Java Servlet. Right after the Servlet's initialization, it encounters the service requests from the client end.</a:t>
            </a:r>
          </a:p>
          <a:p>
            <a:r>
              <a:rPr lang="en-GB" sz="2000" dirty="0">
                <a:latin typeface="Times New Roman" panose="02020603050405020304" pitchFamily="18" charset="0"/>
                <a:cs typeface="Times New Roman" panose="02020603050405020304" pitchFamily="18" charset="0"/>
              </a:rPr>
              <a:t>The client may request various services like:</a:t>
            </a:r>
          </a:p>
          <a:p>
            <a:r>
              <a:rPr lang="en-GB" sz="2000" dirty="0">
                <a:latin typeface="Times New Roman" panose="02020603050405020304" pitchFamily="18" charset="0"/>
                <a:cs typeface="Times New Roman" panose="02020603050405020304" pitchFamily="18" charset="0"/>
              </a:rPr>
              <a:t>GET</a:t>
            </a:r>
          </a:p>
          <a:p>
            <a:r>
              <a:rPr lang="en-GB" sz="2000" dirty="0">
                <a:latin typeface="Times New Roman" panose="02020603050405020304" pitchFamily="18" charset="0"/>
                <a:cs typeface="Times New Roman" panose="02020603050405020304" pitchFamily="18" charset="0"/>
              </a:rPr>
              <a:t>PUT</a:t>
            </a:r>
          </a:p>
          <a:p>
            <a:r>
              <a:rPr lang="en-GB" sz="2000" dirty="0">
                <a:latin typeface="Times New Roman" panose="02020603050405020304" pitchFamily="18" charset="0"/>
                <a:cs typeface="Times New Roman" panose="02020603050405020304" pitchFamily="18" charset="0"/>
              </a:rPr>
              <a:t>UPDATE</a:t>
            </a:r>
          </a:p>
          <a:p>
            <a:r>
              <a:rPr lang="en-GB" sz="2000" dirty="0">
                <a:latin typeface="Times New Roman" panose="02020603050405020304" pitchFamily="18" charset="0"/>
                <a:cs typeface="Times New Roman" panose="02020603050405020304" pitchFamily="18" charset="0"/>
              </a:rPr>
              <a:t>DELETE</a:t>
            </a:r>
          </a:p>
          <a:p>
            <a:r>
              <a:rPr lang="en-GB" sz="2000" dirty="0">
                <a:latin typeface="Times New Roman" panose="02020603050405020304" pitchFamily="18" charset="0"/>
                <a:cs typeface="Times New Roman" panose="02020603050405020304" pitchFamily="18" charset="0"/>
              </a:rPr>
              <a:t>The service() method takes responsibility to check the type of request received from the client and respond accordingly by generating a new thread or a set of threads per the requirement and implementing the operation through the following methods.</a:t>
            </a:r>
          </a:p>
          <a:p>
            <a:endParaRPr lang="en-GB" sz="2000" dirty="0">
              <a:latin typeface="Times New Roman" panose="02020603050405020304" pitchFamily="18" charset="0"/>
              <a:cs typeface="Times New Roman" panose="02020603050405020304" pitchFamily="18" charset="0"/>
            </a:endParaRPr>
          </a:p>
          <a:p>
            <a:r>
              <a:rPr lang="en-GB" sz="2000" dirty="0" err="1">
                <a:latin typeface="Times New Roman" panose="02020603050405020304" pitchFamily="18" charset="0"/>
                <a:cs typeface="Times New Roman" panose="02020603050405020304" pitchFamily="18" charset="0"/>
              </a:rPr>
              <a:t>doGet</a:t>
            </a:r>
            <a:r>
              <a:rPr lang="en-GB" sz="2000" dirty="0">
                <a:latin typeface="Times New Roman" panose="02020603050405020304" pitchFamily="18" charset="0"/>
                <a:cs typeface="Times New Roman" panose="02020603050405020304" pitchFamily="18" charset="0"/>
              </a:rPr>
              <a:t>() for GET</a:t>
            </a:r>
          </a:p>
          <a:p>
            <a:r>
              <a:rPr lang="en-GB" sz="2000" dirty="0" err="1">
                <a:latin typeface="Times New Roman" panose="02020603050405020304" pitchFamily="18" charset="0"/>
                <a:cs typeface="Times New Roman" panose="02020603050405020304" pitchFamily="18" charset="0"/>
              </a:rPr>
              <a:t>doPut</a:t>
            </a:r>
            <a:r>
              <a:rPr lang="en-GB" sz="2000" dirty="0">
                <a:latin typeface="Times New Roman" panose="02020603050405020304" pitchFamily="18" charset="0"/>
                <a:cs typeface="Times New Roman" panose="02020603050405020304" pitchFamily="18" charset="0"/>
              </a:rPr>
              <a:t>() for PUT</a:t>
            </a:r>
          </a:p>
          <a:p>
            <a:r>
              <a:rPr lang="en-GB" sz="2000" dirty="0" err="1">
                <a:latin typeface="Times New Roman" panose="02020603050405020304" pitchFamily="18" charset="0"/>
                <a:cs typeface="Times New Roman" panose="02020603050405020304" pitchFamily="18" charset="0"/>
              </a:rPr>
              <a:t>doUpdate</a:t>
            </a:r>
            <a:r>
              <a:rPr lang="en-GB" sz="2000" dirty="0">
                <a:latin typeface="Times New Roman" panose="02020603050405020304" pitchFamily="18" charset="0"/>
                <a:cs typeface="Times New Roman" panose="02020603050405020304" pitchFamily="18" charset="0"/>
              </a:rPr>
              <a:t>() for UPDATE</a:t>
            </a:r>
          </a:p>
          <a:p>
            <a:r>
              <a:rPr lang="en-GB" sz="2000" dirty="0" err="1">
                <a:latin typeface="Times New Roman" panose="02020603050405020304" pitchFamily="18" charset="0"/>
                <a:cs typeface="Times New Roman" panose="02020603050405020304" pitchFamily="18" charset="0"/>
              </a:rPr>
              <a:t>doDelete</a:t>
            </a:r>
            <a:r>
              <a:rPr lang="en-GB" sz="2000" dirty="0">
                <a:latin typeface="Times New Roman" panose="02020603050405020304" pitchFamily="18" charset="0"/>
                <a:cs typeface="Times New Roman" panose="02020603050405020304" pitchFamily="18" charset="0"/>
              </a:rPr>
              <a:t>() for DELETE</a:t>
            </a:r>
          </a:p>
          <a:p>
            <a:r>
              <a:rPr lang="en-GB" sz="2000" dirty="0">
                <a:latin typeface="Times New Roman" panose="02020603050405020304" pitchFamily="18" charset="0"/>
                <a:cs typeface="Times New Roman" panose="02020603050405020304" pitchFamily="18" charset="0"/>
              </a:rPr>
              <a:t>The service() method Syntax:</a:t>
            </a:r>
          </a:p>
          <a:p>
            <a:r>
              <a:rPr lang="en-GB" sz="2000" dirty="0">
                <a:latin typeface="Times New Roman" panose="02020603050405020304" pitchFamily="18" charset="0"/>
                <a:cs typeface="Times New Roman" panose="02020603050405020304" pitchFamily="18" charset="0"/>
              </a:rPr>
              <a:t>public void service(</a:t>
            </a:r>
            <a:r>
              <a:rPr lang="en-GB" sz="2000" dirty="0" err="1">
                <a:latin typeface="Times New Roman" panose="02020603050405020304" pitchFamily="18" charset="0"/>
                <a:cs typeface="Times New Roman" panose="02020603050405020304" pitchFamily="18" charset="0"/>
              </a:rPr>
              <a:t>ServletRequest</a:t>
            </a:r>
            <a:r>
              <a:rPr lang="en-GB" sz="2000" dirty="0">
                <a:latin typeface="Times New Roman" panose="02020603050405020304" pitchFamily="18" charset="0"/>
                <a:cs typeface="Times New Roman" panose="02020603050405020304" pitchFamily="18" charset="0"/>
              </a:rPr>
              <a:t> request, </a:t>
            </a:r>
            <a:r>
              <a:rPr lang="en-GB" sz="2000" dirty="0" err="1">
                <a:latin typeface="Times New Roman" panose="02020603050405020304" pitchFamily="18" charset="0"/>
                <a:cs typeface="Times New Roman" panose="02020603050405020304" pitchFamily="18" charset="0"/>
              </a:rPr>
              <a:t>ServletResponse</a:t>
            </a:r>
            <a:r>
              <a:rPr lang="en-GB" sz="2000" dirty="0">
                <a:latin typeface="Times New Roman" panose="02020603050405020304" pitchFamily="18" charset="0"/>
                <a:cs typeface="Times New Roman" panose="02020603050405020304" pitchFamily="18" charset="0"/>
              </a:rPr>
              <a:t> response) </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throws </a:t>
            </a:r>
            <a:r>
              <a:rPr lang="en-GB" sz="2000" dirty="0" err="1">
                <a:latin typeface="Times New Roman" panose="02020603050405020304" pitchFamily="18" charset="0"/>
                <a:cs typeface="Times New Roman" panose="02020603050405020304" pitchFamily="18" charset="0"/>
              </a:rPr>
              <a:t>ServletException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IOException</a:t>
            </a:r>
            <a:r>
              <a:rPr lang="en-GB" sz="2000" dirty="0">
                <a:latin typeface="Times New Roman" panose="02020603050405020304" pitchFamily="18" charset="0"/>
                <a:cs typeface="Times New Roman" panose="02020603050405020304" pitchFamily="18" charset="0"/>
              </a:rPr>
              <a:t> {</a:t>
            </a:r>
          </a:p>
          <a:p>
            <a:r>
              <a:rPr lang="en-GB" sz="2000" dirty="0">
                <a:latin typeface="Times New Roman" panose="02020603050405020304" pitchFamily="18" charset="0"/>
                <a:cs typeface="Times New Roman" panose="02020603050405020304" pitchFamily="18" charset="0"/>
              </a:rPr>
              <a:t>}</a:t>
            </a:r>
          </a:p>
          <a:p>
            <a:endParaRPr lang="en-GB"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500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00745A-5E02-508B-1C13-F16D089BDC0F}"/>
              </a:ext>
            </a:extLst>
          </p:cNvPr>
          <p:cNvPicPr>
            <a:picLocks noChangeAspect="1"/>
          </p:cNvPicPr>
          <p:nvPr/>
        </p:nvPicPr>
        <p:blipFill rotWithShape="1">
          <a:blip r:embed="rId2">
            <a:extLst>
              <a:ext uri="{28A0092B-C50C-407E-A947-70E740481C1C}">
                <a14:useLocalDpi xmlns:a14="http://schemas.microsoft.com/office/drawing/2010/main" val="0"/>
              </a:ext>
            </a:extLst>
          </a:blip>
          <a:srcRect t="2763" r="31493" b="75734"/>
          <a:stretch/>
        </p:blipFill>
        <p:spPr>
          <a:xfrm>
            <a:off x="0" y="709685"/>
            <a:ext cx="8352430" cy="1473958"/>
          </a:xfrm>
          <a:prstGeom prst="rect">
            <a:avLst/>
          </a:prstGeom>
        </p:spPr>
      </p:pic>
      <p:pic>
        <p:nvPicPr>
          <p:cNvPr id="6" name="Picture 5">
            <a:extLst>
              <a:ext uri="{FF2B5EF4-FFF2-40B4-BE49-F238E27FC236}">
                <a16:creationId xmlns:a16="http://schemas.microsoft.com/office/drawing/2014/main" id="{A261BBC2-CA8C-4E96-1383-5E1023179411}"/>
              </a:ext>
            </a:extLst>
          </p:cNvPr>
          <p:cNvPicPr>
            <a:picLocks noChangeAspect="1"/>
          </p:cNvPicPr>
          <p:nvPr/>
        </p:nvPicPr>
        <p:blipFill rotWithShape="1">
          <a:blip r:embed="rId3">
            <a:extLst>
              <a:ext uri="{28A0092B-C50C-407E-A947-70E740481C1C}">
                <a14:useLocalDpi xmlns:a14="http://schemas.microsoft.com/office/drawing/2010/main" val="0"/>
              </a:ext>
            </a:extLst>
          </a:blip>
          <a:srcRect t="-1617" r="34403" b="80114"/>
          <a:stretch/>
        </p:blipFill>
        <p:spPr>
          <a:xfrm>
            <a:off x="0" y="1955042"/>
            <a:ext cx="7997588" cy="1473958"/>
          </a:xfrm>
          <a:prstGeom prst="rect">
            <a:avLst/>
          </a:prstGeom>
        </p:spPr>
      </p:pic>
    </p:spTree>
    <p:extLst>
      <p:ext uri="{BB962C8B-B14F-4D97-AF65-F5344CB8AC3E}">
        <p14:creationId xmlns:p14="http://schemas.microsoft.com/office/powerpoint/2010/main" val="3495366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935FCD-8714-99DF-9D5F-2EF571B96BF8}"/>
              </a:ext>
            </a:extLst>
          </p:cNvPr>
          <p:cNvSpPr txBox="1"/>
          <p:nvPr/>
        </p:nvSpPr>
        <p:spPr>
          <a:xfrm>
            <a:off x="0" y="0"/>
            <a:ext cx="12192000" cy="5078313"/>
          </a:xfrm>
          <a:prstGeom prst="rect">
            <a:avLst/>
          </a:prstGeom>
          <a:noFill/>
        </p:spPr>
        <p:txBody>
          <a:bodyPr wrap="square" rtlCol="0">
            <a:spAutoFit/>
          </a:bodyPr>
          <a:lstStyle/>
          <a:p>
            <a:r>
              <a:rPr lang="en-GB" sz="1800" b="1" u="sng" dirty="0">
                <a:latin typeface="Times New Roman" panose="02020603050405020304" pitchFamily="18" charset="0"/>
                <a:cs typeface="Times New Roman" panose="02020603050405020304" pitchFamily="18" charset="0"/>
              </a:rPr>
              <a:t>Calling servlet from servlet using </a:t>
            </a:r>
            <a:r>
              <a:rPr lang="en-GB" sz="1800" b="1" u="sng" dirty="0" err="1">
                <a:latin typeface="Times New Roman" panose="02020603050405020304" pitchFamily="18" charset="0"/>
                <a:cs typeface="Times New Roman" panose="02020603050405020304" pitchFamily="18" charset="0"/>
              </a:rPr>
              <a:t>sendRedirect</a:t>
            </a:r>
            <a:r>
              <a:rPr lang="en-GB" sz="1800" b="1" u="sng" dirty="0">
                <a:latin typeface="Times New Roman" panose="02020603050405020304" pitchFamily="18" charset="0"/>
                <a:cs typeface="Times New Roman" panose="02020603050405020304" pitchFamily="18" charset="0"/>
              </a:rPr>
              <a:t> </a:t>
            </a:r>
            <a:r>
              <a:rPr lang="en-GB" dirty="0"/>
              <a:t>:</a:t>
            </a:r>
          </a:p>
          <a:p>
            <a:r>
              <a:rPr lang="en-IN" dirty="0"/>
              <a:t>Index.html:</a:t>
            </a:r>
          </a:p>
          <a:p>
            <a:pPr marL="0" marR="0">
              <a:spcBef>
                <a:spcPts val="0"/>
              </a:spcBef>
              <a:spcAft>
                <a:spcPts val="0"/>
              </a:spcAft>
            </a:pPr>
            <a:r>
              <a:rPr lang="en-IN" sz="1800" dirty="0">
                <a:solidFill>
                  <a:srgbClr val="000000"/>
                </a:solidFill>
                <a:effectLst/>
                <a:latin typeface="Consolas" panose="020B0609020204030204" pitchFamily="49" charset="0"/>
              </a:rPr>
              <a:t>&lt;!DOCTYPE html&gt;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meta</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charset</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ISO-8859-1</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Insert title here</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action</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add</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method</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get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FirstNumber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number1</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SecondNumber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number2</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submit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dirty="0">
                <a:solidFill>
                  <a:srgbClr val="000000"/>
                </a:solidFill>
                <a:latin typeface="Consolas" panose="020B0609020204030204" pitchFamily="49" charset="0"/>
              </a:rPr>
              <a:t>Web.xml is same above code:</a:t>
            </a:r>
            <a:endParaRPr lang="en-IN" sz="180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810308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A3C51-306D-331D-5B04-6F790F926ADA}"/>
              </a:ext>
            </a:extLst>
          </p:cNvPr>
          <p:cNvSpPr txBox="1"/>
          <p:nvPr/>
        </p:nvSpPr>
        <p:spPr>
          <a:xfrm>
            <a:off x="0" y="0"/>
            <a:ext cx="12192000" cy="6186309"/>
          </a:xfrm>
          <a:prstGeom prst="rect">
            <a:avLst/>
          </a:prstGeom>
          <a:noFill/>
        </p:spPr>
        <p:txBody>
          <a:bodyPr wrap="square" rtlCol="0">
            <a:spAutoFit/>
          </a:bodyPr>
          <a:lstStyle/>
          <a:p>
            <a:r>
              <a:rPr lang="en-GB" b="1" dirty="0"/>
              <a:t>AddServlet.java:</a:t>
            </a:r>
          </a:p>
          <a:p>
            <a:r>
              <a:rPr lang="en-IN" dirty="0"/>
              <a:t>package </a:t>
            </a:r>
            <a:r>
              <a:rPr lang="en-IN" dirty="0" err="1"/>
              <a:t>com.addtwonumbercalculation</a:t>
            </a:r>
            <a:r>
              <a:rPr lang="en-IN" dirty="0"/>
              <a:t>;</a:t>
            </a:r>
          </a:p>
          <a:p>
            <a:endParaRPr lang="en-IN" dirty="0"/>
          </a:p>
          <a:p>
            <a:r>
              <a:rPr lang="en-IN" dirty="0"/>
              <a:t>import </a:t>
            </a:r>
            <a:r>
              <a:rPr lang="en-IN" dirty="0" err="1"/>
              <a:t>java.io.IOException</a:t>
            </a:r>
            <a:r>
              <a:rPr lang="en-IN" dirty="0"/>
              <a:t>;</a:t>
            </a:r>
          </a:p>
          <a:p>
            <a:r>
              <a:rPr lang="en-IN" dirty="0"/>
              <a:t>import </a:t>
            </a:r>
            <a:r>
              <a:rPr lang="en-IN" dirty="0" err="1"/>
              <a:t>java.io.PrintWriter</a:t>
            </a:r>
            <a:r>
              <a:rPr lang="en-IN" dirty="0"/>
              <a:t>;</a:t>
            </a:r>
          </a:p>
          <a:p>
            <a:endParaRPr lang="en-IN" dirty="0"/>
          </a:p>
          <a:p>
            <a:r>
              <a:rPr lang="en-IN" dirty="0"/>
              <a:t>import </a:t>
            </a:r>
            <a:r>
              <a:rPr lang="en-IN" dirty="0" err="1"/>
              <a:t>javax.servlet.RequestDispatcher</a:t>
            </a:r>
            <a:r>
              <a:rPr lang="en-IN" dirty="0"/>
              <a:t>;</a:t>
            </a:r>
          </a:p>
          <a:p>
            <a:r>
              <a:rPr lang="en-IN" dirty="0"/>
              <a:t>import </a:t>
            </a:r>
            <a:r>
              <a:rPr lang="en-IN" dirty="0" err="1"/>
              <a:t>javax.servlet.ServletException</a:t>
            </a:r>
            <a:r>
              <a:rPr lang="en-IN" dirty="0"/>
              <a:t>;</a:t>
            </a:r>
          </a:p>
          <a:p>
            <a:r>
              <a:rPr lang="en-IN" dirty="0"/>
              <a:t>import </a:t>
            </a:r>
            <a:r>
              <a:rPr lang="en-IN" dirty="0" err="1"/>
              <a:t>javax.servlet.http.HttpServlet</a:t>
            </a:r>
            <a:r>
              <a:rPr lang="en-IN" dirty="0"/>
              <a:t>;</a:t>
            </a:r>
          </a:p>
          <a:p>
            <a:r>
              <a:rPr lang="en-IN" dirty="0"/>
              <a:t>import </a:t>
            </a:r>
            <a:r>
              <a:rPr lang="en-IN" dirty="0" err="1"/>
              <a:t>javax.servlet.http.HttpServletRequest</a:t>
            </a:r>
            <a:r>
              <a:rPr lang="en-IN" dirty="0"/>
              <a:t>;</a:t>
            </a:r>
          </a:p>
          <a:p>
            <a:r>
              <a:rPr lang="en-IN" dirty="0"/>
              <a:t>import </a:t>
            </a:r>
            <a:r>
              <a:rPr lang="en-IN" dirty="0" err="1"/>
              <a:t>javax.servlet.http.HttpServletResponse</a:t>
            </a:r>
            <a:r>
              <a:rPr lang="en-IN" dirty="0"/>
              <a:t>;</a:t>
            </a:r>
          </a:p>
          <a:p>
            <a:endParaRPr lang="en-IN" dirty="0"/>
          </a:p>
          <a:p>
            <a:r>
              <a:rPr lang="en-IN" dirty="0"/>
              <a:t>public class </a:t>
            </a:r>
            <a:r>
              <a:rPr lang="en-IN" dirty="0" err="1"/>
              <a:t>AddServelet</a:t>
            </a:r>
            <a:r>
              <a:rPr lang="en-IN" dirty="0"/>
              <a:t> extends </a:t>
            </a:r>
            <a:r>
              <a:rPr lang="en-IN" dirty="0" err="1"/>
              <a:t>HttpServlet</a:t>
            </a:r>
            <a:r>
              <a:rPr lang="en-IN" dirty="0"/>
              <a:t>{</a:t>
            </a:r>
          </a:p>
          <a:p>
            <a:r>
              <a:rPr lang="en-IN" dirty="0"/>
              <a:t>	public void </a:t>
            </a:r>
            <a:r>
              <a:rPr lang="en-IN" dirty="0" err="1"/>
              <a:t>doGet</a:t>
            </a:r>
            <a:r>
              <a:rPr lang="en-IN" dirty="0"/>
              <a:t>(</a:t>
            </a:r>
            <a:r>
              <a:rPr lang="en-IN" dirty="0" err="1"/>
              <a:t>HttpServletRequest</a:t>
            </a:r>
            <a:r>
              <a:rPr lang="en-IN" dirty="0"/>
              <a:t> </a:t>
            </a:r>
            <a:r>
              <a:rPr lang="en-IN" dirty="0" err="1"/>
              <a:t>req,HttpServletResponse</a:t>
            </a:r>
            <a:r>
              <a:rPr lang="en-IN" dirty="0"/>
              <a:t> res) throws </a:t>
            </a:r>
            <a:r>
              <a:rPr lang="en-IN" dirty="0" err="1"/>
              <a:t>IOException</a:t>
            </a:r>
            <a:r>
              <a:rPr lang="en-IN" dirty="0"/>
              <a:t>, </a:t>
            </a:r>
            <a:r>
              <a:rPr lang="en-IN" dirty="0" err="1"/>
              <a:t>ServletException</a:t>
            </a:r>
            <a:r>
              <a:rPr lang="en-IN" dirty="0"/>
              <a:t> {</a:t>
            </a:r>
          </a:p>
          <a:p>
            <a:r>
              <a:rPr lang="en-IN" dirty="0"/>
              <a:t>		int </a:t>
            </a:r>
            <a:r>
              <a:rPr lang="en-IN" dirty="0" err="1"/>
              <a:t>i</a:t>
            </a:r>
            <a:r>
              <a:rPr lang="en-IN" dirty="0"/>
              <a:t>=</a:t>
            </a:r>
            <a:r>
              <a:rPr lang="en-IN" dirty="0" err="1"/>
              <a:t>Integer.parseInt</a:t>
            </a:r>
            <a:r>
              <a:rPr lang="en-IN" dirty="0"/>
              <a:t>(</a:t>
            </a:r>
            <a:r>
              <a:rPr lang="en-IN" dirty="0" err="1"/>
              <a:t>req.getParameter</a:t>
            </a:r>
            <a:r>
              <a:rPr lang="en-IN" dirty="0"/>
              <a:t>("number1"));</a:t>
            </a:r>
          </a:p>
          <a:p>
            <a:r>
              <a:rPr lang="en-IN" dirty="0"/>
              <a:t>		int j=</a:t>
            </a:r>
            <a:r>
              <a:rPr lang="en-IN" dirty="0" err="1"/>
              <a:t>Integer.parseInt</a:t>
            </a:r>
            <a:r>
              <a:rPr lang="en-IN" dirty="0"/>
              <a:t>(</a:t>
            </a:r>
            <a:r>
              <a:rPr lang="en-IN" dirty="0" err="1"/>
              <a:t>req.getParameter</a:t>
            </a:r>
            <a:r>
              <a:rPr lang="en-IN" dirty="0"/>
              <a:t>("number2"));</a:t>
            </a:r>
          </a:p>
          <a:p>
            <a:r>
              <a:rPr lang="en-IN" dirty="0"/>
              <a:t>		int k=</a:t>
            </a:r>
            <a:r>
              <a:rPr lang="en-IN" dirty="0" err="1"/>
              <a:t>i+j</a:t>
            </a:r>
            <a:r>
              <a:rPr lang="en-IN" dirty="0"/>
              <a:t>;</a:t>
            </a:r>
          </a:p>
          <a:p>
            <a:r>
              <a:rPr lang="en-IN" dirty="0"/>
              <a:t>	</a:t>
            </a:r>
            <a:r>
              <a:rPr lang="en-IN" dirty="0" err="1"/>
              <a:t>res.sendRedirect</a:t>
            </a:r>
            <a:r>
              <a:rPr lang="en-IN" dirty="0"/>
              <a:t>("</a:t>
            </a:r>
            <a:r>
              <a:rPr lang="en-IN" dirty="0" err="1"/>
              <a:t>square?k</a:t>
            </a:r>
            <a:r>
              <a:rPr lang="en-IN" dirty="0"/>
              <a:t>="+k);</a:t>
            </a:r>
          </a:p>
          <a:p>
            <a:r>
              <a:rPr lang="en-IN" dirty="0"/>
              <a:t>	}</a:t>
            </a:r>
          </a:p>
          <a:p>
            <a:endParaRPr lang="en-IN" dirty="0"/>
          </a:p>
          <a:p>
            <a:r>
              <a:rPr lang="en-IN" dirty="0"/>
              <a:t>}</a:t>
            </a:r>
          </a:p>
          <a:p>
            <a:endParaRPr lang="en-IN" dirty="0"/>
          </a:p>
        </p:txBody>
      </p:sp>
    </p:spTree>
    <p:extLst>
      <p:ext uri="{BB962C8B-B14F-4D97-AF65-F5344CB8AC3E}">
        <p14:creationId xmlns:p14="http://schemas.microsoft.com/office/powerpoint/2010/main" val="68468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8AA1AF-A25F-C04D-0B6C-EF1DD6F70605}"/>
              </a:ext>
            </a:extLst>
          </p:cNvPr>
          <p:cNvSpPr txBox="1"/>
          <p:nvPr/>
        </p:nvSpPr>
        <p:spPr>
          <a:xfrm>
            <a:off x="0" y="0"/>
            <a:ext cx="12192000" cy="6740307"/>
          </a:xfrm>
          <a:prstGeom prst="rect">
            <a:avLst/>
          </a:prstGeom>
          <a:noFill/>
        </p:spPr>
        <p:txBody>
          <a:bodyPr wrap="square" rtlCol="0">
            <a:spAutoFit/>
          </a:bodyPr>
          <a:lstStyle/>
          <a:p>
            <a:r>
              <a:rPr lang="en-GB" b="1" dirty="0"/>
              <a:t>SquareServlet.java:</a:t>
            </a:r>
          </a:p>
          <a:p>
            <a:pPr marL="0" marR="0">
              <a:spcBef>
                <a:spcPts val="0"/>
              </a:spcBef>
              <a:spcAft>
                <a:spcPts val="0"/>
              </a:spcAft>
            </a:pPr>
            <a:r>
              <a:rPr lang="en-IN" sz="1800" b="1" dirty="0">
                <a:solidFill>
                  <a:srgbClr val="7F0055"/>
                </a:solidFill>
                <a:effectLst/>
                <a:latin typeface="Consolas" panose="020B0609020204030204" pitchFamily="49" charset="0"/>
              </a:rPr>
              <a:t>package</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com.addtwonumbercalculation</a:t>
            </a: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java.io.IOException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java.io.PrintWriter</a:t>
            </a: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javax.servlet.http.HttpServletRequest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javax.servlet.http.HttpServletResponse</a:t>
            </a: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class</a:t>
            </a:r>
            <a:r>
              <a:rPr lang="en-IN" sz="1800" dirty="0">
                <a:solidFill>
                  <a:srgbClr val="000000"/>
                </a:solidFill>
                <a:effectLst/>
                <a:latin typeface="Consolas" panose="020B0609020204030204" pitchFamily="49" charset="0"/>
              </a:rPr>
              <a:t> </a:t>
            </a:r>
            <a:r>
              <a:rPr lang="en-IN" sz="1800" u="sng" dirty="0" err="1">
                <a:solidFill>
                  <a:srgbClr val="000000"/>
                </a:solidFill>
                <a:effectLst/>
                <a:latin typeface="Consolas" panose="020B0609020204030204" pitchFamily="49" charset="0"/>
              </a:rPr>
              <a:t>SquareServlet</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extends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HttpServlet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void</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doGet</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HttpServletRequest</a:t>
            </a:r>
            <a:r>
              <a:rPr lang="en-IN" sz="1800" dirty="0">
                <a:solidFill>
                  <a:srgbClr val="000000"/>
                </a:solidFill>
                <a:effectLst/>
                <a:latin typeface="Consolas" panose="020B0609020204030204" pitchFamily="49" charset="0"/>
              </a:rPr>
              <a:t> </a:t>
            </a:r>
            <a:r>
              <a:rPr lang="en-IN" sz="1800" dirty="0" err="1">
                <a:solidFill>
                  <a:srgbClr val="6A3E3E"/>
                </a:solidFill>
                <a:effectLst/>
                <a:latin typeface="Consolas" panose="020B0609020204030204" pitchFamily="49" charset="0"/>
              </a:rPr>
              <a:t>req</a:t>
            </a:r>
            <a:r>
              <a:rPr lang="en-IN" sz="1800" dirty="0" err="1">
                <a:solidFill>
                  <a:srgbClr val="000000"/>
                </a:solidFill>
                <a:effectLst/>
                <a:latin typeface="Consolas" panose="020B0609020204030204" pitchFamily="49" charset="0"/>
              </a:rPr>
              <a:t>,HttpServletResponse</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res</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throws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IOException</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b="1" dirty="0">
                <a:solidFill>
                  <a:srgbClr val="7F0055"/>
                </a:solidFill>
                <a:effectLst/>
                <a:latin typeface="Consolas" panose="020B0609020204030204" pitchFamily="49" charset="0"/>
              </a:rPr>
              <a:t>int</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Integer.</a:t>
            </a:r>
            <a:r>
              <a:rPr lang="en-IN" sz="1800" i="1" dirty="0" err="1">
                <a:solidFill>
                  <a:srgbClr val="000000"/>
                </a:solidFill>
                <a:effectLst/>
                <a:latin typeface="Consolas" panose="020B0609020204030204" pitchFamily="49" charset="0"/>
              </a:rPr>
              <a:t>parseInt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req</a:t>
            </a:r>
            <a:r>
              <a:rPr lang="en-IN" sz="1800" dirty="0" err="1">
                <a:solidFill>
                  <a:srgbClr val="000000"/>
                </a:solidFill>
                <a:effectLst/>
                <a:latin typeface="Consolas" panose="020B0609020204030204" pitchFamily="49" charset="0"/>
              </a:rPr>
              <a:t>.getParameter</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PrintWriter</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out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res</a:t>
            </a:r>
            <a:r>
              <a:rPr lang="en-IN" sz="1800" dirty="0" err="1">
                <a:solidFill>
                  <a:srgbClr val="000000"/>
                </a:solidFill>
                <a:effectLst/>
                <a:latin typeface="Consolas" panose="020B0609020204030204" pitchFamily="49" charset="0"/>
              </a:rPr>
              <a:t>.getWriter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6A3E3E"/>
                </a:solidFill>
                <a:effectLst/>
                <a:latin typeface="Consolas" panose="020B0609020204030204" pitchFamily="49" charset="0"/>
              </a:rPr>
              <a:t>out</a:t>
            </a:r>
            <a:r>
              <a:rPr lang="en-IN" sz="1800" dirty="0" err="1">
                <a:solidFill>
                  <a:srgbClr val="000000"/>
                </a:solidFill>
                <a:effectLst/>
                <a:latin typeface="Consolas" panose="020B0609020204030204" pitchFamily="49" charset="0"/>
              </a:rPr>
              <a:t>.println</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"Result is "</a:t>
            </a:r>
            <a:r>
              <a:rPr lang="en-IN" sz="1800" dirty="0">
                <a:solidFill>
                  <a:srgbClr val="000000"/>
                </a:solidFill>
                <a:effectLst/>
                <a:latin typeface="Consolas" panose="020B0609020204030204" pitchFamily="49" charset="0"/>
              </a:rPr>
              <a:t>+</a:t>
            </a: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160152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DB74CD-BC49-53DC-1573-AF2F82D02A68}"/>
              </a:ext>
            </a:extLst>
          </p:cNvPr>
          <p:cNvPicPr>
            <a:picLocks noChangeAspect="1"/>
          </p:cNvPicPr>
          <p:nvPr/>
        </p:nvPicPr>
        <p:blipFill rotWithShape="1">
          <a:blip r:embed="rId2">
            <a:extLst>
              <a:ext uri="{28A0092B-C50C-407E-A947-70E740481C1C}">
                <a14:useLocalDpi xmlns:a14="http://schemas.microsoft.com/office/drawing/2010/main" val="0"/>
              </a:ext>
            </a:extLst>
          </a:blip>
          <a:srcRect t="-2414" r="43358" b="73345"/>
          <a:stretch/>
        </p:blipFill>
        <p:spPr>
          <a:xfrm>
            <a:off x="95534" y="491320"/>
            <a:ext cx="6905767" cy="1992573"/>
          </a:xfrm>
          <a:prstGeom prst="rect">
            <a:avLst/>
          </a:prstGeom>
        </p:spPr>
      </p:pic>
      <p:pic>
        <p:nvPicPr>
          <p:cNvPr id="6" name="Picture 5">
            <a:extLst>
              <a:ext uri="{FF2B5EF4-FFF2-40B4-BE49-F238E27FC236}">
                <a16:creationId xmlns:a16="http://schemas.microsoft.com/office/drawing/2014/main" id="{82696F99-2125-578A-9940-AFD477E5A586}"/>
              </a:ext>
            </a:extLst>
          </p:cNvPr>
          <p:cNvPicPr>
            <a:picLocks noChangeAspect="1"/>
          </p:cNvPicPr>
          <p:nvPr/>
        </p:nvPicPr>
        <p:blipFill rotWithShape="1">
          <a:blip r:embed="rId3">
            <a:extLst>
              <a:ext uri="{28A0092B-C50C-407E-A947-70E740481C1C}">
                <a14:useLocalDpi xmlns:a14="http://schemas.microsoft.com/office/drawing/2010/main" val="0"/>
              </a:ext>
            </a:extLst>
          </a:blip>
          <a:srcRect t="-24" r="22761" b="77924"/>
          <a:stretch/>
        </p:blipFill>
        <p:spPr>
          <a:xfrm>
            <a:off x="0" y="2671550"/>
            <a:ext cx="9416955" cy="1514900"/>
          </a:xfrm>
          <a:prstGeom prst="rect">
            <a:avLst/>
          </a:prstGeom>
        </p:spPr>
      </p:pic>
    </p:spTree>
    <p:extLst>
      <p:ext uri="{BB962C8B-B14F-4D97-AF65-F5344CB8AC3E}">
        <p14:creationId xmlns:p14="http://schemas.microsoft.com/office/powerpoint/2010/main" val="3531256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3807D4-BF1B-7570-9DA9-8F2D7509995A}"/>
              </a:ext>
            </a:extLst>
          </p:cNvPr>
          <p:cNvSpPr txBox="1"/>
          <p:nvPr/>
        </p:nvSpPr>
        <p:spPr>
          <a:xfrm>
            <a:off x="13648" y="0"/>
            <a:ext cx="12192000" cy="6894195"/>
          </a:xfrm>
          <a:prstGeom prst="rect">
            <a:avLst/>
          </a:prstGeom>
          <a:noFill/>
        </p:spPr>
        <p:txBody>
          <a:bodyPr wrap="square" rtlCol="0">
            <a:spAutoFit/>
          </a:bodyPr>
          <a:lstStyle/>
          <a:p>
            <a:r>
              <a:rPr lang="en-GB" sz="2800" b="1" u="sng" dirty="0" err="1">
                <a:latin typeface="Times New Roman" panose="02020603050405020304" pitchFamily="18" charset="0"/>
                <a:cs typeface="Times New Roman" panose="02020603050405020304" pitchFamily="18" charset="0"/>
              </a:rPr>
              <a:t>HttpSession</a:t>
            </a:r>
            <a:r>
              <a:rPr lang="en-GB" sz="2800" b="1" u="sng" dirty="0">
                <a:latin typeface="Times New Roman" panose="02020603050405020304" pitchFamily="18" charset="0"/>
                <a:cs typeface="Times New Roman" panose="02020603050405020304" pitchFamily="18" charset="0"/>
              </a:rPr>
              <a:t> and Http Cookies</a:t>
            </a:r>
            <a:r>
              <a:rPr lang="en-GB" dirty="0"/>
              <a:t>:</a:t>
            </a:r>
          </a:p>
          <a:p>
            <a:endParaRPr lang="en-GB" dirty="0">
              <a:highlight>
                <a:srgbClr val="00FFFF"/>
              </a:highlight>
            </a:endParaRPr>
          </a:p>
          <a:p>
            <a:r>
              <a:rPr lang="en-GB" dirty="0">
                <a:highlight>
                  <a:srgbClr val="00FFFF"/>
                </a:highlight>
              </a:rPr>
              <a:t>Index.html and web.xml is same as above code</a:t>
            </a:r>
          </a:p>
          <a:p>
            <a:r>
              <a:rPr lang="en-GB" u="sng" dirty="0"/>
              <a:t>AddServlet.java:</a:t>
            </a:r>
          </a:p>
          <a:p>
            <a:r>
              <a:rPr lang="en-IN" dirty="0"/>
              <a:t>package </a:t>
            </a:r>
            <a:r>
              <a:rPr lang="en-IN" dirty="0" err="1"/>
              <a:t>com.addtwonumbercalculation</a:t>
            </a:r>
            <a:r>
              <a:rPr lang="en-IN" dirty="0"/>
              <a:t>;</a:t>
            </a:r>
          </a:p>
          <a:p>
            <a:r>
              <a:rPr lang="en-IN" dirty="0"/>
              <a:t>import </a:t>
            </a:r>
            <a:r>
              <a:rPr lang="en-IN" dirty="0" err="1"/>
              <a:t>java.io.IOException</a:t>
            </a:r>
            <a:r>
              <a:rPr lang="en-IN" dirty="0"/>
              <a:t>;</a:t>
            </a:r>
          </a:p>
          <a:p>
            <a:r>
              <a:rPr lang="en-IN" dirty="0"/>
              <a:t>import </a:t>
            </a:r>
            <a:r>
              <a:rPr lang="en-IN" dirty="0" err="1"/>
              <a:t>java.io.PrintWriter</a:t>
            </a:r>
            <a:r>
              <a:rPr lang="en-IN" dirty="0"/>
              <a:t>;</a:t>
            </a:r>
          </a:p>
          <a:p>
            <a:r>
              <a:rPr lang="en-IN" dirty="0"/>
              <a:t>import </a:t>
            </a:r>
            <a:r>
              <a:rPr lang="en-IN" dirty="0" err="1"/>
              <a:t>javax.servlet.RequestDispatcher</a:t>
            </a:r>
            <a:r>
              <a:rPr lang="en-IN" dirty="0"/>
              <a:t>;</a:t>
            </a:r>
          </a:p>
          <a:p>
            <a:r>
              <a:rPr lang="en-IN" dirty="0"/>
              <a:t>import </a:t>
            </a:r>
            <a:r>
              <a:rPr lang="en-IN" dirty="0" err="1"/>
              <a:t>javax.servlet.ServletException</a:t>
            </a:r>
            <a:r>
              <a:rPr lang="en-IN" dirty="0"/>
              <a:t>;</a:t>
            </a:r>
          </a:p>
          <a:p>
            <a:r>
              <a:rPr lang="en-IN" dirty="0"/>
              <a:t>import </a:t>
            </a:r>
            <a:r>
              <a:rPr lang="en-IN" dirty="0" err="1"/>
              <a:t>javax.servlet.http.HttpServlet</a:t>
            </a:r>
            <a:r>
              <a:rPr lang="en-IN" dirty="0"/>
              <a:t>;</a:t>
            </a:r>
          </a:p>
          <a:p>
            <a:r>
              <a:rPr lang="en-IN" dirty="0"/>
              <a:t>import </a:t>
            </a:r>
            <a:r>
              <a:rPr lang="en-IN" dirty="0" err="1"/>
              <a:t>javax.servlet.http.HttpServletRequest</a:t>
            </a:r>
            <a:r>
              <a:rPr lang="en-IN" dirty="0"/>
              <a:t>;</a:t>
            </a:r>
          </a:p>
          <a:p>
            <a:r>
              <a:rPr lang="en-IN" dirty="0"/>
              <a:t>import </a:t>
            </a:r>
            <a:r>
              <a:rPr lang="en-IN" dirty="0" err="1"/>
              <a:t>javax.servlet.http.HttpServletResponse</a:t>
            </a:r>
            <a:r>
              <a:rPr lang="en-IN" dirty="0"/>
              <a:t>;</a:t>
            </a:r>
          </a:p>
          <a:p>
            <a:r>
              <a:rPr lang="en-IN" dirty="0"/>
              <a:t>import </a:t>
            </a:r>
            <a:r>
              <a:rPr lang="en-IN" dirty="0" err="1"/>
              <a:t>javax.servlet.http.HttpSession</a:t>
            </a:r>
            <a:r>
              <a:rPr lang="en-IN" dirty="0"/>
              <a:t>;</a:t>
            </a:r>
          </a:p>
          <a:p>
            <a:r>
              <a:rPr lang="en-IN" dirty="0"/>
              <a:t>public class </a:t>
            </a:r>
            <a:r>
              <a:rPr lang="en-IN" dirty="0" err="1"/>
              <a:t>AddServelet</a:t>
            </a:r>
            <a:r>
              <a:rPr lang="en-IN" dirty="0"/>
              <a:t> extends </a:t>
            </a:r>
            <a:r>
              <a:rPr lang="en-IN" dirty="0" err="1"/>
              <a:t>HttpServlet</a:t>
            </a:r>
            <a:r>
              <a:rPr lang="en-IN" dirty="0"/>
              <a:t>{</a:t>
            </a:r>
          </a:p>
          <a:p>
            <a:r>
              <a:rPr lang="en-IN" dirty="0"/>
              <a:t>	public void </a:t>
            </a:r>
            <a:r>
              <a:rPr lang="en-IN" dirty="0" err="1"/>
              <a:t>doGet</a:t>
            </a:r>
            <a:r>
              <a:rPr lang="en-IN" dirty="0"/>
              <a:t>(</a:t>
            </a:r>
            <a:r>
              <a:rPr lang="en-IN" dirty="0" err="1"/>
              <a:t>HttpServletRequest</a:t>
            </a:r>
            <a:r>
              <a:rPr lang="en-IN" dirty="0"/>
              <a:t> </a:t>
            </a:r>
            <a:r>
              <a:rPr lang="en-IN" dirty="0" err="1"/>
              <a:t>req,HttpServletResponse</a:t>
            </a:r>
            <a:r>
              <a:rPr lang="en-IN" dirty="0"/>
              <a:t> res) throws </a:t>
            </a:r>
            <a:r>
              <a:rPr lang="en-IN" dirty="0" err="1"/>
              <a:t>IOException</a:t>
            </a:r>
            <a:r>
              <a:rPr lang="en-IN" dirty="0"/>
              <a:t>, </a:t>
            </a:r>
            <a:r>
              <a:rPr lang="en-IN" dirty="0" err="1"/>
              <a:t>ServletException</a:t>
            </a:r>
            <a:r>
              <a:rPr lang="en-IN" dirty="0"/>
              <a:t> {</a:t>
            </a:r>
          </a:p>
          <a:p>
            <a:r>
              <a:rPr lang="en-IN" dirty="0"/>
              <a:t>		int </a:t>
            </a:r>
            <a:r>
              <a:rPr lang="en-IN" dirty="0" err="1"/>
              <a:t>i</a:t>
            </a:r>
            <a:r>
              <a:rPr lang="en-IN" dirty="0"/>
              <a:t>=</a:t>
            </a:r>
            <a:r>
              <a:rPr lang="en-IN" dirty="0" err="1"/>
              <a:t>Integer.parseInt</a:t>
            </a:r>
            <a:r>
              <a:rPr lang="en-IN" dirty="0"/>
              <a:t>(</a:t>
            </a:r>
            <a:r>
              <a:rPr lang="en-IN" dirty="0" err="1"/>
              <a:t>req.getParameter</a:t>
            </a:r>
            <a:r>
              <a:rPr lang="en-IN" dirty="0"/>
              <a:t>("number1"));</a:t>
            </a:r>
          </a:p>
          <a:p>
            <a:r>
              <a:rPr lang="en-IN" dirty="0"/>
              <a:t>		int j=</a:t>
            </a:r>
            <a:r>
              <a:rPr lang="en-IN" dirty="0" err="1"/>
              <a:t>Integer.parseInt</a:t>
            </a:r>
            <a:r>
              <a:rPr lang="en-IN" dirty="0"/>
              <a:t>(</a:t>
            </a:r>
            <a:r>
              <a:rPr lang="en-IN" dirty="0" err="1"/>
              <a:t>req.getParameter</a:t>
            </a:r>
            <a:r>
              <a:rPr lang="en-IN" dirty="0"/>
              <a:t>("number2"));</a:t>
            </a:r>
          </a:p>
          <a:p>
            <a:r>
              <a:rPr lang="en-IN" dirty="0"/>
              <a:t>		int k=</a:t>
            </a:r>
            <a:r>
              <a:rPr lang="en-IN" dirty="0" err="1"/>
              <a:t>i+j</a:t>
            </a:r>
            <a:r>
              <a:rPr lang="en-IN" dirty="0"/>
              <a:t>;</a:t>
            </a:r>
          </a:p>
          <a:p>
            <a:r>
              <a:rPr lang="en-IN" dirty="0"/>
              <a:t>		</a:t>
            </a:r>
          </a:p>
          <a:p>
            <a:r>
              <a:rPr lang="en-IN" dirty="0"/>
              <a:t>		</a:t>
            </a:r>
            <a:r>
              <a:rPr lang="en-IN" dirty="0" err="1"/>
              <a:t>HttpSession</a:t>
            </a:r>
            <a:r>
              <a:rPr lang="en-IN" dirty="0"/>
              <a:t> session=</a:t>
            </a:r>
            <a:r>
              <a:rPr lang="en-IN" dirty="0" err="1"/>
              <a:t>req.getSession</a:t>
            </a:r>
            <a:r>
              <a:rPr lang="en-IN" dirty="0"/>
              <a:t>();</a:t>
            </a:r>
          </a:p>
          <a:p>
            <a:r>
              <a:rPr lang="en-IN" dirty="0"/>
              <a:t>		</a:t>
            </a:r>
            <a:r>
              <a:rPr lang="en-IN" dirty="0" err="1"/>
              <a:t>session.setAttribute</a:t>
            </a:r>
            <a:r>
              <a:rPr lang="en-IN" dirty="0"/>
              <a:t>("k", k);</a:t>
            </a:r>
          </a:p>
          <a:p>
            <a:r>
              <a:rPr lang="en-IN" dirty="0"/>
              <a:t>	</a:t>
            </a:r>
            <a:r>
              <a:rPr lang="en-IN" dirty="0" err="1"/>
              <a:t>res.sendRedirect</a:t>
            </a:r>
            <a:r>
              <a:rPr lang="en-IN" dirty="0"/>
              <a:t>("</a:t>
            </a:r>
            <a:r>
              <a:rPr lang="en-IN" dirty="0" err="1"/>
              <a:t>square?k</a:t>
            </a:r>
            <a:r>
              <a:rPr lang="en-IN" dirty="0"/>
              <a:t>="+k);</a:t>
            </a:r>
          </a:p>
          <a:p>
            <a:r>
              <a:rPr lang="en-IN" dirty="0"/>
              <a:t>	}}</a:t>
            </a:r>
          </a:p>
          <a:p>
            <a:endParaRPr lang="en-IN" dirty="0"/>
          </a:p>
        </p:txBody>
      </p:sp>
    </p:spTree>
    <p:extLst>
      <p:ext uri="{BB962C8B-B14F-4D97-AF65-F5344CB8AC3E}">
        <p14:creationId xmlns:p14="http://schemas.microsoft.com/office/powerpoint/2010/main" val="1456360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02309-61A5-E1AB-0579-670A8F326771}"/>
              </a:ext>
            </a:extLst>
          </p:cNvPr>
          <p:cNvSpPr txBox="1"/>
          <p:nvPr/>
        </p:nvSpPr>
        <p:spPr>
          <a:xfrm>
            <a:off x="0" y="0"/>
            <a:ext cx="12192000" cy="7294305"/>
          </a:xfrm>
          <a:prstGeom prst="rect">
            <a:avLst/>
          </a:prstGeom>
          <a:noFill/>
        </p:spPr>
        <p:txBody>
          <a:bodyPr wrap="square" rtlCol="0">
            <a:spAutoFit/>
          </a:bodyPr>
          <a:lstStyle/>
          <a:p>
            <a:r>
              <a:rPr lang="en-GB" u="sng" dirty="0"/>
              <a:t>SquareServlet.java</a:t>
            </a:r>
            <a:r>
              <a:rPr lang="en-GB" dirty="0"/>
              <a:t>:</a:t>
            </a:r>
          </a:p>
          <a:p>
            <a:pPr marL="0" marR="0">
              <a:spcBef>
                <a:spcPts val="0"/>
              </a:spcBef>
              <a:spcAft>
                <a:spcPts val="0"/>
              </a:spcAft>
            </a:pPr>
            <a:r>
              <a:rPr lang="en-IN" sz="1800" b="1" dirty="0">
                <a:solidFill>
                  <a:srgbClr val="7F0055"/>
                </a:solidFill>
                <a:effectLst/>
                <a:latin typeface="Consolas" panose="020B0609020204030204" pitchFamily="49" charset="0"/>
              </a:rPr>
              <a:t>package</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com.addtwonumbercalculation</a:t>
            </a: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java.io.IOException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java.io.PrintWriter</a:t>
            </a: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javax.servlet.http.HttpServletRequest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javax.servlet.http.HttpServletResponse</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javax.servlet.http.HttpSession</a:t>
            </a: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class</a:t>
            </a:r>
            <a:r>
              <a:rPr lang="en-IN" sz="1800" dirty="0">
                <a:solidFill>
                  <a:srgbClr val="000000"/>
                </a:solidFill>
                <a:effectLst/>
                <a:latin typeface="Consolas" panose="020B0609020204030204" pitchFamily="49" charset="0"/>
              </a:rPr>
              <a:t> </a:t>
            </a:r>
            <a:r>
              <a:rPr lang="en-IN" sz="1800" u="sng" dirty="0" err="1">
                <a:solidFill>
                  <a:srgbClr val="000000"/>
                </a:solidFill>
                <a:effectLst/>
                <a:latin typeface="Consolas" panose="020B0609020204030204" pitchFamily="49" charset="0"/>
              </a:rPr>
              <a:t>SquareServlet</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extends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HttpServlet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void</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doGet</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HttpServletRequest</a:t>
            </a:r>
            <a:r>
              <a:rPr lang="en-IN" sz="1800" dirty="0">
                <a:solidFill>
                  <a:srgbClr val="000000"/>
                </a:solidFill>
                <a:effectLst/>
                <a:latin typeface="Consolas" panose="020B0609020204030204" pitchFamily="49" charset="0"/>
              </a:rPr>
              <a:t> </a:t>
            </a:r>
            <a:r>
              <a:rPr lang="en-IN" sz="1800" dirty="0" err="1">
                <a:solidFill>
                  <a:srgbClr val="6A3E3E"/>
                </a:solidFill>
                <a:effectLst/>
                <a:latin typeface="Consolas" panose="020B0609020204030204" pitchFamily="49" charset="0"/>
              </a:rPr>
              <a:t>req</a:t>
            </a:r>
            <a:r>
              <a:rPr lang="en-IN" sz="1800" dirty="0" err="1">
                <a:solidFill>
                  <a:srgbClr val="000000"/>
                </a:solidFill>
                <a:effectLst/>
                <a:latin typeface="Consolas" panose="020B0609020204030204" pitchFamily="49" charset="0"/>
              </a:rPr>
              <a:t>,HttpServletResponse</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res</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throws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IOException</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dirty="0" err="1">
                <a:solidFill>
                  <a:srgbClr val="000000"/>
                </a:solidFill>
                <a:effectLst/>
                <a:latin typeface="Consolas" panose="020B0609020204030204" pitchFamily="49" charset="0"/>
              </a:rPr>
              <a:t>HttpSession</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session</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req</a:t>
            </a:r>
            <a:r>
              <a:rPr lang="en-IN" sz="1800" dirty="0" err="1">
                <a:solidFill>
                  <a:srgbClr val="000000"/>
                </a:solidFill>
                <a:effectLst/>
                <a:latin typeface="Consolas" panose="020B0609020204030204" pitchFamily="49" charset="0"/>
              </a:rPr>
              <a:t>.getSession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int</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r>
              <a:rPr lang="en-IN" sz="1800" b="1" dirty="0">
                <a:solidFill>
                  <a:srgbClr val="7F0055"/>
                </a:solidFill>
                <a:effectLst/>
                <a:latin typeface="Consolas" panose="020B0609020204030204" pitchFamily="49" charset="0"/>
              </a:rPr>
              <a:t>int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session</a:t>
            </a:r>
            <a:r>
              <a:rPr lang="en-IN" sz="1800" dirty="0" err="1">
                <a:solidFill>
                  <a:srgbClr val="000000"/>
                </a:solidFill>
                <a:effectLst/>
                <a:latin typeface="Consolas" panose="020B0609020204030204" pitchFamily="49" charset="0"/>
              </a:rPr>
              <a:t>.getAttribute</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PrintWriter</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out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res</a:t>
            </a:r>
            <a:r>
              <a:rPr lang="en-IN" sz="1800" dirty="0" err="1">
                <a:solidFill>
                  <a:srgbClr val="000000"/>
                </a:solidFill>
                <a:effectLst/>
                <a:latin typeface="Consolas" panose="020B0609020204030204" pitchFamily="49" charset="0"/>
              </a:rPr>
              <a:t>.getWriter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6A3E3E"/>
                </a:solidFill>
                <a:effectLst/>
                <a:latin typeface="Consolas" panose="020B0609020204030204" pitchFamily="49" charset="0"/>
              </a:rPr>
              <a:t>out</a:t>
            </a:r>
            <a:r>
              <a:rPr lang="en-IN" sz="1800" dirty="0" err="1">
                <a:solidFill>
                  <a:srgbClr val="000000"/>
                </a:solidFill>
                <a:effectLst/>
                <a:latin typeface="Consolas" panose="020B0609020204030204" pitchFamily="49" charset="0"/>
              </a:rPr>
              <a:t>.println</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"Result is "</a:t>
            </a:r>
            <a:r>
              <a:rPr lang="en-IN" sz="1800" dirty="0">
                <a:solidFill>
                  <a:srgbClr val="000000"/>
                </a:solidFill>
                <a:effectLst/>
                <a:latin typeface="Consolas" panose="020B0609020204030204" pitchFamily="49" charset="0"/>
              </a:rPr>
              <a:t>+</a:t>
            </a: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a:t>
            </a:r>
          </a:p>
          <a:p>
            <a:pPr marL="0" marR="0">
              <a:spcBef>
                <a:spcPts val="0"/>
              </a:spcBef>
              <a:spcAft>
                <a:spcPts val="0"/>
              </a:spcAft>
            </a:pPr>
            <a:br>
              <a:rPr lang="en-IN" sz="1800" dirty="0">
                <a:solidFill>
                  <a:srgbClr val="000000"/>
                </a:solidFill>
                <a:effectLst/>
                <a:latin typeface="Consolas" panose="020B0609020204030204" pitchFamily="49" charset="0"/>
              </a:rPr>
            </a:br>
            <a:r>
              <a:rPr lang="en-IN" sz="180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4159706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FE5C80-C3BB-C6A4-1A3E-23054FDD456C}"/>
              </a:ext>
            </a:extLst>
          </p:cNvPr>
          <p:cNvPicPr>
            <a:picLocks noChangeAspect="1"/>
          </p:cNvPicPr>
          <p:nvPr/>
        </p:nvPicPr>
        <p:blipFill rotWithShape="1">
          <a:blip r:embed="rId2">
            <a:extLst>
              <a:ext uri="{28A0092B-C50C-407E-A947-70E740481C1C}">
                <a14:useLocalDpi xmlns:a14="http://schemas.microsoft.com/office/drawing/2010/main" val="0"/>
              </a:ext>
            </a:extLst>
          </a:blip>
          <a:srcRect t="-2016" r="38433" b="75933"/>
          <a:stretch/>
        </p:blipFill>
        <p:spPr>
          <a:xfrm>
            <a:off x="0" y="559559"/>
            <a:ext cx="7506269" cy="1787856"/>
          </a:xfrm>
          <a:prstGeom prst="rect">
            <a:avLst/>
          </a:prstGeom>
        </p:spPr>
      </p:pic>
      <p:pic>
        <p:nvPicPr>
          <p:cNvPr id="5" name="Picture 4">
            <a:extLst>
              <a:ext uri="{FF2B5EF4-FFF2-40B4-BE49-F238E27FC236}">
                <a16:creationId xmlns:a16="http://schemas.microsoft.com/office/drawing/2014/main" id="{FFD53465-07EF-1E29-FC3C-13D9FFC79E69}"/>
              </a:ext>
            </a:extLst>
          </p:cNvPr>
          <p:cNvPicPr>
            <a:picLocks noChangeAspect="1"/>
          </p:cNvPicPr>
          <p:nvPr/>
        </p:nvPicPr>
        <p:blipFill rotWithShape="1">
          <a:blip r:embed="rId3">
            <a:extLst>
              <a:ext uri="{28A0092B-C50C-407E-A947-70E740481C1C}">
                <a14:useLocalDpi xmlns:a14="http://schemas.microsoft.com/office/drawing/2010/main" val="0"/>
              </a:ext>
            </a:extLst>
          </a:blip>
          <a:srcRect t="-24" r="31604" b="77725"/>
          <a:stretch/>
        </p:blipFill>
        <p:spPr>
          <a:xfrm>
            <a:off x="0" y="2565781"/>
            <a:ext cx="8338782" cy="1528548"/>
          </a:xfrm>
          <a:prstGeom prst="rect">
            <a:avLst/>
          </a:prstGeom>
        </p:spPr>
      </p:pic>
    </p:spTree>
    <p:extLst>
      <p:ext uri="{BB962C8B-B14F-4D97-AF65-F5344CB8AC3E}">
        <p14:creationId xmlns:p14="http://schemas.microsoft.com/office/powerpoint/2010/main" val="3215443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80D3E-272D-9CDB-EE8C-67ADA0F478BB}"/>
              </a:ext>
            </a:extLst>
          </p:cNvPr>
          <p:cNvSpPr txBox="1"/>
          <p:nvPr/>
        </p:nvSpPr>
        <p:spPr>
          <a:xfrm>
            <a:off x="0" y="0"/>
            <a:ext cx="12192000" cy="7602081"/>
          </a:xfrm>
          <a:prstGeom prst="rect">
            <a:avLst/>
          </a:prstGeom>
          <a:noFill/>
        </p:spPr>
        <p:txBody>
          <a:bodyPr wrap="square" rtlCol="0">
            <a:spAutoFit/>
          </a:bodyPr>
          <a:lstStyle/>
          <a:p>
            <a:r>
              <a:rPr lang="en-GB" sz="2000" b="1" u="sng" dirty="0" err="1">
                <a:latin typeface="Times New Roman" panose="02020603050405020304" pitchFamily="18" charset="0"/>
                <a:cs typeface="Times New Roman" panose="02020603050405020304" pitchFamily="18" charset="0"/>
              </a:rPr>
              <a:t>ServletConfig</a:t>
            </a:r>
            <a:r>
              <a:rPr lang="en-GB" sz="2000" b="1" u="sng" dirty="0">
                <a:latin typeface="Times New Roman" panose="02020603050405020304" pitchFamily="18" charset="0"/>
                <a:cs typeface="Times New Roman" panose="02020603050405020304" pitchFamily="18" charset="0"/>
              </a:rPr>
              <a:t> and </a:t>
            </a:r>
            <a:r>
              <a:rPr lang="en-GB" sz="2000" b="1" u="sng" dirty="0" err="1">
                <a:latin typeface="Times New Roman" panose="02020603050405020304" pitchFamily="18" charset="0"/>
                <a:cs typeface="Times New Roman" panose="02020603050405020304" pitchFamily="18" charset="0"/>
              </a:rPr>
              <a:t>ServletContext</a:t>
            </a:r>
            <a:r>
              <a:rPr lang="en-GB" dirty="0"/>
              <a:t>:</a:t>
            </a:r>
          </a:p>
          <a:p>
            <a:r>
              <a:rPr lang="en-GB" dirty="0" err="1"/>
              <a:t>ServletContaxt</a:t>
            </a:r>
            <a:r>
              <a:rPr lang="en-GB" dirty="0"/>
              <a:t>:</a:t>
            </a:r>
          </a:p>
          <a:p>
            <a:r>
              <a:rPr lang="en-GB" u="sng" dirty="0"/>
              <a:t>Web.xml:</a:t>
            </a:r>
          </a:p>
          <a:p>
            <a:pPr marL="0" marR="0">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xml</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version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"1.0"</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encoding</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"UTF-8"</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web-app</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xmlns:xsi</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"http://www.w3.org/2001/XMLSchema-instance"</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xmlns</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"http://xmlns.jcp.org/xml/ns/</a:t>
            </a:r>
            <a:r>
              <a:rPr lang="en-IN" sz="1800" i="1" dirty="0" err="1">
                <a:solidFill>
                  <a:srgbClr val="2A00FF"/>
                </a:solidFill>
                <a:effectLst/>
                <a:latin typeface="Consolas" panose="020B0609020204030204" pitchFamily="49" charset="0"/>
              </a:rPr>
              <a:t>javaee</a:t>
            </a:r>
            <a:r>
              <a:rPr lang="en-IN" sz="1800" i="1"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xsi:schemaLocation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"http://xmlns.jcp.org/xml/ns/</a:t>
            </a:r>
            <a:r>
              <a:rPr lang="en-IN" sz="1800" i="1" dirty="0" err="1">
                <a:solidFill>
                  <a:srgbClr val="2A00FF"/>
                </a:solidFill>
                <a:effectLst/>
                <a:latin typeface="Consolas" panose="020B0609020204030204" pitchFamily="49" charset="0"/>
              </a:rPr>
              <a:t>javaee</a:t>
            </a:r>
            <a:r>
              <a:rPr lang="en-IN" sz="1800" i="1" dirty="0">
                <a:solidFill>
                  <a:srgbClr val="2A00FF"/>
                </a:solidFill>
                <a:effectLst/>
                <a:latin typeface="Consolas" panose="020B0609020204030204" pitchFamily="49" charset="0"/>
              </a:rPr>
              <a:t> http://xmlns.jcp.org/xml/ns/javaee/web-app_3_1.xsd"</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id</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a:t>
            </a:r>
            <a:r>
              <a:rPr lang="en-IN" sz="1800" i="1" dirty="0" err="1">
                <a:solidFill>
                  <a:srgbClr val="2A00FF"/>
                </a:solidFill>
                <a:effectLst/>
                <a:latin typeface="Consolas" panose="020B0609020204030204" pitchFamily="49" charset="0"/>
              </a:rPr>
              <a:t>WebApp_ID</a:t>
            </a:r>
            <a:r>
              <a:rPr lang="en-IN" sz="1800" i="1"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version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"3.1"</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r>
              <a:rPr lang="en-IN" sz="1800" u="sng" dirty="0" err="1">
                <a:solidFill>
                  <a:srgbClr val="000000"/>
                </a:solidFill>
                <a:effectLst/>
                <a:latin typeface="Consolas" panose="020B0609020204030204" pitchFamily="49" charset="0"/>
              </a:rPr>
              <a:t>abc</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servlet-class</a:t>
            </a:r>
            <a:r>
              <a:rPr lang="en-IN" sz="1800" dirty="0">
                <a:solidFill>
                  <a:srgbClr val="008080"/>
                </a:solidFill>
                <a:effectLst/>
                <a:latin typeface="Consolas" panose="020B0609020204030204" pitchFamily="49" charset="0"/>
              </a:rPr>
              <a:t>&gt;</a:t>
            </a:r>
            <a:r>
              <a:rPr lang="en-IN" sz="1800" dirty="0" err="1">
                <a:solidFill>
                  <a:srgbClr val="000000"/>
                </a:solidFill>
                <a:effectLst/>
                <a:latin typeface="Consolas" panose="020B0609020204030204" pitchFamily="49" charset="0"/>
              </a:rPr>
              <a:t>com.addtwonumbercalculation.MyServlet</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servlet-class</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servlet-mapping</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r>
              <a:rPr lang="en-IN" sz="1800" u="sng" dirty="0" err="1">
                <a:solidFill>
                  <a:srgbClr val="000000"/>
                </a:solidFill>
                <a:effectLst/>
                <a:latin typeface="Consolas" panose="020B0609020204030204" pitchFamily="49" charset="0"/>
              </a:rPr>
              <a:t>abc</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url</a:t>
            </a:r>
            <a:r>
              <a:rPr lang="en-IN" sz="1800" dirty="0">
                <a:solidFill>
                  <a:srgbClr val="3F7F7F"/>
                </a:solidFill>
                <a:effectLst/>
                <a:latin typeface="Consolas" panose="020B0609020204030204" pitchFamily="49" charset="0"/>
              </a:rPr>
              <a:t>-pattern</a:t>
            </a:r>
            <a:r>
              <a:rPr lang="en-IN" sz="1800" dirty="0">
                <a:solidFill>
                  <a:srgbClr val="008080"/>
                </a:solidFill>
                <a:effectLst/>
                <a:latin typeface="Consolas" panose="020B0609020204030204" pitchFamily="49" charset="0"/>
              </a:rPr>
              <a:t>&gt;</a:t>
            </a:r>
            <a:r>
              <a:rPr lang="en-IN" sz="1800" dirty="0">
                <a:solidFill>
                  <a:srgbClr val="000000"/>
                </a:solidFill>
                <a:effectLst/>
                <a:latin typeface="Consolas" panose="020B0609020204030204" pitchFamily="49" charset="0"/>
              </a:rPr>
              <a:t>/add</a:t>
            </a: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url</a:t>
            </a:r>
            <a:r>
              <a:rPr lang="en-IN" sz="1800" dirty="0">
                <a:solidFill>
                  <a:srgbClr val="3F7F7F"/>
                </a:solidFill>
                <a:effectLst/>
                <a:latin typeface="Consolas" panose="020B0609020204030204" pitchFamily="49" charset="0"/>
              </a:rPr>
              <a:t>-pattern</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servlet-mapping</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context-param</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param-name</a:t>
            </a:r>
            <a:r>
              <a:rPr lang="en-IN" sz="1800" dirty="0">
                <a:solidFill>
                  <a:srgbClr val="008080"/>
                </a:solidFill>
                <a:effectLst/>
                <a:latin typeface="Consolas" panose="020B0609020204030204" pitchFamily="49" charset="0"/>
              </a:rPr>
              <a:t>&gt;</a:t>
            </a:r>
            <a:r>
              <a:rPr lang="en-IN" sz="1800" dirty="0">
                <a:solidFill>
                  <a:srgbClr val="000000"/>
                </a:solidFill>
                <a:effectLst/>
                <a:latin typeface="Consolas" panose="020B0609020204030204" pitchFamily="49" charset="0"/>
              </a:rPr>
              <a:t>name</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param-value</a:t>
            </a:r>
            <a:r>
              <a:rPr lang="en-IN" sz="1800" dirty="0">
                <a:solidFill>
                  <a:srgbClr val="008080"/>
                </a:solidFill>
                <a:effectLst/>
                <a:latin typeface="Consolas" panose="020B0609020204030204" pitchFamily="49" charset="0"/>
              </a:rPr>
              <a:t>&gt;</a:t>
            </a:r>
            <a:r>
              <a:rPr lang="en-IN" sz="1800" u="sng" dirty="0">
                <a:solidFill>
                  <a:srgbClr val="000000"/>
                </a:solidFill>
                <a:effectLst/>
                <a:latin typeface="Consolas" panose="020B0609020204030204" pitchFamily="49" charset="0"/>
              </a:rPr>
              <a:t>Shalini</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param-value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context-param</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context-param</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param-name</a:t>
            </a:r>
            <a:r>
              <a:rPr lang="en-IN" sz="1800" dirty="0">
                <a:solidFill>
                  <a:srgbClr val="008080"/>
                </a:solidFill>
                <a:effectLst/>
                <a:latin typeface="Consolas" panose="020B0609020204030204" pitchFamily="49" charset="0"/>
              </a:rPr>
              <a:t>&gt;</a:t>
            </a:r>
            <a:r>
              <a:rPr lang="en-IN" sz="1800" dirty="0">
                <a:solidFill>
                  <a:srgbClr val="000000"/>
                </a:solidFill>
                <a:effectLst/>
                <a:latin typeface="Consolas" panose="020B0609020204030204" pitchFamily="49" charset="0"/>
              </a:rPr>
              <a:t>Phone</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param-value</a:t>
            </a:r>
            <a:r>
              <a:rPr lang="en-IN" sz="1800" dirty="0">
                <a:solidFill>
                  <a:srgbClr val="008080"/>
                </a:solidFill>
                <a:effectLst/>
                <a:latin typeface="Consolas" panose="020B0609020204030204" pitchFamily="49" charset="0"/>
              </a:rPr>
              <a:t>&gt;</a:t>
            </a:r>
            <a:r>
              <a:rPr lang="en-IN" sz="1800" u="sng" dirty="0">
                <a:solidFill>
                  <a:srgbClr val="000000"/>
                </a:solidFill>
                <a:effectLst/>
                <a:latin typeface="Consolas" panose="020B0609020204030204" pitchFamily="49" charset="0"/>
              </a:rPr>
              <a:t>Redmi</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param-value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context-param</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web-app</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endParaRPr lang="en-GB" u="sng" dirty="0"/>
          </a:p>
          <a:p>
            <a:endParaRPr lang="en-IN" dirty="0"/>
          </a:p>
        </p:txBody>
      </p:sp>
    </p:spTree>
    <p:extLst>
      <p:ext uri="{BB962C8B-B14F-4D97-AF65-F5344CB8AC3E}">
        <p14:creationId xmlns:p14="http://schemas.microsoft.com/office/powerpoint/2010/main" val="2503445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56D8ED-10DF-3122-65C0-55938E515850}"/>
              </a:ext>
            </a:extLst>
          </p:cNvPr>
          <p:cNvSpPr txBox="1"/>
          <p:nvPr/>
        </p:nvSpPr>
        <p:spPr>
          <a:xfrm>
            <a:off x="0" y="0"/>
            <a:ext cx="12192000" cy="6463308"/>
          </a:xfrm>
          <a:prstGeom prst="rect">
            <a:avLst/>
          </a:prstGeom>
          <a:noFill/>
        </p:spPr>
        <p:txBody>
          <a:bodyPr wrap="square" rtlCol="0">
            <a:spAutoFit/>
          </a:bodyPr>
          <a:lstStyle/>
          <a:p>
            <a:r>
              <a:rPr lang="en-GB" u="sng" dirty="0"/>
              <a:t>MyServlet.java:</a:t>
            </a:r>
          </a:p>
          <a:p>
            <a:pPr marL="0" marR="0">
              <a:spcBef>
                <a:spcPts val="0"/>
              </a:spcBef>
              <a:spcAft>
                <a:spcPts val="0"/>
              </a:spcAft>
            </a:pPr>
            <a:r>
              <a:rPr lang="en-IN" sz="1800" b="1" dirty="0">
                <a:solidFill>
                  <a:srgbClr val="7F0055"/>
                </a:solidFill>
                <a:effectLst/>
                <a:latin typeface="Consolas" panose="020B0609020204030204" pitchFamily="49" charset="0"/>
              </a:rPr>
              <a:t>package</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com.addtwonumbercalculation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java.io.IOException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java.io.PrintWriter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javax.servlet.ServletContext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javax.servlet.ServletException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javax.servlet.http.HttpServletRequest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javax.servlet.http.HttpServletResponse</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class</a:t>
            </a:r>
            <a:r>
              <a:rPr lang="en-IN" sz="1800" dirty="0">
                <a:solidFill>
                  <a:srgbClr val="000000"/>
                </a:solidFill>
                <a:effectLst/>
                <a:latin typeface="Consolas" panose="020B0609020204030204" pitchFamily="49" charset="0"/>
              </a:rPr>
              <a:t> </a:t>
            </a:r>
            <a:r>
              <a:rPr lang="en-IN" sz="1800" u="sng" dirty="0" err="1">
                <a:solidFill>
                  <a:srgbClr val="000000"/>
                </a:solidFill>
                <a:effectLst/>
                <a:latin typeface="Consolas" panose="020B0609020204030204" pitchFamily="49" charset="0"/>
              </a:rPr>
              <a:t>MyServlet</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extends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HttpServlet</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void</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doGet</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HttpServletRequest</a:t>
            </a:r>
            <a:r>
              <a:rPr lang="en-IN" sz="1800" dirty="0">
                <a:solidFill>
                  <a:srgbClr val="000000"/>
                </a:solidFill>
                <a:effectLst/>
                <a:latin typeface="Consolas" panose="020B0609020204030204" pitchFamily="49" charset="0"/>
              </a:rPr>
              <a:t> </a:t>
            </a:r>
            <a:r>
              <a:rPr lang="en-IN" sz="1800" dirty="0" err="1">
                <a:solidFill>
                  <a:srgbClr val="6A3E3E"/>
                </a:solidFill>
                <a:effectLst/>
                <a:latin typeface="Consolas" panose="020B0609020204030204" pitchFamily="49" charset="0"/>
              </a:rPr>
              <a:t>req</a:t>
            </a:r>
            <a:r>
              <a:rPr lang="en-IN" sz="1800" dirty="0" err="1">
                <a:solidFill>
                  <a:srgbClr val="000000"/>
                </a:solidFill>
                <a:effectLst/>
                <a:latin typeface="Consolas" panose="020B0609020204030204" pitchFamily="49" charset="0"/>
              </a:rPr>
              <a:t>,HttpServletResponse</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res</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throws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IOException</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ServletException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PrintWriter</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out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res</a:t>
            </a:r>
            <a:r>
              <a:rPr lang="en-IN" sz="1800" dirty="0" err="1">
                <a:solidFill>
                  <a:srgbClr val="000000"/>
                </a:solidFill>
                <a:effectLst/>
                <a:latin typeface="Consolas" panose="020B0609020204030204" pitchFamily="49" charset="0"/>
              </a:rPr>
              <a:t>.getWriter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6A3E3E"/>
                </a:solidFill>
                <a:effectLst/>
                <a:latin typeface="Consolas" panose="020B0609020204030204" pitchFamily="49" charset="0"/>
              </a:rPr>
              <a:t>out</a:t>
            </a:r>
            <a:r>
              <a:rPr lang="en-IN" sz="1800" dirty="0" err="1">
                <a:solidFill>
                  <a:srgbClr val="000000"/>
                </a:solidFill>
                <a:effectLst/>
                <a:latin typeface="Consolas" panose="020B0609020204030204" pitchFamily="49" charset="0"/>
              </a:rPr>
              <a:t>.print</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"Hi Hello "</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ServletContext</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context</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getServletContext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String </a:t>
            </a:r>
            <a:r>
              <a:rPr lang="en-IN" sz="1800" dirty="0">
                <a:solidFill>
                  <a:srgbClr val="6A3E3E"/>
                </a:solidFill>
                <a:effectLst/>
                <a:latin typeface="Consolas" panose="020B0609020204030204" pitchFamily="49" charset="0"/>
              </a:rPr>
              <a:t>str</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context</a:t>
            </a:r>
            <a:r>
              <a:rPr lang="en-IN" sz="1800" dirty="0" err="1">
                <a:solidFill>
                  <a:srgbClr val="000000"/>
                </a:solidFill>
                <a:effectLst/>
                <a:latin typeface="Consolas" panose="020B0609020204030204" pitchFamily="49" charset="0"/>
              </a:rPr>
              <a:t>.getInitParameter</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6A3E3E"/>
                </a:solidFill>
                <a:effectLst/>
                <a:latin typeface="Consolas" panose="020B0609020204030204" pitchFamily="49" charset="0"/>
              </a:rPr>
              <a:t>out</a:t>
            </a:r>
            <a:r>
              <a:rPr lang="en-IN" sz="1800" dirty="0" err="1">
                <a:solidFill>
                  <a:srgbClr val="000000"/>
                </a:solidFill>
                <a:effectLst/>
                <a:latin typeface="Consolas" panose="020B0609020204030204" pitchFamily="49" charset="0"/>
              </a:rPr>
              <a:t>.print</a:t>
            </a:r>
            <a:r>
              <a:rPr lang="en-IN" sz="1800" dirty="0">
                <a:solidFill>
                  <a:srgbClr val="000000"/>
                </a:solidFill>
                <a:effectLst/>
                <a:latin typeface="Consolas" panose="020B0609020204030204" pitchFamily="49" charset="0"/>
              </a:rPr>
              <a:t>(</a:t>
            </a:r>
            <a:r>
              <a:rPr lang="en-IN" sz="1800" dirty="0">
                <a:solidFill>
                  <a:srgbClr val="6A3E3E"/>
                </a:solidFill>
                <a:effectLst/>
                <a:latin typeface="Consolas" panose="020B0609020204030204" pitchFamily="49" charset="0"/>
              </a:rPr>
              <a:t>str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PrintWriter</a:t>
            </a:r>
            <a:r>
              <a:rPr lang="en-IN" sz="1800" dirty="0">
                <a:solidFill>
                  <a:srgbClr val="000000"/>
                </a:solidFill>
                <a:effectLst/>
                <a:latin typeface="Consolas" panose="020B0609020204030204" pitchFamily="49" charset="0"/>
              </a:rPr>
              <a:t> </a:t>
            </a:r>
            <a:r>
              <a:rPr lang="en-IN" sz="1800" dirty="0" err="1">
                <a:solidFill>
                  <a:srgbClr val="6A3E3E"/>
                </a:solidFill>
                <a:effectLst/>
                <a:latin typeface="Consolas" panose="020B0609020204030204" pitchFamily="49" charset="0"/>
              </a:rPr>
              <a:t>outOne</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res</a:t>
            </a:r>
            <a:r>
              <a:rPr lang="en-IN" sz="1800" dirty="0" err="1">
                <a:solidFill>
                  <a:srgbClr val="000000"/>
                </a:solidFill>
                <a:effectLst/>
                <a:latin typeface="Consolas" panose="020B0609020204030204" pitchFamily="49" charset="0"/>
              </a:rPr>
              <a:t>.getWriter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6A3E3E"/>
                </a:solidFill>
                <a:effectLst/>
                <a:latin typeface="Consolas" panose="020B0609020204030204" pitchFamily="49" charset="0"/>
              </a:rPr>
              <a:t>outOne</a:t>
            </a:r>
            <a:r>
              <a:rPr lang="en-IN" sz="1800" dirty="0" err="1">
                <a:solidFill>
                  <a:srgbClr val="000000"/>
                </a:solidFill>
                <a:effectLst/>
                <a:latin typeface="Consolas" panose="020B0609020204030204" pitchFamily="49" charset="0"/>
              </a:rPr>
              <a:t>.print</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 My Phone is "</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ServletContext</a:t>
            </a:r>
            <a:r>
              <a:rPr lang="en-IN" sz="1800" dirty="0">
                <a:solidFill>
                  <a:srgbClr val="000000"/>
                </a:solidFill>
                <a:effectLst/>
                <a:latin typeface="Consolas" panose="020B0609020204030204" pitchFamily="49" charset="0"/>
              </a:rPr>
              <a:t> </a:t>
            </a:r>
            <a:r>
              <a:rPr lang="en-IN" sz="1800" dirty="0" err="1">
                <a:solidFill>
                  <a:srgbClr val="6A3E3E"/>
                </a:solidFill>
                <a:effectLst/>
                <a:latin typeface="Consolas" panose="020B0609020204030204" pitchFamily="49" charset="0"/>
              </a:rPr>
              <a:t>contextOne</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getServletContext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String </a:t>
            </a:r>
            <a:r>
              <a:rPr lang="en-IN" sz="1800" dirty="0" err="1">
                <a:solidFill>
                  <a:srgbClr val="6A3E3E"/>
                </a:solidFill>
                <a:effectLst/>
                <a:latin typeface="Consolas" panose="020B0609020204030204" pitchFamily="49" charset="0"/>
              </a:rPr>
              <a:t>strOne</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contextOne</a:t>
            </a:r>
            <a:r>
              <a:rPr lang="en-IN" sz="1800" dirty="0" err="1">
                <a:solidFill>
                  <a:srgbClr val="000000"/>
                </a:solidFill>
                <a:effectLst/>
                <a:latin typeface="Consolas" panose="020B0609020204030204" pitchFamily="49" charset="0"/>
              </a:rPr>
              <a:t>.getInitParameter</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"Phone"</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6A3E3E"/>
                </a:solidFill>
                <a:effectLst/>
                <a:latin typeface="Consolas" panose="020B0609020204030204" pitchFamily="49" charset="0"/>
              </a:rPr>
              <a:t>out</a:t>
            </a:r>
            <a:r>
              <a:rPr lang="en-IN" sz="1800" dirty="0" err="1">
                <a:solidFill>
                  <a:srgbClr val="000000"/>
                </a:solidFill>
                <a:effectLst/>
                <a:latin typeface="Consolas" panose="020B0609020204030204" pitchFamily="49" charset="0"/>
              </a:rPr>
              <a:t>.print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strOne</a:t>
            </a:r>
            <a:r>
              <a:rPr lang="en-IN" sz="1800" dirty="0">
                <a:solidFill>
                  <a:srgbClr val="000000"/>
                </a:solidFill>
                <a:effectLst/>
                <a:latin typeface="Consolas" panose="020B0609020204030204" pitchFamily="49" charset="0"/>
              </a:rPr>
              <a:t>);}}</a:t>
            </a:r>
          </a:p>
          <a:p>
            <a:endParaRPr lang="en-IN" u="sng" dirty="0"/>
          </a:p>
        </p:txBody>
      </p:sp>
    </p:spTree>
    <p:extLst>
      <p:ext uri="{BB962C8B-B14F-4D97-AF65-F5344CB8AC3E}">
        <p14:creationId xmlns:p14="http://schemas.microsoft.com/office/powerpoint/2010/main" val="292827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AAE2C1-7477-36E1-8748-D4CBD7760CA3}"/>
              </a:ext>
            </a:extLst>
          </p:cNvPr>
          <p:cNvSpPr txBox="1"/>
          <p:nvPr/>
        </p:nvSpPr>
        <p:spPr>
          <a:xfrm>
            <a:off x="0" y="0"/>
            <a:ext cx="12192000" cy="6463308"/>
          </a:xfrm>
          <a:prstGeom prst="rect">
            <a:avLst/>
          </a:prstGeom>
          <a:noFill/>
        </p:spPr>
        <p:txBody>
          <a:bodyPr wrap="square" rtlCol="0">
            <a:spAutoFit/>
          </a:bodyPr>
          <a:lstStyle/>
          <a:p>
            <a:r>
              <a:rPr lang="en-GB" sz="2000" b="1" u="sng" dirty="0">
                <a:latin typeface="Times New Roman" panose="02020603050405020304" pitchFamily="18" charset="0"/>
                <a:cs typeface="Times New Roman" panose="02020603050405020304" pitchFamily="18" charset="0"/>
              </a:rPr>
              <a:t>Index.html</a:t>
            </a:r>
          </a:p>
          <a:p>
            <a:pPr marL="0" marR="0">
              <a:spcBef>
                <a:spcPts val="0"/>
              </a:spcBef>
              <a:spcAft>
                <a:spcPts val="0"/>
              </a:spcAft>
            </a:pPr>
            <a:r>
              <a:rPr lang="en-IN" sz="1800" dirty="0">
                <a:solidFill>
                  <a:srgbClr val="000000"/>
                </a:solidFill>
                <a:effectLst/>
                <a:latin typeface="Consolas" panose="020B0609020204030204" pitchFamily="49" charset="0"/>
              </a:rPr>
              <a:t>&lt;!DOCTYPE html&gt;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meta</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charset</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ISO-8859-1</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Insert title here</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action</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add</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FirstNumber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number1</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SecondNumber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number2</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submit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r>
              <a:rPr lang="en-GB" sz="2000" b="1" u="sng" dirty="0">
                <a:latin typeface="Times New Roman" panose="02020603050405020304" pitchFamily="18" charset="0"/>
                <a:cs typeface="Times New Roman" panose="02020603050405020304" pitchFamily="18" charset="0"/>
              </a:rPr>
              <a:t>AddServlet.java</a:t>
            </a:r>
          </a:p>
          <a:p>
            <a:pPr marL="0" marR="0">
              <a:spcBef>
                <a:spcPts val="0"/>
              </a:spcBef>
              <a:spcAft>
                <a:spcPts val="0"/>
              </a:spcAft>
            </a:pPr>
            <a:r>
              <a:rPr lang="en-IN" sz="1800" b="1" dirty="0">
                <a:solidFill>
                  <a:srgbClr val="7F0055"/>
                </a:solidFill>
                <a:effectLst/>
                <a:latin typeface="Consolas" panose="020B0609020204030204" pitchFamily="49" charset="0"/>
              </a:rPr>
              <a:t>package</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com.addtwonumbercalculation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java.io.IOException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java.io.PrintWriter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javax.servlet.http.HttpServletRequest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javax.servlet.http.HttpServletResponse</a:t>
            </a:r>
            <a:r>
              <a:rPr lang="en-IN" sz="180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2492827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2BDA63-FAA8-0B0C-AA23-67C6DFDD2F1A}"/>
              </a:ext>
            </a:extLst>
          </p:cNvPr>
          <p:cNvPicPr>
            <a:picLocks noChangeAspect="1"/>
          </p:cNvPicPr>
          <p:nvPr/>
        </p:nvPicPr>
        <p:blipFill rotWithShape="1">
          <a:blip r:embed="rId2">
            <a:extLst>
              <a:ext uri="{28A0092B-C50C-407E-A947-70E740481C1C}">
                <a14:useLocalDpi xmlns:a14="http://schemas.microsoft.com/office/drawing/2010/main" val="0"/>
              </a:ext>
            </a:extLst>
          </a:blip>
          <a:srcRect t="-24" r="35746" b="80512"/>
          <a:stretch/>
        </p:blipFill>
        <p:spPr>
          <a:xfrm>
            <a:off x="0" y="1"/>
            <a:ext cx="7833815" cy="1337480"/>
          </a:xfrm>
          <a:prstGeom prst="rect">
            <a:avLst/>
          </a:prstGeom>
        </p:spPr>
      </p:pic>
    </p:spTree>
    <p:extLst>
      <p:ext uri="{BB962C8B-B14F-4D97-AF65-F5344CB8AC3E}">
        <p14:creationId xmlns:p14="http://schemas.microsoft.com/office/powerpoint/2010/main" val="1230223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1BEF7C-69E7-9A5C-9009-C1256D87C474}"/>
              </a:ext>
            </a:extLst>
          </p:cNvPr>
          <p:cNvSpPr txBox="1"/>
          <p:nvPr/>
        </p:nvSpPr>
        <p:spPr>
          <a:xfrm>
            <a:off x="0" y="0"/>
            <a:ext cx="12192000" cy="7017306"/>
          </a:xfrm>
          <a:prstGeom prst="rect">
            <a:avLst/>
          </a:prstGeom>
          <a:noFill/>
        </p:spPr>
        <p:txBody>
          <a:bodyPr wrap="square" rtlCol="0">
            <a:spAutoFit/>
          </a:bodyPr>
          <a:lstStyle/>
          <a:p>
            <a:r>
              <a:rPr lang="en-GB" dirty="0" err="1"/>
              <a:t>ServletConfig</a:t>
            </a:r>
            <a:r>
              <a:rPr lang="en-GB" dirty="0"/>
              <a:t>:</a:t>
            </a:r>
          </a:p>
          <a:p>
            <a:r>
              <a:rPr lang="en-GB" dirty="0"/>
              <a:t>Web.xml:</a:t>
            </a:r>
          </a:p>
          <a:p>
            <a:pPr marL="0" marR="0">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xml</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version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"1.0"</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encoding</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"UTF-8"</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web-app</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xmlns:xsi</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"http://www.w3.org/2001/XMLSchema-instance"</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xmlns</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"http://xmlns.jcp.org/xml/ns/</a:t>
            </a:r>
            <a:r>
              <a:rPr lang="en-IN" sz="1800" i="1" dirty="0" err="1">
                <a:solidFill>
                  <a:srgbClr val="2A00FF"/>
                </a:solidFill>
                <a:effectLst/>
                <a:latin typeface="Consolas" panose="020B0609020204030204" pitchFamily="49" charset="0"/>
              </a:rPr>
              <a:t>javaee</a:t>
            </a:r>
            <a:r>
              <a:rPr lang="en-IN" sz="1800" i="1"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xsi:schemaLocation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"http://xmlns.jcp.org/xml/ns/</a:t>
            </a:r>
            <a:r>
              <a:rPr lang="en-IN" sz="1800" i="1" dirty="0" err="1">
                <a:solidFill>
                  <a:srgbClr val="2A00FF"/>
                </a:solidFill>
                <a:effectLst/>
                <a:latin typeface="Consolas" panose="020B0609020204030204" pitchFamily="49" charset="0"/>
              </a:rPr>
              <a:t>javaee</a:t>
            </a:r>
            <a:r>
              <a:rPr lang="en-IN" sz="1800" i="1" dirty="0">
                <a:solidFill>
                  <a:srgbClr val="2A00FF"/>
                </a:solidFill>
                <a:effectLst/>
                <a:latin typeface="Consolas" panose="020B0609020204030204" pitchFamily="49" charset="0"/>
              </a:rPr>
              <a:t> http://xmlns.jcp.org/xml/ns/javaee/web-app_3_1.xsd"</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id</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a:t>
            </a:r>
            <a:r>
              <a:rPr lang="en-IN" sz="1800" i="1" dirty="0" err="1">
                <a:solidFill>
                  <a:srgbClr val="2A00FF"/>
                </a:solidFill>
                <a:effectLst/>
                <a:latin typeface="Consolas" panose="020B0609020204030204" pitchFamily="49" charset="0"/>
              </a:rPr>
              <a:t>WebApp_ID</a:t>
            </a:r>
            <a:r>
              <a:rPr lang="en-IN" sz="1800" i="1"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version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"3.1"</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r>
              <a:rPr lang="en-IN" sz="1800" u="sng" dirty="0" err="1">
                <a:solidFill>
                  <a:srgbClr val="000000"/>
                </a:solidFill>
                <a:effectLst/>
                <a:latin typeface="Consolas" panose="020B0609020204030204" pitchFamily="49" charset="0"/>
              </a:rPr>
              <a:t>abc</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servlet-class</a:t>
            </a:r>
            <a:r>
              <a:rPr lang="en-IN" sz="1800" dirty="0">
                <a:solidFill>
                  <a:srgbClr val="008080"/>
                </a:solidFill>
                <a:effectLst/>
                <a:latin typeface="Consolas" panose="020B0609020204030204" pitchFamily="49" charset="0"/>
              </a:rPr>
              <a:t>&gt;</a:t>
            </a:r>
            <a:r>
              <a:rPr lang="en-IN" sz="1800" dirty="0" err="1">
                <a:solidFill>
                  <a:srgbClr val="000000"/>
                </a:solidFill>
                <a:effectLst/>
                <a:latin typeface="Consolas" panose="020B0609020204030204" pitchFamily="49" charset="0"/>
              </a:rPr>
              <a:t>com.addtwonumbercalculation.MyServlet</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servlet-class</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init</a:t>
            </a:r>
            <a:r>
              <a:rPr lang="en-IN" sz="1800" dirty="0">
                <a:solidFill>
                  <a:srgbClr val="3F7F7F"/>
                </a:solidFill>
                <a:effectLst/>
                <a:latin typeface="Consolas" panose="020B0609020204030204" pitchFamily="49" charset="0"/>
              </a:rPr>
              <a:t>-param</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param-name</a:t>
            </a:r>
            <a:r>
              <a:rPr lang="en-IN" sz="1800" dirty="0">
                <a:solidFill>
                  <a:srgbClr val="008080"/>
                </a:solidFill>
                <a:effectLst/>
                <a:latin typeface="Consolas" panose="020B0609020204030204" pitchFamily="49" charset="0"/>
              </a:rPr>
              <a:t>&gt;</a:t>
            </a:r>
            <a:r>
              <a:rPr lang="en-IN" sz="1800" dirty="0">
                <a:solidFill>
                  <a:srgbClr val="000000"/>
                </a:solidFill>
                <a:effectLst/>
                <a:latin typeface="Consolas" panose="020B0609020204030204" pitchFamily="49" charset="0"/>
              </a:rPr>
              <a:t>name</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param-value</a:t>
            </a:r>
            <a:r>
              <a:rPr lang="en-IN" sz="1800" dirty="0">
                <a:solidFill>
                  <a:srgbClr val="008080"/>
                </a:solidFill>
                <a:effectLst/>
                <a:latin typeface="Consolas" panose="020B0609020204030204" pitchFamily="49" charset="0"/>
              </a:rPr>
              <a:t>&gt;</a:t>
            </a:r>
            <a:r>
              <a:rPr lang="en-IN" sz="1800" u="sng" dirty="0" err="1">
                <a:solidFill>
                  <a:srgbClr val="000000"/>
                </a:solidFill>
                <a:effectLst/>
                <a:latin typeface="Consolas" panose="020B0609020204030204" pitchFamily="49" charset="0"/>
              </a:rPr>
              <a:t>stellus</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param-value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init</a:t>
            </a:r>
            <a:r>
              <a:rPr lang="en-IN" sz="1800" dirty="0">
                <a:solidFill>
                  <a:srgbClr val="3F7F7F"/>
                </a:solidFill>
                <a:effectLst/>
                <a:latin typeface="Consolas" panose="020B0609020204030204" pitchFamily="49" charset="0"/>
              </a:rPr>
              <a:t>-param</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init</a:t>
            </a:r>
            <a:r>
              <a:rPr lang="en-IN" sz="1800" dirty="0">
                <a:solidFill>
                  <a:srgbClr val="3F7F7F"/>
                </a:solidFill>
                <a:effectLst/>
                <a:latin typeface="Consolas" panose="020B0609020204030204" pitchFamily="49" charset="0"/>
              </a:rPr>
              <a:t>-param</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param-name</a:t>
            </a:r>
            <a:r>
              <a:rPr lang="en-IN" sz="1800" dirty="0">
                <a:solidFill>
                  <a:srgbClr val="008080"/>
                </a:solidFill>
                <a:effectLst/>
                <a:latin typeface="Consolas" panose="020B0609020204030204" pitchFamily="49" charset="0"/>
              </a:rPr>
              <a:t>&gt;</a:t>
            </a:r>
            <a:r>
              <a:rPr lang="en-IN" sz="1800" dirty="0">
                <a:solidFill>
                  <a:srgbClr val="000000"/>
                </a:solidFill>
                <a:effectLst/>
                <a:latin typeface="Consolas" panose="020B0609020204030204" pitchFamily="49" charset="0"/>
              </a:rPr>
              <a:t>Phone</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param-value</a:t>
            </a:r>
            <a:r>
              <a:rPr lang="en-IN" sz="1800" dirty="0">
                <a:solidFill>
                  <a:srgbClr val="008080"/>
                </a:solidFill>
                <a:effectLst/>
                <a:latin typeface="Consolas" panose="020B0609020204030204" pitchFamily="49" charset="0"/>
              </a:rPr>
              <a:t>&gt;</a:t>
            </a:r>
            <a:r>
              <a:rPr lang="en-IN" sz="1800" u="sng" dirty="0">
                <a:solidFill>
                  <a:srgbClr val="000000"/>
                </a:solidFill>
                <a:effectLst/>
                <a:latin typeface="Consolas" panose="020B0609020204030204" pitchFamily="49" charset="0"/>
              </a:rPr>
              <a:t>Samsung</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param-value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init</a:t>
            </a:r>
            <a:r>
              <a:rPr lang="en-IN" sz="1800" dirty="0">
                <a:solidFill>
                  <a:srgbClr val="3F7F7F"/>
                </a:solidFill>
                <a:effectLst/>
                <a:latin typeface="Consolas" panose="020B0609020204030204" pitchFamily="49" charset="0"/>
              </a:rPr>
              <a:t>-param</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servlet-mapping</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r>
              <a:rPr lang="en-IN" sz="1800" u="sng" dirty="0" err="1">
                <a:solidFill>
                  <a:srgbClr val="000000"/>
                </a:solidFill>
                <a:effectLst/>
                <a:latin typeface="Consolas" panose="020B0609020204030204" pitchFamily="49" charset="0"/>
              </a:rPr>
              <a:t>abc</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url</a:t>
            </a:r>
            <a:r>
              <a:rPr lang="en-IN" sz="1800" dirty="0">
                <a:solidFill>
                  <a:srgbClr val="3F7F7F"/>
                </a:solidFill>
                <a:effectLst/>
                <a:latin typeface="Consolas" panose="020B0609020204030204" pitchFamily="49" charset="0"/>
              </a:rPr>
              <a:t>-pattern</a:t>
            </a:r>
            <a:r>
              <a:rPr lang="en-IN" sz="1800" dirty="0">
                <a:solidFill>
                  <a:srgbClr val="008080"/>
                </a:solidFill>
                <a:effectLst/>
                <a:latin typeface="Consolas" panose="020B0609020204030204" pitchFamily="49" charset="0"/>
              </a:rPr>
              <a:t>&gt;</a:t>
            </a:r>
            <a:r>
              <a:rPr lang="en-IN" sz="1800" dirty="0">
                <a:solidFill>
                  <a:srgbClr val="000000"/>
                </a:solidFill>
                <a:effectLst/>
                <a:latin typeface="Consolas" panose="020B0609020204030204" pitchFamily="49" charset="0"/>
              </a:rPr>
              <a:t>/add</a:t>
            </a: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url</a:t>
            </a:r>
            <a:r>
              <a:rPr lang="en-IN" sz="1800" dirty="0">
                <a:solidFill>
                  <a:srgbClr val="3F7F7F"/>
                </a:solidFill>
                <a:effectLst/>
                <a:latin typeface="Consolas" panose="020B0609020204030204" pitchFamily="49" charset="0"/>
              </a:rPr>
              <a:t>-pattern</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servlet-mapping</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web-app</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337050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C903DC-6E0B-1AFD-6081-A9AC8C055578}"/>
              </a:ext>
            </a:extLst>
          </p:cNvPr>
          <p:cNvSpPr txBox="1"/>
          <p:nvPr/>
        </p:nvSpPr>
        <p:spPr>
          <a:xfrm>
            <a:off x="0" y="0"/>
            <a:ext cx="12192000" cy="7294305"/>
          </a:xfrm>
          <a:prstGeom prst="rect">
            <a:avLst/>
          </a:prstGeom>
          <a:noFill/>
        </p:spPr>
        <p:txBody>
          <a:bodyPr wrap="square" rtlCol="0">
            <a:spAutoFit/>
          </a:bodyPr>
          <a:lstStyle/>
          <a:p>
            <a:r>
              <a:rPr lang="en-GB" dirty="0"/>
              <a:t>MyServlet.java:</a:t>
            </a:r>
          </a:p>
          <a:p>
            <a:pPr marL="0" marR="0">
              <a:spcBef>
                <a:spcPts val="0"/>
              </a:spcBef>
              <a:spcAft>
                <a:spcPts val="0"/>
              </a:spcAft>
            </a:pPr>
            <a:r>
              <a:rPr lang="en-IN" sz="1800" b="1" dirty="0">
                <a:solidFill>
                  <a:srgbClr val="7F0055"/>
                </a:solidFill>
                <a:effectLst/>
                <a:latin typeface="Consolas" panose="020B0609020204030204" pitchFamily="49" charset="0"/>
              </a:rPr>
              <a:t>package</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com.addtwonumbercalculation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java.io.IOException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java.io.PrintWriter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javax.servlet.ServletConfig</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u="sng" dirty="0" err="1">
                <a:solidFill>
                  <a:srgbClr val="000000"/>
                </a:solidFill>
                <a:effectLst/>
                <a:latin typeface="Consolas" panose="020B0609020204030204" pitchFamily="49" charset="0"/>
              </a:rPr>
              <a:t>javax.servlet.ServletContext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javax.servlet.ServletException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javax.servlet.http.HttpServletRequest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javax.servlet.http.HttpServletResponse</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class</a:t>
            </a:r>
            <a:r>
              <a:rPr lang="en-IN" sz="1800" dirty="0">
                <a:solidFill>
                  <a:srgbClr val="000000"/>
                </a:solidFill>
                <a:effectLst/>
                <a:latin typeface="Consolas" panose="020B0609020204030204" pitchFamily="49" charset="0"/>
              </a:rPr>
              <a:t> </a:t>
            </a:r>
            <a:r>
              <a:rPr lang="en-IN" sz="1800" u="sng" dirty="0" err="1">
                <a:solidFill>
                  <a:srgbClr val="000000"/>
                </a:solidFill>
                <a:effectLst/>
                <a:latin typeface="Consolas" panose="020B0609020204030204" pitchFamily="49" charset="0"/>
              </a:rPr>
              <a:t>MyServlet</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extends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HttpServlet</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void</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doGet</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HttpServletRequest</a:t>
            </a:r>
            <a:r>
              <a:rPr lang="en-IN" sz="1800" dirty="0">
                <a:solidFill>
                  <a:srgbClr val="000000"/>
                </a:solidFill>
                <a:effectLst/>
                <a:latin typeface="Consolas" panose="020B0609020204030204" pitchFamily="49" charset="0"/>
              </a:rPr>
              <a:t> </a:t>
            </a:r>
            <a:r>
              <a:rPr lang="en-IN" sz="1800" dirty="0" err="1">
                <a:solidFill>
                  <a:srgbClr val="6A3E3E"/>
                </a:solidFill>
                <a:effectLst/>
                <a:latin typeface="Consolas" panose="020B0609020204030204" pitchFamily="49" charset="0"/>
              </a:rPr>
              <a:t>req</a:t>
            </a:r>
            <a:r>
              <a:rPr lang="en-IN" sz="1800" dirty="0" err="1">
                <a:solidFill>
                  <a:srgbClr val="000000"/>
                </a:solidFill>
                <a:effectLst/>
                <a:latin typeface="Consolas" panose="020B0609020204030204" pitchFamily="49" charset="0"/>
              </a:rPr>
              <a:t>,HttpServletResponse</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res</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throws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IOException</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ServletException</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PrintWriter</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out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res</a:t>
            </a:r>
            <a:r>
              <a:rPr lang="en-IN" sz="1800" dirty="0" err="1">
                <a:solidFill>
                  <a:srgbClr val="000000"/>
                </a:solidFill>
                <a:effectLst/>
                <a:latin typeface="Consolas" panose="020B0609020204030204" pitchFamily="49" charset="0"/>
              </a:rPr>
              <a:t>.getWriter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6A3E3E"/>
                </a:solidFill>
                <a:effectLst/>
                <a:latin typeface="Consolas" panose="020B0609020204030204" pitchFamily="49" charset="0"/>
              </a:rPr>
              <a:t>out</a:t>
            </a:r>
            <a:r>
              <a:rPr lang="en-IN" sz="1800" dirty="0" err="1">
                <a:solidFill>
                  <a:srgbClr val="000000"/>
                </a:solidFill>
                <a:effectLst/>
                <a:latin typeface="Consolas" panose="020B0609020204030204" pitchFamily="49" charset="0"/>
              </a:rPr>
              <a:t>.print</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"Hi Hello "</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ServletConfig</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config</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getServletConfig</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String </a:t>
            </a:r>
            <a:r>
              <a:rPr lang="en-IN" sz="1800" dirty="0">
                <a:solidFill>
                  <a:srgbClr val="6A3E3E"/>
                </a:solidFill>
                <a:effectLst/>
                <a:latin typeface="Consolas" panose="020B0609020204030204" pitchFamily="49" charset="0"/>
              </a:rPr>
              <a:t>str</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config</a:t>
            </a:r>
            <a:r>
              <a:rPr lang="en-IN" sz="1800" dirty="0" err="1">
                <a:solidFill>
                  <a:srgbClr val="000000"/>
                </a:solidFill>
                <a:effectLst/>
                <a:latin typeface="Consolas" panose="020B0609020204030204" pitchFamily="49" charset="0"/>
              </a:rPr>
              <a:t>.getInitParameter</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6A3E3E"/>
                </a:solidFill>
                <a:effectLst/>
                <a:latin typeface="Consolas" panose="020B0609020204030204" pitchFamily="49" charset="0"/>
              </a:rPr>
              <a:t>out</a:t>
            </a:r>
            <a:r>
              <a:rPr lang="en-IN" sz="1800" dirty="0" err="1">
                <a:solidFill>
                  <a:srgbClr val="000000"/>
                </a:solidFill>
                <a:effectLst/>
                <a:latin typeface="Consolas" panose="020B0609020204030204" pitchFamily="49" charset="0"/>
              </a:rPr>
              <a:t>.print</a:t>
            </a:r>
            <a:r>
              <a:rPr lang="en-IN" sz="1800" dirty="0">
                <a:solidFill>
                  <a:srgbClr val="000000"/>
                </a:solidFill>
                <a:effectLst/>
                <a:latin typeface="Consolas" panose="020B0609020204030204" pitchFamily="49" charset="0"/>
              </a:rPr>
              <a:t>(</a:t>
            </a:r>
            <a:r>
              <a:rPr lang="en-IN" sz="1800" dirty="0">
                <a:solidFill>
                  <a:srgbClr val="6A3E3E"/>
                </a:solidFill>
                <a:effectLst/>
                <a:latin typeface="Consolas" panose="020B0609020204030204" pitchFamily="49" charset="0"/>
              </a:rPr>
              <a:t>str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PrintWriter</a:t>
            </a:r>
            <a:r>
              <a:rPr lang="en-IN" sz="1800" dirty="0">
                <a:solidFill>
                  <a:srgbClr val="000000"/>
                </a:solidFill>
                <a:effectLst/>
                <a:latin typeface="Consolas" panose="020B0609020204030204" pitchFamily="49" charset="0"/>
              </a:rPr>
              <a:t> </a:t>
            </a:r>
            <a:r>
              <a:rPr lang="en-IN" sz="1800" dirty="0" err="1">
                <a:solidFill>
                  <a:srgbClr val="6A3E3E"/>
                </a:solidFill>
                <a:effectLst/>
                <a:latin typeface="Consolas" panose="020B0609020204030204" pitchFamily="49" charset="0"/>
              </a:rPr>
              <a:t>outOne</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res</a:t>
            </a:r>
            <a:r>
              <a:rPr lang="en-IN" sz="1800" dirty="0" err="1">
                <a:solidFill>
                  <a:srgbClr val="000000"/>
                </a:solidFill>
                <a:effectLst/>
                <a:latin typeface="Consolas" panose="020B0609020204030204" pitchFamily="49" charset="0"/>
              </a:rPr>
              <a:t>.getWriter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6A3E3E"/>
                </a:solidFill>
                <a:effectLst/>
                <a:latin typeface="Consolas" panose="020B0609020204030204" pitchFamily="49" charset="0"/>
              </a:rPr>
              <a:t>outOne</a:t>
            </a:r>
            <a:r>
              <a:rPr lang="en-IN" sz="1800" dirty="0" err="1">
                <a:solidFill>
                  <a:srgbClr val="000000"/>
                </a:solidFill>
                <a:effectLst/>
                <a:latin typeface="Consolas" panose="020B0609020204030204" pitchFamily="49" charset="0"/>
              </a:rPr>
              <a:t>.print</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 My Phone is "</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ServletConfig</a:t>
            </a:r>
            <a:r>
              <a:rPr lang="en-IN" sz="1800" dirty="0">
                <a:solidFill>
                  <a:srgbClr val="000000"/>
                </a:solidFill>
                <a:effectLst/>
                <a:latin typeface="Consolas" panose="020B0609020204030204" pitchFamily="49" charset="0"/>
              </a:rPr>
              <a:t> </a:t>
            </a:r>
            <a:r>
              <a:rPr lang="en-IN" sz="1800" dirty="0" err="1">
                <a:solidFill>
                  <a:srgbClr val="6A3E3E"/>
                </a:solidFill>
                <a:effectLst/>
                <a:latin typeface="Consolas" panose="020B0609020204030204" pitchFamily="49" charset="0"/>
              </a:rPr>
              <a:t>configOne</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getServletConfig</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String </a:t>
            </a:r>
            <a:r>
              <a:rPr lang="en-IN" sz="1800" dirty="0" err="1">
                <a:solidFill>
                  <a:srgbClr val="6A3E3E"/>
                </a:solidFill>
                <a:effectLst/>
                <a:latin typeface="Consolas" panose="020B0609020204030204" pitchFamily="49" charset="0"/>
              </a:rPr>
              <a:t>strOne</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configOne</a:t>
            </a:r>
            <a:r>
              <a:rPr lang="en-IN" sz="1800" dirty="0" err="1">
                <a:solidFill>
                  <a:srgbClr val="000000"/>
                </a:solidFill>
                <a:effectLst/>
                <a:latin typeface="Consolas" panose="020B0609020204030204" pitchFamily="49" charset="0"/>
              </a:rPr>
              <a:t>.getInitParameter</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"Phone"</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6A3E3E"/>
                </a:solidFill>
                <a:effectLst/>
                <a:latin typeface="Consolas" panose="020B0609020204030204" pitchFamily="49" charset="0"/>
              </a:rPr>
              <a:t>out</a:t>
            </a:r>
            <a:r>
              <a:rPr lang="en-IN" sz="1800" dirty="0" err="1">
                <a:solidFill>
                  <a:srgbClr val="000000"/>
                </a:solidFill>
                <a:effectLst/>
                <a:latin typeface="Consolas" panose="020B0609020204030204" pitchFamily="49" charset="0"/>
              </a:rPr>
              <a:t>.print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strOne</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443587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F62835-23B2-91EC-E65A-0656D1E80531}"/>
              </a:ext>
            </a:extLst>
          </p:cNvPr>
          <p:cNvPicPr>
            <a:picLocks noChangeAspect="1"/>
          </p:cNvPicPr>
          <p:nvPr/>
        </p:nvPicPr>
        <p:blipFill rotWithShape="1">
          <a:blip r:embed="rId2">
            <a:extLst>
              <a:ext uri="{28A0092B-C50C-407E-A947-70E740481C1C}">
                <a14:useLocalDpi xmlns:a14="http://schemas.microsoft.com/office/drawing/2010/main" val="0"/>
              </a:ext>
            </a:extLst>
          </a:blip>
          <a:srcRect t="2365" r="43582" b="68566"/>
          <a:stretch/>
        </p:blipFill>
        <p:spPr>
          <a:xfrm>
            <a:off x="477672" y="1050878"/>
            <a:ext cx="6878472" cy="1992572"/>
          </a:xfrm>
          <a:prstGeom prst="rect">
            <a:avLst/>
          </a:prstGeom>
        </p:spPr>
      </p:pic>
    </p:spTree>
    <p:extLst>
      <p:ext uri="{BB962C8B-B14F-4D97-AF65-F5344CB8AC3E}">
        <p14:creationId xmlns:p14="http://schemas.microsoft.com/office/powerpoint/2010/main" val="2436945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A5701-1A06-6599-D870-3EADCA8CB84C}"/>
              </a:ext>
            </a:extLst>
          </p:cNvPr>
          <p:cNvSpPr txBox="1"/>
          <p:nvPr/>
        </p:nvSpPr>
        <p:spPr>
          <a:xfrm>
            <a:off x="0" y="0"/>
            <a:ext cx="12192000" cy="7386638"/>
          </a:xfrm>
          <a:prstGeom prst="rect">
            <a:avLst/>
          </a:prstGeom>
          <a:noFill/>
        </p:spPr>
        <p:txBody>
          <a:bodyPr wrap="square" rtlCol="0">
            <a:spAutoFit/>
          </a:bodyPr>
          <a:lstStyle/>
          <a:p>
            <a:r>
              <a:rPr lang="en-GB" sz="2400" b="1" u="sng" dirty="0">
                <a:latin typeface="Times New Roman" panose="02020603050405020304" pitchFamily="18" charset="0"/>
                <a:cs typeface="Times New Roman" panose="02020603050405020304" pitchFamily="18" charset="0"/>
              </a:rPr>
              <a:t>Servlet Annotation  configuration:</a:t>
            </a:r>
          </a:p>
          <a:p>
            <a:r>
              <a:rPr lang="en-GB" sz="2400" b="1" u="sng" dirty="0">
                <a:latin typeface="Times New Roman" panose="02020603050405020304" pitchFamily="18" charset="0"/>
                <a:cs typeface="Times New Roman" panose="02020603050405020304" pitchFamily="18" charset="0"/>
              </a:rPr>
              <a:t>Web.xml:</a:t>
            </a:r>
          </a:p>
          <a:p>
            <a:pPr marL="0" marR="0">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xml</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version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"1.0"</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encoding</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"UTF-8"</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web-app</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xmlns:xsi</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"http://www.w3.org/2001/XMLSchema-instance"</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xmlns</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"http://xmlns.jcp.org/xml/ns/</a:t>
            </a:r>
            <a:r>
              <a:rPr lang="en-IN" sz="1800" i="1" dirty="0" err="1">
                <a:solidFill>
                  <a:srgbClr val="2A00FF"/>
                </a:solidFill>
                <a:effectLst/>
                <a:latin typeface="Consolas" panose="020B0609020204030204" pitchFamily="49" charset="0"/>
              </a:rPr>
              <a:t>javaee</a:t>
            </a:r>
            <a:r>
              <a:rPr lang="en-IN" sz="1800" i="1"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xsi:schemaLocation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"http://xmlns.jcp.org/xml/ns/</a:t>
            </a:r>
            <a:r>
              <a:rPr lang="en-IN" sz="1800" i="1" dirty="0" err="1">
                <a:solidFill>
                  <a:srgbClr val="2A00FF"/>
                </a:solidFill>
                <a:effectLst/>
                <a:latin typeface="Consolas" panose="020B0609020204030204" pitchFamily="49" charset="0"/>
              </a:rPr>
              <a:t>javaee</a:t>
            </a:r>
            <a:r>
              <a:rPr lang="en-IN" sz="1800" i="1" dirty="0">
                <a:solidFill>
                  <a:srgbClr val="2A00FF"/>
                </a:solidFill>
                <a:effectLst/>
                <a:latin typeface="Consolas" panose="020B0609020204030204" pitchFamily="49" charset="0"/>
              </a:rPr>
              <a:t> http://xmlns.jcp.org/xml/ns/javaee/web-app_3_1.xsd"</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id</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a:t>
            </a:r>
            <a:r>
              <a:rPr lang="en-IN" sz="1800" i="1" dirty="0" err="1">
                <a:solidFill>
                  <a:srgbClr val="2A00FF"/>
                </a:solidFill>
                <a:effectLst/>
                <a:latin typeface="Consolas" panose="020B0609020204030204" pitchFamily="49" charset="0"/>
              </a:rPr>
              <a:t>WebApp_ID</a:t>
            </a:r>
            <a:r>
              <a:rPr lang="en-IN" sz="1800" i="1"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version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"3.1"</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web-app</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r>
              <a:rPr lang="en-GB" sz="2400" b="1" u="sng" dirty="0">
                <a:latin typeface="Times New Roman" panose="02020603050405020304" pitchFamily="18" charset="0"/>
                <a:cs typeface="Times New Roman" panose="02020603050405020304" pitchFamily="18" charset="0"/>
              </a:rPr>
              <a:t>Index.html</a:t>
            </a:r>
          </a:p>
          <a:p>
            <a:pPr marL="0" marR="0">
              <a:spcBef>
                <a:spcPts val="0"/>
              </a:spcBef>
              <a:spcAft>
                <a:spcPts val="0"/>
              </a:spcAft>
            </a:pPr>
            <a:r>
              <a:rPr lang="en-IN" sz="1800" dirty="0">
                <a:solidFill>
                  <a:srgbClr val="000000"/>
                </a:solidFill>
                <a:effectLst/>
                <a:latin typeface="Consolas" panose="020B0609020204030204" pitchFamily="49" charset="0"/>
              </a:rPr>
              <a:t>&lt;!DOCTYPE html&gt;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meta</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charset</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ISO-8859-1</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Insert title here</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action</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add</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method</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get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FirstNumber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number1</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SecondNumber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number2</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submit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endParaRPr lang="en-GB" sz="2400" b="1" u="sng"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7624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8EEBD9-6C41-A6A2-13E7-6092CAC96323}"/>
              </a:ext>
            </a:extLst>
          </p:cNvPr>
          <p:cNvSpPr txBox="1"/>
          <p:nvPr/>
        </p:nvSpPr>
        <p:spPr>
          <a:xfrm>
            <a:off x="0" y="0"/>
            <a:ext cx="12192000" cy="6740307"/>
          </a:xfrm>
          <a:prstGeom prst="rect">
            <a:avLst/>
          </a:prstGeom>
          <a:noFill/>
        </p:spPr>
        <p:txBody>
          <a:bodyPr wrap="square" rtlCol="0">
            <a:spAutoFit/>
          </a:bodyPr>
          <a:lstStyle/>
          <a:p>
            <a:r>
              <a:rPr lang="en-GB" u="sng" dirty="0"/>
              <a:t>AddServlet.java</a:t>
            </a:r>
            <a:r>
              <a:rPr lang="en-GB" dirty="0"/>
              <a:t>:</a:t>
            </a:r>
          </a:p>
          <a:p>
            <a:r>
              <a:rPr lang="en-IN" dirty="0"/>
              <a:t>package </a:t>
            </a:r>
            <a:r>
              <a:rPr lang="en-IN" dirty="0" err="1"/>
              <a:t>com.addtwonumbercalculation</a:t>
            </a:r>
            <a:r>
              <a:rPr lang="en-IN" dirty="0"/>
              <a:t>;</a:t>
            </a:r>
          </a:p>
          <a:p>
            <a:r>
              <a:rPr lang="en-IN" dirty="0"/>
              <a:t>import </a:t>
            </a:r>
            <a:r>
              <a:rPr lang="en-IN" dirty="0" err="1"/>
              <a:t>java.io.IOException</a:t>
            </a:r>
            <a:r>
              <a:rPr lang="en-IN" dirty="0"/>
              <a:t>;</a:t>
            </a:r>
          </a:p>
          <a:p>
            <a:r>
              <a:rPr lang="en-IN" dirty="0"/>
              <a:t>import </a:t>
            </a:r>
            <a:r>
              <a:rPr lang="en-IN" dirty="0" err="1"/>
              <a:t>java.io.PrintWriter</a:t>
            </a:r>
            <a:r>
              <a:rPr lang="en-IN" dirty="0"/>
              <a:t>;</a:t>
            </a:r>
          </a:p>
          <a:p>
            <a:r>
              <a:rPr lang="en-IN" dirty="0"/>
              <a:t>import </a:t>
            </a:r>
            <a:r>
              <a:rPr lang="en-IN" dirty="0" err="1"/>
              <a:t>javax.servlet.RequestDispatcher</a:t>
            </a:r>
            <a:r>
              <a:rPr lang="en-IN" dirty="0"/>
              <a:t>;</a:t>
            </a:r>
          </a:p>
          <a:p>
            <a:r>
              <a:rPr lang="en-IN" dirty="0"/>
              <a:t>import </a:t>
            </a:r>
            <a:r>
              <a:rPr lang="en-IN" dirty="0" err="1"/>
              <a:t>javax.servlet.ServletException</a:t>
            </a:r>
            <a:r>
              <a:rPr lang="en-IN" dirty="0"/>
              <a:t>;</a:t>
            </a:r>
          </a:p>
          <a:p>
            <a:r>
              <a:rPr lang="en-IN" dirty="0"/>
              <a:t>import </a:t>
            </a:r>
            <a:r>
              <a:rPr lang="en-IN" dirty="0" err="1"/>
              <a:t>javax.servlet.annotation.WebServlet</a:t>
            </a:r>
            <a:r>
              <a:rPr lang="en-IN" dirty="0"/>
              <a:t>;</a:t>
            </a:r>
          </a:p>
          <a:p>
            <a:r>
              <a:rPr lang="en-IN" dirty="0"/>
              <a:t>import </a:t>
            </a:r>
            <a:r>
              <a:rPr lang="en-IN" dirty="0" err="1"/>
              <a:t>javax.servlet.http.Cookie</a:t>
            </a:r>
            <a:r>
              <a:rPr lang="en-IN" dirty="0"/>
              <a:t>;</a:t>
            </a:r>
          </a:p>
          <a:p>
            <a:r>
              <a:rPr lang="en-IN" dirty="0"/>
              <a:t>import </a:t>
            </a:r>
            <a:r>
              <a:rPr lang="en-IN" dirty="0" err="1"/>
              <a:t>javax.servlet.http.HttpServlet</a:t>
            </a:r>
            <a:r>
              <a:rPr lang="en-IN" dirty="0"/>
              <a:t>;</a:t>
            </a:r>
          </a:p>
          <a:p>
            <a:r>
              <a:rPr lang="en-IN" dirty="0"/>
              <a:t>import </a:t>
            </a:r>
            <a:r>
              <a:rPr lang="en-IN" dirty="0" err="1"/>
              <a:t>javax.servlet.http.HttpServletRequest</a:t>
            </a:r>
            <a:r>
              <a:rPr lang="en-IN" dirty="0"/>
              <a:t>;</a:t>
            </a:r>
          </a:p>
          <a:p>
            <a:r>
              <a:rPr lang="en-IN" dirty="0"/>
              <a:t>import </a:t>
            </a:r>
            <a:r>
              <a:rPr lang="en-IN" dirty="0" err="1"/>
              <a:t>javax.servlet.http.HttpServletResponse</a:t>
            </a:r>
            <a:r>
              <a:rPr lang="en-IN" dirty="0"/>
              <a:t>;</a:t>
            </a:r>
          </a:p>
          <a:p>
            <a:r>
              <a:rPr lang="en-IN" dirty="0"/>
              <a:t>import </a:t>
            </a:r>
            <a:r>
              <a:rPr lang="en-IN" dirty="0" err="1"/>
              <a:t>javax.servlet.http.HttpSession</a:t>
            </a:r>
            <a:r>
              <a:rPr lang="en-IN" dirty="0"/>
              <a:t>;</a:t>
            </a:r>
          </a:p>
          <a:p>
            <a:r>
              <a:rPr lang="en-IN" dirty="0"/>
              <a:t>@WebServlet("/add")</a:t>
            </a:r>
          </a:p>
          <a:p>
            <a:r>
              <a:rPr lang="en-IN" dirty="0"/>
              <a:t>public class </a:t>
            </a:r>
            <a:r>
              <a:rPr lang="en-IN" dirty="0" err="1"/>
              <a:t>AddServelet</a:t>
            </a:r>
            <a:r>
              <a:rPr lang="en-IN" dirty="0"/>
              <a:t> extends </a:t>
            </a:r>
            <a:r>
              <a:rPr lang="en-IN" dirty="0" err="1"/>
              <a:t>HttpServlet</a:t>
            </a:r>
            <a:r>
              <a:rPr lang="en-IN" dirty="0"/>
              <a:t>{</a:t>
            </a:r>
          </a:p>
          <a:p>
            <a:r>
              <a:rPr lang="en-IN" dirty="0"/>
              <a:t>	public void </a:t>
            </a:r>
            <a:r>
              <a:rPr lang="en-IN" dirty="0" err="1"/>
              <a:t>doGet</a:t>
            </a:r>
            <a:r>
              <a:rPr lang="en-IN" dirty="0"/>
              <a:t>(</a:t>
            </a:r>
            <a:r>
              <a:rPr lang="en-IN" dirty="0" err="1"/>
              <a:t>HttpServletRequest</a:t>
            </a:r>
            <a:r>
              <a:rPr lang="en-IN" dirty="0"/>
              <a:t> </a:t>
            </a:r>
            <a:r>
              <a:rPr lang="en-IN" dirty="0" err="1"/>
              <a:t>req,HttpServletResponse</a:t>
            </a:r>
            <a:r>
              <a:rPr lang="en-IN" dirty="0"/>
              <a:t> res) throws </a:t>
            </a:r>
            <a:r>
              <a:rPr lang="en-IN" dirty="0" err="1"/>
              <a:t>IOException</a:t>
            </a:r>
            <a:r>
              <a:rPr lang="en-IN" dirty="0"/>
              <a:t>, </a:t>
            </a:r>
            <a:r>
              <a:rPr lang="en-IN" dirty="0" err="1"/>
              <a:t>ServletException</a:t>
            </a:r>
            <a:r>
              <a:rPr lang="en-IN" dirty="0"/>
              <a:t> {</a:t>
            </a:r>
          </a:p>
          <a:p>
            <a:r>
              <a:rPr lang="en-IN" dirty="0"/>
              <a:t>		int </a:t>
            </a:r>
            <a:r>
              <a:rPr lang="en-IN" dirty="0" err="1"/>
              <a:t>i</a:t>
            </a:r>
            <a:r>
              <a:rPr lang="en-IN" dirty="0"/>
              <a:t>=</a:t>
            </a:r>
            <a:r>
              <a:rPr lang="en-IN" dirty="0" err="1"/>
              <a:t>Integer.parseInt</a:t>
            </a:r>
            <a:r>
              <a:rPr lang="en-IN" dirty="0"/>
              <a:t>(</a:t>
            </a:r>
            <a:r>
              <a:rPr lang="en-IN" dirty="0" err="1"/>
              <a:t>req.getParameter</a:t>
            </a:r>
            <a:r>
              <a:rPr lang="en-IN" dirty="0"/>
              <a:t>("number1"));</a:t>
            </a:r>
          </a:p>
          <a:p>
            <a:r>
              <a:rPr lang="en-IN" dirty="0"/>
              <a:t>		int j=</a:t>
            </a:r>
            <a:r>
              <a:rPr lang="en-IN" dirty="0" err="1"/>
              <a:t>Integer.parseInt</a:t>
            </a:r>
            <a:r>
              <a:rPr lang="en-IN" dirty="0"/>
              <a:t>(</a:t>
            </a:r>
            <a:r>
              <a:rPr lang="en-IN" dirty="0" err="1"/>
              <a:t>req.getParameter</a:t>
            </a:r>
            <a:r>
              <a:rPr lang="en-IN" dirty="0"/>
              <a:t>("number2"));</a:t>
            </a:r>
          </a:p>
          <a:p>
            <a:r>
              <a:rPr lang="en-IN" dirty="0"/>
              <a:t>		int k=</a:t>
            </a:r>
            <a:r>
              <a:rPr lang="en-IN" dirty="0" err="1"/>
              <a:t>i+j</a:t>
            </a:r>
            <a:r>
              <a:rPr lang="en-IN" dirty="0"/>
              <a:t>;</a:t>
            </a:r>
          </a:p>
          <a:p>
            <a:r>
              <a:rPr lang="en-IN" dirty="0"/>
              <a:t>		</a:t>
            </a:r>
          </a:p>
          <a:p>
            <a:r>
              <a:rPr lang="en-IN" dirty="0"/>
              <a:t>		Cookie cookie=new Cookie("</a:t>
            </a:r>
            <a:r>
              <a:rPr lang="en-IN" dirty="0" err="1"/>
              <a:t>k",k</a:t>
            </a:r>
            <a:r>
              <a:rPr lang="en-IN" dirty="0"/>
              <a:t>+"");</a:t>
            </a:r>
          </a:p>
          <a:p>
            <a:r>
              <a:rPr lang="en-IN" dirty="0"/>
              <a:t>		</a:t>
            </a:r>
            <a:r>
              <a:rPr lang="en-IN" dirty="0" err="1"/>
              <a:t>res.addCookie</a:t>
            </a:r>
            <a:r>
              <a:rPr lang="en-IN" dirty="0"/>
              <a:t>(cookie);</a:t>
            </a:r>
          </a:p>
          <a:p>
            <a:r>
              <a:rPr lang="en-IN" dirty="0"/>
              <a:t>		</a:t>
            </a:r>
            <a:r>
              <a:rPr lang="en-IN" dirty="0" err="1"/>
              <a:t>res.sendRedirect</a:t>
            </a:r>
            <a:r>
              <a:rPr lang="en-IN" dirty="0"/>
              <a:t>("square");</a:t>
            </a:r>
          </a:p>
          <a:p>
            <a:r>
              <a:rPr lang="en-IN" dirty="0"/>
              <a:t>	}}</a:t>
            </a:r>
          </a:p>
          <a:p>
            <a:endParaRPr lang="en-IN" dirty="0"/>
          </a:p>
        </p:txBody>
      </p:sp>
    </p:spTree>
    <p:extLst>
      <p:ext uri="{BB962C8B-B14F-4D97-AF65-F5344CB8AC3E}">
        <p14:creationId xmlns:p14="http://schemas.microsoft.com/office/powerpoint/2010/main" val="1170833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964044-9B98-C9CD-024F-249CC33FDC58}"/>
              </a:ext>
            </a:extLst>
          </p:cNvPr>
          <p:cNvSpPr txBox="1"/>
          <p:nvPr/>
        </p:nvSpPr>
        <p:spPr>
          <a:xfrm>
            <a:off x="0" y="0"/>
            <a:ext cx="12192000" cy="7294305"/>
          </a:xfrm>
          <a:prstGeom prst="rect">
            <a:avLst/>
          </a:prstGeom>
          <a:noFill/>
        </p:spPr>
        <p:txBody>
          <a:bodyPr wrap="square" rtlCol="0">
            <a:spAutoFit/>
          </a:bodyPr>
          <a:lstStyle/>
          <a:p>
            <a:r>
              <a:rPr lang="en-GB" u="sng" dirty="0"/>
              <a:t>SquareServlet.java:</a:t>
            </a:r>
          </a:p>
          <a:p>
            <a:r>
              <a:rPr lang="en-IN" dirty="0"/>
              <a:t>package </a:t>
            </a:r>
            <a:r>
              <a:rPr lang="en-IN" dirty="0" err="1"/>
              <a:t>com.addtwonumbercalculation</a:t>
            </a:r>
            <a:r>
              <a:rPr lang="en-IN" dirty="0"/>
              <a:t>;</a:t>
            </a:r>
          </a:p>
          <a:p>
            <a:r>
              <a:rPr lang="en-IN" dirty="0"/>
              <a:t>import </a:t>
            </a:r>
            <a:r>
              <a:rPr lang="en-IN" dirty="0" err="1"/>
              <a:t>java.io.IOException</a:t>
            </a:r>
            <a:r>
              <a:rPr lang="en-IN" dirty="0"/>
              <a:t>;</a:t>
            </a:r>
          </a:p>
          <a:p>
            <a:r>
              <a:rPr lang="en-IN" dirty="0"/>
              <a:t>import </a:t>
            </a:r>
            <a:r>
              <a:rPr lang="en-IN" dirty="0" err="1"/>
              <a:t>java.io.PrintWriter</a:t>
            </a:r>
            <a:r>
              <a:rPr lang="en-IN" dirty="0"/>
              <a:t>;</a:t>
            </a:r>
          </a:p>
          <a:p>
            <a:r>
              <a:rPr lang="en-IN" dirty="0"/>
              <a:t>import </a:t>
            </a:r>
            <a:r>
              <a:rPr lang="en-IN" dirty="0" err="1"/>
              <a:t>javax.servlet.annotation.WebServlet</a:t>
            </a:r>
            <a:r>
              <a:rPr lang="en-IN" dirty="0"/>
              <a:t>;</a:t>
            </a:r>
          </a:p>
          <a:p>
            <a:r>
              <a:rPr lang="en-IN" dirty="0"/>
              <a:t>import </a:t>
            </a:r>
            <a:r>
              <a:rPr lang="en-IN" dirty="0" err="1"/>
              <a:t>javax.servlet.http.Cookie</a:t>
            </a:r>
            <a:r>
              <a:rPr lang="en-IN" dirty="0"/>
              <a:t>;</a:t>
            </a:r>
          </a:p>
          <a:p>
            <a:r>
              <a:rPr lang="en-IN" dirty="0"/>
              <a:t>import </a:t>
            </a:r>
            <a:r>
              <a:rPr lang="en-IN" dirty="0" err="1"/>
              <a:t>javax.servlet.http.HttpServlet</a:t>
            </a:r>
            <a:r>
              <a:rPr lang="en-IN" dirty="0"/>
              <a:t>;</a:t>
            </a:r>
          </a:p>
          <a:p>
            <a:r>
              <a:rPr lang="en-IN" dirty="0"/>
              <a:t>import </a:t>
            </a:r>
            <a:r>
              <a:rPr lang="en-IN" dirty="0" err="1"/>
              <a:t>javax.servlet.http.HttpServletRequest</a:t>
            </a:r>
            <a:r>
              <a:rPr lang="en-IN" dirty="0"/>
              <a:t>;</a:t>
            </a:r>
          </a:p>
          <a:p>
            <a:r>
              <a:rPr lang="en-IN" dirty="0"/>
              <a:t>import </a:t>
            </a:r>
            <a:r>
              <a:rPr lang="en-IN" dirty="0" err="1"/>
              <a:t>javax.servlet.http.HttpServletResponse</a:t>
            </a:r>
            <a:r>
              <a:rPr lang="en-IN" dirty="0"/>
              <a:t>;</a:t>
            </a:r>
          </a:p>
          <a:p>
            <a:r>
              <a:rPr lang="en-IN" dirty="0"/>
              <a:t>import </a:t>
            </a:r>
            <a:r>
              <a:rPr lang="en-IN" dirty="0" err="1"/>
              <a:t>javax.servlet.http.HttpSession</a:t>
            </a:r>
            <a:r>
              <a:rPr lang="en-IN" dirty="0"/>
              <a:t>;</a:t>
            </a:r>
          </a:p>
          <a:p>
            <a:r>
              <a:rPr lang="en-IN" dirty="0"/>
              <a:t>@WebServlet("/square")</a:t>
            </a:r>
          </a:p>
          <a:p>
            <a:r>
              <a:rPr lang="en-IN" dirty="0"/>
              <a:t>public class </a:t>
            </a:r>
            <a:r>
              <a:rPr lang="en-IN" dirty="0" err="1"/>
              <a:t>SquareServlet</a:t>
            </a:r>
            <a:r>
              <a:rPr lang="en-IN" dirty="0"/>
              <a:t> extends </a:t>
            </a:r>
            <a:r>
              <a:rPr lang="en-IN" dirty="0" err="1"/>
              <a:t>HttpServlet</a:t>
            </a:r>
            <a:r>
              <a:rPr lang="en-IN" dirty="0"/>
              <a:t>{</a:t>
            </a:r>
          </a:p>
          <a:p>
            <a:r>
              <a:rPr lang="en-IN" dirty="0"/>
              <a:t>	public void </a:t>
            </a:r>
            <a:r>
              <a:rPr lang="en-IN" dirty="0" err="1"/>
              <a:t>doGet</a:t>
            </a:r>
            <a:r>
              <a:rPr lang="en-IN" dirty="0"/>
              <a:t>(</a:t>
            </a:r>
            <a:r>
              <a:rPr lang="en-IN" dirty="0" err="1"/>
              <a:t>HttpServletRequest</a:t>
            </a:r>
            <a:r>
              <a:rPr lang="en-IN" dirty="0"/>
              <a:t> </a:t>
            </a:r>
            <a:r>
              <a:rPr lang="en-IN" dirty="0" err="1"/>
              <a:t>req,HttpServletResponse</a:t>
            </a:r>
            <a:r>
              <a:rPr lang="en-IN" dirty="0"/>
              <a:t> res) throws </a:t>
            </a:r>
            <a:r>
              <a:rPr lang="en-IN" dirty="0" err="1"/>
              <a:t>IOException</a:t>
            </a:r>
            <a:r>
              <a:rPr lang="en-IN" dirty="0"/>
              <a:t> {</a:t>
            </a:r>
          </a:p>
          <a:p>
            <a:r>
              <a:rPr lang="en-IN" dirty="0"/>
              <a:t>		int k=0;</a:t>
            </a:r>
          </a:p>
          <a:p>
            <a:r>
              <a:rPr lang="en-IN" dirty="0"/>
              <a:t>		Cookie cookies[]=</a:t>
            </a:r>
            <a:r>
              <a:rPr lang="en-IN" dirty="0" err="1"/>
              <a:t>req.getCookies</a:t>
            </a:r>
            <a:r>
              <a:rPr lang="en-IN" dirty="0"/>
              <a:t>();</a:t>
            </a:r>
          </a:p>
          <a:p>
            <a:r>
              <a:rPr lang="en-IN" dirty="0"/>
              <a:t>		for(Cookie c:cookies) {</a:t>
            </a:r>
          </a:p>
          <a:p>
            <a:r>
              <a:rPr lang="en-IN" dirty="0"/>
              <a:t>			if(</a:t>
            </a:r>
            <a:r>
              <a:rPr lang="en-IN" dirty="0" err="1"/>
              <a:t>c.getName</a:t>
            </a:r>
            <a:r>
              <a:rPr lang="en-IN" dirty="0"/>
              <a:t>().equals("k"))</a:t>
            </a:r>
          </a:p>
          <a:p>
            <a:r>
              <a:rPr lang="en-IN" dirty="0"/>
              <a:t>				k=</a:t>
            </a:r>
            <a:r>
              <a:rPr lang="en-IN" dirty="0" err="1"/>
              <a:t>Integer.parseInt</a:t>
            </a:r>
            <a:r>
              <a:rPr lang="en-IN" dirty="0"/>
              <a:t>(</a:t>
            </a:r>
            <a:r>
              <a:rPr lang="en-IN" dirty="0" err="1"/>
              <a:t>c.getValue</a:t>
            </a:r>
            <a:r>
              <a:rPr lang="en-IN" dirty="0"/>
              <a:t>());</a:t>
            </a:r>
          </a:p>
          <a:p>
            <a:r>
              <a:rPr lang="en-IN" dirty="0"/>
              <a:t>		}</a:t>
            </a:r>
          </a:p>
          <a:p>
            <a:r>
              <a:rPr lang="en-IN" dirty="0"/>
              <a:t>		k=k*k;</a:t>
            </a:r>
          </a:p>
          <a:p>
            <a:r>
              <a:rPr lang="en-IN" dirty="0"/>
              <a:t>		</a:t>
            </a:r>
          </a:p>
          <a:p>
            <a:r>
              <a:rPr lang="en-IN" dirty="0"/>
              <a:t>		</a:t>
            </a:r>
            <a:r>
              <a:rPr lang="en-IN" dirty="0" err="1"/>
              <a:t>PrintWriter</a:t>
            </a:r>
            <a:r>
              <a:rPr lang="en-IN" dirty="0"/>
              <a:t> out=</a:t>
            </a:r>
            <a:r>
              <a:rPr lang="en-IN" dirty="0" err="1"/>
              <a:t>res.getWriter</a:t>
            </a:r>
            <a:r>
              <a:rPr lang="en-IN" dirty="0"/>
              <a:t>();</a:t>
            </a:r>
          </a:p>
          <a:p>
            <a:r>
              <a:rPr lang="en-IN" dirty="0"/>
              <a:t>		</a:t>
            </a:r>
            <a:r>
              <a:rPr lang="en-IN" dirty="0" err="1"/>
              <a:t>out.println</a:t>
            </a:r>
            <a:r>
              <a:rPr lang="en-IN" dirty="0"/>
              <a:t>("Result is "+k);</a:t>
            </a:r>
          </a:p>
          <a:p>
            <a:r>
              <a:rPr lang="en-IN" dirty="0"/>
              <a:t>}</a:t>
            </a:r>
          </a:p>
          <a:p>
            <a:r>
              <a:rPr lang="en-IN" dirty="0"/>
              <a:t>}</a:t>
            </a:r>
          </a:p>
          <a:p>
            <a:endParaRPr lang="en-IN" dirty="0"/>
          </a:p>
        </p:txBody>
      </p:sp>
    </p:spTree>
    <p:extLst>
      <p:ext uri="{BB962C8B-B14F-4D97-AF65-F5344CB8AC3E}">
        <p14:creationId xmlns:p14="http://schemas.microsoft.com/office/powerpoint/2010/main" val="3824592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32A79-3183-650F-C918-6F2C6DFCA055}"/>
              </a:ext>
            </a:extLst>
          </p:cNvPr>
          <p:cNvSpPr txBox="1"/>
          <p:nvPr/>
        </p:nvSpPr>
        <p:spPr>
          <a:xfrm>
            <a:off x="0" y="0"/>
            <a:ext cx="12192000" cy="5755422"/>
          </a:xfrm>
          <a:prstGeom prst="rect">
            <a:avLst/>
          </a:prstGeom>
          <a:noFill/>
        </p:spPr>
        <p:txBody>
          <a:bodyPr wrap="square" rtlCol="0">
            <a:spAutoFit/>
          </a:bodyPr>
          <a:lstStyle/>
          <a:p>
            <a:r>
              <a:rPr lang="en-GB" sz="4400" b="1" u="sng" dirty="0">
                <a:latin typeface="Times New Roman" panose="02020603050405020304" pitchFamily="18" charset="0"/>
                <a:cs typeface="Times New Roman" panose="02020603050405020304" pitchFamily="18" charset="0"/>
              </a:rPr>
              <a:t>Why </a:t>
            </a:r>
            <a:r>
              <a:rPr lang="en-GB" sz="4400" b="1" u="sng" dirty="0" err="1">
                <a:latin typeface="Times New Roman" panose="02020603050405020304" pitchFamily="18" charset="0"/>
                <a:cs typeface="Times New Roman" panose="02020603050405020304" pitchFamily="18" charset="0"/>
              </a:rPr>
              <a:t>jsp</a:t>
            </a:r>
            <a:r>
              <a:rPr lang="en-GB" dirty="0"/>
              <a:t>:</a:t>
            </a:r>
          </a:p>
          <a:p>
            <a:r>
              <a:rPr lang="en-IN" dirty="0"/>
              <a:t>I</a:t>
            </a:r>
            <a:r>
              <a:rPr lang="en-GB" dirty="0"/>
              <a:t>t stands for Java Server Pages. · It is a server side technology. · It is used for creating web application. · It is used to create dynamic web Application.</a:t>
            </a:r>
          </a:p>
          <a:p>
            <a:r>
              <a:rPr lang="en-GB" u="sng" dirty="0">
                <a:latin typeface="Times New Roman" panose="02020603050405020304" pitchFamily="18" charset="0"/>
                <a:cs typeface="Times New Roman" panose="02020603050405020304" pitchFamily="18" charset="0"/>
              </a:rPr>
              <a:t>Index.html</a:t>
            </a:r>
          </a:p>
          <a:p>
            <a:pPr marL="0" marR="0">
              <a:spcBef>
                <a:spcPts val="0"/>
              </a:spcBef>
              <a:spcAft>
                <a:spcPts val="0"/>
              </a:spcAft>
            </a:pPr>
            <a:r>
              <a:rPr lang="en-IN" sz="1800" dirty="0">
                <a:solidFill>
                  <a:srgbClr val="000000"/>
                </a:solidFill>
                <a:effectLst/>
                <a:latin typeface="Consolas" panose="020B0609020204030204" pitchFamily="49" charset="0"/>
              </a:rPr>
              <a:t>&lt;!DOCTYPE html&gt;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meta</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charset</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ISO-8859-1</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Insert title here</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action</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add</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method</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get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FirstNumber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number1</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SecondNumber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number2</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submit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170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43CCE-F8ED-8CC8-FB93-573081783F52}"/>
              </a:ext>
            </a:extLst>
          </p:cNvPr>
          <p:cNvSpPr txBox="1"/>
          <p:nvPr/>
        </p:nvSpPr>
        <p:spPr>
          <a:xfrm>
            <a:off x="0" y="0"/>
            <a:ext cx="12192000" cy="6740307"/>
          </a:xfrm>
          <a:prstGeom prst="rect">
            <a:avLst/>
          </a:prstGeom>
          <a:noFill/>
        </p:spPr>
        <p:txBody>
          <a:bodyPr wrap="square" rtlCol="0">
            <a:spAutoFit/>
          </a:bodyPr>
          <a:lstStyle/>
          <a:p>
            <a:r>
              <a:rPr lang="en-GB" dirty="0"/>
              <a:t>AddServlet.java:</a:t>
            </a:r>
          </a:p>
          <a:p>
            <a:r>
              <a:rPr lang="en-IN" dirty="0"/>
              <a:t>package </a:t>
            </a:r>
            <a:r>
              <a:rPr lang="en-IN" dirty="0" err="1"/>
              <a:t>com.addtwonumbercalculation</a:t>
            </a:r>
            <a:r>
              <a:rPr lang="en-IN" dirty="0"/>
              <a:t>;</a:t>
            </a:r>
          </a:p>
          <a:p>
            <a:r>
              <a:rPr lang="en-IN" dirty="0"/>
              <a:t>import </a:t>
            </a:r>
            <a:r>
              <a:rPr lang="en-IN" dirty="0" err="1"/>
              <a:t>java.io.IOException</a:t>
            </a:r>
            <a:r>
              <a:rPr lang="en-IN" dirty="0"/>
              <a:t>;</a:t>
            </a:r>
          </a:p>
          <a:p>
            <a:r>
              <a:rPr lang="en-IN" dirty="0"/>
              <a:t>import </a:t>
            </a:r>
            <a:r>
              <a:rPr lang="en-IN" dirty="0" err="1"/>
              <a:t>java.io.PrintWriter</a:t>
            </a:r>
            <a:r>
              <a:rPr lang="en-IN" dirty="0"/>
              <a:t>;</a:t>
            </a:r>
          </a:p>
          <a:p>
            <a:r>
              <a:rPr lang="en-IN" dirty="0"/>
              <a:t>import </a:t>
            </a:r>
            <a:r>
              <a:rPr lang="en-IN" dirty="0" err="1"/>
              <a:t>javax.servlet.RequestDispatcher</a:t>
            </a:r>
            <a:r>
              <a:rPr lang="en-IN" dirty="0"/>
              <a:t>;</a:t>
            </a:r>
          </a:p>
          <a:p>
            <a:r>
              <a:rPr lang="en-IN" dirty="0"/>
              <a:t>import </a:t>
            </a:r>
            <a:r>
              <a:rPr lang="en-IN" dirty="0" err="1"/>
              <a:t>javax.servlet.ServletException</a:t>
            </a:r>
            <a:r>
              <a:rPr lang="en-IN" dirty="0"/>
              <a:t>;</a:t>
            </a:r>
          </a:p>
          <a:p>
            <a:r>
              <a:rPr lang="en-IN" dirty="0"/>
              <a:t>import </a:t>
            </a:r>
            <a:r>
              <a:rPr lang="en-IN" dirty="0" err="1"/>
              <a:t>javax.servlet.annotation.WebServlet</a:t>
            </a:r>
            <a:r>
              <a:rPr lang="en-IN" dirty="0"/>
              <a:t>;</a:t>
            </a:r>
          </a:p>
          <a:p>
            <a:r>
              <a:rPr lang="en-IN" dirty="0"/>
              <a:t>import </a:t>
            </a:r>
            <a:r>
              <a:rPr lang="en-IN" dirty="0" err="1"/>
              <a:t>javax.servlet.http.Cookie</a:t>
            </a:r>
            <a:r>
              <a:rPr lang="en-IN" dirty="0"/>
              <a:t>;</a:t>
            </a:r>
          </a:p>
          <a:p>
            <a:r>
              <a:rPr lang="en-IN" dirty="0"/>
              <a:t>import </a:t>
            </a:r>
            <a:r>
              <a:rPr lang="en-IN" dirty="0" err="1"/>
              <a:t>javax.servlet.http.HttpServlet</a:t>
            </a:r>
            <a:r>
              <a:rPr lang="en-IN" dirty="0"/>
              <a:t>;</a:t>
            </a:r>
          </a:p>
          <a:p>
            <a:r>
              <a:rPr lang="en-IN" dirty="0"/>
              <a:t>import </a:t>
            </a:r>
            <a:r>
              <a:rPr lang="en-IN" dirty="0" err="1"/>
              <a:t>javax.servlet.http.HttpServletRequest</a:t>
            </a:r>
            <a:r>
              <a:rPr lang="en-IN" dirty="0"/>
              <a:t>;</a:t>
            </a:r>
          </a:p>
          <a:p>
            <a:r>
              <a:rPr lang="en-IN" dirty="0"/>
              <a:t>import </a:t>
            </a:r>
            <a:r>
              <a:rPr lang="en-IN" dirty="0" err="1"/>
              <a:t>javax.servlet.http.HttpServletResponse</a:t>
            </a:r>
            <a:r>
              <a:rPr lang="en-IN" dirty="0"/>
              <a:t>;</a:t>
            </a:r>
          </a:p>
          <a:p>
            <a:r>
              <a:rPr lang="en-IN" dirty="0"/>
              <a:t>import </a:t>
            </a:r>
            <a:r>
              <a:rPr lang="en-IN" dirty="0" err="1"/>
              <a:t>javax.servlet.http.HttpSession</a:t>
            </a:r>
            <a:r>
              <a:rPr lang="en-IN" dirty="0"/>
              <a:t>;</a:t>
            </a:r>
          </a:p>
          <a:p>
            <a:r>
              <a:rPr lang="en-IN" dirty="0"/>
              <a:t>@WebServlet("/add")</a:t>
            </a:r>
          </a:p>
          <a:p>
            <a:r>
              <a:rPr lang="en-IN" dirty="0"/>
              <a:t>public class </a:t>
            </a:r>
            <a:r>
              <a:rPr lang="en-IN" dirty="0" err="1"/>
              <a:t>AddServelet</a:t>
            </a:r>
            <a:r>
              <a:rPr lang="en-IN" dirty="0"/>
              <a:t> extends </a:t>
            </a:r>
            <a:r>
              <a:rPr lang="en-IN" dirty="0" err="1"/>
              <a:t>HttpServlet</a:t>
            </a:r>
            <a:r>
              <a:rPr lang="en-IN" dirty="0"/>
              <a:t>{</a:t>
            </a:r>
          </a:p>
          <a:p>
            <a:r>
              <a:rPr lang="en-IN" dirty="0"/>
              <a:t>	public void </a:t>
            </a:r>
            <a:r>
              <a:rPr lang="en-IN" dirty="0" err="1"/>
              <a:t>doGet</a:t>
            </a:r>
            <a:r>
              <a:rPr lang="en-IN" dirty="0"/>
              <a:t>(</a:t>
            </a:r>
            <a:r>
              <a:rPr lang="en-IN" dirty="0" err="1"/>
              <a:t>HttpServletRequest</a:t>
            </a:r>
            <a:r>
              <a:rPr lang="en-IN" dirty="0"/>
              <a:t> </a:t>
            </a:r>
            <a:r>
              <a:rPr lang="en-IN" dirty="0" err="1"/>
              <a:t>req,HttpServletResponse</a:t>
            </a:r>
            <a:r>
              <a:rPr lang="en-IN" dirty="0"/>
              <a:t> res) throws </a:t>
            </a:r>
            <a:r>
              <a:rPr lang="en-IN" dirty="0" err="1"/>
              <a:t>IOException</a:t>
            </a:r>
            <a:r>
              <a:rPr lang="en-IN" dirty="0"/>
              <a:t>, </a:t>
            </a:r>
            <a:r>
              <a:rPr lang="en-IN" dirty="0" err="1"/>
              <a:t>ServletException</a:t>
            </a:r>
            <a:r>
              <a:rPr lang="en-IN" dirty="0"/>
              <a:t> {</a:t>
            </a:r>
          </a:p>
          <a:p>
            <a:r>
              <a:rPr lang="en-IN" dirty="0"/>
              <a:t>		int </a:t>
            </a:r>
            <a:r>
              <a:rPr lang="en-IN" dirty="0" err="1"/>
              <a:t>i</a:t>
            </a:r>
            <a:r>
              <a:rPr lang="en-IN" dirty="0"/>
              <a:t>=</a:t>
            </a:r>
            <a:r>
              <a:rPr lang="en-IN" dirty="0" err="1"/>
              <a:t>Integer.parseInt</a:t>
            </a:r>
            <a:r>
              <a:rPr lang="en-IN" dirty="0"/>
              <a:t>(</a:t>
            </a:r>
            <a:r>
              <a:rPr lang="en-IN" dirty="0" err="1"/>
              <a:t>req.getParameter</a:t>
            </a:r>
            <a:r>
              <a:rPr lang="en-IN" dirty="0"/>
              <a:t>("number1"));</a:t>
            </a:r>
          </a:p>
          <a:p>
            <a:r>
              <a:rPr lang="en-IN" dirty="0"/>
              <a:t>		int j=</a:t>
            </a:r>
            <a:r>
              <a:rPr lang="en-IN" dirty="0" err="1"/>
              <a:t>Integer.parseInt</a:t>
            </a:r>
            <a:r>
              <a:rPr lang="en-IN" dirty="0"/>
              <a:t>(</a:t>
            </a:r>
            <a:r>
              <a:rPr lang="en-IN" dirty="0" err="1"/>
              <a:t>req.getParameter</a:t>
            </a:r>
            <a:r>
              <a:rPr lang="en-IN" dirty="0"/>
              <a:t>("number2"));</a:t>
            </a:r>
          </a:p>
          <a:p>
            <a:r>
              <a:rPr lang="en-IN" dirty="0"/>
              <a:t>		int k=</a:t>
            </a:r>
            <a:r>
              <a:rPr lang="en-IN" dirty="0" err="1"/>
              <a:t>i+j</a:t>
            </a:r>
            <a:r>
              <a:rPr lang="en-IN" dirty="0"/>
              <a:t>;</a:t>
            </a:r>
          </a:p>
          <a:p>
            <a:r>
              <a:rPr lang="en-IN" dirty="0"/>
              <a:t>		</a:t>
            </a:r>
          </a:p>
          <a:p>
            <a:r>
              <a:rPr lang="en-IN" dirty="0"/>
              <a:t>		</a:t>
            </a:r>
            <a:r>
              <a:rPr lang="en-IN" dirty="0" err="1"/>
              <a:t>PrintWriter</a:t>
            </a:r>
            <a:r>
              <a:rPr lang="en-IN" dirty="0"/>
              <a:t> out=</a:t>
            </a:r>
            <a:r>
              <a:rPr lang="en-IN" dirty="0" err="1"/>
              <a:t>res.getWriter</a:t>
            </a:r>
            <a:r>
              <a:rPr lang="en-IN" dirty="0"/>
              <a:t>();</a:t>
            </a:r>
          </a:p>
          <a:p>
            <a:r>
              <a:rPr lang="en-IN" dirty="0"/>
              <a:t>		</a:t>
            </a:r>
            <a:r>
              <a:rPr lang="en-IN" dirty="0" err="1"/>
              <a:t>out.println</a:t>
            </a:r>
            <a:r>
              <a:rPr lang="en-IN" dirty="0"/>
              <a:t>("&lt;html&gt;&lt;body </a:t>
            </a:r>
            <a:r>
              <a:rPr lang="en-IN" dirty="0" err="1"/>
              <a:t>bgcolor</a:t>
            </a:r>
            <a:r>
              <a:rPr lang="en-IN" dirty="0"/>
              <a:t>='cyan'&gt;&lt;/body&gt;&lt;/html&gt;");</a:t>
            </a:r>
          </a:p>
          <a:p>
            <a:r>
              <a:rPr lang="en-IN" dirty="0"/>
              <a:t>		</a:t>
            </a:r>
            <a:r>
              <a:rPr lang="en-IN" dirty="0" err="1"/>
              <a:t>out.println</a:t>
            </a:r>
            <a:r>
              <a:rPr lang="en-IN" dirty="0"/>
              <a:t>("The result is: "+k);</a:t>
            </a:r>
          </a:p>
          <a:p>
            <a:r>
              <a:rPr lang="en-IN" dirty="0"/>
              <a:t>	}}</a:t>
            </a:r>
          </a:p>
          <a:p>
            <a:endParaRPr lang="en-IN" dirty="0"/>
          </a:p>
        </p:txBody>
      </p:sp>
    </p:spTree>
    <p:extLst>
      <p:ext uri="{BB962C8B-B14F-4D97-AF65-F5344CB8AC3E}">
        <p14:creationId xmlns:p14="http://schemas.microsoft.com/office/powerpoint/2010/main" val="3896772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635066-9CB6-850B-6765-AC5FDCE5E729}"/>
              </a:ext>
            </a:extLst>
          </p:cNvPr>
          <p:cNvPicPr>
            <a:picLocks noChangeAspect="1"/>
          </p:cNvPicPr>
          <p:nvPr/>
        </p:nvPicPr>
        <p:blipFill rotWithShape="1">
          <a:blip r:embed="rId2">
            <a:extLst>
              <a:ext uri="{28A0092B-C50C-407E-A947-70E740481C1C}">
                <a14:useLocalDpi xmlns:a14="http://schemas.microsoft.com/office/drawing/2010/main" val="0"/>
              </a:ext>
            </a:extLst>
          </a:blip>
          <a:srcRect t="-24" r="50000" b="71354"/>
          <a:stretch/>
        </p:blipFill>
        <p:spPr>
          <a:xfrm>
            <a:off x="109182" y="586854"/>
            <a:ext cx="6096000" cy="1965277"/>
          </a:xfrm>
          <a:prstGeom prst="rect">
            <a:avLst/>
          </a:prstGeom>
        </p:spPr>
      </p:pic>
      <p:pic>
        <p:nvPicPr>
          <p:cNvPr id="5" name="Picture 4">
            <a:extLst>
              <a:ext uri="{FF2B5EF4-FFF2-40B4-BE49-F238E27FC236}">
                <a16:creationId xmlns:a16="http://schemas.microsoft.com/office/drawing/2014/main" id="{E8ECA6AF-EE22-EA6E-FBAB-315F2741D561}"/>
              </a:ext>
            </a:extLst>
          </p:cNvPr>
          <p:cNvPicPr>
            <a:picLocks noChangeAspect="1"/>
          </p:cNvPicPr>
          <p:nvPr/>
        </p:nvPicPr>
        <p:blipFill rotWithShape="1">
          <a:blip r:embed="rId3">
            <a:extLst>
              <a:ext uri="{28A0092B-C50C-407E-A947-70E740481C1C}">
                <a14:useLocalDpi xmlns:a14="http://schemas.microsoft.com/office/drawing/2010/main" val="0"/>
              </a:ext>
            </a:extLst>
          </a:blip>
          <a:srcRect t="-24" r="53097" b="71353"/>
          <a:stretch/>
        </p:blipFill>
        <p:spPr>
          <a:xfrm>
            <a:off x="109182" y="2702259"/>
            <a:ext cx="5718412" cy="1965278"/>
          </a:xfrm>
          <a:prstGeom prst="rect">
            <a:avLst/>
          </a:prstGeom>
        </p:spPr>
      </p:pic>
    </p:spTree>
    <p:extLst>
      <p:ext uri="{BB962C8B-B14F-4D97-AF65-F5344CB8AC3E}">
        <p14:creationId xmlns:p14="http://schemas.microsoft.com/office/powerpoint/2010/main" val="413152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787CD1-211E-BE20-777F-116016D124D4}"/>
              </a:ext>
            </a:extLst>
          </p:cNvPr>
          <p:cNvSpPr txBox="1"/>
          <p:nvPr/>
        </p:nvSpPr>
        <p:spPr>
          <a:xfrm>
            <a:off x="0" y="0"/>
            <a:ext cx="12192000" cy="7386638"/>
          </a:xfrm>
          <a:prstGeom prst="rect">
            <a:avLst/>
          </a:prstGeom>
          <a:noFill/>
        </p:spPr>
        <p:txBody>
          <a:bodyPr wrap="square" rtlCol="0">
            <a:spAutoFit/>
          </a:bodyPr>
          <a:lstStyle/>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class</a:t>
            </a:r>
            <a:r>
              <a:rPr lang="en-IN" sz="1800" dirty="0">
                <a:solidFill>
                  <a:srgbClr val="000000"/>
                </a:solidFill>
                <a:effectLst/>
                <a:latin typeface="Consolas" panose="020B0609020204030204" pitchFamily="49" charset="0"/>
              </a:rPr>
              <a:t> </a:t>
            </a:r>
            <a:r>
              <a:rPr lang="en-IN" sz="1800" u="sng" dirty="0" err="1">
                <a:solidFill>
                  <a:srgbClr val="000000"/>
                </a:solidFill>
                <a:effectLst/>
                <a:latin typeface="Consolas" panose="020B0609020204030204" pitchFamily="49" charset="0"/>
              </a:rPr>
              <a:t>AddServelet</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extends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HttpServlet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public</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void</a:t>
            </a:r>
            <a:r>
              <a:rPr lang="en-IN" sz="1800" dirty="0">
                <a:solidFill>
                  <a:srgbClr val="000000"/>
                </a:solidFill>
                <a:effectLst/>
                <a:latin typeface="Consolas" panose="020B0609020204030204" pitchFamily="49" charset="0"/>
              </a:rPr>
              <a:t> service(</a:t>
            </a:r>
            <a:r>
              <a:rPr lang="en-IN" sz="1800" dirty="0" err="1">
                <a:solidFill>
                  <a:srgbClr val="000000"/>
                </a:solidFill>
                <a:effectLst/>
                <a:latin typeface="Consolas" panose="020B0609020204030204" pitchFamily="49" charset="0"/>
              </a:rPr>
              <a:t>HttpServletRequest</a:t>
            </a:r>
            <a:r>
              <a:rPr lang="en-IN" sz="1800" dirty="0">
                <a:solidFill>
                  <a:srgbClr val="000000"/>
                </a:solidFill>
                <a:effectLst/>
                <a:latin typeface="Consolas" panose="020B0609020204030204" pitchFamily="49" charset="0"/>
              </a:rPr>
              <a:t> </a:t>
            </a:r>
            <a:r>
              <a:rPr lang="en-IN" sz="1800" dirty="0" err="1">
                <a:solidFill>
                  <a:srgbClr val="6A3E3E"/>
                </a:solidFill>
                <a:effectLst/>
                <a:latin typeface="Consolas" panose="020B0609020204030204" pitchFamily="49" charset="0"/>
              </a:rPr>
              <a:t>req</a:t>
            </a:r>
            <a:r>
              <a:rPr lang="en-IN" sz="1800" dirty="0" err="1">
                <a:solidFill>
                  <a:srgbClr val="000000"/>
                </a:solidFill>
                <a:effectLst/>
                <a:latin typeface="Consolas" panose="020B0609020204030204" pitchFamily="49" charset="0"/>
              </a:rPr>
              <a:t>,HttpServletResponse</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res</a:t>
            </a:r>
            <a:r>
              <a:rPr lang="en-IN" sz="1800" dirty="0">
                <a:solidFill>
                  <a:srgbClr val="000000"/>
                </a:solidFill>
                <a:effectLst/>
                <a:latin typeface="Consolas" panose="020B0609020204030204" pitchFamily="49" charset="0"/>
              </a:rPr>
              <a:t>) </a:t>
            </a:r>
            <a:r>
              <a:rPr lang="en-IN" sz="1800" b="1" dirty="0">
                <a:solidFill>
                  <a:srgbClr val="7F0055"/>
                </a:solidFill>
                <a:effectLst/>
                <a:latin typeface="Consolas" panose="020B0609020204030204" pitchFamily="49" charset="0"/>
              </a:rPr>
              <a:t>throws</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IOException</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b="1" dirty="0">
                <a:solidFill>
                  <a:srgbClr val="7F0055"/>
                </a:solidFill>
                <a:effectLst/>
                <a:latin typeface="Consolas" panose="020B0609020204030204" pitchFamily="49" charset="0"/>
              </a:rPr>
              <a:t>int</a:t>
            </a:r>
            <a:r>
              <a:rPr lang="en-IN" sz="1800" dirty="0">
                <a:solidFill>
                  <a:srgbClr val="000000"/>
                </a:solidFill>
                <a:effectLst/>
                <a:latin typeface="Consolas" panose="020B0609020204030204" pitchFamily="49" charset="0"/>
              </a:rPr>
              <a:t> </a:t>
            </a:r>
            <a:r>
              <a:rPr lang="en-IN" sz="1800" dirty="0" err="1">
                <a:solidFill>
                  <a:srgbClr val="6A3E3E"/>
                </a:solidFill>
                <a:effectLst/>
                <a:latin typeface="Consolas" panose="020B0609020204030204" pitchFamily="49" charset="0"/>
              </a:rPr>
              <a:t>i</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Integer.</a:t>
            </a:r>
            <a:r>
              <a:rPr lang="en-IN" sz="1800" i="1" dirty="0" err="1">
                <a:solidFill>
                  <a:srgbClr val="000000"/>
                </a:solidFill>
                <a:effectLst/>
                <a:latin typeface="Consolas" panose="020B0609020204030204" pitchFamily="49" charset="0"/>
              </a:rPr>
              <a:t>parseInt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req</a:t>
            </a:r>
            <a:r>
              <a:rPr lang="en-IN" sz="1800" dirty="0" err="1">
                <a:solidFill>
                  <a:srgbClr val="000000"/>
                </a:solidFill>
                <a:effectLst/>
                <a:latin typeface="Consolas" panose="020B0609020204030204" pitchFamily="49" charset="0"/>
              </a:rPr>
              <a:t>.getParameter</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"number1"</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int</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j</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Integer.</a:t>
            </a:r>
            <a:r>
              <a:rPr lang="en-IN" sz="1800" i="1" dirty="0" err="1">
                <a:solidFill>
                  <a:srgbClr val="000000"/>
                </a:solidFill>
                <a:effectLst/>
                <a:latin typeface="Consolas" panose="020B0609020204030204" pitchFamily="49" charset="0"/>
              </a:rPr>
              <a:t>parseInt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req</a:t>
            </a:r>
            <a:r>
              <a:rPr lang="en-IN" sz="1800" dirty="0" err="1">
                <a:solidFill>
                  <a:srgbClr val="000000"/>
                </a:solidFill>
                <a:effectLst/>
                <a:latin typeface="Consolas" panose="020B0609020204030204" pitchFamily="49" charset="0"/>
              </a:rPr>
              <a:t>.getParameter</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"number2"</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int</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i</a:t>
            </a:r>
            <a:r>
              <a:rPr lang="en-IN" sz="1800" dirty="0" err="1">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j</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PrintWriter</a:t>
            </a:r>
            <a:r>
              <a:rPr lang="en-IN" sz="1800" dirty="0">
                <a:solidFill>
                  <a:srgbClr val="000000"/>
                </a:solidFill>
                <a:effectLst/>
                <a:latin typeface="Consolas" panose="020B0609020204030204" pitchFamily="49" charset="0"/>
              </a:rPr>
              <a:t> </a:t>
            </a:r>
            <a:r>
              <a:rPr lang="en-IN" sz="1800" dirty="0">
                <a:solidFill>
                  <a:srgbClr val="6A3E3E"/>
                </a:solidFill>
                <a:effectLst/>
                <a:latin typeface="Consolas" panose="020B0609020204030204" pitchFamily="49" charset="0"/>
              </a:rPr>
              <a:t>out</a:t>
            </a:r>
            <a:r>
              <a:rPr lang="en-IN" sz="1800" dirty="0">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res</a:t>
            </a:r>
            <a:r>
              <a:rPr lang="en-IN" sz="1800" dirty="0" err="1">
                <a:solidFill>
                  <a:srgbClr val="000000"/>
                </a:solidFill>
                <a:effectLst/>
                <a:latin typeface="Consolas" panose="020B0609020204030204" pitchFamily="49" charset="0"/>
              </a:rPr>
              <a:t>.getWriter</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6A3E3E"/>
                </a:solidFill>
                <a:effectLst/>
                <a:latin typeface="Consolas" panose="020B0609020204030204" pitchFamily="49" charset="0"/>
              </a:rPr>
              <a:t>out</a:t>
            </a:r>
            <a:r>
              <a:rPr lang="en-IN" sz="1800" dirty="0" err="1">
                <a:solidFill>
                  <a:srgbClr val="000000"/>
                </a:solidFill>
                <a:effectLst/>
                <a:latin typeface="Consolas" panose="020B0609020204030204" pitchFamily="49" charset="0"/>
              </a:rPr>
              <a:t>.println</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"result </a:t>
            </a:r>
            <a:r>
              <a:rPr lang="en-IN" sz="1800" dirty="0" err="1">
                <a:solidFill>
                  <a:srgbClr val="2A00FF"/>
                </a:solidFill>
                <a:effectLst/>
                <a:latin typeface="Consolas" panose="020B0609020204030204" pitchFamily="49" charset="0"/>
              </a:rPr>
              <a:t>is"</a:t>
            </a:r>
            <a:r>
              <a:rPr lang="en-IN" sz="1800" dirty="0" err="1">
                <a:solidFill>
                  <a:srgbClr val="000000"/>
                </a:solidFill>
                <a:effectLst/>
                <a:latin typeface="Consolas" panose="020B0609020204030204" pitchFamily="49" charset="0"/>
              </a:rPr>
              <a:t>+</a:t>
            </a:r>
            <a:r>
              <a:rPr lang="en-IN" sz="1800" dirty="0" err="1">
                <a:solidFill>
                  <a:srgbClr val="6A3E3E"/>
                </a:solidFill>
                <a:effectLst/>
                <a:latin typeface="Consolas" panose="020B0609020204030204" pitchFamily="49" charset="0"/>
              </a:rPr>
              <a:t>k</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a:t>
            </a:r>
          </a:p>
          <a:p>
            <a:pPr marL="0" marR="0">
              <a:spcBef>
                <a:spcPts val="0"/>
              </a:spcBef>
              <a:spcAft>
                <a:spcPts val="0"/>
              </a:spcAft>
            </a:pPr>
            <a:r>
              <a:rPr lang="en-IN" sz="2400" b="1" u="sng" dirty="0">
                <a:solidFill>
                  <a:srgbClr val="000000"/>
                </a:solidFill>
                <a:latin typeface="Times New Roman" panose="02020603050405020304" pitchFamily="18" charset="0"/>
                <a:cs typeface="Times New Roman" panose="02020603050405020304" pitchFamily="18" charset="0"/>
              </a:rPr>
              <a:t>Web.xml</a:t>
            </a:r>
          </a:p>
          <a:p>
            <a:pPr marL="0" marR="0">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xml</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version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"1.0"</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encoding</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"UTF-8"</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web-app</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xmlns:xsi</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"http://www.w3.org/2001/XMLSchema-instance"</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xmlns</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"http://xmlns.jcp.org/xml/ns/</a:t>
            </a:r>
            <a:r>
              <a:rPr lang="en-IN" sz="1800" i="1" dirty="0" err="1">
                <a:solidFill>
                  <a:srgbClr val="2A00FF"/>
                </a:solidFill>
                <a:effectLst/>
                <a:latin typeface="Consolas" panose="020B0609020204030204" pitchFamily="49" charset="0"/>
              </a:rPr>
              <a:t>javaee</a:t>
            </a:r>
            <a:r>
              <a:rPr lang="en-IN" sz="1800" i="1"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xsi:schemaLocation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"http://xmlns.jcp.org/xml/ns/</a:t>
            </a:r>
            <a:r>
              <a:rPr lang="en-IN" sz="1800" i="1" dirty="0" err="1">
                <a:solidFill>
                  <a:srgbClr val="2A00FF"/>
                </a:solidFill>
                <a:effectLst/>
                <a:latin typeface="Consolas" panose="020B0609020204030204" pitchFamily="49" charset="0"/>
              </a:rPr>
              <a:t>javaee</a:t>
            </a:r>
            <a:r>
              <a:rPr lang="en-IN" sz="1800" i="1" dirty="0">
                <a:solidFill>
                  <a:srgbClr val="2A00FF"/>
                </a:solidFill>
                <a:effectLst/>
                <a:latin typeface="Consolas" panose="020B0609020204030204" pitchFamily="49" charset="0"/>
              </a:rPr>
              <a:t> http://xmlns.jcp.org/xml/ns/javaee/web-app_3_1.xsd"</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id</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a:t>
            </a:r>
            <a:r>
              <a:rPr lang="en-IN" sz="1800" i="1" dirty="0" err="1">
                <a:solidFill>
                  <a:srgbClr val="2A00FF"/>
                </a:solidFill>
                <a:effectLst/>
                <a:latin typeface="Consolas" panose="020B0609020204030204" pitchFamily="49" charset="0"/>
              </a:rPr>
              <a:t>WebApp_ID</a:t>
            </a:r>
            <a:r>
              <a:rPr lang="en-IN" sz="1800" i="1"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version</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"3.1"</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r>
              <a:rPr lang="en-IN" sz="1800" u="sng" dirty="0" err="1">
                <a:solidFill>
                  <a:srgbClr val="000000"/>
                </a:solidFill>
                <a:effectLst/>
                <a:latin typeface="Consolas" panose="020B0609020204030204" pitchFamily="49" charset="0"/>
              </a:rPr>
              <a:t>abc</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servlet-class</a:t>
            </a:r>
            <a:r>
              <a:rPr lang="en-IN" sz="1800" dirty="0">
                <a:solidFill>
                  <a:srgbClr val="008080"/>
                </a:solidFill>
                <a:effectLst/>
                <a:latin typeface="Consolas" panose="020B0609020204030204" pitchFamily="49" charset="0"/>
              </a:rPr>
              <a:t>&gt;</a:t>
            </a:r>
            <a:r>
              <a:rPr lang="en-IN" sz="1800" dirty="0" err="1">
                <a:solidFill>
                  <a:srgbClr val="000000"/>
                </a:solidFill>
                <a:effectLst/>
                <a:latin typeface="Consolas" panose="020B0609020204030204" pitchFamily="49" charset="0"/>
              </a:rPr>
              <a:t>com.addtwonumbercalculation.AddServelet</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servlet-class</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servlet-mapping</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r>
              <a:rPr lang="en-IN" sz="1800" u="sng" dirty="0" err="1">
                <a:solidFill>
                  <a:srgbClr val="000000"/>
                </a:solidFill>
                <a:effectLst/>
                <a:latin typeface="Consolas" panose="020B0609020204030204" pitchFamily="49" charset="0"/>
              </a:rPr>
              <a:t>abc</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servlet-name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url</a:t>
            </a:r>
            <a:r>
              <a:rPr lang="en-IN" sz="1800" dirty="0">
                <a:solidFill>
                  <a:srgbClr val="3F7F7F"/>
                </a:solidFill>
                <a:effectLst/>
                <a:latin typeface="Consolas" panose="020B0609020204030204" pitchFamily="49" charset="0"/>
              </a:rPr>
              <a:t>-pattern</a:t>
            </a:r>
            <a:r>
              <a:rPr lang="en-IN" sz="1800" dirty="0">
                <a:solidFill>
                  <a:srgbClr val="008080"/>
                </a:solidFill>
                <a:effectLst/>
                <a:latin typeface="Consolas" panose="020B0609020204030204" pitchFamily="49" charset="0"/>
              </a:rPr>
              <a:t>&gt;</a:t>
            </a:r>
            <a:r>
              <a:rPr lang="en-IN" sz="1800" dirty="0">
                <a:solidFill>
                  <a:srgbClr val="000000"/>
                </a:solidFill>
                <a:effectLst/>
                <a:latin typeface="Consolas" panose="020B0609020204030204" pitchFamily="49" charset="0"/>
              </a:rPr>
              <a:t>/add</a:t>
            </a:r>
            <a:r>
              <a:rPr lang="en-IN" sz="1800" dirty="0">
                <a:solidFill>
                  <a:srgbClr val="008080"/>
                </a:solidFill>
                <a:effectLst/>
                <a:latin typeface="Consolas" panose="020B0609020204030204" pitchFamily="49" charset="0"/>
              </a:rPr>
              <a:t>&lt;/</a:t>
            </a:r>
            <a:r>
              <a:rPr lang="en-IN" sz="1800" dirty="0" err="1">
                <a:solidFill>
                  <a:srgbClr val="3F7F7F"/>
                </a:solidFill>
                <a:effectLst/>
                <a:latin typeface="Consolas" panose="020B0609020204030204" pitchFamily="49" charset="0"/>
              </a:rPr>
              <a:t>url</a:t>
            </a:r>
            <a:r>
              <a:rPr lang="en-IN" sz="1800" dirty="0">
                <a:solidFill>
                  <a:srgbClr val="3F7F7F"/>
                </a:solidFill>
                <a:effectLst/>
                <a:latin typeface="Consolas" panose="020B0609020204030204" pitchFamily="49" charset="0"/>
              </a:rPr>
              <a:t>-pattern</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servlet-mapping</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web-app</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endParaRPr lang="en-IN" sz="180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872290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912208-A356-F226-08C7-509A32DD5EEA}"/>
              </a:ext>
            </a:extLst>
          </p:cNvPr>
          <p:cNvSpPr txBox="1"/>
          <p:nvPr/>
        </p:nvSpPr>
        <p:spPr>
          <a:xfrm>
            <a:off x="0" y="0"/>
            <a:ext cx="12192000" cy="5416868"/>
          </a:xfrm>
          <a:prstGeom prst="rect">
            <a:avLst/>
          </a:prstGeom>
          <a:noFill/>
        </p:spPr>
        <p:txBody>
          <a:bodyPr wrap="square" rtlCol="0">
            <a:spAutoFit/>
          </a:bodyPr>
          <a:lstStyle/>
          <a:p>
            <a:r>
              <a:rPr lang="en-GB" b="1" u="sng" dirty="0">
                <a:latin typeface="Times New Roman" panose="02020603050405020304" pitchFamily="18" charset="0"/>
                <a:cs typeface="Times New Roman" panose="02020603050405020304" pitchFamily="18" charset="0"/>
              </a:rPr>
              <a:t>Java code inside the </a:t>
            </a:r>
            <a:r>
              <a:rPr lang="en-GB" b="1" u="sng" dirty="0" err="1">
                <a:latin typeface="Times New Roman" panose="02020603050405020304" pitchFamily="18" charset="0"/>
                <a:cs typeface="Times New Roman" panose="02020603050405020304" pitchFamily="18" charset="0"/>
              </a:rPr>
              <a:t>jsp</a:t>
            </a:r>
            <a:r>
              <a:rPr lang="en-GB" b="1" u="sng" dirty="0">
                <a:latin typeface="Times New Roman" panose="02020603050405020304" pitchFamily="18" charset="0"/>
                <a:cs typeface="Times New Roman" panose="02020603050405020304" pitchFamily="18" charset="0"/>
              </a:rPr>
              <a:t> file</a:t>
            </a:r>
            <a:r>
              <a:rPr lang="en-GB" dirty="0"/>
              <a:t>:</a:t>
            </a:r>
          </a:p>
          <a:p>
            <a:r>
              <a:rPr lang="en-GB" sz="2000" b="1" u="sng" dirty="0">
                <a:latin typeface="Times New Roman" panose="02020603050405020304" pitchFamily="18" charset="0"/>
                <a:cs typeface="Times New Roman" panose="02020603050405020304" pitchFamily="18" charset="0"/>
              </a:rPr>
              <a:t>Index.html:</a:t>
            </a:r>
          </a:p>
          <a:p>
            <a:pPr marL="0" marR="0">
              <a:spcBef>
                <a:spcPts val="0"/>
              </a:spcBef>
              <a:spcAft>
                <a:spcPts val="0"/>
              </a:spcAft>
            </a:pPr>
            <a:r>
              <a:rPr lang="en-IN" sz="1800" dirty="0">
                <a:solidFill>
                  <a:srgbClr val="000000"/>
                </a:solidFill>
                <a:effectLst/>
                <a:latin typeface="Consolas" panose="020B0609020204030204" pitchFamily="49" charset="0"/>
              </a:rPr>
              <a:t>&lt;!DOCTYPE html&gt;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meta</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charset</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ISO-8859-1</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Insert title here</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action</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err="1">
                <a:solidFill>
                  <a:srgbClr val="2AA198"/>
                </a:solidFill>
                <a:effectLst/>
                <a:latin typeface="Consolas" panose="020B0609020204030204" pitchFamily="49" charset="0"/>
              </a:rPr>
              <a:t>add.jsp</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method</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get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FirstNumber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number1</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SecondNumber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number2</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submit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endParaRPr lang="en-GB" sz="2000" b="1" u="sng" dirty="0">
              <a:latin typeface="Times New Roman" panose="02020603050405020304" pitchFamily="18" charset="0"/>
              <a:cs typeface="Times New Roman" panose="02020603050405020304" pitchFamily="18" charset="0"/>
            </a:endParaRPr>
          </a:p>
          <a:p>
            <a:endParaRPr lang="en-GB" dirty="0"/>
          </a:p>
          <a:p>
            <a:endParaRPr lang="en-IN" dirty="0"/>
          </a:p>
        </p:txBody>
      </p:sp>
    </p:spTree>
    <p:extLst>
      <p:ext uri="{BB962C8B-B14F-4D97-AF65-F5344CB8AC3E}">
        <p14:creationId xmlns:p14="http://schemas.microsoft.com/office/powerpoint/2010/main" val="2642857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E0CA9-5FE7-BB69-3B47-78CF3C68570E}"/>
              </a:ext>
            </a:extLst>
          </p:cNvPr>
          <p:cNvSpPr txBox="1"/>
          <p:nvPr/>
        </p:nvSpPr>
        <p:spPr>
          <a:xfrm>
            <a:off x="0" y="0"/>
            <a:ext cx="12192000" cy="6740307"/>
          </a:xfrm>
          <a:prstGeom prst="rect">
            <a:avLst/>
          </a:prstGeom>
          <a:noFill/>
        </p:spPr>
        <p:txBody>
          <a:bodyPr wrap="square" rtlCol="0">
            <a:spAutoFit/>
          </a:bodyPr>
          <a:lstStyle/>
          <a:p>
            <a:r>
              <a:rPr lang="en-GB" u="sng" dirty="0" err="1"/>
              <a:t>Add.jsp</a:t>
            </a:r>
            <a:r>
              <a:rPr lang="en-GB" dirty="0"/>
              <a:t>:</a:t>
            </a:r>
          </a:p>
          <a:p>
            <a:pPr marL="0" marR="0">
              <a:spcBef>
                <a:spcPts val="0"/>
              </a:spcBef>
              <a:spcAft>
                <a:spcPts val="0"/>
              </a:spcAft>
            </a:pPr>
            <a:r>
              <a:rPr lang="en-IN" sz="1800" dirty="0">
                <a:solidFill>
                  <a:srgbClr val="BF5F3F"/>
                </a:solidFill>
                <a:effectLst/>
                <a:latin typeface="Consolas" panose="020B0609020204030204" pitchFamily="49" charset="0"/>
              </a:rPr>
              <a:t>&lt;%@</a:t>
            </a:r>
            <a:r>
              <a:rPr lang="en-IN" sz="1800" dirty="0">
                <a:solidFill>
                  <a:srgbClr val="000000"/>
                </a:solidFill>
                <a:effectLst/>
                <a:latin typeface="Consolas" panose="020B0609020204030204" pitchFamily="49" charset="0"/>
              </a:rPr>
              <a:t> </a:t>
            </a:r>
            <a:r>
              <a:rPr lang="en-IN" sz="1800" dirty="0">
                <a:solidFill>
                  <a:srgbClr val="3F7F7F"/>
                </a:solidFill>
                <a:effectLst/>
                <a:latin typeface="Consolas" panose="020B0609020204030204" pitchFamily="49" charset="0"/>
              </a:rPr>
              <a:t>page</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language</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"java"</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contentType</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"text/html; charset=ISO-8859-1"</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err="1">
                <a:solidFill>
                  <a:srgbClr val="7F007F"/>
                </a:solidFill>
                <a:effectLst/>
                <a:latin typeface="Consolas" panose="020B0609020204030204" pitchFamily="49" charset="0"/>
              </a:rPr>
              <a:t>pageEncoding</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"ISO-8859-1"</a:t>
            </a:r>
            <a:r>
              <a:rPr lang="en-IN" sz="1800" dirty="0">
                <a:solidFill>
                  <a:srgbClr val="BF5F3F"/>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DOCTYPE</a:t>
            </a:r>
            <a:r>
              <a:rPr lang="en-IN" sz="1800" dirty="0">
                <a:solidFill>
                  <a:srgbClr val="000000"/>
                </a:solidFill>
                <a:effectLst/>
                <a:latin typeface="Consolas" panose="020B0609020204030204" pitchFamily="49" charset="0"/>
              </a:rPr>
              <a:t> </a:t>
            </a:r>
            <a:r>
              <a:rPr lang="en-IN" sz="1800" dirty="0">
                <a:solidFill>
                  <a:srgbClr val="008080"/>
                </a:solidFill>
                <a:effectLst/>
                <a:latin typeface="Consolas" panose="020B0609020204030204" pitchFamily="49" charset="0"/>
              </a:rPr>
              <a:t>html&gt;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html</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head</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meta</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charset</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"ISO-8859-1"</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title</a:t>
            </a:r>
            <a:r>
              <a:rPr lang="en-IN" sz="1800" dirty="0">
                <a:solidFill>
                  <a:srgbClr val="008080"/>
                </a:solidFill>
                <a:effectLst/>
                <a:latin typeface="Consolas" panose="020B0609020204030204" pitchFamily="49" charset="0"/>
              </a:rPr>
              <a:t>&gt;</a:t>
            </a:r>
            <a:r>
              <a:rPr lang="en-IN" sz="1800" dirty="0">
                <a:solidFill>
                  <a:srgbClr val="000000"/>
                </a:solidFill>
                <a:effectLst/>
                <a:latin typeface="Consolas" panose="020B0609020204030204" pitchFamily="49" charset="0"/>
              </a:rPr>
              <a:t>Insert title here</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title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head</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body</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bgcolor</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'red'</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BF5F3F"/>
                </a:solidFill>
                <a:effectLst/>
                <a:latin typeface="Consolas" panose="020B0609020204030204" pitchFamily="49" charset="0"/>
              </a:rPr>
              <a:t>&lt;%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b="1" dirty="0">
                <a:solidFill>
                  <a:srgbClr val="7F0055"/>
                </a:solidFill>
                <a:effectLst/>
                <a:latin typeface="Consolas" panose="020B0609020204030204" pitchFamily="49" charset="0"/>
              </a:rPr>
              <a:t>int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i</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Integer.parseInt</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request.getParameter</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"number1"</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int</a:t>
            </a:r>
            <a:r>
              <a:rPr lang="en-IN" sz="1800" dirty="0">
                <a:solidFill>
                  <a:srgbClr val="000000"/>
                </a:solidFill>
                <a:effectLst/>
                <a:latin typeface="Consolas" panose="020B0609020204030204" pitchFamily="49" charset="0"/>
              </a:rPr>
              <a:t> j=</a:t>
            </a:r>
            <a:r>
              <a:rPr lang="en-IN" sz="1800" dirty="0" err="1">
                <a:solidFill>
                  <a:srgbClr val="000000"/>
                </a:solidFill>
                <a:effectLst/>
                <a:latin typeface="Consolas" panose="020B0609020204030204" pitchFamily="49" charset="0"/>
              </a:rPr>
              <a:t>Integer.parseInt</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request.getParameter</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"number2"</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b="1" dirty="0">
                <a:solidFill>
                  <a:srgbClr val="7F0055"/>
                </a:solidFill>
                <a:effectLst/>
                <a:latin typeface="Consolas" panose="020B0609020204030204" pitchFamily="49" charset="0"/>
              </a:rPr>
              <a:t>int</a:t>
            </a:r>
            <a:r>
              <a:rPr lang="en-IN" sz="1800" dirty="0">
                <a:solidFill>
                  <a:srgbClr val="000000"/>
                </a:solidFill>
                <a:effectLst/>
                <a:latin typeface="Consolas" panose="020B0609020204030204" pitchFamily="49" charset="0"/>
              </a:rPr>
              <a:t> k=</a:t>
            </a:r>
            <a:r>
              <a:rPr lang="en-IN" sz="1800" dirty="0" err="1">
                <a:solidFill>
                  <a:srgbClr val="000000"/>
                </a:solidFill>
                <a:effectLst/>
                <a:latin typeface="Consolas" panose="020B0609020204030204" pitchFamily="49" charset="0"/>
              </a:rPr>
              <a:t>i+j</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out.println</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"The output is:"</a:t>
            </a:r>
            <a:r>
              <a:rPr lang="en-IN" sz="1800" dirty="0">
                <a:solidFill>
                  <a:srgbClr val="000000"/>
                </a:solidFill>
                <a:effectLst/>
                <a:latin typeface="Consolas" panose="020B0609020204030204" pitchFamily="49" charset="0"/>
              </a:rPr>
              <a:t> +k);</a:t>
            </a: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br>
              <a:rPr lang="en-IN" sz="1800" dirty="0">
                <a:solidFill>
                  <a:srgbClr val="000000"/>
                </a:solidFill>
                <a:effectLst/>
                <a:latin typeface="Consolas" panose="020B0609020204030204" pitchFamily="49" charset="0"/>
              </a:rPr>
            </a:b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BF5F3F"/>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body</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a:solidFill>
                  <a:srgbClr val="008080"/>
                </a:solidFill>
                <a:effectLst/>
                <a:latin typeface="Consolas" panose="020B0609020204030204" pitchFamily="49" charset="0"/>
              </a:rPr>
              <a:t>&lt;/</a:t>
            </a:r>
            <a:r>
              <a:rPr lang="en-IN" sz="1800">
                <a:solidFill>
                  <a:srgbClr val="3F7F7F"/>
                </a:solidFill>
                <a:effectLst/>
                <a:latin typeface="Consolas" panose="020B0609020204030204" pitchFamily="49" charset="0"/>
              </a:rPr>
              <a:t>html</a:t>
            </a:r>
            <a:r>
              <a:rPr lang="en-IN" sz="1800">
                <a:solidFill>
                  <a:srgbClr val="008080"/>
                </a:solidFill>
                <a:effectLst/>
                <a:latin typeface="Consolas" panose="020B0609020204030204" pitchFamily="49" charset="0"/>
              </a:rPr>
              <a:t>&gt;</a:t>
            </a:r>
            <a:endParaRPr lang="en-IN" sz="1800">
              <a:solidFill>
                <a:srgbClr val="000000"/>
              </a:solidFill>
              <a:effectLst/>
              <a:latin typeface="Consolas" panose="020B0609020204030204" pitchFamily="49" charset="0"/>
            </a:endParaRPr>
          </a:p>
          <a:p>
            <a:endParaRPr lang="en-GB" dirty="0"/>
          </a:p>
          <a:p>
            <a:endParaRPr lang="en-IN" dirty="0"/>
          </a:p>
        </p:txBody>
      </p:sp>
    </p:spTree>
    <p:extLst>
      <p:ext uri="{BB962C8B-B14F-4D97-AF65-F5344CB8AC3E}">
        <p14:creationId xmlns:p14="http://schemas.microsoft.com/office/powerpoint/2010/main" val="730306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64181-FB54-31CD-D4FD-B1019D235D0A}"/>
              </a:ext>
            </a:extLst>
          </p:cNvPr>
          <p:cNvSpPr txBox="1"/>
          <p:nvPr/>
        </p:nvSpPr>
        <p:spPr>
          <a:xfrm>
            <a:off x="0" y="0"/>
            <a:ext cx="12192000" cy="800219"/>
          </a:xfrm>
          <a:prstGeom prst="rect">
            <a:avLst/>
          </a:prstGeom>
          <a:noFill/>
        </p:spPr>
        <p:txBody>
          <a:bodyPr wrap="square" rtlCol="0">
            <a:spAutoFit/>
          </a:bodyPr>
          <a:lstStyle/>
          <a:p>
            <a:r>
              <a:rPr lang="en-GB" sz="2800" b="1" u="sng">
                <a:latin typeface="Times New Roman" panose="02020603050405020304" pitchFamily="18" charset="0"/>
                <a:cs typeface="Times New Roman" panose="02020603050405020304" pitchFamily="18" charset="0"/>
              </a:rPr>
              <a:t>JSP Tags:</a:t>
            </a:r>
            <a:endParaRPr lang="en-GB" sz="2800" b="1" u="sng"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5727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26FA9-B460-1A1A-50F9-687BFA00F878}"/>
              </a:ext>
            </a:extLst>
          </p:cNvPr>
          <p:cNvSpPr txBox="1"/>
          <p:nvPr/>
        </p:nvSpPr>
        <p:spPr>
          <a:xfrm>
            <a:off x="0" y="0"/>
            <a:ext cx="12192000" cy="7017306"/>
          </a:xfrm>
          <a:prstGeom prst="rect">
            <a:avLst/>
          </a:prstGeom>
          <a:noFill/>
        </p:spPr>
        <p:txBody>
          <a:bodyPr wrap="square" rtlCol="0">
            <a:spAutoFit/>
          </a:bodyPr>
          <a:lstStyle/>
          <a:p>
            <a:r>
              <a:rPr lang="en-GB" sz="2400" b="1" u="sng" dirty="0">
                <a:latin typeface="Times New Roman" panose="02020603050405020304" pitchFamily="18" charset="0"/>
                <a:cs typeface="Times New Roman" panose="02020603050405020304" pitchFamily="18" charset="0"/>
              </a:rPr>
              <a:t>JDBC in JSP:</a:t>
            </a:r>
          </a:p>
          <a:p>
            <a:r>
              <a:rPr lang="en-GB" sz="2400" b="1" u="sng" dirty="0" err="1">
                <a:latin typeface="Times New Roman" panose="02020603050405020304" pitchFamily="18" charset="0"/>
                <a:cs typeface="Times New Roman" panose="02020603050405020304" pitchFamily="18" charset="0"/>
              </a:rPr>
              <a:t>Studentdetail.jsp</a:t>
            </a:r>
            <a:endParaRPr lang="en-GB" sz="2400" b="1" u="sng" dirty="0">
              <a:latin typeface="Times New Roman" panose="02020603050405020304" pitchFamily="18" charset="0"/>
              <a:cs typeface="Times New Roman" panose="02020603050405020304" pitchFamily="18" charset="0"/>
            </a:endParaRPr>
          </a:p>
          <a:p>
            <a:pPr marL="0" marR="0">
              <a:spcBef>
                <a:spcPts val="0"/>
              </a:spcBef>
              <a:spcAft>
                <a:spcPts val="0"/>
              </a:spcAft>
            </a:pPr>
            <a:r>
              <a:rPr lang="en-IN" sz="1800" dirty="0">
                <a:solidFill>
                  <a:srgbClr val="BF5F3F"/>
                </a:solidFill>
                <a:effectLst/>
                <a:latin typeface="Consolas" panose="020B0609020204030204" pitchFamily="49" charset="0"/>
              </a:rPr>
              <a:t>&lt;%@</a:t>
            </a:r>
            <a:r>
              <a:rPr lang="en-IN" sz="1800" dirty="0">
                <a:solidFill>
                  <a:srgbClr val="000000"/>
                </a:solidFill>
                <a:effectLst/>
                <a:latin typeface="Consolas" panose="020B0609020204030204" pitchFamily="49" charset="0"/>
              </a:rPr>
              <a:t> </a:t>
            </a:r>
            <a:r>
              <a:rPr lang="en-IN" sz="1800" dirty="0">
                <a:solidFill>
                  <a:srgbClr val="3F7F7F"/>
                </a:solidFill>
                <a:effectLst/>
                <a:latin typeface="Consolas" panose="020B0609020204030204" pitchFamily="49" charset="0"/>
              </a:rPr>
              <a:t>page</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language</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"java"</a:t>
            </a:r>
            <a:r>
              <a:rPr lang="en-IN" sz="1800" dirty="0">
                <a:solidFill>
                  <a:srgbClr val="000000"/>
                </a:solidFill>
                <a:effectLst/>
                <a:latin typeface="Consolas" panose="020B0609020204030204" pitchFamily="49" charset="0"/>
              </a:rPr>
              <a:t> </a:t>
            </a:r>
            <a:r>
              <a:rPr lang="en-IN" sz="1800" dirty="0" err="1">
                <a:solidFill>
                  <a:srgbClr val="7F007F"/>
                </a:solidFill>
                <a:effectLst/>
                <a:latin typeface="Consolas" panose="020B0609020204030204" pitchFamily="49" charset="0"/>
              </a:rPr>
              <a:t>contentType</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"text/html; charset=ISO-8859-1"</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err="1">
                <a:solidFill>
                  <a:srgbClr val="7F007F"/>
                </a:solidFill>
                <a:effectLst/>
                <a:latin typeface="Consolas" panose="020B0609020204030204" pitchFamily="49" charset="0"/>
              </a:rPr>
              <a:t>pageEncoding</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"ISO-8859-1"</a:t>
            </a:r>
            <a:r>
              <a:rPr lang="en-IN" sz="1800" dirty="0">
                <a:solidFill>
                  <a:srgbClr val="BF5F3F"/>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BF5F3F"/>
                </a:solidFill>
                <a:effectLst/>
                <a:latin typeface="Consolas" panose="020B0609020204030204" pitchFamily="49" charset="0"/>
              </a:rPr>
              <a:t>&lt;%@</a:t>
            </a:r>
            <a:r>
              <a:rPr lang="en-IN" sz="1800" dirty="0">
                <a:solidFill>
                  <a:srgbClr val="000000"/>
                </a:solidFill>
                <a:effectLst/>
                <a:latin typeface="Consolas" panose="020B0609020204030204" pitchFamily="49" charset="0"/>
              </a:rPr>
              <a:t> </a:t>
            </a:r>
            <a:r>
              <a:rPr lang="en-IN" sz="1800" dirty="0">
                <a:solidFill>
                  <a:srgbClr val="3F7F7F"/>
                </a:solidFill>
                <a:effectLst/>
                <a:latin typeface="Consolas" panose="020B0609020204030204" pitchFamily="49" charset="0"/>
              </a:rPr>
              <a:t>page</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import</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a:t>
            </a:r>
            <a:r>
              <a:rPr lang="en-IN" sz="1800" i="1" dirty="0" err="1">
                <a:solidFill>
                  <a:srgbClr val="2A00FF"/>
                </a:solidFill>
                <a:effectLst/>
                <a:latin typeface="Consolas" panose="020B0609020204030204" pitchFamily="49" charset="0"/>
              </a:rPr>
              <a:t>java.sql</a:t>
            </a:r>
            <a:r>
              <a:rPr lang="en-IN" sz="1800" i="1"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BF5F3F"/>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DOCTYPE</a:t>
            </a:r>
            <a:r>
              <a:rPr lang="en-IN" sz="1800" dirty="0">
                <a:solidFill>
                  <a:srgbClr val="000000"/>
                </a:solidFill>
                <a:effectLst/>
                <a:latin typeface="Consolas" panose="020B0609020204030204" pitchFamily="49" charset="0"/>
              </a:rPr>
              <a:t> </a:t>
            </a:r>
            <a:r>
              <a:rPr lang="en-IN" sz="1800" dirty="0">
                <a:solidFill>
                  <a:srgbClr val="008080"/>
                </a:solidFill>
                <a:effectLst/>
                <a:latin typeface="Consolas" panose="020B0609020204030204" pitchFamily="49" charset="0"/>
              </a:rPr>
              <a:t>html&gt;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html</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head</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meta</a:t>
            </a:r>
            <a:r>
              <a:rPr lang="en-IN" sz="1800" dirty="0">
                <a:solidFill>
                  <a:srgbClr val="000000"/>
                </a:solidFill>
                <a:effectLst/>
                <a:latin typeface="Consolas" panose="020B0609020204030204" pitchFamily="49" charset="0"/>
              </a:rPr>
              <a:t> </a:t>
            </a:r>
            <a:r>
              <a:rPr lang="en-IN" sz="1800" dirty="0">
                <a:solidFill>
                  <a:srgbClr val="7F007F"/>
                </a:solidFill>
                <a:effectLst/>
                <a:latin typeface="Consolas" panose="020B0609020204030204" pitchFamily="49" charset="0"/>
              </a:rPr>
              <a:t>charset</a:t>
            </a:r>
            <a:r>
              <a:rPr lang="en-IN" sz="1800" dirty="0">
                <a:solidFill>
                  <a:srgbClr val="000000"/>
                </a:solidFill>
                <a:effectLst/>
                <a:latin typeface="Consolas" panose="020B0609020204030204" pitchFamily="49" charset="0"/>
              </a:rPr>
              <a:t>=</a:t>
            </a:r>
            <a:r>
              <a:rPr lang="en-IN" sz="1800" i="1" dirty="0">
                <a:solidFill>
                  <a:srgbClr val="2A00FF"/>
                </a:solidFill>
                <a:effectLst/>
                <a:latin typeface="Consolas" panose="020B0609020204030204" pitchFamily="49" charset="0"/>
              </a:rPr>
              <a:t>"ISO-8859-1"</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title</a:t>
            </a:r>
            <a:r>
              <a:rPr lang="en-IN" sz="1800" dirty="0">
                <a:solidFill>
                  <a:srgbClr val="008080"/>
                </a:solidFill>
                <a:effectLst/>
                <a:latin typeface="Consolas" panose="020B0609020204030204" pitchFamily="49" charset="0"/>
              </a:rPr>
              <a:t>&gt;</a:t>
            </a:r>
            <a:r>
              <a:rPr lang="en-IN" sz="1800" dirty="0">
                <a:solidFill>
                  <a:srgbClr val="000000"/>
                </a:solidFill>
                <a:effectLst/>
                <a:latin typeface="Consolas" panose="020B0609020204030204" pitchFamily="49" charset="0"/>
              </a:rPr>
              <a:t>Insert title here</a:t>
            </a: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title</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head</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body</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BF5F3F"/>
                </a:solidFill>
                <a:effectLst/>
                <a:latin typeface="Consolas" panose="020B0609020204030204" pitchFamily="49" charset="0"/>
              </a:rPr>
              <a:t>&lt;%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String </a:t>
            </a:r>
            <a:r>
              <a:rPr lang="en-IN" sz="1800" dirty="0" err="1">
                <a:solidFill>
                  <a:srgbClr val="000000"/>
                </a:solidFill>
                <a:effectLst/>
                <a:latin typeface="Consolas" panose="020B0609020204030204" pitchFamily="49" charset="0"/>
              </a:rPr>
              <a:t>url</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a:t>
            </a:r>
            <a:r>
              <a:rPr lang="en-IN" sz="1800" dirty="0" err="1">
                <a:solidFill>
                  <a:srgbClr val="2A00FF"/>
                </a:solidFill>
                <a:effectLst/>
                <a:latin typeface="Consolas" panose="020B0609020204030204" pitchFamily="49" charset="0"/>
              </a:rPr>
              <a:t>jdbc:mysql</a:t>
            </a:r>
            <a:r>
              <a:rPr lang="en-IN" sz="1800" dirty="0">
                <a:solidFill>
                  <a:srgbClr val="2A00FF"/>
                </a:solidFill>
                <a:effectLst/>
                <a:latin typeface="Consolas" panose="020B0609020204030204" pitchFamily="49" charset="0"/>
              </a:rPr>
              <a:t>://localhost:3306/</a:t>
            </a:r>
            <a:r>
              <a:rPr lang="en-IN" sz="1800" dirty="0" err="1">
                <a:solidFill>
                  <a:srgbClr val="2A00FF"/>
                </a:solidFill>
                <a:effectLst/>
                <a:latin typeface="Consolas" panose="020B0609020204030204" pitchFamily="49" charset="0"/>
              </a:rPr>
              <a:t>jspdatabase</a:t>
            </a:r>
            <a:r>
              <a:rPr lang="en-IN" sz="1800"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String username=</a:t>
            </a:r>
            <a:r>
              <a:rPr lang="en-IN" sz="1800" dirty="0">
                <a:solidFill>
                  <a:srgbClr val="2A00FF"/>
                </a:solidFill>
                <a:effectLst/>
                <a:latin typeface="Consolas" panose="020B0609020204030204" pitchFamily="49" charset="0"/>
              </a:rPr>
              <a:t>"root"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String password=</a:t>
            </a:r>
            <a:r>
              <a:rPr lang="en-IN" sz="1800"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String </a:t>
            </a:r>
            <a:r>
              <a:rPr lang="en-IN" sz="1800" dirty="0" err="1">
                <a:solidFill>
                  <a:srgbClr val="000000"/>
                </a:solidFill>
                <a:effectLst/>
                <a:latin typeface="Consolas" panose="020B0609020204030204" pitchFamily="49" charset="0"/>
              </a:rPr>
              <a:t>sql</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"select * from student where id=103"</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Class.forName</a:t>
            </a:r>
            <a:r>
              <a:rPr lang="en-IN" sz="1800" dirty="0">
                <a:solidFill>
                  <a:srgbClr val="000000"/>
                </a:solidFill>
                <a:effectLst/>
                <a:latin typeface="Consolas" panose="020B0609020204030204" pitchFamily="49" charset="0"/>
              </a:rPr>
              <a:t>(</a:t>
            </a:r>
            <a:r>
              <a:rPr lang="en-IN" sz="1800" dirty="0">
                <a:solidFill>
                  <a:srgbClr val="2A00FF"/>
                </a:solidFill>
                <a:effectLst/>
                <a:latin typeface="Consolas" panose="020B0609020204030204" pitchFamily="49" charset="0"/>
              </a:rPr>
              <a:t>"</a:t>
            </a:r>
            <a:r>
              <a:rPr lang="en-IN" sz="1800" dirty="0" err="1">
                <a:solidFill>
                  <a:srgbClr val="2A00FF"/>
                </a:solidFill>
                <a:effectLst/>
                <a:latin typeface="Consolas" panose="020B0609020204030204" pitchFamily="49" charset="0"/>
              </a:rPr>
              <a:t>com.mysql.jdbc.Driver</a:t>
            </a:r>
            <a:r>
              <a:rPr lang="en-IN" sz="1800" dirty="0">
                <a:solidFill>
                  <a:srgbClr val="2A00FF"/>
                </a:solidFill>
                <a:effectLst/>
                <a:latin typeface="Consolas" panose="020B0609020204030204" pitchFamily="49" charset="0"/>
              </a:rPr>
              <a: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Connection con=</a:t>
            </a:r>
            <a:r>
              <a:rPr lang="en-IN" sz="1800" dirty="0" err="1">
                <a:solidFill>
                  <a:srgbClr val="000000"/>
                </a:solidFill>
                <a:effectLst/>
                <a:latin typeface="Consolas" panose="020B0609020204030204" pitchFamily="49" charset="0"/>
              </a:rPr>
              <a:t>DriverManager.getConnection</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url,username,password</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000000"/>
                </a:solidFill>
                <a:effectLst/>
                <a:latin typeface="Consolas" panose="020B0609020204030204" pitchFamily="49" charset="0"/>
              </a:rPr>
              <a:t>Statement </a:t>
            </a:r>
            <a:r>
              <a:rPr lang="en-IN" sz="1800" dirty="0" err="1">
                <a:solidFill>
                  <a:srgbClr val="000000"/>
                </a:solidFill>
                <a:effectLst/>
                <a:latin typeface="Consolas" panose="020B0609020204030204" pitchFamily="49" charset="0"/>
              </a:rPr>
              <a:t>st</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con.createStatement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ResultSet</a:t>
            </a:r>
            <a:r>
              <a:rPr lang="en-IN" sz="1800" dirty="0">
                <a:solidFill>
                  <a:srgbClr val="000000"/>
                </a:solidFill>
                <a:effectLst/>
                <a:latin typeface="Consolas" panose="020B0609020204030204" pitchFamily="49" charset="0"/>
              </a:rPr>
              <a:t> </a:t>
            </a:r>
            <a:r>
              <a:rPr lang="en-IN" sz="1800" dirty="0" err="1">
                <a:solidFill>
                  <a:srgbClr val="000000"/>
                </a:solidFill>
                <a:effectLst/>
                <a:latin typeface="Consolas" panose="020B0609020204030204" pitchFamily="49" charset="0"/>
              </a:rPr>
              <a:t>rs</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st.executeQuery</a:t>
            </a:r>
            <a:r>
              <a:rPr lang="en-IN" sz="1800" dirty="0">
                <a:solidFill>
                  <a:srgbClr val="000000"/>
                </a:solidFill>
                <a:effectLst/>
                <a:latin typeface="Consolas" panose="020B0609020204030204" pitchFamily="49" charset="0"/>
              </a:rPr>
              <a:t>(</a:t>
            </a:r>
            <a:r>
              <a:rPr lang="en-IN" sz="1800" dirty="0" err="1">
                <a:solidFill>
                  <a:srgbClr val="000000"/>
                </a:solidFill>
                <a:effectLst/>
                <a:latin typeface="Consolas" panose="020B0609020204030204" pitchFamily="49" charset="0"/>
              </a:rPr>
              <a:t>sql</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err="1">
                <a:solidFill>
                  <a:srgbClr val="000000"/>
                </a:solidFill>
                <a:effectLst/>
                <a:latin typeface="Consolas" panose="020B0609020204030204" pitchFamily="49" charset="0"/>
              </a:rPr>
              <a:t>rs.next</a:t>
            </a:r>
            <a:r>
              <a:rPr lang="en-IN" sz="1800" dirty="0">
                <a:solidFill>
                  <a:srgbClr val="000000"/>
                </a:solidFill>
                <a:effectLst/>
                <a:latin typeface="Consolas" panose="020B0609020204030204" pitchFamily="49" charset="0"/>
              </a:rPr>
              <a:t>();</a:t>
            </a:r>
          </a:p>
          <a:p>
            <a:pPr marL="0" marR="0">
              <a:spcBef>
                <a:spcPts val="0"/>
              </a:spcBef>
              <a:spcAft>
                <a:spcPts val="0"/>
              </a:spcAft>
            </a:pPr>
            <a:r>
              <a:rPr lang="en-IN" sz="1800" dirty="0">
                <a:solidFill>
                  <a:srgbClr val="BF5F3F"/>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456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12294D-E7A2-B615-F246-6453EC942E16}"/>
              </a:ext>
            </a:extLst>
          </p:cNvPr>
          <p:cNvSpPr txBox="1"/>
          <p:nvPr/>
        </p:nvSpPr>
        <p:spPr>
          <a:xfrm>
            <a:off x="0" y="0"/>
            <a:ext cx="12192000" cy="4985980"/>
          </a:xfrm>
          <a:prstGeom prst="rect">
            <a:avLst/>
          </a:prstGeom>
          <a:noFill/>
        </p:spPr>
        <p:txBody>
          <a:bodyPr wrap="square" rtlCol="0">
            <a:spAutoFit/>
          </a:bodyPr>
          <a:lstStyle/>
          <a:p>
            <a:pPr marL="0" marR="0">
              <a:spcBef>
                <a:spcPts val="0"/>
              </a:spcBef>
              <a:spcAft>
                <a:spcPts val="0"/>
              </a:spcAft>
            </a:pPr>
            <a:r>
              <a:rPr lang="en-IN" sz="1800" dirty="0">
                <a:solidFill>
                  <a:srgbClr val="000000"/>
                </a:solidFill>
                <a:effectLst/>
                <a:latin typeface="Consolas" panose="020B0609020204030204" pitchFamily="49" charset="0"/>
              </a:rPr>
              <a:t>Roll No :</a:t>
            </a:r>
            <a:r>
              <a:rPr lang="en-IN" sz="1800" dirty="0">
                <a:solidFill>
                  <a:srgbClr val="BF5F3F"/>
                </a:solidFill>
                <a:effectLst/>
                <a:latin typeface="Consolas" panose="020B0609020204030204" pitchFamily="49" charset="0"/>
              </a:rPr>
              <a:t>&lt;%=</a:t>
            </a:r>
            <a:r>
              <a:rPr lang="en-IN" sz="1800" dirty="0" err="1">
                <a:solidFill>
                  <a:srgbClr val="000000"/>
                </a:solidFill>
                <a:effectLst/>
                <a:latin typeface="Consolas" panose="020B0609020204030204" pitchFamily="49" charset="0"/>
              </a:rPr>
              <a:t>rs.getString</a:t>
            </a:r>
            <a:r>
              <a:rPr lang="en-IN" sz="1800" dirty="0">
                <a:solidFill>
                  <a:srgbClr val="000000"/>
                </a:solidFill>
                <a:effectLst/>
                <a:latin typeface="Consolas" panose="020B0609020204030204" pitchFamily="49" charset="0"/>
              </a:rPr>
              <a:t>(1) </a:t>
            </a:r>
            <a:r>
              <a:rPr lang="en-IN" sz="1800" dirty="0">
                <a:solidFill>
                  <a:srgbClr val="BF5F3F"/>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Name :</a:t>
            </a:r>
            <a:r>
              <a:rPr lang="en-IN" sz="1800" dirty="0">
                <a:solidFill>
                  <a:srgbClr val="BF5F3F"/>
                </a:solidFill>
                <a:effectLst/>
                <a:latin typeface="Consolas" panose="020B0609020204030204" pitchFamily="49" charset="0"/>
              </a:rPr>
              <a:t>&lt;%=</a:t>
            </a:r>
            <a:r>
              <a:rPr lang="en-IN" sz="1800" dirty="0" err="1">
                <a:solidFill>
                  <a:srgbClr val="000000"/>
                </a:solidFill>
                <a:effectLst/>
                <a:latin typeface="Consolas" panose="020B0609020204030204" pitchFamily="49" charset="0"/>
              </a:rPr>
              <a:t>rs.getString</a:t>
            </a:r>
            <a:r>
              <a:rPr lang="en-IN" sz="1800" dirty="0">
                <a:solidFill>
                  <a:srgbClr val="000000"/>
                </a:solidFill>
                <a:effectLst/>
                <a:latin typeface="Consolas" panose="020B0609020204030204" pitchFamily="49" charset="0"/>
              </a:rPr>
              <a:t>(2) </a:t>
            </a:r>
            <a:r>
              <a:rPr lang="en-IN" sz="1800" dirty="0">
                <a:solidFill>
                  <a:srgbClr val="BF5F3F"/>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Marks :</a:t>
            </a:r>
            <a:r>
              <a:rPr lang="en-IN" sz="1800" dirty="0">
                <a:solidFill>
                  <a:srgbClr val="BF5F3F"/>
                </a:solidFill>
                <a:effectLst/>
                <a:latin typeface="Consolas" panose="020B0609020204030204" pitchFamily="49" charset="0"/>
              </a:rPr>
              <a:t>&lt;%=</a:t>
            </a:r>
            <a:r>
              <a:rPr lang="en-IN" sz="1800" dirty="0" err="1">
                <a:solidFill>
                  <a:srgbClr val="000000"/>
                </a:solidFill>
                <a:effectLst/>
                <a:latin typeface="Consolas" panose="020B0609020204030204" pitchFamily="49" charset="0"/>
              </a:rPr>
              <a:t>rs.getString</a:t>
            </a:r>
            <a:r>
              <a:rPr lang="en-IN" sz="1800" dirty="0">
                <a:solidFill>
                  <a:srgbClr val="000000"/>
                </a:solidFill>
                <a:effectLst/>
                <a:latin typeface="Consolas" panose="020B0609020204030204" pitchFamily="49" charset="0"/>
              </a:rPr>
              <a:t>(3) </a:t>
            </a:r>
            <a:r>
              <a:rPr lang="en-IN" sz="1800" dirty="0">
                <a:solidFill>
                  <a:srgbClr val="BF5F3F"/>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body</a:t>
            </a:r>
            <a:r>
              <a:rPr lang="en-IN" sz="1800" dirty="0">
                <a:solidFill>
                  <a:srgbClr val="008080"/>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8080"/>
                </a:solidFill>
                <a:effectLst/>
                <a:latin typeface="Consolas" panose="020B0609020204030204" pitchFamily="49" charset="0"/>
              </a:rPr>
              <a:t>&lt;/</a:t>
            </a:r>
            <a:r>
              <a:rPr lang="en-IN" sz="1800" dirty="0">
                <a:solidFill>
                  <a:srgbClr val="3F7F7F"/>
                </a:solidFill>
                <a:effectLst/>
                <a:latin typeface="Consolas" panose="020B0609020204030204" pitchFamily="49" charset="0"/>
              </a:rPr>
              <a:t>html</a:t>
            </a:r>
            <a:r>
              <a:rPr lang="en-IN" sz="1800" dirty="0">
                <a:solidFill>
                  <a:srgbClr val="008080"/>
                </a:solidFill>
                <a:effectLst/>
                <a:latin typeface="Consolas" panose="020B0609020204030204" pitchFamily="49" charset="0"/>
              </a:rPr>
              <a:t>&gt;</a:t>
            </a:r>
          </a:p>
          <a:p>
            <a:pPr marL="0" marR="0">
              <a:spcBef>
                <a:spcPts val="0"/>
              </a:spcBef>
              <a:spcAft>
                <a:spcPts val="0"/>
              </a:spcAft>
            </a:pPr>
            <a:r>
              <a:rPr lang="en-IN" b="1" u="sng" dirty="0" err="1">
                <a:solidFill>
                  <a:srgbClr val="008080"/>
                </a:solidFill>
                <a:latin typeface="Times New Roman" panose="02020603050405020304" pitchFamily="18" charset="0"/>
                <a:cs typeface="Times New Roman" panose="02020603050405020304" pitchFamily="18" charset="0"/>
              </a:rPr>
              <a:t>DataBase</a:t>
            </a:r>
            <a:r>
              <a:rPr lang="en-IN" b="1" u="sng" dirty="0">
                <a:solidFill>
                  <a:srgbClr val="008080"/>
                </a:solidFill>
                <a:latin typeface="Times New Roman" panose="02020603050405020304" pitchFamily="18" charset="0"/>
                <a:cs typeface="Times New Roman" panose="02020603050405020304" pitchFamily="18" charset="0"/>
              </a:rPr>
              <a:t> Creation:</a:t>
            </a:r>
          </a:p>
          <a:p>
            <a:pPr marL="0" marR="0">
              <a:spcBef>
                <a:spcPts val="0"/>
              </a:spcBef>
              <a:spcAft>
                <a:spcPts val="0"/>
              </a:spcAft>
            </a:pPr>
            <a:r>
              <a:rPr lang="en-IN" b="1" dirty="0">
                <a:solidFill>
                  <a:srgbClr val="008080"/>
                </a:solidFill>
                <a:latin typeface="Times New Roman" panose="02020603050405020304" pitchFamily="18" charset="0"/>
                <a:cs typeface="Times New Roman" panose="02020603050405020304" pitchFamily="18" charset="0"/>
              </a:rPr>
              <a:t>1.Create database  (</a:t>
            </a:r>
            <a:r>
              <a:rPr lang="en-IN" b="1" dirty="0" err="1">
                <a:solidFill>
                  <a:srgbClr val="008080"/>
                </a:solidFill>
                <a:latin typeface="Times New Roman" panose="02020603050405020304" pitchFamily="18" charset="0"/>
                <a:cs typeface="Times New Roman" panose="02020603050405020304" pitchFamily="18" charset="0"/>
              </a:rPr>
              <a:t>jspdatabase</a:t>
            </a:r>
            <a:r>
              <a:rPr lang="en-IN" b="1" dirty="0">
                <a:solidFill>
                  <a:srgbClr val="008080"/>
                </a:solidFill>
                <a:latin typeface="Times New Roman" panose="02020603050405020304" pitchFamily="18" charset="0"/>
                <a:cs typeface="Times New Roman" panose="02020603050405020304" pitchFamily="18" charset="0"/>
              </a:rPr>
              <a:t>)</a:t>
            </a:r>
          </a:p>
          <a:p>
            <a:pPr marL="0" marR="0">
              <a:spcBef>
                <a:spcPts val="0"/>
              </a:spcBef>
              <a:spcAft>
                <a:spcPts val="0"/>
              </a:spcAft>
            </a:pPr>
            <a:r>
              <a:rPr lang="en-IN" sz="1800" b="1" dirty="0">
                <a:solidFill>
                  <a:srgbClr val="008080"/>
                </a:solidFill>
                <a:effectLst/>
                <a:latin typeface="Times New Roman" panose="02020603050405020304" pitchFamily="18" charset="0"/>
                <a:cs typeface="Times New Roman" panose="02020603050405020304" pitchFamily="18" charset="0"/>
              </a:rPr>
              <a:t>2.Create table (student){</a:t>
            </a:r>
            <a:r>
              <a:rPr lang="en-IN" sz="1800" b="1" dirty="0" err="1">
                <a:solidFill>
                  <a:srgbClr val="008080"/>
                </a:solidFill>
                <a:effectLst/>
                <a:latin typeface="Times New Roman" panose="02020603050405020304" pitchFamily="18" charset="0"/>
                <a:cs typeface="Times New Roman" panose="02020603050405020304" pitchFamily="18" charset="0"/>
              </a:rPr>
              <a:t>id,name,marks</a:t>
            </a:r>
            <a:r>
              <a:rPr lang="en-IN" sz="1800" b="1" dirty="0">
                <a:solidFill>
                  <a:srgbClr val="008080"/>
                </a:solidFill>
                <a:effectLst/>
                <a:latin typeface="Times New Roman" panose="02020603050405020304" pitchFamily="18" charset="0"/>
                <a:cs typeface="Times New Roman" panose="02020603050405020304" pitchFamily="18" charset="0"/>
              </a:rPr>
              <a:t>}</a:t>
            </a:r>
          </a:p>
          <a:p>
            <a:pPr marL="0" marR="0">
              <a:spcBef>
                <a:spcPts val="0"/>
              </a:spcBef>
              <a:spcAft>
                <a:spcPts val="0"/>
              </a:spcAft>
            </a:pPr>
            <a:r>
              <a:rPr lang="en-IN" b="1" dirty="0">
                <a:solidFill>
                  <a:srgbClr val="008080"/>
                </a:solidFill>
                <a:latin typeface="Times New Roman" panose="02020603050405020304" pitchFamily="18" charset="0"/>
                <a:cs typeface="Times New Roman" panose="02020603050405020304" pitchFamily="18" charset="0"/>
              </a:rPr>
              <a:t>3.Insert data into database</a:t>
            </a:r>
          </a:p>
          <a:p>
            <a:pPr marL="0" marR="0">
              <a:spcBef>
                <a:spcPts val="0"/>
              </a:spcBef>
              <a:spcAft>
                <a:spcPts val="0"/>
              </a:spcAft>
            </a:pPr>
            <a:r>
              <a:rPr lang="en-IN" sz="2000" b="1" u="sng" dirty="0">
                <a:solidFill>
                  <a:srgbClr val="008080"/>
                </a:solidFill>
                <a:latin typeface="Times New Roman" panose="02020603050405020304" pitchFamily="18" charset="0"/>
                <a:cs typeface="Times New Roman" panose="02020603050405020304" pitchFamily="18" charset="0"/>
              </a:rPr>
              <a:t>Download </a:t>
            </a:r>
            <a:r>
              <a:rPr lang="en-IN" sz="2000" b="1" u="sng" dirty="0" err="1">
                <a:solidFill>
                  <a:srgbClr val="008080"/>
                </a:solidFill>
                <a:latin typeface="Times New Roman" panose="02020603050405020304" pitchFamily="18" charset="0"/>
                <a:cs typeface="Times New Roman" panose="02020603050405020304" pitchFamily="18" charset="0"/>
              </a:rPr>
              <a:t>mysql</a:t>
            </a:r>
            <a:r>
              <a:rPr lang="en-IN" sz="2000" b="1" u="sng" dirty="0">
                <a:solidFill>
                  <a:srgbClr val="008080"/>
                </a:solidFill>
                <a:latin typeface="Times New Roman" panose="02020603050405020304" pitchFamily="18" charset="0"/>
                <a:cs typeface="Times New Roman" panose="02020603050405020304" pitchFamily="18" charset="0"/>
              </a:rPr>
              <a:t> connector jar file</a:t>
            </a:r>
          </a:p>
          <a:p>
            <a:pPr marL="0" marR="0">
              <a:spcBef>
                <a:spcPts val="0"/>
              </a:spcBef>
              <a:spcAft>
                <a:spcPts val="0"/>
              </a:spcAft>
            </a:pPr>
            <a:r>
              <a:rPr lang="en-IN" sz="2000" b="1" u="sng" dirty="0">
                <a:solidFill>
                  <a:srgbClr val="008080"/>
                </a:solidFill>
                <a:effectLst/>
                <a:latin typeface="Times New Roman" panose="02020603050405020304" pitchFamily="18" charset="0"/>
                <a:cs typeface="Times New Roman" panose="02020603050405020304" pitchFamily="18" charset="0"/>
              </a:rPr>
              <a:t>Steps:</a:t>
            </a:r>
          </a:p>
          <a:p>
            <a:pPr marL="0" marR="0">
              <a:spcBef>
                <a:spcPts val="0"/>
              </a:spcBef>
              <a:spcAft>
                <a:spcPts val="0"/>
              </a:spcAft>
            </a:pPr>
            <a:r>
              <a:rPr lang="en-IN" sz="2000" b="1" u="sng" dirty="0">
                <a:solidFill>
                  <a:srgbClr val="008080"/>
                </a:solidFill>
                <a:latin typeface="Times New Roman" panose="02020603050405020304" pitchFamily="18" charset="0"/>
                <a:cs typeface="Times New Roman" panose="02020603050405020304" pitchFamily="18" charset="0"/>
              </a:rPr>
              <a:t>1.Download </a:t>
            </a:r>
            <a:r>
              <a:rPr lang="en-IN" sz="2000" b="1" u="sng" dirty="0" err="1">
                <a:solidFill>
                  <a:srgbClr val="008080"/>
                </a:solidFill>
                <a:latin typeface="Times New Roman" panose="02020603050405020304" pitchFamily="18" charset="0"/>
                <a:cs typeface="Times New Roman" panose="02020603050405020304" pitchFamily="18" charset="0"/>
              </a:rPr>
              <a:t>mysql</a:t>
            </a:r>
            <a:r>
              <a:rPr lang="en-IN" sz="2000" b="1" u="sng" dirty="0">
                <a:solidFill>
                  <a:srgbClr val="008080"/>
                </a:solidFill>
                <a:latin typeface="Times New Roman" panose="02020603050405020304" pitchFamily="18" charset="0"/>
                <a:cs typeface="Times New Roman" panose="02020603050405020304" pitchFamily="18" charset="0"/>
              </a:rPr>
              <a:t> connector zip file</a:t>
            </a:r>
          </a:p>
          <a:p>
            <a:pPr marL="0" marR="0">
              <a:spcBef>
                <a:spcPts val="0"/>
              </a:spcBef>
              <a:spcAft>
                <a:spcPts val="0"/>
              </a:spcAft>
            </a:pPr>
            <a:r>
              <a:rPr lang="en-IN" sz="2000" b="1" u="sng" dirty="0">
                <a:solidFill>
                  <a:srgbClr val="008080"/>
                </a:solidFill>
                <a:effectLst/>
                <a:latin typeface="Times New Roman" panose="02020603050405020304" pitchFamily="18" charset="0"/>
                <a:cs typeface="Times New Roman" panose="02020603050405020304" pitchFamily="18" charset="0"/>
              </a:rPr>
              <a:t>2.Extract the zip file</a:t>
            </a:r>
          </a:p>
          <a:p>
            <a:pPr marL="0" marR="0">
              <a:spcBef>
                <a:spcPts val="0"/>
              </a:spcBef>
              <a:spcAft>
                <a:spcPts val="0"/>
              </a:spcAft>
            </a:pPr>
            <a:r>
              <a:rPr lang="en-IN" sz="2000" b="1" u="sng" dirty="0">
                <a:solidFill>
                  <a:srgbClr val="008080"/>
                </a:solidFill>
                <a:latin typeface="Times New Roman" panose="02020603050405020304" pitchFamily="18" charset="0"/>
                <a:cs typeface="Times New Roman" panose="02020603050405020304" pitchFamily="18" charset="0"/>
              </a:rPr>
              <a:t>3.Copy  the </a:t>
            </a:r>
            <a:r>
              <a:rPr lang="en-IN" sz="2000" b="1" u="sng" dirty="0" err="1">
                <a:solidFill>
                  <a:srgbClr val="008080"/>
                </a:solidFill>
                <a:latin typeface="Times New Roman" panose="02020603050405020304" pitchFamily="18" charset="0"/>
                <a:cs typeface="Times New Roman" panose="02020603050405020304" pitchFamily="18" charset="0"/>
              </a:rPr>
              <a:t>mysql</a:t>
            </a:r>
            <a:r>
              <a:rPr lang="en-IN" sz="2000" b="1" u="sng" dirty="0">
                <a:solidFill>
                  <a:srgbClr val="008080"/>
                </a:solidFill>
                <a:latin typeface="Times New Roman" panose="02020603050405020304" pitchFamily="18" charset="0"/>
                <a:cs typeface="Times New Roman" panose="02020603050405020304" pitchFamily="18" charset="0"/>
              </a:rPr>
              <a:t> connector jar and paste the lib folder</a:t>
            </a:r>
          </a:p>
          <a:p>
            <a:pPr marL="0" marR="0">
              <a:spcBef>
                <a:spcPts val="0"/>
              </a:spcBef>
              <a:spcAft>
                <a:spcPts val="0"/>
              </a:spcAft>
            </a:pPr>
            <a:endParaRPr lang="en-IN" sz="2000" b="1" u="sng" dirty="0">
              <a:solidFill>
                <a:srgbClr val="008080"/>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endParaRPr lang="en-IN" sz="1800" b="1"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044287C-B89B-4B45-E039-08DC805367E3}"/>
              </a:ext>
            </a:extLst>
          </p:cNvPr>
          <p:cNvPicPr>
            <a:picLocks noChangeAspect="1"/>
          </p:cNvPicPr>
          <p:nvPr/>
        </p:nvPicPr>
        <p:blipFill rotWithShape="1">
          <a:blip r:embed="rId2"/>
          <a:srcRect t="822" r="44048" b="80333"/>
          <a:stretch/>
        </p:blipFill>
        <p:spPr>
          <a:xfrm>
            <a:off x="0" y="4340094"/>
            <a:ext cx="6821714" cy="1291771"/>
          </a:xfrm>
          <a:prstGeom prst="rect">
            <a:avLst/>
          </a:prstGeom>
        </p:spPr>
      </p:pic>
    </p:spTree>
    <p:extLst>
      <p:ext uri="{BB962C8B-B14F-4D97-AF65-F5344CB8AC3E}">
        <p14:creationId xmlns:p14="http://schemas.microsoft.com/office/powerpoint/2010/main" val="2089230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83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525312-2326-F3BF-8268-2A1A69375499}"/>
              </a:ext>
            </a:extLst>
          </p:cNvPr>
          <p:cNvSpPr txBox="1"/>
          <p:nvPr/>
        </p:nvSpPr>
        <p:spPr>
          <a:xfrm>
            <a:off x="0" y="0"/>
            <a:ext cx="12192000" cy="646331"/>
          </a:xfrm>
          <a:prstGeom prst="rect">
            <a:avLst/>
          </a:prstGeom>
          <a:noFill/>
        </p:spPr>
        <p:txBody>
          <a:bodyPr wrap="square" rtlCol="0">
            <a:spAutoFit/>
          </a:bodyPr>
          <a:lstStyle/>
          <a:p>
            <a:r>
              <a:rPr lang="en-GB" dirty="0"/>
              <a:t>Output:</a:t>
            </a:r>
          </a:p>
          <a:p>
            <a:endParaRPr lang="en-IN" dirty="0"/>
          </a:p>
        </p:txBody>
      </p:sp>
      <p:pic>
        <p:nvPicPr>
          <p:cNvPr id="4" name="Picture 3">
            <a:extLst>
              <a:ext uri="{FF2B5EF4-FFF2-40B4-BE49-F238E27FC236}">
                <a16:creationId xmlns:a16="http://schemas.microsoft.com/office/drawing/2014/main" id="{1B4ED466-AC5B-71F3-9DA8-12F7CC4EB621}"/>
              </a:ext>
            </a:extLst>
          </p:cNvPr>
          <p:cNvPicPr>
            <a:picLocks noChangeAspect="1"/>
          </p:cNvPicPr>
          <p:nvPr/>
        </p:nvPicPr>
        <p:blipFill rotWithShape="1">
          <a:blip r:embed="rId2">
            <a:extLst>
              <a:ext uri="{28A0092B-C50C-407E-A947-70E740481C1C}">
                <a14:useLocalDpi xmlns:a14="http://schemas.microsoft.com/office/drawing/2010/main" val="0"/>
              </a:ext>
            </a:extLst>
          </a:blip>
          <a:srcRect t="-4714" r="50001" b="81618"/>
          <a:stretch/>
        </p:blipFill>
        <p:spPr>
          <a:xfrm>
            <a:off x="0" y="450377"/>
            <a:ext cx="6096000" cy="1583140"/>
          </a:xfrm>
          <a:prstGeom prst="rect">
            <a:avLst/>
          </a:prstGeom>
        </p:spPr>
      </p:pic>
      <p:pic>
        <p:nvPicPr>
          <p:cNvPr id="6" name="Picture 5">
            <a:extLst>
              <a:ext uri="{FF2B5EF4-FFF2-40B4-BE49-F238E27FC236}">
                <a16:creationId xmlns:a16="http://schemas.microsoft.com/office/drawing/2014/main" id="{C2BD4AD1-8745-22DC-D653-1C58F62D52ED}"/>
              </a:ext>
            </a:extLst>
          </p:cNvPr>
          <p:cNvPicPr>
            <a:picLocks noChangeAspect="1"/>
          </p:cNvPicPr>
          <p:nvPr/>
        </p:nvPicPr>
        <p:blipFill rotWithShape="1">
          <a:blip r:embed="rId3">
            <a:extLst>
              <a:ext uri="{28A0092B-C50C-407E-A947-70E740481C1C}">
                <a14:useLocalDpi xmlns:a14="http://schemas.microsoft.com/office/drawing/2010/main" val="0"/>
              </a:ext>
            </a:extLst>
          </a:blip>
          <a:srcRect t="-24" r="40896" b="80910"/>
          <a:stretch/>
        </p:blipFill>
        <p:spPr>
          <a:xfrm>
            <a:off x="0" y="2483894"/>
            <a:ext cx="7206018" cy="1310184"/>
          </a:xfrm>
          <a:prstGeom prst="rect">
            <a:avLst/>
          </a:prstGeom>
        </p:spPr>
      </p:pic>
    </p:spTree>
    <p:extLst>
      <p:ext uri="{BB962C8B-B14F-4D97-AF65-F5344CB8AC3E}">
        <p14:creationId xmlns:p14="http://schemas.microsoft.com/office/powerpoint/2010/main" val="253867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24C86B-676B-83BE-D971-1756469DE7E7}"/>
              </a:ext>
            </a:extLst>
          </p:cNvPr>
          <p:cNvSpPr txBox="1"/>
          <p:nvPr/>
        </p:nvSpPr>
        <p:spPr>
          <a:xfrm>
            <a:off x="0" y="0"/>
            <a:ext cx="12192000" cy="7355860"/>
          </a:xfrm>
          <a:prstGeom prst="rect">
            <a:avLst/>
          </a:prstGeom>
          <a:noFill/>
        </p:spPr>
        <p:txBody>
          <a:bodyPr wrap="square" rtlCol="0">
            <a:spAutoFit/>
          </a:bodyPr>
          <a:lstStyle/>
          <a:p>
            <a:r>
              <a:rPr lang="en-GB" sz="2800" b="1" u="sng" dirty="0">
                <a:latin typeface="Times New Roman" panose="02020603050405020304" pitchFamily="18" charset="0"/>
                <a:cs typeface="Times New Roman" panose="02020603050405020304" pitchFamily="18" charset="0"/>
              </a:rPr>
              <a:t>Get and Post Method:</a:t>
            </a:r>
          </a:p>
          <a:p>
            <a:r>
              <a:rPr lang="en-GB" sz="2400" b="1" i="0" dirty="0">
                <a:effectLst/>
                <a:latin typeface="Times New Roman" panose="02020603050405020304" pitchFamily="18" charset="0"/>
                <a:cs typeface="Times New Roman" panose="02020603050405020304" pitchFamily="18" charset="0"/>
              </a:rPr>
              <a:t>Both GET and POST method is used to transfer data from client to server in HTTP protocol but Main difference between POST and GET method is that GET carries request parameter appended in URL string while POST carries request parameter in message body which makes it more secure way of transferring data from client to server</a:t>
            </a:r>
          </a:p>
          <a:p>
            <a:r>
              <a:rPr lang="en-GB" sz="2400" b="1" u="sng" dirty="0">
                <a:latin typeface="Times New Roman" panose="02020603050405020304" pitchFamily="18" charset="0"/>
                <a:cs typeface="Times New Roman" panose="02020603050405020304" pitchFamily="18" charset="0"/>
              </a:rPr>
              <a:t>Notes:</a:t>
            </a:r>
          </a:p>
          <a:p>
            <a:r>
              <a:rPr lang="en-GB" sz="2400" b="1" u="sng" dirty="0">
                <a:latin typeface="Times New Roman" panose="02020603050405020304" pitchFamily="18" charset="0"/>
                <a:cs typeface="Times New Roman" panose="02020603050405020304" pitchFamily="18" charset="0"/>
              </a:rPr>
              <a:t>1.If we don’t create in get method in form ,by default get method is available</a:t>
            </a:r>
          </a:p>
          <a:p>
            <a:r>
              <a:rPr lang="en-GB" sz="2400" b="1" u="sng" dirty="0">
                <a:latin typeface="Times New Roman" panose="02020603050405020304" pitchFamily="18" charset="0"/>
                <a:cs typeface="Times New Roman" panose="02020603050405020304" pitchFamily="18" charset="0"/>
              </a:rPr>
              <a:t>Get Method:</a:t>
            </a:r>
          </a:p>
          <a:p>
            <a:pPr marL="0" marR="0">
              <a:spcBef>
                <a:spcPts val="0"/>
              </a:spcBef>
              <a:spcAft>
                <a:spcPts val="0"/>
              </a:spcAft>
            </a:pPr>
            <a:r>
              <a:rPr lang="en-IN" sz="1800" dirty="0">
                <a:solidFill>
                  <a:srgbClr val="000000"/>
                </a:solidFill>
                <a:effectLst/>
                <a:latin typeface="Consolas" panose="020B0609020204030204" pitchFamily="49" charset="0"/>
              </a:rPr>
              <a:t>&lt;!DOCTYPE html&gt;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meta</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charset</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ISO-8859-1</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Insert title here</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action</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add</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method</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get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FirstNumber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number1</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SecondNumber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number2</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submit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74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894D9D-6087-403F-F90A-754ECB278B75}"/>
              </a:ext>
            </a:extLst>
          </p:cNvPr>
          <p:cNvPicPr>
            <a:picLocks noChangeAspect="1"/>
          </p:cNvPicPr>
          <p:nvPr/>
        </p:nvPicPr>
        <p:blipFill rotWithShape="1">
          <a:blip r:embed="rId2">
            <a:extLst>
              <a:ext uri="{28A0092B-C50C-407E-A947-70E740481C1C}">
                <a14:useLocalDpi xmlns:a14="http://schemas.microsoft.com/office/drawing/2010/main" val="0"/>
              </a:ext>
            </a:extLst>
          </a:blip>
          <a:srcRect t="-4714" r="50001" b="81618"/>
          <a:stretch/>
        </p:blipFill>
        <p:spPr>
          <a:xfrm>
            <a:off x="0" y="900754"/>
            <a:ext cx="6096000" cy="1583140"/>
          </a:xfrm>
          <a:prstGeom prst="rect">
            <a:avLst/>
          </a:prstGeom>
        </p:spPr>
      </p:pic>
      <p:pic>
        <p:nvPicPr>
          <p:cNvPr id="4" name="Picture 3">
            <a:extLst>
              <a:ext uri="{FF2B5EF4-FFF2-40B4-BE49-F238E27FC236}">
                <a16:creationId xmlns:a16="http://schemas.microsoft.com/office/drawing/2014/main" id="{49E9F772-449B-806A-A04A-6CF11B83EBE1}"/>
              </a:ext>
            </a:extLst>
          </p:cNvPr>
          <p:cNvPicPr>
            <a:picLocks noChangeAspect="1"/>
          </p:cNvPicPr>
          <p:nvPr/>
        </p:nvPicPr>
        <p:blipFill rotWithShape="1">
          <a:blip r:embed="rId3">
            <a:extLst>
              <a:ext uri="{28A0092B-C50C-407E-A947-70E740481C1C}">
                <a14:useLocalDpi xmlns:a14="http://schemas.microsoft.com/office/drawing/2010/main" val="0"/>
              </a:ext>
            </a:extLst>
          </a:blip>
          <a:srcRect t="-24" r="40896" b="80910"/>
          <a:stretch/>
        </p:blipFill>
        <p:spPr>
          <a:xfrm>
            <a:off x="0" y="2634019"/>
            <a:ext cx="7206018" cy="1310184"/>
          </a:xfrm>
          <a:prstGeom prst="rect">
            <a:avLst/>
          </a:prstGeom>
        </p:spPr>
      </p:pic>
    </p:spTree>
    <p:extLst>
      <p:ext uri="{BB962C8B-B14F-4D97-AF65-F5344CB8AC3E}">
        <p14:creationId xmlns:p14="http://schemas.microsoft.com/office/powerpoint/2010/main" val="234346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AE42EB-73E3-DAA7-CF70-2DE7E851A5B2}"/>
              </a:ext>
            </a:extLst>
          </p:cNvPr>
          <p:cNvSpPr txBox="1"/>
          <p:nvPr/>
        </p:nvSpPr>
        <p:spPr>
          <a:xfrm>
            <a:off x="0" y="0"/>
            <a:ext cx="12192000" cy="5232202"/>
          </a:xfrm>
          <a:prstGeom prst="rect">
            <a:avLst/>
          </a:prstGeom>
          <a:noFill/>
        </p:spPr>
        <p:txBody>
          <a:bodyPr wrap="square" rtlCol="0">
            <a:spAutoFit/>
          </a:bodyPr>
          <a:lstStyle/>
          <a:p>
            <a:r>
              <a:rPr lang="en-GB" sz="3200" b="1" u="sng" dirty="0">
                <a:latin typeface="Times New Roman" panose="02020603050405020304" pitchFamily="18" charset="0"/>
                <a:cs typeface="Times New Roman" panose="02020603050405020304" pitchFamily="18" charset="0"/>
              </a:rPr>
              <a:t>Post Method:</a:t>
            </a:r>
          </a:p>
          <a:p>
            <a:pPr marL="0" marR="0">
              <a:spcBef>
                <a:spcPts val="0"/>
              </a:spcBef>
              <a:spcAft>
                <a:spcPts val="0"/>
              </a:spcAft>
            </a:pPr>
            <a:r>
              <a:rPr lang="en-IN" sz="1800" dirty="0">
                <a:solidFill>
                  <a:srgbClr val="000000"/>
                </a:solidFill>
                <a:effectLst/>
                <a:latin typeface="Consolas" panose="020B0609020204030204" pitchFamily="49" charset="0"/>
              </a:rPr>
              <a:t>&lt;!DOCTYPE html&gt;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meta</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charset</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ISO-8859-1</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Insert title here</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title</a:t>
            </a:r>
            <a:r>
              <a:rPr lang="en-IN" sz="1800" dirty="0">
                <a:solidFill>
                  <a:srgbClr val="93A1A1"/>
                </a:solidFill>
                <a:effectLst/>
                <a:latin typeface="Consolas" panose="020B0609020204030204" pitchFamily="49" charset="0"/>
              </a:rPr>
              <a:t>&gt;</a:t>
            </a:r>
            <a:r>
              <a:rPr lang="en-IN" sz="1800" dirty="0">
                <a:solidFill>
                  <a:srgbClr val="000000"/>
                </a:solidFill>
                <a:effectLst/>
                <a:latin typeface="Consolas" panose="020B0609020204030204" pitchFamily="49" charset="0"/>
              </a:rPr>
              <a:t> </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head</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action</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add</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method</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post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FirstNumber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number1</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Enter </a:t>
            </a:r>
            <a:r>
              <a:rPr lang="en-IN" sz="1800" dirty="0" err="1">
                <a:solidFill>
                  <a:srgbClr val="000000"/>
                </a:solidFill>
                <a:effectLst/>
                <a:latin typeface="Consolas" panose="020B0609020204030204" pitchFamily="49" charset="0"/>
              </a:rPr>
              <a:t>SecondNumber</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text</a:t>
            </a:r>
            <a:r>
              <a:rPr lang="en-IN" sz="1800" dirty="0">
                <a:solidFill>
                  <a:srgbClr val="93A1A1"/>
                </a:solidFill>
                <a:effectLst/>
                <a:latin typeface="Consolas" panose="020B0609020204030204" pitchFamily="49" charset="0"/>
              </a:rPr>
              <a: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name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number2</a:t>
            </a:r>
            <a:r>
              <a:rPr lang="en-IN" sz="1800" dirty="0">
                <a:solidFill>
                  <a:srgbClr val="93A1A1"/>
                </a:solidFill>
                <a:effectLst/>
                <a:latin typeface="Consolas" panose="020B0609020204030204" pitchFamily="49" charset="0"/>
              </a:rPr>
              <a:t>"&gt;&lt;</a:t>
            </a:r>
            <a:r>
              <a:rPr lang="en-IN" sz="1800" dirty="0" err="1">
                <a:solidFill>
                  <a:srgbClr val="268BD2"/>
                </a:solidFill>
                <a:effectLst/>
                <a:latin typeface="Consolas" panose="020B0609020204030204" pitchFamily="49" charset="0"/>
              </a:rPr>
              <a:t>br</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input</a:t>
            </a:r>
            <a:r>
              <a:rPr lang="en-IN" sz="1800" dirty="0">
                <a:solidFill>
                  <a:srgbClr val="000000"/>
                </a:solidFill>
                <a:effectLst/>
                <a:latin typeface="Consolas" panose="020B0609020204030204" pitchFamily="49" charset="0"/>
              </a:rPr>
              <a:t> </a:t>
            </a:r>
            <a:r>
              <a:rPr lang="en-IN" sz="1800" dirty="0">
                <a:solidFill>
                  <a:srgbClr val="93A1A1"/>
                </a:solidFill>
                <a:effectLst/>
                <a:latin typeface="Consolas" panose="020B0609020204030204" pitchFamily="49" charset="0"/>
              </a:rPr>
              <a:t>type</a:t>
            </a:r>
            <a:r>
              <a:rPr lang="en-IN" sz="1800" dirty="0">
                <a:solidFill>
                  <a:srgbClr val="000000"/>
                </a:solidFill>
                <a:effectLst/>
                <a:latin typeface="Consolas" panose="020B0609020204030204" pitchFamily="49" charset="0"/>
              </a:rPr>
              <a:t>=</a:t>
            </a:r>
            <a:r>
              <a:rPr lang="en-IN" sz="1800" dirty="0">
                <a:solidFill>
                  <a:srgbClr val="93A1A1"/>
                </a:solidFill>
                <a:effectLst/>
                <a:latin typeface="Consolas" panose="020B0609020204030204" pitchFamily="49" charset="0"/>
              </a:rPr>
              <a:t>"</a:t>
            </a:r>
            <a:r>
              <a:rPr lang="en-IN" sz="1800" dirty="0">
                <a:solidFill>
                  <a:srgbClr val="2AA198"/>
                </a:solidFill>
                <a:effectLst/>
                <a:latin typeface="Consolas" panose="020B0609020204030204" pitchFamily="49" charset="0"/>
              </a:rPr>
              <a:t>submit</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93A1A1"/>
                </a:solidFill>
                <a:effectLst/>
                <a:latin typeface="Consolas" panose="020B0609020204030204" pitchFamily="49" charset="0"/>
              </a:rPr>
              <a:t>&lt;/</a:t>
            </a:r>
            <a:r>
              <a:rPr lang="en-IN" sz="1800" dirty="0">
                <a:solidFill>
                  <a:srgbClr val="268BD2"/>
                </a:solidFill>
                <a:effectLst/>
                <a:latin typeface="Consolas" panose="020B0609020204030204" pitchFamily="49" charset="0"/>
              </a:rPr>
              <a:t>form</a:t>
            </a:r>
            <a:r>
              <a:rPr lang="en-IN" sz="1800" dirty="0">
                <a:solidFill>
                  <a:srgbClr val="93A1A1"/>
                </a:solidFill>
                <a:effectLst/>
                <a:latin typeface="Consolas" panose="020B0609020204030204" pitchFamily="49" charset="0"/>
              </a:rPr>
              <a:t>&gt;</a:t>
            </a:r>
            <a:endParaRPr lang="en-IN" sz="1800" dirty="0">
              <a:solidFill>
                <a:srgbClr val="000000"/>
              </a:solidFill>
              <a:effectLst/>
              <a:latin typeface="Consolas" panose="020B0609020204030204" pitchFamily="49" charset="0"/>
            </a:endParaRP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body</a:t>
            </a:r>
            <a:r>
              <a:rPr lang="en-IN" sz="1800" dirty="0">
                <a:solidFill>
                  <a:srgbClr val="000000"/>
                </a:solidFill>
                <a:effectLst/>
                <a:latin typeface="Consolas" panose="020B0609020204030204" pitchFamily="49" charset="0"/>
              </a:rPr>
              <a:t>&gt;</a:t>
            </a:r>
          </a:p>
          <a:p>
            <a:pPr marL="0" marR="0">
              <a:spcBef>
                <a:spcPts val="0"/>
              </a:spcBef>
              <a:spcAft>
                <a:spcPts val="0"/>
              </a:spcAft>
            </a:pPr>
            <a:r>
              <a:rPr lang="en-IN" sz="1800" dirty="0">
                <a:solidFill>
                  <a:srgbClr val="000000"/>
                </a:solidFill>
                <a:effectLst/>
                <a:latin typeface="Consolas" panose="020B0609020204030204" pitchFamily="49" charset="0"/>
              </a:rPr>
              <a:t>&lt;/</a:t>
            </a:r>
            <a:r>
              <a:rPr lang="en-IN" sz="1800" dirty="0">
                <a:solidFill>
                  <a:srgbClr val="268BD2"/>
                </a:solidFill>
                <a:effectLst/>
                <a:latin typeface="Consolas" panose="020B0609020204030204" pitchFamily="49" charset="0"/>
              </a:rPr>
              <a:t>html</a:t>
            </a:r>
            <a:r>
              <a:rPr lang="en-IN" sz="1800" dirty="0">
                <a:solidFill>
                  <a:srgbClr val="000000"/>
                </a:solidFill>
                <a:effectLst/>
                <a:latin typeface="Consolas" panose="020B0609020204030204" pitchFamily="49" charset="0"/>
              </a:rPr>
              <a:t>&gt;</a:t>
            </a:r>
          </a:p>
          <a:p>
            <a:pPr marL="0" marR="0">
              <a:spcBef>
                <a:spcPts val="0"/>
              </a:spcBef>
              <a:spcAft>
                <a:spcPts val="0"/>
              </a:spcAft>
            </a:pPr>
            <a:endParaRPr lang="en-IN" sz="1800" dirty="0">
              <a:solidFill>
                <a:srgbClr val="000000"/>
              </a:solidFill>
              <a:effectLst/>
              <a:latin typeface="Consolas" panose="020B0609020204030204" pitchFamily="49" charset="0"/>
            </a:endParaRPr>
          </a:p>
          <a:p>
            <a:endParaRPr lang="en-IN" sz="3200"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2BBFFFA-4F75-BB95-6241-6A335E9223BE}"/>
              </a:ext>
            </a:extLst>
          </p:cNvPr>
          <p:cNvPicPr>
            <a:picLocks noChangeAspect="1"/>
          </p:cNvPicPr>
          <p:nvPr/>
        </p:nvPicPr>
        <p:blipFill rotWithShape="1">
          <a:blip r:embed="rId2">
            <a:extLst>
              <a:ext uri="{28A0092B-C50C-407E-A947-70E740481C1C}">
                <a14:useLocalDpi xmlns:a14="http://schemas.microsoft.com/office/drawing/2010/main" val="0"/>
              </a:ext>
            </a:extLst>
          </a:blip>
          <a:srcRect l="-2131" t="118700" r="20042" b="-90518"/>
          <a:stretch/>
        </p:blipFill>
        <p:spPr>
          <a:xfrm>
            <a:off x="5857164" y="2057400"/>
            <a:ext cx="5254388" cy="2584577"/>
          </a:xfrm>
          <a:prstGeom prst="rect">
            <a:avLst/>
          </a:prstGeom>
        </p:spPr>
      </p:pic>
    </p:spTree>
    <p:extLst>
      <p:ext uri="{BB962C8B-B14F-4D97-AF65-F5344CB8AC3E}">
        <p14:creationId xmlns:p14="http://schemas.microsoft.com/office/powerpoint/2010/main" val="389641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F05F5C-3DD3-1892-983D-48EED8E588EA}"/>
              </a:ext>
            </a:extLst>
          </p:cNvPr>
          <p:cNvPicPr>
            <a:picLocks noChangeAspect="1"/>
          </p:cNvPicPr>
          <p:nvPr/>
        </p:nvPicPr>
        <p:blipFill rotWithShape="1">
          <a:blip r:embed="rId2">
            <a:extLst>
              <a:ext uri="{28A0092B-C50C-407E-A947-70E740481C1C}">
                <a14:useLocalDpi xmlns:a14="http://schemas.microsoft.com/office/drawing/2010/main" val="0"/>
              </a:ext>
            </a:extLst>
          </a:blip>
          <a:srcRect r="25742" b="51477"/>
          <a:stretch/>
        </p:blipFill>
        <p:spPr>
          <a:xfrm>
            <a:off x="0" y="518615"/>
            <a:ext cx="5117910" cy="1569493"/>
          </a:xfrm>
          <a:prstGeom prst="rect">
            <a:avLst/>
          </a:prstGeom>
        </p:spPr>
      </p:pic>
      <p:pic>
        <p:nvPicPr>
          <p:cNvPr id="5" name="Picture 4">
            <a:extLst>
              <a:ext uri="{FF2B5EF4-FFF2-40B4-BE49-F238E27FC236}">
                <a16:creationId xmlns:a16="http://schemas.microsoft.com/office/drawing/2014/main" id="{3A24F527-4EF3-B315-7DB4-5C4DB7422FA0}"/>
              </a:ext>
            </a:extLst>
          </p:cNvPr>
          <p:cNvPicPr>
            <a:picLocks noChangeAspect="1"/>
          </p:cNvPicPr>
          <p:nvPr/>
        </p:nvPicPr>
        <p:blipFill rotWithShape="1">
          <a:blip r:embed="rId3">
            <a:extLst>
              <a:ext uri="{28A0092B-C50C-407E-A947-70E740481C1C}">
                <a14:useLocalDpi xmlns:a14="http://schemas.microsoft.com/office/drawing/2010/main" val="0"/>
              </a:ext>
            </a:extLst>
          </a:blip>
          <a:srcRect l="-48" t="-34834" r="44454" b="69386"/>
          <a:stretch/>
        </p:blipFill>
        <p:spPr>
          <a:xfrm>
            <a:off x="0" y="-600075"/>
            <a:ext cx="6778032" cy="4486275"/>
          </a:xfrm>
          <a:prstGeom prst="rect">
            <a:avLst/>
          </a:prstGeom>
        </p:spPr>
      </p:pic>
    </p:spTree>
    <p:extLst>
      <p:ext uri="{BB962C8B-B14F-4D97-AF65-F5344CB8AC3E}">
        <p14:creationId xmlns:p14="http://schemas.microsoft.com/office/powerpoint/2010/main" val="3554978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TotalTime>
  <Words>4633</Words>
  <Application>Microsoft Office PowerPoint</Application>
  <PresentationFormat>Widescreen</PresentationFormat>
  <Paragraphs>648</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57</cp:revision>
  <dcterms:created xsi:type="dcterms:W3CDTF">2023-07-06T09:11:44Z</dcterms:created>
  <dcterms:modified xsi:type="dcterms:W3CDTF">2023-08-04T07:24:45Z</dcterms:modified>
</cp:coreProperties>
</file>