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57" r:id="rId5"/>
    <p:sldId id="275" r:id="rId6"/>
    <p:sldId id="259" r:id="rId7"/>
    <p:sldId id="283" r:id="rId8"/>
    <p:sldId id="284" r:id="rId9"/>
    <p:sldId id="285" r:id="rId10"/>
    <p:sldId id="260" r:id="rId11"/>
    <p:sldId id="278" r:id="rId12"/>
    <p:sldId id="281" r:id="rId13"/>
    <p:sldId id="261" r:id="rId14"/>
    <p:sldId id="262" r:id="rId15"/>
    <p:sldId id="264" r:id="rId16"/>
    <p:sldId id="265" r:id="rId17"/>
    <p:sldId id="271" r:id="rId18"/>
    <p:sldId id="266" r:id="rId19"/>
    <p:sldId id="272" r:id="rId20"/>
    <p:sldId id="273" r:id="rId21"/>
    <p:sldId id="274" r:id="rId22"/>
    <p:sldId id="267" r:id="rId23"/>
    <p:sldId id="269" r:id="rId24"/>
    <p:sldId id="276" r:id="rId25"/>
    <p:sldId id="270" r:id="rId26"/>
    <p:sldId id="277" r:id="rId27"/>
    <p:sldId id="26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40CEFC-DBAC-4BC4-B55C-4077395B201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D1D70F-AE11-4728-A971-50703CEFFB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www.python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7800" y="4114800"/>
            <a:ext cx="2628900" cy="788468"/>
          </a:xfrm>
        </p:spPr>
        <p:txBody>
          <a:bodyPr/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Forte" panose="03060902040502070203" pitchFamily="66" charset="0"/>
              </a:rPr>
              <a:t>  M. Saranya</a:t>
            </a:r>
            <a:endParaRPr lang="en-US" b="0" dirty="0">
              <a:solidFill>
                <a:schemeClr val="bg2">
                  <a:lumMod val="1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9530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Forte" panose="03060902040502070203" pitchFamily="66" charset="0"/>
              </a:rPr>
              <a:t>Technical Leader</a:t>
            </a:r>
            <a:endParaRPr lang="en-US" b="0" dirty="0">
              <a:solidFill>
                <a:schemeClr val="bg2">
                  <a:lumMod val="25000"/>
                </a:schemeClr>
              </a:solidFill>
              <a:latin typeface="Forte" panose="03060902040502070203" pitchFamily="66" charset="0"/>
            </a:endParaRPr>
          </a:p>
          <a:p>
            <a:pPr algn="ctr"/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Forte" panose="03060902040502070203" pitchFamily="66" charset="0"/>
              </a:rPr>
              <a:t>Networkz Systems|Marthandam</a:t>
            </a:r>
            <a:endParaRPr lang="en-US" b="0" dirty="0">
              <a:solidFill>
                <a:schemeClr val="bg2">
                  <a:lumMod val="25000"/>
                </a:schemeClr>
              </a:solidFill>
              <a:latin typeface="Forte" panose="03060902040502070203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74" y="1789741"/>
            <a:ext cx="1205685" cy="10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99939" y="11430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Forte" panose="03060902040502070203" pitchFamily="66" charset="0"/>
              </a:rPr>
              <a:t>PYTHON</a:t>
            </a:r>
            <a:endParaRPr lang="en-US" sz="4800" dirty="0">
              <a:solidFill>
                <a:schemeClr val="accent3">
                  <a:lumMod val="50000"/>
                </a:schemeClr>
              </a:solidFill>
              <a:latin typeface="Forte" panose="03060902040502070203" pitchFamily="66" charset="0"/>
            </a:endParaRPr>
          </a:p>
          <a:p>
            <a:pPr algn="ctr"/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Forte" panose="03060902040502070203" pitchFamily="66" charset="0"/>
              </a:rPr>
              <a:t>PROGRAMMING</a:t>
            </a:r>
            <a:endParaRPr lang="en-IN" sz="4800" dirty="0">
              <a:solidFill>
                <a:schemeClr val="accent3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46741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l"/>
            <a:r>
              <a:rPr lang="en-US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Variables are nothing but reserved memory locations to store values.</a:t>
            </a:r>
            <a:endParaRPr lang="en-US" dirty="0"/>
          </a:p>
          <a:p>
            <a:r>
              <a:rPr lang="en-US" dirty="0"/>
              <a:t>Based on the data type of a variable, the interpreter allocate memory and decides what can be stored in the reserved memory.</a:t>
            </a:r>
            <a:endParaRPr lang="en-US" dirty="0"/>
          </a:p>
          <a:p>
            <a:r>
              <a:rPr lang="en-US" dirty="0"/>
              <a:t>This means when you create a variable, you reserve some space in memory.</a:t>
            </a:r>
            <a:endParaRPr lang="en-US" dirty="0"/>
          </a:p>
          <a:p>
            <a:pPr>
              <a:buNone/>
            </a:pPr>
            <a:r>
              <a:rPr lang="en-US" b="1" dirty="0"/>
              <a:t>Assigning Values To Variables</a:t>
            </a:r>
            <a:endParaRPr lang="en-US" b="1" dirty="0"/>
          </a:p>
          <a:p>
            <a:r>
              <a:rPr lang="en-US" dirty="0"/>
              <a:t>The equal sign (=) is used to assign values to variable.</a:t>
            </a:r>
            <a:endParaRPr lang="en-US" dirty="0"/>
          </a:p>
          <a:p>
            <a:r>
              <a:rPr lang="en-US" dirty="0"/>
              <a:t>For Example:</a:t>
            </a:r>
            <a:endParaRPr lang="en-US" dirty="0"/>
          </a:p>
          <a:p>
            <a:pPr>
              <a:buNone/>
            </a:pPr>
            <a:r>
              <a:rPr lang="en-US" dirty="0"/>
              <a:t>		a=10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-21771"/>
            <a:ext cx="7467600" cy="1143000"/>
          </a:xfrm>
        </p:spPr>
        <p:txBody>
          <a:bodyPr/>
          <a:lstStyle/>
          <a:p>
            <a:pPr algn="l"/>
            <a:r>
              <a:rPr lang="en-US" dirty="0"/>
              <a:t>First Python program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/>
              <a:t>Open python shell file and write the below source code</a:t>
            </a:r>
            <a:endParaRPr lang="en-US" dirty="0"/>
          </a:p>
          <a:p>
            <a:pPr>
              <a:buNone/>
            </a:pPr>
            <a:r>
              <a:rPr lang="en-US" dirty="0"/>
              <a:t>&gt;&gt;&gt;print(“Hello, Python!”)</a:t>
            </a:r>
            <a:endParaRPr lang="en-US" dirty="0"/>
          </a:p>
          <a:p>
            <a:r>
              <a:rPr lang="en-US" dirty="0"/>
              <a:t>Open python shell file and write the below source code and Save this code as python file, give extension as .</a:t>
            </a:r>
            <a:r>
              <a:rPr lang="en-US" dirty="0" err="1"/>
              <a:t>py</a:t>
            </a:r>
            <a:endParaRPr lang="en-US" dirty="0"/>
          </a:p>
          <a:p>
            <a:pPr>
              <a:buNone/>
            </a:pPr>
            <a:r>
              <a:rPr lang="en-US" dirty="0"/>
              <a:t>	first.py</a:t>
            </a:r>
            <a:endParaRPr lang="en-US" dirty="0"/>
          </a:p>
          <a:p>
            <a:pPr>
              <a:buNone/>
            </a:pPr>
            <a:r>
              <a:rPr lang="en-US" dirty="0"/>
              <a:t>	print(“Hello, Python!”)</a:t>
            </a:r>
            <a:endParaRPr lang="en-US" dirty="0"/>
          </a:p>
          <a:p>
            <a:r>
              <a:rPr lang="en-US" dirty="0"/>
              <a:t>Both produces same output shown in the shell window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rectarea.py</a:t>
            </a:r>
            <a:endParaRPr lang="en-US" dirty="0"/>
          </a:p>
          <a:p>
            <a:pPr>
              <a:buNone/>
            </a:pPr>
            <a:r>
              <a:rPr lang="en-US" dirty="0"/>
              <a:t>#The program calculates area of rectangle</a:t>
            </a:r>
            <a:endParaRPr lang="en-US" dirty="0"/>
          </a:p>
          <a:p>
            <a:pPr>
              <a:buNone/>
            </a:pPr>
            <a:r>
              <a:rPr lang="en-US" dirty="0"/>
              <a:t>l=8</a:t>
            </a:r>
            <a:endParaRPr lang="en-US" dirty="0"/>
          </a:p>
          <a:p>
            <a:pPr>
              <a:buNone/>
            </a:pPr>
            <a:r>
              <a:rPr lang="en-US" dirty="0"/>
              <a:t>b=5</a:t>
            </a:r>
            <a:endParaRPr lang="en-US" dirty="0"/>
          </a:p>
          <a:p>
            <a:pPr>
              <a:buNone/>
            </a:pPr>
            <a:r>
              <a:rPr lang="en-US" dirty="0"/>
              <a:t>a=l*b</a:t>
            </a:r>
            <a:endParaRPr lang="en-US" dirty="0"/>
          </a:p>
          <a:p>
            <a:pPr>
              <a:buNone/>
            </a:pPr>
            <a:r>
              <a:rPr lang="en-US" dirty="0"/>
              <a:t>print(“Area of rectangle </a:t>
            </a:r>
            <a:r>
              <a:rPr lang="en-US" dirty="0" err="1"/>
              <a:t>is”,a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Area of rectangle is 40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Save this code as python file, give extension as .</a:t>
            </a:r>
            <a:r>
              <a:rPr lang="en-US" dirty="0" err="1"/>
              <a:t>py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/>
              <a:t>Comments in python</a:t>
            </a:r>
            <a:endParaRPr lang="en-US" b="1" dirty="0"/>
          </a:p>
          <a:p>
            <a:pPr lvl="1"/>
            <a:r>
              <a:rPr lang="en-US" b="1" dirty="0"/>
              <a:t>hash sign(#)</a:t>
            </a:r>
            <a:endParaRPr lang="en-US" b="1" dirty="0"/>
          </a:p>
          <a:p>
            <a:pPr lvl="1"/>
            <a:r>
              <a:rPr lang="en-US" dirty="0"/>
              <a:t>All character after the # and up to the end of the physical line are part of the comment and the python interpreter ignores them.</a:t>
            </a:r>
            <a:endParaRPr lang="en-US" b="1" dirty="0"/>
          </a:p>
          <a:p>
            <a:r>
              <a:rPr lang="en-US" b="1" dirty="0"/>
              <a:t>Quotations in python</a:t>
            </a:r>
            <a:endParaRPr lang="en-US" b="1" dirty="0"/>
          </a:p>
          <a:p>
            <a:pPr lvl="1" algn="just"/>
            <a:r>
              <a:rPr lang="en-US" dirty="0"/>
              <a:t>Python accept </a:t>
            </a:r>
            <a:r>
              <a:rPr lang="en-US" b="1" dirty="0"/>
              <a:t>single(‘), double(“) </a:t>
            </a:r>
            <a:r>
              <a:rPr lang="en-US" dirty="0"/>
              <a:t>and </a:t>
            </a:r>
            <a:r>
              <a:rPr lang="en-US" b="1" dirty="0"/>
              <a:t>triple(‘’’ or “””) </a:t>
            </a:r>
            <a:r>
              <a:rPr lang="en-US" dirty="0"/>
              <a:t>quotes to denote string literals, as long as the same type of quote starts and ends the string.</a:t>
            </a:r>
            <a:endParaRPr lang="en-US" dirty="0"/>
          </a:p>
          <a:p>
            <a:pPr lvl="1"/>
            <a:r>
              <a:rPr lang="en-US" b="1" dirty="0"/>
              <a:t>For Example:</a:t>
            </a:r>
            <a:endParaRPr lang="en-US" b="1" dirty="0"/>
          </a:p>
          <a:p>
            <a:pPr>
              <a:buNone/>
            </a:pPr>
            <a:r>
              <a:rPr lang="en-US" dirty="0"/>
              <a:t>	word=‘word’</a:t>
            </a:r>
            <a:endParaRPr lang="en-US" dirty="0"/>
          </a:p>
          <a:p>
            <a:pPr>
              <a:buNone/>
            </a:pPr>
            <a:r>
              <a:rPr lang="en-US" dirty="0"/>
              <a:t>	sentence=“This is a Sentence.”</a:t>
            </a:r>
            <a:endParaRPr lang="en-US" dirty="0"/>
          </a:p>
          <a:p>
            <a:pPr>
              <a:buNone/>
            </a:pPr>
            <a:r>
              <a:rPr lang="en-US" dirty="0"/>
              <a:t>	paragraph=“”” This is a paragraph. It is made up of multiple lines and sentence.”””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Arithmetic Operators</a:t>
            </a:r>
            <a:endParaRPr lang="en-US" dirty="0"/>
          </a:p>
          <a:p>
            <a:r>
              <a:rPr lang="en-US" dirty="0"/>
              <a:t>Python comparison Operators</a:t>
            </a:r>
            <a:endParaRPr lang="en-US" dirty="0"/>
          </a:p>
          <a:p>
            <a:r>
              <a:rPr lang="en-US" dirty="0"/>
              <a:t>Python Assignment Operators</a:t>
            </a:r>
            <a:endParaRPr lang="en-US" dirty="0"/>
          </a:p>
          <a:p>
            <a:r>
              <a:rPr lang="en-US" dirty="0"/>
              <a:t>Python Bitwise Operators</a:t>
            </a:r>
            <a:endParaRPr lang="en-US" dirty="0"/>
          </a:p>
          <a:p>
            <a:r>
              <a:rPr lang="en-US" dirty="0"/>
              <a:t>Python logical Operators</a:t>
            </a:r>
            <a:endParaRPr lang="en-US" dirty="0"/>
          </a:p>
          <a:p>
            <a:r>
              <a:rPr lang="en-US" dirty="0"/>
              <a:t>Python Membership Operators</a:t>
            </a:r>
            <a:endParaRPr lang="en-US" dirty="0"/>
          </a:p>
          <a:p>
            <a:r>
              <a:rPr lang="en-US" dirty="0"/>
              <a:t>Python Identity Operators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Python Arithmetic Operators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914400"/>
          <a:ext cx="5943600" cy="350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192"/>
                <a:gridCol w="3645408"/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/>
                        <a:t>+ 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10+5=15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/>
                        <a:t>- 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10-5=5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/>
                        <a:t>* 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10*5=50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/>
                        <a:t>/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10/5=2 (ex.. 5/2=2.5)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/>
                        <a:t>% 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10%5=0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/>
                        <a:t>** 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10**5=100000</a:t>
                      </a:r>
                      <a:endParaRPr lang="en-US" dirty="0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r>
                        <a:rPr lang="en-US" dirty="0"/>
                        <a:t>// Floor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10//5=2 (ex.. 5/2=2)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/>
              <a:t>#Example program for Python Arithmetic Operators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x=15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y=4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</a:t>
            </a:r>
            <a:r>
              <a:rPr lang="en-US" sz="2800" dirty="0" err="1"/>
              <a:t>x+y</a:t>
            </a:r>
            <a:r>
              <a:rPr lang="en-US" sz="2800" dirty="0"/>
              <a:t>= ‘, </a:t>
            </a:r>
            <a:r>
              <a:rPr lang="en-US" sz="2800" dirty="0" err="1"/>
              <a:t>x+y</a:t>
            </a:r>
            <a:r>
              <a:rPr lang="en-US" sz="2800" dirty="0"/>
              <a:t>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x-y= ‘, x-y)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x*y= ‘, x*y)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x/y= ‘, x/y)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print(‘x//y=‘, x//y)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print(‘x**y=‘,x**y)</a:t>
            </a:r>
            <a:endParaRPr lang="en-US" sz="2800" dirty="0"/>
          </a:p>
          <a:p>
            <a:pPr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Output:</a:t>
            </a:r>
            <a:endParaRPr lang="en-US" sz="2800" b="1" u="sn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 err="1">
                <a:solidFill>
                  <a:srgbClr val="00B050"/>
                </a:solidFill>
              </a:rPr>
              <a:t>x+y</a:t>
            </a:r>
            <a:r>
              <a:rPr lang="en-US" sz="2800" dirty="0">
                <a:solidFill>
                  <a:srgbClr val="00B050"/>
                </a:solidFill>
              </a:rPr>
              <a:t>=19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x-y=11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x*y=60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x/y=3.75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x//y=3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x**y=50625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229600" cy="5897563"/>
          </a:xfrm>
        </p:spPr>
        <p:txBody>
          <a:bodyPr/>
          <a:lstStyle/>
          <a:p>
            <a:r>
              <a:rPr lang="en-US" dirty="0"/>
              <a:t>Python comparison operators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762000"/>
          <a:ext cx="70104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4800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Greater than-True if left operand is greater than the right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x&gt;y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Less than- True if the left operand is less than the right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x&lt;y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Equal to-True if both operands are equal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x==y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Equal to-True if operands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are not equal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Greater than or equal to-True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if left operand is greater than or equal to the right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x&gt;=y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Less than or equal to-True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if left operand is less than or equal to the right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x&lt;=y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/>
              <a:t>#Example program for python comparison operator</a:t>
            </a:r>
            <a:r>
              <a:rPr lang="en-US" sz="2800" dirty="0"/>
              <a:t> 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x=10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y=20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x &gt; y is ‘, x&gt;y)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x &lt; y is ‘, x&lt;y)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x == y is ‘, x==y)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x != y is ‘, x!=y)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x &gt;= y is ‘, x&gt;= y)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print(‘ x &lt;= y is ‘, x&lt;=y)</a:t>
            </a:r>
            <a:endParaRPr lang="en-US" sz="2800" dirty="0"/>
          </a:p>
          <a:p>
            <a:pPr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Output:</a:t>
            </a:r>
            <a:endParaRPr lang="en-US" sz="2800" b="1" u="sn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 &gt; y is False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 &lt; y is True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 == y is False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 != y is True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 &gt;= y is False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x &lt;= y is True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800" dirty="0"/>
              <a:t>Python Assignment Operators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990600"/>
          <a:ext cx="5562600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2098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Equivalent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x+=5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x=x+5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x-=5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x*=5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x=x*5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x/=5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x=x/5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x%=5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x=x%5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x//=5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x=x//5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x**=5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x=x**5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x&amp;=5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x=x&amp;5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  <a:r>
                        <a:rPr lang="en-US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x|=5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x=x|5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x^=5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x=x^5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x&gt;&gt;=5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x=x&gt;&gt;5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x&lt;&lt;=5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x=x&lt;&lt;5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History</a:t>
            </a:r>
            <a:endParaRPr lang="en-US" dirty="0"/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Operators</a:t>
            </a:r>
            <a:endParaRPr lang="en-US" dirty="0"/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Variables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# Example Python program for Assignment Operators</a:t>
            </a:r>
            <a:endParaRPr lang="en-US" sz="2400" b="1" dirty="0"/>
          </a:p>
          <a:p>
            <a:pPr>
              <a:buNone/>
            </a:pPr>
            <a:r>
              <a:rPr lang="en-US" sz="2000" dirty="0"/>
              <a:t>A=21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B=10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C=0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C=A+B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print(“Line 1- The value of C is”, C)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C += A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print(“Line 2- The value of C is”, C)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C *= A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print(“Line 3- The value of C is”, C)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C /= A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print(“Line 4- The value of C is”, C)</a:t>
            </a:r>
            <a:endParaRPr lang="en-US" sz="20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953000" y="1828800"/>
            <a:ext cx="3886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Output:</a:t>
            </a:r>
            <a:endParaRPr lang="en-US" sz="2000" b="1" u="sn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Line 1-The value of C is 31</a:t>
            </a:r>
            <a:endParaRPr lang="en-US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Line 2-The value of C is 52</a:t>
            </a:r>
            <a:endParaRPr lang="en-US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Line 3-The value of C is 1092 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Line 4-The value of C is 52.0</a:t>
            </a:r>
            <a:endParaRPr lang="en-US" sz="20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Python Bitwise Operators</a:t>
            </a:r>
            <a:endParaRPr lang="en-US" dirty="0"/>
          </a:p>
          <a:p>
            <a:pPr>
              <a:buNone/>
            </a:pPr>
            <a:r>
              <a:rPr lang="en-US" dirty="0"/>
              <a:t>	Let x=10(0000 1010 in binary) and y=4(0000 0100 in binary)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981200"/>
          <a:ext cx="7010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200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x&amp;y</a:t>
                      </a:r>
                      <a:r>
                        <a:rPr lang="en-US" dirty="0"/>
                        <a:t>=0(0000 0000)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x|y</a:t>
                      </a:r>
                      <a:r>
                        <a:rPr lang="en-US" dirty="0"/>
                        <a:t>=14(0000 1110)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-x=-11(1111 0101)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x^y</a:t>
                      </a:r>
                      <a:r>
                        <a:rPr lang="en-US" dirty="0"/>
                        <a:t>=14(0000 1110)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right</a:t>
                      </a:r>
                      <a:r>
                        <a:rPr lang="en-US" baseline="0" dirty="0"/>
                        <a:t>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x&gt;&gt;2= 2(0000 0010)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left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x&lt;&lt;2=40(0010 1000)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#Example program for bitwise operators</a:t>
            </a:r>
            <a:endParaRPr lang="en-US" b="1" dirty="0"/>
          </a:p>
          <a:p>
            <a:pPr>
              <a:buNone/>
            </a:pPr>
            <a:r>
              <a:rPr lang="en-US" dirty="0"/>
              <a:t>X=10</a:t>
            </a:r>
            <a:endParaRPr lang="en-US" dirty="0"/>
          </a:p>
          <a:p>
            <a:pPr>
              <a:buNone/>
            </a:pPr>
            <a:r>
              <a:rPr lang="en-US" dirty="0"/>
              <a:t>Y=4</a:t>
            </a:r>
            <a:endParaRPr lang="en-US" dirty="0"/>
          </a:p>
          <a:p>
            <a:pPr>
              <a:buNone/>
            </a:pPr>
            <a:r>
              <a:rPr lang="en-US" dirty="0"/>
              <a:t>Z=X&amp;Y</a:t>
            </a:r>
            <a:endParaRPr lang="en-US" dirty="0"/>
          </a:p>
          <a:p>
            <a:pPr>
              <a:buNone/>
            </a:pPr>
            <a:r>
              <a:rPr lang="en-US" dirty="0"/>
              <a:t>print(“The value of Z is”, Z)</a:t>
            </a:r>
            <a:endParaRPr lang="en-US" dirty="0"/>
          </a:p>
          <a:p>
            <a:pPr>
              <a:buNone/>
            </a:pPr>
            <a:r>
              <a:rPr lang="en-US" dirty="0"/>
              <a:t>Z=X|Y</a:t>
            </a:r>
            <a:endParaRPr lang="en-US" dirty="0"/>
          </a:p>
          <a:p>
            <a:pPr>
              <a:buNone/>
            </a:pPr>
            <a:r>
              <a:rPr lang="en-US" dirty="0"/>
              <a:t>print(“The value of Z is”, Z)</a:t>
            </a:r>
            <a:endParaRPr lang="en-US" dirty="0"/>
          </a:p>
          <a:p>
            <a:pPr>
              <a:buNone/>
            </a:pPr>
            <a:r>
              <a:rPr lang="en-US" dirty="0"/>
              <a:t>Z=~X</a:t>
            </a:r>
            <a:endParaRPr lang="en-US" dirty="0"/>
          </a:p>
          <a:p>
            <a:pPr>
              <a:buNone/>
            </a:pPr>
            <a:r>
              <a:rPr lang="en-US" dirty="0"/>
              <a:t>print(“The value of Z is”, Z)</a:t>
            </a:r>
            <a:endParaRPr lang="en-US" dirty="0"/>
          </a:p>
          <a:p>
            <a:pPr>
              <a:buNone/>
            </a:pPr>
            <a:r>
              <a:rPr lang="en-US" dirty="0"/>
              <a:t>Z=X^Y</a:t>
            </a:r>
            <a:endParaRPr lang="en-US" dirty="0"/>
          </a:p>
          <a:p>
            <a:pPr>
              <a:buNone/>
            </a:pPr>
            <a:r>
              <a:rPr lang="en-US" dirty="0"/>
              <a:t>print(“The value of Z is”, Z)</a:t>
            </a:r>
            <a:endParaRPr lang="en-US" dirty="0"/>
          </a:p>
          <a:p>
            <a:pPr>
              <a:buNone/>
            </a:pPr>
            <a:r>
              <a:rPr lang="en-US" dirty="0"/>
              <a:t>Z=X&gt;&gt;2</a:t>
            </a:r>
            <a:endParaRPr lang="en-US" dirty="0"/>
          </a:p>
          <a:p>
            <a:pPr>
              <a:buNone/>
            </a:pPr>
            <a:r>
              <a:rPr lang="en-US" dirty="0"/>
              <a:t>print(“The value of Z is”, Z)</a:t>
            </a:r>
            <a:endParaRPr lang="en-US" dirty="0"/>
          </a:p>
          <a:p>
            <a:pPr>
              <a:buNone/>
            </a:pPr>
            <a:r>
              <a:rPr lang="en-US" dirty="0"/>
              <a:t>Z=X&lt;&lt;2</a:t>
            </a:r>
            <a:endParaRPr lang="en-US" dirty="0"/>
          </a:p>
          <a:p>
            <a:pPr>
              <a:buNone/>
            </a:pPr>
            <a:r>
              <a:rPr lang="en-US" dirty="0"/>
              <a:t>print(“The value of Z is”, Z)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0" y="3352800"/>
            <a:ext cx="36576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Output:</a:t>
            </a:r>
            <a:endParaRPr lang="en-US" sz="2400" b="1" u="sn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The value of Z is 0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The value of Z is 14 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The value of Z is -11 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The value of Z is 14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The value of Z is 2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The value of Z is 40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Python logical Operators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143000"/>
          <a:ext cx="70104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200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both the operands are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 and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True if </a:t>
                      </a:r>
                      <a:r>
                        <a:rPr lang="en-US" baseline="0" dirty="0"/>
                        <a:t> either</a:t>
                      </a:r>
                      <a:r>
                        <a:rPr lang="en-US" dirty="0"/>
                        <a:t> the operands is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true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 or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operand is false(complements operand)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# example program for logical operator</a:t>
            </a:r>
            <a:endParaRPr lang="en-US" b="1" dirty="0"/>
          </a:p>
          <a:p>
            <a:pPr>
              <a:buNone/>
            </a:pPr>
            <a:r>
              <a:rPr lang="en-US" dirty="0"/>
              <a:t>x=True</a:t>
            </a:r>
            <a:endParaRPr lang="en-US" dirty="0"/>
          </a:p>
          <a:p>
            <a:pPr>
              <a:buNone/>
            </a:pPr>
            <a:r>
              <a:rPr lang="en-US" dirty="0"/>
              <a:t>y=False</a:t>
            </a:r>
            <a:endParaRPr lang="en-US" dirty="0"/>
          </a:p>
          <a:p>
            <a:pPr>
              <a:buNone/>
            </a:pPr>
            <a:r>
              <a:rPr lang="en-US" dirty="0"/>
              <a:t>print(‘x and y is’, x and y)</a:t>
            </a:r>
            <a:endParaRPr lang="en-US" dirty="0"/>
          </a:p>
          <a:p>
            <a:pPr>
              <a:buNone/>
            </a:pPr>
            <a:r>
              <a:rPr lang="en-US" dirty="0"/>
              <a:t>print(‘x or y is’, x or y)</a:t>
            </a:r>
            <a:endParaRPr lang="en-US" dirty="0"/>
          </a:p>
          <a:p>
            <a:pPr>
              <a:buNone/>
            </a:pPr>
            <a:r>
              <a:rPr lang="en-US" dirty="0"/>
              <a:t>print(‘not x is’, not x)</a:t>
            </a: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  <a:endParaRPr lang="en-US" b="1" u="sn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x and y is False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x or y is True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not x is False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82000" cy="6477000"/>
          </a:xfrm>
        </p:spPr>
        <p:txBody>
          <a:bodyPr>
            <a:normAutofit fontScale="70000" lnSpcReduction="20000"/>
          </a:bodyPr>
          <a:lstStyle/>
          <a:p>
            <a:r>
              <a:rPr lang="en-US" sz="4500" b="1" dirty="0"/>
              <a:t>Python Membership Operators</a:t>
            </a:r>
            <a:endParaRPr lang="en-US" sz="45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#</a:t>
            </a:r>
            <a:r>
              <a:rPr lang="en-US" sz="3400" b="1" dirty="0"/>
              <a:t>Example program for membership operators</a:t>
            </a:r>
            <a:endParaRPr lang="en-US" sz="3400" b="1" dirty="0"/>
          </a:p>
          <a:p>
            <a:pPr>
              <a:buNone/>
            </a:pPr>
            <a:endParaRPr lang="en-US" sz="3400" b="1" dirty="0"/>
          </a:p>
          <a:p>
            <a:pPr>
              <a:buNone/>
            </a:pPr>
            <a:r>
              <a:rPr lang="en-US" sz="4100" dirty="0"/>
              <a:t>x=‘Hello world’</a:t>
            </a:r>
            <a:endParaRPr lang="en-US" sz="4100" dirty="0"/>
          </a:p>
          <a:p>
            <a:pPr>
              <a:buNone/>
            </a:pPr>
            <a:r>
              <a:rPr lang="en-US" sz="4100" dirty="0"/>
              <a:t>print(‘H’ in x)</a:t>
            </a:r>
            <a:endParaRPr lang="en-US" sz="4100" dirty="0"/>
          </a:p>
          <a:p>
            <a:pPr>
              <a:buNone/>
            </a:pPr>
            <a:r>
              <a:rPr lang="en-US" sz="4100" dirty="0"/>
              <a:t>print(‘hello’ not in x)</a:t>
            </a:r>
            <a:endParaRPr lang="en-US" sz="4100" dirty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762000"/>
          <a:ext cx="7010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200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value/variable</a:t>
                      </a:r>
                      <a:r>
                        <a:rPr lang="en-US" baseline="0" dirty="0"/>
                        <a:t> is found in the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in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value/variable is not found in the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not in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339840" y="3962400"/>
            <a:ext cx="23622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Output:</a:t>
            </a:r>
            <a:endParaRPr lang="en-US" sz="2400" b="1" u="sn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True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True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r>
              <a:rPr lang="en-US" b="1" dirty="0"/>
              <a:t>Python Identity Operators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#Example program for identity operators</a:t>
            </a:r>
            <a:endParaRPr lang="en-US" b="1" dirty="0"/>
          </a:p>
          <a:p>
            <a:pPr>
              <a:buNone/>
            </a:pPr>
            <a:r>
              <a:rPr lang="en-US" dirty="0"/>
              <a:t>X1=5</a:t>
            </a:r>
            <a:endParaRPr lang="en-US" dirty="0"/>
          </a:p>
          <a:p>
            <a:pPr>
              <a:buNone/>
            </a:pPr>
            <a:r>
              <a:rPr lang="en-US" dirty="0"/>
              <a:t>Y1=5</a:t>
            </a:r>
            <a:endParaRPr lang="en-US" dirty="0"/>
          </a:p>
          <a:p>
            <a:pPr>
              <a:buNone/>
            </a:pPr>
            <a:r>
              <a:rPr lang="en-US" dirty="0"/>
              <a:t>X2=‘Hello’</a:t>
            </a:r>
            <a:endParaRPr lang="en-US" dirty="0"/>
          </a:p>
          <a:p>
            <a:pPr>
              <a:buNone/>
            </a:pPr>
            <a:r>
              <a:rPr lang="en-US" dirty="0"/>
              <a:t>Y2=‘Hello’</a:t>
            </a:r>
            <a:endParaRPr lang="en-US" dirty="0"/>
          </a:p>
          <a:p>
            <a:pPr>
              <a:buNone/>
            </a:pPr>
            <a:r>
              <a:rPr lang="en-US" dirty="0"/>
              <a:t>print(X1 is not Y1)</a:t>
            </a:r>
            <a:endParaRPr lang="en-US" dirty="0"/>
          </a:p>
          <a:p>
            <a:pPr>
              <a:buNone/>
            </a:pPr>
            <a:r>
              <a:rPr lang="en-US" dirty="0"/>
              <a:t>print(X2 is Y2)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685800"/>
          <a:ext cx="7010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200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</a:t>
                      </a:r>
                      <a:r>
                        <a:rPr lang="en-US" baseline="0" dirty="0"/>
                        <a:t> the operands are 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x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not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operands are not identical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x is not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15000" y="3683001"/>
            <a:ext cx="23622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Output:</a:t>
            </a:r>
            <a:endParaRPr lang="en-US" sz="2400" b="1" u="sng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False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True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u="sng" dirty="0"/>
              <a:t>Exercise:</a:t>
            </a:r>
            <a:endParaRPr lang="en-US" b="1" u="sng" dirty="0"/>
          </a:p>
          <a:p>
            <a:pPr>
              <a:buNone/>
            </a:pPr>
            <a:r>
              <a:rPr lang="en-US" dirty="0"/>
              <a:t>1.Write a program in python to calculate area of triangle using semi-perimeter?</a:t>
            </a:r>
            <a:endParaRPr lang="en-US" dirty="0"/>
          </a:p>
          <a:p>
            <a:pPr>
              <a:buNone/>
            </a:pPr>
            <a:r>
              <a:rPr lang="en-US" dirty="0"/>
              <a:t>2.Write a program in python to find the square root of a number?</a:t>
            </a:r>
            <a:endParaRPr lang="en-US" dirty="0"/>
          </a:p>
          <a:p>
            <a:pPr>
              <a:buNone/>
            </a:pPr>
            <a:r>
              <a:rPr lang="en-US" dirty="0"/>
              <a:t>3.Write a program in python to swap two variables?</a:t>
            </a:r>
            <a:endParaRPr lang="en-US" dirty="0"/>
          </a:p>
          <a:p>
            <a:pPr>
              <a:buNone/>
            </a:pPr>
            <a:r>
              <a:rPr lang="en-US" dirty="0"/>
              <a:t>4.Write a program in python to convert temperature in Celsius to Fahrenheit?</a:t>
            </a:r>
            <a:endParaRPr lang="en-US" dirty="0"/>
          </a:p>
          <a:p>
            <a:pPr>
              <a:buNone/>
            </a:pPr>
            <a:r>
              <a:rPr lang="en-US" dirty="0"/>
              <a:t>5.Write a python program to find the area of the circle? 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0"/>
            <a:ext cx="8229600" cy="1066800"/>
          </a:xfrm>
        </p:spPr>
        <p:txBody>
          <a:bodyPr/>
          <a:lstStyle/>
          <a:p>
            <a:pPr algn="l"/>
            <a:r>
              <a:rPr lang="en-US" dirty="0"/>
              <a:t>History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0840" y="1918563"/>
            <a:ext cx="8229600" cy="4191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implementation of python was started in December 1989 by Guido Van Rossum in Netherland.</a:t>
            </a:r>
            <a:endParaRPr lang="en-US" dirty="0"/>
          </a:p>
          <a:p>
            <a:pPr algn="just"/>
            <a:r>
              <a:rPr lang="en-US" dirty="0"/>
              <a:t>In February 1991, Guido van Rossum published the code(labeled version 0.9.0).</a:t>
            </a:r>
            <a:endParaRPr lang="en-US" dirty="0"/>
          </a:p>
          <a:p>
            <a:pPr algn="just"/>
            <a:r>
              <a:rPr lang="en-US" dirty="0"/>
              <a:t>In 1994, Python 1.0 was released with new features like lambda, map, filter and reduce.</a:t>
            </a:r>
            <a:endParaRPr lang="en-US" dirty="0"/>
          </a:p>
          <a:p>
            <a:pPr algn="just"/>
            <a:r>
              <a:rPr lang="en-US" dirty="0"/>
              <a:t>Python 2.0 (in 2000) added new features such as list comprehensions , garbage collection systems.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/>
            <a:r>
              <a:rPr lang="en-GB" dirty="0"/>
              <a:t> the name of the Python programming language comes from an old BBC television comedy sketch series called Monty Python's Flying Circus.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0" y="-152253"/>
            <a:ext cx="1660525" cy="207359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5055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 December 3,2008, Python 3.0 was released.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Python is a general purpose, high-level, object-oriented programming language with easy syntax.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It is a cross platform language and run on all major hardware platforms and operating systems, including Windows, Linux/Unix and Macintosh.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l"/>
            <a:r>
              <a:rPr lang="en-US" dirty="0"/>
              <a:t>Features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Python is easy to learn</a:t>
            </a:r>
            <a:endParaRPr lang="en-US" dirty="0"/>
          </a:p>
          <a:p>
            <a:r>
              <a:rPr lang="en-US" dirty="0"/>
              <a:t>It has easy syntax to read</a:t>
            </a:r>
            <a:endParaRPr lang="en-US" dirty="0"/>
          </a:p>
          <a:p>
            <a:r>
              <a:rPr lang="en-US"/>
              <a:t>Python </a:t>
            </a:r>
            <a:r>
              <a:rPr lang="en-US" dirty="0"/>
              <a:t>is free</a:t>
            </a:r>
            <a:endParaRPr lang="en-US" dirty="0"/>
          </a:p>
          <a:p>
            <a:r>
              <a:rPr lang="en-US" dirty="0"/>
              <a:t>It comes with a large number of libraries</a:t>
            </a:r>
            <a:endParaRPr lang="en-US" dirty="0"/>
          </a:p>
          <a:p>
            <a:r>
              <a:rPr lang="en-US" dirty="0"/>
              <a:t>Python is an interpreted language</a:t>
            </a:r>
            <a:endParaRPr lang="en-US" dirty="0"/>
          </a:p>
          <a:p>
            <a:r>
              <a:rPr lang="en-US" dirty="0"/>
              <a:t>Python is a good choice for web development, networking ,games , data processing and business applications.</a:t>
            </a:r>
            <a:endParaRPr lang="en-US" dirty="0"/>
          </a:p>
          <a:p>
            <a:r>
              <a:rPr lang="en-US" dirty="0"/>
              <a:t>For Efficient Memory Management</a:t>
            </a:r>
            <a:endParaRPr lang="en-US" dirty="0"/>
          </a:p>
          <a:p>
            <a:r>
              <a:rPr lang="en-US" dirty="0"/>
              <a:t>Python support exception handling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Created in 1989</a:t>
            </a:r>
            <a:endParaRPr lang="en-US" dirty="0"/>
          </a:p>
          <a:p>
            <a:r>
              <a:rPr lang="en-US" dirty="0"/>
              <a:t>Python 1.0 released in 1994</a:t>
            </a:r>
            <a:endParaRPr lang="en-US" dirty="0"/>
          </a:p>
          <a:p>
            <a:r>
              <a:rPr lang="en-US" dirty="0"/>
              <a:t>Python 2.0 released in 2000</a:t>
            </a:r>
            <a:endParaRPr lang="en-US" dirty="0"/>
          </a:p>
          <a:p>
            <a:r>
              <a:rPr lang="en-US" dirty="0"/>
              <a:t>Python 3.0 released in 2008</a:t>
            </a:r>
            <a:endParaRPr lang="en-US" dirty="0"/>
          </a:p>
          <a:p>
            <a:r>
              <a:rPr lang="en-US" dirty="0"/>
              <a:t>Python 3 are used in our syllabus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IDLE Development Environment</a:t>
            </a:r>
            <a:endParaRPr lang="en-US" b="1" dirty="0"/>
          </a:p>
          <a:p>
            <a:pPr algn="just"/>
            <a:r>
              <a:rPr lang="en-US" dirty="0"/>
              <a:t>IDLE is an Integrated Development Environment for python, typically used on windows</a:t>
            </a:r>
            <a:endParaRPr lang="en-US" dirty="0"/>
          </a:p>
          <a:p>
            <a:pPr algn="just"/>
            <a:r>
              <a:rPr lang="en-US" dirty="0"/>
              <a:t>Multi-window text editor with syntax highlighting, auto-completion, smart indent and other.</a:t>
            </a:r>
            <a:endParaRPr lang="en-US" dirty="0"/>
          </a:p>
          <a:p>
            <a:pPr algn="just"/>
            <a:r>
              <a:rPr lang="en-US" dirty="0"/>
              <a:t>Python shell with syntax highlighting.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371600" y="609600"/>
            <a:ext cx="8229600" cy="539769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IDLE’s</a:t>
            </a:r>
            <a:endParaRPr lang="en-US" b="1" dirty="0"/>
          </a:p>
          <a:p>
            <a:r>
              <a:rPr lang="en-US" dirty="0" err="1"/>
              <a:t>pyScripter</a:t>
            </a:r>
            <a:endParaRPr lang="en-US" dirty="0"/>
          </a:p>
          <a:p>
            <a:r>
              <a:rPr lang="en-US" dirty="0"/>
              <a:t>Vim</a:t>
            </a:r>
            <a:endParaRPr lang="en-US" dirty="0"/>
          </a:p>
          <a:p>
            <a:r>
              <a:rPr lang="en-US" dirty="0"/>
              <a:t>Komodo</a:t>
            </a:r>
            <a:endParaRPr lang="en-US" dirty="0"/>
          </a:p>
          <a:p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Eclipse(</a:t>
            </a:r>
            <a:r>
              <a:rPr lang="en-US" dirty="0" err="1"/>
              <a:t>PyDev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r>
              <a:rPr lang="en-US" dirty="0"/>
              <a:t>Installing python</a:t>
            </a:r>
            <a:endParaRPr lang="en-US" dirty="0">
              <a:hlinkClick r:id="rId1" action="ppaction://hlinkfile"/>
            </a:endParaRPr>
          </a:p>
          <a:p>
            <a:pPr lvl="1"/>
            <a:r>
              <a:rPr lang="en-US" dirty="0">
                <a:hlinkClick r:id="rId1" action="ppaction://hlinkfile"/>
              </a:rPr>
              <a:t>URL:www.python.org</a:t>
            </a:r>
            <a:endParaRPr lang="en-US" dirty="0"/>
          </a:p>
          <a:p>
            <a:pPr lvl="1"/>
            <a:r>
              <a:rPr lang="en-US" dirty="0"/>
              <a:t>Generally an easy installation.</a:t>
            </a:r>
            <a:endParaRPr lang="en-US" dirty="0"/>
          </a:p>
          <a:p>
            <a:pPr lvl="1"/>
            <a:r>
              <a:rPr lang="en-US" dirty="0"/>
              <a:t>On MACS, Already part of OS X.</a:t>
            </a:r>
            <a:endParaRPr lang="en-US" dirty="0"/>
          </a:p>
          <a:p>
            <a:pPr lvl="1"/>
            <a:r>
              <a:rPr lang="en-US" dirty="0"/>
              <a:t>GUI Development Environment: IDLE.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6974</Words>
  <Application>WPS Presentation</Application>
  <PresentationFormat>On-screen Show (4:3)</PresentationFormat>
  <Paragraphs>568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Wingdings</vt:lpstr>
      <vt:lpstr>Wingdings 2</vt:lpstr>
      <vt:lpstr>Forte</vt:lpstr>
      <vt:lpstr>Century Schoolbook</vt:lpstr>
      <vt:lpstr>Microsoft YaHei</vt:lpstr>
      <vt:lpstr>Arial Unicode MS</vt:lpstr>
      <vt:lpstr>Calibri</vt:lpstr>
      <vt:lpstr>Oriel</vt:lpstr>
      <vt:lpstr>  M. Saranya</vt:lpstr>
      <vt:lpstr>Introduction to python</vt:lpstr>
      <vt:lpstr>History of Python</vt:lpstr>
      <vt:lpstr>PowerPoint 演示文稿</vt:lpstr>
      <vt:lpstr>Features of Python</vt:lpstr>
      <vt:lpstr>Releases</vt:lpstr>
      <vt:lpstr>PowerPoint 演示文稿</vt:lpstr>
      <vt:lpstr>PowerPoint 演示文稿</vt:lpstr>
      <vt:lpstr>PowerPoint 演示文稿</vt:lpstr>
      <vt:lpstr>Variables</vt:lpstr>
      <vt:lpstr>First Python program</vt:lpstr>
      <vt:lpstr>Program</vt:lpstr>
      <vt:lpstr>PowerPoint 演示文稿</vt:lpstr>
      <vt:lpstr>Basic Operators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DELL</cp:lastModifiedBy>
  <cp:revision>53</cp:revision>
  <dcterms:created xsi:type="dcterms:W3CDTF">2021-05-09T05:26:00Z</dcterms:created>
  <dcterms:modified xsi:type="dcterms:W3CDTF">2024-06-03T08:23:42Z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D89D3BA0CF754B258657733F48A43F0D_12</vt:lpwstr>
  </property>
  <property fmtid="{D5CDD505-2E9C-101B-9397-08002B2CF9AE}" pid="3" name="KSOProductBuildVer">
    <vt:lpwstr>1033-12.2.0.16909</vt:lpwstr>
  </property>
</Properties>
</file>