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59"/>
  </p:notesMasterIdLst>
  <p:sldIdLst>
    <p:sldId id="256" r:id="rId2"/>
    <p:sldId id="281" r:id="rId3"/>
    <p:sldId id="259" r:id="rId4"/>
    <p:sldId id="280" r:id="rId5"/>
    <p:sldId id="331" r:id="rId6"/>
    <p:sldId id="284" r:id="rId7"/>
    <p:sldId id="285" r:id="rId8"/>
    <p:sldId id="336" r:id="rId9"/>
    <p:sldId id="282" r:id="rId10"/>
    <p:sldId id="286" r:id="rId11"/>
    <p:sldId id="332" r:id="rId12"/>
    <p:sldId id="279" r:id="rId13"/>
    <p:sldId id="278" r:id="rId14"/>
    <p:sldId id="277" r:id="rId15"/>
    <p:sldId id="276" r:id="rId16"/>
    <p:sldId id="287" r:id="rId17"/>
    <p:sldId id="288" r:id="rId18"/>
    <p:sldId id="289" r:id="rId19"/>
    <p:sldId id="290" r:id="rId20"/>
    <p:sldId id="291" r:id="rId21"/>
    <p:sldId id="297" r:id="rId22"/>
    <p:sldId id="296" r:id="rId23"/>
    <p:sldId id="295" r:id="rId24"/>
    <p:sldId id="294" r:id="rId25"/>
    <p:sldId id="300" r:id="rId26"/>
    <p:sldId id="299" r:id="rId27"/>
    <p:sldId id="298" r:id="rId28"/>
    <p:sldId id="304" r:id="rId29"/>
    <p:sldId id="303" r:id="rId30"/>
    <p:sldId id="302" r:id="rId31"/>
    <p:sldId id="293" r:id="rId32"/>
    <p:sldId id="292" r:id="rId33"/>
    <p:sldId id="305" r:id="rId34"/>
    <p:sldId id="309" r:id="rId35"/>
    <p:sldId id="311" r:id="rId36"/>
    <p:sldId id="312" r:id="rId37"/>
    <p:sldId id="313" r:id="rId38"/>
    <p:sldId id="337" r:id="rId39"/>
    <p:sldId id="319" r:id="rId40"/>
    <p:sldId id="318" r:id="rId41"/>
    <p:sldId id="317" r:id="rId42"/>
    <p:sldId id="316" r:id="rId43"/>
    <p:sldId id="315" r:id="rId44"/>
    <p:sldId id="314" r:id="rId45"/>
    <p:sldId id="301" r:id="rId46"/>
    <p:sldId id="310" r:id="rId47"/>
    <p:sldId id="306" r:id="rId48"/>
    <p:sldId id="322" r:id="rId49"/>
    <p:sldId id="321" r:id="rId50"/>
    <p:sldId id="324" r:id="rId51"/>
    <p:sldId id="323" r:id="rId52"/>
    <p:sldId id="328" r:id="rId53"/>
    <p:sldId id="327" r:id="rId54"/>
    <p:sldId id="326" r:id="rId55"/>
    <p:sldId id="329" r:id="rId56"/>
    <p:sldId id="330" r:id="rId57"/>
    <p:sldId id="335"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86" autoAdjust="0"/>
    <p:restoredTop sz="94660"/>
  </p:normalViewPr>
  <p:slideViewPr>
    <p:cSldViewPr>
      <p:cViewPr>
        <p:scale>
          <a:sx n="75" d="100"/>
          <a:sy n="75" d="100"/>
        </p:scale>
        <p:origin x="1290"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92E9C3-4C64-49C0-A8C2-5BEBA0175A8C}" type="datetimeFigureOut">
              <a:rPr lang="en-US" smtClean="0"/>
              <a:pPr/>
              <a:t>4/9/2024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0BE85A-9BB9-46F8-AFFF-079A518FBB62}" type="slidenum">
              <a:rPr lang="en-US" smtClean="0"/>
              <a:pPr/>
              <a:t>‹#›</a:t>
            </a:fld>
            <a:endParaRPr lang="en-US"/>
          </a:p>
        </p:txBody>
      </p:sp>
    </p:spTree>
    <p:extLst>
      <p:ext uri="{BB962C8B-B14F-4D97-AF65-F5344CB8AC3E}">
        <p14:creationId xmlns:p14="http://schemas.microsoft.com/office/powerpoint/2010/main" val="32750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00BE85A-9BB9-46F8-AFFF-079A518FBB62}" type="slidenum">
              <a:rPr lang="en-US" smtClean="0"/>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00BE85A-9BB9-46F8-AFFF-079A518FBB62}" type="slidenum">
              <a:rPr lang="en-US" smtClean="0"/>
              <a:pPr/>
              <a:t>20</a:t>
            </a:fld>
            <a:endParaRPr lang="en-US"/>
          </a:p>
        </p:txBody>
      </p:sp>
    </p:spTree>
    <p:extLst>
      <p:ext uri="{BB962C8B-B14F-4D97-AF65-F5344CB8AC3E}">
        <p14:creationId xmlns:p14="http://schemas.microsoft.com/office/powerpoint/2010/main" val="447993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00BE85A-9BB9-46F8-AFFF-079A518FBB62}" type="slidenum">
              <a:rPr lang="en-US" smtClean="0"/>
              <a:pPr/>
              <a:t>39</a:t>
            </a:fld>
            <a:endParaRPr lang="en-US"/>
          </a:p>
        </p:txBody>
      </p:sp>
    </p:spTree>
    <p:extLst>
      <p:ext uri="{BB962C8B-B14F-4D97-AF65-F5344CB8AC3E}">
        <p14:creationId xmlns:p14="http://schemas.microsoft.com/office/powerpoint/2010/main" val="2300441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00BE85A-9BB9-46F8-AFFF-079A518FBB62}" type="slidenum">
              <a:rPr lang="en-US" smtClean="0"/>
              <a:pPr/>
              <a:t>48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F40CEFC-DBAC-4BC4-B55C-4077395B201F}" type="datetimeFigureOut">
              <a:rPr lang="en-US" smtClean="0"/>
              <a:pPr/>
              <a:t>4/9/2024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ED1D70F-AE11-4728-A971-50703CEFFBC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F40CEFC-DBAC-4BC4-B55C-4077395B201F}"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1D70F-AE11-4728-A971-50703CEFFB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F40CEFC-DBAC-4BC4-B55C-4077395B201F}"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1D70F-AE11-4728-A971-50703CEFFB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2F40CEFC-DBAC-4BC4-B55C-4077395B201F}" type="datetimeFigureOut">
              <a:rPr lang="en-US" smtClean="0"/>
              <a:pPr/>
              <a:t>4/9/2024</a:t>
            </a:fld>
            <a:endParaRPr lang="en-US"/>
          </a:p>
        </p:txBody>
      </p:sp>
      <p:sp>
        <p:nvSpPr>
          <p:cNvPr id="9" name="Slide Number Placeholder 8"/>
          <p:cNvSpPr>
            <a:spLocks noGrp="1"/>
          </p:cNvSpPr>
          <p:nvPr>
            <p:ph type="sldNum" sz="quarter" idx="15"/>
          </p:nvPr>
        </p:nvSpPr>
        <p:spPr/>
        <p:txBody>
          <a:bodyPr rtlCol="0"/>
          <a:lstStyle/>
          <a:p>
            <a:fld id="{BED1D70F-AE11-4728-A971-50703CEFFBC6}"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F40CEFC-DBAC-4BC4-B55C-4077395B201F}" type="datetimeFigureOut">
              <a:rPr lang="en-US" smtClean="0"/>
              <a:pPr/>
              <a:t>4/9/2024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ED1D70F-AE11-4728-A971-50703CEFFBC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F40CEFC-DBAC-4BC4-B55C-4077395B201F}" type="datetimeFigureOut">
              <a:rPr lang="en-US" smtClean="0"/>
              <a:pPr/>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D1D70F-AE11-4728-A971-50703CEFFBC6}"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2F40CEFC-DBAC-4BC4-B55C-4077395B201F}" type="datetimeFigureOut">
              <a:rPr lang="en-US" smtClean="0"/>
              <a:pPr/>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D1D70F-AE11-4728-A971-50703CEFFBC6}"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2F40CEFC-DBAC-4BC4-B55C-4077395B201F}" type="datetimeFigureOut">
              <a:rPr lang="en-US" smtClean="0"/>
              <a:pPr/>
              <a:t>4/9/2024</a:t>
            </a:fld>
            <a:endParaRPr lang="en-US"/>
          </a:p>
        </p:txBody>
      </p:sp>
      <p:sp>
        <p:nvSpPr>
          <p:cNvPr id="7" name="Slide Number Placeholder 6"/>
          <p:cNvSpPr>
            <a:spLocks noGrp="1"/>
          </p:cNvSpPr>
          <p:nvPr>
            <p:ph type="sldNum" sz="quarter" idx="11"/>
          </p:nvPr>
        </p:nvSpPr>
        <p:spPr/>
        <p:txBody>
          <a:bodyPr rtlCol="0"/>
          <a:lstStyle/>
          <a:p>
            <a:fld id="{BED1D70F-AE11-4728-A971-50703CEFFBC6}"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40CEFC-DBAC-4BC4-B55C-4077395B201F}" type="datetimeFigureOut">
              <a:rPr lang="en-US" smtClean="0"/>
              <a:pPr/>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D1D70F-AE11-4728-A971-50703CEFFB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2F40CEFC-DBAC-4BC4-B55C-4077395B201F}" type="datetimeFigureOut">
              <a:rPr lang="en-US" smtClean="0"/>
              <a:pPr/>
              <a:t>4/9/2024</a:t>
            </a:fld>
            <a:endParaRPr lang="en-US"/>
          </a:p>
        </p:txBody>
      </p:sp>
      <p:sp>
        <p:nvSpPr>
          <p:cNvPr id="22" name="Slide Number Placeholder 21"/>
          <p:cNvSpPr>
            <a:spLocks noGrp="1"/>
          </p:cNvSpPr>
          <p:nvPr>
            <p:ph type="sldNum" sz="quarter" idx="15"/>
          </p:nvPr>
        </p:nvSpPr>
        <p:spPr/>
        <p:txBody>
          <a:bodyPr rtlCol="0"/>
          <a:lstStyle/>
          <a:p>
            <a:fld id="{BED1D70F-AE11-4728-A971-50703CEFFBC6}"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F40CEFC-DBAC-4BC4-B55C-4077395B201F}" type="datetimeFigureOut">
              <a:rPr lang="en-US" smtClean="0"/>
              <a:pPr/>
              <a:t>4/9/2024</a:t>
            </a:fld>
            <a:endParaRPr lang="en-US"/>
          </a:p>
        </p:txBody>
      </p:sp>
      <p:sp>
        <p:nvSpPr>
          <p:cNvPr id="18" name="Slide Number Placeholder 17"/>
          <p:cNvSpPr>
            <a:spLocks noGrp="1"/>
          </p:cNvSpPr>
          <p:nvPr>
            <p:ph type="sldNum" sz="quarter" idx="11"/>
          </p:nvPr>
        </p:nvSpPr>
        <p:spPr/>
        <p:txBody>
          <a:bodyPr rtlCol="0"/>
          <a:lstStyle/>
          <a:p>
            <a:fld id="{BED1D70F-AE11-4728-A971-50703CEFFBC6}"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F40CEFC-DBAC-4BC4-B55C-4077395B201F}" type="datetimeFigureOut">
              <a:rPr lang="en-US" smtClean="0"/>
              <a:pPr/>
              <a:t>4/9/2024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ED1D70F-AE11-4728-A971-50703CEFFB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solidFill>
                  <a:srgbClr val="002060"/>
                </a:solidFill>
              </a:rPr>
              <a:t>Object Oriented Programming</a:t>
            </a:r>
          </a:p>
        </p:txBody>
      </p:sp>
      <p:sp>
        <p:nvSpPr>
          <p:cNvPr id="3" name="Subtitle 2"/>
          <p:cNvSpPr>
            <a:spLocks noGrp="1"/>
          </p:cNvSpPr>
          <p:nvPr>
            <p:ph type="subTitle" idx="1"/>
          </p:nvPr>
        </p:nvSpPr>
        <p:spPr/>
        <p:txBody>
          <a:bodyPr>
            <a:normAutofit/>
          </a:bodyPr>
          <a:lstStyle/>
          <a:p>
            <a:pPr algn="l">
              <a:buFont typeface="Wingdings" pitchFamily="2" charset="2"/>
              <a:buChar char="ü"/>
            </a:pPr>
            <a:r>
              <a:rPr lang="en-US" dirty="0"/>
              <a:t>Class and Objects</a:t>
            </a:r>
          </a:p>
          <a:p>
            <a:pPr algn="l">
              <a:buFont typeface="Wingdings" pitchFamily="2" charset="2"/>
              <a:buChar char="ü"/>
            </a:pPr>
            <a:r>
              <a:rPr lang="en-US" dirty="0"/>
              <a:t>Constructor</a:t>
            </a:r>
          </a:p>
          <a:p>
            <a:pPr algn="l">
              <a:buFont typeface="Wingdings" pitchFamily="2" charset="2"/>
              <a:buChar char="ü"/>
            </a:pPr>
            <a:r>
              <a:rPr lang="en-US" dirty="0"/>
              <a:t>Inheritance</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516563"/>
          </a:xfrm>
        </p:spPr>
        <p:txBody>
          <a:bodyPr/>
          <a:lstStyle/>
          <a:p>
            <a:pPr>
              <a:buNone/>
            </a:pPr>
            <a:r>
              <a:rPr lang="en-US" b="1" dirty="0"/>
              <a:t>Syntax:</a:t>
            </a:r>
          </a:p>
          <a:p>
            <a:pPr>
              <a:buNone/>
            </a:pPr>
            <a:r>
              <a:rPr lang="en-US" dirty="0"/>
              <a:t>	class </a:t>
            </a:r>
            <a:r>
              <a:rPr lang="en-US" dirty="0" err="1"/>
              <a:t>classname</a:t>
            </a:r>
            <a:r>
              <a:rPr lang="en-US" dirty="0"/>
              <a:t>:#base-classes</a:t>
            </a:r>
          </a:p>
          <a:p>
            <a:pPr>
              <a:buNone/>
            </a:pPr>
            <a:r>
              <a:rPr lang="en-US" dirty="0"/>
              <a:t>		class variables(s)</a:t>
            </a:r>
          </a:p>
          <a:p>
            <a:pPr>
              <a:buNone/>
            </a:pPr>
            <a:r>
              <a:rPr lang="en-US" dirty="0"/>
              <a:t>		def method1(self):</a:t>
            </a:r>
          </a:p>
          <a:p>
            <a:pPr>
              <a:buNone/>
            </a:pPr>
            <a:r>
              <a:rPr lang="en-US" dirty="0"/>
              <a:t>			instance variable(s)</a:t>
            </a:r>
          </a:p>
          <a:p>
            <a:pPr>
              <a:buNone/>
            </a:pPr>
            <a:r>
              <a:rPr lang="en-US" dirty="0"/>
              <a:t>			statements</a:t>
            </a:r>
          </a:p>
          <a:p>
            <a:pPr>
              <a:buNone/>
            </a:pPr>
            <a:r>
              <a:rPr lang="en-US" dirty="0"/>
              <a:t>		def method(self):</a:t>
            </a:r>
          </a:p>
          <a:p>
            <a:pPr>
              <a:buNone/>
            </a:pPr>
            <a:r>
              <a:rPr lang="en-US" dirty="0"/>
              <a:t>			instance variable(s)</a:t>
            </a:r>
          </a:p>
          <a:p>
            <a:pPr>
              <a:buNone/>
            </a:pPr>
            <a:r>
              <a:rPr lang="en-US" dirty="0"/>
              <a:t>			statements</a:t>
            </a:r>
          </a:p>
          <a:p>
            <a:pPr>
              <a:buNone/>
            </a:pPr>
            <a:endParaRPr lang="en-US" dirty="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305800" cy="1143000"/>
          </a:xfrm>
        </p:spPr>
        <p:txBody>
          <a:bodyPr>
            <a:normAutofit/>
          </a:bodyPr>
          <a:lstStyle/>
          <a:p>
            <a:r>
              <a:rPr lang="en-US" sz="2800" dirty="0"/>
              <a:t>Accessing class variables in instance method</a:t>
            </a:r>
          </a:p>
        </p:txBody>
      </p:sp>
      <p:sp>
        <p:nvSpPr>
          <p:cNvPr id="3" name="Content Placeholder 2"/>
          <p:cNvSpPr>
            <a:spLocks noGrp="1"/>
          </p:cNvSpPr>
          <p:nvPr>
            <p:ph sz="quarter" idx="1"/>
          </p:nvPr>
        </p:nvSpPr>
        <p:spPr>
          <a:xfrm>
            <a:off x="867637" y="1371600"/>
            <a:ext cx="7772400" cy="4876800"/>
          </a:xfrm>
        </p:spPr>
        <p:txBody>
          <a:bodyPr>
            <a:normAutofit fontScale="92500"/>
          </a:bodyPr>
          <a:lstStyle/>
          <a:p>
            <a:r>
              <a:rPr lang="en-US" dirty="0"/>
              <a:t>To access the class variables, the methods defined in a class body must use a fully qualified name; the class object must be prefixed with the class variables.</a:t>
            </a:r>
          </a:p>
          <a:p>
            <a:pPr>
              <a:buNone/>
            </a:pPr>
            <a:r>
              <a:rPr lang="en-US" b="1" dirty="0"/>
              <a:t>Example:</a:t>
            </a:r>
          </a:p>
          <a:p>
            <a:pPr>
              <a:buNone/>
            </a:pPr>
            <a:r>
              <a:rPr lang="en-US" dirty="0"/>
              <a:t>	class </a:t>
            </a:r>
            <a:r>
              <a:rPr lang="en-US" dirty="0" err="1"/>
              <a:t>rect</a:t>
            </a:r>
            <a:r>
              <a:rPr lang="en-US" dirty="0"/>
              <a:t>:</a:t>
            </a:r>
            <a:br>
              <a:rPr lang="en-US" dirty="0"/>
            </a:br>
            <a:r>
              <a:rPr lang="en-US" dirty="0"/>
              <a:t>    l=8</a:t>
            </a:r>
            <a:br>
              <a:rPr lang="en-US" dirty="0"/>
            </a:br>
            <a:r>
              <a:rPr lang="en-US" dirty="0"/>
              <a:t>    b=5</a:t>
            </a:r>
            <a:br>
              <a:rPr lang="en-US" dirty="0"/>
            </a:br>
            <a:r>
              <a:rPr lang="en-US" dirty="0"/>
              <a:t>    def </a:t>
            </a:r>
            <a:r>
              <a:rPr lang="en-US" dirty="0" err="1"/>
              <a:t>rectarea</a:t>
            </a:r>
            <a:r>
              <a:rPr lang="en-US" dirty="0"/>
              <a:t>(self):</a:t>
            </a:r>
            <a:br>
              <a:rPr lang="en-US" dirty="0"/>
            </a:br>
            <a:r>
              <a:rPr lang="en-US" dirty="0"/>
              <a:t>        return </a:t>
            </a:r>
            <a:r>
              <a:rPr lang="en-US" dirty="0" err="1"/>
              <a:t>rect.l</a:t>
            </a:r>
            <a:r>
              <a:rPr lang="en-US" dirty="0"/>
              <a:t>*</a:t>
            </a:r>
            <a:r>
              <a:rPr lang="en-US" dirty="0" err="1"/>
              <a:t>rect.b</a:t>
            </a:r>
            <a:br>
              <a:rPr lang="en-US" dirty="0"/>
            </a:br>
            <a:r>
              <a:rPr lang="en-US" dirty="0"/>
              <a:t>r=</a:t>
            </a:r>
            <a:r>
              <a:rPr lang="en-US" dirty="0" err="1"/>
              <a:t>rect</a:t>
            </a:r>
            <a:r>
              <a:rPr lang="en-US" dirty="0"/>
              <a:t>()</a:t>
            </a:r>
            <a:br>
              <a:rPr lang="en-US" dirty="0"/>
            </a:br>
            <a:r>
              <a:rPr lang="en-US" dirty="0"/>
              <a:t>print(</a:t>
            </a:r>
            <a:r>
              <a:rPr lang="en-US" b="1" dirty="0"/>
              <a:t>"Area of rectangle </a:t>
            </a:r>
            <a:r>
              <a:rPr lang="en-US" b="1" dirty="0" err="1"/>
              <a:t>is"</a:t>
            </a:r>
            <a:r>
              <a:rPr lang="en-US" dirty="0" err="1"/>
              <a:t>,r.rectarea</a:t>
            </a:r>
            <a:r>
              <a:rPr lang="en-US" dirty="0"/>
              <a:t>())</a:t>
            </a:r>
          </a:p>
          <a:p>
            <a:pPr>
              <a:buNone/>
            </a:pPr>
            <a:r>
              <a:rPr lang="en-US" b="1" dirty="0">
                <a:solidFill>
                  <a:srgbClr val="00B050"/>
                </a:solidFill>
              </a:rPr>
              <a:t>Output:</a:t>
            </a:r>
          </a:p>
          <a:p>
            <a:pPr>
              <a:buNone/>
            </a:pPr>
            <a:r>
              <a:rPr lang="en-US" dirty="0">
                <a:solidFill>
                  <a:srgbClr val="00B050"/>
                </a:solidFill>
              </a:rPr>
              <a:t>Area of rectangle is 40</a:t>
            </a:r>
          </a:p>
          <a:p>
            <a:pPr>
              <a:buNone/>
            </a:pPr>
            <a:endParaRPr lang="en-US" dirty="0"/>
          </a:p>
          <a:p>
            <a:pPr>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458200" cy="6172200"/>
          </a:xfrm>
        </p:spPr>
        <p:txBody>
          <a:bodyPr>
            <a:normAutofit fontScale="92500" lnSpcReduction="20000"/>
          </a:bodyPr>
          <a:lstStyle/>
          <a:p>
            <a:r>
              <a:rPr lang="en-US" b="1" dirty="0"/>
              <a:t>The __init__() Function</a:t>
            </a:r>
          </a:p>
          <a:p>
            <a:pPr lvl="1"/>
            <a:r>
              <a:rPr lang="en-US" dirty="0"/>
              <a:t>It is known as a constructor. __</a:t>
            </a:r>
            <a:r>
              <a:rPr lang="en-US" dirty="0" err="1"/>
              <a:t>init__method</a:t>
            </a:r>
            <a:r>
              <a:rPr lang="en-US" dirty="0"/>
              <a:t> is called when an object is created from the class and it allow the class to initialize the attribute of a class.</a:t>
            </a:r>
          </a:p>
          <a:p>
            <a:pPr lvl="1"/>
            <a:r>
              <a:rPr lang="en-US" dirty="0"/>
              <a:t>The __init__ method must not return a value or a </a:t>
            </a:r>
            <a:r>
              <a:rPr lang="en-US" dirty="0" err="1"/>
              <a:t>TypeError</a:t>
            </a:r>
            <a:r>
              <a:rPr lang="en-US" dirty="0"/>
              <a:t> exception is raised.</a:t>
            </a:r>
          </a:p>
          <a:p>
            <a:pPr>
              <a:buNone/>
            </a:pPr>
            <a:r>
              <a:rPr lang="en-US" b="1" dirty="0"/>
              <a:t>Example:</a:t>
            </a:r>
          </a:p>
          <a:p>
            <a:pPr>
              <a:buNone/>
            </a:pPr>
            <a:r>
              <a:rPr lang="en-US" b="1" dirty="0"/>
              <a:t>#The program demonstrate the __init__ method in initializing instance variables and calculates area of rectangle:</a:t>
            </a:r>
          </a:p>
          <a:p>
            <a:pPr>
              <a:buNone/>
            </a:pPr>
            <a:r>
              <a:rPr lang="en-US" dirty="0"/>
              <a:t>class </a:t>
            </a:r>
            <a:r>
              <a:rPr lang="en-US" dirty="0" err="1"/>
              <a:t>rect</a:t>
            </a:r>
            <a:r>
              <a:rPr lang="en-US" dirty="0"/>
              <a:t>:</a:t>
            </a:r>
          </a:p>
          <a:p>
            <a:pPr>
              <a:buNone/>
            </a:pPr>
            <a:r>
              <a:rPr lang="en-US" dirty="0"/>
              <a:t>    </a:t>
            </a:r>
            <a:r>
              <a:rPr lang="en-US" dirty="0" err="1"/>
              <a:t>def</a:t>
            </a:r>
            <a:r>
              <a:rPr lang="en-US" dirty="0"/>
              <a:t> __</a:t>
            </a:r>
            <a:r>
              <a:rPr lang="en-US" dirty="0" err="1"/>
              <a:t>init</a:t>
            </a:r>
            <a:r>
              <a:rPr lang="en-US" dirty="0"/>
              <a:t>__(self):</a:t>
            </a:r>
          </a:p>
          <a:p>
            <a:pPr>
              <a:buNone/>
            </a:pPr>
            <a:r>
              <a:rPr lang="en-US" dirty="0"/>
              <a:t>        </a:t>
            </a:r>
            <a:r>
              <a:rPr lang="en-US" dirty="0" err="1"/>
              <a:t>self.l</a:t>
            </a:r>
            <a:r>
              <a:rPr lang="en-US" dirty="0"/>
              <a:t>=8</a:t>
            </a:r>
          </a:p>
          <a:p>
            <a:pPr>
              <a:buNone/>
            </a:pPr>
            <a:r>
              <a:rPr lang="en-US" dirty="0"/>
              <a:t>        </a:t>
            </a:r>
            <a:r>
              <a:rPr lang="en-US" dirty="0" err="1"/>
              <a:t>self.b</a:t>
            </a:r>
            <a:r>
              <a:rPr lang="en-US" dirty="0"/>
              <a:t>=5</a:t>
            </a:r>
          </a:p>
          <a:p>
            <a:pPr>
              <a:buNone/>
            </a:pPr>
            <a:r>
              <a:rPr lang="en-US" dirty="0"/>
              <a:t>    </a:t>
            </a:r>
            <a:r>
              <a:rPr lang="en-US" dirty="0" err="1"/>
              <a:t>def</a:t>
            </a:r>
            <a:r>
              <a:rPr lang="en-US" dirty="0"/>
              <a:t> </a:t>
            </a:r>
            <a:r>
              <a:rPr lang="en-US" dirty="0" err="1"/>
              <a:t>rectarea</a:t>
            </a:r>
            <a:r>
              <a:rPr lang="en-US" dirty="0"/>
              <a:t>(self):</a:t>
            </a:r>
          </a:p>
          <a:p>
            <a:pPr>
              <a:buNone/>
            </a:pPr>
            <a:r>
              <a:rPr lang="en-US" dirty="0"/>
              <a:t>        return </a:t>
            </a:r>
            <a:r>
              <a:rPr lang="en-US" dirty="0" err="1"/>
              <a:t>self.l</a:t>
            </a:r>
            <a:r>
              <a:rPr lang="en-US" dirty="0"/>
              <a:t>*</a:t>
            </a:r>
            <a:r>
              <a:rPr lang="en-US" dirty="0" err="1"/>
              <a:t>self.b</a:t>
            </a:r>
            <a:endParaRPr lang="en-US" dirty="0"/>
          </a:p>
          <a:p>
            <a:pPr>
              <a:buNone/>
            </a:pPr>
            <a:r>
              <a:rPr lang="en-US" dirty="0"/>
              <a:t>r=</a:t>
            </a:r>
            <a:r>
              <a:rPr lang="en-US" dirty="0" err="1"/>
              <a:t>rect</a:t>
            </a:r>
            <a:r>
              <a:rPr lang="en-US" dirty="0"/>
              <a:t>()</a:t>
            </a:r>
          </a:p>
          <a:p>
            <a:pPr>
              <a:buNone/>
            </a:pPr>
            <a:r>
              <a:rPr lang="en-US" dirty="0"/>
              <a:t>print("Area of rectangle is ",</a:t>
            </a:r>
            <a:r>
              <a:rPr lang="en-US" dirty="0" err="1"/>
              <a:t>r.rectarea</a:t>
            </a:r>
            <a:r>
              <a:rPr lang="en-US" dirty="0"/>
              <a:t>())</a:t>
            </a:r>
          </a:p>
          <a:p>
            <a:pPr>
              <a:buNone/>
            </a:pPr>
            <a:endParaRPr lang="en-US" b="1" dirty="0"/>
          </a:p>
          <a:p>
            <a:pPr>
              <a:buNone/>
            </a:pPr>
            <a:endParaRPr lang="en-US" b="1" dirty="0"/>
          </a:p>
        </p:txBody>
      </p:sp>
      <p:sp>
        <p:nvSpPr>
          <p:cNvPr id="2" name="Rectangle 1"/>
          <p:cNvSpPr/>
          <p:nvPr/>
        </p:nvSpPr>
        <p:spPr>
          <a:xfrm>
            <a:off x="5562600" y="4191000"/>
            <a:ext cx="2637260" cy="646331"/>
          </a:xfrm>
          <a:prstGeom prst="rect">
            <a:avLst/>
          </a:prstGeom>
        </p:spPr>
        <p:txBody>
          <a:bodyPr wrap="none">
            <a:spAutoFit/>
          </a:bodyPr>
          <a:lstStyle/>
          <a:p>
            <a:r>
              <a:rPr lang="en-US" b="1" dirty="0">
                <a:solidFill>
                  <a:srgbClr val="00B050"/>
                </a:solidFill>
              </a:rPr>
              <a:t>Output:</a:t>
            </a:r>
          </a:p>
          <a:p>
            <a:r>
              <a:rPr lang="en-US" dirty="0">
                <a:solidFill>
                  <a:srgbClr val="00B050"/>
                </a:solidFill>
              </a:rPr>
              <a:t>Area of rectangle is  40</a:t>
            </a:r>
            <a:endParaRPr lang="en-IN" dirty="0">
              <a:solidFill>
                <a:srgbClr val="00B05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6019800"/>
          </a:xfrm>
        </p:spPr>
        <p:txBody>
          <a:bodyPr>
            <a:normAutofit/>
          </a:bodyPr>
          <a:lstStyle/>
          <a:p>
            <a:r>
              <a:rPr lang="en-US" dirty="0"/>
              <a:t>Create a class named Person, use the __init__() function to assign values for name and age:</a:t>
            </a:r>
          </a:p>
          <a:p>
            <a:pPr>
              <a:buNone/>
            </a:pPr>
            <a:r>
              <a:rPr lang="en-US" dirty="0"/>
              <a:t>  class Person:</a:t>
            </a:r>
          </a:p>
          <a:p>
            <a:pPr>
              <a:buNone/>
            </a:pPr>
            <a:r>
              <a:rPr lang="en-US" dirty="0"/>
              <a:t>    </a:t>
            </a:r>
            <a:r>
              <a:rPr lang="en-US" dirty="0" err="1"/>
              <a:t>def</a:t>
            </a:r>
            <a:r>
              <a:rPr lang="en-US" dirty="0"/>
              <a:t> __</a:t>
            </a:r>
            <a:r>
              <a:rPr lang="en-US" dirty="0" err="1"/>
              <a:t>init</a:t>
            </a:r>
            <a:r>
              <a:rPr lang="en-US" dirty="0"/>
              <a:t>__(</a:t>
            </a:r>
            <a:r>
              <a:rPr lang="en-US" dirty="0" err="1"/>
              <a:t>self,name,age</a:t>
            </a:r>
            <a:r>
              <a:rPr lang="en-US" dirty="0"/>
              <a:t>):</a:t>
            </a:r>
          </a:p>
          <a:p>
            <a:pPr>
              <a:buNone/>
            </a:pPr>
            <a:r>
              <a:rPr lang="en-US" dirty="0"/>
              <a:t>        self.name=name</a:t>
            </a:r>
          </a:p>
          <a:p>
            <a:pPr>
              <a:buNone/>
            </a:pPr>
            <a:r>
              <a:rPr lang="en-US" dirty="0"/>
              <a:t>        </a:t>
            </a:r>
            <a:r>
              <a:rPr lang="en-US" dirty="0" err="1"/>
              <a:t>self.age</a:t>
            </a:r>
            <a:r>
              <a:rPr lang="en-US" dirty="0"/>
              <a:t>=age</a:t>
            </a:r>
          </a:p>
          <a:p>
            <a:pPr>
              <a:buNone/>
            </a:pPr>
            <a:r>
              <a:rPr lang="en-US" dirty="0"/>
              <a:t>p1=Person("John",36)</a:t>
            </a:r>
          </a:p>
          <a:p>
            <a:pPr>
              <a:buNone/>
            </a:pPr>
            <a:r>
              <a:rPr lang="en-US" dirty="0"/>
              <a:t>print(p1.name)</a:t>
            </a:r>
          </a:p>
          <a:p>
            <a:pPr>
              <a:buNone/>
            </a:pPr>
            <a:r>
              <a:rPr lang="en-US" dirty="0"/>
              <a:t>print(p1.age)</a:t>
            </a:r>
          </a:p>
          <a:p>
            <a:endParaRPr lang="en-US" dirty="0"/>
          </a:p>
        </p:txBody>
      </p:sp>
      <p:sp>
        <p:nvSpPr>
          <p:cNvPr id="2" name="Rectangle 1"/>
          <p:cNvSpPr/>
          <p:nvPr/>
        </p:nvSpPr>
        <p:spPr>
          <a:xfrm>
            <a:off x="533400" y="4876800"/>
            <a:ext cx="4572000" cy="923330"/>
          </a:xfrm>
          <a:prstGeom prst="rect">
            <a:avLst/>
          </a:prstGeom>
        </p:spPr>
        <p:txBody>
          <a:bodyPr>
            <a:spAutoFit/>
          </a:bodyPr>
          <a:lstStyle/>
          <a:p>
            <a:r>
              <a:rPr lang="en-IN" b="1" dirty="0">
                <a:solidFill>
                  <a:srgbClr val="00B050"/>
                </a:solidFill>
              </a:rPr>
              <a:t>Output:</a:t>
            </a:r>
          </a:p>
          <a:p>
            <a:r>
              <a:rPr lang="en-IN" dirty="0">
                <a:solidFill>
                  <a:srgbClr val="00B050"/>
                </a:solidFill>
              </a:rPr>
              <a:t>John</a:t>
            </a:r>
          </a:p>
          <a:p>
            <a:r>
              <a:rPr lang="en-IN" dirty="0">
                <a:solidFill>
                  <a:srgbClr val="00B050"/>
                </a:solidFill>
              </a:rPr>
              <a:t>36</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592763"/>
          </a:xfrm>
        </p:spPr>
        <p:txBody>
          <a:bodyPr>
            <a:normAutofit/>
          </a:bodyPr>
          <a:lstStyle/>
          <a:p>
            <a:r>
              <a:rPr lang="en-US" dirty="0"/>
              <a:t>#The following program demonstrate passing arguments to the __init__ method:</a:t>
            </a:r>
          </a:p>
          <a:p>
            <a:pPr>
              <a:buNone/>
            </a:pPr>
            <a:r>
              <a:rPr lang="en-US" dirty="0"/>
              <a:t>class </a:t>
            </a:r>
            <a:r>
              <a:rPr lang="en-US" dirty="0" err="1"/>
              <a:t>rect</a:t>
            </a:r>
            <a:r>
              <a:rPr lang="en-US" dirty="0"/>
              <a:t>:</a:t>
            </a:r>
          </a:p>
          <a:p>
            <a:pPr>
              <a:buNone/>
            </a:pPr>
            <a:r>
              <a:rPr lang="en-US" dirty="0"/>
              <a:t>    </a:t>
            </a:r>
            <a:r>
              <a:rPr lang="en-US" dirty="0" err="1"/>
              <a:t>def</a:t>
            </a:r>
            <a:r>
              <a:rPr lang="en-US" dirty="0"/>
              <a:t> __</a:t>
            </a:r>
            <a:r>
              <a:rPr lang="en-US" dirty="0" err="1"/>
              <a:t>init</a:t>
            </a:r>
            <a:r>
              <a:rPr lang="en-US" dirty="0"/>
              <a:t>__(</a:t>
            </a:r>
            <a:r>
              <a:rPr lang="en-US" dirty="0" err="1"/>
              <a:t>self,x,y</a:t>
            </a:r>
            <a:r>
              <a:rPr lang="en-US" dirty="0"/>
              <a:t>):</a:t>
            </a:r>
          </a:p>
          <a:p>
            <a:pPr>
              <a:buNone/>
            </a:pPr>
            <a:r>
              <a:rPr lang="en-US" dirty="0"/>
              <a:t>        </a:t>
            </a:r>
            <a:r>
              <a:rPr lang="en-US" dirty="0" err="1"/>
              <a:t>self.l</a:t>
            </a:r>
            <a:r>
              <a:rPr lang="en-US" dirty="0"/>
              <a:t>=x</a:t>
            </a:r>
          </a:p>
          <a:p>
            <a:pPr>
              <a:buNone/>
            </a:pPr>
            <a:r>
              <a:rPr lang="en-US" dirty="0"/>
              <a:t>        </a:t>
            </a:r>
            <a:r>
              <a:rPr lang="en-US" dirty="0" err="1"/>
              <a:t>self.b</a:t>
            </a:r>
            <a:r>
              <a:rPr lang="en-US" dirty="0"/>
              <a:t>=y</a:t>
            </a:r>
          </a:p>
          <a:p>
            <a:pPr>
              <a:buNone/>
            </a:pPr>
            <a:r>
              <a:rPr lang="en-US" dirty="0"/>
              <a:t>    </a:t>
            </a:r>
            <a:r>
              <a:rPr lang="en-US" dirty="0" err="1"/>
              <a:t>def</a:t>
            </a:r>
            <a:r>
              <a:rPr lang="en-US" dirty="0"/>
              <a:t> </a:t>
            </a:r>
            <a:r>
              <a:rPr lang="en-US" dirty="0" err="1"/>
              <a:t>rectarea</a:t>
            </a:r>
            <a:r>
              <a:rPr lang="en-US" dirty="0"/>
              <a:t>(self):</a:t>
            </a:r>
          </a:p>
          <a:p>
            <a:pPr>
              <a:buNone/>
            </a:pPr>
            <a:r>
              <a:rPr lang="en-US" dirty="0"/>
              <a:t>        return </a:t>
            </a:r>
            <a:r>
              <a:rPr lang="en-US" dirty="0" err="1"/>
              <a:t>self.l</a:t>
            </a:r>
            <a:r>
              <a:rPr lang="en-US" dirty="0"/>
              <a:t>*</a:t>
            </a:r>
            <a:r>
              <a:rPr lang="en-US" dirty="0" err="1"/>
              <a:t>self.b</a:t>
            </a:r>
            <a:endParaRPr lang="en-US" dirty="0"/>
          </a:p>
          <a:p>
            <a:pPr>
              <a:buNone/>
            </a:pPr>
            <a:r>
              <a:rPr lang="en-US" dirty="0"/>
              <a:t>r=</a:t>
            </a:r>
            <a:r>
              <a:rPr lang="en-US" dirty="0" err="1"/>
              <a:t>rect</a:t>
            </a:r>
            <a:r>
              <a:rPr lang="en-US" dirty="0"/>
              <a:t>(5,8)</a:t>
            </a:r>
          </a:p>
          <a:p>
            <a:pPr>
              <a:buNone/>
            </a:pPr>
            <a:r>
              <a:rPr lang="en-US" dirty="0"/>
              <a:t>print("Area of rectangle is ",</a:t>
            </a:r>
            <a:r>
              <a:rPr lang="en-US" dirty="0" err="1"/>
              <a:t>r.rectarea</a:t>
            </a:r>
            <a:r>
              <a:rPr lang="en-US" dirty="0"/>
              <a:t>())</a:t>
            </a:r>
          </a:p>
          <a:p>
            <a:pPr>
              <a:buNone/>
            </a:pPr>
            <a:endParaRPr lang="en-US" dirty="0"/>
          </a:p>
        </p:txBody>
      </p:sp>
      <p:sp>
        <p:nvSpPr>
          <p:cNvPr id="5" name="Rectangle 4"/>
          <p:cNvSpPr/>
          <p:nvPr/>
        </p:nvSpPr>
        <p:spPr>
          <a:xfrm>
            <a:off x="762000" y="5257800"/>
            <a:ext cx="2637260" cy="646331"/>
          </a:xfrm>
          <a:prstGeom prst="rect">
            <a:avLst/>
          </a:prstGeom>
        </p:spPr>
        <p:txBody>
          <a:bodyPr wrap="none">
            <a:spAutoFit/>
          </a:bodyPr>
          <a:lstStyle/>
          <a:p>
            <a:r>
              <a:rPr lang="en-US" b="1" dirty="0">
                <a:solidFill>
                  <a:srgbClr val="00B050"/>
                </a:solidFill>
              </a:rPr>
              <a:t>Output:</a:t>
            </a:r>
          </a:p>
          <a:p>
            <a:r>
              <a:rPr lang="en-US" dirty="0">
                <a:solidFill>
                  <a:srgbClr val="00B050"/>
                </a:solidFill>
              </a:rPr>
              <a:t>Area of rectangle is  40</a:t>
            </a:r>
            <a:endParaRPr lang="en-IN" dirty="0">
              <a:solidFill>
                <a:srgbClr val="00B050"/>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10600" cy="6019800"/>
          </a:xfrm>
        </p:spPr>
        <p:txBody>
          <a:bodyPr>
            <a:normAutofit fontScale="92500" lnSpcReduction="10000"/>
          </a:bodyPr>
          <a:lstStyle/>
          <a:p>
            <a:r>
              <a:rPr lang="en-US" dirty="0"/>
              <a:t>The following program demonstrate </a:t>
            </a:r>
            <a:r>
              <a:rPr lang="en-US" b="1" dirty="0"/>
              <a:t>using default value parameter in the __init__ method</a:t>
            </a:r>
            <a:r>
              <a:rPr lang="en-US" dirty="0"/>
              <a:t>. The program creates two instance: one that supplies the arguments and another that doesn’t supply any argument. The default values will be considered for the instance that doesn’t supply argument.</a:t>
            </a:r>
          </a:p>
          <a:p>
            <a:pPr>
              <a:buNone/>
            </a:pPr>
            <a:r>
              <a:rPr lang="en-US" b="1" dirty="0"/>
              <a:t># Example:</a:t>
            </a:r>
          </a:p>
          <a:p>
            <a:pPr>
              <a:buNone/>
            </a:pPr>
            <a:r>
              <a:rPr lang="en-US" dirty="0"/>
              <a:t>class </a:t>
            </a:r>
            <a:r>
              <a:rPr lang="en-US" dirty="0" err="1"/>
              <a:t>rect</a:t>
            </a:r>
            <a:r>
              <a:rPr lang="en-US" dirty="0"/>
              <a:t>:</a:t>
            </a:r>
          </a:p>
          <a:p>
            <a:pPr>
              <a:buNone/>
            </a:pPr>
            <a:r>
              <a:rPr lang="en-US" dirty="0"/>
              <a:t>    </a:t>
            </a:r>
            <a:r>
              <a:rPr lang="en-US" dirty="0" err="1"/>
              <a:t>def</a:t>
            </a:r>
            <a:r>
              <a:rPr lang="en-US" dirty="0"/>
              <a:t> __</a:t>
            </a:r>
            <a:r>
              <a:rPr lang="en-US" dirty="0" err="1"/>
              <a:t>init</a:t>
            </a:r>
            <a:r>
              <a:rPr lang="en-US" dirty="0"/>
              <a:t>__(</a:t>
            </a:r>
            <a:r>
              <a:rPr lang="en-US" dirty="0" err="1"/>
              <a:t>self,x</a:t>
            </a:r>
            <a:r>
              <a:rPr lang="en-US" dirty="0"/>
              <a:t>=8,y=5):</a:t>
            </a:r>
          </a:p>
          <a:p>
            <a:pPr>
              <a:buNone/>
            </a:pPr>
            <a:r>
              <a:rPr lang="en-US" dirty="0"/>
              <a:t>        </a:t>
            </a:r>
            <a:r>
              <a:rPr lang="en-US" dirty="0" err="1"/>
              <a:t>self.l</a:t>
            </a:r>
            <a:r>
              <a:rPr lang="en-US" dirty="0"/>
              <a:t>=x</a:t>
            </a:r>
          </a:p>
          <a:p>
            <a:pPr>
              <a:buNone/>
            </a:pPr>
            <a:r>
              <a:rPr lang="en-US" dirty="0"/>
              <a:t>        </a:t>
            </a:r>
            <a:r>
              <a:rPr lang="en-US" dirty="0" err="1"/>
              <a:t>self.b</a:t>
            </a:r>
            <a:r>
              <a:rPr lang="en-US" dirty="0"/>
              <a:t>=y</a:t>
            </a:r>
          </a:p>
          <a:p>
            <a:pPr>
              <a:buNone/>
            </a:pPr>
            <a:r>
              <a:rPr lang="en-US" dirty="0"/>
              <a:t>    </a:t>
            </a:r>
            <a:r>
              <a:rPr lang="en-US" dirty="0" err="1"/>
              <a:t>def</a:t>
            </a:r>
            <a:r>
              <a:rPr lang="en-US" dirty="0"/>
              <a:t> </a:t>
            </a:r>
            <a:r>
              <a:rPr lang="en-US" dirty="0" err="1"/>
              <a:t>rectarea</a:t>
            </a:r>
            <a:r>
              <a:rPr lang="en-US" dirty="0"/>
              <a:t>(self):</a:t>
            </a:r>
          </a:p>
          <a:p>
            <a:pPr>
              <a:buNone/>
            </a:pPr>
            <a:r>
              <a:rPr lang="en-US" dirty="0"/>
              <a:t>        return </a:t>
            </a:r>
            <a:r>
              <a:rPr lang="en-US" dirty="0" err="1"/>
              <a:t>self.l</a:t>
            </a:r>
            <a:r>
              <a:rPr lang="en-US" dirty="0"/>
              <a:t>*</a:t>
            </a:r>
            <a:r>
              <a:rPr lang="en-US" dirty="0" err="1"/>
              <a:t>self.b</a:t>
            </a:r>
            <a:endParaRPr lang="en-US" dirty="0"/>
          </a:p>
          <a:p>
            <a:pPr>
              <a:buNone/>
            </a:pPr>
            <a:r>
              <a:rPr lang="en-US" dirty="0"/>
              <a:t>r=</a:t>
            </a:r>
            <a:r>
              <a:rPr lang="en-US" dirty="0" err="1"/>
              <a:t>rect</a:t>
            </a:r>
            <a:r>
              <a:rPr lang="en-US" dirty="0"/>
              <a:t>()</a:t>
            </a:r>
          </a:p>
          <a:p>
            <a:pPr>
              <a:buNone/>
            </a:pPr>
            <a:r>
              <a:rPr lang="en-US" dirty="0"/>
              <a:t>s=</a:t>
            </a:r>
            <a:r>
              <a:rPr lang="en-US" dirty="0" err="1"/>
              <a:t>rect</a:t>
            </a:r>
            <a:r>
              <a:rPr lang="en-US" dirty="0"/>
              <a:t>(10,20)</a:t>
            </a:r>
          </a:p>
          <a:p>
            <a:pPr>
              <a:buNone/>
            </a:pPr>
            <a:r>
              <a:rPr lang="en-US" dirty="0"/>
              <a:t>print("Area of rectangle is ",</a:t>
            </a:r>
            <a:r>
              <a:rPr lang="en-US" dirty="0" err="1"/>
              <a:t>r.rectarea</a:t>
            </a:r>
            <a:r>
              <a:rPr lang="en-US" dirty="0"/>
              <a:t>())</a:t>
            </a:r>
          </a:p>
          <a:p>
            <a:pPr>
              <a:buNone/>
            </a:pPr>
            <a:r>
              <a:rPr lang="en-US" dirty="0"/>
              <a:t>print("Area of rectangle is ",</a:t>
            </a:r>
            <a:r>
              <a:rPr lang="en-US" dirty="0" err="1"/>
              <a:t>s.rectarea</a:t>
            </a:r>
            <a:r>
              <a:rPr lang="en-US" dirty="0"/>
              <a:t>()) </a:t>
            </a:r>
          </a:p>
        </p:txBody>
      </p:sp>
      <p:sp>
        <p:nvSpPr>
          <p:cNvPr id="2" name="Rectangle 1"/>
          <p:cNvSpPr/>
          <p:nvPr/>
        </p:nvSpPr>
        <p:spPr>
          <a:xfrm>
            <a:off x="4724400" y="4114800"/>
            <a:ext cx="4572000" cy="923330"/>
          </a:xfrm>
          <a:prstGeom prst="rect">
            <a:avLst/>
          </a:prstGeom>
        </p:spPr>
        <p:txBody>
          <a:bodyPr>
            <a:spAutoFit/>
          </a:bodyPr>
          <a:lstStyle/>
          <a:p>
            <a:r>
              <a:rPr lang="en-US" b="1" dirty="0">
                <a:solidFill>
                  <a:srgbClr val="00B050"/>
                </a:solidFill>
              </a:rPr>
              <a:t>Output:</a:t>
            </a:r>
          </a:p>
          <a:p>
            <a:r>
              <a:rPr lang="en-US" dirty="0">
                <a:solidFill>
                  <a:srgbClr val="00B050"/>
                </a:solidFill>
              </a:rPr>
              <a:t>Area of rectangle is  40</a:t>
            </a:r>
          </a:p>
          <a:p>
            <a:r>
              <a:rPr lang="en-US" dirty="0">
                <a:solidFill>
                  <a:srgbClr val="00B050"/>
                </a:solidFill>
              </a:rPr>
              <a:t>Area of rectangle is  200</a:t>
            </a:r>
            <a:endParaRPr lang="en-IN" dirty="0">
              <a:solidFill>
                <a:srgbClr val="00B05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305800" cy="6248400"/>
          </a:xfrm>
        </p:spPr>
        <p:txBody>
          <a:bodyPr>
            <a:normAutofit lnSpcReduction="10000"/>
          </a:bodyPr>
          <a:lstStyle/>
          <a:p>
            <a:r>
              <a:rPr lang="en-US" b="1" dirty="0"/>
              <a:t>String Representation of instance:</a:t>
            </a:r>
          </a:p>
          <a:p>
            <a:pPr lvl="1"/>
            <a:r>
              <a:rPr lang="en-US" dirty="0"/>
              <a:t>The </a:t>
            </a:r>
            <a:r>
              <a:rPr lang="en-US" b="1" dirty="0"/>
              <a:t>__</a:t>
            </a:r>
            <a:r>
              <a:rPr lang="en-US" b="1" dirty="0" err="1"/>
              <a:t>str</a:t>
            </a:r>
            <a:r>
              <a:rPr lang="en-US" b="1" dirty="0"/>
              <a:t>__ </a:t>
            </a:r>
            <a:r>
              <a:rPr lang="en-US" dirty="0"/>
              <a:t>method is called by the </a:t>
            </a:r>
            <a:r>
              <a:rPr lang="en-US" b="1" dirty="0" err="1"/>
              <a:t>str</a:t>
            </a:r>
            <a:r>
              <a:rPr lang="en-US" b="1" dirty="0"/>
              <a:t>() </a:t>
            </a:r>
            <a:r>
              <a:rPr lang="en-US" dirty="0"/>
              <a:t>and print statements to display the string representation of an instance.</a:t>
            </a:r>
          </a:p>
          <a:p>
            <a:pPr marL="365760" lvl="1" indent="0">
              <a:buNone/>
            </a:pPr>
            <a:r>
              <a:rPr lang="en-US" b="1" dirty="0"/>
              <a:t>#Example:</a:t>
            </a:r>
          </a:p>
          <a:p>
            <a:pPr>
              <a:buNone/>
            </a:pPr>
            <a:r>
              <a:rPr lang="en-US" dirty="0"/>
              <a:t>class </a:t>
            </a:r>
            <a:r>
              <a:rPr lang="en-US" dirty="0" err="1"/>
              <a:t>rect</a:t>
            </a:r>
            <a:r>
              <a:rPr lang="en-US" dirty="0"/>
              <a:t>:</a:t>
            </a:r>
          </a:p>
          <a:p>
            <a:pPr>
              <a:buNone/>
            </a:pPr>
            <a:r>
              <a:rPr lang="en-US" dirty="0"/>
              <a:t>    </a:t>
            </a:r>
            <a:r>
              <a:rPr lang="en-US" dirty="0" err="1"/>
              <a:t>def</a:t>
            </a:r>
            <a:r>
              <a:rPr lang="en-US" dirty="0"/>
              <a:t> __</a:t>
            </a:r>
            <a:r>
              <a:rPr lang="en-US" dirty="0" err="1"/>
              <a:t>init</a:t>
            </a:r>
            <a:r>
              <a:rPr lang="en-US" dirty="0"/>
              <a:t>__(</a:t>
            </a:r>
            <a:r>
              <a:rPr lang="en-US" dirty="0" err="1"/>
              <a:t>self,x,y</a:t>
            </a:r>
            <a:r>
              <a:rPr lang="en-US" dirty="0"/>
              <a:t>):</a:t>
            </a:r>
          </a:p>
          <a:p>
            <a:pPr>
              <a:buNone/>
            </a:pPr>
            <a:r>
              <a:rPr lang="en-US" dirty="0"/>
              <a:t>        </a:t>
            </a:r>
            <a:r>
              <a:rPr lang="en-US" dirty="0" err="1"/>
              <a:t>self.l</a:t>
            </a:r>
            <a:r>
              <a:rPr lang="en-US" dirty="0"/>
              <a:t>=x</a:t>
            </a:r>
          </a:p>
          <a:p>
            <a:pPr>
              <a:buNone/>
            </a:pPr>
            <a:r>
              <a:rPr lang="en-US" dirty="0"/>
              <a:t>        </a:t>
            </a:r>
            <a:r>
              <a:rPr lang="en-US" dirty="0" err="1"/>
              <a:t>self.b</a:t>
            </a:r>
            <a:r>
              <a:rPr lang="en-US" dirty="0"/>
              <a:t>=y</a:t>
            </a:r>
          </a:p>
          <a:p>
            <a:pPr>
              <a:buNone/>
            </a:pPr>
            <a:r>
              <a:rPr lang="en-US" dirty="0"/>
              <a:t>    </a:t>
            </a:r>
            <a:r>
              <a:rPr lang="en-US" dirty="0" err="1"/>
              <a:t>def</a:t>
            </a:r>
            <a:r>
              <a:rPr lang="en-US" dirty="0"/>
              <a:t> __</a:t>
            </a:r>
            <a:r>
              <a:rPr lang="en-US" dirty="0" err="1"/>
              <a:t>str</a:t>
            </a:r>
            <a:r>
              <a:rPr lang="en-US" dirty="0"/>
              <a:t>__(self):</a:t>
            </a:r>
          </a:p>
          <a:p>
            <a:pPr>
              <a:buNone/>
            </a:pPr>
            <a:r>
              <a:rPr lang="en-US" dirty="0"/>
              <a:t>        return 'Length is %</a:t>
            </a:r>
            <a:r>
              <a:rPr lang="en-US" dirty="0" err="1"/>
              <a:t>d,Breadth</a:t>
            </a:r>
            <a:r>
              <a:rPr lang="en-US" dirty="0"/>
              <a:t> is %d'%(</a:t>
            </a:r>
            <a:r>
              <a:rPr lang="en-US" dirty="0" err="1"/>
              <a:t>self.l,self.b</a:t>
            </a:r>
            <a:r>
              <a:rPr lang="en-US" dirty="0"/>
              <a:t>)</a:t>
            </a:r>
          </a:p>
          <a:p>
            <a:pPr>
              <a:buNone/>
            </a:pPr>
            <a:r>
              <a:rPr lang="en-US" dirty="0"/>
              <a:t>    </a:t>
            </a:r>
            <a:r>
              <a:rPr lang="en-US" dirty="0" err="1"/>
              <a:t>def</a:t>
            </a:r>
            <a:r>
              <a:rPr lang="en-US" dirty="0"/>
              <a:t> </a:t>
            </a:r>
            <a:r>
              <a:rPr lang="en-US" dirty="0" err="1"/>
              <a:t>rectarea</a:t>
            </a:r>
            <a:r>
              <a:rPr lang="en-US" dirty="0"/>
              <a:t>(self):</a:t>
            </a:r>
          </a:p>
          <a:p>
            <a:pPr>
              <a:buNone/>
            </a:pPr>
            <a:r>
              <a:rPr lang="en-US" dirty="0"/>
              <a:t>        return </a:t>
            </a:r>
            <a:r>
              <a:rPr lang="en-US" dirty="0" err="1"/>
              <a:t>self.l</a:t>
            </a:r>
            <a:r>
              <a:rPr lang="en-US" dirty="0"/>
              <a:t>*</a:t>
            </a:r>
            <a:r>
              <a:rPr lang="en-US" dirty="0" err="1"/>
              <a:t>self.b</a:t>
            </a:r>
            <a:endParaRPr lang="en-US" dirty="0"/>
          </a:p>
          <a:p>
            <a:pPr>
              <a:buNone/>
            </a:pPr>
            <a:r>
              <a:rPr lang="en-US" dirty="0"/>
              <a:t>r=</a:t>
            </a:r>
            <a:r>
              <a:rPr lang="en-US" dirty="0" err="1"/>
              <a:t>rect</a:t>
            </a:r>
            <a:r>
              <a:rPr lang="en-US" dirty="0"/>
              <a:t>(5,8)</a:t>
            </a:r>
          </a:p>
          <a:p>
            <a:pPr>
              <a:buNone/>
            </a:pPr>
            <a:r>
              <a:rPr lang="en-US" dirty="0"/>
              <a:t>print(r)</a:t>
            </a:r>
          </a:p>
          <a:p>
            <a:pPr>
              <a:buNone/>
            </a:pPr>
            <a:r>
              <a:rPr lang="en-US" dirty="0"/>
              <a:t>print("Area of rectangle is ",</a:t>
            </a:r>
            <a:r>
              <a:rPr lang="en-US" dirty="0" err="1"/>
              <a:t>r.rectarea</a:t>
            </a:r>
            <a:r>
              <a:rPr lang="en-US" dirty="0"/>
              <a:t>())</a:t>
            </a:r>
          </a:p>
        </p:txBody>
      </p:sp>
      <p:sp>
        <p:nvSpPr>
          <p:cNvPr id="2" name="Rectangle 1"/>
          <p:cNvSpPr/>
          <p:nvPr/>
        </p:nvSpPr>
        <p:spPr>
          <a:xfrm>
            <a:off x="5334000" y="2209800"/>
            <a:ext cx="4572000" cy="923330"/>
          </a:xfrm>
          <a:prstGeom prst="rect">
            <a:avLst/>
          </a:prstGeom>
        </p:spPr>
        <p:txBody>
          <a:bodyPr>
            <a:spAutoFit/>
          </a:bodyPr>
          <a:lstStyle/>
          <a:p>
            <a:r>
              <a:rPr lang="en-US" b="1" dirty="0">
                <a:solidFill>
                  <a:srgbClr val="00B050"/>
                </a:solidFill>
              </a:rPr>
              <a:t>Output:</a:t>
            </a:r>
          </a:p>
          <a:p>
            <a:r>
              <a:rPr lang="en-US" dirty="0">
                <a:solidFill>
                  <a:srgbClr val="00B050"/>
                </a:solidFill>
              </a:rPr>
              <a:t>Length is 5,Breadth is 8</a:t>
            </a:r>
          </a:p>
          <a:p>
            <a:r>
              <a:rPr lang="en-US" dirty="0">
                <a:solidFill>
                  <a:srgbClr val="00B050"/>
                </a:solidFill>
              </a:rPr>
              <a:t>Area of rectangle is  40</a:t>
            </a:r>
            <a:endParaRPr lang="en-IN" dirty="0">
              <a:solidFill>
                <a:srgbClr val="00B05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458200" cy="6096000"/>
          </a:xfrm>
        </p:spPr>
        <p:txBody>
          <a:bodyPr>
            <a:normAutofit/>
          </a:bodyPr>
          <a:lstStyle/>
          <a:p>
            <a:r>
              <a:rPr lang="en-US" b="1" dirty="0"/>
              <a:t>Class Method:</a:t>
            </a:r>
          </a:p>
          <a:p>
            <a:pPr lvl="1"/>
            <a:r>
              <a:rPr lang="en-US" dirty="0"/>
              <a:t>Class method has no self argument and receives a class as its first argument. The argument to the class method is called </a:t>
            </a:r>
            <a:r>
              <a:rPr lang="en-US" b="1" dirty="0" err="1"/>
              <a:t>cls</a:t>
            </a:r>
            <a:r>
              <a:rPr lang="en-US" b="1" dirty="0"/>
              <a:t>.</a:t>
            </a:r>
          </a:p>
          <a:p>
            <a:pPr lvl="1"/>
            <a:r>
              <a:rPr lang="en-US" dirty="0"/>
              <a:t>In a class method, the class on which it is called is passed to it as the first argument. The class method can also be called directly through the class object without instantiating the class.</a:t>
            </a:r>
          </a:p>
          <a:p>
            <a:pPr lvl="1"/>
            <a:r>
              <a:rPr lang="en-US" dirty="0"/>
              <a:t>A class method is defined using the </a:t>
            </a:r>
            <a:r>
              <a:rPr lang="en-US" b="1" dirty="0"/>
              <a:t>@</a:t>
            </a:r>
            <a:r>
              <a:rPr lang="en-US" b="1" dirty="0" err="1"/>
              <a:t>classmethod</a:t>
            </a:r>
            <a:r>
              <a:rPr lang="en-US" b="1" dirty="0"/>
              <a:t> </a:t>
            </a:r>
            <a:r>
              <a:rPr lang="en-US" dirty="0"/>
              <a:t>decorator. A decorator provides a convenient method to insert and modify code in functions or classes.</a:t>
            </a:r>
          </a:p>
          <a:p>
            <a:r>
              <a:rPr lang="en-US" b="1" dirty="0"/>
              <a:t>Syntax:</a:t>
            </a:r>
          </a:p>
          <a:p>
            <a:pPr>
              <a:buNone/>
            </a:pPr>
            <a:r>
              <a:rPr lang="en-US" dirty="0"/>
              <a:t>	@</a:t>
            </a:r>
            <a:r>
              <a:rPr lang="en-US" dirty="0" err="1"/>
              <a:t>classmethod</a:t>
            </a:r>
            <a:endParaRPr lang="en-US" dirty="0"/>
          </a:p>
          <a:p>
            <a:pPr>
              <a:buNone/>
            </a:pPr>
            <a:r>
              <a:rPr lang="en-US" dirty="0"/>
              <a:t>	def f(cls,parm1,parm2,…):</a:t>
            </a:r>
          </a:p>
          <a:p>
            <a:pPr>
              <a:buNone/>
            </a:pPr>
            <a:r>
              <a:rPr lang="en-US" dirty="0"/>
              <a:t>		Body of the method</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43094" y="228600"/>
            <a:ext cx="8229600" cy="5943600"/>
          </a:xfrm>
        </p:spPr>
        <p:txBody>
          <a:bodyPr>
            <a:normAutofit fontScale="85000" lnSpcReduction="20000"/>
          </a:bodyPr>
          <a:lstStyle/>
          <a:p>
            <a:pPr>
              <a:buNone/>
            </a:pPr>
            <a:r>
              <a:rPr lang="en-US" b="1" dirty="0"/>
              <a:t>#The following program creates a class as well as an instance method and accesses them to display the content of instance and class variables.</a:t>
            </a:r>
          </a:p>
          <a:p>
            <a:pPr>
              <a:buNone/>
            </a:pPr>
            <a:endParaRPr lang="en-US" b="1" dirty="0"/>
          </a:p>
          <a:p>
            <a:pPr marL="0" indent="0">
              <a:buNone/>
            </a:pPr>
            <a:r>
              <a:rPr lang="en-US" dirty="0"/>
              <a:t>class book:</a:t>
            </a:r>
          </a:p>
          <a:p>
            <a:pPr marL="0" indent="0">
              <a:buNone/>
            </a:pPr>
            <a:r>
              <a:rPr lang="en-US" dirty="0"/>
              <a:t>    price=100</a:t>
            </a:r>
          </a:p>
          <a:p>
            <a:pPr marL="0" indent="0">
              <a:buNone/>
            </a:pPr>
            <a:r>
              <a:rPr lang="en-US" dirty="0"/>
              <a:t>    @</a:t>
            </a:r>
            <a:r>
              <a:rPr lang="en-US" dirty="0" err="1"/>
              <a:t>classmethod</a:t>
            </a:r>
            <a:endParaRPr lang="en-US" dirty="0"/>
          </a:p>
          <a:p>
            <a:pPr marL="0" indent="0">
              <a:buNone/>
            </a:pPr>
            <a:r>
              <a:rPr lang="en-US" dirty="0"/>
              <a:t>    </a:t>
            </a:r>
            <a:r>
              <a:rPr lang="en-US" dirty="0" err="1"/>
              <a:t>def</a:t>
            </a:r>
            <a:r>
              <a:rPr lang="en-US" dirty="0"/>
              <a:t> display(</a:t>
            </a:r>
            <a:r>
              <a:rPr lang="en-US" dirty="0" err="1"/>
              <a:t>cls</a:t>
            </a:r>
            <a:r>
              <a:rPr lang="en-US" dirty="0"/>
              <a:t>):</a:t>
            </a:r>
          </a:p>
          <a:p>
            <a:pPr marL="0" indent="0">
              <a:buNone/>
            </a:pPr>
            <a:r>
              <a:rPr lang="en-US" dirty="0"/>
              <a:t>        print(</a:t>
            </a:r>
            <a:r>
              <a:rPr lang="en-US" dirty="0" err="1"/>
              <a:t>cls.price</a:t>
            </a:r>
            <a:r>
              <a:rPr lang="en-US" dirty="0"/>
              <a:t>)</a:t>
            </a:r>
          </a:p>
          <a:p>
            <a:pPr marL="0" indent="0">
              <a:buNone/>
            </a:pPr>
            <a:r>
              <a:rPr lang="en-US" dirty="0"/>
              <a:t>    </a:t>
            </a:r>
            <a:r>
              <a:rPr lang="en-US" dirty="0" err="1"/>
              <a:t>def</a:t>
            </a:r>
            <a:r>
              <a:rPr lang="en-US" dirty="0"/>
              <a:t> show(</a:t>
            </a:r>
            <a:r>
              <a:rPr lang="en-US" dirty="0" err="1"/>
              <a:t>self,x</a:t>
            </a:r>
            <a:r>
              <a:rPr lang="en-US" dirty="0"/>
              <a:t>):</a:t>
            </a:r>
          </a:p>
          <a:p>
            <a:pPr marL="0" indent="0">
              <a:buNone/>
            </a:pPr>
            <a:r>
              <a:rPr lang="en-US" dirty="0"/>
              <a:t>        </a:t>
            </a:r>
            <a:r>
              <a:rPr lang="en-US" dirty="0" err="1"/>
              <a:t>self.price</a:t>
            </a:r>
            <a:r>
              <a:rPr lang="en-US" dirty="0"/>
              <a:t>=x</a:t>
            </a:r>
          </a:p>
          <a:p>
            <a:pPr marL="0" indent="0">
              <a:buNone/>
            </a:pPr>
            <a:r>
              <a:rPr lang="en-US" dirty="0"/>
              <a:t>        print(</a:t>
            </a:r>
            <a:r>
              <a:rPr lang="en-US" dirty="0" err="1"/>
              <a:t>self.price</a:t>
            </a:r>
            <a:r>
              <a:rPr lang="en-US" dirty="0"/>
              <a:t>)</a:t>
            </a:r>
          </a:p>
          <a:p>
            <a:pPr marL="0" indent="0">
              <a:buNone/>
            </a:pPr>
            <a:r>
              <a:rPr lang="en-US" dirty="0"/>
              <a:t>b=book()</a:t>
            </a:r>
          </a:p>
          <a:p>
            <a:pPr marL="0" indent="0">
              <a:buNone/>
            </a:pPr>
            <a:r>
              <a:rPr lang="en-US" dirty="0"/>
              <a:t>c=book()</a:t>
            </a:r>
          </a:p>
          <a:p>
            <a:pPr marL="0" indent="0">
              <a:buNone/>
            </a:pPr>
            <a:r>
              <a:rPr lang="en-US" dirty="0" err="1"/>
              <a:t>book.display</a:t>
            </a:r>
            <a:r>
              <a:rPr lang="en-US" dirty="0"/>
              <a:t>()</a:t>
            </a:r>
          </a:p>
          <a:p>
            <a:pPr marL="0" indent="0">
              <a:buNone/>
            </a:pPr>
            <a:r>
              <a:rPr lang="en-US" dirty="0" err="1"/>
              <a:t>b.display</a:t>
            </a:r>
            <a:r>
              <a:rPr lang="en-US" dirty="0"/>
              <a:t>()</a:t>
            </a:r>
          </a:p>
          <a:p>
            <a:pPr marL="0" indent="0">
              <a:buNone/>
            </a:pPr>
            <a:r>
              <a:rPr lang="en-US" dirty="0" err="1"/>
              <a:t>b.show</a:t>
            </a:r>
            <a:r>
              <a:rPr lang="en-US" dirty="0"/>
              <a:t>(200)</a:t>
            </a:r>
          </a:p>
          <a:p>
            <a:pPr marL="0" indent="0">
              <a:buNone/>
            </a:pPr>
            <a:r>
              <a:rPr lang="en-US" dirty="0" err="1"/>
              <a:t>c.show</a:t>
            </a:r>
            <a:r>
              <a:rPr lang="en-US" dirty="0"/>
              <a:t>(300)</a:t>
            </a:r>
          </a:p>
        </p:txBody>
      </p:sp>
      <p:sp>
        <p:nvSpPr>
          <p:cNvPr id="2" name="Rectangle 1"/>
          <p:cNvSpPr/>
          <p:nvPr/>
        </p:nvSpPr>
        <p:spPr>
          <a:xfrm>
            <a:off x="5609975" y="2849158"/>
            <a:ext cx="4572000" cy="1477328"/>
          </a:xfrm>
          <a:prstGeom prst="rect">
            <a:avLst/>
          </a:prstGeom>
        </p:spPr>
        <p:txBody>
          <a:bodyPr>
            <a:spAutoFit/>
          </a:bodyPr>
          <a:lstStyle/>
          <a:p>
            <a:r>
              <a:rPr lang="en-IN" b="1" dirty="0">
                <a:solidFill>
                  <a:srgbClr val="00B050"/>
                </a:solidFill>
              </a:rPr>
              <a:t>Output:</a:t>
            </a:r>
          </a:p>
          <a:p>
            <a:r>
              <a:rPr lang="en-IN" dirty="0">
                <a:solidFill>
                  <a:srgbClr val="00B050"/>
                </a:solidFill>
              </a:rPr>
              <a:t>100</a:t>
            </a:r>
          </a:p>
          <a:p>
            <a:r>
              <a:rPr lang="en-IN" dirty="0">
                <a:solidFill>
                  <a:srgbClr val="00B050"/>
                </a:solidFill>
              </a:rPr>
              <a:t>100</a:t>
            </a:r>
          </a:p>
          <a:p>
            <a:r>
              <a:rPr lang="en-IN" dirty="0">
                <a:solidFill>
                  <a:srgbClr val="00B050"/>
                </a:solidFill>
              </a:rPr>
              <a:t>200</a:t>
            </a:r>
          </a:p>
          <a:p>
            <a:r>
              <a:rPr lang="en-IN" dirty="0">
                <a:solidFill>
                  <a:srgbClr val="00B050"/>
                </a:solidFill>
              </a:rPr>
              <a:t>300</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821363"/>
          </a:xfrm>
        </p:spPr>
        <p:txBody>
          <a:bodyPr>
            <a:normAutofit/>
          </a:bodyPr>
          <a:lstStyle/>
          <a:p>
            <a:r>
              <a:rPr lang="en-US" b="1" dirty="0"/>
              <a:t>Static Method:</a:t>
            </a:r>
          </a:p>
          <a:p>
            <a:pPr lvl="1"/>
            <a:r>
              <a:rPr lang="en-US" dirty="0"/>
              <a:t>A static method is an ordinary function that is build using </a:t>
            </a:r>
            <a:r>
              <a:rPr lang="en-US" b="1" dirty="0"/>
              <a:t>@</a:t>
            </a:r>
            <a:r>
              <a:rPr lang="en-US" b="1" dirty="0" err="1"/>
              <a:t>staticmethod</a:t>
            </a:r>
            <a:r>
              <a:rPr lang="en-US" b="1" dirty="0"/>
              <a:t> </a:t>
            </a:r>
            <a:r>
              <a:rPr lang="en-US" dirty="0"/>
              <a:t>decorator and that binds its result to a class attribute.</a:t>
            </a:r>
          </a:p>
          <a:p>
            <a:pPr lvl="1"/>
            <a:r>
              <a:rPr lang="en-US" dirty="0"/>
              <a:t>Static method has no </a:t>
            </a:r>
            <a:r>
              <a:rPr lang="en-US" dirty="0" err="1"/>
              <a:t>cls</a:t>
            </a:r>
            <a:r>
              <a:rPr lang="en-US" dirty="0"/>
              <a:t> parameter and  It doesn’t use self parameter.</a:t>
            </a:r>
          </a:p>
          <a:p>
            <a:pPr lvl="1"/>
            <a:r>
              <a:rPr lang="en-US" dirty="0"/>
              <a:t>A static method can be called on a class or any instance of a class.</a:t>
            </a:r>
          </a:p>
          <a:p>
            <a:r>
              <a:rPr lang="en-US" b="1" dirty="0"/>
              <a:t>Syntax:</a:t>
            </a:r>
          </a:p>
          <a:p>
            <a:pPr>
              <a:buNone/>
            </a:pPr>
            <a:r>
              <a:rPr lang="en-US" dirty="0"/>
              <a:t>	@</a:t>
            </a:r>
            <a:r>
              <a:rPr lang="en-US" dirty="0" err="1"/>
              <a:t>staticmethod</a:t>
            </a:r>
            <a:endParaRPr lang="en-US" dirty="0"/>
          </a:p>
          <a:p>
            <a:pPr>
              <a:buNone/>
            </a:pPr>
            <a:r>
              <a:rPr lang="en-US" dirty="0"/>
              <a:t>	def name(</a:t>
            </a:r>
            <a:r>
              <a:rPr lang="en-US" dirty="0" err="1"/>
              <a:t>parm</a:t>
            </a:r>
            <a:r>
              <a:rPr lang="en-US" dirty="0"/>
              <a:t>…):</a:t>
            </a:r>
          </a:p>
          <a:p>
            <a:pPr>
              <a:buNone/>
            </a:pPr>
            <a:r>
              <a:rPr lang="en-US" dirty="0"/>
              <a:t>		body o f the method</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382000" cy="6248400"/>
          </a:xfrm>
        </p:spPr>
        <p:txBody>
          <a:bodyPr>
            <a:normAutofit/>
          </a:bodyPr>
          <a:lstStyle/>
          <a:p>
            <a:pPr>
              <a:buNone/>
            </a:pPr>
            <a:r>
              <a:rPr lang="en-US" b="1" dirty="0"/>
              <a:t>Object Oriented Programming</a:t>
            </a:r>
            <a:endParaRPr lang="en-US" dirty="0"/>
          </a:p>
          <a:p>
            <a:pPr algn="just"/>
            <a:r>
              <a:rPr lang="en-US" dirty="0"/>
              <a:t>One of the popular approaches to solve a programming problem is by creating objects. This is known as Object-Oriented Programming (OOP).</a:t>
            </a:r>
          </a:p>
          <a:p>
            <a:r>
              <a:rPr lang="en-US" dirty="0"/>
              <a:t>An object has two characteristics:</a:t>
            </a:r>
          </a:p>
          <a:p>
            <a:pPr lvl="1"/>
            <a:r>
              <a:rPr lang="en-US" dirty="0"/>
              <a:t>attributes</a:t>
            </a:r>
          </a:p>
          <a:p>
            <a:pPr lvl="1"/>
            <a:r>
              <a:rPr lang="en-US" dirty="0"/>
              <a:t>behavior</a:t>
            </a:r>
          </a:p>
          <a:p>
            <a:r>
              <a:rPr lang="en-US" dirty="0"/>
              <a:t>Let's take an example:</a:t>
            </a:r>
          </a:p>
          <a:p>
            <a:pPr lvl="1">
              <a:buNone/>
            </a:pPr>
            <a:r>
              <a:rPr lang="en-US" dirty="0"/>
              <a:t>A parrot is an object, as it has the following properties:</a:t>
            </a:r>
          </a:p>
          <a:p>
            <a:pPr lvl="1"/>
            <a:r>
              <a:rPr lang="en-US" dirty="0"/>
              <a:t>name, age, color as attributes</a:t>
            </a:r>
          </a:p>
          <a:p>
            <a:pPr lvl="1"/>
            <a:r>
              <a:rPr lang="en-US" dirty="0"/>
              <a:t>singing, dancing as behavior</a:t>
            </a:r>
          </a:p>
          <a:p>
            <a:r>
              <a:rPr lang="en-US" dirty="0"/>
              <a:t>The concept of OOP in Python focuses on creating reusable code. This concept is also known as DRY (Don't Repeat Yourself).</a:t>
            </a:r>
          </a:p>
          <a:p>
            <a:pPr>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458200" cy="5943600"/>
          </a:xfrm>
        </p:spPr>
        <p:txBody>
          <a:bodyPr>
            <a:normAutofit lnSpcReduction="10000"/>
          </a:bodyPr>
          <a:lstStyle/>
          <a:p>
            <a:pPr>
              <a:buNone/>
            </a:pPr>
            <a:r>
              <a:rPr lang="en-US" b="1" dirty="0"/>
              <a:t>#The following program defines a class that contains a static method and accesses it via a class object as well as through an instance.</a:t>
            </a:r>
          </a:p>
          <a:p>
            <a:pPr>
              <a:buNone/>
            </a:pPr>
            <a:r>
              <a:rPr lang="en-US" dirty="0"/>
              <a:t>class </a:t>
            </a:r>
            <a:r>
              <a:rPr lang="en-US" dirty="0" err="1"/>
              <a:t>rect</a:t>
            </a:r>
            <a:r>
              <a:rPr lang="en-US" dirty="0"/>
              <a:t>:</a:t>
            </a:r>
          </a:p>
          <a:p>
            <a:pPr>
              <a:buNone/>
            </a:pPr>
            <a:r>
              <a:rPr lang="en-US" dirty="0"/>
              <a:t>    @</a:t>
            </a:r>
            <a:r>
              <a:rPr lang="en-US" dirty="0" err="1"/>
              <a:t>staticmethod</a:t>
            </a:r>
            <a:endParaRPr lang="en-US" dirty="0"/>
          </a:p>
          <a:p>
            <a:pPr>
              <a:buNone/>
            </a:pPr>
            <a:r>
              <a:rPr lang="en-US" dirty="0"/>
              <a:t>    def </a:t>
            </a:r>
            <a:r>
              <a:rPr lang="en-US" dirty="0" err="1"/>
              <a:t>dispmessage</a:t>
            </a:r>
            <a:r>
              <a:rPr lang="en-US" dirty="0"/>
              <a:t>():</a:t>
            </a:r>
          </a:p>
          <a:p>
            <a:pPr>
              <a:buNone/>
            </a:pPr>
            <a:r>
              <a:rPr lang="en-US" dirty="0"/>
              <a:t>        l=50</a:t>
            </a:r>
          </a:p>
          <a:p>
            <a:pPr>
              <a:buNone/>
            </a:pPr>
            <a:r>
              <a:rPr lang="en-US" dirty="0"/>
              <a:t>        print("Length is ",l)</a:t>
            </a:r>
          </a:p>
          <a:p>
            <a:pPr>
              <a:buNone/>
            </a:pPr>
            <a:r>
              <a:rPr lang="en-US" dirty="0"/>
              <a:t>r=</a:t>
            </a:r>
            <a:r>
              <a:rPr lang="en-US" dirty="0" err="1"/>
              <a:t>rect</a:t>
            </a:r>
            <a:r>
              <a:rPr lang="en-US" dirty="0"/>
              <a:t>()</a:t>
            </a:r>
          </a:p>
          <a:p>
            <a:pPr>
              <a:buNone/>
            </a:pPr>
            <a:r>
              <a:rPr lang="en-US" dirty="0" err="1"/>
              <a:t>rect.dispmessage</a:t>
            </a:r>
            <a:r>
              <a:rPr lang="en-US" dirty="0"/>
              <a:t>()</a:t>
            </a:r>
          </a:p>
          <a:p>
            <a:pPr>
              <a:buNone/>
            </a:pPr>
            <a:r>
              <a:rPr lang="en-US" dirty="0" err="1"/>
              <a:t>r.dispmessage</a:t>
            </a:r>
            <a:r>
              <a:rPr lang="en-US" dirty="0"/>
              <a:t>()</a:t>
            </a:r>
          </a:p>
          <a:p>
            <a:pPr>
              <a:buNone/>
            </a:pPr>
            <a:r>
              <a:rPr lang="en-US" b="1" dirty="0">
                <a:solidFill>
                  <a:srgbClr val="00B050"/>
                </a:solidFill>
              </a:rPr>
              <a:t>Output:</a:t>
            </a:r>
          </a:p>
          <a:p>
            <a:pPr>
              <a:buNone/>
            </a:pPr>
            <a:r>
              <a:rPr lang="en-US" dirty="0">
                <a:solidFill>
                  <a:srgbClr val="00B050"/>
                </a:solidFill>
              </a:rPr>
              <a:t>Length is  50</a:t>
            </a:r>
          </a:p>
          <a:p>
            <a:pPr>
              <a:buNone/>
            </a:pPr>
            <a:r>
              <a:rPr lang="en-US" dirty="0">
                <a:solidFill>
                  <a:srgbClr val="00B050"/>
                </a:solidFill>
              </a:rPr>
              <a:t>Length is  50</a:t>
            </a:r>
          </a:p>
          <a:p>
            <a:pPr>
              <a:buNone/>
            </a:pP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90500"/>
            <a:ext cx="8534400" cy="6096000"/>
          </a:xfrm>
        </p:spPr>
        <p:txBody>
          <a:bodyPr>
            <a:normAutofit fontScale="92500" lnSpcReduction="10000"/>
          </a:bodyPr>
          <a:lstStyle/>
          <a:p>
            <a:r>
              <a:rPr lang="en-US" b="1" dirty="0"/>
              <a:t>The following program creates a class that contains both a static method and a class method and shows how a class variables is displayed through the two methods:</a:t>
            </a:r>
          </a:p>
          <a:p>
            <a:pPr>
              <a:buNone/>
            </a:pPr>
            <a:r>
              <a:rPr lang="en-US" dirty="0"/>
              <a:t>class product:</a:t>
            </a:r>
          </a:p>
          <a:p>
            <a:pPr>
              <a:buNone/>
            </a:pPr>
            <a:r>
              <a:rPr lang="en-US" dirty="0"/>
              <a:t>    count=0</a:t>
            </a:r>
          </a:p>
          <a:p>
            <a:pPr>
              <a:buNone/>
            </a:pPr>
            <a:r>
              <a:rPr lang="en-US" dirty="0"/>
              <a:t>    </a:t>
            </a:r>
            <a:r>
              <a:rPr lang="en-US" dirty="0" err="1"/>
              <a:t>def</a:t>
            </a:r>
            <a:r>
              <a:rPr lang="en-US" dirty="0"/>
              <a:t> __</a:t>
            </a:r>
            <a:r>
              <a:rPr lang="en-US" dirty="0" err="1"/>
              <a:t>init</a:t>
            </a:r>
            <a:r>
              <a:rPr lang="en-US" dirty="0"/>
              <a:t>__(</a:t>
            </a:r>
            <a:r>
              <a:rPr lang="en-US" dirty="0" err="1"/>
              <a:t>self,name</a:t>
            </a:r>
            <a:r>
              <a:rPr lang="en-US" dirty="0"/>
              <a:t>):</a:t>
            </a:r>
          </a:p>
          <a:p>
            <a:pPr>
              <a:buNone/>
            </a:pPr>
            <a:r>
              <a:rPr lang="en-US" dirty="0"/>
              <a:t>        self.name=name</a:t>
            </a:r>
          </a:p>
          <a:p>
            <a:pPr>
              <a:buNone/>
            </a:pPr>
            <a:r>
              <a:rPr lang="en-US" dirty="0"/>
              <a:t>        </a:t>
            </a:r>
            <a:r>
              <a:rPr lang="en-US" dirty="0" err="1"/>
              <a:t>product.count</a:t>
            </a:r>
            <a:r>
              <a:rPr lang="en-US" dirty="0"/>
              <a:t>+=1</a:t>
            </a:r>
          </a:p>
          <a:p>
            <a:pPr>
              <a:buNone/>
            </a:pPr>
            <a:r>
              <a:rPr lang="en-US" dirty="0"/>
              <a:t>    @</a:t>
            </a:r>
            <a:r>
              <a:rPr lang="en-US" dirty="0" err="1"/>
              <a:t>staticmethod</a:t>
            </a:r>
            <a:endParaRPr lang="en-US" dirty="0"/>
          </a:p>
          <a:p>
            <a:pPr>
              <a:buNone/>
            </a:pPr>
            <a:r>
              <a:rPr lang="en-US" dirty="0"/>
              <a:t>    </a:t>
            </a:r>
            <a:r>
              <a:rPr lang="en-US" dirty="0" err="1"/>
              <a:t>def</a:t>
            </a:r>
            <a:r>
              <a:rPr lang="en-US" dirty="0"/>
              <a:t> </a:t>
            </a:r>
            <a:r>
              <a:rPr lang="en-US" dirty="0" err="1"/>
              <a:t>prodstatcount</a:t>
            </a:r>
            <a:r>
              <a:rPr lang="en-US" dirty="0"/>
              <a:t>():</a:t>
            </a:r>
          </a:p>
          <a:p>
            <a:pPr>
              <a:buNone/>
            </a:pPr>
            <a:r>
              <a:rPr lang="en-US" dirty="0"/>
              <a:t>        return </a:t>
            </a:r>
            <a:r>
              <a:rPr lang="en-US" dirty="0" err="1"/>
              <a:t>product.count</a:t>
            </a:r>
            <a:endParaRPr lang="en-US" dirty="0"/>
          </a:p>
          <a:p>
            <a:pPr>
              <a:buNone/>
            </a:pPr>
            <a:r>
              <a:rPr lang="en-US" dirty="0"/>
              <a:t>    @</a:t>
            </a:r>
            <a:r>
              <a:rPr lang="en-US" dirty="0" err="1"/>
              <a:t>classmethod</a:t>
            </a:r>
            <a:endParaRPr lang="en-US" dirty="0"/>
          </a:p>
          <a:p>
            <a:pPr>
              <a:buNone/>
            </a:pPr>
            <a:r>
              <a:rPr lang="en-US" dirty="0"/>
              <a:t>    </a:t>
            </a:r>
            <a:r>
              <a:rPr lang="en-US" dirty="0" err="1"/>
              <a:t>def</a:t>
            </a:r>
            <a:r>
              <a:rPr lang="en-US" dirty="0"/>
              <a:t> </a:t>
            </a:r>
            <a:r>
              <a:rPr lang="en-US" dirty="0" err="1"/>
              <a:t>prodclasscount</a:t>
            </a:r>
            <a:r>
              <a:rPr lang="en-US" dirty="0"/>
              <a:t>(</a:t>
            </a:r>
            <a:r>
              <a:rPr lang="en-US" dirty="0" err="1"/>
              <a:t>cls</a:t>
            </a:r>
            <a:r>
              <a:rPr lang="en-US" dirty="0"/>
              <a:t>):</a:t>
            </a:r>
          </a:p>
          <a:p>
            <a:pPr>
              <a:buNone/>
            </a:pPr>
            <a:r>
              <a:rPr lang="en-US" dirty="0"/>
              <a:t>            print("Class info:",</a:t>
            </a:r>
            <a:r>
              <a:rPr lang="en-US" dirty="0" err="1"/>
              <a:t>cls</a:t>
            </a:r>
            <a:r>
              <a:rPr lang="en-US" dirty="0"/>
              <a:t>)</a:t>
            </a:r>
          </a:p>
          <a:p>
            <a:pPr>
              <a:buNone/>
            </a:pPr>
            <a:r>
              <a:rPr lang="en-US" dirty="0"/>
              <a:t>            print("Class method-The product count is:",</a:t>
            </a:r>
            <a:r>
              <a:rPr lang="en-US" dirty="0" err="1"/>
              <a:t>cls.count</a:t>
            </a:r>
            <a:r>
              <a:rPr lang="en-US" dirty="0"/>
              <a:t>)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228600"/>
            <a:ext cx="10972800" cy="6172200"/>
          </a:xfrm>
        </p:spPr>
        <p:txBody>
          <a:bodyPr>
            <a:normAutofit/>
          </a:bodyPr>
          <a:lstStyle/>
          <a:p>
            <a:pPr>
              <a:buNone/>
            </a:pPr>
            <a:endParaRPr lang="en-US" sz="2000" b="1" dirty="0"/>
          </a:p>
          <a:p>
            <a:pPr>
              <a:buNone/>
            </a:pPr>
            <a:r>
              <a:rPr lang="en-US" sz="2000" dirty="0"/>
              <a:t>p1=product("Camera")</a:t>
            </a:r>
          </a:p>
          <a:p>
            <a:pPr>
              <a:buNone/>
            </a:pPr>
            <a:r>
              <a:rPr lang="en-US" sz="2000" dirty="0"/>
              <a:t>p2=product("Cell")</a:t>
            </a:r>
          </a:p>
          <a:p>
            <a:pPr>
              <a:buNone/>
            </a:pPr>
            <a:r>
              <a:rPr lang="en-US" sz="2000" dirty="0"/>
              <a:t>print("Static method-The product count is:"</a:t>
            </a:r>
            <a:r>
              <a:rPr lang="en-US" sz="2000" dirty="0" err="1"/>
              <a:t>product.prodstatcount</a:t>
            </a:r>
            <a:r>
              <a:rPr lang="en-US" sz="2000" dirty="0"/>
              <a:t>())</a:t>
            </a:r>
          </a:p>
          <a:p>
            <a:pPr>
              <a:buNone/>
            </a:pPr>
            <a:r>
              <a:rPr lang="en-US" sz="2000" dirty="0"/>
              <a:t>p2.prodclasscount() </a:t>
            </a:r>
          </a:p>
          <a:p>
            <a:pPr>
              <a:buNone/>
            </a:pPr>
            <a:r>
              <a:rPr lang="en-US" sz="2000" b="1" dirty="0">
                <a:solidFill>
                  <a:srgbClr val="00B050"/>
                </a:solidFill>
              </a:rPr>
              <a:t>Output:</a:t>
            </a:r>
          </a:p>
          <a:p>
            <a:pPr>
              <a:buNone/>
            </a:pPr>
            <a:r>
              <a:rPr lang="en-US" sz="2000" dirty="0">
                <a:solidFill>
                  <a:srgbClr val="00B050"/>
                </a:solidFill>
              </a:rPr>
              <a:t>Static method-The product count is: 2</a:t>
            </a:r>
          </a:p>
          <a:p>
            <a:pPr>
              <a:buNone/>
            </a:pPr>
            <a:r>
              <a:rPr lang="en-US" sz="2000" dirty="0">
                <a:solidFill>
                  <a:srgbClr val="00B050"/>
                </a:solidFill>
              </a:rPr>
              <a:t>Class info: &lt;class '__</a:t>
            </a:r>
            <a:r>
              <a:rPr lang="en-US" sz="2000" dirty="0" err="1">
                <a:solidFill>
                  <a:srgbClr val="00B050"/>
                </a:solidFill>
              </a:rPr>
              <a:t>main__.product</a:t>
            </a:r>
            <a:r>
              <a:rPr lang="en-US" sz="2000" dirty="0">
                <a:solidFill>
                  <a:srgbClr val="00B050"/>
                </a:solidFill>
              </a:rPr>
              <a:t>'&gt;</a:t>
            </a:r>
          </a:p>
          <a:p>
            <a:pPr>
              <a:buNone/>
            </a:pPr>
            <a:r>
              <a:rPr lang="en-US" sz="2000" dirty="0">
                <a:solidFill>
                  <a:srgbClr val="00B050"/>
                </a:solidFill>
              </a:rPr>
              <a:t>Class method-The product count is: 2</a:t>
            </a:r>
          </a:p>
          <a:p>
            <a:pPr>
              <a:buNone/>
            </a:pPr>
            <a:endParaRPr lang="en-US" sz="2000" dirty="0">
              <a:solidFill>
                <a:srgbClr val="00B050"/>
              </a:solidFill>
            </a:endParaRPr>
          </a:p>
          <a:p>
            <a:pPr>
              <a:buNone/>
            </a:pPr>
            <a:endParaRPr lang="en-US" sz="2000" dirty="0">
              <a:solidFill>
                <a:srgbClr val="00B05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8229600" cy="5516563"/>
          </a:xfrm>
        </p:spPr>
        <p:txBody>
          <a:bodyPr>
            <a:normAutofit/>
          </a:bodyPr>
          <a:lstStyle/>
          <a:p>
            <a:r>
              <a:rPr lang="en-US" b="1" dirty="0"/>
              <a:t>Assigning One Instance to Another:</a:t>
            </a:r>
          </a:p>
          <a:p>
            <a:pPr lvl="1"/>
            <a:r>
              <a:rPr lang="en-US" dirty="0"/>
              <a:t>Python provides a facility to assign one instance to another.</a:t>
            </a:r>
          </a:p>
          <a:p>
            <a:pPr lvl="1"/>
            <a:r>
              <a:rPr lang="en-US" dirty="0"/>
              <a:t>Assigning an instance to another results in creation of a new instance if it doesn’t exists.</a:t>
            </a:r>
          </a:p>
          <a:p>
            <a:pPr lvl="1">
              <a:buNone/>
            </a:pPr>
            <a:r>
              <a:rPr lang="en-US" b="1" dirty="0"/>
              <a:t>inst1=inst2</a:t>
            </a:r>
          </a:p>
          <a:p>
            <a:pPr lvl="1"/>
            <a:r>
              <a:rPr lang="en-US" dirty="0"/>
              <a:t>All the instance variables of inst1 will be initialized to value equal to those in instance variable of inst2.</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534400" cy="6096000"/>
          </a:xfrm>
        </p:spPr>
        <p:txBody>
          <a:bodyPr>
            <a:normAutofit fontScale="92500" lnSpcReduction="10000"/>
          </a:bodyPr>
          <a:lstStyle/>
          <a:p>
            <a:pPr>
              <a:buNone/>
            </a:pPr>
            <a:r>
              <a:rPr lang="en-US" b="1" dirty="0"/>
              <a:t># The following program demonstrate how an instance is assigned to another and results in assigning the attributes of an instance to another instance.</a:t>
            </a:r>
          </a:p>
          <a:p>
            <a:pPr>
              <a:buNone/>
            </a:pPr>
            <a:r>
              <a:rPr lang="en-US" dirty="0"/>
              <a:t>class </a:t>
            </a:r>
            <a:r>
              <a:rPr lang="en-US" dirty="0" err="1"/>
              <a:t>rect</a:t>
            </a:r>
            <a:r>
              <a:rPr lang="en-US" dirty="0"/>
              <a:t>:</a:t>
            </a:r>
          </a:p>
          <a:p>
            <a:pPr>
              <a:buNone/>
            </a:pPr>
            <a:r>
              <a:rPr lang="en-US" dirty="0"/>
              <a:t>    </a:t>
            </a:r>
            <a:r>
              <a:rPr lang="en-US" dirty="0" err="1"/>
              <a:t>def</a:t>
            </a:r>
            <a:r>
              <a:rPr lang="en-US" dirty="0"/>
              <a:t> __</a:t>
            </a:r>
            <a:r>
              <a:rPr lang="en-US" dirty="0" err="1"/>
              <a:t>init</a:t>
            </a:r>
            <a:r>
              <a:rPr lang="en-US" dirty="0"/>
              <a:t>__(</a:t>
            </a:r>
            <a:r>
              <a:rPr lang="en-US" dirty="0" err="1"/>
              <a:t>self,x,y</a:t>
            </a:r>
            <a:r>
              <a:rPr lang="en-US" dirty="0"/>
              <a:t>):</a:t>
            </a:r>
          </a:p>
          <a:p>
            <a:pPr>
              <a:buNone/>
            </a:pPr>
            <a:r>
              <a:rPr lang="en-US" dirty="0"/>
              <a:t>        </a:t>
            </a:r>
            <a:r>
              <a:rPr lang="en-US" dirty="0" err="1"/>
              <a:t>self.l</a:t>
            </a:r>
            <a:r>
              <a:rPr lang="en-US" dirty="0"/>
              <a:t>=x</a:t>
            </a:r>
          </a:p>
          <a:p>
            <a:pPr>
              <a:buNone/>
            </a:pPr>
            <a:r>
              <a:rPr lang="en-US" dirty="0"/>
              <a:t>        </a:t>
            </a:r>
            <a:r>
              <a:rPr lang="en-US" dirty="0" err="1"/>
              <a:t>self.b</a:t>
            </a:r>
            <a:r>
              <a:rPr lang="en-US" dirty="0"/>
              <a:t>=y</a:t>
            </a:r>
          </a:p>
          <a:p>
            <a:pPr>
              <a:buNone/>
            </a:pPr>
            <a:r>
              <a:rPr lang="en-US" dirty="0"/>
              <a:t>    </a:t>
            </a:r>
            <a:r>
              <a:rPr lang="en-US" dirty="0" err="1"/>
              <a:t>def</a:t>
            </a:r>
            <a:r>
              <a:rPr lang="en-US" dirty="0"/>
              <a:t> </a:t>
            </a:r>
            <a:r>
              <a:rPr lang="en-US" dirty="0" err="1"/>
              <a:t>rectarea</a:t>
            </a:r>
            <a:r>
              <a:rPr lang="en-US" dirty="0"/>
              <a:t>(self):</a:t>
            </a:r>
          </a:p>
          <a:p>
            <a:pPr>
              <a:buNone/>
            </a:pPr>
            <a:r>
              <a:rPr lang="en-US" dirty="0"/>
              <a:t>        return </a:t>
            </a:r>
            <a:r>
              <a:rPr lang="en-US" dirty="0" err="1"/>
              <a:t>self.l</a:t>
            </a:r>
            <a:r>
              <a:rPr lang="en-US" dirty="0"/>
              <a:t>*</a:t>
            </a:r>
            <a:r>
              <a:rPr lang="en-US" dirty="0" err="1"/>
              <a:t>self.b</a:t>
            </a:r>
            <a:endParaRPr lang="en-US" dirty="0"/>
          </a:p>
          <a:p>
            <a:pPr>
              <a:buNone/>
            </a:pPr>
            <a:r>
              <a:rPr lang="en-US" dirty="0"/>
              <a:t>r=</a:t>
            </a:r>
            <a:r>
              <a:rPr lang="en-US" dirty="0" err="1"/>
              <a:t>rect</a:t>
            </a:r>
            <a:r>
              <a:rPr lang="en-US" dirty="0"/>
              <a:t>(5,8)</a:t>
            </a:r>
          </a:p>
          <a:p>
            <a:pPr>
              <a:buNone/>
            </a:pPr>
            <a:r>
              <a:rPr lang="en-US" dirty="0"/>
              <a:t>s=r</a:t>
            </a:r>
          </a:p>
          <a:p>
            <a:pPr>
              <a:buNone/>
            </a:pPr>
            <a:r>
              <a:rPr lang="en-US" dirty="0"/>
              <a:t>print("Area of rectangle is",</a:t>
            </a:r>
            <a:r>
              <a:rPr lang="en-US" dirty="0" err="1"/>
              <a:t>r.rectarea</a:t>
            </a:r>
            <a:r>
              <a:rPr lang="en-US" dirty="0"/>
              <a:t>())</a:t>
            </a:r>
          </a:p>
          <a:p>
            <a:pPr>
              <a:buNone/>
            </a:pPr>
            <a:r>
              <a:rPr lang="en-US" dirty="0"/>
              <a:t>print("Area of rectangle is",</a:t>
            </a:r>
            <a:r>
              <a:rPr lang="en-US" dirty="0" err="1"/>
              <a:t>s.rectarea</a:t>
            </a:r>
            <a:r>
              <a:rPr lang="en-US" dirty="0"/>
              <a:t>())</a:t>
            </a:r>
          </a:p>
          <a:p>
            <a:pPr>
              <a:buNone/>
            </a:pPr>
            <a:r>
              <a:rPr lang="en-US" b="1" dirty="0">
                <a:solidFill>
                  <a:srgbClr val="00B050"/>
                </a:solidFill>
              </a:rPr>
              <a:t>Output:</a:t>
            </a:r>
          </a:p>
          <a:p>
            <a:pPr>
              <a:buNone/>
            </a:pPr>
            <a:r>
              <a:rPr lang="en-US" dirty="0">
                <a:solidFill>
                  <a:srgbClr val="00B050"/>
                </a:solidFill>
              </a:rPr>
              <a:t>Area of rectangle is 40</a:t>
            </a:r>
          </a:p>
          <a:p>
            <a:pPr>
              <a:buNone/>
            </a:pPr>
            <a:r>
              <a:rPr lang="en-US" dirty="0">
                <a:solidFill>
                  <a:srgbClr val="00B050"/>
                </a:solidFill>
              </a:rPr>
              <a:t>Area of rectangle is 40</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458200" cy="6172200"/>
          </a:xfrm>
        </p:spPr>
        <p:txBody>
          <a:bodyPr>
            <a:normAutofit/>
          </a:bodyPr>
          <a:lstStyle/>
          <a:p>
            <a:r>
              <a:rPr lang="en-US" b="1" dirty="0"/>
              <a:t>Garbage Collection:</a:t>
            </a:r>
          </a:p>
          <a:p>
            <a:pPr lvl="1"/>
            <a:r>
              <a:rPr lang="en-US" dirty="0"/>
              <a:t>Garbage collection is a procedure of </a:t>
            </a:r>
            <a:r>
              <a:rPr lang="en-US" b="1" dirty="0"/>
              <a:t>freeing up the memory </a:t>
            </a:r>
            <a:r>
              <a:rPr lang="en-US" dirty="0"/>
              <a:t>that is used by the variables or instance that are no longer required.</a:t>
            </a:r>
          </a:p>
          <a:p>
            <a:pPr lvl="1"/>
            <a:r>
              <a:rPr lang="en-US" dirty="0"/>
              <a:t>The memory that is used by the instance is usually freed up automatically when the variable assigned to them go out of scope. That’s why memory leaks are rare in Python.</a:t>
            </a:r>
          </a:p>
          <a:p>
            <a:pPr lvl="1"/>
            <a:r>
              <a:rPr lang="en-US" dirty="0"/>
              <a:t>For garbage collection, Python uses a </a:t>
            </a:r>
            <a:r>
              <a:rPr lang="en-US" b="1" dirty="0"/>
              <a:t>reference countering mechanism</a:t>
            </a:r>
            <a:r>
              <a:rPr lang="en-US" dirty="0"/>
              <a:t>.</a:t>
            </a:r>
          </a:p>
          <a:p>
            <a:pPr lvl="1"/>
            <a:r>
              <a:rPr lang="en-US" dirty="0"/>
              <a:t>Each object has a  reference count that indicates the number of references that exist for that object. The reference </a:t>
            </a:r>
            <a:r>
              <a:rPr lang="en-US" b="1" dirty="0"/>
              <a:t>count increases for each reference added</a:t>
            </a:r>
            <a:r>
              <a:rPr lang="en-US" dirty="0"/>
              <a:t> to the object and is </a:t>
            </a:r>
            <a:r>
              <a:rPr lang="en-US" b="1" dirty="0"/>
              <a:t>decreased by removing the reference </a:t>
            </a:r>
            <a:r>
              <a:rPr lang="en-US" dirty="0"/>
              <a:t>to that object. When the refer count reaches zero, the object is garbage collected.</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61257"/>
            <a:ext cx="8229600" cy="6324600"/>
          </a:xfrm>
        </p:spPr>
        <p:txBody>
          <a:bodyPr>
            <a:normAutofit lnSpcReduction="10000"/>
          </a:bodyPr>
          <a:lstStyle/>
          <a:p>
            <a:r>
              <a:rPr lang="en-US" b="1" dirty="0"/>
              <a:t>The following program demonstrate the concept of garbage collection. It creates two instance. A class variable is incremented by 1 on creation of an instance and is decremented by 1 on deleting an instance.</a:t>
            </a:r>
          </a:p>
          <a:p>
            <a:pPr>
              <a:buNone/>
            </a:pPr>
            <a:r>
              <a:rPr lang="en-US" dirty="0"/>
              <a:t>class </a:t>
            </a:r>
            <a:r>
              <a:rPr lang="en-US" dirty="0" err="1"/>
              <a:t>rect</a:t>
            </a:r>
            <a:r>
              <a:rPr lang="en-US" dirty="0"/>
              <a:t>:</a:t>
            </a:r>
          </a:p>
          <a:p>
            <a:pPr>
              <a:buNone/>
            </a:pPr>
            <a:r>
              <a:rPr lang="en-US" dirty="0"/>
              <a:t>    n=0</a:t>
            </a:r>
          </a:p>
          <a:p>
            <a:pPr>
              <a:buNone/>
            </a:pPr>
            <a:r>
              <a:rPr lang="en-US" dirty="0"/>
              <a:t>    </a:t>
            </a:r>
            <a:r>
              <a:rPr lang="en-US" dirty="0" err="1"/>
              <a:t>def</a:t>
            </a:r>
            <a:r>
              <a:rPr lang="en-US" dirty="0"/>
              <a:t> __</a:t>
            </a:r>
            <a:r>
              <a:rPr lang="en-US" dirty="0" err="1"/>
              <a:t>init</a:t>
            </a:r>
            <a:r>
              <a:rPr lang="en-US" dirty="0"/>
              <a:t>__(</a:t>
            </a:r>
            <a:r>
              <a:rPr lang="en-US" dirty="0" err="1"/>
              <a:t>self,x,y</a:t>
            </a:r>
            <a:r>
              <a:rPr lang="en-US" dirty="0"/>
              <a:t>):</a:t>
            </a:r>
          </a:p>
          <a:p>
            <a:pPr>
              <a:buNone/>
            </a:pPr>
            <a:r>
              <a:rPr lang="en-US" dirty="0"/>
              <a:t>        </a:t>
            </a:r>
            <a:r>
              <a:rPr lang="en-US" dirty="0" err="1"/>
              <a:t>rect.n</a:t>
            </a:r>
            <a:r>
              <a:rPr lang="en-US" dirty="0"/>
              <a:t> += 1</a:t>
            </a:r>
          </a:p>
          <a:p>
            <a:pPr>
              <a:buNone/>
            </a:pPr>
            <a:r>
              <a:rPr lang="en-US" dirty="0"/>
              <a:t>        </a:t>
            </a:r>
            <a:r>
              <a:rPr lang="en-US" dirty="0" err="1"/>
              <a:t>self.l</a:t>
            </a:r>
            <a:r>
              <a:rPr lang="en-US" dirty="0"/>
              <a:t>= x</a:t>
            </a:r>
          </a:p>
          <a:p>
            <a:pPr>
              <a:buNone/>
            </a:pPr>
            <a:r>
              <a:rPr lang="en-US" dirty="0"/>
              <a:t>        </a:t>
            </a:r>
            <a:r>
              <a:rPr lang="en-US" dirty="0" err="1"/>
              <a:t>self.b</a:t>
            </a:r>
            <a:r>
              <a:rPr lang="en-US" dirty="0"/>
              <a:t>= y</a:t>
            </a:r>
          </a:p>
          <a:p>
            <a:pPr>
              <a:buNone/>
            </a:pPr>
            <a:r>
              <a:rPr lang="en-US" dirty="0"/>
              <a:t>    </a:t>
            </a:r>
            <a:r>
              <a:rPr lang="en-US" dirty="0" err="1"/>
              <a:t>def</a:t>
            </a:r>
            <a:r>
              <a:rPr lang="en-US" dirty="0"/>
              <a:t> __del__(self):</a:t>
            </a:r>
          </a:p>
          <a:p>
            <a:pPr>
              <a:buNone/>
            </a:pPr>
            <a:r>
              <a:rPr lang="en-US" dirty="0"/>
              <a:t>        </a:t>
            </a:r>
            <a:r>
              <a:rPr lang="en-US" dirty="0" err="1"/>
              <a:t>rect.n</a:t>
            </a:r>
            <a:r>
              <a:rPr lang="en-US" dirty="0"/>
              <a:t> -= 1</a:t>
            </a:r>
          </a:p>
          <a:p>
            <a:pPr>
              <a:buNone/>
            </a:pPr>
            <a:r>
              <a:rPr lang="en-US" dirty="0"/>
              <a:t>        </a:t>
            </a:r>
            <a:r>
              <a:rPr lang="en-US" dirty="0" err="1"/>
              <a:t>classname</a:t>
            </a:r>
            <a:r>
              <a:rPr lang="en-US" dirty="0"/>
              <a:t>=</a:t>
            </a:r>
            <a:r>
              <a:rPr lang="en-US" dirty="0" err="1"/>
              <a:t>self.__class__.__name</a:t>
            </a:r>
            <a:r>
              <a:rPr lang="en-US" dirty="0"/>
              <a:t>__</a:t>
            </a:r>
          </a:p>
          <a:p>
            <a:pPr>
              <a:buNone/>
            </a:pPr>
            <a:r>
              <a:rPr lang="en-US" dirty="0"/>
              <a:t>        print(</a:t>
            </a:r>
            <a:r>
              <a:rPr lang="en-US" dirty="0" err="1"/>
              <a:t>classname</a:t>
            </a:r>
            <a:r>
              <a:rPr lang="en-US" dirty="0"/>
              <a:t>,'destroyed')</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219200" cy="86281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6248400"/>
          </a:xfrm>
        </p:spPr>
        <p:txBody>
          <a:bodyPr>
            <a:normAutofit/>
          </a:bodyPr>
          <a:lstStyle/>
          <a:p>
            <a:pPr>
              <a:buNone/>
            </a:pPr>
            <a:r>
              <a:rPr lang="en-US" dirty="0"/>
              <a:t>	</a:t>
            </a:r>
            <a:r>
              <a:rPr lang="en-US" dirty="0" err="1"/>
              <a:t>def</a:t>
            </a:r>
            <a:r>
              <a:rPr lang="en-US" dirty="0"/>
              <a:t> </a:t>
            </a:r>
            <a:r>
              <a:rPr lang="en-US" dirty="0" err="1"/>
              <a:t>rectarea</a:t>
            </a:r>
            <a:r>
              <a:rPr lang="en-US" dirty="0"/>
              <a:t>(self):</a:t>
            </a:r>
          </a:p>
          <a:p>
            <a:pPr>
              <a:buNone/>
            </a:pPr>
            <a:r>
              <a:rPr lang="en-US" dirty="0"/>
              <a:t>        print("Area of rectangle is ", </a:t>
            </a:r>
            <a:r>
              <a:rPr lang="en-US" dirty="0" err="1"/>
              <a:t>self.l</a:t>
            </a:r>
            <a:r>
              <a:rPr lang="en-US" dirty="0"/>
              <a:t>*</a:t>
            </a:r>
            <a:r>
              <a:rPr lang="en-US" dirty="0" err="1"/>
              <a:t>self.b</a:t>
            </a:r>
            <a:r>
              <a:rPr lang="en-US" dirty="0"/>
              <a:t>)</a:t>
            </a:r>
          </a:p>
          <a:p>
            <a:pPr>
              <a:buNone/>
            </a:pPr>
            <a:r>
              <a:rPr lang="en-US" dirty="0"/>
              <a:t>    </a:t>
            </a:r>
            <a:r>
              <a:rPr lang="en-US" dirty="0" err="1"/>
              <a:t>def</a:t>
            </a:r>
            <a:r>
              <a:rPr lang="en-US" dirty="0"/>
              <a:t> </a:t>
            </a:r>
            <a:r>
              <a:rPr lang="en-US" dirty="0" err="1"/>
              <a:t>noOfObjects</a:t>
            </a:r>
            <a:r>
              <a:rPr lang="en-US" dirty="0"/>
              <a:t>(self):</a:t>
            </a:r>
          </a:p>
          <a:p>
            <a:pPr>
              <a:buNone/>
            </a:pPr>
            <a:r>
              <a:rPr lang="en-US" dirty="0"/>
              <a:t>        print("Number of object are: ",</a:t>
            </a:r>
            <a:r>
              <a:rPr lang="en-US" dirty="0" err="1"/>
              <a:t>rect.n</a:t>
            </a:r>
            <a:r>
              <a:rPr lang="en-US" dirty="0"/>
              <a:t>)</a:t>
            </a:r>
          </a:p>
          <a:p>
            <a:pPr>
              <a:buNone/>
            </a:pPr>
            <a:r>
              <a:rPr lang="en-US" dirty="0"/>
              <a:t>r=</a:t>
            </a:r>
            <a:r>
              <a:rPr lang="en-US" dirty="0" err="1"/>
              <a:t>rect</a:t>
            </a:r>
            <a:r>
              <a:rPr lang="en-US" dirty="0"/>
              <a:t>(3,5)</a:t>
            </a:r>
          </a:p>
          <a:p>
            <a:pPr>
              <a:buNone/>
            </a:pPr>
            <a:r>
              <a:rPr lang="en-US" dirty="0" err="1"/>
              <a:t>r.rectarea</a:t>
            </a:r>
            <a:r>
              <a:rPr lang="en-US" dirty="0"/>
              <a:t>()</a:t>
            </a:r>
          </a:p>
          <a:p>
            <a:pPr>
              <a:buNone/>
            </a:pPr>
            <a:r>
              <a:rPr lang="en-US" dirty="0"/>
              <a:t>s=</a:t>
            </a:r>
            <a:r>
              <a:rPr lang="en-US" dirty="0" err="1"/>
              <a:t>rect</a:t>
            </a:r>
            <a:r>
              <a:rPr lang="en-US" dirty="0"/>
              <a:t>(5,8)</a:t>
            </a:r>
          </a:p>
          <a:p>
            <a:pPr>
              <a:buNone/>
            </a:pPr>
            <a:r>
              <a:rPr lang="en-US" dirty="0" err="1"/>
              <a:t>s.rectarea</a:t>
            </a:r>
            <a:r>
              <a:rPr lang="en-US" dirty="0"/>
              <a:t>()</a:t>
            </a:r>
          </a:p>
          <a:p>
            <a:pPr>
              <a:buNone/>
            </a:pPr>
            <a:r>
              <a:rPr lang="en-US" dirty="0" err="1"/>
              <a:t>r.noOfObjects</a:t>
            </a:r>
            <a:r>
              <a:rPr lang="en-US" dirty="0"/>
              <a:t>()</a:t>
            </a:r>
          </a:p>
          <a:p>
            <a:pPr>
              <a:buNone/>
            </a:pPr>
            <a:r>
              <a:rPr lang="en-US" dirty="0"/>
              <a:t>del r</a:t>
            </a:r>
          </a:p>
          <a:p>
            <a:pPr>
              <a:buNone/>
            </a:pPr>
            <a:r>
              <a:rPr lang="en-US" dirty="0" err="1"/>
              <a:t>s.noOfObjects</a:t>
            </a:r>
            <a:r>
              <a:rPr lang="en-US" dirty="0"/>
              <a:t>()</a:t>
            </a:r>
          </a:p>
          <a:p>
            <a:pPr>
              <a:buNone/>
            </a:pPr>
            <a:r>
              <a:rPr lang="en-US" dirty="0"/>
              <a:t>del s</a:t>
            </a:r>
          </a:p>
          <a:p>
            <a:pPr>
              <a:buNone/>
            </a:pPr>
            <a:r>
              <a:rPr lang="en-US" dirty="0"/>
              <a:t>print("no of objects now:",</a:t>
            </a:r>
            <a:r>
              <a:rPr lang="en-US" dirty="0" err="1"/>
              <a:t>rect.n</a:t>
            </a:r>
            <a:r>
              <a:rPr lang="en-US" dirty="0"/>
              <a:t>) </a:t>
            </a:r>
          </a:p>
          <a:p>
            <a:pPr>
              <a:buNone/>
            </a:pPr>
            <a:endParaRPr lang="en-US" dirty="0"/>
          </a:p>
        </p:txBody>
      </p:sp>
      <p:sp>
        <p:nvSpPr>
          <p:cNvPr id="2" name="Rectangle 1"/>
          <p:cNvSpPr/>
          <p:nvPr/>
        </p:nvSpPr>
        <p:spPr>
          <a:xfrm>
            <a:off x="4953000" y="2667000"/>
            <a:ext cx="4572000" cy="2308324"/>
          </a:xfrm>
          <a:prstGeom prst="rect">
            <a:avLst/>
          </a:prstGeom>
        </p:spPr>
        <p:txBody>
          <a:bodyPr>
            <a:spAutoFit/>
          </a:bodyPr>
          <a:lstStyle/>
          <a:p>
            <a:pPr>
              <a:buNone/>
            </a:pPr>
            <a:r>
              <a:rPr lang="en-US" b="1" dirty="0">
                <a:solidFill>
                  <a:srgbClr val="00B050"/>
                </a:solidFill>
              </a:rPr>
              <a:t>Output:</a:t>
            </a:r>
          </a:p>
          <a:p>
            <a:pPr>
              <a:buNone/>
            </a:pPr>
            <a:r>
              <a:rPr lang="en-US" dirty="0">
                <a:solidFill>
                  <a:srgbClr val="00B050"/>
                </a:solidFill>
              </a:rPr>
              <a:t>Area of rectangle is  15</a:t>
            </a:r>
          </a:p>
          <a:p>
            <a:pPr>
              <a:buNone/>
            </a:pPr>
            <a:r>
              <a:rPr lang="en-US" dirty="0">
                <a:solidFill>
                  <a:srgbClr val="00B050"/>
                </a:solidFill>
              </a:rPr>
              <a:t>Area of rectangle is  40</a:t>
            </a:r>
          </a:p>
          <a:p>
            <a:pPr>
              <a:buNone/>
            </a:pPr>
            <a:r>
              <a:rPr lang="en-US" dirty="0">
                <a:solidFill>
                  <a:srgbClr val="00B050"/>
                </a:solidFill>
              </a:rPr>
              <a:t>Number of object are:  2</a:t>
            </a:r>
          </a:p>
          <a:p>
            <a:pPr>
              <a:buNone/>
            </a:pPr>
            <a:r>
              <a:rPr lang="en-US" dirty="0" err="1">
                <a:solidFill>
                  <a:srgbClr val="00B050"/>
                </a:solidFill>
              </a:rPr>
              <a:t>rect</a:t>
            </a:r>
            <a:r>
              <a:rPr lang="en-US" dirty="0">
                <a:solidFill>
                  <a:srgbClr val="00B050"/>
                </a:solidFill>
              </a:rPr>
              <a:t> destroyed</a:t>
            </a:r>
          </a:p>
          <a:p>
            <a:pPr>
              <a:buNone/>
            </a:pPr>
            <a:r>
              <a:rPr lang="en-US" dirty="0">
                <a:solidFill>
                  <a:srgbClr val="00B050"/>
                </a:solidFill>
              </a:rPr>
              <a:t>Number of object are:  1</a:t>
            </a:r>
          </a:p>
          <a:p>
            <a:pPr>
              <a:buNone/>
            </a:pPr>
            <a:r>
              <a:rPr lang="en-US" dirty="0" err="1">
                <a:solidFill>
                  <a:srgbClr val="00B050"/>
                </a:solidFill>
              </a:rPr>
              <a:t>rect</a:t>
            </a:r>
            <a:r>
              <a:rPr lang="en-US" dirty="0">
                <a:solidFill>
                  <a:srgbClr val="00B050"/>
                </a:solidFill>
              </a:rPr>
              <a:t> destroyed</a:t>
            </a:r>
          </a:p>
          <a:p>
            <a:pPr>
              <a:buNone/>
            </a:pPr>
            <a:r>
              <a:rPr lang="en-US" dirty="0">
                <a:solidFill>
                  <a:srgbClr val="00B050"/>
                </a:solidFill>
              </a:rPr>
              <a:t>no of objects now: 0</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821363"/>
          </a:xfrm>
        </p:spPr>
        <p:txBody>
          <a:bodyPr>
            <a:normAutofit/>
          </a:bodyPr>
          <a:lstStyle/>
          <a:p>
            <a:r>
              <a:rPr lang="en-US" b="1" dirty="0"/>
              <a:t>Access Control </a:t>
            </a:r>
            <a:r>
              <a:rPr lang="en-US" b="1" dirty="0" err="1"/>
              <a:t>Specifiers</a:t>
            </a:r>
            <a:r>
              <a:rPr lang="en-US" b="1" dirty="0"/>
              <a:t>:</a:t>
            </a:r>
          </a:p>
          <a:p>
            <a:pPr lvl="1"/>
            <a:r>
              <a:rPr lang="en-US" dirty="0"/>
              <a:t>Access control </a:t>
            </a:r>
            <a:r>
              <a:rPr lang="en-US" dirty="0" err="1"/>
              <a:t>specifiers</a:t>
            </a:r>
            <a:r>
              <a:rPr lang="en-US" dirty="0"/>
              <a:t> define the visibility of the members of the class.</a:t>
            </a:r>
          </a:p>
          <a:p>
            <a:pPr lvl="1"/>
            <a:r>
              <a:rPr lang="en-US" dirty="0"/>
              <a:t>All the members of the class are assigned a boundary in which they can be accessed using these control </a:t>
            </a:r>
            <a:r>
              <a:rPr lang="en-US" dirty="0" err="1"/>
              <a:t>specifiers</a:t>
            </a:r>
            <a:r>
              <a:rPr lang="en-US" dirty="0"/>
              <a:t>.</a:t>
            </a:r>
          </a:p>
          <a:p>
            <a:pPr lvl="1"/>
            <a:r>
              <a:rPr lang="en-US" dirty="0"/>
              <a:t>There are two keywords, </a:t>
            </a:r>
            <a:r>
              <a:rPr lang="en-US" b="1" dirty="0"/>
              <a:t>public</a:t>
            </a:r>
            <a:r>
              <a:rPr lang="en-US" dirty="0"/>
              <a:t> and </a:t>
            </a:r>
            <a:r>
              <a:rPr lang="en-US" b="1" dirty="0"/>
              <a:t>private</a:t>
            </a:r>
          </a:p>
          <a:p>
            <a:pPr lvl="1"/>
            <a:r>
              <a:rPr lang="en-US" b="1" dirty="0"/>
              <a:t>Public Member: </a:t>
            </a:r>
            <a:r>
              <a:rPr lang="en-US" dirty="0"/>
              <a:t>Accessed from inside as well as outside of the class.</a:t>
            </a:r>
          </a:p>
          <a:p>
            <a:pPr lvl="1"/>
            <a:r>
              <a:rPr lang="en-US" b="1" dirty="0"/>
              <a:t>Private Member: </a:t>
            </a:r>
            <a:r>
              <a:rPr lang="en-US" dirty="0"/>
              <a:t>Cannot be accessed from outside the body of the class. A private member is preceded by a double underscore(_).</a:t>
            </a:r>
          </a:p>
          <a:p>
            <a:pPr lvl="1"/>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6172200"/>
          </a:xfrm>
        </p:spPr>
        <p:txBody>
          <a:bodyPr>
            <a:normAutofit lnSpcReduction="10000"/>
          </a:bodyPr>
          <a:lstStyle/>
          <a:p>
            <a:r>
              <a:rPr lang="en-US" b="1" dirty="0"/>
              <a:t>Accessing Public Members:</a:t>
            </a:r>
          </a:p>
          <a:p>
            <a:pPr>
              <a:buNone/>
            </a:pPr>
            <a:r>
              <a:rPr lang="en-US" dirty="0"/>
              <a:t>#The following program shows how to define and access public members:</a:t>
            </a:r>
          </a:p>
          <a:p>
            <a:pPr>
              <a:buNone/>
            </a:pPr>
            <a:r>
              <a:rPr lang="en-US" dirty="0"/>
              <a:t>class </a:t>
            </a:r>
            <a:r>
              <a:rPr lang="en-US" dirty="0" err="1"/>
              <a:t>rect</a:t>
            </a:r>
            <a:r>
              <a:rPr lang="en-US" dirty="0"/>
              <a:t>:</a:t>
            </a:r>
          </a:p>
          <a:p>
            <a:pPr>
              <a:buNone/>
            </a:pPr>
            <a:r>
              <a:rPr lang="en-US" dirty="0"/>
              <a:t>    </a:t>
            </a:r>
            <a:r>
              <a:rPr lang="en-US" dirty="0" err="1"/>
              <a:t>def</a:t>
            </a:r>
            <a:r>
              <a:rPr lang="en-US" dirty="0"/>
              <a:t> __</a:t>
            </a:r>
            <a:r>
              <a:rPr lang="en-US" dirty="0" err="1"/>
              <a:t>init</a:t>
            </a:r>
            <a:r>
              <a:rPr lang="en-US" dirty="0"/>
              <a:t>__(</a:t>
            </a:r>
            <a:r>
              <a:rPr lang="en-US" dirty="0" err="1"/>
              <a:t>self,x,y</a:t>
            </a:r>
            <a:r>
              <a:rPr lang="en-US" dirty="0"/>
              <a:t>):</a:t>
            </a:r>
          </a:p>
          <a:p>
            <a:pPr>
              <a:buNone/>
            </a:pPr>
            <a:r>
              <a:rPr lang="en-US" dirty="0"/>
              <a:t>        </a:t>
            </a:r>
            <a:r>
              <a:rPr lang="en-US" dirty="0" err="1"/>
              <a:t>self.l</a:t>
            </a:r>
            <a:r>
              <a:rPr lang="en-US" dirty="0"/>
              <a:t>=x</a:t>
            </a:r>
          </a:p>
          <a:p>
            <a:pPr>
              <a:buNone/>
            </a:pPr>
            <a:r>
              <a:rPr lang="en-US" dirty="0"/>
              <a:t>        </a:t>
            </a:r>
            <a:r>
              <a:rPr lang="en-US" dirty="0" err="1"/>
              <a:t>self.b</a:t>
            </a:r>
            <a:r>
              <a:rPr lang="en-US" dirty="0"/>
              <a:t>=y</a:t>
            </a:r>
          </a:p>
          <a:p>
            <a:pPr>
              <a:buNone/>
            </a:pPr>
            <a:r>
              <a:rPr lang="en-US" dirty="0"/>
              <a:t>    </a:t>
            </a:r>
            <a:r>
              <a:rPr lang="en-US" dirty="0" err="1"/>
              <a:t>def</a:t>
            </a:r>
            <a:r>
              <a:rPr lang="en-US" dirty="0"/>
              <a:t> </a:t>
            </a:r>
            <a:r>
              <a:rPr lang="en-US" dirty="0" err="1"/>
              <a:t>rectarea</a:t>
            </a:r>
            <a:r>
              <a:rPr lang="en-US" dirty="0"/>
              <a:t>(self):</a:t>
            </a:r>
          </a:p>
          <a:p>
            <a:pPr>
              <a:buNone/>
            </a:pPr>
            <a:r>
              <a:rPr lang="en-US" dirty="0"/>
              <a:t>        return </a:t>
            </a:r>
            <a:r>
              <a:rPr lang="en-US" dirty="0" err="1"/>
              <a:t>self.l</a:t>
            </a:r>
            <a:r>
              <a:rPr lang="en-US" dirty="0"/>
              <a:t>*</a:t>
            </a:r>
            <a:r>
              <a:rPr lang="en-US" dirty="0" err="1"/>
              <a:t>self.b</a:t>
            </a:r>
            <a:endParaRPr lang="en-US" dirty="0"/>
          </a:p>
          <a:p>
            <a:pPr>
              <a:buNone/>
            </a:pPr>
            <a:r>
              <a:rPr lang="en-US" dirty="0"/>
              <a:t>r=</a:t>
            </a:r>
            <a:r>
              <a:rPr lang="en-US" dirty="0" err="1"/>
              <a:t>rect</a:t>
            </a:r>
            <a:r>
              <a:rPr lang="en-US" dirty="0"/>
              <a:t>(5,8)</a:t>
            </a:r>
          </a:p>
          <a:p>
            <a:pPr>
              <a:buNone/>
            </a:pPr>
            <a:r>
              <a:rPr lang="en-US" dirty="0"/>
              <a:t>print("Area of rectangle is ",</a:t>
            </a:r>
            <a:r>
              <a:rPr lang="en-US" dirty="0" err="1"/>
              <a:t>r.rectarea</a:t>
            </a:r>
            <a:r>
              <a:rPr lang="en-US" dirty="0"/>
              <a:t>())</a:t>
            </a:r>
          </a:p>
          <a:p>
            <a:pPr>
              <a:buNone/>
            </a:pPr>
            <a:r>
              <a:rPr lang="en-US" dirty="0"/>
              <a:t>print("Area of rectangle is ",</a:t>
            </a:r>
            <a:r>
              <a:rPr lang="en-US" dirty="0" err="1"/>
              <a:t>r.l</a:t>
            </a:r>
            <a:r>
              <a:rPr lang="en-US" dirty="0"/>
              <a:t>*</a:t>
            </a:r>
            <a:r>
              <a:rPr lang="en-US" dirty="0" err="1"/>
              <a:t>r.b</a:t>
            </a:r>
            <a:r>
              <a:rPr lang="en-US" dirty="0"/>
              <a:t>)</a:t>
            </a:r>
          </a:p>
          <a:p>
            <a:pPr>
              <a:buNone/>
            </a:pPr>
            <a:r>
              <a:rPr lang="en-US" b="1" dirty="0">
                <a:solidFill>
                  <a:srgbClr val="00B050"/>
                </a:solidFill>
              </a:rPr>
              <a:t>Output:</a:t>
            </a:r>
          </a:p>
          <a:p>
            <a:pPr>
              <a:buNone/>
            </a:pPr>
            <a:r>
              <a:rPr lang="en-US" dirty="0">
                <a:solidFill>
                  <a:srgbClr val="00B050"/>
                </a:solidFill>
              </a:rPr>
              <a:t>Area of rectangle is  40</a:t>
            </a:r>
          </a:p>
          <a:p>
            <a:pPr>
              <a:buNone/>
            </a:pPr>
            <a:r>
              <a:rPr lang="en-US" dirty="0">
                <a:solidFill>
                  <a:srgbClr val="00B050"/>
                </a:solidFill>
              </a:rPr>
              <a:t>Area of rectangle is  40</a:t>
            </a:r>
          </a:p>
          <a:p>
            <a:pPr>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6096000"/>
          </a:xfrm>
        </p:spPr>
        <p:txBody>
          <a:bodyPr>
            <a:normAutofit fontScale="92500" lnSpcReduction="10000"/>
          </a:bodyPr>
          <a:lstStyle/>
          <a:p>
            <a:r>
              <a:rPr lang="en-US" b="1" dirty="0"/>
              <a:t>Python Classes/Objects</a:t>
            </a:r>
          </a:p>
          <a:p>
            <a:pPr lvl="1"/>
            <a:r>
              <a:rPr lang="en-US" dirty="0"/>
              <a:t>Almost everything in Python is an object, with its properties and methods.</a:t>
            </a:r>
          </a:p>
          <a:p>
            <a:pPr lvl="1"/>
            <a:r>
              <a:rPr lang="en-US" dirty="0"/>
              <a:t>A Class is like an object constructor, or a "blueprint" for creating objects.</a:t>
            </a:r>
          </a:p>
          <a:p>
            <a:r>
              <a:rPr lang="en-US" b="1" dirty="0"/>
              <a:t>Create a Class</a:t>
            </a:r>
          </a:p>
          <a:p>
            <a:pPr>
              <a:buNone/>
            </a:pPr>
            <a:r>
              <a:rPr lang="en-US" b="1" dirty="0"/>
              <a:t>Syntax:</a:t>
            </a:r>
          </a:p>
          <a:p>
            <a:pPr>
              <a:buNone/>
            </a:pPr>
            <a:r>
              <a:rPr lang="en-US" dirty="0"/>
              <a:t>	class </a:t>
            </a:r>
            <a:r>
              <a:rPr lang="en-US" dirty="0" err="1"/>
              <a:t>classname</a:t>
            </a:r>
            <a:r>
              <a:rPr lang="en-US" dirty="0"/>
              <a:t>:#base-class</a:t>
            </a:r>
          </a:p>
          <a:p>
            <a:pPr>
              <a:buNone/>
            </a:pPr>
            <a:r>
              <a:rPr lang="en-US" dirty="0"/>
              <a:t>		statements</a:t>
            </a:r>
          </a:p>
          <a:p>
            <a:r>
              <a:rPr lang="en-US" b="1" dirty="0"/>
              <a:t>Example</a:t>
            </a:r>
          </a:p>
          <a:p>
            <a:pPr>
              <a:buNone/>
            </a:pPr>
            <a:r>
              <a:rPr lang="en-US" b="1" dirty="0"/>
              <a:t>#Create a class named </a:t>
            </a:r>
            <a:r>
              <a:rPr lang="en-US" b="1" dirty="0" err="1"/>
              <a:t>MyClass</a:t>
            </a:r>
            <a:r>
              <a:rPr lang="en-US" b="1" dirty="0"/>
              <a:t>, with a property named x:</a:t>
            </a:r>
          </a:p>
          <a:p>
            <a:pPr>
              <a:buNone/>
            </a:pPr>
            <a:r>
              <a:rPr lang="en-US" dirty="0"/>
              <a:t>class </a:t>
            </a:r>
            <a:r>
              <a:rPr lang="en-US" dirty="0" err="1"/>
              <a:t>MyClass</a:t>
            </a:r>
            <a:r>
              <a:rPr lang="en-US" dirty="0"/>
              <a:t>:</a:t>
            </a:r>
          </a:p>
          <a:p>
            <a:pPr>
              <a:buNone/>
            </a:pPr>
            <a:r>
              <a:rPr lang="en-US" dirty="0"/>
              <a:t>	x = 5</a:t>
            </a:r>
          </a:p>
          <a:p>
            <a:pPr>
              <a:buNone/>
            </a:pPr>
            <a:r>
              <a:rPr lang="en-US" dirty="0"/>
              <a:t>print(</a:t>
            </a:r>
            <a:r>
              <a:rPr lang="en-US" dirty="0" err="1"/>
              <a:t>MyClass</a:t>
            </a:r>
            <a:r>
              <a:rPr lang="en-US" dirty="0"/>
              <a:t>)</a:t>
            </a:r>
          </a:p>
          <a:p>
            <a:pPr>
              <a:buNone/>
            </a:pPr>
            <a:br>
              <a:rPr lang="en-US" dirty="0"/>
            </a:b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81000"/>
            <a:ext cx="8610600" cy="6172200"/>
          </a:xfrm>
        </p:spPr>
        <p:txBody>
          <a:bodyPr>
            <a:normAutofit fontScale="92500" lnSpcReduction="10000"/>
          </a:bodyPr>
          <a:lstStyle/>
          <a:p>
            <a:r>
              <a:rPr lang="en-US" b="1" dirty="0"/>
              <a:t>Accessing Private Members:</a:t>
            </a:r>
          </a:p>
          <a:p>
            <a:pPr lvl="1"/>
            <a:r>
              <a:rPr lang="en-US" dirty="0"/>
              <a:t>When in a method of a class body, an identifier is defined starting with two underscore but not ending with underscores, it is considered a private identifier of the class.</a:t>
            </a:r>
          </a:p>
          <a:p>
            <a:pPr>
              <a:buNone/>
            </a:pPr>
            <a:r>
              <a:rPr lang="en-US" dirty="0"/>
              <a:t>class </a:t>
            </a:r>
            <a:r>
              <a:rPr lang="en-US" dirty="0" err="1"/>
              <a:t>rect</a:t>
            </a:r>
            <a:r>
              <a:rPr lang="en-US" dirty="0"/>
              <a:t>:</a:t>
            </a:r>
          </a:p>
          <a:p>
            <a:pPr>
              <a:buNone/>
            </a:pPr>
            <a:r>
              <a:rPr lang="en-US" dirty="0"/>
              <a:t>    </a:t>
            </a:r>
            <a:r>
              <a:rPr lang="en-US" dirty="0" err="1"/>
              <a:t>def</a:t>
            </a:r>
            <a:r>
              <a:rPr lang="en-US" dirty="0"/>
              <a:t> __</a:t>
            </a:r>
            <a:r>
              <a:rPr lang="en-US" dirty="0" err="1"/>
              <a:t>init</a:t>
            </a:r>
            <a:r>
              <a:rPr lang="en-US" dirty="0"/>
              <a:t>__(</a:t>
            </a:r>
            <a:r>
              <a:rPr lang="en-US" dirty="0" err="1"/>
              <a:t>self,x,y</a:t>
            </a:r>
            <a:r>
              <a:rPr lang="en-US" dirty="0"/>
              <a:t>):</a:t>
            </a:r>
          </a:p>
          <a:p>
            <a:pPr>
              <a:buNone/>
            </a:pPr>
            <a:r>
              <a:rPr lang="en-US" dirty="0"/>
              <a:t>        </a:t>
            </a:r>
            <a:r>
              <a:rPr lang="en-US" dirty="0" err="1"/>
              <a:t>self.__l</a:t>
            </a:r>
            <a:r>
              <a:rPr lang="en-US" dirty="0"/>
              <a:t>=x</a:t>
            </a:r>
          </a:p>
          <a:p>
            <a:pPr>
              <a:buNone/>
            </a:pPr>
            <a:r>
              <a:rPr lang="en-US" dirty="0"/>
              <a:t>        </a:t>
            </a:r>
            <a:r>
              <a:rPr lang="en-US" dirty="0" err="1"/>
              <a:t>self.__b</a:t>
            </a:r>
            <a:r>
              <a:rPr lang="en-US" dirty="0"/>
              <a:t>=y</a:t>
            </a:r>
          </a:p>
          <a:p>
            <a:pPr>
              <a:buNone/>
            </a:pPr>
            <a:r>
              <a:rPr lang="en-US" dirty="0"/>
              <a:t>    </a:t>
            </a:r>
            <a:r>
              <a:rPr lang="en-US" dirty="0" err="1"/>
              <a:t>def</a:t>
            </a:r>
            <a:r>
              <a:rPr lang="en-US" dirty="0"/>
              <a:t> </a:t>
            </a:r>
            <a:r>
              <a:rPr lang="en-US" dirty="0" err="1"/>
              <a:t>rectarea</a:t>
            </a:r>
            <a:r>
              <a:rPr lang="en-US" dirty="0"/>
              <a:t>(self):</a:t>
            </a:r>
          </a:p>
          <a:p>
            <a:pPr>
              <a:buNone/>
            </a:pPr>
            <a:r>
              <a:rPr lang="en-US" dirty="0"/>
              <a:t>        return </a:t>
            </a:r>
            <a:r>
              <a:rPr lang="en-US" dirty="0" err="1"/>
              <a:t>self.__l</a:t>
            </a:r>
            <a:r>
              <a:rPr lang="en-US" dirty="0"/>
              <a:t>*</a:t>
            </a:r>
            <a:r>
              <a:rPr lang="en-US" dirty="0" err="1"/>
              <a:t>self.__b</a:t>
            </a:r>
            <a:endParaRPr lang="en-US" dirty="0"/>
          </a:p>
          <a:p>
            <a:pPr>
              <a:buNone/>
            </a:pPr>
            <a:r>
              <a:rPr lang="en-US" dirty="0"/>
              <a:t>r=</a:t>
            </a:r>
            <a:r>
              <a:rPr lang="en-US" dirty="0" err="1"/>
              <a:t>rect</a:t>
            </a:r>
            <a:r>
              <a:rPr lang="en-US" dirty="0"/>
              <a:t>(5,8)</a:t>
            </a:r>
          </a:p>
          <a:p>
            <a:pPr>
              <a:buNone/>
            </a:pPr>
            <a:r>
              <a:rPr lang="en-US" dirty="0"/>
              <a:t>print("Area of rectangle is ",</a:t>
            </a:r>
            <a:r>
              <a:rPr lang="en-US" dirty="0" err="1"/>
              <a:t>r.rectarea</a:t>
            </a:r>
            <a:r>
              <a:rPr lang="en-US" dirty="0"/>
              <a:t>())</a:t>
            </a:r>
          </a:p>
          <a:p>
            <a:pPr>
              <a:buNone/>
            </a:pPr>
            <a:r>
              <a:rPr lang="en-US" dirty="0"/>
              <a:t>print("Area of rectangle is ",r._</a:t>
            </a:r>
            <a:r>
              <a:rPr lang="en-US" dirty="0" err="1"/>
              <a:t>rect</a:t>
            </a:r>
            <a:r>
              <a:rPr lang="en-US" dirty="0"/>
              <a:t>__l*r._</a:t>
            </a:r>
            <a:r>
              <a:rPr lang="en-US" dirty="0" err="1"/>
              <a:t>rect</a:t>
            </a:r>
            <a:r>
              <a:rPr lang="en-US" dirty="0"/>
              <a:t>__b)</a:t>
            </a:r>
          </a:p>
          <a:p>
            <a:pPr>
              <a:buNone/>
            </a:pPr>
            <a:r>
              <a:rPr lang="en-US" b="1" dirty="0">
                <a:solidFill>
                  <a:srgbClr val="00B050"/>
                </a:solidFill>
              </a:rPr>
              <a:t>Output:</a:t>
            </a:r>
          </a:p>
          <a:p>
            <a:pPr>
              <a:buNone/>
            </a:pPr>
            <a:r>
              <a:rPr lang="en-US" dirty="0">
                <a:solidFill>
                  <a:srgbClr val="00B050"/>
                </a:solidFill>
              </a:rPr>
              <a:t>Area of rectangle is  40</a:t>
            </a:r>
          </a:p>
          <a:p>
            <a:pPr>
              <a:buNone/>
            </a:pPr>
            <a:r>
              <a:rPr lang="en-US" dirty="0">
                <a:solidFill>
                  <a:srgbClr val="00B050"/>
                </a:solidFill>
              </a:rPr>
              <a:t>Area of rectangle is  40</a:t>
            </a:r>
          </a:p>
          <a:p>
            <a:pPr>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382000" cy="5821363"/>
          </a:xfrm>
        </p:spPr>
        <p:txBody>
          <a:bodyPr>
            <a:normAutofit/>
          </a:bodyPr>
          <a:lstStyle/>
          <a:p>
            <a:r>
              <a:rPr lang="en-US" b="1" dirty="0"/>
              <a:t>Inheritance</a:t>
            </a:r>
          </a:p>
          <a:p>
            <a:pPr lvl="1"/>
            <a:r>
              <a:rPr lang="en-US" dirty="0"/>
              <a:t>Inheritance is a techniques of </a:t>
            </a:r>
            <a:r>
              <a:rPr lang="en-US" b="1" dirty="0"/>
              <a:t>copying the data members and member functions of an existing class into another class.</a:t>
            </a:r>
          </a:p>
          <a:p>
            <a:pPr lvl="1"/>
            <a:r>
              <a:rPr lang="en-US" dirty="0"/>
              <a:t>The class that is being inherited is called the base class or the super class, and the inheriting class is called the derived class or sub-class.</a:t>
            </a:r>
          </a:p>
          <a:p>
            <a:pPr lvl="1"/>
            <a:r>
              <a:rPr lang="en-US" dirty="0"/>
              <a:t>The sub-class inherits all the properties of the base class and hence results in saving time and effort.</a:t>
            </a:r>
          </a:p>
          <a:p>
            <a:r>
              <a:rPr lang="en-US" dirty="0"/>
              <a:t>Types of Inheritance:</a:t>
            </a:r>
          </a:p>
          <a:p>
            <a:pPr>
              <a:buNone/>
            </a:pPr>
            <a:r>
              <a:rPr lang="en-US" dirty="0"/>
              <a:t>	1.Single Inheritance</a:t>
            </a:r>
          </a:p>
          <a:p>
            <a:pPr>
              <a:buNone/>
            </a:pPr>
            <a:r>
              <a:rPr lang="en-US" dirty="0"/>
              <a:t>	2.Multilevel Inheritance</a:t>
            </a:r>
          </a:p>
          <a:p>
            <a:pPr>
              <a:buNone/>
            </a:pPr>
            <a:r>
              <a:rPr lang="en-US" dirty="0"/>
              <a:t>	3.Multiple Inheritance</a:t>
            </a:r>
          </a:p>
          <a:p>
            <a:pPr>
              <a:buNone/>
            </a:pPr>
            <a:r>
              <a:rPr lang="en-US" dirty="0"/>
              <a:t>	4. Hierarchical Inheritance</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458200" cy="6019800"/>
          </a:xfrm>
        </p:spPr>
        <p:txBody>
          <a:bodyPr>
            <a:normAutofit/>
          </a:bodyPr>
          <a:lstStyle/>
          <a:p>
            <a:r>
              <a:rPr lang="en-US" b="1" dirty="0">
                <a:solidFill>
                  <a:schemeClr val="accent1"/>
                </a:solidFill>
              </a:rPr>
              <a:t>Single Inheritance:</a:t>
            </a:r>
          </a:p>
          <a:p>
            <a:pPr lvl="1"/>
            <a:r>
              <a:rPr lang="en-US" dirty="0"/>
              <a:t>This is the simplest type of inheritance, where one class is derived from another single class.</a:t>
            </a:r>
          </a:p>
          <a:p>
            <a:pPr lvl="1"/>
            <a:r>
              <a:rPr lang="en-US" dirty="0"/>
              <a:t>Class B inherits class A, or class B is derived from class A. A derived class has to identify the class from which it is derived.</a:t>
            </a:r>
          </a:p>
          <a:p>
            <a:pPr>
              <a:buNone/>
            </a:pPr>
            <a:r>
              <a:rPr lang="en-US" dirty="0"/>
              <a:t>  #Consider the following program of single inheritance. In this program, a triangle class inherits the base class, </a:t>
            </a:r>
            <a:r>
              <a:rPr lang="en-US" dirty="0" err="1"/>
              <a:t>rect</a:t>
            </a:r>
            <a:r>
              <a:rPr lang="en-US" dirty="0"/>
              <a:t>, as a result of which the instance of the triangle class can access the public member functions of the </a:t>
            </a:r>
            <a:r>
              <a:rPr lang="en-US" dirty="0" err="1"/>
              <a:t>rect</a:t>
            </a:r>
            <a:r>
              <a:rPr lang="en-US" dirty="0"/>
              <a:t> class.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229600" cy="6553200"/>
          </a:xfrm>
        </p:spPr>
        <p:txBody>
          <a:bodyPr>
            <a:normAutofit fontScale="85000" lnSpcReduction="20000"/>
          </a:bodyPr>
          <a:lstStyle/>
          <a:p>
            <a:pPr>
              <a:buNone/>
            </a:pPr>
            <a:r>
              <a:rPr lang="en-US" dirty="0"/>
              <a:t>class </a:t>
            </a:r>
            <a:r>
              <a:rPr lang="en-US" dirty="0" err="1"/>
              <a:t>rect</a:t>
            </a:r>
            <a:r>
              <a:rPr lang="en-US" dirty="0"/>
              <a:t>:</a:t>
            </a:r>
          </a:p>
          <a:p>
            <a:pPr>
              <a:buNone/>
            </a:pPr>
            <a:r>
              <a:rPr lang="en-US" dirty="0"/>
              <a:t>    </a:t>
            </a:r>
            <a:r>
              <a:rPr lang="en-US" dirty="0" err="1"/>
              <a:t>def</a:t>
            </a:r>
            <a:r>
              <a:rPr lang="en-US" dirty="0"/>
              <a:t> __</a:t>
            </a:r>
            <a:r>
              <a:rPr lang="en-US" dirty="0" err="1"/>
              <a:t>init</a:t>
            </a:r>
            <a:r>
              <a:rPr lang="en-US" dirty="0"/>
              <a:t>__(self):</a:t>
            </a:r>
          </a:p>
          <a:p>
            <a:pPr>
              <a:buNone/>
            </a:pPr>
            <a:r>
              <a:rPr lang="en-US" dirty="0"/>
              <a:t>        </a:t>
            </a:r>
            <a:r>
              <a:rPr lang="en-US" dirty="0" err="1"/>
              <a:t>self.l</a:t>
            </a:r>
            <a:r>
              <a:rPr lang="en-US" dirty="0"/>
              <a:t>=8</a:t>
            </a:r>
          </a:p>
          <a:p>
            <a:pPr>
              <a:buNone/>
            </a:pPr>
            <a:r>
              <a:rPr lang="en-US" dirty="0"/>
              <a:t>        </a:t>
            </a:r>
            <a:r>
              <a:rPr lang="en-US" dirty="0" err="1"/>
              <a:t>self.b</a:t>
            </a:r>
            <a:r>
              <a:rPr lang="en-US" dirty="0"/>
              <a:t>=5</a:t>
            </a:r>
          </a:p>
          <a:p>
            <a:pPr>
              <a:buNone/>
            </a:pPr>
            <a:r>
              <a:rPr lang="en-US" dirty="0"/>
              <a:t>    </a:t>
            </a:r>
            <a:r>
              <a:rPr lang="en-US" dirty="0" err="1"/>
              <a:t>def</a:t>
            </a:r>
            <a:r>
              <a:rPr lang="en-US" dirty="0"/>
              <a:t> </a:t>
            </a:r>
            <a:r>
              <a:rPr lang="en-US" dirty="0" err="1"/>
              <a:t>rectarea</a:t>
            </a:r>
            <a:r>
              <a:rPr lang="en-US" dirty="0"/>
              <a:t>(self):</a:t>
            </a:r>
          </a:p>
          <a:p>
            <a:pPr>
              <a:buNone/>
            </a:pPr>
            <a:r>
              <a:rPr lang="en-US" dirty="0"/>
              <a:t>        return </a:t>
            </a:r>
            <a:r>
              <a:rPr lang="en-US" dirty="0" err="1"/>
              <a:t>self.l</a:t>
            </a:r>
            <a:r>
              <a:rPr lang="en-US" dirty="0"/>
              <a:t>*</a:t>
            </a:r>
            <a:r>
              <a:rPr lang="en-US" dirty="0" err="1"/>
              <a:t>self.b</a:t>
            </a:r>
            <a:endParaRPr lang="en-US" dirty="0"/>
          </a:p>
          <a:p>
            <a:pPr>
              <a:buNone/>
            </a:pPr>
            <a:r>
              <a:rPr lang="en-US" dirty="0"/>
              <a:t>class triangle(</a:t>
            </a:r>
            <a:r>
              <a:rPr lang="en-US" dirty="0" err="1"/>
              <a:t>rect</a:t>
            </a:r>
            <a:r>
              <a:rPr lang="en-US" dirty="0"/>
              <a:t>):</a:t>
            </a:r>
          </a:p>
          <a:p>
            <a:pPr>
              <a:buNone/>
            </a:pPr>
            <a:r>
              <a:rPr lang="en-US" dirty="0"/>
              <a:t>    </a:t>
            </a:r>
            <a:r>
              <a:rPr lang="en-US" dirty="0" err="1"/>
              <a:t>def</a:t>
            </a:r>
            <a:r>
              <a:rPr lang="en-US" dirty="0"/>
              <a:t> __</a:t>
            </a:r>
            <a:r>
              <a:rPr lang="en-US" dirty="0" err="1"/>
              <a:t>init</a:t>
            </a:r>
            <a:r>
              <a:rPr lang="en-US" dirty="0"/>
              <a:t>__(self):</a:t>
            </a:r>
          </a:p>
          <a:p>
            <a:pPr>
              <a:buNone/>
            </a:pPr>
            <a:r>
              <a:rPr lang="en-US" dirty="0"/>
              <a:t>        </a:t>
            </a:r>
            <a:r>
              <a:rPr lang="en-US" dirty="0" err="1"/>
              <a:t>rect</a:t>
            </a:r>
            <a:r>
              <a:rPr lang="en-US" dirty="0"/>
              <a:t>.__</a:t>
            </a:r>
            <a:r>
              <a:rPr lang="en-US" dirty="0" err="1"/>
              <a:t>init</a:t>
            </a:r>
            <a:r>
              <a:rPr lang="en-US" dirty="0"/>
              <a:t>__(self)</a:t>
            </a:r>
          </a:p>
          <a:p>
            <a:pPr>
              <a:buNone/>
            </a:pPr>
            <a:r>
              <a:rPr lang="en-US" dirty="0"/>
              <a:t>        </a:t>
            </a:r>
            <a:r>
              <a:rPr lang="en-US" dirty="0" err="1"/>
              <a:t>self.x</a:t>
            </a:r>
            <a:r>
              <a:rPr lang="en-US" dirty="0"/>
              <a:t>=17</a:t>
            </a:r>
          </a:p>
          <a:p>
            <a:pPr>
              <a:buNone/>
            </a:pPr>
            <a:r>
              <a:rPr lang="en-US" dirty="0"/>
              <a:t>        </a:t>
            </a:r>
            <a:r>
              <a:rPr lang="en-US" dirty="0" err="1"/>
              <a:t>self.y</a:t>
            </a:r>
            <a:r>
              <a:rPr lang="en-US" dirty="0"/>
              <a:t>=13</a:t>
            </a:r>
          </a:p>
          <a:p>
            <a:pPr>
              <a:buNone/>
            </a:pPr>
            <a:r>
              <a:rPr lang="en-US" dirty="0"/>
              <a:t>    </a:t>
            </a:r>
            <a:r>
              <a:rPr lang="en-US" dirty="0" err="1"/>
              <a:t>def</a:t>
            </a:r>
            <a:r>
              <a:rPr lang="en-US" dirty="0"/>
              <a:t> </a:t>
            </a:r>
            <a:r>
              <a:rPr lang="en-US" dirty="0" err="1"/>
              <a:t>trigarea</a:t>
            </a:r>
            <a:r>
              <a:rPr lang="en-US" dirty="0"/>
              <a:t>(self):</a:t>
            </a:r>
          </a:p>
          <a:p>
            <a:pPr>
              <a:buNone/>
            </a:pPr>
            <a:r>
              <a:rPr lang="en-US" dirty="0"/>
              <a:t>        return 1/2*</a:t>
            </a:r>
            <a:r>
              <a:rPr lang="en-US" dirty="0" err="1"/>
              <a:t>self.x</a:t>
            </a:r>
            <a:r>
              <a:rPr lang="en-US" dirty="0"/>
              <a:t>*</a:t>
            </a:r>
            <a:r>
              <a:rPr lang="en-US" dirty="0" err="1"/>
              <a:t>self.y</a:t>
            </a:r>
            <a:endParaRPr lang="en-US" dirty="0"/>
          </a:p>
          <a:p>
            <a:pPr>
              <a:buNone/>
            </a:pPr>
            <a:r>
              <a:rPr lang="en-US" dirty="0"/>
              <a:t>r=triangle()</a:t>
            </a:r>
          </a:p>
          <a:p>
            <a:pPr>
              <a:buNone/>
            </a:pPr>
            <a:r>
              <a:rPr lang="en-US" dirty="0"/>
              <a:t>print("Area of triangle is ",</a:t>
            </a:r>
            <a:r>
              <a:rPr lang="en-US" dirty="0" err="1"/>
              <a:t>r.rectarea</a:t>
            </a:r>
            <a:r>
              <a:rPr lang="en-US" dirty="0"/>
              <a:t>())</a:t>
            </a:r>
          </a:p>
          <a:p>
            <a:pPr>
              <a:buNone/>
            </a:pPr>
            <a:r>
              <a:rPr lang="en-US" dirty="0"/>
              <a:t>print("Area of triangle is ",</a:t>
            </a:r>
            <a:r>
              <a:rPr lang="en-US" dirty="0" err="1"/>
              <a:t>r.trigarea</a:t>
            </a:r>
            <a:r>
              <a:rPr lang="en-US" dirty="0"/>
              <a:t>())</a:t>
            </a:r>
          </a:p>
          <a:p>
            <a:pPr>
              <a:buNone/>
            </a:pPr>
            <a:endParaRPr lang="en-US" dirty="0"/>
          </a:p>
          <a:p>
            <a:pPr>
              <a:buNone/>
            </a:pPr>
            <a:r>
              <a:rPr lang="en-US" b="1" dirty="0">
                <a:solidFill>
                  <a:srgbClr val="00B050"/>
                </a:solidFill>
              </a:rPr>
              <a:t>Output:</a:t>
            </a:r>
          </a:p>
          <a:p>
            <a:pPr>
              <a:buNone/>
            </a:pPr>
            <a:r>
              <a:rPr lang="en-US" dirty="0">
                <a:solidFill>
                  <a:srgbClr val="00B050"/>
                </a:solidFill>
              </a:rPr>
              <a:t>Area of triangle is  40</a:t>
            </a:r>
          </a:p>
          <a:p>
            <a:pPr>
              <a:buNone/>
            </a:pPr>
            <a:r>
              <a:rPr lang="en-US" dirty="0">
                <a:solidFill>
                  <a:srgbClr val="00B050"/>
                </a:solidFill>
              </a:rPr>
              <a:t>Area of triangle is  110.5</a:t>
            </a:r>
          </a:p>
          <a:p>
            <a:pPr>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821363"/>
          </a:xfrm>
        </p:spPr>
        <p:txBody>
          <a:bodyPr>
            <a:normAutofit/>
          </a:bodyPr>
          <a:lstStyle/>
          <a:p>
            <a:r>
              <a:rPr lang="en-US" b="1" dirty="0">
                <a:solidFill>
                  <a:schemeClr val="accent1"/>
                </a:solidFill>
              </a:rPr>
              <a:t>Multilevel Inheritance:</a:t>
            </a:r>
          </a:p>
          <a:p>
            <a:pPr lvl="1"/>
            <a:r>
              <a:rPr lang="en-US" dirty="0"/>
              <a:t>When a class inherits a class that in turn is inherited by some another class, you call it multilevel Inheritance.</a:t>
            </a:r>
          </a:p>
          <a:p>
            <a:pPr lvl="1"/>
            <a:r>
              <a:rPr lang="en-US" dirty="0"/>
              <a:t>For Example:</a:t>
            </a:r>
          </a:p>
          <a:p>
            <a:pPr lvl="1">
              <a:buNone/>
            </a:pPr>
            <a:r>
              <a:rPr lang="en-US" dirty="0"/>
              <a:t>class worker:</a:t>
            </a:r>
          </a:p>
          <a:p>
            <a:pPr lvl="1">
              <a:buNone/>
            </a:pPr>
            <a:r>
              <a:rPr lang="en-US" dirty="0"/>
              <a:t>…</a:t>
            </a:r>
          </a:p>
          <a:p>
            <a:pPr lvl="1">
              <a:buNone/>
            </a:pPr>
            <a:r>
              <a:rPr lang="en-US" dirty="0"/>
              <a:t>…</a:t>
            </a:r>
          </a:p>
          <a:p>
            <a:pPr lvl="1">
              <a:buNone/>
            </a:pPr>
            <a:r>
              <a:rPr lang="en-US" dirty="0"/>
              <a:t>class officer(worker):</a:t>
            </a:r>
          </a:p>
          <a:p>
            <a:pPr lvl="1">
              <a:buNone/>
            </a:pPr>
            <a:r>
              <a:rPr lang="en-US" dirty="0"/>
              <a:t>…</a:t>
            </a:r>
          </a:p>
          <a:p>
            <a:pPr lvl="1">
              <a:buNone/>
            </a:pPr>
            <a:r>
              <a:rPr lang="en-US" dirty="0"/>
              <a:t>…</a:t>
            </a:r>
          </a:p>
          <a:p>
            <a:pPr lvl="1">
              <a:buNone/>
            </a:pPr>
            <a:r>
              <a:rPr lang="en-US" dirty="0"/>
              <a:t>class manager(officer):</a:t>
            </a:r>
          </a:p>
          <a:p>
            <a:pPr lvl="1">
              <a:buNone/>
            </a:pPr>
            <a:r>
              <a:rPr lang="en-US" dirty="0"/>
              <a:t>…</a:t>
            </a:r>
          </a:p>
          <a:p>
            <a:pPr lvl="1">
              <a:buNone/>
            </a:pPr>
            <a:r>
              <a:rPr lang="en-US" dirty="0"/>
              <a:t>…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228600"/>
            <a:ext cx="8991600" cy="6248400"/>
          </a:xfrm>
        </p:spPr>
        <p:txBody>
          <a:bodyPr>
            <a:normAutofit fontScale="92500" lnSpcReduction="10000"/>
          </a:bodyPr>
          <a:lstStyle/>
          <a:p>
            <a:pPr>
              <a:buNone/>
            </a:pPr>
            <a:r>
              <a:rPr lang="en-US" b="1" dirty="0"/>
              <a:t>class worker:</a:t>
            </a:r>
          </a:p>
          <a:p>
            <a:pPr>
              <a:buNone/>
            </a:pPr>
            <a:r>
              <a:rPr lang="en-US" dirty="0"/>
              <a:t>    </a:t>
            </a:r>
            <a:r>
              <a:rPr lang="en-US" dirty="0" err="1"/>
              <a:t>def</a:t>
            </a:r>
            <a:r>
              <a:rPr lang="en-US" dirty="0"/>
              <a:t> __</a:t>
            </a:r>
            <a:r>
              <a:rPr lang="en-US" dirty="0" err="1"/>
              <a:t>init</a:t>
            </a:r>
            <a:r>
              <a:rPr lang="en-US" dirty="0"/>
              <a:t>__(</a:t>
            </a:r>
            <a:r>
              <a:rPr lang="en-US" dirty="0" err="1"/>
              <a:t>self,c,n,s</a:t>
            </a:r>
            <a:r>
              <a:rPr lang="en-US" dirty="0"/>
              <a:t>):</a:t>
            </a:r>
          </a:p>
          <a:p>
            <a:pPr>
              <a:buNone/>
            </a:pPr>
            <a:r>
              <a:rPr lang="en-US" dirty="0"/>
              <a:t>        </a:t>
            </a:r>
            <a:r>
              <a:rPr lang="en-US" dirty="0" err="1"/>
              <a:t>self.code</a:t>
            </a:r>
            <a:r>
              <a:rPr lang="en-US" dirty="0"/>
              <a:t>=c</a:t>
            </a:r>
          </a:p>
          <a:p>
            <a:pPr>
              <a:buNone/>
            </a:pPr>
            <a:r>
              <a:rPr lang="en-US" dirty="0"/>
              <a:t>        self.name=n</a:t>
            </a:r>
          </a:p>
          <a:p>
            <a:pPr>
              <a:buNone/>
            </a:pPr>
            <a:r>
              <a:rPr lang="en-US" dirty="0"/>
              <a:t>        </a:t>
            </a:r>
            <a:r>
              <a:rPr lang="en-US" dirty="0" err="1"/>
              <a:t>self.salary</a:t>
            </a:r>
            <a:r>
              <a:rPr lang="en-US" dirty="0"/>
              <a:t>=s</a:t>
            </a:r>
          </a:p>
          <a:p>
            <a:pPr>
              <a:buNone/>
            </a:pPr>
            <a:r>
              <a:rPr lang="en-US" dirty="0"/>
              <a:t>    </a:t>
            </a:r>
            <a:r>
              <a:rPr lang="en-US" dirty="0" err="1"/>
              <a:t>def</a:t>
            </a:r>
            <a:r>
              <a:rPr lang="en-US" dirty="0"/>
              <a:t> </a:t>
            </a:r>
            <a:r>
              <a:rPr lang="en-US" dirty="0" err="1"/>
              <a:t>showworker</a:t>
            </a:r>
            <a:r>
              <a:rPr lang="en-US" dirty="0"/>
              <a:t>(self):</a:t>
            </a:r>
          </a:p>
          <a:p>
            <a:pPr>
              <a:buNone/>
            </a:pPr>
            <a:r>
              <a:rPr lang="en-US" dirty="0"/>
              <a:t>        print("Code is ",</a:t>
            </a:r>
            <a:r>
              <a:rPr lang="en-US" dirty="0" err="1"/>
              <a:t>self.code</a:t>
            </a:r>
            <a:r>
              <a:rPr lang="en-US" dirty="0"/>
              <a:t>)</a:t>
            </a:r>
          </a:p>
          <a:p>
            <a:pPr>
              <a:buNone/>
            </a:pPr>
            <a:r>
              <a:rPr lang="en-US" dirty="0"/>
              <a:t>        print("Name is ", self.name)</a:t>
            </a:r>
          </a:p>
          <a:p>
            <a:pPr>
              <a:buNone/>
            </a:pPr>
            <a:r>
              <a:rPr lang="en-US" dirty="0"/>
              <a:t>        print("Salary is ",</a:t>
            </a:r>
            <a:r>
              <a:rPr lang="en-US" dirty="0" err="1"/>
              <a:t>self.salary</a:t>
            </a:r>
            <a:r>
              <a:rPr lang="en-US" dirty="0"/>
              <a:t>)</a:t>
            </a:r>
          </a:p>
          <a:p>
            <a:pPr>
              <a:buNone/>
            </a:pPr>
            <a:r>
              <a:rPr lang="en-US" b="1" dirty="0"/>
              <a:t>class officer(worker):</a:t>
            </a:r>
          </a:p>
          <a:p>
            <a:pPr>
              <a:buNone/>
            </a:pPr>
            <a:r>
              <a:rPr lang="en-US" dirty="0"/>
              <a:t>    </a:t>
            </a:r>
            <a:r>
              <a:rPr lang="en-US" dirty="0" err="1"/>
              <a:t>def</a:t>
            </a:r>
            <a:r>
              <a:rPr lang="en-US" dirty="0"/>
              <a:t> __</a:t>
            </a:r>
            <a:r>
              <a:rPr lang="en-US" dirty="0" err="1"/>
              <a:t>init</a:t>
            </a:r>
            <a:r>
              <a:rPr lang="en-US" dirty="0"/>
              <a:t>__(</a:t>
            </a:r>
            <a:r>
              <a:rPr lang="en-US" dirty="0" err="1"/>
              <a:t>self,c,n,s</a:t>
            </a:r>
            <a:r>
              <a:rPr lang="en-US" dirty="0"/>
              <a:t>):</a:t>
            </a:r>
          </a:p>
          <a:p>
            <a:pPr>
              <a:buNone/>
            </a:pPr>
            <a:r>
              <a:rPr lang="en-US" dirty="0"/>
              <a:t>        worker.__</a:t>
            </a:r>
            <a:r>
              <a:rPr lang="en-US" dirty="0" err="1"/>
              <a:t>init</a:t>
            </a:r>
            <a:r>
              <a:rPr lang="en-US" dirty="0"/>
              <a:t>__(</a:t>
            </a:r>
            <a:r>
              <a:rPr lang="en-US" dirty="0" err="1"/>
              <a:t>self,c,n,s</a:t>
            </a:r>
            <a:r>
              <a:rPr lang="en-US" dirty="0"/>
              <a:t>)</a:t>
            </a:r>
          </a:p>
          <a:p>
            <a:pPr>
              <a:buNone/>
            </a:pPr>
            <a:r>
              <a:rPr lang="en-US" dirty="0"/>
              <a:t>        </a:t>
            </a:r>
            <a:r>
              <a:rPr lang="en-US" dirty="0" err="1"/>
              <a:t>self.hra</a:t>
            </a:r>
            <a:r>
              <a:rPr lang="en-US" dirty="0"/>
              <a:t>=s*60/100</a:t>
            </a:r>
          </a:p>
          <a:p>
            <a:pPr>
              <a:buNone/>
            </a:pPr>
            <a:r>
              <a:rPr lang="en-US" dirty="0"/>
              <a:t>    </a:t>
            </a:r>
            <a:r>
              <a:rPr lang="en-US" dirty="0" err="1"/>
              <a:t>def</a:t>
            </a:r>
            <a:r>
              <a:rPr lang="en-US" dirty="0"/>
              <a:t> </a:t>
            </a:r>
            <a:r>
              <a:rPr lang="en-US" dirty="0" err="1"/>
              <a:t>showofficer</a:t>
            </a:r>
            <a:r>
              <a:rPr lang="en-US" dirty="0"/>
              <a:t>(self):</a:t>
            </a:r>
          </a:p>
          <a:p>
            <a:pPr>
              <a:buNone/>
            </a:pPr>
            <a:r>
              <a:rPr lang="en-US" dirty="0"/>
              <a:t>        </a:t>
            </a:r>
            <a:r>
              <a:rPr lang="en-US" dirty="0" err="1"/>
              <a:t>worker.showworker</a:t>
            </a:r>
            <a:r>
              <a:rPr lang="en-US" dirty="0"/>
              <a:t>(self)</a:t>
            </a:r>
          </a:p>
          <a:p>
            <a:pPr>
              <a:buNone/>
            </a:pPr>
            <a:r>
              <a:rPr lang="en-US" dirty="0"/>
              <a:t>        print("HRA-House Rent Allowance is ",</a:t>
            </a:r>
            <a:r>
              <a:rPr lang="en-US" dirty="0" err="1"/>
              <a:t>self.hra</a:t>
            </a:r>
            <a:r>
              <a:rPr lang="en-US" dirty="0"/>
              <a: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458200" cy="6172200"/>
          </a:xfrm>
        </p:spPr>
        <p:txBody>
          <a:bodyPr>
            <a:normAutofit fontScale="85000" lnSpcReduction="20000"/>
          </a:bodyPr>
          <a:lstStyle/>
          <a:p>
            <a:pPr>
              <a:buNone/>
            </a:pPr>
            <a:r>
              <a:rPr lang="en-US" b="1" dirty="0"/>
              <a:t>class manager(officer):</a:t>
            </a:r>
          </a:p>
          <a:p>
            <a:pPr>
              <a:buNone/>
            </a:pPr>
            <a:r>
              <a:rPr lang="en-US" dirty="0"/>
              <a:t>    </a:t>
            </a:r>
            <a:r>
              <a:rPr lang="en-US" dirty="0" err="1"/>
              <a:t>def</a:t>
            </a:r>
            <a:r>
              <a:rPr lang="en-US" dirty="0"/>
              <a:t> __</a:t>
            </a:r>
            <a:r>
              <a:rPr lang="en-US" dirty="0" err="1"/>
              <a:t>init</a:t>
            </a:r>
            <a:r>
              <a:rPr lang="en-US" dirty="0"/>
              <a:t>__(self, c, n, s):</a:t>
            </a:r>
          </a:p>
          <a:p>
            <a:pPr>
              <a:buNone/>
            </a:pPr>
            <a:r>
              <a:rPr lang="en-US" dirty="0"/>
              <a:t>        officer.__</a:t>
            </a:r>
            <a:r>
              <a:rPr lang="en-US" dirty="0" err="1"/>
              <a:t>init</a:t>
            </a:r>
            <a:r>
              <a:rPr lang="en-US" dirty="0"/>
              <a:t>__(</a:t>
            </a:r>
            <a:r>
              <a:rPr lang="en-US" dirty="0" err="1"/>
              <a:t>self,c,n,s</a:t>
            </a:r>
            <a:r>
              <a:rPr lang="en-US" dirty="0"/>
              <a:t>)</a:t>
            </a:r>
          </a:p>
          <a:p>
            <a:pPr>
              <a:buNone/>
            </a:pPr>
            <a:endParaRPr lang="en-US" dirty="0"/>
          </a:p>
          <a:p>
            <a:pPr>
              <a:buNone/>
            </a:pPr>
            <a:r>
              <a:rPr lang="en-US" dirty="0"/>
              <a:t>        </a:t>
            </a:r>
            <a:r>
              <a:rPr lang="en-US" dirty="0" err="1"/>
              <a:t>self.da</a:t>
            </a:r>
            <a:r>
              <a:rPr lang="en-US" dirty="0"/>
              <a:t>=s*98/100</a:t>
            </a:r>
          </a:p>
          <a:p>
            <a:pPr>
              <a:buNone/>
            </a:pPr>
            <a:r>
              <a:rPr lang="en-US" dirty="0"/>
              <a:t>    </a:t>
            </a:r>
            <a:r>
              <a:rPr lang="en-US" dirty="0" err="1"/>
              <a:t>def</a:t>
            </a:r>
            <a:r>
              <a:rPr lang="en-US" dirty="0"/>
              <a:t> </a:t>
            </a:r>
            <a:r>
              <a:rPr lang="en-US" dirty="0" err="1"/>
              <a:t>showmanager</a:t>
            </a:r>
            <a:r>
              <a:rPr lang="en-US" dirty="0"/>
              <a:t>(self):</a:t>
            </a:r>
          </a:p>
          <a:p>
            <a:pPr>
              <a:buNone/>
            </a:pPr>
            <a:r>
              <a:rPr lang="en-US" dirty="0"/>
              <a:t>        </a:t>
            </a:r>
            <a:r>
              <a:rPr lang="en-US" dirty="0" err="1"/>
              <a:t>officer.showofficer</a:t>
            </a:r>
            <a:r>
              <a:rPr lang="en-US" dirty="0"/>
              <a:t>(self)</a:t>
            </a:r>
          </a:p>
          <a:p>
            <a:pPr>
              <a:buNone/>
            </a:pPr>
            <a:endParaRPr lang="en-US" dirty="0"/>
          </a:p>
          <a:p>
            <a:pPr>
              <a:buNone/>
            </a:pPr>
            <a:r>
              <a:rPr lang="en-US" dirty="0"/>
              <a:t>        print("DA-Dearness Allowance is ", </a:t>
            </a:r>
            <a:r>
              <a:rPr lang="en-US" dirty="0" err="1"/>
              <a:t>self.da</a:t>
            </a:r>
            <a:r>
              <a:rPr lang="en-US" dirty="0"/>
              <a:t>)</a:t>
            </a:r>
          </a:p>
          <a:p>
            <a:pPr>
              <a:buNone/>
            </a:pPr>
            <a:r>
              <a:rPr lang="en-US" dirty="0"/>
              <a:t>        </a:t>
            </a:r>
          </a:p>
          <a:p>
            <a:pPr>
              <a:buNone/>
            </a:pPr>
            <a:r>
              <a:rPr lang="en-US" dirty="0"/>
              <a:t>w=worker(101,'john',2000)</a:t>
            </a:r>
          </a:p>
          <a:p>
            <a:pPr>
              <a:buNone/>
            </a:pPr>
            <a:r>
              <a:rPr lang="en-US" dirty="0"/>
              <a:t>o=officer(102,'david',4000)</a:t>
            </a:r>
          </a:p>
          <a:p>
            <a:pPr>
              <a:buNone/>
            </a:pPr>
            <a:r>
              <a:rPr lang="en-US" dirty="0"/>
              <a:t>m=manager(103,'ben',5000)</a:t>
            </a:r>
          </a:p>
          <a:p>
            <a:pPr>
              <a:buNone/>
            </a:pPr>
            <a:r>
              <a:rPr lang="en-US" dirty="0"/>
              <a:t>print("Information of worker is")</a:t>
            </a:r>
          </a:p>
          <a:p>
            <a:pPr>
              <a:buNone/>
            </a:pPr>
            <a:r>
              <a:rPr lang="en-US" dirty="0" err="1"/>
              <a:t>w.showworker</a:t>
            </a:r>
            <a:r>
              <a:rPr lang="en-US" dirty="0"/>
              <a:t>()</a:t>
            </a:r>
          </a:p>
          <a:p>
            <a:pPr>
              <a:buNone/>
            </a:pPr>
            <a:r>
              <a:rPr lang="en-US" dirty="0"/>
              <a:t>print("\n Information of officer is ")</a:t>
            </a:r>
          </a:p>
          <a:p>
            <a:pPr>
              <a:buNone/>
            </a:pPr>
            <a:r>
              <a:rPr lang="en-US" dirty="0" err="1"/>
              <a:t>o.showofficer</a:t>
            </a:r>
            <a:r>
              <a:rPr lang="en-US" dirty="0"/>
              <a:t>()</a:t>
            </a:r>
          </a:p>
          <a:p>
            <a:pPr>
              <a:buNone/>
            </a:pPr>
            <a:r>
              <a:rPr lang="en-US" dirty="0"/>
              <a:t>print("\n Information of manager is ")</a:t>
            </a:r>
          </a:p>
          <a:p>
            <a:pPr>
              <a:buNone/>
            </a:pPr>
            <a:r>
              <a:rPr lang="en-US" dirty="0" err="1"/>
              <a:t>m.showmanager</a:t>
            </a:r>
            <a:r>
              <a:rPr lang="en-US" dirty="0"/>
              <a: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821363"/>
          </a:xfrm>
        </p:spPr>
        <p:txBody>
          <a:bodyPr>
            <a:normAutofit fontScale="85000" lnSpcReduction="20000"/>
          </a:bodyPr>
          <a:lstStyle/>
          <a:p>
            <a:pPr marL="0" indent="0">
              <a:buNone/>
            </a:pPr>
            <a:r>
              <a:rPr lang="en-US" b="1" dirty="0">
                <a:solidFill>
                  <a:srgbClr val="00B050"/>
                </a:solidFill>
              </a:rPr>
              <a:t>Output:</a:t>
            </a:r>
          </a:p>
          <a:p>
            <a:pPr marL="0" indent="0">
              <a:buNone/>
            </a:pPr>
            <a:r>
              <a:rPr lang="en-US" dirty="0">
                <a:solidFill>
                  <a:srgbClr val="00B050"/>
                </a:solidFill>
              </a:rPr>
              <a:t>Information of worker is</a:t>
            </a:r>
          </a:p>
          <a:p>
            <a:pPr marL="0" indent="0">
              <a:buNone/>
            </a:pPr>
            <a:r>
              <a:rPr lang="en-US" dirty="0">
                <a:solidFill>
                  <a:srgbClr val="00B050"/>
                </a:solidFill>
              </a:rPr>
              <a:t>Code is  101</a:t>
            </a:r>
          </a:p>
          <a:p>
            <a:pPr marL="0" indent="0">
              <a:buNone/>
            </a:pPr>
            <a:r>
              <a:rPr lang="en-US" dirty="0">
                <a:solidFill>
                  <a:srgbClr val="00B050"/>
                </a:solidFill>
              </a:rPr>
              <a:t>Name is  john</a:t>
            </a:r>
          </a:p>
          <a:p>
            <a:pPr marL="0" indent="0">
              <a:buNone/>
            </a:pPr>
            <a:r>
              <a:rPr lang="en-US" dirty="0">
                <a:solidFill>
                  <a:srgbClr val="00B050"/>
                </a:solidFill>
              </a:rPr>
              <a:t>Salary is  2000</a:t>
            </a:r>
          </a:p>
          <a:p>
            <a:pPr marL="0" indent="0">
              <a:buNone/>
            </a:pPr>
            <a:endParaRPr lang="en-US" dirty="0">
              <a:solidFill>
                <a:srgbClr val="00B050"/>
              </a:solidFill>
            </a:endParaRPr>
          </a:p>
          <a:p>
            <a:pPr marL="0" indent="0">
              <a:buNone/>
            </a:pPr>
            <a:r>
              <a:rPr lang="en-US" dirty="0">
                <a:solidFill>
                  <a:srgbClr val="00B050"/>
                </a:solidFill>
              </a:rPr>
              <a:t> Information of officer is </a:t>
            </a:r>
          </a:p>
          <a:p>
            <a:pPr marL="0" indent="0">
              <a:buNone/>
            </a:pPr>
            <a:r>
              <a:rPr lang="en-US" dirty="0">
                <a:solidFill>
                  <a:srgbClr val="00B050"/>
                </a:solidFill>
              </a:rPr>
              <a:t>Code is  102</a:t>
            </a:r>
          </a:p>
          <a:p>
            <a:pPr marL="0" indent="0">
              <a:buNone/>
            </a:pPr>
            <a:r>
              <a:rPr lang="en-US" dirty="0">
                <a:solidFill>
                  <a:srgbClr val="00B050"/>
                </a:solidFill>
              </a:rPr>
              <a:t>Name is  </a:t>
            </a:r>
            <a:r>
              <a:rPr lang="en-US" dirty="0" err="1">
                <a:solidFill>
                  <a:srgbClr val="00B050"/>
                </a:solidFill>
              </a:rPr>
              <a:t>david</a:t>
            </a:r>
            <a:endParaRPr lang="en-US" dirty="0">
              <a:solidFill>
                <a:srgbClr val="00B050"/>
              </a:solidFill>
            </a:endParaRPr>
          </a:p>
          <a:p>
            <a:pPr marL="0" indent="0">
              <a:buNone/>
            </a:pPr>
            <a:r>
              <a:rPr lang="en-US" dirty="0">
                <a:solidFill>
                  <a:srgbClr val="00B050"/>
                </a:solidFill>
              </a:rPr>
              <a:t>Salary is  4000</a:t>
            </a:r>
          </a:p>
          <a:p>
            <a:pPr marL="0" indent="0">
              <a:buNone/>
            </a:pPr>
            <a:r>
              <a:rPr lang="en-US" dirty="0">
                <a:solidFill>
                  <a:srgbClr val="00B050"/>
                </a:solidFill>
              </a:rPr>
              <a:t>HRA-House Rent Allowance is  2400.0</a:t>
            </a:r>
          </a:p>
          <a:p>
            <a:pPr marL="0" indent="0">
              <a:buNone/>
            </a:pPr>
            <a:endParaRPr lang="en-US" dirty="0">
              <a:solidFill>
                <a:srgbClr val="00B050"/>
              </a:solidFill>
            </a:endParaRPr>
          </a:p>
          <a:p>
            <a:pPr marL="0" indent="0">
              <a:buNone/>
            </a:pPr>
            <a:r>
              <a:rPr lang="en-US" dirty="0">
                <a:solidFill>
                  <a:srgbClr val="00B050"/>
                </a:solidFill>
              </a:rPr>
              <a:t> Information of manager is </a:t>
            </a:r>
          </a:p>
          <a:p>
            <a:pPr marL="0" indent="0">
              <a:buNone/>
            </a:pPr>
            <a:r>
              <a:rPr lang="en-US" dirty="0">
                <a:solidFill>
                  <a:srgbClr val="00B050"/>
                </a:solidFill>
              </a:rPr>
              <a:t>Code is  103</a:t>
            </a:r>
          </a:p>
          <a:p>
            <a:pPr marL="0" indent="0">
              <a:buNone/>
            </a:pPr>
            <a:r>
              <a:rPr lang="en-US" dirty="0">
                <a:solidFill>
                  <a:srgbClr val="00B050"/>
                </a:solidFill>
              </a:rPr>
              <a:t>Name is  ben</a:t>
            </a:r>
          </a:p>
          <a:p>
            <a:pPr marL="0" indent="0">
              <a:buNone/>
            </a:pPr>
            <a:r>
              <a:rPr lang="en-US" dirty="0">
                <a:solidFill>
                  <a:srgbClr val="00B050"/>
                </a:solidFill>
              </a:rPr>
              <a:t>Salary is  5000</a:t>
            </a:r>
          </a:p>
          <a:p>
            <a:pPr marL="0" indent="0">
              <a:buNone/>
            </a:pPr>
            <a:r>
              <a:rPr lang="en-US" dirty="0">
                <a:solidFill>
                  <a:srgbClr val="00B050"/>
                </a:solidFill>
              </a:rPr>
              <a:t>HRA-House Rent Allowance is  3000.0</a:t>
            </a:r>
          </a:p>
          <a:p>
            <a:pPr marL="0" indent="0">
              <a:buNone/>
            </a:pPr>
            <a:r>
              <a:rPr lang="en-US" dirty="0">
                <a:solidFill>
                  <a:srgbClr val="00B050"/>
                </a:solidFill>
              </a:rPr>
              <a:t>DA-Dearness Allowance is  4900.0</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normAutofit/>
          </a:bodyPr>
          <a:lstStyle/>
          <a:p>
            <a:r>
              <a:rPr lang="en-US" b="1" dirty="0"/>
              <a:t>Hierarchical Inheritance:</a:t>
            </a:r>
            <a:r>
              <a:rPr lang="en-US" dirty="0"/>
              <a:t> </a:t>
            </a:r>
            <a:endParaRPr lang="en-IN" dirty="0"/>
          </a:p>
        </p:txBody>
      </p:sp>
      <p:sp>
        <p:nvSpPr>
          <p:cNvPr id="3" name="Content Placeholder 2"/>
          <p:cNvSpPr>
            <a:spLocks noGrp="1"/>
          </p:cNvSpPr>
          <p:nvPr>
            <p:ph sz="quarter" idx="1"/>
          </p:nvPr>
        </p:nvSpPr>
        <p:spPr>
          <a:xfrm>
            <a:off x="533400" y="1371600"/>
            <a:ext cx="7467600" cy="4873752"/>
          </a:xfrm>
        </p:spPr>
        <p:txBody>
          <a:bodyPr/>
          <a:lstStyle/>
          <a:p>
            <a:r>
              <a:rPr lang="en-US" dirty="0"/>
              <a:t>When more than one derived classes are created from a single base this type of inheritance is called hierarchical inheritance. </a:t>
            </a:r>
          </a:p>
          <a:p>
            <a:pPr lvl="1"/>
            <a:r>
              <a:rPr lang="en-US" dirty="0"/>
              <a:t>For Example:</a:t>
            </a:r>
          </a:p>
          <a:p>
            <a:pPr lvl="1">
              <a:buNone/>
            </a:pPr>
            <a:r>
              <a:rPr lang="en-US" dirty="0"/>
              <a:t>class worker:</a:t>
            </a:r>
          </a:p>
          <a:p>
            <a:pPr lvl="1">
              <a:buNone/>
            </a:pPr>
            <a:r>
              <a:rPr lang="en-US" dirty="0"/>
              <a:t>…</a:t>
            </a:r>
          </a:p>
          <a:p>
            <a:pPr lvl="1">
              <a:buNone/>
            </a:pPr>
            <a:r>
              <a:rPr lang="en-US" dirty="0"/>
              <a:t>…</a:t>
            </a:r>
          </a:p>
          <a:p>
            <a:pPr lvl="1">
              <a:buNone/>
            </a:pPr>
            <a:r>
              <a:rPr lang="en-US" dirty="0"/>
              <a:t>class officer(worker):</a:t>
            </a:r>
          </a:p>
          <a:p>
            <a:pPr lvl="1">
              <a:buNone/>
            </a:pPr>
            <a:r>
              <a:rPr lang="en-US" dirty="0"/>
              <a:t>…</a:t>
            </a:r>
          </a:p>
          <a:p>
            <a:pPr lvl="1">
              <a:buNone/>
            </a:pPr>
            <a:r>
              <a:rPr lang="en-US" dirty="0"/>
              <a:t>…</a:t>
            </a:r>
          </a:p>
          <a:p>
            <a:pPr lvl="1">
              <a:buNone/>
            </a:pPr>
            <a:r>
              <a:rPr lang="en-US" dirty="0"/>
              <a:t>class manager(worker):</a:t>
            </a:r>
          </a:p>
          <a:p>
            <a:pPr lvl="1">
              <a:buNone/>
            </a:pPr>
            <a:r>
              <a:rPr lang="en-US" dirty="0"/>
              <a:t>…</a:t>
            </a:r>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extLst>
      <p:ext uri="{BB962C8B-B14F-4D97-AF65-F5344CB8AC3E}">
        <p14:creationId xmlns:p14="http://schemas.microsoft.com/office/powerpoint/2010/main" val="36510243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6477000"/>
          </a:xfrm>
        </p:spPr>
        <p:txBody>
          <a:bodyPr>
            <a:normAutofit fontScale="85000" lnSpcReduction="20000"/>
          </a:bodyPr>
          <a:lstStyle/>
          <a:p>
            <a:r>
              <a:rPr lang="en-US" b="1" dirty="0"/>
              <a:t>Example:</a:t>
            </a:r>
          </a:p>
          <a:p>
            <a:pPr>
              <a:buNone/>
            </a:pPr>
            <a:r>
              <a:rPr lang="en-US" b="1" dirty="0"/>
              <a:t>class student:</a:t>
            </a:r>
          </a:p>
          <a:p>
            <a:pPr>
              <a:buNone/>
            </a:pPr>
            <a:r>
              <a:rPr lang="en-US" dirty="0"/>
              <a:t>    </a:t>
            </a:r>
            <a:r>
              <a:rPr lang="en-US" dirty="0" err="1"/>
              <a:t>def</a:t>
            </a:r>
            <a:r>
              <a:rPr lang="en-US" dirty="0"/>
              <a:t> __</a:t>
            </a:r>
            <a:r>
              <a:rPr lang="en-US" dirty="0" err="1"/>
              <a:t>init</a:t>
            </a:r>
            <a:r>
              <a:rPr lang="en-US" dirty="0"/>
              <a:t>__(</a:t>
            </a:r>
            <a:r>
              <a:rPr lang="en-US" dirty="0" err="1"/>
              <a:t>self,r,n</a:t>
            </a:r>
            <a:r>
              <a:rPr lang="en-US" dirty="0"/>
              <a:t>):</a:t>
            </a:r>
          </a:p>
          <a:p>
            <a:pPr>
              <a:buNone/>
            </a:pPr>
            <a:r>
              <a:rPr lang="en-US" dirty="0"/>
              <a:t>        </a:t>
            </a:r>
            <a:r>
              <a:rPr lang="en-US" dirty="0" err="1"/>
              <a:t>self.roll</a:t>
            </a:r>
            <a:r>
              <a:rPr lang="en-US" dirty="0"/>
              <a:t>=r</a:t>
            </a:r>
          </a:p>
          <a:p>
            <a:pPr>
              <a:buNone/>
            </a:pPr>
            <a:r>
              <a:rPr lang="en-US" dirty="0"/>
              <a:t>        self.name=n</a:t>
            </a:r>
          </a:p>
          <a:p>
            <a:pPr>
              <a:buNone/>
            </a:pPr>
            <a:r>
              <a:rPr lang="en-US" dirty="0"/>
              <a:t>    </a:t>
            </a:r>
            <a:r>
              <a:rPr lang="en-US" dirty="0" err="1"/>
              <a:t>def</a:t>
            </a:r>
            <a:r>
              <a:rPr lang="en-US" dirty="0"/>
              <a:t> </a:t>
            </a:r>
            <a:r>
              <a:rPr lang="en-US" dirty="0" err="1"/>
              <a:t>showstudent</a:t>
            </a:r>
            <a:r>
              <a:rPr lang="en-US" dirty="0"/>
              <a:t>(self):</a:t>
            </a:r>
          </a:p>
          <a:p>
            <a:pPr>
              <a:buNone/>
            </a:pPr>
            <a:r>
              <a:rPr lang="en-US" dirty="0"/>
              <a:t>        print("Roll Number :",</a:t>
            </a:r>
            <a:r>
              <a:rPr lang="en-US" dirty="0" err="1"/>
              <a:t>self.roll</a:t>
            </a:r>
            <a:r>
              <a:rPr lang="en-US" dirty="0"/>
              <a:t>)</a:t>
            </a:r>
          </a:p>
          <a:p>
            <a:pPr>
              <a:buNone/>
            </a:pPr>
            <a:r>
              <a:rPr lang="en-US" dirty="0"/>
              <a:t>        print("Name is ",self.name)</a:t>
            </a:r>
          </a:p>
          <a:p>
            <a:pPr>
              <a:buNone/>
            </a:pPr>
            <a:r>
              <a:rPr lang="en-US" dirty="0"/>
              <a:t>        </a:t>
            </a:r>
          </a:p>
          <a:p>
            <a:pPr>
              <a:buNone/>
            </a:pPr>
            <a:r>
              <a:rPr lang="en-US" b="1" dirty="0"/>
              <a:t>class science(student):</a:t>
            </a:r>
          </a:p>
          <a:p>
            <a:pPr>
              <a:buNone/>
            </a:pPr>
            <a:r>
              <a:rPr lang="en-US" dirty="0"/>
              <a:t>    </a:t>
            </a:r>
            <a:r>
              <a:rPr lang="en-US" dirty="0" err="1"/>
              <a:t>def</a:t>
            </a:r>
            <a:r>
              <a:rPr lang="en-US" dirty="0"/>
              <a:t> __</a:t>
            </a:r>
            <a:r>
              <a:rPr lang="en-US" dirty="0" err="1"/>
              <a:t>init</a:t>
            </a:r>
            <a:r>
              <a:rPr lang="en-US" dirty="0"/>
              <a:t>__(</a:t>
            </a:r>
            <a:r>
              <a:rPr lang="en-US" dirty="0" err="1"/>
              <a:t>self,r,n,p,c</a:t>
            </a:r>
            <a:r>
              <a:rPr lang="en-US" dirty="0"/>
              <a:t>):</a:t>
            </a:r>
          </a:p>
          <a:p>
            <a:pPr>
              <a:buNone/>
            </a:pPr>
            <a:r>
              <a:rPr lang="en-US" dirty="0"/>
              <a:t>        student.__</a:t>
            </a:r>
            <a:r>
              <a:rPr lang="en-US" dirty="0" err="1"/>
              <a:t>init</a:t>
            </a:r>
            <a:r>
              <a:rPr lang="en-US" dirty="0"/>
              <a:t>__(</a:t>
            </a:r>
            <a:r>
              <a:rPr lang="en-US" dirty="0" err="1"/>
              <a:t>self,r,n</a:t>
            </a:r>
            <a:r>
              <a:rPr lang="en-US" dirty="0"/>
              <a:t>)</a:t>
            </a:r>
          </a:p>
          <a:p>
            <a:pPr>
              <a:buNone/>
            </a:pPr>
            <a:r>
              <a:rPr lang="en-US" dirty="0"/>
              <a:t>        </a:t>
            </a:r>
            <a:r>
              <a:rPr lang="en-US" dirty="0" err="1"/>
              <a:t>self.physics</a:t>
            </a:r>
            <a:r>
              <a:rPr lang="en-US" dirty="0"/>
              <a:t>=p</a:t>
            </a:r>
          </a:p>
          <a:p>
            <a:pPr>
              <a:buNone/>
            </a:pPr>
            <a:r>
              <a:rPr lang="en-US" dirty="0"/>
              <a:t>        </a:t>
            </a:r>
            <a:r>
              <a:rPr lang="en-US" dirty="0" err="1"/>
              <a:t>self.chemistry</a:t>
            </a:r>
            <a:r>
              <a:rPr lang="en-US" dirty="0"/>
              <a:t>=c</a:t>
            </a:r>
          </a:p>
          <a:p>
            <a:pPr>
              <a:buNone/>
            </a:pPr>
            <a:r>
              <a:rPr lang="en-US" dirty="0"/>
              <a:t>    </a:t>
            </a:r>
            <a:r>
              <a:rPr lang="en-US" dirty="0" err="1"/>
              <a:t>def</a:t>
            </a:r>
            <a:r>
              <a:rPr lang="en-US" dirty="0"/>
              <a:t> </a:t>
            </a:r>
            <a:r>
              <a:rPr lang="en-US" dirty="0" err="1"/>
              <a:t>showscience</a:t>
            </a:r>
            <a:r>
              <a:rPr lang="en-US" dirty="0"/>
              <a:t>(self):</a:t>
            </a:r>
          </a:p>
          <a:p>
            <a:pPr>
              <a:buNone/>
            </a:pPr>
            <a:r>
              <a:rPr lang="en-US" dirty="0"/>
              <a:t>        </a:t>
            </a:r>
            <a:r>
              <a:rPr lang="en-US" dirty="0" err="1"/>
              <a:t>student.showstudent</a:t>
            </a:r>
            <a:r>
              <a:rPr lang="en-US" dirty="0"/>
              <a:t>(self)</a:t>
            </a:r>
          </a:p>
          <a:p>
            <a:pPr>
              <a:buNone/>
            </a:pPr>
            <a:r>
              <a:rPr lang="en-US" dirty="0"/>
              <a:t>        print("Physics Mark :",</a:t>
            </a:r>
            <a:r>
              <a:rPr lang="en-US" dirty="0" err="1"/>
              <a:t>self.physics</a:t>
            </a:r>
            <a:r>
              <a:rPr lang="en-US" dirty="0"/>
              <a:t>)</a:t>
            </a:r>
          </a:p>
          <a:p>
            <a:pPr>
              <a:buNone/>
            </a:pPr>
            <a:r>
              <a:rPr lang="en-US" dirty="0"/>
              <a:t>        print("Chemistry Mark: ",</a:t>
            </a:r>
            <a:r>
              <a:rPr lang="en-US" dirty="0" err="1"/>
              <a:t>self.chemistry</a:t>
            </a:r>
            <a:r>
              <a:rPr lang="en-US" dirty="0"/>
              <a:t>)</a:t>
            </a:r>
            <a:br>
              <a:rPr lang="en-US" dirty="0"/>
            </a:b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458200" cy="6172200"/>
          </a:xfrm>
        </p:spPr>
        <p:txBody>
          <a:bodyPr>
            <a:normAutofit/>
          </a:bodyPr>
          <a:lstStyle/>
          <a:p>
            <a:pPr>
              <a:buNone/>
            </a:pPr>
            <a:endParaRPr lang="en-US" b="1" u="sng" dirty="0"/>
          </a:p>
          <a:p>
            <a:pPr>
              <a:buNone/>
            </a:pPr>
            <a:r>
              <a:rPr lang="en-US" b="1" u="sng" dirty="0"/>
              <a:t>Create Object</a:t>
            </a:r>
          </a:p>
          <a:p>
            <a:pPr>
              <a:buNone/>
            </a:pPr>
            <a:r>
              <a:rPr lang="en-US" b="1" dirty="0"/>
              <a:t>Syntax: </a:t>
            </a:r>
            <a:r>
              <a:rPr lang="en-US" dirty="0" err="1"/>
              <a:t>obj</a:t>
            </a:r>
            <a:r>
              <a:rPr lang="en-US" dirty="0"/>
              <a:t>=</a:t>
            </a:r>
            <a:r>
              <a:rPr lang="en-US" dirty="0" err="1"/>
              <a:t>classname</a:t>
            </a:r>
            <a:r>
              <a:rPr lang="en-US" dirty="0"/>
              <a:t>()#instance</a:t>
            </a:r>
          </a:p>
          <a:p>
            <a:pPr>
              <a:buNone/>
            </a:pPr>
            <a:endParaRPr lang="en-US" b="1" dirty="0"/>
          </a:p>
          <a:p>
            <a:pPr>
              <a:buNone/>
            </a:pPr>
            <a:r>
              <a:rPr lang="en-US" b="1" dirty="0"/>
              <a:t>Example</a:t>
            </a:r>
          </a:p>
          <a:p>
            <a:pPr>
              <a:buNone/>
            </a:pPr>
            <a:r>
              <a:rPr lang="en-US" dirty="0"/>
              <a:t>#Create an object named p1, and print the value of x:</a:t>
            </a:r>
          </a:p>
          <a:p>
            <a:pPr>
              <a:buNone/>
            </a:pPr>
            <a:r>
              <a:rPr lang="en-US" dirty="0"/>
              <a:t>class </a:t>
            </a:r>
            <a:r>
              <a:rPr lang="en-US" dirty="0" err="1"/>
              <a:t>MyClass</a:t>
            </a:r>
            <a:r>
              <a:rPr lang="en-US" dirty="0"/>
              <a:t>:</a:t>
            </a:r>
          </a:p>
          <a:p>
            <a:pPr>
              <a:buNone/>
            </a:pPr>
            <a:r>
              <a:rPr lang="en-US" dirty="0"/>
              <a:t>  x = 5</a:t>
            </a:r>
          </a:p>
          <a:p>
            <a:pPr>
              <a:buNone/>
            </a:pPr>
            <a:r>
              <a:rPr lang="en-US" dirty="0"/>
              <a:t>p1 = </a:t>
            </a:r>
            <a:r>
              <a:rPr lang="en-US" dirty="0" err="1"/>
              <a:t>MyClass</a:t>
            </a:r>
            <a:r>
              <a:rPr lang="en-US" dirty="0"/>
              <a:t>()</a:t>
            </a:r>
          </a:p>
          <a:p>
            <a:pPr>
              <a:buNone/>
            </a:pPr>
            <a:r>
              <a:rPr lang="en-US" dirty="0"/>
              <a:t>print(p1.x)</a:t>
            </a:r>
          </a:p>
          <a:p>
            <a:pPr>
              <a:buNone/>
            </a:pPr>
            <a:br>
              <a:rPr lang="en-US" dirty="0"/>
            </a:b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458200" cy="5821363"/>
          </a:xfrm>
        </p:spPr>
        <p:txBody>
          <a:bodyPr>
            <a:normAutofit/>
          </a:bodyPr>
          <a:lstStyle/>
          <a:p>
            <a:pPr>
              <a:buNone/>
            </a:pPr>
            <a:r>
              <a:rPr lang="en-US" b="1" dirty="0"/>
              <a:t>class arts(student):</a:t>
            </a:r>
            <a:br>
              <a:rPr lang="en-US" dirty="0"/>
            </a:br>
            <a:r>
              <a:rPr lang="en-US" dirty="0"/>
              <a:t>    def __init__(self, r, n, </a:t>
            </a:r>
            <a:r>
              <a:rPr lang="en-US" dirty="0" err="1"/>
              <a:t>h,g</a:t>
            </a:r>
            <a:r>
              <a:rPr lang="en-US" dirty="0"/>
              <a:t>):</a:t>
            </a:r>
            <a:br>
              <a:rPr lang="en-US" dirty="0"/>
            </a:br>
            <a:r>
              <a:rPr lang="en-US" dirty="0"/>
              <a:t>        </a:t>
            </a:r>
            <a:r>
              <a:rPr lang="en-US" dirty="0" err="1"/>
              <a:t>student.__init</a:t>
            </a:r>
            <a:r>
              <a:rPr lang="en-US" dirty="0"/>
              <a:t>__(self, r, n)</a:t>
            </a:r>
            <a:br>
              <a:rPr lang="en-US" dirty="0"/>
            </a:br>
            <a:r>
              <a:rPr lang="en-US" dirty="0"/>
              <a:t>        </a:t>
            </a:r>
            <a:r>
              <a:rPr lang="en-US" dirty="0" err="1"/>
              <a:t>self.history</a:t>
            </a:r>
            <a:r>
              <a:rPr lang="en-US" dirty="0"/>
              <a:t> = h</a:t>
            </a:r>
            <a:br>
              <a:rPr lang="en-US" dirty="0"/>
            </a:br>
            <a:r>
              <a:rPr lang="en-US" dirty="0"/>
              <a:t>        </a:t>
            </a:r>
            <a:r>
              <a:rPr lang="en-US" dirty="0" err="1"/>
              <a:t>self.geography</a:t>
            </a:r>
            <a:r>
              <a:rPr lang="en-US" dirty="0"/>
              <a:t> = g</a:t>
            </a:r>
            <a:br>
              <a:rPr lang="en-US" dirty="0"/>
            </a:br>
            <a:r>
              <a:rPr lang="en-US" dirty="0"/>
              <a:t>    def </a:t>
            </a:r>
            <a:r>
              <a:rPr lang="en-US" dirty="0" err="1"/>
              <a:t>showarts</a:t>
            </a:r>
            <a:r>
              <a:rPr lang="en-US" dirty="0"/>
              <a:t>(self):</a:t>
            </a:r>
            <a:br>
              <a:rPr lang="en-US" dirty="0"/>
            </a:br>
            <a:r>
              <a:rPr lang="en-US" dirty="0"/>
              <a:t>        </a:t>
            </a:r>
            <a:r>
              <a:rPr lang="en-US" dirty="0" err="1"/>
              <a:t>student.showstudent</a:t>
            </a:r>
            <a:r>
              <a:rPr lang="en-US" dirty="0"/>
              <a:t>(self)</a:t>
            </a:r>
            <a:br>
              <a:rPr lang="en-US" dirty="0"/>
            </a:br>
            <a:r>
              <a:rPr lang="en-US" dirty="0"/>
              <a:t>        print(</a:t>
            </a:r>
            <a:r>
              <a:rPr lang="en-US" b="1" dirty="0"/>
              <a:t>"History Mark :"</a:t>
            </a:r>
            <a:r>
              <a:rPr lang="en-US" dirty="0"/>
              <a:t>, </a:t>
            </a:r>
            <a:r>
              <a:rPr lang="en-US" dirty="0" err="1"/>
              <a:t>self.history</a:t>
            </a:r>
            <a:r>
              <a:rPr lang="en-US" dirty="0"/>
              <a:t>)</a:t>
            </a:r>
            <a:br>
              <a:rPr lang="en-US" dirty="0"/>
            </a:br>
            <a:r>
              <a:rPr lang="en-US" dirty="0"/>
              <a:t>        print(</a:t>
            </a:r>
            <a:r>
              <a:rPr lang="en-US" b="1" dirty="0"/>
              <a:t>"Geography Mark: "</a:t>
            </a:r>
            <a:r>
              <a:rPr lang="en-US" dirty="0"/>
              <a:t>, </a:t>
            </a:r>
            <a:r>
              <a:rPr lang="en-US" dirty="0" err="1"/>
              <a:t>self.geography</a:t>
            </a:r>
            <a:r>
              <a:rPr lang="en-US" dirty="0"/>
              <a:t>)</a:t>
            </a:r>
            <a:br>
              <a:rPr lang="en-US" dirty="0"/>
            </a:br>
            <a:r>
              <a:rPr lang="en-US" dirty="0"/>
              <a:t>s=science(101,</a:t>
            </a:r>
            <a:r>
              <a:rPr lang="en-US" b="1" dirty="0"/>
              <a:t>'david'</a:t>
            </a:r>
            <a:r>
              <a:rPr lang="en-US" dirty="0"/>
              <a:t>,65,75)</a:t>
            </a:r>
            <a:br>
              <a:rPr lang="en-US" dirty="0"/>
            </a:br>
            <a:r>
              <a:rPr lang="en-US" dirty="0"/>
              <a:t>a=arts(102,</a:t>
            </a:r>
            <a:r>
              <a:rPr lang="en-US" b="1" dirty="0"/>
              <a:t>'ben'</a:t>
            </a:r>
            <a:r>
              <a:rPr lang="en-US" dirty="0"/>
              <a:t>,70,60)</a:t>
            </a:r>
            <a:br>
              <a:rPr lang="en-US" dirty="0"/>
            </a:br>
            <a:r>
              <a:rPr lang="en-US" dirty="0"/>
              <a:t>print(</a:t>
            </a:r>
            <a:r>
              <a:rPr lang="en-US" b="1" dirty="0"/>
              <a:t>"Information of science student is "</a:t>
            </a:r>
            <a:r>
              <a:rPr lang="en-US" dirty="0"/>
              <a:t>)</a:t>
            </a:r>
            <a:br>
              <a:rPr lang="en-US" dirty="0"/>
            </a:br>
            <a:r>
              <a:rPr lang="en-US" dirty="0" err="1"/>
              <a:t>s.showscience</a:t>
            </a:r>
            <a:r>
              <a:rPr lang="en-US" dirty="0"/>
              <a:t>()</a:t>
            </a:r>
            <a:br>
              <a:rPr lang="en-US" dirty="0"/>
            </a:br>
            <a:r>
              <a:rPr lang="en-US" dirty="0"/>
              <a:t>print(</a:t>
            </a:r>
            <a:r>
              <a:rPr lang="en-US" b="1" dirty="0"/>
              <a:t>"</a:t>
            </a:r>
            <a:r>
              <a:rPr lang="en-US" dirty="0"/>
              <a:t>\</a:t>
            </a:r>
            <a:r>
              <a:rPr lang="en-US" dirty="0" err="1"/>
              <a:t>n</a:t>
            </a:r>
            <a:r>
              <a:rPr lang="en-US" b="1" dirty="0" err="1"/>
              <a:t>Information</a:t>
            </a:r>
            <a:r>
              <a:rPr lang="en-US" b="1" dirty="0"/>
              <a:t> of arts student is "</a:t>
            </a:r>
            <a:r>
              <a:rPr lang="en-US" dirty="0"/>
              <a:t>)</a:t>
            </a:r>
            <a:br>
              <a:rPr lang="en-US" dirty="0"/>
            </a:br>
            <a:r>
              <a:rPr lang="en-US" dirty="0" err="1"/>
              <a:t>a.showarts</a:t>
            </a:r>
            <a:r>
              <a:rPr lang="en-US" dirty="0"/>
              <a: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821363"/>
          </a:xfrm>
        </p:spPr>
        <p:txBody>
          <a:bodyPr>
            <a:normAutofit/>
          </a:bodyPr>
          <a:lstStyle/>
          <a:p>
            <a:r>
              <a:rPr lang="en-US" dirty="0">
                <a:solidFill>
                  <a:srgbClr val="00B050"/>
                </a:solidFill>
              </a:rPr>
              <a:t>Output:</a:t>
            </a:r>
          </a:p>
          <a:p>
            <a:pPr>
              <a:buNone/>
            </a:pPr>
            <a:r>
              <a:rPr lang="en-US" dirty="0">
                <a:solidFill>
                  <a:srgbClr val="00B050"/>
                </a:solidFill>
              </a:rPr>
              <a:t>Information of science student is </a:t>
            </a:r>
          </a:p>
          <a:p>
            <a:pPr>
              <a:buNone/>
            </a:pPr>
            <a:r>
              <a:rPr lang="en-US" dirty="0">
                <a:solidFill>
                  <a:srgbClr val="00B050"/>
                </a:solidFill>
              </a:rPr>
              <a:t>Roll Number : 101</a:t>
            </a:r>
          </a:p>
          <a:p>
            <a:pPr>
              <a:buNone/>
            </a:pPr>
            <a:r>
              <a:rPr lang="en-US" dirty="0">
                <a:solidFill>
                  <a:srgbClr val="00B050"/>
                </a:solidFill>
              </a:rPr>
              <a:t>Name is  </a:t>
            </a:r>
            <a:r>
              <a:rPr lang="en-US" dirty="0" err="1">
                <a:solidFill>
                  <a:srgbClr val="00B050"/>
                </a:solidFill>
              </a:rPr>
              <a:t>david</a:t>
            </a:r>
            <a:endParaRPr lang="en-US" dirty="0">
              <a:solidFill>
                <a:srgbClr val="00B050"/>
              </a:solidFill>
            </a:endParaRPr>
          </a:p>
          <a:p>
            <a:pPr>
              <a:buNone/>
            </a:pPr>
            <a:r>
              <a:rPr lang="en-US" dirty="0">
                <a:solidFill>
                  <a:srgbClr val="00B050"/>
                </a:solidFill>
              </a:rPr>
              <a:t>Physics Mark : 65</a:t>
            </a:r>
          </a:p>
          <a:p>
            <a:pPr>
              <a:buNone/>
            </a:pPr>
            <a:r>
              <a:rPr lang="en-US" dirty="0">
                <a:solidFill>
                  <a:srgbClr val="00B050"/>
                </a:solidFill>
              </a:rPr>
              <a:t>Chemistry Mark:  75</a:t>
            </a:r>
          </a:p>
          <a:p>
            <a:pPr>
              <a:buNone/>
            </a:pPr>
            <a:endParaRPr lang="en-US" dirty="0">
              <a:solidFill>
                <a:srgbClr val="00B050"/>
              </a:solidFill>
            </a:endParaRPr>
          </a:p>
          <a:p>
            <a:pPr>
              <a:buNone/>
            </a:pPr>
            <a:r>
              <a:rPr lang="en-US" dirty="0">
                <a:solidFill>
                  <a:srgbClr val="00B050"/>
                </a:solidFill>
              </a:rPr>
              <a:t>Information of arts student is </a:t>
            </a:r>
          </a:p>
          <a:p>
            <a:pPr>
              <a:buNone/>
            </a:pPr>
            <a:r>
              <a:rPr lang="en-US" dirty="0">
                <a:solidFill>
                  <a:srgbClr val="00B050"/>
                </a:solidFill>
              </a:rPr>
              <a:t>Roll Number : 102</a:t>
            </a:r>
          </a:p>
          <a:p>
            <a:pPr>
              <a:buNone/>
            </a:pPr>
            <a:r>
              <a:rPr lang="en-US" dirty="0">
                <a:solidFill>
                  <a:srgbClr val="00B050"/>
                </a:solidFill>
              </a:rPr>
              <a:t>Name is  </a:t>
            </a:r>
            <a:r>
              <a:rPr lang="en-US" dirty="0" err="1">
                <a:solidFill>
                  <a:srgbClr val="00B050"/>
                </a:solidFill>
              </a:rPr>
              <a:t>ben</a:t>
            </a:r>
            <a:endParaRPr lang="en-US" dirty="0">
              <a:solidFill>
                <a:srgbClr val="00B050"/>
              </a:solidFill>
            </a:endParaRPr>
          </a:p>
          <a:p>
            <a:pPr>
              <a:buNone/>
            </a:pPr>
            <a:r>
              <a:rPr lang="en-US" dirty="0">
                <a:solidFill>
                  <a:srgbClr val="00B050"/>
                </a:solidFill>
              </a:rPr>
              <a:t>History Mark : 70</a:t>
            </a:r>
          </a:p>
          <a:p>
            <a:pPr>
              <a:buNone/>
            </a:pPr>
            <a:r>
              <a:rPr lang="en-US" dirty="0">
                <a:solidFill>
                  <a:srgbClr val="00B050"/>
                </a:solidFill>
              </a:rPr>
              <a:t>Geography Mark:  60</a:t>
            </a:r>
          </a:p>
          <a:p>
            <a:pPr>
              <a:buNone/>
            </a:pPr>
            <a:endParaRPr lang="en-US" dirty="0">
              <a:solidFill>
                <a:srgbClr val="00B05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458200" cy="5821363"/>
          </a:xfrm>
        </p:spPr>
        <p:txBody>
          <a:bodyPr>
            <a:normAutofit/>
          </a:bodyPr>
          <a:lstStyle/>
          <a:p>
            <a:r>
              <a:rPr lang="en-US" b="1" dirty="0"/>
              <a:t>Multiple Inheritance:</a:t>
            </a:r>
          </a:p>
          <a:p>
            <a:pPr lvl="1"/>
            <a:r>
              <a:rPr lang="en-US" dirty="0"/>
              <a:t>If a class is derived from more than one base class, you call it multiple inheritance, Usually when you need to use the members of two or more classes via another class, you combine the features of all those classes by inheriting them.</a:t>
            </a:r>
          </a:p>
          <a:p>
            <a:pPr lvl="1"/>
            <a:r>
              <a:rPr lang="en-US" dirty="0"/>
              <a:t>For example:</a:t>
            </a:r>
          </a:p>
          <a:p>
            <a:pPr lvl="1">
              <a:buNone/>
            </a:pPr>
            <a:r>
              <a:rPr lang="en-US" dirty="0"/>
              <a:t>Class worker</a:t>
            </a:r>
          </a:p>
          <a:p>
            <a:pPr lvl="1">
              <a:buNone/>
            </a:pPr>
            <a:r>
              <a:rPr lang="en-US" dirty="0"/>
              <a:t>….</a:t>
            </a:r>
          </a:p>
          <a:p>
            <a:pPr lvl="1">
              <a:buNone/>
            </a:pPr>
            <a:r>
              <a:rPr lang="en-US" dirty="0"/>
              <a:t>….</a:t>
            </a:r>
          </a:p>
          <a:p>
            <a:pPr lvl="1">
              <a:buNone/>
            </a:pPr>
            <a:r>
              <a:rPr lang="en-US" dirty="0"/>
              <a:t>Class officer</a:t>
            </a:r>
          </a:p>
          <a:p>
            <a:pPr lvl="1">
              <a:buNone/>
            </a:pPr>
            <a:r>
              <a:rPr lang="en-US" dirty="0"/>
              <a:t>….</a:t>
            </a:r>
          </a:p>
          <a:p>
            <a:pPr lvl="1">
              <a:buNone/>
            </a:pPr>
            <a:r>
              <a:rPr lang="en-US" dirty="0"/>
              <a:t>….</a:t>
            </a:r>
          </a:p>
          <a:p>
            <a:pPr lvl="1">
              <a:buNone/>
            </a:pPr>
            <a:r>
              <a:rPr lang="en-US" dirty="0"/>
              <a:t>Class manager(</a:t>
            </a:r>
            <a:r>
              <a:rPr lang="en-US" dirty="0" err="1"/>
              <a:t>worker,officer</a:t>
            </a:r>
            <a:r>
              <a:rPr lang="en-US" dirty="0"/>
              <a:t>)</a:t>
            </a:r>
          </a:p>
          <a:p>
            <a:pPr lvl="1">
              <a:buNone/>
            </a:pPr>
            <a:r>
              <a:rPr lang="en-US" dirty="0"/>
              <a:t>….</a:t>
            </a:r>
          </a:p>
          <a:p>
            <a:pPr lvl="1">
              <a:buNone/>
            </a:pPr>
            <a:r>
              <a:rPr lang="en-US" dirty="0"/>
              <a: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821363"/>
          </a:xfrm>
        </p:spPr>
        <p:txBody>
          <a:bodyPr>
            <a:normAutofit fontScale="85000" lnSpcReduction="20000"/>
          </a:bodyPr>
          <a:lstStyle/>
          <a:p>
            <a:r>
              <a:rPr lang="en-US" b="1" dirty="0"/>
              <a:t>Example:</a:t>
            </a:r>
          </a:p>
          <a:p>
            <a:pPr>
              <a:buNone/>
            </a:pPr>
            <a:r>
              <a:rPr lang="en-US" dirty="0"/>
              <a:t>class </a:t>
            </a:r>
            <a:r>
              <a:rPr lang="en-US" dirty="0" err="1"/>
              <a:t>rect</a:t>
            </a:r>
            <a:r>
              <a:rPr lang="en-US" dirty="0"/>
              <a:t>:</a:t>
            </a:r>
          </a:p>
          <a:p>
            <a:pPr>
              <a:buNone/>
            </a:pPr>
            <a:r>
              <a:rPr lang="en-US" dirty="0"/>
              <a:t>    </a:t>
            </a:r>
            <a:r>
              <a:rPr lang="en-US" dirty="0" err="1"/>
              <a:t>def</a:t>
            </a:r>
            <a:r>
              <a:rPr lang="en-US" dirty="0"/>
              <a:t> __</a:t>
            </a:r>
            <a:r>
              <a:rPr lang="en-US" dirty="0" err="1"/>
              <a:t>init</a:t>
            </a:r>
            <a:r>
              <a:rPr lang="en-US" dirty="0"/>
              <a:t>__(self):</a:t>
            </a:r>
          </a:p>
          <a:p>
            <a:pPr>
              <a:buNone/>
            </a:pPr>
            <a:r>
              <a:rPr lang="en-US" dirty="0"/>
              <a:t>        </a:t>
            </a:r>
            <a:r>
              <a:rPr lang="en-US" dirty="0" err="1"/>
              <a:t>self.l</a:t>
            </a:r>
            <a:r>
              <a:rPr lang="en-US" dirty="0"/>
              <a:t>=8</a:t>
            </a:r>
          </a:p>
          <a:p>
            <a:pPr>
              <a:buNone/>
            </a:pPr>
            <a:r>
              <a:rPr lang="en-US" dirty="0"/>
              <a:t>        </a:t>
            </a:r>
            <a:r>
              <a:rPr lang="en-US" dirty="0" err="1"/>
              <a:t>self.b</a:t>
            </a:r>
            <a:r>
              <a:rPr lang="en-US" dirty="0"/>
              <a:t>=5</a:t>
            </a:r>
          </a:p>
          <a:p>
            <a:pPr>
              <a:buNone/>
            </a:pPr>
            <a:r>
              <a:rPr lang="en-US" dirty="0"/>
              <a:t>    </a:t>
            </a:r>
            <a:r>
              <a:rPr lang="en-US" dirty="0" err="1"/>
              <a:t>def</a:t>
            </a:r>
            <a:r>
              <a:rPr lang="en-US" dirty="0"/>
              <a:t> area(self):</a:t>
            </a:r>
          </a:p>
          <a:p>
            <a:pPr>
              <a:buNone/>
            </a:pPr>
            <a:r>
              <a:rPr lang="en-US" dirty="0"/>
              <a:t>        return </a:t>
            </a:r>
            <a:r>
              <a:rPr lang="en-US" dirty="0" err="1"/>
              <a:t>self.l</a:t>
            </a:r>
            <a:r>
              <a:rPr lang="en-US" dirty="0"/>
              <a:t>*</a:t>
            </a:r>
            <a:r>
              <a:rPr lang="en-US" dirty="0" err="1"/>
              <a:t>self.b</a:t>
            </a:r>
            <a:endParaRPr lang="en-US" dirty="0"/>
          </a:p>
          <a:p>
            <a:pPr>
              <a:buNone/>
            </a:pPr>
            <a:r>
              <a:rPr lang="en-US" dirty="0"/>
              <a:t>class triangle:</a:t>
            </a:r>
          </a:p>
          <a:p>
            <a:pPr>
              <a:buNone/>
            </a:pPr>
            <a:r>
              <a:rPr lang="en-US" dirty="0"/>
              <a:t>    </a:t>
            </a:r>
            <a:r>
              <a:rPr lang="en-US" dirty="0" err="1"/>
              <a:t>def</a:t>
            </a:r>
            <a:r>
              <a:rPr lang="en-US" dirty="0"/>
              <a:t> __</a:t>
            </a:r>
            <a:r>
              <a:rPr lang="en-US" dirty="0" err="1"/>
              <a:t>init</a:t>
            </a:r>
            <a:r>
              <a:rPr lang="en-US" dirty="0"/>
              <a:t>__(self):</a:t>
            </a:r>
          </a:p>
          <a:p>
            <a:pPr>
              <a:buNone/>
            </a:pPr>
            <a:r>
              <a:rPr lang="en-US" dirty="0"/>
              <a:t>        </a:t>
            </a:r>
            <a:r>
              <a:rPr lang="en-US" dirty="0" err="1"/>
              <a:t>self.x</a:t>
            </a:r>
            <a:r>
              <a:rPr lang="en-US" dirty="0"/>
              <a:t>=17</a:t>
            </a:r>
          </a:p>
          <a:p>
            <a:pPr>
              <a:buNone/>
            </a:pPr>
            <a:r>
              <a:rPr lang="en-US" dirty="0"/>
              <a:t>        </a:t>
            </a:r>
            <a:r>
              <a:rPr lang="en-US" dirty="0" err="1"/>
              <a:t>self.y</a:t>
            </a:r>
            <a:r>
              <a:rPr lang="en-US" dirty="0"/>
              <a:t>=13</a:t>
            </a:r>
          </a:p>
          <a:p>
            <a:pPr>
              <a:buNone/>
            </a:pPr>
            <a:r>
              <a:rPr lang="en-US" dirty="0"/>
              <a:t>    </a:t>
            </a:r>
            <a:r>
              <a:rPr lang="en-US" dirty="0" err="1"/>
              <a:t>def</a:t>
            </a:r>
            <a:r>
              <a:rPr lang="en-US" dirty="0"/>
              <a:t> area(self):</a:t>
            </a:r>
          </a:p>
          <a:p>
            <a:pPr>
              <a:buNone/>
            </a:pPr>
            <a:r>
              <a:rPr lang="en-US" dirty="0"/>
              <a:t>        return 1/2*</a:t>
            </a:r>
            <a:r>
              <a:rPr lang="en-US" dirty="0" err="1"/>
              <a:t>self.x</a:t>
            </a:r>
            <a:r>
              <a:rPr lang="en-US" dirty="0"/>
              <a:t>*</a:t>
            </a:r>
            <a:r>
              <a:rPr lang="en-US" dirty="0" err="1"/>
              <a:t>self.y</a:t>
            </a:r>
            <a:endParaRPr lang="en-US" dirty="0"/>
          </a:p>
          <a:p>
            <a:pPr>
              <a:buNone/>
            </a:pPr>
            <a:r>
              <a:rPr lang="en-US" dirty="0"/>
              <a:t>class both(</a:t>
            </a:r>
            <a:r>
              <a:rPr lang="en-US" dirty="0" err="1"/>
              <a:t>rect,triangle</a:t>
            </a:r>
            <a:r>
              <a:rPr lang="en-US" dirty="0"/>
              <a:t>):</a:t>
            </a:r>
          </a:p>
          <a:p>
            <a:pPr>
              <a:buNone/>
            </a:pPr>
            <a:r>
              <a:rPr lang="en-US" dirty="0"/>
              <a:t>    pass</a:t>
            </a:r>
          </a:p>
          <a:p>
            <a:pPr>
              <a:buNone/>
            </a:pPr>
            <a:r>
              <a:rPr lang="en-US" dirty="0"/>
              <a:t>r=both()</a:t>
            </a:r>
          </a:p>
          <a:p>
            <a:pPr>
              <a:buNone/>
            </a:pPr>
            <a:r>
              <a:rPr lang="en-US" dirty="0"/>
              <a:t>print("Area of rectangle is ",</a:t>
            </a:r>
            <a:r>
              <a:rPr lang="en-US" dirty="0" err="1"/>
              <a:t>r.area</a:t>
            </a:r>
            <a:r>
              <a:rPr lang="en-US" dirty="0"/>
              <a:t>())</a:t>
            </a:r>
          </a:p>
        </p:txBody>
      </p:sp>
      <p:sp>
        <p:nvSpPr>
          <p:cNvPr id="2" name="Rectangle 1"/>
          <p:cNvSpPr/>
          <p:nvPr/>
        </p:nvSpPr>
        <p:spPr>
          <a:xfrm>
            <a:off x="5562600" y="3059357"/>
            <a:ext cx="2637260" cy="646331"/>
          </a:xfrm>
          <a:prstGeom prst="rect">
            <a:avLst/>
          </a:prstGeom>
        </p:spPr>
        <p:txBody>
          <a:bodyPr wrap="none">
            <a:spAutoFit/>
          </a:bodyPr>
          <a:lstStyle/>
          <a:p>
            <a:r>
              <a:rPr lang="en-US" b="1" dirty="0">
                <a:solidFill>
                  <a:srgbClr val="00B050"/>
                </a:solidFill>
              </a:rPr>
              <a:t>Output:</a:t>
            </a:r>
          </a:p>
          <a:p>
            <a:r>
              <a:rPr lang="en-US" dirty="0">
                <a:solidFill>
                  <a:srgbClr val="00B050"/>
                </a:solidFill>
              </a:rPr>
              <a:t>Area of rectangle is  40</a:t>
            </a:r>
            <a:endParaRPr lang="en-IN" dirty="0">
              <a:solidFill>
                <a:srgbClr val="00B05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821363"/>
          </a:xfrm>
        </p:spPr>
        <p:txBody>
          <a:bodyPr>
            <a:normAutofit/>
          </a:bodyPr>
          <a:lstStyle/>
          <a:p>
            <a:r>
              <a:rPr lang="en-US" b="1" dirty="0"/>
              <a:t>Polymorphism:</a:t>
            </a:r>
          </a:p>
          <a:p>
            <a:pPr lvl="1"/>
            <a:r>
              <a:rPr lang="en-US" dirty="0"/>
              <a:t>Poly means many, and morph means change. </a:t>
            </a:r>
          </a:p>
          <a:p>
            <a:pPr lvl="1"/>
            <a:r>
              <a:rPr lang="en-US" dirty="0"/>
              <a:t>Through polymorphism, you can have a method with the same name in different classes to perform different tasks.</a:t>
            </a:r>
          </a:p>
          <a:p>
            <a:pPr lvl="1"/>
            <a:r>
              <a:rPr lang="en-US" dirty="0"/>
              <a:t>You can handle objects of different types in the same way.</a:t>
            </a:r>
          </a:p>
          <a:p>
            <a:pPr lvl="1"/>
            <a:r>
              <a:rPr lang="en-US" dirty="0"/>
              <a:t>To implement polymorphism, you define a number of classes or subclasses that have method(s) with the same name. These classes or subclasses are polymorphic.</a:t>
            </a:r>
          </a:p>
          <a:p>
            <a:pPr lvl="1"/>
            <a:r>
              <a:rPr lang="en-US" dirty="0"/>
              <a:t>You can access the polymorphic methods without knowing which class or subclass is invoked. </a:t>
            </a:r>
          </a:p>
          <a:p>
            <a:pPr lvl="1"/>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458200" cy="5821363"/>
          </a:xfrm>
        </p:spPr>
        <p:txBody>
          <a:bodyPr>
            <a:normAutofit/>
          </a:bodyPr>
          <a:lstStyle/>
          <a:p>
            <a:r>
              <a:rPr lang="en-US" b="1" dirty="0"/>
              <a:t>Method Overriding:</a:t>
            </a:r>
          </a:p>
          <a:p>
            <a:pPr lvl="1"/>
            <a:r>
              <a:rPr lang="en-US" dirty="0"/>
              <a:t>If in a derived class you have a member function with the same signature as that of the base class, then you say that the member function of the derived class is overriding the member function of the base class.</a:t>
            </a:r>
          </a:p>
          <a:p>
            <a:pPr lvl="1"/>
            <a:r>
              <a:rPr lang="en-US" dirty="0"/>
              <a:t>If the member function is invoked  by the instance of the derived class, the member function of the derived class will be executed.</a:t>
            </a:r>
          </a:p>
          <a:p>
            <a:pPr>
              <a:buNone/>
            </a:pPr>
            <a:r>
              <a:rPr lang="en-US" dirty="0"/>
              <a:t>#The following program demonstrate the concept of the method overriding. A triangle class inherits from the class </a:t>
            </a:r>
            <a:r>
              <a:rPr lang="en-US" dirty="0" err="1"/>
              <a:t>rect</a:t>
            </a:r>
            <a:r>
              <a:rPr lang="en-US" dirty="0"/>
              <a:t> and overrides the area() method of the base class by redefining it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6019800"/>
          </a:xfrm>
        </p:spPr>
        <p:txBody>
          <a:bodyPr>
            <a:normAutofit fontScale="85000" lnSpcReduction="20000"/>
          </a:bodyPr>
          <a:lstStyle/>
          <a:p>
            <a:pPr>
              <a:buNone/>
            </a:pPr>
            <a:r>
              <a:rPr lang="en-US" b="1" dirty="0"/>
              <a:t>Example:</a:t>
            </a:r>
          </a:p>
          <a:p>
            <a:pPr>
              <a:buNone/>
            </a:pPr>
            <a:r>
              <a:rPr lang="en-US" dirty="0"/>
              <a:t>class </a:t>
            </a:r>
            <a:r>
              <a:rPr lang="en-US" dirty="0" err="1"/>
              <a:t>rect</a:t>
            </a:r>
            <a:r>
              <a:rPr lang="en-US" dirty="0"/>
              <a:t>:</a:t>
            </a:r>
          </a:p>
          <a:p>
            <a:pPr>
              <a:buNone/>
            </a:pPr>
            <a:r>
              <a:rPr lang="en-US" dirty="0"/>
              <a:t>    </a:t>
            </a:r>
            <a:r>
              <a:rPr lang="en-US" dirty="0" err="1"/>
              <a:t>def</a:t>
            </a:r>
            <a:r>
              <a:rPr lang="en-US" dirty="0"/>
              <a:t> __</a:t>
            </a:r>
            <a:r>
              <a:rPr lang="en-US" dirty="0" err="1"/>
              <a:t>init</a:t>
            </a:r>
            <a:r>
              <a:rPr lang="en-US" dirty="0"/>
              <a:t>__(self):</a:t>
            </a:r>
          </a:p>
          <a:p>
            <a:pPr>
              <a:buNone/>
            </a:pPr>
            <a:r>
              <a:rPr lang="en-US" dirty="0"/>
              <a:t>        </a:t>
            </a:r>
            <a:r>
              <a:rPr lang="en-US" dirty="0" err="1"/>
              <a:t>self.l</a:t>
            </a:r>
            <a:r>
              <a:rPr lang="en-US" dirty="0"/>
              <a:t>=8</a:t>
            </a:r>
          </a:p>
          <a:p>
            <a:pPr>
              <a:buNone/>
            </a:pPr>
            <a:r>
              <a:rPr lang="en-US" dirty="0"/>
              <a:t>        </a:t>
            </a:r>
            <a:r>
              <a:rPr lang="en-US" dirty="0" err="1"/>
              <a:t>self.b</a:t>
            </a:r>
            <a:r>
              <a:rPr lang="en-US" dirty="0"/>
              <a:t>=5</a:t>
            </a:r>
          </a:p>
          <a:p>
            <a:pPr>
              <a:buNone/>
            </a:pPr>
            <a:r>
              <a:rPr lang="en-US" dirty="0"/>
              <a:t>    </a:t>
            </a:r>
            <a:r>
              <a:rPr lang="en-US" dirty="0" err="1"/>
              <a:t>def</a:t>
            </a:r>
            <a:r>
              <a:rPr lang="en-US" dirty="0"/>
              <a:t> area(self):</a:t>
            </a:r>
          </a:p>
          <a:p>
            <a:pPr>
              <a:buNone/>
            </a:pPr>
            <a:r>
              <a:rPr lang="en-US" dirty="0"/>
              <a:t>        return </a:t>
            </a:r>
            <a:r>
              <a:rPr lang="en-US" dirty="0" err="1"/>
              <a:t>self.l</a:t>
            </a:r>
            <a:r>
              <a:rPr lang="en-US" dirty="0"/>
              <a:t>*</a:t>
            </a:r>
            <a:r>
              <a:rPr lang="en-US" dirty="0" err="1"/>
              <a:t>self.b</a:t>
            </a:r>
            <a:endParaRPr lang="en-US" dirty="0"/>
          </a:p>
          <a:p>
            <a:pPr>
              <a:buNone/>
            </a:pPr>
            <a:r>
              <a:rPr lang="en-US" dirty="0"/>
              <a:t>class triangle(</a:t>
            </a:r>
            <a:r>
              <a:rPr lang="en-US" dirty="0" err="1"/>
              <a:t>rect</a:t>
            </a:r>
            <a:r>
              <a:rPr lang="en-US" dirty="0"/>
              <a:t>):</a:t>
            </a:r>
          </a:p>
          <a:p>
            <a:pPr>
              <a:buNone/>
            </a:pPr>
            <a:r>
              <a:rPr lang="en-US" dirty="0"/>
              <a:t>    </a:t>
            </a:r>
            <a:r>
              <a:rPr lang="en-US" dirty="0" err="1"/>
              <a:t>def</a:t>
            </a:r>
            <a:r>
              <a:rPr lang="en-US" dirty="0"/>
              <a:t> __</a:t>
            </a:r>
            <a:r>
              <a:rPr lang="en-US" dirty="0" err="1"/>
              <a:t>init</a:t>
            </a:r>
            <a:r>
              <a:rPr lang="en-US" dirty="0"/>
              <a:t>__(self):</a:t>
            </a:r>
          </a:p>
          <a:p>
            <a:pPr>
              <a:buNone/>
            </a:pPr>
            <a:r>
              <a:rPr lang="en-US" dirty="0"/>
              <a:t>        </a:t>
            </a:r>
            <a:r>
              <a:rPr lang="en-US" dirty="0" err="1"/>
              <a:t>rect</a:t>
            </a:r>
            <a:r>
              <a:rPr lang="en-US" dirty="0"/>
              <a:t>.__</a:t>
            </a:r>
            <a:r>
              <a:rPr lang="en-US" dirty="0" err="1"/>
              <a:t>init</a:t>
            </a:r>
            <a:r>
              <a:rPr lang="en-US" dirty="0"/>
              <a:t>__(self)</a:t>
            </a:r>
          </a:p>
          <a:p>
            <a:pPr>
              <a:buNone/>
            </a:pPr>
            <a:r>
              <a:rPr lang="en-US" dirty="0"/>
              <a:t>        </a:t>
            </a:r>
            <a:r>
              <a:rPr lang="en-US" dirty="0" err="1"/>
              <a:t>self.x</a:t>
            </a:r>
            <a:r>
              <a:rPr lang="en-US" dirty="0"/>
              <a:t>=17</a:t>
            </a:r>
          </a:p>
          <a:p>
            <a:pPr>
              <a:buNone/>
            </a:pPr>
            <a:r>
              <a:rPr lang="en-US" dirty="0"/>
              <a:t>        </a:t>
            </a:r>
            <a:r>
              <a:rPr lang="en-US" dirty="0" err="1"/>
              <a:t>self.y</a:t>
            </a:r>
            <a:r>
              <a:rPr lang="en-US" dirty="0"/>
              <a:t>=13</a:t>
            </a:r>
          </a:p>
          <a:p>
            <a:pPr>
              <a:buNone/>
            </a:pPr>
            <a:r>
              <a:rPr lang="en-US" dirty="0"/>
              <a:t>    </a:t>
            </a:r>
            <a:r>
              <a:rPr lang="en-US" dirty="0" err="1"/>
              <a:t>def</a:t>
            </a:r>
            <a:r>
              <a:rPr lang="en-US" dirty="0"/>
              <a:t> area(self):</a:t>
            </a:r>
          </a:p>
          <a:p>
            <a:pPr>
              <a:buNone/>
            </a:pPr>
            <a:r>
              <a:rPr lang="en-US" dirty="0"/>
              <a:t>        return 1/2*</a:t>
            </a:r>
            <a:r>
              <a:rPr lang="en-US" dirty="0" err="1"/>
              <a:t>self.x</a:t>
            </a:r>
            <a:r>
              <a:rPr lang="en-US" dirty="0"/>
              <a:t>*</a:t>
            </a:r>
            <a:r>
              <a:rPr lang="en-US" dirty="0" err="1"/>
              <a:t>self.y</a:t>
            </a:r>
            <a:endParaRPr lang="en-US" dirty="0"/>
          </a:p>
          <a:p>
            <a:pPr>
              <a:buNone/>
            </a:pPr>
            <a:r>
              <a:rPr lang="en-US" dirty="0"/>
              <a:t>r=triangle()</a:t>
            </a:r>
          </a:p>
          <a:p>
            <a:pPr>
              <a:buNone/>
            </a:pPr>
            <a:r>
              <a:rPr lang="en-US" dirty="0"/>
              <a:t>print("Area of triangle is ",</a:t>
            </a:r>
            <a:r>
              <a:rPr lang="en-US" dirty="0" err="1"/>
              <a:t>r.area</a:t>
            </a:r>
            <a:r>
              <a:rPr lang="en-US" dirty="0"/>
              <a:t>())</a:t>
            </a:r>
          </a:p>
          <a:p>
            <a:pPr>
              <a:buNone/>
            </a:pPr>
            <a:r>
              <a:rPr lang="en-US" b="1" dirty="0">
                <a:solidFill>
                  <a:srgbClr val="00B050"/>
                </a:solidFill>
              </a:rPr>
              <a:t>Output:</a:t>
            </a:r>
          </a:p>
          <a:p>
            <a:pPr>
              <a:buNone/>
            </a:pPr>
            <a:r>
              <a:rPr lang="en-US" dirty="0">
                <a:solidFill>
                  <a:srgbClr val="00B050"/>
                </a:solidFill>
              </a:rPr>
              <a:t>Area of triangle is  110.5</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6248400"/>
          </a:xfrm>
        </p:spPr>
        <p:txBody>
          <a:bodyPr>
            <a:normAutofit fontScale="92500" lnSpcReduction="20000"/>
          </a:bodyPr>
          <a:lstStyle/>
          <a:p>
            <a:pPr>
              <a:buNone/>
            </a:pPr>
            <a:r>
              <a:rPr lang="en-US" b="1" dirty="0"/>
              <a:t># The following example shows how to access a method of the base class from the derived class:</a:t>
            </a:r>
          </a:p>
          <a:p>
            <a:pPr>
              <a:buNone/>
            </a:pPr>
            <a:r>
              <a:rPr lang="en-US" dirty="0"/>
              <a:t>class </a:t>
            </a:r>
            <a:r>
              <a:rPr lang="en-US" dirty="0" err="1"/>
              <a:t>rect</a:t>
            </a:r>
            <a:r>
              <a:rPr lang="en-US" dirty="0"/>
              <a:t>:</a:t>
            </a:r>
          </a:p>
          <a:p>
            <a:pPr>
              <a:buNone/>
            </a:pPr>
            <a:r>
              <a:rPr lang="en-US" dirty="0"/>
              <a:t>    </a:t>
            </a:r>
            <a:r>
              <a:rPr lang="en-US" dirty="0" err="1"/>
              <a:t>def</a:t>
            </a:r>
            <a:r>
              <a:rPr lang="en-US" dirty="0"/>
              <a:t> __</a:t>
            </a:r>
            <a:r>
              <a:rPr lang="en-US" dirty="0" err="1"/>
              <a:t>init</a:t>
            </a:r>
            <a:r>
              <a:rPr lang="en-US" dirty="0"/>
              <a:t>__(self):</a:t>
            </a:r>
          </a:p>
          <a:p>
            <a:pPr>
              <a:buNone/>
            </a:pPr>
            <a:r>
              <a:rPr lang="en-US" dirty="0"/>
              <a:t>        </a:t>
            </a:r>
            <a:r>
              <a:rPr lang="en-US" dirty="0" err="1"/>
              <a:t>self.l</a:t>
            </a:r>
            <a:r>
              <a:rPr lang="en-US" dirty="0"/>
              <a:t>=8</a:t>
            </a:r>
          </a:p>
          <a:p>
            <a:pPr>
              <a:buNone/>
            </a:pPr>
            <a:r>
              <a:rPr lang="en-US" dirty="0"/>
              <a:t>        </a:t>
            </a:r>
            <a:r>
              <a:rPr lang="en-US" dirty="0" err="1"/>
              <a:t>self.b</a:t>
            </a:r>
            <a:r>
              <a:rPr lang="en-US" dirty="0"/>
              <a:t>=5</a:t>
            </a:r>
          </a:p>
          <a:p>
            <a:pPr>
              <a:buNone/>
            </a:pPr>
            <a:r>
              <a:rPr lang="en-US" dirty="0"/>
              <a:t>    </a:t>
            </a:r>
            <a:r>
              <a:rPr lang="en-US" dirty="0" err="1"/>
              <a:t>def</a:t>
            </a:r>
            <a:r>
              <a:rPr lang="en-US" dirty="0"/>
              <a:t> area(self):</a:t>
            </a:r>
          </a:p>
          <a:p>
            <a:pPr>
              <a:buNone/>
            </a:pPr>
            <a:r>
              <a:rPr lang="en-US" dirty="0"/>
              <a:t>        print("Area of rectangle is ",</a:t>
            </a:r>
            <a:r>
              <a:rPr lang="en-US" dirty="0" err="1"/>
              <a:t>self.l</a:t>
            </a:r>
            <a:r>
              <a:rPr lang="en-US" dirty="0"/>
              <a:t>*</a:t>
            </a:r>
            <a:r>
              <a:rPr lang="en-US" dirty="0" err="1"/>
              <a:t>self.b</a:t>
            </a:r>
            <a:r>
              <a:rPr lang="en-US" dirty="0"/>
              <a:t>)</a:t>
            </a:r>
          </a:p>
          <a:p>
            <a:pPr>
              <a:buNone/>
            </a:pPr>
            <a:r>
              <a:rPr lang="en-US" dirty="0"/>
              <a:t>class triangle(</a:t>
            </a:r>
            <a:r>
              <a:rPr lang="en-US" dirty="0" err="1"/>
              <a:t>rect</a:t>
            </a:r>
            <a:r>
              <a:rPr lang="en-US" dirty="0"/>
              <a:t>):</a:t>
            </a:r>
          </a:p>
          <a:p>
            <a:pPr>
              <a:buNone/>
            </a:pPr>
            <a:r>
              <a:rPr lang="en-US" dirty="0"/>
              <a:t>    </a:t>
            </a:r>
            <a:r>
              <a:rPr lang="en-US" dirty="0" err="1"/>
              <a:t>def</a:t>
            </a:r>
            <a:r>
              <a:rPr lang="en-US" dirty="0"/>
              <a:t> __</a:t>
            </a:r>
            <a:r>
              <a:rPr lang="en-US" dirty="0" err="1"/>
              <a:t>init</a:t>
            </a:r>
            <a:r>
              <a:rPr lang="en-US" dirty="0"/>
              <a:t>__(self):</a:t>
            </a:r>
          </a:p>
          <a:p>
            <a:pPr>
              <a:buNone/>
            </a:pPr>
            <a:r>
              <a:rPr lang="en-US" dirty="0"/>
              <a:t>        </a:t>
            </a:r>
            <a:r>
              <a:rPr lang="en-US" dirty="0" err="1"/>
              <a:t>rect</a:t>
            </a:r>
            <a:r>
              <a:rPr lang="en-US" dirty="0"/>
              <a:t>.__</a:t>
            </a:r>
            <a:r>
              <a:rPr lang="en-US" dirty="0" err="1"/>
              <a:t>init</a:t>
            </a:r>
            <a:r>
              <a:rPr lang="en-US" dirty="0"/>
              <a:t>__(self)</a:t>
            </a:r>
          </a:p>
          <a:p>
            <a:pPr>
              <a:buNone/>
            </a:pPr>
            <a:r>
              <a:rPr lang="en-US" dirty="0"/>
              <a:t>        </a:t>
            </a:r>
            <a:r>
              <a:rPr lang="en-US" dirty="0" err="1"/>
              <a:t>self.x</a:t>
            </a:r>
            <a:r>
              <a:rPr lang="en-US" dirty="0"/>
              <a:t>=17</a:t>
            </a:r>
          </a:p>
          <a:p>
            <a:pPr>
              <a:buNone/>
            </a:pPr>
            <a:r>
              <a:rPr lang="en-US" dirty="0"/>
              <a:t>        </a:t>
            </a:r>
            <a:r>
              <a:rPr lang="en-US" dirty="0" err="1"/>
              <a:t>self.y</a:t>
            </a:r>
            <a:r>
              <a:rPr lang="en-US" dirty="0"/>
              <a:t>=13</a:t>
            </a:r>
          </a:p>
          <a:p>
            <a:pPr>
              <a:buNone/>
            </a:pPr>
            <a:r>
              <a:rPr lang="en-US" dirty="0"/>
              <a:t>    </a:t>
            </a:r>
            <a:r>
              <a:rPr lang="en-US" dirty="0" err="1"/>
              <a:t>def</a:t>
            </a:r>
            <a:r>
              <a:rPr lang="en-US" dirty="0"/>
              <a:t> area(self):</a:t>
            </a:r>
          </a:p>
          <a:p>
            <a:pPr>
              <a:buNone/>
            </a:pPr>
            <a:r>
              <a:rPr lang="en-US" dirty="0"/>
              <a:t>        </a:t>
            </a:r>
            <a:r>
              <a:rPr lang="en-US" dirty="0" err="1"/>
              <a:t>rect.area</a:t>
            </a:r>
            <a:r>
              <a:rPr lang="en-US" dirty="0"/>
              <a:t>(self)</a:t>
            </a:r>
          </a:p>
          <a:p>
            <a:pPr>
              <a:buNone/>
            </a:pPr>
            <a:r>
              <a:rPr lang="en-US" dirty="0"/>
              <a:t>        print("Area of triangle is ",1/2*</a:t>
            </a:r>
            <a:r>
              <a:rPr lang="en-US" dirty="0" err="1"/>
              <a:t>self.x</a:t>
            </a:r>
            <a:r>
              <a:rPr lang="en-US" dirty="0"/>
              <a:t>*</a:t>
            </a:r>
            <a:r>
              <a:rPr lang="en-US" dirty="0" err="1"/>
              <a:t>self.y</a:t>
            </a:r>
            <a:r>
              <a:rPr lang="en-US" dirty="0"/>
              <a:t>)</a:t>
            </a:r>
          </a:p>
          <a:p>
            <a:pPr>
              <a:buNone/>
            </a:pPr>
            <a:r>
              <a:rPr lang="en-US" dirty="0"/>
              <a:t>r=triangle()</a:t>
            </a:r>
          </a:p>
          <a:p>
            <a:pPr>
              <a:buNone/>
            </a:pPr>
            <a:r>
              <a:rPr lang="en-US" dirty="0" err="1"/>
              <a:t>r.area</a:t>
            </a:r>
            <a:r>
              <a:rPr lang="en-US" dirty="0"/>
              <a:t>()</a:t>
            </a:r>
          </a:p>
        </p:txBody>
      </p:sp>
      <p:sp>
        <p:nvSpPr>
          <p:cNvPr id="2" name="Rectangle 1"/>
          <p:cNvSpPr/>
          <p:nvPr/>
        </p:nvSpPr>
        <p:spPr>
          <a:xfrm>
            <a:off x="5791200" y="3657600"/>
            <a:ext cx="2990351" cy="923330"/>
          </a:xfrm>
          <a:prstGeom prst="rect">
            <a:avLst/>
          </a:prstGeom>
        </p:spPr>
        <p:txBody>
          <a:bodyPr wrap="square">
            <a:spAutoFit/>
          </a:bodyPr>
          <a:lstStyle/>
          <a:p>
            <a:pPr>
              <a:buNone/>
            </a:pPr>
            <a:r>
              <a:rPr lang="en-US" b="1" dirty="0">
                <a:solidFill>
                  <a:srgbClr val="00B050"/>
                </a:solidFill>
              </a:rPr>
              <a:t>Output:</a:t>
            </a:r>
          </a:p>
          <a:p>
            <a:pPr>
              <a:buNone/>
            </a:pPr>
            <a:r>
              <a:rPr lang="en-US" dirty="0">
                <a:solidFill>
                  <a:srgbClr val="00B050"/>
                </a:solidFill>
              </a:rPr>
              <a:t>Area of rectangle is  40</a:t>
            </a:r>
          </a:p>
          <a:p>
            <a:pPr>
              <a:buNone/>
            </a:pPr>
            <a:r>
              <a:rPr lang="en-US" dirty="0">
                <a:solidFill>
                  <a:srgbClr val="00B050"/>
                </a:solidFill>
              </a:rPr>
              <a:t>Area of triangle is  110.5</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228600"/>
            <a:ext cx="8382000" cy="6096000"/>
          </a:xfrm>
        </p:spPr>
        <p:txBody>
          <a:bodyPr>
            <a:noAutofit/>
          </a:bodyPr>
          <a:lstStyle/>
          <a:p>
            <a:r>
              <a:rPr lang="en-US" sz="1600" b="1" dirty="0"/>
              <a:t>Example</a:t>
            </a:r>
            <a:endParaRPr lang="en-US" sz="1600" dirty="0"/>
          </a:p>
          <a:p>
            <a:pPr>
              <a:buNone/>
            </a:pPr>
            <a:r>
              <a:rPr lang="en-US" sz="1600" dirty="0"/>
              <a:t>class book:</a:t>
            </a:r>
          </a:p>
          <a:p>
            <a:pPr>
              <a:buNone/>
            </a:pPr>
            <a:r>
              <a:rPr lang="en-US" sz="1600" dirty="0"/>
              <a:t>    </a:t>
            </a:r>
            <a:r>
              <a:rPr lang="en-US" sz="1600" dirty="0" err="1"/>
              <a:t>def</a:t>
            </a:r>
            <a:r>
              <a:rPr lang="en-US" sz="1600" dirty="0"/>
              <a:t> __</a:t>
            </a:r>
            <a:r>
              <a:rPr lang="en-US" sz="1600" dirty="0" err="1"/>
              <a:t>init</a:t>
            </a:r>
            <a:r>
              <a:rPr lang="en-US" sz="1600" dirty="0"/>
              <a:t>__(</a:t>
            </a:r>
            <a:r>
              <a:rPr lang="en-US" sz="1600" dirty="0" err="1"/>
              <a:t>self,x</a:t>
            </a:r>
            <a:r>
              <a:rPr lang="en-US" sz="1600" dirty="0"/>
              <a:t>):</a:t>
            </a:r>
          </a:p>
          <a:p>
            <a:pPr>
              <a:buNone/>
            </a:pPr>
            <a:r>
              <a:rPr lang="en-US" sz="1600" dirty="0"/>
              <a:t>        </a:t>
            </a:r>
            <a:r>
              <a:rPr lang="en-US" sz="1600" dirty="0" err="1"/>
              <a:t>self.price</a:t>
            </a:r>
            <a:r>
              <a:rPr lang="en-US" sz="1600" dirty="0"/>
              <a:t>=x</a:t>
            </a:r>
          </a:p>
          <a:p>
            <a:pPr>
              <a:buNone/>
            </a:pPr>
            <a:r>
              <a:rPr lang="en-US" sz="1600" dirty="0"/>
              <a:t>	</a:t>
            </a:r>
          </a:p>
          <a:p>
            <a:pPr>
              <a:buNone/>
            </a:pPr>
            <a:r>
              <a:rPr lang="en-US" sz="1600" dirty="0"/>
              <a:t>class </a:t>
            </a:r>
            <a:r>
              <a:rPr lang="en-US" sz="1600" dirty="0" err="1"/>
              <a:t>stocklist</a:t>
            </a:r>
            <a:r>
              <a:rPr lang="en-US" sz="1600" dirty="0"/>
              <a:t>(book):</a:t>
            </a:r>
          </a:p>
          <a:p>
            <a:pPr>
              <a:buNone/>
            </a:pPr>
            <a:r>
              <a:rPr lang="en-US" sz="1600" dirty="0"/>
              <a:t>    </a:t>
            </a:r>
            <a:r>
              <a:rPr lang="en-US" sz="1600" dirty="0" err="1"/>
              <a:t>def</a:t>
            </a:r>
            <a:r>
              <a:rPr lang="en-US" sz="1600" dirty="0"/>
              <a:t> __</a:t>
            </a:r>
            <a:r>
              <a:rPr lang="en-US" sz="1600" dirty="0" err="1"/>
              <a:t>init</a:t>
            </a:r>
            <a:r>
              <a:rPr lang="en-US" sz="1600" dirty="0"/>
              <a:t>__(</a:t>
            </a:r>
            <a:r>
              <a:rPr lang="en-US" sz="1600" dirty="0" err="1"/>
              <a:t>self,x</a:t>
            </a:r>
            <a:r>
              <a:rPr lang="en-US" sz="1600" dirty="0"/>
              <a:t>):</a:t>
            </a:r>
          </a:p>
          <a:p>
            <a:pPr>
              <a:buNone/>
            </a:pPr>
            <a:r>
              <a:rPr lang="en-US" sz="1600" dirty="0"/>
              <a:t>        book.__</a:t>
            </a:r>
            <a:r>
              <a:rPr lang="en-US" sz="1600" dirty="0" err="1"/>
              <a:t>init</a:t>
            </a:r>
            <a:r>
              <a:rPr lang="en-US" sz="1600" dirty="0"/>
              <a:t>__(</a:t>
            </a:r>
            <a:r>
              <a:rPr lang="en-US" sz="1600" dirty="0" err="1"/>
              <a:t>self,x</a:t>
            </a:r>
            <a:r>
              <a:rPr lang="en-US" sz="1600" dirty="0"/>
              <a:t>)</a:t>
            </a:r>
          </a:p>
          <a:p>
            <a:pPr>
              <a:buNone/>
            </a:pPr>
            <a:r>
              <a:rPr lang="en-US" sz="1600" dirty="0"/>
              <a:t>    </a:t>
            </a:r>
            <a:r>
              <a:rPr lang="en-US" sz="1600" dirty="0" err="1"/>
              <a:t>def</a:t>
            </a:r>
            <a:r>
              <a:rPr lang="en-US" sz="1600" dirty="0"/>
              <a:t> commission(self):</a:t>
            </a:r>
          </a:p>
          <a:p>
            <a:pPr>
              <a:buNone/>
            </a:pPr>
            <a:r>
              <a:rPr lang="en-US" sz="1600" dirty="0"/>
              <a:t>        </a:t>
            </a:r>
            <a:r>
              <a:rPr lang="en-US" sz="1600" dirty="0" err="1"/>
              <a:t>self.comm</a:t>
            </a:r>
            <a:r>
              <a:rPr lang="en-US" sz="1600" dirty="0"/>
              <a:t>=</a:t>
            </a:r>
            <a:r>
              <a:rPr lang="en-US" sz="1600" dirty="0" err="1"/>
              <a:t>self.price</a:t>
            </a:r>
            <a:r>
              <a:rPr lang="en-US" sz="1600" dirty="0"/>
              <a:t>*5/100</a:t>
            </a:r>
          </a:p>
          <a:p>
            <a:pPr>
              <a:buNone/>
            </a:pPr>
            <a:r>
              <a:rPr lang="en-US" sz="1600" dirty="0"/>
              <a:t>        print("Commission of </a:t>
            </a:r>
            <a:r>
              <a:rPr lang="en-US" sz="1600" dirty="0" err="1"/>
              <a:t>Stocklist</a:t>
            </a:r>
            <a:r>
              <a:rPr lang="en-US" sz="1600" dirty="0"/>
              <a:t> is %.2f" %</a:t>
            </a:r>
            <a:r>
              <a:rPr lang="en-US" sz="1600" dirty="0" err="1"/>
              <a:t>self.comm</a:t>
            </a:r>
            <a:r>
              <a:rPr lang="en-US" sz="1600" dirty="0"/>
              <a:t>)</a:t>
            </a:r>
          </a:p>
          <a:p>
            <a:pPr>
              <a:buNone/>
            </a:pPr>
            <a:r>
              <a:rPr lang="en-US" sz="1600" dirty="0"/>
              <a:t>        </a:t>
            </a:r>
          </a:p>
          <a:p>
            <a:pPr>
              <a:buNone/>
            </a:pPr>
            <a:r>
              <a:rPr lang="en-US" sz="1600" dirty="0"/>
              <a:t>class distributor(book):</a:t>
            </a:r>
          </a:p>
          <a:p>
            <a:pPr>
              <a:buNone/>
            </a:pPr>
            <a:r>
              <a:rPr lang="en-US" sz="1600" dirty="0"/>
              <a:t>    </a:t>
            </a:r>
            <a:r>
              <a:rPr lang="en-US" sz="1600" dirty="0" err="1"/>
              <a:t>def</a:t>
            </a:r>
            <a:r>
              <a:rPr lang="en-US" sz="1600" dirty="0"/>
              <a:t> __</a:t>
            </a:r>
            <a:r>
              <a:rPr lang="en-US" sz="1600" dirty="0" err="1"/>
              <a:t>init</a:t>
            </a:r>
            <a:r>
              <a:rPr lang="en-US" sz="1600" dirty="0"/>
              <a:t>__(</a:t>
            </a:r>
            <a:r>
              <a:rPr lang="en-US" sz="1600" dirty="0" err="1"/>
              <a:t>self,x</a:t>
            </a:r>
            <a:r>
              <a:rPr lang="en-US" sz="1600" dirty="0"/>
              <a:t>):</a:t>
            </a:r>
          </a:p>
          <a:p>
            <a:pPr>
              <a:buNone/>
            </a:pPr>
            <a:r>
              <a:rPr lang="en-US" sz="1600" dirty="0"/>
              <a:t>        book.__</a:t>
            </a:r>
            <a:r>
              <a:rPr lang="en-US" sz="1600" dirty="0" err="1"/>
              <a:t>init</a:t>
            </a:r>
            <a:r>
              <a:rPr lang="en-US" sz="1600" dirty="0"/>
              <a:t>__(</a:t>
            </a:r>
            <a:r>
              <a:rPr lang="en-US" sz="1600" dirty="0" err="1"/>
              <a:t>self,x</a:t>
            </a:r>
            <a:r>
              <a:rPr lang="en-US" sz="1600" dirty="0"/>
              <a:t>)</a:t>
            </a:r>
          </a:p>
          <a:p>
            <a:pPr>
              <a:buNone/>
            </a:pPr>
            <a:r>
              <a:rPr lang="en-US" sz="1600" dirty="0"/>
              <a:t>    </a:t>
            </a:r>
            <a:r>
              <a:rPr lang="en-US" sz="1600" dirty="0" err="1"/>
              <a:t>def</a:t>
            </a:r>
            <a:r>
              <a:rPr lang="en-US" sz="1600" dirty="0"/>
              <a:t> commission(self):</a:t>
            </a:r>
          </a:p>
          <a:p>
            <a:pPr>
              <a:buNone/>
            </a:pPr>
            <a:r>
              <a:rPr lang="en-US" sz="1600" dirty="0"/>
              <a:t>        </a:t>
            </a:r>
            <a:r>
              <a:rPr lang="en-US" sz="1600" dirty="0" err="1"/>
              <a:t>self.comm</a:t>
            </a:r>
            <a:r>
              <a:rPr lang="en-US" sz="1600" dirty="0"/>
              <a:t>=</a:t>
            </a:r>
            <a:r>
              <a:rPr lang="en-US" sz="1600" dirty="0" err="1"/>
              <a:t>self.price</a:t>
            </a:r>
            <a:r>
              <a:rPr lang="en-US" sz="1600" dirty="0"/>
              <a:t>*8/100</a:t>
            </a:r>
          </a:p>
          <a:p>
            <a:pPr>
              <a:buNone/>
            </a:pPr>
            <a:r>
              <a:rPr lang="en-US" sz="1600" dirty="0"/>
              <a:t>        print("Commission of Distributor is %.2f" % </a:t>
            </a:r>
            <a:r>
              <a:rPr lang="en-US" sz="1600" dirty="0" err="1"/>
              <a:t>self.comm</a:t>
            </a:r>
            <a:r>
              <a:rPr lang="en-US" sz="1600" dirty="0"/>
              <a:t>)</a:t>
            </a:r>
            <a:br>
              <a:rPr lang="en-US" sz="1100" dirty="0"/>
            </a:br>
            <a:br>
              <a:rPr lang="en-US" sz="1100" dirty="0"/>
            </a:br>
            <a:br>
              <a:rPr lang="en-US" sz="1100" dirty="0"/>
            </a:br>
            <a:br>
              <a:rPr lang="en-US" sz="1100" dirty="0"/>
            </a:br>
            <a:br>
              <a:rPr lang="en-US" sz="1100" dirty="0"/>
            </a:br>
            <a:br>
              <a:rPr lang="en-US" sz="1100" dirty="0"/>
            </a:br>
            <a:endParaRPr lang="en-US" sz="11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6019800"/>
          </a:xfrm>
        </p:spPr>
        <p:txBody>
          <a:bodyPr>
            <a:normAutofit fontScale="92500" lnSpcReduction="20000"/>
          </a:bodyPr>
          <a:lstStyle/>
          <a:p>
            <a:pPr>
              <a:buNone/>
            </a:pPr>
            <a:r>
              <a:rPr lang="en-US" dirty="0"/>
              <a:t>class retailer(book):</a:t>
            </a:r>
          </a:p>
          <a:p>
            <a:pPr>
              <a:buNone/>
            </a:pPr>
            <a:r>
              <a:rPr lang="en-US" dirty="0"/>
              <a:t>    </a:t>
            </a:r>
            <a:r>
              <a:rPr lang="en-US" dirty="0" err="1"/>
              <a:t>def</a:t>
            </a:r>
            <a:r>
              <a:rPr lang="en-US" dirty="0"/>
              <a:t> __</a:t>
            </a:r>
            <a:r>
              <a:rPr lang="en-US" dirty="0" err="1"/>
              <a:t>init</a:t>
            </a:r>
            <a:r>
              <a:rPr lang="en-US" dirty="0"/>
              <a:t>__(self, x):</a:t>
            </a:r>
          </a:p>
          <a:p>
            <a:pPr>
              <a:buNone/>
            </a:pPr>
            <a:r>
              <a:rPr lang="en-US" dirty="0"/>
              <a:t>        book.__</a:t>
            </a:r>
            <a:r>
              <a:rPr lang="en-US" dirty="0" err="1"/>
              <a:t>init</a:t>
            </a:r>
            <a:r>
              <a:rPr lang="en-US" dirty="0"/>
              <a:t>__(self, x)</a:t>
            </a:r>
          </a:p>
          <a:p>
            <a:pPr>
              <a:buNone/>
            </a:pPr>
            <a:r>
              <a:rPr lang="en-US" dirty="0"/>
              <a:t>    </a:t>
            </a:r>
            <a:r>
              <a:rPr lang="en-US" dirty="0" err="1"/>
              <a:t>def</a:t>
            </a:r>
            <a:r>
              <a:rPr lang="en-US" dirty="0"/>
              <a:t> commission(self):</a:t>
            </a:r>
          </a:p>
          <a:p>
            <a:pPr>
              <a:buNone/>
            </a:pPr>
            <a:r>
              <a:rPr lang="en-US" dirty="0"/>
              <a:t>        </a:t>
            </a:r>
            <a:r>
              <a:rPr lang="en-US" dirty="0" err="1"/>
              <a:t>self.comm</a:t>
            </a:r>
            <a:r>
              <a:rPr lang="en-US" dirty="0"/>
              <a:t> = </a:t>
            </a:r>
            <a:r>
              <a:rPr lang="en-US" dirty="0" err="1"/>
              <a:t>self.price</a:t>
            </a:r>
            <a:r>
              <a:rPr lang="en-US" dirty="0"/>
              <a:t> * 10 / 100</a:t>
            </a:r>
          </a:p>
          <a:p>
            <a:pPr>
              <a:buNone/>
            </a:pPr>
            <a:r>
              <a:rPr lang="en-US" dirty="0"/>
              <a:t>        print("Commission of Retailer is %.2f" % </a:t>
            </a:r>
            <a:r>
              <a:rPr lang="en-US" dirty="0" err="1"/>
              <a:t>self.comm</a:t>
            </a:r>
            <a:r>
              <a:rPr lang="en-US" dirty="0"/>
              <a:t>)</a:t>
            </a:r>
          </a:p>
          <a:p>
            <a:pPr>
              <a:buNone/>
            </a:pPr>
            <a:r>
              <a:rPr lang="en-US" dirty="0"/>
              <a:t>r=</a:t>
            </a:r>
            <a:r>
              <a:rPr lang="en-US" dirty="0" err="1"/>
              <a:t>stocklist</a:t>
            </a:r>
            <a:r>
              <a:rPr lang="en-US" dirty="0"/>
              <a:t>(100)</a:t>
            </a:r>
          </a:p>
          <a:p>
            <a:pPr>
              <a:buNone/>
            </a:pPr>
            <a:r>
              <a:rPr lang="en-US" dirty="0"/>
              <a:t>s=distributor(100)</a:t>
            </a:r>
          </a:p>
          <a:p>
            <a:pPr>
              <a:buNone/>
            </a:pPr>
            <a:r>
              <a:rPr lang="en-US" dirty="0"/>
              <a:t>t=retailer(100)</a:t>
            </a:r>
          </a:p>
          <a:p>
            <a:pPr>
              <a:buNone/>
            </a:pPr>
            <a:r>
              <a:rPr lang="en-US" dirty="0" err="1"/>
              <a:t>prncomm</a:t>
            </a:r>
            <a:r>
              <a:rPr lang="en-US" dirty="0"/>
              <a:t>=[</a:t>
            </a:r>
            <a:r>
              <a:rPr lang="en-US" dirty="0" err="1"/>
              <a:t>r,s,t</a:t>
            </a:r>
            <a:r>
              <a:rPr lang="en-US" dirty="0"/>
              <a:t>]</a:t>
            </a:r>
          </a:p>
          <a:p>
            <a:pPr>
              <a:buNone/>
            </a:pPr>
            <a:r>
              <a:rPr lang="en-US" dirty="0"/>
              <a:t>for c in </a:t>
            </a:r>
            <a:r>
              <a:rPr lang="en-US" dirty="0" err="1"/>
              <a:t>prncomm</a:t>
            </a:r>
            <a:r>
              <a:rPr lang="en-US" dirty="0"/>
              <a:t>:</a:t>
            </a:r>
          </a:p>
          <a:p>
            <a:pPr>
              <a:buNone/>
            </a:pPr>
            <a:r>
              <a:rPr lang="en-US" dirty="0"/>
              <a:t>    </a:t>
            </a:r>
            <a:r>
              <a:rPr lang="en-US" dirty="0" err="1"/>
              <a:t>c.commission</a:t>
            </a:r>
            <a:r>
              <a:rPr lang="en-US" dirty="0"/>
              <a:t>()</a:t>
            </a:r>
          </a:p>
          <a:p>
            <a:pPr>
              <a:buNone/>
            </a:pPr>
            <a:r>
              <a:rPr lang="en-US" b="1" dirty="0">
                <a:solidFill>
                  <a:srgbClr val="00B050"/>
                </a:solidFill>
              </a:rPr>
              <a:t>Output:</a:t>
            </a:r>
          </a:p>
          <a:p>
            <a:pPr>
              <a:buNone/>
            </a:pPr>
            <a:r>
              <a:rPr lang="en-US" dirty="0">
                <a:solidFill>
                  <a:srgbClr val="00B050"/>
                </a:solidFill>
              </a:rPr>
              <a:t>Commission of </a:t>
            </a:r>
            <a:r>
              <a:rPr lang="en-US" dirty="0" err="1">
                <a:solidFill>
                  <a:srgbClr val="00B050"/>
                </a:solidFill>
              </a:rPr>
              <a:t>Stocklist</a:t>
            </a:r>
            <a:r>
              <a:rPr lang="en-US" dirty="0">
                <a:solidFill>
                  <a:srgbClr val="00B050"/>
                </a:solidFill>
              </a:rPr>
              <a:t> is 5.00</a:t>
            </a:r>
          </a:p>
          <a:p>
            <a:pPr>
              <a:buNone/>
            </a:pPr>
            <a:r>
              <a:rPr lang="en-US" dirty="0">
                <a:solidFill>
                  <a:srgbClr val="00B050"/>
                </a:solidFill>
              </a:rPr>
              <a:t>Commission of Distributor is 8.00</a:t>
            </a:r>
          </a:p>
          <a:p>
            <a:pPr>
              <a:buNone/>
            </a:pPr>
            <a:r>
              <a:rPr lang="en-US" dirty="0">
                <a:solidFill>
                  <a:srgbClr val="00B050"/>
                </a:solidFill>
              </a:rPr>
              <a:t>Commission of Retailer is 10.00</a:t>
            </a:r>
          </a:p>
          <a:p>
            <a:pPr>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457200"/>
            <a:ext cx="8077200" cy="6172200"/>
          </a:xfrm>
        </p:spPr>
        <p:txBody>
          <a:bodyPr>
            <a:normAutofit/>
          </a:bodyPr>
          <a:lstStyle/>
          <a:p>
            <a:pPr>
              <a:buNone/>
            </a:pPr>
            <a:r>
              <a:rPr lang="en-US" b="1" dirty="0"/>
              <a:t>#Class object, </a:t>
            </a:r>
            <a:r>
              <a:rPr lang="en-US" b="1" dirty="0" err="1"/>
              <a:t>rect</a:t>
            </a:r>
            <a:r>
              <a:rPr lang="en-US" b="1" dirty="0"/>
              <a:t> with two attribute</a:t>
            </a:r>
          </a:p>
          <a:p>
            <a:pPr>
              <a:buNone/>
            </a:pPr>
            <a:r>
              <a:rPr lang="en-US" dirty="0"/>
              <a:t>class </a:t>
            </a:r>
            <a:r>
              <a:rPr lang="en-US" dirty="0" err="1"/>
              <a:t>rect</a:t>
            </a:r>
            <a:r>
              <a:rPr lang="en-US" dirty="0"/>
              <a:t>:</a:t>
            </a:r>
            <a:br>
              <a:rPr lang="en-US" dirty="0"/>
            </a:br>
            <a:r>
              <a:rPr lang="en-US" dirty="0"/>
              <a:t>    l=8</a:t>
            </a:r>
            <a:br>
              <a:rPr lang="en-US" dirty="0"/>
            </a:br>
            <a:r>
              <a:rPr lang="en-US" dirty="0"/>
              <a:t>    b=5</a:t>
            </a:r>
          </a:p>
          <a:p>
            <a:pPr>
              <a:buNone/>
            </a:pPr>
            <a:r>
              <a:rPr lang="en-US" dirty="0"/>
              <a:t>c=</a:t>
            </a:r>
            <a:r>
              <a:rPr lang="en-US" dirty="0" err="1"/>
              <a:t>rect</a:t>
            </a:r>
            <a:r>
              <a:rPr lang="en-US" dirty="0"/>
              <a:t>()</a:t>
            </a:r>
          </a:p>
          <a:p>
            <a:pPr>
              <a:buNone/>
            </a:pPr>
            <a:r>
              <a:rPr lang="en-US" dirty="0"/>
              <a:t>print(</a:t>
            </a:r>
            <a:r>
              <a:rPr lang="en-US" b="1" dirty="0"/>
              <a:t>"Length is %</a:t>
            </a:r>
            <a:r>
              <a:rPr lang="en-US" b="1" dirty="0" err="1"/>
              <a:t>d,Breadth</a:t>
            </a:r>
            <a:r>
              <a:rPr lang="en-US" b="1" dirty="0"/>
              <a:t> is %d "</a:t>
            </a:r>
            <a:r>
              <a:rPr lang="en-US" dirty="0"/>
              <a:t>%(</a:t>
            </a:r>
            <a:r>
              <a:rPr lang="en-US" dirty="0" err="1"/>
              <a:t>c.l,c.b</a:t>
            </a:r>
            <a:r>
              <a:rPr lang="en-US" dirty="0"/>
              <a:t>))</a:t>
            </a:r>
          </a:p>
          <a:p>
            <a:pPr>
              <a:buNone/>
            </a:pPr>
            <a:r>
              <a:rPr lang="en-US" b="1" dirty="0">
                <a:solidFill>
                  <a:srgbClr val="00B050"/>
                </a:solidFill>
              </a:rPr>
              <a:t>Output:</a:t>
            </a:r>
          </a:p>
          <a:p>
            <a:pPr>
              <a:buNone/>
            </a:pPr>
            <a:r>
              <a:rPr lang="en-US" dirty="0">
                <a:solidFill>
                  <a:srgbClr val="00B050"/>
                </a:solidFill>
              </a:rPr>
              <a:t>Length is 8,Breadth is 5 </a:t>
            </a:r>
          </a:p>
          <a:p>
            <a:pPr>
              <a:buNone/>
            </a:pPr>
            <a:br>
              <a:rPr lang="en-US" dirty="0">
                <a:solidFill>
                  <a:srgbClr val="00B050"/>
                </a:solidFill>
              </a:rPr>
            </a:br>
            <a:endParaRPr lang="en-US" dirty="0">
              <a:solidFill>
                <a:srgbClr val="00B050"/>
              </a:solidFill>
            </a:endParaRPr>
          </a:p>
          <a:p>
            <a:pPr>
              <a:buNone/>
            </a:pPr>
            <a:endParaRPr lang="en-US" dirty="0"/>
          </a:p>
          <a:p>
            <a:pPr>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6400800"/>
          </a:xfrm>
        </p:spPr>
        <p:txBody>
          <a:bodyPr>
            <a:normAutofit fontScale="92500"/>
          </a:bodyPr>
          <a:lstStyle/>
          <a:p>
            <a:r>
              <a:rPr lang="en-US" b="1" dirty="0"/>
              <a:t>Operator overloading:</a:t>
            </a:r>
          </a:p>
          <a:p>
            <a:pPr lvl="1"/>
            <a:r>
              <a:rPr lang="en-US" dirty="0"/>
              <a:t>To overload a standard operator means that you apply arithmetic operator to a class instance to perform the desired operation.</a:t>
            </a:r>
          </a:p>
          <a:p>
            <a:pPr lvl="1"/>
            <a:r>
              <a:rPr lang="en-US" dirty="0"/>
              <a:t>You can add, subtract, multiply and divide instances using the standard operators in the same way they are used with numbers.</a:t>
            </a:r>
          </a:p>
          <a:p>
            <a:pPr lvl="1"/>
            <a:r>
              <a:rPr lang="en-US" dirty="0"/>
              <a:t>The following program adds the instances r1 and r2 of the class </a:t>
            </a:r>
            <a:r>
              <a:rPr lang="en-US" dirty="0" err="1"/>
              <a:t>rect</a:t>
            </a:r>
            <a:r>
              <a:rPr lang="en-US" dirty="0"/>
              <a:t> through the + operator.</a:t>
            </a:r>
          </a:p>
          <a:p>
            <a:pPr lvl="1">
              <a:buNone/>
            </a:pPr>
            <a:r>
              <a:rPr lang="en-US" dirty="0"/>
              <a:t>class </a:t>
            </a:r>
            <a:r>
              <a:rPr lang="en-US" dirty="0" err="1"/>
              <a:t>rect</a:t>
            </a:r>
            <a:r>
              <a:rPr lang="en-US" dirty="0"/>
              <a:t>:</a:t>
            </a:r>
          </a:p>
          <a:p>
            <a:pPr lvl="1">
              <a:buNone/>
            </a:pPr>
            <a:r>
              <a:rPr lang="en-US" dirty="0"/>
              <a:t>    </a:t>
            </a:r>
            <a:r>
              <a:rPr lang="en-US" dirty="0" err="1"/>
              <a:t>def</a:t>
            </a:r>
            <a:r>
              <a:rPr lang="en-US" dirty="0"/>
              <a:t> __</a:t>
            </a:r>
            <a:r>
              <a:rPr lang="en-US" dirty="0" err="1"/>
              <a:t>init</a:t>
            </a:r>
            <a:r>
              <a:rPr lang="en-US" dirty="0"/>
              <a:t>__(</a:t>
            </a:r>
            <a:r>
              <a:rPr lang="en-US" dirty="0" err="1"/>
              <a:t>self,x,y</a:t>
            </a:r>
            <a:r>
              <a:rPr lang="en-US" dirty="0"/>
              <a:t>):</a:t>
            </a:r>
          </a:p>
          <a:p>
            <a:pPr lvl="1">
              <a:buNone/>
            </a:pPr>
            <a:r>
              <a:rPr lang="en-US" dirty="0"/>
              <a:t>        </a:t>
            </a:r>
            <a:r>
              <a:rPr lang="en-US" dirty="0" err="1"/>
              <a:t>self.l</a:t>
            </a:r>
            <a:r>
              <a:rPr lang="en-US" dirty="0"/>
              <a:t>=x</a:t>
            </a:r>
          </a:p>
          <a:p>
            <a:pPr lvl="1">
              <a:buNone/>
            </a:pPr>
            <a:r>
              <a:rPr lang="en-US" dirty="0"/>
              <a:t>        </a:t>
            </a:r>
            <a:r>
              <a:rPr lang="en-US" dirty="0" err="1"/>
              <a:t>self.b</a:t>
            </a:r>
            <a:r>
              <a:rPr lang="en-US" dirty="0"/>
              <a:t>=y</a:t>
            </a:r>
          </a:p>
          <a:p>
            <a:pPr lvl="1">
              <a:buNone/>
            </a:pPr>
            <a:r>
              <a:rPr lang="en-US" dirty="0"/>
              <a:t>    </a:t>
            </a:r>
            <a:r>
              <a:rPr lang="en-US" dirty="0" err="1"/>
              <a:t>def</a:t>
            </a:r>
            <a:r>
              <a:rPr lang="en-US" dirty="0"/>
              <a:t> __</a:t>
            </a:r>
            <a:r>
              <a:rPr lang="en-US" dirty="0" err="1"/>
              <a:t>str</a:t>
            </a:r>
            <a:r>
              <a:rPr lang="en-US" dirty="0"/>
              <a:t>__(self):</a:t>
            </a:r>
          </a:p>
          <a:p>
            <a:pPr lvl="1">
              <a:buNone/>
            </a:pPr>
            <a:r>
              <a:rPr lang="en-US" dirty="0"/>
              <a:t>        return 'Length is %d, Breadth is %d' %(</a:t>
            </a:r>
            <a:r>
              <a:rPr lang="en-US" dirty="0" err="1"/>
              <a:t>self.l,self.b</a:t>
            </a:r>
            <a:r>
              <a:rPr lang="en-US" dirty="0"/>
              <a:t>)</a:t>
            </a:r>
          </a:p>
          <a:p>
            <a:pPr lvl="1">
              <a:buNone/>
            </a:pPr>
            <a:r>
              <a:rPr lang="en-US" dirty="0"/>
              <a:t>    </a:t>
            </a:r>
            <a:r>
              <a:rPr lang="en-US" dirty="0" err="1"/>
              <a:t>def</a:t>
            </a:r>
            <a:r>
              <a:rPr lang="en-US" dirty="0"/>
              <a:t> __add__(</a:t>
            </a:r>
            <a:r>
              <a:rPr lang="en-US" dirty="0" err="1"/>
              <a:t>self,other</a:t>
            </a:r>
            <a:r>
              <a:rPr lang="en-US" dirty="0"/>
              <a:t>):</a:t>
            </a:r>
          </a:p>
          <a:p>
            <a:pPr lvl="1">
              <a:buNone/>
            </a:pPr>
            <a:r>
              <a:rPr lang="en-US" dirty="0"/>
              <a:t>        return </a:t>
            </a:r>
            <a:r>
              <a:rPr lang="en-US" dirty="0" err="1"/>
              <a:t>rect</a:t>
            </a:r>
            <a:r>
              <a:rPr lang="en-US" dirty="0"/>
              <a:t>(</a:t>
            </a:r>
            <a:r>
              <a:rPr lang="en-US" dirty="0" err="1"/>
              <a:t>self.l+other.l,self.b+other.b</a:t>
            </a:r>
            <a:r>
              <a:rPr lang="en-US" dirty="0"/>
              <a:t>)</a:t>
            </a:r>
          </a:p>
          <a:p>
            <a:pPr lvl="1">
              <a:buNone/>
            </a:pPr>
            <a:r>
              <a:rPr lang="en-US" dirty="0"/>
              <a:t>    </a:t>
            </a:r>
            <a:r>
              <a:rPr lang="en-US" dirty="0" err="1"/>
              <a:t>def</a:t>
            </a:r>
            <a:r>
              <a:rPr lang="en-US" dirty="0"/>
              <a:t> </a:t>
            </a:r>
            <a:r>
              <a:rPr lang="en-US" dirty="0" err="1"/>
              <a:t>rectarea</a:t>
            </a:r>
            <a:r>
              <a:rPr lang="en-US" dirty="0"/>
              <a:t>(self):</a:t>
            </a:r>
          </a:p>
          <a:p>
            <a:pPr lvl="1">
              <a:buNone/>
            </a:pPr>
            <a:r>
              <a:rPr lang="en-US" dirty="0"/>
              <a:t>        return </a:t>
            </a:r>
            <a:r>
              <a:rPr lang="en-US" dirty="0" err="1"/>
              <a:t>self.l</a:t>
            </a:r>
            <a:r>
              <a:rPr lang="en-US" dirty="0"/>
              <a:t>*</a:t>
            </a:r>
            <a:r>
              <a:rPr lang="en-US" dirty="0" err="1"/>
              <a:t>self.b</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821363"/>
          </a:xfrm>
        </p:spPr>
        <p:txBody>
          <a:bodyPr>
            <a:normAutofit/>
          </a:bodyPr>
          <a:lstStyle/>
          <a:p>
            <a:pPr>
              <a:buNone/>
            </a:pPr>
            <a:r>
              <a:rPr lang="pt-BR" dirty="0"/>
              <a:t>r1=rect(5,8)</a:t>
            </a:r>
          </a:p>
          <a:p>
            <a:pPr>
              <a:buNone/>
            </a:pPr>
            <a:r>
              <a:rPr lang="pt-BR" dirty="0"/>
              <a:t>r2=rect(10,20)</a:t>
            </a:r>
          </a:p>
          <a:p>
            <a:pPr>
              <a:buNone/>
            </a:pPr>
            <a:r>
              <a:rPr lang="pt-BR" dirty="0"/>
              <a:t>r3=r1 + r2</a:t>
            </a:r>
          </a:p>
          <a:p>
            <a:pPr>
              <a:buNone/>
            </a:pPr>
            <a:r>
              <a:rPr lang="pt-BR" dirty="0"/>
              <a:t>print(r3)</a:t>
            </a:r>
          </a:p>
          <a:p>
            <a:pPr>
              <a:buNone/>
            </a:pPr>
            <a:r>
              <a:rPr lang="pt-BR" dirty="0"/>
              <a:t>print("Area of rectangle is ",r3.rectarea())</a:t>
            </a:r>
            <a:endParaRPr lang="en-US" dirty="0"/>
          </a:p>
          <a:p>
            <a:r>
              <a:rPr lang="en-US" b="1" dirty="0">
                <a:solidFill>
                  <a:srgbClr val="00B050"/>
                </a:solidFill>
              </a:rPr>
              <a:t>Output:</a:t>
            </a:r>
          </a:p>
          <a:p>
            <a:pPr>
              <a:buNone/>
            </a:pPr>
            <a:r>
              <a:rPr lang="en-US" dirty="0">
                <a:solidFill>
                  <a:srgbClr val="00B050"/>
                </a:solidFill>
              </a:rPr>
              <a:t>Length is 15, Breadth is 28</a:t>
            </a:r>
          </a:p>
          <a:p>
            <a:pPr>
              <a:buNone/>
            </a:pPr>
            <a:r>
              <a:rPr lang="en-US" dirty="0">
                <a:solidFill>
                  <a:srgbClr val="00B050"/>
                </a:solidFill>
              </a:rPr>
              <a:t>Area of rectangle is  420</a:t>
            </a:r>
          </a:p>
          <a:p>
            <a:pPr>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821363"/>
          </a:xfrm>
        </p:spPr>
        <p:txBody>
          <a:bodyPr>
            <a:normAutofit/>
          </a:bodyPr>
          <a:lstStyle/>
          <a:p>
            <a:r>
              <a:rPr lang="en-US" b="1" dirty="0"/>
              <a:t>Descriptors:</a:t>
            </a:r>
          </a:p>
          <a:p>
            <a:pPr lvl="1"/>
            <a:r>
              <a:rPr lang="en-US" dirty="0"/>
              <a:t>Descriptors are classes that enables us to manage instance attribute efficiently.</a:t>
            </a:r>
          </a:p>
          <a:p>
            <a:pPr lvl="1"/>
            <a:r>
              <a:rPr lang="en-US" dirty="0"/>
              <a:t>To  manage instance attribute 3 methods are used:</a:t>
            </a:r>
          </a:p>
          <a:p>
            <a:pPr lvl="2"/>
            <a:r>
              <a:rPr lang="en-US" dirty="0"/>
              <a:t>__set__</a:t>
            </a:r>
          </a:p>
          <a:p>
            <a:pPr lvl="2"/>
            <a:r>
              <a:rPr lang="en-US" dirty="0"/>
              <a:t>__get__</a:t>
            </a:r>
          </a:p>
          <a:p>
            <a:pPr lvl="2"/>
            <a:r>
              <a:rPr lang="en-US" dirty="0"/>
              <a:t>__delete__</a:t>
            </a:r>
          </a:p>
          <a:p>
            <a:pPr lvl="1"/>
            <a:r>
              <a:rPr lang="en-US" dirty="0"/>
              <a:t>The descriptors are of two types:</a:t>
            </a:r>
          </a:p>
          <a:p>
            <a:pPr lvl="2"/>
            <a:r>
              <a:rPr lang="en-US" b="1" dirty="0"/>
              <a:t>Non-data descriptor</a:t>
            </a:r>
            <a:r>
              <a:rPr lang="en-US" dirty="0"/>
              <a:t>: The class that implements only the __get__ methods for an object is known as a non-data descriptor.</a:t>
            </a:r>
          </a:p>
          <a:p>
            <a:pPr lvl="2"/>
            <a:r>
              <a:rPr lang="en-US" b="1" dirty="0"/>
              <a:t>Data descriptor</a:t>
            </a:r>
            <a:r>
              <a:rPr lang="en-US" dirty="0"/>
              <a:t>: The class that implements __delete__ and __set__ methods as well as the __get__ method for an object is known as a data descriptor.</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821363"/>
          </a:xfrm>
        </p:spPr>
        <p:txBody>
          <a:bodyPr>
            <a:normAutofit/>
          </a:bodyPr>
          <a:lstStyle/>
          <a:p>
            <a:r>
              <a:rPr lang="en-US" b="1" dirty="0"/>
              <a:t>Syntax:</a:t>
            </a:r>
          </a:p>
          <a:p>
            <a:pPr>
              <a:buNone/>
            </a:pPr>
            <a:r>
              <a:rPr lang="en-US" dirty="0"/>
              <a:t>Class Descriptor:</a:t>
            </a:r>
          </a:p>
          <a:p>
            <a:pPr>
              <a:buNone/>
            </a:pPr>
            <a:r>
              <a:rPr lang="en-US" dirty="0"/>
              <a:t>	def __get__(</a:t>
            </a:r>
            <a:r>
              <a:rPr lang="en-US" dirty="0" err="1"/>
              <a:t>self,instance,owner</a:t>
            </a:r>
            <a:r>
              <a:rPr lang="en-US" dirty="0"/>
              <a:t>):</a:t>
            </a:r>
          </a:p>
          <a:p>
            <a:pPr>
              <a:buNone/>
            </a:pPr>
            <a:r>
              <a:rPr lang="en-US" dirty="0"/>
              <a:t>		……</a:t>
            </a:r>
          </a:p>
          <a:p>
            <a:pPr>
              <a:buNone/>
            </a:pPr>
            <a:r>
              <a:rPr lang="en-US" dirty="0"/>
              <a:t>	def __set__(</a:t>
            </a:r>
            <a:r>
              <a:rPr lang="en-US" dirty="0" err="1"/>
              <a:t>self,instance,value</a:t>
            </a:r>
            <a:r>
              <a:rPr lang="en-US" dirty="0"/>
              <a:t>):</a:t>
            </a:r>
          </a:p>
          <a:p>
            <a:pPr>
              <a:buNone/>
            </a:pPr>
            <a:r>
              <a:rPr lang="en-US" dirty="0"/>
              <a:t>		……</a:t>
            </a:r>
          </a:p>
          <a:p>
            <a:pPr>
              <a:buNone/>
            </a:pPr>
            <a:r>
              <a:rPr lang="en-US" dirty="0"/>
              <a:t>	def __delete__(</a:t>
            </a:r>
            <a:r>
              <a:rPr lang="en-US" dirty="0" err="1"/>
              <a:t>self,instance</a:t>
            </a:r>
            <a:r>
              <a:rPr lang="en-US" dirty="0"/>
              <a:t>):</a:t>
            </a:r>
          </a:p>
          <a:p>
            <a:pPr>
              <a:buNone/>
            </a:pPr>
            <a:r>
              <a:rPr lang="en-US" dirty="0"/>
              <a:t>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821363"/>
          </a:xfrm>
        </p:spPr>
        <p:txBody>
          <a:bodyPr>
            <a:normAutofit fontScale="92500" lnSpcReduction="10000"/>
          </a:bodyPr>
          <a:lstStyle/>
          <a:p>
            <a:r>
              <a:rPr lang="en-US" b="1" dirty="0"/>
              <a:t>Example:</a:t>
            </a:r>
          </a:p>
          <a:p>
            <a:pPr>
              <a:buNone/>
            </a:pPr>
            <a:r>
              <a:rPr lang="en-US" dirty="0"/>
              <a:t>class product:</a:t>
            </a:r>
            <a:br>
              <a:rPr lang="en-US" dirty="0"/>
            </a:br>
            <a:r>
              <a:rPr lang="en-US" dirty="0"/>
              <a:t>    def __init__(</a:t>
            </a:r>
            <a:r>
              <a:rPr lang="en-US" dirty="0" err="1"/>
              <a:t>self,name,x</a:t>
            </a:r>
            <a:r>
              <a:rPr lang="en-US" dirty="0"/>
              <a:t>=5):</a:t>
            </a:r>
            <a:br>
              <a:rPr lang="en-US" dirty="0"/>
            </a:br>
            <a:r>
              <a:rPr lang="en-US" dirty="0"/>
              <a:t>        self.name=name</a:t>
            </a:r>
            <a:br>
              <a:rPr lang="en-US" dirty="0"/>
            </a:br>
            <a:r>
              <a:rPr lang="en-US" dirty="0"/>
              <a:t>        </a:t>
            </a:r>
            <a:r>
              <a:rPr lang="en-US" dirty="0" err="1"/>
              <a:t>self.price</a:t>
            </a:r>
            <a:r>
              <a:rPr lang="en-US" dirty="0"/>
              <a:t>=x</a:t>
            </a:r>
            <a:br>
              <a:rPr lang="en-US" dirty="0"/>
            </a:br>
            <a:r>
              <a:rPr lang="en-US" dirty="0"/>
              <a:t>    def __set__(</a:t>
            </a:r>
            <a:r>
              <a:rPr lang="en-US" dirty="0" err="1"/>
              <a:t>self,obj,value</a:t>
            </a:r>
            <a:r>
              <a:rPr lang="en-US" dirty="0"/>
              <a:t>):</a:t>
            </a:r>
            <a:br>
              <a:rPr lang="en-US" dirty="0"/>
            </a:br>
            <a:r>
              <a:rPr lang="en-US" dirty="0"/>
              <a:t>        print(</a:t>
            </a:r>
            <a:r>
              <a:rPr lang="en-US" b="1" dirty="0"/>
              <a:t>"Setting attribute "</a:t>
            </a:r>
            <a:r>
              <a:rPr lang="en-US" dirty="0"/>
              <a:t>,self.name)</a:t>
            </a:r>
            <a:br>
              <a:rPr lang="en-US" dirty="0"/>
            </a:br>
            <a:r>
              <a:rPr lang="en-US" dirty="0"/>
              <a:t>        </a:t>
            </a:r>
            <a:r>
              <a:rPr lang="en-US" dirty="0" err="1"/>
              <a:t>self.price</a:t>
            </a:r>
            <a:r>
              <a:rPr lang="en-US" dirty="0"/>
              <a:t>=value</a:t>
            </a:r>
            <a:br>
              <a:rPr lang="en-US" dirty="0"/>
            </a:br>
            <a:r>
              <a:rPr lang="en-US" dirty="0"/>
              <a:t>    def __get__(</a:t>
            </a:r>
            <a:r>
              <a:rPr lang="en-US" dirty="0" err="1"/>
              <a:t>self,obj,objtype</a:t>
            </a:r>
            <a:r>
              <a:rPr lang="en-US" dirty="0"/>
              <a:t>):</a:t>
            </a:r>
            <a:br>
              <a:rPr lang="en-US" dirty="0"/>
            </a:br>
            <a:r>
              <a:rPr lang="en-US" dirty="0"/>
              <a:t>        print(</a:t>
            </a:r>
            <a:r>
              <a:rPr lang="en-US" b="1" dirty="0"/>
              <a:t>"Getting attribute "</a:t>
            </a:r>
            <a:r>
              <a:rPr lang="en-US" dirty="0"/>
              <a:t>,self.name)</a:t>
            </a:r>
            <a:br>
              <a:rPr lang="en-US" dirty="0"/>
            </a:br>
            <a:r>
              <a:rPr lang="en-US" dirty="0"/>
              <a:t>        return </a:t>
            </a:r>
            <a:r>
              <a:rPr lang="en-US" dirty="0" err="1"/>
              <a:t>self.price</a:t>
            </a:r>
            <a:br>
              <a:rPr lang="en-US" dirty="0"/>
            </a:br>
            <a:r>
              <a:rPr lang="en-US" dirty="0"/>
              <a:t>class cart:</a:t>
            </a:r>
            <a:br>
              <a:rPr lang="en-US" dirty="0"/>
            </a:br>
            <a:r>
              <a:rPr lang="en-US" dirty="0"/>
              <a:t>    p=product(</a:t>
            </a:r>
            <a:r>
              <a:rPr lang="en-US" b="1" dirty="0"/>
              <a:t>"butter"</a:t>
            </a:r>
            <a:r>
              <a:rPr lang="en-US" dirty="0"/>
              <a:t>,7)</a:t>
            </a:r>
            <a:br>
              <a:rPr lang="en-US" dirty="0"/>
            </a:br>
            <a:r>
              <a:rPr lang="en-US" dirty="0"/>
              <a:t>k=cart()</a:t>
            </a:r>
            <a:br>
              <a:rPr lang="en-US" dirty="0"/>
            </a:br>
            <a:r>
              <a:rPr lang="en-US" dirty="0"/>
              <a:t>print(</a:t>
            </a:r>
            <a:r>
              <a:rPr lang="en-US" dirty="0" err="1"/>
              <a:t>k.p</a:t>
            </a:r>
            <a:r>
              <a:rPr lang="en-US" dirty="0"/>
              <a:t>)</a:t>
            </a:r>
            <a:br>
              <a:rPr lang="en-US" dirty="0"/>
            </a:br>
            <a:r>
              <a:rPr lang="en-US" dirty="0" err="1"/>
              <a:t>k.p</a:t>
            </a:r>
            <a:r>
              <a:rPr lang="en-US" dirty="0"/>
              <a:t>=10</a:t>
            </a:r>
            <a:br>
              <a:rPr lang="en-US" dirty="0"/>
            </a:br>
            <a:r>
              <a:rPr lang="en-US" dirty="0"/>
              <a:t>print(</a:t>
            </a:r>
            <a:r>
              <a:rPr lang="en-US" dirty="0" err="1"/>
              <a:t>k.p</a:t>
            </a:r>
            <a:r>
              <a:rPr lang="en-US" dirty="0"/>
              <a:t>)</a:t>
            </a:r>
          </a:p>
          <a:p>
            <a:pPr>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33400"/>
            <a:ext cx="7772400" cy="5486400"/>
          </a:xfrm>
        </p:spPr>
        <p:txBody>
          <a:bodyPr/>
          <a:lstStyle/>
          <a:p>
            <a:r>
              <a:rPr lang="en-US" b="1" dirty="0"/>
              <a:t>Output:</a:t>
            </a:r>
          </a:p>
          <a:p>
            <a:pPr>
              <a:buNone/>
            </a:pPr>
            <a:r>
              <a:rPr lang="en-US" dirty="0"/>
              <a:t>Getting attribute  butter</a:t>
            </a:r>
          </a:p>
          <a:p>
            <a:pPr>
              <a:buNone/>
            </a:pPr>
            <a:r>
              <a:rPr lang="en-US" dirty="0"/>
              <a:t>7</a:t>
            </a:r>
          </a:p>
          <a:p>
            <a:pPr>
              <a:buNone/>
            </a:pPr>
            <a:r>
              <a:rPr lang="en-US" dirty="0"/>
              <a:t>Setting attribute  butter</a:t>
            </a:r>
          </a:p>
          <a:p>
            <a:pPr>
              <a:buNone/>
            </a:pPr>
            <a:r>
              <a:rPr lang="en-US" dirty="0"/>
              <a:t>Getting attribute  butter</a:t>
            </a:r>
          </a:p>
          <a:p>
            <a:pPr>
              <a:buNone/>
            </a:pPr>
            <a:r>
              <a:rPr lang="en-US" dirty="0"/>
              <a:t>10</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sz="quarter" idx="1"/>
          </p:nvPr>
        </p:nvSpPr>
        <p:spPr>
          <a:xfrm>
            <a:off x="457200" y="1600200"/>
            <a:ext cx="8153400" cy="4873752"/>
          </a:xfrm>
        </p:spPr>
        <p:txBody>
          <a:bodyPr/>
          <a:lstStyle/>
          <a:p>
            <a:r>
              <a:rPr lang="en-US" dirty="0"/>
              <a:t>1.Write a python code for simple dice game using class.</a:t>
            </a:r>
          </a:p>
          <a:p>
            <a:r>
              <a:rPr lang="en-US" dirty="0"/>
              <a:t>2.Write a python class to reverse a string word by word.</a:t>
            </a:r>
          </a:p>
          <a:p>
            <a:r>
              <a:rPr lang="en-US" dirty="0"/>
              <a:t>3.Write a python class named circle constructed by a radius and two methods which will compute the area and the perimeter of a circle?</a:t>
            </a:r>
          </a:p>
          <a:p>
            <a:r>
              <a:rPr lang="en-US" dirty="0"/>
              <a:t>4.Write a python program to compare two instance using operator overloading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133600"/>
            <a:ext cx="7467600" cy="1143000"/>
          </a:xfrm>
        </p:spPr>
        <p:txBody>
          <a:bodyPr>
            <a:normAutofit/>
          </a:bodyPr>
          <a:lstStyle/>
          <a:p>
            <a:r>
              <a:rPr lang="en-US" sz="5400" dirty="0">
                <a:latin typeface="Berlin Sans FB Demi" pitchFamily="34" charset="0"/>
              </a:rPr>
              <a:t>THANKYOU</a:t>
            </a:r>
            <a:endParaRPr lang="en-IN" sz="5400" dirty="0">
              <a:latin typeface="Berlin Sans FB Demi" pitchFamily="34" charset="0"/>
            </a:endParaRPr>
          </a:p>
        </p:txBody>
      </p:sp>
      <p:sp>
        <p:nvSpPr>
          <p:cNvPr id="3" name="Content Placeholder 2"/>
          <p:cNvSpPr>
            <a:spLocks noGrp="1"/>
          </p:cNvSpPr>
          <p:nvPr>
            <p:ph sz="quarter" idx="1"/>
          </p:nvPr>
        </p:nvSpPr>
        <p:spPr>
          <a:xfrm>
            <a:off x="3124200" y="3733800"/>
            <a:ext cx="2895600" cy="990600"/>
          </a:xfrm>
        </p:spPr>
        <p:txBody>
          <a:bodyPr/>
          <a:lstStyle/>
          <a:p>
            <a:pPr marL="0" indent="0" algn="ctr">
              <a:buNone/>
            </a:pPr>
            <a:r>
              <a:rPr lang="en-US" dirty="0">
                <a:solidFill>
                  <a:schemeClr val="accent6">
                    <a:lumMod val="50000"/>
                  </a:schemeClr>
                </a:solidFill>
              </a:rPr>
              <a:t>PRESENTED BY,</a:t>
            </a:r>
          </a:p>
          <a:p>
            <a:pPr marL="0" indent="0" algn="ctr">
              <a:buNone/>
            </a:pPr>
            <a:r>
              <a:rPr lang="en-US" dirty="0">
                <a:solidFill>
                  <a:schemeClr val="accent6">
                    <a:lumMod val="50000"/>
                  </a:schemeClr>
                </a:solidFill>
              </a:rPr>
              <a:t>SARANYA  M</a:t>
            </a:r>
            <a:endParaRPr lang="en-IN" dirty="0">
              <a:solidFill>
                <a:schemeClr val="accent6">
                  <a:lumMod val="50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0" y="6103034"/>
            <a:ext cx="1066800" cy="754966"/>
          </a:xfrm>
          <a:prstGeom prst="rect">
            <a:avLst/>
          </a:prstGeom>
        </p:spPr>
      </p:pic>
    </p:spTree>
    <p:extLst>
      <p:ext uri="{BB962C8B-B14F-4D97-AF65-F5344CB8AC3E}">
        <p14:creationId xmlns:p14="http://schemas.microsoft.com/office/powerpoint/2010/main" val="892281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668963"/>
          </a:xfrm>
        </p:spPr>
        <p:txBody>
          <a:bodyPr/>
          <a:lstStyle/>
          <a:p>
            <a:r>
              <a:rPr lang="en-US" dirty="0"/>
              <a:t>Built-in class Attributes:</a:t>
            </a:r>
          </a:p>
          <a:p>
            <a:pPr lvl="1">
              <a:buNone/>
            </a:pPr>
            <a:endParaRPr lang="en-US" dirty="0"/>
          </a:p>
        </p:txBody>
      </p:sp>
      <p:graphicFrame>
        <p:nvGraphicFramePr>
          <p:cNvPr id="4" name="Table 3"/>
          <p:cNvGraphicFramePr>
            <a:graphicFrameLocks noGrp="1"/>
          </p:cNvGraphicFramePr>
          <p:nvPr/>
        </p:nvGraphicFramePr>
        <p:xfrm>
          <a:off x="990600" y="1371600"/>
          <a:ext cx="7239000" cy="4267201"/>
        </p:xfrm>
        <a:graphic>
          <a:graphicData uri="http://schemas.openxmlformats.org/drawingml/2006/table">
            <a:tbl>
              <a:tblPr firstRow="1" bandRow="1">
                <a:tableStyleId>{5C22544A-7EE6-4342-B048-85BDC9FD1C3A}</a:tableStyleId>
              </a:tblPr>
              <a:tblGrid>
                <a:gridCol w="2114764">
                  <a:extLst>
                    <a:ext uri="{9D8B030D-6E8A-4147-A177-3AD203B41FA5}">
                      <a16:colId xmlns:a16="http://schemas.microsoft.com/office/drawing/2014/main" val="20000"/>
                    </a:ext>
                  </a:extLst>
                </a:gridCol>
                <a:gridCol w="5124236">
                  <a:extLst>
                    <a:ext uri="{9D8B030D-6E8A-4147-A177-3AD203B41FA5}">
                      <a16:colId xmlns:a16="http://schemas.microsoft.com/office/drawing/2014/main" val="20001"/>
                    </a:ext>
                  </a:extLst>
                </a:gridCol>
              </a:tblGrid>
              <a:tr h="710261">
                <a:tc>
                  <a:txBody>
                    <a:bodyPr/>
                    <a:lstStyle/>
                    <a:p>
                      <a:r>
                        <a:rPr lang="en-US" dirty="0"/>
                        <a:t>Class Attributes</a:t>
                      </a:r>
                    </a:p>
                  </a:txBody>
                  <a:tcPr/>
                </a:tc>
                <a:tc>
                  <a:txBody>
                    <a:bodyPr/>
                    <a:lstStyle/>
                    <a:p>
                      <a:r>
                        <a:rPr lang="en-US" dirty="0"/>
                        <a:t>Attribute  Description</a:t>
                      </a:r>
                    </a:p>
                  </a:txBody>
                  <a:tcPr/>
                </a:tc>
                <a:extLst>
                  <a:ext uri="{0D108BD9-81ED-4DB2-BD59-A6C34878D82A}">
                    <a16:rowId xmlns:a16="http://schemas.microsoft.com/office/drawing/2014/main" val="10000"/>
                  </a:ext>
                </a:extLst>
              </a:tr>
              <a:tr h="710261">
                <a:tc>
                  <a:txBody>
                    <a:bodyPr/>
                    <a:lstStyle/>
                    <a:p>
                      <a:r>
                        <a:rPr lang="en-US" dirty="0"/>
                        <a:t>__name__</a:t>
                      </a:r>
                    </a:p>
                  </a:txBody>
                  <a:tcPr/>
                </a:tc>
                <a:tc>
                  <a:txBody>
                    <a:bodyPr/>
                    <a:lstStyle/>
                    <a:p>
                      <a:r>
                        <a:rPr lang="en-US" dirty="0"/>
                        <a:t>The class name identifier used in the class statement.</a:t>
                      </a:r>
                    </a:p>
                  </a:txBody>
                  <a:tcPr/>
                </a:tc>
                <a:extLst>
                  <a:ext uri="{0D108BD9-81ED-4DB2-BD59-A6C34878D82A}">
                    <a16:rowId xmlns:a16="http://schemas.microsoft.com/office/drawing/2014/main" val="10001"/>
                  </a:ext>
                </a:extLst>
              </a:tr>
              <a:tr h="710261">
                <a:tc>
                  <a:txBody>
                    <a:bodyPr/>
                    <a:lstStyle/>
                    <a:p>
                      <a:r>
                        <a:rPr lang="en-US" dirty="0"/>
                        <a:t>__bases__</a:t>
                      </a:r>
                    </a:p>
                  </a:txBody>
                  <a:tcPr/>
                </a:tc>
                <a:tc>
                  <a:txBody>
                    <a:bodyPr/>
                    <a:lstStyle/>
                    <a:p>
                      <a:r>
                        <a:rPr lang="en-US" dirty="0"/>
                        <a:t>The </a:t>
                      </a:r>
                      <a:r>
                        <a:rPr lang="en-US" dirty="0" err="1"/>
                        <a:t>tuple</a:t>
                      </a:r>
                      <a:r>
                        <a:rPr lang="en-US" dirty="0"/>
                        <a:t> of class objects</a:t>
                      </a:r>
                      <a:r>
                        <a:rPr lang="en-US" baseline="0" dirty="0"/>
                        <a:t> specified as the base classes in the class statement.</a:t>
                      </a:r>
                      <a:endParaRPr lang="en-US" dirty="0"/>
                    </a:p>
                  </a:txBody>
                  <a:tcPr/>
                </a:tc>
                <a:extLst>
                  <a:ext uri="{0D108BD9-81ED-4DB2-BD59-A6C34878D82A}">
                    <a16:rowId xmlns:a16="http://schemas.microsoft.com/office/drawing/2014/main" val="10002"/>
                  </a:ext>
                </a:extLst>
              </a:tr>
              <a:tr h="1014657">
                <a:tc>
                  <a:txBody>
                    <a:bodyPr/>
                    <a:lstStyle/>
                    <a:p>
                      <a:r>
                        <a:rPr lang="en-US" dirty="0"/>
                        <a:t>__</a:t>
                      </a:r>
                      <a:r>
                        <a:rPr lang="en-US" dirty="0" err="1"/>
                        <a:t>dict</a:t>
                      </a:r>
                      <a:r>
                        <a:rPr lang="en-US" dirty="0"/>
                        <a:t>__</a:t>
                      </a:r>
                    </a:p>
                  </a:txBody>
                  <a:tcPr/>
                </a:tc>
                <a:tc>
                  <a:txBody>
                    <a:bodyPr/>
                    <a:lstStyle/>
                    <a:p>
                      <a:r>
                        <a:rPr lang="en-US" dirty="0"/>
                        <a:t>The dictionary object that the class uses to hold its other attributes. To assign a value to an attribute, you use the dictionary object.</a:t>
                      </a:r>
                    </a:p>
                  </a:txBody>
                  <a:tcPr/>
                </a:tc>
                <a:extLst>
                  <a:ext uri="{0D108BD9-81ED-4DB2-BD59-A6C34878D82A}">
                    <a16:rowId xmlns:a16="http://schemas.microsoft.com/office/drawing/2014/main" val="10003"/>
                  </a:ext>
                </a:extLst>
              </a:tr>
              <a:tr h="411500">
                <a:tc>
                  <a:txBody>
                    <a:bodyPr/>
                    <a:lstStyle/>
                    <a:p>
                      <a:r>
                        <a:rPr lang="en-US" dirty="0"/>
                        <a:t>__doc__</a:t>
                      </a:r>
                    </a:p>
                  </a:txBody>
                  <a:tcPr/>
                </a:tc>
                <a:tc>
                  <a:txBody>
                    <a:bodyPr/>
                    <a:lstStyle/>
                    <a:p>
                      <a:r>
                        <a:rPr lang="en-US" dirty="0"/>
                        <a:t>The class documentation string.</a:t>
                      </a:r>
                    </a:p>
                  </a:txBody>
                  <a:tcPr/>
                </a:tc>
                <a:extLst>
                  <a:ext uri="{0D108BD9-81ED-4DB2-BD59-A6C34878D82A}">
                    <a16:rowId xmlns:a16="http://schemas.microsoft.com/office/drawing/2014/main" val="10004"/>
                  </a:ext>
                </a:extLst>
              </a:tr>
              <a:tr h="710261">
                <a:tc>
                  <a:txBody>
                    <a:bodyPr/>
                    <a:lstStyle/>
                    <a:p>
                      <a:r>
                        <a:rPr lang="en-US" dirty="0"/>
                        <a:t>__module__</a:t>
                      </a:r>
                    </a:p>
                  </a:txBody>
                  <a:tcPr/>
                </a:tc>
                <a:tc>
                  <a:txBody>
                    <a:bodyPr/>
                    <a:lstStyle/>
                    <a:p>
                      <a:r>
                        <a:rPr lang="en-US" dirty="0"/>
                        <a:t>The name of the module in which the class is defined.</a:t>
                      </a:r>
                    </a:p>
                  </a:txBody>
                  <a:tcPr/>
                </a:tc>
                <a:extLst>
                  <a:ext uri="{0D108BD9-81ED-4DB2-BD59-A6C34878D82A}">
                    <a16:rowId xmlns:a16="http://schemas.microsoft.com/office/drawing/2014/main" val="10005"/>
                  </a:ext>
                </a:extLst>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1"/>
            <a:ext cx="8458200" cy="5181600"/>
          </a:xfrm>
        </p:spPr>
        <p:txBody>
          <a:bodyPr>
            <a:normAutofit/>
          </a:bodyPr>
          <a:lstStyle/>
          <a:p>
            <a:r>
              <a:rPr lang="en-US" b="1" dirty="0"/>
              <a:t>Example:</a:t>
            </a:r>
          </a:p>
          <a:p>
            <a:pPr>
              <a:buNone/>
            </a:pPr>
            <a:r>
              <a:rPr lang="en-US" dirty="0"/>
              <a:t>	class </a:t>
            </a:r>
            <a:r>
              <a:rPr lang="en-US" dirty="0" err="1"/>
              <a:t>rect</a:t>
            </a:r>
            <a:r>
              <a:rPr lang="en-US" dirty="0"/>
              <a:t>:</a:t>
            </a:r>
          </a:p>
          <a:p>
            <a:pPr>
              <a:buNone/>
            </a:pPr>
            <a:r>
              <a:rPr lang="en-US" dirty="0"/>
              <a:t>		l=8</a:t>
            </a:r>
          </a:p>
          <a:p>
            <a:pPr>
              <a:buNone/>
            </a:pPr>
            <a:r>
              <a:rPr lang="en-US" dirty="0"/>
              <a:t>		b=5</a:t>
            </a:r>
          </a:p>
          <a:p>
            <a:pPr>
              <a:buNone/>
            </a:pPr>
            <a:r>
              <a:rPr lang="en-US" dirty="0"/>
              <a:t>	</a:t>
            </a:r>
            <a:r>
              <a:rPr lang="en-US" sz="2800" dirty="0"/>
              <a:t>print(“Length is %d, Breadth is %d” %(</a:t>
            </a:r>
            <a:r>
              <a:rPr lang="en-US" sz="2800" dirty="0" err="1"/>
              <a:t>rect.l,rect.b</a:t>
            </a:r>
            <a:r>
              <a:rPr lang="en-US" sz="2800" dirty="0"/>
              <a:t>))</a:t>
            </a:r>
          </a:p>
          <a:p>
            <a:pPr>
              <a:buNone/>
            </a:pPr>
            <a:r>
              <a:rPr lang="en-US" dirty="0"/>
              <a:t>	</a:t>
            </a:r>
            <a:endParaRPr lang="en-US" sz="2800" dirty="0"/>
          </a:p>
          <a:p>
            <a:pPr>
              <a:buNone/>
            </a:pPr>
            <a:r>
              <a:rPr lang="en-US" sz="2800" dirty="0"/>
              <a:t>	print(“Class name is “,</a:t>
            </a:r>
            <a:r>
              <a:rPr lang="en-US" sz="2800" dirty="0" err="1"/>
              <a:t>rect.__name__,”and</a:t>
            </a:r>
            <a:r>
              <a:rPr lang="en-US" sz="2800" dirty="0"/>
              <a:t> Base Class </a:t>
            </a:r>
            <a:r>
              <a:rPr lang="en-US" sz="2800" dirty="0" err="1"/>
              <a:t>is”,rect.__bases</a:t>
            </a:r>
            <a:r>
              <a:rPr lang="en-US" sz="2800" dirty="0"/>
              <a:t>__)</a:t>
            </a:r>
          </a:p>
          <a:p>
            <a:pPr>
              <a:buNone/>
            </a:pPr>
            <a:r>
              <a:rPr lang="en-US" sz="2800" dirty="0"/>
              <a:t>	print(“Attributes of this class are “,</a:t>
            </a:r>
            <a:r>
              <a:rPr lang="en-US" sz="2800" dirty="0" err="1"/>
              <a:t>rect.__dict</a:t>
            </a:r>
            <a:r>
              <a:rPr lang="en-US" sz="2800" dirty="0"/>
              <a:t>__)</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762000"/>
            <a:ext cx="7467600" cy="4873752"/>
          </a:xfrm>
        </p:spPr>
        <p:txBody>
          <a:bodyPr/>
          <a:lstStyle/>
          <a:p>
            <a:pPr marL="0" indent="0">
              <a:buNone/>
            </a:pPr>
            <a:r>
              <a:rPr lang="en-US" b="1" u="sng" dirty="0">
                <a:solidFill>
                  <a:srgbClr val="00B050"/>
                </a:solidFill>
              </a:rPr>
              <a:t>Output:</a:t>
            </a:r>
          </a:p>
          <a:p>
            <a:pPr marL="0" indent="0">
              <a:buNone/>
            </a:pPr>
            <a:r>
              <a:rPr lang="en-US" dirty="0">
                <a:solidFill>
                  <a:srgbClr val="00B050"/>
                </a:solidFill>
              </a:rPr>
              <a:t>Length is 8, Breadth is 5</a:t>
            </a:r>
          </a:p>
          <a:p>
            <a:pPr marL="0" indent="0">
              <a:buNone/>
            </a:pPr>
            <a:r>
              <a:rPr lang="en-US" dirty="0">
                <a:solidFill>
                  <a:srgbClr val="00B050"/>
                </a:solidFill>
              </a:rPr>
              <a:t>Class name is  </a:t>
            </a:r>
            <a:r>
              <a:rPr lang="en-US" dirty="0" err="1">
                <a:solidFill>
                  <a:srgbClr val="00B050"/>
                </a:solidFill>
              </a:rPr>
              <a:t>rect</a:t>
            </a:r>
            <a:r>
              <a:rPr lang="en-US" dirty="0">
                <a:solidFill>
                  <a:srgbClr val="00B050"/>
                </a:solidFill>
              </a:rPr>
              <a:t> and Base Class is (&lt;class 'object'&gt;,)</a:t>
            </a:r>
          </a:p>
          <a:p>
            <a:pPr marL="0" indent="0">
              <a:buNone/>
            </a:pPr>
            <a:r>
              <a:rPr lang="en-US" dirty="0">
                <a:solidFill>
                  <a:srgbClr val="00B050"/>
                </a:solidFill>
              </a:rPr>
              <a:t>Attributes of this class are  {'__module__': '__main__', 'l': 8, 'b': 5, '__</a:t>
            </a:r>
            <a:r>
              <a:rPr lang="en-US" dirty="0" err="1">
                <a:solidFill>
                  <a:srgbClr val="00B050"/>
                </a:solidFill>
              </a:rPr>
              <a:t>dict</a:t>
            </a:r>
            <a:r>
              <a:rPr lang="en-US" dirty="0">
                <a:solidFill>
                  <a:srgbClr val="00B050"/>
                </a:solidFill>
              </a:rPr>
              <a:t>__': &lt;attribute '__</a:t>
            </a:r>
            <a:r>
              <a:rPr lang="en-US" dirty="0" err="1">
                <a:solidFill>
                  <a:srgbClr val="00B050"/>
                </a:solidFill>
              </a:rPr>
              <a:t>dict</a:t>
            </a:r>
            <a:r>
              <a:rPr lang="en-US" dirty="0">
                <a:solidFill>
                  <a:srgbClr val="00B050"/>
                </a:solidFill>
              </a:rPr>
              <a:t>__' of '</a:t>
            </a:r>
            <a:r>
              <a:rPr lang="en-US" dirty="0" err="1">
                <a:solidFill>
                  <a:srgbClr val="00B050"/>
                </a:solidFill>
              </a:rPr>
              <a:t>rect</a:t>
            </a:r>
            <a:r>
              <a:rPr lang="en-US" dirty="0">
                <a:solidFill>
                  <a:srgbClr val="00B050"/>
                </a:solidFill>
              </a:rPr>
              <a:t>' objects&gt;, '__</a:t>
            </a:r>
            <a:r>
              <a:rPr lang="en-US" dirty="0" err="1">
                <a:solidFill>
                  <a:srgbClr val="00B050"/>
                </a:solidFill>
              </a:rPr>
              <a:t>weakref</a:t>
            </a:r>
            <a:r>
              <a:rPr lang="en-US" dirty="0">
                <a:solidFill>
                  <a:srgbClr val="00B050"/>
                </a:solidFill>
              </a:rPr>
              <a:t>__': &lt;attribute '__</a:t>
            </a:r>
            <a:r>
              <a:rPr lang="en-US" dirty="0" err="1">
                <a:solidFill>
                  <a:srgbClr val="00B050"/>
                </a:solidFill>
              </a:rPr>
              <a:t>weakref</a:t>
            </a:r>
            <a:r>
              <a:rPr lang="en-US" dirty="0">
                <a:solidFill>
                  <a:srgbClr val="00B050"/>
                </a:solidFill>
              </a:rPr>
              <a:t>__' of '</a:t>
            </a:r>
            <a:r>
              <a:rPr lang="en-US" dirty="0" err="1">
                <a:solidFill>
                  <a:srgbClr val="00B050"/>
                </a:solidFill>
              </a:rPr>
              <a:t>rect</a:t>
            </a:r>
            <a:r>
              <a:rPr lang="en-US" dirty="0">
                <a:solidFill>
                  <a:srgbClr val="00B050"/>
                </a:solidFill>
              </a:rPr>
              <a:t>' objects&gt;, '__doc__': None}</a:t>
            </a:r>
            <a:endParaRPr lang="en-IN" dirty="0">
              <a:solidFill>
                <a:srgbClr val="00B05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extLst>
      <p:ext uri="{BB962C8B-B14F-4D97-AF65-F5344CB8AC3E}">
        <p14:creationId xmlns:p14="http://schemas.microsoft.com/office/powerpoint/2010/main" val="2025473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685800"/>
            <a:ext cx="8458200" cy="5791200"/>
          </a:xfrm>
        </p:spPr>
        <p:txBody>
          <a:bodyPr>
            <a:normAutofit/>
          </a:bodyPr>
          <a:lstStyle/>
          <a:p>
            <a:r>
              <a:rPr lang="en-US" b="1" dirty="0"/>
              <a:t>Defining Functions in a class:</a:t>
            </a:r>
          </a:p>
          <a:p>
            <a:pPr lvl="1"/>
            <a:r>
              <a:rPr lang="en-US" dirty="0"/>
              <a:t>The functions defined in a class are known as </a:t>
            </a:r>
            <a:r>
              <a:rPr lang="en-US" b="1" dirty="0"/>
              <a:t>methods.</a:t>
            </a:r>
          </a:p>
          <a:p>
            <a:pPr lvl="1"/>
            <a:r>
              <a:rPr lang="en-US" dirty="0"/>
              <a:t>A method defined in a class always has a mandatory first parameter named </a:t>
            </a:r>
            <a:r>
              <a:rPr lang="en-US" b="1" dirty="0"/>
              <a:t>self</a:t>
            </a:r>
            <a:r>
              <a:rPr lang="en-US" dirty="0"/>
              <a:t> that refers to a instance on which you call the method.</a:t>
            </a:r>
          </a:p>
          <a:p>
            <a:pPr lvl="1"/>
            <a:r>
              <a:rPr lang="en-US" b="1" dirty="0"/>
              <a:t>Self</a:t>
            </a:r>
            <a:r>
              <a:rPr lang="en-US" dirty="0"/>
              <a:t> method is used to access the methods and attributes of the class</a:t>
            </a:r>
          </a:p>
          <a:p>
            <a:pPr lvl="1"/>
            <a:r>
              <a:rPr lang="en-US" dirty="0"/>
              <a:t>The methods that you will be defining in the class are called </a:t>
            </a:r>
            <a:r>
              <a:rPr lang="en-US" b="1" dirty="0"/>
              <a:t>instance methods</a:t>
            </a:r>
            <a:r>
              <a:rPr lang="en-US" dirty="0"/>
              <a:t>.</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5984296"/>
            <a:ext cx="1219200" cy="86281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3329</TotalTime>
  <Words>5089</Words>
  <Application>Microsoft Office PowerPoint</Application>
  <PresentationFormat>On-screen Show (4:3)</PresentationFormat>
  <Paragraphs>632</Paragraphs>
  <Slides>57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Berlin Sans FB Demi</vt:lpstr>
      <vt:lpstr>Calibri</vt:lpstr>
      <vt:lpstr>Century Schoolbook</vt:lpstr>
      <vt:lpstr>Wingdings</vt:lpstr>
      <vt:lpstr>Wingdings 2</vt:lpstr>
      <vt:lpstr>Oriel</vt:lpstr>
      <vt:lpstr>Object Oriented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Accessing class variables in instance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Hierarchical Inheritance: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DELL</cp:lastModifiedBy>
  <cp:revision>92</cp:revision>
  <dcterms:created xsi:type="dcterms:W3CDTF">2021-05-09T05:26:38Z</dcterms:created>
  <dcterms:modified xsi:type="dcterms:W3CDTF">2024-04-09T06:30:23Z</dcterms:modified>
</cp:coreProperties>
</file>