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13" r:id="rId25"/>
    <p:sldId id="314" r:id="rId26"/>
    <p:sldId id="284" r:id="rId27"/>
    <p:sldId id="303" r:id="rId28"/>
    <p:sldId id="311" r:id="rId29"/>
    <p:sldId id="310" r:id="rId30"/>
    <p:sldId id="287" r:id="rId31"/>
    <p:sldId id="288" r:id="rId32"/>
    <p:sldId id="290" r:id="rId33"/>
    <p:sldId id="292" r:id="rId34"/>
    <p:sldId id="306" r:id="rId35"/>
    <p:sldId id="307" r:id="rId36"/>
    <p:sldId id="293" r:id="rId37"/>
    <p:sldId id="294" r:id="rId38"/>
    <p:sldId id="295" r:id="rId39"/>
    <p:sldId id="296" r:id="rId40"/>
    <p:sldId id="297" r:id="rId41"/>
    <p:sldId id="298" r:id="rId42"/>
    <p:sldId id="300" r:id="rId43"/>
    <p:sldId id="299" r:id="rId44"/>
    <p:sldId id="301" r:id="rId45"/>
    <p:sldId id="302" r:id="rId46"/>
    <p:sldId id="304" r:id="rId47"/>
    <p:sldId id="31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BA087C-2F1B-4970-9545-AF6AEA45BB72}" type="datetimeFigureOut">
              <a:rPr lang="en-US" smtClean="0"/>
              <a:pPr/>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E3080-2795-41F2-AD00-607ED5249E0C}" type="slidenum">
              <a:rPr lang="en-US" smtClean="0"/>
              <a:pPr/>
              <a:t>‹#›</a:t>
            </a:fld>
            <a:endParaRPr lang="en-US"/>
          </a:p>
        </p:txBody>
      </p:sp>
    </p:spTree>
    <p:extLst>
      <p:ext uri="{BB962C8B-B14F-4D97-AF65-F5344CB8AC3E}">
        <p14:creationId xmlns:p14="http://schemas.microsoft.com/office/powerpoint/2010/main" val="230557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7E3080-2795-41F2-AD00-607ED5249E0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E0AA84E-C7C6-479D-98EB-8DCB88C8791E}" type="datetimeFigureOut">
              <a:rPr lang="en-US" smtClean="0"/>
              <a:pPr/>
              <a:t>10/26/2023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0038BB7-6AEE-426C-8B89-6562B31E47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AA84E-C7C6-479D-98EB-8DCB88C8791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38BB7-6AEE-426C-8B89-6562B31E47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0AA84E-C7C6-479D-98EB-8DCB88C8791E}"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038BB7-6AEE-426C-8B89-6562B31E47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E0AA84E-C7C6-479D-98EB-8DCB88C8791E}" type="datetimeFigureOut">
              <a:rPr lang="en-US" smtClean="0"/>
              <a:pPr/>
              <a:t>10/26/2023</a:t>
            </a:fld>
            <a:endParaRPr lang="en-US"/>
          </a:p>
        </p:txBody>
      </p:sp>
      <p:sp>
        <p:nvSpPr>
          <p:cNvPr id="9" name="Slide Number Placeholder 8"/>
          <p:cNvSpPr>
            <a:spLocks noGrp="1"/>
          </p:cNvSpPr>
          <p:nvPr>
            <p:ph type="sldNum" sz="quarter" idx="15"/>
          </p:nvPr>
        </p:nvSpPr>
        <p:spPr/>
        <p:txBody>
          <a:bodyPr rtlCol="0"/>
          <a:lstStyle/>
          <a:p>
            <a:fld id="{20038BB7-6AEE-426C-8B89-6562B31E47E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E0AA84E-C7C6-479D-98EB-8DCB88C8791E}" type="datetimeFigureOut">
              <a:rPr lang="en-US" smtClean="0"/>
              <a:pPr/>
              <a:t>10/26/2023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0038BB7-6AEE-426C-8B89-6562B31E47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E0AA84E-C7C6-479D-98EB-8DCB88C8791E}"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038BB7-6AEE-426C-8B89-6562B31E47EA}"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2E0AA84E-C7C6-479D-98EB-8DCB88C8791E}"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038BB7-6AEE-426C-8B89-6562B31E47EA}"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2E0AA84E-C7C6-479D-98EB-8DCB88C8791E}" type="datetimeFigureOut">
              <a:rPr lang="en-US" smtClean="0"/>
              <a:pPr/>
              <a:t>10/26/2023</a:t>
            </a:fld>
            <a:endParaRPr lang="en-US"/>
          </a:p>
        </p:txBody>
      </p:sp>
      <p:sp>
        <p:nvSpPr>
          <p:cNvPr id="7" name="Slide Number Placeholder 6"/>
          <p:cNvSpPr>
            <a:spLocks noGrp="1"/>
          </p:cNvSpPr>
          <p:nvPr>
            <p:ph type="sldNum" sz="quarter" idx="11"/>
          </p:nvPr>
        </p:nvSpPr>
        <p:spPr/>
        <p:txBody>
          <a:bodyPr rtlCol="0"/>
          <a:lstStyle/>
          <a:p>
            <a:fld id="{20038BB7-6AEE-426C-8B89-6562B31E47E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AA84E-C7C6-479D-98EB-8DCB88C8791E}"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038BB7-6AEE-426C-8B89-6562B31E47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E0AA84E-C7C6-479D-98EB-8DCB88C8791E}" type="datetimeFigureOut">
              <a:rPr lang="en-US" smtClean="0"/>
              <a:pPr/>
              <a:t>10/26/2023</a:t>
            </a:fld>
            <a:endParaRPr lang="en-US"/>
          </a:p>
        </p:txBody>
      </p:sp>
      <p:sp>
        <p:nvSpPr>
          <p:cNvPr id="22" name="Slide Number Placeholder 21"/>
          <p:cNvSpPr>
            <a:spLocks noGrp="1"/>
          </p:cNvSpPr>
          <p:nvPr>
            <p:ph type="sldNum" sz="quarter" idx="15"/>
          </p:nvPr>
        </p:nvSpPr>
        <p:spPr/>
        <p:txBody>
          <a:bodyPr rtlCol="0"/>
          <a:lstStyle/>
          <a:p>
            <a:fld id="{20038BB7-6AEE-426C-8B89-6562B31E47E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E0AA84E-C7C6-479D-98EB-8DCB88C8791E}" type="datetimeFigureOut">
              <a:rPr lang="en-US" smtClean="0"/>
              <a:pPr/>
              <a:t>10/26/2023</a:t>
            </a:fld>
            <a:endParaRPr lang="en-US"/>
          </a:p>
        </p:txBody>
      </p:sp>
      <p:sp>
        <p:nvSpPr>
          <p:cNvPr id="18" name="Slide Number Placeholder 17"/>
          <p:cNvSpPr>
            <a:spLocks noGrp="1"/>
          </p:cNvSpPr>
          <p:nvPr>
            <p:ph type="sldNum" sz="quarter" idx="11"/>
          </p:nvPr>
        </p:nvSpPr>
        <p:spPr/>
        <p:txBody>
          <a:bodyPr rtlCol="0"/>
          <a:lstStyle/>
          <a:p>
            <a:fld id="{20038BB7-6AEE-426C-8B89-6562B31E47E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0AA84E-C7C6-479D-98EB-8DCB88C8791E}" type="datetimeFigureOut">
              <a:rPr lang="en-US" smtClean="0"/>
              <a:pPr/>
              <a:t>10/26/2023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0038BB7-6AEE-426C-8B89-6562B31E47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8077200" cy="1673352"/>
          </a:xfrm>
        </p:spPr>
        <p:txBody>
          <a:bodyPr>
            <a:normAutofit/>
          </a:bodyPr>
          <a:lstStyle/>
          <a:p>
            <a:r>
              <a:rPr lang="en-US" sz="2800" dirty="0"/>
              <a:t>FILES H</a:t>
            </a:r>
            <a:r>
              <a:rPr lang="en-US" sz="3200" dirty="0"/>
              <a:t>andling</a:t>
            </a:r>
            <a:endParaRPr lang="en-US" sz="2400" dirty="0"/>
          </a:p>
        </p:txBody>
      </p:sp>
      <p:sp>
        <p:nvSpPr>
          <p:cNvPr id="3" name="Subtitle 2"/>
          <p:cNvSpPr>
            <a:spLocks noGrp="1"/>
          </p:cNvSpPr>
          <p:nvPr>
            <p:ph type="subTitle" idx="1"/>
          </p:nvPr>
        </p:nvSpPr>
        <p:spPr>
          <a:xfrm>
            <a:off x="3276600" y="3124200"/>
            <a:ext cx="5562600" cy="1600200"/>
          </a:xfrm>
        </p:spPr>
        <p:txBody>
          <a:bodyPr>
            <a:normAutofit/>
          </a:bodyPr>
          <a:lstStyle/>
          <a:p>
            <a:pPr algn="l">
              <a:buFont typeface="Arial" pitchFamily="34" charset="0"/>
              <a:buChar char="•"/>
            </a:pPr>
            <a:r>
              <a:rPr lang="en-US" dirty="0"/>
              <a:t> Opening and closing a file</a:t>
            </a:r>
          </a:p>
          <a:p>
            <a:pPr algn="l">
              <a:buFont typeface="Arial" pitchFamily="34" charset="0"/>
              <a:buChar char="•"/>
            </a:pPr>
            <a:r>
              <a:rPr lang="en-US" dirty="0"/>
              <a:t> Reading and Writing on a file</a:t>
            </a:r>
          </a:p>
          <a:p>
            <a:pPr algn="l">
              <a:buFont typeface="Arial" pitchFamily="34" charset="0"/>
              <a:buChar char="•"/>
            </a:pPr>
            <a:r>
              <a:rPr lang="en-US" dirty="0"/>
              <a:t> File Methods</a:t>
            </a:r>
          </a:p>
          <a:p>
            <a:pPr algn="l">
              <a:buFont typeface="Arial" pitchFamily="34" charset="0"/>
              <a:buChar char="•"/>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762000"/>
            <a:ext cx="8229600" cy="6096000"/>
          </a:xfrm>
        </p:spPr>
        <p:txBody>
          <a:bodyPr>
            <a:normAutofit lnSpcReduction="10000"/>
          </a:bodyPr>
          <a:lstStyle/>
          <a:p>
            <a:r>
              <a:rPr lang="en-US" dirty="0"/>
              <a:t>The following program demonstrate using </a:t>
            </a:r>
            <a:r>
              <a:rPr lang="en-US" b="1" dirty="0" err="1"/>
              <a:t>stdout</a:t>
            </a:r>
            <a:r>
              <a:rPr lang="en-US" dirty="0"/>
              <a:t> for displaying contents on the screen.</a:t>
            </a:r>
          </a:p>
          <a:p>
            <a:pPr>
              <a:buNone/>
            </a:pPr>
            <a:r>
              <a:rPr lang="en-US" dirty="0"/>
              <a:t>import sys</a:t>
            </a:r>
          </a:p>
          <a:p>
            <a:pPr>
              <a:buNone/>
            </a:pPr>
            <a:r>
              <a:rPr lang="en-US" dirty="0"/>
              <a:t>f=open("</a:t>
            </a:r>
            <a:r>
              <a:rPr lang="en-US" dirty="0" err="1"/>
              <a:t>aboutpython.txt","r</a:t>
            </a:r>
            <a:r>
              <a:rPr lang="en-US" dirty="0"/>
              <a:t>")</a:t>
            </a:r>
          </a:p>
          <a:p>
            <a:pPr>
              <a:buNone/>
            </a:pPr>
            <a:r>
              <a:rPr lang="en-US" dirty="0"/>
              <a:t>lines=</a:t>
            </a:r>
            <a:r>
              <a:rPr lang="en-US" dirty="0" err="1"/>
              <a:t>f.readlines</a:t>
            </a:r>
            <a:r>
              <a:rPr lang="en-US" dirty="0"/>
              <a:t>()</a:t>
            </a:r>
          </a:p>
          <a:p>
            <a:pPr>
              <a:buNone/>
            </a:pPr>
            <a:r>
              <a:rPr lang="en-US" dirty="0"/>
              <a:t>print("The contents in the files are:", lines)</a:t>
            </a:r>
          </a:p>
          <a:p>
            <a:pPr>
              <a:buNone/>
            </a:pPr>
            <a:r>
              <a:rPr lang="en-US" dirty="0"/>
              <a:t>print("The contents in the </a:t>
            </a:r>
            <a:r>
              <a:rPr lang="en-US" dirty="0" err="1"/>
              <a:t>filess</a:t>
            </a:r>
            <a:r>
              <a:rPr lang="en-US" dirty="0"/>
              <a:t> are:")</a:t>
            </a:r>
          </a:p>
          <a:p>
            <a:pPr>
              <a:buNone/>
            </a:pPr>
            <a:r>
              <a:rPr lang="en-US" dirty="0"/>
              <a:t>for line in lines:</a:t>
            </a:r>
          </a:p>
          <a:p>
            <a:pPr>
              <a:buNone/>
            </a:pPr>
            <a:r>
              <a:rPr lang="en-US" dirty="0"/>
              <a:t>    </a:t>
            </a:r>
            <a:r>
              <a:rPr lang="en-US" dirty="0" err="1"/>
              <a:t>sys.stdout.write</a:t>
            </a:r>
            <a:r>
              <a:rPr lang="en-US" dirty="0"/>
              <a:t>(line)</a:t>
            </a:r>
          </a:p>
          <a:p>
            <a:pPr>
              <a:buNone/>
            </a:pPr>
            <a:r>
              <a:rPr lang="en-US" dirty="0"/>
              <a:t>print("\n\</a:t>
            </a:r>
            <a:r>
              <a:rPr lang="en-US" dirty="0" err="1"/>
              <a:t>nThe</a:t>
            </a:r>
            <a:r>
              <a:rPr lang="en-US" dirty="0"/>
              <a:t> content in the </a:t>
            </a:r>
            <a:r>
              <a:rPr lang="en-US" dirty="0" err="1"/>
              <a:t>filesss</a:t>
            </a:r>
            <a:r>
              <a:rPr lang="en-US" dirty="0"/>
              <a:t> are:")</a:t>
            </a:r>
          </a:p>
          <a:p>
            <a:pPr>
              <a:buNone/>
            </a:pPr>
            <a:r>
              <a:rPr lang="en-US" dirty="0"/>
              <a:t>for </a:t>
            </a:r>
            <a:r>
              <a:rPr lang="en-US" dirty="0" err="1"/>
              <a:t>i</a:t>
            </a:r>
            <a:r>
              <a:rPr lang="en-US" dirty="0"/>
              <a:t> in range(0,len(lines)):</a:t>
            </a:r>
          </a:p>
          <a:p>
            <a:pPr>
              <a:buNone/>
            </a:pPr>
            <a:r>
              <a:rPr lang="en-US" dirty="0"/>
              <a:t>    </a:t>
            </a:r>
            <a:r>
              <a:rPr lang="en-US" dirty="0" err="1"/>
              <a:t>sys.stdout.write</a:t>
            </a:r>
            <a:r>
              <a:rPr lang="en-US" dirty="0"/>
              <a:t>(lines[</a:t>
            </a:r>
            <a:r>
              <a:rPr lang="en-US" dirty="0" err="1"/>
              <a:t>i</a:t>
            </a:r>
            <a:r>
              <a:rPr lang="en-US" dirty="0"/>
              <a:t>])</a:t>
            </a:r>
          </a:p>
          <a:p>
            <a:pPr>
              <a:buNone/>
            </a:pPr>
            <a:r>
              <a:rPr lang="en-US" dirty="0" err="1"/>
              <a:t>f.close</a:t>
            </a:r>
            <a:r>
              <a:rPr lang="en-US" dirty="0"/>
              <a:t>()</a:t>
            </a:r>
          </a:p>
          <a:p>
            <a:pPr>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382000" cy="5638800"/>
          </a:xfrm>
        </p:spPr>
        <p:txBody>
          <a:bodyPr>
            <a:normAutofit fontScale="92500" lnSpcReduction="10000"/>
          </a:bodyPr>
          <a:lstStyle/>
          <a:p>
            <a:r>
              <a:rPr lang="en-US" b="1" u="sng" dirty="0">
                <a:solidFill>
                  <a:srgbClr val="00B050"/>
                </a:solidFill>
              </a:rPr>
              <a:t>Output:</a:t>
            </a:r>
          </a:p>
          <a:p>
            <a:pPr>
              <a:buNone/>
            </a:pPr>
            <a:r>
              <a:rPr lang="en-US" dirty="0">
                <a:solidFill>
                  <a:srgbClr val="00B050"/>
                </a:solidFill>
              </a:rPr>
              <a:t>The contents in the files are: ['Python is a great language\n', 'Easy to understand and learn\n', 'Supports Object Oriented Programming\n', 'Also used in Web Development']</a:t>
            </a:r>
          </a:p>
          <a:p>
            <a:pPr>
              <a:buNone/>
            </a:pPr>
            <a:r>
              <a:rPr lang="en-US" dirty="0">
                <a:solidFill>
                  <a:srgbClr val="00B050"/>
                </a:solidFill>
              </a:rPr>
              <a:t>The contents in the </a:t>
            </a:r>
            <a:r>
              <a:rPr lang="en-US" dirty="0" err="1">
                <a:solidFill>
                  <a:srgbClr val="00B050"/>
                </a:solidFill>
              </a:rPr>
              <a:t>filess</a:t>
            </a:r>
            <a:r>
              <a:rPr lang="en-US" dirty="0">
                <a:solidFill>
                  <a:srgbClr val="00B050"/>
                </a:solidFill>
              </a:rPr>
              <a:t> are: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a:t>
            </a:r>
          </a:p>
          <a:p>
            <a:pPr>
              <a:buNone/>
            </a:pPr>
            <a:r>
              <a:rPr lang="en-US" dirty="0">
                <a:solidFill>
                  <a:srgbClr val="00B050"/>
                </a:solidFill>
              </a:rPr>
              <a:t>Also used in Web Development</a:t>
            </a:r>
          </a:p>
          <a:p>
            <a:pPr>
              <a:buNone/>
            </a:pPr>
            <a:endParaRPr lang="en-US" dirty="0">
              <a:solidFill>
                <a:srgbClr val="00B050"/>
              </a:solidFill>
            </a:endParaRPr>
          </a:p>
          <a:p>
            <a:pPr>
              <a:buNone/>
            </a:pPr>
            <a:r>
              <a:rPr lang="en-US" dirty="0">
                <a:solidFill>
                  <a:srgbClr val="00B050"/>
                </a:solidFill>
              </a:rPr>
              <a:t>The content in the </a:t>
            </a:r>
            <a:r>
              <a:rPr lang="en-US" dirty="0" err="1">
                <a:solidFill>
                  <a:srgbClr val="00B050"/>
                </a:solidFill>
              </a:rPr>
              <a:t>filesss</a:t>
            </a:r>
            <a:r>
              <a:rPr lang="en-US" dirty="0">
                <a:solidFill>
                  <a:srgbClr val="00B050"/>
                </a:solidFill>
              </a:rPr>
              <a:t> are: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a:t>
            </a:r>
          </a:p>
          <a:p>
            <a:pPr>
              <a:buNone/>
            </a:pPr>
            <a:r>
              <a:rPr lang="en-US" dirty="0">
                <a:solidFill>
                  <a:srgbClr val="00B050"/>
                </a:solidFill>
              </a:rPr>
              <a:t>Also used in Web Development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153400" cy="6126163"/>
          </a:xfrm>
        </p:spPr>
        <p:txBody>
          <a:bodyPr>
            <a:normAutofit fontScale="92500" lnSpcReduction="10000"/>
          </a:bodyPr>
          <a:lstStyle/>
          <a:p>
            <a:r>
              <a:rPr lang="en-US" b="1" dirty="0"/>
              <a:t>The following program shows how to ‘append’ content to a file:</a:t>
            </a:r>
          </a:p>
          <a:p>
            <a:pPr>
              <a:buNone/>
            </a:pPr>
            <a:r>
              <a:rPr lang="en-US" dirty="0"/>
              <a:t>import sys</a:t>
            </a:r>
          </a:p>
          <a:p>
            <a:pPr>
              <a:buNone/>
            </a:pPr>
            <a:r>
              <a:rPr lang="en-US" dirty="0"/>
              <a:t>matter2='''Its very hot today</a:t>
            </a:r>
          </a:p>
          <a:p>
            <a:pPr>
              <a:buNone/>
            </a:pPr>
            <a:r>
              <a:rPr lang="en-US" dirty="0"/>
              <a:t>Lets have a cold drink'''</a:t>
            </a:r>
          </a:p>
          <a:p>
            <a:pPr>
              <a:buNone/>
            </a:pPr>
            <a:r>
              <a:rPr lang="en-US" dirty="0"/>
              <a:t>f=open("</a:t>
            </a:r>
            <a:r>
              <a:rPr lang="en-US" dirty="0" err="1"/>
              <a:t>aboutpython.txt","a</a:t>
            </a:r>
            <a:r>
              <a:rPr lang="en-US" dirty="0"/>
              <a:t>")</a:t>
            </a:r>
          </a:p>
          <a:p>
            <a:pPr>
              <a:buNone/>
            </a:pPr>
            <a:r>
              <a:rPr lang="en-US" dirty="0" err="1"/>
              <a:t>f.write</a:t>
            </a:r>
            <a:r>
              <a:rPr lang="en-US" dirty="0"/>
              <a:t>("\n%s"%matter2)</a:t>
            </a:r>
          </a:p>
          <a:p>
            <a:pPr>
              <a:buNone/>
            </a:pPr>
            <a:r>
              <a:rPr lang="en-US" dirty="0" err="1"/>
              <a:t>f.close</a:t>
            </a:r>
            <a:r>
              <a:rPr lang="en-US" dirty="0"/>
              <a:t>()</a:t>
            </a:r>
          </a:p>
          <a:p>
            <a:pPr>
              <a:buNone/>
            </a:pPr>
            <a:endParaRPr lang="en-US" dirty="0"/>
          </a:p>
          <a:p>
            <a:pPr>
              <a:buNone/>
            </a:pPr>
            <a:endParaRPr lang="en-US" dirty="0"/>
          </a:p>
          <a:p>
            <a:pPr>
              <a:buNone/>
            </a:pPr>
            <a:r>
              <a:rPr lang="en-US" dirty="0"/>
              <a:t>f=open("</a:t>
            </a:r>
            <a:r>
              <a:rPr lang="en-US" dirty="0" err="1"/>
              <a:t>aboutpython.txt","r</a:t>
            </a:r>
            <a:r>
              <a:rPr lang="en-US" dirty="0"/>
              <a:t>")</a:t>
            </a:r>
          </a:p>
          <a:p>
            <a:pPr>
              <a:buNone/>
            </a:pPr>
            <a:r>
              <a:rPr lang="en-US" dirty="0"/>
              <a:t>lines=</a:t>
            </a:r>
            <a:r>
              <a:rPr lang="en-US" dirty="0" err="1"/>
              <a:t>f.readlines</a:t>
            </a:r>
            <a:r>
              <a:rPr lang="en-US" dirty="0"/>
              <a:t>()</a:t>
            </a:r>
          </a:p>
          <a:p>
            <a:pPr>
              <a:buNone/>
            </a:pPr>
            <a:r>
              <a:rPr lang="en-US" dirty="0" err="1"/>
              <a:t>f.close</a:t>
            </a:r>
            <a:r>
              <a:rPr lang="en-US" dirty="0"/>
              <a:t>()</a:t>
            </a:r>
          </a:p>
          <a:p>
            <a:pPr>
              <a:buNone/>
            </a:pPr>
            <a:r>
              <a:rPr lang="en-US" dirty="0"/>
              <a:t>print("The contents in the file are:")</a:t>
            </a:r>
          </a:p>
          <a:p>
            <a:pPr>
              <a:buNone/>
            </a:pPr>
            <a:r>
              <a:rPr lang="en-US" dirty="0"/>
              <a:t>for line in lines:</a:t>
            </a:r>
          </a:p>
          <a:p>
            <a:pPr>
              <a:buNone/>
            </a:pPr>
            <a:r>
              <a:rPr lang="en-US" dirty="0"/>
              <a:t>    </a:t>
            </a:r>
            <a:r>
              <a:rPr lang="en-US" dirty="0" err="1"/>
              <a:t>sys.stdout.write</a:t>
            </a:r>
            <a:r>
              <a:rPr lang="en-US" dirty="0"/>
              <a:t>(line)</a:t>
            </a:r>
          </a:p>
          <a:p>
            <a:pPr>
              <a:buNone/>
            </a:pPr>
            <a:endParaRPr lang="en-US" dirty="0"/>
          </a:p>
          <a:p>
            <a:pPr>
              <a:buNone/>
            </a:pP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592763"/>
          </a:xfrm>
        </p:spPr>
        <p:txBody>
          <a:bodyPr/>
          <a:lstStyle/>
          <a:p>
            <a:r>
              <a:rPr lang="en-US" b="1" u="sng" dirty="0">
                <a:solidFill>
                  <a:srgbClr val="00B050"/>
                </a:solidFill>
              </a:rPr>
              <a:t>Output:</a:t>
            </a:r>
          </a:p>
          <a:p>
            <a:pPr>
              <a:buNone/>
            </a:pPr>
            <a:r>
              <a:rPr lang="en-US" dirty="0">
                <a:solidFill>
                  <a:srgbClr val="00B050"/>
                </a:solidFill>
              </a:rPr>
              <a:t>The contents in the file are: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 </a:t>
            </a:r>
          </a:p>
          <a:p>
            <a:pPr>
              <a:buNone/>
            </a:pPr>
            <a:r>
              <a:rPr lang="en-US" dirty="0">
                <a:solidFill>
                  <a:srgbClr val="00B050"/>
                </a:solidFill>
              </a:rPr>
              <a:t>Also used in Web Development</a:t>
            </a:r>
          </a:p>
          <a:p>
            <a:pPr>
              <a:buNone/>
            </a:pPr>
            <a:r>
              <a:rPr lang="en-US" dirty="0">
                <a:solidFill>
                  <a:srgbClr val="00B050"/>
                </a:solidFill>
              </a:rPr>
              <a:t>Its very hot today</a:t>
            </a:r>
          </a:p>
          <a:p>
            <a:pPr>
              <a:buNone/>
            </a:pPr>
            <a:r>
              <a:rPr lang="en-US" dirty="0">
                <a:solidFill>
                  <a:srgbClr val="00B050"/>
                </a:solidFill>
              </a:rPr>
              <a:t>Lets have a cold drinks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792162"/>
          </a:xfrm>
        </p:spPr>
        <p:txBody>
          <a:bodyPr/>
          <a:lstStyle/>
          <a:p>
            <a:pPr algn="l"/>
            <a:r>
              <a:rPr lang="en-US" dirty="0"/>
              <a:t>Copying a File:</a:t>
            </a:r>
          </a:p>
        </p:txBody>
      </p:sp>
      <p:sp>
        <p:nvSpPr>
          <p:cNvPr id="3" name="Content Placeholder 2"/>
          <p:cNvSpPr>
            <a:spLocks noGrp="1"/>
          </p:cNvSpPr>
          <p:nvPr>
            <p:ph sz="quarter" idx="1"/>
          </p:nvPr>
        </p:nvSpPr>
        <p:spPr>
          <a:xfrm>
            <a:off x="609600" y="914400"/>
            <a:ext cx="8229600" cy="5334000"/>
          </a:xfrm>
        </p:spPr>
        <p:txBody>
          <a:bodyPr>
            <a:normAutofit fontScale="85000" lnSpcReduction="20000"/>
          </a:bodyPr>
          <a:lstStyle/>
          <a:p>
            <a:r>
              <a:rPr lang="en-US" b="1" dirty="0"/>
              <a:t>The following program shows how to make a copy of the file aboutpython.txt and name it copyabtpython.txt</a:t>
            </a:r>
          </a:p>
          <a:p>
            <a:endParaRPr lang="en-US" b="1" dirty="0"/>
          </a:p>
          <a:p>
            <a:pPr>
              <a:buNone/>
            </a:pPr>
            <a:r>
              <a:rPr lang="en-US" dirty="0"/>
              <a:t>f=open("</a:t>
            </a:r>
            <a:r>
              <a:rPr lang="en-US" dirty="0" err="1"/>
              <a:t>aboutpython.txt","r</a:t>
            </a:r>
            <a:r>
              <a:rPr lang="en-US" dirty="0"/>
              <a:t>")</a:t>
            </a:r>
          </a:p>
          <a:p>
            <a:pPr>
              <a:buNone/>
            </a:pPr>
            <a:r>
              <a:rPr lang="en-US" dirty="0"/>
              <a:t>lines=</a:t>
            </a:r>
            <a:r>
              <a:rPr lang="en-US" dirty="0" err="1"/>
              <a:t>f.read</a:t>
            </a:r>
            <a:r>
              <a:rPr lang="en-US" dirty="0"/>
              <a:t>()</a:t>
            </a:r>
          </a:p>
          <a:p>
            <a:pPr>
              <a:buNone/>
            </a:pPr>
            <a:r>
              <a:rPr lang="en-US" dirty="0" err="1"/>
              <a:t>f.close</a:t>
            </a:r>
            <a:r>
              <a:rPr lang="en-US" dirty="0"/>
              <a:t>()</a:t>
            </a:r>
          </a:p>
          <a:p>
            <a:pPr>
              <a:buNone/>
            </a:pPr>
            <a:endParaRPr lang="en-US" dirty="0"/>
          </a:p>
          <a:p>
            <a:pPr>
              <a:buNone/>
            </a:pPr>
            <a:r>
              <a:rPr lang="en-US" dirty="0"/>
              <a:t>g=open("</a:t>
            </a:r>
            <a:r>
              <a:rPr lang="en-US" dirty="0" err="1"/>
              <a:t>copyabtpython.txt",'w</a:t>
            </a:r>
            <a:r>
              <a:rPr lang="en-US" dirty="0"/>
              <a:t>')</a:t>
            </a:r>
          </a:p>
          <a:p>
            <a:pPr>
              <a:buNone/>
            </a:pPr>
            <a:r>
              <a:rPr lang="en-US" dirty="0" err="1"/>
              <a:t>g.write</a:t>
            </a:r>
            <a:r>
              <a:rPr lang="en-US" dirty="0"/>
              <a:t>(lines)</a:t>
            </a:r>
          </a:p>
          <a:p>
            <a:pPr>
              <a:buNone/>
            </a:pPr>
            <a:r>
              <a:rPr lang="en-US" dirty="0" err="1"/>
              <a:t>g.close</a:t>
            </a:r>
            <a:r>
              <a:rPr lang="en-US" dirty="0"/>
              <a:t>()</a:t>
            </a:r>
          </a:p>
          <a:p>
            <a:pPr>
              <a:buNone/>
            </a:pPr>
            <a:endParaRPr lang="en-US" dirty="0"/>
          </a:p>
          <a:p>
            <a:pPr>
              <a:buNone/>
            </a:pPr>
            <a:r>
              <a:rPr lang="en-US" dirty="0"/>
              <a:t>print("The copy of the file is made")</a:t>
            </a:r>
          </a:p>
          <a:p>
            <a:pPr>
              <a:buNone/>
            </a:pPr>
            <a:r>
              <a:rPr lang="en-US" dirty="0"/>
              <a:t>g=open("</a:t>
            </a:r>
            <a:r>
              <a:rPr lang="en-US" dirty="0" err="1"/>
              <a:t>copyabtpython.txt",'r</a:t>
            </a:r>
            <a:r>
              <a:rPr lang="en-US" dirty="0"/>
              <a:t>')</a:t>
            </a:r>
          </a:p>
          <a:p>
            <a:pPr>
              <a:buNone/>
            </a:pPr>
            <a:r>
              <a:rPr lang="en-US" dirty="0"/>
              <a:t>lines=</a:t>
            </a:r>
            <a:r>
              <a:rPr lang="en-US" dirty="0" err="1"/>
              <a:t>g.read</a:t>
            </a:r>
            <a:r>
              <a:rPr lang="en-US" dirty="0"/>
              <a:t>()</a:t>
            </a:r>
          </a:p>
          <a:p>
            <a:pPr>
              <a:buNone/>
            </a:pPr>
            <a:r>
              <a:rPr lang="en-US" dirty="0"/>
              <a:t>print(lines)</a:t>
            </a:r>
          </a:p>
          <a:p>
            <a:pPr>
              <a:buNone/>
            </a:pPr>
            <a:r>
              <a:rPr lang="en-US" dirty="0" err="1"/>
              <a:t>g.close</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838200"/>
            <a:ext cx="8229600" cy="5821363"/>
          </a:xfrm>
        </p:spPr>
        <p:txBody>
          <a:bodyPr/>
          <a:lstStyle/>
          <a:p>
            <a:r>
              <a:rPr lang="en-US" b="1" u="sng" dirty="0">
                <a:solidFill>
                  <a:srgbClr val="00B050"/>
                </a:solidFill>
              </a:rPr>
              <a:t>Output:</a:t>
            </a:r>
          </a:p>
          <a:p>
            <a:pPr>
              <a:buNone/>
            </a:pPr>
            <a:r>
              <a:rPr lang="en-US" dirty="0">
                <a:solidFill>
                  <a:srgbClr val="00B050"/>
                </a:solidFill>
              </a:rPr>
              <a:t>The copy of the file is made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 </a:t>
            </a:r>
          </a:p>
          <a:p>
            <a:pPr>
              <a:buNone/>
            </a:pPr>
            <a:r>
              <a:rPr lang="en-US" dirty="0">
                <a:solidFill>
                  <a:srgbClr val="00B050"/>
                </a:solidFill>
              </a:rPr>
              <a:t>Also used in Web Development</a:t>
            </a:r>
          </a:p>
          <a:p>
            <a:pPr>
              <a:buNone/>
            </a:pPr>
            <a:r>
              <a:rPr lang="en-US" dirty="0">
                <a:solidFill>
                  <a:srgbClr val="00B050"/>
                </a:solidFill>
              </a:rPr>
              <a:t>Its very hot today</a:t>
            </a:r>
          </a:p>
          <a:p>
            <a:pPr>
              <a:buNone/>
            </a:pPr>
            <a:r>
              <a:rPr lang="en-US" dirty="0">
                <a:solidFill>
                  <a:srgbClr val="00B050"/>
                </a:solidFill>
              </a:rPr>
              <a:t>Lets have a cold drink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pPr algn="l"/>
            <a:r>
              <a:rPr lang="en-US" dirty="0"/>
              <a:t>Deleting content from a file:</a:t>
            </a:r>
          </a:p>
        </p:txBody>
      </p:sp>
      <p:sp>
        <p:nvSpPr>
          <p:cNvPr id="3" name="Content Placeholder 2"/>
          <p:cNvSpPr>
            <a:spLocks noGrp="1"/>
          </p:cNvSpPr>
          <p:nvPr>
            <p:ph sz="quarter" idx="1"/>
          </p:nvPr>
        </p:nvSpPr>
        <p:spPr>
          <a:xfrm>
            <a:off x="457200" y="762000"/>
            <a:ext cx="8229600" cy="5867400"/>
          </a:xfrm>
        </p:spPr>
        <p:txBody>
          <a:bodyPr>
            <a:normAutofit fontScale="85000" lnSpcReduction="20000"/>
          </a:bodyPr>
          <a:lstStyle/>
          <a:p>
            <a:pPr>
              <a:buNone/>
            </a:pPr>
            <a:r>
              <a:rPr lang="en-US" dirty="0"/>
              <a:t>import sys</a:t>
            </a:r>
          </a:p>
          <a:p>
            <a:pPr>
              <a:buNone/>
            </a:pPr>
            <a:r>
              <a:rPr lang="en-US" dirty="0"/>
              <a:t>f=open("</a:t>
            </a:r>
            <a:r>
              <a:rPr lang="en-US" dirty="0" err="1"/>
              <a:t>aboutpython.txt","r</a:t>
            </a:r>
            <a:r>
              <a:rPr lang="en-US" dirty="0"/>
              <a:t>")</a:t>
            </a:r>
          </a:p>
          <a:p>
            <a:pPr>
              <a:buNone/>
            </a:pPr>
            <a:r>
              <a:rPr lang="en-US" dirty="0"/>
              <a:t>lines=</a:t>
            </a:r>
            <a:r>
              <a:rPr lang="en-US" dirty="0" err="1"/>
              <a:t>f.readlines</a:t>
            </a:r>
            <a:r>
              <a:rPr lang="en-US" dirty="0"/>
              <a:t>()</a:t>
            </a:r>
          </a:p>
          <a:p>
            <a:pPr>
              <a:buNone/>
            </a:pPr>
            <a:r>
              <a:rPr lang="en-US" dirty="0"/>
              <a:t>print("Original content of the file:")</a:t>
            </a:r>
          </a:p>
          <a:p>
            <a:pPr>
              <a:buNone/>
            </a:pPr>
            <a:r>
              <a:rPr lang="en-US" dirty="0"/>
              <a:t>for line in lines:</a:t>
            </a:r>
          </a:p>
          <a:p>
            <a:pPr>
              <a:buNone/>
            </a:pPr>
            <a:r>
              <a:rPr lang="en-US" dirty="0"/>
              <a:t>    </a:t>
            </a:r>
            <a:r>
              <a:rPr lang="en-US" dirty="0" err="1"/>
              <a:t>sys.stdout.write</a:t>
            </a:r>
            <a:r>
              <a:rPr lang="en-US" dirty="0"/>
              <a:t>(line)</a:t>
            </a:r>
          </a:p>
          <a:p>
            <a:pPr>
              <a:buNone/>
            </a:pPr>
            <a:r>
              <a:rPr lang="en-US" dirty="0" err="1"/>
              <a:t>f.close</a:t>
            </a:r>
            <a:r>
              <a:rPr lang="en-US" dirty="0"/>
              <a:t>()</a:t>
            </a:r>
          </a:p>
          <a:p>
            <a:pPr>
              <a:buNone/>
            </a:pPr>
            <a:r>
              <a:rPr lang="en-US" dirty="0"/>
              <a:t>del lines[1:3]</a:t>
            </a:r>
          </a:p>
          <a:p>
            <a:pPr>
              <a:buNone/>
            </a:pPr>
            <a:endParaRPr lang="en-US" dirty="0"/>
          </a:p>
          <a:p>
            <a:pPr>
              <a:buNone/>
            </a:pPr>
            <a:r>
              <a:rPr lang="en-US" dirty="0"/>
              <a:t>f=open("</a:t>
            </a:r>
            <a:r>
              <a:rPr lang="en-US" dirty="0" err="1"/>
              <a:t>aboutpython.txt","w</a:t>
            </a:r>
            <a:r>
              <a:rPr lang="en-US" dirty="0"/>
              <a:t>")</a:t>
            </a:r>
          </a:p>
          <a:p>
            <a:pPr>
              <a:buNone/>
            </a:pPr>
            <a:r>
              <a:rPr lang="en-US" dirty="0" err="1"/>
              <a:t>f.writelines</a:t>
            </a:r>
            <a:r>
              <a:rPr lang="en-US" dirty="0"/>
              <a:t>(lines)</a:t>
            </a:r>
          </a:p>
          <a:p>
            <a:pPr>
              <a:buNone/>
            </a:pPr>
            <a:r>
              <a:rPr lang="en-US" dirty="0" err="1"/>
              <a:t>f.close</a:t>
            </a:r>
            <a:r>
              <a:rPr lang="en-US" dirty="0"/>
              <a:t>()</a:t>
            </a:r>
          </a:p>
          <a:p>
            <a:pPr>
              <a:buNone/>
            </a:pPr>
            <a:r>
              <a:rPr lang="en-US" dirty="0"/>
              <a:t>print("\</a:t>
            </a:r>
            <a:r>
              <a:rPr lang="en-US" dirty="0" err="1"/>
              <a:t>nThe</a:t>
            </a:r>
            <a:r>
              <a:rPr lang="en-US" dirty="0"/>
              <a:t> content of the file after deleting second and third line : ")</a:t>
            </a:r>
          </a:p>
          <a:p>
            <a:pPr>
              <a:buNone/>
            </a:pPr>
            <a:r>
              <a:rPr lang="en-US" dirty="0"/>
              <a:t>f=open("</a:t>
            </a:r>
            <a:r>
              <a:rPr lang="en-US" dirty="0" err="1"/>
              <a:t>aboutpython.txt","r</a:t>
            </a:r>
            <a:r>
              <a:rPr lang="en-US" dirty="0"/>
              <a:t>")</a:t>
            </a:r>
          </a:p>
          <a:p>
            <a:pPr>
              <a:buNone/>
            </a:pPr>
            <a:r>
              <a:rPr lang="en-US" dirty="0"/>
              <a:t>lines=</a:t>
            </a:r>
            <a:r>
              <a:rPr lang="en-US" dirty="0" err="1"/>
              <a:t>f.read</a:t>
            </a:r>
            <a:r>
              <a:rPr lang="en-US" dirty="0"/>
              <a:t>()</a:t>
            </a:r>
          </a:p>
          <a:p>
            <a:pPr>
              <a:buNone/>
            </a:pPr>
            <a:r>
              <a:rPr lang="en-US" dirty="0"/>
              <a:t>print(lines)</a:t>
            </a:r>
          </a:p>
          <a:p>
            <a:pPr>
              <a:buNone/>
            </a:pPr>
            <a:r>
              <a:rPr lang="en-US" dirty="0" err="1"/>
              <a:t>f.close</a:t>
            </a:r>
            <a:r>
              <a:rPr lang="en-US" dirty="0"/>
              <a:t>()</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8086" y="381000"/>
            <a:ext cx="8686800" cy="5638800"/>
          </a:xfrm>
        </p:spPr>
        <p:txBody>
          <a:bodyPr>
            <a:normAutofit fontScale="92500" lnSpcReduction="10000"/>
          </a:bodyPr>
          <a:lstStyle/>
          <a:p>
            <a:r>
              <a:rPr lang="en-US" b="1" u="sng" dirty="0">
                <a:solidFill>
                  <a:srgbClr val="00B050"/>
                </a:solidFill>
              </a:rPr>
              <a:t>Output:</a:t>
            </a:r>
          </a:p>
          <a:p>
            <a:pPr>
              <a:buNone/>
            </a:pPr>
            <a:r>
              <a:rPr lang="en-US" dirty="0">
                <a:solidFill>
                  <a:srgbClr val="00B050"/>
                </a:solidFill>
              </a:rPr>
              <a:t>Original content of the file: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 </a:t>
            </a:r>
          </a:p>
          <a:p>
            <a:pPr>
              <a:buNone/>
            </a:pPr>
            <a:r>
              <a:rPr lang="en-US" dirty="0">
                <a:solidFill>
                  <a:srgbClr val="00B050"/>
                </a:solidFill>
              </a:rPr>
              <a:t>Also used in Web Development</a:t>
            </a:r>
          </a:p>
          <a:p>
            <a:pPr>
              <a:buNone/>
            </a:pPr>
            <a:r>
              <a:rPr lang="en-US" dirty="0">
                <a:solidFill>
                  <a:srgbClr val="00B050"/>
                </a:solidFill>
              </a:rPr>
              <a:t>Its very hot today</a:t>
            </a:r>
          </a:p>
          <a:p>
            <a:pPr>
              <a:buNone/>
            </a:pPr>
            <a:r>
              <a:rPr lang="en-US" dirty="0">
                <a:solidFill>
                  <a:srgbClr val="00B050"/>
                </a:solidFill>
              </a:rPr>
              <a:t>Lets have a cold drink</a:t>
            </a:r>
          </a:p>
          <a:p>
            <a:pPr>
              <a:buNone/>
            </a:pPr>
            <a:endParaRPr lang="en-US" dirty="0">
              <a:solidFill>
                <a:srgbClr val="00B050"/>
              </a:solidFill>
            </a:endParaRPr>
          </a:p>
          <a:p>
            <a:pPr>
              <a:buNone/>
            </a:pPr>
            <a:r>
              <a:rPr lang="en-US" dirty="0">
                <a:solidFill>
                  <a:srgbClr val="00B050"/>
                </a:solidFill>
              </a:rPr>
              <a:t>The content of the file after deleting second and third line : </a:t>
            </a:r>
          </a:p>
          <a:p>
            <a:pPr>
              <a:buNone/>
            </a:pPr>
            <a:r>
              <a:rPr lang="en-US" dirty="0">
                <a:solidFill>
                  <a:srgbClr val="00B050"/>
                </a:solidFill>
              </a:rPr>
              <a:t>Python is a great language</a:t>
            </a:r>
          </a:p>
          <a:p>
            <a:pPr>
              <a:buNone/>
            </a:pPr>
            <a:r>
              <a:rPr lang="en-US" dirty="0">
                <a:solidFill>
                  <a:srgbClr val="00B050"/>
                </a:solidFill>
              </a:rPr>
              <a:t>Also used in Web Development</a:t>
            </a:r>
          </a:p>
          <a:p>
            <a:pPr>
              <a:buNone/>
            </a:pPr>
            <a:r>
              <a:rPr lang="en-US" dirty="0">
                <a:solidFill>
                  <a:srgbClr val="00B050"/>
                </a:solidFill>
              </a:rPr>
              <a:t>Its very hot today</a:t>
            </a:r>
          </a:p>
          <a:p>
            <a:pPr>
              <a:buNone/>
            </a:pPr>
            <a:r>
              <a:rPr lang="en-US" dirty="0">
                <a:solidFill>
                  <a:srgbClr val="00B050"/>
                </a:solidFill>
              </a:rPr>
              <a:t>Lets have a cold drink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pPr algn="l"/>
            <a:r>
              <a:rPr lang="en-US" dirty="0"/>
              <a:t>Updating the content of a file</a:t>
            </a:r>
          </a:p>
        </p:txBody>
      </p:sp>
      <p:sp>
        <p:nvSpPr>
          <p:cNvPr id="3" name="Content Placeholder 2"/>
          <p:cNvSpPr>
            <a:spLocks noGrp="1"/>
          </p:cNvSpPr>
          <p:nvPr>
            <p:ph sz="quarter" idx="1"/>
          </p:nvPr>
        </p:nvSpPr>
        <p:spPr>
          <a:xfrm>
            <a:off x="457200" y="838200"/>
            <a:ext cx="8229600" cy="6172200"/>
          </a:xfrm>
        </p:spPr>
        <p:txBody>
          <a:bodyPr>
            <a:normAutofit fontScale="62500" lnSpcReduction="20000"/>
          </a:bodyPr>
          <a:lstStyle/>
          <a:p>
            <a:pPr>
              <a:buNone/>
            </a:pPr>
            <a:r>
              <a:rPr lang="en-US" dirty="0"/>
              <a:t>import sys</a:t>
            </a:r>
          </a:p>
          <a:p>
            <a:pPr>
              <a:buNone/>
            </a:pPr>
            <a:r>
              <a:rPr lang="en-US" dirty="0"/>
              <a:t>f=open("</a:t>
            </a:r>
            <a:r>
              <a:rPr lang="en-US" dirty="0" err="1"/>
              <a:t>aboutpython.txt","r</a:t>
            </a:r>
            <a:r>
              <a:rPr lang="en-US" dirty="0"/>
              <a:t>")</a:t>
            </a:r>
          </a:p>
          <a:p>
            <a:pPr>
              <a:buNone/>
            </a:pPr>
            <a:r>
              <a:rPr lang="en-US" dirty="0"/>
              <a:t>lines=</a:t>
            </a:r>
            <a:r>
              <a:rPr lang="en-US" dirty="0" err="1"/>
              <a:t>f.readlines</a:t>
            </a:r>
            <a:r>
              <a:rPr lang="en-US" dirty="0"/>
              <a:t>()</a:t>
            </a:r>
          </a:p>
          <a:p>
            <a:pPr>
              <a:buNone/>
            </a:pPr>
            <a:r>
              <a:rPr lang="en-US" dirty="0"/>
              <a:t>print("Original content of the file:")</a:t>
            </a:r>
          </a:p>
          <a:p>
            <a:pPr>
              <a:buNone/>
            </a:pPr>
            <a:r>
              <a:rPr lang="en-US" dirty="0"/>
              <a:t>for line in lines:</a:t>
            </a:r>
          </a:p>
          <a:p>
            <a:pPr>
              <a:buNone/>
            </a:pPr>
            <a:r>
              <a:rPr lang="en-US" dirty="0"/>
              <a:t>    </a:t>
            </a:r>
            <a:r>
              <a:rPr lang="en-US" dirty="0" err="1"/>
              <a:t>sys.stdout.write</a:t>
            </a:r>
            <a:r>
              <a:rPr lang="en-US" dirty="0"/>
              <a:t>(line)</a:t>
            </a:r>
          </a:p>
          <a:p>
            <a:pPr>
              <a:buNone/>
            </a:pPr>
            <a:r>
              <a:rPr lang="en-US" dirty="0" err="1"/>
              <a:t>f.close</a:t>
            </a:r>
            <a:r>
              <a:rPr lang="en-US" dirty="0"/>
              <a:t>()</a:t>
            </a:r>
          </a:p>
          <a:p>
            <a:pPr>
              <a:buNone/>
            </a:pPr>
            <a:r>
              <a:rPr lang="en-US" dirty="0"/>
              <a:t>n=</a:t>
            </a:r>
            <a:r>
              <a:rPr lang="en-US" dirty="0" err="1"/>
              <a:t>int</a:t>
            </a:r>
            <a:r>
              <a:rPr lang="en-US" dirty="0"/>
              <a:t>(input("\n\</a:t>
            </a:r>
            <a:r>
              <a:rPr lang="en-US" dirty="0" err="1"/>
              <a:t>nEnter</a:t>
            </a:r>
            <a:r>
              <a:rPr lang="en-US" dirty="0"/>
              <a:t> the line number to change: "))</a:t>
            </a:r>
          </a:p>
          <a:p>
            <a:pPr>
              <a:buNone/>
            </a:pPr>
            <a:r>
              <a:rPr lang="en-US" dirty="0"/>
              <a:t>if n &lt;= </a:t>
            </a:r>
            <a:r>
              <a:rPr lang="en-US" dirty="0" err="1"/>
              <a:t>len</a:t>
            </a:r>
            <a:r>
              <a:rPr lang="en-US" dirty="0"/>
              <a:t>(lines):</a:t>
            </a:r>
          </a:p>
          <a:p>
            <a:pPr>
              <a:buNone/>
            </a:pPr>
            <a:r>
              <a:rPr lang="en-US" dirty="0"/>
              <a:t>    r=input("Enter the new content: ")</a:t>
            </a:r>
          </a:p>
          <a:p>
            <a:pPr>
              <a:buNone/>
            </a:pPr>
            <a:r>
              <a:rPr lang="en-US" dirty="0"/>
              <a:t>    lines[n-1]=r+"\n"</a:t>
            </a:r>
          </a:p>
          <a:p>
            <a:pPr>
              <a:buNone/>
            </a:pPr>
            <a:r>
              <a:rPr lang="en-US" dirty="0"/>
              <a:t>    f=open("</a:t>
            </a:r>
            <a:r>
              <a:rPr lang="en-US" dirty="0" err="1"/>
              <a:t>aboutpython.txt","w</a:t>
            </a:r>
            <a:r>
              <a:rPr lang="en-US" dirty="0"/>
              <a:t>")</a:t>
            </a:r>
          </a:p>
          <a:p>
            <a:pPr>
              <a:buNone/>
            </a:pPr>
            <a:r>
              <a:rPr lang="en-US" dirty="0"/>
              <a:t>    </a:t>
            </a:r>
            <a:r>
              <a:rPr lang="en-US" dirty="0" err="1"/>
              <a:t>f.writelines</a:t>
            </a:r>
            <a:r>
              <a:rPr lang="en-US" dirty="0"/>
              <a:t>(lines)</a:t>
            </a:r>
          </a:p>
          <a:p>
            <a:pPr>
              <a:buNone/>
            </a:pPr>
            <a:r>
              <a:rPr lang="en-US" dirty="0"/>
              <a:t>    </a:t>
            </a:r>
            <a:r>
              <a:rPr lang="en-US" dirty="0" err="1"/>
              <a:t>f.close</a:t>
            </a:r>
            <a:r>
              <a:rPr lang="en-US" dirty="0"/>
              <a:t>()</a:t>
            </a:r>
          </a:p>
          <a:p>
            <a:pPr>
              <a:buNone/>
            </a:pPr>
            <a:r>
              <a:rPr lang="en-US" dirty="0"/>
              <a:t>    print("The content of the file after updating line" ,n)</a:t>
            </a:r>
          </a:p>
          <a:p>
            <a:pPr>
              <a:buNone/>
            </a:pPr>
            <a:r>
              <a:rPr lang="en-US" dirty="0"/>
              <a:t>    f=open("</a:t>
            </a:r>
            <a:r>
              <a:rPr lang="en-US" dirty="0" err="1"/>
              <a:t>aboutpython.txt","r</a:t>
            </a:r>
            <a:r>
              <a:rPr lang="en-US" dirty="0"/>
              <a:t>")</a:t>
            </a:r>
          </a:p>
          <a:p>
            <a:pPr>
              <a:buNone/>
            </a:pPr>
            <a:r>
              <a:rPr lang="en-US" dirty="0"/>
              <a:t>    lines=</a:t>
            </a:r>
            <a:r>
              <a:rPr lang="en-US" dirty="0" err="1"/>
              <a:t>f.read</a:t>
            </a:r>
            <a:r>
              <a:rPr lang="en-US" dirty="0"/>
              <a:t>()</a:t>
            </a:r>
          </a:p>
          <a:p>
            <a:pPr>
              <a:buNone/>
            </a:pPr>
            <a:r>
              <a:rPr lang="en-US" dirty="0"/>
              <a:t>    print(lines)</a:t>
            </a:r>
          </a:p>
          <a:p>
            <a:pPr>
              <a:buNone/>
            </a:pPr>
            <a:r>
              <a:rPr lang="en-US" dirty="0"/>
              <a:t>    </a:t>
            </a:r>
            <a:r>
              <a:rPr lang="en-US" dirty="0" err="1"/>
              <a:t>f.close</a:t>
            </a:r>
            <a:r>
              <a:rPr lang="en-US" dirty="0"/>
              <a:t>()</a:t>
            </a:r>
          </a:p>
          <a:p>
            <a:pPr>
              <a:buNone/>
            </a:pPr>
            <a:r>
              <a:rPr lang="en-US" dirty="0"/>
              <a:t>else:</a:t>
            </a:r>
          </a:p>
          <a:p>
            <a:pPr>
              <a:buNone/>
            </a:pPr>
            <a:r>
              <a:rPr lang="en-US" dirty="0"/>
              <a:t>    print("The line number ",n , "is not found in the file")</a:t>
            </a:r>
          </a:p>
          <a:p>
            <a:pPr>
              <a:buNone/>
            </a:pPr>
            <a:r>
              <a:rPr lang="en-US" dirty="0"/>
              <a:t>    </a:t>
            </a:r>
          </a:p>
          <a:p>
            <a:pPr>
              <a:buNone/>
            </a:pPr>
            <a:endParaRPr lang="en-US" dirty="0"/>
          </a:p>
          <a:p>
            <a:pPr>
              <a:buNone/>
            </a:pPr>
            <a:endParaRPr lang="en-US" dirty="0"/>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8382000" cy="6477000"/>
          </a:xfrm>
        </p:spPr>
        <p:txBody>
          <a:bodyPr>
            <a:normAutofit fontScale="85000" lnSpcReduction="20000"/>
          </a:bodyPr>
          <a:lstStyle/>
          <a:p>
            <a:r>
              <a:rPr lang="en-US" b="1" u="sng" dirty="0">
                <a:solidFill>
                  <a:srgbClr val="00B050"/>
                </a:solidFill>
              </a:rPr>
              <a:t>Output:</a:t>
            </a:r>
          </a:p>
          <a:p>
            <a:pPr>
              <a:buNone/>
            </a:pPr>
            <a:r>
              <a:rPr lang="en-US" dirty="0">
                <a:solidFill>
                  <a:srgbClr val="00B050"/>
                </a:solidFill>
              </a:rPr>
              <a:t>Original content of the file:</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 </a:t>
            </a:r>
          </a:p>
          <a:p>
            <a:pPr>
              <a:buNone/>
            </a:pPr>
            <a:r>
              <a:rPr lang="en-US" dirty="0">
                <a:solidFill>
                  <a:srgbClr val="00B050"/>
                </a:solidFill>
              </a:rPr>
              <a:t>Also used in Web Development</a:t>
            </a:r>
          </a:p>
          <a:p>
            <a:pPr>
              <a:buNone/>
            </a:pPr>
            <a:r>
              <a:rPr lang="en-US" dirty="0">
                <a:solidFill>
                  <a:srgbClr val="00B050"/>
                </a:solidFill>
              </a:rPr>
              <a:t>Its very hot today</a:t>
            </a:r>
          </a:p>
          <a:p>
            <a:pPr>
              <a:buNone/>
            </a:pPr>
            <a:r>
              <a:rPr lang="en-US" dirty="0">
                <a:solidFill>
                  <a:srgbClr val="00B050"/>
                </a:solidFill>
              </a:rPr>
              <a:t>Lets have a cold drink</a:t>
            </a:r>
          </a:p>
          <a:p>
            <a:pPr>
              <a:buNone/>
            </a:pPr>
            <a:endParaRPr lang="en-US" dirty="0">
              <a:solidFill>
                <a:srgbClr val="00B050"/>
              </a:solidFill>
            </a:endParaRPr>
          </a:p>
          <a:p>
            <a:pPr>
              <a:buNone/>
            </a:pPr>
            <a:r>
              <a:rPr lang="en-US" dirty="0">
                <a:solidFill>
                  <a:srgbClr val="00B050"/>
                </a:solidFill>
              </a:rPr>
              <a:t>Enter the line number to change: 4</a:t>
            </a:r>
          </a:p>
          <a:p>
            <a:pPr>
              <a:buNone/>
            </a:pPr>
            <a:r>
              <a:rPr lang="en-US" dirty="0">
                <a:solidFill>
                  <a:srgbClr val="00B050"/>
                </a:solidFill>
              </a:rPr>
              <a:t>Enter the new content: It is very useful for web and application development</a:t>
            </a:r>
          </a:p>
          <a:p>
            <a:pPr>
              <a:buNone/>
            </a:pPr>
            <a:endParaRPr lang="en-US" dirty="0">
              <a:solidFill>
                <a:srgbClr val="00B050"/>
              </a:solidFill>
            </a:endParaRPr>
          </a:p>
          <a:p>
            <a:pPr>
              <a:buNone/>
            </a:pPr>
            <a:r>
              <a:rPr lang="en-US" dirty="0">
                <a:solidFill>
                  <a:srgbClr val="00B050"/>
                </a:solidFill>
              </a:rPr>
              <a:t>The content of the file after updating line 4</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a:t>
            </a:r>
          </a:p>
          <a:p>
            <a:pPr>
              <a:buNone/>
            </a:pPr>
            <a:r>
              <a:rPr lang="en-US" dirty="0">
                <a:solidFill>
                  <a:srgbClr val="00B050"/>
                </a:solidFill>
              </a:rPr>
              <a:t>It is very useful for web and application development</a:t>
            </a:r>
          </a:p>
          <a:p>
            <a:pPr>
              <a:buNone/>
            </a:pPr>
            <a:r>
              <a:rPr lang="en-US" dirty="0">
                <a:solidFill>
                  <a:srgbClr val="00B050"/>
                </a:solidFill>
              </a:rPr>
              <a:t>Its very hot today</a:t>
            </a:r>
          </a:p>
          <a:p>
            <a:pPr>
              <a:buNone/>
            </a:pPr>
            <a:r>
              <a:rPr lang="en-US" dirty="0">
                <a:solidFill>
                  <a:srgbClr val="00B050"/>
                </a:solidFill>
              </a:rPr>
              <a:t>Lets have a cold drink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sz="quarter" idx="1"/>
          </p:nvPr>
        </p:nvSpPr>
        <p:spPr>
          <a:xfrm>
            <a:off x="304800" y="1371600"/>
            <a:ext cx="8382000" cy="5029200"/>
          </a:xfrm>
        </p:spPr>
        <p:txBody>
          <a:bodyPr>
            <a:normAutofit/>
          </a:bodyPr>
          <a:lstStyle/>
          <a:p>
            <a:pPr>
              <a:buNone/>
            </a:pPr>
            <a:endParaRPr lang="en-US" dirty="0"/>
          </a:p>
          <a:p>
            <a:r>
              <a:rPr lang="en-US" dirty="0"/>
              <a:t>Python has several functions for creating, reading, updating, and deleting files.</a:t>
            </a:r>
          </a:p>
          <a:p>
            <a:r>
              <a:rPr lang="en-US" dirty="0"/>
              <a:t>The key function for working with files in Python is the </a:t>
            </a:r>
            <a:r>
              <a:rPr lang="en-US" b="1" dirty="0"/>
              <a:t>open()</a:t>
            </a:r>
            <a:r>
              <a:rPr lang="en-US" dirty="0"/>
              <a:t> function.</a:t>
            </a:r>
          </a:p>
          <a:p>
            <a:r>
              <a:rPr lang="en-US" dirty="0"/>
              <a:t>The open() function takes two parameters; </a:t>
            </a:r>
          </a:p>
          <a:p>
            <a:pPr>
              <a:buNone/>
            </a:pPr>
            <a:r>
              <a:rPr lang="en-US" i="1" dirty="0"/>
              <a:t>	</a:t>
            </a:r>
            <a:r>
              <a:rPr lang="en-US" b="1" i="1" dirty="0"/>
              <a:t>filename</a:t>
            </a:r>
            <a:r>
              <a:rPr lang="en-US" dirty="0"/>
              <a:t>, and </a:t>
            </a:r>
            <a:r>
              <a:rPr lang="en-US" b="1" i="1" dirty="0"/>
              <a:t>mode</a:t>
            </a:r>
            <a:r>
              <a:rPr lang="en-US" dirty="0"/>
              <a:t>.</a:t>
            </a:r>
          </a:p>
          <a:p>
            <a:pPr>
              <a:buNone/>
            </a:pPr>
            <a:r>
              <a:rPr lang="en-US"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normAutofit/>
          </a:bodyPr>
          <a:lstStyle/>
          <a:p>
            <a:pPr algn="l"/>
            <a:r>
              <a:rPr lang="en-US" sz="2800" dirty="0"/>
              <a:t>Reading the content of a file randomly</a:t>
            </a:r>
          </a:p>
        </p:txBody>
      </p:sp>
      <p:sp>
        <p:nvSpPr>
          <p:cNvPr id="3" name="Content Placeholder 2"/>
          <p:cNvSpPr>
            <a:spLocks noGrp="1"/>
          </p:cNvSpPr>
          <p:nvPr>
            <p:ph sz="quarter" idx="1"/>
          </p:nvPr>
        </p:nvSpPr>
        <p:spPr>
          <a:xfrm>
            <a:off x="457200" y="990600"/>
            <a:ext cx="8458200" cy="4953000"/>
          </a:xfrm>
        </p:spPr>
        <p:txBody>
          <a:bodyPr>
            <a:normAutofit/>
          </a:bodyPr>
          <a:lstStyle/>
          <a:p>
            <a:pPr>
              <a:buNone/>
            </a:pPr>
            <a:r>
              <a:rPr lang="en-US" dirty="0"/>
              <a:t>f=open("</a:t>
            </a:r>
            <a:r>
              <a:rPr lang="en-US" dirty="0" err="1"/>
              <a:t>aboutpython.txt","r</a:t>
            </a:r>
            <a:r>
              <a:rPr lang="en-US" dirty="0"/>
              <a:t>")</a:t>
            </a:r>
          </a:p>
          <a:p>
            <a:pPr>
              <a:buNone/>
            </a:pPr>
            <a:r>
              <a:rPr lang="en-US" dirty="0"/>
              <a:t>line=</a:t>
            </a:r>
            <a:r>
              <a:rPr lang="en-US" dirty="0" err="1"/>
              <a:t>f.readline</a:t>
            </a:r>
            <a:r>
              <a:rPr lang="en-US" dirty="0"/>
              <a:t>()</a:t>
            </a:r>
          </a:p>
          <a:p>
            <a:pPr>
              <a:buNone/>
            </a:pPr>
            <a:r>
              <a:rPr lang="en-US" dirty="0"/>
              <a:t>print("A line from files is :",line)</a:t>
            </a:r>
          </a:p>
          <a:p>
            <a:pPr>
              <a:buNone/>
            </a:pPr>
            <a:r>
              <a:rPr lang="en-US" dirty="0" err="1"/>
              <a:t>f.seek</a:t>
            </a:r>
            <a:r>
              <a:rPr lang="en-US" dirty="0"/>
              <a:t>(5)</a:t>
            </a:r>
          </a:p>
          <a:p>
            <a:pPr>
              <a:buNone/>
            </a:pPr>
            <a:r>
              <a:rPr lang="en-US" dirty="0"/>
              <a:t>line=</a:t>
            </a:r>
            <a:r>
              <a:rPr lang="en-US" dirty="0" err="1"/>
              <a:t>f.readline</a:t>
            </a:r>
            <a:r>
              <a:rPr lang="en-US" dirty="0"/>
              <a:t>()</a:t>
            </a:r>
          </a:p>
          <a:p>
            <a:pPr>
              <a:buNone/>
            </a:pPr>
            <a:r>
              <a:rPr lang="en-US" dirty="0"/>
              <a:t>print("The line from character 6 till end of line is :", line)</a:t>
            </a:r>
          </a:p>
          <a:p>
            <a:pPr>
              <a:buNone/>
            </a:pPr>
            <a:r>
              <a:rPr lang="en-US" dirty="0"/>
              <a:t>print("The pointer is at </a:t>
            </a:r>
            <a:r>
              <a:rPr lang="en-US" dirty="0" err="1"/>
              <a:t>location",f.tell</a:t>
            </a:r>
            <a:r>
              <a:rPr lang="en-US" dirty="0"/>
              <a:t>())</a:t>
            </a:r>
          </a:p>
          <a:p>
            <a:pPr>
              <a:buNone/>
            </a:pPr>
            <a:r>
              <a:rPr lang="en-US" dirty="0" err="1"/>
              <a:t>f.seek</a:t>
            </a:r>
            <a:r>
              <a:rPr lang="en-US" dirty="0"/>
              <a:t>(10)</a:t>
            </a:r>
          </a:p>
          <a:p>
            <a:pPr>
              <a:buNone/>
            </a:pPr>
            <a:r>
              <a:rPr lang="en-US" dirty="0"/>
              <a:t>line=</a:t>
            </a:r>
            <a:r>
              <a:rPr lang="en-US" dirty="0" err="1"/>
              <a:t>f.read</a:t>
            </a:r>
            <a:r>
              <a:rPr lang="en-US" dirty="0"/>
              <a:t>(15)</a:t>
            </a:r>
          </a:p>
          <a:p>
            <a:pPr>
              <a:buNone/>
            </a:pPr>
            <a:r>
              <a:rPr lang="en-US" dirty="0"/>
              <a:t>print("The fifteen character starting at location 11 are as: ", line)</a:t>
            </a:r>
          </a:p>
          <a:p>
            <a:pPr>
              <a:buNone/>
            </a:pPr>
            <a:endParaRPr lang="en-US"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normAutofit/>
          </a:bodyPr>
          <a:lstStyle/>
          <a:p>
            <a:r>
              <a:rPr lang="en-US" b="1" u="sng" dirty="0">
                <a:solidFill>
                  <a:srgbClr val="00B050"/>
                </a:solidFill>
              </a:rPr>
              <a:t>Output:</a:t>
            </a:r>
          </a:p>
          <a:p>
            <a:pPr>
              <a:buNone/>
            </a:pPr>
            <a:endParaRPr lang="en-US" dirty="0">
              <a:solidFill>
                <a:srgbClr val="00B050"/>
              </a:solidFill>
            </a:endParaRPr>
          </a:p>
          <a:p>
            <a:pPr>
              <a:buNone/>
            </a:pPr>
            <a:r>
              <a:rPr lang="en-US" dirty="0">
                <a:solidFill>
                  <a:srgbClr val="00B050"/>
                </a:solidFill>
              </a:rPr>
              <a:t>A line from files is : Python is a great  language</a:t>
            </a:r>
          </a:p>
          <a:p>
            <a:pPr>
              <a:buNone/>
            </a:pPr>
            <a:r>
              <a:rPr lang="en-US" dirty="0">
                <a:solidFill>
                  <a:srgbClr val="00B050"/>
                </a:solidFill>
              </a:rPr>
              <a:t>The line from character 6 till end of line is : n is a great language</a:t>
            </a:r>
          </a:p>
          <a:p>
            <a:pPr>
              <a:buNone/>
            </a:pPr>
            <a:endParaRPr lang="en-US" dirty="0">
              <a:solidFill>
                <a:srgbClr val="00B050"/>
              </a:solidFill>
            </a:endParaRPr>
          </a:p>
          <a:p>
            <a:pPr>
              <a:buNone/>
            </a:pPr>
            <a:r>
              <a:rPr lang="en-US" dirty="0">
                <a:solidFill>
                  <a:srgbClr val="00B050"/>
                </a:solidFill>
              </a:rPr>
              <a:t>The pointer is at location 28</a:t>
            </a:r>
          </a:p>
          <a:p>
            <a:pPr>
              <a:buNone/>
            </a:pPr>
            <a:r>
              <a:rPr lang="en-US" dirty="0">
                <a:solidFill>
                  <a:srgbClr val="00B050"/>
                </a:solidFill>
              </a:rPr>
              <a:t>The fifteen character starting at location 11 are as:  a great </a:t>
            </a:r>
            <a:r>
              <a:rPr lang="en-US" dirty="0" err="1">
                <a:solidFill>
                  <a:srgbClr val="00B050"/>
                </a:solidFill>
              </a:rPr>
              <a:t>languag</a:t>
            </a:r>
            <a:endParaRPr lang="en-US"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Accessing Specific Content in a File</a:t>
            </a:r>
          </a:p>
        </p:txBody>
      </p:sp>
      <p:sp>
        <p:nvSpPr>
          <p:cNvPr id="3" name="Content Placeholder 2"/>
          <p:cNvSpPr>
            <a:spLocks noGrp="1"/>
          </p:cNvSpPr>
          <p:nvPr>
            <p:ph sz="quarter" idx="1"/>
          </p:nvPr>
        </p:nvSpPr>
        <p:spPr>
          <a:xfrm>
            <a:off x="457200" y="1600200"/>
            <a:ext cx="8153400" cy="4873752"/>
          </a:xfrm>
        </p:spPr>
        <p:txBody>
          <a:bodyPr/>
          <a:lstStyle/>
          <a:p>
            <a:pPr>
              <a:buNone/>
            </a:pPr>
            <a:r>
              <a:rPr lang="en-US" dirty="0"/>
              <a:t>import </a:t>
            </a:r>
            <a:r>
              <a:rPr lang="en-US" dirty="0" err="1"/>
              <a:t>linecache</a:t>
            </a:r>
            <a:endParaRPr lang="en-US" dirty="0"/>
          </a:p>
          <a:p>
            <a:pPr>
              <a:buNone/>
            </a:pPr>
            <a:r>
              <a:rPr lang="en-US" dirty="0"/>
              <a:t>line=</a:t>
            </a:r>
            <a:r>
              <a:rPr lang="en-US" dirty="0" err="1"/>
              <a:t>linecache.getline</a:t>
            </a:r>
            <a:r>
              <a:rPr lang="en-US" dirty="0"/>
              <a:t>("aboutpython.txt",3)</a:t>
            </a:r>
          </a:p>
          <a:p>
            <a:pPr>
              <a:buNone/>
            </a:pPr>
            <a:r>
              <a:rPr lang="en-US" dirty="0"/>
              <a:t>print("The content of the third line is: ", line)</a:t>
            </a:r>
          </a:p>
          <a:p>
            <a:pPr>
              <a:buNone/>
            </a:pPr>
            <a:endParaRPr lang="en-US" dirty="0"/>
          </a:p>
          <a:p>
            <a:pPr>
              <a:buNone/>
            </a:pPr>
            <a:r>
              <a:rPr lang="en-US" b="1" u="sng" dirty="0">
                <a:solidFill>
                  <a:srgbClr val="00B050"/>
                </a:solidFill>
              </a:rPr>
              <a:t>Output</a:t>
            </a:r>
            <a:r>
              <a:rPr lang="en-US" b="1" dirty="0">
                <a:solidFill>
                  <a:srgbClr val="00B050"/>
                </a:solidFill>
              </a:rPr>
              <a:t>:</a:t>
            </a:r>
          </a:p>
          <a:p>
            <a:pPr>
              <a:buNone/>
            </a:pPr>
            <a:r>
              <a:rPr lang="en-US" dirty="0">
                <a:solidFill>
                  <a:srgbClr val="00B050"/>
                </a:solidFill>
              </a:rPr>
              <a:t>The content of the third line is:  Supports Object Oriented Programming</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96000"/>
          </a:xfrm>
        </p:spPr>
        <p:txBody>
          <a:bodyPr>
            <a:normAutofit/>
          </a:bodyPr>
          <a:lstStyle/>
          <a:p>
            <a:r>
              <a:rPr lang="en-US" b="1" dirty="0">
                <a:solidFill>
                  <a:schemeClr val="accent1"/>
                </a:solidFill>
              </a:rPr>
              <a:t>Creating a Binary Files:</a:t>
            </a:r>
          </a:p>
          <a:p>
            <a:pPr>
              <a:buNone/>
            </a:pPr>
            <a:r>
              <a:rPr lang="en-US" dirty="0" err="1"/>
              <a:t>str</a:t>
            </a:r>
            <a:r>
              <a:rPr lang="en-US" dirty="0"/>
              <a:t>="Hello World"</a:t>
            </a:r>
          </a:p>
          <a:p>
            <a:pPr>
              <a:buNone/>
            </a:pPr>
            <a:r>
              <a:rPr lang="en-US" dirty="0"/>
              <a:t>f=open("</a:t>
            </a:r>
            <a:r>
              <a:rPr lang="en-US" dirty="0" err="1"/>
              <a:t>filebinary.bin","wb</a:t>
            </a:r>
            <a:r>
              <a:rPr lang="en-US" dirty="0"/>
              <a:t>")</a:t>
            </a:r>
          </a:p>
          <a:p>
            <a:pPr>
              <a:buNone/>
            </a:pPr>
            <a:r>
              <a:rPr lang="en-US" dirty="0" err="1"/>
              <a:t>f.write</a:t>
            </a:r>
            <a:r>
              <a:rPr lang="en-US" dirty="0"/>
              <a:t>(</a:t>
            </a:r>
            <a:r>
              <a:rPr lang="en-US" dirty="0" err="1"/>
              <a:t>str.encode</a:t>
            </a:r>
            <a:r>
              <a:rPr lang="en-US" dirty="0"/>
              <a:t>('utf-8'))</a:t>
            </a:r>
          </a:p>
          <a:p>
            <a:pPr>
              <a:buNone/>
            </a:pPr>
            <a:r>
              <a:rPr lang="en-US" dirty="0" err="1"/>
              <a:t>f.close</a:t>
            </a:r>
            <a:r>
              <a:rPr lang="en-US" dirty="0"/>
              <a:t>()</a:t>
            </a:r>
          </a:p>
          <a:p>
            <a:pPr>
              <a:buNone/>
            </a:pPr>
            <a:r>
              <a:rPr lang="en-US" dirty="0"/>
              <a:t>f=open("</a:t>
            </a:r>
            <a:r>
              <a:rPr lang="en-US" dirty="0" err="1"/>
              <a:t>filebinary.bin","rb</a:t>
            </a:r>
            <a:r>
              <a:rPr lang="en-US" dirty="0"/>
              <a:t>")</a:t>
            </a:r>
          </a:p>
          <a:p>
            <a:pPr>
              <a:buNone/>
            </a:pPr>
            <a:r>
              <a:rPr lang="en-US" dirty="0" err="1"/>
              <a:t>fcontent</a:t>
            </a:r>
            <a:r>
              <a:rPr lang="en-US" dirty="0"/>
              <a:t>=</a:t>
            </a:r>
            <a:r>
              <a:rPr lang="en-US" dirty="0" err="1"/>
              <a:t>f.read</a:t>
            </a:r>
            <a:r>
              <a:rPr lang="en-US" dirty="0"/>
              <a:t>()</a:t>
            </a:r>
          </a:p>
          <a:p>
            <a:pPr>
              <a:buNone/>
            </a:pPr>
            <a:r>
              <a:rPr lang="en-US" dirty="0" err="1"/>
              <a:t>f.close</a:t>
            </a:r>
            <a:r>
              <a:rPr lang="en-US" dirty="0"/>
              <a:t>()</a:t>
            </a:r>
          </a:p>
          <a:p>
            <a:pPr>
              <a:buNone/>
            </a:pPr>
            <a:r>
              <a:rPr lang="en-US" dirty="0"/>
              <a:t>print("The content in the file is :")</a:t>
            </a:r>
          </a:p>
          <a:p>
            <a:pPr>
              <a:buNone/>
            </a:pPr>
            <a:r>
              <a:rPr lang="en-US" dirty="0"/>
              <a:t>print(</a:t>
            </a:r>
            <a:r>
              <a:rPr lang="en-US" dirty="0" err="1"/>
              <a:t>fcontent.decode</a:t>
            </a:r>
            <a:r>
              <a:rPr lang="en-US" dirty="0"/>
              <a:t>('utf-8'))</a:t>
            </a:r>
          </a:p>
          <a:p>
            <a:pPr>
              <a:buNone/>
            </a:pPr>
            <a:r>
              <a:rPr lang="en-US" b="1" u="sng" dirty="0">
                <a:solidFill>
                  <a:srgbClr val="00B050"/>
                </a:solidFill>
              </a:rPr>
              <a:t>Output:</a:t>
            </a:r>
          </a:p>
          <a:p>
            <a:pPr>
              <a:buNone/>
            </a:pPr>
            <a:r>
              <a:rPr lang="en-US" dirty="0">
                <a:solidFill>
                  <a:srgbClr val="00B050"/>
                </a:solidFill>
              </a:rPr>
              <a:t>The content in the file is :</a:t>
            </a:r>
          </a:p>
          <a:p>
            <a:pPr>
              <a:buNone/>
            </a:pPr>
            <a:r>
              <a:rPr lang="en-US" dirty="0">
                <a:solidFill>
                  <a:srgbClr val="00B050"/>
                </a:solidFill>
              </a:rPr>
              <a:t>Hello World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332752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493600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sz="quarter" idx="1"/>
          </p:nvPr>
        </p:nvSpPr>
        <p:spPr>
          <a:xfrm>
            <a:off x="457200" y="1775191"/>
            <a:ext cx="8382000" cy="4625609"/>
          </a:xfrm>
        </p:spPr>
        <p:txBody>
          <a:bodyPr/>
          <a:lstStyle/>
          <a:p>
            <a:r>
              <a:rPr lang="en-US" dirty="0"/>
              <a:t>An exception is an event, which occurs during the execution of a program that disrupts the normal flow of the program’s instructions.</a:t>
            </a:r>
          </a:p>
          <a:p>
            <a:r>
              <a:rPr lang="en-US" dirty="0"/>
              <a:t>An exception is a python object that represents an error.</a:t>
            </a:r>
          </a:p>
          <a:p>
            <a:r>
              <a:rPr lang="en-US" dirty="0"/>
              <a:t>When a python script raises an exception, it must either handle the exception immediately otherwise it terminates and quits.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924800" cy="6248399"/>
          </a:xfrm>
        </p:spPr>
        <p:txBody>
          <a:bodyPr/>
          <a:lstStyle/>
          <a:p>
            <a:r>
              <a:rPr lang="en-US" b="1" dirty="0"/>
              <a:t>There are two kinds of try blocks:</a:t>
            </a:r>
          </a:p>
          <a:p>
            <a:pPr marL="0" indent="0">
              <a:buNone/>
            </a:pPr>
            <a:endParaRPr lang="en-US" dirty="0"/>
          </a:p>
          <a:p>
            <a:pPr lvl="1" algn="just"/>
            <a:r>
              <a:rPr lang="en-US" b="1" dirty="0"/>
              <a:t>try/except: </a:t>
            </a:r>
            <a:r>
              <a:rPr lang="en-US" dirty="0"/>
              <a:t>The code that might raise an error is written in the try block, and all the errors and exceptions are handled through the except clause.</a:t>
            </a:r>
          </a:p>
          <a:p>
            <a:pPr lvl="1" algn="just"/>
            <a:endParaRPr lang="en-US" dirty="0"/>
          </a:p>
          <a:p>
            <a:pPr lvl="1" algn="just"/>
            <a:r>
              <a:rPr lang="en-US" b="1" dirty="0"/>
              <a:t>try/finally: </a:t>
            </a:r>
            <a:r>
              <a:rPr lang="en-US" dirty="0"/>
              <a:t>The code written in the finally block always executes whether an exception occurs or not.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try/except:</a:t>
            </a:r>
          </a:p>
        </p:txBody>
      </p:sp>
      <p:sp>
        <p:nvSpPr>
          <p:cNvPr id="3" name="Content Placeholder 2"/>
          <p:cNvSpPr>
            <a:spLocks noGrp="1"/>
          </p:cNvSpPr>
          <p:nvPr>
            <p:ph sz="quarter" idx="1"/>
          </p:nvPr>
        </p:nvSpPr>
        <p:spPr/>
        <p:txBody>
          <a:bodyPr/>
          <a:lstStyle/>
          <a:p>
            <a:r>
              <a:rPr lang="en-US" dirty="0">
                <a:solidFill>
                  <a:schemeClr val="tx2"/>
                </a:solidFill>
              </a:rPr>
              <a:t>Syntax:</a:t>
            </a:r>
          </a:p>
          <a:p>
            <a:pPr>
              <a:buNone/>
            </a:pPr>
            <a:r>
              <a:rPr lang="en-US" dirty="0"/>
              <a:t>	try:</a:t>
            </a:r>
          </a:p>
          <a:p>
            <a:pPr>
              <a:buNone/>
            </a:pPr>
            <a:r>
              <a:rPr lang="en-US" dirty="0"/>
              <a:t>	//statement(s)</a:t>
            </a:r>
          </a:p>
          <a:p>
            <a:pPr>
              <a:buNone/>
            </a:pPr>
            <a:r>
              <a:rPr lang="en-US" dirty="0"/>
              <a:t>	except </a:t>
            </a:r>
            <a:r>
              <a:rPr lang="en-US" dirty="0" err="1"/>
              <a:t>SomeException</a:t>
            </a:r>
            <a:r>
              <a:rPr lang="en-US" dirty="0"/>
              <a:t>:</a:t>
            </a:r>
          </a:p>
          <a:p>
            <a:pPr>
              <a:buNone/>
            </a:pPr>
            <a:r>
              <a:rPr lang="en-US" dirty="0"/>
              <a:t>	//code for handling exception</a:t>
            </a:r>
          </a:p>
          <a:p>
            <a:pPr>
              <a:buNone/>
            </a:pPr>
            <a:r>
              <a:rPr lang="en-US" dirty="0"/>
              <a:t>	else:</a:t>
            </a:r>
          </a:p>
          <a:p>
            <a:pPr>
              <a:buNone/>
            </a:pPr>
            <a:r>
              <a:rPr lang="en-US" dirty="0"/>
              <a:t>	</a:t>
            </a:r>
            <a:r>
              <a:rPr lang="en-US"/>
              <a:t>	//statement(s</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523999"/>
            <a:ext cx="8229600" cy="4876801"/>
          </a:xfrm>
        </p:spPr>
        <p:txBody>
          <a:bodyPr>
            <a:normAutofit/>
          </a:bodyPr>
          <a:lstStyle/>
          <a:p>
            <a:r>
              <a:rPr lang="en-US" dirty="0"/>
              <a:t>A single try statement can have multiple except statements. This is useful when the</a:t>
            </a:r>
            <a:r>
              <a:rPr lang="en-US" dirty="0">
                <a:solidFill>
                  <a:schemeClr val="bg1"/>
                </a:solidFill>
              </a:rPr>
              <a:t> </a:t>
            </a:r>
            <a:r>
              <a:rPr lang="en-US" dirty="0"/>
              <a:t>block contains statements that may throw different types of exception.</a:t>
            </a:r>
          </a:p>
          <a:p>
            <a:r>
              <a:rPr lang="en-US" dirty="0"/>
              <a:t>After the except clause(s), you can include an else-clause. The code in the else: block executes if the code in the try: block does not raise an exception.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914400"/>
            <a:ext cx="8382000" cy="4373563"/>
          </a:xfrm>
        </p:spPr>
        <p:txBody>
          <a:bodyPr>
            <a:normAutofit/>
          </a:bodyPr>
          <a:lstStyle/>
          <a:p>
            <a:pPr>
              <a:buNone/>
            </a:pPr>
            <a:r>
              <a:rPr lang="en-US" b="1" dirty="0">
                <a:solidFill>
                  <a:schemeClr val="bg1"/>
                </a:solidFill>
              </a:rPr>
              <a:t>Mode Description:</a:t>
            </a:r>
          </a:p>
          <a:p>
            <a:endParaRPr lang="en-US" b="1" dirty="0"/>
          </a:p>
          <a:p>
            <a:r>
              <a:rPr lang="en-US" b="1" dirty="0"/>
              <a:t>“r"</a:t>
            </a:r>
            <a:r>
              <a:rPr lang="en-US" dirty="0"/>
              <a:t> - </a:t>
            </a:r>
            <a:r>
              <a:rPr lang="en-US" b="1" dirty="0"/>
              <a:t>Read</a:t>
            </a:r>
            <a:r>
              <a:rPr lang="en-US" dirty="0"/>
              <a:t> - Opens a file for reading, error if the file does not exist</a:t>
            </a:r>
          </a:p>
          <a:p>
            <a:r>
              <a:rPr lang="en-US" b="1" dirty="0"/>
              <a:t>"a"</a:t>
            </a:r>
            <a:r>
              <a:rPr lang="en-US" dirty="0"/>
              <a:t> - </a:t>
            </a:r>
            <a:r>
              <a:rPr lang="en-US" b="1" dirty="0"/>
              <a:t>Append </a:t>
            </a:r>
            <a:r>
              <a:rPr lang="en-US" dirty="0"/>
              <a:t>- Opens a file for appending, creates the file if it does not exist</a:t>
            </a:r>
          </a:p>
          <a:p>
            <a:r>
              <a:rPr lang="en-US" b="1" dirty="0"/>
              <a:t>"w"</a:t>
            </a:r>
            <a:r>
              <a:rPr lang="en-US" dirty="0"/>
              <a:t> - </a:t>
            </a:r>
            <a:r>
              <a:rPr lang="en-US" b="1" dirty="0"/>
              <a:t>Write</a:t>
            </a:r>
            <a:r>
              <a:rPr lang="en-US" dirty="0"/>
              <a:t> - Opens a file for writing, creates the file if it does not exist</a:t>
            </a:r>
          </a:p>
          <a:p>
            <a:pPr>
              <a:buNone/>
            </a:pPr>
            <a:br>
              <a:rPr lang="en-US" dirty="0"/>
            </a:b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Exception and description</a:t>
            </a:r>
          </a:p>
        </p:txBody>
      </p:sp>
      <p:sp>
        <p:nvSpPr>
          <p:cNvPr id="3" name="Content Placeholder 2"/>
          <p:cNvSpPr>
            <a:spLocks noGrp="1"/>
          </p:cNvSpPr>
          <p:nvPr>
            <p:ph sz="quarter" idx="1"/>
          </p:nvPr>
        </p:nvSpPr>
        <p:spPr>
          <a:xfrm>
            <a:off x="381000" y="1219200"/>
            <a:ext cx="8534400" cy="5334000"/>
          </a:xfrm>
        </p:spPr>
        <p:txBody>
          <a:bodyPr>
            <a:normAutofit/>
          </a:bodyPr>
          <a:lstStyle/>
          <a:p>
            <a:r>
              <a:rPr lang="en-US" b="1" dirty="0" err="1"/>
              <a:t>AssertionError</a:t>
            </a:r>
            <a:r>
              <a:rPr lang="en-US" dirty="0"/>
              <a:t>-Raised when Assertion Fails.</a:t>
            </a:r>
          </a:p>
          <a:p>
            <a:r>
              <a:rPr lang="en-US" b="1" dirty="0" err="1"/>
              <a:t>AttributeError</a:t>
            </a:r>
            <a:r>
              <a:rPr lang="en-US" dirty="0"/>
              <a:t>-Raised when attribute is not found in an object.</a:t>
            </a:r>
          </a:p>
          <a:p>
            <a:r>
              <a:rPr lang="en-US" b="1" dirty="0" err="1"/>
              <a:t>EOFError</a:t>
            </a:r>
            <a:r>
              <a:rPr lang="en-US" dirty="0"/>
              <a:t>-Raised when you try to read beyond the end of a file.</a:t>
            </a:r>
          </a:p>
          <a:p>
            <a:r>
              <a:rPr lang="en-US" b="1" dirty="0" err="1"/>
              <a:t>FloatingPointError</a:t>
            </a:r>
            <a:r>
              <a:rPr lang="en-US" dirty="0"/>
              <a:t>-Raised when floating point operations fails.</a:t>
            </a:r>
          </a:p>
          <a:p>
            <a:r>
              <a:rPr lang="en-US" b="1" dirty="0" err="1"/>
              <a:t>IOError</a:t>
            </a:r>
            <a:r>
              <a:rPr lang="en-US" dirty="0"/>
              <a:t>-Raised when I/O operations fails.</a:t>
            </a:r>
          </a:p>
          <a:p>
            <a:r>
              <a:rPr lang="en-US" b="1" dirty="0" err="1"/>
              <a:t>IndexError</a:t>
            </a:r>
            <a:r>
              <a:rPr lang="en-US" dirty="0"/>
              <a:t>-Raised when you use an index value that is out of range.</a:t>
            </a:r>
          </a:p>
          <a:p>
            <a:r>
              <a:rPr lang="en-US" b="1" dirty="0" err="1"/>
              <a:t>KeyError</a:t>
            </a:r>
            <a:r>
              <a:rPr lang="en-US" dirty="0"/>
              <a:t>-Raised when mapping key is not found.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8382000" cy="4625609"/>
          </a:xfrm>
        </p:spPr>
        <p:txBody>
          <a:bodyPr>
            <a:normAutofit/>
          </a:bodyPr>
          <a:lstStyle/>
          <a:p>
            <a:r>
              <a:rPr lang="en-US" b="1" dirty="0" err="1"/>
              <a:t>OSError</a:t>
            </a:r>
            <a:r>
              <a:rPr lang="en-US" dirty="0"/>
              <a:t>-Raised when an operating system calls fails.</a:t>
            </a:r>
          </a:p>
          <a:p>
            <a:r>
              <a:rPr lang="en-US" b="1" dirty="0" err="1"/>
              <a:t>OverflowError</a:t>
            </a:r>
            <a:r>
              <a:rPr lang="en-US" dirty="0"/>
              <a:t>-Raised when a value is too large to be represented.</a:t>
            </a:r>
          </a:p>
          <a:p>
            <a:r>
              <a:rPr lang="en-US" b="1" dirty="0" err="1"/>
              <a:t>TypeError</a:t>
            </a:r>
            <a:r>
              <a:rPr lang="en-US" dirty="0"/>
              <a:t>-Raised when an argument of inappropriate type is supplied.</a:t>
            </a:r>
          </a:p>
          <a:p>
            <a:r>
              <a:rPr lang="en-US" b="1" dirty="0" err="1"/>
              <a:t>ValueError</a:t>
            </a:r>
            <a:r>
              <a:rPr lang="en-US" dirty="0"/>
              <a:t>-Raised when an inappropriate argument value is supplied.</a:t>
            </a:r>
          </a:p>
          <a:p>
            <a:r>
              <a:rPr lang="en-US" b="1" dirty="0" err="1"/>
              <a:t>ZeroDivisionError</a:t>
            </a:r>
            <a:r>
              <a:rPr lang="en-US" dirty="0"/>
              <a:t>-Raised when a number is divided by 0 or when the second argument in a module operation is zero.</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a:normAutofit/>
          </a:bodyPr>
          <a:lstStyle/>
          <a:p>
            <a:pPr marL="0" indent="0">
              <a:buNone/>
            </a:pPr>
            <a:r>
              <a:rPr lang="en-US" dirty="0"/>
              <a:t>try:</a:t>
            </a:r>
          </a:p>
          <a:p>
            <a:pPr marL="0" indent="0">
              <a:buNone/>
            </a:pPr>
            <a:r>
              <a:rPr lang="en-US" dirty="0"/>
              <a:t>    a=int(input("Enter a number:"))</a:t>
            </a:r>
          </a:p>
          <a:p>
            <a:pPr marL="0" indent="0">
              <a:buNone/>
            </a:pPr>
            <a:r>
              <a:rPr lang="en-US" dirty="0"/>
              <a:t>    if a&lt;4:</a:t>
            </a:r>
          </a:p>
          <a:p>
            <a:pPr marL="0" indent="0">
              <a:buNone/>
            </a:pPr>
            <a:r>
              <a:rPr lang="en-US" dirty="0"/>
              <a:t>        b=a/(a-3)</a:t>
            </a:r>
          </a:p>
          <a:p>
            <a:pPr marL="0" indent="0">
              <a:buNone/>
            </a:pPr>
            <a:r>
              <a:rPr lang="en-US" dirty="0"/>
              <a:t>        print("Value of b=",b)</a:t>
            </a:r>
          </a:p>
          <a:p>
            <a:pPr marL="0" indent="0">
              <a:buNone/>
            </a:pPr>
            <a:r>
              <a:rPr lang="en-US" dirty="0"/>
              <a:t>except (</a:t>
            </a:r>
            <a:r>
              <a:rPr lang="en-US" dirty="0" err="1"/>
              <a:t>ZeroDivisionError,NameError</a:t>
            </a:r>
            <a:r>
              <a:rPr lang="en-US" dirty="0"/>
              <a:t>):</a:t>
            </a:r>
          </a:p>
          <a:p>
            <a:pPr marL="0" indent="0">
              <a:buNone/>
            </a:pPr>
            <a:r>
              <a:rPr lang="en-US" dirty="0"/>
              <a:t>    print("Error Occurred")</a:t>
            </a:r>
          </a:p>
        </p:txBody>
      </p:sp>
      <p:sp>
        <p:nvSpPr>
          <p:cNvPr id="5" name="Rectangle 4"/>
          <p:cNvSpPr/>
          <p:nvPr/>
        </p:nvSpPr>
        <p:spPr>
          <a:xfrm>
            <a:off x="6553200" y="990600"/>
            <a:ext cx="4572000" cy="1754326"/>
          </a:xfrm>
          <a:prstGeom prst="rect">
            <a:avLst/>
          </a:prstGeom>
        </p:spPr>
        <p:txBody>
          <a:bodyPr>
            <a:spAutoFit/>
          </a:bodyPr>
          <a:lstStyle/>
          <a:p>
            <a:r>
              <a:rPr lang="en-US" b="1" u="sng" dirty="0">
                <a:solidFill>
                  <a:srgbClr val="00B050"/>
                </a:solidFill>
              </a:rPr>
              <a:t>Output:</a:t>
            </a:r>
          </a:p>
          <a:p>
            <a:r>
              <a:rPr lang="en-US" dirty="0">
                <a:solidFill>
                  <a:srgbClr val="00B050"/>
                </a:solidFill>
              </a:rPr>
              <a:t>Enter a number:3</a:t>
            </a:r>
          </a:p>
          <a:p>
            <a:r>
              <a:rPr lang="en-US" dirty="0">
                <a:solidFill>
                  <a:srgbClr val="00B050"/>
                </a:solidFill>
              </a:rPr>
              <a:t>Error Occurred</a:t>
            </a:r>
          </a:p>
          <a:p>
            <a:r>
              <a:rPr lang="en-US" dirty="0">
                <a:solidFill>
                  <a:srgbClr val="00B050"/>
                </a:solidFill>
              </a:rPr>
              <a:t>&gt;&gt;&gt; </a:t>
            </a:r>
          </a:p>
          <a:p>
            <a:r>
              <a:rPr lang="en-US" dirty="0">
                <a:solidFill>
                  <a:srgbClr val="00B050"/>
                </a:solidFill>
              </a:rPr>
              <a:t>Enter a number:2</a:t>
            </a:r>
          </a:p>
          <a:p>
            <a:r>
              <a:rPr lang="en-US" dirty="0">
                <a:solidFill>
                  <a:srgbClr val="00B050"/>
                </a:solidFill>
              </a:rPr>
              <a:t>Value of b= -2.0</a:t>
            </a:r>
            <a:endParaRPr lang="en-IN" dirty="0">
              <a:solidFill>
                <a:srgbClr val="00B050"/>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03" y="-152400"/>
            <a:ext cx="7467600" cy="1143000"/>
          </a:xfrm>
        </p:spPr>
        <p:txBody>
          <a:bodyPr/>
          <a:lstStyle/>
          <a:p>
            <a:r>
              <a:rPr lang="en-US" dirty="0"/>
              <a:t>Else block</a:t>
            </a:r>
          </a:p>
        </p:txBody>
      </p:sp>
      <p:sp>
        <p:nvSpPr>
          <p:cNvPr id="3" name="Content Placeholder 2"/>
          <p:cNvSpPr>
            <a:spLocks noGrp="1"/>
          </p:cNvSpPr>
          <p:nvPr>
            <p:ph sz="quarter" idx="1"/>
          </p:nvPr>
        </p:nvSpPr>
        <p:spPr>
          <a:xfrm>
            <a:off x="533400" y="1298448"/>
            <a:ext cx="7467600" cy="4873752"/>
          </a:xfrm>
        </p:spPr>
        <p:txBody>
          <a:bodyPr>
            <a:normAutofit/>
          </a:bodyPr>
          <a:lstStyle/>
          <a:p>
            <a:pPr>
              <a:buNone/>
            </a:pPr>
            <a:r>
              <a:rPr lang="en-US" dirty="0"/>
              <a:t>try:</a:t>
            </a:r>
          </a:p>
          <a:p>
            <a:pPr>
              <a:buNone/>
            </a:pPr>
            <a:r>
              <a:rPr lang="en-US" dirty="0"/>
              <a:t>    print("hello")</a:t>
            </a:r>
          </a:p>
          <a:p>
            <a:pPr>
              <a:buNone/>
            </a:pPr>
            <a:r>
              <a:rPr lang="en-US" dirty="0"/>
              <a:t>except:</a:t>
            </a:r>
          </a:p>
          <a:p>
            <a:pPr>
              <a:buNone/>
            </a:pPr>
            <a:r>
              <a:rPr lang="en-US" dirty="0"/>
              <a:t>    print("something went wrong")</a:t>
            </a:r>
          </a:p>
          <a:p>
            <a:pPr>
              <a:buNone/>
            </a:pPr>
            <a:r>
              <a:rPr lang="en-US" dirty="0"/>
              <a:t>else:</a:t>
            </a:r>
          </a:p>
          <a:p>
            <a:pPr>
              <a:buNone/>
            </a:pPr>
            <a:r>
              <a:rPr lang="en-US" dirty="0"/>
              <a:t>    print("nothing went wrong")</a:t>
            </a:r>
          </a:p>
          <a:p>
            <a:pPr>
              <a:buNone/>
            </a:pPr>
            <a:endParaRPr lang="en-US" dirty="0"/>
          </a:p>
          <a:p>
            <a:pPr>
              <a:buNone/>
            </a:pPr>
            <a:r>
              <a:rPr lang="en-US" b="1" u="sng" dirty="0">
                <a:solidFill>
                  <a:srgbClr val="00B050"/>
                </a:solidFill>
              </a:rPr>
              <a:t>Output:</a:t>
            </a:r>
          </a:p>
          <a:p>
            <a:pPr>
              <a:buNone/>
            </a:pPr>
            <a:r>
              <a:rPr lang="en-US" dirty="0">
                <a:solidFill>
                  <a:srgbClr val="00B050"/>
                </a:solidFill>
              </a:rPr>
              <a:t>hello</a:t>
            </a:r>
          </a:p>
          <a:p>
            <a:pPr>
              <a:buNone/>
            </a:pPr>
            <a:r>
              <a:rPr lang="en-US" dirty="0">
                <a:solidFill>
                  <a:srgbClr val="00B050"/>
                </a:solidFill>
              </a:rPr>
              <a:t>nothing went wrong </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88" y="-228600"/>
            <a:ext cx="7467600" cy="1143000"/>
          </a:xfrm>
        </p:spPr>
        <p:txBody>
          <a:bodyPr/>
          <a:lstStyle/>
          <a:p>
            <a:r>
              <a:rPr lang="en-US" dirty="0"/>
              <a:t>Example:</a:t>
            </a:r>
          </a:p>
        </p:txBody>
      </p:sp>
      <p:sp>
        <p:nvSpPr>
          <p:cNvPr id="3" name="Content Placeholder 2"/>
          <p:cNvSpPr>
            <a:spLocks noGrp="1"/>
          </p:cNvSpPr>
          <p:nvPr>
            <p:ph sz="quarter" idx="1"/>
          </p:nvPr>
        </p:nvSpPr>
        <p:spPr>
          <a:xfrm>
            <a:off x="609600" y="1524000"/>
            <a:ext cx="8686800" cy="4625609"/>
          </a:xfrm>
        </p:spPr>
        <p:txBody>
          <a:bodyPr>
            <a:normAutofit/>
          </a:bodyPr>
          <a:lstStyle/>
          <a:p>
            <a:pPr marL="0" indent="0">
              <a:buNone/>
            </a:pPr>
            <a:r>
              <a:rPr lang="en-US" dirty="0">
                <a:solidFill>
                  <a:srgbClr val="FF0000"/>
                </a:solidFill>
              </a:rPr>
              <a:t>#Program to print the reciprocal of even numbers</a:t>
            </a:r>
          </a:p>
          <a:p>
            <a:pPr marL="0" indent="0">
              <a:buNone/>
            </a:pPr>
            <a:r>
              <a:rPr lang="en-US" dirty="0"/>
              <a:t>try:</a:t>
            </a:r>
          </a:p>
          <a:p>
            <a:pPr marL="0" indent="0">
              <a:buNone/>
            </a:pPr>
            <a:r>
              <a:rPr lang="en-US" dirty="0"/>
              <a:t>    n=int(input("Enter a number:"))</a:t>
            </a:r>
          </a:p>
          <a:p>
            <a:pPr marL="0" indent="0">
              <a:buNone/>
            </a:pPr>
            <a:r>
              <a:rPr lang="en-US" dirty="0"/>
              <a:t>    assert n%2 == 0</a:t>
            </a:r>
          </a:p>
          <a:p>
            <a:pPr marL="0" indent="0">
              <a:buNone/>
            </a:pPr>
            <a:r>
              <a:rPr lang="en-US" dirty="0"/>
              <a:t>except:</a:t>
            </a:r>
          </a:p>
          <a:p>
            <a:pPr marL="0" indent="0">
              <a:buNone/>
            </a:pPr>
            <a:r>
              <a:rPr lang="en-US" dirty="0"/>
              <a:t>    print("Not an even number")</a:t>
            </a:r>
          </a:p>
          <a:p>
            <a:pPr marL="0" indent="0">
              <a:buNone/>
            </a:pPr>
            <a:r>
              <a:rPr lang="en-US" dirty="0"/>
              <a:t>else:</a:t>
            </a:r>
          </a:p>
          <a:p>
            <a:pPr marL="0" indent="0">
              <a:buNone/>
            </a:pPr>
            <a:r>
              <a:rPr lang="en-US" dirty="0"/>
              <a:t>    reciprocal=1/n</a:t>
            </a:r>
          </a:p>
          <a:p>
            <a:pPr marL="0" indent="0">
              <a:buNone/>
            </a:pPr>
            <a:r>
              <a:rPr lang="en-US" dirty="0"/>
              <a:t>    print("Reciprocal of number </a:t>
            </a:r>
            <a:r>
              <a:rPr lang="en-US" dirty="0" err="1"/>
              <a:t>is",reciprocal</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1"/>
            <a:ext cx="8229600" cy="6019800"/>
          </a:xfrm>
        </p:spPr>
        <p:txBody>
          <a:bodyPr>
            <a:normAutofit/>
          </a:bodyPr>
          <a:lstStyle/>
          <a:p>
            <a:r>
              <a:rPr lang="en-US" b="1" u="sng" dirty="0">
                <a:solidFill>
                  <a:srgbClr val="00B050"/>
                </a:solidFill>
              </a:rPr>
              <a:t>Output1:</a:t>
            </a:r>
          </a:p>
          <a:p>
            <a:pPr>
              <a:buNone/>
            </a:pPr>
            <a:r>
              <a:rPr lang="en-US" dirty="0">
                <a:solidFill>
                  <a:srgbClr val="00B050"/>
                </a:solidFill>
              </a:rPr>
              <a:t>	Enter a number:1</a:t>
            </a:r>
          </a:p>
          <a:p>
            <a:pPr>
              <a:buNone/>
            </a:pPr>
            <a:r>
              <a:rPr lang="en-US" dirty="0">
                <a:solidFill>
                  <a:srgbClr val="00B050"/>
                </a:solidFill>
              </a:rPr>
              <a:t>	Not an even number</a:t>
            </a:r>
          </a:p>
          <a:p>
            <a:r>
              <a:rPr lang="en-US" b="1" u="sng" dirty="0">
                <a:solidFill>
                  <a:srgbClr val="00B050"/>
                </a:solidFill>
              </a:rPr>
              <a:t>Output2:</a:t>
            </a:r>
          </a:p>
          <a:p>
            <a:pPr>
              <a:buNone/>
            </a:pPr>
            <a:r>
              <a:rPr lang="en-US" dirty="0">
                <a:solidFill>
                  <a:srgbClr val="00B050"/>
                </a:solidFill>
              </a:rPr>
              <a:t>	 Enter a number:4</a:t>
            </a:r>
          </a:p>
          <a:p>
            <a:pPr>
              <a:buNone/>
            </a:pPr>
            <a:r>
              <a:rPr lang="en-US" dirty="0">
                <a:solidFill>
                  <a:srgbClr val="00B050"/>
                </a:solidFill>
              </a:rPr>
              <a:t>    Reciprocal of number is 0.25</a:t>
            </a:r>
          </a:p>
          <a:p>
            <a:r>
              <a:rPr lang="en-US" b="1" u="sng" dirty="0">
                <a:solidFill>
                  <a:srgbClr val="00B050"/>
                </a:solidFill>
              </a:rPr>
              <a:t>Output3:</a:t>
            </a:r>
          </a:p>
          <a:p>
            <a:pPr>
              <a:buNone/>
            </a:pPr>
            <a:r>
              <a:rPr lang="en-US" dirty="0">
                <a:solidFill>
                  <a:srgbClr val="00B050"/>
                </a:solidFill>
              </a:rPr>
              <a:t>	 Enter a number:0</a:t>
            </a:r>
          </a:p>
          <a:p>
            <a:pPr>
              <a:buNone/>
            </a:pPr>
            <a:r>
              <a:rPr lang="en-US" dirty="0" err="1">
                <a:solidFill>
                  <a:srgbClr val="00B050"/>
                </a:solidFill>
              </a:rPr>
              <a:t>Traceback</a:t>
            </a:r>
            <a:r>
              <a:rPr lang="en-US" dirty="0">
                <a:solidFill>
                  <a:srgbClr val="00B050"/>
                </a:solidFill>
              </a:rPr>
              <a:t> (most recent call last):</a:t>
            </a:r>
          </a:p>
          <a:p>
            <a:pPr>
              <a:buNone/>
            </a:pPr>
            <a:r>
              <a:rPr lang="en-US" dirty="0">
                <a:solidFill>
                  <a:srgbClr val="00B050"/>
                </a:solidFill>
              </a:rPr>
              <a:t>  File "C:\Users\JAC\PycharmProjects\first\bb.py", line 7, in &lt;module&gt;</a:t>
            </a:r>
          </a:p>
          <a:p>
            <a:pPr>
              <a:buNone/>
            </a:pPr>
            <a:r>
              <a:rPr lang="en-US" dirty="0">
                <a:solidFill>
                  <a:srgbClr val="00B050"/>
                </a:solidFill>
              </a:rPr>
              <a:t>    reciprocal=1/n</a:t>
            </a:r>
          </a:p>
          <a:p>
            <a:pPr>
              <a:buNone/>
            </a:pPr>
            <a:r>
              <a:rPr lang="en-US" dirty="0" err="1">
                <a:solidFill>
                  <a:srgbClr val="00B050"/>
                </a:solidFill>
              </a:rPr>
              <a:t>ZeroDivisionError</a:t>
            </a:r>
            <a:r>
              <a:rPr lang="en-US" dirty="0">
                <a:solidFill>
                  <a:srgbClr val="00B050"/>
                </a:solidFill>
              </a:rPr>
              <a:t>: division by zero</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68362"/>
          </a:xfrm>
        </p:spPr>
        <p:txBody>
          <a:bodyPr>
            <a:normAutofit/>
          </a:bodyPr>
          <a:lstStyle/>
          <a:p>
            <a:r>
              <a:rPr lang="en-US" sz="3200" dirty="0" err="1"/>
              <a:t>TypeError</a:t>
            </a:r>
            <a:r>
              <a:rPr lang="en-US" sz="3200" dirty="0"/>
              <a:t> &amp; </a:t>
            </a:r>
            <a:r>
              <a:rPr lang="en-US" sz="3200" dirty="0" err="1"/>
              <a:t>ZeroError</a:t>
            </a:r>
            <a:r>
              <a:rPr lang="en-US" sz="3200" dirty="0"/>
              <a:t> Exception</a:t>
            </a:r>
          </a:p>
        </p:txBody>
      </p:sp>
      <p:sp>
        <p:nvSpPr>
          <p:cNvPr id="3" name="Content Placeholder 2"/>
          <p:cNvSpPr>
            <a:spLocks noGrp="1"/>
          </p:cNvSpPr>
          <p:nvPr>
            <p:ph sz="quarter" idx="1"/>
          </p:nvPr>
        </p:nvSpPr>
        <p:spPr>
          <a:xfrm>
            <a:off x="762000" y="1219199"/>
            <a:ext cx="8610600" cy="4953001"/>
          </a:xfrm>
        </p:spPr>
        <p:txBody>
          <a:bodyPr>
            <a:normAutofit fontScale="92500" lnSpcReduction="10000"/>
          </a:bodyPr>
          <a:lstStyle/>
          <a:p>
            <a:pPr marL="0" indent="0">
              <a:buNone/>
            </a:pPr>
            <a:r>
              <a:rPr lang="en-US" dirty="0"/>
              <a:t>import  sys</a:t>
            </a:r>
          </a:p>
          <a:p>
            <a:pPr marL="0" indent="0">
              <a:buNone/>
            </a:pPr>
            <a:r>
              <a:rPr lang="en-US" dirty="0"/>
              <a:t>n=input("Enter a number:")</a:t>
            </a:r>
          </a:p>
          <a:p>
            <a:pPr marL="0" indent="0">
              <a:buNone/>
            </a:pPr>
            <a:r>
              <a:rPr lang="en-US" dirty="0"/>
              <a:t>if </a:t>
            </a:r>
            <a:r>
              <a:rPr lang="en-US" dirty="0" err="1"/>
              <a:t>n.isdigit</a:t>
            </a:r>
            <a:r>
              <a:rPr lang="en-US" dirty="0"/>
              <a:t>():</a:t>
            </a:r>
          </a:p>
          <a:p>
            <a:pPr marL="0" indent="0">
              <a:buNone/>
            </a:pPr>
            <a:r>
              <a:rPr lang="en-US" dirty="0"/>
              <a:t>    n=int(n)</a:t>
            </a:r>
          </a:p>
          <a:p>
            <a:pPr marL="0" indent="0">
              <a:buNone/>
            </a:pPr>
            <a:r>
              <a:rPr lang="en-US" dirty="0"/>
              <a:t>try:</a:t>
            </a:r>
          </a:p>
          <a:p>
            <a:pPr marL="0" indent="0">
              <a:buNone/>
            </a:pPr>
            <a:r>
              <a:rPr lang="en-US" dirty="0"/>
              <a:t>    m=15/n</a:t>
            </a:r>
          </a:p>
          <a:p>
            <a:pPr marL="0" indent="0">
              <a:buNone/>
            </a:pPr>
            <a:r>
              <a:rPr lang="en-US" dirty="0"/>
              <a:t>except </a:t>
            </a:r>
            <a:r>
              <a:rPr lang="en-US" dirty="0" err="1"/>
              <a:t>TypeError</a:t>
            </a:r>
            <a:r>
              <a:rPr lang="en-US" dirty="0"/>
              <a:t> as ex:</a:t>
            </a:r>
          </a:p>
          <a:p>
            <a:pPr marL="0" indent="0">
              <a:buNone/>
            </a:pPr>
            <a:r>
              <a:rPr lang="en-US" dirty="0"/>
              <a:t>    print("You have not entered a numeric </a:t>
            </a:r>
            <a:r>
              <a:rPr lang="en-US" dirty="0" err="1"/>
              <a:t>value:",ex</a:t>
            </a:r>
            <a:r>
              <a:rPr lang="en-US" dirty="0"/>
              <a:t>)</a:t>
            </a:r>
          </a:p>
          <a:p>
            <a:pPr marL="0" indent="0">
              <a:buNone/>
            </a:pPr>
            <a:r>
              <a:rPr lang="en-US" dirty="0"/>
              <a:t>    </a:t>
            </a:r>
            <a:r>
              <a:rPr lang="en-US" dirty="0" err="1"/>
              <a:t>sys.exit</a:t>
            </a:r>
            <a:r>
              <a:rPr lang="en-US" dirty="0"/>
              <a:t>(1)</a:t>
            </a:r>
          </a:p>
          <a:p>
            <a:pPr marL="0" indent="0">
              <a:buNone/>
            </a:pPr>
            <a:r>
              <a:rPr lang="en-US" dirty="0"/>
              <a:t>except </a:t>
            </a:r>
            <a:r>
              <a:rPr lang="en-US" dirty="0" err="1"/>
              <a:t>ZeroDivisionError</a:t>
            </a:r>
            <a:r>
              <a:rPr lang="en-US" dirty="0"/>
              <a:t> as ex:</a:t>
            </a:r>
          </a:p>
          <a:p>
            <a:pPr marL="0" indent="0">
              <a:buNone/>
            </a:pPr>
            <a:r>
              <a:rPr lang="en-US" dirty="0"/>
              <a:t>    print("You have entered zero </a:t>
            </a:r>
            <a:r>
              <a:rPr lang="en-US" dirty="0" err="1"/>
              <a:t>value:",ex</a:t>
            </a:r>
            <a:r>
              <a:rPr lang="en-US" dirty="0"/>
              <a:t>)</a:t>
            </a:r>
          </a:p>
          <a:p>
            <a:pPr marL="0" indent="0">
              <a:buNone/>
            </a:pPr>
            <a:r>
              <a:rPr lang="en-US" dirty="0"/>
              <a:t>    </a:t>
            </a:r>
            <a:r>
              <a:rPr lang="en-US" dirty="0" err="1"/>
              <a:t>sys.exit</a:t>
            </a:r>
            <a:r>
              <a:rPr lang="en-US" dirty="0"/>
              <a:t>(1)</a:t>
            </a:r>
          </a:p>
          <a:p>
            <a:pPr marL="0" indent="0">
              <a:buNone/>
            </a:pPr>
            <a:r>
              <a:rPr lang="en-US" dirty="0"/>
              <a:t>print("The result </a:t>
            </a:r>
            <a:r>
              <a:rPr lang="en-US" dirty="0" err="1"/>
              <a:t>is:",m</a:t>
            </a:r>
            <a:r>
              <a:rPr lang="en-US" dirty="0"/>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00B050"/>
                </a:solidFill>
              </a:rPr>
              <a:t>Output:</a:t>
            </a:r>
          </a:p>
        </p:txBody>
      </p:sp>
      <p:sp>
        <p:nvSpPr>
          <p:cNvPr id="3" name="Content Placeholder 2"/>
          <p:cNvSpPr>
            <a:spLocks noGrp="1"/>
          </p:cNvSpPr>
          <p:nvPr>
            <p:ph sz="quarter" idx="1"/>
          </p:nvPr>
        </p:nvSpPr>
        <p:spPr/>
        <p:txBody>
          <a:bodyPr/>
          <a:lstStyle/>
          <a:p>
            <a:pPr>
              <a:buNone/>
            </a:pPr>
            <a:r>
              <a:rPr lang="en-US" dirty="0">
                <a:solidFill>
                  <a:srgbClr val="00B050"/>
                </a:solidFill>
              </a:rPr>
              <a:t>	Enter a number:24</a:t>
            </a:r>
          </a:p>
          <a:p>
            <a:pPr>
              <a:buNone/>
            </a:pPr>
            <a:r>
              <a:rPr lang="en-US" dirty="0">
                <a:solidFill>
                  <a:srgbClr val="00B050"/>
                </a:solidFill>
              </a:rPr>
              <a:t>   The result is: 0.625</a:t>
            </a:r>
          </a:p>
          <a:p>
            <a:pPr>
              <a:buNone/>
            </a:pPr>
            <a:r>
              <a:rPr lang="en-US" dirty="0">
                <a:solidFill>
                  <a:srgbClr val="00B050"/>
                </a:solidFill>
              </a:rPr>
              <a:t>	&gt;&gt;</a:t>
            </a:r>
          </a:p>
          <a:p>
            <a:pPr>
              <a:buNone/>
            </a:pPr>
            <a:r>
              <a:rPr lang="en-US" dirty="0">
                <a:solidFill>
                  <a:srgbClr val="00B050"/>
                </a:solidFill>
              </a:rPr>
              <a:t>   Enter a number : d</a:t>
            </a:r>
          </a:p>
          <a:p>
            <a:pPr>
              <a:buNone/>
            </a:pPr>
            <a:r>
              <a:rPr lang="en-US" dirty="0">
                <a:solidFill>
                  <a:srgbClr val="00B050"/>
                </a:solidFill>
              </a:rPr>
              <a:t>	You have not entered a numeric value: unsupported operand type(s) for /: '</a:t>
            </a:r>
            <a:r>
              <a:rPr lang="en-US" dirty="0" err="1">
                <a:solidFill>
                  <a:srgbClr val="00B050"/>
                </a:solidFill>
              </a:rPr>
              <a:t>int</a:t>
            </a:r>
            <a:r>
              <a:rPr lang="en-US" dirty="0">
                <a:solidFill>
                  <a:srgbClr val="00B050"/>
                </a:solidFill>
              </a:rPr>
              <a:t>' and '</a:t>
            </a:r>
            <a:r>
              <a:rPr lang="en-US" dirty="0" err="1">
                <a:solidFill>
                  <a:srgbClr val="00B050"/>
                </a:solidFill>
              </a:rPr>
              <a:t>str</a:t>
            </a:r>
            <a:r>
              <a:rPr lang="en-US" dirty="0">
                <a:solidFill>
                  <a:srgbClr val="00B050"/>
                </a:solidFill>
              </a:rPr>
              <a:t>'</a:t>
            </a:r>
          </a:p>
          <a:p>
            <a:pPr>
              <a:buNone/>
            </a:pPr>
            <a:endParaRPr lang="en-US"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 try/finally Block</a:t>
            </a:r>
          </a:p>
        </p:txBody>
      </p:sp>
      <p:sp>
        <p:nvSpPr>
          <p:cNvPr id="3" name="Content Placeholder 2"/>
          <p:cNvSpPr>
            <a:spLocks noGrp="1"/>
          </p:cNvSpPr>
          <p:nvPr>
            <p:ph sz="quarter" idx="1"/>
          </p:nvPr>
        </p:nvSpPr>
        <p:spPr>
          <a:xfrm>
            <a:off x="457200" y="1775191"/>
            <a:ext cx="8534400" cy="4625609"/>
          </a:xfrm>
        </p:spPr>
        <p:txBody>
          <a:bodyPr/>
          <a:lstStyle/>
          <a:p>
            <a:r>
              <a:rPr lang="en-US" dirty="0"/>
              <a:t>When a exception is raised, the program usually stops the execution and exits.</a:t>
            </a:r>
          </a:p>
          <a:p>
            <a:r>
              <a:rPr lang="en-US" dirty="0"/>
              <a:t>There are certain essential statements that you want to be execute whether an exception is raised or not.</a:t>
            </a:r>
          </a:p>
          <a:p>
            <a:r>
              <a:rPr lang="en-US" dirty="0"/>
              <a:t>These statements, which might include freeing up memory or closing an opened file, are written in a finally block.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1143000"/>
          </a:xfrm>
        </p:spPr>
        <p:txBody>
          <a:bodyPr>
            <a:normAutofit/>
          </a:bodyPr>
          <a:lstStyle/>
          <a:p>
            <a:r>
              <a:rPr lang="en-US" sz="2800" dirty="0"/>
              <a:t>Example:</a:t>
            </a:r>
          </a:p>
        </p:txBody>
      </p:sp>
      <p:sp>
        <p:nvSpPr>
          <p:cNvPr id="3" name="Content Placeholder 2"/>
          <p:cNvSpPr>
            <a:spLocks noGrp="1"/>
          </p:cNvSpPr>
          <p:nvPr>
            <p:ph sz="quarter" idx="1"/>
          </p:nvPr>
        </p:nvSpPr>
        <p:spPr>
          <a:xfrm>
            <a:off x="914400" y="1066800"/>
            <a:ext cx="7467600" cy="4873752"/>
          </a:xfrm>
        </p:spPr>
        <p:txBody>
          <a:bodyPr>
            <a:normAutofit fontScale="85000" lnSpcReduction="20000"/>
          </a:bodyPr>
          <a:lstStyle/>
          <a:p>
            <a:pPr marL="0" indent="0">
              <a:buNone/>
            </a:pPr>
            <a:r>
              <a:rPr lang="en-US" dirty="0"/>
              <a:t>import  sys</a:t>
            </a:r>
          </a:p>
          <a:p>
            <a:pPr marL="0" indent="0">
              <a:buNone/>
            </a:pPr>
            <a:r>
              <a:rPr lang="en-US" dirty="0"/>
              <a:t>try:</a:t>
            </a:r>
          </a:p>
          <a:p>
            <a:pPr marL="0" indent="0">
              <a:buNone/>
            </a:pPr>
            <a:r>
              <a:rPr lang="en-US" dirty="0"/>
              <a:t>    f=open("</a:t>
            </a:r>
            <a:r>
              <a:rPr lang="en-US" dirty="0" err="1"/>
              <a:t>abc.txt","r</a:t>
            </a:r>
            <a:r>
              <a:rPr lang="en-US" dirty="0"/>
              <a:t>")</a:t>
            </a:r>
          </a:p>
          <a:p>
            <a:pPr marL="0" indent="0">
              <a:buNone/>
            </a:pPr>
            <a:r>
              <a:rPr lang="en-US" dirty="0"/>
              <a:t>    try:</a:t>
            </a:r>
          </a:p>
          <a:p>
            <a:pPr marL="0" indent="0">
              <a:buNone/>
            </a:pPr>
            <a:r>
              <a:rPr lang="en-US" dirty="0"/>
              <a:t>        lines=</a:t>
            </a:r>
            <a:r>
              <a:rPr lang="en-US" dirty="0" err="1"/>
              <a:t>f.read</a:t>
            </a:r>
            <a:r>
              <a:rPr lang="en-US" dirty="0"/>
              <a:t>()</a:t>
            </a:r>
          </a:p>
          <a:p>
            <a:pPr marL="0" indent="0">
              <a:buNone/>
            </a:pPr>
            <a:r>
              <a:rPr lang="en-US" dirty="0"/>
              <a:t>    finally:</a:t>
            </a:r>
          </a:p>
          <a:p>
            <a:pPr marL="0" indent="0">
              <a:buNone/>
            </a:pPr>
            <a:r>
              <a:rPr lang="en-US" dirty="0"/>
              <a:t>        </a:t>
            </a:r>
            <a:r>
              <a:rPr lang="en-US" dirty="0" err="1"/>
              <a:t>f.close</a:t>
            </a:r>
            <a:r>
              <a:rPr lang="en-US" dirty="0"/>
              <a:t>()</a:t>
            </a:r>
          </a:p>
          <a:p>
            <a:pPr marL="0" indent="0">
              <a:buNone/>
            </a:pPr>
            <a:r>
              <a:rPr lang="en-US" dirty="0"/>
              <a:t>except </a:t>
            </a:r>
            <a:r>
              <a:rPr lang="en-US" dirty="0" err="1"/>
              <a:t>IOError</a:t>
            </a:r>
            <a:r>
              <a:rPr lang="en-US" dirty="0"/>
              <a:t>:</a:t>
            </a:r>
          </a:p>
          <a:p>
            <a:pPr marL="0" indent="0">
              <a:buNone/>
            </a:pPr>
            <a:r>
              <a:rPr lang="en-US" dirty="0"/>
              <a:t>    print("File abc.txt does not exist")</a:t>
            </a:r>
          </a:p>
          <a:p>
            <a:pPr marL="0" indent="0">
              <a:buNone/>
            </a:pPr>
            <a:r>
              <a:rPr lang="en-US" dirty="0"/>
              <a:t>    </a:t>
            </a:r>
            <a:r>
              <a:rPr lang="en-US" dirty="0" err="1"/>
              <a:t>sys.exit</a:t>
            </a:r>
            <a:r>
              <a:rPr lang="en-US" dirty="0"/>
              <a:t>(1)</a:t>
            </a:r>
          </a:p>
          <a:p>
            <a:pPr marL="0" indent="0">
              <a:buNone/>
            </a:pPr>
            <a:r>
              <a:rPr lang="en-US" dirty="0"/>
              <a:t>print(lines)</a:t>
            </a:r>
          </a:p>
          <a:p>
            <a:pPr marL="0" indent="0">
              <a:buNone/>
            </a:pPr>
            <a:endParaRPr lang="en-US" dirty="0"/>
          </a:p>
          <a:p>
            <a:pPr marL="0" indent="0">
              <a:buNone/>
            </a:pPr>
            <a:endParaRPr lang="en-US" b="1" u="sng" dirty="0"/>
          </a:p>
          <a:p>
            <a:pPr marL="0" indent="0">
              <a:buNone/>
            </a:pPr>
            <a:r>
              <a:rPr lang="en-US" b="1" u="sng" dirty="0">
                <a:solidFill>
                  <a:srgbClr val="00B050"/>
                </a:solidFill>
              </a:rPr>
              <a:t>Output:</a:t>
            </a:r>
          </a:p>
          <a:p>
            <a:pPr marL="0" indent="0">
              <a:buNone/>
            </a:pPr>
            <a:r>
              <a:rPr lang="en-US" dirty="0">
                <a:solidFill>
                  <a:srgbClr val="00B050"/>
                </a:solidFill>
              </a:rPr>
              <a:t>File abc.txt does not exist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762000"/>
            <a:ext cx="8534400" cy="5516563"/>
          </a:xfrm>
        </p:spPr>
        <p:txBody>
          <a:bodyPr/>
          <a:lstStyle/>
          <a:p>
            <a:r>
              <a:rPr lang="en-US" b="1" dirty="0"/>
              <a:t>OPEN FUNCTION</a:t>
            </a:r>
          </a:p>
          <a:p>
            <a:pPr lvl="1"/>
            <a:r>
              <a:rPr lang="en-US" b="1" dirty="0"/>
              <a:t>Syntax</a:t>
            </a:r>
          </a:p>
          <a:p>
            <a:pPr>
              <a:buNone/>
            </a:pPr>
            <a:r>
              <a:rPr lang="en-US" sz="3600" dirty="0"/>
              <a:t>	</a:t>
            </a:r>
            <a:r>
              <a:rPr lang="en-US" sz="2800" dirty="0"/>
              <a:t>file object = open(</a:t>
            </a:r>
            <a:r>
              <a:rPr lang="en-US" sz="2800" dirty="0" err="1"/>
              <a:t>file_name,access_mode</a:t>
            </a:r>
            <a:r>
              <a:rPr lang="en-US" dirty="0"/>
              <a:t>)</a:t>
            </a:r>
          </a:p>
          <a:p>
            <a:pPr>
              <a:buNone/>
            </a:pPr>
            <a:r>
              <a:rPr lang="en-US" b="1" dirty="0"/>
              <a:t>For Example:</a:t>
            </a:r>
          </a:p>
          <a:p>
            <a:pPr>
              <a:buNone/>
            </a:pPr>
            <a:r>
              <a:rPr lang="en-US" dirty="0"/>
              <a:t>	To open a file for reading it is enough to specify the name of the file:</a:t>
            </a:r>
            <a:endParaRPr lang="en-US" b="1" dirty="0"/>
          </a:p>
          <a:p>
            <a:pPr>
              <a:buNone/>
            </a:pPr>
            <a:r>
              <a:rPr lang="en-US" dirty="0"/>
              <a:t>	f=open(‘</a:t>
            </a:r>
            <a:r>
              <a:rPr lang="en-US" dirty="0" err="1"/>
              <a:t>xyz.txt’,’r</a:t>
            </a:r>
            <a:r>
              <a:rPr lang="en-US" dirty="0"/>
              <a: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7467600" cy="1143000"/>
          </a:xfrm>
        </p:spPr>
        <p:txBody>
          <a:bodyPr/>
          <a:lstStyle/>
          <a:p>
            <a:r>
              <a:rPr lang="en-US" dirty="0"/>
              <a:t>Raising An Exception:</a:t>
            </a:r>
          </a:p>
        </p:txBody>
      </p:sp>
      <p:sp>
        <p:nvSpPr>
          <p:cNvPr id="3" name="Content Placeholder 2"/>
          <p:cNvSpPr>
            <a:spLocks noGrp="1"/>
          </p:cNvSpPr>
          <p:nvPr>
            <p:ph sz="quarter" idx="1"/>
          </p:nvPr>
        </p:nvSpPr>
        <p:spPr>
          <a:xfrm>
            <a:off x="152400" y="1546591"/>
            <a:ext cx="8686800" cy="4625609"/>
          </a:xfrm>
        </p:spPr>
        <p:txBody>
          <a:bodyPr/>
          <a:lstStyle/>
          <a:p>
            <a:r>
              <a:rPr lang="en-US" dirty="0"/>
              <a:t>Exceptions are automatically raised when some undesired situation occurs during program execution. You can raise an exception explicitly through the raise statement in a try/except block.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sz="quarter" idx="1"/>
          </p:nvPr>
        </p:nvSpPr>
        <p:spPr>
          <a:xfrm>
            <a:off x="304800" y="1775191"/>
            <a:ext cx="8610600" cy="4625609"/>
          </a:xfrm>
        </p:spPr>
        <p:txBody>
          <a:bodyPr>
            <a:normAutofit/>
          </a:bodyPr>
          <a:lstStyle/>
          <a:p>
            <a:r>
              <a:rPr lang="en-US" sz="2400" dirty="0"/>
              <a:t>raise </a:t>
            </a:r>
            <a:r>
              <a:rPr lang="en-US" sz="2400" dirty="0" err="1"/>
              <a:t>customException</a:t>
            </a:r>
            <a:r>
              <a:rPr lang="en-US" sz="2400" dirty="0"/>
              <a:t>, statement for </a:t>
            </a:r>
            <a:r>
              <a:rPr lang="en-US" sz="2400" dirty="0" err="1"/>
              <a:t>customException</a:t>
            </a:r>
            <a:endParaRPr lang="en-US" sz="2400" dirty="0"/>
          </a:p>
          <a:p>
            <a:pPr>
              <a:buNone/>
            </a:pPr>
            <a:r>
              <a:rPr lang="en-US" sz="2400" dirty="0"/>
              <a:t>	When raising an exception in a try block, the format will be this:</a:t>
            </a:r>
          </a:p>
          <a:p>
            <a:pPr>
              <a:buNone/>
            </a:pPr>
            <a:r>
              <a:rPr lang="en-US" sz="2400" dirty="0"/>
              <a:t>	 try:</a:t>
            </a:r>
          </a:p>
          <a:p>
            <a:pPr>
              <a:buNone/>
            </a:pPr>
            <a:r>
              <a:rPr lang="en-US" sz="2400" dirty="0"/>
              <a:t>	if condition:</a:t>
            </a:r>
          </a:p>
          <a:p>
            <a:pPr>
              <a:buNone/>
            </a:pPr>
            <a:r>
              <a:rPr lang="en-US" sz="2400" dirty="0"/>
              <a:t>	raise </a:t>
            </a:r>
            <a:r>
              <a:rPr lang="en-US" sz="2400" dirty="0" err="1"/>
              <a:t>customException,statement</a:t>
            </a:r>
            <a:r>
              <a:rPr lang="en-US" sz="2400" dirty="0"/>
              <a:t> for </a:t>
            </a:r>
            <a:r>
              <a:rPr lang="en-US" sz="2400" dirty="0" err="1"/>
              <a:t>customException</a:t>
            </a:r>
            <a:endParaRPr lang="en-US" sz="2400" dirty="0"/>
          </a:p>
          <a:p>
            <a:pPr>
              <a:buNone/>
            </a:pPr>
            <a:r>
              <a:rPr lang="en-US" sz="2400" dirty="0"/>
              <a:t>	except </a:t>
            </a:r>
            <a:r>
              <a:rPr lang="en-US" sz="2400" dirty="0" err="1"/>
              <a:t>customException</a:t>
            </a:r>
            <a:r>
              <a:rPr lang="en-US" sz="2400" dirty="0"/>
              <a:t>, e:</a:t>
            </a:r>
          </a:p>
          <a:p>
            <a:pPr>
              <a:buNone/>
            </a:pPr>
            <a:r>
              <a:rPr lang="en-US" sz="2400" dirty="0"/>
              <a:t>	statement for </a:t>
            </a:r>
            <a:r>
              <a:rPr lang="en-US" sz="2400" dirty="0" err="1"/>
              <a:t>customException</a:t>
            </a:r>
            <a:endParaRPr lang="en-US" sz="2400" dirty="0"/>
          </a:p>
          <a:p>
            <a:pPr>
              <a:buNone/>
            </a:pPr>
            <a:r>
              <a:rPr lang="en-US" sz="2400" dirty="0"/>
              <a:t>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2657"/>
            <a:ext cx="8229600" cy="685800"/>
          </a:xfrm>
        </p:spPr>
        <p:txBody>
          <a:bodyPr>
            <a:normAutofit/>
          </a:bodyPr>
          <a:lstStyle/>
          <a:p>
            <a:r>
              <a:rPr lang="en-US" sz="2800" dirty="0"/>
              <a:t>Example:</a:t>
            </a:r>
          </a:p>
        </p:txBody>
      </p:sp>
      <p:sp>
        <p:nvSpPr>
          <p:cNvPr id="3" name="Content Placeholder 2"/>
          <p:cNvSpPr>
            <a:spLocks noGrp="1"/>
          </p:cNvSpPr>
          <p:nvPr>
            <p:ph sz="quarter" idx="1"/>
          </p:nvPr>
        </p:nvSpPr>
        <p:spPr>
          <a:xfrm>
            <a:off x="228600" y="685800"/>
            <a:ext cx="8763000" cy="5638799"/>
          </a:xfrm>
        </p:spPr>
        <p:txBody>
          <a:bodyPr>
            <a:normAutofit fontScale="92500" lnSpcReduction="10000"/>
          </a:bodyPr>
          <a:lstStyle/>
          <a:p>
            <a:pPr marL="0" indent="0">
              <a:buNone/>
            </a:pPr>
            <a:r>
              <a:rPr lang="en-US" dirty="0"/>
              <a:t>class </a:t>
            </a:r>
            <a:r>
              <a:rPr lang="en-US" dirty="0" err="1"/>
              <a:t>myException</a:t>
            </a:r>
            <a:r>
              <a:rPr lang="en-US" dirty="0"/>
              <a:t>(Exception):</a:t>
            </a:r>
          </a:p>
          <a:p>
            <a:pPr marL="0" indent="0">
              <a:buNone/>
            </a:pPr>
            <a:r>
              <a:rPr lang="en-US" dirty="0"/>
              <a:t>    </a:t>
            </a:r>
            <a:r>
              <a:rPr lang="en-US" dirty="0" err="1"/>
              <a:t>def</a:t>
            </a:r>
            <a:r>
              <a:rPr lang="en-US" dirty="0"/>
              <a:t> __</a:t>
            </a:r>
            <a:r>
              <a:rPr lang="en-US" dirty="0" err="1"/>
              <a:t>init</a:t>
            </a:r>
            <a:r>
              <a:rPr lang="en-US" dirty="0"/>
              <a:t>__(</a:t>
            </a:r>
            <a:r>
              <a:rPr lang="en-US" dirty="0" err="1"/>
              <a:t>self,quantity</a:t>
            </a:r>
            <a:r>
              <a:rPr lang="en-US" dirty="0"/>
              <a:t>):</a:t>
            </a:r>
          </a:p>
          <a:p>
            <a:pPr marL="0" indent="0">
              <a:buNone/>
            </a:pPr>
            <a:r>
              <a:rPr lang="en-US" dirty="0"/>
              <a:t>        Exception.__</a:t>
            </a:r>
            <a:r>
              <a:rPr lang="en-US" dirty="0" err="1"/>
              <a:t>init</a:t>
            </a:r>
            <a:r>
              <a:rPr lang="en-US" dirty="0"/>
              <a:t>__(self)</a:t>
            </a:r>
          </a:p>
          <a:p>
            <a:pPr marL="0" indent="0">
              <a:buNone/>
            </a:pPr>
            <a:r>
              <a:rPr lang="en-US" dirty="0"/>
              <a:t>        </a:t>
            </a:r>
            <a:r>
              <a:rPr lang="en-US" dirty="0" err="1"/>
              <a:t>self.quantity</a:t>
            </a:r>
            <a:r>
              <a:rPr lang="en-US" dirty="0"/>
              <a:t>=quantity</a:t>
            </a:r>
          </a:p>
          <a:p>
            <a:pPr marL="0" indent="0">
              <a:buNone/>
            </a:pPr>
            <a:r>
              <a:rPr lang="en-US" dirty="0"/>
              <a:t>    try:</a:t>
            </a:r>
          </a:p>
          <a:p>
            <a:pPr marL="0" indent="0">
              <a:buNone/>
            </a:pPr>
            <a:r>
              <a:rPr lang="en-US" dirty="0"/>
              <a:t>        s=int(input("Enter Quantity "))</a:t>
            </a:r>
          </a:p>
          <a:p>
            <a:pPr marL="0" indent="0">
              <a:buNone/>
            </a:pPr>
            <a:r>
              <a:rPr lang="en-US" dirty="0"/>
              <a:t>        if s &lt;= 0:</a:t>
            </a:r>
          </a:p>
          <a:p>
            <a:pPr marL="0" indent="0">
              <a:buNone/>
            </a:pPr>
            <a:r>
              <a:rPr lang="en-US" dirty="0"/>
              <a:t>            raise </a:t>
            </a:r>
            <a:r>
              <a:rPr lang="en-US" dirty="0" err="1"/>
              <a:t>myException</a:t>
            </a:r>
            <a:r>
              <a:rPr lang="en-US" dirty="0"/>
              <a:t>(s)</a:t>
            </a:r>
          </a:p>
          <a:p>
            <a:pPr marL="0" indent="0">
              <a:buNone/>
            </a:pPr>
            <a:r>
              <a:rPr lang="en-US" dirty="0"/>
              <a:t>    except </a:t>
            </a:r>
            <a:r>
              <a:rPr lang="en-US" dirty="0" err="1"/>
              <a:t>EOFError</a:t>
            </a:r>
            <a:r>
              <a:rPr lang="en-US" dirty="0"/>
              <a:t>:</a:t>
            </a:r>
          </a:p>
          <a:p>
            <a:pPr marL="0" indent="0">
              <a:buNone/>
            </a:pPr>
            <a:r>
              <a:rPr lang="en-US" dirty="0"/>
              <a:t>        print("You pressed EOF")</a:t>
            </a:r>
          </a:p>
          <a:p>
            <a:pPr marL="0" indent="0">
              <a:buNone/>
            </a:pPr>
            <a:r>
              <a:rPr lang="en-US" dirty="0"/>
              <a:t>    except </a:t>
            </a:r>
            <a:r>
              <a:rPr lang="en-US" dirty="0" err="1"/>
              <a:t>myException</a:t>
            </a:r>
            <a:r>
              <a:rPr lang="en-US" dirty="0"/>
              <a:t> as ex:</a:t>
            </a:r>
          </a:p>
          <a:p>
            <a:pPr marL="0" indent="0">
              <a:buNone/>
            </a:pPr>
            <a:r>
              <a:rPr lang="en-US" dirty="0"/>
              <a:t>        print("</a:t>
            </a:r>
            <a:r>
              <a:rPr lang="en-US" dirty="0" err="1"/>
              <a:t>myException</a:t>
            </a:r>
            <a:r>
              <a:rPr lang="en-US" dirty="0"/>
              <a:t>: The quantity entered is %d, It must be some positive value" %</a:t>
            </a:r>
            <a:r>
              <a:rPr lang="en-US" dirty="0" err="1"/>
              <a:t>ex.quantity</a:t>
            </a:r>
            <a:r>
              <a:rPr lang="en-US" dirty="0"/>
              <a:t>)</a:t>
            </a:r>
          </a:p>
          <a:p>
            <a:pPr marL="0" indent="0">
              <a:buNone/>
            </a:pPr>
            <a:r>
              <a:rPr lang="en-US" dirty="0"/>
              <a:t>    else:</a:t>
            </a:r>
          </a:p>
          <a:p>
            <a:pPr marL="0" indent="0">
              <a:buNone/>
            </a:pPr>
            <a:r>
              <a:rPr lang="en-US" dirty="0"/>
              <a:t>        print("No exception raised")</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u="sng" dirty="0">
                <a:solidFill>
                  <a:srgbClr val="00B050"/>
                </a:solidFill>
              </a:rPr>
              <a:t>Output:</a:t>
            </a:r>
          </a:p>
        </p:txBody>
      </p:sp>
      <p:sp>
        <p:nvSpPr>
          <p:cNvPr id="3" name="Content Placeholder 2"/>
          <p:cNvSpPr>
            <a:spLocks noGrp="1"/>
          </p:cNvSpPr>
          <p:nvPr>
            <p:ph sz="quarter" idx="1"/>
          </p:nvPr>
        </p:nvSpPr>
        <p:spPr>
          <a:xfrm>
            <a:off x="685800" y="990600"/>
            <a:ext cx="7467600" cy="4873752"/>
          </a:xfrm>
        </p:spPr>
        <p:txBody>
          <a:bodyPr/>
          <a:lstStyle/>
          <a:p>
            <a:pPr marL="0" indent="0">
              <a:buNone/>
            </a:pPr>
            <a:r>
              <a:rPr lang="en-US" dirty="0">
                <a:solidFill>
                  <a:srgbClr val="00B050"/>
                </a:solidFill>
              </a:rPr>
              <a:t>Enter Quantity 0</a:t>
            </a:r>
          </a:p>
          <a:p>
            <a:pPr marL="0" indent="0">
              <a:buNone/>
            </a:pPr>
            <a:r>
              <a:rPr lang="en-US" dirty="0">
                <a:solidFill>
                  <a:srgbClr val="00B050"/>
                </a:solidFill>
              </a:rPr>
              <a:t>	</a:t>
            </a:r>
            <a:r>
              <a:rPr lang="en-US" dirty="0" err="1">
                <a:solidFill>
                  <a:srgbClr val="00B050"/>
                </a:solidFill>
              </a:rPr>
              <a:t>myException</a:t>
            </a:r>
            <a:r>
              <a:rPr lang="en-US" dirty="0">
                <a:solidFill>
                  <a:srgbClr val="00B050"/>
                </a:solidFill>
              </a:rPr>
              <a:t>: The quantity entered is 0, It must be some positive value</a:t>
            </a:r>
          </a:p>
          <a:p>
            <a:pPr marL="0" indent="0">
              <a:buNone/>
            </a:pPr>
            <a:r>
              <a:rPr lang="en-US" dirty="0">
                <a:solidFill>
                  <a:srgbClr val="00B050"/>
                </a:solidFill>
              </a:rPr>
              <a:t>&gt;&gt;&gt; </a:t>
            </a:r>
          </a:p>
          <a:p>
            <a:pPr marL="0" indent="0">
              <a:buNone/>
            </a:pPr>
            <a:r>
              <a:rPr lang="en-US" dirty="0">
                <a:solidFill>
                  <a:srgbClr val="00B050"/>
                </a:solidFill>
              </a:rPr>
              <a:t>Enter Quantity 3</a:t>
            </a:r>
          </a:p>
          <a:p>
            <a:pPr marL="0" indent="0">
              <a:buNone/>
            </a:pPr>
            <a:r>
              <a:rPr lang="en-US" dirty="0">
                <a:solidFill>
                  <a:srgbClr val="00B050"/>
                </a:solidFill>
              </a:rPr>
              <a:t>No exception raised</a:t>
            </a:r>
          </a:p>
          <a:p>
            <a:pPr marL="0" indent="0">
              <a:buNone/>
            </a:pPr>
            <a:endParaRPr lang="en-US"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assert statement:</a:t>
            </a:r>
          </a:p>
        </p:txBody>
      </p:sp>
      <p:sp>
        <p:nvSpPr>
          <p:cNvPr id="3" name="Content Placeholder 2"/>
          <p:cNvSpPr>
            <a:spLocks noGrp="1"/>
          </p:cNvSpPr>
          <p:nvPr>
            <p:ph sz="quarter" idx="1"/>
          </p:nvPr>
        </p:nvSpPr>
        <p:spPr>
          <a:xfrm>
            <a:off x="457200" y="1447801"/>
            <a:ext cx="8229600" cy="4953000"/>
          </a:xfrm>
        </p:spPr>
        <p:txBody>
          <a:bodyPr>
            <a:normAutofit/>
          </a:bodyPr>
          <a:lstStyle/>
          <a:p>
            <a:r>
              <a:rPr lang="en-US" dirty="0"/>
              <a:t>The assert statement is used to place an error-checking statement in the program.</a:t>
            </a:r>
          </a:p>
          <a:p>
            <a:r>
              <a:rPr lang="en-US" dirty="0"/>
              <a:t>The assert statement returns true if all the values of the variables are as expected, no matter what inputs are provided. If something is wrong in the program, the assert statement returns false.</a:t>
            </a:r>
          </a:p>
          <a:p>
            <a:r>
              <a:rPr lang="en-US" dirty="0"/>
              <a:t>The </a:t>
            </a:r>
            <a:r>
              <a:rPr lang="en-US" dirty="0" err="1"/>
              <a:t>AssertionError</a:t>
            </a:r>
            <a:r>
              <a:rPr lang="en-US" dirty="0"/>
              <a:t> exception raised when the assert statement returns false.</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1143000"/>
          </a:xfrm>
        </p:spPr>
        <p:txBody>
          <a:bodyPr/>
          <a:lstStyle/>
          <a:p>
            <a:r>
              <a:rPr lang="en-US" dirty="0"/>
              <a:t>Example:</a:t>
            </a:r>
          </a:p>
        </p:txBody>
      </p:sp>
      <p:sp>
        <p:nvSpPr>
          <p:cNvPr id="3" name="Content Placeholder 2"/>
          <p:cNvSpPr>
            <a:spLocks noGrp="1"/>
          </p:cNvSpPr>
          <p:nvPr>
            <p:ph sz="quarter" idx="1"/>
          </p:nvPr>
        </p:nvSpPr>
        <p:spPr>
          <a:xfrm>
            <a:off x="367835" y="1143000"/>
            <a:ext cx="8229600" cy="4876800"/>
          </a:xfrm>
        </p:spPr>
        <p:txBody>
          <a:bodyPr>
            <a:normAutofit/>
          </a:bodyPr>
          <a:lstStyle/>
          <a:p>
            <a:pPr marL="0" indent="0">
              <a:buNone/>
            </a:pPr>
            <a:r>
              <a:rPr lang="en-US" dirty="0"/>
              <a:t>n=int(input("Enter a positive value:"))</a:t>
            </a:r>
          </a:p>
          <a:p>
            <a:pPr marL="0" indent="0">
              <a:buNone/>
            </a:pPr>
            <a:r>
              <a:rPr lang="en-US" dirty="0"/>
              <a:t>assert(n&gt;=0), 'Entered value is not a positive value‘</a:t>
            </a:r>
          </a:p>
          <a:p>
            <a:pPr marL="0" indent="0">
              <a:buNone/>
            </a:pPr>
            <a:endParaRPr lang="en-US" dirty="0"/>
          </a:p>
          <a:p>
            <a:pPr marL="0" indent="0">
              <a:buNone/>
            </a:pPr>
            <a:r>
              <a:rPr lang="en-US" b="1" u="sng" dirty="0">
                <a:solidFill>
                  <a:srgbClr val="00B050"/>
                </a:solidFill>
              </a:rPr>
              <a:t>Output:</a:t>
            </a:r>
          </a:p>
          <a:p>
            <a:pPr marL="0" indent="0">
              <a:buNone/>
            </a:pPr>
            <a:r>
              <a:rPr lang="en-US" dirty="0">
                <a:solidFill>
                  <a:srgbClr val="00B050"/>
                </a:solidFill>
              </a:rPr>
              <a:t>Enter a positive value:-1</a:t>
            </a:r>
          </a:p>
          <a:p>
            <a:pPr marL="0" indent="0">
              <a:buNone/>
            </a:pPr>
            <a:r>
              <a:rPr lang="en-US" dirty="0" err="1">
                <a:solidFill>
                  <a:srgbClr val="00B050"/>
                </a:solidFill>
              </a:rPr>
              <a:t>Traceback</a:t>
            </a:r>
            <a:r>
              <a:rPr lang="en-US" dirty="0">
                <a:solidFill>
                  <a:srgbClr val="00B050"/>
                </a:solidFill>
              </a:rPr>
              <a:t> (most recent call last):</a:t>
            </a:r>
          </a:p>
          <a:p>
            <a:pPr marL="0" indent="0">
              <a:buNone/>
            </a:pPr>
            <a:r>
              <a:rPr lang="en-US" dirty="0">
                <a:solidFill>
                  <a:srgbClr val="00B050"/>
                </a:solidFill>
              </a:rPr>
              <a:t>  File "C:\Users\JAC\PycharmProjects\first\bb.py", line 2, in &lt;module&gt;</a:t>
            </a:r>
          </a:p>
          <a:p>
            <a:pPr marL="0" indent="0">
              <a:buNone/>
            </a:pPr>
            <a:r>
              <a:rPr lang="en-US" dirty="0">
                <a:solidFill>
                  <a:srgbClr val="00B050"/>
                </a:solidFill>
              </a:rPr>
              <a:t>    assert(n&gt;=0), 'Entered value is not a positive value'</a:t>
            </a:r>
          </a:p>
          <a:p>
            <a:pPr marL="0" indent="0">
              <a:buNone/>
            </a:pPr>
            <a:r>
              <a:rPr lang="en-US" dirty="0" err="1">
                <a:solidFill>
                  <a:srgbClr val="00B050"/>
                </a:solidFill>
              </a:rPr>
              <a:t>AssertionError</a:t>
            </a:r>
            <a:r>
              <a:rPr lang="en-US" dirty="0">
                <a:solidFill>
                  <a:srgbClr val="00B050"/>
                </a:solidFill>
              </a:rPr>
              <a:t>: Entered value is not a positive value</a:t>
            </a:r>
          </a:p>
          <a:p>
            <a:pPr marL="0" indent="0">
              <a:buNone/>
            </a:pPr>
            <a:endParaRPr lang="en-US" dirty="0">
              <a:solidFill>
                <a:srgbClr val="00B05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Exercise</a:t>
            </a:r>
          </a:p>
        </p:txBody>
      </p:sp>
      <p:sp>
        <p:nvSpPr>
          <p:cNvPr id="3" name="Content Placeholder 2"/>
          <p:cNvSpPr>
            <a:spLocks noGrp="1"/>
          </p:cNvSpPr>
          <p:nvPr>
            <p:ph sz="quarter" idx="1"/>
          </p:nvPr>
        </p:nvSpPr>
        <p:spPr/>
        <p:txBody>
          <a:bodyPr>
            <a:normAutofit/>
          </a:bodyPr>
          <a:lstStyle/>
          <a:p>
            <a:pPr>
              <a:buNone/>
            </a:pPr>
            <a:r>
              <a:rPr lang="en-US" dirty="0"/>
              <a:t>1.Write a program to read a file line by line and store it into a list?</a:t>
            </a:r>
          </a:p>
          <a:p>
            <a:pPr>
              <a:buNone/>
            </a:pPr>
            <a:r>
              <a:rPr lang="en-US" dirty="0"/>
              <a:t>2.Write a program to count the number of lines in text file?</a:t>
            </a:r>
          </a:p>
          <a:p>
            <a:pPr>
              <a:buNone/>
            </a:pPr>
            <a:r>
              <a:rPr lang="en-US" dirty="0"/>
              <a:t>3.Write a python program to read a random line from a file?</a:t>
            </a:r>
          </a:p>
          <a:p>
            <a:pPr>
              <a:buNone/>
            </a:pPr>
            <a:r>
              <a:rPr lang="en-US" dirty="0"/>
              <a:t>4.Write a python program to handle simple runtime error?</a:t>
            </a:r>
          </a:p>
          <a:p>
            <a:pPr>
              <a:buNone/>
            </a:pPr>
            <a:r>
              <a:rPr lang="en-US" dirty="0"/>
              <a:t>5.Write a python program to handle multiple error with single except block?</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676400"/>
            <a:ext cx="7467600" cy="1143000"/>
          </a:xfrm>
        </p:spPr>
        <p:txBody>
          <a:bodyPr>
            <a:normAutofit/>
          </a:bodyPr>
          <a:lstStyle/>
          <a:p>
            <a:r>
              <a:rPr lang="en-US" sz="6000" dirty="0">
                <a:latin typeface="Broadway" pitchFamily="82" charset="0"/>
              </a:rPr>
              <a:t>THANKYOU</a:t>
            </a:r>
            <a:endParaRPr lang="en-IN" sz="6000" dirty="0">
              <a:latin typeface="Broadway" pitchFamily="82" charset="0"/>
            </a:endParaRPr>
          </a:p>
        </p:txBody>
      </p:sp>
      <p:sp>
        <p:nvSpPr>
          <p:cNvPr id="3" name="Content Placeholder 2"/>
          <p:cNvSpPr>
            <a:spLocks noGrp="1"/>
          </p:cNvSpPr>
          <p:nvPr>
            <p:ph sz="quarter" idx="1"/>
          </p:nvPr>
        </p:nvSpPr>
        <p:spPr>
          <a:xfrm>
            <a:off x="3200400" y="3657600"/>
            <a:ext cx="2667000" cy="1143000"/>
          </a:xfrm>
        </p:spPr>
        <p:txBody>
          <a:bodyPr>
            <a:normAutofit fontScale="92500"/>
          </a:bodyPr>
          <a:lstStyle/>
          <a:p>
            <a:pPr marL="0" indent="0" algn="ctr">
              <a:buNone/>
            </a:pPr>
            <a:r>
              <a:rPr lang="en-US" dirty="0">
                <a:solidFill>
                  <a:schemeClr val="accent1">
                    <a:lumMod val="50000"/>
                  </a:schemeClr>
                </a:solidFill>
              </a:rPr>
              <a:t>PRESENTED BY</a:t>
            </a:r>
          </a:p>
          <a:p>
            <a:pPr marL="0" indent="0" algn="ctr">
              <a:buNone/>
            </a:pPr>
            <a:r>
              <a:rPr lang="en-US" dirty="0">
                <a:solidFill>
                  <a:schemeClr val="accent1">
                    <a:lumMod val="50000"/>
                  </a:schemeClr>
                </a:solidFill>
              </a:rPr>
              <a:t>SARANYA  M</a:t>
            </a:r>
            <a:endParaRPr lang="en-IN" dirty="0">
              <a:solidFill>
                <a:schemeClr val="accent1">
                  <a:lumMod val="5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extLst>
      <p:ext uri="{BB962C8B-B14F-4D97-AF65-F5344CB8AC3E}">
        <p14:creationId xmlns:p14="http://schemas.microsoft.com/office/powerpoint/2010/main" val="327826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lstStyle/>
          <a:p>
            <a:pPr algn="l"/>
            <a:r>
              <a:rPr lang="en-US" dirty="0"/>
              <a:t>Method Purpose</a:t>
            </a:r>
          </a:p>
        </p:txBody>
      </p:sp>
      <p:sp>
        <p:nvSpPr>
          <p:cNvPr id="3" name="Content Placeholder 2"/>
          <p:cNvSpPr>
            <a:spLocks noGrp="1"/>
          </p:cNvSpPr>
          <p:nvPr>
            <p:ph sz="quarter" idx="1"/>
          </p:nvPr>
        </p:nvSpPr>
        <p:spPr>
          <a:xfrm>
            <a:off x="381000" y="1143000"/>
            <a:ext cx="8382000" cy="4952999"/>
          </a:xfrm>
        </p:spPr>
        <p:txBody>
          <a:bodyPr>
            <a:normAutofit/>
          </a:bodyPr>
          <a:lstStyle/>
          <a:p>
            <a:r>
              <a:rPr lang="en-US" b="1" dirty="0"/>
              <a:t>close()-</a:t>
            </a:r>
            <a:r>
              <a:rPr lang="en-US" dirty="0"/>
              <a:t>Closes the file, flushing all data.</a:t>
            </a:r>
          </a:p>
          <a:p>
            <a:r>
              <a:rPr lang="en-US" b="1" dirty="0"/>
              <a:t>read([n])-</a:t>
            </a:r>
            <a:r>
              <a:rPr lang="en-US" dirty="0"/>
              <a:t>Reads the n number of characters or bytes from the file. </a:t>
            </a:r>
          </a:p>
          <a:p>
            <a:r>
              <a:rPr lang="en-US" b="1" dirty="0" err="1"/>
              <a:t>readline</a:t>
            </a:r>
            <a:r>
              <a:rPr lang="en-US" b="1" dirty="0"/>
              <a:t>([n])-</a:t>
            </a:r>
            <a:r>
              <a:rPr lang="en-US" dirty="0"/>
              <a:t>Reads the next line from the file.</a:t>
            </a:r>
          </a:p>
          <a:p>
            <a:r>
              <a:rPr lang="en-US" b="1" dirty="0"/>
              <a:t>flush()-</a:t>
            </a:r>
            <a:r>
              <a:rPr lang="en-US" dirty="0"/>
              <a:t>Flushes all data from the internal buffer to the OS file.</a:t>
            </a:r>
          </a:p>
          <a:p>
            <a:r>
              <a:rPr lang="en-US" b="1" dirty="0"/>
              <a:t>write(string)-</a:t>
            </a:r>
            <a:r>
              <a:rPr lang="en-US" dirty="0"/>
              <a:t>Writes the given string to the file.</a:t>
            </a:r>
          </a:p>
          <a:p>
            <a:r>
              <a:rPr lang="en-US" b="1" dirty="0" err="1"/>
              <a:t>writelines</a:t>
            </a:r>
            <a:r>
              <a:rPr lang="en-US" b="1" dirty="0"/>
              <a:t>(list)-</a:t>
            </a:r>
            <a:r>
              <a:rPr lang="en-US" dirty="0"/>
              <a:t>writes the list of strings to the file.</a:t>
            </a:r>
          </a:p>
          <a:p>
            <a:r>
              <a:rPr lang="en-US" b="1" dirty="0"/>
              <a:t>tell()-</a:t>
            </a:r>
            <a:r>
              <a:rPr lang="en-US" dirty="0"/>
              <a:t>Returns the position of the file handler.</a:t>
            </a:r>
          </a:p>
          <a:p>
            <a:r>
              <a:rPr lang="en-US" b="1" dirty="0"/>
              <a:t>seek(</a:t>
            </a:r>
            <a:r>
              <a:rPr lang="en-US" b="1" dirty="0" err="1"/>
              <a:t>offset,location</a:t>
            </a:r>
            <a:r>
              <a:rPr lang="en-US" b="1" dirty="0"/>
              <a:t>)</a:t>
            </a:r>
            <a:r>
              <a:rPr lang="en-US" dirty="0"/>
              <a:t>-Sets the location of the file handler at the specified offset.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017" y="0"/>
            <a:ext cx="7239000" cy="701040"/>
          </a:xfrm>
        </p:spPr>
        <p:txBody>
          <a:bodyPr>
            <a:normAutofit/>
          </a:bodyPr>
          <a:lstStyle/>
          <a:p>
            <a:pPr algn="l"/>
            <a:r>
              <a:rPr lang="en-US" dirty="0"/>
              <a:t>Example:</a:t>
            </a:r>
          </a:p>
        </p:txBody>
      </p:sp>
      <p:sp>
        <p:nvSpPr>
          <p:cNvPr id="3" name="Content Placeholder 2"/>
          <p:cNvSpPr>
            <a:spLocks noGrp="1"/>
          </p:cNvSpPr>
          <p:nvPr>
            <p:ph sz="quarter" idx="1"/>
          </p:nvPr>
        </p:nvSpPr>
        <p:spPr>
          <a:xfrm>
            <a:off x="533400" y="762000"/>
            <a:ext cx="8382000" cy="5791200"/>
          </a:xfrm>
        </p:spPr>
        <p:txBody>
          <a:bodyPr>
            <a:normAutofit fontScale="92500" lnSpcReduction="20000"/>
          </a:bodyPr>
          <a:lstStyle/>
          <a:p>
            <a:pPr>
              <a:buNone/>
            </a:pPr>
            <a:r>
              <a:rPr lang="en-US" dirty="0"/>
              <a:t>matter='''Python is a great language</a:t>
            </a:r>
          </a:p>
          <a:p>
            <a:pPr>
              <a:buNone/>
            </a:pPr>
            <a:r>
              <a:rPr lang="en-US" dirty="0"/>
              <a:t>Easy to understand and learn</a:t>
            </a:r>
          </a:p>
          <a:p>
            <a:pPr>
              <a:buNone/>
            </a:pPr>
            <a:r>
              <a:rPr lang="en-US" dirty="0"/>
              <a:t>Supports Object Oriented Programming</a:t>
            </a:r>
          </a:p>
          <a:p>
            <a:pPr>
              <a:buNone/>
            </a:pPr>
            <a:r>
              <a:rPr lang="en-US" dirty="0"/>
              <a:t>Also used in Web Development'''</a:t>
            </a:r>
          </a:p>
          <a:p>
            <a:pPr>
              <a:buNone/>
            </a:pPr>
            <a:r>
              <a:rPr lang="en-US" dirty="0"/>
              <a:t>f=open('</a:t>
            </a:r>
            <a:r>
              <a:rPr lang="en-US" dirty="0" err="1"/>
              <a:t>aboutpython.txt','w</a:t>
            </a:r>
            <a:r>
              <a:rPr lang="en-US" dirty="0"/>
              <a:t>')</a:t>
            </a:r>
          </a:p>
          <a:p>
            <a:pPr>
              <a:buNone/>
            </a:pPr>
            <a:r>
              <a:rPr lang="en-US" dirty="0" err="1"/>
              <a:t>f.write</a:t>
            </a:r>
            <a:r>
              <a:rPr lang="en-US" dirty="0"/>
              <a:t>(matter)</a:t>
            </a:r>
          </a:p>
          <a:p>
            <a:pPr>
              <a:buNone/>
            </a:pPr>
            <a:r>
              <a:rPr lang="en-US" dirty="0" err="1"/>
              <a:t>f.close</a:t>
            </a:r>
            <a:r>
              <a:rPr lang="en-US" dirty="0"/>
              <a:t>()</a:t>
            </a:r>
          </a:p>
          <a:p>
            <a:pPr>
              <a:buNone/>
            </a:pPr>
            <a:endParaRPr lang="en-US" dirty="0"/>
          </a:p>
          <a:p>
            <a:pPr>
              <a:buNone/>
            </a:pPr>
            <a:endParaRPr lang="en-US" dirty="0"/>
          </a:p>
          <a:p>
            <a:pPr>
              <a:buNone/>
            </a:pPr>
            <a:r>
              <a:rPr lang="en-US" dirty="0"/>
              <a:t>f=open('aboutpython.txt')</a:t>
            </a:r>
          </a:p>
          <a:p>
            <a:pPr>
              <a:buNone/>
            </a:pPr>
            <a:r>
              <a:rPr lang="en-US" dirty="0"/>
              <a:t>while True:</a:t>
            </a:r>
          </a:p>
          <a:p>
            <a:pPr>
              <a:buNone/>
            </a:pPr>
            <a:r>
              <a:rPr lang="en-US" dirty="0"/>
              <a:t>    line=</a:t>
            </a:r>
            <a:r>
              <a:rPr lang="en-US" dirty="0" err="1"/>
              <a:t>f.readline</a:t>
            </a:r>
            <a:r>
              <a:rPr lang="en-US" dirty="0"/>
              <a:t>()</a:t>
            </a:r>
          </a:p>
          <a:p>
            <a:pPr>
              <a:buNone/>
            </a:pPr>
            <a:r>
              <a:rPr lang="en-US" dirty="0"/>
              <a:t>    print(line)</a:t>
            </a:r>
          </a:p>
          <a:p>
            <a:pPr>
              <a:buNone/>
            </a:pPr>
            <a:r>
              <a:rPr lang="en-US" dirty="0"/>
              <a:t>    if </a:t>
            </a:r>
            <a:r>
              <a:rPr lang="en-US" dirty="0" err="1"/>
              <a:t>len</a:t>
            </a:r>
            <a:r>
              <a:rPr lang="en-US" dirty="0"/>
              <a:t>(line)==0:</a:t>
            </a:r>
          </a:p>
          <a:p>
            <a:pPr>
              <a:buNone/>
            </a:pPr>
            <a:r>
              <a:rPr lang="en-US" dirty="0"/>
              <a:t>        break</a:t>
            </a:r>
          </a:p>
          <a:p>
            <a:pPr>
              <a:buNone/>
            </a:pPr>
            <a:r>
              <a:rPr lang="en-US" dirty="0" err="1"/>
              <a:t>f.close</a:t>
            </a:r>
            <a:r>
              <a:rPr lang="en-US" dirty="0"/>
              <a:t>()</a:t>
            </a:r>
          </a:p>
          <a:p>
            <a:pPr>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Method/Attribute Description:</a:t>
            </a:r>
          </a:p>
        </p:txBody>
      </p:sp>
      <p:sp>
        <p:nvSpPr>
          <p:cNvPr id="3" name="Content Placeholder 2"/>
          <p:cNvSpPr>
            <a:spLocks noGrp="1"/>
          </p:cNvSpPr>
          <p:nvPr>
            <p:ph sz="quarter" idx="1"/>
          </p:nvPr>
        </p:nvSpPr>
        <p:spPr>
          <a:xfrm>
            <a:off x="457200" y="1609416"/>
            <a:ext cx="8153400" cy="4846320"/>
          </a:xfrm>
        </p:spPr>
        <p:txBody>
          <a:bodyPr>
            <a:normAutofit/>
          </a:bodyPr>
          <a:lstStyle/>
          <a:p>
            <a:r>
              <a:rPr lang="en-US" b="1" dirty="0" err="1"/>
              <a:t>fileno</a:t>
            </a:r>
            <a:r>
              <a:rPr lang="en-US" b="1" dirty="0"/>
              <a:t>()-</a:t>
            </a:r>
            <a:r>
              <a:rPr lang="en-US" dirty="0"/>
              <a:t>Returns the internal file used by the OS library when working with this file.</a:t>
            </a:r>
          </a:p>
          <a:p>
            <a:r>
              <a:rPr lang="en-US" b="1" dirty="0"/>
              <a:t>closed</a:t>
            </a:r>
            <a:r>
              <a:rPr lang="en-US" dirty="0"/>
              <a:t>-This attribute is true if the file is closed.</a:t>
            </a:r>
          </a:p>
          <a:p>
            <a:r>
              <a:rPr lang="en-US" b="1" dirty="0"/>
              <a:t>mode</a:t>
            </a:r>
            <a:r>
              <a:rPr lang="en-US" dirty="0"/>
              <a:t>-This attribute is the mode of the file that was used to create the file object through the open() function.</a:t>
            </a:r>
          </a:p>
          <a:p>
            <a:r>
              <a:rPr lang="en-US" b="1" dirty="0"/>
              <a:t>name</a:t>
            </a:r>
            <a:r>
              <a:rPr lang="en-US" dirty="0"/>
              <a:t>-This attribute is the file name that was passed to the open() function when creating the file object.</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074" y="-152400"/>
            <a:ext cx="7467600" cy="1143000"/>
          </a:xfrm>
        </p:spPr>
        <p:txBody>
          <a:bodyPr/>
          <a:lstStyle/>
          <a:p>
            <a:pPr algn="l"/>
            <a:r>
              <a:rPr lang="en-US" dirty="0"/>
              <a:t>Example:</a:t>
            </a:r>
          </a:p>
        </p:txBody>
      </p:sp>
      <p:sp>
        <p:nvSpPr>
          <p:cNvPr id="3" name="Content Placeholder 2"/>
          <p:cNvSpPr>
            <a:spLocks noGrp="1"/>
          </p:cNvSpPr>
          <p:nvPr>
            <p:ph sz="quarter" idx="1"/>
          </p:nvPr>
        </p:nvSpPr>
        <p:spPr>
          <a:xfrm>
            <a:off x="381000" y="914400"/>
            <a:ext cx="8382000" cy="5257800"/>
          </a:xfrm>
        </p:spPr>
        <p:txBody>
          <a:bodyPr>
            <a:normAutofit fontScale="85000" lnSpcReduction="20000"/>
          </a:bodyPr>
          <a:lstStyle/>
          <a:p>
            <a:pPr>
              <a:buNone/>
            </a:pPr>
            <a:r>
              <a:rPr lang="en-US" dirty="0"/>
              <a:t>f=open("</a:t>
            </a:r>
            <a:r>
              <a:rPr lang="en-US" dirty="0" err="1"/>
              <a:t>aboutpython.txt","r</a:t>
            </a:r>
            <a:r>
              <a:rPr lang="en-US" dirty="0"/>
              <a:t>")</a:t>
            </a:r>
          </a:p>
          <a:p>
            <a:pPr>
              <a:buNone/>
            </a:pPr>
            <a:r>
              <a:rPr lang="en-US" dirty="0"/>
              <a:t>print("Name of the file:",f.name)</a:t>
            </a:r>
          </a:p>
          <a:p>
            <a:pPr>
              <a:buNone/>
            </a:pPr>
            <a:r>
              <a:rPr lang="en-US" dirty="0"/>
              <a:t>print("Closed?",</a:t>
            </a:r>
            <a:r>
              <a:rPr lang="en-US" dirty="0" err="1"/>
              <a:t>f.closed</a:t>
            </a:r>
            <a:r>
              <a:rPr lang="en-US" dirty="0"/>
              <a:t>)</a:t>
            </a:r>
          </a:p>
          <a:p>
            <a:pPr>
              <a:buNone/>
            </a:pPr>
            <a:r>
              <a:rPr lang="en-US" dirty="0"/>
              <a:t>print("Opening Mode:",</a:t>
            </a:r>
            <a:r>
              <a:rPr lang="en-US" dirty="0" err="1"/>
              <a:t>f.mode</a:t>
            </a:r>
            <a:r>
              <a:rPr lang="en-US" dirty="0"/>
              <a:t>)</a:t>
            </a:r>
          </a:p>
          <a:p>
            <a:pPr>
              <a:buNone/>
            </a:pPr>
            <a:r>
              <a:rPr lang="en-US" dirty="0"/>
              <a:t>print("File number descriptor is :",</a:t>
            </a:r>
            <a:r>
              <a:rPr lang="en-US" dirty="0" err="1"/>
              <a:t>f.fileno</a:t>
            </a:r>
            <a:r>
              <a:rPr lang="en-US" dirty="0"/>
              <a:t>())</a:t>
            </a:r>
          </a:p>
          <a:p>
            <a:pPr>
              <a:buNone/>
            </a:pPr>
            <a:r>
              <a:rPr lang="en-US" dirty="0"/>
              <a:t>print("Readable?",</a:t>
            </a:r>
            <a:r>
              <a:rPr lang="en-US" dirty="0" err="1"/>
              <a:t>f.readable</a:t>
            </a:r>
            <a:r>
              <a:rPr lang="en-US" dirty="0"/>
              <a:t>())</a:t>
            </a:r>
          </a:p>
          <a:p>
            <a:pPr>
              <a:buNone/>
            </a:pPr>
            <a:r>
              <a:rPr lang="en-US" dirty="0"/>
              <a:t>print("Writable?",</a:t>
            </a:r>
            <a:r>
              <a:rPr lang="en-US" dirty="0" err="1"/>
              <a:t>f.writable</a:t>
            </a:r>
            <a:r>
              <a:rPr lang="en-US" dirty="0"/>
              <a:t>())</a:t>
            </a:r>
          </a:p>
          <a:p>
            <a:pPr>
              <a:buNone/>
            </a:pPr>
            <a:r>
              <a:rPr lang="en-US" dirty="0" err="1"/>
              <a:t>f.close</a:t>
            </a:r>
            <a:r>
              <a:rPr lang="en-US" dirty="0"/>
              <a:t>()</a:t>
            </a:r>
          </a:p>
          <a:p>
            <a:pPr>
              <a:buNone/>
            </a:pPr>
            <a:endParaRPr lang="en-US" dirty="0"/>
          </a:p>
          <a:p>
            <a:pPr>
              <a:buNone/>
            </a:pPr>
            <a:r>
              <a:rPr lang="en-US" b="1" u="sng" dirty="0">
                <a:solidFill>
                  <a:srgbClr val="00B050"/>
                </a:solidFill>
              </a:rPr>
              <a:t>Output:</a:t>
            </a:r>
          </a:p>
          <a:p>
            <a:pPr>
              <a:buNone/>
            </a:pPr>
            <a:r>
              <a:rPr lang="en-US" dirty="0">
                <a:solidFill>
                  <a:srgbClr val="00B050"/>
                </a:solidFill>
              </a:rPr>
              <a:t>Name of the file: aboutpython.txt</a:t>
            </a:r>
          </a:p>
          <a:p>
            <a:pPr>
              <a:buNone/>
            </a:pPr>
            <a:r>
              <a:rPr lang="en-US" dirty="0">
                <a:solidFill>
                  <a:srgbClr val="00B050"/>
                </a:solidFill>
              </a:rPr>
              <a:t>Closed? False</a:t>
            </a:r>
          </a:p>
          <a:p>
            <a:pPr>
              <a:buNone/>
            </a:pPr>
            <a:r>
              <a:rPr lang="en-US" dirty="0">
                <a:solidFill>
                  <a:srgbClr val="00B050"/>
                </a:solidFill>
              </a:rPr>
              <a:t>Opening Mode: r</a:t>
            </a:r>
          </a:p>
          <a:p>
            <a:pPr>
              <a:buNone/>
            </a:pPr>
            <a:r>
              <a:rPr lang="en-US" dirty="0">
                <a:solidFill>
                  <a:srgbClr val="00B050"/>
                </a:solidFill>
              </a:rPr>
              <a:t>File number descriptor is : 3</a:t>
            </a:r>
          </a:p>
          <a:p>
            <a:pPr>
              <a:buNone/>
            </a:pPr>
            <a:r>
              <a:rPr lang="en-US" dirty="0">
                <a:solidFill>
                  <a:srgbClr val="00B050"/>
                </a:solidFill>
              </a:rPr>
              <a:t>Readable? True</a:t>
            </a:r>
          </a:p>
          <a:p>
            <a:pPr>
              <a:buNone/>
            </a:pPr>
            <a:r>
              <a:rPr lang="en-US" dirty="0">
                <a:solidFill>
                  <a:srgbClr val="00B050"/>
                </a:solidFill>
              </a:rPr>
              <a:t>Writable? False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03" y="0"/>
            <a:ext cx="7467600" cy="1143000"/>
          </a:xfrm>
        </p:spPr>
        <p:txBody>
          <a:bodyPr/>
          <a:lstStyle/>
          <a:p>
            <a:pPr algn="l"/>
            <a:r>
              <a:rPr lang="en-US" dirty="0"/>
              <a:t>Reading from a file:</a:t>
            </a:r>
          </a:p>
        </p:txBody>
      </p:sp>
      <p:sp>
        <p:nvSpPr>
          <p:cNvPr id="3" name="Content Placeholder 2"/>
          <p:cNvSpPr>
            <a:spLocks noGrp="1"/>
          </p:cNvSpPr>
          <p:nvPr>
            <p:ph sz="quarter" idx="1"/>
          </p:nvPr>
        </p:nvSpPr>
        <p:spPr>
          <a:xfrm>
            <a:off x="457200" y="1600201"/>
            <a:ext cx="8229600" cy="4800600"/>
          </a:xfrm>
        </p:spPr>
        <p:txBody>
          <a:bodyPr>
            <a:normAutofit/>
          </a:bodyPr>
          <a:lstStyle/>
          <a:p>
            <a:pPr>
              <a:buNone/>
            </a:pPr>
            <a:r>
              <a:rPr lang="en-US" dirty="0"/>
              <a:t>f=open("</a:t>
            </a:r>
            <a:r>
              <a:rPr lang="en-US" dirty="0" err="1"/>
              <a:t>aboutpython.txt","r</a:t>
            </a:r>
            <a:r>
              <a:rPr lang="en-US" dirty="0"/>
              <a:t>")</a:t>
            </a:r>
          </a:p>
          <a:p>
            <a:pPr>
              <a:buNone/>
            </a:pPr>
            <a:r>
              <a:rPr lang="en-US" dirty="0"/>
              <a:t>lines=</a:t>
            </a:r>
            <a:r>
              <a:rPr lang="en-US" dirty="0" err="1"/>
              <a:t>f.read</a:t>
            </a:r>
            <a:r>
              <a:rPr lang="en-US" dirty="0"/>
              <a:t>()</a:t>
            </a:r>
          </a:p>
          <a:p>
            <a:pPr>
              <a:buNone/>
            </a:pPr>
            <a:r>
              <a:rPr lang="en-US" dirty="0"/>
              <a:t>print(lines)</a:t>
            </a:r>
          </a:p>
          <a:p>
            <a:pPr>
              <a:buNone/>
            </a:pPr>
            <a:r>
              <a:rPr lang="en-US" dirty="0" err="1"/>
              <a:t>f.close</a:t>
            </a:r>
            <a:r>
              <a:rPr lang="en-US" dirty="0"/>
              <a:t>()</a:t>
            </a:r>
          </a:p>
          <a:p>
            <a:pPr>
              <a:buNone/>
            </a:pPr>
            <a:r>
              <a:rPr lang="en-US" b="1" u="sng" dirty="0">
                <a:solidFill>
                  <a:srgbClr val="00B050"/>
                </a:solidFill>
              </a:rPr>
              <a:t>Output:</a:t>
            </a:r>
          </a:p>
          <a:p>
            <a:pPr>
              <a:buNone/>
            </a:pPr>
            <a:r>
              <a:rPr lang="en-US" dirty="0">
                <a:solidFill>
                  <a:srgbClr val="00B050"/>
                </a:solidFill>
              </a:rPr>
              <a:t>Python is a great language</a:t>
            </a:r>
          </a:p>
          <a:p>
            <a:pPr>
              <a:buNone/>
            </a:pPr>
            <a:r>
              <a:rPr lang="en-US" dirty="0">
                <a:solidFill>
                  <a:srgbClr val="00B050"/>
                </a:solidFill>
              </a:rPr>
              <a:t>Easy to understand and learn</a:t>
            </a:r>
          </a:p>
          <a:p>
            <a:pPr>
              <a:buNone/>
            </a:pPr>
            <a:r>
              <a:rPr lang="en-US" dirty="0">
                <a:solidFill>
                  <a:srgbClr val="00B050"/>
                </a:solidFill>
              </a:rPr>
              <a:t>Supports Object Oriented Programming </a:t>
            </a:r>
          </a:p>
          <a:p>
            <a:pPr>
              <a:buNone/>
            </a:pPr>
            <a:r>
              <a:rPr lang="en-US" dirty="0">
                <a:solidFill>
                  <a:srgbClr val="00B050"/>
                </a:solidFill>
              </a:rPr>
              <a:t>Also used in Web Development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019800"/>
            <a:ext cx="1066800" cy="75496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1901</TotalTime>
  <Words>3087</Words>
  <Application>Microsoft Office PowerPoint</Application>
  <PresentationFormat>On-screen Show (4:3)</PresentationFormat>
  <Paragraphs>442</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Broadway</vt:lpstr>
      <vt:lpstr>Calibri</vt:lpstr>
      <vt:lpstr>Century Schoolbook</vt:lpstr>
      <vt:lpstr>Wingdings</vt:lpstr>
      <vt:lpstr>Wingdings 2</vt:lpstr>
      <vt:lpstr>Oriel</vt:lpstr>
      <vt:lpstr>FILES Handling</vt:lpstr>
      <vt:lpstr>FILES</vt:lpstr>
      <vt:lpstr>PowerPoint Presentation</vt:lpstr>
      <vt:lpstr>PowerPoint Presentation</vt:lpstr>
      <vt:lpstr>Method Purpose</vt:lpstr>
      <vt:lpstr>Example:</vt:lpstr>
      <vt:lpstr>Method/Attribute Description:</vt:lpstr>
      <vt:lpstr>Example:</vt:lpstr>
      <vt:lpstr>Reading from a file:</vt:lpstr>
      <vt:lpstr>PowerPoint Presentation</vt:lpstr>
      <vt:lpstr>PowerPoint Presentation</vt:lpstr>
      <vt:lpstr>PowerPoint Presentation</vt:lpstr>
      <vt:lpstr>PowerPoint Presentation</vt:lpstr>
      <vt:lpstr>Copying a File:</vt:lpstr>
      <vt:lpstr>PowerPoint Presentation</vt:lpstr>
      <vt:lpstr>Deleting content from a file:</vt:lpstr>
      <vt:lpstr>PowerPoint Presentation</vt:lpstr>
      <vt:lpstr>Updating the content of a file</vt:lpstr>
      <vt:lpstr>PowerPoint Presentation</vt:lpstr>
      <vt:lpstr>Reading the content of a file randomly</vt:lpstr>
      <vt:lpstr>PowerPoint Presentation</vt:lpstr>
      <vt:lpstr>Accessing Specific Content in a File</vt:lpstr>
      <vt:lpstr>PowerPoint Presentation</vt:lpstr>
      <vt:lpstr>PowerPoint Presentation</vt:lpstr>
      <vt:lpstr>PowerPoint Presentation</vt:lpstr>
      <vt:lpstr>Exception Handling</vt:lpstr>
      <vt:lpstr>PowerPoint Presentation</vt:lpstr>
      <vt:lpstr>try/except:</vt:lpstr>
      <vt:lpstr>PowerPoint Presentation</vt:lpstr>
      <vt:lpstr>Exception and description</vt:lpstr>
      <vt:lpstr>PowerPoint Presentation</vt:lpstr>
      <vt:lpstr>Example</vt:lpstr>
      <vt:lpstr>Else block</vt:lpstr>
      <vt:lpstr>Example:</vt:lpstr>
      <vt:lpstr>PowerPoint Presentation</vt:lpstr>
      <vt:lpstr>TypeError &amp; ZeroError Exception</vt:lpstr>
      <vt:lpstr>Output:</vt:lpstr>
      <vt:lpstr>Use a try/finally Block</vt:lpstr>
      <vt:lpstr>Example:</vt:lpstr>
      <vt:lpstr>Raising An Exception:</vt:lpstr>
      <vt:lpstr>Syntax:</vt:lpstr>
      <vt:lpstr>Example:</vt:lpstr>
      <vt:lpstr>Output:</vt:lpstr>
      <vt:lpstr>The assert statement:</vt:lpstr>
      <vt:lpstr>Example:</vt:lpstr>
      <vt:lpstr>Exercise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DELL</cp:lastModifiedBy>
  <cp:revision>70</cp:revision>
  <dcterms:created xsi:type="dcterms:W3CDTF">2021-05-23T08:46:09Z</dcterms:created>
  <dcterms:modified xsi:type="dcterms:W3CDTF">2023-10-26T10:05:47Z</dcterms:modified>
</cp:coreProperties>
</file>