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1" r:id="rId1"/>
  </p:sldMasterIdLst>
  <p:notesMasterIdLst>
    <p:notesMasterId r:id="rId62"/>
  </p:notesMasterIdLst>
  <p:sldIdLst>
    <p:sldId id="257" r:id="rId2"/>
    <p:sldId id="264" r:id="rId3"/>
    <p:sldId id="263" r:id="rId4"/>
    <p:sldId id="265" r:id="rId5"/>
    <p:sldId id="266" r:id="rId6"/>
    <p:sldId id="283" r:id="rId7"/>
    <p:sldId id="284" r:id="rId8"/>
    <p:sldId id="285" r:id="rId9"/>
    <p:sldId id="307" r:id="rId10"/>
    <p:sldId id="277" r:id="rId11"/>
    <p:sldId id="308" r:id="rId12"/>
    <p:sldId id="310" r:id="rId13"/>
    <p:sldId id="309" r:id="rId14"/>
    <p:sldId id="288" r:id="rId15"/>
    <p:sldId id="312" r:id="rId16"/>
    <p:sldId id="289" r:id="rId17"/>
    <p:sldId id="311" r:id="rId18"/>
    <p:sldId id="272" r:id="rId19"/>
    <p:sldId id="292" r:id="rId20"/>
    <p:sldId id="313" r:id="rId21"/>
    <p:sldId id="274" r:id="rId22"/>
    <p:sldId id="327" r:id="rId23"/>
    <p:sldId id="328" r:id="rId24"/>
    <p:sldId id="329" r:id="rId25"/>
    <p:sldId id="330" r:id="rId26"/>
    <p:sldId id="331" r:id="rId27"/>
    <p:sldId id="332" r:id="rId28"/>
    <p:sldId id="333" r:id="rId29"/>
    <p:sldId id="304" r:id="rId30"/>
    <p:sldId id="314" r:id="rId31"/>
    <p:sldId id="305" r:id="rId32"/>
    <p:sldId id="296" r:id="rId33"/>
    <p:sldId id="315" r:id="rId34"/>
    <p:sldId id="275" r:id="rId35"/>
    <p:sldId id="295" r:id="rId36"/>
    <p:sldId id="316" r:id="rId37"/>
    <p:sldId id="276" r:id="rId38"/>
    <p:sldId id="294" r:id="rId39"/>
    <p:sldId id="317" r:id="rId40"/>
    <p:sldId id="337" r:id="rId41"/>
    <p:sldId id="298" r:id="rId42"/>
    <p:sldId id="318" r:id="rId43"/>
    <p:sldId id="278" r:id="rId44"/>
    <p:sldId id="297" r:id="rId45"/>
    <p:sldId id="322" r:id="rId46"/>
    <p:sldId id="287" r:id="rId47"/>
    <p:sldId id="299" r:id="rId48"/>
    <p:sldId id="323" r:id="rId49"/>
    <p:sldId id="300" r:id="rId50"/>
    <p:sldId id="334" r:id="rId51"/>
    <p:sldId id="335" r:id="rId52"/>
    <p:sldId id="301" r:id="rId53"/>
    <p:sldId id="303" r:id="rId54"/>
    <p:sldId id="324" r:id="rId55"/>
    <p:sldId id="302" r:id="rId56"/>
    <p:sldId id="325" r:id="rId57"/>
    <p:sldId id="326" r:id="rId58"/>
    <p:sldId id="338" r:id="rId59"/>
    <p:sldId id="306" r:id="rId60"/>
    <p:sldId id="336"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15202A74-163D-4B71-BBA8-E2FCD164262F}">
          <p14:sldIdLst>
            <p14:sldId id="257"/>
            <p14:sldId id="264"/>
            <p14:sldId id="263"/>
            <p14:sldId id="265"/>
            <p14:sldId id="266"/>
            <p14:sldId id="283"/>
            <p14:sldId id="284"/>
            <p14:sldId id="285"/>
            <p14:sldId id="307"/>
            <p14:sldId id="277"/>
            <p14:sldId id="308"/>
            <p14:sldId id="310"/>
            <p14:sldId id="309"/>
            <p14:sldId id="288"/>
            <p14:sldId id="312"/>
            <p14:sldId id="289"/>
            <p14:sldId id="311"/>
            <p14:sldId id="272"/>
            <p14:sldId id="292"/>
            <p14:sldId id="313"/>
            <p14:sldId id="274"/>
            <p14:sldId id="327"/>
            <p14:sldId id="328"/>
            <p14:sldId id="329"/>
            <p14:sldId id="330"/>
            <p14:sldId id="331"/>
            <p14:sldId id="332"/>
            <p14:sldId id="333"/>
            <p14:sldId id="304"/>
            <p14:sldId id="314"/>
            <p14:sldId id="305"/>
            <p14:sldId id="296"/>
            <p14:sldId id="315"/>
            <p14:sldId id="275"/>
            <p14:sldId id="295"/>
            <p14:sldId id="316"/>
            <p14:sldId id="276"/>
            <p14:sldId id="294"/>
            <p14:sldId id="317"/>
            <p14:sldId id="337"/>
            <p14:sldId id="298"/>
            <p14:sldId id="318"/>
            <p14:sldId id="278"/>
            <p14:sldId id="297"/>
            <p14:sldId id="322"/>
            <p14:sldId id="287"/>
            <p14:sldId id="299"/>
            <p14:sldId id="323"/>
            <p14:sldId id="300"/>
            <p14:sldId id="334"/>
            <p14:sldId id="335"/>
            <p14:sldId id="301"/>
            <p14:sldId id="303"/>
            <p14:sldId id="324"/>
            <p14:sldId id="302"/>
            <p14:sldId id="325"/>
            <p14:sldId id="326"/>
            <p14:sldId id="338"/>
            <p14:sldId id="306"/>
            <p14:sldId id="33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02" autoAdjust="0"/>
    <p:restoredTop sz="92865" autoAdjust="0"/>
  </p:normalViewPr>
  <p:slideViewPr>
    <p:cSldViewPr snapToGrid="0">
      <p:cViewPr varScale="1">
        <p:scale>
          <a:sx n="67" d="100"/>
          <a:sy n="67" d="100"/>
        </p:scale>
        <p:origin x="744" y="56"/>
      </p:cViewPr>
      <p:guideLst>
        <p:guide orient="horz" pos="2160"/>
        <p:guide pos="3840"/>
      </p:guideLst>
    </p:cSldViewPr>
  </p:slideViewPr>
  <p:notesTextViewPr>
    <p:cViewPr>
      <p:scale>
        <a:sx n="1" d="1"/>
        <a:sy n="1" d="1"/>
      </p:scale>
      <p:origin x="0" y="0"/>
    </p:cViewPr>
  </p:notesTextViewPr>
  <p:sorterViewPr>
    <p:cViewPr>
      <p:scale>
        <a:sx n="100" d="100"/>
        <a:sy n="100" d="100"/>
      </p:scale>
      <p:origin x="0" y="5616"/>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pPr/>
              <a:t>3/28/2022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pPr/>
              <a:t>‹#›</a:t>
            </a:fld>
            <a:endParaRPr lang="en-US"/>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a:p>
        </p:txBody>
      </p:sp>
      <p:sp>
        <p:nvSpPr>
          <p:cNvPr id="7" name="Slide Image Placeholder 6"/>
          <p:cNvSpPr>
            <a:spLocks noGrp="1" noRot="1" noChangeAspect="1"/>
          </p:cNvSpPr>
          <p:nvPr>
            <p:ph type="sldImg"/>
          </p:nvPr>
        </p:nvSpPr>
        <p:spPr>
          <a:xfrm>
            <a:off x="685800" y="1143000"/>
            <a:ext cx="5486400" cy="3086100"/>
          </a:xfrm>
        </p:spPr>
      </p:sp>
    </p:spTree>
    <p:extLst>
      <p:ext uri="{BB962C8B-B14F-4D97-AF65-F5344CB8AC3E}">
        <p14:creationId xmlns:p14="http://schemas.microsoft.com/office/powerpoint/2010/main" val="85461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2</a:t>
            </a:fld>
            <a:endParaRPr lang="en-US"/>
          </a:p>
        </p:txBody>
      </p:sp>
    </p:spTree>
    <p:extLst>
      <p:ext uri="{BB962C8B-B14F-4D97-AF65-F5344CB8AC3E}">
        <p14:creationId xmlns:p14="http://schemas.microsoft.com/office/powerpoint/2010/main" val="329061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3</a:t>
            </a:fld>
            <a:endParaRPr lang="en-US"/>
          </a:p>
        </p:txBody>
      </p:sp>
    </p:spTree>
    <p:extLst>
      <p:ext uri="{BB962C8B-B14F-4D97-AF65-F5344CB8AC3E}">
        <p14:creationId xmlns:p14="http://schemas.microsoft.com/office/powerpoint/2010/main" val="3290616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4</a:t>
            </a:fld>
            <a:endParaRPr lang="en-US"/>
          </a:p>
        </p:txBody>
      </p:sp>
    </p:spTree>
    <p:extLst>
      <p:ext uri="{BB962C8B-B14F-4D97-AF65-F5344CB8AC3E}">
        <p14:creationId xmlns:p14="http://schemas.microsoft.com/office/powerpoint/2010/main" val="3290616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10733828" y="1110597"/>
            <a:ext cx="2286000" cy="508000"/>
          </a:xfrm>
        </p:spPr>
        <p:txBody>
          <a:bodyPr/>
          <a:lstStyle/>
          <a:p>
            <a:fld id="{78ABE3C1-DBE1-495D-B57B-2849774B866A}" type="datetimeFigureOut">
              <a:rPr lang="en-US" smtClean="0"/>
              <a:pPr/>
              <a:t>3/28/2022</a:t>
            </a:fld>
            <a:endParaRPr lang="en-US" dirty="0"/>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dirty="0"/>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6D22F896-40B5-4ADD-8801-0D06FADFA09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FA3F48C-C7C6-4055-9F49-3777875E72AE}" type="datetimeFigureOut">
              <a:rPr lang="en-US" smtClean="0"/>
              <a:pPr/>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235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2"/>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178E61D-D431-422C-9764-11DAFE33AB63}" type="datetimeFigureOut">
              <a:rPr lang="en-US" smtClean="0"/>
              <a:pPr/>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12DE42F4-6EEF-4EF7-8ED4-2208F0F89A08}" type="datetimeFigureOut">
              <a:rPr lang="en-US" smtClean="0"/>
              <a:pPr/>
              <a:t>3/28/2022</a:t>
            </a:fld>
            <a:endParaRPr lang="en-US" dirty="0"/>
          </a:p>
        </p:txBody>
      </p:sp>
      <p:sp>
        <p:nvSpPr>
          <p:cNvPr id="9" name="Slide Number Placeholder 8"/>
          <p:cNvSpPr>
            <a:spLocks noGrp="1"/>
          </p:cNvSpPr>
          <p:nvPr>
            <p:ph type="sldNum" sz="quarter" idx="15"/>
          </p:nvPr>
        </p:nvSpPr>
        <p:spPr/>
        <p:txBody>
          <a:bodyPr rtlCol="0"/>
          <a:lstStyle/>
          <a:p>
            <a:fld id="{6D22F896-40B5-4ADD-8801-0D06FADFA095}"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30578ACC-22D6-47C1-A373-4FD133E34F3C}" type="datetimeFigureOut">
              <a:rPr lang="en-US" smtClean="0"/>
              <a:pPr/>
              <a:t>3/28/2022</a:t>
            </a:fld>
            <a:endParaRPr lang="en-US" dirty="0"/>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dirty="0"/>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E5A6C69-6797-4E8A-BF37-F2C3751466E9}" type="datetimeFigureOut">
              <a:rPr lang="en-US" smtClean="0"/>
              <a:pPr/>
              <a:t>3/28/2022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D82014A1-A632-4878-A0D3-F52BA7563730}" type="datetimeFigureOut">
              <a:rPr lang="en-US" smtClean="0"/>
              <a:pPr/>
              <a:t>3/28/2022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CE99F462-093F-4566-844B-4C71F2739DA5}" type="datetimeFigureOut">
              <a:rPr lang="en-US" smtClean="0"/>
              <a:pPr/>
              <a:t>3/28/2022</a:t>
            </a:fld>
            <a:endParaRPr lang="en-US" dirty="0"/>
          </a:p>
        </p:txBody>
      </p:sp>
      <p:sp>
        <p:nvSpPr>
          <p:cNvPr id="7" name="Slide Number Placeholder 6"/>
          <p:cNvSpPr>
            <a:spLocks noGrp="1"/>
          </p:cNvSpPr>
          <p:nvPr>
            <p:ph type="sldNum" sz="quarter" idx="11"/>
          </p:nvPr>
        </p:nvSpPr>
        <p:spPr/>
        <p:txBody>
          <a:bodyPr rtlCol="0"/>
          <a:lstStyle/>
          <a:p>
            <a:fld id="{6D22F896-40B5-4ADD-8801-0D06FADFA095}"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pPr/>
              <a:t>3/28/2022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59" y="3124200"/>
            <a:ext cx="6309360" cy="6096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E331444B-B92B-4E27-8C94-BB93EAF5CB18}" type="datetimeFigureOut">
              <a:rPr lang="en-US" smtClean="0"/>
              <a:pPr/>
              <a:t>3/28/2022</a:t>
            </a:fld>
            <a:endParaRPr lang="en-US" dirty="0"/>
          </a:p>
        </p:txBody>
      </p:sp>
      <p:sp>
        <p:nvSpPr>
          <p:cNvPr id="22" name="Slide Number Placeholder 21"/>
          <p:cNvSpPr>
            <a:spLocks noGrp="1"/>
          </p:cNvSpPr>
          <p:nvPr>
            <p:ph type="sldNum" sz="quarter" idx="15"/>
          </p:nvPr>
        </p:nvSpPr>
        <p:spPr/>
        <p:txBody>
          <a:bodyPr rtlCol="0"/>
          <a:lstStyle/>
          <a:p>
            <a:fld id="{6D22F896-40B5-4ADD-8801-0D06FADFA095}"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9021065"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63EFA5E-FA76-400D-B3DC-F0BA90E6D107}" type="datetimeFigureOut">
              <a:rPr lang="en-US" smtClean="0"/>
              <a:pPr/>
              <a:t>3/28/2022</a:t>
            </a:fld>
            <a:endParaRPr lang="en-US" dirty="0"/>
          </a:p>
        </p:txBody>
      </p:sp>
      <p:sp>
        <p:nvSpPr>
          <p:cNvPr id="18" name="Slide Number Placeholder 17"/>
          <p:cNvSpPr>
            <a:spLocks noGrp="1"/>
          </p:cNvSpPr>
          <p:nvPr>
            <p:ph type="sldNum" sz="quarter" idx="11"/>
          </p:nvPr>
        </p:nvSpPr>
        <p:spPr/>
        <p:txBody>
          <a:bodyPr rtlCol="0"/>
          <a:lstStyle/>
          <a:p>
            <a:fld id="{6D22F896-40B5-4ADD-8801-0D06FADFA095}"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9D6E9DEC-419B-4CC5-A080-3B06BD5A8291}" type="datetimeFigureOut">
              <a:rPr lang="en-US" smtClean="0"/>
              <a:pPr/>
              <a:t>3/28/2022</a:t>
            </a:fld>
            <a:endParaRPr lang="en-US" dirty="0"/>
          </a:p>
        </p:txBody>
      </p:sp>
      <p:sp>
        <p:nvSpPr>
          <p:cNvPr id="3" name="Footer Placeholder 2"/>
          <p:cNvSpPr>
            <a:spLocks noGrp="1"/>
          </p:cNvSpPr>
          <p:nvPr>
            <p:ph type="ftr" sz="quarter" idx="3"/>
          </p:nvPr>
        </p:nvSpPr>
        <p:spPr>
          <a:xfrm rot="5400000">
            <a:off x="9853649"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www.python.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jpe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www.python.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www.python.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4128" y="606557"/>
            <a:ext cx="10363200" cy="1502661"/>
          </a:xfrm>
        </p:spPr>
        <p:txBody>
          <a:bodyPr>
            <a:normAutofit/>
          </a:bodyPr>
          <a:lstStyle/>
          <a:p>
            <a:pPr algn="ctr"/>
            <a:r>
              <a:rPr lang="en-US" sz="7200"/>
              <a:t>GUI - Tkinter </a:t>
            </a:r>
            <a:endParaRPr lang="en-US" sz="72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05299" y="2727026"/>
            <a:ext cx="1612640" cy="1612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Users\DELL\Desktop\NS logo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2916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592984761-71449.jpg"/>
          <p:cNvPicPr>
            <a:picLocks noGrp="1" noChangeAspect="1"/>
          </p:cNvPicPr>
          <p:nvPr>
            <p:ph sz="quarter" idx="1"/>
          </p:nvPr>
        </p:nvPicPr>
        <p:blipFill>
          <a:blip r:embed="rId2"/>
          <a:stretch>
            <a:fillRect/>
          </a:stretch>
        </p:blipFill>
        <p:spPr>
          <a:xfrm>
            <a:off x="339869" y="1166616"/>
            <a:ext cx="5230508" cy="4457051"/>
          </a:xfrm>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881609" y="172180"/>
            <a:ext cx="1095788" cy="109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ELL\Desktop\NS logo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l="10325" t="18556" r="48373" b="13007"/>
          <a:stretch/>
        </p:blipFill>
        <p:spPr>
          <a:xfrm>
            <a:off x="6109249" y="740236"/>
            <a:ext cx="4907827" cy="457441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Button</a:t>
            </a:r>
          </a:p>
        </p:txBody>
      </p:sp>
      <p:sp>
        <p:nvSpPr>
          <p:cNvPr id="3" name="Content Placeholder 2"/>
          <p:cNvSpPr>
            <a:spLocks noGrp="1"/>
          </p:cNvSpPr>
          <p:nvPr>
            <p:ph sz="quarter" idx="1"/>
          </p:nvPr>
        </p:nvSpPr>
        <p:spPr>
          <a:xfrm>
            <a:off x="609600" y="1371602"/>
            <a:ext cx="10972800" cy="4754563"/>
          </a:xfrm>
        </p:spPr>
        <p:txBody>
          <a:bodyPr/>
          <a:lstStyle/>
          <a:p>
            <a:r>
              <a:rPr lang="en-US" b="1" dirty="0"/>
              <a:t>Syntax:</a:t>
            </a:r>
          </a:p>
          <a:p>
            <a:pPr>
              <a:buNone/>
            </a:pPr>
            <a:r>
              <a:rPr lang="en-US" dirty="0"/>
              <a:t>	w=Button(</a:t>
            </a:r>
            <a:r>
              <a:rPr lang="en-US" dirty="0" err="1"/>
              <a:t>master,option</a:t>
            </a:r>
            <a:r>
              <a:rPr lang="en-US" dirty="0"/>
              <a:t>=value,…)</a:t>
            </a:r>
          </a:p>
          <a:p>
            <a:pPr>
              <a:buNone/>
            </a:pPr>
            <a:r>
              <a:rPr lang="en-US" b="1" dirty="0"/>
              <a:t>Parameters</a:t>
            </a:r>
          </a:p>
          <a:p>
            <a:pPr lvl="1"/>
            <a:r>
              <a:rPr lang="en-US" b="1" dirty="0"/>
              <a:t>master: </a:t>
            </a:r>
            <a:r>
              <a:rPr lang="en-US" dirty="0"/>
              <a:t>This represent the parent window.</a:t>
            </a:r>
          </a:p>
          <a:p>
            <a:pPr lvl="1"/>
            <a:r>
              <a:rPr lang="en-US" b="1" dirty="0"/>
              <a:t>options: </a:t>
            </a:r>
            <a:r>
              <a:rPr lang="en-US" dirty="0"/>
              <a:t>Here is the list of most commonly used options for this widget. These options can be used as key-value pairs separated by commas. </a:t>
            </a:r>
          </a:p>
        </p:txBody>
      </p:sp>
      <p:pic>
        <p:nvPicPr>
          <p:cNvPr id="5"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1720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Some options</a:t>
            </a:r>
          </a:p>
        </p:txBody>
      </p:sp>
      <p:sp>
        <p:nvSpPr>
          <p:cNvPr id="2" name="Content Placeholder 1"/>
          <p:cNvSpPr>
            <a:spLocks noGrp="1"/>
          </p:cNvSpPr>
          <p:nvPr>
            <p:ph sz="quarter" idx="1"/>
          </p:nvPr>
        </p:nvSpPr>
        <p:spPr/>
        <p:txBody>
          <a:bodyPr>
            <a:normAutofit/>
          </a:bodyPr>
          <a:lstStyle/>
          <a:p>
            <a:pPr fontAlgn="base"/>
            <a:r>
              <a:rPr lang="en-US" b="1" dirty="0" err="1"/>
              <a:t>activebackground</a:t>
            </a:r>
            <a:r>
              <a:rPr lang="en-US" dirty="0"/>
              <a:t>: to set the background color when button is under the cursor.</a:t>
            </a:r>
          </a:p>
          <a:p>
            <a:pPr fontAlgn="base"/>
            <a:r>
              <a:rPr lang="en-US" b="1" dirty="0" err="1"/>
              <a:t>activeforeground</a:t>
            </a:r>
            <a:r>
              <a:rPr lang="en-US" dirty="0"/>
              <a:t>: to set the foreground color when button is under the cursor.</a:t>
            </a:r>
          </a:p>
          <a:p>
            <a:pPr fontAlgn="base"/>
            <a:r>
              <a:rPr lang="en-US" b="1" dirty="0" err="1"/>
              <a:t>bg</a:t>
            </a:r>
            <a:r>
              <a:rPr lang="en-US" dirty="0"/>
              <a:t>: to set he normal background color.</a:t>
            </a:r>
          </a:p>
          <a:p>
            <a:pPr fontAlgn="base"/>
            <a:r>
              <a:rPr lang="en-US" b="1" dirty="0"/>
              <a:t>command</a:t>
            </a:r>
            <a:r>
              <a:rPr lang="en-US" dirty="0"/>
              <a:t>: to call a function.</a:t>
            </a:r>
          </a:p>
          <a:p>
            <a:pPr fontAlgn="base"/>
            <a:r>
              <a:rPr lang="en-US" b="1" dirty="0"/>
              <a:t>font</a:t>
            </a:r>
            <a:r>
              <a:rPr lang="en-US" dirty="0"/>
              <a:t>: to set the font on the button label.</a:t>
            </a:r>
          </a:p>
          <a:p>
            <a:pPr fontAlgn="base"/>
            <a:r>
              <a:rPr lang="en-US" b="1" dirty="0"/>
              <a:t>image</a:t>
            </a:r>
            <a:r>
              <a:rPr lang="en-US" dirty="0"/>
              <a:t>: to set the image on the button.</a:t>
            </a:r>
          </a:p>
          <a:p>
            <a:pPr fontAlgn="base"/>
            <a:r>
              <a:rPr lang="en-US" b="1" dirty="0"/>
              <a:t>width</a:t>
            </a:r>
            <a:r>
              <a:rPr lang="en-US" dirty="0"/>
              <a:t>: to set the width of the button.</a:t>
            </a:r>
          </a:p>
          <a:p>
            <a:pPr fontAlgn="base"/>
            <a:r>
              <a:rPr lang="en-US" b="1" dirty="0"/>
              <a:t>height</a:t>
            </a:r>
            <a:r>
              <a:rPr lang="en-US" dirty="0"/>
              <a:t>: to set the height of the button.</a:t>
            </a:r>
          </a:p>
          <a:p>
            <a:endParaRPr lang="en-US" dirty="0"/>
          </a:p>
        </p:txBody>
      </p:sp>
      <p:pic>
        <p:nvPicPr>
          <p:cNvPr id="5"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64444" y="0"/>
            <a:ext cx="10972800" cy="798258"/>
          </a:xfrm>
        </p:spPr>
        <p:txBody>
          <a:bodyPr>
            <a:normAutofit/>
          </a:bodyPr>
          <a:lstStyle/>
          <a:p>
            <a:r>
              <a:rPr lang="en-IN" dirty="0"/>
              <a:t>Button and Message Box</a:t>
            </a:r>
          </a:p>
        </p:txBody>
      </p:sp>
      <p:sp>
        <p:nvSpPr>
          <p:cNvPr id="2" name="Content Placeholder 1"/>
          <p:cNvSpPr>
            <a:spLocks noGrp="1"/>
          </p:cNvSpPr>
          <p:nvPr>
            <p:ph sz="quarter" idx="1"/>
          </p:nvPr>
        </p:nvSpPr>
        <p:spPr>
          <a:xfrm>
            <a:off x="353568" y="1036321"/>
            <a:ext cx="11497056" cy="5279136"/>
          </a:xfrm>
        </p:spPr>
        <p:txBody>
          <a:bodyPr>
            <a:normAutofit fontScale="92500" lnSpcReduction="20000"/>
          </a:bodyPr>
          <a:lstStyle/>
          <a:p>
            <a:pPr marL="109728" indent="0">
              <a:buNone/>
            </a:pPr>
            <a:r>
              <a:rPr lang="en-IN" sz="2600" dirty="0"/>
              <a:t>from </a:t>
            </a:r>
            <a:r>
              <a:rPr lang="en-IN" sz="2600" dirty="0" err="1"/>
              <a:t>tkinter</a:t>
            </a:r>
            <a:r>
              <a:rPr lang="en-IN" sz="2600" dirty="0"/>
              <a:t> import *</a:t>
            </a:r>
          </a:p>
          <a:p>
            <a:pPr marL="109728" indent="0">
              <a:buNone/>
            </a:pPr>
            <a:r>
              <a:rPr lang="en-IN" sz="2600" dirty="0"/>
              <a:t>from </a:t>
            </a:r>
            <a:r>
              <a:rPr lang="en-IN" sz="2600" dirty="0" err="1"/>
              <a:t>tkinter</a:t>
            </a:r>
            <a:r>
              <a:rPr lang="en-IN" sz="2600" dirty="0"/>
              <a:t> import </a:t>
            </a:r>
            <a:r>
              <a:rPr lang="en-IN" sz="2600" dirty="0" err="1"/>
              <a:t>messagebox</a:t>
            </a:r>
            <a:endParaRPr lang="en-IN" sz="2600" dirty="0"/>
          </a:p>
          <a:p>
            <a:pPr marL="109728" indent="0">
              <a:buNone/>
            </a:pPr>
            <a:endParaRPr lang="en-IN" sz="2600" dirty="0"/>
          </a:p>
          <a:p>
            <a:pPr marL="109728" indent="0">
              <a:buNone/>
            </a:pPr>
            <a:r>
              <a:rPr lang="en-IN" sz="2600" dirty="0"/>
              <a:t>top = </a:t>
            </a:r>
            <a:r>
              <a:rPr lang="en-IN" sz="2600" dirty="0" err="1"/>
              <a:t>Tk</a:t>
            </a:r>
            <a:r>
              <a:rPr lang="en-IN" sz="2600" dirty="0"/>
              <a:t>()</a:t>
            </a:r>
          </a:p>
          <a:p>
            <a:pPr marL="109728" indent="0">
              <a:buNone/>
            </a:pPr>
            <a:r>
              <a:rPr lang="en-IN" sz="2600" dirty="0" err="1"/>
              <a:t>top.title</a:t>
            </a:r>
            <a:r>
              <a:rPr lang="en-IN" sz="2600" dirty="0"/>
              <a:t>(‘</a:t>
            </a:r>
            <a:r>
              <a:rPr lang="en-IN" sz="2600" dirty="0" err="1"/>
              <a:t>Networkz</a:t>
            </a:r>
            <a:r>
              <a:rPr lang="en-IN" sz="2600" dirty="0"/>
              <a:t> Systems')</a:t>
            </a:r>
          </a:p>
          <a:p>
            <a:pPr marL="109728" indent="0">
              <a:buNone/>
            </a:pPr>
            <a:r>
              <a:rPr lang="en-IN" sz="2600" dirty="0" err="1"/>
              <a:t>top.geometry</a:t>
            </a:r>
            <a:r>
              <a:rPr lang="en-IN" sz="2600" dirty="0"/>
              <a:t>("400x300")</a:t>
            </a:r>
          </a:p>
          <a:p>
            <a:pPr marL="109728" indent="0">
              <a:buNone/>
            </a:pPr>
            <a:endParaRPr lang="en-IN" sz="2600" dirty="0"/>
          </a:p>
          <a:p>
            <a:pPr marL="109728" indent="0">
              <a:buNone/>
            </a:pPr>
            <a:r>
              <a:rPr lang="en-IN" sz="2600" dirty="0" err="1"/>
              <a:t>def</a:t>
            </a:r>
            <a:r>
              <a:rPr lang="en-IN" sz="2600" dirty="0"/>
              <a:t> click():</a:t>
            </a:r>
          </a:p>
          <a:p>
            <a:pPr marL="109728" indent="0">
              <a:buNone/>
            </a:pPr>
            <a:r>
              <a:rPr lang="en-IN" sz="2600" dirty="0"/>
              <a:t>    </a:t>
            </a:r>
            <a:r>
              <a:rPr lang="en-IN" sz="2600" dirty="0" err="1"/>
              <a:t>messagebox.showinfo</a:t>
            </a:r>
            <a:r>
              <a:rPr lang="en-IN" sz="2600" dirty="0"/>
              <a:t>("</a:t>
            </a:r>
            <a:r>
              <a:rPr lang="en-IN" sz="2600" dirty="0" err="1"/>
              <a:t>Message","Welcome</a:t>
            </a:r>
            <a:r>
              <a:rPr lang="en-IN" sz="2600" dirty="0"/>
              <a:t> to </a:t>
            </a:r>
            <a:r>
              <a:rPr lang="en-IN" sz="2600" dirty="0" err="1"/>
              <a:t>Networkz</a:t>
            </a:r>
            <a:r>
              <a:rPr lang="en-IN" sz="2600" dirty="0"/>
              <a:t> Systems.....!!!")</a:t>
            </a:r>
          </a:p>
          <a:p>
            <a:pPr marL="109728" indent="0">
              <a:buNone/>
            </a:pPr>
            <a:endParaRPr lang="en-IN" sz="2600" dirty="0"/>
          </a:p>
          <a:p>
            <a:pPr marL="109728" indent="0">
              <a:buNone/>
            </a:pPr>
            <a:r>
              <a:rPr lang="en-IN" sz="2600" dirty="0">
                <a:solidFill>
                  <a:srgbClr val="FF0000"/>
                </a:solidFill>
              </a:rPr>
              <a:t>b=Button(</a:t>
            </a:r>
            <a:r>
              <a:rPr lang="en-IN" sz="2600" dirty="0" err="1">
                <a:solidFill>
                  <a:srgbClr val="FF0000"/>
                </a:solidFill>
              </a:rPr>
              <a:t>top,text</a:t>
            </a:r>
            <a:r>
              <a:rPr lang="en-IN" sz="2600" dirty="0">
                <a:solidFill>
                  <a:srgbClr val="FF0000"/>
                </a:solidFill>
              </a:rPr>
              <a:t>='Click </a:t>
            </a:r>
            <a:r>
              <a:rPr lang="en-IN" sz="2600" dirty="0" err="1">
                <a:solidFill>
                  <a:srgbClr val="FF0000"/>
                </a:solidFill>
              </a:rPr>
              <a:t>Me..!',font</a:t>
            </a:r>
            <a:r>
              <a:rPr lang="en-IN" sz="2600" dirty="0">
                <a:solidFill>
                  <a:srgbClr val="FF0000"/>
                </a:solidFill>
              </a:rPr>
              <a:t>=('Times',20),</a:t>
            </a:r>
            <a:r>
              <a:rPr lang="en-IN" sz="2600" dirty="0" err="1">
                <a:solidFill>
                  <a:srgbClr val="FF0000"/>
                </a:solidFill>
              </a:rPr>
              <a:t>bg</a:t>
            </a:r>
            <a:r>
              <a:rPr lang="en-IN" sz="2600" dirty="0">
                <a:solidFill>
                  <a:srgbClr val="FF0000"/>
                </a:solidFill>
              </a:rPr>
              <a:t>='</a:t>
            </a:r>
            <a:r>
              <a:rPr lang="en-IN" sz="2600" dirty="0" err="1">
                <a:solidFill>
                  <a:srgbClr val="FF0000"/>
                </a:solidFill>
              </a:rPr>
              <a:t>pink',command</a:t>
            </a:r>
            <a:r>
              <a:rPr lang="en-IN" sz="2600" dirty="0">
                <a:solidFill>
                  <a:srgbClr val="FF0000"/>
                </a:solidFill>
              </a:rPr>
              <a:t>=click)</a:t>
            </a:r>
          </a:p>
          <a:p>
            <a:pPr marL="109728" indent="0">
              <a:buNone/>
            </a:pPr>
            <a:r>
              <a:rPr lang="en-IN" sz="2600" dirty="0" err="1"/>
              <a:t>b.place</a:t>
            </a:r>
            <a:r>
              <a:rPr lang="en-IN" sz="2600" dirty="0"/>
              <a:t>(x=100,y=50)</a:t>
            </a:r>
          </a:p>
          <a:p>
            <a:pPr marL="109728" indent="0">
              <a:buNone/>
            </a:pPr>
            <a:r>
              <a:rPr lang="en-IN" sz="2600" dirty="0" err="1"/>
              <a:t>top.mainloop</a:t>
            </a:r>
            <a:r>
              <a:rPr lang="en-IN" sz="2600" dirty="0"/>
              <a:t>()</a:t>
            </a:r>
          </a:p>
          <a:p>
            <a:pPr marL="109728" indent="0">
              <a:buNone/>
            </a:pPr>
            <a:endParaRPr lang="en-IN"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096214" y="172180"/>
            <a:ext cx="1095788" cy="109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DELL\Desktop\NS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3647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563562"/>
          </a:xfrm>
        </p:spPr>
        <p:txBody>
          <a:bodyPr>
            <a:normAutofit/>
          </a:bodyPr>
          <a:lstStyle/>
          <a:p>
            <a:pPr algn="l"/>
            <a:r>
              <a:rPr lang="en-US" b="1" dirty="0"/>
              <a:t>Label</a:t>
            </a:r>
          </a:p>
        </p:txBody>
      </p:sp>
      <p:sp>
        <p:nvSpPr>
          <p:cNvPr id="3" name="Content Placeholder 2"/>
          <p:cNvSpPr>
            <a:spLocks noGrp="1"/>
          </p:cNvSpPr>
          <p:nvPr>
            <p:ph sz="quarter" idx="1"/>
          </p:nvPr>
        </p:nvSpPr>
        <p:spPr>
          <a:xfrm>
            <a:off x="609600" y="914400"/>
            <a:ext cx="11176000" cy="5562600"/>
          </a:xfrm>
        </p:spPr>
        <p:txBody>
          <a:bodyPr>
            <a:normAutofit/>
          </a:bodyPr>
          <a:lstStyle/>
          <a:p>
            <a:r>
              <a:rPr lang="en-US" dirty="0"/>
              <a:t>This widget implements a display box where you can place text or images. The text displayed by this widget can be updated at any time you want.</a:t>
            </a:r>
          </a:p>
          <a:p>
            <a:r>
              <a:rPr lang="en-US" dirty="0"/>
              <a:t>It is also possible to underline part of the text (like to identify a keyboard shortcut) and span the text across multiple lines.</a:t>
            </a:r>
          </a:p>
          <a:p>
            <a:pPr>
              <a:buNone/>
            </a:pPr>
            <a:r>
              <a:rPr lang="en-US" b="1" dirty="0"/>
              <a:t>Syntax</a:t>
            </a:r>
          </a:p>
          <a:p>
            <a:pPr>
              <a:buNone/>
            </a:pPr>
            <a:r>
              <a:rPr lang="en-US" dirty="0"/>
              <a:t>w = Label ( master, option=value, ... )</a:t>
            </a:r>
          </a:p>
          <a:p>
            <a:pPr>
              <a:buNone/>
            </a:pPr>
            <a:r>
              <a:rPr lang="en-US" b="1" dirty="0"/>
              <a:t>Parameters</a:t>
            </a:r>
          </a:p>
          <a:p>
            <a:r>
              <a:rPr lang="en-US" b="1" dirty="0"/>
              <a:t>master</a:t>
            </a:r>
            <a:r>
              <a:rPr lang="en-US" dirty="0"/>
              <a:t> − This represents the parent window.</a:t>
            </a:r>
          </a:p>
          <a:p>
            <a:r>
              <a:rPr lang="en-US" b="1" dirty="0"/>
              <a:t>options</a:t>
            </a:r>
            <a:r>
              <a:rPr lang="en-US" dirty="0"/>
              <a:t> -options can be used as key-value pairs separated by commas.</a:t>
            </a:r>
          </a:p>
          <a:p>
            <a:pPr>
              <a:buNone/>
            </a:pPr>
            <a:endParaRPr lang="en-US" dirty="0"/>
          </a:p>
        </p:txBody>
      </p:sp>
      <p:pic>
        <p:nvPicPr>
          <p:cNvPr id="5"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3090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Options</a:t>
            </a:r>
          </a:p>
        </p:txBody>
      </p:sp>
      <p:sp>
        <p:nvSpPr>
          <p:cNvPr id="2" name="Content Placeholder 1"/>
          <p:cNvSpPr>
            <a:spLocks noGrp="1"/>
          </p:cNvSpPr>
          <p:nvPr>
            <p:ph sz="quarter" idx="1"/>
          </p:nvPr>
        </p:nvSpPr>
        <p:spPr/>
        <p:txBody>
          <a:bodyPr/>
          <a:lstStyle/>
          <a:p>
            <a:pPr fontAlgn="base"/>
            <a:r>
              <a:rPr lang="en-US" b="1" dirty="0" err="1"/>
              <a:t>bg</a:t>
            </a:r>
            <a:r>
              <a:rPr lang="en-US" dirty="0"/>
              <a:t>: to set he normal background color.</a:t>
            </a:r>
          </a:p>
          <a:p>
            <a:pPr fontAlgn="base"/>
            <a:r>
              <a:rPr lang="en-US" b="1" dirty="0"/>
              <a:t>font</a:t>
            </a:r>
            <a:r>
              <a:rPr lang="en-US" dirty="0"/>
              <a:t>: to set the font on the button label.</a:t>
            </a:r>
          </a:p>
          <a:p>
            <a:pPr fontAlgn="base"/>
            <a:r>
              <a:rPr lang="en-US" b="1" dirty="0"/>
              <a:t>image</a:t>
            </a:r>
            <a:r>
              <a:rPr lang="en-US" dirty="0"/>
              <a:t>: to set the image on the button.</a:t>
            </a:r>
          </a:p>
          <a:p>
            <a:pPr fontAlgn="base"/>
            <a:r>
              <a:rPr lang="en-US" b="1" dirty="0"/>
              <a:t>width</a:t>
            </a:r>
            <a:r>
              <a:rPr lang="en-US" dirty="0"/>
              <a:t>: to set the width of the button.</a:t>
            </a:r>
          </a:p>
          <a:p>
            <a:pPr fontAlgn="base"/>
            <a:r>
              <a:rPr lang="en-US" b="1" dirty="0"/>
              <a:t>height</a:t>
            </a:r>
            <a:r>
              <a:rPr lang="en-US" dirty="0"/>
              <a:t>” to set the height of the button.</a:t>
            </a:r>
          </a:p>
          <a:p>
            <a:pPr fontAlgn="base"/>
            <a:r>
              <a:rPr lang="en-US" b="1" dirty="0" err="1"/>
              <a:t>padx:</a:t>
            </a:r>
            <a:r>
              <a:rPr lang="en-US" dirty="0" err="1"/>
              <a:t>This</a:t>
            </a:r>
            <a:r>
              <a:rPr lang="en-US" dirty="0"/>
              <a:t> option is used to add extra spaces between left and right of the text within the </a:t>
            </a:r>
            <a:r>
              <a:rPr lang="en-US" dirty="0" err="1"/>
              <a:t>label.The</a:t>
            </a:r>
            <a:r>
              <a:rPr lang="en-US" dirty="0"/>
              <a:t> default value for this option is 1.</a:t>
            </a:r>
          </a:p>
          <a:p>
            <a:pPr fontAlgn="base"/>
            <a:r>
              <a:rPr lang="en-US" b="1" dirty="0" err="1"/>
              <a:t>pady:</a:t>
            </a:r>
            <a:r>
              <a:rPr lang="en-US" dirty="0" err="1"/>
              <a:t>This</a:t>
            </a:r>
            <a:r>
              <a:rPr lang="en-US" dirty="0"/>
              <a:t> option is used to add extra spaces between top and bottom of the text within the </a:t>
            </a:r>
            <a:r>
              <a:rPr lang="en-US" dirty="0" err="1"/>
              <a:t>label.The</a:t>
            </a:r>
            <a:r>
              <a:rPr lang="en-US" dirty="0"/>
              <a:t> default value for this option is 1.</a:t>
            </a:r>
          </a:p>
          <a:p>
            <a:pPr fontAlgn="base"/>
            <a:endParaRPr lang="en-US" dirty="0"/>
          </a:p>
        </p:txBody>
      </p:sp>
      <p:pic>
        <p:nvPicPr>
          <p:cNvPr id="5"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487362"/>
          </a:xfrm>
        </p:spPr>
        <p:txBody>
          <a:bodyPr>
            <a:normAutofit fontScale="90000"/>
          </a:bodyPr>
          <a:lstStyle/>
          <a:p>
            <a:pPr algn="l"/>
            <a:r>
              <a:rPr lang="en-US" dirty="0"/>
              <a:t>Entry</a:t>
            </a:r>
          </a:p>
        </p:txBody>
      </p:sp>
      <p:sp>
        <p:nvSpPr>
          <p:cNvPr id="3" name="Content Placeholder 2"/>
          <p:cNvSpPr>
            <a:spLocks noGrp="1"/>
          </p:cNvSpPr>
          <p:nvPr>
            <p:ph sz="quarter" idx="1"/>
          </p:nvPr>
        </p:nvSpPr>
        <p:spPr>
          <a:xfrm>
            <a:off x="609600" y="914400"/>
            <a:ext cx="11176000" cy="5562600"/>
          </a:xfrm>
        </p:spPr>
        <p:txBody>
          <a:bodyPr>
            <a:normAutofit/>
          </a:bodyPr>
          <a:lstStyle/>
          <a:p>
            <a:r>
              <a:rPr lang="en-US" dirty="0"/>
              <a:t>The Entry widget is used to accept single-line text strings from a user.</a:t>
            </a:r>
          </a:p>
          <a:p>
            <a:r>
              <a:rPr lang="en-US" dirty="0"/>
              <a:t>If you want to display multiple lines of text that can be edited, then you should use the </a:t>
            </a:r>
            <a:r>
              <a:rPr lang="en-US" i="1" dirty="0"/>
              <a:t>Text</a:t>
            </a:r>
            <a:r>
              <a:rPr lang="en-US" dirty="0"/>
              <a:t> widget.</a:t>
            </a:r>
          </a:p>
          <a:p>
            <a:r>
              <a:rPr lang="en-US" dirty="0"/>
              <a:t>If you want to display one or more lines of text that cannot be modified by the user, then you should use the </a:t>
            </a:r>
            <a:r>
              <a:rPr lang="en-US" i="1" dirty="0"/>
              <a:t>Label</a:t>
            </a:r>
            <a:r>
              <a:rPr lang="en-US" dirty="0"/>
              <a:t> widget.</a:t>
            </a:r>
          </a:p>
          <a:p>
            <a:pPr>
              <a:buNone/>
            </a:pPr>
            <a:r>
              <a:rPr lang="en-US" b="1" dirty="0"/>
              <a:t>Syntax</a:t>
            </a:r>
          </a:p>
          <a:p>
            <a:pPr>
              <a:buNone/>
            </a:pPr>
            <a:r>
              <a:rPr lang="en-US" dirty="0"/>
              <a:t>	w = Entry( master, option=value, ... ) </a:t>
            </a:r>
          </a:p>
          <a:p>
            <a:pPr>
              <a:buNone/>
            </a:pPr>
            <a:r>
              <a:rPr lang="en-US" b="1" dirty="0"/>
              <a:t>Parameters</a:t>
            </a:r>
          </a:p>
          <a:p>
            <a:r>
              <a:rPr lang="en-US" b="1" dirty="0"/>
              <a:t>master</a:t>
            </a:r>
            <a:r>
              <a:rPr lang="en-US" dirty="0"/>
              <a:t> − This represents the parent window.</a:t>
            </a:r>
          </a:p>
          <a:p>
            <a:r>
              <a:rPr lang="en-US" b="1" dirty="0"/>
              <a:t>options</a:t>
            </a:r>
            <a:r>
              <a:rPr lang="en-US" dirty="0"/>
              <a:t> − options can be used as key-value pairs separated by commas.</a:t>
            </a:r>
          </a:p>
          <a:p>
            <a:endParaRPr lang="en-US" dirty="0"/>
          </a:p>
        </p:txBody>
      </p:sp>
      <p:pic>
        <p:nvPicPr>
          <p:cNvPr id="5"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4524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Options</a:t>
            </a:r>
          </a:p>
        </p:txBody>
      </p:sp>
      <p:sp>
        <p:nvSpPr>
          <p:cNvPr id="2" name="Content Placeholder 1"/>
          <p:cNvSpPr>
            <a:spLocks noGrp="1"/>
          </p:cNvSpPr>
          <p:nvPr>
            <p:ph sz="quarter" idx="1"/>
          </p:nvPr>
        </p:nvSpPr>
        <p:spPr/>
        <p:txBody>
          <a:bodyPr/>
          <a:lstStyle/>
          <a:p>
            <a:pPr fontAlgn="base"/>
            <a:r>
              <a:rPr lang="en-US" b="1" dirty="0" err="1"/>
              <a:t>bd</a:t>
            </a:r>
            <a:r>
              <a:rPr lang="en-US" dirty="0"/>
              <a:t>: to set the border width in pixels.</a:t>
            </a:r>
          </a:p>
          <a:p>
            <a:pPr fontAlgn="base"/>
            <a:r>
              <a:rPr lang="en-US" b="1" dirty="0" err="1"/>
              <a:t>bg</a:t>
            </a:r>
            <a:r>
              <a:rPr lang="en-US" dirty="0"/>
              <a:t>: to set the normal background color.</a:t>
            </a:r>
          </a:p>
          <a:p>
            <a:pPr fontAlgn="base"/>
            <a:r>
              <a:rPr lang="en-US" b="1" dirty="0"/>
              <a:t>cursor</a:t>
            </a:r>
            <a:r>
              <a:rPr lang="en-US" dirty="0"/>
              <a:t>: to set the cursor used.</a:t>
            </a:r>
          </a:p>
          <a:p>
            <a:pPr fontAlgn="base"/>
            <a:r>
              <a:rPr lang="en-US" b="1" dirty="0"/>
              <a:t>width</a:t>
            </a:r>
            <a:r>
              <a:rPr lang="en-US" dirty="0"/>
              <a:t>: to set the width of the button.</a:t>
            </a:r>
          </a:p>
          <a:p>
            <a:pPr fontAlgn="base"/>
            <a:r>
              <a:rPr lang="en-US" b="1" dirty="0"/>
              <a:t>height</a:t>
            </a:r>
            <a:r>
              <a:rPr lang="en-US" dirty="0"/>
              <a:t>: to set the height of the button.</a:t>
            </a:r>
          </a:p>
          <a:p>
            <a:pPr>
              <a:buNone/>
            </a:pPr>
            <a:br>
              <a:rPr lang="en-US" dirty="0"/>
            </a:br>
            <a:endParaRPr lang="en-US" dirty="0"/>
          </a:p>
        </p:txBody>
      </p:sp>
      <p:pic>
        <p:nvPicPr>
          <p:cNvPr id="5"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9"/>
            <a:ext cx="10972800" cy="834834"/>
          </a:xfrm>
        </p:spPr>
        <p:txBody>
          <a:bodyPr>
            <a:normAutofit/>
          </a:bodyPr>
          <a:lstStyle/>
          <a:p>
            <a:r>
              <a:rPr lang="en-IN" dirty="0"/>
              <a:t>Example-Label and Entry Widgets</a:t>
            </a:r>
          </a:p>
        </p:txBody>
      </p:sp>
      <p:sp>
        <p:nvSpPr>
          <p:cNvPr id="2" name="Content Placeholder 1"/>
          <p:cNvSpPr>
            <a:spLocks noGrp="1"/>
          </p:cNvSpPr>
          <p:nvPr>
            <p:ph sz="quarter" idx="1"/>
          </p:nvPr>
        </p:nvSpPr>
        <p:spPr>
          <a:xfrm>
            <a:off x="609600" y="1194817"/>
            <a:ext cx="10972800" cy="5327904"/>
          </a:xfrm>
        </p:spPr>
        <p:txBody>
          <a:bodyPr>
            <a:normAutofit/>
          </a:bodyPr>
          <a:lstStyle/>
          <a:p>
            <a:pPr marL="109728" indent="0">
              <a:buNone/>
            </a:pPr>
            <a:r>
              <a:rPr lang="en-US" sz="2000" dirty="0"/>
              <a:t>from </a:t>
            </a:r>
            <a:r>
              <a:rPr lang="en-US" sz="2000" dirty="0" err="1"/>
              <a:t>tkinter</a:t>
            </a:r>
            <a:r>
              <a:rPr lang="en-US" sz="2000" dirty="0"/>
              <a:t> import*</a:t>
            </a:r>
          </a:p>
          <a:p>
            <a:pPr marL="109728" indent="0">
              <a:buNone/>
            </a:pPr>
            <a:endParaRPr lang="en-US" sz="2000" dirty="0"/>
          </a:p>
          <a:p>
            <a:pPr marL="109728" indent="0">
              <a:buNone/>
            </a:pPr>
            <a:r>
              <a:rPr lang="en-US" sz="2000" dirty="0"/>
              <a:t>top=</a:t>
            </a:r>
            <a:r>
              <a:rPr lang="en-US" sz="2000" dirty="0" err="1"/>
              <a:t>Tk</a:t>
            </a:r>
            <a:r>
              <a:rPr lang="en-US" sz="2000" dirty="0"/>
              <a:t>()</a:t>
            </a:r>
          </a:p>
          <a:p>
            <a:pPr marL="109728" indent="0">
              <a:buNone/>
            </a:pPr>
            <a:r>
              <a:rPr lang="en-US" sz="2000" dirty="0" err="1"/>
              <a:t>top.geometry</a:t>
            </a:r>
            <a:r>
              <a:rPr lang="en-US" sz="2000" dirty="0"/>
              <a:t>('300x200')</a:t>
            </a:r>
          </a:p>
          <a:p>
            <a:pPr marL="109728" indent="0">
              <a:buNone/>
            </a:pPr>
            <a:endParaRPr lang="en-US" sz="2000" dirty="0"/>
          </a:p>
          <a:p>
            <a:pPr marL="109728" indent="0">
              <a:buNone/>
            </a:pPr>
            <a:r>
              <a:rPr lang="en-US" sz="2000" dirty="0">
                <a:solidFill>
                  <a:srgbClr val="FF0000"/>
                </a:solidFill>
              </a:rPr>
              <a:t>L1=</a:t>
            </a:r>
            <a:r>
              <a:rPr lang="en-US" sz="2000" b="1" dirty="0">
                <a:solidFill>
                  <a:srgbClr val="FF0000"/>
                </a:solidFill>
              </a:rPr>
              <a:t>Label</a:t>
            </a:r>
            <a:r>
              <a:rPr lang="en-US" sz="2000" dirty="0">
                <a:solidFill>
                  <a:srgbClr val="FF0000"/>
                </a:solidFill>
              </a:rPr>
              <a:t>(</a:t>
            </a:r>
            <a:r>
              <a:rPr lang="en-US" sz="2000" dirty="0" err="1">
                <a:solidFill>
                  <a:srgbClr val="FF0000"/>
                </a:solidFill>
              </a:rPr>
              <a:t>top,text</a:t>
            </a:r>
            <a:r>
              <a:rPr lang="en-US" sz="2000" dirty="0">
                <a:solidFill>
                  <a:srgbClr val="FF0000"/>
                </a:solidFill>
              </a:rPr>
              <a:t>="User Name")</a:t>
            </a:r>
          </a:p>
          <a:p>
            <a:pPr marL="109728" indent="0">
              <a:buNone/>
            </a:pPr>
            <a:r>
              <a:rPr lang="en-US" sz="2000" dirty="0">
                <a:solidFill>
                  <a:srgbClr val="FF0000"/>
                </a:solidFill>
              </a:rPr>
              <a:t>L1.place(x=20,y=20)</a:t>
            </a:r>
          </a:p>
          <a:p>
            <a:pPr marL="109728" indent="0">
              <a:buNone/>
            </a:pPr>
            <a:endParaRPr lang="en-US" sz="2000" dirty="0"/>
          </a:p>
          <a:p>
            <a:pPr marL="109728" indent="0">
              <a:buNone/>
            </a:pPr>
            <a:r>
              <a:rPr lang="en-US" sz="2000" dirty="0">
                <a:solidFill>
                  <a:srgbClr val="FF0000"/>
                </a:solidFill>
              </a:rPr>
              <a:t>E1=</a:t>
            </a:r>
            <a:r>
              <a:rPr lang="en-US" sz="2000" b="1" dirty="0">
                <a:solidFill>
                  <a:srgbClr val="FF0000"/>
                </a:solidFill>
              </a:rPr>
              <a:t>Entry</a:t>
            </a:r>
            <a:r>
              <a:rPr lang="en-US" sz="2000" dirty="0">
                <a:solidFill>
                  <a:srgbClr val="FF0000"/>
                </a:solidFill>
              </a:rPr>
              <a:t>(</a:t>
            </a:r>
            <a:r>
              <a:rPr lang="en-US" sz="2000" dirty="0" err="1">
                <a:solidFill>
                  <a:srgbClr val="FF0000"/>
                </a:solidFill>
              </a:rPr>
              <a:t>top,bd</a:t>
            </a:r>
            <a:r>
              <a:rPr lang="en-US" sz="2000" dirty="0">
                <a:solidFill>
                  <a:srgbClr val="FF0000"/>
                </a:solidFill>
              </a:rPr>
              <a:t>=5)</a:t>
            </a:r>
          </a:p>
          <a:p>
            <a:pPr marL="109728" indent="0">
              <a:buNone/>
            </a:pPr>
            <a:r>
              <a:rPr lang="en-US" sz="2000" dirty="0">
                <a:solidFill>
                  <a:srgbClr val="FF0000"/>
                </a:solidFill>
              </a:rPr>
              <a:t>E1.place(x=100,y=20)</a:t>
            </a:r>
          </a:p>
          <a:p>
            <a:pPr marL="109728" indent="0">
              <a:buNone/>
            </a:pPr>
            <a:endParaRPr lang="en-US" sz="2000" dirty="0"/>
          </a:p>
          <a:p>
            <a:pPr marL="109728" indent="0">
              <a:buNone/>
            </a:pPr>
            <a:r>
              <a:rPr lang="en-US" sz="2000" dirty="0" err="1"/>
              <a:t>top.mainloop</a:t>
            </a:r>
            <a:r>
              <a:rPr lang="en-US" sz="2000" dirty="0"/>
              <a:t>()</a:t>
            </a:r>
            <a:endParaRPr lang="en-IN" sz="2000"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096214" y="172180"/>
            <a:ext cx="1095788" cy="109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DELL\Desktop\NS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595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92162"/>
          </a:xfrm>
        </p:spPr>
        <p:txBody>
          <a:bodyPr>
            <a:normAutofit/>
          </a:bodyPr>
          <a:lstStyle/>
          <a:p>
            <a:pPr algn="l"/>
            <a:r>
              <a:rPr lang="en-US" dirty="0" err="1"/>
              <a:t>Checkbutton</a:t>
            </a:r>
            <a:endParaRPr lang="en-US" dirty="0"/>
          </a:p>
        </p:txBody>
      </p:sp>
      <p:sp>
        <p:nvSpPr>
          <p:cNvPr id="3" name="Content Placeholder 2"/>
          <p:cNvSpPr>
            <a:spLocks noGrp="1"/>
          </p:cNvSpPr>
          <p:nvPr>
            <p:ph sz="quarter" idx="1"/>
          </p:nvPr>
        </p:nvSpPr>
        <p:spPr>
          <a:xfrm>
            <a:off x="609600" y="1066800"/>
            <a:ext cx="11176000" cy="5486400"/>
          </a:xfrm>
        </p:spPr>
        <p:txBody>
          <a:bodyPr>
            <a:normAutofit/>
          </a:bodyPr>
          <a:lstStyle/>
          <a:p>
            <a:r>
              <a:rPr lang="en-US" dirty="0"/>
              <a:t>The </a:t>
            </a:r>
            <a:r>
              <a:rPr lang="en-US" dirty="0" err="1"/>
              <a:t>Checkbutton</a:t>
            </a:r>
            <a:r>
              <a:rPr lang="en-US" dirty="0"/>
              <a:t> widget is used to display a number of options to a user as toggle buttons. The user can then select one or more options by clicking the button corresponding to each option.</a:t>
            </a:r>
          </a:p>
          <a:p>
            <a:r>
              <a:rPr lang="en-US" dirty="0"/>
              <a:t>You can also display images in place of text.</a:t>
            </a:r>
          </a:p>
          <a:p>
            <a:pPr>
              <a:buNone/>
            </a:pPr>
            <a:r>
              <a:rPr lang="en-US" b="1" dirty="0"/>
              <a:t>Syntax:</a:t>
            </a:r>
            <a:endParaRPr lang="en-US" dirty="0"/>
          </a:p>
          <a:p>
            <a:pPr>
              <a:buNone/>
            </a:pPr>
            <a:r>
              <a:rPr lang="en-US" dirty="0"/>
              <a:t>	w = </a:t>
            </a:r>
            <a:r>
              <a:rPr lang="en-US" dirty="0" err="1"/>
              <a:t>Checkbutton</a:t>
            </a:r>
            <a:r>
              <a:rPr lang="en-US" dirty="0"/>
              <a:t> ( master, option, ... ) </a:t>
            </a:r>
          </a:p>
          <a:p>
            <a:pPr>
              <a:buNone/>
            </a:pPr>
            <a:r>
              <a:rPr lang="en-US" b="1" dirty="0"/>
              <a:t>Parameters:</a:t>
            </a:r>
          </a:p>
          <a:p>
            <a:r>
              <a:rPr lang="en-US" b="1" dirty="0"/>
              <a:t>master</a:t>
            </a:r>
            <a:r>
              <a:rPr lang="en-US" dirty="0"/>
              <a:t> − This represents the parent window.</a:t>
            </a:r>
          </a:p>
          <a:p>
            <a:r>
              <a:rPr lang="en-US" b="1" dirty="0"/>
              <a:t>options</a:t>
            </a:r>
            <a:r>
              <a:rPr lang="en-US" dirty="0"/>
              <a:t> − Here is the list of most commonly used options for this widget. These options can be used as key-value pairs separated by commas.</a:t>
            </a:r>
          </a:p>
          <a:p>
            <a:endParaRPr lang="en-US" dirty="0"/>
          </a:p>
        </p:txBody>
      </p:sp>
      <p:pic>
        <p:nvPicPr>
          <p:cNvPr id="5"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259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4009"/>
            <a:ext cx="10972800" cy="761682"/>
          </a:xfrm>
        </p:spPr>
        <p:txBody>
          <a:bodyPr>
            <a:normAutofit/>
          </a:bodyPr>
          <a:lstStyle/>
          <a:p>
            <a:r>
              <a:rPr lang="en-US" dirty="0"/>
              <a:t>GUI</a:t>
            </a:r>
            <a:endParaRPr lang="en-US" dirty="0">
              <a:hlinkClick r:id="rId3" action="ppaction://hlinkfile"/>
            </a:endParaRPr>
          </a:p>
        </p:txBody>
      </p:sp>
      <p:sp>
        <p:nvSpPr>
          <p:cNvPr id="3" name="Content Placeholder 2"/>
          <p:cNvSpPr>
            <a:spLocks noGrp="1"/>
          </p:cNvSpPr>
          <p:nvPr>
            <p:ph sz="quarter" idx="1"/>
          </p:nvPr>
        </p:nvSpPr>
        <p:spPr>
          <a:xfrm>
            <a:off x="689654" y="904075"/>
            <a:ext cx="10953708" cy="3803904"/>
          </a:xfrm>
        </p:spPr>
        <p:txBody>
          <a:bodyPr>
            <a:normAutofit/>
          </a:bodyPr>
          <a:lstStyle/>
          <a:p>
            <a:r>
              <a:rPr lang="en-US" dirty="0"/>
              <a:t>A </a:t>
            </a:r>
            <a:r>
              <a:rPr lang="en-US" b="1" dirty="0"/>
              <a:t>GUI</a:t>
            </a:r>
            <a:r>
              <a:rPr lang="en-US" dirty="0"/>
              <a:t> (graphical user interface) is a system of interactive visual components for computer software. A GUI displays objects that convey information, and represent actions that can be taken by the user. </a:t>
            </a:r>
          </a:p>
          <a:p>
            <a:r>
              <a:rPr lang="en-US" dirty="0">
                <a:cs typeface="Times New Roman" pitchFamily="18" charset="0"/>
              </a:rPr>
              <a:t>Example: Text Editor, Calendar, Chrome, Calculator, Games etc.,</a:t>
            </a:r>
          </a:p>
          <a:p>
            <a:endParaRPr lang="en-US" dirty="0"/>
          </a:p>
          <a:p>
            <a:endParaRPr lang="en-US" dirty="0">
              <a:latin typeface="+mj-lt"/>
              <a:cs typeface="Times New Roman" pitchFamily="18" charset="0"/>
            </a:endParaRPr>
          </a:p>
          <a:p>
            <a:pPr lvl="1"/>
            <a:endParaRPr lang="en-US" dirty="0">
              <a:latin typeface="+mj-lt"/>
              <a:cs typeface="Times New Roman" pitchFamily="18" charset="0"/>
            </a:endParaRPr>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827705" y="172180"/>
            <a:ext cx="1095788" cy="109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WhatsApp Image 2021-07-26 at 8.11.43 PM.jpeg"/>
          <p:cNvPicPr>
            <a:picLocks noChangeAspect="1"/>
          </p:cNvPicPr>
          <p:nvPr/>
        </p:nvPicPr>
        <p:blipFill>
          <a:blip r:embed="rId5"/>
          <a:stretch>
            <a:fillRect/>
          </a:stretch>
        </p:blipFill>
        <p:spPr>
          <a:xfrm>
            <a:off x="2652889" y="2820693"/>
            <a:ext cx="6322541" cy="3322112"/>
          </a:xfrm>
          <a:prstGeom prst="rect">
            <a:avLst/>
          </a:prstGeom>
          <a:ln>
            <a:noFill/>
          </a:ln>
          <a:effectLst>
            <a:outerShdw blurRad="292100" dist="139700" dir="2700000" algn="tl" rotWithShape="0">
              <a:srgbClr val="333333">
                <a:alpha val="65000"/>
              </a:srgbClr>
            </a:outerShdw>
          </a:effectLst>
        </p:spPr>
      </p:pic>
      <p:pic>
        <p:nvPicPr>
          <p:cNvPr id="7" name="Picture 2" descr="C:\Users\DELL\Desktop\NS logo .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845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Options</a:t>
            </a:r>
          </a:p>
        </p:txBody>
      </p:sp>
      <p:sp>
        <p:nvSpPr>
          <p:cNvPr id="2" name="Content Placeholder 1"/>
          <p:cNvSpPr>
            <a:spLocks noGrp="1"/>
          </p:cNvSpPr>
          <p:nvPr>
            <p:ph sz="quarter" idx="1"/>
          </p:nvPr>
        </p:nvSpPr>
        <p:spPr>
          <a:xfrm>
            <a:off x="609600" y="1246632"/>
            <a:ext cx="9956800" cy="4873752"/>
          </a:xfrm>
        </p:spPr>
        <p:txBody>
          <a:bodyPr>
            <a:normAutofit/>
          </a:bodyPr>
          <a:lstStyle/>
          <a:p>
            <a:pPr fontAlgn="base"/>
            <a:endParaRPr lang="en-US" dirty="0"/>
          </a:p>
          <a:p>
            <a:pPr fontAlgn="base"/>
            <a:r>
              <a:rPr lang="en-US" b="1" dirty="0"/>
              <a:t>Title</a:t>
            </a:r>
            <a:r>
              <a:rPr lang="en-US" dirty="0"/>
              <a:t>: To set the title of the widget.</a:t>
            </a:r>
          </a:p>
          <a:p>
            <a:pPr fontAlgn="base"/>
            <a:r>
              <a:rPr lang="en-US" b="1" dirty="0" err="1"/>
              <a:t>activebackground</a:t>
            </a:r>
            <a:r>
              <a:rPr lang="en-US" dirty="0"/>
              <a:t>: to set the background color when widget is under the cursor.</a:t>
            </a:r>
          </a:p>
          <a:p>
            <a:pPr fontAlgn="base"/>
            <a:r>
              <a:rPr lang="en-US" b="1" dirty="0" err="1"/>
              <a:t>activeforeground</a:t>
            </a:r>
            <a:r>
              <a:rPr lang="en-US" dirty="0"/>
              <a:t>: to set the foreground color when widget is under the cursor.</a:t>
            </a:r>
          </a:p>
          <a:p>
            <a:pPr fontAlgn="base"/>
            <a:r>
              <a:rPr lang="en-US" b="1" dirty="0" err="1"/>
              <a:t>bg</a:t>
            </a:r>
            <a:r>
              <a:rPr lang="en-US" dirty="0"/>
              <a:t>: to set he normal background</a:t>
            </a:r>
          </a:p>
          <a:p>
            <a:pPr fontAlgn="base"/>
            <a:r>
              <a:rPr lang="en-US" b="1" dirty="0"/>
              <a:t>font</a:t>
            </a:r>
            <a:r>
              <a:rPr lang="en-US" dirty="0"/>
              <a:t>: to set the font on the button label.</a:t>
            </a:r>
          </a:p>
          <a:p>
            <a:pPr marL="0" indent="0" fontAlgn="base">
              <a:buNone/>
            </a:pPr>
            <a:r>
              <a:rPr lang="en-US" dirty="0"/>
              <a:t> </a:t>
            </a:r>
            <a:br>
              <a:rPr lang="en-US" dirty="0"/>
            </a:br>
            <a:endParaRPr lang="en-US" dirty="0"/>
          </a:p>
        </p:txBody>
      </p:sp>
      <p:pic>
        <p:nvPicPr>
          <p:cNvPr id="5"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9"/>
            <a:ext cx="10972800" cy="651954"/>
          </a:xfrm>
        </p:spPr>
        <p:txBody>
          <a:bodyPr>
            <a:normAutofit/>
          </a:bodyPr>
          <a:lstStyle/>
          <a:p>
            <a:r>
              <a:rPr lang="en-IN" dirty="0"/>
              <a:t>Example</a:t>
            </a:r>
          </a:p>
        </p:txBody>
      </p:sp>
      <p:sp>
        <p:nvSpPr>
          <p:cNvPr id="2" name="Content Placeholder 1"/>
          <p:cNvSpPr>
            <a:spLocks noGrp="1"/>
          </p:cNvSpPr>
          <p:nvPr>
            <p:ph sz="quarter" idx="1"/>
          </p:nvPr>
        </p:nvSpPr>
        <p:spPr>
          <a:xfrm>
            <a:off x="609600" y="1097282"/>
            <a:ext cx="10972800" cy="5388863"/>
          </a:xfrm>
        </p:spPr>
        <p:txBody>
          <a:bodyPr>
            <a:normAutofit fontScale="77500" lnSpcReduction="20000"/>
          </a:bodyPr>
          <a:lstStyle/>
          <a:p>
            <a:pPr marL="109728" indent="0">
              <a:buNone/>
            </a:pPr>
            <a:r>
              <a:rPr lang="en-IN" dirty="0"/>
              <a:t>from </a:t>
            </a:r>
            <a:r>
              <a:rPr lang="en-IN" dirty="0" err="1"/>
              <a:t>tkinter</a:t>
            </a:r>
            <a:r>
              <a:rPr lang="en-IN" dirty="0"/>
              <a:t> import*</a:t>
            </a:r>
          </a:p>
          <a:p>
            <a:pPr marL="109728" indent="0">
              <a:buNone/>
            </a:pPr>
            <a:endParaRPr lang="en-IN" dirty="0"/>
          </a:p>
          <a:p>
            <a:pPr marL="109728" indent="0">
              <a:buNone/>
            </a:pPr>
            <a:r>
              <a:rPr lang="en-IN" dirty="0"/>
              <a:t>w=</a:t>
            </a:r>
            <a:r>
              <a:rPr lang="en-IN" dirty="0" err="1"/>
              <a:t>Tk</a:t>
            </a:r>
            <a:r>
              <a:rPr lang="en-IN" dirty="0"/>
              <a:t>()</a:t>
            </a:r>
          </a:p>
          <a:p>
            <a:pPr marL="109728" indent="0">
              <a:buNone/>
            </a:pPr>
            <a:r>
              <a:rPr lang="en-IN" dirty="0" err="1"/>
              <a:t>w.title</a:t>
            </a:r>
            <a:r>
              <a:rPr lang="en-IN" dirty="0"/>
              <a:t>('Check button example')</a:t>
            </a:r>
          </a:p>
          <a:p>
            <a:pPr marL="109728" indent="0">
              <a:buNone/>
            </a:pPr>
            <a:r>
              <a:rPr lang="en-IN" dirty="0" err="1"/>
              <a:t>w.geometry</a:t>
            </a:r>
            <a:r>
              <a:rPr lang="en-IN" dirty="0"/>
              <a:t>('300x300')</a:t>
            </a:r>
          </a:p>
          <a:p>
            <a:pPr marL="109728" indent="0">
              <a:buNone/>
            </a:pPr>
            <a:endParaRPr lang="en-IN" dirty="0"/>
          </a:p>
          <a:p>
            <a:pPr marL="109728" indent="0">
              <a:buNone/>
            </a:pPr>
            <a:r>
              <a:rPr lang="en-IN" sz="2400" dirty="0"/>
              <a:t>l=Label(</a:t>
            </a:r>
            <a:r>
              <a:rPr lang="en-IN" sz="2400" dirty="0" err="1"/>
              <a:t>w,text</a:t>
            </a:r>
            <a:r>
              <a:rPr lang="en-IN" sz="2400" dirty="0"/>
              <a:t>='Select the </a:t>
            </a:r>
            <a:r>
              <a:rPr lang="en-IN" sz="2400" dirty="0" err="1"/>
              <a:t>course',font</a:t>
            </a:r>
            <a:r>
              <a:rPr lang="en-IN" sz="2400" dirty="0"/>
              <a:t>=('Times',18),</a:t>
            </a:r>
            <a:r>
              <a:rPr lang="en-IN" sz="2400" dirty="0" err="1"/>
              <a:t>bg</a:t>
            </a:r>
            <a:r>
              <a:rPr lang="en-IN" sz="2400" dirty="0"/>
              <a:t>='</a:t>
            </a:r>
            <a:r>
              <a:rPr lang="en-IN" sz="2400" dirty="0" err="1"/>
              <a:t>lightblue</a:t>
            </a:r>
            <a:r>
              <a:rPr lang="en-IN" sz="2400" dirty="0"/>
              <a:t>')</a:t>
            </a:r>
          </a:p>
          <a:p>
            <a:pPr marL="109728" indent="0">
              <a:buNone/>
            </a:pPr>
            <a:r>
              <a:rPr lang="en-IN" sz="2400" dirty="0" err="1"/>
              <a:t>l.place</a:t>
            </a:r>
            <a:r>
              <a:rPr lang="en-IN" sz="2400" dirty="0"/>
              <a:t>(x=80,y=20) </a:t>
            </a:r>
          </a:p>
          <a:p>
            <a:pPr marL="109728" indent="0">
              <a:buNone/>
            </a:pPr>
            <a:endParaRPr lang="en-US" dirty="0"/>
          </a:p>
          <a:p>
            <a:pPr marL="109728" indent="0">
              <a:buNone/>
            </a:pPr>
            <a:r>
              <a:rPr lang="en-IN" dirty="0"/>
              <a:t>ck1=</a:t>
            </a:r>
            <a:r>
              <a:rPr lang="en-IN" dirty="0" err="1"/>
              <a:t>IntVar</a:t>
            </a:r>
            <a:r>
              <a:rPr lang="en-IN" dirty="0"/>
              <a:t>()</a:t>
            </a:r>
          </a:p>
          <a:p>
            <a:pPr marL="109728" indent="0">
              <a:buNone/>
            </a:pPr>
            <a:r>
              <a:rPr lang="en-IN" dirty="0"/>
              <a:t>ck2=</a:t>
            </a:r>
            <a:r>
              <a:rPr lang="en-IN" dirty="0" err="1"/>
              <a:t>IntVar</a:t>
            </a:r>
            <a:r>
              <a:rPr lang="en-IN" dirty="0"/>
              <a:t>()</a:t>
            </a:r>
            <a:endParaRPr lang="en-IN" sz="2400" dirty="0"/>
          </a:p>
          <a:p>
            <a:pPr marL="109728" indent="0">
              <a:buNone/>
            </a:pPr>
            <a:r>
              <a:rPr lang="en-IN" sz="2400" dirty="0">
                <a:solidFill>
                  <a:srgbClr val="FF0000"/>
                </a:solidFill>
              </a:rPr>
              <a:t>b1=</a:t>
            </a:r>
            <a:r>
              <a:rPr lang="en-IN" sz="2400" dirty="0" err="1">
                <a:solidFill>
                  <a:srgbClr val="FF0000"/>
                </a:solidFill>
              </a:rPr>
              <a:t>Checkbutton</a:t>
            </a:r>
            <a:r>
              <a:rPr lang="en-IN" sz="2400" dirty="0">
                <a:solidFill>
                  <a:srgbClr val="FF0000"/>
                </a:solidFill>
              </a:rPr>
              <a:t>(</a:t>
            </a:r>
            <a:r>
              <a:rPr lang="en-IN" sz="2400" dirty="0" err="1">
                <a:solidFill>
                  <a:srgbClr val="FF0000"/>
                </a:solidFill>
              </a:rPr>
              <a:t>w,text</a:t>
            </a:r>
            <a:r>
              <a:rPr lang="en-IN" sz="2400" dirty="0">
                <a:solidFill>
                  <a:srgbClr val="FF0000"/>
                </a:solidFill>
              </a:rPr>
              <a:t>='C/C++',variable=ck1,onvalue=1,offvalue=0,height=2,width=4)</a:t>
            </a:r>
          </a:p>
          <a:p>
            <a:pPr marL="109728" indent="0">
              <a:buNone/>
            </a:pPr>
            <a:r>
              <a:rPr lang="en-IN" sz="2400" dirty="0">
                <a:solidFill>
                  <a:srgbClr val="FF0000"/>
                </a:solidFill>
              </a:rPr>
              <a:t>b1.place(x=125,y=100)</a:t>
            </a:r>
          </a:p>
          <a:p>
            <a:pPr marL="109728" indent="0">
              <a:buNone/>
            </a:pPr>
            <a:r>
              <a:rPr lang="en-IN" sz="2400" dirty="0">
                <a:solidFill>
                  <a:srgbClr val="FF0000"/>
                </a:solidFill>
              </a:rPr>
              <a:t>b2=</a:t>
            </a:r>
            <a:r>
              <a:rPr lang="en-IN" sz="2400" dirty="0" err="1">
                <a:solidFill>
                  <a:srgbClr val="FF0000"/>
                </a:solidFill>
              </a:rPr>
              <a:t>Checkbutton</a:t>
            </a:r>
            <a:r>
              <a:rPr lang="en-IN" sz="2400" dirty="0">
                <a:solidFill>
                  <a:srgbClr val="FF0000"/>
                </a:solidFill>
              </a:rPr>
              <a:t>(</a:t>
            </a:r>
            <a:r>
              <a:rPr lang="en-IN" sz="2400" dirty="0" err="1">
                <a:solidFill>
                  <a:srgbClr val="FF0000"/>
                </a:solidFill>
              </a:rPr>
              <a:t>w,text</a:t>
            </a:r>
            <a:r>
              <a:rPr lang="en-IN" sz="2400" dirty="0">
                <a:solidFill>
                  <a:srgbClr val="FF0000"/>
                </a:solidFill>
              </a:rPr>
              <a:t>='</a:t>
            </a:r>
            <a:r>
              <a:rPr lang="en-IN" sz="2400" dirty="0" err="1">
                <a:solidFill>
                  <a:srgbClr val="FF0000"/>
                </a:solidFill>
              </a:rPr>
              <a:t>Java',variable</a:t>
            </a:r>
            <a:r>
              <a:rPr lang="en-IN" sz="2400" dirty="0">
                <a:solidFill>
                  <a:srgbClr val="FF0000"/>
                </a:solidFill>
              </a:rPr>
              <a:t>=ck2,onvalue=1,offvalue=0,height=2,width=4)</a:t>
            </a:r>
          </a:p>
          <a:p>
            <a:pPr marL="109728" indent="0">
              <a:buNone/>
            </a:pPr>
            <a:r>
              <a:rPr lang="en-IN" sz="2400" dirty="0">
                <a:solidFill>
                  <a:srgbClr val="FF0000"/>
                </a:solidFill>
              </a:rPr>
              <a:t>b2.place(x=120,y=150)</a:t>
            </a:r>
          </a:p>
          <a:p>
            <a:pPr marL="109728" indent="0">
              <a:buNone/>
            </a:pPr>
            <a:endParaRPr lang="en-IN" dirty="0"/>
          </a:p>
          <a:p>
            <a:pPr marL="109728" indent="0">
              <a:buNone/>
            </a:pPr>
            <a:r>
              <a:rPr lang="en-IN" dirty="0" err="1"/>
              <a:t>w.mainloop</a:t>
            </a:r>
            <a:r>
              <a:rPr lang="en-IN" dirty="0"/>
              <a:t>()</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924034" y="40293"/>
            <a:ext cx="1095788" cy="109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DELL\Desktop\NS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2862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487362"/>
          </a:xfrm>
        </p:spPr>
        <p:txBody>
          <a:bodyPr>
            <a:normAutofit fontScale="90000"/>
          </a:bodyPr>
          <a:lstStyle/>
          <a:p>
            <a:pPr algn="l"/>
            <a:r>
              <a:rPr lang="en-US" dirty="0" err="1"/>
              <a:t>Radiobutton</a:t>
            </a:r>
            <a:r>
              <a:rPr lang="en-US" dirty="0"/>
              <a:t>:</a:t>
            </a:r>
          </a:p>
        </p:txBody>
      </p:sp>
      <p:sp>
        <p:nvSpPr>
          <p:cNvPr id="3" name="Content Placeholder 2"/>
          <p:cNvSpPr>
            <a:spLocks noGrp="1"/>
          </p:cNvSpPr>
          <p:nvPr>
            <p:ph sz="quarter" idx="1"/>
          </p:nvPr>
        </p:nvSpPr>
        <p:spPr>
          <a:xfrm>
            <a:off x="406400" y="838200"/>
            <a:ext cx="11176000" cy="5635752"/>
          </a:xfrm>
        </p:spPr>
        <p:txBody>
          <a:bodyPr>
            <a:normAutofit/>
          </a:bodyPr>
          <a:lstStyle/>
          <a:p>
            <a:r>
              <a:rPr lang="en-US" dirty="0"/>
              <a:t>This widget implements a multiple-choice button, which is a way to offer many possible selections to the user and lets user choose only one of them.</a:t>
            </a:r>
          </a:p>
          <a:p>
            <a:r>
              <a:rPr lang="en-US" dirty="0"/>
              <a:t>In order to implement this functionality, each group of </a:t>
            </a:r>
            <a:r>
              <a:rPr lang="en-US" dirty="0" err="1"/>
              <a:t>radiobuttons</a:t>
            </a:r>
            <a:r>
              <a:rPr lang="en-US" dirty="0"/>
              <a:t> must be associated to the same variable and each one of the buttons must symbolize a single value. You can use the Tab key to switch from one </a:t>
            </a:r>
            <a:r>
              <a:rPr lang="en-US" dirty="0" err="1"/>
              <a:t>radionbutton</a:t>
            </a:r>
            <a:r>
              <a:rPr lang="en-US" dirty="0"/>
              <a:t> to another.</a:t>
            </a:r>
          </a:p>
          <a:p>
            <a:pPr>
              <a:buNone/>
            </a:pPr>
            <a:r>
              <a:rPr lang="en-US" b="1" dirty="0"/>
              <a:t>Syntax:</a:t>
            </a:r>
            <a:endParaRPr lang="en-US" dirty="0"/>
          </a:p>
          <a:p>
            <a:pPr>
              <a:buNone/>
            </a:pPr>
            <a:r>
              <a:rPr lang="en-US" dirty="0"/>
              <a:t>	w = </a:t>
            </a:r>
            <a:r>
              <a:rPr lang="en-US" dirty="0" err="1"/>
              <a:t>Radiobutton</a:t>
            </a:r>
            <a:r>
              <a:rPr lang="en-US" dirty="0"/>
              <a:t> ( master, option, ... ) </a:t>
            </a:r>
          </a:p>
          <a:p>
            <a:pPr>
              <a:buNone/>
            </a:pPr>
            <a:r>
              <a:rPr lang="en-US" b="1" dirty="0"/>
              <a:t>Parameters:</a:t>
            </a:r>
          </a:p>
          <a:p>
            <a:r>
              <a:rPr lang="en-US" b="1" dirty="0"/>
              <a:t>master</a:t>
            </a:r>
            <a:r>
              <a:rPr lang="en-US" dirty="0"/>
              <a:t> − This represents the parent window.</a:t>
            </a:r>
          </a:p>
          <a:p>
            <a:r>
              <a:rPr lang="en-US" b="1" dirty="0"/>
              <a:t>options</a:t>
            </a:r>
            <a:r>
              <a:rPr lang="en-US" dirty="0"/>
              <a:t> − Here is the list of most commonly used options for this widget. These options can be used as key-value pairs separated by commas.</a:t>
            </a:r>
          </a:p>
          <a:p>
            <a:pPr>
              <a:buNone/>
            </a:pPr>
            <a:endParaRPr lang="en-US" dirty="0"/>
          </a:p>
        </p:txBody>
      </p:sp>
      <p:pic>
        <p:nvPicPr>
          <p:cNvPr id="5"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6384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Options</a:t>
            </a:r>
          </a:p>
        </p:txBody>
      </p:sp>
      <p:sp>
        <p:nvSpPr>
          <p:cNvPr id="2" name="Content Placeholder 1"/>
          <p:cNvSpPr>
            <a:spLocks noGrp="1"/>
          </p:cNvSpPr>
          <p:nvPr>
            <p:ph sz="quarter" idx="1"/>
          </p:nvPr>
        </p:nvSpPr>
        <p:spPr/>
        <p:txBody>
          <a:bodyPr>
            <a:normAutofit/>
          </a:bodyPr>
          <a:lstStyle/>
          <a:p>
            <a:pPr fontAlgn="base"/>
            <a:r>
              <a:rPr lang="en-US" b="1" dirty="0" err="1"/>
              <a:t>activebackground</a:t>
            </a:r>
            <a:r>
              <a:rPr lang="en-US" dirty="0"/>
              <a:t>: to set the background color when widget is under the cursor.</a:t>
            </a:r>
          </a:p>
          <a:p>
            <a:pPr fontAlgn="base"/>
            <a:r>
              <a:rPr lang="en-US" b="1" dirty="0" err="1"/>
              <a:t>activeforeground</a:t>
            </a:r>
            <a:r>
              <a:rPr lang="en-US" dirty="0"/>
              <a:t>: to set the foreground color when widget is under the cursor.</a:t>
            </a:r>
          </a:p>
          <a:p>
            <a:pPr fontAlgn="base"/>
            <a:r>
              <a:rPr lang="en-US" b="1" dirty="0" err="1"/>
              <a:t>bg</a:t>
            </a:r>
            <a:r>
              <a:rPr lang="en-US" dirty="0"/>
              <a:t>: to set he normal background color.</a:t>
            </a:r>
          </a:p>
          <a:p>
            <a:pPr fontAlgn="base"/>
            <a:r>
              <a:rPr lang="en-US" b="1" dirty="0"/>
              <a:t>font</a:t>
            </a:r>
            <a:r>
              <a:rPr lang="en-US" dirty="0"/>
              <a:t>: to set the font on the button label.</a:t>
            </a:r>
          </a:p>
          <a:p>
            <a:pPr fontAlgn="base"/>
            <a:r>
              <a:rPr lang="en-US" b="1" dirty="0"/>
              <a:t>width</a:t>
            </a:r>
            <a:r>
              <a:rPr lang="en-US" dirty="0"/>
              <a:t>: to set the width of the label in characters.</a:t>
            </a:r>
          </a:p>
          <a:p>
            <a:pPr fontAlgn="base"/>
            <a:r>
              <a:rPr lang="en-US" b="1" dirty="0"/>
              <a:t>height</a:t>
            </a:r>
            <a:r>
              <a:rPr lang="en-US" dirty="0"/>
              <a:t>: to set the height of the label in characters.</a:t>
            </a:r>
          </a:p>
          <a:p>
            <a:endParaRPr lang="en-US" dirty="0"/>
          </a:p>
        </p:txBody>
      </p:sp>
      <p:pic>
        <p:nvPicPr>
          <p:cNvPr id="5"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41"/>
            <a:ext cx="10972800" cy="714407"/>
          </a:xfrm>
        </p:spPr>
        <p:txBody>
          <a:bodyPr>
            <a:normAutofit/>
          </a:bodyPr>
          <a:lstStyle/>
          <a:p>
            <a:r>
              <a:rPr lang="en-US" dirty="0"/>
              <a:t>Example:</a:t>
            </a:r>
          </a:p>
        </p:txBody>
      </p:sp>
      <p:sp>
        <p:nvSpPr>
          <p:cNvPr id="2" name="Content Placeholder 1"/>
          <p:cNvSpPr>
            <a:spLocks noGrp="1"/>
          </p:cNvSpPr>
          <p:nvPr>
            <p:ph sz="quarter" idx="1"/>
          </p:nvPr>
        </p:nvSpPr>
        <p:spPr>
          <a:xfrm>
            <a:off x="609600" y="1017038"/>
            <a:ext cx="10972800" cy="5673012"/>
          </a:xfrm>
        </p:spPr>
        <p:txBody>
          <a:bodyPr>
            <a:normAutofit/>
          </a:bodyPr>
          <a:lstStyle/>
          <a:p>
            <a:pPr>
              <a:buNone/>
            </a:pPr>
            <a:r>
              <a:rPr lang="en-US" sz="2400" dirty="0"/>
              <a:t>l=Label(</a:t>
            </a:r>
            <a:r>
              <a:rPr lang="en-US" sz="2400" dirty="0" err="1"/>
              <a:t>w,text</a:t>
            </a:r>
            <a:r>
              <a:rPr lang="en-US" sz="2400" dirty="0"/>
              <a:t>='</a:t>
            </a:r>
            <a:r>
              <a:rPr lang="en-US" sz="2400" dirty="0" err="1"/>
              <a:t>Gender',font</a:t>
            </a:r>
            <a:r>
              <a:rPr lang="en-US" sz="2400" dirty="0"/>
              <a:t>=('Time',14))</a:t>
            </a:r>
          </a:p>
          <a:p>
            <a:pPr>
              <a:buNone/>
            </a:pPr>
            <a:r>
              <a:rPr lang="en-US" sz="2400" dirty="0" err="1"/>
              <a:t>l.place</a:t>
            </a:r>
            <a:r>
              <a:rPr lang="en-US" sz="2400" dirty="0"/>
              <a:t>(x=90,y=50)</a:t>
            </a:r>
          </a:p>
          <a:p>
            <a:pPr>
              <a:buNone/>
            </a:pPr>
            <a:r>
              <a:rPr lang="en-US" sz="2400" dirty="0"/>
              <a:t>v1=</a:t>
            </a:r>
            <a:r>
              <a:rPr lang="en-US" sz="2400" dirty="0" err="1"/>
              <a:t>IntVar</a:t>
            </a:r>
            <a:r>
              <a:rPr lang="en-US" sz="2400" dirty="0"/>
              <a:t>()</a:t>
            </a:r>
          </a:p>
          <a:p>
            <a:pPr>
              <a:buNone/>
            </a:pPr>
            <a:r>
              <a:rPr lang="en-US" sz="2400" dirty="0"/>
              <a:t>m=</a:t>
            </a:r>
            <a:r>
              <a:rPr lang="en-US" sz="2400" dirty="0" err="1"/>
              <a:t>Radiobutton</a:t>
            </a:r>
            <a:r>
              <a:rPr lang="en-US" sz="2400" dirty="0"/>
              <a:t>(</a:t>
            </a:r>
            <a:r>
              <a:rPr lang="en-US" sz="2400" dirty="0" err="1"/>
              <a:t>w,text</a:t>
            </a:r>
            <a:r>
              <a:rPr lang="en-US" sz="2400" dirty="0"/>
              <a:t>='</a:t>
            </a:r>
            <a:r>
              <a:rPr lang="en-US" sz="2400" dirty="0" err="1"/>
              <a:t>Male',value</a:t>
            </a:r>
            <a:r>
              <a:rPr lang="en-US" sz="2400" dirty="0"/>
              <a:t>=1,variable=v1)</a:t>
            </a:r>
          </a:p>
          <a:p>
            <a:pPr>
              <a:buNone/>
            </a:pPr>
            <a:r>
              <a:rPr lang="en-US" sz="2400" dirty="0"/>
              <a:t>f=</a:t>
            </a:r>
            <a:r>
              <a:rPr lang="en-US" sz="2400" dirty="0" err="1"/>
              <a:t>Radiobutton</a:t>
            </a:r>
            <a:r>
              <a:rPr lang="en-US" sz="2400" dirty="0"/>
              <a:t>(</a:t>
            </a:r>
            <a:r>
              <a:rPr lang="en-US" sz="2400" dirty="0" err="1"/>
              <a:t>w,text</a:t>
            </a:r>
            <a:r>
              <a:rPr lang="en-US" sz="2400" dirty="0"/>
              <a:t>='</a:t>
            </a:r>
            <a:r>
              <a:rPr lang="en-US" sz="2400" dirty="0" err="1"/>
              <a:t>Female',value</a:t>
            </a:r>
            <a:r>
              <a:rPr lang="en-US" sz="2400" dirty="0"/>
              <a:t>=2,variable=v1)</a:t>
            </a:r>
          </a:p>
          <a:p>
            <a:pPr>
              <a:buNone/>
            </a:pPr>
            <a:r>
              <a:rPr lang="en-US" sz="2400" dirty="0" err="1"/>
              <a:t>m.place</a:t>
            </a:r>
            <a:r>
              <a:rPr lang="en-US" sz="2400" dirty="0"/>
              <a:t>(x=100,y=100)</a:t>
            </a:r>
          </a:p>
          <a:p>
            <a:pPr>
              <a:buNone/>
            </a:pPr>
            <a:r>
              <a:rPr lang="en-US" sz="2400" dirty="0" err="1"/>
              <a:t>f.place</a:t>
            </a:r>
            <a:r>
              <a:rPr lang="en-US" sz="2400" dirty="0"/>
              <a:t>(x=200,y=100)</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096214" y="172180"/>
            <a:ext cx="1095788" cy="109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DELL\Desktop\NS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Listbox</a:t>
            </a:r>
            <a:endParaRPr lang="en-US" b="1" dirty="0"/>
          </a:p>
        </p:txBody>
      </p:sp>
      <p:sp>
        <p:nvSpPr>
          <p:cNvPr id="3" name="Content Placeholder 2"/>
          <p:cNvSpPr>
            <a:spLocks noGrp="1"/>
          </p:cNvSpPr>
          <p:nvPr>
            <p:ph sz="quarter" idx="1"/>
          </p:nvPr>
        </p:nvSpPr>
        <p:spPr>
          <a:xfrm>
            <a:off x="609600" y="1371600"/>
            <a:ext cx="11176000" cy="4876800"/>
          </a:xfrm>
        </p:spPr>
        <p:txBody>
          <a:bodyPr>
            <a:normAutofit/>
          </a:bodyPr>
          <a:lstStyle/>
          <a:p>
            <a:r>
              <a:rPr lang="en-US" dirty="0"/>
              <a:t>The </a:t>
            </a:r>
            <a:r>
              <a:rPr lang="en-US" dirty="0" err="1"/>
              <a:t>Listbox</a:t>
            </a:r>
            <a:r>
              <a:rPr lang="en-US" dirty="0"/>
              <a:t> widget is used to display a list of items from which a user can select a number of items.</a:t>
            </a:r>
          </a:p>
          <a:p>
            <a:pPr>
              <a:buNone/>
            </a:pPr>
            <a:r>
              <a:rPr lang="en-US" b="1" dirty="0"/>
              <a:t>Syntax:</a:t>
            </a:r>
          </a:p>
          <a:p>
            <a:pPr>
              <a:buNone/>
            </a:pPr>
            <a:r>
              <a:rPr lang="en-US" dirty="0"/>
              <a:t>w = </a:t>
            </a:r>
            <a:r>
              <a:rPr lang="en-US" dirty="0" err="1"/>
              <a:t>Listbox</a:t>
            </a:r>
            <a:r>
              <a:rPr lang="en-US" dirty="0"/>
              <a:t> ( master, option, ... )</a:t>
            </a:r>
          </a:p>
          <a:p>
            <a:pPr>
              <a:buNone/>
            </a:pPr>
            <a:r>
              <a:rPr lang="en-US" b="1" dirty="0"/>
              <a:t>Parameters:</a:t>
            </a:r>
          </a:p>
          <a:p>
            <a:pPr lvl="1"/>
            <a:r>
              <a:rPr lang="en-US" b="1" dirty="0"/>
              <a:t>master</a:t>
            </a:r>
            <a:r>
              <a:rPr lang="en-US" dirty="0"/>
              <a:t> − This represents the parent window.</a:t>
            </a:r>
          </a:p>
          <a:p>
            <a:pPr lvl="1"/>
            <a:r>
              <a:rPr lang="en-US" b="1" dirty="0"/>
              <a:t>options</a:t>
            </a:r>
            <a:r>
              <a:rPr lang="en-US" dirty="0"/>
              <a:t> − Here is the list of most commonly used options for this widget. These options can be used as key-value pairs separated by commas.</a:t>
            </a:r>
          </a:p>
          <a:p>
            <a:pPr>
              <a:buNone/>
            </a:pPr>
            <a:endParaRPr lang="en-US" dirty="0"/>
          </a:p>
        </p:txBody>
      </p:sp>
      <p:pic>
        <p:nvPicPr>
          <p:cNvPr id="5"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2841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Options</a:t>
            </a:r>
          </a:p>
        </p:txBody>
      </p:sp>
      <p:sp>
        <p:nvSpPr>
          <p:cNvPr id="2" name="Content Placeholder 1"/>
          <p:cNvSpPr>
            <a:spLocks noGrp="1"/>
          </p:cNvSpPr>
          <p:nvPr>
            <p:ph sz="quarter" idx="1"/>
          </p:nvPr>
        </p:nvSpPr>
        <p:spPr>
          <a:xfrm>
            <a:off x="609600" y="1612392"/>
            <a:ext cx="9956800" cy="4873752"/>
          </a:xfrm>
        </p:spPr>
        <p:txBody>
          <a:bodyPr/>
          <a:lstStyle/>
          <a:p>
            <a:pPr fontAlgn="base"/>
            <a:r>
              <a:rPr lang="en-US" b="1" dirty="0" err="1"/>
              <a:t>highlightcolor</a:t>
            </a:r>
            <a:r>
              <a:rPr lang="en-US" dirty="0"/>
              <a:t>: To set the color of the focus highlight when widget has to be focused.</a:t>
            </a:r>
          </a:p>
          <a:p>
            <a:pPr fontAlgn="base"/>
            <a:r>
              <a:rPr lang="en-US" b="1" dirty="0" err="1"/>
              <a:t>bg</a:t>
            </a:r>
            <a:r>
              <a:rPr lang="en-US" dirty="0"/>
              <a:t>: to set he normal background color.</a:t>
            </a:r>
          </a:p>
          <a:p>
            <a:pPr fontAlgn="base"/>
            <a:r>
              <a:rPr lang="en-US" b="1" dirty="0" err="1"/>
              <a:t>bd</a:t>
            </a:r>
            <a:r>
              <a:rPr lang="en-US" dirty="0"/>
              <a:t>: to set the border width in pixels.</a:t>
            </a:r>
          </a:p>
          <a:p>
            <a:pPr fontAlgn="base"/>
            <a:r>
              <a:rPr lang="en-US" b="1" dirty="0"/>
              <a:t>font</a:t>
            </a:r>
            <a:r>
              <a:rPr lang="en-US" dirty="0"/>
              <a:t>: to set the font on the button label.</a:t>
            </a:r>
          </a:p>
          <a:p>
            <a:pPr fontAlgn="base"/>
            <a:r>
              <a:rPr lang="en-US" b="1" dirty="0"/>
              <a:t>width</a:t>
            </a:r>
            <a:r>
              <a:rPr lang="en-US" dirty="0"/>
              <a:t>: to set the width of the widget.</a:t>
            </a:r>
          </a:p>
          <a:p>
            <a:pPr fontAlgn="base"/>
            <a:r>
              <a:rPr lang="en-US" b="1" dirty="0"/>
              <a:t>height</a:t>
            </a:r>
            <a:r>
              <a:rPr lang="en-US" dirty="0"/>
              <a:t>: to set the height of the widget.</a:t>
            </a:r>
          </a:p>
          <a:p>
            <a:endParaRPr lang="en-US" dirty="0"/>
          </a:p>
        </p:txBody>
      </p:sp>
      <p:pic>
        <p:nvPicPr>
          <p:cNvPr id="5"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990600"/>
            <a:ext cx="10972800" cy="5410200"/>
          </a:xfrm>
        </p:spPr>
        <p:txBody>
          <a:bodyPr>
            <a:normAutofit/>
          </a:bodyPr>
          <a:lstStyle/>
          <a:p>
            <a:r>
              <a:rPr lang="en-US" dirty="0"/>
              <a:t>from </a:t>
            </a:r>
            <a:r>
              <a:rPr lang="en-US" dirty="0" err="1"/>
              <a:t>tkinter</a:t>
            </a:r>
            <a:r>
              <a:rPr lang="en-US" dirty="0"/>
              <a:t> import *</a:t>
            </a:r>
            <a:br>
              <a:rPr lang="en-US" dirty="0"/>
            </a:br>
            <a:br>
              <a:rPr lang="en-US" dirty="0"/>
            </a:br>
            <a:r>
              <a:rPr lang="en-US" dirty="0"/>
              <a:t>top = </a:t>
            </a:r>
            <a:r>
              <a:rPr lang="en-US" dirty="0" err="1"/>
              <a:t>Tk</a:t>
            </a:r>
            <a:r>
              <a:rPr lang="en-US" dirty="0"/>
              <a:t>()</a:t>
            </a:r>
            <a:br>
              <a:rPr lang="en-US" dirty="0"/>
            </a:br>
            <a:br>
              <a:rPr lang="en-US" dirty="0"/>
            </a:br>
            <a:r>
              <a:rPr lang="en-US" dirty="0"/>
              <a:t>Lb1 = </a:t>
            </a:r>
            <a:r>
              <a:rPr lang="en-US" dirty="0" err="1"/>
              <a:t>Listbox</a:t>
            </a:r>
            <a:r>
              <a:rPr lang="en-US" dirty="0"/>
              <a:t>(top)</a:t>
            </a:r>
            <a:br>
              <a:rPr lang="en-US" dirty="0"/>
            </a:br>
            <a:r>
              <a:rPr lang="en-US" dirty="0"/>
              <a:t>Lb1.insert(1, </a:t>
            </a:r>
            <a:r>
              <a:rPr lang="en-US" b="1" dirty="0"/>
              <a:t>"Python"</a:t>
            </a:r>
            <a:r>
              <a:rPr lang="en-US" dirty="0"/>
              <a:t>)</a:t>
            </a:r>
            <a:br>
              <a:rPr lang="en-US" dirty="0"/>
            </a:br>
            <a:r>
              <a:rPr lang="en-US" dirty="0"/>
              <a:t>Lb1.insert(2, </a:t>
            </a:r>
            <a:r>
              <a:rPr lang="en-US" b="1" dirty="0"/>
              <a:t>"Perl"</a:t>
            </a:r>
            <a:r>
              <a:rPr lang="en-US" dirty="0"/>
              <a:t>)</a:t>
            </a:r>
            <a:br>
              <a:rPr lang="en-US" dirty="0"/>
            </a:br>
            <a:r>
              <a:rPr lang="en-US" dirty="0"/>
              <a:t>Lb1.insert(3, </a:t>
            </a:r>
            <a:r>
              <a:rPr lang="en-US" b="1" dirty="0"/>
              <a:t>"C"</a:t>
            </a:r>
            <a:r>
              <a:rPr lang="en-US" dirty="0"/>
              <a:t>)</a:t>
            </a:r>
            <a:br>
              <a:rPr lang="en-US" dirty="0"/>
            </a:br>
            <a:r>
              <a:rPr lang="en-US" dirty="0"/>
              <a:t>Lb1.insert(4, </a:t>
            </a:r>
            <a:r>
              <a:rPr lang="en-US" b="1" dirty="0"/>
              <a:t>"PHP"</a:t>
            </a:r>
            <a:r>
              <a:rPr lang="en-US" dirty="0"/>
              <a:t>)</a:t>
            </a:r>
            <a:br>
              <a:rPr lang="en-US" dirty="0"/>
            </a:br>
            <a:r>
              <a:rPr lang="en-US" dirty="0"/>
              <a:t>Lb1.insert(5, </a:t>
            </a:r>
            <a:r>
              <a:rPr lang="en-US" b="1" dirty="0"/>
              <a:t>"JSP"</a:t>
            </a:r>
            <a:r>
              <a:rPr lang="en-US" dirty="0"/>
              <a:t>)</a:t>
            </a:r>
            <a:br>
              <a:rPr lang="en-US" dirty="0"/>
            </a:br>
            <a:r>
              <a:rPr lang="en-US" dirty="0"/>
              <a:t>Lb1.insert(6, </a:t>
            </a:r>
            <a:r>
              <a:rPr lang="en-US" b="1" dirty="0"/>
              <a:t>"Ruby"</a:t>
            </a:r>
            <a:r>
              <a:rPr lang="en-US" dirty="0"/>
              <a:t>)</a:t>
            </a:r>
            <a:br>
              <a:rPr lang="en-US" dirty="0"/>
            </a:br>
            <a:br>
              <a:rPr lang="en-US" dirty="0"/>
            </a:br>
            <a:r>
              <a:rPr lang="en-US" dirty="0"/>
              <a:t>Lb1.pack()</a:t>
            </a:r>
            <a:br>
              <a:rPr lang="en-US" dirty="0"/>
            </a:br>
            <a:r>
              <a:rPr lang="en-US" dirty="0" err="1"/>
              <a:t>top.mainloop</a:t>
            </a:r>
            <a:r>
              <a:rPr lang="en-US" dirty="0"/>
              <a:t>()</a:t>
            </a:r>
          </a:p>
        </p:txBody>
      </p:sp>
      <p:sp>
        <p:nvSpPr>
          <p:cNvPr id="4" name="Title 2"/>
          <p:cNvSpPr txBox="1">
            <a:spLocks/>
          </p:cNvSpPr>
          <p:nvPr/>
        </p:nvSpPr>
        <p:spPr>
          <a:xfrm>
            <a:off x="712236" y="379269"/>
            <a:ext cx="10972800" cy="593109"/>
          </a:xfrm>
          <a:prstGeom prst="rect">
            <a:avLst/>
          </a:prstGeom>
        </p:spPr>
        <p:txBody>
          <a:bodyPr vert="horz" rtlCol="0" anchor="ctr">
            <a:normAutofit fontScale="90000" lnSpcReduction="2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dirty="0"/>
              <a:t>Example</a:t>
            </a:r>
          </a:p>
        </p:txBody>
      </p:sp>
      <p:pic>
        <p:nvPicPr>
          <p:cNvPr id="6"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154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2236" y="172004"/>
            <a:ext cx="10972800" cy="593109"/>
          </a:xfrm>
        </p:spPr>
        <p:txBody>
          <a:bodyPr>
            <a:normAutofit/>
          </a:bodyPr>
          <a:lstStyle/>
          <a:p>
            <a:r>
              <a:rPr lang="en-US" dirty="0" err="1"/>
              <a:t>ComboBox</a:t>
            </a:r>
            <a:endParaRPr lang="en-US" dirty="0"/>
          </a:p>
        </p:txBody>
      </p:sp>
      <p:sp>
        <p:nvSpPr>
          <p:cNvPr id="2" name="Content Placeholder 1"/>
          <p:cNvSpPr>
            <a:spLocks noGrp="1"/>
          </p:cNvSpPr>
          <p:nvPr>
            <p:ph sz="quarter" idx="1"/>
          </p:nvPr>
        </p:nvSpPr>
        <p:spPr>
          <a:xfrm>
            <a:off x="553156" y="819761"/>
            <a:ext cx="10972800" cy="5477069"/>
          </a:xfrm>
        </p:spPr>
        <p:txBody>
          <a:bodyPr>
            <a:normAutofit fontScale="70000" lnSpcReduction="20000"/>
          </a:bodyPr>
          <a:lstStyle/>
          <a:p>
            <a:pPr>
              <a:buNone/>
            </a:pPr>
            <a:r>
              <a:rPr lang="en-US" dirty="0"/>
              <a:t>from </a:t>
            </a:r>
            <a:r>
              <a:rPr lang="en-US" dirty="0" err="1"/>
              <a:t>tkinter</a:t>
            </a:r>
            <a:r>
              <a:rPr lang="en-US" dirty="0"/>
              <a:t> import*</a:t>
            </a:r>
          </a:p>
          <a:p>
            <a:pPr>
              <a:buNone/>
            </a:pPr>
            <a:r>
              <a:rPr lang="en-US" dirty="0"/>
              <a:t>from tkinter.ttk import </a:t>
            </a:r>
            <a:r>
              <a:rPr lang="en-US" dirty="0" err="1"/>
              <a:t>Combobox</a:t>
            </a:r>
            <a:endParaRPr lang="en-US" dirty="0"/>
          </a:p>
          <a:p>
            <a:pPr>
              <a:buNone/>
            </a:pPr>
            <a:endParaRPr lang="en-US" dirty="0"/>
          </a:p>
          <a:p>
            <a:pPr>
              <a:buNone/>
            </a:pPr>
            <a:endParaRPr lang="en-US" dirty="0"/>
          </a:p>
          <a:p>
            <a:pPr>
              <a:buNone/>
            </a:pPr>
            <a:r>
              <a:rPr lang="en-US" dirty="0"/>
              <a:t>w=</a:t>
            </a:r>
            <a:r>
              <a:rPr lang="en-US" dirty="0" err="1"/>
              <a:t>Tk</a:t>
            </a:r>
            <a:r>
              <a:rPr lang="en-US" dirty="0"/>
              <a:t>()</a:t>
            </a:r>
          </a:p>
          <a:p>
            <a:pPr>
              <a:buNone/>
            </a:pPr>
            <a:r>
              <a:rPr lang="en-US" dirty="0" err="1"/>
              <a:t>w.title</a:t>
            </a:r>
            <a:r>
              <a:rPr lang="en-US" dirty="0"/>
              <a:t>('</a:t>
            </a:r>
            <a:r>
              <a:rPr lang="en-US" dirty="0" err="1"/>
              <a:t>Networkz</a:t>
            </a:r>
            <a:r>
              <a:rPr lang="en-US" dirty="0"/>
              <a:t> Systems')</a:t>
            </a:r>
          </a:p>
          <a:p>
            <a:pPr>
              <a:buNone/>
            </a:pPr>
            <a:r>
              <a:rPr lang="en-US" dirty="0" err="1"/>
              <a:t>w.geometry</a:t>
            </a:r>
            <a:r>
              <a:rPr lang="en-US" dirty="0"/>
              <a:t>('350x300')</a:t>
            </a:r>
          </a:p>
          <a:p>
            <a:pPr>
              <a:buNone/>
            </a:pPr>
            <a:endParaRPr lang="en-US" dirty="0"/>
          </a:p>
          <a:p>
            <a:pPr>
              <a:buNone/>
            </a:pPr>
            <a:r>
              <a:rPr lang="en-US" dirty="0"/>
              <a:t>pl=Label(</a:t>
            </a:r>
            <a:r>
              <a:rPr lang="en-US" dirty="0" err="1"/>
              <a:t>w,text</a:t>
            </a:r>
            <a:r>
              <a:rPr lang="en-US" dirty="0"/>
              <a:t>='</a:t>
            </a:r>
            <a:r>
              <a:rPr lang="en-US" dirty="0" err="1"/>
              <a:t>Place',font</a:t>
            </a:r>
            <a:r>
              <a:rPr lang="en-US" dirty="0"/>
              <a:t>=('Times',15))</a:t>
            </a:r>
          </a:p>
          <a:p>
            <a:pPr>
              <a:buNone/>
            </a:pPr>
            <a:r>
              <a:rPr lang="en-US" dirty="0" err="1"/>
              <a:t>pl.place</a:t>
            </a:r>
            <a:r>
              <a:rPr lang="en-US" dirty="0"/>
              <a:t>(x=50,y=100)</a:t>
            </a:r>
          </a:p>
          <a:p>
            <a:pPr>
              <a:buNone/>
            </a:pPr>
            <a:endParaRPr lang="en-US" dirty="0"/>
          </a:p>
          <a:p>
            <a:pPr>
              <a:buNone/>
            </a:pPr>
            <a:r>
              <a:rPr lang="en-US" dirty="0" err="1"/>
              <a:t>cb</a:t>
            </a:r>
            <a:r>
              <a:rPr lang="en-US" dirty="0"/>
              <a:t>=</a:t>
            </a:r>
            <a:r>
              <a:rPr lang="en-US" dirty="0" err="1"/>
              <a:t>Combobox</a:t>
            </a:r>
            <a:r>
              <a:rPr lang="en-US" dirty="0"/>
              <a:t>(</a:t>
            </a:r>
            <a:r>
              <a:rPr lang="en-US" dirty="0" err="1"/>
              <a:t>w,width</a:t>
            </a:r>
            <a:r>
              <a:rPr lang="en-US" dirty="0"/>
              <a:t>=14,font=('Times',12))</a:t>
            </a:r>
          </a:p>
          <a:p>
            <a:pPr>
              <a:buNone/>
            </a:pPr>
            <a:r>
              <a:rPr lang="en-US" dirty="0" err="1"/>
              <a:t>cb</a:t>
            </a:r>
            <a:r>
              <a:rPr lang="en-US" dirty="0"/>
              <a:t>['values']=('</a:t>
            </a:r>
            <a:r>
              <a:rPr lang="en-US" dirty="0" err="1"/>
              <a:t>Nagercoil','Marthandam','Mylacode','Alencode','Vattam</a:t>
            </a:r>
            <a:r>
              <a:rPr lang="en-US" dirty="0"/>
              <a:t>')</a:t>
            </a:r>
          </a:p>
          <a:p>
            <a:pPr>
              <a:buNone/>
            </a:pPr>
            <a:r>
              <a:rPr lang="en-US" dirty="0" err="1"/>
              <a:t>cb.current</a:t>
            </a:r>
            <a:r>
              <a:rPr lang="en-US" dirty="0"/>
              <a:t>(0)</a:t>
            </a:r>
          </a:p>
          <a:p>
            <a:pPr>
              <a:buNone/>
            </a:pPr>
            <a:r>
              <a:rPr lang="en-US" dirty="0" err="1"/>
              <a:t>cb.place</a:t>
            </a:r>
            <a:r>
              <a:rPr lang="en-US" dirty="0"/>
              <a:t>(x=150,y=100)</a:t>
            </a:r>
          </a:p>
          <a:p>
            <a:pPr>
              <a:buNone/>
            </a:pPr>
            <a:endParaRPr lang="en-US" dirty="0"/>
          </a:p>
          <a:p>
            <a:pPr>
              <a:buNone/>
            </a:pPr>
            <a:endParaRPr lang="en-US" dirty="0"/>
          </a:p>
          <a:p>
            <a:pPr>
              <a:buNone/>
            </a:pPr>
            <a:r>
              <a:rPr lang="en-US" dirty="0" err="1"/>
              <a:t>w.mainloop</a:t>
            </a:r>
            <a:r>
              <a:rPr lang="en-US" dirty="0"/>
              <a:t>()</a:t>
            </a:r>
          </a:p>
          <a:p>
            <a:pPr>
              <a:buNone/>
            </a:pPr>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096214" y="172180"/>
            <a:ext cx="1095788" cy="109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DELL\Desktop\NS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563562"/>
          </a:xfrm>
        </p:spPr>
        <p:txBody>
          <a:bodyPr>
            <a:normAutofit/>
          </a:bodyPr>
          <a:lstStyle/>
          <a:p>
            <a:pPr algn="l"/>
            <a:r>
              <a:rPr lang="en-US" dirty="0" err="1"/>
              <a:t>Menubutton</a:t>
            </a:r>
            <a:endParaRPr lang="en-US" dirty="0"/>
          </a:p>
        </p:txBody>
      </p:sp>
      <p:sp>
        <p:nvSpPr>
          <p:cNvPr id="3" name="Content Placeholder 2"/>
          <p:cNvSpPr>
            <a:spLocks noGrp="1"/>
          </p:cNvSpPr>
          <p:nvPr>
            <p:ph sz="quarter" idx="1"/>
          </p:nvPr>
        </p:nvSpPr>
        <p:spPr>
          <a:xfrm>
            <a:off x="406400" y="990600"/>
            <a:ext cx="11582400" cy="5410200"/>
          </a:xfrm>
        </p:spPr>
        <p:txBody>
          <a:bodyPr>
            <a:normAutofit/>
          </a:bodyPr>
          <a:lstStyle/>
          <a:p>
            <a:r>
              <a:rPr lang="en-US" dirty="0"/>
              <a:t>A </a:t>
            </a:r>
            <a:r>
              <a:rPr lang="en-US" dirty="0" err="1"/>
              <a:t>menubutton</a:t>
            </a:r>
            <a:r>
              <a:rPr lang="en-US" dirty="0"/>
              <a:t> is the part of a drop-down menu that stays on the screen all the time. Every </a:t>
            </a:r>
            <a:r>
              <a:rPr lang="en-US" dirty="0" err="1"/>
              <a:t>menubutton</a:t>
            </a:r>
            <a:r>
              <a:rPr lang="en-US" dirty="0"/>
              <a:t> is associated with a Menu widget that can display the choices for that </a:t>
            </a:r>
            <a:r>
              <a:rPr lang="en-US" dirty="0" err="1"/>
              <a:t>menubutton</a:t>
            </a:r>
            <a:r>
              <a:rPr lang="en-US" dirty="0"/>
              <a:t> when the user clicks on it.</a:t>
            </a:r>
          </a:p>
          <a:p>
            <a:pPr>
              <a:buNone/>
            </a:pPr>
            <a:r>
              <a:rPr lang="en-US" b="1" dirty="0"/>
              <a:t>Syntax:</a:t>
            </a:r>
          </a:p>
          <a:p>
            <a:pPr>
              <a:buNone/>
            </a:pPr>
            <a:r>
              <a:rPr lang="en-US" dirty="0"/>
              <a:t>	w = </a:t>
            </a:r>
            <a:r>
              <a:rPr lang="en-US" dirty="0" err="1"/>
              <a:t>Menubutton</a:t>
            </a:r>
            <a:r>
              <a:rPr lang="en-US" dirty="0"/>
              <a:t> ( master, option, ... ) </a:t>
            </a:r>
          </a:p>
          <a:p>
            <a:pPr>
              <a:buNone/>
            </a:pPr>
            <a:r>
              <a:rPr lang="en-US" b="1" dirty="0"/>
              <a:t>Parameters:</a:t>
            </a:r>
          </a:p>
          <a:p>
            <a:r>
              <a:rPr lang="en-US" b="1" dirty="0"/>
              <a:t>master</a:t>
            </a:r>
            <a:r>
              <a:rPr lang="en-US" dirty="0"/>
              <a:t> − This represents the parent window.</a:t>
            </a:r>
          </a:p>
          <a:p>
            <a:r>
              <a:rPr lang="en-US" b="1" dirty="0"/>
              <a:t>options</a:t>
            </a:r>
            <a:r>
              <a:rPr lang="en-US" dirty="0"/>
              <a:t> − Here is the list of most commonly used options for this widget. These options can be used as key-value pairs separated by commas.</a:t>
            </a:r>
          </a:p>
          <a:p>
            <a:pPr>
              <a:buNone/>
            </a:pPr>
            <a:endParaRPr lang="en-US" dirty="0"/>
          </a:p>
        </p:txBody>
      </p:sp>
      <p:pic>
        <p:nvPicPr>
          <p:cNvPr id="5"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0425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761682"/>
          </a:xfrm>
        </p:spPr>
        <p:txBody>
          <a:bodyPr>
            <a:normAutofit/>
          </a:bodyPr>
          <a:lstStyle/>
          <a:p>
            <a:r>
              <a:rPr lang="en-US" dirty="0"/>
              <a:t>GUI in Python</a:t>
            </a:r>
            <a:endParaRPr lang="en-US" dirty="0">
              <a:hlinkClick r:id="rId3" action="ppaction://hlinkfile"/>
            </a:endParaRPr>
          </a:p>
        </p:txBody>
      </p:sp>
      <p:sp>
        <p:nvSpPr>
          <p:cNvPr id="3" name="Content Placeholder 2"/>
          <p:cNvSpPr>
            <a:spLocks noGrp="1"/>
          </p:cNvSpPr>
          <p:nvPr>
            <p:ph sz="quarter" idx="1"/>
          </p:nvPr>
        </p:nvSpPr>
        <p:spPr>
          <a:xfrm>
            <a:off x="689654" y="1267968"/>
            <a:ext cx="10953708" cy="5169408"/>
          </a:xfrm>
        </p:spPr>
        <p:txBody>
          <a:bodyPr>
            <a:normAutofit/>
          </a:bodyPr>
          <a:lstStyle/>
          <a:p>
            <a:r>
              <a:rPr lang="en-IN" dirty="0"/>
              <a:t> </a:t>
            </a:r>
            <a:r>
              <a:rPr lang="en-US" dirty="0"/>
              <a:t>Python provides various options for developing graphical user interfaces(GUIs).</a:t>
            </a:r>
          </a:p>
          <a:p>
            <a:r>
              <a:rPr lang="en-US" dirty="0"/>
              <a:t>Most important are listed below:</a:t>
            </a:r>
          </a:p>
          <a:p>
            <a:pPr lvl="1"/>
            <a:r>
              <a:rPr lang="en-US" b="1" dirty="0" err="1"/>
              <a:t>Tkinter</a:t>
            </a:r>
            <a:endParaRPr lang="en-US" b="1" dirty="0"/>
          </a:p>
          <a:p>
            <a:pPr lvl="1"/>
            <a:r>
              <a:rPr lang="en-US" b="1" dirty="0" err="1"/>
              <a:t>PyQt</a:t>
            </a:r>
            <a:endParaRPr lang="en-US" b="1" dirty="0"/>
          </a:p>
          <a:p>
            <a:pPr lvl="1"/>
            <a:r>
              <a:rPr lang="en-US" b="1" dirty="0" err="1"/>
              <a:t>wxPython</a:t>
            </a:r>
            <a:endParaRPr lang="en-US" b="1" dirty="0"/>
          </a:p>
          <a:p>
            <a:pPr lvl="1"/>
            <a:r>
              <a:rPr lang="en-US" b="1" dirty="0" err="1"/>
              <a:t>Jpython</a:t>
            </a:r>
            <a:endParaRPr lang="en-US" b="1" dirty="0"/>
          </a:p>
          <a:p>
            <a:pPr lvl="1"/>
            <a:r>
              <a:rPr lang="en-US" b="1" dirty="0" err="1"/>
              <a:t>Kivy</a:t>
            </a:r>
            <a:endParaRPr lang="en-US" b="1" dirty="0"/>
          </a:p>
          <a:p>
            <a:pPr lvl="1"/>
            <a:r>
              <a:rPr lang="en-US" b="1" dirty="0" err="1"/>
              <a:t>PySide</a:t>
            </a:r>
            <a:endParaRPr lang="en-US" dirty="0"/>
          </a:p>
          <a:p>
            <a:endParaRPr lang="en-US" dirty="0">
              <a:solidFill>
                <a:schemeClr val="tx2">
                  <a:lumMod val="75000"/>
                </a:schemeClr>
              </a:solidFill>
            </a:endParaRPr>
          </a:p>
          <a:p>
            <a:endParaRPr lang="en-US"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827705" y="172180"/>
            <a:ext cx="1095788" cy="109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C:\Users\DELL\Desktop\NS logo .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1631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9"/>
            <a:ext cx="9956800" cy="688530"/>
          </a:xfrm>
        </p:spPr>
        <p:txBody>
          <a:bodyPr/>
          <a:lstStyle/>
          <a:p>
            <a:r>
              <a:rPr lang="en-US" dirty="0"/>
              <a:t>Options</a:t>
            </a:r>
          </a:p>
        </p:txBody>
      </p:sp>
      <p:sp>
        <p:nvSpPr>
          <p:cNvPr id="2" name="Content Placeholder 1"/>
          <p:cNvSpPr>
            <a:spLocks noGrp="1"/>
          </p:cNvSpPr>
          <p:nvPr>
            <p:ph sz="quarter" idx="1"/>
          </p:nvPr>
        </p:nvSpPr>
        <p:spPr>
          <a:xfrm>
            <a:off x="609600" y="1158240"/>
            <a:ext cx="9956800" cy="5315712"/>
          </a:xfrm>
        </p:spPr>
        <p:txBody>
          <a:bodyPr>
            <a:normAutofit/>
          </a:bodyPr>
          <a:lstStyle/>
          <a:p>
            <a:pPr fontAlgn="base"/>
            <a:r>
              <a:rPr lang="en-US" b="1" dirty="0" err="1"/>
              <a:t>activebackground</a:t>
            </a:r>
            <a:r>
              <a:rPr lang="en-US" dirty="0"/>
              <a:t>: To set the background when mouse is over the widget.</a:t>
            </a:r>
          </a:p>
          <a:p>
            <a:pPr fontAlgn="base"/>
            <a:r>
              <a:rPr lang="en-US" b="1" dirty="0" err="1"/>
              <a:t>activeforeground</a:t>
            </a:r>
            <a:r>
              <a:rPr lang="en-US" dirty="0"/>
              <a:t>: To set the foreground when mouse is over the widget.</a:t>
            </a:r>
          </a:p>
          <a:p>
            <a:pPr fontAlgn="base"/>
            <a:r>
              <a:rPr lang="en-US" b="1" dirty="0" err="1"/>
              <a:t>bg</a:t>
            </a:r>
            <a:r>
              <a:rPr lang="en-US" dirty="0"/>
              <a:t>: to set he normal background color.</a:t>
            </a:r>
          </a:p>
          <a:p>
            <a:pPr fontAlgn="base"/>
            <a:r>
              <a:rPr lang="en-US" b="1" dirty="0" err="1"/>
              <a:t>bd</a:t>
            </a:r>
            <a:r>
              <a:rPr lang="en-US" dirty="0"/>
              <a:t>: to set the size of border around the indicator.</a:t>
            </a:r>
          </a:p>
          <a:p>
            <a:pPr fontAlgn="base"/>
            <a:r>
              <a:rPr lang="en-US" b="1" dirty="0"/>
              <a:t>cursor</a:t>
            </a:r>
            <a:r>
              <a:rPr lang="en-US" dirty="0"/>
              <a:t>: To appear the cursor when the mouse over the </a:t>
            </a:r>
            <a:r>
              <a:rPr lang="en-US" dirty="0" err="1"/>
              <a:t>menubutton</a:t>
            </a:r>
            <a:r>
              <a:rPr lang="en-US" dirty="0"/>
              <a:t>.</a:t>
            </a:r>
          </a:p>
          <a:p>
            <a:pPr fontAlgn="base"/>
            <a:r>
              <a:rPr lang="en-US" b="1" dirty="0"/>
              <a:t>width</a:t>
            </a:r>
            <a:r>
              <a:rPr lang="en-US" dirty="0"/>
              <a:t>: to set the width of the widget.</a:t>
            </a:r>
          </a:p>
          <a:p>
            <a:pPr fontAlgn="base"/>
            <a:r>
              <a:rPr lang="en-US" b="1" dirty="0"/>
              <a:t>height</a:t>
            </a:r>
            <a:r>
              <a:rPr lang="en-US" dirty="0"/>
              <a:t>: to set the height of the widget.</a:t>
            </a:r>
          </a:p>
          <a:p>
            <a:pPr fontAlgn="base"/>
            <a:r>
              <a:rPr lang="en-US" b="1" dirty="0" err="1"/>
              <a:t>highlightcolor</a:t>
            </a:r>
            <a:r>
              <a:rPr lang="en-US" dirty="0"/>
              <a:t>: To set the color of the focus highlight when widget has to be focused.</a:t>
            </a:r>
          </a:p>
          <a:p>
            <a:endParaRPr lang="en-US" dirty="0"/>
          </a:p>
        </p:txBody>
      </p:sp>
      <p:pic>
        <p:nvPicPr>
          <p:cNvPr id="5"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228600"/>
            <a:ext cx="10972800" cy="639762"/>
          </a:xfrm>
        </p:spPr>
        <p:txBody>
          <a:bodyPr>
            <a:normAutofit/>
          </a:bodyPr>
          <a:lstStyle/>
          <a:p>
            <a:pPr algn="l"/>
            <a:r>
              <a:rPr lang="en-US" dirty="0"/>
              <a:t>Example:</a:t>
            </a:r>
          </a:p>
        </p:txBody>
      </p:sp>
      <p:sp>
        <p:nvSpPr>
          <p:cNvPr id="3" name="Content Placeholder 2"/>
          <p:cNvSpPr>
            <a:spLocks noGrp="1"/>
          </p:cNvSpPr>
          <p:nvPr>
            <p:ph sz="quarter" idx="1"/>
          </p:nvPr>
        </p:nvSpPr>
        <p:spPr>
          <a:xfrm>
            <a:off x="304800" y="914403"/>
            <a:ext cx="11582400" cy="5770179"/>
          </a:xfrm>
        </p:spPr>
        <p:txBody>
          <a:bodyPr>
            <a:normAutofit lnSpcReduction="10000"/>
          </a:bodyPr>
          <a:lstStyle/>
          <a:p>
            <a:r>
              <a:rPr lang="en-US" dirty="0"/>
              <a:t>from </a:t>
            </a:r>
            <a:r>
              <a:rPr lang="en-US" dirty="0" err="1"/>
              <a:t>tkinter</a:t>
            </a:r>
            <a:r>
              <a:rPr lang="en-US" dirty="0"/>
              <a:t> import *</a:t>
            </a:r>
            <a:br>
              <a:rPr lang="en-US" dirty="0"/>
            </a:br>
            <a:r>
              <a:rPr lang="en-US" dirty="0"/>
              <a:t>top = </a:t>
            </a:r>
            <a:r>
              <a:rPr lang="en-US" dirty="0" err="1"/>
              <a:t>Tk</a:t>
            </a:r>
            <a:r>
              <a:rPr lang="en-US" dirty="0"/>
              <a:t>()</a:t>
            </a:r>
            <a:br>
              <a:rPr lang="en-US" dirty="0"/>
            </a:br>
            <a:br>
              <a:rPr lang="en-US" dirty="0"/>
            </a:br>
            <a:r>
              <a:rPr lang="en-US" dirty="0" err="1"/>
              <a:t>mb</a:t>
            </a:r>
            <a:r>
              <a:rPr lang="en-US" dirty="0"/>
              <a:t>=  </a:t>
            </a:r>
            <a:r>
              <a:rPr lang="en-US" dirty="0" err="1"/>
              <a:t>Menubutton</a:t>
            </a:r>
            <a:r>
              <a:rPr lang="en-US" dirty="0"/>
              <a:t> ( top, text=</a:t>
            </a:r>
            <a:r>
              <a:rPr lang="en-US" b="1" dirty="0"/>
              <a:t>“Languages"</a:t>
            </a:r>
            <a:r>
              <a:rPr lang="en-US" dirty="0"/>
              <a:t>, relief=RAISED )</a:t>
            </a:r>
            <a:br>
              <a:rPr lang="en-US" dirty="0"/>
            </a:br>
            <a:r>
              <a:rPr lang="en-US" dirty="0" err="1"/>
              <a:t>mb.menu</a:t>
            </a:r>
            <a:r>
              <a:rPr lang="en-US" dirty="0"/>
              <a:t> =  Menu ( </a:t>
            </a:r>
            <a:r>
              <a:rPr lang="en-US" dirty="0" err="1"/>
              <a:t>mb</a:t>
            </a:r>
            <a:r>
              <a:rPr lang="en-US" dirty="0"/>
              <a:t>, </a:t>
            </a:r>
            <a:r>
              <a:rPr lang="en-US" dirty="0" err="1"/>
              <a:t>tearoff</a:t>
            </a:r>
            <a:r>
              <a:rPr lang="en-US" dirty="0"/>
              <a:t> = 0 )</a:t>
            </a:r>
            <a:br>
              <a:rPr lang="en-US" dirty="0"/>
            </a:br>
            <a:r>
              <a:rPr lang="en-US" dirty="0" err="1"/>
              <a:t>mb</a:t>
            </a:r>
            <a:r>
              <a:rPr lang="en-US" dirty="0"/>
              <a:t>[</a:t>
            </a:r>
            <a:r>
              <a:rPr lang="en-US" b="1" dirty="0"/>
              <a:t>"menu"</a:t>
            </a:r>
            <a:r>
              <a:rPr lang="en-US" dirty="0"/>
              <a:t>] =  </a:t>
            </a:r>
            <a:r>
              <a:rPr lang="en-US" dirty="0" err="1"/>
              <a:t>mb.menu</a:t>
            </a:r>
            <a:br>
              <a:rPr lang="en-US" dirty="0"/>
            </a:br>
            <a:br>
              <a:rPr lang="en-US" dirty="0"/>
            </a:br>
            <a:r>
              <a:rPr lang="en-US" dirty="0"/>
              <a:t>v1 = </a:t>
            </a:r>
            <a:r>
              <a:rPr lang="en-US" dirty="0" err="1"/>
              <a:t>IntVar</a:t>
            </a:r>
            <a:r>
              <a:rPr lang="en-US" dirty="0"/>
              <a:t>()</a:t>
            </a:r>
            <a:br>
              <a:rPr lang="en-US" dirty="0"/>
            </a:br>
            <a:r>
              <a:rPr lang="en-US" dirty="0"/>
              <a:t>v2= </a:t>
            </a:r>
            <a:r>
              <a:rPr lang="en-US" dirty="0" err="1"/>
              <a:t>IntVar</a:t>
            </a:r>
            <a:r>
              <a:rPr lang="en-US" dirty="0"/>
              <a:t>()</a:t>
            </a:r>
            <a:br>
              <a:rPr lang="en-US" dirty="0"/>
            </a:br>
            <a:br>
              <a:rPr lang="en-US" dirty="0"/>
            </a:br>
            <a:r>
              <a:rPr lang="en-US" dirty="0" err="1"/>
              <a:t>mb.menu.add_checkbutton</a:t>
            </a:r>
            <a:r>
              <a:rPr lang="en-US" dirty="0"/>
              <a:t> (label=</a:t>
            </a:r>
            <a:r>
              <a:rPr lang="en-US" b="1" dirty="0"/>
              <a:t>“</a:t>
            </a:r>
            <a:r>
              <a:rPr lang="en-US" b="1" dirty="0" err="1"/>
              <a:t>Tamil"</a:t>
            </a:r>
            <a:r>
              <a:rPr lang="en-US" dirty="0" err="1"/>
              <a:t>,variable</a:t>
            </a:r>
            <a:r>
              <a:rPr lang="en-US" dirty="0"/>
              <a:t>=v1 )</a:t>
            </a:r>
            <a:br>
              <a:rPr lang="en-US" dirty="0"/>
            </a:br>
            <a:r>
              <a:rPr lang="en-US" dirty="0" err="1"/>
              <a:t>mb.menu.add_checkbutton</a:t>
            </a:r>
            <a:r>
              <a:rPr lang="en-US" dirty="0"/>
              <a:t> ( label=</a:t>
            </a:r>
            <a:r>
              <a:rPr lang="en-US" b="1" dirty="0"/>
              <a:t>“</a:t>
            </a:r>
            <a:r>
              <a:rPr lang="en-US" b="1" dirty="0" err="1"/>
              <a:t>English"</a:t>
            </a:r>
            <a:r>
              <a:rPr lang="en-US" dirty="0" err="1"/>
              <a:t>,variable</a:t>
            </a:r>
            <a:r>
              <a:rPr lang="en-US" dirty="0"/>
              <a:t>=v2)</a:t>
            </a:r>
            <a:br>
              <a:rPr lang="en-US" dirty="0"/>
            </a:br>
            <a:br>
              <a:rPr lang="en-US" dirty="0"/>
            </a:br>
            <a:r>
              <a:rPr lang="en-US" dirty="0" err="1"/>
              <a:t>mb.pack</a:t>
            </a:r>
            <a:r>
              <a:rPr lang="en-US" dirty="0"/>
              <a:t>()</a:t>
            </a:r>
            <a:br>
              <a:rPr lang="en-US" dirty="0"/>
            </a:br>
            <a:r>
              <a:rPr lang="en-US" dirty="0" err="1"/>
              <a:t>top.mainloop</a:t>
            </a:r>
            <a:r>
              <a:rPr lang="en-US" dirty="0"/>
              <a:t>()</a:t>
            </a:r>
            <a:br>
              <a:rPr lang="en-US" dirty="0"/>
            </a:br>
            <a:endParaRPr lang="en-US" dirty="0"/>
          </a:p>
        </p:txBody>
      </p:sp>
      <p:pic>
        <p:nvPicPr>
          <p:cNvPr id="5"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4323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563562"/>
          </a:xfrm>
        </p:spPr>
        <p:txBody>
          <a:bodyPr>
            <a:normAutofit/>
          </a:bodyPr>
          <a:lstStyle/>
          <a:p>
            <a:pPr algn="l"/>
            <a:r>
              <a:rPr lang="en-US" dirty="0"/>
              <a:t>Menu</a:t>
            </a:r>
          </a:p>
        </p:txBody>
      </p:sp>
      <p:sp>
        <p:nvSpPr>
          <p:cNvPr id="3" name="Content Placeholder 2"/>
          <p:cNvSpPr>
            <a:spLocks noGrp="1"/>
          </p:cNvSpPr>
          <p:nvPr>
            <p:ph sz="quarter" idx="1"/>
          </p:nvPr>
        </p:nvSpPr>
        <p:spPr>
          <a:xfrm>
            <a:off x="609600" y="914400"/>
            <a:ext cx="11379200" cy="5562600"/>
          </a:xfrm>
        </p:spPr>
        <p:txBody>
          <a:bodyPr>
            <a:normAutofit/>
          </a:bodyPr>
          <a:lstStyle/>
          <a:p>
            <a:r>
              <a:rPr lang="en-US" dirty="0"/>
              <a:t>The goal of this widget is to allow us to create all kinds of menus that can be used by our applications. The core functionality provides ways to create three menu types: pop-up, </a:t>
            </a:r>
            <a:r>
              <a:rPr lang="en-US" dirty="0" err="1"/>
              <a:t>toplevel</a:t>
            </a:r>
            <a:r>
              <a:rPr lang="en-US" dirty="0"/>
              <a:t> and pull-down.</a:t>
            </a:r>
          </a:p>
          <a:p>
            <a:r>
              <a:rPr lang="en-US" dirty="0"/>
              <a:t>It is also possible to use other extended widgets to implement new types of menus, such as the </a:t>
            </a:r>
            <a:r>
              <a:rPr lang="en-US" i="1" dirty="0" err="1"/>
              <a:t>OptionMenu</a:t>
            </a:r>
            <a:r>
              <a:rPr lang="en-US" dirty="0"/>
              <a:t> widget, which implements a special type that generates a pop-up list of items within a selection.</a:t>
            </a:r>
          </a:p>
          <a:p>
            <a:pPr>
              <a:buNone/>
            </a:pPr>
            <a:r>
              <a:rPr lang="en-US" b="1" dirty="0"/>
              <a:t>Syntax</a:t>
            </a:r>
          </a:p>
          <a:p>
            <a:pPr>
              <a:buNone/>
            </a:pPr>
            <a:r>
              <a:rPr lang="en-US" dirty="0"/>
              <a:t>	w = Menu ( master, option, ... ) </a:t>
            </a:r>
          </a:p>
          <a:p>
            <a:pPr>
              <a:buNone/>
            </a:pPr>
            <a:r>
              <a:rPr lang="en-US" b="1" dirty="0"/>
              <a:t>Parameters</a:t>
            </a:r>
          </a:p>
          <a:p>
            <a:r>
              <a:rPr lang="en-US" b="1" dirty="0"/>
              <a:t>master</a:t>
            </a:r>
            <a:r>
              <a:rPr lang="en-US" dirty="0"/>
              <a:t> − This represents the parent window.</a:t>
            </a:r>
          </a:p>
          <a:p>
            <a:r>
              <a:rPr lang="en-US" b="1" dirty="0"/>
              <a:t>options</a:t>
            </a:r>
            <a:r>
              <a:rPr lang="en-US" dirty="0"/>
              <a:t> − Here is the list of most commonly used options for this widget. These options can be used as key-value pairs separated by commas.</a:t>
            </a:r>
          </a:p>
          <a:p>
            <a:endParaRPr lang="en-US" dirty="0"/>
          </a:p>
        </p:txBody>
      </p:sp>
      <p:pic>
        <p:nvPicPr>
          <p:cNvPr id="5"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0177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Options</a:t>
            </a:r>
          </a:p>
        </p:txBody>
      </p:sp>
      <p:sp>
        <p:nvSpPr>
          <p:cNvPr id="2" name="Content Placeholder 1"/>
          <p:cNvSpPr>
            <a:spLocks noGrp="1"/>
          </p:cNvSpPr>
          <p:nvPr>
            <p:ph sz="quarter" idx="1"/>
          </p:nvPr>
        </p:nvSpPr>
        <p:spPr/>
        <p:txBody>
          <a:bodyPr>
            <a:normAutofit/>
          </a:bodyPr>
          <a:lstStyle/>
          <a:p>
            <a:pPr fontAlgn="base"/>
            <a:r>
              <a:rPr lang="en-US" b="1" dirty="0"/>
              <a:t>title</a:t>
            </a:r>
            <a:r>
              <a:rPr lang="en-US" dirty="0"/>
              <a:t>: To set the title of the widget.</a:t>
            </a:r>
          </a:p>
          <a:p>
            <a:pPr fontAlgn="base"/>
            <a:r>
              <a:rPr lang="en-US" b="1" dirty="0" err="1"/>
              <a:t>activebackground</a:t>
            </a:r>
            <a:r>
              <a:rPr lang="en-US" dirty="0"/>
              <a:t>: to set the background color when widget is under the cursor.</a:t>
            </a:r>
          </a:p>
          <a:p>
            <a:pPr fontAlgn="base"/>
            <a:r>
              <a:rPr lang="en-US" b="1" dirty="0" err="1"/>
              <a:t>activeforeground</a:t>
            </a:r>
            <a:r>
              <a:rPr lang="en-US" dirty="0"/>
              <a:t>: to set the foreground color when widget is under the cursor.</a:t>
            </a:r>
          </a:p>
          <a:p>
            <a:pPr fontAlgn="base"/>
            <a:r>
              <a:rPr lang="en-US" b="1" dirty="0" err="1"/>
              <a:t>bg</a:t>
            </a:r>
            <a:r>
              <a:rPr lang="en-US" dirty="0"/>
              <a:t>: to set he normal background color.</a:t>
            </a:r>
          </a:p>
          <a:p>
            <a:pPr fontAlgn="base"/>
            <a:r>
              <a:rPr lang="en-US" b="1" dirty="0"/>
              <a:t>command</a:t>
            </a:r>
            <a:r>
              <a:rPr lang="en-US" dirty="0"/>
              <a:t>: to call a function.</a:t>
            </a:r>
          </a:p>
          <a:p>
            <a:pPr fontAlgn="base"/>
            <a:r>
              <a:rPr lang="en-US" b="1" dirty="0"/>
              <a:t>font</a:t>
            </a:r>
            <a:r>
              <a:rPr lang="en-US" dirty="0"/>
              <a:t>: to set the font on the button label.</a:t>
            </a:r>
          </a:p>
          <a:p>
            <a:pPr fontAlgn="base"/>
            <a:r>
              <a:rPr lang="en-US" b="1" dirty="0"/>
              <a:t>image</a:t>
            </a:r>
            <a:r>
              <a:rPr lang="en-US" dirty="0"/>
              <a:t>: to set the image on the widget.</a:t>
            </a:r>
            <a:br>
              <a:rPr lang="en-US" dirty="0"/>
            </a:br>
            <a:endParaRPr lang="en-US" dirty="0"/>
          </a:p>
        </p:txBody>
      </p:sp>
      <p:pic>
        <p:nvPicPr>
          <p:cNvPr id="5"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89294"/>
            <a:ext cx="10972800" cy="651954"/>
          </a:xfrm>
        </p:spPr>
        <p:txBody>
          <a:bodyPr>
            <a:normAutofit/>
          </a:bodyPr>
          <a:lstStyle/>
          <a:p>
            <a:r>
              <a:rPr lang="en-IN" dirty="0"/>
              <a:t>Example</a:t>
            </a:r>
          </a:p>
        </p:txBody>
      </p:sp>
      <p:sp>
        <p:nvSpPr>
          <p:cNvPr id="2" name="Content Placeholder 1"/>
          <p:cNvSpPr>
            <a:spLocks noGrp="1"/>
          </p:cNvSpPr>
          <p:nvPr>
            <p:ph sz="quarter" idx="1"/>
          </p:nvPr>
        </p:nvSpPr>
        <p:spPr>
          <a:xfrm>
            <a:off x="609600" y="853441"/>
            <a:ext cx="10972800" cy="5791199"/>
          </a:xfrm>
        </p:spPr>
        <p:txBody>
          <a:bodyPr>
            <a:normAutofit fontScale="62500" lnSpcReduction="20000"/>
          </a:bodyPr>
          <a:lstStyle/>
          <a:p>
            <a:pPr marL="109728" indent="0">
              <a:buNone/>
            </a:pPr>
            <a:r>
              <a:rPr lang="en-IN" dirty="0"/>
              <a:t>from </a:t>
            </a:r>
            <a:r>
              <a:rPr lang="en-IN" dirty="0" err="1"/>
              <a:t>tkinter</a:t>
            </a:r>
            <a:r>
              <a:rPr lang="en-IN" dirty="0"/>
              <a:t> import*</a:t>
            </a:r>
          </a:p>
          <a:p>
            <a:pPr marL="109728" indent="0">
              <a:buNone/>
            </a:pPr>
            <a:endParaRPr lang="en-IN" dirty="0"/>
          </a:p>
          <a:p>
            <a:pPr marL="109728" indent="0">
              <a:buNone/>
            </a:pPr>
            <a:r>
              <a:rPr lang="en-IN" dirty="0"/>
              <a:t>w=</a:t>
            </a:r>
            <a:r>
              <a:rPr lang="en-IN" dirty="0" err="1"/>
              <a:t>Tk</a:t>
            </a:r>
            <a:r>
              <a:rPr lang="en-IN" dirty="0"/>
              <a:t>()</a:t>
            </a:r>
          </a:p>
          <a:p>
            <a:pPr marL="109728" indent="0">
              <a:buNone/>
            </a:pPr>
            <a:r>
              <a:rPr lang="en-IN" dirty="0" err="1"/>
              <a:t>w.title</a:t>
            </a:r>
            <a:r>
              <a:rPr lang="en-IN" dirty="0"/>
              <a:t>('</a:t>
            </a:r>
            <a:r>
              <a:rPr lang="en-IN" dirty="0" err="1"/>
              <a:t>Networkz</a:t>
            </a:r>
            <a:r>
              <a:rPr lang="en-IN" dirty="0"/>
              <a:t> Systems')</a:t>
            </a:r>
          </a:p>
          <a:p>
            <a:pPr marL="109728" indent="0">
              <a:buNone/>
            </a:pPr>
            <a:r>
              <a:rPr lang="en-IN" dirty="0" err="1"/>
              <a:t>w.geometry</a:t>
            </a:r>
            <a:r>
              <a:rPr lang="en-IN" dirty="0"/>
              <a:t>('300x300')</a:t>
            </a:r>
          </a:p>
          <a:p>
            <a:pPr marL="109728" indent="0">
              <a:buNone/>
            </a:pPr>
            <a:r>
              <a:rPr lang="en-IN" dirty="0" err="1"/>
              <a:t>w.resizable</a:t>
            </a:r>
            <a:r>
              <a:rPr lang="en-IN" dirty="0"/>
              <a:t>(0,0)</a:t>
            </a:r>
          </a:p>
          <a:p>
            <a:pPr marL="109728" indent="0">
              <a:buNone/>
            </a:pPr>
            <a:r>
              <a:rPr lang="en-IN" dirty="0" err="1"/>
              <a:t>w.configure</a:t>
            </a:r>
            <a:r>
              <a:rPr lang="en-IN" dirty="0"/>
              <a:t>(</a:t>
            </a:r>
            <a:r>
              <a:rPr lang="en-IN" dirty="0" err="1"/>
              <a:t>bg</a:t>
            </a:r>
            <a:r>
              <a:rPr lang="en-IN" dirty="0"/>
              <a:t>='</a:t>
            </a:r>
            <a:r>
              <a:rPr lang="en-IN" dirty="0" err="1"/>
              <a:t>lightblue</a:t>
            </a:r>
            <a:r>
              <a:rPr lang="en-IN" dirty="0"/>
              <a:t>')</a:t>
            </a:r>
          </a:p>
          <a:p>
            <a:pPr marL="109728" indent="0">
              <a:buNone/>
            </a:pPr>
            <a:endParaRPr lang="en-IN" dirty="0"/>
          </a:p>
          <a:p>
            <a:pPr marL="109728" indent="0">
              <a:buNone/>
            </a:pPr>
            <a:r>
              <a:rPr lang="en-IN" dirty="0" err="1"/>
              <a:t>menubar</a:t>
            </a:r>
            <a:r>
              <a:rPr lang="en-IN" dirty="0"/>
              <a:t>=Menu(w)</a:t>
            </a:r>
          </a:p>
          <a:p>
            <a:pPr marL="109728" indent="0">
              <a:buNone/>
            </a:pPr>
            <a:r>
              <a:rPr lang="en-IN" dirty="0"/>
              <a:t>file=Menu(</a:t>
            </a:r>
            <a:r>
              <a:rPr lang="en-IN" dirty="0" err="1"/>
              <a:t>menubar,tearoff</a:t>
            </a:r>
            <a:r>
              <a:rPr lang="en-IN" dirty="0"/>
              <a:t>=0)</a:t>
            </a:r>
          </a:p>
          <a:p>
            <a:pPr marL="109728" indent="0">
              <a:buNone/>
            </a:pPr>
            <a:r>
              <a:rPr lang="en-IN" dirty="0" err="1"/>
              <a:t>file.add_command</a:t>
            </a:r>
            <a:r>
              <a:rPr lang="en-IN" dirty="0"/>
              <a:t>(label='New')</a:t>
            </a:r>
          </a:p>
          <a:p>
            <a:pPr marL="109728" indent="0">
              <a:buNone/>
            </a:pPr>
            <a:r>
              <a:rPr lang="en-IN" dirty="0" err="1"/>
              <a:t>file.add_command</a:t>
            </a:r>
            <a:r>
              <a:rPr lang="en-IN" dirty="0"/>
              <a:t>(label='Open')</a:t>
            </a:r>
          </a:p>
          <a:p>
            <a:pPr marL="109728" indent="0">
              <a:buNone/>
            </a:pPr>
            <a:r>
              <a:rPr lang="en-IN" dirty="0" err="1"/>
              <a:t>file.add_separator</a:t>
            </a:r>
            <a:r>
              <a:rPr lang="en-IN" dirty="0"/>
              <a:t>()</a:t>
            </a:r>
          </a:p>
          <a:p>
            <a:pPr marL="109728" indent="0">
              <a:buNone/>
            </a:pPr>
            <a:r>
              <a:rPr lang="en-IN" dirty="0" err="1"/>
              <a:t>file.add_command</a:t>
            </a:r>
            <a:r>
              <a:rPr lang="en-IN" dirty="0"/>
              <a:t>(label='Save')</a:t>
            </a:r>
          </a:p>
          <a:p>
            <a:pPr marL="109728" indent="0">
              <a:buNone/>
            </a:pPr>
            <a:r>
              <a:rPr lang="en-IN" dirty="0" err="1"/>
              <a:t>file.add_command</a:t>
            </a:r>
            <a:r>
              <a:rPr lang="en-IN" dirty="0"/>
              <a:t>(label='Save As')</a:t>
            </a:r>
          </a:p>
          <a:p>
            <a:pPr marL="109728" indent="0">
              <a:buNone/>
            </a:pPr>
            <a:r>
              <a:rPr lang="en-IN" dirty="0" err="1"/>
              <a:t>file.add_separator</a:t>
            </a:r>
            <a:r>
              <a:rPr lang="en-IN" dirty="0"/>
              <a:t>()</a:t>
            </a:r>
          </a:p>
          <a:p>
            <a:pPr marL="109728" indent="0">
              <a:buNone/>
            </a:pPr>
            <a:r>
              <a:rPr lang="en-IN" dirty="0" err="1"/>
              <a:t>file.add_command</a:t>
            </a:r>
            <a:r>
              <a:rPr lang="en-IN" dirty="0"/>
              <a:t>(label='</a:t>
            </a:r>
            <a:r>
              <a:rPr lang="en-IN" dirty="0" err="1"/>
              <a:t>Exit',command</a:t>
            </a:r>
            <a:r>
              <a:rPr lang="en-IN" dirty="0"/>
              <a:t>=</a:t>
            </a:r>
            <a:r>
              <a:rPr lang="en-IN" dirty="0" err="1"/>
              <a:t>w.destroy</a:t>
            </a:r>
            <a:r>
              <a:rPr lang="en-IN" dirty="0"/>
              <a:t>)</a:t>
            </a:r>
          </a:p>
          <a:p>
            <a:pPr marL="109728" indent="0">
              <a:buNone/>
            </a:pPr>
            <a:r>
              <a:rPr lang="en-IN" dirty="0" err="1"/>
              <a:t>menubar.add_cascade</a:t>
            </a:r>
            <a:r>
              <a:rPr lang="en-IN" dirty="0"/>
              <a:t>(label='</a:t>
            </a:r>
            <a:r>
              <a:rPr lang="en-IN" dirty="0" err="1"/>
              <a:t>File',menu</a:t>
            </a:r>
            <a:r>
              <a:rPr lang="en-IN" dirty="0"/>
              <a:t>=file)</a:t>
            </a:r>
          </a:p>
          <a:p>
            <a:pPr marL="109728" indent="0">
              <a:buNone/>
            </a:pPr>
            <a:r>
              <a:rPr lang="en-IN" dirty="0" err="1"/>
              <a:t>w.config</a:t>
            </a:r>
            <a:r>
              <a:rPr lang="en-IN" dirty="0"/>
              <a:t>(menu=</a:t>
            </a:r>
            <a:r>
              <a:rPr lang="en-IN" dirty="0" err="1"/>
              <a:t>menubar</a:t>
            </a:r>
            <a:r>
              <a:rPr lang="en-IN" dirty="0"/>
              <a:t>)</a:t>
            </a:r>
          </a:p>
          <a:p>
            <a:pPr marL="109728" indent="0">
              <a:buNone/>
            </a:pPr>
            <a:endParaRPr lang="en-IN" dirty="0"/>
          </a:p>
          <a:p>
            <a:pPr marL="109728" indent="0">
              <a:buNone/>
            </a:pPr>
            <a:r>
              <a:rPr lang="en-IN" dirty="0" err="1"/>
              <a:t>w.mainloop</a:t>
            </a:r>
            <a:r>
              <a:rPr lang="en-IN" dirty="0"/>
              <a:t>()</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096214" y="172180"/>
            <a:ext cx="1095788" cy="109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DELL\Desktop\NS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2527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a:t>
            </a:r>
          </a:p>
        </p:txBody>
      </p:sp>
      <p:sp>
        <p:nvSpPr>
          <p:cNvPr id="3" name="Content Placeholder 2"/>
          <p:cNvSpPr>
            <a:spLocks noGrp="1"/>
          </p:cNvSpPr>
          <p:nvPr>
            <p:ph sz="quarter" idx="1"/>
          </p:nvPr>
        </p:nvSpPr>
        <p:spPr>
          <a:xfrm>
            <a:off x="609600" y="1600200"/>
            <a:ext cx="10871200" cy="4873752"/>
          </a:xfrm>
        </p:spPr>
        <p:txBody>
          <a:bodyPr/>
          <a:lstStyle/>
          <a:p>
            <a:r>
              <a:rPr lang="en-US" dirty="0"/>
              <a:t>The Scale widget provides a graphical slider object that allows you to select values from a specific scale.</a:t>
            </a:r>
          </a:p>
          <a:p>
            <a:pPr>
              <a:buNone/>
            </a:pPr>
            <a:r>
              <a:rPr lang="en-US" b="1" dirty="0"/>
              <a:t>Syntax</a:t>
            </a:r>
          </a:p>
          <a:p>
            <a:pPr>
              <a:buNone/>
            </a:pPr>
            <a:r>
              <a:rPr lang="en-US" dirty="0"/>
              <a:t>w = Scale ( master, option, ... ) </a:t>
            </a:r>
          </a:p>
          <a:p>
            <a:pPr>
              <a:buNone/>
            </a:pPr>
            <a:r>
              <a:rPr lang="en-US" b="1" dirty="0"/>
              <a:t>Parameters</a:t>
            </a:r>
          </a:p>
          <a:p>
            <a:r>
              <a:rPr lang="en-US" b="1" dirty="0"/>
              <a:t>master</a:t>
            </a:r>
            <a:r>
              <a:rPr lang="en-US" dirty="0"/>
              <a:t> − This represents the parent window.</a:t>
            </a:r>
          </a:p>
          <a:p>
            <a:r>
              <a:rPr lang="en-US" b="1" dirty="0"/>
              <a:t>options</a:t>
            </a:r>
            <a:r>
              <a:rPr lang="en-US" dirty="0"/>
              <a:t> − Here is the list of most commonly used options for this widget. These options can be used as key-value pairs separated by commas.</a:t>
            </a:r>
          </a:p>
          <a:p>
            <a:endParaRPr lang="en-US" dirty="0"/>
          </a:p>
        </p:txBody>
      </p:sp>
      <p:pic>
        <p:nvPicPr>
          <p:cNvPr id="5"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7065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Options</a:t>
            </a:r>
          </a:p>
        </p:txBody>
      </p:sp>
      <p:sp>
        <p:nvSpPr>
          <p:cNvPr id="2" name="Content Placeholder 1"/>
          <p:cNvSpPr>
            <a:spLocks noGrp="1"/>
          </p:cNvSpPr>
          <p:nvPr>
            <p:ph sz="quarter" idx="1"/>
          </p:nvPr>
        </p:nvSpPr>
        <p:spPr/>
        <p:txBody>
          <a:bodyPr>
            <a:normAutofit/>
          </a:bodyPr>
          <a:lstStyle/>
          <a:p>
            <a:pPr fontAlgn="base"/>
            <a:r>
              <a:rPr lang="en-US" b="1" dirty="0"/>
              <a:t>cursor</a:t>
            </a:r>
            <a:r>
              <a:rPr lang="en-US" dirty="0"/>
              <a:t>: To change the cursor pattern when the mouse is over the widget.</a:t>
            </a:r>
          </a:p>
          <a:p>
            <a:pPr fontAlgn="base"/>
            <a:r>
              <a:rPr lang="en-US" b="1" dirty="0" err="1"/>
              <a:t>activebackground</a:t>
            </a:r>
            <a:r>
              <a:rPr lang="en-US" dirty="0"/>
              <a:t>: To set the background of the widget when mouse is over the widget.</a:t>
            </a:r>
          </a:p>
          <a:p>
            <a:pPr fontAlgn="base"/>
            <a:r>
              <a:rPr lang="en-US" b="1" dirty="0" err="1"/>
              <a:t>bg</a:t>
            </a:r>
            <a:r>
              <a:rPr lang="en-US" dirty="0"/>
              <a:t>: to set he normal background color.</a:t>
            </a:r>
          </a:p>
          <a:p>
            <a:pPr fontAlgn="base"/>
            <a:r>
              <a:rPr lang="en-US" b="1" dirty="0"/>
              <a:t>orient</a:t>
            </a:r>
            <a:r>
              <a:rPr lang="en-US" dirty="0"/>
              <a:t>: Set it to HORIZONTAL or VERTICAL according to the requirement.</a:t>
            </a:r>
          </a:p>
          <a:p>
            <a:pPr fontAlgn="base"/>
            <a:r>
              <a:rPr lang="en-US" b="1" dirty="0"/>
              <a:t>from_</a:t>
            </a:r>
            <a:r>
              <a:rPr lang="en-US" dirty="0"/>
              <a:t>: To set the value of one end of the scale range.</a:t>
            </a:r>
          </a:p>
          <a:p>
            <a:pPr fontAlgn="base"/>
            <a:r>
              <a:rPr lang="en-US" b="1" dirty="0"/>
              <a:t>to</a:t>
            </a:r>
            <a:r>
              <a:rPr lang="en-US" dirty="0"/>
              <a:t>: To set the value of the other end of the scale range.</a:t>
            </a:r>
          </a:p>
          <a:p>
            <a:pPr fontAlgn="base"/>
            <a:r>
              <a:rPr lang="en-US" b="1" dirty="0"/>
              <a:t>width</a:t>
            </a:r>
            <a:r>
              <a:rPr lang="en-US" dirty="0"/>
              <a:t>: to set the width of the widget.</a:t>
            </a:r>
          </a:p>
          <a:p>
            <a:endParaRPr lang="en-US" dirty="0"/>
          </a:p>
        </p:txBody>
      </p:sp>
      <p:pic>
        <p:nvPicPr>
          <p:cNvPr id="5"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77102"/>
            <a:ext cx="11131296" cy="798258"/>
          </a:xfrm>
        </p:spPr>
        <p:txBody>
          <a:bodyPr/>
          <a:lstStyle/>
          <a:p>
            <a:r>
              <a:rPr lang="en-IN" dirty="0"/>
              <a:t>Example</a:t>
            </a:r>
          </a:p>
        </p:txBody>
      </p:sp>
      <p:sp>
        <p:nvSpPr>
          <p:cNvPr id="2" name="Content Placeholder 1"/>
          <p:cNvSpPr>
            <a:spLocks noGrp="1"/>
          </p:cNvSpPr>
          <p:nvPr>
            <p:ph sz="quarter" idx="1"/>
          </p:nvPr>
        </p:nvSpPr>
        <p:spPr>
          <a:xfrm>
            <a:off x="609600" y="1048513"/>
            <a:ext cx="11375136" cy="5364480"/>
          </a:xfrm>
        </p:spPr>
        <p:txBody>
          <a:bodyPr>
            <a:normAutofit fontScale="62500" lnSpcReduction="20000"/>
          </a:bodyPr>
          <a:lstStyle/>
          <a:p>
            <a:pPr marL="109728" indent="0">
              <a:buNone/>
            </a:pPr>
            <a:r>
              <a:rPr lang="en-IN" dirty="0"/>
              <a:t>from </a:t>
            </a:r>
            <a:r>
              <a:rPr lang="en-IN" dirty="0" err="1"/>
              <a:t>tkinter</a:t>
            </a:r>
            <a:r>
              <a:rPr lang="en-IN" dirty="0"/>
              <a:t> import*</a:t>
            </a:r>
          </a:p>
          <a:p>
            <a:pPr marL="109728" indent="0">
              <a:buNone/>
            </a:pPr>
            <a:endParaRPr lang="en-IN" dirty="0"/>
          </a:p>
          <a:p>
            <a:pPr marL="109728" indent="0">
              <a:buNone/>
            </a:pPr>
            <a:r>
              <a:rPr lang="en-IN" dirty="0"/>
              <a:t>w=</a:t>
            </a:r>
            <a:r>
              <a:rPr lang="en-IN" dirty="0" err="1"/>
              <a:t>Tk</a:t>
            </a:r>
            <a:r>
              <a:rPr lang="en-IN" dirty="0"/>
              <a:t>()</a:t>
            </a:r>
          </a:p>
          <a:p>
            <a:pPr marL="109728" indent="0">
              <a:buNone/>
            </a:pPr>
            <a:r>
              <a:rPr lang="en-IN" dirty="0" err="1"/>
              <a:t>w.geometry</a:t>
            </a:r>
            <a:r>
              <a:rPr lang="en-IN" dirty="0"/>
              <a:t>('200x250')</a:t>
            </a:r>
          </a:p>
          <a:p>
            <a:pPr marL="109728" indent="0">
              <a:buNone/>
            </a:pPr>
            <a:endParaRPr lang="en-IN" dirty="0"/>
          </a:p>
          <a:p>
            <a:pPr marL="109728" indent="0">
              <a:buNone/>
            </a:pPr>
            <a:r>
              <a:rPr lang="en-IN" dirty="0"/>
              <a:t>v=</a:t>
            </a:r>
            <a:r>
              <a:rPr lang="en-IN" dirty="0" err="1"/>
              <a:t>DoubleVar</a:t>
            </a:r>
            <a:r>
              <a:rPr lang="en-IN" dirty="0"/>
              <a:t>()</a:t>
            </a:r>
          </a:p>
          <a:p>
            <a:pPr marL="109728" indent="0">
              <a:buNone/>
            </a:pPr>
            <a:r>
              <a:rPr lang="en-IN" dirty="0"/>
              <a:t>scale=Scale(</a:t>
            </a:r>
            <a:r>
              <a:rPr lang="en-IN" dirty="0" err="1"/>
              <a:t>w,from</a:t>
            </a:r>
            <a:r>
              <a:rPr lang="en-IN" dirty="0"/>
              <a:t>_=1,to=100,var=</a:t>
            </a:r>
            <a:r>
              <a:rPr lang="en-IN" dirty="0" err="1"/>
              <a:t>v,orient</a:t>
            </a:r>
            <a:r>
              <a:rPr lang="en-IN" dirty="0"/>
              <a:t>=VERTICAL)</a:t>
            </a:r>
          </a:p>
          <a:p>
            <a:pPr marL="109728" indent="0">
              <a:buNone/>
            </a:pPr>
            <a:r>
              <a:rPr lang="en-IN" dirty="0" err="1"/>
              <a:t>scale.pack</a:t>
            </a:r>
            <a:r>
              <a:rPr lang="en-IN" dirty="0"/>
              <a:t>(anchor=CENTER)</a:t>
            </a:r>
          </a:p>
          <a:p>
            <a:pPr marL="109728" indent="0">
              <a:buNone/>
            </a:pPr>
            <a:endParaRPr lang="en-IN" dirty="0"/>
          </a:p>
          <a:p>
            <a:pPr marL="109728" indent="0">
              <a:buNone/>
            </a:pPr>
            <a:r>
              <a:rPr lang="en-IN" dirty="0" err="1"/>
              <a:t>def</a:t>
            </a:r>
            <a:r>
              <a:rPr lang="en-IN" dirty="0"/>
              <a:t> select():</a:t>
            </a:r>
          </a:p>
          <a:p>
            <a:pPr marL="109728" indent="0">
              <a:buNone/>
            </a:pPr>
            <a:r>
              <a:rPr lang="en-IN" dirty="0"/>
              <a:t>    result='value='+</a:t>
            </a:r>
            <a:r>
              <a:rPr lang="en-IN" dirty="0" err="1"/>
              <a:t>str</a:t>
            </a:r>
            <a:r>
              <a:rPr lang="en-IN" dirty="0"/>
              <a:t>(</a:t>
            </a:r>
            <a:r>
              <a:rPr lang="en-IN" dirty="0" err="1"/>
              <a:t>v.get</a:t>
            </a:r>
            <a:r>
              <a:rPr lang="en-IN" dirty="0"/>
              <a:t>())</a:t>
            </a:r>
          </a:p>
          <a:p>
            <a:pPr marL="109728" indent="0">
              <a:buNone/>
            </a:pPr>
            <a:r>
              <a:rPr lang="en-IN" dirty="0"/>
              <a:t>    l1.config(text=result)</a:t>
            </a:r>
          </a:p>
          <a:p>
            <a:pPr marL="109728" indent="0">
              <a:buNone/>
            </a:pPr>
            <a:endParaRPr lang="en-IN" dirty="0"/>
          </a:p>
          <a:p>
            <a:pPr marL="109728" indent="0">
              <a:buNone/>
            </a:pPr>
            <a:r>
              <a:rPr lang="en-IN" dirty="0"/>
              <a:t>b=Button(</a:t>
            </a:r>
            <a:r>
              <a:rPr lang="en-IN" dirty="0" err="1"/>
              <a:t>w,text</a:t>
            </a:r>
            <a:r>
              <a:rPr lang="en-IN" dirty="0"/>
              <a:t>='</a:t>
            </a:r>
            <a:r>
              <a:rPr lang="en-IN" dirty="0" err="1"/>
              <a:t>value',command</a:t>
            </a:r>
            <a:r>
              <a:rPr lang="en-IN" dirty="0"/>
              <a:t>=select)</a:t>
            </a:r>
          </a:p>
          <a:p>
            <a:pPr marL="109728" indent="0">
              <a:buNone/>
            </a:pPr>
            <a:r>
              <a:rPr lang="en-IN" dirty="0" err="1"/>
              <a:t>b.pack</a:t>
            </a:r>
            <a:r>
              <a:rPr lang="en-IN" dirty="0"/>
              <a:t>(anchor=</a:t>
            </a:r>
            <a:r>
              <a:rPr lang="en-IN" dirty="0" err="1"/>
              <a:t>CENTER,pady</a:t>
            </a:r>
            <a:r>
              <a:rPr lang="en-IN" dirty="0"/>
              <a:t>=20)</a:t>
            </a:r>
          </a:p>
          <a:p>
            <a:pPr marL="109728" indent="0">
              <a:buNone/>
            </a:pPr>
            <a:endParaRPr lang="en-IN" dirty="0"/>
          </a:p>
          <a:p>
            <a:pPr marL="109728" indent="0">
              <a:buNone/>
            </a:pPr>
            <a:r>
              <a:rPr lang="en-IN" dirty="0"/>
              <a:t>l1=Label(</a:t>
            </a:r>
            <a:r>
              <a:rPr lang="en-IN" dirty="0" err="1"/>
              <a:t>w,text</a:t>
            </a:r>
            <a:r>
              <a:rPr lang="en-IN" dirty="0"/>
              <a:t>='')</a:t>
            </a:r>
          </a:p>
          <a:p>
            <a:pPr marL="109728" indent="0">
              <a:buNone/>
            </a:pPr>
            <a:r>
              <a:rPr lang="en-IN" dirty="0"/>
              <a:t>l1.pack()</a:t>
            </a:r>
          </a:p>
          <a:p>
            <a:pPr marL="109728" indent="0">
              <a:buNone/>
            </a:pPr>
            <a:endParaRPr lang="en-IN" dirty="0"/>
          </a:p>
          <a:p>
            <a:pPr marL="109728" indent="0">
              <a:buNone/>
            </a:pPr>
            <a:r>
              <a:rPr lang="en-IN" dirty="0" err="1"/>
              <a:t>w.mainloop</a:t>
            </a:r>
            <a:r>
              <a:rPr lang="en-IN" dirty="0"/>
              <a:t>()</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096214" y="172180"/>
            <a:ext cx="1095788" cy="109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DELL\Desktop\NS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2193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563562"/>
          </a:xfrm>
        </p:spPr>
        <p:txBody>
          <a:bodyPr>
            <a:normAutofit/>
          </a:bodyPr>
          <a:lstStyle/>
          <a:p>
            <a:r>
              <a:rPr lang="en-US" dirty="0"/>
              <a:t>scrollbar</a:t>
            </a:r>
          </a:p>
        </p:txBody>
      </p:sp>
      <p:sp>
        <p:nvSpPr>
          <p:cNvPr id="3" name="Content Placeholder 2"/>
          <p:cNvSpPr>
            <a:spLocks noGrp="1"/>
          </p:cNvSpPr>
          <p:nvPr>
            <p:ph sz="quarter" idx="1"/>
          </p:nvPr>
        </p:nvSpPr>
        <p:spPr>
          <a:xfrm>
            <a:off x="508000" y="838200"/>
            <a:ext cx="11176000" cy="5635752"/>
          </a:xfrm>
        </p:spPr>
        <p:txBody>
          <a:bodyPr/>
          <a:lstStyle/>
          <a:p>
            <a:r>
              <a:rPr lang="en-US" dirty="0"/>
              <a:t>This widget provides a slide controller that is used to implement vertical scrolled widgets, such as </a:t>
            </a:r>
            <a:r>
              <a:rPr lang="en-US" dirty="0" err="1"/>
              <a:t>Listbox</a:t>
            </a:r>
            <a:r>
              <a:rPr lang="en-US" dirty="0"/>
              <a:t>, Text and Canvas. Note that you can also create horizontal scrollbars on Entry widgets.</a:t>
            </a:r>
          </a:p>
          <a:p>
            <a:pPr>
              <a:buNone/>
            </a:pPr>
            <a:r>
              <a:rPr lang="en-US" b="1" dirty="0"/>
              <a:t>Syntax</a:t>
            </a:r>
          </a:p>
          <a:p>
            <a:pPr>
              <a:buNone/>
            </a:pPr>
            <a:r>
              <a:rPr lang="en-US" dirty="0"/>
              <a:t>w = Scrollbar ( master, option, ... )</a:t>
            </a:r>
          </a:p>
          <a:p>
            <a:pPr>
              <a:buNone/>
            </a:pPr>
            <a:r>
              <a:rPr lang="en-US" dirty="0"/>
              <a:t> </a:t>
            </a:r>
            <a:r>
              <a:rPr lang="en-US" b="1" dirty="0"/>
              <a:t>Parameters</a:t>
            </a:r>
          </a:p>
          <a:p>
            <a:r>
              <a:rPr lang="en-US" b="1" dirty="0"/>
              <a:t>master</a:t>
            </a:r>
            <a:r>
              <a:rPr lang="en-US" dirty="0"/>
              <a:t> − This represents the parent window.</a:t>
            </a:r>
          </a:p>
          <a:p>
            <a:r>
              <a:rPr lang="en-US" b="1" dirty="0"/>
              <a:t>options</a:t>
            </a:r>
            <a:r>
              <a:rPr lang="en-US" dirty="0"/>
              <a:t> − Here is the list of most commonly used options for this widget. These options can be used as key-value pairs separated by commas.</a:t>
            </a:r>
          </a:p>
          <a:p>
            <a:endParaRPr lang="en-US" dirty="0"/>
          </a:p>
        </p:txBody>
      </p:sp>
      <p:pic>
        <p:nvPicPr>
          <p:cNvPr id="5"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0046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Options</a:t>
            </a:r>
          </a:p>
        </p:txBody>
      </p:sp>
      <p:sp>
        <p:nvSpPr>
          <p:cNvPr id="2" name="Content Placeholder 1"/>
          <p:cNvSpPr>
            <a:spLocks noGrp="1"/>
          </p:cNvSpPr>
          <p:nvPr>
            <p:ph sz="quarter" idx="1"/>
          </p:nvPr>
        </p:nvSpPr>
        <p:spPr/>
        <p:txBody>
          <a:bodyPr/>
          <a:lstStyle/>
          <a:p>
            <a:pPr fontAlgn="base"/>
            <a:r>
              <a:rPr lang="en-US" b="1" dirty="0"/>
              <a:t>width</a:t>
            </a:r>
            <a:r>
              <a:rPr lang="en-US" dirty="0"/>
              <a:t>: to set the width of the widget.</a:t>
            </a:r>
          </a:p>
          <a:p>
            <a:pPr fontAlgn="base"/>
            <a:r>
              <a:rPr lang="en-US" b="1" dirty="0" err="1"/>
              <a:t>activebackground</a:t>
            </a:r>
            <a:r>
              <a:rPr lang="en-US" dirty="0"/>
              <a:t>: To set the background when mouse is over the widget.</a:t>
            </a:r>
          </a:p>
          <a:p>
            <a:pPr fontAlgn="base"/>
            <a:r>
              <a:rPr lang="en-US" b="1" dirty="0" err="1"/>
              <a:t>bg</a:t>
            </a:r>
            <a:r>
              <a:rPr lang="en-US" dirty="0"/>
              <a:t>: to set he normal background color.</a:t>
            </a:r>
          </a:p>
          <a:p>
            <a:pPr fontAlgn="base"/>
            <a:r>
              <a:rPr lang="en-US" b="1" dirty="0" err="1"/>
              <a:t>bd</a:t>
            </a:r>
            <a:r>
              <a:rPr lang="en-US" dirty="0"/>
              <a:t>: to set the size of border around the indicator.</a:t>
            </a:r>
          </a:p>
          <a:p>
            <a:pPr fontAlgn="base"/>
            <a:r>
              <a:rPr lang="en-US" b="1" dirty="0"/>
              <a:t>cursor</a:t>
            </a:r>
            <a:r>
              <a:rPr lang="en-US" dirty="0"/>
              <a:t>: To appear the cursor when the mouse over the </a:t>
            </a:r>
            <a:r>
              <a:rPr lang="en-US" dirty="0" err="1"/>
              <a:t>menubutton</a:t>
            </a:r>
            <a:r>
              <a:rPr lang="en-US" dirty="0"/>
              <a:t>.</a:t>
            </a:r>
          </a:p>
          <a:p>
            <a:pPr>
              <a:buNone/>
            </a:pPr>
            <a:br>
              <a:rPr lang="en-US" dirty="0"/>
            </a:br>
            <a:endParaRPr lang="en-US" dirty="0"/>
          </a:p>
        </p:txBody>
      </p:sp>
      <p:pic>
        <p:nvPicPr>
          <p:cNvPr id="5"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761682"/>
          </a:xfrm>
        </p:spPr>
        <p:txBody>
          <a:bodyPr>
            <a:normAutofit/>
          </a:bodyPr>
          <a:lstStyle/>
          <a:p>
            <a:r>
              <a:rPr lang="en-US" dirty="0" err="1"/>
              <a:t>Tkinter</a:t>
            </a:r>
            <a:r>
              <a:rPr lang="en-US" dirty="0"/>
              <a:t> Programming</a:t>
            </a:r>
            <a:endParaRPr lang="en-US" dirty="0">
              <a:hlinkClick r:id="rId3" action="ppaction://hlinkfile"/>
            </a:endParaRPr>
          </a:p>
        </p:txBody>
      </p:sp>
      <p:sp>
        <p:nvSpPr>
          <p:cNvPr id="3" name="Content Placeholder 2"/>
          <p:cNvSpPr>
            <a:spLocks noGrp="1"/>
          </p:cNvSpPr>
          <p:nvPr>
            <p:ph sz="quarter" idx="1"/>
          </p:nvPr>
        </p:nvSpPr>
        <p:spPr>
          <a:xfrm>
            <a:off x="689654" y="1267968"/>
            <a:ext cx="10953708" cy="5169408"/>
          </a:xfrm>
        </p:spPr>
        <p:txBody>
          <a:bodyPr>
            <a:normAutofit/>
          </a:bodyPr>
          <a:lstStyle/>
          <a:p>
            <a:r>
              <a:rPr lang="en-IN" dirty="0"/>
              <a:t> </a:t>
            </a:r>
            <a:r>
              <a:rPr lang="en-US" dirty="0" err="1"/>
              <a:t>Tkinter</a:t>
            </a:r>
            <a:r>
              <a:rPr lang="en-US" dirty="0"/>
              <a:t> is the standard GUI library for python. Python when combined with </a:t>
            </a:r>
            <a:r>
              <a:rPr lang="en-US" dirty="0" err="1"/>
              <a:t>Tkinter</a:t>
            </a:r>
            <a:r>
              <a:rPr lang="en-US" dirty="0"/>
              <a:t> provides a fast and easy way to create GUI applications.</a:t>
            </a:r>
          </a:p>
          <a:p>
            <a:r>
              <a:rPr lang="en-US" dirty="0" err="1"/>
              <a:t>Tkinter</a:t>
            </a:r>
            <a:r>
              <a:rPr lang="en-US" dirty="0"/>
              <a:t> provides a powerful object-oriented interface to the </a:t>
            </a:r>
            <a:r>
              <a:rPr lang="en-US" dirty="0" err="1"/>
              <a:t>Tk</a:t>
            </a:r>
            <a:r>
              <a:rPr lang="en-US" dirty="0"/>
              <a:t> GUI toolkit.</a:t>
            </a:r>
          </a:p>
          <a:p>
            <a:r>
              <a:rPr lang="en-US" dirty="0"/>
              <a:t>Creating a GUI application using </a:t>
            </a:r>
            <a:r>
              <a:rPr lang="en-US" dirty="0" err="1"/>
              <a:t>Tkinter</a:t>
            </a:r>
            <a:r>
              <a:rPr lang="en-US" dirty="0"/>
              <a:t> is an easy task.</a:t>
            </a:r>
          </a:p>
          <a:p>
            <a:pPr lvl="1"/>
            <a:r>
              <a:rPr lang="en-US" dirty="0"/>
              <a:t>Import the </a:t>
            </a:r>
            <a:r>
              <a:rPr lang="en-US" dirty="0" err="1"/>
              <a:t>tkinter</a:t>
            </a:r>
            <a:r>
              <a:rPr lang="en-US" dirty="0"/>
              <a:t> module.</a:t>
            </a:r>
          </a:p>
          <a:p>
            <a:pPr lvl="1"/>
            <a:r>
              <a:rPr lang="en-US" dirty="0"/>
              <a:t>Create the GUI application main window.</a:t>
            </a:r>
          </a:p>
          <a:p>
            <a:pPr lvl="1"/>
            <a:r>
              <a:rPr lang="en-US" dirty="0"/>
              <a:t>Add one or more widgets to the GUI application.</a:t>
            </a:r>
          </a:p>
          <a:p>
            <a:pPr lvl="1"/>
            <a:r>
              <a:rPr lang="en-US" dirty="0"/>
              <a:t>Main event loop</a:t>
            </a:r>
          </a:p>
          <a:p>
            <a:endParaRPr lang="en-US" dirty="0"/>
          </a:p>
          <a:p>
            <a:endParaRPr lang="en-US" dirty="0">
              <a:solidFill>
                <a:schemeClr val="tx2">
                  <a:lumMod val="75000"/>
                </a:schemeClr>
              </a:solidFill>
            </a:endParaRPr>
          </a:p>
          <a:p>
            <a:endParaRPr lang="en-US"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827705" y="172180"/>
            <a:ext cx="1095788" cy="109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C:\Users\DELL\Desktop\NS logo .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7321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733" y="-131762"/>
            <a:ext cx="9956800" cy="1143000"/>
          </a:xfrm>
        </p:spPr>
        <p:txBody>
          <a:bodyPr/>
          <a:lstStyle/>
          <a:p>
            <a:r>
              <a:rPr lang="en-US" dirty="0"/>
              <a:t>Example:</a:t>
            </a:r>
            <a:endParaRPr lang="en-IN" dirty="0"/>
          </a:p>
        </p:txBody>
      </p:sp>
      <p:sp>
        <p:nvSpPr>
          <p:cNvPr id="3" name="Content Placeholder 2"/>
          <p:cNvSpPr>
            <a:spLocks noGrp="1"/>
          </p:cNvSpPr>
          <p:nvPr>
            <p:ph sz="quarter" idx="1"/>
          </p:nvPr>
        </p:nvSpPr>
        <p:spPr>
          <a:xfrm>
            <a:off x="609600" y="1317978"/>
            <a:ext cx="9956800" cy="4873752"/>
          </a:xfrm>
        </p:spPr>
        <p:txBody>
          <a:bodyPr/>
          <a:lstStyle/>
          <a:p>
            <a:pPr marL="0" indent="0">
              <a:buNone/>
            </a:pPr>
            <a:r>
              <a:rPr lang="en-IN" dirty="0"/>
              <a:t>from </a:t>
            </a:r>
            <a:r>
              <a:rPr lang="en-IN" dirty="0" err="1"/>
              <a:t>tkinter</a:t>
            </a:r>
            <a:r>
              <a:rPr lang="en-IN" dirty="0"/>
              <a:t> import *</a:t>
            </a:r>
          </a:p>
          <a:p>
            <a:pPr marL="0" indent="0">
              <a:buNone/>
            </a:pPr>
            <a:r>
              <a:rPr lang="en-IN" dirty="0"/>
              <a:t>root = </a:t>
            </a:r>
            <a:r>
              <a:rPr lang="en-IN" dirty="0" err="1"/>
              <a:t>Tk</a:t>
            </a:r>
            <a:r>
              <a:rPr lang="en-IN" dirty="0"/>
              <a:t>()</a:t>
            </a:r>
          </a:p>
          <a:p>
            <a:pPr marL="0" indent="0">
              <a:buNone/>
            </a:pPr>
            <a:r>
              <a:rPr lang="en-IN" dirty="0"/>
              <a:t>scrollbar = Scrollbar(root)</a:t>
            </a:r>
          </a:p>
          <a:p>
            <a:pPr marL="0" indent="0">
              <a:buNone/>
            </a:pPr>
            <a:r>
              <a:rPr lang="en-IN" dirty="0" err="1"/>
              <a:t>scrollbar.pack</a:t>
            </a:r>
            <a:r>
              <a:rPr lang="en-IN" dirty="0"/>
              <a:t>( side = RIGHT, fill = Y )</a:t>
            </a:r>
          </a:p>
          <a:p>
            <a:pPr marL="0" indent="0">
              <a:buNone/>
            </a:pPr>
            <a:r>
              <a:rPr lang="en-IN" dirty="0" err="1"/>
              <a:t>mylist</a:t>
            </a:r>
            <a:r>
              <a:rPr lang="en-IN" dirty="0"/>
              <a:t> = </a:t>
            </a:r>
            <a:r>
              <a:rPr lang="en-IN" dirty="0" err="1"/>
              <a:t>Listbox</a:t>
            </a:r>
            <a:r>
              <a:rPr lang="en-IN" dirty="0"/>
              <a:t>(root, </a:t>
            </a:r>
            <a:r>
              <a:rPr lang="en-IN" dirty="0" err="1"/>
              <a:t>yscrollcommand</a:t>
            </a:r>
            <a:r>
              <a:rPr lang="en-IN" dirty="0"/>
              <a:t> = </a:t>
            </a:r>
            <a:r>
              <a:rPr lang="en-IN" dirty="0" err="1"/>
              <a:t>scrollbar.set</a:t>
            </a:r>
            <a:r>
              <a:rPr lang="en-IN" dirty="0"/>
              <a:t> )</a:t>
            </a:r>
          </a:p>
          <a:p>
            <a:pPr marL="0" indent="0">
              <a:buNone/>
            </a:pPr>
            <a:r>
              <a:rPr lang="en-IN" dirty="0"/>
              <a:t>for line in range(100):</a:t>
            </a:r>
          </a:p>
          <a:p>
            <a:pPr marL="0" indent="0">
              <a:buNone/>
            </a:pPr>
            <a:r>
              <a:rPr lang="en-IN" dirty="0"/>
              <a:t>    </a:t>
            </a:r>
            <a:r>
              <a:rPr lang="en-IN" dirty="0" err="1"/>
              <a:t>mylist.insert</a:t>
            </a:r>
            <a:r>
              <a:rPr lang="en-IN" dirty="0"/>
              <a:t>(END, "This is line number " + </a:t>
            </a:r>
            <a:r>
              <a:rPr lang="en-IN" dirty="0" err="1"/>
              <a:t>str</a:t>
            </a:r>
            <a:r>
              <a:rPr lang="en-IN" dirty="0"/>
              <a:t>(line))</a:t>
            </a:r>
          </a:p>
          <a:p>
            <a:pPr marL="0" indent="0">
              <a:buNone/>
            </a:pPr>
            <a:r>
              <a:rPr lang="en-IN" dirty="0" err="1"/>
              <a:t>mylist.pack</a:t>
            </a:r>
            <a:r>
              <a:rPr lang="en-IN" dirty="0"/>
              <a:t>( side = LEFT, fill = BOTH )</a:t>
            </a:r>
          </a:p>
          <a:p>
            <a:pPr marL="0" indent="0">
              <a:buNone/>
            </a:pPr>
            <a:r>
              <a:rPr lang="en-IN" dirty="0" err="1"/>
              <a:t>scrollbar.config</a:t>
            </a:r>
            <a:r>
              <a:rPr lang="en-IN" dirty="0"/>
              <a:t>( command = </a:t>
            </a:r>
            <a:r>
              <a:rPr lang="en-IN" dirty="0" err="1"/>
              <a:t>mylist.yview</a:t>
            </a:r>
            <a:r>
              <a:rPr lang="en-IN" dirty="0"/>
              <a:t> )</a:t>
            </a:r>
          </a:p>
          <a:p>
            <a:pPr marL="0" indent="0">
              <a:buNone/>
            </a:pPr>
            <a:r>
              <a:rPr lang="en-IN" dirty="0" err="1"/>
              <a:t>mainloop</a:t>
            </a:r>
            <a:r>
              <a:rPr lang="en-IN" dirty="0"/>
              <a:t>()</a:t>
            </a:r>
          </a:p>
        </p:txBody>
      </p:sp>
      <p:pic>
        <p:nvPicPr>
          <p:cNvPr id="5"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394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411162"/>
          </a:xfrm>
        </p:spPr>
        <p:txBody>
          <a:bodyPr>
            <a:normAutofit fontScale="90000"/>
          </a:bodyPr>
          <a:lstStyle/>
          <a:p>
            <a:r>
              <a:rPr lang="en-US" dirty="0"/>
              <a:t>Text</a:t>
            </a:r>
          </a:p>
        </p:txBody>
      </p:sp>
      <p:sp>
        <p:nvSpPr>
          <p:cNvPr id="3" name="Content Placeholder 2"/>
          <p:cNvSpPr>
            <a:spLocks noGrp="1"/>
          </p:cNvSpPr>
          <p:nvPr>
            <p:ph sz="quarter" idx="1"/>
          </p:nvPr>
        </p:nvSpPr>
        <p:spPr>
          <a:xfrm>
            <a:off x="609600" y="762000"/>
            <a:ext cx="10972800" cy="5711952"/>
          </a:xfrm>
        </p:spPr>
        <p:txBody>
          <a:bodyPr>
            <a:normAutofit/>
          </a:bodyPr>
          <a:lstStyle/>
          <a:p>
            <a:r>
              <a:rPr lang="en-US" dirty="0"/>
              <a:t>Text widgets provide advanced capabilities that allow you to edit a multiline text and format the way it has to be displayed, such as changing its color and font.</a:t>
            </a:r>
          </a:p>
          <a:p>
            <a:r>
              <a:rPr lang="en-US" dirty="0"/>
              <a:t>You can also use elegant structures like tabs and marks to locate specific sections of the text, and apply changes to those areas. Moreover, you can embed windows and images in the text because this widget was designed to handle both plain and formatted text.</a:t>
            </a:r>
          </a:p>
          <a:p>
            <a:pPr>
              <a:buNone/>
            </a:pPr>
            <a:r>
              <a:rPr lang="en-US" b="1" dirty="0"/>
              <a:t>Syntax</a:t>
            </a:r>
          </a:p>
          <a:p>
            <a:pPr>
              <a:buNone/>
            </a:pPr>
            <a:r>
              <a:rPr lang="en-US" dirty="0"/>
              <a:t>w = Text ( master, option, ... ) </a:t>
            </a:r>
          </a:p>
          <a:p>
            <a:pPr>
              <a:buNone/>
            </a:pPr>
            <a:r>
              <a:rPr lang="en-US" b="1" dirty="0"/>
              <a:t>Parameters</a:t>
            </a:r>
          </a:p>
          <a:p>
            <a:r>
              <a:rPr lang="en-US" b="1" dirty="0"/>
              <a:t>master</a:t>
            </a:r>
            <a:r>
              <a:rPr lang="en-US" dirty="0"/>
              <a:t> − This represents the parent window.</a:t>
            </a:r>
          </a:p>
          <a:p>
            <a:r>
              <a:rPr lang="en-US" b="1" dirty="0"/>
              <a:t>options</a:t>
            </a:r>
            <a:r>
              <a:rPr lang="en-US" dirty="0"/>
              <a:t> − Here is the list of most commonly used options for this widget. These options can be used as key-value pairs separated by commas.</a:t>
            </a:r>
          </a:p>
          <a:p>
            <a:endParaRPr lang="en-US" dirty="0"/>
          </a:p>
        </p:txBody>
      </p:sp>
      <p:pic>
        <p:nvPicPr>
          <p:cNvPr id="5"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8012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Options</a:t>
            </a:r>
          </a:p>
        </p:txBody>
      </p:sp>
      <p:sp>
        <p:nvSpPr>
          <p:cNvPr id="2" name="Content Placeholder 1"/>
          <p:cNvSpPr>
            <a:spLocks noGrp="1"/>
          </p:cNvSpPr>
          <p:nvPr>
            <p:ph sz="quarter" idx="1"/>
          </p:nvPr>
        </p:nvSpPr>
        <p:spPr/>
        <p:txBody>
          <a:bodyPr/>
          <a:lstStyle/>
          <a:p>
            <a:pPr fontAlgn="base"/>
            <a:r>
              <a:rPr lang="en-US" b="1" dirty="0" err="1"/>
              <a:t>highlightcolor</a:t>
            </a:r>
            <a:r>
              <a:rPr lang="en-US" dirty="0"/>
              <a:t>: To set the color of the focus highlight when widget has to be focused.</a:t>
            </a:r>
          </a:p>
          <a:p>
            <a:pPr fontAlgn="base"/>
            <a:r>
              <a:rPr lang="en-US" b="1" dirty="0" err="1"/>
              <a:t>bg</a:t>
            </a:r>
            <a:r>
              <a:rPr lang="en-US" dirty="0"/>
              <a:t>: to set he normal background color.</a:t>
            </a:r>
          </a:p>
          <a:p>
            <a:pPr fontAlgn="base"/>
            <a:r>
              <a:rPr lang="en-US" b="1" dirty="0"/>
              <a:t>font</a:t>
            </a:r>
            <a:r>
              <a:rPr lang="en-US" dirty="0"/>
              <a:t>: to set the font on the button label.</a:t>
            </a:r>
          </a:p>
          <a:p>
            <a:pPr fontAlgn="base"/>
            <a:r>
              <a:rPr lang="en-US" b="1" dirty="0"/>
              <a:t>width</a:t>
            </a:r>
            <a:r>
              <a:rPr lang="en-US" dirty="0"/>
              <a:t>: to set the width of the widget.</a:t>
            </a:r>
          </a:p>
          <a:p>
            <a:pPr fontAlgn="base"/>
            <a:r>
              <a:rPr lang="en-US" b="1" dirty="0"/>
              <a:t>height</a:t>
            </a:r>
            <a:r>
              <a:rPr lang="en-US" dirty="0"/>
              <a:t>: to set the height of the widget.</a:t>
            </a:r>
          </a:p>
          <a:p>
            <a:endParaRPr lang="en-US" dirty="0"/>
          </a:p>
        </p:txBody>
      </p:sp>
      <p:pic>
        <p:nvPicPr>
          <p:cNvPr id="5"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9683" y="162674"/>
            <a:ext cx="10972800" cy="779721"/>
          </a:xfrm>
        </p:spPr>
        <p:txBody>
          <a:bodyPr>
            <a:normAutofit/>
          </a:bodyPr>
          <a:lstStyle/>
          <a:p>
            <a:r>
              <a:rPr lang="en-US" dirty="0"/>
              <a:t>Example-Scrollbar and Text Widget</a:t>
            </a:r>
          </a:p>
        </p:txBody>
      </p:sp>
      <p:sp>
        <p:nvSpPr>
          <p:cNvPr id="2" name="Content Placeholder 1"/>
          <p:cNvSpPr>
            <a:spLocks noGrp="1"/>
          </p:cNvSpPr>
          <p:nvPr>
            <p:ph sz="quarter" idx="1"/>
          </p:nvPr>
        </p:nvSpPr>
        <p:spPr>
          <a:xfrm>
            <a:off x="475861" y="979714"/>
            <a:ext cx="11106539" cy="5691674"/>
          </a:xfrm>
        </p:spPr>
        <p:txBody>
          <a:bodyPr>
            <a:noAutofit/>
          </a:bodyPr>
          <a:lstStyle/>
          <a:p>
            <a:pPr>
              <a:buNone/>
            </a:pPr>
            <a:r>
              <a:rPr lang="en-US" sz="2000" dirty="0"/>
              <a:t>#scrollbar</a:t>
            </a:r>
          </a:p>
          <a:p>
            <a:pPr>
              <a:buNone/>
            </a:pPr>
            <a:r>
              <a:rPr lang="en-US" sz="2000" dirty="0"/>
              <a:t>y=Scrollbar(</a:t>
            </a:r>
            <a:r>
              <a:rPr lang="en-US" sz="2000" dirty="0" err="1"/>
              <a:t>w,orient</a:t>
            </a:r>
            <a:r>
              <a:rPr lang="en-US" sz="2000" dirty="0"/>
              <a:t>=VERTICAL)</a:t>
            </a:r>
          </a:p>
          <a:p>
            <a:pPr>
              <a:buNone/>
            </a:pPr>
            <a:r>
              <a:rPr lang="en-US" sz="2000" dirty="0" err="1"/>
              <a:t>y.pack</a:t>
            </a:r>
            <a:r>
              <a:rPr lang="en-US" sz="2000" dirty="0"/>
              <a:t>(side=</a:t>
            </a:r>
            <a:r>
              <a:rPr lang="en-US" sz="2000" dirty="0" err="1"/>
              <a:t>RIGHT,fill</a:t>
            </a:r>
            <a:r>
              <a:rPr lang="en-US" sz="2000" dirty="0"/>
              <a:t>=Y)</a:t>
            </a:r>
          </a:p>
          <a:p>
            <a:pPr>
              <a:buNone/>
            </a:pPr>
            <a:r>
              <a:rPr lang="en-US" sz="2000" dirty="0"/>
              <a:t>x=Scrollbar(</a:t>
            </a:r>
            <a:r>
              <a:rPr lang="en-US" sz="2000" dirty="0" err="1"/>
              <a:t>w,orient</a:t>
            </a:r>
            <a:r>
              <a:rPr lang="en-US" sz="2000" dirty="0"/>
              <a:t>=HORIZONTAL)</a:t>
            </a:r>
          </a:p>
          <a:p>
            <a:pPr>
              <a:buNone/>
            </a:pPr>
            <a:r>
              <a:rPr lang="en-US" sz="2000" dirty="0" err="1"/>
              <a:t>x.pack</a:t>
            </a:r>
            <a:r>
              <a:rPr lang="en-US" sz="2000" dirty="0"/>
              <a:t>(side=</a:t>
            </a:r>
            <a:r>
              <a:rPr lang="en-US" sz="2000" dirty="0" err="1"/>
              <a:t>BOTTOM,fill</a:t>
            </a:r>
            <a:r>
              <a:rPr lang="en-US" sz="2000" dirty="0"/>
              <a:t>=X)</a:t>
            </a:r>
          </a:p>
          <a:p>
            <a:pPr>
              <a:buNone/>
            </a:pPr>
            <a:r>
              <a:rPr lang="en-US" sz="2000" dirty="0"/>
              <a:t>#text</a:t>
            </a:r>
          </a:p>
          <a:p>
            <a:pPr>
              <a:buNone/>
            </a:pPr>
            <a:r>
              <a:rPr lang="en-US" sz="2000" dirty="0"/>
              <a:t>t=Text(</a:t>
            </a:r>
            <a:r>
              <a:rPr lang="en-US" sz="2000" dirty="0" err="1"/>
              <a:t>w,height</a:t>
            </a:r>
            <a:r>
              <a:rPr lang="en-US" sz="2000" dirty="0"/>
              <a:t>=500,width=500,yscrollcommand=</a:t>
            </a:r>
            <a:r>
              <a:rPr lang="en-US" sz="2000" dirty="0" err="1"/>
              <a:t>y.set</a:t>
            </a:r>
            <a:r>
              <a:rPr lang="en-US" sz="2000" dirty="0"/>
              <a:t>,</a:t>
            </a:r>
          </a:p>
          <a:p>
            <a:pPr>
              <a:buNone/>
            </a:pPr>
            <a:r>
              <a:rPr lang="en-US" sz="2000" dirty="0" err="1"/>
              <a:t>xscrollcommand</a:t>
            </a:r>
            <a:r>
              <a:rPr lang="en-US" sz="2000" dirty="0"/>
              <a:t>=</a:t>
            </a:r>
            <a:r>
              <a:rPr lang="en-US" sz="2000" dirty="0" err="1"/>
              <a:t>x.set,wrap</a:t>
            </a:r>
            <a:r>
              <a:rPr lang="en-US" sz="2000" dirty="0"/>
              <a:t>='none')</a:t>
            </a:r>
          </a:p>
          <a:p>
            <a:pPr>
              <a:buNone/>
            </a:pPr>
            <a:r>
              <a:rPr lang="en-US" sz="2000" dirty="0"/>
              <a:t>for </a:t>
            </a:r>
            <a:r>
              <a:rPr lang="en-US" sz="2000" dirty="0" err="1"/>
              <a:t>i</a:t>
            </a:r>
            <a:r>
              <a:rPr lang="en-US" sz="2000" dirty="0"/>
              <a:t> in range(50):</a:t>
            </a:r>
          </a:p>
          <a:p>
            <a:pPr>
              <a:buNone/>
            </a:pPr>
            <a:r>
              <a:rPr lang="en-US" sz="2000" dirty="0"/>
              <a:t>    </a:t>
            </a:r>
            <a:r>
              <a:rPr lang="en-US" sz="2000" dirty="0" err="1"/>
              <a:t>t.insert</a:t>
            </a:r>
            <a:r>
              <a:rPr lang="en-US" sz="2000" dirty="0"/>
              <a:t>(END,'\n Graphical User Interface </a:t>
            </a:r>
          </a:p>
          <a:p>
            <a:pPr>
              <a:buNone/>
            </a:pPr>
            <a:r>
              <a:rPr lang="en-US" sz="2000" dirty="0" err="1"/>
              <a:t>Tkinter</a:t>
            </a:r>
            <a:r>
              <a:rPr lang="en-US" sz="2000" dirty="0"/>
              <a:t> python Programming')</a:t>
            </a:r>
          </a:p>
          <a:p>
            <a:pPr>
              <a:buNone/>
            </a:pPr>
            <a:endParaRPr lang="en-US" sz="2000" dirty="0"/>
          </a:p>
          <a:p>
            <a:pPr>
              <a:buNone/>
            </a:pPr>
            <a:r>
              <a:rPr lang="en-US" sz="2000" dirty="0" err="1"/>
              <a:t>y.config</a:t>
            </a:r>
            <a:r>
              <a:rPr lang="en-US" sz="2000" dirty="0"/>
              <a:t>(command=</a:t>
            </a:r>
            <a:r>
              <a:rPr lang="en-US" sz="2000" dirty="0" err="1"/>
              <a:t>t.yview</a:t>
            </a:r>
            <a:r>
              <a:rPr lang="en-US" sz="2000" dirty="0"/>
              <a:t>)</a:t>
            </a:r>
          </a:p>
          <a:p>
            <a:pPr>
              <a:buNone/>
            </a:pPr>
            <a:r>
              <a:rPr lang="en-US" sz="2000" dirty="0" err="1"/>
              <a:t>x.config</a:t>
            </a:r>
            <a:r>
              <a:rPr lang="en-US" sz="2000" dirty="0"/>
              <a:t>(command=</a:t>
            </a:r>
            <a:r>
              <a:rPr lang="en-US" sz="2000" dirty="0" err="1"/>
              <a:t>t.xview</a:t>
            </a:r>
            <a:r>
              <a:rPr lang="en-US" sz="2000" dirty="0"/>
              <a:t>)</a:t>
            </a:r>
          </a:p>
          <a:p>
            <a:pPr>
              <a:buNone/>
            </a:pPr>
            <a:r>
              <a:rPr lang="en-US" sz="2000" dirty="0" err="1"/>
              <a:t>t.pack</a:t>
            </a:r>
            <a:r>
              <a:rPr lang="en-US" sz="2000" dirty="0"/>
              <a:t>()</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096214" y="172180"/>
            <a:ext cx="1095788" cy="109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DELL\Desktop\NS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639762"/>
          </a:xfrm>
        </p:spPr>
        <p:txBody>
          <a:bodyPr>
            <a:normAutofit/>
          </a:bodyPr>
          <a:lstStyle/>
          <a:p>
            <a:r>
              <a:rPr lang="en-US" dirty="0" err="1"/>
              <a:t>spinbox</a:t>
            </a:r>
            <a:endParaRPr lang="en-US" dirty="0"/>
          </a:p>
        </p:txBody>
      </p:sp>
      <p:sp>
        <p:nvSpPr>
          <p:cNvPr id="3" name="Content Placeholder 2"/>
          <p:cNvSpPr>
            <a:spLocks noGrp="1"/>
          </p:cNvSpPr>
          <p:nvPr>
            <p:ph sz="quarter" idx="1"/>
          </p:nvPr>
        </p:nvSpPr>
        <p:spPr>
          <a:xfrm>
            <a:off x="609600" y="1066800"/>
            <a:ext cx="11176000" cy="5407152"/>
          </a:xfrm>
        </p:spPr>
        <p:txBody>
          <a:bodyPr/>
          <a:lstStyle/>
          <a:p>
            <a:r>
              <a:rPr lang="en-US" dirty="0"/>
              <a:t>The </a:t>
            </a:r>
            <a:r>
              <a:rPr lang="en-US" dirty="0" err="1"/>
              <a:t>Spinbox</a:t>
            </a:r>
            <a:r>
              <a:rPr lang="en-US" dirty="0"/>
              <a:t> widget is a variant of the standard </a:t>
            </a:r>
            <a:r>
              <a:rPr lang="en-US" dirty="0" err="1"/>
              <a:t>Tkinter</a:t>
            </a:r>
            <a:r>
              <a:rPr lang="en-US" dirty="0"/>
              <a:t> Entry widget, which can be used to select from a fixed number of values.</a:t>
            </a:r>
          </a:p>
          <a:p>
            <a:pPr>
              <a:buNone/>
            </a:pPr>
            <a:r>
              <a:rPr lang="en-US" b="1" dirty="0"/>
              <a:t>Syntax</a:t>
            </a:r>
          </a:p>
          <a:p>
            <a:pPr>
              <a:buNone/>
            </a:pPr>
            <a:r>
              <a:rPr lang="en-US" dirty="0"/>
              <a:t>w = </a:t>
            </a:r>
            <a:r>
              <a:rPr lang="en-US" dirty="0" err="1"/>
              <a:t>Spinbox</a:t>
            </a:r>
            <a:r>
              <a:rPr lang="en-US" dirty="0"/>
              <a:t>( master, option, ... ) </a:t>
            </a:r>
          </a:p>
          <a:p>
            <a:pPr>
              <a:buNone/>
            </a:pPr>
            <a:r>
              <a:rPr lang="en-US" b="1" dirty="0"/>
              <a:t>Parameters</a:t>
            </a:r>
          </a:p>
          <a:p>
            <a:r>
              <a:rPr lang="en-US" b="1" dirty="0"/>
              <a:t>master</a:t>
            </a:r>
            <a:r>
              <a:rPr lang="en-US" dirty="0"/>
              <a:t> − This represents the parent window.</a:t>
            </a:r>
          </a:p>
          <a:p>
            <a:r>
              <a:rPr lang="en-US" b="1" dirty="0"/>
              <a:t>options</a:t>
            </a:r>
            <a:r>
              <a:rPr lang="en-US" dirty="0"/>
              <a:t> − Here is the list of most commonly used options for this widget. These options can be used as key-value pairs separated by commas.</a:t>
            </a:r>
          </a:p>
          <a:p>
            <a:endParaRPr lang="en-US" dirty="0"/>
          </a:p>
        </p:txBody>
      </p:sp>
      <p:pic>
        <p:nvPicPr>
          <p:cNvPr id="5"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950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Options</a:t>
            </a:r>
          </a:p>
        </p:txBody>
      </p:sp>
      <p:sp>
        <p:nvSpPr>
          <p:cNvPr id="2" name="Content Placeholder 1"/>
          <p:cNvSpPr>
            <a:spLocks noGrp="1"/>
          </p:cNvSpPr>
          <p:nvPr>
            <p:ph sz="quarter" idx="1"/>
          </p:nvPr>
        </p:nvSpPr>
        <p:spPr/>
        <p:txBody>
          <a:bodyPr>
            <a:normAutofit/>
          </a:bodyPr>
          <a:lstStyle/>
          <a:p>
            <a:pPr fontAlgn="base"/>
            <a:r>
              <a:rPr lang="en-US" b="1" dirty="0" err="1"/>
              <a:t>bg</a:t>
            </a:r>
            <a:r>
              <a:rPr lang="en-US" dirty="0"/>
              <a:t>: to set he normal background color.</a:t>
            </a:r>
          </a:p>
          <a:p>
            <a:pPr fontAlgn="base"/>
            <a:r>
              <a:rPr lang="en-US" b="1" dirty="0" err="1"/>
              <a:t>bd</a:t>
            </a:r>
            <a:r>
              <a:rPr lang="en-US" dirty="0"/>
              <a:t>: to set the size of border around the indicator.</a:t>
            </a:r>
          </a:p>
          <a:p>
            <a:pPr fontAlgn="base"/>
            <a:r>
              <a:rPr lang="en-US" b="1" dirty="0"/>
              <a:t>cursor</a:t>
            </a:r>
            <a:r>
              <a:rPr lang="en-US" dirty="0"/>
              <a:t>: To appear the cursor when the mouse over the </a:t>
            </a:r>
            <a:r>
              <a:rPr lang="en-US" dirty="0" err="1"/>
              <a:t>menubutton</a:t>
            </a:r>
            <a:r>
              <a:rPr lang="en-US" dirty="0"/>
              <a:t>.</a:t>
            </a:r>
          </a:p>
          <a:p>
            <a:pPr fontAlgn="base"/>
            <a:r>
              <a:rPr lang="en-US" b="1" dirty="0"/>
              <a:t>width</a:t>
            </a:r>
            <a:r>
              <a:rPr lang="en-US" dirty="0"/>
              <a:t>: to set the width of the widget.</a:t>
            </a:r>
          </a:p>
          <a:p>
            <a:pPr fontAlgn="base"/>
            <a:r>
              <a:rPr lang="en-US" b="1" dirty="0" err="1"/>
              <a:t>activebackground</a:t>
            </a:r>
            <a:r>
              <a:rPr lang="en-US" dirty="0"/>
              <a:t>: To set the background when mouse is over the widget.</a:t>
            </a:r>
          </a:p>
          <a:p>
            <a:pPr fontAlgn="base"/>
            <a:r>
              <a:rPr lang="en-US" b="1" dirty="0" err="1"/>
              <a:t>disabledbackground</a:t>
            </a:r>
            <a:r>
              <a:rPr lang="en-US" dirty="0"/>
              <a:t>: To disable the background when mouse is over the widget.</a:t>
            </a:r>
          </a:p>
          <a:p>
            <a:pPr fontAlgn="base"/>
            <a:r>
              <a:rPr lang="en-US" b="1" dirty="0"/>
              <a:t>from_</a:t>
            </a:r>
            <a:r>
              <a:rPr lang="en-US" dirty="0"/>
              <a:t>: To set the value of one end of the range.</a:t>
            </a:r>
          </a:p>
          <a:p>
            <a:pPr fontAlgn="base"/>
            <a:r>
              <a:rPr lang="en-US" b="1" dirty="0"/>
              <a:t>to</a:t>
            </a:r>
            <a:r>
              <a:rPr lang="en-US" dirty="0"/>
              <a:t>: To set the value of the other end of the range.</a:t>
            </a:r>
          </a:p>
          <a:p>
            <a:endParaRPr lang="en-US" dirty="0"/>
          </a:p>
        </p:txBody>
      </p:sp>
      <p:pic>
        <p:nvPicPr>
          <p:cNvPr id="5"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sz="quarter" idx="1"/>
          </p:nvPr>
        </p:nvSpPr>
        <p:spPr/>
        <p:txBody>
          <a:bodyPr/>
          <a:lstStyle/>
          <a:p>
            <a:pPr marL="0" indent="0">
              <a:buNone/>
            </a:pPr>
            <a:r>
              <a:rPr lang="en-US" dirty="0"/>
              <a:t>from </a:t>
            </a:r>
            <a:r>
              <a:rPr lang="en-US" dirty="0" err="1"/>
              <a:t>tkinter</a:t>
            </a:r>
            <a:r>
              <a:rPr lang="en-US" dirty="0"/>
              <a:t> import *</a:t>
            </a:r>
          </a:p>
          <a:p>
            <a:pPr marL="0" indent="0">
              <a:buNone/>
            </a:pPr>
            <a:r>
              <a:rPr lang="en-US" dirty="0"/>
              <a:t>root = </a:t>
            </a:r>
            <a:r>
              <a:rPr lang="en-US" dirty="0" err="1"/>
              <a:t>Tk</a:t>
            </a:r>
            <a:r>
              <a:rPr lang="en-US" dirty="0"/>
              <a:t>()</a:t>
            </a:r>
          </a:p>
          <a:p>
            <a:pPr marL="0" indent="0">
              <a:buNone/>
            </a:pPr>
            <a:r>
              <a:rPr lang="en-US" dirty="0" err="1"/>
              <a:t>var</a:t>
            </a:r>
            <a:r>
              <a:rPr lang="en-US" dirty="0"/>
              <a:t> = </a:t>
            </a:r>
            <a:r>
              <a:rPr lang="en-US" dirty="0" err="1"/>
              <a:t>StringVar</a:t>
            </a:r>
            <a:r>
              <a:rPr lang="en-US" dirty="0"/>
              <a:t>()</a:t>
            </a:r>
          </a:p>
          <a:p>
            <a:pPr marL="0" indent="0">
              <a:buNone/>
            </a:pPr>
            <a:r>
              <a:rPr lang="en-US" dirty="0"/>
              <a:t>label = Message( root, </a:t>
            </a:r>
            <a:r>
              <a:rPr lang="en-US" dirty="0" err="1"/>
              <a:t>textvariable</a:t>
            </a:r>
            <a:r>
              <a:rPr lang="en-US" dirty="0"/>
              <a:t>=</a:t>
            </a:r>
            <a:r>
              <a:rPr lang="en-US" dirty="0" err="1"/>
              <a:t>var</a:t>
            </a:r>
            <a:r>
              <a:rPr lang="en-US" dirty="0"/>
              <a:t>, relief=RAISED )</a:t>
            </a:r>
          </a:p>
          <a:p>
            <a:pPr marL="0" indent="0">
              <a:buNone/>
            </a:pPr>
            <a:r>
              <a:rPr lang="en-US" dirty="0" err="1"/>
              <a:t>var.set</a:t>
            </a:r>
            <a:r>
              <a:rPr lang="en-US" dirty="0"/>
              <a:t>("Hey!? How are you doing?")</a:t>
            </a:r>
          </a:p>
          <a:p>
            <a:pPr marL="0" indent="0">
              <a:buNone/>
            </a:pPr>
            <a:r>
              <a:rPr lang="en-US" dirty="0" err="1"/>
              <a:t>label.pack</a:t>
            </a:r>
            <a:r>
              <a:rPr lang="en-US" dirty="0"/>
              <a:t>()</a:t>
            </a:r>
          </a:p>
          <a:p>
            <a:pPr marL="0" indent="0">
              <a:buNone/>
            </a:pPr>
            <a:r>
              <a:rPr lang="en-US" dirty="0" err="1"/>
              <a:t>root.mainloop</a:t>
            </a:r>
            <a:r>
              <a:rPr lang="en-US" dirty="0"/>
              <a:t>()</a:t>
            </a:r>
          </a:p>
        </p:txBody>
      </p:sp>
      <p:pic>
        <p:nvPicPr>
          <p:cNvPr id="5"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9668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p>
            <a:pPr algn="l"/>
            <a:r>
              <a:rPr lang="en-US" dirty="0"/>
              <a:t>Message:</a:t>
            </a:r>
          </a:p>
        </p:txBody>
      </p:sp>
      <p:sp>
        <p:nvSpPr>
          <p:cNvPr id="3" name="Content Placeholder 2"/>
          <p:cNvSpPr>
            <a:spLocks noGrp="1"/>
          </p:cNvSpPr>
          <p:nvPr>
            <p:ph sz="quarter" idx="1"/>
          </p:nvPr>
        </p:nvSpPr>
        <p:spPr>
          <a:xfrm>
            <a:off x="609600" y="990600"/>
            <a:ext cx="11277600" cy="5715000"/>
          </a:xfrm>
        </p:spPr>
        <p:txBody>
          <a:bodyPr>
            <a:normAutofit/>
          </a:bodyPr>
          <a:lstStyle/>
          <a:p>
            <a:r>
              <a:rPr lang="en-US" dirty="0"/>
              <a:t>This widget provides a multiline and non editable object that displays texts, automatically breaking lines and justifying their contents.</a:t>
            </a:r>
          </a:p>
          <a:p>
            <a:r>
              <a:rPr lang="en-US" dirty="0"/>
              <a:t>Its functionality is very similar to the one provided by the Label widget, except that it can also automatically wrap the text, maintaining a given width or aspect ratio.</a:t>
            </a:r>
          </a:p>
          <a:p>
            <a:pPr>
              <a:buNone/>
            </a:pPr>
            <a:r>
              <a:rPr lang="en-US" b="1" dirty="0"/>
              <a:t>Syntax</a:t>
            </a:r>
          </a:p>
          <a:p>
            <a:pPr>
              <a:buNone/>
            </a:pPr>
            <a:r>
              <a:rPr lang="en-US" dirty="0"/>
              <a:t>	w = Message ( master, option, ... ) </a:t>
            </a:r>
          </a:p>
          <a:p>
            <a:pPr>
              <a:buNone/>
            </a:pPr>
            <a:r>
              <a:rPr lang="en-US" b="1" dirty="0"/>
              <a:t>Parameters</a:t>
            </a:r>
          </a:p>
          <a:p>
            <a:r>
              <a:rPr lang="en-US" b="1" dirty="0"/>
              <a:t>master</a:t>
            </a:r>
            <a:r>
              <a:rPr lang="en-US" dirty="0"/>
              <a:t> − This represents the parent window.</a:t>
            </a:r>
          </a:p>
          <a:p>
            <a:r>
              <a:rPr lang="en-US" b="1" dirty="0"/>
              <a:t>options</a:t>
            </a:r>
            <a:r>
              <a:rPr lang="en-US" dirty="0"/>
              <a:t> − Here is the list of most commonly used options for this widget. These options can be used as key-value pairs separated by commas.</a:t>
            </a:r>
          </a:p>
          <a:p>
            <a:endParaRPr lang="en-US" dirty="0"/>
          </a:p>
        </p:txBody>
      </p:sp>
      <p:pic>
        <p:nvPicPr>
          <p:cNvPr id="5"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6991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Options</a:t>
            </a:r>
          </a:p>
        </p:txBody>
      </p:sp>
      <p:sp>
        <p:nvSpPr>
          <p:cNvPr id="2" name="Content Placeholder 1"/>
          <p:cNvSpPr>
            <a:spLocks noGrp="1"/>
          </p:cNvSpPr>
          <p:nvPr>
            <p:ph sz="quarter" idx="1"/>
          </p:nvPr>
        </p:nvSpPr>
        <p:spPr/>
        <p:txBody>
          <a:bodyPr>
            <a:normAutofit/>
          </a:bodyPr>
          <a:lstStyle/>
          <a:p>
            <a:pPr fontAlgn="base"/>
            <a:r>
              <a:rPr lang="en-US" b="1" dirty="0" err="1"/>
              <a:t>bd</a:t>
            </a:r>
            <a:r>
              <a:rPr lang="en-US" dirty="0"/>
              <a:t>: to set the border around the indicator.</a:t>
            </a:r>
          </a:p>
          <a:p>
            <a:pPr fontAlgn="base"/>
            <a:r>
              <a:rPr lang="en-US" b="1" dirty="0" err="1"/>
              <a:t>bg</a:t>
            </a:r>
            <a:r>
              <a:rPr lang="en-US" dirty="0"/>
              <a:t>: to set he normal background color.</a:t>
            </a:r>
          </a:p>
          <a:p>
            <a:pPr fontAlgn="base"/>
            <a:r>
              <a:rPr lang="en-US" b="1" dirty="0"/>
              <a:t>font</a:t>
            </a:r>
            <a:r>
              <a:rPr lang="en-US" dirty="0"/>
              <a:t>: to set the font on the button label.</a:t>
            </a:r>
          </a:p>
          <a:p>
            <a:pPr fontAlgn="base"/>
            <a:r>
              <a:rPr lang="en-US" b="1" dirty="0"/>
              <a:t>width</a:t>
            </a:r>
            <a:r>
              <a:rPr lang="en-US" dirty="0"/>
              <a:t>: to set the width of the widget.</a:t>
            </a:r>
          </a:p>
          <a:p>
            <a:pPr fontAlgn="base"/>
            <a:r>
              <a:rPr lang="en-US" b="1" dirty="0"/>
              <a:t>height</a:t>
            </a:r>
            <a:r>
              <a:rPr lang="en-US" dirty="0"/>
              <a:t>: to set the height of the widget.</a:t>
            </a:r>
          </a:p>
          <a:p>
            <a:r>
              <a:rPr lang="en-US" b="1" dirty="0"/>
              <a:t>relief</a:t>
            </a:r>
            <a:r>
              <a:rPr lang="en-US" dirty="0"/>
              <a:t>: Specifies the appearance of a decorative border around the label. The default is FLAT; for other values.</a:t>
            </a:r>
          </a:p>
          <a:p>
            <a:r>
              <a:rPr lang="en-US" b="1" dirty="0" err="1"/>
              <a:t>padx</a:t>
            </a:r>
            <a:r>
              <a:rPr lang="en-US" dirty="0"/>
              <a:t>: Extra space added to the left and right of the text within the widget. Default is 1.</a:t>
            </a:r>
          </a:p>
          <a:p>
            <a:r>
              <a:rPr lang="en-US" b="1" dirty="0" err="1"/>
              <a:t>pady</a:t>
            </a:r>
            <a:r>
              <a:rPr lang="en-US" dirty="0" err="1"/>
              <a:t>:Extra</a:t>
            </a:r>
            <a:r>
              <a:rPr lang="en-US" dirty="0"/>
              <a:t> space added above and below the text within the widget. Default is 1.</a:t>
            </a:r>
          </a:p>
          <a:p>
            <a:endParaRPr lang="en-US" dirty="0"/>
          </a:p>
          <a:p>
            <a:endParaRPr lang="en-US" dirty="0"/>
          </a:p>
          <a:p>
            <a:endParaRPr lang="en-US" dirty="0"/>
          </a:p>
        </p:txBody>
      </p:sp>
      <p:pic>
        <p:nvPicPr>
          <p:cNvPr id="5"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3" name="Content Placeholder 2"/>
          <p:cNvSpPr>
            <a:spLocks noGrp="1"/>
          </p:cNvSpPr>
          <p:nvPr>
            <p:ph sz="quarter" idx="1"/>
          </p:nvPr>
        </p:nvSpPr>
        <p:spPr/>
        <p:txBody>
          <a:bodyPr>
            <a:normAutofit/>
          </a:bodyPr>
          <a:lstStyle/>
          <a:p>
            <a:pPr marL="0" indent="0">
              <a:buNone/>
            </a:pPr>
            <a:r>
              <a:rPr lang="en-US" dirty="0"/>
              <a:t>from </a:t>
            </a:r>
            <a:r>
              <a:rPr lang="en-US" dirty="0" err="1"/>
              <a:t>tkinter</a:t>
            </a:r>
            <a:r>
              <a:rPr lang="en-US" dirty="0"/>
              <a:t> import *</a:t>
            </a:r>
          </a:p>
          <a:p>
            <a:pPr marL="0" indent="0">
              <a:buNone/>
            </a:pPr>
            <a:r>
              <a:rPr lang="en-US" dirty="0"/>
              <a:t>root = </a:t>
            </a:r>
            <a:r>
              <a:rPr lang="en-US" dirty="0" err="1"/>
              <a:t>Tk</a:t>
            </a:r>
            <a:r>
              <a:rPr lang="en-US" dirty="0"/>
              <a:t>()</a:t>
            </a:r>
          </a:p>
          <a:p>
            <a:pPr marL="0" indent="0">
              <a:buNone/>
            </a:pPr>
            <a:r>
              <a:rPr lang="en-US" dirty="0" err="1"/>
              <a:t>var</a:t>
            </a:r>
            <a:r>
              <a:rPr lang="en-US" dirty="0"/>
              <a:t> = </a:t>
            </a:r>
            <a:r>
              <a:rPr lang="en-US" dirty="0" err="1"/>
              <a:t>StringVar</a:t>
            </a:r>
            <a:r>
              <a:rPr lang="en-US" dirty="0"/>
              <a:t>()</a:t>
            </a:r>
          </a:p>
          <a:p>
            <a:pPr marL="0" indent="0">
              <a:buNone/>
            </a:pPr>
            <a:r>
              <a:rPr lang="en-US" dirty="0"/>
              <a:t>label = Message( root, </a:t>
            </a:r>
            <a:r>
              <a:rPr lang="en-US" dirty="0" err="1"/>
              <a:t>textvariable</a:t>
            </a:r>
            <a:r>
              <a:rPr lang="en-US" dirty="0"/>
              <a:t>=</a:t>
            </a:r>
            <a:r>
              <a:rPr lang="en-US" dirty="0" err="1"/>
              <a:t>var</a:t>
            </a:r>
            <a:r>
              <a:rPr lang="en-US" dirty="0"/>
              <a:t>, relief=RAISED )</a:t>
            </a:r>
          </a:p>
          <a:p>
            <a:pPr marL="0" indent="0">
              <a:buNone/>
            </a:pPr>
            <a:r>
              <a:rPr lang="en-US" dirty="0" err="1"/>
              <a:t>var.set</a:t>
            </a:r>
            <a:r>
              <a:rPr lang="en-US" dirty="0"/>
              <a:t>("Hey!? How are you doing?")</a:t>
            </a:r>
          </a:p>
          <a:p>
            <a:pPr marL="0" indent="0">
              <a:buNone/>
            </a:pPr>
            <a:r>
              <a:rPr lang="en-US" dirty="0" err="1"/>
              <a:t>label.pack</a:t>
            </a:r>
            <a:r>
              <a:rPr lang="en-US" dirty="0"/>
              <a:t>()</a:t>
            </a:r>
          </a:p>
          <a:p>
            <a:pPr marL="0" indent="0">
              <a:buNone/>
            </a:pPr>
            <a:r>
              <a:rPr lang="en-US" dirty="0" err="1"/>
              <a:t>root.mainloop</a:t>
            </a:r>
            <a:r>
              <a:rPr lang="en-US" dirty="0"/>
              <a:t>()</a:t>
            </a:r>
          </a:p>
        </p:txBody>
      </p:sp>
      <p:pic>
        <p:nvPicPr>
          <p:cNvPr id="5"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2662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9"/>
            <a:ext cx="10972800" cy="761682"/>
          </a:xfrm>
        </p:spPr>
        <p:txBody>
          <a:bodyPr>
            <a:normAutofit/>
          </a:bodyPr>
          <a:lstStyle/>
          <a:p>
            <a:r>
              <a:rPr lang="en-US" dirty="0"/>
              <a:t>Creating </a:t>
            </a:r>
            <a:r>
              <a:rPr lang="en-US" dirty="0" err="1"/>
              <a:t>Tk</a:t>
            </a:r>
            <a:r>
              <a:rPr lang="en-US" dirty="0"/>
              <a:t> window</a:t>
            </a:r>
            <a:endParaRPr lang="en-IN" dirty="0"/>
          </a:p>
        </p:txBody>
      </p:sp>
      <p:sp>
        <p:nvSpPr>
          <p:cNvPr id="2" name="Content Placeholder 1"/>
          <p:cNvSpPr>
            <a:spLocks noGrp="1"/>
          </p:cNvSpPr>
          <p:nvPr>
            <p:ph sz="quarter" idx="1"/>
          </p:nvPr>
        </p:nvSpPr>
        <p:spPr>
          <a:xfrm>
            <a:off x="609600" y="1085089"/>
            <a:ext cx="10972800" cy="4922204"/>
          </a:xfrm>
        </p:spPr>
        <p:txBody>
          <a:bodyPr/>
          <a:lstStyle/>
          <a:p>
            <a:pPr>
              <a:buNone/>
            </a:pPr>
            <a:r>
              <a:rPr lang="en-US" b="1" i="1" dirty="0"/>
              <a:t>import </a:t>
            </a:r>
            <a:r>
              <a:rPr lang="en-US" b="1" i="1" dirty="0" err="1"/>
              <a:t>tkinter</a:t>
            </a:r>
            <a:r>
              <a:rPr lang="en-US" i="1" dirty="0"/>
              <a:t>					</a:t>
            </a:r>
            <a:endParaRPr lang="en-US" b="1" i="1" dirty="0"/>
          </a:p>
          <a:p>
            <a:pPr>
              <a:buNone/>
            </a:pPr>
            <a:r>
              <a:rPr lang="en-US" b="1" i="1" dirty="0"/>
              <a:t>top=</a:t>
            </a:r>
            <a:r>
              <a:rPr lang="en-US" b="1" i="1" dirty="0" err="1"/>
              <a:t>tkinter.Tk</a:t>
            </a:r>
            <a:r>
              <a:rPr lang="en-US" b="1" i="1" dirty="0"/>
              <a:t>()</a:t>
            </a:r>
          </a:p>
          <a:p>
            <a:pPr>
              <a:buNone/>
            </a:pPr>
            <a:r>
              <a:rPr lang="en-US" dirty="0"/>
              <a:t>#code to add widgets will go here…</a:t>
            </a:r>
          </a:p>
          <a:p>
            <a:pPr>
              <a:buNone/>
            </a:pPr>
            <a:r>
              <a:rPr lang="en-US" b="1" i="1" dirty="0" err="1"/>
              <a:t>top.mainloop</a:t>
            </a:r>
            <a:r>
              <a:rPr lang="en-US" b="1" i="1" dirty="0"/>
              <a:t>()</a:t>
            </a:r>
          </a:p>
          <a:p>
            <a:pPr marL="109728" indent="0">
              <a:buNone/>
            </a:pPr>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827705" y="172180"/>
            <a:ext cx="1095788" cy="109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DELL\Desktop\NS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7600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40"/>
            <a:ext cx="10972800" cy="742399"/>
          </a:xfrm>
        </p:spPr>
        <p:txBody>
          <a:bodyPr>
            <a:normAutofit/>
          </a:bodyPr>
          <a:lstStyle/>
          <a:p>
            <a:r>
              <a:rPr lang="en-US" dirty="0"/>
              <a:t>Canvas</a:t>
            </a:r>
          </a:p>
        </p:txBody>
      </p:sp>
      <p:sp>
        <p:nvSpPr>
          <p:cNvPr id="2" name="Content Placeholder 1"/>
          <p:cNvSpPr>
            <a:spLocks noGrp="1"/>
          </p:cNvSpPr>
          <p:nvPr>
            <p:ph sz="quarter" idx="1"/>
          </p:nvPr>
        </p:nvSpPr>
        <p:spPr>
          <a:xfrm>
            <a:off x="609600" y="1156997"/>
            <a:ext cx="10972800" cy="5047860"/>
          </a:xfrm>
        </p:spPr>
        <p:txBody>
          <a:bodyPr>
            <a:normAutofit/>
          </a:bodyPr>
          <a:lstStyle/>
          <a:p>
            <a:r>
              <a:rPr lang="en-US" dirty="0"/>
              <a:t>It is used to draw pictures and other complex layout like graphics, text and widgets.</a:t>
            </a:r>
          </a:p>
          <a:p>
            <a:r>
              <a:rPr lang="en-US" b="1" dirty="0"/>
              <a:t>Syntax:</a:t>
            </a:r>
          </a:p>
          <a:p>
            <a:pPr>
              <a:buNone/>
            </a:pPr>
            <a:r>
              <a:rPr lang="en-US" dirty="0"/>
              <a:t>w = Canvas(master, option=value)</a:t>
            </a:r>
          </a:p>
          <a:p>
            <a:r>
              <a:rPr lang="en-US" b="1" dirty="0"/>
              <a:t>Options</a:t>
            </a:r>
          </a:p>
          <a:p>
            <a:pPr fontAlgn="base"/>
            <a:r>
              <a:rPr lang="en-US" b="1" dirty="0" err="1"/>
              <a:t>bd</a:t>
            </a:r>
            <a:r>
              <a:rPr lang="en-US" dirty="0"/>
              <a:t>: to set the border width in pixels.</a:t>
            </a:r>
          </a:p>
          <a:p>
            <a:pPr fontAlgn="base"/>
            <a:r>
              <a:rPr lang="en-US" b="1" dirty="0" err="1"/>
              <a:t>bg</a:t>
            </a:r>
            <a:r>
              <a:rPr lang="en-US" dirty="0"/>
              <a:t>: to set the normal background color.</a:t>
            </a:r>
          </a:p>
          <a:p>
            <a:pPr fontAlgn="base"/>
            <a:r>
              <a:rPr lang="en-US" b="1" dirty="0"/>
              <a:t>cursor</a:t>
            </a:r>
            <a:r>
              <a:rPr lang="en-US" dirty="0"/>
              <a:t>: to set the cursor used in the canvas.</a:t>
            </a:r>
          </a:p>
          <a:p>
            <a:pPr fontAlgn="base"/>
            <a:r>
              <a:rPr lang="en-US" b="1" dirty="0" err="1"/>
              <a:t>highlightcolor</a:t>
            </a:r>
            <a:r>
              <a:rPr lang="en-US" dirty="0"/>
              <a:t>: to set the color shown in the focus highlight.</a:t>
            </a:r>
          </a:p>
          <a:p>
            <a:pPr fontAlgn="base"/>
            <a:r>
              <a:rPr lang="en-US" b="1" dirty="0"/>
              <a:t>width</a:t>
            </a:r>
            <a:r>
              <a:rPr lang="en-US" dirty="0"/>
              <a:t>: to set the width of the widget.</a:t>
            </a:r>
          </a:p>
          <a:p>
            <a:pPr fontAlgn="base"/>
            <a:r>
              <a:rPr lang="en-US" b="1" dirty="0"/>
              <a:t>height</a:t>
            </a:r>
            <a:r>
              <a:rPr lang="en-US" dirty="0"/>
              <a:t>: to set the height of the widget.</a:t>
            </a:r>
          </a:p>
          <a:p>
            <a:endParaRPr lang="en-US" b="1" dirty="0"/>
          </a:p>
        </p:txBody>
      </p:sp>
      <p:pic>
        <p:nvPicPr>
          <p:cNvPr id="5"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4152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7635" y="153343"/>
            <a:ext cx="10972800" cy="742399"/>
          </a:xfrm>
        </p:spPr>
        <p:txBody>
          <a:bodyPr>
            <a:normAutofit/>
          </a:bodyPr>
          <a:lstStyle/>
          <a:p>
            <a:r>
              <a:rPr lang="en-US" dirty="0"/>
              <a:t>Example:</a:t>
            </a:r>
          </a:p>
        </p:txBody>
      </p:sp>
      <p:sp>
        <p:nvSpPr>
          <p:cNvPr id="2" name="Content Placeholder 1"/>
          <p:cNvSpPr>
            <a:spLocks noGrp="1"/>
          </p:cNvSpPr>
          <p:nvPr>
            <p:ph sz="quarter" idx="1"/>
          </p:nvPr>
        </p:nvSpPr>
        <p:spPr>
          <a:xfrm>
            <a:off x="506963" y="1073022"/>
            <a:ext cx="10972800" cy="4878287"/>
          </a:xfrm>
        </p:spPr>
        <p:txBody>
          <a:bodyPr>
            <a:noAutofit/>
          </a:bodyPr>
          <a:lstStyle/>
          <a:p>
            <a:pPr>
              <a:buNone/>
            </a:pPr>
            <a:r>
              <a:rPr lang="en-US" sz="2000" dirty="0"/>
              <a:t>c=Canvas(</a:t>
            </a:r>
            <a:r>
              <a:rPr lang="en-US" sz="2000" dirty="0" err="1"/>
              <a:t>w,bg</a:t>
            </a:r>
            <a:r>
              <a:rPr lang="en-US" sz="2000" dirty="0"/>
              <a:t>='</a:t>
            </a:r>
            <a:r>
              <a:rPr lang="en-US" sz="2000" dirty="0" err="1"/>
              <a:t>lightgreen',height</a:t>
            </a:r>
            <a:r>
              <a:rPr lang="en-US" sz="2000" dirty="0"/>
              <a:t>=500,width=400)</a:t>
            </a:r>
          </a:p>
          <a:p>
            <a:pPr>
              <a:buNone/>
            </a:pPr>
            <a:r>
              <a:rPr lang="en-US" sz="2000" dirty="0"/>
              <a:t>cord=10,50,230,200</a:t>
            </a:r>
          </a:p>
          <a:p>
            <a:pPr>
              <a:buNone/>
            </a:pPr>
            <a:r>
              <a:rPr lang="en-US" sz="2000" dirty="0"/>
              <a:t>arc=</a:t>
            </a:r>
            <a:r>
              <a:rPr lang="en-US" sz="2000" dirty="0" err="1"/>
              <a:t>c.create_arc</a:t>
            </a:r>
            <a:r>
              <a:rPr lang="en-US" sz="2000" dirty="0"/>
              <a:t>(</a:t>
            </a:r>
            <a:r>
              <a:rPr lang="en-US" sz="2000" dirty="0" err="1"/>
              <a:t>cord,start</a:t>
            </a:r>
            <a:r>
              <a:rPr lang="en-US" sz="2000" dirty="0"/>
              <a:t>=0,extent=150,fill='green')</a:t>
            </a:r>
          </a:p>
          <a:p>
            <a:pPr>
              <a:buNone/>
            </a:pPr>
            <a:endParaRPr lang="en-US" sz="2000" dirty="0"/>
          </a:p>
          <a:p>
            <a:pPr>
              <a:buNone/>
            </a:pPr>
            <a:r>
              <a:rPr lang="en-US" sz="2000" dirty="0"/>
              <a:t>line=</a:t>
            </a:r>
            <a:r>
              <a:rPr lang="en-US" sz="2000" dirty="0" err="1"/>
              <a:t>c.create_line</a:t>
            </a:r>
            <a:r>
              <a:rPr lang="en-US" sz="2000" dirty="0"/>
              <a:t>(10,20,200,250,fill='</a:t>
            </a:r>
            <a:r>
              <a:rPr lang="en-US" sz="2000" dirty="0" err="1"/>
              <a:t>green',width</a:t>
            </a:r>
            <a:r>
              <a:rPr lang="en-US" sz="2000" dirty="0"/>
              <a:t>=5)</a:t>
            </a:r>
          </a:p>
          <a:p>
            <a:pPr>
              <a:buNone/>
            </a:pPr>
            <a:endParaRPr lang="en-US" sz="2000" dirty="0"/>
          </a:p>
          <a:p>
            <a:pPr>
              <a:buNone/>
            </a:pPr>
            <a:r>
              <a:rPr lang="en-US" sz="2000" dirty="0"/>
              <a:t>oval=</a:t>
            </a:r>
            <a:r>
              <a:rPr lang="en-US" sz="2000" dirty="0" err="1"/>
              <a:t>c.create_oval</a:t>
            </a:r>
            <a:r>
              <a:rPr lang="en-US" sz="2000" dirty="0"/>
              <a:t>(50,200,200,450,fill='</a:t>
            </a:r>
            <a:r>
              <a:rPr lang="en-US" sz="2000" dirty="0" err="1"/>
              <a:t>pink',width</a:t>
            </a:r>
            <a:r>
              <a:rPr lang="en-US" sz="2000" dirty="0"/>
              <a:t>=5)</a:t>
            </a:r>
          </a:p>
          <a:p>
            <a:pPr>
              <a:buNone/>
            </a:pPr>
            <a:endParaRPr lang="en-US" sz="2000" dirty="0"/>
          </a:p>
          <a:p>
            <a:pPr>
              <a:buNone/>
            </a:pPr>
            <a:r>
              <a:rPr lang="en-US" sz="2000" dirty="0" err="1"/>
              <a:t>rect</a:t>
            </a:r>
            <a:r>
              <a:rPr lang="en-US" sz="2000" dirty="0"/>
              <a:t>=</a:t>
            </a:r>
            <a:r>
              <a:rPr lang="en-US" sz="2000" dirty="0" err="1"/>
              <a:t>c.create_rectangle</a:t>
            </a:r>
            <a:r>
              <a:rPr lang="en-US" sz="2000" dirty="0"/>
              <a:t>(250,20,350,250,fill='pink')</a:t>
            </a:r>
          </a:p>
          <a:p>
            <a:pPr>
              <a:buNone/>
            </a:pPr>
            <a:endParaRPr lang="en-US" sz="2000" dirty="0"/>
          </a:p>
          <a:p>
            <a:pPr>
              <a:buNone/>
            </a:pPr>
            <a:r>
              <a:rPr lang="en-US" sz="2000" dirty="0"/>
              <a:t>points=[150,300,200,120,240,180]</a:t>
            </a:r>
          </a:p>
          <a:p>
            <a:pPr>
              <a:buNone/>
            </a:pPr>
            <a:r>
              <a:rPr lang="en-US" sz="2000" dirty="0" err="1"/>
              <a:t>c.create_polygon</a:t>
            </a:r>
            <a:r>
              <a:rPr lang="en-US" sz="2000" dirty="0"/>
              <a:t>(</a:t>
            </a:r>
            <a:r>
              <a:rPr lang="en-US" sz="2000" dirty="0" err="1"/>
              <a:t>points,outline</a:t>
            </a:r>
            <a:r>
              <a:rPr lang="en-US" sz="2000" dirty="0"/>
              <a:t>='</a:t>
            </a:r>
            <a:r>
              <a:rPr lang="en-US" sz="2000" dirty="0" err="1"/>
              <a:t>blue',fill</a:t>
            </a:r>
            <a:r>
              <a:rPr lang="en-US" sz="2000" dirty="0"/>
              <a:t>='</a:t>
            </a:r>
            <a:r>
              <a:rPr lang="en-US" sz="2000" dirty="0" err="1"/>
              <a:t>pink',width</a:t>
            </a:r>
            <a:r>
              <a:rPr lang="en-US" sz="2000" dirty="0"/>
              <a:t>=2)</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096214" y="172180"/>
            <a:ext cx="1095788" cy="109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DELL\Desktop\NS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0749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715962"/>
          </a:xfrm>
        </p:spPr>
        <p:txBody>
          <a:bodyPr>
            <a:normAutofit/>
          </a:bodyPr>
          <a:lstStyle/>
          <a:p>
            <a:pPr algn="l"/>
            <a:r>
              <a:rPr lang="en-US" dirty="0"/>
              <a:t>Frame</a:t>
            </a:r>
          </a:p>
        </p:txBody>
      </p:sp>
      <p:sp>
        <p:nvSpPr>
          <p:cNvPr id="3" name="Content Placeholder 2"/>
          <p:cNvSpPr>
            <a:spLocks noGrp="1"/>
          </p:cNvSpPr>
          <p:nvPr>
            <p:ph sz="quarter" idx="1"/>
          </p:nvPr>
        </p:nvSpPr>
        <p:spPr>
          <a:xfrm>
            <a:off x="609600" y="990600"/>
            <a:ext cx="11277600" cy="5486400"/>
          </a:xfrm>
        </p:spPr>
        <p:txBody>
          <a:bodyPr>
            <a:normAutofit/>
          </a:bodyPr>
          <a:lstStyle/>
          <a:p>
            <a:r>
              <a:rPr lang="en-US" dirty="0"/>
              <a:t>The Frame widget is very important for the process of grouping and organizing other widgets in a somehow friendly way. It works like a container, which is responsible for arranging the position of other widgets.</a:t>
            </a:r>
          </a:p>
          <a:p>
            <a:r>
              <a:rPr lang="en-US" dirty="0"/>
              <a:t>It uses rectangular areas in the screen to organize the layout and to provide padding of these widgets. A frame can also be used as a foundation class to implement complex widgets.</a:t>
            </a:r>
          </a:p>
          <a:p>
            <a:pPr>
              <a:buNone/>
            </a:pPr>
            <a:br>
              <a:rPr lang="en-US" dirty="0"/>
            </a:br>
            <a:endParaRPr lang="en-US" dirty="0"/>
          </a:p>
        </p:txBody>
      </p:sp>
      <p:pic>
        <p:nvPicPr>
          <p:cNvPr id="5"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3362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914402"/>
            <a:ext cx="10972800" cy="5211763"/>
          </a:xfrm>
        </p:spPr>
        <p:txBody>
          <a:bodyPr/>
          <a:lstStyle/>
          <a:p>
            <a:pPr>
              <a:buNone/>
            </a:pPr>
            <a:r>
              <a:rPr lang="en-US" b="1" dirty="0"/>
              <a:t>Syntax:</a:t>
            </a:r>
          </a:p>
          <a:p>
            <a:r>
              <a:rPr lang="en-US" dirty="0"/>
              <a:t>w = Frame ( master, option, ... ) </a:t>
            </a:r>
          </a:p>
          <a:p>
            <a:pPr>
              <a:buNone/>
            </a:pPr>
            <a:r>
              <a:rPr lang="en-US" b="1" dirty="0"/>
              <a:t>Parameters:</a:t>
            </a:r>
          </a:p>
          <a:p>
            <a:r>
              <a:rPr lang="en-US" b="1" dirty="0"/>
              <a:t>master</a:t>
            </a:r>
            <a:r>
              <a:rPr lang="en-US" dirty="0"/>
              <a:t> − This represents the parent window.</a:t>
            </a:r>
          </a:p>
          <a:p>
            <a:r>
              <a:rPr lang="en-US" b="1" dirty="0"/>
              <a:t>options</a:t>
            </a:r>
            <a:r>
              <a:rPr lang="en-US" dirty="0"/>
              <a:t> − Here is the list of most commonly used options for this widget. These options can be used as key-value pairs separated by commas.</a:t>
            </a:r>
          </a:p>
          <a:p>
            <a:endParaRPr lang="en-US" dirty="0"/>
          </a:p>
        </p:txBody>
      </p:sp>
      <p:pic>
        <p:nvPicPr>
          <p:cNvPr id="5"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4990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Options</a:t>
            </a:r>
          </a:p>
        </p:txBody>
      </p:sp>
      <p:sp>
        <p:nvSpPr>
          <p:cNvPr id="2" name="Content Placeholder 1"/>
          <p:cNvSpPr>
            <a:spLocks noGrp="1"/>
          </p:cNvSpPr>
          <p:nvPr>
            <p:ph sz="quarter" idx="1"/>
          </p:nvPr>
        </p:nvSpPr>
        <p:spPr/>
        <p:txBody>
          <a:bodyPr/>
          <a:lstStyle/>
          <a:p>
            <a:pPr fontAlgn="base"/>
            <a:r>
              <a:rPr lang="en-US" b="1" dirty="0" err="1"/>
              <a:t>highlightcolor</a:t>
            </a:r>
            <a:r>
              <a:rPr lang="en-US" dirty="0"/>
              <a:t>: To set the color of the focus highlight when widget has to be focused.</a:t>
            </a:r>
          </a:p>
          <a:p>
            <a:pPr fontAlgn="base"/>
            <a:r>
              <a:rPr lang="en-US" b="1" dirty="0" err="1"/>
              <a:t>bd</a:t>
            </a:r>
            <a:r>
              <a:rPr lang="en-US" dirty="0"/>
              <a:t>: to set the border width in pixels.</a:t>
            </a:r>
          </a:p>
          <a:p>
            <a:pPr fontAlgn="base"/>
            <a:r>
              <a:rPr lang="en-US" b="1" dirty="0" err="1"/>
              <a:t>bg</a:t>
            </a:r>
            <a:r>
              <a:rPr lang="en-US" dirty="0"/>
              <a:t>: to set the normal background color.</a:t>
            </a:r>
          </a:p>
          <a:p>
            <a:pPr fontAlgn="base"/>
            <a:r>
              <a:rPr lang="en-US" b="1" dirty="0"/>
              <a:t>cursor</a:t>
            </a:r>
            <a:r>
              <a:rPr lang="en-US" dirty="0"/>
              <a:t>: to set the cursor used.</a:t>
            </a:r>
          </a:p>
          <a:p>
            <a:pPr fontAlgn="base"/>
            <a:r>
              <a:rPr lang="en-US" b="1" dirty="0"/>
              <a:t>width</a:t>
            </a:r>
            <a:r>
              <a:rPr lang="en-US" dirty="0"/>
              <a:t>: to set the width of the widget.</a:t>
            </a:r>
          </a:p>
          <a:p>
            <a:pPr fontAlgn="base"/>
            <a:r>
              <a:rPr lang="en-US" b="1" dirty="0"/>
              <a:t>height</a:t>
            </a:r>
            <a:r>
              <a:rPr lang="en-US" dirty="0"/>
              <a:t>: to set the height of the widget.</a:t>
            </a:r>
          </a:p>
          <a:p>
            <a:br>
              <a:rPr lang="en-US" dirty="0"/>
            </a:br>
            <a:endParaRPr lang="en-US" dirty="0"/>
          </a:p>
        </p:txBody>
      </p:sp>
      <p:pic>
        <p:nvPicPr>
          <p:cNvPr id="5"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p>
            <a:pPr algn="l"/>
            <a:r>
              <a:rPr lang="en-US" dirty="0"/>
              <a:t>Example:</a:t>
            </a:r>
          </a:p>
        </p:txBody>
      </p:sp>
      <p:sp>
        <p:nvSpPr>
          <p:cNvPr id="3" name="Content Placeholder 2"/>
          <p:cNvSpPr>
            <a:spLocks noGrp="1"/>
          </p:cNvSpPr>
          <p:nvPr>
            <p:ph sz="quarter" idx="1"/>
          </p:nvPr>
        </p:nvSpPr>
        <p:spPr>
          <a:xfrm>
            <a:off x="609600" y="914400"/>
            <a:ext cx="11379200" cy="5791200"/>
          </a:xfrm>
        </p:spPr>
        <p:txBody>
          <a:bodyPr>
            <a:normAutofit fontScale="92500" lnSpcReduction="20000"/>
          </a:bodyPr>
          <a:lstStyle/>
          <a:p>
            <a:r>
              <a:rPr lang="en-US" dirty="0"/>
              <a:t>from </a:t>
            </a:r>
            <a:r>
              <a:rPr lang="en-US" dirty="0" err="1"/>
              <a:t>Tkinter</a:t>
            </a:r>
            <a:r>
              <a:rPr lang="en-US" dirty="0"/>
              <a:t> import * </a:t>
            </a:r>
          </a:p>
          <a:p>
            <a:pPr marL="0" indent="0">
              <a:buNone/>
            </a:pPr>
            <a:r>
              <a:rPr lang="en-US" dirty="0"/>
              <a:t>   root = </a:t>
            </a:r>
            <a:r>
              <a:rPr lang="en-US" dirty="0" err="1"/>
              <a:t>Tk</a:t>
            </a:r>
            <a:r>
              <a:rPr lang="en-US" dirty="0"/>
              <a:t>() </a:t>
            </a:r>
          </a:p>
          <a:p>
            <a:pPr>
              <a:buNone/>
            </a:pPr>
            <a:r>
              <a:rPr lang="en-US" dirty="0"/>
              <a:t>	frame = Frame(root) </a:t>
            </a:r>
          </a:p>
          <a:p>
            <a:pPr>
              <a:buNone/>
            </a:pPr>
            <a:r>
              <a:rPr lang="en-US" dirty="0"/>
              <a:t>	</a:t>
            </a:r>
            <a:r>
              <a:rPr lang="en-US" dirty="0" err="1"/>
              <a:t>frame.pack</a:t>
            </a:r>
            <a:r>
              <a:rPr lang="en-US" dirty="0"/>
              <a:t>() </a:t>
            </a:r>
          </a:p>
          <a:p>
            <a:pPr>
              <a:buNone/>
            </a:pPr>
            <a:r>
              <a:rPr lang="en-US" dirty="0"/>
              <a:t>	</a:t>
            </a:r>
            <a:r>
              <a:rPr lang="en-US" dirty="0" err="1"/>
              <a:t>bottomframe</a:t>
            </a:r>
            <a:r>
              <a:rPr lang="en-US" dirty="0"/>
              <a:t> = Frame(root) </a:t>
            </a:r>
          </a:p>
          <a:p>
            <a:pPr>
              <a:buNone/>
            </a:pPr>
            <a:r>
              <a:rPr lang="en-US" dirty="0"/>
              <a:t>	</a:t>
            </a:r>
            <a:r>
              <a:rPr lang="en-US" dirty="0" err="1"/>
              <a:t>bottomframe.pack</a:t>
            </a:r>
            <a:r>
              <a:rPr lang="en-US" dirty="0"/>
              <a:t>( side = BOTTOM ) </a:t>
            </a:r>
          </a:p>
          <a:p>
            <a:pPr>
              <a:buNone/>
            </a:pPr>
            <a:r>
              <a:rPr lang="en-US" dirty="0"/>
              <a:t>	</a:t>
            </a:r>
            <a:r>
              <a:rPr lang="en-US" dirty="0" err="1"/>
              <a:t>redbutton</a:t>
            </a:r>
            <a:r>
              <a:rPr lang="en-US" dirty="0"/>
              <a:t> = Button(frame, text="Red", </a:t>
            </a:r>
            <a:r>
              <a:rPr lang="en-US" dirty="0" err="1"/>
              <a:t>fg</a:t>
            </a:r>
            <a:r>
              <a:rPr lang="en-US" dirty="0"/>
              <a:t>="red") </a:t>
            </a:r>
          </a:p>
          <a:p>
            <a:pPr>
              <a:buNone/>
            </a:pPr>
            <a:r>
              <a:rPr lang="en-US" dirty="0" err="1"/>
              <a:t>redbutton.pack</a:t>
            </a:r>
            <a:r>
              <a:rPr lang="en-US" dirty="0"/>
              <a:t>( side = LEFT) </a:t>
            </a:r>
          </a:p>
          <a:p>
            <a:pPr>
              <a:buNone/>
            </a:pPr>
            <a:r>
              <a:rPr lang="en-US" dirty="0"/>
              <a:t>	</a:t>
            </a:r>
            <a:r>
              <a:rPr lang="en-US" dirty="0" err="1"/>
              <a:t>greenbutton</a:t>
            </a:r>
            <a:r>
              <a:rPr lang="en-US" dirty="0"/>
              <a:t> = Button(frame, text="Brown", </a:t>
            </a:r>
            <a:r>
              <a:rPr lang="en-US" dirty="0" err="1"/>
              <a:t>fg</a:t>
            </a:r>
            <a:r>
              <a:rPr lang="en-US" dirty="0"/>
              <a:t>="brown") </a:t>
            </a:r>
          </a:p>
          <a:p>
            <a:pPr>
              <a:buNone/>
            </a:pPr>
            <a:r>
              <a:rPr lang="en-US" dirty="0" err="1"/>
              <a:t>greenbutton.pack</a:t>
            </a:r>
            <a:r>
              <a:rPr lang="en-US" dirty="0"/>
              <a:t>( side = LEFT ) </a:t>
            </a:r>
          </a:p>
          <a:p>
            <a:pPr>
              <a:buNone/>
            </a:pPr>
            <a:r>
              <a:rPr lang="en-US" dirty="0"/>
              <a:t>	</a:t>
            </a:r>
            <a:r>
              <a:rPr lang="en-US" dirty="0" err="1"/>
              <a:t>bluebutton</a:t>
            </a:r>
            <a:r>
              <a:rPr lang="en-US" dirty="0"/>
              <a:t> = Button(frame, text="Blue", </a:t>
            </a:r>
            <a:r>
              <a:rPr lang="en-US" dirty="0" err="1"/>
              <a:t>fg</a:t>
            </a:r>
            <a:r>
              <a:rPr lang="en-US" dirty="0"/>
              <a:t>="blue") </a:t>
            </a:r>
          </a:p>
          <a:p>
            <a:pPr>
              <a:buNone/>
            </a:pPr>
            <a:r>
              <a:rPr lang="en-US" dirty="0" err="1"/>
              <a:t>bluebutton.pack</a:t>
            </a:r>
            <a:r>
              <a:rPr lang="en-US" dirty="0"/>
              <a:t>( side = LEFT ) </a:t>
            </a:r>
          </a:p>
          <a:p>
            <a:pPr>
              <a:buNone/>
            </a:pPr>
            <a:r>
              <a:rPr lang="en-US" dirty="0"/>
              <a:t>	</a:t>
            </a:r>
            <a:r>
              <a:rPr lang="en-US" dirty="0" err="1"/>
              <a:t>blackbutton</a:t>
            </a:r>
            <a:r>
              <a:rPr lang="en-US" dirty="0"/>
              <a:t> = Button(</a:t>
            </a:r>
            <a:r>
              <a:rPr lang="en-US" dirty="0" err="1"/>
              <a:t>bottomframe</a:t>
            </a:r>
            <a:r>
              <a:rPr lang="en-US" dirty="0"/>
              <a:t>, text="Black", </a:t>
            </a:r>
            <a:r>
              <a:rPr lang="en-US" dirty="0" err="1"/>
              <a:t>fg</a:t>
            </a:r>
            <a:r>
              <a:rPr lang="en-US" dirty="0"/>
              <a:t>="black") </a:t>
            </a:r>
          </a:p>
          <a:p>
            <a:pPr>
              <a:buNone/>
            </a:pPr>
            <a:r>
              <a:rPr lang="en-US" dirty="0" err="1"/>
              <a:t>blackbutton.pack</a:t>
            </a:r>
            <a:r>
              <a:rPr lang="en-US" dirty="0"/>
              <a:t>( side = BOTTOM) </a:t>
            </a:r>
          </a:p>
          <a:p>
            <a:pPr>
              <a:buNone/>
            </a:pPr>
            <a:r>
              <a:rPr lang="en-US" dirty="0"/>
              <a:t>	</a:t>
            </a:r>
            <a:r>
              <a:rPr lang="en-US" dirty="0" err="1"/>
              <a:t>root.mainloop</a:t>
            </a:r>
            <a:r>
              <a:rPr lang="en-US" dirty="0"/>
              <a:t>()</a:t>
            </a:r>
            <a:br>
              <a:rPr lang="en-US" dirty="0"/>
            </a:br>
            <a:endParaRPr lang="en-US" dirty="0"/>
          </a:p>
        </p:txBody>
      </p:sp>
      <p:pic>
        <p:nvPicPr>
          <p:cNvPr id="5"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5014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TopLevel</a:t>
            </a:r>
            <a:r>
              <a:rPr lang="en-US" dirty="0"/>
              <a:t>:</a:t>
            </a:r>
          </a:p>
        </p:txBody>
      </p:sp>
      <p:sp>
        <p:nvSpPr>
          <p:cNvPr id="2" name="Content Placeholder 1"/>
          <p:cNvSpPr>
            <a:spLocks noGrp="1"/>
          </p:cNvSpPr>
          <p:nvPr>
            <p:ph sz="quarter" idx="1"/>
          </p:nvPr>
        </p:nvSpPr>
        <p:spPr>
          <a:xfrm>
            <a:off x="609600" y="1481332"/>
            <a:ext cx="10972800" cy="5003447"/>
          </a:xfrm>
        </p:spPr>
        <p:txBody>
          <a:bodyPr>
            <a:normAutofit lnSpcReduction="10000"/>
          </a:bodyPr>
          <a:lstStyle/>
          <a:p>
            <a:pPr fontAlgn="base"/>
            <a:r>
              <a:rPr lang="en-US" dirty="0"/>
              <a:t>This widget is directly controlled by the window manager. It don’t need any parent window to work on.</a:t>
            </a:r>
          </a:p>
          <a:p>
            <a:pPr fontAlgn="base"/>
            <a:r>
              <a:rPr lang="en-US" b="1" dirty="0"/>
              <a:t>Syntax:</a:t>
            </a:r>
          </a:p>
          <a:p>
            <a:pPr fontAlgn="base">
              <a:buNone/>
            </a:pPr>
            <a:r>
              <a:rPr lang="en-US" dirty="0"/>
              <a:t>w = </a:t>
            </a:r>
            <a:r>
              <a:rPr lang="en-US" dirty="0" err="1"/>
              <a:t>TopLevel</a:t>
            </a:r>
            <a:r>
              <a:rPr lang="en-US" dirty="0"/>
              <a:t>(master, option=value)</a:t>
            </a:r>
          </a:p>
          <a:p>
            <a:pPr fontAlgn="base">
              <a:buNone/>
            </a:pPr>
            <a:r>
              <a:rPr lang="en-US" b="1" dirty="0"/>
              <a:t>Options</a:t>
            </a:r>
          </a:p>
          <a:p>
            <a:pPr fontAlgn="base"/>
            <a:r>
              <a:rPr lang="en-US" b="1" dirty="0" err="1"/>
              <a:t>bg</a:t>
            </a:r>
            <a:r>
              <a:rPr lang="en-US" dirty="0"/>
              <a:t>: to set he normal background color.</a:t>
            </a:r>
          </a:p>
          <a:p>
            <a:pPr fontAlgn="base"/>
            <a:r>
              <a:rPr lang="en-US" b="1" dirty="0" err="1"/>
              <a:t>bd</a:t>
            </a:r>
            <a:r>
              <a:rPr lang="en-US" dirty="0"/>
              <a:t>: to set the size of border around the indicator.</a:t>
            </a:r>
          </a:p>
          <a:p>
            <a:pPr fontAlgn="base"/>
            <a:r>
              <a:rPr lang="en-US" b="1" dirty="0"/>
              <a:t>cursor</a:t>
            </a:r>
            <a:r>
              <a:rPr lang="en-US" dirty="0"/>
              <a:t>: To appear the cursor when the mouse over the </a:t>
            </a:r>
            <a:r>
              <a:rPr lang="en-US" dirty="0" err="1"/>
              <a:t>menubutton</a:t>
            </a:r>
            <a:r>
              <a:rPr lang="en-US" dirty="0"/>
              <a:t>.</a:t>
            </a:r>
          </a:p>
          <a:p>
            <a:pPr fontAlgn="base"/>
            <a:r>
              <a:rPr lang="en-US" b="1" dirty="0"/>
              <a:t>width</a:t>
            </a:r>
            <a:r>
              <a:rPr lang="en-US" dirty="0"/>
              <a:t>: to set the width of the widget.</a:t>
            </a:r>
          </a:p>
          <a:p>
            <a:pPr fontAlgn="base"/>
            <a:r>
              <a:rPr lang="en-US" b="1" dirty="0"/>
              <a:t>height</a:t>
            </a:r>
            <a:r>
              <a:rPr lang="en-US" dirty="0"/>
              <a:t>: to set the height of the widget.</a:t>
            </a:r>
          </a:p>
          <a:p>
            <a:pPr>
              <a:buNone/>
            </a:pPr>
            <a:br>
              <a:rPr lang="en-US" dirty="0"/>
            </a:br>
            <a:endParaRPr lang="en-US" dirty="0"/>
          </a:p>
        </p:txBody>
      </p:sp>
      <p:pic>
        <p:nvPicPr>
          <p:cNvPr id="5"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a:t>
            </a:r>
          </a:p>
        </p:txBody>
      </p:sp>
      <p:sp>
        <p:nvSpPr>
          <p:cNvPr id="2" name="Content Placeholder 1"/>
          <p:cNvSpPr>
            <a:spLocks noGrp="1"/>
          </p:cNvSpPr>
          <p:nvPr>
            <p:ph sz="quarter" idx="1"/>
          </p:nvPr>
        </p:nvSpPr>
        <p:spPr/>
        <p:txBody>
          <a:bodyPr/>
          <a:lstStyle/>
          <a:p>
            <a:pPr fontAlgn="base">
              <a:buNone/>
            </a:pPr>
            <a:r>
              <a:rPr lang="en-US" dirty="0"/>
              <a:t>from </a:t>
            </a:r>
            <a:r>
              <a:rPr lang="en-US" dirty="0" err="1"/>
              <a:t>tkinter</a:t>
            </a:r>
            <a:r>
              <a:rPr lang="en-US" dirty="0"/>
              <a:t> import *</a:t>
            </a:r>
          </a:p>
          <a:p>
            <a:pPr fontAlgn="base">
              <a:buNone/>
            </a:pPr>
            <a:r>
              <a:rPr lang="en-US" dirty="0"/>
              <a:t>root = </a:t>
            </a:r>
            <a:r>
              <a:rPr lang="en-US" dirty="0" err="1"/>
              <a:t>Tk</a:t>
            </a:r>
            <a:r>
              <a:rPr lang="en-US" dirty="0"/>
              <a:t>()</a:t>
            </a:r>
          </a:p>
          <a:p>
            <a:pPr fontAlgn="base">
              <a:buNone/>
            </a:pPr>
            <a:r>
              <a:rPr lang="en-US" dirty="0" err="1"/>
              <a:t>root.title</a:t>
            </a:r>
            <a:r>
              <a:rPr lang="en-US" dirty="0"/>
              <a:t>(‘Networkz Systems')</a:t>
            </a:r>
          </a:p>
          <a:p>
            <a:pPr fontAlgn="base">
              <a:buNone/>
            </a:pPr>
            <a:r>
              <a:rPr lang="en-US" dirty="0"/>
              <a:t>top = </a:t>
            </a:r>
            <a:r>
              <a:rPr lang="en-US" dirty="0" err="1"/>
              <a:t>Toplevel</a:t>
            </a:r>
            <a:r>
              <a:rPr lang="en-US" dirty="0"/>
              <a:t>()</a:t>
            </a:r>
          </a:p>
          <a:p>
            <a:pPr fontAlgn="base">
              <a:buNone/>
            </a:pPr>
            <a:r>
              <a:rPr lang="en-US" dirty="0" err="1"/>
              <a:t>top.title</a:t>
            </a:r>
            <a:r>
              <a:rPr lang="en-US" dirty="0"/>
              <a:t>('Python')</a:t>
            </a:r>
          </a:p>
          <a:p>
            <a:pPr fontAlgn="base">
              <a:buNone/>
            </a:pPr>
            <a:r>
              <a:rPr lang="en-US" dirty="0" err="1"/>
              <a:t>top.mainloop</a:t>
            </a:r>
            <a:r>
              <a:rPr lang="en-US" dirty="0"/>
              <a:t>()</a:t>
            </a:r>
          </a:p>
          <a:p>
            <a:endParaRPr lang="en-US" dirty="0"/>
          </a:p>
        </p:txBody>
      </p:sp>
      <p:pic>
        <p:nvPicPr>
          <p:cNvPr id="6"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867" y="-379589"/>
            <a:ext cx="9956800" cy="1143000"/>
          </a:xfrm>
        </p:spPr>
        <p:txBody>
          <a:bodyPr/>
          <a:lstStyle/>
          <a:p>
            <a:r>
              <a:rPr lang="en-US" dirty="0"/>
              <a:t>Image:</a:t>
            </a:r>
            <a:endParaRPr lang="en-IN" dirty="0"/>
          </a:p>
        </p:txBody>
      </p:sp>
      <p:sp>
        <p:nvSpPr>
          <p:cNvPr id="3" name="Content Placeholder 2"/>
          <p:cNvSpPr>
            <a:spLocks noGrp="1"/>
          </p:cNvSpPr>
          <p:nvPr>
            <p:ph sz="quarter" idx="1"/>
          </p:nvPr>
        </p:nvSpPr>
        <p:spPr>
          <a:xfrm>
            <a:off x="677333" y="1103489"/>
            <a:ext cx="10080978" cy="5331178"/>
          </a:xfrm>
        </p:spPr>
        <p:txBody>
          <a:bodyPr>
            <a:normAutofit fontScale="85000" lnSpcReduction="20000"/>
          </a:bodyPr>
          <a:lstStyle/>
          <a:p>
            <a:pPr marL="0" indent="0">
              <a:buNone/>
            </a:pPr>
            <a:r>
              <a:rPr lang="en-IN" dirty="0"/>
              <a:t>from </a:t>
            </a:r>
            <a:r>
              <a:rPr lang="en-IN" dirty="0" err="1"/>
              <a:t>tkinter</a:t>
            </a:r>
            <a:r>
              <a:rPr lang="en-IN" dirty="0"/>
              <a:t> import*</a:t>
            </a:r>
          </a:p>
          <a:p>
            <a:pPr marL="0" indent="0">
              <a:buNone/>
            </a:pPr>
            <a:r>
              <a:rPr lang="en-IN" dirty="0"/>
              <a:t>from PIL import </a:t>
            </a:r>
            <a:r>
              <a:rPr lang="en-IN" dirty="0" err="1"/>
              <a:t>Image,ImageTk</a:t>
            </a:r>
            <a:endParaRPr lang="en-IN" dirty="0"/>
          </a:p>
          <a:p>
            <a:pPr marL="0" indent="0">
              <a:buNone/>
            </a:pPr>
            <a:r>
              <a:rPr lang="en-IN" dirty="0"/>
              <a:t>top=</a:t>
            </a:r>
            <a:r>
              <a:rPr lang="en-IN" dirty="0" err="1"/>
              <a:t>Tk</a:t>
            </a:r>
            <a:r>
              <a:rPr lang="en-IN" dirty="0"/>
              <a:t>()</a:t>
            </a:r>
          </a:p>
          <a:p>
            <a:pPr marL="0" indent="0">
              <a:buNone/>
            </a:pPr>
            <a:r>
              <a:rPr lang="en-IN" dirty="0" err="1"/>
              <a:t>top.title</a:t>
            </a:r>
            <a:r>
              <a:rPr lang="en-IN" dirty="0"/>
              <a:t>("Adding Image")</a:t>
            </a:r>
          </a:p>
          <a:p>
            <a:pPr marL="0" indent="0">
              <a:buNone/>
            </a:pPr>
            <a:r>
              <a:rPr lang="en-IN" dirty="0" err="1"/>
              <a:t>top.geometry</a:t>
            </a:r>
            <a:r>
              <a:rPr lang="en-IN" dirty="0"/>
              <a:t>("500x500")</a:t>
            </a:r>
          </a:p>
          <a:p>
            <a:pPr marL="0" indent="0">
              <a:buNone/>
            </a:pPr>
            <a:r>
              <a:rPr lang="en-IN" dirty="0" err="1"/>
              <a:t>img</a:t>
            </a:r>
            <a:r>
              <a:rPr lang="en-IN" dirty="0"/>
              <a:t>=</a:t>
            </a:r>
            <a:r>
              <a:rPr lang="en-IN" dirty="0" err="1"/>
              <a:t>Image.open</a:t>
            </a:r>
            <a:r>
              <a:rPr lang="en-IN" dirty="0"/>
              <a:t>("night.jpg")</a:t>
            </a:r>
          </a:p>
          <a:p>
            <a:pPr marL="0" indent="0">
              <a:buNone/>
            </a:pPr>
            <a:endParaRPr lang="en-IN" dirty="0"/>
          </a:p>
          <a:p>
            <a:pPr marL="0" indent="0">
              <a:buNone/>
            </a:pPr>
            <a:r>
              <a:rPr lang="en-IN" dirty="0"/>
              <a:t>name=</a:t>
            </a:r>
            <a:r>
              <a:rPr lang="en-IN" dirty="0" err="1"/>
              <a:t>ImageTk.PhotoImage</a:t>
            </a:r>
            <a:r>
              <a:rPr lang="en-IN" dirty="0"/>
              <a:t>(</a:t>
            </a:r>
            <a:r>
              <a:rPr lang="en-IN" dirty="0" err="1"/>
              <a:t>img</a:t>
            </a:r>
            <a:r>
              <a:rPr lang="en-IN" dirty="0"/>
              <a:t>)</a:t>
            </a:r>
          </a:p>
          <a:p>
            <a:pPr marL="0" indent="0">
              <a:buNone/>
            </a:pPr>
            <a:endParaRPr lang="en-IN" dirty="0"/>
          </a:p>
          <a:p>
            <a:pPr marL="0" indent="0">
              <a:buNone/>
            </a:pPr>
            <a:r>
              <a:rPr lang="en-IN" dirty="0" err="1"/>
              <a:t>lb</a:t>
            </a:r>
            <a:r>
              <a:rPr lang="en-IN" dirty="0"/>
              <a:t>=Label(</a:t>
            </a:r>
            <a:r>
              <a:rPr lang="en-IN" dirty="0" err="1"/>
              <a:t>top,image</a:t>
            </a:r>
            <a:r>
              <a:rPr lang="en-IN" dirty="0"/>
              <a:t>=name)</a:t>
            </a:r>
          </a:p>
          <a:p>
            <a:pPr marL="0" indent="0">
              <a:buNone/>
            </a:pPr>
            <a:r>
              <a:rPr lang="en-IN" dirty="0" err="1"/>
              <a:t>lb.place</a:t>
            </a:r>
            <a:r>
              <a:rPr lang="en-IN" dirty="0"/>
              <a:t>(x=0,y=0)</a:t>
            </a:r>
          </a:p>
          <a:p>
            <a:pPr marL="0" indent="0">
              <a:buNone/>
            </a:pPr>
            <a:endParaRPr lang="en-IN" dirty="0"/>
          </a:p>
          <a:p>
            <a:pPr marL="0" indent="0">
              <a:buNone/>
            </a:pPr>
            <a:r>
              <a:rPr lang="en-IN" dirty="0"/>
              <a:t>##photo=</a:t>
            </a:r>
            <a:r>
              <a:rPr lang="en-IN" dirty="0" err="1"/>
              <a:t>PhotoImage</a:t>
            </a:r>
            <a:r>
              <a:rPr lang="en-IN" dirty="0"/>
              <a:t>(file="button.png")</a:t>
            </a:r>
          </a:p>
          <a:p>
            <a:pPr marL="0" indent="0">
              <a:buNone/>
            </a:pPr>
            <a:r>
              <a:rPr lang="en-IN" dirty="0"/>
              <a:t>##Button(</a:t>
            </a:r>
            <a:r>
              <a:rPr lang="en-IN" dirty="0" err="1"/>
              <a:t>top,image</a:t>
            </a:r>
            <a:r>
              <a:rPr lang="en-IN" dirty="0"/>
              <a:t>=photo).pack(side=</a:t>
            </a:r>
            <a:r>
              <a:rPr lang="en-IN" dirty="0" err="1"/>
              <a:t>BOTTOM,pady</a:t>
            </a:r>
            <a:r>
              <a:rPr lang="en-IN" dirty="0"/>
              <a:t>=20)</a:t>
            </a:r>
          </a:p>
          <a:p>
            <a:pPr marL="0" indent="0">
              <a:buNone/>
            </a:pPr>
            <a:endParaRPr lang="en-IN" dirty="0"/>
          </a:p>
          <a:p>
            <a:pPr marL="0" indent="0">
              <a:buNone/>
            </a:pPr>
            <a:r>
              <a:rPr lang="en-IN" dirty="0" err="1"/>
              <a:t>top.mainloop</a:t>
            </a:r>
            <a:r>
              <a:rPr lang="en-IN" dirty="0"/>
              <a:t>()</a:t>
            </a:r>
          </a:p>
        </p:txBody>
      </p:sp>
      <p:pic>
        <p:nvPicPr>
          <p:cNvPr id="4"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2441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sz="quarter" idx="1"/>
          </p:nvPr>
        </p:nvSpPr>
        <p:spPr>
          <a:xfrm>
            <a:off x="609600" y="1600200"/>
            <a:ext cx="10566400" cy="4873752"/>
          </a:xfrm>
        </p:spPr>
        <p:txBody>
          <a:bodyPr/>
          <a:lstStyle/>
          <a:p>
            <a:r>
              <a:rPr lang="en-US" dirty="0"/>
              <a:t>1.Create a calculator using GUI programming?</a:t>
            </a:r>
          </a:p>
        </p:txBody>
      </p:sp>
      <p:pic>
        <p:nvPicPr>
          <p:cNvPr id="5"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3107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715962"/>
          </a:xfrm>
        </p:spPr>
        <p:txBody>
          <a:bodyPr>
            <a:normAutofit/>
          </a:bodyPr>
          <a:lstStyle/>
          <a:p>
            <a:pPr algn="l"/>
            <a:r>
              <a:rPr lang="en-US" dirty="0" err="1"/>
              <a:t>Tkinter</a:t>
            </a:r>
            <a:r>
              <a:rPr lang="en-US" dirty="0"/>
              <a:t> Widgets</a:t>
            </a:r>
          </a:p>
        </p:txBody>
      </p:sp>
      <p:sp>
        <p:nvSpPr>
          <p:cNvPr id="3" name="Content Placeholder 2"/>
          <p:cNvSpPr>
            <a:spLocks noGrp="1"/>
          </p:cNvSpPr>
          <p:nvPr>
            <p:ph sz="quarter" idx="1"/>
          </p:nvPr>
        </p:nvSpPr>
        <p:spPr>
          <a:xfrm>
            <a:off x="406400" y="990600"/>
            <a:ext cx="11480800" cy="5029200"/>
          </a:xfrm>
        </p:spPr>
        <p:txBody>
          <a:bodyPr/>
          <a:lstStyle/>
          <a:p>
            <a:r>
              <a:rPr lang="en-US" dirty="0" err="1"/>
              <a:t>Tkinter</a:t>
            </a:r>
            <a:r>
              <a:rPr lang="en-US" dirty="0"/>
              <a:t> provides various controls, labels and text boxes used in a GUI application. These controls are commonly called widgets.</a:t>
            </a:r>
          </a:p>
          <a:p>
            <a:r>
              <a:rPr lang="en-US" dirty="0"/>
              <a:t>There are currently 15 types of widgets in </a:t>
            </a:r>
            <a:r>
              <a:rPr lang="en-US" dirty="0" err="1"/>
              <a:t>Tkinter</a:t>
            </a:r>
            <a:r>
              <a:rPr lang="en-US" dirty="0"/>
              <a:t>.</a:t>
            </a:r>
          </a:p>
        </p:txBody>
      </p:sp>
      <p:graphicFrame>
        <p:nvGraphicFramePr>
          <p:cNvPr id="4" name="Table 3"/>
          <p:cNvGraphicFramePr>
            <a:graphicFrameLocks noGrp="1"/>
          </p:cNvGraphicFramePr>
          <p:nvPr>
            <p:extLst>
              <p:ext uri="{D42A27DB-BD31-4B8C-83A1-F6EECF244321}">
                <p14:modId xmlns:p14="http://schemas.microsoft.com/office/powerpoint/2010/main" val="582063094"/>
              </p:ext>
            </p:extLst>
          </p:nvPr>
        </p:nvGraphicFramePr>
        <p:xfrm>
          <a:off x="485422" y="2585156"/>
          <a:ext cx="10668000" cy="2731911"/>
        </p:xfrm>
        <a:graphic>
          <a:graphicData uri="http://schemas.openxmlformats.org/drawingml/2006/table">
            <a:tbl>
              <a:tblPr firstRow="1" bandRow="1">
                <a:tableStyleId>{5C22544A-7EE6-4342-B048-85BDC9FD1C3A}</a:tableStyleId>
              </a:tblPr>
              <a:tblGrid>
                <a:gridCol w="1873956">
                  <a:extLst>
                    <a:ext uri="{9D8B030D-6E8A-4147-A177-3AD203B41FA5}">
                      <a16:colId xmlns:a16="http://schemas.microsoft.com/office/drawing/2014/main" val="20000"/>
                    </a:ext>
                  </a:extLst>
                </a:gridCol>
                <a:gridCol w="8794044">
                  <a:extLst>
                    <a:ext uri="{9D8B030D-6E8A-4147-A177-3AD203B41FA5}">
                      <a16:colId xmlns:a16="http://schemas.microsoft.com/office/drawing/2014/main" val="20001"/>
                    </a:ext>
                  </a:extLst>
                </a:gridCol>
              </a:tblGrid>
              <a:tr h="485422">
                <a:tc>
                  <a:txBody>
                    <a:bodyPr/>
                    <a:lstStyle/>
                    <a:p>
                      <a:r>
                        <a:rPr lang="en-US" sz="1800" dirty="0"/>
                        <a:t>Operator</a:t>
                      </a:r>
                    </a:p>
                  </a:txBody>
                  <a:tcPr marL="121920" marR="121920"/>
                </a:tc>
                <a:tc>
                  <a:txBody>
                    <a:bodyPr/>
                    <a:lstStyle/>
                    <a:p>
                      <a:r>
                        <a:rPr lang="en-US" sz="1800" dirty="0"/>
                        <a:t>Description</a:t>
                      </a:r>
                    </a:p>
                  </a:txBody>
                  <a:tcPr marL="121920" marR="121920"/>
                </a:tc>
                <a:extLst>
                  <a:ext uri="{0D108BD9-81ED-4DB2-BD59-A6C34878D82A}">
                    <a16:rowId xmlns:a16="http://schemas.microsoft.com/office/drawing/2014/main" val="10000"/>
                  </a:ext>
                </a:extLst>
              </a:tr>
              <a:tr h="522675">
                <a:tc>
                  <a:txBody>
                    <a:bodyPr/>
                    <a:lstStyle/>
                    <a:p>
                      <a:r>
                        <a:rPr lang="en-US" sz="1800" dirty="0"/>
                        <a:t>Button</a:t>
                      </a:r>
                    </a:p>
                  </a:txBody>
                  <a:tcPr marL="121920" marR="121920"/>
                </a:tc>
                <a:tc>
                  <a:txBody>
                    <a:bodyPr/>
                    <a:lstStyle/>
                    <a:p>
                      <a:r>
                        <a:rPr lang="en-US" sz="1800" dirty="0"/>
                        <a:t>The button widget is used to display buttons in your application.</a:t>
                      </a:r>
                    </a:p>
                  </a:txBody>
                  <a:tcPr marL="121920" marR="121920"/>
                </a:tc>
                <a:extLst>
                  <a:ext uri="{0D108BD9-81ED-4DB2-BD59-A6C34878D82A}">
                    <a16:rowId xmlns:a16="http://schemas.microsoft.com/office/drawing/2014/main" val="10001"/>
                  </a:ext>
                </a:extLst>
              </a:tr>
              <a:tr h="707814">
                <a:tc>
                  <a:txBody>
                    <a:bodyPr/>
                    <a:lstStyle/>
                    <a:p>
                      <a:r>
                        <a:rPr lang="en-US" sz="1800" dirty="0"/>
                        <a:t>Canvas</a:t>
                      </a:r>
                    </a:p>
                  </a:txBody>
                  <a:tcPr marL="121920" marR="121920"/>
                </a:tc>
                <a:tc>
                  <a:txBody>
                    <a:bodyPr/>
                    <a:lstStyle/>
                    <a:p>
                      <a:r>
                        <a:rPr lang="en-US" sz="1800" dirty="0"/>
                        <a:t>The canvas widget is used to draw shapes,</a:t>
                      </a:r>
                      <a:r>
                        <a:rPr lang="en-US" sz="1800" baseline="0" dirty="0"/>
                        <a:t> such as lines, ovals, polygons and rectangles, in your application.</a:t>
                      </a:r>
                      <a:endParaRPr lang="en-US" sz="1800" dirty="0"/>
                    </a:p>
                  </a:txBody>
                  <a:tcPr marL="121920" marR="121920"/>
                </a:tc>
                <a:extLst>
                  <a:ext uri="{0D108BD9-81ED-4DB2-BD59-A6C34878D82A}">
                    <a16:rowId xmlns:a16="http://schemas.microsoft.com/office/drawing/2014/main" val="10002"/>
                  </a:ext>
                </a:extLst>
              </a:tr>
              <a:tr h="1016000">
                <a:tc>
                  <a:txBody>
                    <a:bodyPr/>
                    <a:lstStyle/>
                    <a:p>
                      <a:r>
                        <a:rPr lang="en-US" sz="1800" dirty="0"/>
                        <a:t>Check Button</a:t>
                      </a:r>
                    </a:p>
                  </a:txBody>
                  <a:tcPr marL="121920" marR="121920"/>
                </a:tc>
                <a:tc>
                  <a:txBody>
                    <a:bodyPr/>
                    <a:lstStyle/>
                    <a:p>
                      <a:r>
                        <a:rPr lang="en-US" sz="1800" dirty="0"/>
                        <a:t>The Check Button widget is used to display a number of option as checkboxes.</a:t>
                      </a:r>
                      <a:r>
                        <a:rPr lang="en-US" sz="1800" baseline="0" dirty="0"/>
                        <a:t> The user can select multiple options at a time.</a:t>
                      </a:r>
                      <a:endParaRPr lang="en-US" sz="1800" dirty="0"/>
                    </a:p>
                  </a:txBody>
                  <a:tcPr marL="121920" marR="121920"/>
                </a:tc>
                <a:extLst>
                  <a:ext uri="{0D108BD9-81ED-4DB2-BD59-A6C34878D82A}">
                    <a16:rowId xmlns:a16="http://schemas.microsoft.com/office/drawing/2014/main" val="10003"/>
                  </a:ext>
                </a:extLst>
              </a:tr>
            </a:tbl>
          </a:graphicData>
        </a:graphic>
      </p:graphicFrame>
      <p:pic>
        <p:nvPicPr>
          <p:cNvPr id="6"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9327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7377" y="1697038"/>
            <a:ext cx="9956800" cy="1143000"/>
          </a:xfrm>
        </p:spPr>
        <p:txBody>
          <a:bodyPr>
            <a:noAutofit/>
          </a:bodyPr>
          <a:lstStyle/>
          <a:p>
            <a:r>
              <a:rPr lang="en-US" sz="8000" dirty="0" err="1"/>
              <a:t>thankyou</a:t>
            </a:r>
            <a:endParaRPr lang="en-IN" sz="8000" dirty="0"/>
          </a:p>
        </p:txBody>
      </p:sp>
      <p:sp>
        <p:nvSpPr>
          <p:cNvPr id="3" name="Content Placeholder 2"/>
          <p:cNvSpPr>
            <a:spLocks noGrp="1"/>
          </p:cNvSpPr>
          <p:nvPr>
            <p:ph sz="quarter" idx="1"/>
          </p:nvPr>
        </p:nvSpPr>
        <p:spPr>
          <a:xfrm>
            <a:off x="4278489" y="3790245"/>
            <a:ext cx="3307644" cy="1301044"/>
          </a:xfrm>
        </p:spPr>
        <p:txBody>
          <a:bodyPr/>
          <a:lstStyle/>
          <a:p>
            <a:pPr marL="0" indent="0" algn="ctr">
              <a:buNone/>
            </a:pPr>
            <a:r>
              <a:rPr lang="en-US" dirty="0"/>
              <a:t>PRESENTED BY,</a:t>
            </a:r>
          </a:p>
          <a:p>
            <a:pPr marL="0" indent="0" algn="ctr">
              <a:buNone/>
            </a:pPr>
            <a:r>
              <a:rPr lang="en-US" dirty="0"/>
              <a:t>SARANYA  M</a:t>
            </a:r>
            <a:endParaRPr lang="en-IN" dirty="0"/>
          </a:p>
        </p:txBody>
      </p:sp>
      <p:pic>
        <p:nvPicPr>
          <p:cNvPr id="4"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2185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304448611"/>
              </p:ext>
            </p:extLst>
          </p:nvPr>
        </p:nvGraphicFramePr>
        <p:xfrm>
          <a:off x="586422" y="234245"/>
          <a:ext cx="10058400" cy="6392333"/>
        </p:xfrm>
        <a:graphic>
          <a:graphicData uri="http://schemas.openxmlformats.org/drawingml/2006/table">
            <a:tbl>
              <a:tblPr bandRow="1">
                <a:tableStyleId>{5C22544A-7EE6-4342-B048-85BDC9FD1C3A}</a:tableStyleId>
              </a:tblPr>
              <a:tblGrid>
                <a:gridCol w="2099734">
                  <a:extLst>
                    <a:ext uri="{9D8B030D-6E8A-4147-A177-3AD203B41FA5}">
                      <a16:colId xmlns:a16="http://schemas.microsoft.com/office/drawing/2014/main" val="20000"/>
                    </a:ext>
                  </a:extLst>
                </a:gridCol>
                <a:gridCol w="7958666">
                  <a:extLst>
                    <a:ext uri="{9D8B030D-6E8A-4147-A177-3AD203B41FA5}">
                      <a16:colId xmlns:a16="http://schemas.microsoft.com/office/drawing/2014/main" val="20001"/>
                    </a:ext>
                  </a:extLst>
                </a:gridCol>
              </a:tblGrid>
              <a:tr h="725311">
                <a:tc>
                  <a:txBody>
                    <a:bodyPr/>
                    <a:lstStyle/>
                    <a:p>
                      <a:r>
                        <a:rPr lang="en-US" sz="1800" dirty="0"/>
                        <a:t>Entry</a:t>
                      </a:r>
                    </a:p>
                  </a:txBody>
                  <a:tcPr marL="121920" marR="121920"/>
                </a:tc>
                <a:tc>
                  <a:txBody>
                    <a:bodyPr/>
                    <a:lstStyle/>
                    <a:p>
                      <a:r>
                        <a:rPr lang="en-US" sz="1800" dirty="0"/>
                        <a:t>The entry widget is used to display a single-line  text field for accepting values from a user.</a:t>
                      </a:r>
                    </a:p>
                  </a:txBody>
                  <a:tcPr marL="121920" marR="121920"/>
                </a:tc>
                <a:extLst>
                  <a:ext uri="{0D108BD9-81ED-4DB2-BD59-A6C34878D82A}">
                    <a16:rowId xmlns:a16="http://schemas.microsoft.com/office/drawing/2014/main" val="10000"/>
                  </a:ext>
                </a:extLst>
              </a:tr>
              <a:tr h="767645">
                <a:tc>
                  <a:txBody>
                    <a:bodyPr/>
                    <a:lstStyle/>
                    <a:p>
                      <a:r>
                        <a:rPr lang="en-US" sz="1800" dirty="0"/>
                        <a:t>Frame</a:t>
                      </a:r>
                    </a:p>
                  </a:txBody>
                  <a:tcPr marL="121920" marR="121920"/>
                </a:tc>
                <a:tc>
                  <a:txBody>
                    <a:bodyPr/>
                    <a:lstStyle/>
                    <a:p>
                      <a:r>
                        <a:rPr lang="en-US" sz="1800" dirty="0"/>
                        <a:t>The frame widget is used as a container widget to organize other widgets.</a:t>
                      </a:r>
                    </a:p>
                  </a:txBody>
                  <a:tcPr marL="121920" marR="121920"/>
                </a:tc>
                <a:extLst>
                  <a:ext uri="{0D108BD9-81ED-4DB2-BD59-A6C34878D82A}">
                    <a16:rowId xmlns:a16="http://schemas.microsoft.com/office/drawing/2014/main" val="10001"/>
                  </a:ext>
                </a:extLst>
              </a:tr>
              <a:tr h="903111">
                <a:tc>
                  <a:txBody>
                    <a:bodyPr/>
                    <a:lstStyle/>
                    <a:p>
                      <a:r>
                        <a:rPr lang="en-US" sz="1800" dirty="0"/>
                        <a:t>Label</a:t>
                      </a:r>
                    </a:p>
                  </a:txBody>
                  <a:tcPr marL="121920" marR="121920"/>
                </a:tc>
                <a:tc>
                  <a:txBody>
                    <a:bodyPr/>
                    <a:lstStyle/>
                    <a:p>
                      <a:r>
                        <a:rPr lang="en-US" sz="1800" dirty="0"/>
                        <a:t>The label widgets is used to provide a single-line caption for other widgets. It can also contain images.</a:t>
                      </a:r>
                    </a:p>
                  </a:txBody>
                  <a:tcPr marL="121920" marR="121920"/>
                </a:tc>
                <a:extLst>
                  <a:ext uri="{0D108BD9-81ED-4DB2-BD59-A6C34878D82A}">
                    <a16:rowId xmlns:a16="http://schemas.microsoft.com/office/drawing/2014/main" val="10002"/>
                  </a:ext>
                </a:extLst>
              </a:tr>
              <a:tr h="620889">
                <a:tc>
                  <a:txBody>
                    <a:bodyPr/>
                    <a:lstStyle/>
                    <a:p>
                      <a:r>
                        <a:rPr lang="en-US" sz="1800" dirty="0" err="1"/>
                        <a:t>Listbox</a:t>
                      </a:r>
                      <a:endParaRPr lang="en-US" sz="1800" dirty="0"/>
                    </a:p>
                  </a:txBody>
                  <a:tcPr marL="121920" marR="121920"/>
                </a:tc>
                <a:tc>
                  <a:txBody>
                    <a:bodyPr/>
                    <a:lstStyle/>
                    <a:p>
                      <a:r>
                        <a:rPr lang="en-US" sz="1800" dirty="0"/>
                        <a:t>The </a:t>
                      </a:r>
                      <a:r>
                        <a:rPr lang="en-US" sz="1800" dirty="0" err="1"/>
                        <a:t>listbox</a:t>
                      </a:r>
                      <a:r>
                        <a:rPr lang="en-US" sz="1800" baseline="0" dirty="0"/>
                        <a:t> widget is used to provide a list of option to a user.</a:t>
                      </a:r>
                      <a:endParaRPr lang="en-US" sz="1800" dirty="0"/>
                    </a:p>
                  </a:txBody>
                  <a:tcPr marL="121920" marR="121920"/>
                </a:tc>
                <a:extLst>
                  <a:ext uri="{0D108BD9-81ED-4DB2-BD59-A6C34878D82A}">
                    <a16:rowId xmlns:a16="http://schemas.microsoft.com/office/drawing/2014/main" val="10003"/>
                  </a:ext>
                </a:extLst>
              </a:tr>
              <a:tr h="756355">
                <a:tc>
                  <a:txBody>
                    <a:bodyPr/>
                    <a:lstStyle/>
                    <a:p>
                      <a:r>
                        <a:rPr lang="en-US" sz="1800" dirty="0" err="1"/>
                        <a:t>Menubutton</a:t>
                      </a:r>
                      <a:endParaRPr lang="en-US" sz="1800" dirty="0"/>
                    </a:p>
                  </a:txBody>
                  <a:tcPr marL="121920" marR="121920"/>
                </a:tc>
                <a:tc>
                  <a:txBody>
                    <a:bodyPr/>
                    <a:lstStyle/>
                    <a:p>
                      <a:r>
                        <a:rPr lang="en-US" sz="1800" dirty="0"/>
                        <a:t>The </a:t>
                      </a:r>
                      <a:r>
                        <a:rPr lang="en-US" sz="1800" dirty="0" err="1"/>
                        <a:t>Menubutton</a:t>
                      </a:r>
                      <a:r>
                        <a:rPr lang="en-US" sz="1800" dirty="0"/>
                        <a:t> widget is used to display menus in your application.</a:t>
                      </a:r>
                    </a:p>
                  </a:txBody>
                  <a:tcPr marL="121920" marR="121920"/>
                </a:tc>
                <a:extLst>
                  <a:ext uri="{0D108BD9-81ED-4DB2-BD59-A6C34878D82A}">
                    <a16:rowId xmlns:a16="http://schemas.microsoft.com/office/drawing/2014/main" val="10004"/>
                  </a:ext>
                </a:extLst>
              </a:tr>
              <a:tr h="936978">
                <a:tc>
                  <a:txBody>
                    <a:bodyPr/>
                    <a:lstStyle/>
                    <a:p>
                      <a:r>
                        <a:rPr lang="en-US" sz="1800" dirty="0"/>
                        <a:t>Menu</a:t>
                      </a:r>
                    </a:p>
                  </a:txBody>
                  <a:tcPr marL="121920" marR="121920"/>
                </a:tc>
                <a:tc>
                  <a:txBody>
                    <a:bodyPr/>
                    <a:lstStyle/>
                    <a:p>
                      <a:r>
                        <a:rPr lang="en-US" sz="1800" dirty="0"/>
                        <a:t>The menu</a:t>
                      </a:r>
                      <a:r>
                        <a:rPr lang="en-US" sz="1800" baseline="0" dirty="0"/>
                        <a:t> widget is used to provide various commands to a user. These commands are contained inside </a:t>
                      </a:r>
                      <a:r>
                        <a:rPr lang="en-US" sz="1800" baseline="0" dirty="0" err="1"/>
                        <a:t>menubutton</a:t>
                      </a:r>
                      <a:r>
                        <a:rPr lang="en-US" sz="1800" baseline="0" dirty="0"/>
                        <a:t>.</a:t>
                      </a:r>
                      <a:endParaRPr lang="en-US" sz="1800" dirty="0"/>
                    </a:p>
                  </a:txBody>
                  <a:tcPr marL="121920" marR="121920"/>
                </a:tc>
                <a:extLst>
                  <a:ext uri="{0D108BD9-81ED-4DB2-BD59-A6C34878D82A}">
                    <a16:rowId xmlns:a16="http://schemas.microsoft.com/office/drawing/2014/main" val="10005"/>
                  </a:ext>
                </a:extLst>
              </a:tr>
              <a:tr h="869244">
                <a:tc>
                  <a:txBody>
                    <a:bodyPr/>
                    <a:lstStyle/>
                    <a:p>
                      <a:r>
                        <a:rPr lang="en-US" sz="1800" dirty="0"/>
                        <a:t>Message</a:t>
                      </a:r>
                    </a:p>
                  </a:txBody>
                  <a:tcPr marL="121920" marR="121920"/>
                </a:tc>
                <a:tc>
                  <a:txBody>
                    <a:bodyPr/>
                    <a:lstStyle/>
                    <a:p>
                      <a:r>
                        <a:rPr lang="en-US" sz="1800" dirty="0"/>
                        <a:t>The message widget</a:t>
                      </a:r>
                      <a:r>
                        <a:rPr lang="en-US" sz="1800" baseline="0" dirty="0"/>
                        <a:t> is used to display multiline text fields for accepting values from a user.</a:t>
                      </a:r>
                      <a:endParaRPr lang="en-US" sz="1800" dirty="0"/>
                    </a:p>
                  </a:txBody>
                  <a:tcPr marL="121920" marR="121920"/>
                </a:tc>
                <a:extLst>
                  <a:ext uri="{0D108BD9-81ED-4DB2-BD59-A6C34878D82A}">
                    <a16:rowId xmlns:a16="http://schemas.microsoft.com/office/drawing/2014/main" val="10006"/>
                  </a:ext>
                </a:extLst>
              </a:tr>
              <a:tr h="812800">
                <a:tc>
                  <a:txBody>
                    <a:bodyPr/>
                    <a:lstStyle/>
                    <a:p>
                      <a:r>
                        <a:rPr lang="en-US" sz="1800" dirty="0" err="1"/>
                        <a:t>Radiobutton</a:t>
                      </a:r>
                      <a:endParaRPr lang="en-US" sz="1800" dirty="0"/>
                    </a:p>
                  </a:txBody>
                  <a:tcPr marL="121920" marR="121920"/>
                </a:tc>
                <a:tc>
                  <a:txBody>
                    <a:bodyPr/>
                    <a:lstStyle/>
                    <a:p>
                      <a:r>
                        <a:rPr lang="en-US" sz="1800" dirty="0"/>
                        <a:t>The </a:t>
                      </a:r>
                      <a:r>
                        <a:rPr lang="en-US" sz="1800" dirty="0" err="1"/>
                        <a:t>Radiobutton</a:t>
                      </a:r>
                      <a:r>
                        <a:rPr lang="en-US" sz="1800" dirty="0"/>
                        <a:t> widget is used to display a number of options as radio buttons.</a:t>
                      </a:r>
                      <a:r>
                        <a:rPr lang="en-US" sz="1800" baseline="0" dirty="0"/>
                        <a:t> The user can select only one option at a time.</a:t>
                      </a:r>
                      <a:endParaRPr lang="en-US" sz="1800" dirty="0"/>
                    </a:p>
                  </a:txBody>
                  <a:tcPr marL="121920" marR="121920"/>
                </a:tc>
                <a:extLst>
                  <a:ext uri="{0D108BD9-81ED-4DB2-BD59-A6C34878D82A}">
                    <a16:rowId xmlns:a16="http://schemas.microsoft.com/office/drawing/2014/main" val="10007"/>
                  </a:ext>
                </a:extLst>
              </a:tr>
            </a:tbl>
          </a:graphicData>
        </a:graphic>
      </p:graphicFrame>
      <p:pic>
        <p:nvPicPr>
          <p:cNvPr id="4"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3814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922760414"/>
              </p:ext>
            </p:extLst>
          </p:nvPr>
        </p:nvGraphicFramePr>
        <p:xfrm>
          <a:off x="936977" y="663221"/>
          <a:ext cx="10058400" cy="4984610"/>
        </p:xfrm>
        <a:graphic>
          <a:graphicData uri="http://schemas.openxmlformats.org/drawingml/2006/table">
            <a:tbl>
              <a:tblPr bandRow="1">
                <a:tableStyleId>{5C22544A-7EE6-4342-B048-85BDC9FD1C3A}</a:tableStyleId>
              </a:tblPr>
              <a:tblGrid>
                <a:gridCol w="2540000">
                  <a:extLst>
                    <a:ext uri="{9D8B030D-6E8A-4147-A177-3AD203B41FA5}">
                      <a16:colId xmlns:a16="http://schemas.microsoft.com/office/drawing/2014/main" val="20000"/>
                    </a:ext>
                  </a:extLst>
                </a:gridCol>
                <a:gridCol w="7518400">
                  <a:extLst>
                    <a:ext uri="{9D8B030D-6E8A-4147-A177-3AD203B41FA5}">
                      <a16:colId xmlns:a16="http://schemas.microsoft.com/office/drawing/2014/main" val="20001"/>
                    </a:ext>
                  </a:extLst>
                </a:gridCol>
              </a:tblGrid>
              <a:tr h="601134">
                <a:tc>
                  <a:txBody>
                    <a:bodyPr/>
                    <a:lstStyle/>
                    <a:p>
                      <a:r>
                        <a:rPr lang="en-US" sz="1800" dirty="0"/>
                        <a:t>Scale</a:t>
                      </a:r>
                    </a:p>
                  </a:txBody>
                  <a:tcPr marL="121920" marR="121920"/>
                </a:tc>
                <a:tc>
                  <a:txBody>
                    <a:bodyPr/>
                    <a:lstStyle/>
                    <a:p>
                      <a:r>
                        <a:rPr lang="en-US" sz="1800" dirty="0"/>
                        <a:t>The scale widget is used to provide a slider</a:t>
                      </a:r>
                      <a:r>
                        <a:rPr lang="en-US" sz="1800" baseline="0" dirty="0"/>
                        <a:t> widget.</a:t>
                      </a:r>
                      <a:endParaRPr lang="en-US" sz="1800" dirty="0"/>
                    </a:p>
                  </a:txBody>
                  <a:tcPr marL="121920" marR="121920"/>
                </a:tc>
                <a:extLst>
                  <a:ext uri="{0D108BD9-81ED-4DB2-BD59-A6C34878D82A}">
                    <a16:rowId xmlns:a16="http://schemas.microsoft.com/office/drawing/2014/main" val="10000"/>
                  </a:ext>
                </a:extLst>
              </a:tr>
              <a:tr h="747890">
                <a:tc>
                  <a:txBody>
                    <a:bodyPr/>
                    <a:lstStyle/>
                    <a:p>
                      <a:r>
                        <a:rPr lang="en-US" sz="1800" dirty="0"/>
                        <a:t>Scrollbar</a:t>
                      </a:r>
                    </a:p>
                  </a:txBody>
                  <a:tcPr marL="121920" marR="121920"/>
                </a:tc>
                <a:tc>
                  <a:txBody>
                    <a:bodyPr/>
                    <a:lstStyle/>
                    <a:p>
                      <a:r>
                        <a:rPr lang="en-US" sz="1800" dirty="0"/>
                        <a:t>The Scrollbar widget is used to add scrolling capability to various widgets, such as list boxes.</a:t>
                      </a:r>
                    </a:p>
                  </a:txBody>
                  <a:tcPr marL="121920" marR="121920"/>
                </a:tc>
                <a:extLst>
                  <a:ext uri="{0D108BD9-81ED-4DB2-BD59-A6C34878D82A}">
                    <a16:rowId xmlns:a16="http://schemas.microsoft.com/office/drawing/2014/main" val="10001"/>
                  </a:ext>
                </a:extLst>
              </a:tr>
              <a:tr h="516466">
                <a:tc>
                  <a:txBody>
                    <a:bodyPr/>
                    <a:lstStyle/>
                    <a:p>
                      <a:r>
                        <a:rPr lang="en-US" sz="1800" dirty="0"/>
                        <a:t>Text</a:t>
                      </a:r>
                    </a:p>
                  </a:txBody>
                  <a:tcPr marL="121920" marR="121920"/>
                </a:tc>
                <a:tc>
                  <a:txBody>
                    <a:bodyPr/>
                    <a:lstStyle/>
                    <a:p>
                      <a:r>
                        <a:rPr lang="en-US" sz="1800" dirty="0"/>
                        <a:t>The Text widget is used to display text in multiple lines.</a:t>
                      </a:r>
                    </a:p>
                  </a:txBody>
                  <a:tcPr marL="121920" marR="121920"/>
                </a:tc>
                <a:extLst>
                  <a:ext uri="{0D108BD9-81ED-4DB2-BD59-A6C34878D82A}">
                    <a16:rowId xmlns:a16="http://schemas.microsoft.com/office/drawing/2014/main" val="10002"/>
                  </a:ext>
                </a:extLst>
              </a:tr>
              <a:tr h="824089">
                <a:tc>
                  <a:txBody>
                    <a:bodyPr/>
                    <a:lstStyle/>
                    <a:p>
                      <a:r>
                        <a:rPr lang="en-US" sz="1800" dirty="0" err="1"/>
                        <a:t>Spinbox</a:t>
                      </a:r>
                      <a:endParaRPr lang="en-US" sz="1800" dirty="0"/>
                    </a:p>
                  </a:txBody>
                  <a:tcPr marL="121920" marR="121920"/>
                </a:tc>
                <a:tc>
                  <a:txBody>
                    <a:bodyPr/>
                    <a:lstStyle/>
                    <a:p>
                      <a:r>
                        <a:rPr lang="en-US" sz="1800" dirty="0"/>
                        <a:t>The </a:t>
                      </a:r>
                      <a:r>
                        <a:rPr lang="en-US" sz="1800" dirty="0" err="1"/>
                        <a:t>spinbox</a:t>
                      </a:r>
                      <a:r>
                        <a:rPr lang="en-US" sz="1800" dirty="0"/>
                        <a:t> widget is a variant of the standard </a:t>
                      </a:r>
                      <a:r>
                        <a:rPr lang="en-US" sz="1800" dirty="0" err="1"/>
                        <a:t>Tkinter</a:t>
                      </a:r>
                      <a:r>
                        <a:rPr lang="en-US" sz="1800" dirty="0"/>
                        <a:t> Entry widget,</a:t>
                      </a:r>
                      <a:r>
                        <a:rPr lang="en-US" sz="1800" baseline="0" dirty="0"/>
                        <a:t> which can be used to select from a fixed number of values.</a:t>
                      </a:r>
                      <a:endParaRPr lang="en-US" sz="1800" dirty="0"/>
                    </a:p>
                  </a:txBody>
                  <a:tcPr marL="121920" marR="121920"/>
                </a:tc>
                <a:extLst>
                  <a:ext uri="{0D108BD9-81ED-4DB2-BD59-A6C34878D82A}">
                    <a16:rowId xmlns:a16="http://schemas.microsoft.com/office/drawing/2014/main" val="10003"/>
                  </a:ext>
                </a:extLst>
              </a:tr>
              <a:tr h="1106311">
                <a:tc>
                  <a:txBody>
                    <a:bodyPr/>
                    <a:lstStyle/>
                    <a:p>
                      <a:r>
                        <a:rPr lang="en-US" sz="1800" dirty="0" err="1"/>
                        <a:t>LabelFrame</a:t>
                      </a:r>
                      <a:endParaRPr lang="en-US" sz="1800" dirty="0"/>
                    </a:p>
                  </a:txBody>
                  <a:tcPr marL="121920" marR="121920"/>
                </a:tc>
                <a:tc>
                  <a:txBody>
                    <a:bodyPr/>
                    <a:lstStyle/>
                    <a:p>
                      <a:r>
                        <a:rPr lang="en-US" sz="1800" dirty="0"/>
                        <a:t>A </a:t>
                      </a:r>
                      <a:r>
                        <a:rPr lang="en-US" sz="1800" dirty="0" err="1"/>
                        <a:t>LabelFrame</a:t>
                      </a:r>
                      <a:r>
                        <a:rPr lang="en-US" sz="1800" baseline="0" dirty="0"/>
                        <a:t> is a simple container widget. Its primary purpose is to act as a spacer or container for complex window layouts.</a:t>
                      </a:r>
                      <a:endParaRPr lang="en-US" sz="1800" dirty="0"/>
                    </a:p>
                  </a:txBody>
                  <a:tcPr marL="121920" marR="121920"/>
                </a:tc>
                <a:extLst>
                  <a:ext uri="{0D108BD9-81ED-4DB2-BD59-A6C34878D82A}">
                    <a16:rowId xmlns:a16="http://schemas.microsoft.com/office/drawing/2014/main" val="10004"/>
                  </a:ext>
                </a:extLst>
              </a:tr>
              <a:tr h="1188720">
                <a:tc>
                  <a:txBody>
                    <a:bodyPr/>
                    <a:lstStyle/>
                    <a:p>
                      <a:r>
                        <a:rPr lang="en-US" sz="1800" dirty="0" err="1"/>
                        <a:t>messagebox</a:t>
                      </a:r>
                      <a:endParaRPr lang="en-US" sz="1800" dirty="0"/>
                    </a:p>
                  </a:txBody>
                  <a:tcPr marL="121920" marR="121920"/>
                </a:tc>
                <a:tc>
                  <a:txBody>
                    <a:bodyPr/>
                    <a:lstStyle/>
                    <a:p>
                      <a:r>
                        <a:rPr lang="en-US" sz="1800" dirty="0"/>
                        <a:t>This module is used to display message boxes in your applications. </a:t>
                      </a:r>
                    </a:p>
                  </a:txBody>
                  <a:tcPr marL="121920" marR="121920"/>
                </a:tc>
                <a:extLst>
                  <a:ext uri="{0D108BD9-81ED-4DB2-BD59-A6C34878D82A}">
                    <a16:rowId xmlns:a16="http://schemas.microsoft.com/office/drawing/2014/main" val="10005"/>
                  </a:ext>
                </a:extLst>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0631" y="5937250"/>
            <a:ext cx="1304925"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44648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32178" y="0"/>
            <a:ext cx="9956800" cy="1143000"/>
          </a:xfrm>
        </p:spPr>
        <p:txBody>
          <a:bodyPr/>
          <a:lstStyle/>
          <a:p>
            <a:r>
              <a:rPr lang="en-US" dirty="0"/>
              <a:t>Geometry Manager classes:</a:t>
            </a:r>
          </a:p>
        </p:txBody>
      </p:sp>
      <p:sp>
        <p:nvSpPr>
          <p:cNvPr id="2" name="Content Placeholder 1"/>
          <p:cNvSpPr>
            <a:spLocks noGrp="1"/>
          </p:cNvSpPr>
          <p:nvPr>
            <p:ph sz="quarter" idx="1"/>
          </p:nvPr>
        </p:nvSpPr>
        <p:spPr>
          <a:xfrm>
            <a:off x="609600" y="1321375"/>
            <a:ext cx="10972800" cy="4975455"/>
          </a:xfrm>
        </p:spPr>
        <p:txBody>
          <a:bodyPr/>
          <a:lstStyle/>
          <a:p>
            <a:r>
              <a:rPr lang="en-US" b="1" dirty="0"/>
              <a:t>Pack() Method</a:t>
            </a:r>
            <a:r>
              <a:rPr lang="en-US" dirty="0"/>
              <a:t>:</a:t>
            </a:r>
          </a:p>
          <a:p>
            <a:pPr lvl="1"/>
            <a:r>
              <a:rPr lang="en-US" dirty="0"/>
              <a:t>It organizes the widgets in blocks before placing in the parent widget.</a:t>
            </a:r>
          </a:p>
          <a:p>
            <a:r>
              <a:rPr lang="en-US" b="1" dirty="0"/>
              <a:t>Grid() Method</a:t>
            </a:r>
            <a:r>
              <a:rPr lang="en-US" dirty="0"/>
              <a:t>:</a:t>
            </a:r>
          </a:p>
          <a:p>
            <a:pPr lvl="1"/>
            <a:r>
              <a:rPr lang="en-US" dirty="0"/>
              <a:t>It organizes the widgets in the grid (table like structure) before placing in the parent widget.</a:t>
            </a:r>
          </a:p>
          <a:p>
            <a:r>
              <a:rPr lang="en-US" b="1" dirty="0"/>
              <a:t>Place() Method:</a:t>
            </a:r>
          </a:p>
          <a:p>
            <a:pPr lvl="1"/>
            <a:r>
              <a:rPr lang="en-US" dirty="0"/>
              <a:t>It organizes the widgets by placing them on specific positions directed by the programmer.</a:t>
            </a:r>
          </a:p>
        </p:txBody>
      </p:sp>
      <p:pic>
        <p:nvPicPr>
          <p:cNvPr id="5" name="Picture 2" descr="C:\Users\DELL\Desktop\N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9808" y="5836355"/>
            <a:ext cx="1301382" cy="920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2827</TotalTime>
  <Words>4919</Words>
  <Application>Microsoft Office PowerPoint</Application>
  <PresentationFormat>Widescreen</PresentationFormat>
  <Paragraphs>538</Paragraphs>
  <Slides>60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Calibri</vt:lpstr>
      <vt:lpstr>Century Schoolbook</vt:lpstr>
      <vt:lpstr>Times New Roman</vt:lpstr>
      <vt:lpstr>Wingdings</vt:lpstr>
      <vt:lpstr>Wingdings 2</vt:lpstr>
      <vt:lpstr>Oriel</vt:lpstr>
      <vt:lpstr>GUI - Tkinter </vt:lpstr>
      <vt:lpstr>GUI</vt:lpstr>
      <vt:lpstr>GUI in Python</vt:lpstr>
      <vt:lpstr>Tkinter Programming</vt:lpstr>
      <vt:lpstr>Creating Tk window</vt:lpstr>
      <vt:lpstr>Tkinter Widgets</vt:lpstr>
      <vt:lpstr>PowerPoint Presentation</vt:lpstr>
      <vt:lpstr>PowerPoint Presentation</vt:lpstr>
      <vt:lpstr>Geometry Manager classes:</vt:lpstr>
      <vt:lpstr>PowerPoint Presentation</vt:lpstr>
      <vt:lpstr>Button</vt:lpstr>
      <vt:lpstr>Some options</vt:lpstr>
      <vt:lpstr>Button and Message Box</vt:lpstr>
      <vt:lpstr>Label</vt:lpstr>
      <vt:lpstr>Options</vt:lpstr>
      <vt:lpstr>Entry</vt:lpstr>
      <vt:lpstr>Options</vt:lpstr>
      <vt:lpstr>Example-Label and Entry Widgets</vt:lpstr>
      <vt:lpstr>Checkbutton</vt:lpstr>
      <vt:lpstr>Options</vt:lpstr>
      <vt:lpstr>Example</vt:lpstr>
      <vt:lpstr>Radiobutton:</vt:lpstr>
      <vt:lpstr>Options</vt:lpstr>
      <vt:lpstr>Example:</vt:lpstr>
      <vt:lpstr>Listbox</vt:lpstr>
      <vt:lpstr>Options</vt:lpstr>
      <vt:lpstr>PowerPoint Presentation</vt:lpstr>
      <vt:lpstr>ComboBox</vt:lpstr>
      <vt:lpstr>Menubutton</vt:lpstr>
      <vt:lpstr>Options</vt:lpstr>
      <vt:lpstr>Example:</vt:lpstr>
      <vt:lpstr>Menu</vt:lpstr>
      <vt:lpstr>Options</vt:lpstr>
      <vt:lpstr>Example</vt:lpstr>
      <vt:lpstr>scale</vt:lpstr>
      <vt:lpstr>Options</vt:lpstr>
      <vt:lpstr>Example</vt:lpstr>
      <vt:lpstr>scrollbar</vt:lpstr>
      <vt:lpstr>Options</vt:lpstr>
      <vt:lpstr>Example:</vt:lpstr>
      <vt:lpstr>Text</vt:lpstr>
      <vt:lpstr>Options</vt:lpstr>
      <vt:lpstr>Example-Scrollbar and Text Widget</vt:lpstr>
      <vt:lpstr>spinbox</vt:lpstr>
      <vt:lpstr>Options</vt:lpstr>
      <vt:lpstr>Example</vt:lpstr>
      <vt:lpstr>Message:</vt:lpstr>
      <vt:lpstr>Options</vt:lpstr>
      <vt:lpstr>Example:</vt:lpstr>
      <vt:lpstr>Canvas</vt:lpstr>
      <vt:lpstr>Example:</vt:lpstr>
      <vt:lpstr>Frame</vt:lpstr>
      <vt:lpstr>PowerPoint Presentation</vt:lpstr>
      <vt:lpstr>Options</vt:lpstr>
      <vt:lpstr>Example:</vt:lpstr>
      <vt:lpstr>TopLevel:</vt:lpstr>
      <vt:lpstr>Example</vt:lpstr>
      <vt:lpstr>Image:</vt:lpstr>
      <vt:lpstr>exercise</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HAI</dc:creator>
  <cp:lastModifiedBy>DELL</cp:lastModifiedBy>
  <cp:revision>94</cp:revision>
  <dcterms:created xsi:type="dcterms:W3CDTF">2014-04-17T23:07:25Z</dcterms:created>
  <dcterms:modified xsi:type="dcterms:W3CDTF">2022-03-28T09:34:12Z</dcterms:modified>
</cp:coreProperties>
</file>