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5" r:id="rId3"/>
    <p:sldId id="266" r:id="rId5"/>
    <p:sldId id="267" r:id="rId6"/>
    <p:sldId id="268" r:id="rId7"/>
    <p:sldId id="29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4" r:id="rId29"/>
    <p:sldId id="295" r:id="rId30"/>
    <p:sldId id="296" r:id="rId31"/>
    <p:sldId id="29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65"/>
            <p14:sldId id="266"/>
            <p14:sldId id="267"/>
            <p14:sldId id="268"/>
            <p14:sldId id="29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6"/>
            <p14:sldId id="287"/>
            <p14:sldId id="288"/>
            <p14:sldId id="289"/>
            <p14:sldId id="290"/>
            <p14:sldId id="291"/>
            <p14:sldId id="292"/>
            <p14:sldId id="294"/>
            <p14:sldId id="295"/>
            <p14:sldId id="296"/>
            <p14:sldId id="297"/>
          </p14:sldIdLst>
        </p14:section>
        <p14:section name="Group Member 3" id="{0DAD77B1-60C5-4EB2-933E-C56E97A5B2A7}">
          <p14:sldIdLst/>
        </p14:section>
        <p14:section name="Group Member 1" id="{0860697E-8C4A-43F9-A7C0-C435911657B2}">
          <p14:sldIdLst/>
        </p14:section>
        <p14:section name="Group Member 2" id="{ED02CA79-8112-418E-8BC2-0FD9B68AECB3}">
          <p14:sldIdLst/>
        </p14:section>
        <p14:section name="General Closing" id="{4AB6C702-EE4D-4283-ACB0-770710E41AE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2865" autoAdjust="0"/>
  </p:normalViewPr>
  <p:slideViewPr>
    <p:cSldViewPr snapToGrid="0" showGuides="1">
      <p:cViewPr varScale="1">
        <p:scale>
          <a:sx n="64" d="100"/>
          <a:sy n="64" d="100"/>
        </p:scale>
        <p:origin x="108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61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2A728E-D0BC-46FD-98BF-1FAF623FDD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2A728E-D0BC-46FD-98BF-1FAF623FDD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2A728E-D0BC-46FD-98BF-1FAF623FDD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2A728E-D0BC-46FD-98BF-1FAF623FDD4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2A728E-D0BC-46FD-98BF-1FAF623FDD4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78ABE3C1-DBE1-495D-B57B-2849774B866A}" type="datetimeFigureOut">
              <a:rPr lang="en-US" smtClean="0"/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>
        <p15:prstTrans prst="drap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2DE42F4-6EEF-4EF7-8ED4-2208F0F89A08}" type="datetimeFigureOut">
              <a:rPr lang="en-US" smtClean="0"/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>
        <p15:prstTrans prst="drap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30578ACC-22D6-47C1-A373-4FD133E34F3C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>
        <p15:prstTrans prst="drap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>
        <p15:prstTrans prst="drap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>
        <p15:prstTrans prst="drap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E99F462-093F-4566-844B-4C71F2739DA5}" type="datetimeFigureOut">
              <a:rPr lang="en-US" smtClean="0"/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>
        <p15:prstTrans prst="drap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>
        <p15:prstTrans prst="drap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331444B-B92B-4E27-8C94-BB93EAF5CB18}" type="datetimeFigureOut">
              <a:rPr lang="en-US" smtClean="0"/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>
        <p15:prstTrans prst="drap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63EFA5E-FA76-400D-B3DC-F0BA90E6D107}" type="datetimeFigureOut">
              <a:rPr lang="en-US" smtClean="0"/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>
        <p15:prstTrans prst="drap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D6E9DEC-419B-4CC5-A080-3B06BD5A8291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>
        <p15:prstTrans prst="drape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 panose="05000000000000000000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Structured Query Language(SQL)</a:t>
            </a:r>
            <a:endParaRPr lang="en-US" dirty="0"/>
          </a:p>
        </p:txBody>
      </p:sp>
      <p:pic>
        <p:nvPicPr>
          <p:cNvPr id="3" name="Picture 2" descr="C:\Users\DELL\Desktop\NS logo 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822" y="6051392"/>
            <a:ext cx="1157034" cy="81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>
        <p15:prstTrans prst="drap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639762"/>
          </a:xfrm>
        </p:spPr>
        <p:txBody>
          <a:bodyPr/>
          <a:lstStyle/>
          <a:p>
            <a:r>
              <a:rPr lang="en-US" b="1" dirty="0"/>
              <a:t>Example: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1074400" cy="5483352"/>
          </a:xfrm>
        </p:spPr>
        <p:txBody>
          <a:bodyPr/>
          <a:lstStyle/>
          <a:p>
            <a:r>
              <a:rPr lang="en-US" dirty="0"/>
              <a:t>CREATE TABLE </a:t>
            </a:r>
            <a:r>
              <a:rPr lang="en-US" dirty="0" err="1"/>
              <a:t>FoodCart</a:t>
            </a:r>
            <a:r>
              <a:rPr lang="en-US" dirty="0"/>
              <a:t>(			</a:t>
            </a:r>
            <a:r>
              <a:rPr lang="en-US" dirty="0" err="1"/>
              <a:t>FoodCart</a:t>
            </a:r>
            <a:endParaRPr lang="en-US" dirty="0"/>
          </a:p>
          <a:p>
            <a:pPr>
              <a:buNone/>
            </a:pPr>
            <a:r>
              <a:rPr lang="en-US" dirty="0"/>
              <a:t>	date </a:t>
            </a:r>
            <a:r>
              <a:rPr lang="en-US" dirty="0" err="1"/>
              <a:t>varchar</a:t>
            </a:r>
            <a:r>
              <a:rPr lang="en-US" dirty="0"/>
              <a:t>(10),</a:t>
            </a:r>
            <a:endParaRPr lang="en-US" dirty="0"/>
          </a:p>
          <a:p>
            <a:pPr>
              <a:buNone/>
            </a:pPr>
            <a:r>
              <a:rPr lang="en-US" dirty="0"/>
              <a:t>	food </a:t>
            </a:r>
            <a:r>
              <a:rPr lang="en-US" dirty="0" err="1"/>
              <a:t>varchar</a:t>
            </a:r>
            <a:r>
              <a:rPr lang="en-US" dirty="0"/>
              <a:t>(20),</a:t>
            </a:r>
            <a:endParaRPr lang="en-US" dirty="0"/>
          </a:p>
          <a:p>
            <a:pPr>
              <a:buNone/>
            </a:pPr>
            <a:r>
              <a:rPr lang="en-US" dirty="0"/>
              <a:t>	profit float</a:t>
            </a:r>
            <a:endParaRPr lang="en-US" dirty="0"/>
          </a:p>
          <a:p>
            <a:pPr>
              <a:buNone/>
            </a:pPr>
            <a:r>
              <a:rPr lang="en-US" dirty="0"/>
              <a:t>	);</a:t>
            </a:r>
            <a:endParaRPr lang="en-US" dirty="0"/>
          </a:p>
          <a:p>
            <a:r>
              <a:rPr lang="en-US" dirty="0"/>
              <a:t>ALTER TABLE </a:t>
            </a:r>
            <a:r>
              <a:rPr lang="en-US" dirty="0" err="1"/>
              <a:t>FoodCart</a:t>
            </a:r>
            <a:r>
              <a:rPr lang="en-US" dirty="0"/>
              <a:t>			</a:t>
            </a:r>
            <a:r>
              <a:rPr lang="en-US" dirty="0" err="1"/>
              <a:t>FoodCart</a:t>
            </a:r>
            <a:endParaRPr lang="en-US" dirty="0"/>
          </a:p>
          <a:p>
            <a:pPr>
              <a:buNone/>
            </a:pPr>
            <a:r>
              <a:rPr lang="en-US" dirty="0"/>
              <a:t>	ADD sold </a:t>
            </a:r>
            <a:r>
              <a:rPr lang="en-US" dirty="0" err="1"/>
              <a:t>int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endParaRPr lang="en-US" dirty="0"/>
          </a:p>
          <a:p>
            <a:r>
              <a:rPr lang="en-US" dirty="0"/>
              <a:t>ALTER TABLE </a:t>
            </a:r>
            <a:r>
              <a:rPr lang="en-US" dirty="0" err="1"/>
              <a:t>FoodCart</a:t>
            </a:r>
            <a:r>
              <a:rPr lang="en-US" dirty="0"/>
              <a:t>			</a:t>
            </a:r>
            <a:r>
              <a:rPr lang="en-US" dirty="0" err="1"/>
              <a:t>FoodCart</a:t>
            </a:r>
            <a:endParaRPr lang="en-US" dirty="0"/>
          </a:p>
          <a:p>
            <a:pPr lvl="1">
              <a:buNone/>
            </a:pPr>
            <a:r>
              <a:rPr lang="en-US" dirty="0"/>
              <a:t>DROP profit</a:t>
            </a:r>
            <a:endParaRPr lang="en-US" dirty="0"/>
          </a:p>
          <a:p>
            <a:r>
              <a:rPr lang="en-US" dirty="0"/>
              <a:t>DROP TABLE </a:t>
            </a:r>
            <a:r>
              <a:rPr lang="en-US" dirty="0" err="1"/>
              <a:t>FoodCart</a:t>
            </a:r>
            <a:r>
              <a:rPr lang="en-US" dirty="0"/>
              <a:t>;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04000" y="1371600"/>
          <a:ext cx="5080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22400"/>
                <a:gridCol w="1727200"/>
                <a:gridCol w="1930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profit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00801" y="3581400"/>
          <a:ext cx="5080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8491"/>
                <a:gridCol w="976748"/>
                <a:gridCol w="1128889"/>
                <a:gridCol w="20158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profit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sold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22720" y="5047173"/>
          <a:ext cx="4572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sold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pic>
        <p:nvPicPr>
          <p:cNvPr id="7" name="Picture 6" descr="C:\Users\DELL\Desktop\NS logo 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>
        <p15:prstTrans prst="drap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7634" y="100013"/>
            <a:ext cx="11146367" cy="1338262"/>
          </a:xfrm>
        </p:spPr>
        <p:txBody>
          <a:bodyPr/>
          <a:lstStyle/>
          <a:p>
            <a:pPr eaLnBrk="1" hangingPunct="1"/>
            <a:r>
              <a:rPr lang="en-US" sz="4000"/>
              <a:t>Data Manipulation Language (DML)</a:t>
            </a:r>
            <a:endParaRPr lang="en-US" sz="4000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u="sng"/>
              <a:t>Four basic commands:</a:t>
            </a:r>
            <a:endParaRPr lang="en-US"/>
          </a:p>
          <a:p>
            <a:pPr eaLnBrk="1" hangingPunct="1"/>
            <a:r>
              <a:rPr lang="en-US"/>
              <a:t>INSERT</a:t>
            </a:r>
            <a:endParaRPr lang="en-US"/>
          </a:p>
          <a:p>
            <a:pPr eaLnBrk="1" hangingPunct="1"/>
            <a:r>
              <a:rPr lang="en-US"/>
              <a:t>UPDATE</a:t>
            </a:r>
            <a:endParaRPr lang="en-US"/>
          </a:p>
          <a:p>
            <a:pPr eaLnBrk="1" hangingPunct="1"/>
            <a:r>
              <a:rPr lang="en-US"/>
              <a:t>DELETE</a:t>
            </a:r>
            <a:endParaRPr lang="en-US"/>
          </a:p>
          <a:p>
            <a:pPr eaLnBrk="1" hangingPunct="1"/>
            <a:r>
              <a:rPr lang="en-US"/>
              <a:t>SELECT</a:t>
            </a:r>
            <a:endParaRPr lang="en-US"/>
          </a:p>
        </p:txBody>
      </p:sp>
      <p:pic>
        <p:nvPicPr>
          <p:cNvPr id="4" name="Picture 3" descr="C:\Users\DELL\Desktop\NS logo 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425" y="510051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>
        <p15:prstTrans prst="drap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 into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127760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Arial" panose="020B0604020202020204" pitchFamily="34" charset="0"/>
              </a:rPr>
              <a:t>	The insert into statement is used to insert new records in a table.</a:t>
            </a:r>
            <a:endParaRPr lang="en-US" dirty="0"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b="1" dirty="0">
                <a:latin typeface="Arial" panose="020B0604020202020204" pitchFamily="34" charset="0"/>
              </a:rPr>
              <a:t>Syntax:</a:t>
            </a:r>
            <a:endParaRPr lang="en-US" b="1" dirty="0"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b="1" dirty="0">
                <a:latin typeface="Arial" panose="020B0604020202020204" pitchFamily="34" charset="0"/>
              </a:rPr>
              <a:t>	</a:t>
            </a:r>
            <a:r>
              <a:rPr lang="en-US" dirty="0">
                <a:latin typeface="Arial" panose="020B0604020202020204" pitchFamily="34" charset="0"/>
              </a:rPr>
              <a:t>INSERT INTO </a:t>
            </a:r>
            <a:r>
              <a:rPr lang="en-US" dirty="0" err="1">
                <a:latin typeface="Arial" panose="020B0604020202020204" pitchFamily="34" charset="0"/>
              </a:rPr>
              <a:t>tablename</a:t>
            </a:r>
            <a:r>
              <a:rPr lang="en-US" dirty="0">
                <a:latin typeface="Arial" panose="020B0604020202020204" pitchFamily="34" charset="0"/>
              </a:rPr>
              <a:t> (column-list) VALUES (value-list)</a:t>
            </a:r>
            <a:endParaRPr lang="en-US" dirty="0"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b="1" dirty="0">
                <a:latin typeface="Arial" panose="020B0604020202020204" pitchFamily="34" charset="0"/>
              </a:rPr>
              <a:t>				</a:t>
            </a:r>
            <a:r>
              <a:rPr lang="en-US" dirty="0">
                <a:latin typeface="Arial" panose="020B0604020202020204" pitchFamily="34" charset="0"/>
              </a:rPr>
              <a:t>(or)</a:t>
            </a:r>
            <a:endParaRPr lang="en-US" dirty="0"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dirty="0">
                <a:latin typeface="Arial" panose="020B0604020202020204" pitchFamily="34" charset="0"/>
              </a:rPr>
              <a:t>	INSERT  INTO </a:t>
            </a:r>
            <a:r>
              <a:rPr lang="en-US" dirty="0" err="1">
                <a:latin typeface="Arial" panose="020B0604020202020204" pitchFamily="34" charset="0"/>
              </a:rPr>
              <a:t>table_name</a:t>
            </a:r>
            <a:r>
              <a:rPr lang="en-US" dirty="0">
                <a:latin typeface="Arial" panose="020B0604020202020204" pitchFamily="34" charset="0"/>
              </a:rPr>
              <a:t> VALUES(Value1,value2,value3…)</a:t>
            </a:r>
            <a:endParaRPr lang="en-US" dirty="0"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b="1" dirty="0">
                <a:latin typeface="Arial" panose="020B0604020202020204" pitchFamily="34" charset="0"/>
              </a:rPr>
              <a:t>Example:</a:t>
            </a:r>
            <a:endParaRPr lang="en-US" b="1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INSERT INTO </a:t>
            </a:r>
            <a:r>
              <a:rPr lang="en-US" dirty="0" err="1">
                <a:latin typeface="Arial" panose="020B0604020202020204" pitchFamily="34" charset="0"/>
              </a:rPr>
              <a:t>FoodCart</a:t>
            </a:r>
            <a:r>
              <a:rPr lang="en-US" dirty="0">
                <a:latin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</a:rPr>
              <a:t>date,food,sold</a:t>
            </a:r>
            <a:r>
              <a:rPr lang="en-US" dirty="0">
                <a:latin typeface="Arial" panose="020B0604020202020204" pitchFamily="34" charset="0"/>
              </a:rPr>
              <a:t>) VALUES(‘02/26/08’,’pizza’,70)</a:t>
            </a:r>
            <a:endParaRPr lang="en-US" dirty="0">
              <a:latin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</a:endParaRPr>
          </a:p>
          <a:p>
            <a:pPr lvl="1" eaLnBrk="1" hangingPunct="1">
              <a:buNone/>
            </a:pPr>
            <a:endParaRPr lang="en-US" sz="2000" dirty="0"/>
          </a:p>
          <a:p>
            <a:pPr lvl="1" eaLnBrk="1" hangingPunct="1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 descr="C:\Users\DELL\Desktop\NS logo 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>
        <p15:prstTrans prst="drap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1074400" cy="487375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Update statement is used to update records in a table.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</a:rPr>
              <a:t>Syntax</a:t>
            </a:r>
            <a:r>
              <a:rPr lang="en-US" dirty="0">
                <a:latin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dirty="0">
                <a:latin typeface="Arial" panose="020B0604020202020204" pitchFamily="34" charset="0"/>
              </a:rPr>
              <a:t>	UPDATE </a:t>
            </a:r>
            <a:r>
              <a:rPr lang="en-US" dirty="0" err="1">
                <a:latin typeface="Arial" panose="020B0604020202020204" pitchFamily="34" charset="0"/>
              </a:rPr>
              <a:t>table_name</a:t>
            </a:r>
            <a:r>
              <a:rPr lang="en-US" dirty="0">
                <a:latin typeface="Arial" panose="020B0604020202020204" pitchFamily="34" charset="0"/>
              </a:rPr>
              <a:t> SET column1=value1, column2=value2….. Where </a:t>
            </a:r>
            <a:r>
              <a:rPr lang="en-US" dirty="0" err="1">
                <a:latin typeface="Arial" panose="020B0604020202020204" pitchFamily="34" charset="0"/>
              </a:rPr>
              <a:t>some_column</a:t>
            </a:r>
            <a:r>
              <a:rPr lang="en-US" dirty="0">
                <a:latin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</a:rPr>
              <a:t>Some_value</a:t>
            </a:r>
            <a:r>
              <a:rPr lang="en-US" dirty="0">
                <a:latin typeface="Arial" panose="020B0604020202020204" pitchFamily="34" charset="0"/>
              </a:rPr>
              <a:t>;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</a:rPr>
              <a:t>Example:</a:t>
            </a:r>
            <a:endParaRPr lang="en-US" b="1" dirty="0"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dirty="0">
                <a:latin typeface="Arial" panose="020B0604020202020204" pitchFamily="34" charset="0"/>
              </a:rPr>
              <a:t>	UPDATE </a:t>
            </a:r>
            <a:r>
              <a:rPr lang="en-US" dirty="0" err="1">
                <a:latin typeface="Arial" panose="020B0604020202020204" pitchFamily="34" charset="0"/>
              </a:rPr>
              <a:t>FoodCart</a:t>
            </a:r>
            <a:r>
              <a:rPr lang="en-US" dirty="0">
                <a:latin typeface="Arial" panose="020B0604020202020204" pitchFamily="34" charset="0"/>
              </a:rPr>
              <a:t> SET sold=349 WHERE date=‘02/25/08’ AND food=‘pizza’;</a:t>
            </a:r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 descr="C:\Users\DELL\Desktop\NS logo 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>
        <p15:prstTrans prst="drap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Delete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The DELETE statement is used to delete records in a table.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</a:rPr>
              <a:t>Syntax</a:t>
            </a:r>
            <a:r>
              <a:rPr lang="en-US" dirty="0">
                <a:latin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dirty="0">
                <a:latin typeface="Arial" panose="020B0604020202020204" pitchFamily="34" charset="0"/>
              </a:rPr>
              <a:t>	DELETE FROM </a:t>
            </a:r>
            <a:r>
              <a:rPr lang="en-US" dirty="0" err="1">
                <a:latin typeface="Arial" panose="020B0604020202020204" pitchFamily="34" charset="0"/>
              </a:rPr>
              <a:t>table_name</a:t>
            </a:r>
            <a:r>
              <a:rPr lang="en-US" dirty="0">
                <a:latin typeface="Arial" panose="020B0604020202020204" pitchFamily="34" charset="0"/>
              </a:rPr>
              <a:t> Where </a:t>
            </a:r>
            <a:r>
              <a:rPr lang="en-US" dirty="0" err="1">
                <a:latin typeface="Arial" panose="020B0604020202020204" pitchFamily="34" charset="0"/>
              </a:rPr>
              <a:t>some_column</a:t>
            </a:r>
            <a:r>
              <a:rPr lang="en-US" dirty="0">
                <a:latin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</a:rPr>
              <a:t>Some_value</a:t>
            </a:r>
            <a:r>
              <a:rPr lang="en-US" dirty="0">
                <a:latin typeface="Arial" panose="020B0604020202020204" pitchFamily="34" charset="0"/>
              </a:rPr>
              <a:t>;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</a:rPr>
              <a:t>To Delete all data:</a:t>
            </a:r>
            <a:endParaRPr lang="en-US" b="1" dirty="0"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dirty="0">
                <a:latin typeface="Arial" panose="020B0604020202020204" pitchFamily="34" charset="0"/>
              </a:rPr>
              <a:t>		DELETE FROM </a:t>
            </a:r>
            <a:r>
              <a:rPr lang="en-US" dirty="0" err="1">
                <a:latin typeface="Arial" panose="020B0604020202020204" pitchFamily="34" charset="0"/>
              </a:rPr>
              <a:t>table_name</a:t>
            </a:r>
            <a:r>
              <a:rPr lang="en-US" dirty="0">
                <a:latin typeface="Arial" panose="020B0604020202020204" pitchFamily="34" charset="0"/>
              </a:rPr>
              <a:t>;</a:t>
            </a:r>
            <a:endParaRPr lang="en-US" dirty="0"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dirty="0">
                <a:latin typeface="Arial" panose="020B0604020202020204" pitchFamily="34" charset="0"/>
              </a:rPr>
              <a:t>				(or)</a:t>
            </a:r>
            <a:endParaRPr lang="en-US" dirty="0"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dirty="0">
                <a:latin typeface="Arial" panose="020B0604020202020204" pitchFamily="34" charset="0"/>
              </a:rPr>
              <a:t>		DELETE *FROM </a:t>
            </a:r>
            <a:r>
              <a:rPr lang="en-US" dirty="0" err="1">
                <a:latin typeface="Arial" panose="020B0604020202020204" pitchFamily="34" charset="0"/>
              </a:rPr>
              <a:t>table_name</a:t>
            </a:r>
            <a:r>
              <a:rPr lang="en-US" dirty="0">
                <a:latin typeface="Arial" panose="020B0604020202020204" pitchFamily="34" charset="0"/>
              </a:rPr>
              <a:t>;</a:t>
            </a:r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 descr="C:\Users\DELL\Desktop\NS logo 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>
        <p15:prstTrans prst="drap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statements, operations, clauses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</a:rPr>
              <a:t>Sql</a:t>
            </a:r>
            <a:r>
              <a:rPr lang="en-US" sz="2800" dirty="0">
                <a:latin typeface="Arial" panose="020B0604020202020204" pitchFamily="34" charset="0"/>
              </a:rPr>
              <a:t> Statements</a:t>
            </a:r>
            <a:endParaRPr lang="en-US" sz="2800" dirty="0"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</a:rPr>
              <a:t>Select</a:t>
            </a:r>
            <a:endParaRPr lang="en-US" sz="2800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</a:rPr>
              <a:t>Sql</a:t>
            </a:r>
            <a:r>
              <a:rPr lang="en-US" sz="2800" dirty="0">
                <a:latin typeface="Arial" panose="020B0604020202020204" pitchFamily="34" charset="0"/>
              </a:rPr>
              <a:t> Operations</a:t>
            </a:r>
            <a:endParaRPr lang="en-US" sz="2800" dirty="0"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</a:rPr>
              <a:t>Join</a:t>
            </a:r>
            <a:endParaRPr lang="en-US" sz="2800" dirty="0"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</a:rPr>
              <a:t>Left join</a:t>
            </a:r>
            <a:endParaRPr lang="en-US" sz="2800" dirty="0"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</a:rPr>
              <a:t>Right join</a:t>
            </a:r>
            <a:endParaRPr lang="en-US" sz="2800" dirty="0"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</a:rPr>
              <a:t>Like</a:t>
            </a:r>
            <a:endParaRPr lang="en-US" sz="2800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</a:rPr>
              <a:t>Sql</a:t>
            </a:r>
            <a:r>
              <a:rPr lang="en-US" sz="2800" dirty="0">
                <a:latin typeface="Arial" panose="020B0604020202020204" pitchFamily="34" charset="0"/>
              </a:rPr>
              <a:t> Clauses</a:t>
            </a:r>
            <a:endParaRPr lang="en-US" sz="2800" dirty="0"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</a:rPr>
              <a:t>Order By</a:t>
            </a:r>
            <a:endParaRPr lang="en-US" sz="2800" dirty="0"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</a:rPr>
              <a:t>Group By</a:t>
            </a:r>
            <a:endParaRPr lang="en-US" sz="2800" dirty="0"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</a:rPr>
              <a:t>Having</a:t>
            </a:r>
            <a:endParaRPr lang="en-US" sz="28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 descr="C:\Users\DELL\Desktop\NS logo 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>
        <p15:prstTrans prst="drap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769600" cy="487375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A basic SELECT  statement includes 3 clauses</a:t>
            </a:r>
            <a:endParaRPr lang="en-US" dirty="0"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 SELECT</a:t>
            </a:r>
            <a:endParaRPr lang="en-US" sz="2400" dirty="0"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 FROM</a:t>
            </a:r>
            <a:endParaRPr lang="en-US" sz="2400" dirty="0"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 WHERE</a:t>
            </a:r>
            <a:endParaRPr lang="en-US" sz="2400" dirty="0"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b="1" dirty="0">
                <a:latin typeface="Arial" panose="020B0604020202020204" pitchFamily="34" charset="0"/>
              </a:rPr>
              <a:t>SYNTAX:</a:t>
            </a:r>
            <a:endParaRPr lang="en-US" b="1" dirty="0"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dirty="0">
                <a:latin typeface="Arial" panose="020B0604020202020204" pitchFamily="34" charset="0"/>
              </a:rPr>
              <a:t>	SELECT </a:t>
            </a:r>
            <a:r>
              <a:rPr lang="en-US" dirty="0" err="1">
                <a:latin typeface="Arial" panose="020B0604020202020204" pitchFamily="34" charset="0"/>
              </a:rPr>
              <a:t>column_name</a:t>
            </a:r>
            <a:r>
              <a:rPr lang="en-US" dirty="0">
                <a:latin typeface="Arial" panose="020B0604020202020204" pitchFamily="34" charset="0"/>
              </a:rPr>
              <a:t> FROM </a:t>
            </a:r>
            <a:r>
              <a:rPr lang="en-US" dirty="0" err="1">
                <a:latin typeface="Arial" panose="020B0604020202020204" pitchFamily="34" charset="0"/>
              </a:rPr>
              <a:t>table_name</a:t>
            </a:r>
            <a:r>
              <a:rPr lang="en-US" dirty="0">
                <a:latin typeface="Arial" panose="020B0604020202020204" pitchFamily="34" charset="0"/>
              </a:rPr>
              <a:t> WHERE condition </a:t>
            </a:r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 descr="C:\Users\DELL\Desktop\NS logo 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>
        <p15:prstTrans prst="drap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: select statement(cont.)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769600" cy="4873752"/>
          </a:xfrm>
        </p:spPr>
        <p:txBody>
          <a:bodyPr/>
          <a:lstStyle/>
          <a:p>
            <a:pPr lvl="1" eaLnBrk="1" hangingPunct="1"/>
            <a:r>
              <a:rPr lang="en-US" dirty="0"/>
              <a:t>Using a “*” in a select statement indicates that every columns of the input table is to be selected.</a:t>
            </a:r>
            <a:endParaRPr lang="en-US" dirty="0"/>
          </a:p>
          <a:p>
            <a:pPr lvl="1" eaLnBrk="1" hangingPunct="1">
              <a:buNone/>
            </a:pPr>
            <a:r>
              <a:rPr lang="en-US" b="1" dirty="0"/>
              <a:t>Example:</a:t>
            </a:r>
            <a:endParaRPr lang="en-US" b="1" dirty="0"/>
          </a:p>
          <a:p>
            <a:pPr lvl="1" eaLnBrk="1" hangingPunct="1">
              <a:buNone/>
            </a:pPr>
            <a:r>
              <a:rPr lang="en-US" dirty="0"/>
              <a:t>	SELECT * FROM…WHERE….;</a:t>
            </a:r>
            <a:endParaRPr lang="en-US" dirty="0"/>
          </a:p>
          <a:p>
            <a:pPr lvl="1" eaLnBrk="1" hangingPunct="1"/>
            <a:r>
              <a:rPr lang="en-US" dirty="0"/>
              <a:t>To get the unique rows, type the keyword DISTINCT after SELECT.</a:t>
            </a:r>
            <a:endParaRPr lang="en-US" dirty="0"/>
          </a:p>
          <a:p>
            <a:pPr lvl="1" eaLnBrk="1" hangingPunct="1">
              <a:buNone/>
            </a:pPr>
            <a:r>
              <a:rPr lang="en-US" b="1" dirty="0"/>
              <a:t>Example:</a:t>
            </a:r>
            <a:endParaRPr lang="en-US" b="1" dirty="0"/>
          </a:p>
          <a:p>
            <a:pPr lvl="1" eaLnBrk="1" hangingPunct="1">
              <a:buNone/>
            </a:pPr>
            <a:r>
              <a:rPr lang="en-US" dirty="0"/>
              <a:t>	SELECT DISTINCT* FROM…..WHERE…..;</a:t>
            </a:r>
            <a:endParaRPr lang="en-US" dirty="0"/>
          </a:p>
          <a:p>
            <a:pPr lvl="1" eaLnBrk="1" hangingPunct="1">
              <a:buNone/>
            </a:pPr>
            <a:endParaRPr lang="en-US" dirty="0"/>
          </a:p>
          <a:p>
            <a:pPr lvl="1" eaLnBrk="1" hangingPunct="1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C:\Users\DELL\Desktop\NS logo 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>
        <p15:prstTrans prst="drap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9956800" cy="715962"/>
          </a:xfrm>
        </p:spPr>
        <p:txBody>
          <a:bodyPr/>
          <a:lstStyle/>
          <a:p>
            <a:r>
              <a:rPr lang="en-US" dirty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838200"/>
            <a:ext cx="9956800" cy="4873752"/>
          </a:xfrm>
        </p:spPr>
        <p:txBody>
          <a:bodyPr/>
          <a:lstStyle/>
          <a:p>
            <a:r>
              <a:rPr lang="en-US" dirty="0"/>
              <a:t>Person			</a:t>
            </a:r>
            <a:endParaRPr lang="en-US" dirty="0"/>
          </a:p>
          <a:p>
            <a:pPr lvl="8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2)SELECT weight</a:t>
            </a:r>
            <a:endParaRPr lang="en-US" dirty="0"/>
          </a:p>
          <a:p>
            <a:pPr>
              <a:buNone/>
            </a:pPr>
            <a:r>
              <a:rPr lang="en-US" dirty="0"/>
              <a:t>	FROM person</a:t>
            </a:r>
            <a:endParaRPr lang="en-US" dirty="0"/>
          </a:p>
          <a:p>
            <a:pPr>
              <a:buNone/>
            </a:pPr>
            <a:r>
              <a:rPr lang="en-US" dirty="0"/>
              <a:t>	WHERE age&gt;30;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371600"/>
          <a:ext cx="436880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22400"/>
                <a:gridCol w="14224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Peter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Jerry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Anu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Ancy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22400" y="5049520"/>
          <a:ext cx="1828800" cy="15829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28800"/>
              </a:tblGrid>
              <a:tr h="344932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449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  <a:endParaRPr lang="en-US" dirty="0"/>
                    </a:p>
                  </a:txBody>
                  <a:tcPr marL="121920" marR="121920"/>
                </a:tc>
              </a:tr>
              <a:tr h="4856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449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588000" y="609600"/>
            <a:ext cx="5892800" cy="954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2075" tIns="46038" rIns="92075" bIns="46038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1)SELECT* FROM Person WHERE age&gt;30;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994400" y="1676400"/>
          <a:ext cx="496824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20800"/>
                <a:gridCol w="1717040"/>
                <a:gridCol w="1930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Jerry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Ancy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91200" y="3276601"/>
            <a:ext cx="5892800" cy="954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2075" tIns="46038" rIns="92075" bIns="46038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3)SELECT DISTINCT weight FROM person WHERE age&gt;30;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604000" y="4800600"/>
          <a:ext cx="17272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2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pic>
        <p:nvPicPr>
          <p:cNvPr id="10" name="Picture 9" descr="C:\Users\DELL\Desktop\NS logo 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>
        <p15:prstTrans prst="drape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like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Pattern matching selection</a:t>
            </a:r>
            <a:endParaRPr lang="en-US" dirty="0"/>
          </a:p>
          <a:p>
            <a:pPr lvl="1"/>
            <a:r>
              <a:rPr lang="en-US" b="1" dirty="0"/>
              <a:t>%(arbitrary string)</a:t>
            </a:r>
            <a:endParaRPr lang="en-US" b="1" dirty="0"/>
          </a:p>
          <a:p>
            <a:pPr lvl="1">
              <a:buNone/>
            </a:pPr>
            <a:r>
              <a:rPr lang="en-US" dirty="0"/>
              <a:t>SELECT * FROM </a:t>
            </a:r>
            <a:r>
              <a:rPr lang="en-US" dirty="0" err="1"/>
              <a:t>emp</a:t>
            </a:r>
            <a:r>
              <a:rPr lang="en-US" dirty="0"/>
              <a:t> WHERE ID like ‘%01’;</a:t>
            </a:r>
            <a:endParaRPr lang="en-US" dirty="0"/>
          </a:p>
          <a:p>
            <a:pPr lvl="2"/>
            <a:r>
              <a:rPr lang="en-US" dirty="0"/>
              <a:t>Finds ID that ends with 01, e.g.10</a:t>
            </a:r>
            <a:r>
              <a:rPr lang="en-US" u="sng" dirty="0"/>
              <a:t>01</a:t>
            </a:r>
            <a:r>
              <a:rPr lang="en-US" dirty="0"/>
              <a:t>,20</a:t>
            </a:r>
            <a:r>
              <a:rPr lang="en-US" u="sng" dirty="0"/>
              <a:t>01</a:t>
            </a:r>
            <a:r>
              <a:rPr lang="en-US" dirty="0"/>
              <a:t>,etc.</a:t>
            </a:r>
            <a:endParaRPr lang="en-US" dirty="0"/>
          </a:p>
          <a:p>
            <a:pPr lvl="1"/>
            <a:r>
              <a:rPr lang="en-US" b="1" dirty="0"/>
              <a:t>_(a string character)</a:t>
            </a:r>
            <a:endParaRPr lang="en-US" b="1" dirty="0"/>
          </a:p>
          <a:p>
            <a:pPr lvl="1">
              <a:buNone/>
            </a:pPr>
            <a:r>
              <a:rPr lang="en-US" dirty="0"/>
              <a:t>SELECT * FROM </a:t>
            </a:r>
            <a:r>
              <a:rPr lang="en-US" dirty="0" err="1"/>
              <a:t>emp</a:t>
            </a:r>
            <a:r>
              <a:rPr lang="en-US" dirty="0"/>
              <a:t> WHERE ID like ‘_01_’;</a:t>
            </a:r>
            <a:endParaRPr lang="en-US" dirty="0"/>
          </a:p>
          <a:p>
            <a:pPr lvl="2"/>
            <a:r>
              <a:rPr lang="en-US" dirty="0"/>
              <a:t>Finds ID that has the second and third character as 01.</a:t>
            </a:r>
            <a:endParaRPr lang="en-US" dirty="0"/>
          </a:p>
          <a:p>
            <a:pPr lvl="2"/>
            <a:r>
              <a:rPr lang="en-US" dirty="0"/>
              <a:t>E.g. 1</a:t>
            </a:r>
            <a:r>
              <a:rPr lang="en-US" b="1" dirty="0"/>
              <a:t>01</a:t>
            </a:r>
            <a:r>
              <a:rPr lang="en-US" dirty="0"/>
              <a:t>0,1</a:t>
            </a:r>
            <a:r>
              <a:rPr lang="en-US" b="1" dirty="0"/>
              <a:t>01</a:t>
            </a:r>
            <a:r>
              <a:rPr lang="en-US" dirty="0"/>
              <a:t>1,1</a:t>
            </a:r>
            <a:r>
              <a:rPr lang="en-US" b="1" dirty="0"/>
              <a:t>01</a:t>
            </a:r>
            <a:r>
              <a:rPr lang="en-US" dirty="0"/>
              <a:t>2,1</a:t>
            </a:r>
            <a:r>
              <a:rPr lang="en-US" b="1" dirty="0"/>
              <a:t>01</a:t>
            </a:r>
            <a:r>
              <a:rPr lang="en-US" dirty="0"/>
              <a:t>3, etc</a:t>
            </a:r>
            <a:endParaRPr lang="en-US" dirty="0"/>
          </a:p>
        </p:txBody>
      </p:sp>
      <p:pic>
        <p:nvPicPr>
          <p:cNvPr id="4" name="Picture 3" descr="C:\Users\DELL\Desktop\NS logo 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38125"/>
            <a:ext cx="10363200" cy="1143000"/>
          </a:xfrm>
        </p:spPr>
        <p:txBody>
          <a:bodyPr/>
          <a:lstStyle/>
          <a:p>
            <a:pPr eaLnBrk="1" hangingPunct="1"/>
            <a:r>
              <a:rPr lang="en-US" dirty="0"/>
              <a:t>SQL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86366" y="1503363"/>
            <a:ext cx="10900833" cy="4978400"/>
          </a:xfrm>
        </p:spPr>
        <p:txBody>
          <a:bodyPr/>
          <a:lstStyle/>
          <a:p>
            <a:pPr eaLnBrk="1" hangingPunct="1"/>
            <a:r>
              <a:rPr lang="en-US" dirty="0"/>
              <a:t>SQL is a data manipulation language.</a:t>
            </a:r>
            <a:endParaRPr lang="en-US" dirty="0"/>
          </a:p>
          <a:p>
            <a:pPr eaLnBrk="1" hangingPunct="1"/>
            <a:r>
              <a:rPr lang="en-US" dirty="0"/>
              <a:t>SQL is not a programming language.</a:t>
            </a:r>
            <a:endParaRPr lang="en-US" dirty="0"/>
          </a:p>
          <a:p>
            <a:pPr eaLnBrk="1" hangingPunct="1"/>
            <a:r>
              <a:rPr lang="en-US" dirty="0"/>
              <a:t>SQL commands can be used interactively as a query language within the DBMS.</a:t>
            </a:r>
            <a:endParaRPr lang="en-US" dirty="0"/>
          </a:p>
          <a:p>
            <a:pPr eaLnBrk="1" hangingPunct="1"/>
            <a:r>
              <a:rPr lang="en-US" dirty="0"/>
              <a:t>SQL commands can be embedded within programming languages.</a:t>
            </a:r>
            <a:endParaRPr lang="en-US" dirty="0"/>
          </a:p>
        </p:txBody>
      </p:sp>
      <p:pic>
        <p:nvPicPr>
          <p:cNvPr id="4" name="Picture 3" descr="C:\Users\DELL\Desktop\NS logo 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>
        <p15:prstTrans prst="drape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: the order by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Ordered result selection</a:t>
            </a:r>
            <a:endParaRPr lang="en-US" dirty="0"/>
          </a:p>
          <a:p>
            <a:pPr lvl="1"/>
            <a:r>
              <a:rPr lang="en-US" dirty="0" err="1"/>
              <a:t>desc</a:t>
            </a:r>
            <a:r>
              <a:rPr lang="en-US" dirty="0"/>
              <a:t>(descending order)</a:t>
            </a:r>
            <a:endParaRPr lang="en-US" dirty="0"/>
          </a:p>
          <a:p>
            <a:pPr lvl="1"/>
            <a:r>
              <a:rPr lang="en-US" dirty="0"/>
              <a:t>	SELECT * FROM </a:t>
            </a:r>
            <a:r>
              <a:rPr lang="en-US" dirty="0" err="1"/>
              <a:t>emp</a:t>
            </a:r>
            <a:r>
              <a:rPr lang="en-US" dirty="0"/>
              <a:t> ORDER BY state DESC</a:t>
            </a:r>
            <a:endParaRPr lang="en-US" dirty="0"/>
          </a:p>
          <a:p>
            <a:pPr lvl="2"/>
            <a:r>
              <a:rPr lang="en-US" dirty="0"/>
              <a:t>Puts state in descending </a:t>
            </a:r>
            <a:r>
              <a:rPr lang="en-US" dirty="0" err="1"/>
              <a:t>order,e.g.TN,MA,CA</a:t>
            </a:r>
            <a:endParaRPr lang="en-US" dirty="0"/>
          </a:p>
          <a:p>
            <a:pPr lvl="1"/>
            <a:r>
              <a:rPr lang="en-US" dirty="0" err="1"/>
              <a:t>asc</a:t>
            </a:r>
            <a:r>
              <a:rPr lang="en-US" dirty="0"/>
              <a:t>(ascending order)</a:t>
            </a:r>
            <a:endParaRPr lang="en-US" dirty="0"/>
          </a:p>
          <a:p>
            <a:pPr lvl="1"/>
            <a:r>
              <a:rPr lang="en-US" dirty="0"/>
              <a:t>	SELECT * FROM </a:t>
            </a:r>
            <a:r>
              <a:rPr lang="en-US" dirty="0" err="1"/>
              <a:t>emp</a:t>
            </a:r>
            <a:r>
              <a:rPr lang="en-US" dirty="0"/>
              <a:t> ORDER BY id ASC</a:t>
            </a:r>
            <a:endParaRPr lang="en-US" dirty="0"/>
          </a:p>
          <a:p>
            <a:pPr lvl="2"/>
            <a:r>
              <a:rPr lang="en-US" dirty="0"/>
              <a:t>Puts ID in ascending order, e.g. 1001,1002,1003</a:t>
            </a:r>
            <a:endParaRPr lang="en-US" dirty="0"/>
          </a:p>
        </p:txBody>
      </p:sp>
      <p:pic>
        <p:nvPicPr>
          <p:cNvPr id="4" name="Picture 3" descr="C:\Users\DELL\Desktop\NS logo 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>
        <p15:prstTrans prst="drape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4111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Sql</a:t>
            </a:r>
            <a:r>
              <a:rPr lang="en-US" dirty="0"/>
              <a:t>: The group by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838200"/>
            <a:ext cx="10871200" cy="5635752"/>
          </a:xfrm>
        </p:spPr>
        <p:txBody>
          <a:bodyPr/>
          <a:lstStyle/>
          <a:p>
            <a:r>
              <a:rPr lang="en-US" dirty="0"/>
              <a:t>The GROUP BY clause is a SQL command that is used to group rows that have the same values.</a:t>
            </a:r>
            <a:endParaRPr lang="en-US" dirty="0"/>
          </a:p>
          <a:p>
            <a:r>
              <a:rPr lang="en-US" b="1" dirty="0"/>
              <a:t>Syntax:</a:t>
            </a:r>
            <a:endParaRPr lang="en-US" b="1" dirty="0"/>
          </a:p>
          <a:p>
            <a:pPr>
              <a:buNone/>
            </a:pPr>
            <a:r>
              <a:rPr lang="en-US" dirty="0"/>
              <a:t>	SELECT </a:t>
            </a:r>
            <a:r>
              <a:rPr lang="en-US" dirty="0" err="1"/>
              <a:t>column_name</a:t>
            </a:r>
            <a:r>
              <a:rPr lang="en-US" dirty="0"/>
              <a:t> FROM </a:t>
            </a:r>
            <a:r>
              <a:rPr lang="en-US" dirty="0" err="1"/>
              <a:t>table_name</a:t>
            </a:r>
            <a:r>
              <a:rPr lang="en-US" dirty="0"/>
              <a:t> WHERE condition GROUP BY </a:t>
            </a:r>
            <a:r>
              <a:rPr lang="en-US" dirty="0" err="1"/>
              <a:t>column_name</a:t>
            </a:r>
            <a:r>
              <a:rPr lang="en-US" dirty="0"/>
              <a:t>;</a:t>
            </a:r>
            <a:endParaRPr lang="en-US" dirty="0"/>
          </a:p>
          <a:p>
            <a:pPr>
              <a:buNone/>
            </a:pPr>
            <a:r>
              <a:rPr lang="en-US" dirty="0"/>
              <a:t>	Employee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27200" y="3352800"/>
          <a:ext cx="812800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Sl.no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Harsh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Dhanraj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Ashish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Harsh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3500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Ashish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pic>
        <p:nvPicPr>
          <p:cNvPr id="5" name="Picture 4" descr="C:\Users\DELL\Desktop\NS logo 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>
        <p15:prstTrans prst="drape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: The group by clause(cont..)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SELECT NAME, SUM(SALARY) FROM Employee GROUP BY NAME;</a:t>
            </a: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30400" y="2438400"/>
          <a:ext cx="34544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27200"/>
                <a:gridCol w="172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Ashish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Dhanraj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Harsh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5500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pic>
        <p:nvPicPr>
          <p:cNvPr id="5" name="Picture 4" descr="C:\Users\DELL\Desktop\NS logo 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>
        <p15:prstTrans prst="drape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: The having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769600" cy="4873752"/>
          </a:xfrm>
        </p:spPr>
        <p:txBody>
          <a:bodyPr/>
          <a:lstStyle/>
          <a:p>
            <a:r>
              <a:rPr lang="en-US" dirty="0"/>
              <a:t>The substitute of WHERE for aggregate functions.</a:t>
            </a:r>
            <a:endParaRPr lang="en-US" dirty="0"/>
          </a:p>
          <a:p>
            <a:r>
              <a:rPr lang="en-US" dirty="0"/>
              <a:t>Usually, it is an aggregate functions </a:t>
            </a:r>
            <a:endParaRPr lang="en-US" dirty="0"/>
          </a:p>
          <a:p>
            <a:pPr>
              <a:buNone/>
            </a:pPr>
            <a:r>
              <a:rPr lang="en-US" dirty="0"/>
              <a:t>	SELECT </a:t>
            </a:r>
            <a:r>
              <a:rPr lang="en-US" dirty="0" err="1"/>
              <a:t>food,sum</a:t>
            </a:r>
            <a:r>
              <a:rPr lang="en-US" dirty="0"/>
              <a:t>(sold) as </a:t>
            </a:r>
            <a:r>
              <a:rPr lang="en-US" dirty="0" err="1"/>
              <a:t>totalSold</a:t>
            </a:r>
            <a:r>
              <a:rPr lang="en-US" dirty="0"/>
              <a:t> FROM </a:t>
            </a:r>
            <a:r>
              <a:rPr lang="en-US" dirty="0" err="1"/>
              <a:t>FoodCart</a:t>
            </a:r>
            <a:endParaRPr lang="en-US" dirty="0"/>
          </a:p>
          <a:p>
            <a:pPr>
              <a:buNone/>
            </a:pPr>
            <a:r>
              <a:rPr lang="en-US" dirty="0"/>
              <a:t>	group by food having sum(sold)&gt;450;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b="1" dirty="0" err="1"/>
              <a:t>FoodCart</a:t>
            </a:r>
            <a:r>
              <a:rPr lang="en-US" b="1" dirty="0"/>
              <a:t>							Result</a:t>
            </a:r>
            <a:endParaRPr lang="en-US" b="1" dirty="0"/>
          </a:p>
          <a:p>
            <a:pPr>
              <a:buNone/>
            </a:pPr>
            <a:r>
              <a:rPr lang="en-US" dirty="0"/>
              <a:t>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16000" y="3886200"/>
          <a:ext cx="5689600" cy="1478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25600"/>
                <a:gridCol w="1828800"/>
                <a:gridCol w="22352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sold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02/25/08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Pizza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349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02/26/08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Hotdog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02/26/08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pizza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823200" y="3886200"/>
          <a:ext cx="3251200" cy="817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22400"/>
                <a:gridCol w="1828800"/>
              </a:tblGrid>
              <a:tr h="447040"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totalSold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hotdog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pic>
        <p:nvPicPr>
          <p:cNvPr id="6" name="Picture 5" descr="C:\Users\DELL\Desktop\NS logo 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>
        <p15:prstTrans prst="drape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: aggregate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972800" cy="4873752"/>
          </a:xfrm>
        </p:spPr>
        <p:txBody>
          <a:bodyPr/>
          <a:lstStyle/>
          <a:p>
            <a:r>
              <a:rPr lang="en-US" dirty="0"/>
              <a:t>Are used to provide summarization information for SQL statements, which return a single value.</a:t>
            </a:r>
            <a:endParaRPr lang="en-US" dirty="0"/>
          </a:p>
          <a:p>
            <a:pPr lvl="1"/>
            <a:r>
              <a:rPr lang="en-US" dirty="0"/>
              <a:t>COUNT(</a:t>
            </a:r>
            <a:r>
              <a:rPr lang="en-US" dirty="0" err="1"/>
              <a:t>attr</a:t>
            </a:r>
            <a:r>
              <a:rPr lang="en-US" dirty="0"/>
              <a:t>)</a:t>
            </a:r>
            <a:endParaRPr lang="en-US" dirty="0"/>
          </a:p>
          <a:p>
            <a:pPr lvl="1"/>
            <a:r>
              <a:rPr lang="en-US" dirty="0"/>
              <a:t>SUM(</a:t>
            </a:r>
            <a:r>
              <a:rPr lang="en-US" dirty="0" err="1"/>
              <a:t>attr</a:t>
            </a:r>
            <a:r>
              <a:rPr lang="en-US" dirty="0"/>
              <a:t>)</a:t>
            </a:r>
            <a:endParaRPr lang="en-US" dirty="0"/>
          </a:p>
          <a:p>
            <a:pPr lvl="1"/>
            <a:r>
              <a:rPr lang="en-US" dirty="0"/>
              <a:t>MAX(</a:t>
            </a:r>
            <a:r>
              <a:rPr lang="en-US" dirty="0" err="1"/>
              <a:t>attr</a:t>
            </a:r>
            <a:r>
              <a:rPr lang="en-US" dirty="0"/>
              <a:t>)</a:t>
            </a:r>
            <a:endParaRPr lang="en-US" dirty="0"/>
          </a:p>
          <a:p>
            <a:pPr lvl="1"/>
            <a:r>
              <a:rPr lang="en-US" dirty="0"/>
              <a:t>MIN(</a:t>
            </a:r>
            <a:r>
              <a:rPr lang="en-US" dirty="0" err="1"/>
              <a:t>attr</a:t>
            </a:r>
            <a:r>
              <a:rPr lang="en-US" dirty="0"/>
              <a:t>)</a:t>
            </a:r>
            <a:endParaRPr lang="en-US" dirty="0"/>
          </a:p>
          <a:p>
            <a:pPr lvl="1"/>
            <a:r>
              <a:rPr lang="en-US" dirty="0"/>
              <a:t>AVG(</a:t>
            </a:r>
            <a:r>
              <a:rPr lang="en-US" dirty="0" err="1"/>
              <a:t>attr</a:t>
            </a:r>
            <a:r>
              <a:rPr lang="en-US" dirty="0"/>
              <a:t>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>
        <p15:prstTrans prst="drape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: aggregate functions(cont..)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769600" cy="4873752"/>
          </a:xfrm>
        </p:spPr>
        <p:txBody>
          <a:bodyPr/>
          <a:lstStyle/>
          <a:p>
            <a:r>
              <a:rPr lang="en-US" dirty="0" err="1"/>
              <a:t>Foodcart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b="1" dirty="0"/>
              <a:t>Min(</a:t>
            </a:r>
            <a:r>
              <a:rPr lang="en-US" b="1" dirty="0" err="1"/>
              <a:t>attr</a:t>
            </a:r>
            <a:r>
              <a:rPr lang="en-US" b="1" dirty="0"/>
              <a:t>)</a:t>
            </a:r>
            <a:r>
              <a:rPr lang="en-US" dirty="0"/>
              <a:t>-return the lowest value from the </a:t>
            </a:r>
            <a:r>
              <a:rPr lang="en-US" dirty="0" err="1"/>
              <a:t>attr</a:t>
            </a:r>
            <a:endParaRPr lang="en-US" dirty="0"/>
          </a:p>
          <a:p>
            <a:pPr lvl="1"/>
            <a:r>
              <a:rPr lang="en-US" b="1" dirty="0"/>
              <a:t>Ex:</a:t>
            </a:r>
            <a:r>
              <a:rPr lang="en-US" dirty="0"/>
              <a:t> select MIN(sold) from </a:t>
            </a:r>
            <a:r>
              <a:rPr lang="en-US" dirty="0" err="1"/>
              <a:t>Foodcart</a:t>
            </a:r>
            <a:r>
              <a:rPr lang="en-US" dirty="0"/>
              <a:t>; -&gt;70</a:t>
            </a:r>
            <a:endParaRPr lang="en-US" dirty="0"/>
          </a:p>
          <a:p>
            <a:r>
              <a:rPr lang="en-US" b="1" dirty="0"/>
              <a:t>AVG(</a:t>
            </a:r>
            <a:r>
              <a:rPr lang="en-US" b="1" dirty="0" err="1"/>
              <a:t>attr</a:t>
            </a:r>
            <a:r>
              <a:rPr lang="en-US" b="1" dirty="0"/>
              <a:t>)</a:t>
            </a:r>
            <a:r>
              <a:rPr lang="en-US" dirty="0"/>
              <a:t>-return the average value from the </a:t>
            </a:r>
            <a:r>
              <a:rPr lang="en-US" dirty="0" err="1"/>
              <a:t>attr</a:t>
            </a:r>
            <a:endParaRPr lang="en-US" dirty="0"/>
          </a:p>
          <a:p>
            <a:pPr lvl="1"/>
            <a:r>
              <a:rPr lang="en-US" b="1" dirty="0"/>
              <a:t>Ex: select </a:t>
            </a:r>
            <a:r>
              <a:rPr lang="en-US" dirty="0"/>
              <a:t>AVG(sold) from </a:t>
            </a:r>
            <a:r>
              <a:rPr lang="en-US" dirty="0" err="1"/>
              <a:t>Foodcart</a:t>
            </a:r>
            <a:r>
              <a:rPr lang="en-US" dirty="0"/>
              <a:t>;-&gt;306.33</a:t>
            </a:r>
            <a:endParaRPr lang="en-US" dirty="0"/>
          </a:p>
          <a:p>
            <a:r>
              <a:rPr lang="en-US" b="1" dirty="0"/>
              <a:t>COUNT(</a:t>
            </a:r>
            <a:r>
              <a:rPr lang="en-US" b="1" dirty="0" err="1"/>
              <a:t>attr</a:t>
            </a:r>
            <a:r>
              <a:rPr lang="en-US" b="1" dirty="0"/>
              <a:t>)</a:t>
            </a:r>
            <a:endParaRPr lang="en-US" b="1" dirty="0"/>
          </a:p>
          <a:p>
            <a:pPr lvl="1"/>
            <a:r>
              <a:rPr lang="en-US" dirty="0"/>
              <a:t>Select count(distinct food) from </a:t>
            </a:r>
            <a:r>
              <a:rPr lang="en-US" dirty="0" err="1"/>
              <a:t>Foodcart</a:t>
            </a:r>
            <a:r>
              <a:rPr lang="en-US" dirty="0"/>
              <a:t>;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20800" y="2133600"/>
          <a:ext cx="64008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2000"/>
                <a:gridCol w="2235200"/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sold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02/25/08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Pizza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349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02/26/08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Hotdog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02/26/08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pizza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>
        <p15:prstTrans prst="drape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: join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join can be specified in the FROM clause which list the two input relations and the WHERE clause which lists the join condition.</a:t>
            </a:r>
            <a:endParaRPr lang="en-US" dirty="0"/>
          </a:p>
          <a:p>
            <a:r>
              <a:rPr lang="en-US" b="1" dirty="0"/>
              <a:t>Example:</a:t>
            </a:r>
            <a:endParaRPr lang="en-US" b="1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Emp</a:t>
            </a:r>
            <a:r>
              <a:rPr lang="en-US" dirty="0"/>
              <a:t>			Dept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16000" y="3886200"/>
          <a:ext cx="2563707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9200"/>
                <a:gridCol w="13445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283200" y="3810000"/>
          <a:ext cx="49784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38400"/>
                <a:gridCol w="25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Biotech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pic>
        <p:nvPicPr>
          <p:cNvPr id="6" name="Picture 5" descr="C:\Users\DELL\Desktop\NS logo 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>
        <p15:prstTrans prst="drape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: join operation(cont..)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Inner join=join</a:t>
            </a:r>
            <a:endParaRPr lang="en-US" dirty="0"/>
          </a:p>
          <a:p>
            <a:pPr>
              <a:buNone/>
            </a:pPr>
            <a:r>
              <a:rPr lang="en-US" dirty="0"/>
              <a:t>	SELECT * FROM </a:t>
            </a:r>
            <a:r>
              <a:rPr lang="en-US" dirty="0" err="1"/>
              <a:t>emp</a:t>
            </a:r>
            <a:r>
              <a:rPr lang="en-US" dirty="0"/>
              <a:t> </a:t>
            </a:r>
            <a:r>
              <a:rPr lang="en-US" b="1" dirty="0"/>
              <a:t>join</a:t>
            </a:r>
            <a:r>
              <a:rPr lang="en-US" dirty="0"/>
              <a:t> </a:t>
            </a:r>
            <a:r>
              <a:rPr lang="en-US" dirty="0" err="1"/>
              <a:t>dept</a:t>
            </a:r>
            <a:r>
              <a:rPr lang="en-US" dirty="0"/>
              <a:t> on emp.id=dept.id;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25600" y="3048000"/>
          <a:ext cx="78232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2000"/>
                <a:gridCol w="2032000"/>
                <a:gridCol w="1458807"/>
                <a:gridCol w="23003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Emp.ID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Emp.Stat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Dept.ID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Dept.Division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pic>
        <p:nvPicPr>
          <p:cNvPr id="5" name="Picture 4" descr="C:\Users\DELL\Desktop\NS logo 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>
        <p15:prstTrans prst="drape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: join operation(cont..)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871200" cy="4873752"/>
          </a:xfrm>
        </p:spPr>
        <p:txBody>
          <a:bodyPr/>
          <a:lstStyle/>
          <a:p>
            <a:r>
              <a:rPr lang="en-US" dirty="0"/>
              <a:t>left outer join=left join</a:t>
            </a:r>
            <a:endParaRPr lang="en-US" dirty="0"/>
          </a:p>
          <a:p>
            <a:pPr>
              <a:buNone/>
            </a:pPr>
            <a:r>
              <a:rPr lang="en-US" b="1" dirty="0"/>
              <a:t>Example:</a:t>
            </a:r>
            <a:endParaRPr lang="en-US" b="1" dirty="0"/>
          </a:p>
          <a:p>
            <a:pPr>
              <a:buNone/>
            </a:pPr>
            <a:r>
              <a:rPr lang="en-US" dirty="0"/>
              <a:t>	SELECT * FROM </a:t>
            </a:r>
            <a:r>
              <a:rPr lang="en-US" dirty="0" err="1"/>
              <a:t>emp</a:t>
            </a:r>
            <a:r>
              <a:rPr lang="en-US" dirty="0"/>
              <a:t> left join dept on emp.id=dept.id;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3429000"/>
          <a:ext cx="87376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64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Emp.ID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Emp.State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Dept.ID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Dept.Division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pic>
        <p:nvPicPr>
          <p:cNvPr id="5" name="Picture 4" descr="C:\Users\DELL\Desktop\NS logo 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>
        <p15:prstTrans prst="drape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: join operation(cont..)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871200" cy="4873752"/>
          </a:xfrm>
        </p:spPr>
        <p:txBody>
          <a:bodyPr/>
          <a:lstStyle/>
          <a:p>
            <a:r>
              <a:rPr lang="en-US" dirty="0"/>
              <a:t>right outer join=right join</a:t>
            </a:r>
            <a:endParaRPr lang="en-US" dirty="0"/>
          </a:p>
          <a:p>
            <a:pPr>
              <a:buNone/>
            </a:pPr>
            <a:r>
              <a:rPr lang="en-US" b="1" dirty="0"/>
              <a:t>Example:</a:t>
            </a:r>
            <a:endParaRPr lang="en-US" b="1" dirty="0"/>
          </a:p>
          <a:p>
            <a:pPr>
              <a:buNone/>
            </a:pPr>
            <a:r>
              <a:rPr lang="en-US" dirty="0"/>
              <a:t>	SELECT * FROM </a:t>
            </a:r>
            <a:r>
              <a:rPr lang="en-US" dirty="0" err="1"/>
              <a:t>emp</a:t>
            </a:r>
            <a:r>
              <a:rPr lang="en-US" dirty="0"/>
              <a:t> right join dept on emp.id=dept.id;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3429000"/>
          <a:ext cx="87376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64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Emp.ID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Emp.State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Dept.ID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Dept.Division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Biotech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pic>
        <p:nvPicPr>
          <p:cNvPr id="5" name="Picture 4" descr="C:\Users\DELL\Desktop\NS logo 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1277600" cy="1139825"/>
          </a:xfrm>
        </p:spPr>
        <p:txBody>
          <a:bodyPr>
            <a:normAutofit/>
          </a:bodyPr>
          <a:lstStyle/>
          <a:p>
            <a:r>
              <a:rPr lang="en-US" sz="3600" dirty="0"/>
              <a:t>Some of the most important SQL commands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1277600" cy="4876800"/>
          </a:xfrm>
        </p:spPr>
        <p:txBody>
          <a:bodyPr/>
          <a:lstStyle/>
          <a:p>
            <a:r>
              <a:rPr lang="en-US" sz="2400" b="1" dirty="0"/>
              <a:t>Select</a:t>
            </a:r>
            <a:r>
              <a:rPr lang="en-US" sz="2400" dirty="0"/>
              <a:t>-extracts data from database</a:t>
            </a:r>
            <a:endParaRPr lang="en-US" sz="2400" dirty="0"/>
          </a:p>
          <a:p>
            <a:r>
              <a:rPr lang="en-US" sz="2400" b="1" dirty="0"/>
              <a:t>Update</a:t>
            </a:r>
            <a:r>
              <a:rPr lang="en-US" sz="2400" dirty="0"/>
              <a:t>-Updates data in a database</a:t>
            </a:r>
            <a:endParaRPr lang="en-US" sz="2400" dirty="0"/>
          </a:p>
          <a:p>
            <a:r>
              <a:rPr lang="en-US" sz="2400" b="1" dirty="0"/>
              <a:t>Delete</a:t>
            </a:r>
            <a:r>
              <a:rPr lang="en-US" sz="2400" dirty="0"/>
              <a:t>-Deletes data from a database</a:t>
            </a:r>
            <a:endParaRPr lang="en-US" sz="2400" dirty="0"/>
          </a:p>
          <a:p>
            <a:r>
              <a:rPr lang="en-US" sz="2400" b="1" dirty="0"/>
              <a:t>Insert into- </a:t>
            </a:r>
            <a:r>
              <a:rPr lang="en-US" sz="2400" dirty="0"/>
              <a:t>inserts new data into a database.</a:t>
            </a:r>
            <a:endParaRPr lang="en-US" sz="2400" dirty="0"/>
          </a:p>
          <a:p>
            <a:r>
              <a:rPr lang="en-US" sz="2400" b="1" dirty="0"/>
              <a:t>Create database-</a:t>
            </a:r>
            <a:r>
              <a:rPr lang="en-US" sz="2400" dirty="0"/>
              <a:t>creates</a:t>
            </a:r>
            <a:r>
              <a:rPr lang="en-US" sz="2400" b="1" dirty="0"/>
              <a:t> </a:t>
            </a:r>
            <a:r>
              <a:rPr lang="en-US" sz="2400" dirty="0"/>
              <a:t>new database</a:t>
            </a:r>
            <a:endParaRPr lang="en-US" sz="2400" dirty="0"/>
          </a:p>
          <a:p>
            <a:r>
              <a:rPr lang="en-US" sz="2400" b="1" dirty="0"/>
              <a:t>Alter</a:t>
            </a:r>
            <a:r>
              <a:rPr lang="en-US" sz="2400" dirty="0"/>
              <a:t> </a:t>
            </a:r>
            <a:r>
              <a:rPr lang="en-US" sz="2400" b="1" dirty="0"/>
              <a:t>Database</a:t>
            </a:r>
            <a:r>
              <a:rPr lang="en-US" sz="2400" dirty="0"/>
              <a:t>-Modifies a database</a:t>
            </a:r>
            <a:endParaRPr lang="en-US" sz="2400" dirty="0"/>
          </a:p>
          <a:p>
            <a:r>
              <a:rPr lang="en-US" sz="2400" b="1" dirty="0"/>
              <a:t>Create table</a:t>
            </a:r>
            <a:r>
              <a:rPr lang="en-US" sz="2400" dirty="0"/>
              <a:t>-Creates a new table</a:t>
            </a:r>
            <a:endParaRPr lang="en-US" sz="2400" dirty="0"/>
          </a:p>
          <a:p>
            <a:r>
              <a:rPr lang="en-US" sz="2400" b="1" dirty="0"/>
              <a:t>Alter table</a:t>
            </a:r>
            <a:r>
              <a:rPr lang="en-US" sz="2400" dirty="0"/>
              <a:t>-modifies a table</a:t>
            </a:r>
            <a:endParaRPr lang="en-US" sz="2400" dirty="0"/>
          </a:p>
          <a:p>
            <a:r>
              <a:rPr lang="en-US" sz="2400" b="1" dirty="0"/>
              <a:t>Drop table</a:t>
            </a:r>
            <a:r>
              <a:rPr lang="en-US" sz="2400" dirty="0"/>
              <a:t>-Deletes a</a:t>
            </a:r>
            <a:r>
              <a:rPr lang="en-US" dirty="0"/>
              <a:t> table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C:\Users\DELL\Desktop\NS logo 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10464" y="621792"/>
            <a:ext cx="10363200" cy="5029200"/>
          </a:xfrm>
        </p:spPr>
        <p:txBody>
          <a:bodyPr/>
          <a:lstStyle/>
          <a:p>
            <a:pPr eaLnBrk="1" hangingPunct="1">
              <a:buNone/>
            </a:pPr>
            <a:endParaRPr lang="en-US" sz="1600" b="1" dirty="0"/>
          </a:p>
          <a:p>
            <a:pPr lvl="1" eaLnBrk="1" hangingPunct="1"/>
            <a:r>
              <a:rPr lang="en-US" sz="3200" b="1" dirty="0"/>
              <a:t>Data Definition Language(DDL)</a:t>
            </a:r>
            <a:endParaRPr lang="en-US" sz="3200" b="1" dirty="0"/>
          </a:p>
          <a:p>
            <a:pPr lvl="2" eaLnBrk="1" hangingPunct="1"/>
            <a:r>
              <a:rPr lang="en-US" sz="2800" dirty="0"/>
              <a:t>Creating database/tables/Alter/Drop</a:t>
            </a:r>
            <a:endParaRPr lang="en-US" sz="2800" dirty="0"/>
          </a:p>
          <a:p>
            <a:pPr lvl="1" eaLnBrk="1" hangingPunct="1"/>
            <a:r>
              <a:rPr lang="en-US" sz="3200" b="1" dirty="0"/>
              <a:t>Data Manipulation Language(DML)</a:t>
            </a:r>
            <a:endParaRPr lang="en-US" sz="3200" b="1" dirty="0"/>
          </a:p>
          <a:p>
            <a:pPr lvl="2" eaLnBrk="1" hangingPunct="1"/>
            <a:r>
              <a:rPr lang="en-US" sz="2800" dirty="0"/>
              <a:t>Inserting/Updating/Deleting data</a:t>
            </a:r>
            <a:endParaRPr lang="en-US" sz="2800" dirty="0"/>
          </a:p>
        </p:txBody>
      </p:sp>
      <p:pic>
        <p:nvPicPr>
          <p:cNvPr id="3" name="Picture 2" descr="C:\Users\DELL\Desktop\NS logo 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Mysql</a:t>
            </a:r>
            <a:r>
              <a:rPr lang="en-IN" dirty="0"/>
              <a:t> 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/>
              <a:t>CHAR</a:t>
            </a:r>
            <a:r>
              <a:rPr lang="en-IN" dirty="0"/>
              <a:t> string(0-255)</a:t>
            </a:r>
            <a:endParaRPr lang="en-IN" dirty="0"/>
          </a:p>
          <a:p>
            <a:r>
              <a:rPr lang="en-IN" b="1" dirty="0"/>
              <a:t>VARCHAR</a:t>
            </a:r>
            <a:r>
              <a:rPr lang="en-IN" dirty="0"/>
              <a:t> string(0-255)</a:t>
            </a:r>
            <a:endParaRPr lang="en-IN" dirty="0"/>
          </a:p>
          <a:p>
            <a:r>
              <a:rPr lang="en-IN" b="1" dirty="0"/>
              <a:t>TEXT</a:t>
            </a:r>
            <a:r>
              <a:rPr lang="en-IN" dirty="0"/>
              <a:t> string(0-65535)</a:t>
            </a:r>
            <a:endParaRPr lang="en-IN" dirty="0"/>
          </a:p>
          <a:p>
            <a:r>
              <a:rPr lang="en-IN" b="1" dirty="0"/>
              <a:t>INT</a:t>
            </a:r>
            <a:r>
              <a:rPr lang="en-IN" dirty="0"/>
              <a:t> integer(-2147483648 to 2147483647)</a:t>
            </a:r>
            <a:endParaRPr lang="en-IN" dirty="0"/>
          </a:p>
          <a:p>
            <a:r>
              <a:rPr lang="en-IN" b="1" dirty="0"/>
              <a:t>FLOAT</a:t>
            </a:r>
            <a:r>
              <a:rPr lang="en-IN" dirty="0"/>
              <a:t> decimal</a:t>
            </a:r>
            <a:endParaRPr lang="en-IN" dirty="0"/>
          </a:p>
          <a:p>
            <a:r>
              <a:rPr lang="en-IN" b="1" dirty="0"/>
              <a:t>DOUBLE</a:t>
            </a:r>
            <a:r>
              <a:rPr lang="en-IN" dirty="0"/>
              <a:t> decimal</a:t>
            </a:r>
            <a:endParaRPr lang="en-IN" dirty="0"/>
          </a:p>
          <a:p>
            <a:r>
              <a:rPr lang="en-IN" b="1" dirty="0"/>
              <a:t>DATE</a:t>
            </a:r>
            <a:r>
              <a:rPr lang="en-IN" dirty="0"/>
              <a:t> (YYYY-MM-DD)</a:t>
            </a:r>
            <a:endParaRPr lang="en-IN" dirty="0"/>
          </a:p>
          <a:p>
            <a:r>
              <a:rPr lang="en-IN" b="1" dirty="0"/>
              <a:t>DATETIME</a:t>
            </a:r>
            <a:r>
              <a:rPr lang="en-IN" dirty="0"/>
              <a:t>(YYYY-MM-DD </a:t>
            </a:r>
            <a:r>
              <a:rPr lang="en-IN" dirty="0" err="1"/>
              <a:t>hh:mm:ss</a:t>
            </a:r>
            <a:r>
              <a:rPr lang="en-IN" dirty="0"/>
              <a:t>)</a:t>
            </a:r>
            <a:endParaRPr lang="en-IN" dirty="0"/>
          </a:p>
          <a:p>
            <a:r>
              <a:rPr lang="en-IN" b="1" dirty="0"/>
              <a:t>TIME</a:t>
            </a:r>
            <a:r>
              <a:rPr lang="en-IN" dirty="0"/>
              <a:t>(</a:t>
            </a:r>
            <a:r>
              <a:rPr lang="en-IN" dirty="0" err="1"/>
              <a:t>hh:mm:ss</a:t>
            </a:r>
            <a:r>
              <a:rPr lang="en-IN" dirty="0"/>
              <a:t>)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4"/>
            <a:ext cx="10972800" cy="865187"/>
          </a:xfrm>
        </p:spPr>
        <p:txBody>
          <a:bodyPr/>
          <a:lstStyle/>
          <a:p>
            <a:pPr eaLnBrk="1" hangingPunct="1"/>
            <a:r>
              <a:rPr lang="en-US" dirty="0"/>
              <a:t>Data Definition Language(DDL)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1" y="1524001"/>
            <a:ext cx="11070167" cy="4648200"/>
          </a:xfrm>
        </p:spPr>
        <p:txBody>
          <a:bodyPr/>
          <a:lstStyle/>
          <a:p>
            <a:pPr eaLnBrk="1" hangingPunct="1"/>
            <a:r>
              <a:rPr lang="en-US" b="1" dirty="0"/>
              <a:t>SQL Create Database Statement:</a:t>
            </a:r>
            <a:endParaRPr lang="en-US" b="1" dirty="0"/>
          </a:p>
          <a:p>
            <a:pPr eaLnBrk="1" hangingPunct="1">
              <a:buNone/>
            </a:pPr>
            <a:r>
              <a:rPr lang="en-US" dirty="0"/>
              <a:t>	The create database statement is used to create a database.</a:t>
            </a:r>
            <a:endParaRPr lang="en-US" dirty="0"/>
          </a:p>
          <a:p>
            <a:pPr eaLnBrk="1" hangingPunct="1"/>
            <a:r>
              <a:rPr lang="en-US" b="1" dirty="0"/>
              <a:t>Syntax:</a:t>
            </a:r>
            <a:endParaRPr lang="en-US" b="1" dirty="0"/>
          </a:p>
          <a:p>
            <a:pPr eaLnBrk="1" hangingPunct="1">
              <a:buNone/>
            </a:pPr>
            <a:r>
              <a:rPr lang="en-US" dirty="0"/>
              <a:t>	create database </a:t>
            </a:r>
            <a:r>
              <a:rPr lang="en-US" dirty="0" err="1"/>
              <a:t>dbname</a:t>
            </a:r>
            <a:r>
              <a:rPr lang="en-US" dirty="0"/>
              <a:t>;</a:t>
            </a:r>
            <a:endParaRPr lang="en-US" dirty="0"/>
          </a:p>
          <a:p>
            <a:pPr lvl="1" eaLnBrk="1" hangingPunct="1">
              <a:buNone/>
            </a:pPr>
            <a:endParaRPr lang="en-US" dirty="0"/>
          </a:p>
        </p:txBody>
      </p:sp>
      <p:pic>
        <p:nvPicPr>
          <p:cNvPr id="4" name="Picture 3" descr="C:\Users\DELL\Desktop\NS logo 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Create Table Statement: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769600" cy="4873752"/>
          </a:xfrm>
        </p:spPr>
        <p:txBody>
          <a:bodyPr/>
          <a:lstStyle/>
          <a:p>
            <a:pPr lvl="1" eaLnBrk="1" hangingPunct="1"/>
            <a:r>
              <a:rPr lang="en-US" dirty="0"/>
              <a:t>The create table is used to create a table in a database.</a:t>
            </a:r>
            <a:endParaRPr lang="en-US" dirty="0"/>
          </a:p>
          <a:p>
            <a:pPr lvl="1" eaLnBrk="1" hangingPunct="1"/>
            <a:r>
              <a:rPr lang="en-US" dirty="0"/>
              <a:t>Tables are organized into rows and columns; and each table must have a name.</a:t>
            </a:r>
            <a:endParaRPr lang="en-US" dirty="0"/>
          </a:p>
          <a:p>
            <a:pPr lvl="1" eaLnBrk="1" hangingPunct="1"/>
            <a:r>
              <a:rPr lang="en-US" b="1" dirty="0"/>
              <a:t>Syntax:</a:t>
            </a:r>
            <a:endParaRPr lang="en-US" b="1" dirty="0"/>
          </a:p>
          <a:p>
            <a:pPr lvl="1" eaLnBrk="1" hangingPunct="1">
              <a:buNone/>
            </a:pPr>
            <a:r>
              <a:rPr lang="en-US" dirty="0"/>
              <a:t>	CREATE TABLE </a:t>
            </a:r>
            <a:r>
              <a:rPr lang="en-US" dirty="0" err="1"/>
              <a:t>table_name</a:t>
            </a:r>
            <a:endParaRPr lang="en-US" dirty="0"/>
          </a:p>
          <a:p>
            <a:pPr lvl="1" eaLnBrk="1" hangingPunct="1">
              <a:buNone/>
            </a:pPr>
            <a:r>
              <a:rPr lang="en-US" dirty="0"/>
              <a:t>	(</a:t>
            </a:r>
            <a:endParaRPr lang="en-US" dirty="0"/>
          </a:p>
          <a:p>
            <a:pPr lvl="1" eaLnBrk="1" hangingPunct="1">
              <a:buNone/>
            </a:pPr>
            <a:r>
              <a:rPr lang="en-US" dirty="0"/>
              <a:t>	column_name1 </a:t>
            </a:r>
            <a:r>
              <a:rPr lang="en-US" dirty="0" err="1"/>
              <a:t>data_type</a:t>
            </a:r>
            <a:r>
              <a:rPr lang="en-US" dirty="0"/>
              <a:t>(size),</a:t>
            </a:r>
            <a:endParaRPr lang="en-US" dirty="0"/>
          </a:p>
          <a:p>
            <a:pPr lvl="1" eaLnBrk="1" hangingPunct="1">
              <a:buNone/>
            </a:pPr>
            <a:r>
              <a:rPr lang="en-US" dirty="0"/>
              <a:t>	column_name2 </a:t>
            </a:r>
            <a:r>
              <a:rPr lang="en-US" dirty="0" err="1"/>
              <a:t>data_type</a:t>
            </a:r>
            <a:r>
              <a:rPr lang="en-US" dirty="0"/>
              <a:t>(size),</a:t>
            </a:r>
            <a:endParaRPr lang="en-US" dirty="0"/>
          </a:p>
          <a:p>
            <a:pPr lvl="1" eaLnBrk="1" hangingPunct="1">
              <a:buNone/>
            </a:pPr>
            <a:r>
              <a:rPr lang="en-US" dirty="0"/>
              <a:t>	</a:t>
            </a:r>
            <a:r>
              <a:rPr lang="en-US" dirty="0" err="1"/>
              <a:t>column_namen</a:t>
            </a:r>
            <a:r>
              <a:rPr lang="en-US" dirty="0"/>
              <a:t> </a:t>
            </a:r>
            <a:r>
              <a:rPr lang="en-US" dirty="0" err="1"/>
              <a:t>data_type</a:t>
            </a:r>
            <a:r>
              <a:rPr lang="en-US" dirty="0"/>
              <a:t>(size)</a:t>
            </a:r>
            <a:endParaRPr lang="en-US" dirty="0"/>
          </a:p>
          <a:p>
            <a:pPr lvl="1" eaLnBrk="1" hangingPunct="1">
              <a:buNone/>
            </a:pPr>
            <a:r>
              <a:rPr lang="en-US" dirty="0"/>
              <a:t>	);</a:t>
            </a:r>
            <a:endParaRPr lang="en-US" dirty="0"/>
          </a:p>
          <a:p>
            <a:pPr lvl="1" eaLnBrk="1" hangingPunct="1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C:\Users\DELL\Desktop\NS logo 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>
        <p15:prstTrans prst="drap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ALTER Table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1"/>
            <a:ext cx="11379200" cy="4530725"/>
          </a:xfrm>
        </p:spPr>
        <p:txBody>
          <a:bodyPr/>
          <a:lstStyle/>
          <a:p>
            <a:r>
              <a:rPr lang="en-US" dirty="0"/>
              <a:t>The alter table statement is used to add, delete or modify columns in an existing table.</a:t>
            </a:r>
            <a:endParaRPr lang="en-US" dirty="0"/>
          </a:p>
          <a:p>
            <a:r>
              <a:rPr lang="en-US" b="1" dirty="0"/>
              <a:t>Syntax:</a:t>
            </a:r>
            <a:endParaRPr lang="en-US" b="1" dirty="0"/>
          </a:p>
          <a:p>
            <a:pPr>
              <a:buNone/>
            </a:pPr>
            <a:r>
              <a:rPr lang="en-US" dirty="0"/>
              <a:t>		ALTER TABLE </a:t>
            </a:r>
            <a:r>
              <a:rPr lang="en-US" dirty="0" err="1"/>
              <a:t>table_name</a:t>
            </a:r>
            <a:endParaRPr lang="en-US" dirty="0"/>
          </a:p>
          <a:p>
            <a:pPr>
              <a:buNone/>
            </a:pPr>
            <a:r>
              <a:rPr lang="en-US" dirty="0"/>
              <a:t>		ADD </a:t>
            </a:r>
            <a:r>
              <a:rPr lang="en-US" dirty="0" err="1"/>
              <a:t>column_name</a:t>
            </a:r>
            <a:r>
              <a:rPr lang="en-US" dirty="0"/>
              <a:t> </a:t>
            </a:r>
            <a:r>
              <a:rPr lang="en-US" dirty="0" err="1"/>
              <a:t>datatype</a:t>
            </a:r>
            <a:endParaRPr lang="en-US" dirty="0"/>
          </a:p>
          <a:p>
            <a:r>
              <a:rPr lang="en-US" b="1" dirty="0"/>
              <a:t>To delete a column</a:t>
            </a:r>
            <a:r>
              <a:rPr lang="en-US" dirty="0"/>
              <a:t>:</a:t>
            </a:r>
            <a:endParaRPr lang="en-US" dirty="0"/>
          </a:p>
          <a:p>
            <a:pPr lvl="1">
              <a:buNone/>
            </a:pPr>
            <a:r>
              <a:rPr lang="en-US" dirty="0"/>
              <a:t>ALTER TABLE </a:t>
            </a:r>
            <a:r>
              <a:rPr lang="en-US" dirty="0" err="1"/>
              <a:t>table_name</a:t>
            </a:r>
            <a:endParaRPr lang="en-US" dirty="0"/>
          </a:p>
          <a:p>
            <a:pPr lvl="1">
              <a:buNone/>
            </a:pPr>
            <a:r>
              <a:rPr lang="en-US" dirty="0"/>
              <a:t> DROP COLUMN </a:t>
            </a:r>
            <a:r>
              <a:rPr lang="en-US" dirty="0" err="1"/>
              <a:t>column_name</a:t>
            </a:r>
            <a:endParaRPr lang="en-US" dirty="0"/>
          </a:p>
          <a:p>
            <a:r>
              <a:rPr lang="en-US" b="1" dirty="0"/>
              <a:t>To change a field:</a:t>
            </a:r>
            <a:endParaRPr lang="en-US" b="1" dirty="0"/>
          </a:p>
          <a:p>
            <a:pPr lvl="1"/>
            <a:r>
              <a:rPr lang="en-US" dirty="0"/>
              <a:t>ALTER TABLE </a:t>
            </a:r>
            <a:r>
              <a:rPr lang="en-US" dirty="0" err="1"/>
              <a:t>table_name</a:t>
            </a:r>
            <a:r>
              <a:rPr lang="en-US" dirty="0"/>
              <a:t> change </a:t>
            </a:r>
            <a:r>
              <a:rPr lang="en-US" dirty="0" err="1"/>
              <a:t>oldvalue</a:t>
            </a:r>
            <a:r>
              <a:rPr lang="en-US" dirty="0"/>
              <a:t> </a:t>
            </a:r>
            <a:r>
              <a:rPr lang="en-US" dirty="0" err="1"/>
              <a:t>newvalue</a:t>
            </a:r>
            <a:r>
              <a:rPr lang="en-US" dirty="0"/>
              <a:t> </a:t>
            </a:r>
            <a:r>
              <a:rPr lang="en-US" dirty="0" err="1"/>
              <a:t>datatype</a:t>
            </a:r>
            <a:r>
              <a:rPr lang="en-US" dirty="0"/>
              <a:t>(size);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C:\Users\DELL\Desktop\NS logo 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>
        <p15:prstTrans prst="drap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914400"/>
            <a:ext cx="9956800" cy="5559552"/>
          </a:xfrm>
        </p:spPr>
        <p:txBody>
          <a:bodyPr/>
          <a:lstStyle/>
          <a:p>
            <a:r>
              <a:rPr lang="en-US" b="1" dirty="0"/>
              <a:t>The drop table statement</a:t>
            </a:r>
            <a:endParaRPr lang="en-US" dirty="0"/>
          </a:p>
          <a:p>
            <a:pPr>
              <a:buNone/>
            </a:pPr>
            <a:r>
              <a:rPr lang="en-US" dirty="0"/>
              <a:t>	DROP TABLE </a:t>
            </a:r>
            <a:r>
              <a:rPr lang="en-US" dirty="0" err="1"/>
              <a:t>table_name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b="1" dirty="0"/>
              <a:t>The drop database statement</a:t>
            </a:r>
            <a:endParaRPr lang="en-US" b="1" dirty="0"/>
          </a:p>
          <a:p>
            <a:pPr>
              <a:buNone/>
            </a:pPr>
            <a:r>
              <a:rPr lang="en-US" b="1" dirty="0"/>
              <a:t>	</a:t>
            </a:r>
            <a:r>
              <a:rPr lang="en-US" dirty="0"/>
              <a:t>DROP DATABASE </a:t>
            </a:r>
            <a:r>
              <a:rPr lang="en-US" dirty="0" err="1"/>
              <a:t>database_name</a:t>
            </a: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:\Users\DELL\Desktop\NS logo 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790" y="5232593"/>
            <a:ext cx="2314066" cy="16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>
        <p15:prstTrans prst="drape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6134</Words>
  <Application>WPS Presentation</Application>
  <PresentationFormat>Widescreen</PresentationFormat>
  <Paragraphs>632</Paragraphs>
  <Slides>29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Arial</vt:lpstr>
      <vt:lpstr>SimSun</vt:lpstr>
      <vt:lpstr>Wingdings</vt:lpstr>
      <vt:lpstr>Wingdings</vt:lpstr>
      <vt:lpstr>Wingdings 2</vt:lpstr>
      <vt:lpstr>Century Schoolbook</vt:lpstr>
      <vt:lpstr>Microsoft YaHei</vt:lpstr>
      <vt:lpstr>Arial Unicode MS</vt:lpstr>
      <vt:lpstr>Calibri</vt:lpstr>
      <vt:lpstr>Times New Roman</vt:lpstr>
      <vt:lpstr>Oriel</vt:lpstr>
      <vt:lpstr>Structured Query Language(SQL)</vt:lpstr>
      <vt:lpstr>SQL</vt:lpstr>
      <vt:lpstr>Some of the most important SQL commands</vt:lpstr>
      <vt:lpstr>PowerPoint 演示文稿</vt:lpstr>
      <vt:lpstr>Mysql data types</vt:lpstr>
      <vt:lpstr>Data Definition Language(DDL)</vt:lpstr>
      <vt:lpstr>SQL Create Table Statement:</vt:lpstr>
      <vt:lpstr>The ALTER Table Statement</vt:lpstr>
      <vt:lpstr>PowerPoint 演示文稿</vt:lpstr>
      <vt:lpstr>Example:</vt:lpstr>
      <vt:lpstr>Data Manipulation Language (DML)</vt:lpstr>
      <vt:lpstr>Inserting Data into a Table</vt:lpstr>
      <vt:lpstr>Updating data</vt:lpstr>
      <vt:lpstr>SQL Delete statement</vt:lpstr>
      <vt:lpstr>SQL statements, operations, clauses</vt:lpstr>
      <vt:lpstr>Sql select statement</vt:lpstr>
      <vt:lpstr>Sql: select statement(cont.)</vt:lpstr>
      <vt:lpstr>Example:</vt:lpstr>
      <vt:lpstr>SQL: like operator</vt:lpstr>
      <vt:lpstr>Sql : the order by clause</vt:lpstr>
      <vt:lpstr>Sql: The group by clause</vt:lpstr>
      <vt:lpstr>Sql: The group by clause(cont..)</vt:lpstr>
      <vt:lpstr>Sql: The having clause</vt:lpstr>
      <vt:lpstr>Sql: aggregate functions</vt:lpstr>
      <vt:lpstr>Sql: aggregate functions(cont..)</vt:lpstr>
      <vt:lpstr>Sql: join operation</vt:lpstr>
      <vt:lpstr>Sql: join operation(cont..)</vt:lpstr>
      <vt:lpstr>Sql: join operation(cont..)</vt:lpstr>
      <vt:lpstr>Sql: join operation(cont..)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HAI</dc:creator>
  <cp:lastModifiedBy>DELL</cp:lastModifiedBy>
  <cp:revision>92</cp:revision>
  <dcterms:created xsi:type="dcterms:W3CDTF">2014-04-17T23:07:00Z</dcterms:created>
  <dcterms:modified xsi:type="dcterms:W3CDTF">2024-06-14T08:04:32Z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A3A6CD0FC20543358FEFCE85915C247A_12</vt:lpwstr>
  </property>
  <property fmtid="{D5CDD505-2E9C-101B-9397-08002B2CF9AE}" pid="3" name="KSOProductBuildVer">
    <vt:lpwstr>1033-12.2.0.16909</vt:lpwstr>
  </property>
</Properties>
</file>