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8/16/2023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8/16/2023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AWT/check%20box.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AWT/radio%20button.tx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AWT/TextField.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AWT/basic%20addition%20program.tx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AWT/Textarea.tx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AWT/count%20words%20and%20letters.tx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AWT/choice%20in%20java.t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AWT/list%20in%20AWT.txt"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AWT/canvas%20in%20AWT.txt"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AWT/menubar%20in%20AWT.t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AWT/panel%20in%20AWT.tx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AWT/form%20Design%20using%20AWT.t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AWT/Action%20listener.tx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EC4E-8AED-1511-D1FB-798C0E81BDE3}"/>
              </a:ext>
            </a:extLst>
          </p:cNvPr>
          <p:cNvSpPr>
            <a:spLocks noGrp="1"/>
          </p:cNvSpPr>
          <p:nvPr>
            <p:ph type="ctrTitle"/>
          </p:nvPr>
        </p:nvSpPr>
        <p:spPr/>
        <p:txBody>
          <a:bodyPr/>
          <a:lstStyle/>
          <a:p>
            <a:r>
              <a:rPr lang="en-IN" dirty="0"/>
              <a:t>AWT</a:t>
            </a:r>
          </a:p>
        </p:txBody>
      </p:sp>
    </p:spTree>
    <p:extLst>
      <p:ext uri="{BB962C8B-B14F-4D97-AF65-F5344CB8AC3E}">
        <p14:creationId xmlns:p14="http://schemas.microsoft.com/office/powerpoint/2010/main" val="362443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051B6-A0D5-04C4-EB5C-C096A29C7154}"/>
              </a:ext>
            </a:extLst>
          </p:cNvPr>
          <p:cNvSpPr>
            <a:spLocks noGrp="1"/>
          </p:cNvSpPr>
          <p:nvPr>
            <p:ph idx="1"/>
          </p:nvPr>
        </p:nvSpPr>
        <p:spPr/>
        <p:txBody>
          <a:bodyPr/>
          <a:lstStyle/>
          <a:p>
            <a:r>
              <a:rPr lang="en-IN" sz="2000" b="1" dirty="0">
                <a:hlinkClick r:id="rId2" action="ppaction://hlinkfile"/>
              </a:rPr>
              <a:t>Example</a:t>
            </a:r>
            <a:endParaRPr lang="en-IN" sz="2000" b="1" dirty="0"/>
          </a:p>
          <a:p>
            <a:endParaRPr lang="en-IN" dirty="0"/>
          </a:p>
          <a:p>
            <a:endParaRPr lang="en-IN" dirty="0"/>
          </a:p>
          <a:p>
            <a:r>
              <a:rPr lang="en-IN" dirty="0"/>
              <a:t>Output</a:t>
            </a:r>
          </a:p>
          <a:p>
            <a:endParaRPr lang="en-IN" dirty="0"/>
          </a:p>
        </p:txBody>
      </p:sp>
      <p:pic>
        <p:nvPicPr>
          <p:cNvPr id="5" name="Picture 4">
            <a:extLst>
              <a:ext uri="{FF2B5EF4-FFF2-40B4-BE49-F238E27FC236}">
                <a16:creationId xmlns:a16="http://schemas.microsoft.com/office/drawing/2014/main" id="{55D141FE-9019-6D55-4EE9-CB7501388064}"/>
              </a:ext>
            </a:extLst>
          </p:cNvPr>
          <p:cNvPicPr>
            <a:picLocks noChangeAspect="1"/>
          </p:cNvPicPr>
          <p:nvPr/>
        </p:nvPicPr>
        <p:blipFill>
          <a:blip r:embed="rId3"/>
          <a:stretch>
            <a:fillRect/>
          </a:stretch>
        </p:blipFill>
        <p:spPr>
          <a:xfrm>
            <a:off x="1427809" y="3567968"/>
            <a:ext cx="4796528" cy="2153311"/>
          </a:xfrm>
          <a:prstGeom prst="rect">
            <a:avLst/>
          </a:prstGeom>
        </p:spPr>
      </p:pic>
    </p:spTree>
    <p:extLst>
      <p:ext uri="{BB962C8B-B14F-4D97-AF65-F5344CB8AC3E}">
        <p14:creationId xmlns:p14="http://schemas.microsoft.com/office/powerpoint/2010/main" val="194138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59E2-8153-0D88-5B45-68031CD4F7AE}"/>
              </a:ext>
            </a:extLst>
          </p:cNvPr>
          <p:cNvSpPr>
            <a:spLocks noGrp="1"/>
          </p:cNvSpPr>
          <p:nvPr>
            <p:ph type="title"/>
          </p:nvPr>
        </p:nvSpPr>
        <p:spPr/>
        <p:txBody>
          <a:bodyPr/>
          <a:lstStyle/>
          <a:p>
            <a:r>
              <a:rPr lang="en-IN" dirty="0" err="1"/>
              <a:t>RadioButton</a:t>
            </a:r>
            <a:r>
              <a:rPr lang="en-IN" dirty="0"/>
              <a:t> in Java AWT</a:t>
            </a:r>
          </a:p>
        </p:txBody>
      </p:sp>
      <p:sp>
        <p:nvSpPr>
          <p:cNvPr id="3" name="Content Placeholder 2">
            <a:extLst>
              <a:ext uri="{FF2B5EF4-FFF2-40B4-BE49-F238E27FC236}">
                <a16:creationId xmlns:a16="http://schemas.microsoft.com/office/drawing/2014/main" id="{913DCAA7-5ADE-7909-9641-025BB4DE9A82}"/>
              </a:ext>
            </a:extLst>
          </p:cNvPr>
          <p:cNvSpPr>
            <a:spLocks noGrp="1"/>
          </p:cNvSpPr>
          <p:nvPr>
            <p:ph idx="1"/>
          </p:nvPr>
        </p:nvSpPr>
        <p:spPr/>
        <p:txBody>
          <a:bodyPr/>
          <a:lstStyle/>
          <a:p>
            <a:r>
              <a:rPr lang="en-US" dirty="0"/>
              <a:t>Radio buttons provide a more user friendly environment for selecting only one option among many. It is a special kind of checkbox that is used to select only one option.</a:t>
            </a:r>
          </a:p>
          <a:p>
            <a:endParaRPr lang="en-US" dirty="0"/>
          </a:p>
          <a:p>
            <a:r>
              <a:rPr lang="en-US" b="1" dirty="0">
                <a:hlinkClick r:id="rId2" action="ppaction://hlinkfile"/>
              </a:rPr>
              <a:t>Exampl</a:t>
            </a:r>
            <a:r>
              <a:rPr lang="en-US" dirty="0">
                <a:hlinkClick r:id="rId2" action="ppaction://hlinkfile"/>
              </a:rPr>
              <a:t>e</a:t>
            </a:r>
            <a:endParaRPr lang="en-US" dirty="0"/>
          </a:p>
          <a:p>
            <a:endParaRPr lang="en-US" dirty="0"/>
          </a:p>
          <a:p>
            <a:endParaRPr lang="en-US" dirty="0"/>
          </a:p>
          <a:p>
            <a:r>
              <a:rPr lang="en-US" dirty="0"/>
              <a:t>output</a:t>
            </a:r>
            <a:endParaRPr lang="en-IN" dirty="0"/>
          </a:p>
        </p:txBody>
      </p:sp>
      <p:pic>
        <p:nvPicPr>
          <p:cNvPr id="5" name="Picture 4">
            <a:extLst>
              <a:ext uri="{FF2B5EF4-FFF2-40B4-BE49-F238E27FC236}">
                <a16:creationId xmlns:a16="http://schemas.microsoft.com/office/drawing/2014/main" id="{F17FE1F9-EBD0-0584-6DF9-1AB42290ACA7}"/>
              </a:ext>
            </a:extLst>
          </p:cNvPr>
          <p:cNvPicPr>
            <a:picLocks noChangeAspect="1"/>
          </p:cNvPicPr>
          <p:nvPr/>
        </p:nvPicPr>
        <p:blipFill>
          <a:blip r:embed="rId3"/>
          <a:stretch>
            <a:fillRect/>
          </a:stretch>
        </p:blipFill>
        <p:spPr>
          <a:xfrm>
            <a:off x="1261872" y="4940968"/>
            <a:ext cx="5349988" cy="1886925"/>
          </a:xfrm>
          <a:prstGeom prst="rect">
            <a:avLst/>
          </a:prstGeom>
        </p:spPr>
      </p:pic>
    </p:spTree>
    <p:extLst>
      <p:ext uri="{BB962C8B-B14F-4D97-AF65-F5344CB8AC3E}">
        <p14:creationId xmlns:p14="http://schemas.microsoft.com/office/powerpoint/2010/main" val="246961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F706-FF29-7412-C952-B9FCD9929641}"/>
              </a:ext>
            </a:extLst>
          </p:cNvPr>
          <p:cNvSpPr>
            <a:spLocks noGrp="1"/>
          </p:cNvSpPr>
          <p:nvPr>
            <p:ph type="title"/>
          </p:nvPr>
        </p:nvSpPr>
        <p:spPr/>
        <p:txBody>
          <a:bodyPr/>
          <a:lstStyle/>
          <a:p>
            <a:r>
              <a:rPr lang="en-IN" dirty="0" err="1"/>
              <a:t>TextField</a:t>
            </a:r>
            <a:r>
              <a:rPr lang="en-IN" dirty="0"/>
              <a:t> in Java AWT</a:t>
            </a:r>
          </a:p>
        </p:txBody>
      </p:sp>
      <p:sp>
        <p:nvSpPr>
          <p:cNvPr id="3" name="Content Placeholder 2">
            <a:extLst>
              <a:ext uri="{FF2B5EF4-FFF2-40B4-BE49-F238E27FC236}">
                <a16:creationId xmlns:a16="http://schemas.microsoft.com/office/drawing/2014/main" id="{343D3320-71B2-12BA-84FC-A101350CBF1D}"/>
              </a:ext>
            </a:extLst>
          </p:cNvPr>
          <p:cNvSpPr>
            <a:spLocks noGrp="1"/>
          </p:cNvSpPr>
          <p:nvPr>
            <p:ph idx="1"/>
          </p:nvPr>
        </p:nvSpPr>
        <p:spPr/>
        <p:txBody>
          <a:bodyPr/>
          <a:lstStyle/>
          <a:p>
            <a:r>
              <a:rPr lang="en-US" dirty="0"/>
              <a:t>The </a:t>
            </a:r>
            <a:r>
              <a:rPr lang="en-US" dirty="0" err="1"/>
              <a:t>textField</a:t>
            </a:r>
            <a:r>
              <a:rPr lang="en-US" dirty="0"/>
              <a:t> component allows the user to edit single line of </a:t>
            </a:r>
            <a:r>
              <a:rPr lang="en-US" dirty="0" err="1"/>
              <a:t>text.When</a:t>
            </a:r>
            <a:r>
              <a:rPr lang="en-US" dirty="0"/>
              <a:t> the user types a key in the text field the event is sent to the </a:t>
            </a:r>
            <a:r>
              <a:rPr lang="en-US" dirty="0" err="1"/>
              <a:t>TextField</a:t>
            </a:r>
            <a:r>
              <a:rPr lang="en-US" dirty="0"/>
              <a:t>.</a:t>
            </a:r>
          </a:p>
          <a:p>
            <a:endParaRPr lang="en-US" dirty="0"/>
          </a:p>
          <a:p>
            <a:endParaRPr lang="en-IN" dirty="0"/>
          </a:p>
        </p:txBody>
      </p:sp>
      <p:graphicFrame>
        <p:nvGraphicFramePr>
          <p:cNvPr id="4" name="Table 3">
            <a:extLst>
              <a:ext uri="{FF2B5EF4-FFF2-40B4-BE49-F238E27FC236}">
                <a16:creationId xmlns:a16="http://schemas.microsoft.com/office/drawing/2014/main" id="{5B0E4DBA-4950-6287-07B4-B7E76F9D59A2}"/>
              </a:ext>
            </a:extLst>
          </p:cNvPr>
          <p:cNvGraphicFramePr>
            <a:graphicFrameLocks noGrp="1"/>
          </p:cNvGraphicFramePr>
          <p:nvPr>
            <p:extLst>
              <p:ext uri="{D42A27DB-BD31-4B8C-83A1-F6EECF244321}">
                <p14:modId xmlns:p14="http://schemas.microsoft.com/office/powerpoint/2010/main" val="1505861436"/>
              </p:ext>
            </p:extLst>
          </p:nvPr>
        </p:nvGraphicFramePr>
        <p:xfrm>
          <a:off x="1262063" y="2602389"/>
          <a:ext cx="8594724" cy="2804160"/>
        </p:xfrm>
        <a:graphic>
          <a:graphicData uri="http://schemas.openxmlformats.org/drawingml/2006/table">
            <a:tbl>
              <a:tblPr/>
              <a:tblGrid>
                <a:gridCol w="4297362">
                  <a:extLst>
                    <a:ext uri="{9D8B030D-6E8A-4147-A177-3AD203B41FA5}">
                      <a16:colId xmlns:a16="http://schemas.microsoft.com/office/drawing/2014/main" val="3010504818"/>
                    </a:ext>
                  </a:extLst>
                </a:gridCol>
                <a:gridCol w="4297362">
                  <a:extLst>
                    <a:ext uri="{9D8B030D-6E8A-4147-A177-3AD203B41FA5}">
                      <a16:colId xmlns:a16="http://schemas.microsoft.com/office/drawing/2014/main" val="3939059177"/>
                    </a:ext>
                  </a:extLst>
                </a:gridCol>
              </a:tblGrid>
              <a:tr h="396240">
                <a:tc>
                  <a:txBody>
                    <a:bodyPr/>
                    <a:lstStyle/>
                    <a:p>
                      <a:pPr algn="l" fontAlgn="b"/>
                      <a:r>
                        <a:rPr lang="en-IN" sz="1800" b="1" dirty="0">
                          <a:effectLst/>
                        </a:rPr>
                        <a:t>Constructor</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tcPr>
                </a:tc>
                <a:tc>
                  <a:txBody>
                    <a:bodyPr/>
                    <a:lstStyle/>
                    <a:p>
                      <a:pPr algn="l" fontAlgn="b"/>
                      <a:r>
                        <a:rPr lang="en-IN" sz="1800" b="1" dirty="0">
                          <a:effectLst/>
                        </a:rPr>
                        <a:t>Used for</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50803322"/>
                  </a:ext>
                </a:extLst>
              </a:tr>
              <a:tr h="396240">
                <a:tc>
                  <a:txBody>
                    <a:bodyPr/>
                    <a:lstStyle/>
                    <a:p>
                      <a:pPr fontAlgn="t"/>
                      <a:r>
                        <a:rPr lang="en-IN" sz="1800">
                          <a:effectLst/>
                        </a:rPr>
                        <a:t>TextField()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new text field component.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0397929"/>
                  </a:ext>
                </a:extLst>
              </a:tr>
              <a:tr h="670560">
                <a:tc>
                  <a:txBody>
                    <a:bodyPr/>
                    <a:lstStyle/>
                    <a:p>
                      <a:pPr fontAlgn="t"/>
                      <a:r>
                        <a:rPr lang="en-IN" sz="1800">
                          <a:effectLst/>
                        </a:rPr>
                        <a:t>TextField(String text)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new text field initialized with the given string text to be displayed.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75512971"/>
                  </a:ext>
                </a:extLst>
              </a:tr>
              <a:tr h="670560">
                <a:tc>
                  <a:txBody>
                    <a:bodyPr/>
                    <a:lstStyle/>
                    <a:p>
                      <a:pPr fontAlgn="t"/>
                      <a:r>
                        <a:rPr lang="en-IN" sz="1800">
                          <a:effectLst/>
                        </a:rPr>
                        <a:t>TextField(int columns)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new textfield (empty) with given number of columns.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22973916"/>
                  </a:ext>
                </a:extLst>
              </a:tr>
              <a:tr h="670560">
                <a:tc>
                  <a:txBody>
                    <a:bodyPr/>
                    <a:lstStyle/>
                    <a:p>
                      <a:pPr fontAlgn="t"/>
                      <a:r>
                        <a:rPr lang="en-US" sz="1800">
                          <a:effectLst/>
                        </a:rPr>
                        <a:t>TextField(String text, int columns)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new text field with the given text and given number of columns (width).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2778129"/>
                  </a:ext>
                </a:extLst>
              </a:tr>
            </a:tbl>
          </a:graphicData>
        </a:graphic>
      </p:graphicFrame>
    </p:spTree>
    <p:extLst>
      <p:ext uri="{BB962C8B-B14F-4D97-AF65-F5344CB8AC3E}">
        <p14:creationId xmlns:p14="http://schemas.microsoft.com/office/powerpoint/2010/main" val="24520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049AD-2063-7DC6-CBF2-2D1D484F7965}"/>
              </a:ext>
            </a:extLst>
          </p:cNvPr>
          <p:cNvSpPr>
            <a:spLocks noGrp="1"/>
          </p:cNvSpPr>
          <p:nvPr>
            <p:ph idx="1"/>
          </p:nvPr>
        </p:nvSpPr>
        <p:spPr/>
        <p:txBody>
          <a:bodyPr/>
          <a:lstStyle/>
          <a:p>
            <a:r>
              <a:rPr lang="en-IN" b="1" dirty="0">
                <a:hlinkClick r:id="rId2" action="ppaction://hlinkfile"/>
              </a:rPr>
              <a:t>Example</a:t>
            </a:r>
            <a:endParaRPr lang="en-IN" b="1" dirty="0"/>
          </a:p>
          <a:p>
            <a:endParaRPr lang="en-IN" dirty="0"/>
          </a:p>
          <a:p>
            <a:endParaRPr lang="en-IN" dirty="0"/>
          </a:p>
          <a:p>
            <a:r>
              <a:rPr lang="en-IN" dirty="0"/>
              <a:t>output</a:t>
            </a:r>
          </a:p>
        </p:txBody>
      </p:sp>
      <p:pic>
        <p:nvPicPr>
          <p:cNvPr id="5" name="Picture 4">
            <a:extLst>
              <a:ext uri="{FF2B5EF4-FFF2-40B4-BE49-F238E27FC236}">
                <a16:creationId xmlns:a16="http://schemas.microsoft.com/office/drawing/2014/main" id="{9F6A6E9C-51EA-0DC8-DE94-A7B7EBFF162E}"/>
              </a:ext>
            </a:extLst>
          </p:cNvPr>
          <p:cNvPicPr>
            <a:picLocks noChangeAspect="1"/>
          </p:cNvPicPr>
          <p:nvPr/>
        </p:nvPicPr>
        <p:blipFill>
          <a:blip r:embed="rId3"/>
          <a:stretch>
            <a:fillRect/>
          </a:stretch>
        </p:blipFill>
        <p:spPr>
          <a:xfrm>
            <a:off x="1586021" y="3753853"/>
            <a:ext cx="4901944" cy="1801179"/>
          </a:xfrm>
          <a:prstGeom prst="rect">
            <a:avLst/>
          </a:prstGeom>
        </p:spPr>
      </p:pic>
    </p:spTree>
    <p:extLst>
      <p:ext uri="{BB962C8B-B14F-4D97-AF65-F5344CB8AC3E}">
        <p14:creationId xmlns:p14="http://schemas.microsoft.com/office/powerpoint/2010/main" val="337400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0D53-EE05-B9EB-6CD9-86C22CC60106}"/>
              </a:ext>
            </a:extLst>
          </p:cNvPr>
          <p:cNvSpPr>
            <a:spLocks noGrp="1"/>
          </p:cNvSpPr>
          <p:nvPr>
            <p:ph type="title"/>
          </p:nvPr>
        </p:nvSpPr>
        <p:spPr/>
        <p:txBody>
          <a:bodyPr>
            <a:normAutofit fontScale="90000"/>
          </a:bodyPr>
          <a:lstStyle/>
          <a:p>
            <a:r>
              <a:rPr lang="en-US" dirty="0"/>
              <a:t>Basic Addition Program in Java AWT</a:t>
            </a:r>
            <a:br>
              <a:rPr lang="en-US" dirty="0"/>
            </a:br>
            <a:endParaRPr lang="en-IN" dirty="0"/>
          </a:p>
        </p:txBody>
      </p:sp>
      <p:sp>
        <p:nvSpPr>
          <p:cNvPr id="3" name="Content Placeholder 2">
            <a:extLst>
              <a:ext uri="{FF2B5EF4-FFF2-40B4-BE49-F238E27FC236}">
                <a16:creationId xmlns:a16="http://schemas.microsoft.com/office/drawing/2014/main" id="{0EAAD00B-2962-0CD2-868E-E6B1D958F12D}"/>
              </a:ext>
            </a:extLst>
          </p:cNvPr>
          <p:cNvSpPr>
            <a:spLocks noGrp="1"/>
          </p:cNvSpPr>
          <p:nvPr>
            <p:ph idx="1"/>
          </p:nvPr>
        </p:nvSpPr>
        <p:spPr/>
        <p:txBody>
          <a:bodyPr/>
          <a:lstStyle/>
          <a:p>
            <a:r>
              <a:rPr lang="en-US" dirty="0"/>
              <a:t>In this program, You will learn how to add two numbers using </a:t>
            </a:r>
            <a:r>
              <a:rPr lang="en-US" dirty="0" err="1"/>
              <a:t>awt</a:t>
            </a:r>
            <a:r>
              <a:rPr lang="en-US" dirty="0"/>
              <a:t> in Java.</a:t>
            </a:r>
          </a:p>
          <a:p>
            <a:endParaRPr lang="en-US" dirty="0"/>
          </a:p>
          <a:p>
            <a:r>
              <a:rPr lang="en-US" b="1" dirty="0">
                <a:hlinkClick r:id="rId2" action="ppaction://hlinkfile"/>
              </a:rPr>
              <a:t>Example</a:t>
            </a:r>
            <a:endParaRPr lang="en-US" b="1" dirty="0"/>
          </a:p>
          <a:p>
            <a:endParaRPr lang="en-US" dirty="0"/>
          </a:p>
          <a:p>
            <a:r>
              <a:rPr lang="en-US" dirty="0"/>
              <a:t>output</a:t>
            </a:r>
            <a:endParaRPr lang="en-IN" dirty="0"/>
          </a:p>
        </p:txBody>
      </p:sp>
      <p:pic>
        <p:nvPicPr>
          <p:cNvPr id="5" name="Picture 4">
            <a:extLst>
              <a:ext uri="{FF2B5EF4-FFF2-40B4-BE49-F238E27FC236}">
                <a16:creationId xmlns:a16="http://schemas.microsoft.com/office/drawing/2014/main" id="{B7BB39ED-C963-3714-232A-7D6A29FF153E}"/>
              </a:ext>
            </a:extLst>
          </p:cNvPr>
          <p:cNvPicPr>
            <a:picLocks noChangeAspect="1"/>
          </p:cNvPicPr>
          <p:nvPr/>
        </p:nvPicPr>
        <p:blipFill>
          <a:blip r:embed="rId3"/>
          <a:stretch>
            <a:fillRect/>
          </a:stretch>
        </p:blipFill>
        <p:spPr>
          <a:xfrm>
            <a:off x="2283334" y="4024492"/>
            <a:ext cx="6552436" cy="2825486"/>
          </a:xfrm>
          <a:prstGeom prst="rect">
            <a:avLst/>
          </a:prstGeom>
        </p:spPr>
      </p:pic>
    </p:spTree>
    <p:extLst>
      <p:ext uri="{BB962C8B-B14F-4D97-AF65-F5344CB8AC3E}">
        <p14:creationId xmlns:p14="http://schemas.microsoft.com/office/powerpoint/2010/main" val="1791326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3914-B3C4-C374-A77C-B6DC05FB3FC0}"/>
              </a:ext>
            </a:extLst>
          </p:cNvPr>
          <p:cNvSpPr>
            <a:spLocks noGrp="1"/>
          </p:cNvSpPr>
          <p:nvPr>
            <p:ph type="title"/>
          </p:nvPr>
        </p:nvSpPr>
        <p:spPr/>
        <p:txBody>
          <a:bodyPr/>
          <a:lstStyle/>
          <a:p>
            <a:r>
              <a:rPr lang="en-IN" dirty="0" err="1"/>
              <a:t>TextArea</a:t>
            </a:r>
            <a:r>
              <a:rPr lang="en-IN" dirty="0"/>
              <a:t> in Java AWT</a:t>
            </a:r>
            <a:br>
              <a:rPr lang="en-IN" dirty="0"/>
            </a:br>
            <a:endParaRPr lang="en-IN" dirty="0"/>
          </a:p>
        </p:txBody>
      </p:sp>
      <p:sp>
        <p:nvSpPr>
          <p:cNvPr id="3" name="Content Placeholder 2">
            <a:extLst>
              <a:ext uri="{FF2B5EF4-FFF2-40B4-BE49-F238E27FC236}">
                <a16:creationId xmlns:a16="http://schemas.microsoft.com/office/drawing/2014/main" id="{E34295CC-E0A8-D667-151B-FC12993611D7}"/>
              </a:ext>
            </a:extLst>
          </p:cNvPr>
          <p:cNvSpPr>
            <a:spLocks noGrp="1"/>
          </p:cNvSpPr>
          <p:nvPr>
            <p:ph idx="1"/>
          </p:nvPr>
        </p:nvSpPr>
        <p:spPr/>
        <p:txBody>
          <a:bodyPr/>
          <a:lstStyle/>
          <a:p>
            <a:r>
              <a:rPr lang="en-US" dirty="0"/>
              <a:t>The </a:t>
            </a:r>
            <a:r>
              <a:rPr lang="en-US" dirty="0" err="1"/>
              <a:t>TextArea</a:t>
            </a:r>
            <a:r>
              <a:rPr lang="en-US" dirty="0"/>
              <a:t> control in AWT provide us multiline editor area. The user can type here as much as they wants. When the text in the text area become larger than the viewable area the scroll bar is automatically appears which help us to scroll the text up &amp; down and right &amp; left.</a:t>
            </a:r>
          </a:p>
          <a:p>
            <a:endParaRPr lang="en-US" dirty="0"/>
          </a:p>
          <a:p>
            <a:endParaRPr lang="en-IN" dirty="0"/>
          </a:p>
        </p:txBody>
      </p:sp>
      <p:graphicFrame>
        <p:nvGraphicFramePr>
          <p:cNvPr id="5" name="Table 4">
            <a:extLst>
              <a:ext uri="{FF2B5EF4-FFF2-40B4-BE49-F238E27FC236}">
                <a16:creationId xmlns:a16="http://schemas.microsoft.com/office/drawing/2014/main" id="{BE269DA2-674F-0C7C-5D1B-0D36A9E40B4B}"/>
              </a:ext>
            </a:extLst>
          </p:cNvPr>
          <p:cNvGraphicFramePr>
            <a:graphicFrameLocks noGrp="1"/>
          </p:cNvGraphicFramePr>
          <p:nvPr>
            <p:extLst>
              <p:ext uri="{D42A27DB-BD31-4B8C-83A1-F6EECF244321}">
                <p14:modId xmlns:p14="http://schemas.microsoft.com/office/powerpoint/2010/main" val="117773455"/>
              </p:ext>
            </p:extLst>
          </p:nvPr>
        </p:nvGraphicFramePr>
        <p:xfrm>
          <a:off x="1261871" y="2986509"/>
          <a:ext cx="9330496" cy="3948824"/>
        </p:xfrm>
        <a:graphic>
          <a:graphicData uri="http://schemas.openxmlformats.org/drawingml/2006/table">
            <a:tbl>
              <a:tblPr/>
              <a:tblGrid>
                <a:gridCol w="4665248">
                  <a:extLst>
                    <a:ext uri="{9D8B030D-6E8A-4147-A177-3AD203B41FA5}">
                      <a16:colId xmlns:a16="http://schemas.microsoft.com/office/drawing/2014/main" val="2255462447"/>
                    </a:ext>
                  </a:extLst>
                </a:gridCol>
                <a:gridCol w="4665248">
                  <a:extLst>
                    <a:ext uri="{9D8B030D-6E8A-4147-A177-3AD203B41FA5}">
                      <a16:colId xmlns:a16="http://schemas.microsoft.com/office/drawing/2014/main" val="4088842519"/>
                    </a:ext>
                  </a:extLst>
                </a:gridCol>
              </a:tblGrid>
              <a:tr h="251828">
                <a:tc>
                  <a:txBody>
                    <a:bodyPr/>
                    <a:lstStyle/>
                    <a:p>
                      <a:pPr algn="l" fontAlgn="b"/>
                      <a:r>
                        <a:rPr lang="en-IN" sz="1600" b="1" dirty="0">
                          <a:effectLst/>
                        </a:rPr>
                        <a:t>Constructor</a:t>
                      </a:r>
                    </a:p>
                  </a:txBody>
                  <a:tcPr marL="42660" marR="42660" marT="42660" marB="426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102463"/>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600" b="1" dirty="0">
                          <a:effectLst/>
                        </a:rPr>
                        <a:t>Used for</a:t>
                      </a:r>
                    </a:p>
                  </a:txBody>
                  <a:tcPr marL="42660" marR="42660" marT="42660" marB="426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102163"/>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1989364"/>
                  </a:ext>
                </a:extLst>
              </a:tr>
              <a:tr h="416925">
                <a:tc>
                  <a:txBody>
                    <a:bodyPr/>
                    <a:lstStyle/>
                    <a:p>
                      <a:pPr fontAlgn="t"/>
                      <a:r>
                        <a:rPr lang="en-IN" sz="1600" dirty="0" err="1">
                          <a:effectLst/>
                        </a:rPr>
                        <a:t>TextArea</a:t>
                      </a:r>
                      <a:r>
                        <a:rPr lang="en-IN" sz="1600" dirty="0">
                          <a:effectLst/>
                        </a:rPr>
                        <a:t>()</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new and empty text area with no text in it.</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92854556"/>
                  </a:ext>
                </a:extLst>
              </a:tr>
              <a:tr h="758044">
                <a:tc>
                  <a:txBody>
                    <a:bodyPr/>
                    <a:lstStyle/>
                    <a:p>
                      <a:pPr fontAlgn="t"/>
                      <a:r>
                        <a:rPr lang="en-US" sz="1600" dirty="0" err="1">
                          <a:effectLst/>
                        </a:rPr>
                        <a:t>TextArea</a:t>
                      </a:r>
                      <a:r>
                        <a:rPr lang="en-US" sz="1600" dirty="0">
                          <a:effectLst/>
                        </a:rPr>
                        <a:t> (int row, int column)</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new text area with specified number of rows and columns and empty string as text.</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37147018"/>
                  </a:ext>
                </a:extLst>
              </a:tr>
              <a:tr h="587485">
                <a:tc>
                  <a:txBody>
                    <a:bodyPr/>
                    <a:lstStyle/>
                    <a:p>
                      <a:pPr fontAlgn="t"/>
                      <a:r>
                        <a:rPr lang="en-IN" sz="1600" dirty="0" err="1">
                          <a:effectLst/>
                        </a:rPr>
                        <a:t>TextArea</a:t>
                      </a:r>
                      <a:r>
                        <a:rPr lang="en-IN" sz="1600" dirty="0">
                          <a:effectLst/>
                        </a:rPr>
                        <a:t> (String text)</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new text area and displays the specified text</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52144659"/>
                  </a:ext>
                </a:extLst>
              </a:tr>
              <a:tr h="928605">
                <a:tc>
                  <a:txBody>
                    <a:bodyPr/>
                    <a:lstStyle/>
                    <a:p>
                      <a:pPr fontAlgn="t"/>
                      <a:r>
                        <a:rPr lang="en-US" sz="1600">
                          <a:effectLst/>
                        </a:rPr>
                        <a:t>TextArea (String text, int row, int column)</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new text area with the specified text in the text area and specified number of rows and columns.</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8708340"/>
                  </a:ext>
                </a:extLst>
              </a:tr>
              <a:tr h="928605">
                <a:tc>
                  <a:txBody>
                    <a:bodyPr/>
                    <a:lstStyle/>
                    <a:p>
                      <a:pPr fontAlgn="t"/>
                      <a:r>
                        <a:rPr lang="en-US" sz="1600">
                          <a:effectLst/>
                        </a:rPr>
                        <a:t>TextArea (String text, int row, int column, int scrollbars)</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new text area with specified text in text area and specified number of rows and columns and visibility.</a:t>
                      </a:r>
                    </a:p>
                  </a:txBody>
                  <a:tcPr marL="42660" marR="42660" marT="42660" marB="426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6534278"/>
                  </a:ext>
                </a:extLst>
              </a:tr>
            </a:tbl>
          </a:graphicData>
        </a:graphic>
      </p:graphicFrame>
    </p:spTree>
    <p:extLst>
      <p:ext uri="{BB962C8B-B14F-4D97-AF65-F5344CB8AC3E}">
        <p14:creationId xmlns:p14="http://schemas.microsoft.com/office/powerpoint/2010/main" val="388059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A0BC0B-0B3D-7A90-DB4C-0EA0698F78A0}"/>
              </a:ext>
            </a:extLst>
          </p:cNvPr>
          <p:cNvSpPr>
            <a:spLocks noGrp="1"/>
          </p:cNvSpPr>
          <p:nvPr>
            <p:ph idx="1"/>
          </p:nvPr>
        </p:nvSpPr>
        <p:spPr/>
        <p:txBody>
          <a:bodyPr/>
          <a:lstStyle/>
          <a:p>
            <a:r>
              <a:rPr lang="en-IN" dirty="0">
                <a:hlinkClick r:id="rId2" action="ppaction://hlinkfile"/>
              </a:rPr>
              <a:t>Example</a:t>
            </a:r>
            <a:endParaRPr lang="en-IN" dirty="0"/>
          </a:p>
          <a:p>
            <a:endParaRPr lang="en-IN" dirty="0"/>
          </a:p>
          <a:p>
            <a:endParaRPr lang="en-IN" dirty="0"/>
          </a:p>
          <a:p>
            <a:r>
              <a:rPr lang="en-IN" dirty="0"/>
              <a:t>output</a:t>
            </a:r>
          </a:p>
        </p:txBody>
      </p:sp>
    </p:spTree>
    <p:extLst>
      <p:ext uri="{BB962C8B-B14F-4D97-AF65-F5344CB8AC3E}">
        <p14:creationId xmlns:p14="http://schemas.microsoft.com/office/powerpoint/2010/main" val="3139901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2852-B697-0B1A-B2BC-67D01B2AEE3C}"/>
              </a:ext>
            </a:extLst>
          </p:cNvPr>
          <p:cNvSpPr>
            <a:spLocks noGrp="1"/>
          </p:cNvSpPr>
          <p:nvPr>
            <p:ph type="title"/>
          </p:nvPr>
        </p:nvSpPr>
        <p:spPr/>
        <p:txBody>
          <a:bodyPr/>
          <a:lstStyle/>
          <a:p>
            <a:r>
              <a:rPr lang="en-US" dirty="0"/>
              <a:t>Count Words and Characters in Java AWT</a:t>
            </a:r>
            <a:endParaRPr lang="en-IN" dirty="0"/>
          </a:p>
        </p:txBody>
      </p:sp>
      <p:sp>
        <p:nvSpPr>
          <p:cNvPr id="3" name="Content Placeholder 2">
            <a:extLst>
              <a:ext uri="{FF2B5EF4-FFF2-40B4-BE49-F238E27FC236}">
                <a16:creationId xmlns:a16="http://schemas.microsoft.com/office/drawing/2014/main" id="{488E8B0D-80FD-2D75-DA03-82543F153F01}"/>
              </a:ext>
            </a:extLst>
          </p:cNvPr>
          <p:cNvSpPr>
            <a:spLocks noGrp="1"/>
          </p:cNvSpPr>
          <p:nvPr>
            <p:ph idx="1"/>
          </p:nvPr>
        </p:nvSpPr>
        <p:spPr/>
        <p:txBody>
          <a:bodyPr/>
          <a:lstStyle/>
          <a:p>
            <a:r>
              <a:rPr lang="en-US" dirty="0"/>
              <a:t>We can develop Word Character Counter in java with the help of string, AWT/Swing with event handling.</a:t>
            </a:r>
          </a:p>
          <a:p>
            <a:endParaRPr lang="en-US" dirty="0"/>
          </a:p>
          <a:p>
            <a:r>
              <a:rPr lang="en-US" dirty="0">
                <a:hlinkClick r:id="rId2" action="ppaction://hlinkfile"/>
              </a:rPr>
              <a:t>Source</a:t>
            </a:r>
            <a:r>
              <a:rPr lang="en-US" dirty="0"/>
              <a:t> code</a:t>
            </a:r>
            <a:endParaRPr lang="en-IN" dirty="0"/>
          </a:p>
        </p:txBody>
      </p:sp>
    </p:spTree>
    <p:extLst>
      <p:ext uri="{BB962C8B-B14F-4D97-AF65-F5344CB8AC3E}">
        <p14:creationId xmlns:p14="http://schemas.microsoft.com/office/powerpoint/2010/main" val="127375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0297-7F34-C3C1-3B2B-F815DD01FF78}"/>
              </a:ext>
            </a:extLst>
          </p:cNvPr>
          <p:cNvSpPr>
            <a:spLocks noGrp="1"/>
          </p:cNvSpPr>
          <p:nvPr>
            <p:ph type="title"/>
          </p:nvPr>
        </p:nvSpPr>
        <p:spPr/>
        <p:txBody>
          <a:bodyPr/>
          <a:lstStyle/>
          <a:p>
            <a:r>
              <a:rPr lang="en-IN" dirty="0"/>
              <a:t>Choice in Java AWT</a:t>
            </a:r>
          </a:p>
        </p:txBody>
      </p:sp>
      <p:sp>
        <p:nvSpPr>
          <p:cNvPr id="3" name="Content Placeholder 2">
            <a:extLst>
              <a:ext uri="{FF2B5EF4-FFF2-40B4-BE49-F238E27FC236}">
                <a16:creationId xmlns:a16="http://schemas.microsoft.com/office/drawing/2014/main" id="{03AE15B6-6C06-9312-4CC3-09DB0FD9D9DE}"/>
              </a:ext>
            </a:extLst>
          </p:cNvPr>
          <p:cNvSpPr>
            <a:spLocks noGrp="1"/>
          </p:cNvSpPr>
          <p:nvPr>
            <p:ph idx="1"/>
          </p:nvPr>
        </p:nvSpPr>
        <p:spPr/>
        <p:txBody>
          <a:bodyPr/>
          <a:lstStyle/>
          <a:p>
            <a:r>
              <a:rPr lang="en-US" dirty="0"/>
              <a:t>Choice class is part of Java Abstract Window Toolkit(AWT). The Choice class presents a pop- up menu for the user, the user may select an item from the popup menu.</a:t>
            </a:r>
          </a:p>
          <a:p>
            <a:endParaRPr lang="en-US" dirty="0"/>
          </a:p>
          <a:p>
            <a:r>
              <a:rPr lang="en-US" dirty="0">
                <a:hlinkClick r:id="rId2" action="ppaction://hlinkfile"/>
              </a:rPr>
              <a:t>Source</a:t>
            </a:r>
            <a:r>
              <a:rPr lang="en-US" dirty="0"/>
              <a:t> code</a:t>
            </a:r>
          </a:p>
          <a:p>
            <a:endParaRPr lang="en-US" dirty="0"/>
          </a:p>
          <a:p>
            <a:r>
              <a:rPr lang="en-US" dirty="0"/>
              <a:t>output</a:t>
            </a:r>
            <a:endParaRPr lang="en-IN" dirty="0"/>
          </a:p>
        </p:txBody>
      </p:sp>
      <p:pic>
        <p:nvPicPr>
          <p:cNvPr id="5" name="Picture 4">
            <a:extLst>
              <a:ext uri="{FF2B5EF4-FFF2-40B4-BE49-F238E27FC236}">
                <a16:creationId xmlns:a16="http://schemas.microsoft.com/office/drawing/2014/main" id="{9DC483A5-767E-69DB-CC86-7C389EC4F332}"/>
              </a:ext>
            </a:extLst>
          </p:cNvPr>
          <p:cNvPicPr>
            <a:picLocks noChangeAspect="1"/>
          </p:cNvPicPr>
          <p:nvPr/>
        </p:nvPicPr>
        <p:blipFill>
          <a:blip r:embed="rId3"/>
          <a:stretch>
            <a:fillRect/>
          </a:stretch>
        </p:blipFill>
        <p:spPr>
          <a:xfrm>
            <a:off x="3300950" y="4404519"/>
            <a:ext cx="6712721" cy="2453481"/>
          </a:xfrm>
          <a:prstGeom prst="rect">
            <a:avLst/>
          </a:prstGeom>
        </p:spPr>
      </p:pic>
    </p:spTree>
    <p:extLst>
      <p:ext uri="{BB962C8B-B14F-4D97-AF65-F5344CB8AC3E}">
        <p14:creationId xmlns:p14="http://schemas.microsoft.com/office/powerpoint/2010/main" val="275652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B0C7-F5AB-6E29-5BC5-30CC224838A0}"/>
              </a:ext>
            </a:extLst>
          </p:cNvPr>
          <p:cNvSpPr>
            <a:spLocks noGrp="1"/>
          </p:cNvSpPr>
          <p:nvPr>
            <p:ph type="title"/>
          </p:nvPr>
        </p:nvSpPr>
        <p:spPr/>
        <p:txBody>
          <a:bodyPr/>
          <a:lstStyle/>
          <a:p>
            <a:r>
              <a:rPr lang="en-IN" dirty="0"/>
              <a:t>List in Java AWT</a:t>
            </a:r>
          </a:p>
        </p:txBody>
      </p:sp>
      <p:sp>
        <p:nvSpPr>
          <p:cNvPr id="3" name="Content Placeholder 2">
            <a:extLst>
              <a:ext uri="{FF2B5EF4-FFF2-40B4-BE49-F238E27FC236}">
                <a16:creationId xmlns:a16="http://schemas.microsoft.com/office/drawing/2014/main" id="{7891760F-3D74-0240-DD48-A914AC75DF51}"/>
              </a:ext>
            </a:extLst>
          </p:cNvPr>
          <p:cNvSpPr>
            <a:spLocks noGrp="1"/>
          </p:cNvSpPr>
          <p:nvPr>
            <p:ph idx="1"/>
          </p:nvPr>
        </p:nvSpPr>
        <p:spPr/>
        <p:txBody>
          <a:bodyPr/>
          <a:lstStyle/>
          <a:p>
            <a:r>
              <a:rPr lang="en-US" dirty="0"/>
              <a:t>The List represents a list of text items. The list can be configured that user can choose either one item or multiple items.</a:t>
            </a:r>
          </a:p>
          <a:p>
            <a:endParaRPr lang="en-US" dirty="0"/>
          </a:p>
          <a:p>
            <a:endParaRPr lang="en-IN" dirty="0"/>
          </a:p>
        </p:txBody>
      </p:sp>
      <p:graphicFrame>
        <p:nvGraphicFramePr>
          <p:cNvPr id="4" name="Table 3">
            <a:extLst>
              <a:ext uri="{FF2B5EF4-FFF2-40B4-BE49-F238E27FC236}">
                <a16:creationId xmlns:a16="http://schemas.microsoft.com/office/drawing/2014/main" id="{2BFCD589-8BCE-3BF9-DBF2-C4C9C2B19B65}"/>
              </a:ext>
            </a:extLst>
          </p:cNvPr>
          <p:cNvGraphicFramePr>
            <a:graphicFrameLocks noGrp="1"/>
          </p:cNvGraphicFramePr>
          <p:nvPr>
            <p:extLst>
              <p:ext uri="{D42A27DB-BD31-4B8C-83A1-F6EECF244321}">
                <p14:modId xmlns:p14="http://schemas.microsoft.com/office/powerpoint/2010/main" val="1771716799"/>
              </p:ext>
            </p:extLst>
          </p:nvPr>
        </p:nvGraphicFramePr>
        <p:xfrm>
          <a:off x="1261872" y="2886334"/>
          <a:ext cx="9389492" cy="3846526"/>
        </p:xfrm>
        <a:graphic>
          <a:graphicData uri="http://schemas.openxmlformats.org/drawingml/2006/table">
            <a:tbl>
              <a:tblPr/>
              <a:tblGrid>
                <a:gridCol w="4694746">
                  <a:extLst>
                    <a:ext uri="{9D8B030D-6E8A-4147-A177-3AD203B41FA5}">
                      <a16:colId xmlns:a16="http://schemas.microsoft.com/office/drawing/2014/main" val="2165414729"/>
                    </a:ext>
                  </a:extLst>
                </a:gridCol>
                <a:gridCol w="4694746">
                  <a:extLst>
                    <a:ext uri="{9D8B030D-6E8A-4147-A177-3AD203B41FA5}">
                      <a16:colId xmlns:a16="http://schemas.microsoft.com/office/drawing/2014/main" val="966550222"/>
                    </a:ext>
                  </a:extLst>
                </a:gridCol>
              </a:tblGrid>
              <a:tr h="704063">
                <a:tc>
                  <a:txBody>
                    <a:bodyPr/>
                    <a:lstStyle/>
                    <a:p>
                      <a:pPr algn="l" fontAlgn="b"/>
                      <a:r>
                        <a:rPr lang="en-IN" sz="2400" dirty="0">
                          <a:effectLst/>
                        </a:rPr>
                        <a:t>Constructor</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2036A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2400" dirty="0">
                          <a:effectLst/>
                        </a:rPr>
                        <a:t>Used for</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2037A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5341918"/>
                  </a:ext>
                </a:extLst>
              </a:tr>
              <a:tr h="704063">
                <a:tc>
                  <a:txBody>
                    <a:bodyPr/>
                    <a:lstStyle/>
                    <a:p>
                      <a:pPr fontAlgn="t"/>
                      <a:r>
                        <a:rPr lang="en-IN" sz="2400" dirty="0">
                          <a:effectLst/>
                        </a:rPr>
                        <a:t>List()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2400">
                          <a:effectLst/>
                        </a:rPr>
                        <a:t>new scrolling list.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59086777"/>
                  </a:ext>
                </a:extLst>
              </a:tr>
              <a:tr h="1191491">
                <a:tc>
                  <a:txBody>
                    <a:bodyPr/>
                    <a:lstStyle/>
                    <a:p>
                      <a:pPr fontAlgn="t"/>
                      <a:r>
                        <a:rPr lang="en-IN" sz="2400" dirty="0">
                          <a:effectLst/>
                        </a:rPr>
                        <a:t>List(int </a:t>
                      </a:r>
                      <a:r>
                        <a:rPr lang="en-IN" sz="2400" dirty="0" err="1">
                          <a:effectLst/>
                        </a:rPr>
                        <a:t>row_num</a:t>
                      </a:r>
                      <a:r>
                        <a:rPr lang="en-IN" sz="24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dirty="0">
                          <a:effectLst/>
                        </a:rPr>
                        <a:t>new scrolling list initialized with the given number of rows visible.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21182223"/>
                  </a:ext>
                </a:extLst>
              </a:tr>
              <a:tr h="1191491">
                <a:tc>
                  <a:txBody>
                    <a:bodyPr/>
                    <a:lstStyle/>
                    <a:p>
                      <a:pPr fontAlgn="t"/>
                      <a:r>
                        <a:rPr lang="en-US" sz="2400">
                          <a:effectLst/>
                        </a:rPr>
                        <a:t>List(int row_num, Boolean multipleMode)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dirty="0">
                          <a:effectLst/>
                        </a:rPr>
                        <a:t>new scrolling list initialized which displays the given number of rows.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96052779"/>
                  </a:ext>
                </a:extLst>
              </a:tr>
            </a:tbl>
          </a:graphicData>
        </a:graphic>
      </p:graphicFrame>
    </p:spTree>
    <p:extLst>
      <p:ext uri="{BB962C8B-B14F-4D97-AF65-F5344CB8AC3E}">
        <p14:creationId xmlns:p14="http://schemas.microsoft.com/office/powerpoint/2010/main" val="316796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58FFCB-B3B5-3A6F-B6CE-86D78F57AB11}"/>
              </a:ext>
            </a:extLst>
          </p:cNvPr>
          <p:cNvSpPr/>
          <p:nvPr/>
        </p:nvSpPr>
        <p:spPr>
          <a:xfrm>
            <a:off x="3367916" y="721895"/>
            <a:ext cx="2999874" cy="54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 User Interface</a:t>
            </a:r>
          </a:p>
        </p:txBody>
      </p:sp>
      <p:sp>
        <p:nvSpPr>
          <p:cNvPr id="4" name="Rectangle 3">
            <a:extLst>
              <a:ext uri="{FF2B5EF4-FFF2-40B4-BE49-F238E27FC236}">
                <a16:creationId xmlns:a16="http://schemas.microsoft.com/office/drawing/2014/main" id="{2D100521-F1A4-D358-DD2C-6C436E2365CF}"/>
              </a:ext>
            </a:extLst>
          </p:cNvPr>
          <p:cNvSpPr/>
          <p:nvPr/>
        </p:nvSpPr>
        <p:spPr>
          <a:xfrm>
            <a:off x="1660358" y="2495347"/>
            <a:ext cx="3481137" cy="54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GUI graphical User interface</a:t>
            </a:r>
          </a:p>
        </p:txBody>
      </p:sp>
      <p:sp>
        <p:nvSpPr>
          <p:cNvPr id="5" name="Rectangle 4">
            <a:extLst>
              <a:ext uri="{FF2B5EF4-FFF2-40B4-BE49-F238E27FC236}">
                <a16:creationId xmlns:a16="http://schemas.microsoft.com/office/drawing/2014/main" id="{888ED11E-19C9-D3C6-74C0-D35CB64C701E}"/>
              </a:ext>
            </a:extLst>
          </p:cNvPr>
          <p:cNvSpPr/>
          <p:nvPr/>
        </p:nvSpPr>
        <p:spPr>
          <a:xfrm>
            <a:off x="5545632" y="2495346"/>
            <a:ext cx="2999874" cy="54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CUI character User Interface</a:t>
            </a:r>
          </a:p>
        </p:txBody>
      </p:sp>
      <p:sp>
        <p:nvSpPr>
          <p:cNvPr id="6" name="Rectangle 5">
            <a:extLst>
              <a:ext uri="{FF2B5EF4-FFF2-40B4-BE49-F238E27FC236}">
                <a16:creationId xmlns:a16="http://schemas.microsoft.com/office/drawing/2014/main" id="{703F7892-563A-9B83-92F1-F90BFE9EBD8D}"/>
              </a:ext>
            </a:extLst>
          </p:cNvPr>
          <p:cNvSpPr/>
          <p:nvPr/>
        </p:nvSpPr>
        <p:spPr>
          <a:xfrm>
            <a:off x="112295" y="4026569"/>
            <a:ext cx="2711116" cy="54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Windows Application</a:t>
            </a:r>
          </a:p>
        </p:txBody>
      </p:sp>
      <p:sp>
        <p:nvSpPr>
          <p:cNvPr id="7" name="Rectangle 6">
            <a:extLst>
              <a:ext uri="{FF2B5EF4-FFF2-40B4-BE49-F238E27FC236}">
                <a16:creationId xmlns:a16="http://schemas.microsoft.com/office/drawing/2014/main" id="{059B0651-6D87-9FF4-B588-13312641FA05}"/>
              </a:ext>
            </a:extLst>
          </p:cNvPr>
          <p:cNvSpPr/>
          <p:nvPr/>
        </p:nvSpPr>
        <p:spPr>
          <a:xfrm>
            <a:off x="3785937" y="4026569"/>
            <a:ext cx="2711116" cy="54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Application</a:t>
            </a:r>
          </a:p>
        </p:txBody>
      </p:sp>
      <p:sp>
        <p:nvSpPr>
          <p:cNvPr id="8" name="Rectangle 7">
            <a:extLst>
              <a:ext uri="{FF2B5EF4-FFF2-40B4-BE49-F238E27FC236}">
                <a16:creationId xmlns:a16="http://schemas.microsoft.com/office/drawing/2014/main" id="{8B3A4EA1-9F73-7290-A6BD-130EECE3622B}"/>
              </a:ext>
            </a:extLst>
          </p:cNvPr>
          <p:cNvSpPr/>
          <p:nvPr/>
        </p:nvSpPr>
        <p:spPr>
          <a:xfrm>
            <a:off x="7459579" y="4026569"/>
            <a:ext cx="2711116" cy="54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Application</a:t>
            </a:r>
          </a:p>
        </p:txBody>
      </p:sp>
      <p:sp>
        <p:nvSpPr>
          <p:cNvPr id="9" name="Rectangle 8">
            <a:extLst>
              <a:ext uri="{FF2B5EF4-FFF2-40B4-BE49-F238E27FC236}">
                <a16:creationId xmlns:a16="http://schemas.microsoft.com/office/drawing/2014/main" id="{C7736BCC-1AD4-3AAC-60F5-0143FA1624E4}"/>
              </a:ext>
            </a:extLst>
          </p:cNvPr>
          <p:cNvSpPr/>
          <p:nvPr/>
        </p:nvSpPr>
        <p:spPr>
          <a:xfrm>
            <a:off x="112295" y="5598696"/>
            <a:ext cx="3930316" cy="1259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t>AWT-Abstract window Tool Kit</a:t>
            </a:r>
          </a:p>
          <a:p>
            <a:pPr marL="285750" indent="-285750" algn="ctr">
              <a:buFont typeface="Arial" panose="020B0604020202020204" pitchFamily="34" charset="0"/>
              <a:buChar char="•"/>
            </a:pPr>
            <a:r>
              <a:rPr lang="en-IN" dirty="0"/>
              <a:t>Swings</a:t>
            </a:r>
          </a:p>
          <a:p>
            <a:pPr marL="285750" indent="-285750" algn="ctr">
              <a:buFont typeface="Arial" panose="020B0604020202020204" pitchFamily="34" charset="0"/>
              <a:buChar char="•"/>
            </a:pPr>
            <a:r>
              <a:rPr lang="en-IN" dirty="0"/>
              <a:t>JAVA FX</a:t>
            </a:r>
          </a:p>
        </p:txBody>
      </p:sp>
      <p:cxnSp>
        <p:nvCxnSpPr>
          <p:cNvPr id="13" name="Straight Arrow Connector 12">
            <a:extLst>
              <a:ext uri="{FF2B5EF4-FFF2-40B4-BE49-F238E27FC236}">
                <a16:creationId xmlns:a16="http://schemas.microsoft.com/office/drawing/2014/main" id="{9208F491-2FFC-17EF-0345-303D6C98FBA3}"/>
              </a:ext>
            </a:extLst>
          </p:cNvPr>
          <p:cNvCxnSpPr/>
          <p:nvPr/>
        </p:nvCxnSpPr>
        <p:spPr>
          <a:xfrm flipH="1">
            <a:off x="2374232" y="1267326"/>
            <a:ext cx="1411705" cy="1187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2EBD05-62C8-A4D1-6AE6-808DCA3307B3}"/>
              </a:ext>
            </a:extLst>
          </p:cNvPr>
          <p:cNvCxnSpPr/>
          <p:nvPr/>
        </p:nvCxnSpPr>
        <p:spPr>
          <a:xfrm>
            <a:off x="4042611" y="1267326"/>
            <a:ext cx="2053389" cy="110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47E094-320B-1A10-232E-C0E4DDB37136}"/>
              </a:ext>
            </a:extLst>
          </p:cNvPr>
          <p:cNvCxnSpPr/>
          <p:nvPr/>
        </p:nvCxnSpPr>
        <p:spPr>
          <a:xfrm flipH="1">
            <a:off x="1138990" y="2999873"/>
            <a:ext cx="1235242" cy="1026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BB3A2A-61F2-E5A8-1437-F0C7584A04E0}"/>
              </a:ext>
            </a:extLst>
          </p:cNvPr>
          <p:cNvCxnSpPr/>
          <p:nvPr/>
        </p:nvCxnSpPr>
        <p:spPr>
          <a:xfrm>
            <a:off x="3096126" y="3080083"/>
            <a:ext cx="1636296" cy="94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DD11E1-65FA-17BA-DFE0-38B110784001}"/>
              </a:ext>
            </a:extLst>
          </p:cNvPr>
          <p:cNvCxnSpPr/>
          <p:nvPr/>
        </p:nvCxnSpPr>
        <p:spPr>
          <a:xfrm>
            <a:off x="3400927" y="3080083"/>
            <a:ext cx="4892841" cy="94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D44AAD5-50F3-C2EC-903F-F96D84D9BB86}"/>
              </a:ext>
            </a:extLst>
          </p:cNvPr>
          <p:cNvCxnSpPr/>
          <p:nvPr/>
        </p:nvCxnSpPr>
        <p:spPr>
          <a:xfrm>
            <a:off x="1074821" y="4612105"/>
            <a:ext cx="64169" cy="97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872" y="535410"/>
            <a:ext cx="3481754" cy="2031325"/>
          </a:xfrm>
          <a:prstGeom prst="rect">
            <a:avLst/>
          </a:prstGeom>
          <a:noFill/>
        </p:spPr>
        <p:txBody>
          <a:bodyPr wrap="square" rtlCol="0">
            <a:spAutoFit/>
          </a:bodyPr>
          <a:lstStyle/>
          <a:p>
            <a:r>
              <a:rPr lang="en-US" dirty="0">
                <a:solidFill>
                  <a:srgbClr val="7030A0"/>
                </a:solidFill>
                <a:latin typeface="Arial Black" pitchFamily="34" charset="0"/>
              </a:rPr>
              <a:t>A graphical user interface (GUI) is an interface through which a user interacts with electronic devices such as computers and smartphones .</a:t>
            </a:r>
            <a:r>
              <a:rPr lang="en-US" dirty="0">
                <a:solidFill>
                  <a:srgbClr val="7030A0"/>
                </a:solidFill>
              </a:rPr>
              <a:t>..</a:t>
            </a:r>
            <a:endParaRPr lang="en-IN" dirty="0">
              <a:solidFill>
                <a:srgbClr val="7030A0"/>
              </a:solidFill>
            </a:endParaRPr>
          </a:p>
        </p:txBody>
      </p:sp>
      <p:sp>
        <p:nvSpPr>
          <p:cNvPr id="10" name="TextBox 9"/>
          <p:cNvSpPr txBox="1"/>
          <p:nvPr/>
        </p:nvSpPr>
        <p:spPr>
          <a:xfrm>
            <a:off x="8949643" y="0"/>
            <a:ext cx="1875692" cy="3970318"/>
          </a:xfrm>
          <a:prstGeom prst="rect">
            <a:avLst/>
          </a:prstGeom>
          <a:noFill/>
        </p:spPr>
        <p:txBody>
          <a:bodyPr wrap="square" rtlCol="0">
            <a:spAutoFit/>
          </a:bodyPr>
          <a:lstStyle/>
          <a:p>
            <a:r>
              <a:rPr lang="en-US" dirty="0">
                <a:solidFill>
                  <a:srgbClr val="FF0000"/>
                </a:solidFill>
                <a:latin typeface="Arial Black" pitchFamily="34" charset="0"/>
              </a:rPr>
              <a:t>CUI: CUI stands for Character User Interface. This is </a:t>
            </a:r>
            <a:r>
              <a:rPr lang="en-US" b="1" dirty="0">
                <a:solidFill>
                  <a:srgbClr val="FF0000"/>
                </a:solidFill>
                <a:latin typeface="Arial Black" pitchFamily="34" charset="0"/>
              </a:rPr>
              <a:t>a type of user interface where user interacts with computer using only keyboard</a:t>
            </a:r>
            <a:r>
              <a:rPr lang="en-US" dirty="0">
                <a:solidFill>
                  <a:srgbClr val="FF0000"/>
                </a:solidFill>
                <a:latin typeface="Arial Black" pitchFamily="34" charset="0"/>
              </a:rPr>
              <a:t>.</a:t>
            </a:r>
            <a:r>
              <a:rPr lang="en-US" dirty="0">
                <a:latin typeface="Arial Black" pitchFamily="34" charset="0"/>
              </a:rPr>
              <a:t> </a:t>
            </a:r>
            <a:endParaRPr lang="en-IN" dirty="0">
              <a:latin typeface="Arial Black" pitchFamily="34" charset="0"/>
            </a:endParaRPr>
          </a:p>
        </p:txBody>
      </p:sp>
    </p:spTree>
    <p:extLst>
      <p:ext uri="{BB962C8B-B14F-4D97-AF65-F5344CB8AC3E}">
        <p14:creationId xmlns:p14="http://schemas.microsoft.com/office/powerpoint/2010/main" val="54881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6148-A85E-0B78-81D0-FE471AC10642}"/>
              </a:ext>
            </a:extLst>
          </p:cNvPr>
          <p:cNvSpPr>
            <a:spLocks noGrp="1"/>
          </p:cNvSpPr>
          <p:nvPr>
            <p:ph type="ctrTitle"/>
          </p:nvPr>
        </p:nvSpPr>
        <p:spPr>
          <a:xfrm>
            <a:off x="1261872" y="758952"/>
            <a:ext cx="9418320" cy="1298448"/>
          </a:xfrm>
        </p:spPr>
        <p:txBody>
          <a:bodyPr>
            <a:normAutofit/>
          </a:bodyPr>
          <a:lstStyle/>
          <a:p>
            <a:r>
              <a:rPr lang="en-IN" sz="3600" dirty="0">
                <a:hlinkClick r:id="rId2" action="ppaction://hlinkfile"/>
              </a:rPr>
              <a:t>Source</a:t>
            </a:r>
            <a:r>
              <a:rPr lang="en-IN" sz="3600" dirty="0"/>
              <a:t> code</a:t>
            </a:r>
          </a:p>
        </p:txBody>
      </p:sp>
      <p:sp>
        <p:nvSpPr>
          <p:cNvPr id="3" name="Subtitle 2">
            <a:extLst>
              <a:ext uri="{FF2B5EF4-FFF2-40B4-BE49-F238E27FC236}">
                <a16:creationId xmlns:a16="http://schemas.microsoft.com/office/drawing/2014/main" id="{336F86A1-05AB-5585-89E6-0D12C40F4499}"/>
              </a:ext>
            </a:extLst>
          </p:cNvPr>
          <p:cNvSpPr>
            <a:spLocks noGrp="1"/>
          </p:cNvSpPr>
          <p:nvPr>
            <p:ph type="subTitle" idx="1"/>
          </p:nvPr>
        </p:nvSpPr>
        <p:spPr>
          <a:xfrm>
            <a:off x="1386840" y="3108961"/>
            <a:ext cx="9418320" cy="500513"/>
          </a:xfrm>
        </p:spPr>
        <p:txBody>
          <a:bodyPr/>
          <a:lstStyle/>
          <a:p>
            <a:r>
              <a:rPr lang="en-IN" dirty="0"/>
              <a:t>OUTPUT</a:t>
            </a:r>
          </a:p>
        </p:txBody>
      </p:sp>
      <p:pic>
        <p:nvPicPr>
          <p:cNvPr id="5" name="Picture 4">
            <a:extLst>
              <a:ext uri="{FF2B5EF4-FFF2-40B4-BE49-F238E27FC236}">
                <a16:creationId xmlns:a16="http://schemas.microsoft.com/office/drawing/2014/main" id="{D59A1B73-142F-C573-D5A2-FEB83305968B}"/>
              </a:ext>
            </a:extLst>
          </p:cNvPr>
          <p:cNvPicPr>
            <a:picLocks noChangeAspect="1"/>
          </p:cNvPicPr>
          <p:nvPr/>
        </p:nvPicPr>
        <p:blipFill>
          <a:blip r:embed="rId3"/>
          <a:stretch>
            <a:fillRect/>
          </a:stretch>
        </p:blipFill>
        <p:spPr>
          <a:xfrm>
            <a:off x="2958046" y="3429000"/>
            <a:ext cx="6025971" cy="3169990"/>
          </a:xfrm>
          <a:prstGeom prst="rect">
            <a:avLst/>
          </a:prstGeom>
        </p:spPr>
      </p:pic>
    </p:spTree>
    <p:extLst>
      <p:ext uri="{BB962C8B-B14F-4D97-AF65-F5344CB8AC3E}">
        <p14:creationId xmlns:p14="http://schemas.microsoft.com/office/powerpoint/2010/main" val="318380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4BF6-0EC3-D8FE-4708-B421052B95BD}"/>
              </a:ext>
            </a:extLst>
          </p:cNvPr>
          <p:cNvSpPr>
            <a:spLocks noGrp="1"/>
          </p:cNvSpPr>
          <p:nvPr>
            <p:ph type="title"/>
          </p:nvPr>
        </p:nvSpPr>
        <p:spPr/>
        <p:txBody>
          <a:bodyPr/>
          <a:lstStyle/>
          <a:p>
            <a:r>
              <a:rPr lang="en-IN" dirty="0"/>
              <a:t>Canvas in Java AWT</a:t>
            </a:r>
          </a:p>
        </p:txBody>
      </p:sp>
      <p:sp>
        <p:nvSpPr>
          <p:cNvPr id="3" name="Content Placeholder 2">
            <a:extLst>
              <a:ext uri="{FF2B5EF4-FFF2-40B4-BE49-F238E27FC236}">
                <a16:creationId xmlns:a16="http://schemas.microsoft.com/office/drawing/2014/main" id="{785F1C1D-39F6-9F5D-58A5-B34F2EF60402}"/>
              </a:ext>
            </a:extLst>
          </p:cNvPr>
          <p:cNvSpPr>
            <a:spLocks noGrp="1"/>
          </p:cNvSpPr>
          <p:nvPr>
            <p:ph idx="1"/>
          </p:nvPr>
        </p:nvSpPr>
        <p:spPr/>
        <p:txBody>
          <a:bodyPr/>
          <a:lstStyle/>
          <a:p>
            <a:r>
              <a:rPr lang="en-US" dirty="0"/>
              <a:t>The Canvas class controls and represents a blank rectangular area where the application can draw or trap input events from the user. It inherits the Component class.</a:t>
            </a:r>
          </a:p>
          <a:p>
            <a:endParaRPr lang="en-US" dirty="0"/>
          </a:p>
          <a:p>
            <a:endParaRPr lang="en-IN" dirty="0"/>
          </a:p>
        </p:txBody>
      </p:sp>
      <p:graphicFrame>
        <p:nvGraphicFramePr>
          <p:cNvPr id="4" name="Table 3">
            <a:extLst>
              <a:ext uri="{FF2B5EF4-FFF2-40B4-BE49-F238E27FC236}">
                <a16:creationId xmlns:a16="http://schemas.microsoft.com/office/drawing/2014/main" id="{3282EDD3-8C3B-8341-0BBF-6A4755A12FC2}"/>
              </a:ext>
            </a:extLst>
          </p:cNvPr>
          <p:cNvGraphicFramePr>
            <a:graphicFrameLocks noGrp="1"/>
          </p:cNvGraphicFramePr>
          <p:nvPr>
            <p:extLst>
              <p:ext uri="{D42A27DB-BD31-4B8C-83A1-F6EECF244321}">
                <p14:modId xmlns:p14="http://schemas.microsoft.com/office/powerpoint/2010/main" val="1824013379"/>
              </p:ext>
            </p:extLst>
          </p:nvPr>
        </p:nvGraphicFramePr>
        <p:xfrm>
          <a:off x="1535182" y="3143008"/>
          <a:ext cx="5513832" cy="2103120"/>
        </p:xfrm>
        <a:graphic>
          <a:graphicData uri="http://schemas.openxmlformats.org/drawingml/2006/table">
            <a:tbl>
              <a:tblPr/>
              <a:tblGrid>
                <a:gridCol w="2756916">
                  <a:extLst>
                    <a:ext uri="{9D8B030D-6E8A-4147-A177-3AD203B41FA5}">
                      <a16:colId xmlns:a16="http://schemas.microsoft.com/office/drawing/2014/main" val="1608890844"/>
                    </a:ext>
                  </a:extLst>
                </a:gridCol>
                <a:gridCol w="2756916">
                  <a:extLst>
                    <a:ext uri="{9D8B030D-6E8A-4147-A177-3AD203B41FA5}">
                      <a16:colId xmlns:a16="http://schemas.microsoft.com/office/drawing/2014/main" val="2158794985"/>
                    </a:ext>
                  </a:extLst>
                </a:gridCol>
              </a:tblGrid>
              <a:tr h="0">
                <a:tc>
                  <a:txBody>
                    <a:bodyPr/>
                    <a:lstStyle/>
                    <a:p>
                      <a:pPr algn="l" fontAlgn="b"/>
                      <a:r>
                        <a:rPr lang="en-IN" sz="2400" dirty="0">
                          <a:effectLst/>
                        </a:rPr>
                        <a:t>Constructor</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601055"/>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2400" dirty="0">
                          <a:effectLst/>
                        </a:rPr>
                        <a:t>Used for</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A01255"/>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45601074"/>
                  </a:ext>
                </a:extLst>
              </a:tr>
              <a:tr h="0">
                <a:tc>
                  <a:txBody>
                    <a:bodyPr/>
                    <a:lstStyle/>
                    <a:p>
                      <a:pPr fontAlgn="t"/>
                      <a:r>
                        <a:rPr lang="en-IN">
                          <a:effectLst/>
                        </a:rPr>
                        <a:t>Canvas()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Creates a new blank canvas.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3809530"/>
                  </a:ext>
                </a:extLst>
              </a:tr>
              <a:tr h="0">
                <a:tc>
                  <a:txBody>
                    <a:bodyPr/>
                    <a:lstStyle/>
                    <a:p>
                      <a:pPr fontAlgn="t"/>
                      <a:r>
                        <a:rPr lang="en-IN">
                          <a:effectLst/>
                        </a:rPr>
                        <a:t>Canvas(GraphicsConfiguration 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Creates a new canvas with a specified graphics configuration.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67892679"/>
                  </a:ext>
                </a:extLst>
              </a:tr>
            </a:tbl>
          </a:graphicData>
        </a:graphic>
      </p:graphicFrame>
    </p:spTree>
    <p:extLst>
      <p:ext uri="{BB962C8B-B14F-4D97-AF65-F5344CB8AC3E}">
        <p14:creationId xmlns:p14="http://schemas.microsoft.com/office/powerpoint/2010/main" val="183320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3A2D-EB10-4661-68CA-02091F52A734}"/>
              </a:ext>
            </a:extLst>
          </p:cNvPr>
          <p:cNvSpPr>
            <a:spLocks noGrp="1"/>
          </p:cNvSpPr>
          <p:nvPr>
            <p:ph type="ctrTitle"/>
          </p:nvPr>
        </p:nvSpPr>
        <p:spPr>
          <a:xfrm>
            <a:off x="924988" y="365760"/>
            <a:ext cx="9418320" cy="1062789"/>
          </a:xfrm>
        </p:spPr>
        <p:txBody>
          <a:bodyPr>
            <a:normAutofit/>
          </a:bodyPr>
          <a:lstStyle/>
          <a:p>
            <a:r>
              <a:rPr lang="en-IN" sz="4000" dirty="0">
                <a:hlinkClick r:id="rId2" action="ppaction://hlinkfile"/>
              </a:rPr>
              <a:t>Source</a:t>
            </a:r>
            <a:r>
              <a:rPr lang="en-IN" sz="4000" dirty="0"/>
              <a:t> Code</a:t>
            </a:r>
          </a:p>
        </p:txBody>
      </p:sp>
      <p:sp>
        <p:nvSpPr>
          <p:cNvPr id="3" name="Subtitle 2">
            <a:extLst>
              <a:ext uri="{FF2B5EF4-FFF2-40B4-BE49-F238E27FC236}">
                <a16:creationId xmlns:a16="http://schemas.microsoft.com/office/drawing/2014/main" id="{531166D2-327E-C0E5-6E31-7C44101EE896}"/>
              </a:ext>
            </a:extLst>
          </p:cNvPr>
          <p:cNvSpPr>
            <a:spLocks noGrp="1"/>
          </p:cNvSpPr>
          <p:nvPr>
            <p:ph type="subTitle" idx="1"/>
          </p:nvPr>
        </p:nvSpPr>
        <p:spPr>
          <a:xfrm>
            <a:off x="1085408" y="2583180"/>
            <a:ext cx="9418320" cy="528988"/>
          </a:xfrm>
        </p:spPr>
        <p:txBody>
          <a:bodyPr>
            <a:normAutofit/>
          </a:bodyPr>
          <a:lstStyle/>
          <a:p>
            <a:r>
              <a:rPr lang="en-IN" sz="2800" b="1" dirty="0"/>
              <a:t>Output</a:t>
            </a:r>
          </a:p>
        </p:txBody>
      </p:sp>
      <p:pic>
        <p:nvPicPr>
          <p:cNvPr id="5" name="Picture 4">
            <a:extLst>
              <a:ext uri="{FF2B5EF4-FFF2-40B4-BE49-F238E27FC236}">
                <a16:creationId xmlns:a16="http://schemas.microsoft.com/office/drawing/2014/main" id="{314AEB08-79A1-57E8-9F55-F72B09E32FBF}"/>
              </a:ext>
            </a:extLst>
          </p:cNvPr>
          <p:cNvPicPr>
            <a:picLocks noChangeAspect="1"/>
          </p:cNvPicPr>
          <p:nvPr/>
        </p:nvPicPr>
        <p:blipFill>
          <a:blip r:embed="rId3"/>
          <a:stretch>
            <a:fillRect/>
          </a:stretch>
        </p:blipFill>
        <p:spPr>
          <a:xfrm>
            <a:off x="1276830" y="3429000"/>
            <a:ext cx="5396686" cy="2859657"/>
          </a:xfrm>
          <a:prstGeom prst="rect">
            <a:avLst/>
          </a:prstGeom>
        </p:spPr>
      </p:pic>
    </p:spTree>
    <p:extLst>
      <p:ext uri="{BB962C8B-B14F-4D97-AF65-F5344CB8AC3E}">
        <p14:creationId xmlns:p14="http://schemas.microsoft.com/office/powerpoint/2010/main" val="121401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B649-3BF1-3F96-FE79-D0E60563DC5E}"/>
              </a:ext>
            </a:extLst>
          </p:cNvPr>
          <p:cNvSpPr>
            <a:spLocks noGrp="1"/>
          </p:cNvSpPr>
          <p:nvPr>
            <p:ph type="title"/>
          </p:nvPr>
        </p:nvSpPr>
        <p:spPr/>
        <p:txBody>
          <a:bodyPr/>
          <a:lstStyle/>
          <a:p>
            <a:r>
              <a:rPr lang="nl-NL" dirty="0"/>
              <a:t>MenuBar,Menu,MenuItem in Java AWT</a:t>
            </a:r>
            <a:endParaRPr lang="en-IN" dirty="0"/>
          </a:p>
        </p:txBody>
      </p:sp>
      <p:sp>
        <p:nvSpPr>
          <p:cNvPr id="3" name="Content Placeholder 2">
            <a:extLst>
              <a:ext uri="{FF2B5EF4-FFF2-40B4-BE49-F238E27FC236}">
                <a16:creationId xmlns:a16="http://schemas.microsoft.com/office/drawing/2014/main" id="{8BFE3774-98F3-2568-4136-191526DEF498}"/>
              </a:ext>
            </a:extLst>
          </p:cNvPr>
          <p:cNvSpPr>
            <a:spLocks noGrp="1"/>
          </p:cNvSpPr>
          <p:nvPr>
            <p:ph idx="1"/>
          </p:nvPr>
        </p:nvSpPr>
        <p:spPr/>
        <p:txBody>
          <a:bodyPr/>
          <a:lstStyle/>
          <a:p>
            <a:r>
              <a:rPr lang="en-US" dirty="0"/>
              <a:t>The object of </a:t>
            </a:r>
            <a:r>
              <a:rPr lang="en-US" dirty="0" err="1"/>
              <a:t>MenuItem</a:t>
            </a:r>
            <a:r>
              <a:rPr lang="en-US" dirty="0"/>
              <a:t> class adds a simple labeled menu item on menu. The items used in a menu must belong to the </a:t>
            </a:r>
            <a:r>
              <a:rPr lang="en-US" dirty="0" err="1"/>
              <a:t>MenuItem</a:t>
            </a:r>
            <a:r>
              <a:rPr lang="en-US" dirty="0"/>
              <a:t> or any of its subclass.</a:t>
            </a:r>
          </a:p>
          <a:p>
            <a:endParaRPr lang="en-US" dirty="0"/>
          </a:p>
          <a:p>
            <a:r>
              <a:rPr lang="en-US" dirty="0">
                <a:hlinkClick r:id="rId2" action="ppaction://hlinkfile"/>
              </a:rPr>
              <a:t>Source</a:t>
            </a:r>
            <a:r>
              <a:rPr lang="en-US" dirty="0"/>
              <a:t> Code</a:t>
            </a:r>
          </a:p>
          <a:p>
            <a:endParaRPr lang="en-US" dirty="0"/>
          </a:p>
          <a:p>
            <a:r>
              <a:rPr lang="en-US" dirty="0"/>
              <a:t>output</a:t>
            </a:r>
            <a:endParaRPr lang="en-IN" dirty="0"/>
          </a:p>
        </p:txBody>
      </p:sp>
      <p:pic>
        <p:nvPicPr>
          <p:cNvPr id="5" name="Picture 4">
            <a:extLst>
              <a:ext uri="{FF2B5EF4-FFF2-40B4-BE49-F238E27FC236}">
                <a16:creationId xmlns:a16="http://schemas.microsoft.com/office/drawing/2014/main" id="{76070394-5AD2-C717-31D5-87485AC7295E}"/>
              </a:ext>
            </a:extLst>
          </p:cNvPr>
          <p:cNvPicPr>
            <a:picLocks noChangeAspect="1"/>
          </p:cNvPicPr>
          <p:nvPr/>
        </p:nvPicPr>
        <p:blipFill>
          <a:blip r:embed="rId3"/>
          <a:stretch>
            <a:fillRect/>
          </a:stretch>
        </p:blipFill>
        <p:spPr>
          <a:xfrm>
            <a:off x="4062938" y="3403389"/>
            <a:ext cx="7198356" cy="3448428"/>
          </a:xfrm>
          <a:prstGeom prst="rect">
            <a:avLst/>
          </a:prstGeom>
        </p:spPr>
      </p:pic>
    </p:spTree>
    <p:extLst>
      <p:ext uri="{BB962C8B-B14F-4D97-AF65-F5344CB8AC3E}">
        <p14:creationId xmlns:p14="http://schemas.microsoft.com/office/powerpoint/2010/main" val="2846848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3467-E5C2-8C81-71D4-AE58C1402174}"/>
              </a:ext>
            </a:extLst>
          </p:cNvPr>
          <p:cNvSpPr>
            <a:spLocks noGrp="1"/>
          </p:cNvSpPr>
          <p:nvPr>
            <p:ph type="title"/>
          </p:nvPr>
        </p:nvSpPr>
        <p:spPr/>
        <p:txBody>
          <a:bodyPr/>
          <a:lstStyle/>
          <a:p>
            <a:r>
              <a:rPr lang="en-IN" dirty="0"/>
              <a:t>Panel in Java AWT</a:t>
            </a:r>
          </a:p>
        </p:txBody>
      </p:sp>
      <p:sp>
        <p:nvSpPr>
          <p:cNvPr id="3" name="Content Placeholder 2">
            <a:extLst>
              <a:ext uri="{FF2B5EF4-FFF2-40B4-BE49-F238E27FC236}">
                <a16:creationId xmlns:a16="http://schemas.microsoft.com/office/drawing/2014/main" id="{61F2F558-1A54-F638-CB97-08C808833B47}"/>
              </a:ext>
            </a:extLst>
          </p:cNvPr>
          <p:cNvSpPr>
            <a:spLocks noGrp="1"/>
          </p:cNvSpPr>
          <p:nvPr>
            <p:ph idx="1"/>
          </p:nvPr>
        </p:nvSpPr>
        <p:spPr/>
        <p:txBody>
          <a:bodyPr/>
          <a:lstStyle/>
          <a:p>
            <a:r>
              <a:rPr lang="en-US" dirty="0"/>
              <a:t>The class Panel is the simplest container class. It provides space in which an application can attach any other component, including other panels. It uses </a:t>
            </a:r>
            <a:r>
              <a:rPr lang="en-US" dirty="0" err="1"/>
              <a:t>FlowLayout</a:t>
            </a:r>
            <a:r>
              <a:rPr lang="en-US" dirty="0"/>
              <a:t> as default layout manager.</a:t>
            </a:r>
          </a:p>
          <a:p>
            <a:endParaRPr lang="en-US" dirty="0"/>
          </a:p>
          <a:p>
            <a:r>
              <a:rPr lang="en-US" dirty="0">
                <a:hlinkClick r:id="rId2" action="ppaction://hlinkfile"/>
              </a:rPr>
              <a:t>Source</a:t>
            </a:r>
            <a:r>
              <a:rPr lang="en-US" dirty="0"/>
              <a:t> Code</a:t>
            </a:r>
          </a:p>
          <a:p>
            <a:endParaRPr lang="en-US" dirty="0"/>
          </a:p>
          <a:p>
            <a:r>
              <a:rPr lang="en-US" dirty="0"/>
              <a:t>output</a:t>
            </a:r>
            <a:endParaRPr lang="en-IN" dirty="0"/>
          </a:p>
        </p:txBody>
      </p:sp>
      <p:pic>
        <p:nvPicPr>
          <p:cNvPr id="5" name="Picture 4">
            <a:extLst>
              <a:ext uri="{FF2B5EF4-FFF2-40B4-BE49-F238E27FC236}">
                <a16:creationId xmlns:a16="http://schemas.microsoft.com/office/drawing/2014/main" id="{168195AF-B8CF-B56A-4E00-3FEA006C0039}"/>
              </a:ext>
            </a:extLst>
          </p:cNvPr>
          <p:cNvPicPr>
            <a:picLocks noChangeAspect="1"/>
          </p:cNvPicPr>
          <p:nvPr/>
        </p:nvPicPr>
        <p:blipFill>
          <a:blip r:embed="rId3"/>
          <a:stretch>
            <a:fillRect/>
          </a:stretch>
        </p:blipFill>
        <p:spPr>
          <a:xfrm>
            <a:off x="4664503" y="3300664"/>
            <a:ext cx="5618486" cy="3501569"/>
          </a:xfrm>
          <a:prstGeom prst="rect">
            <a:avLst/>
          </a:prstGeom>
        </p:spPr>
      </p:pic>
    </p:spTree>
    <p:extLst>
      <p:ext uri="{BB962C8B-B14F-4D97-AF65-F5344CB8AC3E}">
        <p14:creationId xmlns:p14="http://schemas.microsoft.com/office/powerpoint/2010/main" val="3147711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A771-DCB5-6089-76C9-B5813F031A41}"/>
              </a:ext>
            </a:extLst>
          </p:cNvPr>
          <p:cNvSpPr>
            <a:spLocks noGrp="1"/>
          </p:cNvSpPr>
          <p:nvPr>
            <p:ph type="title"/>
          </p:nvPr>
        </p:nvSpPr>
        <p:spPr/>
        <p:txBody>
          <a:bodyPr/>
          <a:lstStyle/>
          <a:p>
            <a:r>
              <a:rPr lang="en-US" dirty="0"/>
              <a:t>Form Design Using Java AWT</a:t>
            </a:r>
            <a:br>
              <a:rPr lang="en-US" dirty="0"/>
            </a:br>
            <a:endParaRPr lang="en-IN" dirty="0"/>
          </a:p>
        </p:txBody>
      </p:sp>
      <p:sp>
        <p:nvSpPr>
          <p:cNvPr id="3" name="Content Placeholder 2">
            <a:extLst>
              <a:ext uri="{FF2B5EF4-FFF2-40B4-BE49-F238E27FC236}">
                <a16:creationId xmlns:a16="http://schemas.microsoft.com/office/drawing/2014/main" id="{0F71A01D-E8D7-2561-0381-C37BB249134E}"/>
              </a:ext>
            </a:extLst>
          </p:cNvPr>
          <p:cNvSpPr>
            <a:spLocks noGrp="1"/>
          </p:cNvSpPr>
          <p:nvPr>
            <p:ph idx="1"/>
          </p:nvPr>
        </p:nvSpPr>
        <p:spPr/>
        <p:txBody>
          <a:bodyPr/>
          <a:lstStyle/>
          <a:p>
            <a:r>
              <a:rPr lang="en-US" dirty="0"/>
              <a:t>We'll see how to make a Registration form which includes all the buttons and field in one Form.</a:t>
            </a:r>
          </a:p>
          <a:p>
            <a:endParaRPr lang="en-US" dirty="0"/>
          </a:p>
          <a:p>
            <a:r>
              <a:rPr lang="en-US" dirty="0">
                <a:hlinkClick r:id="rId2" action="ppaction://hlinkfile"/>
              </a:rPr>
              <a:t>Source</a:t>
            </a:r>
            <a:r>
              <a:rPr lang="en-US" dirty="0"/>
              <a:t> Code</a:t>
            </a:r>
          </a:p>
          <a:p>
            <a:r>
              <a:rPr lang="en-US" dirty="0"/>
              <a:t>Output</a:t>
            </a:r>
            <a:endParaRPr lang="en-IN" dirty="0"/>
          </a:p>
        </p:txBody>
      </p:sp>
      <p:pic>
        <p:nvPicPr>
          <p:cNvPr id="5" name="Picture 4">
            <a:extLst>
              <a:ext uri="{FF2B5EF4-FFF2-40B4-BE49-F238E27FC236}">
                <a16:creationId xmlns:a16="http://schemas.microsoft.com/office/drawing/2014/main" id="{4601DE12-C1D4-CCCC-4411-2F42DAB7BBA2}"/>
              </a:ext>
            </a:extLst>
          </p:cNvPr>
          <p:cNvPicPr>
            <a:picLocks noChangeAspect="1"/>
          </p:cNvPicPr>
          <p:nvPr/>
        </p:nvPicPr>
        <p:blipFill>
          <a:blip r:embed="rId3"/>
          <a:stretch>
            <a:fillRect/>
          </a:stretch>
        </p:blipFill>
        <p:spPr>
          <a:xfrm>
            <a:off x="3564293" y="2752062"/>
            <a:ext cx="6990806" cy="4105938"/>
          </a:xfrm>
          <a:prstGeom prst="rect">
            <a:avLst/>
          </a:prstGeom>
        </p:spPr>
      </p:pic>
    </p:spTree>
    <p:extLst>
      <p:ext uri="{BB962C8B-B14F-4D97-AF65-F5344CB8AC3E}">
        <p14:creationId xmlns:p14="http://schemas.microsoft.com/office/powerpoint/2010/main" val="315074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5890E0-235D-BC78-A846-8BA84EFF3038}"/>
              </a:ext>
            </a:extLst>
          </p:cNvPr>
          <p:cNvPicPr>
            <a:picLocks noChangeAspect="1"/>
          </p:cNvPicPr>
          <p:nvPr/>
        </p:nvPicPr>
        <p:blipFill>
          <a:blip r:embed="rId2"/>
          <a:stretch>
            <a:fillRect/>
          </a:stretch>
        </p:blipFill>
        <p:spPr>
          <a:xfrm>
            <a:off x="0" y="239888"/>
            <a:ext cx="12192000" cy="6378221"/>
          </a:xfrm>
          <a:prstGeom prst="rect">
            <a:avLst/>
          </a:prstGeom>
        </p:spPr>
      </p:pic>
    </p:spTree>
    <p:extLst>
      <p:ext uri="{BB962C8B-B14F-4D97-AF65-F5344CB8AC3E}">
        <p14:creationId xmlns:p14="http://schemas.microsoft.com/office/powerpoint/2010/main" val="36649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91B7-2EBE-A197-9D46-D7F534685815}"/>
              </a:ext>
            </a:extLst>
          </p:cNvPr>
          <p:cNvSpPr>
            <a:spLocks noGrp="1"/>
          </p:cNvSpPr>
          <p:nvPr>
            <p:ph type="title"/>
          </p:nvPr>
        </p:nvSpPr>
        <p:spPr/>
        <p:txBody>
          <a:bodyPr/>
          <a:lstStyle/>
          <a:p>
            <a:r>
              <a:rPr lang="en-IN" dirty="0"/>
              <a:t>Frame in Java AWT</a:t>
            </a:r>
          </a:p>
        </p:txBody>
      </p:sp>
      <p:sp>
        <p:nvSpPr>
          <p:cNvPr id="3" name="Content Placeholder 2">
            <a:extLst>
              <a:ext uri="{FF2B5EF4-FFF2-40B4-BE49-F238E27FC236}">
                <a16:creationId xmlns:a16="http://schemas.microsoft.com/office/drawing/2014/main" id="{6F899212-FD09-005D-A472-DC66B9A43731}"/>
              </a:ext>
            </a:extLst>
          </p:cNvPr>
          <p:cNvSpPr>
            <a:spLocks noGrp="1"/>
          </p:cNvSpPr>
          <p:nvPr>
            <p:ph idx="1"/>
          </p:nvPr>
        </p:nvSpPr>
        <p:spPr/>
        <p:txBody>
          <a:bodyPr/>
          <a:lstStyle/>
          <a:p>
            <a:r>
              <a:rPr lang="en-US" dirty="0"/>
              <a:t>The class Frame is a top level window with border and title. It uses </a:t>
            </a:r>
            <a:r>
              <a:rPr lang="en-US" dirty="0" err="1"/>
              <a:t>BorderLayout</a:t>
            </a:r>
            <a:r>
              <a:rPr lang="en-US" dirty="0"/>
              <a:t> as default layout manager.</a:t>
            </a:r>
          </a:p>
          <a:p>
            <a:r>
              <a:rPr lang="en-US" dirty="0"/>
              <a:t>The size of the frame includes any area designated for the border. The dimensions of the border area may be obtained using the </a:t>
            </a:r>
            <a:r>
              <a:rPr lang="en-US" dirty="0" err="1"/>
              <a:t>getInsets</a:t>
            </a:r>
            <a:r>
              <a:rPr lang="en-US" dirty="0"/>
              <a:t> method, </a:t>
            </a:r>
            <a:endParaRPr lang="en-IN" dirty="0"/>
          </a:p>
        </p:txBody>
      </p:sp>
    </p:spTree>
    <p:extLst>
      <p:ext uri="{BB962C8B-B14F-4D97-AF65-F5344CB8AC3E}">
        <p14:creationId xmlns:p14="http://schemas.microsoft.com/office/powerpoint/2010/main" val="44113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D66E1E-BE90-BB74-DB66-794AE486213D}"/>
              </a:ext>
            </a:extLst>
          </p:cNvPr>
          <p:cNvSpPr txBox="1"/>
          <p:nvPr/>
        </p:nvSpPr>
        <p:spPr>
          <a:xfrm>
            <a:off x="1812758" y="0"/>
            <a:ext cx="7343273" cy="5355312"/>
          </a:xfrm>
          <a:prstGeom prst="rect">
            <a:avLst/>
          </a:prstGeom>
          <a:noFill/>
        </p:spPr>
        <p:txBody>
          <a:bodyPr wrap="square">
            <a:spAutoFit/>
          </a:bodyPr>
          <a:lstStyle/>
          <a:p>
            <a:r>
              <a:rPr lang="en-IN" sz="2000" b="1" u="sng" dirty="0"/>
              <a:t>Source Code</a:t>
            </a:r>
          </a:p>
          <a:p>
            <a:r>
              <a:rPr lang="en-IN" dirty="0"/>
              <a:t>01_method.java</a:t>
            </a:r>
          </a:p>
          <a:p>
            <a:r>
              <a:rPr lang="en-IN" dirty="0"/>
              <a:t>package </a:t>
            </a:r>
            <a:r>
              <a:rPr lang="en-IN" dirty="0" err="1"/>
              <a:t>awtDemo</a:t>
            </a:r>
            <a:r>
              <a:rPr lang="en-IN" dirty="0"/>
              <a:t>;</a:t>
            </a:r>
          </a:p>
          <a:p>
            <a:r>
              <a:rPr lang="en-IN" dirty="0"/>
              <a:t> </a:t>
            </a:r>
          </a:p>
          <a:p>
            <a:r>
              <a:rPr lang="en-IN" dirty="0"/>
              <a:t>import </a:t>
            </a:r>
            <a:r>
              <a:rPr lang="en-IN" dirty="0" err="1"/>
              <a:t>java.awt</a:t>
            </a:r>
            <a:r>
              <a:rPr lang="en-IN" dirty="0"/>
              <a:t>.*;</a:t>
            </a:r>
          </a:p>
          <a:p>
            <a:r>
              <a:rPr lang="en-IN" dirty="0"/>
              <a:t>public class app {</a:t>
            </a:r>
          </a:p>
          <a:p>
            <a:r>
              <a:rPr lang="en-IN" dirty="0"/>
              <a:t> </a:t>
            </a:r>
          </a:p>
          <a:p>
            <a:r>
              <a:rPr lang="en-IN" dirty="0"/>
              <a:t>	public static void main(String[] </a:t>
            </a:r>
            <a:r>
              <a:rPr lang="en-IN" dirty="0" err="1"/>
              <a:t>args</a:t>
            </a:r>
            <a:r>
              <a:rPr lang="en-IN" dirty="0"/>
              <a:t>) {</a:t>
            </a:r>
          </a:p>
          <a:p>
            <a:r>
              <a:rPr lang="en-IN" dirty="0"/>
              <a:t>		Frame </a:t>
            </a:r>
            <a:r>
              <a:rPr lang="en-IN" dirty="0" err="1"/>
              <a:t>frm</a:t>
            </a:r>
            <a:r>
              <a:rPr lang="en-IN" dirty="0"/>
              <a:t> =new Frame(“First app");</a:t>
            </a:r>
          </a:p>
          <a:p>
            <a:r>
              <a:rPr lang="en-IN" dirty="0"/>
              <a:t>		</a:t>
            </a:r>
            <a:r>
              <a:rPr lang="en-IN" dirty="0" err="1"/>
              <a:t>frm.setSize</a:t>
            </a:r>
            <a:r>
              <a:rPr lang="en-IN" dirty="0"/>
              <a:t>(1000,600);//</a:t>
            </a:r>
            <a:r>
              <a:rPr lang="en-IN" dirty="0" err="1"/>
              <a:t>w,h</a:t>
            </a:r>
            <a:endParaRPr lang="en-IN" dirty="0"/>
          </a:p>
          <a:p>
            <a:r>
              <a:rPr lang="en-IN" dirty="0"/>
              <a:t>		</a:t>
            </a:r>
            <a:r>
              <a:rPr lang="en-IN" dirty="0" err="1"/>
              <a:t>frm.setLayout</a:t>
            </a:r>
            <a:r>
              <a:rPr lang="en-IN" dirty="0"/>
              <a:t>(null);</a:t>
            </a:r>
          </a:p>
          <a:p>
            <a:r>
              <a:rPr lang="en-IN" dirty="0"/>
              <a:t> </a:t>
            </a:r>
          </a:p>
          <a:p>
            <a:r>
              <a:rPr lang="en-IN" dirty="0"/>
              <a:t>		Button </a:t>
            </a:r>
            <a:r>
              <a:rPr lang="en-IN" dirty="0" err="1"/>
              <a:t>btn</a:t>
            </a:r>
            <a:r>
              <a:rPr lang="en-IN" dirty="0"/>
              <a:t>=new Button("Click Me");</a:t>
            </a:r>
          </a:p>
          <a:p>
            <a:r>
              <a:rPr lang="en-IN" dirty="0"/>
              <a:t>		</a:t>
            </a:r>
            <a:r>
              <a:rPr lang="en-IN" dirty="0" err="1"/>
              <a:t>btn.setBounds</a:t>
            </a:r>
            <a:r>
              <a:rPr lang="en-IN" dirty="0"/>
              <a:t>(75,75,200,50);//X,Y,W,H</a:t>
            </a:r>
          </a:p>
          <a:p>
            <a:r>
              <a:rPr lang="en-IN" dirty="0"/>
              <a:t> </a:t>
            </a:r>
          </a:p>
          <a:p>
            <a:r>
              <a:rPr lang="en-IN" dirty="0"/>
              <a:t>		</a:t>
            </a:r>
            <a:r>
              <a:rPr lang="en-IN" dirty="0" err="1"/>
              <a:t>frm.add</a:t>
            </a:r>
            <a:r>
              <a:rPr lang="en-IN" dirty="0"/>
              <a:t>(</a:t>
            </a:r>
            <a:r>
              <a:rPr lang="en-IN" dirty="0" err="1"/>
              <a:t>btn</a:t>
            </a:r>
            <a:r>
              <a:rPr lang="en-IN" dirty="0"/>
              <a:t>);</a:t>
            </a:r>
          </a:p>
          <a:p>
            <a:r>
              <a:rPr lang="en-IN" dirty="0"/>
              <a:t>		</a:t>
            </a:r>
            <a:r>
              <a:rPr lang="en-IN" dirty="0" err="1"/>
              <a:t>frm.setVisible</a:t>
            </a:r>
            <a:r>
              <a:rPr lang="en-IN" dirty="0"/>
              <a:t>(true);</a:t>
            </a:r>
          </a:p>
          <a:p>
            <a:r>
              <a:rPr lang="en-IN" dirty="0"/>
              <a:t>	}</a:t>
            </a:r>
          </a:p>
          <a:p>
            <a:r>
              <a:rPr lang="en-IN" dirty="0"/>
              <a:t>}</a:t>
            </a:r>
          </a:p>
        </p:txBody>
      </p:sp>
    </p:spTree>
    <p:extLst>
      <p:ext uri="{BB962C8B-B14F-4D97-AF65-F5344CB8AC3E}">
        <p14:creationId xmlns:p14="http://schemas.microsoft.com/office/powerpoint/2010/main" val="225673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A9C562-FB16-7C89-1492-A9843CBC6721}"/>
              </a:ext>
            </a:extLst>
          </p:cNvPr>
          <p:cNvSpPr txBox="1"/>
          <p:nvPr/>
        </p:nvSpPr>
        <p:spPr>
          <a:xfrm>
            <a:off x="3052011" y="339856"/>
            <a:ext cx="6104020" cy="6186309"/>
          </a:xfrm>
          <a:prstGeom prst="rect">
            <a:avLst/>
          </a:prstGeom>
          <a:noFill/>
        </p:spPr>
        <p:txBody>
          <a:bodyPr wrap="square">
            <a:spAutoFit/>
          </a:bodyPr>
          <a:lstStyle/>
          <a:p>
            <a:r>
              <a:rPr lang="en-IN" sz="2000" b="1" u="sng" dirty="0"/>
              <a:t>02_method.java</a:t>
            </a:r>
          </a:p>
          <a:p>
            <a:r>
              <a:rPr lang="en-IN" dirty="0"/>
              <a:t>package </a:t>
            </a:r>
            <a:r>
              <a:rPr lang="en-IN" dirty="0" err="1"/>
              <a:t>awtDemo</a:t>
            </a:r>
            <a:r>
              <a:rPr lang="en-IN" dirty="0"/>
              <a:t>;</a:t>
            </a:r>
          </a:p>
          <a:p>
            <a:r>
              <a:rPr lang="en-IN" dirty="0"/>
              <a:t>import </a:t>
            </a:r>
            <a:r>
              <a:rPr lang="en-IN" dirty="0" err="1"/>
              <a:t>java.awt</a:t>
            </a:r>
            <a:r>
              <a:rPr lang="en-IN" dirty="0"/>
              <a:t>.*;</a:t>
            </a:r>
          </a:p>
          <a:p>
            <a:r>
              <a:rPr lang="en-IN" dirty="0"/>
              <a:t> </a:t>
            </a:r>
          </a:p>
          <a:p>
            <a:r>
              <a:rPr lang="en-IN" dirty="0"/>
              <a:t>public class app extends Frame</a:t>
            </a:r>
          </a:p>
          <a:p>
            <a:r>
              <a:rPr lang="en-IN" dirty="0"/>
              <a:t>{</a:t>
            </a:r>
          </a:p>
          <a:p>
            <a:r>
              <a:rPr lang="en-IN" dirty="0"/>
              <a:t>	Button </a:t>
            </a:r>
            <a:r>
              <a:rPr lang="en-IN" dirty="0" err="1"/>
              <a:t>btn</a:t>
            </a:r>
            <a:r>
              <a:rPr lang="en-IN" dirty="0"/>
              <a:t>;</a:t>
            </a:r>
          </a:p>
          <a:p>
            <a:r>
              <a:rPr lang="en-IN" dirty="0"/>
              <a:t>	public app() </a:t>
            </a:r>
          </a:p>
          <a:p>
            <a:r>
              <a:rPr lang="en-IN" dirty="0"/>
              <a:t>	{</a:t>
            </a:r>
          </a:p>
          <a:p>
            <a:r>
              <a:rPr lang="en-IN" dirty="0"/>
              <a:t>		super(“First app");</a:t>
            </a:r>
          </a:p>
          <a:p>
            <a:r>
              <a:rPr lang="en-IN" dirty="0"/>
              <a:t>		</a:t>
            </a:r>
            <a:r>
              <a:rPr lang="en-IN" dirty="0" err="1"/>
              <a:t>setLayout</a:t>
            </a:r>
            <a:r>
              <a:rPr lang="en-IN" dirty="0"/>
              <a:t>(null);</a:t>
            </a:r>
          </a:p>
          <a:p>
            <a:r>
              <a:rPr lang="en-IN" dirty="0"/>
              <a:t>		</a:t>
            </a:r>
            <a:r>
              <a:rPr lang="en-IN" dirty="0" err="1"/>
              <a:t>btn</a:t>
            </a:r>
            <a:r>
              <a:rPr lang="en-IN" dirty="0"/>
              <a:t>=new Button("Click Me");</a:t>
            </a:r>
          </a:p>
          <a:p>
            <a:r>
              <a:rPr lang="en-IN" dirty="0"/>
              <a:t>		</a:t>
            </a:r>
            <a:r>
              <a:rPr lang="en-IN" dirty="0" err="1"/>
              <a:t>btn.setBounds</a:t>
            </a:r>
            <a:r>
              <a:rPr lang="en-IN" dirty="0"/>
              <a:t>(75,75,200,50);//X,Y,W,H</a:t>
            </a:r>
          </a:p>
          <a:p>
            <a:r>
              <a:rPr lang="en-IN" dirty="0"/>
              <a:t>		add(</a:t>
            </a:r>
            <a:r>
              <a:rPr lang="en-IN" dirty="0" err="1"/>
              <a:t>btn</a:t>
            </a:r>
            <a:r>
              <a:rPr lang="en-IN" dirty="0"/>
              <a:t>);</a:t>
            </a:r>
          </a:p>
          <a:p>
            <a:r>
              <a:rPr lang="en-IN" dirty="0"/>
              <a:t>		</a:t>
            </a:r>
            <a:r>
              <a:rPr lang="en-IN" dirty="0" err="1"/>
              <a:t>setSize</a:t>
            </a:r>
            <a:r>
              <a:rPr lang="en-IN" dirty="0"/>
              <a:t>(1000,600);</a:t>
            </a:r>
          </a:p>
          <a:p>
            <a:r>
              <a:rPr lang="en-IN" dirty="0"/>
              <a:t>		</a:t>
            </a:r>
            <a:r>
              <a:rPr lang="en-IN" dirty="0" err="1"/>
              <a:t>setVisible</a:t>
            </a:r>
            <a:r>
              <a:rPr lang="en-IN" dirty="0"/>
              <a:t>(true);</a:t>
            </a:r>
          </a:p>
          <a:p>
            <a:r>
              <a:rPr lang="en-IN" dirty="0"/>
              <a:t>	}</a:t>
            </a:r>
          </a:p>
          <a:p>
            <a:r>
              <a:rPr lang="en-IN" dirty="0"/>
              <a:t>	public static void main(String </a:t>
            </a:r>
            <a:r>
              <a:rPr lang="en-IN" dirty="0" err="1"/>
              <a:t>args</a:t>
            </a:r>
            <a:r>
              <a:rPr lang="en-IN" dirty="0"/>
              <a:t>[])</a:t>
            </a:r>
          </a:p>
          <a:p>
            <a:r>
              <a:rPr lang="en-IN" dirty="0"/>
              <a:t>	{</a:t>
            </a:r>
          </a:p>
          <a:p>
            <a:r>
              <a:rPr lang="en-IN" dirty="0"/>
              <a:t>		app </a:t>
            </a:r>
            <a:r>
              <a:rPr lang="en-IN" dirty="0" err="1"/>
              <a:t>frm</a:t>
            </a:r>
            <a:r>
              <a:rPr lang="en-IN" dirty="0"/>
              <a:t> =new app();</a:t>
            </a:r>
          </a:p>
          <a:p>
            <a:r>
              <a:rPr lang="en-IN" dirty="0"/>
              <a:t>	}</a:t>
            </a:r>
          </a:p>
          <a:p>
            <a:r>
              <a:rPr lang="en-IN" dirty="0"/>
              <a:t>}</a:t>
            </a:r>
          </a:p>
        </p:txBody>
      </p:sp>
    </p:spTree>
    <p:extLst>
      <p:ext uri="{BB962C8B-B14F-4D97-AF65-F5344CB8AC3E}">
        <p14:creationId xmlns:p14="http://schemas.microsoft.com/office/powerpoint/2010/main" val="48967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DACEA-8835-E743-742E-1D0F5F693207}"/>
              </a:ext>
            </a:extLst>
          </p:cNvPr>
          <p:cNvSpPr txBox="1"/>
          <p:nvPr/>
        </p:nvSpPr>
        <p:spPr>
          <a:xfrm>
            <a:off x="2426369" y="0"/>
            <a:ext cx="6104020" cy="6740307"/>
          </a:xfrm>
          <a:prstGeom prst="rect">
            <a:avLst/>
          </a:prstGeom>
          <a:noFill/>
        </p:spPr>
        <p:txBody>
          <a:bodyPr wrap="square">
            <a:spAutoFit/>
          </a:bodyPr>
          <a:lstStyle/>
          <a:p>
            <a:r>
              <a:rPr lang="en-IN" dirty="0"/>
              <a:t>03_method.java</a:t>
            </a:r>
          </a:p>
          <a:p>
            <a:r>
              <a:rPr lang="en-IN" dirty="0"/>
              <a:t>package </a:t>
            </a:r>
            <a:r>
              <a:rPr lang="en-IN" dirty="0" err="1"/>
              <a:t>awtDemo</a:t>
            </a:r>
            <a:r>
              <a:rPr lang="en-IN" dirty="0"/>
              <a:t>;</a:t>
            </a:r>
          </a:p>
          <a:p>
            <a:r>
              <a:rPr lang="en-IN" dirty="0"/>
              <a:t>import </a:t>
            </a:r>
            <a:r>
              <a:rPr lang="en-IN" dirty="0" err="1"/>
              <a:t>java.awt</a:t>
            </a:r>
            <a:r>
              <a:rPr lang="en-IN" dirty="0"/>
              <a:t>.*;</a:t>
            </a:r>
          </a:p>
          <a:p>
            <a:r>
              <a:rPr lang="en-IN" dirty="0"/>
              <a:t>class </a:t>
            </a:r>
            <a:r>
              <a:rPr lang="en-IN" dirty="0" err="1"/>
              <a:t>MyApp</a:t>
            </a:r>
            <a:r>
              <a:rPr lang="en-IN" dirty="0"/>
              <a:t> extends Frame</a:t>
            </a:r>
          </a:p>
          <a:p>
            <a:r>
              <a:rPr lang="en-IN" dirty="0"/>
              <a:t>{</a:t>
            </a:r>
          </a:p>
          <a:p>
            <a:r>
              <a:rPr lang="en-IN" dirty="0"/>
              <a:t>	Button </a:t>
            </a:r>
            <a:r>
              <a:rPr lang="en-IN" dirty="0" err="1"/>
              <a:t>btn</a:t>
            </a:r>
            <a:r>
              <a:rPr lang="en-IN" dirty="0"/>
              <a:t>;</a:t>
            </a:r>
          </a:p>
          <a:p>
            <a:r>
              <a:rPr lang="en-IN" dirty="0"/>
              <a:t>       public </a:t>
            </a:r>
            <a:r>
              <a:rPr lang="en-IN" dirty="0" err="1"/>
              <a:t>MyApp</a:t>
            </a:r>
            <a:r>
              <a:rPr lang="en-IN" dirty="0"/>
              <a:t>()</a:t>
            </a:r>
          </a:p>
          <a:p>
            <a:r>
              <a:rPr lang="en-IN" dirty="0"/>
              <a:t>	{</a:t>
            </a:r>
          </a:p>
          <a:p>
            <a:r>
              <a:rPr lang="en-IN" dirty="0"/>
              <a:t>		super(“first app");</a:t>
            </a:r>
          </a:p>
          <a:p>
            <a:r>
              <a:rPr lang="en-IN" dirty="0"/>
              <a:t>		</a:t>
            </a:r>
            <a:r>
              <a:rPr lang="en-IN" dirty="0" err="1"/>
              <a:t>setLayout</a:t>
            </a:r>
            <a:r>
              <a:rPr lang="en-IN" dirty="0"/>
              <a:t>(null);</a:t>
            </a:r>
          </a:p>
          <a:p>
            <a:r>
              <a:rPr lang="en-IN" dirty="0"/>
              <a:t> </a:t>
            </a:r>
          </a:p>
          <a:p>
            <a:r>
              <a:rPr lang="en-IN" dirty="0"/>
              <a:t>		</a:t>
            </a:r>
            <a:r>
              <a:rPr lang="en-IN" dirty="0" err="1"/>
              <a:t>btn</a:t>
            </a:r>
            <a:r>
              <a:rPr lang="en-IN" dirty="0"/>
              <a:t>=new Button("Click Me");</a:t>
            </a:r>
          </a:p>
          <a:p>
            <a:r>
              <a:rPr lang="en-IN" dirty="0"/>
              <a:t>		</a:t>
            </a:r>
            <a:r>
              <a:rPr lang="en-IN" dirty="0" err="1"/>
              <a:t>btn.setBounds</a:t>
            </a:r>
            <a:r>
              <a:rPr lang="en-IN" dirty="0"/>
              <a:t>(75,75,200,50);</a:t>
            </a:r>
          </a:p>
          <a:p>
            <a:r>
              <a:rPr lang="en-IN" dirty="0"/>
              <a:t>		add(</a:t>
            </a:r>
            <a:r>
              <a:rPr lang="en-IN" dirty="0" err="1"/>
              <a:t>btn</a:t>
            </a:r>
            <a:r>
              <a:rPr lang="en-IN" dirty="0"/>
              <a:t>);</a:t>
            </a:r>
          </a:p>
          <a:p>
            <a:r>
              <a:rPr lang="en-IN" dirty="0"/>
              <a:t>		</a:t>
            </a:r>
            <a:r>
              <a:rPr lang="en-IN" dirty="0" err="1"/>
              <a:t>setSize</a:t>
            </a:r>
            <a:r>
              <a:rPr lang="en-IN" dirty="0"/>
              <a:t>(1000,600);</a:t>
            </a:r>
          </a:p>
          <a:p>
            <a:r>
              <a:rPr lang="en-IN" dirty="0"/>
              <a:t>		</a:t>
            </a:r>
            <a:r>
              <a:rPr lang="en-IN" dirty="0" err="1"/>
              <a:t>setVisible</a:t>
            </a:r>
            <a:r>
              <a:rPr lang="en-IN" dirty="0"/>
              <a:t>(true);</a:t>
            </a:r>
          </a:p>
          <a:p>
            <a:r>
              <a:rPr lang="en-IN" dirty="0"/>
              <a:t>	}</a:t>
            </a:r>
          </a:p>
          <a:p>
            <a:r>
              <a:rPr lang="en-IN" dirty="0"/>
              <a:t>}</a:t>
            </a:r>
          </a:p>
          <a:p>
            <a:r>
              <a:rPr lang="en-IN" dirty="0"/>
              <a:t>public class app</a:t>
            </a:r>
          </a:p>
          <a:p>
            <a:r>
              <a:rPr lang="en-IN" dirty="0"/>
              <a:t>{</a:t>
            </a:r>
          </a:p>
          <a:p>
            <a:r>
              <a:rPr lang="en-IN" dirty="0"/>
              <a:t>	public static void main(String </a:t>
            </a:r>
            <a:r>
              <a:rPr lang="en-IN" dirty="0" err="1"/>
              <a:t>args</a:t>
            </a:r>
            <a:r>
              <a:rPr lang="en-IN" dirty="0"/>
              <a:t>[])</a:t>
            </a:r>
          </a:p>
          <a:p>
            <a:r>
              <a:rPr lang="en-IN" dirty="0"/>
              <a:t>	{</a:t>
            </a:r>
          </a:p>
          <a:p>
            <a:r>
              <a:rPr lang="en-IN" dirty="0"/>
              <a:t>		</a:t>
            </a:r>
            <a:r>
              <a:rPr lang="en-IN" dirty="0" err="1"/>
              <a:t>MyApp</a:t>
            </a:r>
            <a:r>
              <a:rPr lang="en-IN" dirty="0"/>
              <a:t> </a:t>
            </a:r>
            <a:r>
              <a:rPr lang="en-IN" dirty="0" err="1"/>
              <a:t>frm</a:t>
            </a:r>
            <a:r>
              <a:rPr lang="en-IN" dirty="0"/>
              <a:t> =new </a:t>
            </a:r>
            <a:r>
              <a:rPr lang="en-IN" dirty="0" err="1"/>
              <a:t>MyApp</a:t>
            </a:r>
            <a:r>
              <a:rPr lang="en-IN" dirty="0"/>
              <a:t>();</a:t>
            </a:r>
          </a:p>
          <a:p>
            <a:r>
              <a:rPr lang="en-IN" dirty="0"/>
              <a:t>	}</a:t>
            </a:r>
          </a:p>
        </p:txBody>
      </p:sp>
    </p:spTree>
    <p:extLst>
      <p:ext uri="{BB962C8B-B14F-4D97-AF65-F5344CB8AC3E}">
        <p14:creationId xmlns:p14="http://schemas.microsoft.com/office/powerpoint/2010/main" val="163845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F091-2859-107E-8FF1-95525A3782B8}"/>
              </a:ext>
            </a:extLst>
          </p:cNvPr>
          <p:cNvSpPr>
            <a:spLocks noGrp="1"/>
          </p:cNvSpPr>
          <p:nvPr>
            <p:ph type="title"/>
          </p:nvPr>
        </p:nvSpPr>
        <p:spPr/>
        <p:txBody>
          <a:bodyPr/>
          <a:lstStyle/>
          <a:p>
            <a:r>
              <a:rPr lang="en-US" dirty="0"/>
              <a:t>Button and ActionListener in Java AWT</a:t>
            </a:r>
            <a:endParaRPr lang="en-IN" dirty="0"/>
          </a:p>
        </p:txBody>
      </p:sp>
      <p:sp>
        <p:nvSpPr>
          <p:cNvPr id="3" name="Content Placeholder 2">
            <a:extLst>
              <a:ext uri="{FF2B5EF4-FFF2-40B4-BE49-F238E27FC236}">
                <a16:creationId xmlns:a16="http://schemas.microsoft.com/office/drawing/2014/main" id="{1FB9E8F3-E46A-8309-DED4-2FBE2EF43645}"/>
              </a:ext>
            </a:extLst>
          </p:cNvPr>
          <p:cNvSpPr>
            <a:spLocks noGrp="1"/>
          </p:cNvSpPr>
          <p:nvPr>
            <p:ph idx="1"/>
          </p:nvPr>
        </p:nvSpPr>
        <p:spPr/>
        <p:txBody>
          <a:bodyPr/>
          <a:lstStyle/>
          <a:p>
            <a:r>
              <a:rPr lang="en-US" dirty="0"/>
              <a:t>The Java ActionListener is notified whenever you click on the button or menu item. It is notified against </a:t>
            </a:r>
            <a:r>
              <a:rPr lang="en-US" dirty="0" err="1"/>
              <a:t>ActionEvent</a:t>
            </a:r>
            <a:r>
              <a:rPr lang="en-US" dirty="0"/>
              <a:t>.</a:t>
            </a:r>
          </a:p>
          <a:p>
            <a:endParaRPr lang="en-US" dirty="0"/>
          </a:p>
          <a:p>
            <a:r>
              <a:rPr lang="en-US" b="1" u="sng" dirty="0">
                <a:hlinkClick r:id="rId2" action="ppaction://hlinkfile"/>
              </a:rPr>
              <a:t>Example</a:t>
            </a:r>
            <a:endParaRPr lang="en-IN" b="1" u="sng" dirty="0"/>
          </a:p>
        </p:txBody>
      </p:sp>
    </p:spTree>
    <p:extLst>
      <p:ext uri="{BB962C8B-B14F-4D97-AF65-F5344CB8AC3E}">
        <p14:creationId xmlns:p14="http://schemas.microsoft.com/office/powerpoint/2010/main" val="100902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6FA0-0D05-9A00-CFD2-37FFE6358600}"/>
              </a:ext>
            </a:extLst>
          </p:cNvPr>
          <p:cNvSpPr>
            <a:spLocks noGrp="1"/>
          </p:cNvSpPr>
          <p:nvPr>
            <p:ph type="title"/>
          </p:nvPr>
        </p:nvSpPr>
        <p:spPr/>
        <p:txBody>
          <a:bodyPr/>
          <a:lstStyle/>
          <a:p>
            <a:r>
              <a:rPr lang="en-IN" dirty="0" err="1"/>
              <a:t>CheckBox</a:t>
            </a:r>
            <a:r>
              <a:rPr lang="en-IN" dirty="0"/>
              <a:t> in Java AWT</a:t>
            </a:r>
            <a:br>
              <a:rPr lang="en-IN" dirty="0"/>
            </a:br>
            <a:endParaRPr lang="en-IN" dirty="0"/>
          </a:p>
        </p:txBody>
      </p:sp>
      <p:sp>
        <p:nvSpPr>
          <p:cNvPr id="3" name="Content Placeholder 2">
            <a:extLst>
              <a:ext uri="{FF2B5EF4-FFF2-40B4-BE49-F238E27FC236}">
                <a16:creationId xmlns:a16="http://schemas.microsoft.com/office/drawing/2014/main" id="{CAB2E8A8-143A-3C83-CAFA-E46C493E7747}"/>
              </a:ext>
            </a:extLst>
          </p:cNvPr>
          <p:cNvSpPr>
            <a:spLocks noGrp="1"/>
          </p:cNvSpPr>
          <p:nvPr>
            <p:ph idx="1"/>
          </p:nvPr>
        </p:nvSpPr>
        <p:spPr>
          <a:xfrm>
            <a:off x="1261872" y="1155032"/>
            <a:ext cx="10031770" cy="5025105"/>
          </a:xfrm>
        </p:spPr>
        <p:txBody>
          <a:bodyPr/>
          <a:lstStyle/>
          <a:p>
            <a:r>
              <a:rPr lang="en-US" dirty="0"/>
              <a:t>Checkbox control is used to turn an option on(true) or off(false). There is label for each checkbox representing what the checkbox does.</a:t>
            </a:r>
          </a:p>
          <a:p>
            <a:endParaRPr lang="en-IN" dirty="0"/>
          </a:p>
        </p:txBody>
      </p:sp>
      <p:graphicFrame>
        <p:nvGraphicFramePr>
          <p:cNvPr id="4" name="Table 3">
            <a:extLst>
              <a:ext uri="{FF2B5EF4-FFF2-40B4-BE49-F238E27FC236}">
                <a16:creationId xmlns:a16="http://schemas.microsoft.com/office/drawing/2014/main" id="{C2911E91-3428-0C9E-A02A-351133A1CDE1}"/>
              </a:ext>
            </a:extLst>
          </p:cNvPr>
          <p:cNvGraphicFramePr>
            <a:graphicFrameLocks noGrp="1"/>
          </p:cNvGraphicFramePr>
          <p:nvPr>
            <p:extLst>
              <p:ext uri="{D42A27DB-BD31-4B8C-83A1-F6EECF244321}">
                <p14:modId xmlns:p14="http://schemas.microsoft.com/office/powerpoint/2010/main" val="1199051205"/>
              </p:ext>
            </p:extLst>
          </p:nvPr>
        </p:nvGraphicFramePr>
        <p:xfrm>
          <a:off x="1411704" y="1828800"/>
          <a:ext cx="9881938" cy="4483991"/>
        </p:xfrm>
        <a:graphic>
          <a:graphicData uri="http://schemas.openxmlformats.org/drawingml/2006/table">
            <a:tbl>
              <a:tblPr/>
              <a:tblGrid>
                <a:gridCol w="4940969">
                  <a:extLst>
                    <a:ext uri="{9D8B030D-6E8A-4147-A177-3AD203B41FA5}">
                      <a16:colId xmlns:a16="http://schemas.microsoft.com/office/drawing/2014/main" val="3308410792"/>
                    </a:ext>
                  </a:extLst>
                </a:gridCol>
                <a:gridCol w="4940969">
                  <a:extLst>
                    <a:ext uri="{9D8B030D-6E8A-4147-A177-3AD203B41FA5}">
                      <a16:colId xmlns:a16="http://schemas.microsoft.com/office/drawing/2014/main" val="3959979329"/>
                    </a:ext>
                  </a:extLst>
                </a:gridCol>
              </a:tblGrid>
              <a:tr h="336711">
                <a:tc>
                  <a:txBody>
                    <a:bodyPr/>
                    <a:lstStyle/>
                    <a:p>
                      <a:pPr algn="l" fontAlgn="b"/>
                      <a:r>
                        <a:rPr lang="en-IN" sz="2400" b="1" dirty="0">
                          <a:effectLst/>
                        </a:rPr>
                        <a:t>Constructor</a:t>
                      </a:r>
                    </a:p>
                  </a:txBody>
                  <a:tcPr marL="51802" marR="51802" marT="51802" marB="51802"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A0119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2400" b="1" dirty="0">
                          <a:effectLst/>
                        </a:rPr>
                        <a:t>Used for</a:t>
                      </a:r>
                    </a:p>
                  </a:txBody>
                  <a:tcPr marL="51802" marR="51802" marT="51802" marB="51802"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A0119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4472715"/>
                  </a:ext>
                </a:extLst>
              </a:tr>
              <a:tr h="569818">
                <a:tc>
                  <a:txBody>
                    <a:bodyPr/>
                    <a:lstStyle/>
                    <a:p>
                      <a:pPr fontAlgn="t"/>
                      <a:r>
                        <a:rPr lang="en-IN" sz="1800" dirty="0">
                          <a:effectLst/>
                        </a:rPr>
                        <a:t>Checkbox()</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checkbox with no string as the label.</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775634"/>
                  </a:ext>
                </a:extLst>
              </a:tr>
              <a:tr h="569818">
                <a:tc>
                  <a:txBody>
                    <a:bodyPr/>
                    <a:lstStyle/>
                    <a:p>
                      <a:pPr fontAlgn="t"/>
                      <a:r>
                        <a:rPr lang="en-IN" sz="1800" dirty="0">
                          <a:effectLst/>
                        </a:rPr>
                        <a:t>Checkbox(String label)</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checkbox with the given label.</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12117716"/>
                  </a:ext>
                </a:extLst>
              </a:tr>
              <a:tr h="802925">
                <a:tc>
                  <a:txBody>
                    <a:bodyPr/>
                    <a:lstStyle/>
                    <a:p>
                      <a:pPr fontAlgn="t"/>
                      <a:r>
                        <a:rPr lang="en-US" sz="1800" dirty="0">
                          <a:effectLst/>
                        </a:rPr>
                        <a:t>Checkbox(String label, </a:t>
                      </a:r>
                      <a:r>
                        <a:rPr lang="en-US" sz="1800" dirty="0" err="1">
                          <a:effectLst/>
                        </a:rPr>
                        <a:t>boolean</a:t>
                      </a:r>
                      <a:r>
                        <a:rPr lang="en-US" sz="1800" dirty="0">
                          <a:effectLst/>
                        </a:rPr>
                        <a:t> state)</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checkbox with the given label and sets the given state.</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66324359"/>
                  </a:ext>
                </a:extLst>
              </a:tr>
              <a:tr h="1036033">
                <a:tc>
                  <a:txBody>
                    <a:bodyPr/>
                    <a:lstStyle/>
                    <a:p>
                      <a:pPr fontAlgn="t"/>
                      <a:r>
                        <a:rPr lang="en-US" sz="1800" dirty="0">
                          <a:effectLst/>
                        </a:rPr>
                        <a:t>Checkbox(String label, </a:t>
                      </a:r>
                      <a:r>
                        <a:rPr lang="en-US" sz="1800" dirty="0" err="1">
                          <a:effectLst/>
                        </a:rPr>
                        <a:t>boolean</a:t>
                      </a:r>
                      <a:r>
                        <a:rPr lang="en-US" sz="1800" dirty="0">
                          <a:effectLst/>
                        </a:rPr>
                        <a:t> state, </a:t>
                      </a:r>
                      <a:r>
                        <a:rPr lang="en-US" sz="1800" dirty="0" err="1">
                          <a:effectLst/>
                        </a:rPr>
                        <a:t>CheckboxGroup</a:t>
                      </a:r>
                      <a:r>
                        <a:rPr lang="en-US" sz="1800" dirty="0">
                          <a:effectLst/>
                        </a:rPr>
                        <a:t> group)</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checkbox with the given label, set the given state in the specified checkbox group.</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10078345"/>
                  </a:ext>
                </a:extLst>
              </a:tr>
              <a:tr h="1036033">
                <a:tc>
                  <a:txBody>
                    <a:bodyPr/>
                    <a:lstStyle/>
                    <a:p>
                      <a:pPr fontAlgn="t"/>
                      <a:r>
                        <a:rPr lang="en-US" sz="1800">
                          <a:effectLst/>
                        </a:rPr>
                        <a:t>Checkbox(String label, CheckboxGroup group, boolean state)</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checkbox with the given label, in the given checkbox group and set to the specified state.</a:t>
                      </a:r>
                    </a:p>
                  </a:txBody>
                  <a:tcPr marL="51802" marR="51802" marT="51802" marB="5180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1320596"/>
                  </a:ext>
                </a:extLst>
              </a:tr>
            </a:tbl>
          </a:graphicData>
        </a:graphic>
      </p:graphicFrame>
    </p:spTree>
    <p:extLst>
      <p:ext uri="{BB962C8B-B14F-4D97-AF65-F5344CB8AC3E}">
        <p14:creationId xmlns:p14="http://schemas.microsoft.com/office/powerpoint/2010/main" val="3814173628"/>
      </p:ext>
    </p:extLst>
  </p:cSld>
  <p:clrMapOvr>
    <a:masterClrMapping/>
  </p:clrMapOvr>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367</TotalTime>
  <Words>1288</Words>
  <Application>Microsoft Office PowerPoint</Application>
  <PresentationFormat>Widescreen</PresentationFormat>
  <Paragraphs>198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Century Schoolbook</vt:lpstr>
      <vt:lpstr>Wingdings 2</vt:lpstr>
      <vt:lpstr>View</vt:lpstr>
      <vt:lpstr>AWT</vt:lpstr>
      <vt:lpstr>PowerPoint Presentation</vt:lpstr>
      <vt:lpstr>PowerPoint Presentation</vt:lpstr>
      <vt:lpstr>Frame in Java AWT</vt:lpstr>
      <vt:lpstr>PowerPoint Presentation</vt:lpstr>
      <vt:lpstr>PowerPoint Presentation</vt:lpstr>
      <vt:lpstr>PowerPoint Presentation</vt:lpstr>
      <vt:lpstr>Button and ActionListener in Java AWT</vt:lpstr>
      <vt:lpstr>CheckBox in Java AWT </vt:lpstr>
      <vt:lpstr>PowerPoint Presentation</vt:lpstr>
      <vt:lpstr>RadioButton in Java AWT</vt:lpstr>
      <vt:lpstr>TextField in Java AWT</vt:lpstr>
      <vt:lpstr>PowerPoint Presentation</vt:lpstr>
      <vt:lpstr>Basic Addition Program in Java AWT </vt:lpstr>
      <vt:lpstr>TextArea in Java AWT </vt:lpstr>
      <vt:lpstr>PowerPoint Presentation</vt:lpstr>
      <vt:lpstr>Count Words and Characters in Java AWT</vt:lpstr>
      <vt:lpstr>Choice in Java AWT</vt:lpstr>
      <vt:lpstr>List in Java AWT</vt:lpstr>
      <vt:lpstr>Source code</vt:lpstr>
      <vt:lpstr>Canvas in Java AWT</vt:lpstr>
      <vt:lpstr>Source Code</vt:lpstr>
      <vt:lpstr>MenuBar,Menu,MenuItem in Java AWT</vt:lpstr>
      <vt:lpstr>Panel in Java AWT</vt:lpstr>
      <vt:lpstr>Form Design Using Java AWT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AWT</dc:title>
  <dc:creator>Anantha Ruban</dc:creator>
  <cp:lastModifiedBy>DELL</cp:lastModifiedBy>
  <cp:revision>12</cp:revision>
  <dcterms:created xsi:type="dcterms:W3CDTF">2022-08-31T23:41:33Z</dcterms:created>
  <dcterms:modified xsi:type="dcterms:W3CDTF">2023-08-16T05:33:17Z</dcterms:modified>
</cp:coreProperties>
</file>