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278" r:id="rId11"/>
    <p:sldId id="269" r:id="rId12"/>
    <p:sldId id="270" r:id="rId13"/>
    <p:sldId id="271" r:id="rId14"/>
    <p:sldId id="272" r:id="rId15"/>
    <p:sldId id="273" r:id="rId16"/>
    <p:sldId id="279" r:id="rId17"/>
    <p:sldId id="280" r:id="rId18"/>
    <p:sldId id="274" r:id="rId19"/>
    <p:sldId id="281" r:id="rId20"/>
    <p:sldId id="277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93084" autoAdjust="0"/>
  </p:normalViewPr>
  <p:slideViewPr>
    <p:cSldViewPr>
      <p:cViewPr>
        <p:scale>
          <a:sx n="90" d="100"/>
          <a:sy n="90" d="100"/>
        </p:scale>
        <p:origin x="-702" y="-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2A18C-B7B9-40A3-83D9-7D1E8B6AF132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5BEDA-92FC-4293-8230-A8C92FC11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8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5BEDA-92FC-4293-8230-A8C92FC1126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5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IN" spc="-160" smtClean="0"/>
              <a:t>‹#›</a:t>
            </a:fld>
            <a:endParaRPr lang="en-IN" spc="-1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0"/>
            <a:ext cx="4495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u="none" spc="-25" smtClean="0"/>
              <a:t>A</a:t>
            </a:r>
            <a:r>
              <a:rPr sz="6600" u="none" spc="-10" smtClean="0"/>
              <a:t>r</a:t>
            </a:r>
            <a:r>
              <a:rPr sz="6600" u="none" spc="-5" smtClean="0"/>
              <a:t>r</a:t>
            </a:r>
            <a:r>
              <a:rPr sz="6600" u="none" smtClean="0"/>
              <a:t>a</a:t>
            </a:r>
            <a:r>
              <a:rPr sz="6600" u="none" spc="-40" smtClean="0"/>
              <a:t>y</a:t>
            </a:r>
            <a:r>
              <a:rPr sz="6600" u="none" smtClean="0"/>
              <a:t>s</a:t>
            </a:r>
            <a:endParaRPr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239000" cy="320040"/>
          </a:xfrm>
        </p:spPr>
        <p:txBody>
          <a:bodyPr>
            <a:no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//Example for single dimensional array</a:t>
            </a:r>
            <a:endParaRPr lang="en-IN" sz="20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315200" cy="5465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a[5],i;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the 5 values");</a:t>
            </a:r>
          </a:p>
          <a:p>
            <a:pPr marL="0" indent="0">
              <a:buNone/>
            </a:pPr>
            <a:r>
              <a:rPr lang="en-IN" dirty="0"/>
              <a:t>	for(i=0;i&lt;5;i++)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[i]);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("The five values are");</a:t>
            </a:r>
          </a:p>
          <a:p>
            <a:pPr marL="0" indent="0">
              <a:buNone/>
            </a:pPr>
            <a:r>
              <a:rPr lang="en-IN" dirty="0"/>
              <a:t>	for(i=0;i&lt;5;i++)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("a[%d] is %d\n",</a:t>
            </a:r>
            <a:r>
              <a:rPr lang="en-IN" dirty="0" err="1"/>
              <a:t>i,a</a:t>
            </a:r>
            <a:r>
              <a:rPr lang="en-IN" dirty="0"/>
              <a:t>[i]);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4572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Output: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Enter </a:t>
            </a:r>
            <a:r>
              <a:rPr lang="en-US" sz="2000" dirty="0">
                <a:solidFill>
                  <a:srgbClr val="00B050"/>
                </a:solidFill>
              </a:rPr>
              <a:t>the 5 </a:t>
            </a:r>
            <a:r>
              <a:rPr lang="en-US" sz="2000" dirty="0" smtClean="0">
                <a:solidFill>
                  <a:srgbClr val="00B050"/>
                </a:solidFill>
              </a:rPr>
              <a:t>values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12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25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37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42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58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The five values </a:t>
            </a:r>
            <a:r>
              <a:rPr lang="en-US" sz="2000" dirty="0" smtClean="0">
                <a:solidFill>
                  <a:srgbClr val="00B050"/>
                </a:solidFill>
              </a:rPr>
              <a:t>are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a[0</a:t>
            </a:r>
            <a:r>
              <a:rPr lang="en-US" sz="2000" dirty="0">
                <a:solidFill>
                  <a:srgbClr val="00B050"/>
                </a:solidFill>
              </a:rPr>
              <a:t>] is </a:t>
            </a:r>
            <a:r>
              <a:rPr lang="en-US" sz="2000" dirty="0" smtClean="0">
                <a:solidFill>
                  <a:srgbClr val="00B050"/>
                </a:solidFill>
              </a:rPr>
              <a:t>12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a[1] is </a:t>
            </a:r>
            <a:r>
              <a:rPr lang="en-US" sz="2000" dirty="0" smtClean="0">
                <a:solidFill>
                  <a:srgbClr val="00B050"/>
                </a:solidFill>
              </a:rPr>
              <a:t>25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a[2] is </a:t>
            </a:r>
            <a:r>
              <a:rPr lang="en-US" sz="2000" dirty="0" smtClean="0">
                <a:solidFill>
                  <a:srgbClr val="00B050"/>
                </a:solidFill>
              </a:rPr>
              <a:t>37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a[3] is </a:t>
            </a:r>
            <a:r>
              <a:rPr lang="en-US" sz="2000" dirty="0" smtClean="0">
                <a:solidFill>
                  <a:srgbClr val="00B050"/>
                </a:solidFill>
              </a:rPr>
              <a:t>42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a[4] is </a:t>
            </a:r>
            <a:r>
              <a:rPr lang="en-US" sz="2000" dirty="0" smtClean="0">
                <a:solidFill>
                  <a:srgbClr val="00B050"/>
                </a:solidFill>
              </a:rPr>
              <a:t>58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457200"/>
            <a:ext cx="620077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Two-dimensional</a:t>
            </a:r>
            <a:r>
              <a:rPr sz="3600" spc="-40" dirty="0"/>
              <a:t> </a:t>
            </a:r>
            <a:r>
              <a:rPr sz="3600" spc="-10" dirty="0"/>
              <a:t>Arrays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83515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1780540"/>
            <a:ext cx="7913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variable </a:t>
            </a:r>
            <a:r>
              <a:rPr sz="2400" spc="-5" dirty="0">
                <a:latin typeface="Arial"/>
                <a:cs typeface="Arial"/>
              </a:rPr>
              <a:t>which represent the list of </a:t>
            </a:r>
            <a:r>
              <a:rPr sz="2400" dirty="0">
                <a:latin typeface="Arial"/>
                <a:cs typeface="Arial"/>
              </a:rPr>
              <a:t>items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10" dirty="0">
                <a:latin typeface="Arial"/>
                <a:cs typeface="Arial"/>
              </a:rPr>
              <a:t>index  </a:t>
            </a:r>
            <a:r>
              <a:rPr sz="2400" spc="-5" dirty="0">
                <a:latin typeface="Arial"/>
                <a:cs typeface="Arial"/>
              </a:rPr>
              <a:t>(subscript)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called two-dimensional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308356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439" y="3030220"/>
            <a:ext cx="773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 Two </a:t>
            </a:r>
            <a:r>
              <a:rPr sz="2400" spc="-5" dirty="0">
                <a:latin typeface="Arial"/>
                <a:cs typeface="Arial"/>
              </a:rPr>
              <a:t>dimensional arrays,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 is stored in rows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columns </a:t>
            </a:r>
            <a:r>
              <a:rPr sz="2400" dirty="0">
                <a:latin typeface="Arial"/>
                <a:cs typeface="Arial"/>
              </a:rPr>
              <a:t>format.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40" y="43332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439" y="4202429"/>
            <a:ext cx="3338829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table[2][3];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091" y="659244"/>
            <a:ext cx="7997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DECLARATION </a:t>
            </a:r>
            <a:r>
              <a:rPr sz="2400" dirty="0"/>
              <a:t>OF </a:t>
            </a:r>
            <a:r>
              <a:rPr sz="2400" spc="-5" dirty="0"/>
              <a:t>TWO-DIMENSIONAL ARRAYS</a:t>
            </a:r>
            <a:r>
              <a:rPr sz="2400" u="none" spc="-75" dirty="0"/>
              <a:t> </a:t>
            </a:r>
            <a:r>
              <a:rPr sz="2400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920" y="1395483"/>
            <a:ext cx="778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general </a:t>
            </a:r>
            <a:r>
              <a:rPr sz="240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dimensional array declaration 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1305" y="2041071"/>
            <a:ext cx="5555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type</a:t>
            </a:r>
            <a:r>
              <a:rPr sz="2400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array-name[row_size][column_size];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086" y="2667000"/>
            <a:ext cx="66979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3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Here the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specifies the data </a:t>
            </a:r>
            <a:r>
              <a:rPr sz="2400" dirty="0">
                <a:latin typeface="Arial"/>
                <a:cs typeface="Arial"/>
              </a:rPr>
              <a:t>type of </a:t>
            </a:r>
            <a:r>
              <a:rPr sz="2400" spc="-5" dirty="0">
                <a:latin typeface="Arial"/>
                <a:cs typeface="Arial"/>
              </a:rPr>
              <a:t>elements  contained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array, such as int, float, 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28" y="3734468"/>
            <a:ext cx="3950971" cy="292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838200"/>
            <a:ext cx="7467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5495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INITIALIZATION </a:t>
            </a:r>
            <a:r>
              <a:rPr sz="2400" dirty="0"/>
              <a:t>OF </a:t>
            </a:r>
            <a:r>
              <a:rPr sz="2400" spc="-5" dirty="0"/>
              <a:t>TWO-DIMENSIONAL ARRAYS</a:t>
            </a:r>
            <a:r>
              <a:rPr sz="2400" u="none" spc="-50" dirty="0"/>
              <a:t> </a:t>
            </a:r>
            <a:r>
              <a:rPr sz="2400" dirty="0"/>
              <a:t>: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10540" y="1681480"/>
            <a:ext cx="8633460" cy="44353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80"/>
              </a:spcBef>
              <a:buFont typeface="Arial" pitchFamily="34" charset="0"/>
              <a:buChar char="•"/>
              <a:tabLst>
                <a:tab pos="75819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general </a:t>
            </a:r>
            <a:r>
              <a:rPr sz="2400" spc="-5" dirty="0">
                <a:latin typeface="Arial"/>
                <a:cs typeface="Arial"/>
              </a:rPr>
              <a:t>form of initializing two-dimensional array is </a:t>
            </a:r>
            <a:r>
              <a:rPr sz="2400" dirty="0" smtClean="0">
                <a:latin typeface="Arial"/>
                <a:cs typeface="Arial"/>
              </a:rPr>
              <a:t>: </a:t>
            </a: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699"/>
              </a:lnSpc>
              <a:spcBef>
                <a:spcPts val="80"/>
              </a:spcBef>
              <a:buFont typeface="Arial" pitchFamily="34" charset="0"/>
              <a:buChar char="•"/>
              <a:tabLst>
                <a:tab pos="75819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758190" algn="l"/>
              </a:tabLst>
            </a:pPr>
            <a:r>
              <a:rPr sz="2400" spc="-5" dirty="0" smtClean="0">
                <a:solidFill>
                  <a:srgbClr val="0070C0"/>
                </a:solidFill>
                <a:latin typeface="Arial"/>
                <a:cs typeface="Arial"/>
              </a:rPr>
              <a:t>type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	array-name[row_size][column_size]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24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{</a:t>
            </a:r>
            <a:r>
              <a:rPr sz="2400" spc="-5" dirty="0" err="1" smtClean="0">
                <a:solidFill>
                  <a:srgbClr val="0070C0"/>
                </a:solidFill>
                <a:latin typeface="Arial"/>
                <a:cs typeface="Arial"/>
              </a:rPr>
              <a:t>list</a:t>
            </a:r>
            <a:r>
              <a:rPr sz="2400" dirty="0" err="1" smtClean="0">
                <a:solidFill>
                  <a:srgbClr val="0070C0"/>
                </a:solidFill>
                <a:latin typeface="Arial"/>
                <a:cs typeface="Arial"/>
              </a:rPr>
              <a:t>of</a:t>
            </a:r>
            <a:r>
              <a:rPr sz="2400" spc="-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values</a:t>
            </a:r>
            <a:r>
              <a:rPr sz="2400" spc="-10" dirty="0" smtClean="0">
                <a:solidFill>
                  <a:srgbClr val="0070C0"/>
                </a:solidFill>
                <a:latin typeface="Arial"/>
                <a:cs typeface="Arial"/>
              </a:rPr>
              <a:t>};</a:t>
            </a:r>
            <a:endParaRPr lang="en-US" sz="2400" spc="-1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758190" algn="l"/>
              </a:tabLst>
            </a:pPr>
            <a:endParaRPr sz="2400" dirty="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Example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 marL="1036319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int table[2][3]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{0,0,0,1,1,1</a:t>
            </a:r>
            <a:r>
              <a:rPr sz="2400" spc="-5" dirty="0" smtClean="0">
                <a:latin typeface="Arial"/>
                <a:cs typeface="Arial"/>
              </a:rPr>
              <a:t>};</a:t>
            </a:r>
            <a:endParaRPr lang="en-US" sz="2400" spc="-5" dirty="0" smtClean="0">
              <a:latin typeface="Arial"/>
              <a:cs typeface="Arial"/>
            </a:endParaRPr>
          </a:p>
          <a:p>
            <a:pPr marL="1036319"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"/>
              <a:cs typeface="Arial"/>
            </a:endParaRPr>
          </a:p>
          <a:p>
            <a:pPr marL="526415" marR="190500" indent="-342900">
              <a:lnSpc>
                <a:spcPct val="79900"/>
              </a:lnSpc>
              <a:spcBef>
                <a:spcPts val="595"/>
              </a:spcBef>
              <a:buFont typeface="Arial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Here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elements of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row initializes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zero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elements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second </a:t>
            </a:r>
            <a:r>
              <a:rPr sz="2400" dirty="0">
                <a:latin typeface="Arial"/>
                <a:cs typeface="Arial"/>
              </a:rPr>
              <a:t>row </a:t>
            </a:r>
            <a:r>
              <a:rPr sz="2400" spc="-10" dirty="0">
                <a:latin typeface="Arial"/>
                <a:cs typeface="Arial"/>
              </a:rPr>
              <a:t>initializes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183515" marR="190500">
              <a:lnSpc>
                <a:spcPct val="79900"/>
              </a:lnSpc>
              <a:spcBef>
                <a:spcPts val="595"/>
              </a:spcBef>
            </a:pPr>
            <a:endParaRPr sz="2400" dirty="0">
              <a:latin typeface="Arial"/>
              <a:cs typeface="Arial"/>
            </a:endParaRPr>
          </a:p>
          <a:p>
            <a:pPr marL="527050" marR="2138045" indent="-342900">
              <a:lnSpc>
                <a:spcPct val="100699"/>
              </a:lnSpc>
              <a:buFont typeface="Arial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spc="-10" dirty="0">
                <a:latin typeface="Arial"/>
                <a:cs typeface="Arial"/>
              </a:rPr>
              <a:t>above </a:t>
            </a:r>
            <a:r>
              <a:rPr sz="2400" spc="-5" dirty="0">
                <a:latin typeface="Arial"/>
                <a:cs typeface="Arial"/>
              </a:rPr>
              <a:t>statement can be written as </a:t>
            </a:r>
            <a:r>
              <a:rPr sz="2400" dirty="0">
                <a:latin typeface="Arial"/>
                <a:cs typeface="Arial"/>
              </a:rPr>
              <a:t>:  </a:t>
            </a:r>
            <a:endParaRPr lang="en-US" sz="2400" dirty="0" smtClean="0">
              <a:latin typeface="Arial"/>
              <a:cs typeface="Arial"/>
            </a:endParaRPr>
          </a:p>
          <a:p>
            <a:pPr marL="184150" marR="2138045">
              <a:lnSpc>
                <a:spcPct val="100699"/>
              </a:lnSpc>
            </a:pPr>
            <a:r>
              <a:rPr lang="en-US" sz="2400" spc="-5" dirty="0">
                <a:latin typeface="Arial"/>
                <a:cs typeface="Arial"/>
              </a:rPr>
              <a:t>	</a:t>
            </a:r>
            <a:r>
              <a:rPr sz="2400" spc="-5" dirty="0" err="1" smtClean="0">
                <a:latin typeface="Arial"/>
                <a:cs typeface="Arial"/>
              </a:rPr>
              <a:t>int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table[2][3]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{{0,0,0},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{1,1,1</a:t>
            </a:r>
            <a:r>
              <a:rPr sz="2400" spc="-5" dirty="0" smtClean="0">
                <a:latin typeface="Arial"/>
                <a:cs typeface="Arial"/>
              </a:rPr>
              <a:t>}};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685800"/>
            <a:ext cx="7620000" cy="397416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 pitchFamily="34" charset="0"/>
              <a:buChar char="•"/>
            </a:pPr>
            <a:r>
              <a:rPr lang="en-US" sz="2400" spc="-5" dirty="0" smtClean="0">
                <a:latin typeface="Arial"/>
                <a:cs typeface="Arial"/>
              </a:rPr>
              <a:t>We can also omit the assigning of row value.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 marL="607695">
              <a:lnSpc>
                <a:spcPct val="100000"/>
              </a:lnSpc>
              <a:spcBef>
                <a:spcPts val="309"/>
              </a:spcBef>
            </a:pP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sz="2400" spc="-5" dirty="0" err="1" smtClean="0">
                <a:latin typeface="Arial"/>
                <a:cs typeface="Arial"/>
              </a:rPr>
              <a:t>int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table[ </a:t>
            </a:r>
            <a:r>
              <a:rPr sz="2400" dirty="0">
                <a:latin typeface="Arial"/>
                <a:cs typeface="Arial"/>
              </a:rPr>
              <a:t>][3] = </a:t>
            </a:r>
            <a:r>
              <a:rPr sz="2400" spc="-5" dirty="0">
                <a:latin typeface="Arial"/>
                <a:cs typeface="Arial"/>
              </a:rPr>
              <a:t>{{0,0,0},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{1,1,1</a:t>
            </a:r>
            <a:r>
              <a:rPr sz="2400" spc="-5" dirty="0" smtClean="0">
                <a:latin typeface="Arial"/>
                <a:cs typeface="Arial"/>
              </a:rPr>
              <a:t>}};</a:t>
            </a:r>
            <a:endParaRPr lang="en-US" sz="2400" spc="-5" dirty="0" smtClean="0">
              <a:latin typeface="Arial"/>
              <a:cs typeface="Arial"/>
            </a:endParaRPr>
          </a:p>
          <a:p>
            <a:pPr marL="607695">
              <a:lnSpc>
                <a:spcPct val="100000"/>
              </a:lnSpc>
              <a:spcBef>
                <a:spcPts val="309"/>
              </a:spcBef>
            </a:pP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35"/>
              </a:spcBef>
              <a:buFont typeface="Arial" pitchFamily="34" charset="0"/>
              <a:buChar char="•"/>
            </a:pPr>
            <a:r>
              <a:rPr sz="2400" dirty="0" smtClean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values </a:t>
            </a:r>
            <a:r>
              <a:rPr sz="2400" spc="-5" dirty="0">
                <a:latin typeface="Arial"/>
                <a:cs typeface="Arial"/>
              </a:rPr>
              <a:t>are missing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an initializer, they are  automatically set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zero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2400" spc="-5" dirty="0" smtClean="0">
                <a:latin typeface="Arial"/>
                <a:cs typeface="Arial"/>
              </a:rPr>
              <a:t>	Example 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pPr marL="692785">
              <a:lnSpc>
                <a:spcPct val="100000"/>
              </a:lnSpc>
              <a:spcBef>
                <a:spcPts val="300"/>
              </a:spcBef>
            </a:pP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lang="en-US" sz="2400" spc="-5" dirty="0" err="1" smtClean="0">
                <a:latin typeface="Arial"/>
                <a:cs typeface="Arial"/>
              </a:rPr>
              <a:t>int</a:t>
            </a:r>
            <a:r>
              <a:rPr lang="en-US" sz="2400" spc="-5" dirty="0" smtClean="0">
                <a:latin typeface="Arial"/>
                <a:cs typeface="Arial"/>
              </a:rPr>
              <a:t> table[2][3] </a:t>
            </a:r>
            <a:r>
              <a:rPr lang="en-US" sz="2400" dirty="0" smtClean="0">
                <a:latin typeface="Arial"/>
                <a:cs typeface="Arial"/>
              </a:rPr>
              <a:t>=</a:t>
            </a:r>
            <a:r>
              <a:rPr lang="en-US" sz="2400" spc="1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{1,1,2};</a:t>
            </a:r>
            <a:endParaRPr lang="en-US" sz="2400" dirty="0" smtClean="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35"/>
              </a:spcBef>
            </a:pPr>
            <a:r>
              <a:rPr lang="en-US" sz="2400" spc="-5" dirty="0" smtClean="0">
                <a:latin typeface="Arial"/>
                <a:cs typeface="Arial"/>
              </a:rPr>
              <a:t>	Here first row initialize </a:t>
            </a:r>
            <a:r>
              <a:rPr lang="en-US" sz="2400" dirty="0" smtClean="0">
                <a:latin typeface="Arial"/>
                <a:cs typeface="Arial"/>
              </a:rPr>
              <a:t>to </a:t>
            </a:r>
            <a:r>
              <a:rPr lang="en-US" sz="2400" spc="-5" dirty="0" smtClean="0">
                <a:latin typeface="Arial"/>
                <a:cs typeface="Arial"/>
              </a:rPr>
              <a:t>1,1 and </a:t>
            </a:r>
            <a:r>
              <a:rPr lang="en-US" sz="2400" dirty="0" smtClean="0">
                <a:latin typeface="Arial"/>
                <a:cs typeface="Arial"/>
              </a:rPr>
              <a:t>2, </a:t>
            </a:r>
            <a:r>
              <a:rPr lang="en-US" sz="2400" spc="-10" dirty="0" smtClean="0">
                <a:latin typeface="Arial"/>
                <a:cs typeface="Arial"/>
              </a:rPr>
              <a:t>and 	</a:t>
            </a:r>
            <a:r>
              <a:rPr lang="en-US" sz="2400" spc="-5" dirty="0" smtClean="0">
                <a:latin typeface="Arial"/>
                <a:cs typeface="Arial"/>
              </a:rPr>
              <a:t>second row  </a:t>
            </a:r>
            <a:r>
              <a:rPr lang="en-US" sz="2400" spc="-10" dirty="0" smtClean="0">
                <a:latin typeface="Arial"/>
                <a:cs typeface="Arial"/>
              </a:rPr>
              <a:t>initialize </a:t>
            </a:r>
            <a:r>
              <a:rPr lang="en-US" sz="2400" dirty="0" smtClean="0">
                <a:latin typeface="Arial"/>
                <a:cs typeface="Arial"/>
              </a:rPr>
              <a:t>to 0,0 </a:t>
            </a:r>
            <a:r>
              <a:rPr lang="en-US" sz="2400" spc="-10" dirty="0" smtClean="0">
                <a:latin typeface="Arial"/>
                <a:cs typeface="Arial"/>
              </a:rPr>
              <a:t>and </a:t>
            </a:r>
            <a:r>
              <a:rPr lang="en-US" sz="2400" dirty="0" smtClean="0">
                <a:latin typeface="Arial"/>
                <a:cs typeface="Arial"/>
              </a:rPr>
              <a:t>0</a:t>
            </a:r>
            <a:r>
              <a:rPr lang="en-US" sz="2400" spc="10" dirty="0" smtClean="0">
                <a:latin typeface="Arial"/>
                <a:cs typeface="Arial"/>
              </a:rPr>
              <a:t> 	</a:t>
            </a:r>
            <a:r>
              <a:rPr lang="en-US" sz="2400" spc="-5" dirty="0" smtClean="0">
                <a:latin typeface="Arial"/>
                <a:cs typeface="Arial"/>
              </a:rPr>
              <a:t>automatically.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00671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Memory </a:t>
            </a:r>
            <a:r>
              <a:rPr sz="2800" spc="-15" dirty="0"/>
              <a:t>Layout </a:t>
            </a:r>
            <a:r>
              <a:rPr sz="2800" spc="-10" dirty="0"/>
              <a:t>of Two-dimensional </a:t>
            </a:r>
            <a:r>
              <a:rPr sz="2800" spc="-5" dirty="0"/>
              <a:t>array</a:t>
            </a:r>
            <a:r>
              <a:rPr sz="2800" u="none" spc="35" dirty="0"/>
              <a:t> </a:t>
            </a:r>
            <a:r>
              <a:rPr sz="2800" u="none" dirty="0"/>
              <a:t>: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1371600"/>
            <a:ext cx="7732395" cy="1530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 pitchFamily="34" charset="0"/>
              <a:buChar char="•"/>
            </a:pPr>
            <a:r>
              <a:rPr sz="2400" dirty="0">
                <a:latin typeface="Arial"/>
                <a:cs typeface="Arial"/>
              </a:rPr>
              <a:t>In Two </a:t>
            </a:r>
            <a:r>
              <a:rPr sz="2400" spc="-5" dirty="0">
                <a:latin typeface="Arial"/>
                <a:cs typeface="Arial"/>
              </a:rPr>
              <a:t>dimensional arrays,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 is stored in rows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columns </a:t>
            </a:r>
            <a:r>
              <a:rPr sz="2400" dirty="0">
                <a:latin typeface="Arial"/>
                <a:cs typeface="Arial"/>
              </a:rPr>
              <a:t>format.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int table[2][3]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{1,2,3,4,5,6};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494" y="3505200"/>
            <a:ext cx="5297805" cy="2473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>
              <a:lnSpc>
                <a:spcPct val="1108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memory </a:t>
            </a:r>
            <a:r>
              <a:rPr sz="2400" spc="-5" dirty="0">
                <a:latin typeface="Arial"/>
                <a:cs typeface="Arial"/>
              </a:rPr>
              <a:t>layout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above </a:t>
            </a:r>
            <a:r>
              <a:rPr sz="2400" spc="-5" dirty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table[0</a:t>
            </a:r>
            <a:r>
              <a:rPr sz="2400" spc="-5" dirty="0">
                <a:latin typeface="Arial"/>
                <a:cs typeface="Arial"/>
              </a:rPr>
              <a:t>][0]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1;</a:t>
            </a:r>
            <a:endParaRPr sz="2400" dirty="0">
              <a:latin typeface="Arial"/>
              <a:cs typeface="Arial"/>
            </a:endParaRPr>
          </a:p>
          <a:p>
            <a:pPr marL="13970">
              <a:lnSpc>
                <a:spcPts val="2445"/>
              </a:lnSpc>
            </a:pP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table[0</a:t>
            </a:r>
            <a:r>
              <a:rPr sz="2400" spc="-5" dirty="0">
                <a:latin typeface="Arial"/>
                <a:cs typeface="Arial"/>
              </a:rPr>
              <a:t>][1]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</a:p>
          <a:p>
            <a:pPr marL="13970">
              <a:lnSpc>
                <a:spcPts val="2590"/>
              </a:lnSpc>
            </a:pP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table[0</a:t>
            </a:r>
            <a:r>
              <a:rPr sz="2400" spc="-5" dirty="0">
                <a:latin typeface="Arial"/>
                <a:cs typeface="Arial"/>
              </a:rPr>
              <a:t>][2]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3;</a:t>
            </a:r>
            <a:endParaRPr lang="en-US" sz="2400" spc="-5" dirty="0" smtClean="0">
              <a:latin typeface="Arial"/>
              <a:cs typeface="Arial"/>
            </a:endParaRPr>
          </a:p>
          <a:p>
            <a:pPr marL="13970">
              <a:lnSpc>
                <a:spcPts val="2590"/>
              </a:lnSpc>
            </a:pP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table[1</a:t>
            </a:r>
            <a:r>
              <a:rPr sz="2400" spc="-5" dirty="0">
                <a:latin typeface="Arial"/>
                <a:cs typeface="Arial"/>
              </a:rPr>
              <a:t>][0]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4;</a:t>
            </a:r>
            <a:endParaRPr sz="2400" dirty="0">
              <a:latin typeface="Arial"/>
              <a:cs typeface="Arial"/>
            </a:endParaRPr>
          </a:p>
          <a:p>
            <a:pPr marL="13970">
              <a:lnSpc>
                <a:spcPts val="2590"/>
              </a:lnSpc>
            </a:pP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table[1</a:t>
            </a:r>
            <a:r>
              <a:rPr sz="2400" spc="-5" dirty="0">
                <a:latin typeface="Arial"/>
                <a:cs typeface="Arial"/>
              </a:rPr>
              <a:t>][1]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5;</a:t>
            </a:r>
            <a:endParaRPr lang="en-US" sz="2400" spc="-5" dirty="0" smtClean="0">
              <a:latin typeface="Arial"/>
              <a:cs typeface="Arial"/>
            </a:endParaRPr>
          </a:p>
          <a:p>
            <a:pPr marL="13970">
              <a:lnSpc>
                <a:spcPts val="2590"/>
              </a:lnSpc>
            </a:pP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table[1</a:t>
            </a:r>
            <a:r>
              <a:rPr sz="2400" spc="-5" dirty="0">
                <a:latin typeface="Arial"/>
                <a:cs typeface="Arial"/>
              </a:rPr>
              <a:t>][2]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6;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71500"/>
            <a:ext cx="7239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//Example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962900" cy="56937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a[10</a:t>
            </a:r>
            <a:r>
              <a:rPr lang="en-IN" dirty="0"/>
              <a:t>][10],b[10][10],d[10][10],</a:t>
            </a:r>
            <a:r>
              <a:rPr lang="en-IN" dirty="0" err="1" smtClean="0"/>
              <a:t>r,c,i,j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the rows and columns value\n");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r,&amp;c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the first matrix value\n");</a:t>
            </a:r>
          </a:p>
          <a:p>
            <a:pPr marL="0" indent="0">
              <a:buNone/>
            </a:pPr>
            <a:r>
              <a:rPr lang="en-IN" dirty="0"/>
              <a:t>for(i=0;i&lt;</a:t>
            </a:r>
            <a:r>
              <a:rPr lang="en-IN" dirty="0" err="1"/>
              <a:t>r;i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for(j=0;j&lt;</a:t>
            </a:r>
            <a:r>
              <a:rPr lang="en-IN" dirty="0" err="1" smtClean="0"/>
              <a:t>c;j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[i][j]);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077200" cy="6400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the second matrix value\n");</a:t>
            </a:r>
          </a:p>
          <a:p>
            <a:pPr marL="0" indent="0">
              <a:buNone/>
            </a:pPr>
            <a:r>
              <a:rPr lang="en-IN" dirty="0"/>
              <a:t>for(i=0;i&lt;</a:t>
            </a:r>
            <a:r>
              <a:rPr lang="en-IN" dirty="0" err="1"/>
              <a:t>r;i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for(j=0;j&lt;</a:t>
            </a:r>
            <a:r>
              <a:rPr lang="en-IN" dirty="0" err="1"/>
              <a:t>c;j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d",&amp;b</a:t>
            </a:r>
            <a:r>
              <a:rPr lang="en-IN" dirty="0"/>
              <a:t>[i][j]);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("the addition matrix is\n");</a:t>
            </a:r>
          </a:p>
          <a:p>
            <a:pPr marL="0" indent="0">
              <a:buNone/>
            </a:pPr>
            <a:r>
              <a:rPr lang="en-IN" dirty="0"/>
              <a:t>for(i=0;i&lt;</a:t>
            </a:r>
            <a:r>
              <a:rPr lang="en-IN" dirty="0" err="1"/>
              <a:t>r;i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for(j=0;j&lt;</a:t>
            </a:r>
            <a:r>
              <a:rPr lang="en-IN" dirty="0" err="1"/>
              <a:t>r;j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d[i][j]=a[i][j]+b[i][j];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smtClean="0"/>
              <a:t>d\</a:t>
            </a:r>
            <a:r>
              <a:rPr lang="en-IN" dirty="0" err="1"/>
              <a:t>t</a:t>
            </a:r>
            <a:r>
              <a:rPr lang="en-IN" dirty="0" err="1" smtClean="0"/>
              <a:t>",</a:t>
            </a:r>
            <a:r>
              <a:rPr lang="en-IN" dirty="0" err="1"/>
              <a:t>d</a:t>
            </a:r>
            <a:r>
              <a:rPr lang="en-IN" dirty="0"/>
              <a:t>[i][j]);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IN" dirty="0" smtClean="0"/>
              <a:t>"\</a:t>
            </a:r>
            <a:r>
              <a:rPr lang="en-IN" dirty="0"/>
              <a:t>n</a:t>
            </a:r>
            <a:r>
              <a:rPr lang="en-IN" dirty="0" smtClean="0"/>
              <a:t>"</a:t>
            </a:r>
            <a:r>
              <a:rPr lang="en-US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	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572000" y="12954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enter </a:t>
            </a:r>
            <a:r>
              <a:rPr lang="en-US" dirty="0">
                <a:solidFill>
                  <a:srgbClr val="00B050"/>
                </a:solidFill>
              </a:rPr>
              <a:t>the rows and columns value</a:t>
            </a:r>
          </a:p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r>
              <a:rPr lang="en-US" dirty="0">
                <a:solidFill>
                  <a:srgbClr val="00B050"/>
                </a:solidFill>
              </a:rPr>
              <a:t>enter the first matrix value</a:t>
            </a:r>
          </a:p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  <a:p>
            <a:r>
              <a:rPr lang="en-US" dirty="0">
                <a:solidFill>
                  <a:srgbClr val="00B050"/>
                </a:solidFill>
              </a:rPr>
              <a:t>enter the second matrix value</a:t>
            </a:r>
          </a:p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r>
              <a:rPr lang="en-US" dirty="0">
                <a:solidFill>
                  <a:srgbClr val="00B050"/>
                </a:solidFill>
              </a:rPr>
              <a:t>the addition matrix is</a:t>
            </a:r>
          </a:p>
          <a:p>
            <a:r>
              <a:rPr lang="en-US" dirty="0">
                <a:solidFill>
                  <a:srgbClr val="00B050"/>
                </a:solidFill>
              </a:rPr>
              <a:t>9       9</a:t>
            </a:r>
          </a:p>
          <a:p>
            <a:r>
              <a:rPr lang="en-US" dirty="0">
                <a:solidFill>
                  <a:srgbClr val="00B050"/>
                </a:solidFill>
              </a:rPr>
              <a:t>9       9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609600"/>
            <a:ext cx="61639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multi-dimensional</a:t>
            </a:r>
            <a:r>
              <a:rPr sz="3600" spc="-50" dirty="0"/>
              <a:t> </a:t>
            </a:r>
            <a:r>
              <a:rPr sz="3600" spc="-10" dirty="0"/>
              <a:t>Arrays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477837" y="1524000"/>
            <a:ext cx="8002905" cy="10547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 pitchFamily="34" charset="0"/>
              <a:buChar char="•"/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variable </a:t>
            </a:r>
            <a:r>
              <a:rPr sz="2400" spc="-5" dirty="0">
                <a:latin typeface="Arial"/>
                <a:cs typeface="Arial"/>
              </a:rPr>
              <a:t>which represent the list of </a:t>
            </a:r>
            <a:r>
              <a:rPr sz="2400" dirty="0">
                <a:latin typeface="Arial"/>
                <a:cs typeface="Arial"/>
              </a:rPr>
              <a:t>items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than 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10" dirty="0">
                <a:latin typeface="Arial"/>
                <a:cs typeface="Arial"/>
              </a:rPr>
              <a:t>index </a:t>
            </a:r>
            <a:r>
              <a:rPr sz="2400" spc="-5" dirty="0">
                <a:latin typeface="Arial"/>
                <a:cs typeface="Arial"/>
              </a:rPr>
              <a:t>(subscript) is </a:t>
            </a:r>
            <a:r>
              <a:rPr sz="2400" spc="-10" dirty="0">
                <a:latin typeface="Arial"/>
                <a:cs typeface="Arial"/>
              </a:rPr>
              <a:t>called </a:t>
            </a:r>
            <a:r>
              <a:rPr sz="2400" spc="-5" dirty="0">
                <a:latin typeface="Arial"/>
                <a:cs typeface="Arial"/>
              </a:rPr>
              <a:t>multi-dimensional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837" y="2743200"/>
            <a:ext cx="7772400" cy="37789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0" marR="5080" indent="-596900">
              <a:lnSpc>
                <a:spcPct val="1108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general </a:t>
            </a:r>
            <a:r>
              <a:rPr sz="2400" spc="-5" dirty="0">
                <a:latin typeface="Arial"/>
                <a:cs typeface="Arial"/>
              </a:rPr>
              <a:t>form of </a:t>
            </a:r>
            <a:r>
              <a:rPr sz="2400" dirty="0">
                <a:latin typeface="Arial"/>
                <a:cs typeface="Arial"/>
              </a:rPr>
              <a:t>multi </a:t>
            </a:r>
            <a:r>
              <a:rPr sz="2400" spc="-5" dirty="0">
                <a:latin typeface="Arial"/>
                <a:cs typeface="Arial"/>
              </a:rPr>
              <a:t>dimensional array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:  </a:t>
            </a:r>
            <a:endParaRPr lang="en-US" sz="2400" dirty="0" smtClean="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lang="en-US" sz="2400" spc="-5" dirty="0" smtClean="0">
                <a:solidFill>
                  <a:srgbClr val="0070C0"/>
                </a:solidFill>
                <a:latin typeface="Arial"/>
                <a:cs typeface="Arial"/>
              </a:rPr>
              <a:t>		</a:t>
            </a:r>
            <a:r>
              <a:rPr sz="2400" spc="-5" dirty="0" smtClean="0">
                <a:solidFill>
                  <a:srgbClr val="0070C0"/>
                </a:solidFill>
                <a:latin typeface="Arial"/>
                <a:cs typeface="Arial"/>
              </a:rPr>
              <a:t>type</a:t>
            </a:r>
            <a:r>
              <a:rPr sz="2400" spc="1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i="1" spc="-5" dirty="0" smtClean="0">
                <a:solidFill>
                  <a:srgbClr val="0070C0"/>
                </a:solidFill>
                <a:latin typeface="Arial"/>
                <a:cs typeface="Arial"/>
              </a:rPr>
              <a:t>array-name[s1</a:t>
            </a: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][s2][s3]…….[</a:t>
            </a:r>
            <a:r>
              <a:rPr sz="2400" i="1" spc="-5" dirty="0" err="1">
                <a:solidFill>
                  <a:srgbClr val="0070C0"/>
                </a:solidFill>
                <a:latin typeface="Arial"/>
                <a:cs typeface="Arial"/>
              </a:rPr>
              <a:t>sn</a:t>
            </a:r>
            <a:r>
              <a:rPr sz="2400" i="1" spc="-5" dirty="0" smtClean="0">
                <a:solidFill>
                  <a:srgbClr val="0070C0"/>
                </a:solidFill>
                <a:latin typeface="Arial"/>
                <a:cs typeface="Arial"/>
              </a:rPr>
              <a:t>];</a:t>
            </a:r>
            <a:endParaRPr lang="en-US" sz="2400" i="1" spc="-5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marL="607695" marR="5080" indent="-595630">
              <a:lnSpc>
                <a:spcPct val="110800"/>
              </a:lnSpc>
              <a:spcBef>
                <a:spcPts val="95"/>
              </a:spcBef>
              <a:tabLst>
                <a:tab pos="109982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Where </a:t>
            </a:r>
            <a:r>
              <a:rPr lang="en-US" sz="2400" dirty="0" smtClean="0">
                <a:latin typeface="Arial"/>
                <a:cs typeface="Arial"/>
              </a:rPr>
              <a:t>S </a:t>
            </a:r>
            <a:r>
              <a:rPr lang="en-US" sz="2400" spc="-10" dirty="0" smtClean="0">
                <a:latin typeface="Arial"/>
                <a:cs typeface="Arial"/>
              </a:rPr>
              <a:t>is </a:t>
            </a: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size. </a:t>
            </a:r>
          </a:p>
          <a:p>
            <a:pPr marL="607695" marR="5080" indent="-595630">
              <a:lnSpc>
                <a:spcPct val="110800"/>
              </a:lnSpc>
              <a:spcBef>
                <a:spcPts val="95"/>
              </a:spcBef>
              <a:buFont typeface="Arial" pitchFamily="34" charset="0"/>
              <a:buChar char="•"/>
              <a:tabLst>
                <a:tab pos="1099820" algn="l"/>
              </a:tabLst>
            </a:pPr>
            <a:r>
              <a:rPr lang="en-US" sz="2400" dirty="0" smtClean="0">
                <a:latin typeface="Arial"/>
                <a:cs typeface="Arial"/>
              </a:rPr>
              <a:t>Some </a:t>
            </a:r>
            <a:r>
              <a:rPr lang="en-US" sz="2400" spc="-5" dirty="0" smtClean="0">
                <a:latin typeface="Arial"/>
                <a:cs typeface="Arial"/>
              </a:rPr>
              <a:t>examples are </a:t>
            </a:r>
            <a:r>
              <a:rPr lang="en-US" sz="2400" dirty="0" smtClean="0">
                <a:latin typeface="Arial"/>
                <a:cs typeface="Arial"/>
              </a:rPr>
              <a:t>:  </a:t>
            </a:r>
          </a:p>
          <a:p>
            <a:pPr marL="607695" marR="5080" indent="-595630">
              <a:lnSpc>
                <a:spcPct val="110800"/>
              </a:lnSpc>
              <a:spcBef>
                <a:spcPts val="95"/>
              </a:spcBef>
              <a:tabLst>
                <a:tab pos="1099820" algn="l"/>
              </a:tabLst>
            </a:pPr>
            <a:r>
              <a:rPr lang="en-US" sz="2400" spc="-5" dirty="0">
                <a:latin typeface="Arial"/>
                <a:cs typeface="Arial"/>
              </a:rPr>
              <a:t>	</a:t>
            </a: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lang="en-US" sz="2400" spc="-5" dirty="0" err="1" smtClean="0">
                <a:latin typeface="Arial"/>
                <a:cs typeface="Arial"/>
              </a:rPr>
              <a:t>int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survey[3][5][6];</a:t>
            </a:r>
          </a:p>
          <a:p>
            <a:pPr marL="607695" marR="5080" indent="-595630">
              <a:lnSpc>
                <a:spcPct val="110800"/>
              </a:lnSpc>
              <a:spcBef>
                <a:spcPts val="95"/>
              </a:spcBef>
              <a:tabLst>
                <a:tab pos="109982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		float table[5][4][5][3];</a:t>
            </a:r>
          </a:p>
          <a:p>
            <a:pPr marL="607695" marR="5080" indent="-595630">
              <a:lnSpc>
                <a:spcPct val="110800"/>
              </a:lnSpc>
              <a:spcBef>
                <a:spcPts val="95"/>
              </a:spcBef>
              <a:buFont typeface="Arial" pitchFamily="34" charset="0"/>
              <a:buChar char="•"/>
              <a:tabLst>
                <a:tab pos="109982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Here survey is </a:t>
            </a:r>
            <a:r>
              <a:rPr lang="en-US" sz="2400" dirty="0" smtClean="0">
                <a:latin typeface="Arial"/>
                <a:cs typeface="Arial"/>
              </a:rPr>
              <a:t>a </a:t>
            </a:r>
            <a:r>
              <a:rPr lang="en-US" sz="2400" spc="-5" dirty="0" smtClean="0">
                <a:latin typeface="Arial"/>
                <a:cs typeface="Arial"/>
              </a:rPr>
              <a:t>three-dimensional array And table is </a:t>
            </a:r>
            <a:r>
              <a:rPr lang="en-US" sz="2400" dirty="0" smtClean="0">
                <a:latin typeface="Arial"/>
                <a:cs typeface="Arial"/>
              </a:rPr>
              <a:t>a  </a:t>
            </a:r>
            <a:r>
              <a:rPr lang="en-US" sz="2400" spc="-5" dirty="0" smtClean="0">
                <a:latin typeface="Arial"/>
                <a:cs typeface="Arial"/>
              </a:rPr>
              <a:t>four-dimensional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array.</a:t>
            </a:r>
            <a:endParaRPr lang="en-US" sz="2400" dirty="0" smtClean="0">
              <a:latin typeface="Arial"/>
              <a:cs typeface="Arial"/>
            </a:endParaRPr>
          </a:p>
          <a:p>
            <a:pPr marL="609600" marR="5080" indent="-596900">
              <a:lnSpc>
                <a:spcPct val="110800"/>
              </a:lnSpc>
              <a:spcBef>
                <a:spcPts val="95"/>
              </a:spcBef>
            </a:pP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Write a C program of ‘initialization and printing the value’ using array.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Write a C program to display ‘Kanyakumari’ using array.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Write a C program of multiplication of two matrix.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Write a C program to display any particular month of twelve months using character array.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552323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What </a:t>
            </a:r>
            <a:r>
              <a:rPr sz="3600" spc="-5" dirty="0"/>
              <a:t>is</a:t>
            </a:r>
            <a:r>
              <a:rPr sz="3600" spc="-90" dirty="0"/>
              <a:t> </a:t>
            </a:r>
            <a:r>
              <a:rPr sz="3600" spc="-10" dirty="0"/>
              <a:t>Array?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1" y="1481972"/>
            <a:ext cx="7719378" cy="2489143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469265" marR="18605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Bahnschrift SemiBold Condensed" pitchFamily="34" charset="0"/>
              </a:rPr>
              <a:t>An array is </a:t>
            </a:r>
            <a:r>
              <a:rPr sz="2800" dirty="0">
                <a:latin typeface="Bahnschrift SemiBold Condensed" pitchFamily="34" charset="0"/>
              </a:rPr>
              <a:t>a </a:t>
            </a:r>
            <a:r>
              <a:rPr lang="en-US" sz="2800" spc="-5" dirty="0" smtClean="0">
                <a:latin typeface="Bahnschrift SemiBold Condensed" pitchFamily="34" charset="0"/>
              </a:rPr>
              <a:t>group of elements(data items) that have a common characteristics and</a:t>
            </a:r>
            <a:r>
              <a:rPr sz="2800" spc="-5" dirty="0" smtClean="0">
                <a:latin typeface="Bahnschrift SemiBold Condensed" pitchFamily="34" charset="0"/>
              </a:rPr>
              <a:t> </a:t>
            </a:r>
            <a:r>
              <a:rPr sz="2800" dirty="0">
                <a:latin typeface="Bahnschrift SemiBold Condensed" pitchFamily="34" charset="0"/>
              </a:rPr>
              <a:t>share a  common</a:t>
            </a:r>
            <a:r>
              <a:rPr sz="2800" spc="-10" dirty="0">
                <a:latin typeface="Bahnschrift SemiBold Condensed" pitchFamily="34" charset="0"/>
              </a:rPr>
              <a:t> </a:t>
            </a:r>
            <a:r>
              <a:rPr sz="2800" dirty="0">
                <a:latin typeface="Bahnschrift SemiBold Condensed" pitchFamily="34" charset="0"/>
              </a:rPr>
              <a:t>name.</a:t>
            </a:r>
          </a:p>
          <a:p>
            <a:pPr marL="469265" marR="2277745">
              <a:lnSpc>
                <a:spcPts val="4060"/>
              </a:lnSpc>
              <a:spcBef>
                <a:spcPts val="240"/>
              </a:spcBef>
            </a:pPr>
            <a:r>
              <a:rPr sz="2800" dirty="0">
                <a:latin typeface="Bahnschrift SemiBold Condensed" pitchFamily="34" charset="0"/>
              </a:rPr>
              <a:t>It </a:t>
            </a:r>
            <a:r>
              <a:rPr sz="2800" spc="-5" dirty="0">
                <a:latin typeface="Bahnschrift SemiBold Condensed" pitchFamily="34" charset="0"/>
              </a:rPr>
              <a:t>is </a:t>
            </a:r>
            <a:r>
              <a:rPr sz="2800" dirty="0">
                <a:latin typeface="Bahnschrift SemiBold Condensed" pitchFamily="34" charset="0"/>
              </a:rPr>
              <a:t>simply a group </a:t>
            </a:r>
            <a:r>
              <a:rPr sz="2800" spc="-5" dirty="0">
                <a:latin typeface="Bahnschrift SemiBold Condensed" pitchFamily="34" charset="0"/>
              </a:rPr>
              <a:t>of </a:t>
            </a:r>
            <a:r>
              <a:rPr lang="en-US" sz="2800" spc="-5" dirty="0" err="1" smtClean="0">
                <a:latin typeface="Bahnschrift SemiBold Condensed" pitchFamily="34" charset="0"/>
              </a:rPr>
              <a:t>data</a:t>
            </a:r>
            <a:r>
              <a:rPr sz="2800" spc="-5" dirty="0" err="1" smtClean="0">
                <a:latin typeface="Bahnschrift SemiBold Condensed" pitchFamily="34" charset="0"/>
              </a:rPr>
              <a:t>types</a:t>
            </a:r>
            <a:r>
              <a:rPr sz="2800" spc="-5" dirty="0">
                <a:latin typeface="Bahnschrift SemiBold Condensed" pitchFamily="34" charset="0"/>
              </a:rPr>
              <a:t>. </a:t>
            </a:r>
            <a:endParaRPr sz="2800" dirty="0">
              <a:latin typeface="Bahnschrift SemiBold Condensed" pitchFamily="34" charset="0"/>
            </a:endParaRPr>
          </a:p>
          <a:p>
            <a:pPr marL="469265" marR="5080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latin typeface="Bahnschrift SemiBold Condensed" pitchFamily="34" charset="0"/>
              </a:rPr>
              <a:t>An array is used </a:t>
            </a:r>
            <a:r>
              <a:rPr sz="2800" dirty="0">
                <a:latin typeface="Bahnschrift SemiBold Condensed" pitchFamily="34" charset="0"/>
              </a:rPr>
              <a:t>to </a:t>
            </a:r>
            <a:r>
              <a:rPr sz="2800" spc="-5" dirty="0">
                <a:latin typeface="Bahnschrift SemiBold Condensed" pitchFamily="34" charset="0"/>
              </a:rPr>
              <a:t>represent </a:t>
            </a:r>
            <a:r>
              <a:rPr sz="2800" dirty="0">
                <a:latin typeface="Bahnschrift SemiBold Condensed" pitchFamily="34" charset="0"/>
              </a:rPr>
              <a:t>a list </a:t>
            </a:r>
            <a:r>
              <a:rPr sz="2800" spc="-5" dirty="0">
                <a:latin typeface="Bahnschrift SemiBold Condensed" pitchFamily="34" charset="0"/>
              </a:rPr>
              <a:t>of numbers </a:t>
            </a:r>
            <a:r>
              <a:rPr sz="2800" dirty="0">
                <a:latin typeface="Bahnschrift SemiBold Condensed" pitchFamily="34" charset="0"/>
              </a:rPr>
              <a:t>,  </a:t>
            </a:r>
            <a:r>
              <a:rPr sz="2800" spc="-5" dirty="0">
                <a:latin typeface="Bahnschrift SemiBold Condensed" pitchFamily="34" charset="0"/>
              </a:rPr>
              <a:t>or </a:t>
            </a:r>
            <a:r>
              <a:rPr sz="2800" dirty="0">
                <a:latin typeface="Bahnschrift SemiBold Condensed" pitchFamily="34" charset="0"/>
              </a:rPr>
              <a:t>a list </a:t>
            </a:r>
            <a:r>
              <a:rPr sz="2800" spc="-5" dirty="0">
                <a:latin typeface="Bahnschrift SemiBold Condensed" pitchFamily="34" charset="0"/>
              </a:rPr>
              <a:t>of names</a:t>
            </a:r>
            <a:r>
              <a:rPr sz="2800" spc="-5" dirty="0" smtClean="0">
                <a:latin typeface="Bahnschrift SemiBold Condensed" pitchFamily="34" charset="0"/>
              </a:rPr>
              <a:t>.</a:t>
            </a:r>
            <a:endParaRPr lang="en-US" sz="2800" spc="-5" dirty="0" smtClean="0">
              <a:latin typeface="Bahnschrift SemiBold Condense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057400"/>
            <a:ext cx="4876800" cy="1371600"/>
          </a:xfrm>
          <a:prstGeom prst="rect">
            <a:avLst/>
          </a:prstGeom>
        </p:spPr>
        <p:txBody>
          <a:bodyPr vert="horz" wrap="square" lIns="0" tIns="12700" rIns="0" bIns="0" rtlCol="0">
            <a:prstTxWarp prst="textDeflat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cap="none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</a:t>
            </a:r>
            <a:r>
              <a:rPr sz="4000" u="none" cap="none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YOU</a:t>
            </a:r>
            <a:endParaRPr sz="4000" cap="none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2895600" y="3810000"/>
            <a:ext cx="3250704" cy="274035"/>
          </a:xfrm>
          <a:prstGeom prst="rect">
            <a:avLst/>
          </a:prstGeom>
          <a:scene3d>
            <a:camera prst="orthographicFront"/>
            <a:lightRig rig="threePt" dir="t"/>
          </a:scene3d>
        </p:spPr>
        <p:txBody>
          <a:bodyPr vert="horz">
            <a:noAutofit/>
            <a:sp3d extrusionH="57150">
              <a:bevelT w="69850" h="38100" prst="cross"/>
            </a:sp3d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PRESENTED BY,</a:t>
            </a:r>
          </a:p>
          <a:p>
            <a:pPr marL="0" indent="0">
              <a:buNone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SARANYA M</a:t>
            </a:r>
            <a:endParaRPr lang="en-IN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22" y="457200"/>
            <a:ext cx="674243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Example of</a:t>
            </a:r>
            <a:r>
              <a:rPr sz="2800" u="none" spc="-100" dirty="0"/>
              <a:t> </a:t>
            </a:r>
            <a:r>
              <a:rPr sz="2800" u="none" spc="-10" dirty="0"/>
              <a:t>Arrays: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495302" y="1330960"/>
            <a:ext cx="7581898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Example,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represent </a:t>
            </a:r>
            <a:r>
              <a:rPr sz="2400" spc="-10" dirty="0">
                <a:latin typeface="Arial"/>
                <a:cs typeface="Arial"/>
              </a:rPr>
              <a:t>100 </a:t>
            </a:r>
            <a:r>
              <a:rPr sz="2400" spc="-5" dirty="0">
                <a:latin typeface="Arial"/>
                <a:cs typeface="Arial"/>
              </a:rPr>
              <a:t>students in college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can  be written as</a:t>
            </a:r>
            <a:endParaRPr sz="2400" dirty="0">
              <a:latin typeface="Arial"/>
              <a:cs typeface="Arial"/>
            </a:endParaRPr>
          </a:p>
          <a:p>
            <a:pPr marL="24130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student [100]</a:t>
            </a:r>
            <a:endParaRPr sz="2400" dirty="0">
              <a:latin typeface="Arial"/>
              <a:cs typeface="Arial"/>
            </a:endParaRPr>
          </a:p>
          <a:p>
            <a:pPr marL="12700" marR="1905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Here student is </a:t>
            </a:r>
            <a:r>
              <a:rPr sz="2400" dirty="0">
                <a:latin typeface="Arial"/>
                <a:cs typeface="Arial"/>
              </a:rPr>
              <a:t>a array name </a:t>
            </a:r>
            <a:r>
              <a:rPr sz="2400" spc="-5" dirty="0">
                <a:latin typeface="Arial"/>
                <a:cs typeface="Arial"/>
              </a:rPr>
              <a:t>and [100] is called </a:t>
            </a:r>
            <a:r>
              <a:rPr sz="2400" spc="-10" dirty="0">
                <a:latin typeface="Arial"/>
                <a:cs typeface="Arial"/>
              </a:rPr>
              <a:t>index 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subscript.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" t="33830" r="10486" b="17366"/>
          <a:stretch/>
        </p:blipFill>
        <p:spPr bwMode="auto">
          <a:xfrm>
            <a:off x="940772" y="3657600"/>
            <a:ext cx="6721434" cy="228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135" y="1066800"/>
            <a:ext cx="44957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/>
              <a:t>Types </a:t>
            </a:r>
            <a:r>
              <a:rPr sz="3600" u="none" spc="-10" dirty="0"/>
              <a:t>of</a:t>
            </a:r>
            <a:r>
              <a:rPr sz="3600" u="none" spc="-60" dirty="0"/>
              <a:t> </a:t>
            </a:r>
            <a:r>
              <a:rPr sz="3600" u="none" spc="-10" dirty="0"/>
              <a:t>Arrays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828800" y="2362200"/>
            <a:ext cx="4887595" cy="15747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8928"/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One-dimensional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arrays</a:t>
            </a:r>
            <a:endParaRPr sz="2800" dirty="0">
              <a:latin typeface="Arial"/>
              <a:cs typeface="Arial"/>
            </a:endParaRPr>
          </a:p>
          <a:p>
            <a:pPr marL="623570" indent="-61023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928"/>
              <a:buAutoNum type="arabicPeriod"/>
              <a:tabLst>
                <a:tab pos="622935" algn="l"/>
                <a:tab pos="623570" algn="l"/>
              </a:tabLst>
            </a:pPr>
            <a:r>
              <a:rPr sz="2800" spc="-5" dirty="0">
                <a:latin typeface="Arial"/>
                <a:cs typeface="Arial"/>
              </a:rPr>
              <a:t>Two-dimensional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arrays</a:t>
            </a:r>
            <a:endParaRPr sz="2800" dirty="0">
              <a:latin typeface="Arial"/>
              <a:cs typeface="Arial"/>
            </a:endParaRPr>
          </a:p>
          <a:p>
            <a:pPr marL="642620" indent="-61023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928"/>
              <a:buAutoNum type="arabicPeriod"/>
              <a:tabLst>
                <a:tab pos="641985" algn="l"/>
                <a:tab pos="642620" algn="l"/>
              </a:tabLst>
            </a:pPr>
            <a:r>
              <a:rPr sz="2800" spc="-5" dirty="0">
                <a:latin typeface="Arial"/>
                <a:cs typeface="Arial"/>
              </a:rPr>
              <a:t>Multidimensional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arrays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090" y="685800"/>
            <a:ext cx="6379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One-dimensional</a:t>
            </a:r>
            <a:r>
              <a:rPr sz="3600" spc="-45" dirty="0"/>
              <a:t> </a:t>
            </a:r>
            <a:r>
              <a:rPr sz="3600" spc="-10" dirty="0" smtClean="0"/>
              <a:t>Arrays</a:t>
            </a:r>
            <a:r>
              <a:rPr lang="en-US" sz="3600" spc="-10" dirty="0" smtClean="0"/>
              <a:t>: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1544342"/>
            <a:ext cx="8458200" cy="4487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variable </a:t>
            </a:r>
            <a:r>
              <a:rPr sz="2400" spc="-5" dirty="0">
                <a:latin typeface="Arial"/>
                <a:cs typeface="Arial"/>
              </a:rPr>
              <a:t>which represent the list of </a:t>
            </a:r>
            <a:r>
              <a:rPr sz="2400" dirty="0">
                <a:latin typeface="Arial"/>
                <a:cs typeface="Arial"/>
              </a:rPr>
              <a:t>items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spc="-1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one  </a:t>
            </a:r>
            <a:r>
              <a:rPr sz="2400" spc="-10" dirty="0">
                <a:latin typeface="Arial"/>
                <a:cs typeface="Arial"/>
              </a:rPr>
              <a:t>index </a:t>
            </a:r>
            <a:r>
              <a:rPr sz="2400" spc="-5" dirty="0">
                <a:latin typeface="Arial"/>
                <a:cs typeface="Arial"/>
              </a:rPr>
              <a:t>(subscript) is called one-dimensional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354965" marR="2459990" indent="-342900">
              <a:lnSpc>
                <a:spcPct val="1208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general </a:t>
            </a:r>
            <a:r>
              <a:rPr lang="en-US" sz="2400" dirty="0" smtClean="0">
                <a:latin typeface="Arial"/>
                <a:cs typeface="Arial"/>
              </a:rPr>
              <a:t>form </a:t>
            </a:r>
            <a:r>
              <a:rPr lang="en-US" sz="2400" spc="-5" dirty="0" smtClean="0">
                <a:latin typeface="Arial"/>
                <a:cs typeface="Arial"/>
              </a:rPr>
              <a:t>of array declaration is </a:t>
            </a: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	  </a:t>
            </a:r>
            <a:r>
              <a:rPr lang="en-US" sz="2400" spc="-5" dirty="0" smtClean="0">
                <a:solidFill>
                  <a:srgbClr val="0070C0"/>
                </a:solidFill>
                <a:latin typeface="Arial"/>
                <a:cs typeface="Arial"/>
              </a:rPr>
              <a:t>type </a:t>
            </a:r>
            <a:r>
              <a:rPr lang="en-US" sz="2400" i="1" spc="-5" dirty="0" smtClean="0">
                <a:solidFill>
                  <a:srgbClr val="0070C0"/>
                </a:solidFill>
                <a:latin typeface="Arial"/>
                <a:cs typeface="Arial"/>
              </a:rPr>
              <a:t>array-name[size];</a:t>
            </a:r>
            <a:endParaRPr lang="en-US" sz="240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marR="134366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spc="-5" dirty="0" smtClean="0">
                <a:latin typeface="Arial"/>
                <a:cs typeface="Arial"/>
              </a:rPr>
              <a:t>Here the </a:t>
            </a:r>
            <a:r>
              <a:rPr lang="en-US" sz="2400" dirty="0" smtClean="0">
                <a:latin typeface="Arial"/>
                <a:cs typeface="Arial"/>
              </a:rPr>
              <a:t>type </a:t>
            </a:r>
            <a:r>
              <a:rPr lang="en-US" sz="2400" spc="-5" dirty="0" smtClean="0">
                <a:latin typeface="Arial"/>
                <a:cs typeface="Arial"/>
              </a:rPr>
              <a:t>specifies the data </a:t>
            </a:r>
            <a:r>
              <a:rPr lang="en-US" sz="2400" dirty="0" smtClean="0">
                <a:latin typeface="Arial"/>
                <a:cs typeface="Arial"/>
              </a:rPr>
              <a:t>type of </a:t>
            </a:r>
            <a:r>
              <a:rPr lang="en-US" sz="2400" spc="-5" dirty="0" smtClean="0">
                <a:latin typeface="Arial"/>
                <a:cs typeface="Arial"/>
              </a:rPr>
              <a:t>elements  contained in </a:t>
            </a: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array, such as </a:t>
            </a:r>
            <a:r>
              <a:rPr lang="en-US" sz="2400" spc="-5" dirty="0" err="1" smtClean="0">
                <a:latin typeface="Arial"/>
                <a:cs typeface="Arial"/>
              </a:rPr>
              <a:t>int</a:t>
            </a:r>
            <a:r>
              <a:rPr lang="en-US" sz="2400" spc="-5" dirty="0" smtClean="0">
                <a:latin typeface="Arial"/>
                <a:cs typeface="Arial"/>
              </a:rPr>
              <a:t>, float, or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char.</a:t>
            </a:r>
            <a:endParaRPr lang="en-US" sz="2400" dirty="0" smtClean="0">
              <a:latin typeface="Arial"/>
              <a:cs typeface="Arial"/>
            </a:endParaRPr>
          </a:p>
          <a:p>
            <a:pPr marL="355600" marR="133350" indent="-342900">
              <a:lnSpc>
                <a:spcPct val="100000"/>
              </a:lnSpc>
              <a:spcBef>
                <a:spcPts val="590"/>
              </a:spcBef>
              <a:buFont typeface="Wingdings" pitchFamily="2" charset="2"/>
              <a:buChar char="Ø"/>
            </a:pPr>
            <a:r>
              <a:rPr lang="en-US" sz="2400" spc="-5" dirty="0" smtClean="0">
                <a:latin typeface="Arial"/>
                <a:cs typeface="Arial"/>
              </a:rPr>
              <a:t>And the size indicates the </a:t>
            </a:r>
            <a:r>
              <a:rPr lang="en-US" sz="2400" dirty="0" smtClean="0">
                <a:latin typeface="Arial"/>
                <a:cs typeface="Arial"/>
              </a:rPr>
              <a:t>maximum </a:t>
            </a:r>
            <a:r>
              <a:rPr lang="en-US" sz="2400" spc="-5" dirty="0" smtClean="0">
                <a:latin typeface="Arial"/>
                <a:cs typeface="Arial"/>
              </a:rPr>
              <a:t>numbers </a:t>
            </a:r>
            <a:r>
              <a:rPr lang="en-US" sz="2400" dirty="0" smtClean="0">
                <a:latin typeface="Arial"/>
                <a:cs typeface="Arial"/>
              </a:rPr>
              <a:t>of </a:t>
            </a:r>
            <a:r>
              <a:rPr lang="en-US" sz="2400" spc="-5" dirty="0" smtClean="0">
                <a:latin typeface="Arial"/>
                <a:cs typeface="Arial"/>
              </a:rPr>
              <a:t>elements  that can </a:t>
            </a:r>
            <a:r>
              <a:rPr lang="en-US" sz="2400" dirty="0" smtClean="0">
                <a:latin typeface="Arial"/>
                <a:cs typeface="Arial"/>
              </a:rPr>
              <a:t>be </a:t>
            </a:r>
            <a:r>
              <a:rPr lang="en-US" sz="2400" spc="-5" dirty="0" smtClean="0">
                <a:latin typeface="Arial"/>
                <a:cs typeface="Arial"/>
              </a:rPr>
              <a:t>stored inside the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array.</a:t>
            </a: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size should be </a:t>
            </a:r>
            <a:r>
              <a:rPr lang="en-US" sz="2400" spc="-10" dirty="0" smtClean="0">
                <a:latin typeface="Arial"/>
                <a:cs typeface="Arial"/>
              </a:rPr>
              <a:t>either </a:t>
            </a:r>
            <a:r>
              <a:rPr lang="en-US" sz="2400" dirty="0" smtClean="0">
                <a:latin typeface="Arial"/>
                <a:cs typeface="Arial"/>
              </a:rPr>
              <a:t>a </a:t>
            </a:r>
            <a:r>
              <a:rPr lang="en-US" sz="2400" spc="-5" dirty="0" smtClean="0">
                <a:latin typeface="Arial"/>
                <a:cs typeface="Arial"/>
              </a:rPr>
              <a:t>numeric constant </a:t>
            </a:r>
            <a:r>
              <a:rPr lang="en-US" sz="2400" dirty="0" smtClean="0">
                <a:latin typeface="Arial"/>
                <a:cs typeface="Arial"/>
              </a:rPr>
              <a:t>or a </a:t>
            </a:r>
            <a:r>
              <a:rPr lang="en-US" sz="2400" spc="-5" dirty="0" smtClean="0">
                <a:latin typeface="Arial"/>
                <a:cs typeface="Arial"/>
              </a:rPr>
              <a:t>symbolic  constant.</a:t>
            </a: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4502" y="1828800"/>
            <a:ext cx="8305800" cy="4838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0" marR="5080" indent="-1714500">
              <a:lnSpc>
                <a:spcPct val="110800"/>
              </a:lnSpc>
              <a:spcBef>
                <a:spcPts val="95"/>
              </a:spcBef>
            </a:pP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computer store these numbers as shown below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[0]</a:t>
            </a: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[1]</a:t>
            </a: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[2]</a:t>
            </a: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[3]</a:t>
            </a: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[4]</a:t>
            </a:r>
          </a:p>
          <a:p>
            <a:pPr marL="12700" marR="657225">
              <a:lnSpc>
                <a:spcPts val="2590"/>
              </a:lnSpc>
              <a:spcBef>
                <a:spcPts val="64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values 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spc="-10" dirty="0">
                <a:latin typeface="Arial"/>
                <a:cs typeface="Arial"/>
              </a:rPr>
              <a:t>assigned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array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follows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lang="en-US" sz="2400" dirty="0" smtClean="0">
                <a:latin typeface="Arial"/>
                <a:cs typeface="Arial"/>
              </a:rPr>
              <a:t>	          	          </a:t>
            </a:r>
            <a:r>
              <a:rPr sz="2400" spc="-5" dirty="0" smtClean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[0]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35;</a:t>
            </a:r>
            <a:endParaRPr sz="2400" dirty="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[1] 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40;</a:t>
            </a:r>
            <a:endParaRPr sz="2400" dirty="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[2] 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20;</a:t>
            </a:r>
            <a:endParaRPr sz="2400" dirty="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[3] 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57;</a:t>
            </a:r>
            <a:endParaRPr sz="2400" dirty="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[4] 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19;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65466" y="76200"/>
            <a:ext cx="8045133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lang="en-US" sz="2400" spc="-5" dirty="0" smtClean="0">
                <a:latin typeface="Arial"/>
                <a:cs typeface="Arial"/>
              </a:rPr>
              <a:t>I</a:t>
            </a:r>
            <a:r>
              <a:rPr sz="2400" spc="-5" dirty="0" smtClean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want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represent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set of five numbers  </a:t>
            </a:r>
            <a:r>
              <a:rPr sz="2400" spc="-5" dirty="0" smtClean="0">
                <a:latin typeface="Arial"/>
                <a:cs typeface="Arial"/>
              </a:rPr>
              <a:t>say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35,40,20,57,19), by an array </a:t>
            </a:r>
            <a:r>
              <a:rPr sz="2400" spc="-10" dirty="0">
                <a:latin typeface="Arial"/>
                <a:cs typeface="Arial"/>
              </a:rPr>
              <a:t>variable </a:t>
            </a:r>
            <a:r>
              <a:rPr sz="2400" spc="-5" dirty="0">
                <a:latin typeface="Arial"/>
                <a:cs typeface="Arial"/>
              </a:rPr>
              <a:t>number, then  number is declared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follows</a:t>
            </a:r>
            <a:endParaRPr sz="2400" dirty="0">
              <a:latin typeface="Arial"/>
              <a:cs typeface="Arial"/>
            </a:endParaRPr>
          </a:p>
          <a:p>
            <a:pPr marL="1461770">
              <a:lnSpc>
                <a:spcPct val="100000"/>
              </a:lnSpc>
              <a:spcBef>
                <a:spcPts val="590"/>
              </a:spcBef>
            </a:pPr>
            <a:r>
              <a:rPr lang="en-US" sz="2400" spc="-5" dirty="0" smtClean="0">
                <a:latin typeface="Arial"/>
                <a:cs typeface="Arial"/>
              </a:rPr>
              <a:t>        </a:t>
            </a:r>
            <a:r>
              <a:rPr sz="2400" spc="-5" dirty="0" err="1" smtClean="0">
                <a:latin typeface="Arial"/>
                <a:cs typeface="Arial"/>
              </a:rPr>
              <a:t>int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 [5]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098" y="304800"/>
            <a:ext cx="73507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INITIALIZATION </a:t>
            </a:r>
            <a:r>
              <a:rPr sz="2400" dirty="0"/>
              <a:t>OF </a:t>
            </a:r>
            <a:r>
              <a:rPr sz="2400" spc="-5" dirty="0"/>
              <a:t>ONE-DIMENSIONAL ARRAYS</a:t>
            </a:r>
            <a:r>
              <a:rPr sz="2400" spc="-40" dirty="0"/>
              <a:t> </a:t>
            </a:r>
            <a:r>
              <a:rPr sz="2400" dirty="0"/>
              <a:t>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381000" y="1143000"/>
            <a:ext cx="7239000" cy="496366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46075" indent="0">
              <a:lnSpc>
                <a:spcPct val="100000"/>
              </a:lnSpc>
              <a:spcBef>
                <a:spcPts val="690"/>
              </a:spcBef>
              <a:buNone/>
            </a:pPr>
            <a:r>
              <a:rPr spc="-5" dirty="0" smtClean="0"/>
              <a:t>An </a:t>
            </a:r>
            <a:r>
              <a:rPr dirty="0" smtClean="0"/>
              <a:t>array </a:t>
            </a:r>
            <a:r>
              <a:rPr spc="-5" dirty="0" smtClean="0"/>
              <a:t>can be stored in following stages</a:t>
            </a:r>
            <a:r>
              <a:rPr spc="-10" dirty="0" smtClean="0"/>
              <a:t> </a:t>
            </a:r>
            <a:r>
              <a:rPr dirty="0" smtClean="0"/>
              <a:t>:</a:t>
            </a:r>
          </a:p>
          <a:p>
            <a:pPr marL="2252980" lvl="8" indent="-457200">
              <a:spcBef>
                <a:spcPts val="590"/>
              </a:spcBef>
              <a:buClr>
                <a:srgbClr val="3333CC"/>
              </a:buClr>
              <a:buSzPct val="60416"/>
              <a:buFont typeface="Wingdings" pitchFamily="2" charset="2"/>
              <a:buChar char="Ø"/>
              <a:tabLst>
                <a:tab pos="620395" algn="l"/>
                <a:tab pos="621030" algn="l"/>
              </a:tabLst>
            </a:pPr>
            <a:r>
              <a:rPr sz="2400" spc="-5" dirty="0" smtClean="0"/>
              <a:t>At </a:t>
            </a:r>
            <a:r>
              <a:rPr sz="2400" spc="-5" dirty="0"/>
              <a:t>compile</a:t>
            </a:r>
            <a:r>
              <a:rPr sz="2400" dirty="0"/>
              <a:t> time</a:t>
            </a:r>
          </a:p>
          <a:p>
            <a:pPr marL="2252980" lvl="8" indent="-457200">
              <a:buClr>
                <a:srgbClr val="3333CC"/>
              </a:buClr>
              <a:buSzPct val="60416"/>
              <a:buFont typeface="Wingdings" pitchFamily="2" charset="2"/>
              <a:buChar char="Ø"/>
              <a:tabLst>
                <a:tab pos="620395" algn="l"/>
                <a:tab pos="621030" algn="l"/>
              </a:tabLst>
            </a:pPr>
            <a:r>
              <a:rPr sz="2400" spc="-5" dirty="0" smtClean="0"/>
              <a:t>At </a:t>
            </a:r>
            <a:r>
              <a:rPr sz="2400" spc="-5" dirty="0"/>
              <a:t>run</a:t>
            </a:r>
            <a:r>
              <a:rPr sz="2400" dirty="0"/>
              <a:t> </a:t>
            </a:r>
            <a:r>
              <a:rPr sz="2400" dirty="0" smtClean="0"/>
              <a:t>tim</a:t>
            </a:r>
            <a:r>
              <a:rPr lang="en-US" sz="2400" dirty="0" smtClean="0"/>
              <a:t>e</a:t>
            </a:r>
          </a:p>
          <a:p>
            <a:pPr marL="12700" indent="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None/>
              <a:tabLst>
                <a:tab pos="620395" algn="l"/>
                <a:tab pos="621030" algn="l"/>
              </a:tabLst>
            </a:pPr>
            <a:r>
              <a:rPr u="heavy" spc="-5" dirty="0" smtClean="0">
                <a:uFill>
                  <a:solidFill>
                    <a:srgbClr val="000000"/>
                  </a:solidFill>
                </a:uFill>
              </a:rPr>
              <a:t>Compile </a:t>
            </a:r>
            <a:r>
              <a:rPr u="heavy" spc="5" dirty="0">
                <a:uFill>
                  <a:solidFill>
                    <a:srgbClr val="000000"/>
                  </a:solidFill>
                </a:uFill>
              </a:rPr>
              <a:t>time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initialization</a:t>
            </a:r>
            <a:r>
              <a:rPr dirty="0"/>
              <a:t> :</a:t>
            </a:r>
          </a:p>
          <a:p>
            <a:pPr marL="803275" marR="5080" indent="-4572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spc="5" dirty="0" smtClean="0"/>
              <a:t>In </a:t>
            </a:r>
            <a:r>
              <a:rPr dirty="0" smtClean="0"/>
              <a:t>compile </a:t>
            </a:r>
            <a:r>
              <a:rPr spc="5" dirty="0" smtClean="0"/>
              <a:t>time </a:t>
            </a:r>
            <a:r>
              <a:rPr spc="-5" dirty="0" smtClean="0"/>
              <a:t>initialization, </a:t>
            </a:r>
            <a:r>
              <a:rPr dirty="0" smtClean="0"/>
              <a:t>the </a:t>
            </a:r>
            <a:r>
              <a:rPr spc="-5" dirty="0" smtClean="0"/>
              <a:t>array is initialized when  they are declared.</a:t>
            </a:r>
            <a:endParaRPr lang="en-US" spc="-5" dirty="0" smtClean="0"/>
          </a:p>
          <a:p>
            <a:pPr marL="803275" marR="5080" indent="-4572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dirty="0" smtClean="0"/>
              <a:t>The </a:t>
            </a:r>
            <a:r>
              <a:rPr spc="-10" dirty="0"/>
              <a:t>general </a:t>
            </a:r>
            <a:r>
              <a:rPr spc="-5" dirty="0"/>
              <a:t>form of initialization of array is </a:t>
            </a:r>
            <a:r>
              <a:rPr dirty="0"/>
              <a:t>: </a:t>
            </a:r>
            <a:endParaRPr lang="en-US" dirty="0" smtClean="0"/>
          </a:p>
          <a:p>
            <a:pPr marL="346075" marR="508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dirty="0" smtClean="0"/>
              <a:t> </a:t>
            </a:r>
            <a:r>
              <a:rPr spc="-5" dirty="0">
                <a:solidFill>
                  <a:srgbClr val="0070C0"/>
                </a:solidFill>
              </a:rPr>
              <a:t>type array-name[size] </a:t>
            </a:r>
            <a:r>
              <a:rPr dirty="0">
                <a:solidFill>
                  <a:srgbClr val="0070C0"/>
                </a:solidFill>
              </a:rPr>
              <a:t>= { </a:t>
            </a:r>
            <a:r>
              <a:rPr spc="-5" dirty="0">
                <a:solidFill>
                  <a:srgbClr val="0070C0"/>
                </a:solidFill>
              </a:rPr>
              <a:t>list of </a:t>
            </a:r>
            <a:r>
              <a:rPr spc="-10" dirty="0">
                <a:solidFill>
                  <a:srgbClr val="0070C0"/>
                </a:solidFill>
              </a:rPr>
              <a:t>values </a:t>
            </a:r>
            <a:r>
              <a:rPr dirty="0">
                <a:solidFill>
                  <a:srgbClr val="0070C0"/>
                </a:solidFill>
              </a:rPr>
              <a:t>};  </a:t>
            </a:r>
            <a:endParaRPr lang="en-US" dirty="0" smtClean="0">
              <a:solidFill>
                <a:srgbClr val="0070C0"/>
              </a:solidFill>
            </a:endParaRPr>
          </a:p>
          <a:p>
            <a:pPr marL="803275" marR="5080" indent="-4572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dirty="0" smtClean="0"/>
              <a:t>The </a:t>
            </a:r>
            <a:r>
              <a:rPr spc="-5" dirty="0"/>
              <a:t>list of </a:t>
            </a:r>
            <a:r>
              <a:rPr spc="-10" dirty="0"/>
              <a:t>values </a:t>
            </a:r>
            <a:r>
              <a:rPr spc="-5" dirty="0"/>
              <a:t>are separated by</a:t>
            </a:r>
            <a:r>
              <a:rPr spc="-25" dirty="0"/>
              <a:t> </a:t>
            </a:r>
            <a:r>
              <a:rPr spc="5" dirty="0"/>
              <a:t>commas.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836428"/>
            <a:ext cx="511873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400" spc="-5" dirty="0" err="1" smtClean="0">
                <a:latin typeface="Arial"/>
                <a:cs typeface="Arial"/>
              </a:rPr>
              <a:t>int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number[ </a:t>
            </a:r>
            <a:r>
              <a:rPr sz="2400" dirty="0">
                <a:latin typeface="Arial"/>
                <a:cs typeface="Arial"/>
              </a:rPr>
              <a:t>] 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{1,2,3,4};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133600"/>
            <a:ext cx="66422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character array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initialized </a:t>
            </a:r>
            <a:r>
              <a:rPr sz="2400" spc="-5" dirty="0">
                <a:latin typeface="Arial"/>
                <a:cs typeface="Arial"/>
              </a:rPr>
              <a:t>as follows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2971800"/>
            <a:ext cx="4197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char name[ </a:t>
            </a:r>
            <a:r>
              <a:rPr sz="2400" dirty="0">
                <a:latin typeface="Arial"/>
                <a:cs typeface="Arial"/>
              </a:rPr>
              <a:t>] 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{‘j’,’o’,’h’,’n’,’\0’};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3856074"/>
            <a:ext cx="6464935" cy="7331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900">
              <a:lnSpc>
                <a:spcPct val="100699"/>
              </a:lnSpc>
              <a:spcBef>
                <a:spcPts val="80"/>
              </a:spcBef>
              <a:buFont typeface="Arial" pitchFamily="34" charset="0"/>
              <a:buChar char="•"/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character array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also be </a:t>
            </a:r>
            <a:r>
              <a:rPr sz="2400" spc="-10" dirty="0">
                <a:latin typeface="Arial"/>
                <a:cs typeface="Arial"/>
              </a:rPr>
              <a:t>initialized </a:t>
            </a:r>
            <a:r>
              <a:rPr sz="2400" spc="-5" dirty="0">
                <a:latin typeface="Arial"/>
                <a:cs typeface="Arial"/>
              </a:rPr>
              <a:t>as follows 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sz="2400" spc="-5" dirty="0">
                <a:latin typeface="Arial"/>
                <a:cs typeface="Arial"/>
              </a:rPr>
              <a:t>char name[ </a:t>
            </a:r>
            <a:r>
              <a:rPr sz="2400" dirty="0">
                <a:latin typeface="Arial"/>
                <a:cs typeface="Arial"/>
              </a:rPr>
              <a:t>] =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“john”;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090" y="381000"/>
            <a:ext cx="6944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chemeClr val="tx1"/>
                </a:solidFill>
              </a:rPr>
              <a:t>Run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b="0" spc="-5" dirty="0">
                <a:solidFill>
                  <a:schemeClr val="tx1"/>
                </a:solidFill>
              </a:rPr>
              <a:t>time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b="0" spc="-10" dirty="0">
                <a:solidFill>
                  <a:schemeClr val="tx1"/>
                </a:solidFill>
              </a:rPr>
              <a:t>initialization</a:t>
            </a:r>
            <a:r>
              <a:rPr sz="2400" u="none" spc="-15" dirty="0">
                <a:solidFill>
                  <a:schemeClr val="tx1"/>
                </a:solidFill>
              </a:rPr>
              <a:t> </a:t>
            </a:r>
            <a:r>
              <a:rPr sz="2400" u="none" dirty="0">
                <a:solidFill>
                  <a:schemeClr val="tx1"/>
                </a:solidFill>
              </a:rPr>
              <a:t>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90" y="990600"/>
            <a:ext cx="8063865" cy="54816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 pitchFamily="34" charset="0"/>
              <a:buChar char="•"/>
            </a:pPr>
            <a:r>
              <a:rPr sz="2400" spc="5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run </a:t>
            </a:r>
            <a:r>
              <a:rPr sz="2400" spc="5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initialization, the array is explicitly </a:t>
            </a:r>
            <a:r>
              <a:rPr sz="2400" spc="-10" dirty="0">
                <a:latin typeface="Arial"/>
                <a:cs typeface="Arial"/>
              </a:rPr>
              <a:t>initialize </a:t>
            </a:r>
            <a:r>
              <a:rPr sz="2400" spc="-5" dirty="0">
                <a:latin typeface="Arial"/>
                <a:cs typeface="Arial"/>
              </a:rPr>
              <a:t>at run  </a:t>
            </a:r>
            <a:r>
              <a:rPr sz="2400" dirty="0">
                <a:latin typeface="Arial"/>
                <a:cs typeface="Arial"/>
              </a:rPr>
              <a:t>time.</a:t>
            </a:r>
          </a:p>
          <a:p>
            <a:pPr marL="355600" marR="631825" indent="-342900">
              <a:lnSpc>
                <a:spcPts val="3190"/>
              </a:lnSpc>
              <a:spcBef>
                <a:spcPts val="120"/>
              </a:spcBef>
              <a:buFont typeface="Arial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This concept </a:t>
            </a:r>
            <a:r>
              <a:rPr sz="2400" spc="-10" dirty="0">
                <a:latin typeface="Arial"/>
                <a:cs typeface="Arial"/>
              </a:rPr>
              <a:t>generally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10" dirty="0">
                <a:latin typeface="Arial"/>
                <a:cs typeface="Arial"/>
              </a:rPr>
              <a:t>initializing </a:t>
            </a:r>
            <a:r>
              <a:rPr sz="2400" spc="-5" dirty="0">
                <a:latin typeface="Arial"/>
                <a:cs typeface="Arial"/>
              </a:rPr>
              <a:t>large </a:t>
            </a:r>
            <a:r>
              <a:rPr sz="2400" dirty="0">
                <a:latin typeface="Arial"/>
                <a:cs typeface="Arial"/>
              </a:rPr>
              <a:t>arrays.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55"/>
              </a:spcBef>
            </a:pPr>
            <a:r>
              <a:rPr sz="2400" spc="-5" dirty="0">
                <a:latin typeface="Arial"/>
                <a:cs typeface="Arial"/>
              </a:rPr>
              <a:t>for(i=0; </a:t>
            </a:r>
            <a:r>
              <a:rPr sz="2400" dirty="0">
                <a:latin typeface="Arial"/>
                <a:cs typeface="Arial"/>
              </a:rPr>
              <a:t>i &lt; </a:t>
            </a:r>
            <a:r>
              <a:rPr sz="2400" spc="-10" dirty="0">
                <a:latin typeface="Arial"/>
                <a:cs typeface="Arial"/>
              </a:rPr>
              <a:t>100;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i++)</a:t>
            </a:r>
            <a:endParaRPr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{</a:t>
            </a:r>
          </a:p>
          <a:p>
            <a:pPr marL="1352550" marR="5031105">
              <a:lnSpc>
                <a:spcPts val="3190"/>
              </a:lnSpc>
              <a:spcBef>
                <a:spcPts val="155"/>
              </a:spcBef>
            </a:pPr>
            <a:r>
              <a:rPr sz="2400" spc="-5" dirty="0">
                <a:latin typeface="Arial"/>
                <a:cs typeface="Arial"/>
              </a:rPr>
              <a:t>if( </a:t>
            </a:r>
            <a:r>
              <a:rPr sz="2400" dirty="0">
                <a:latin typeface="Arial"/>
                <a:cs typeface="Arial"/>
              </a:rPr>
              <a:t>i &lt; </a:t>
            </a:r>
            <a:r>
              <a:rPr sz="2400" spc="-5" dirty="0">
                <a:latin typeface="Arial"/>
                <a:cs typeface="Arial"/>
              </a:rPr>
              <a:t>50)  </a:t>
            </a:r>
            <a:r>
              <a:rPr sz="2400" dirty="0">
                <a:latin typeface="Arial"/>
                <a:cs typeface="Arial"/>
              </a:rPr>
              <a:t>sum[i] 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0.0;  else</a:t>
            </a:r>
            <a:endParaRPr sz="2400" dirty="0">
              <a:latin typeface="Arial"/>
              <a:cs typeface="Arial"/>
            </a:endParaRPr>
          </a:p>
          <a:p>
            <a:pPr marL="137668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Arial"/>
                <a:cs typeface="Arial"/>
              </a:rPr>
              <a:t>sum[i] 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1.0;</a:t>
            </a:r>
            <a:endParaRPr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  <a:p>
            <a:pPr marL="355600" marR="317500" indent="-342900">
              <a:lnSpc>
                <a:spcPts val="2590"/>
              </a:lnSpc>
              <a:spcBef>
                <a:spcPts val="635"/>
              </a:spcBef>
              <a:buFont typeface="Arial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Here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50 elements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array sum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initialized </a:t>
            </a:r>
            <a:r>
              <a:rPr sz="2400" dirty="0">
                <a:latin typeface="Arial"/>
                <a:cs typeface="Arial"/>
              </a:rPr>
              <a:t>to 0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remaining 50 elements are initialized </a:t>
            </a:r>
            <a:r>
              <a:rPr sz="2400" dirty="0">
                <a:latin typeface="Arial"/>
                <a:cs typeface="Arial"/>
              </a:rPr>
              <a:t>to 1 </a:t>
            </a:r>
            <a:r>
              <a:rPr sz="2400" spc="-5" dirty="0">
                <a:latin typeface="Arial"/>
                <a:cs typeface="Arial"/>
              </a:rPr>
              <a:t>at </a:t>
            </a:r>
            <a:r>
              <a:rPr sz="2400" spc="-5" dirty="0" smtClean="0">
                <a:latin typeface="Arial"/>
                <a:cs typeface="Arial"/>
              </a:rPr>
              <a:t>run</a:t>
            </a:r>
            <a:r>
              <a:rPr lang="en-US" sz="2400" spc="-5" dirty="0" smtClean="0">
                <a:latin typeface="Arial"/>
                <a:cs typeface="Arial"/>
              </a:rPr>
              <a:t>time.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90599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479</TotalTime>
  <Words>809</Words>
  <Application>Microsoft Office PowerPoint</Application>
  <PresentationFormat>On-screen Show (4:3)</PresentationFormat>
  <Paragraphs>205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Arrays</vt:lpstr>
      <vt:lpstr>What is Array?</vt:lpstr>
      <vt:lpstr>Example of Arrays:</vt:lpstr>
      <vt:lpstr>Types of Arrays</vt:lpstr>
      <vt:lpstr>One-dimensional Arrays:</vt:lpstr>
      <vt:lpstr>PowerPoint Presentation</vt:lpstr>
      <vt:lpstr>INITIALIZATION OF ONE-DIMENSIONAL ARRAYS :</vt:lpstr>
      <vt:lpstr>PowerPoint Presentation</vt:lpstr>
      <vt:lpstr>Run time initialization :</vt:lpstr>
      <vt:lpstr>//Example for single dimensional array</vt:lpstr>
      <vt:lpstr>Two-dimensional Arrays</vt:lpstr>
      <vt:lpstr>DECLARATION OF TWO-DIMENSIONAL ARRAYS :</vt:lpstr>
      <vt:lpstr>INITIALIZATION OF TWO-DIMENSIONAL ARRAYS :</vt:lpstr>
      <vt:lpstr>PowerPoint Presentation</vt:lpstr>
      <vt:lpstr>Memory Layout of Two-dimensional array :</vt:lpstr>
      <vt:lpstr>//Example</vt:lpstr>
      <vt:lpstr>PowerPoint Presentation</vt:lpstr>
      <vt:lpstr>multi-dimensional Arrays</vt:lpstr>
      <vt:lpstr>exercise: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LENOVO</cp:lastModifiedBy>
  <cp:revision>38</cp:revision>
  <dcterms:created xsi:type="dcterms:W3CDTF">2021-07-08T09:20:10Z</dcterms:created>
  <dcterms:modified xsi:type="dcterms:W3CDTF">2022-08-06T08:08:39Z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2016-03-09T00:00:00Z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2021-07-08T00:00:00Z</vt:filetime>
  </property>
</Properties>
</file>