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9" r:id="rId3"/>
  </p:sldMasterIdLst>
  <p:notesMasterIdLst>
    <p:notesMasterId r:id="rId7"/>
  </p:notesMasterIdLst>
  <p:handoutMasterIdLst>
    <p:handoutMasterId r:id="rId8"/>
  </p:handoutMasterIdLst>
  <p:sldIdLst>
    <p:sldId id="318" r:id="rId4"/>
    <p:sldId id="420" r:id="rId5"/>
    <p:sldId id="38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C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468A6D-FD57-445B-983A-14EA8F392B02}" styleName="{9007f31c-41a2-438a-a62f-a73b1a99f2de}">
    <a:band1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DDDDDD"/>
              </a:solidFill>
            </a:ln>
          </a:top>
          <a:bottom>
            <a:ln w="12700" cmpd="sng">
              <a:solidFill>
                <a:srgbClr val="DDDDDD"/>
              </a:solidFill>
            </a:ln>
          </a:bottom>
        </a:tcBdr>
        <a:fill>
          <a:solidFill>
            <a:srgbClr val="EAEAEA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8BADD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26" autoAdjust="0"/>
    <p:restoredTop sz="92879" autoAdjust="0"/>
  </p:normalViewPr>
  <p:slideViewPr>
    <p:cSldViewPr>
      <p:cViewPr varScale="1">
        <p:scale>
          <a:sx n="62" d="100"/>
          <a:sy n="62" d="100"/>
        </p:scale>
        <p:origin x="48" y="552"/>
      </p:cViewPr>
      <p:guideLst>
        <p:guide orient="horz" pos="2146"/>
        <p:guide pos="2872"/>
      </p:guideLst>
    </p:cSldViewPr>
  </p:slideViewPr>
  <p:outlineViewPr>
    <p:cViewPr>
      <p:scale>
        <a:sx n="33" d="100"/>
        <a:sy n="33" d="100"/>
      </p:scale>
      <p:origin x="0" y="545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62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C44843-1D57-4507-8C15-0362394C133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9FB5FB-1B9C-4B0B-BC32-32BEBC6DD5B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D2CC0DF-3AFE-47E0-A996-F05390E7F09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5952BC0-1987-43FE-9877-6491D2CBAAD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361952" y="2609850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>
            <a:off x="361952" y="4797152"/>
            <a:ext cx="8420100" cy="0"/>
          </a:xfrm>
          <a:prstGeom prst="line">
            <a:avLst/>
          </a:prstGeom>
          <a:noFill/>
          <a:ln w="57150">
            <a:gradFill flip="none" rotWithShape="1">
              <a:gsLst>
                <a:gs pos="15000">
                  <a:srgbClr val="FFC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0800000" scaled="1"/>
              <a:tileRect/>
            </a:gradFill>
            <a:round/>
          </a:ln>
          <a:effectLst/>
        </p:spPr>
        <p:txBody>
          <a:bodyPr/>
          <a:lstStyle/>
          <a:p>
            <a:pPr algn="ctr" eaLnBrk="0" hangingPunct="0">
              <a:defRPr/>
            </a:pPr>
            <a:endParaRPr lang="zh-CN" altLang="en-US" sz="1475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日期占位符 29"/>
          <p:cNvSpPr txBox="1"/>
          <p:nvPr userDrawn="1"/>
        </p:nvSpPr>
        <p:spPr bwMode="auto">
          <a:xfrm>
            <a:off x="3450981" y="601663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1475" b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08925"/>
            <a:ext cx="7772400" cy="1470025"/>
          </a:xfrm>
        </p:spPr>
        <p:txBody>
          <a:bodyPr>
            <a:normAutofit/>
          </a:bodyPr>
          <a:lstStyle>
            <a:lvl1pPr algn="ctr">
              <a:defRPr sz="2955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/>
          </p:nvPr>
        </p:nvSpPr>
        <p:spPr>
          <a:xfrm>
            <a:off x="681377" y="5520668"/>
            <a:ext cx="7772400" cy="428617"/>
          </a:xfrm>
        </p:spPr>
        <p:txBody>
          <a:bodyPr anchor="b"/>
          <a:lstStyle>
            <a:lvl1pPr marL="0" marR="0" indent="0" algn="ctr" defTabSz="8439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4867-89B9-4715-A510-8EAD410ED5CC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4"/>
          </a:xfrm>
        </p:spPr>
        <p:txBody>
          <a:bodyPr vert="eaVert"/>
          <a:lstStyle>
            <a:lvl1pPr algn="l" rtl="0" fontAlgn="auto">
              <a:spcBef>
                <a:spcPct val="0"/>
              </a:spcBef>
              <a:spcAft>
                <a:spcPts val="0"/>
              </a:spcAft>
              <a:defRPr lang="zh-CN" altLang="en-US" sz="2955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85860"/>
            <a:ext cx="6019800" cy="4840304"/>
          </a:xfrm>
        </p:spPr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381C6-B2F9-41EF-BF60-CD879ED52191}" type="slidenum">
              <a:rPr lang="zh-CN" altLang="en-US"/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85800" y="25908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E:\_罗玮楠工作文件夹\_Public\LOGO\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1" y="960443"/>
            <a:ext cx="1271954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752600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369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838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1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F9B5-410B-4035-89D0-09BF0C833E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F7B0-EAE5-4F3B-A56A-981A062595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B2D0-FFE3-4ECC-9B62-E0DEC40DE5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5722" y="1357298"/>
            <a:ext cx="4214842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4" y="1357298"/>
            <a:ext cx="4146550" cy="4929222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30FC7-F345-4952-804E-BE9CED22E6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5723" y="1357298"/>
            <a:ext cx="8577293" cy="49292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357292" y="258763"/>
            <a:ext cx="7505723" cy="895350"/>
          </a:xfrm>
          <a:prstGeom prst="rect">
            <a:avLst/>
          </a:prstGeom>
        </p:spPr>
        <p:txBody>
          <a:bodyPr anchor="b"/>
          <a:lstStyle>
            <a:lvl1pPr>
              <a:defRPr sz="277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9A63-B0AE-4AAB-BF62-E4E1AC4F98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计算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764704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40" y="17689"/>
            <a:ext cx="7615262" cy="725470"/>
          </a:xfrm>
        </p:spPr>
        <p:txBody>
          <a:bodyPr>
            <a:normAutofit/>
          </a:bodyPr>
          <a:lstStyle>
            <a:lvl1pPr algn="l">
              <a:defRPr sz="36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300"/>
            <a:ext cx="8229600" cy="4525963"/>
          </a:xfrm>
        </p:spPr>
        <p:txBody>
          <a:bodyPr/>
          <a:lstStyle>
            <a:lvl1pPr marL="39878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 sz="2215" b="0">
                <a:latin typeface="+mn-ea"/>
                <a:ea typeface="+mn-ea"/>
              </a:defRPr>
            </a:lvl1pPr>
            <a:lvl2pPr marL="9969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  <a:defRPr sz="1845" b="0">
                <a:latin typeface="+mn-ea"/>
                <a:ea typeface="+mn-ea"/>
              </a:defRPr>
            </a:lvl2pPr>
            <a:lvl3pPr marL="1462405">
              <a:lnSpc>
                <a:spcPct val="150000"/>
              </a:lnSpc>
              <a:buSzPct val="80000"/>
              <a:buFont typeface="Calibri" panose="020F0502020204030204" pitchFamily="34" charset="0"/>
              <a:buChar char="–"/>
              <a:defRPr sz="1660" b="0"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C98EC-0370-4AAD-A52E-7CF9519543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69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391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5pPr>
            <a:lvl6pPr marL="211010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6pPr>
            <a:lvl7pPr marL="253238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7pPr>
            <a:lvl8pPr marL="295402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8pPr>
            <a:lvl9pPr marL="3376295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2897-55E5-480F-A037-A3280325895C}" type="slidenum">
              <a:rPr lang="zh-CN" altLang="en-US"/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1298F-72B6-4EE0-A188-DCD2EACA5FC8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8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3915" indent="0">
              <a:buNone/>
              <a:defRPr sz="1660" b="1"/>
            </a:lvl3pPr>
            <a:lvl4pPr marL="1266190" indent="0">
              <a:buNone/>
              <a:defRPr sz="1475" b="1"/>
            </a:lvl4pPr>
            <a:lvl5pPr marL="1688465" indent="0">
              <a:buNone/>
              <a:defRPr sz="1475" b="1"/>
            </a:lvl5pPr>
            <a:lvl6pPr marL="2110105" indent="0">
              <a:buNone/>
              <a:defRPr sz="1475" b="1"/>
            </a:lvl6pPr>
            <a:lvl7pPr marL="2532380" indent="0">
              <a:buNone/>
              <a:defRPr sz="1475" b="1"/>
            </a:lvl7pPr>
            <a:lvl8pPr marL="2954020" indent="0">
              <a:buNone/>
              <a:defRPr sz="1475" b="1"/>
            </a:lvl8pPr>
            <a:lvl9pPr marL="3376295" indent="0">
              <a:buNone/>
              <a:defRPr sz="14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6852F-2B55-4182-BC27-EE4E8AE57129}" type="slidenum">
              <a:rPr lang="zh-CN" altLang="en-US"/>
            </a:fld>
            <a:endParaRPr lang="zh-CN" altLang="en-US"/>
          </a:p>
        </p:txBody>
      </p:sp>
      <p:sp>
        <p:nvSpPr>
          <p:cNvPr id="11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9DEC-2A08-41E3-927B-DE518B7FF8BB}" type="slidenum">
              <a:rPr lang="zh-CN" altLang="en-US"/>
            </a:fld>
            <a:endParaRPr lang="zh-CN" altLang="en-US"/>
          </a:p>
        </p:txBody>
      </p:sp>
      <p:sp>
        <p:nvSpPr>
          <p:cNvPr id="7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85860"/>
            <a:ext cx="3008313" cy="1162050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1285860"/>
            <a:ext cx="5111750" cy="4840304"/>
          </a:xfrm>
        </p:spPr>
        <p:txBody>
          <a:bodyPr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500306"/>
            <a:ext cx="3008313" cy="3625858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DC91-3A48-4C07-92AA-E4E979520EBB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 userDrawn="1"/>
        </p:nvSpPr>
        <p:spPr>
          <a:xfrm>
            <a:off x="1071199" y="274643"/>
            <a:ext cx="7615603" cy="72548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2955" dirty="0">
                <a:latin typeface="+mn-ea"/>
                <a:ea typeface="+mn-ea"/>
                <a:cs typeface="+mj-cs"/>
              </a:rPr>
              <a:t>单击此处编辑母版标题样式</a:t>
            </a:r>
            <a:endParaRPr lang="zh-CN" altLang="en-US" sz="2955" dirty="0">
              <a:latin typeface="+mn-ea"/>
              <a:ea typeface="+mn-ea"/>
              <a:cs typeface="+mj-cs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7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85864"/>
            <a:ext cx="5486400" cy="3441715"/>
          </a:xfrm>
        </p:spPr>
        <p:txBody>
          <a:bodyPr rtlCol="0">
            <a:normAutofit/>
          </a:bodyPr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3915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105" indent="0">
              <a:buNone/>
              <a:defRPr sz="1845"/>
            </a:lvl6pPr>
            <a:lvl7pPr marL="2532380" indent="0">
              <a:buNone/>
              <a:defRPr sz="1845"/>
            </a:lvl7pPr>
            <a:lvl8pPr marL="2954020" indent="0">
              <a:buNone/>
              <a:defRPr sz="1845"/>
            </a:lvl8pPr>
            <a:lvl9pPr marL="3376295" indent="0">
              <a:buNone/>
              <a:defRPr sz="1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0"/>
            </a:lvl1pPr>
            <a:lvl2pPr marL="422275" indent="0">
              <a:buNone/>
              <a:defRPr sz="1110"/>
            </a:lvl2pPr>
            <a:lvl3pPr marL="843915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105" indent="0">
              <a:buNone/>
              <a:defRPr sz="830"/>
            </a:lvl6pPr>
            <a:lvl7pPr marL="2532380" indent="0">
              <a:buNone/>
              <a:defRPr sz="830"/>
            </a:lvl7pPr>
            <a:lvl8pPr marL="2954020" indent="0">
              <a:buNone/>
              <a:defRPr sz="830"/>
            </a:lvl8pPr>
            <a:lvl9pPr marL="3376295" indent="0">
              <a:buNone/>
              <a:defRPr sz="83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6021D-4483-4641-B01E-B55504571415}" type="slidenum">
              <a:rPr lang="zh-CN" altLang="en-US"/>
            </a:fld>
            <a:endParaRPr lang="zh-CN" altLang="en-US"/>
          </a:p>
        </p:txBody>
      </p:sp>
      <p:sp>
        <p:nvSpPr>
          <p:cNvPr id="9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156799" y="1123950"/>
            <a:ext cx="8459665" cy="44450"/>
          </a:xfrm>
          <a:prstGeom prst="rect">
            <a:avLst/>
          </a:prstGeom>
          <a:gradFill flip="none" rotWithShape="1">
            <a:gsLst>
              <a:gs pos="15000">
                <a:srgbClr val="FFC0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sz="1475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5" name="Picture 2" descr="pe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r="11803" b="27617"/>
          <a:stretch>
            <a:fillRect/>
          </a:stretch>
        </p:blipFill>
        <p:spPr bwMode="auto">
          <a:xfrm>
            <a:off x="271097" y="330205"/>
            <a:ext cx="6799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zh-CN" altLang="en-US" sz="221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zh-CN" altLang="en-US" sz="1845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>
              <a:defRPr lang="zh-CN" altLang="en-US" sz="166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071540" y="274638"/>
            <a:ext cx="7615262" cy="725470"/>
          </a:xfrm>
        </p:spPr>
        <p:txBody>
          <a:bodyPr>
            <a:normAutofit/>
          </a:bodyPr>
          <a:lstStyle>
            <a:lvl1pPr algn="l">
              <a:defRPr lang="zh-CN" altLang="en-US" sz="2955" b="1" kern="1200" noProof="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27FD-049E-4892-9641-4A3755E6D180}" type="slidenum">
              <a:rPr lang="zh-CN" altLang="en-US"/>
            </a:fld>
            <a:endParaRPr lang="zh-CN" altLang="en-US"/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791558" y="6356355"/>
            <a:ext cx="3228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中国石油勘探开发研究院计算机应用技术研究所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2D9936-46CB-4D53-BA05-275111EB3F8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955" b="1" kern="1200" dirty="0">
          <a:solidFill>
            <a:schemeClr val="tx1"/>
          </a:solidFill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2227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6pPr>
      <a:lvl7pPr marL="84391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7pPr>
      <a:lvl8pPr marL="1266190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8pPr>
      <a:lvl9pPr marL="1688465" algn="ctr" rtl="0" fontAlgn="base">
        <a:spcBef>
          <a:spcPct val="0"/>
        </a:spcBef>
        <a:spcAft>
          <a:spcPct val="0"/>
        </a:spcAft>
        <a:defRPr sz="406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9pPr>
    </p:titleStyle>
    <p:bodyStyle>
      <a:lvl1pPr marL="316230" indent="-3162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15" b="1" kern="1200" dirty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092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547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7115" indent="-210820" algn="l" defTabSz="8439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85751" y="1231900"/>
            <a:ext cx="8858250" cy="46038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555" y="6453193"/>
            <a:ext cx="1266092" cy="287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110">
                <a:solidFill>
                  <a:srgbClr val="000000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BED6945-B3C6-41DA-B208-9C889DFAD55D}" type="slidenum">
              <a:rPr lang="en-US" altLang="zh-CN"/>
            </a:fld>
            <a:endParaRPr lang="en-US" altLang="zh-CN"/>
          </a:p>
        </p:txBody>
      </p:sp>
      <p:pic>
        <p:nvPicPr>
          <p:cNvPr id="2052" name="Picture 2" descr="E:\_罗玮楠工作文件夹\_Public\LOGO\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1" y="404813"/>
            <a:ext cx="77958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5pPr>
      <a:lvl6pPr marL="42227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6pPr>
      <a:lvl7pPr marL="84391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7pPr>
      <a:lvl8pPr marL="1266190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8pPr>
      <a:lvl9pPr marL="1688465" algn="l" rtl="0" eaLnBrk="1" fontAlgn="base" hangingPunct="1">
        <a:spcBef>
          <a:spcPct val="0"/>
        </a:spcBef>
        <a:spcAft>
          <a:spcPct val="0"/>
        </a:spcAft>
        <a:defRPr sz="2585" b="1">
          <a:solidFill>
            <a:schemeClr val="tx2"/>
          </a:solidFill>
          <a:latin typeface="Arial Unicode MS" panose="020B0604020202020204" pitchFamily="34" charset="-122"/>
          <a:ea typeface="宋体" panose="02010600030101010101" pitchFamily="2" charset="-122"/>
        </a:defRPr>
      </a:lvl9pPr>
    </p:titleStyle>
    <p:bodyStyle>
      <a:lvl1pPr marL="217170" indent="-217170" algn="l" rtl="0" eaLnBrk="0" fontAlgn="base" hangingPunct="0">
        <a:spcBef>
          <a:spcPct val="7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n"/>
        <a:defRPr sz="2215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  <a:ea typeface="+mn-ea"/>
        </a:defRPr>
      </a:lvl2pPr>
      <a:lvl3pPr marL="1055370" indent="-210820" algn="l" rtl="0" eaLnBrk="0" fontAlgn="base" hangingPunct="0">
        <a:spcBef>
          <a:spcPct val="50000"/>
        </a:spcBef>
        <a:spcAft>
          <a:spcPct val="10000"/>
        </a:spcAft>
        <a:buClr>
          <a:srgbClr val="5F5F5F"/>
        </a:buClr>
        <a:buSzPct val="75000"/>
        <a:buFont typeface="Arial Unicode MS" panose="020B0604020202020204" pitchFamily="34" charset="-122"/>
        <a:buChar char="–"/>
        <a:defRPr sz="1290">
          <a:solidFill>
            <a:schemeClr val="tx1"/>
          </a:solidFill>
          <a:latin typeface="+mn-lt"/>
          <a:ea typeface="+mn-ea"/>
        </a:defRPr>
      </a:lvl3pPr>
      <a:lvl4pPr marL="1477010" indent="-210820" algn="l" rtl="0" eaLnBrk="0" fontAlgn="base" hangingPunct="0">
        <a:spcBef>
          <a:spcPct val="20000"/>
        </a:spcBef>
        <a:spcAft>
          <a:spcPct val="0"/>
        </a:spcAft>
        <a:buChar char="–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899285" indent="-210820" algn="l" rtl="0" eaLnBrk="0" fontAlgn="base" hangingPunct="0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32092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6pPr>
      <a:lvl7pPr marL="2743200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7pPr>
      <a:lvl8pPr marL="316547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8pPr>
      <a:lvl9pPr marL="3587115" indent="-210820" algn="l" rtl="0" eaLnBrk="1" fontAlgn="base" hangingPunct="1">
        <a:spcBef>
          <a:spcPct val="20000"/>
        </a:spcBef>
        <a:spcAft>
          <a:spcPct val="0"/>
        </a:spcAft>
        <a:buChar char="»"/>
        <a:defRPr sz="1845">
          <a:solidFill>
            <a:schemeClr val="tx1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391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10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238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4020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295" algn="l" defTabSz="84391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629294"/>
            <a:ext cx="8856984" cy="20238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3200">
                <a:sym typeface="+mn-ea"/>
              </a:rPr>
              <a:t>面向服务的对话机器人</a:t>
            </a:r>
            <a:r>
              <a:rPr lang="zh-CN" altLang="en-US" sz="3200" dirty="0"/>
              <a:t>参数调整表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19872" y="5373216"/>
            <a:ext cx="2016224" cy="504056"/>
          </a:xfrm>
        </p:spPr>
        <p:txBody>
          <a:bodyPr/>
          <a:lstStyle/>
          <a:p>
            <a:pPr>
              <a:defRPr/>
            </a:pPr>
            <a:r>
              <a:rPr lang="en-US" altLang="zh-CN">
                <a:sym typeface="+mn-ea"/>
              </a:rPr>
              <a:t>NLP </a:t>
            </a:r>
            <a:r>
              <a:rPr>
                <a:sym typeface="+mn-ea"/>
              </a:rPr>
              <a:t>弹道分析队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050054"/>
            <a:ext cx="1219200" cy="1219200"/>
          </a:xfrm>
          <a:prstGeom prst="rect">
            <a:avLst/>
          </a:prstGeom>
        </p:spPr>
      </p:pic>
      <p:sp>
        <p:nvSpPr>
          <p:cNvPr id="6" name="日期占位符 29"/>
          <p:cNvSpPr txBox="1"/>
          <p:nvPr/>
        </p:nvSpPr>
        <p:spPr bwMode="auto">
          <a:xfrm>
            <a:off x="3268712" y="6016203"/>
            <a:ext cx="2311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2020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6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12</a:t>
            </a:r>
            <a:r>
              <a:rPr lang="zh-CN" altLang="en-US" sz="1845" b="1" dirty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rPr>
              <a:t>日</a:t>
            </a:r>
            <a:endParaRPr lang="zh-CN" altLang="en-US" sz="1845" b="1" dirty="0">
              <a:solidFill>
                <a:schemeClr val="tx1">
                  <a:tint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39370"/>
            <a:ext cx="8760460" cy="725170"/>
          </a:xfrm>
        </p:spPr>
        <p:txBody>
          <a:bodyPr>
            <a:normAutofit/>
          </a:bodyPr>
          <a:lstStyle/>
          <a:p>
            <a:r>
              <a:rPr lang="zh-CN" altLang="en-US" dirty="0"/>
              <a:t>算法模型结果对比：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NLP </a:t>
            </a:r>
            <a:r>
              <a:rPr lang="zh-CN" altLang="en-US"/>
              <a:t>弹道分析队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75628" y="1724980"/>
          <a:ext cx="7992745" cy="367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/>
                <a:gridCol w="2180590"/>
                <a:gridCol w="1613535"/>
                <a:gridCol w="2624455"/>
              </a:tblGrid>
              <a:tr h="800100">
                <a:tc>
                  <a:txBody>
                    <a:bodyPr/>
                    <a:lstStyle/>
                    <a:p>
                      <a:pPr marR="0" lvl="0" indent="0" algn="ctr" defTabSz="843915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对比指标/模型</a:t>
                      </a:r>
                      <a:endParaRPr lang="zh-CN" altLang="en-US" sz="14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SearchDataBase（Annoy向量检索）</a:t>
                      </a:r>
                      <a:endParaRPr lang="en-US" altLang="zh-CN" sz="14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A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Gpt2Generate（对话生成）</a:t>
                      </a:r>
                      <a:endParaRPr lang="en-US" altLang="zh-CN" sz="14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A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BaiduSpider</a:t>
                      </a:r>
                      <a:endParaRPr lang="zh-CN" altLang="en-US" sz="14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b="1" spc="12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(百度爬虫)</a:t>
                      </a:r>
                      <a:endParaRPr lang="zh-CN" altLang="en-US" sz="1400" b="1" spc="120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A3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模型加载时间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0.39 秒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 秒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 秒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模型文件大小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430 M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310 M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760 M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83615">
                <a:tc>
                  <a:txBody>
                    <a:bodyPr/>
                    <a:lstStyle/>
                    <a:p>
                      <a:pPr indent="0" algn="ctr" defTabSz="843915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模型推理时间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0.025 秒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0.05-0.2 秒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       2.2 秒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Xpath爬虫1.9秒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余弦计算0.3秒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indent="0" algn="ctr" defTabSz="843915" rtl="0" eaLnBrk="1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推理环境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altLang="zh-CN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是否适合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8DCFA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8DCFA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8DCFA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07950" marB="107950" anchor="ctr" anchorCtr="1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8DCFA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280" y="74839"/>
            <a:ext cx="7615262" cy="725470"/>
          </a:xfrm>
        </p:spPr>
        <p:txBody>
          <a:bodyPr/>
          <a:lstStyle/>
          <a:p>
            <a:r>
              <a:rPr lang="zh-CN" altLang="en-US" dirty="0"/>
              <a:t>致谢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C98EC-0370-4AAD-A52E-7CF9519543D8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28" y="51756"/>
            <a:ext cx="648072" cy="648072"/>
          </a:xfrm>
          <a:prstGeom prst="rect">
            <a:avLst/>
          </a:prstGeom>
        </p:spPr>
      </p:pic>
      <p:graphicFrame>
        <p:nvGraphicFramePr>
          <p:cNvPr id="8" name="内容占位符 9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261280" y="3421529"/>
          <a:ext cx="8229600" cy="1524000"/>
        </p:xfrm>
        <a:graphic>
          <a:graphicData uri="http://schemas.openxmlformats.org/drawingml/2006/table">
            <a:tbl>
              <a:tblPr firstRow="1" bandRow="1">
                <a:tableStyleId>{1F468A6D-FD57-445B-983A-14EA8F392B02}</a:tableStyleId>
              </a:tblPr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项目导师：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高老师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李老师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助教老师：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侯助教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许助教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60" spc="130" dirty="0">
                          <a:solidFill>
                            <a:srgbClr val="FFFFFF"/>
                          </a:solidFill>
                        </a:rPr>
                        <a:t>周助教</a:t>
                      </a: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60" spc="13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B7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60" spc="130" dirty="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D7B7C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0b6c920-0b80-440b-8601-51e0f089f264}"/>
  <p:tag name="TABLE_RECT" val="45.325*135.825*629.35*289.05"/>
  <p:tag name="TABLE_EMPHASIZE_COLOR" val="9293731"/>
  <p:tag name="TABLE_ONEKEY_SKIN_IDX" val="0"/>
  <p:tag name="TABLE_SKINIDX" val="1"/>
  <p:tag name="TABLE_COLORIDX" val="i"/>
  <p:tag name="TABLE_COLOR_RGB" val="0x000000*0xFFFFFF*0x44546A*0xE6E5E5*0x8DCFA3*0xACDCBC*0x8DCFA3*0xACDCBC*0x8DCFA3*0xACDCBC"/>
</p:tagLst>
</file>

<file path=ppt/tags/tag2.xml><?xml version="1.0" encoding="utf-8"?>
<p:tagLst xmlns:p="http://schemas.openxmlformats.org/presentationml/2006/main">
  <p:tag name="TABLE_EMPHASIZE_COLOR" val="14137289"/>
  <p:tag name="TABLE_SKINIDX" val="1"/>
  <p:tag name="TABLE_COLORIDX" val="g"/>
  <p:tag name="KSO_WM_UNIT_TABLE_BEAUTIFY" val="smartTable{1732d0b4-ad64-4097-83e6-9e757c43cc3e}"/>
</p:tagLst>
</file>

<file path=ppt/theme/theme1.xml><?xml version="1.0" encoding="utf-8"?>
<a:theme xmlns:a="http://schemas.openxmlformats.org/drawingml/2006/main" name="计算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CDW 演示模板">
  <a:themeElements>
    <a:clrScheme name="PetroChina 8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PetroChina">
      <a:majorFont>
        <a:latin typeface="Arial Unicode MS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pattFill prst="pct80">
          <a:fgClr>
            <a:srgbClr val="FFCA61"/>
          </a:fgClr>
          <a:bgClr>
            <a:srgbClr val="FFFFFF"/>
          </a:bgClr>
        </a:pattFill>
        <a:ln w="9525" algn="ctr">
          <a:solidFill>
            <a:srgbClr val="000000"/>
          </a:solidFill>
          <a:miter lim="800000"/>
        </a:ln>
      </a:spPr>
      <a:bodyPr rIns="45720" bIns="27432" anchor="ctr"/>
      <a:lstStyle>
        <a:defPPr marL="262255" indent="-262255" eaLnBrk="0" hangingPunct="0">
          <a:lnSpc>
            <a:spcPct val="90000"/>
          </a:lnSpc>
          <a:defRPr sz="1000">
            <a:solidFill>
              <a:schemeClr val="bg1"/>
            </a:solidFill>
            <a:latin typeface="黑体" panose="02010609060101010101" pitchFamily="2" charset="-122"/>
            <a:ea typeface="黑体" panose="02010609060101010101" pitchFamily="2" charset="-122"/>
            <a:cs typeface="Arial" panose="020B0604020202020204" pitchFamily="34" charset="0"/>
          </a:defRPr>
        </a:defPPr>
      </a:lstStyle>
    </a:spDef>
  </a:objectDefaults>
  <a:extraClrSchemeLst>
    <a:extraClrScheme>
      <a:clrScheme name="PetroChin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troChin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troChina 8">
        <a:dk1>
          <a:srgbClr val="000000"/>
        </a:dk1>
        <a:lt1>
          <a:srgbClr val="FFFFFF"/>
        </a:lt1>
        <a:dk2>
          <a:srgbClr val="000000"/>
        </a:dk2>
        <a:lt2>
          <a:srgbClr val="A79E99"/>
        </a:lt2>
        <a:accent1>
          <a:srgbClr val="D0A660"/>
        </a:accent1>
        <a:accent2>
          <a:srgbClr val="A79E99"/>
        </a:accent2>
        <a:accent3>
          <a:srgbClr val="FFFFFF"/>
        </a:accent3>
        <a:accent4>
          <a:srgbClr val="000000"/>
        </a:accent4>
        <a:accent5>
          <a:srgbClr val="E4D0B6"/>
        </a:accent5>
        <a:accent6>
          <a:srgbClr val="978F8A"/>
        </a:accent6>
        <a:hlink>
          <a:srgbClr val="F7F2D0"/>
        </a:hlink>
        <a:folHlink>
          <a:srgbClr val="7D0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演示</Application>
  <PresentationFormat>全屏显示(4:3)</PresentationFormat>
  <Paragraphs>81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Verdana</vt:lpstr>
      <vt:lpstr>黑体</vt:lpstr>
      <vt:lpstr>Calibri</vt:lpstr>
      <vt:lpstr>Arial Unicode MS</vt:lpstr>
      <vt:lpstr>Times New Roman</vt:lpstr>
      <vt:lpstr>Arial Unicode MS</vt:lpstr>
      <vt:lpstr>计算所</vt:lpstr>
      <vt:lpstr>2_PCDW 演示模板</vt:lpstr>
      <vt:lpstr>PDF文档关键信息自动高亮参数调整表</vt:lpstr>
      <vt:lpstr>算法模型结果对比：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Jerry</dc:creator>
  <cp:lastModifiedBy>June</cp:lastModifiedBy>
  <cp:revision>1713</cp:revision>
  <dcterms:created xsi:type="dcterms:W3CDTF">2009-03-31T08:42:00Z</dcterms:created>
  <dcterms:modified xsi:type="dcterms:W3CDTF">2020-06-12T16:26:56Z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