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3"/>
  </p:sldMasterIdLst>
  <p:notesMasterIdLst>
    <p:notesMasterId r:id="rId6"/>
  </p:notesMasterIdLst>
  <p:handoutMasterIdLst>
    <p:handoutMasterId r:id="rId14"/>
  </p:handoutMasterIdLst>
  <p:sldIdLst>
    <p:sldId id="318" r:id="rId4"/>
    <p:sldId id="421" r:id="rId5"/>
    <p:sldId id="431" r:id="rId7"/>
    <p:sldId id="432" r:id="rId8"/>
    <p:sldId id="422" r:id="rId9"/>
    <p:sldId id="425" r:id="rId10"/>
    <p:sldId id="412" r:id="rId11"/>
    <p:sldId id="433" r:id="rId12"/>
    <p:sldId id="380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A12"/>
    <a:srgbClr val="FF0000"/>
    <a:srgbClr val="E6C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2879" autoAdjust="0"/>
  </p:normalViewPr>
  <p:slideViewPr>
    <p:cSldViewPr>
      <p:cViewPr varScale="1">
        <p:scale>
          <a:sx n="63" d="100"/>
          <a:sy n="63" d="100"/>
        </p:scale>
        <p:origin x="72" y="533"/>
      </p:cViewPr>
      <p:guideLst>
        <p:guide orient="horz" pos="2146"/>
        <p:guide pos="2887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62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3200">
                <a:sym typeface="+mn-ea"/>
              </a:rPr>
              <a:t>面向服务的对话机器人</a:t>
            </a:r>
            <a:r>
              <a:rPr lang="zh-CN" altLang="en-US" sz="3200" dirty="0"/>
              <a:t>系统</a:t>
            </a:r>
            <a:br>
              <a:rPr lang="en-US" altLang="zh-CN" sz="3200" dirty="0"/>
            </a:br>
            <a:r>
              <a:rPr lang="zh-CN" altLang="en-US" sz="3200" dirty="0"/>
              <a:t>项目优缺点和模型分析报告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ym typeface="+mn-ea"/>
              </a:rPr>
              <a:t>NLP </a:t>
            </a:r>
            <a:r>
              <a:rPr dirty="0">
                <a:sym typeface="+mn-ea"/>
              </a:rPr>
              <a:t>弹道分析队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12" y="958570"/>
            <a:ext cx="1219200" cy="1219200"/>
          </a:xfrm>
          <a:prstGeom prst="rect">
            <a:avLst/>
          </a:prstGeom>
        </p:spPr>
      </p:pic>
      <p:sp>
        <p:nvSpPr>
          <p:cNvPr id="7" name="日期占位符 29"/>
          <p:cNvSpPr txBox="1"/>
          <p:nvPr/>
        </p:nvSpPr>
        <p:spPr bwMode="auto">
          <a:xfrm>
            <a:off x="3268712" y="602128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6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12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  <a:endParaRPr lang="zh-CN" altLang="en-US" sz="1845" b="1" dirty="0">
              <a:solidFill>
                <a:schemeClr val="tx1">
                  <a:tint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1520" y="884208"/>
            <a:ext cx="828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sz="1600" b="1" dirty="0">
                <a:solidFill>
                  <a:srgbClr val="C00000"/>
                </a:solidFill>
                <a:sym typeface="+mn-ea"/>
              </a:rPr>
              <a:t>1:    SearchDataBase</a:t>
            </a:r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使用</a:t>
            </a:r>
            <a:r>
              <a:rPr lang="en-US" altLang="zh-CN" sz="1600" b="1" dirty="0">
                <a:solidFill>
                  <a:srgbClr val="C00000"/>
                </a:solidFill>
                <a:sym typeface="+mn-ea"/>
              </a:rPr>
              <a:t>Annoy</a:t>
            </a:r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向量检索，推理</a:t>
            </a:r>
            <a:r>
              <a:rPr lang="zh-CN" sz="1600" b="1" dirty="0">
                <a:solidFill>
                  <a:srgbClr val="C00000"/>
                </a:solidFill>
                <a:sym typeface="+mn-ea"/>
              </a:rPr>
              <a:t>速度快，模型加载快</a:t>
            </a:r>
            <a:r>
              <a:rPr lang="en-US" altLang="zh-CN" sz="1600" b="1" dirty="0">
                <a:solidFill>
                  <a:srgbClr val="C00000"/>
                </a:solidFill>
                <a:sym typeface="+mn-ea"/>
              </a:rPr>
              <a:t>; </a:t>
            </a:r>
            <a:endParaRPr lang="en-US" altLang="zh-CN" sz="1600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1457325"/>
            <a:ext cx="8020685" cy="4828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1520" y="884208"/>
            <a:ext cx="828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sz="1600" b="1" dirty="0">
                <a:solidFill>
                  <a:srgbClr val="C00000"/>
                </a:solidFill>
                <a:sym typeface="+mn-ea"/>
              </a:rPr>
              <a:t>2:    BaiduSpider</a:t>
            </a:r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使用百度百科和百度知道爬虫，得到的</a:t>
            </a:r>
            <a:r>
              <a:rPr lang="en-US" altLang="zh-CN" sz="1600" b="1" dirty="0">
                <a:solidFill>
                  <a:srgbClr val="C00000"/>
                </a:solidFill>
                <a:sym typeface="+mn-ea"/>
              </a:rPr>
              <a:t>Answer</a:t>
            </a:r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都比较满意</a:t>
            </a:r>
            <a:r>
              <a:rPr lang="en-US" altLang="zh-CN" sz="1600" b="1" dirty="0">
                <a:solidFill>
                  <a:srgbClr val="C00000"/>
                </a:solidFill>
                <a:sym typeface="+mn-ea"/>
              </a:rPr>
              <a:t>;</a:t>
            </a:r>
            <a:endParaRPr lang="en-US" altLang="zh-CN" sz="1600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1280160"/>
            <a:ext cx="7371715" cy="4730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1520" y="884208"/>
            <a:ext cx="828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sz="1600" b="1" dirty="0">
                <a:solidFill>
                  <a:srgbClr val="C00000"/>
                </a:solidFill>
                <a:sym typeface="+mn-ea"/>
              </a:rPr>
              <a:t>3:    Gpt2Generate</a:t>
            </a:r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使用top_k_top_p_filtering，对生成的</a:t>
            </a:r>
            <a:r>
              <a:rPr lang="en-US" altLang="zh-CN" sz="1600" b="1" dirty="0">
                <a:solidFill>
                  <a:srgbClr val="C00000"/>
                </a:solidFill>
                <a:sym typeface="+mn-ea"/>
              </a:rPr>
              <a:t>Answer</a:t>
            </a:r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控制效果比较满意</a:t>
            </a:r>
            <a:r>
              <a:rPr lang="en-US" altLang="zh-CN" sz="1600" b="1" dirty="0">
                <a:solidFill>
                  <a:srgbClr val="C00000"/>
                </a:solidFill>
                <a:sym typeface="+mn-ea"/>
              </a:rPr>
              <a:t>;</a:t>
            </a:r>
            <a:endParaRPr lang="en-US" altLang="zh-CN" sz="1600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1304925"/>
            <a:ext cx="8181340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1520" y="884208"/>
            <a:ext cx="828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4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:   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梳理系统功能，优化用户体验流程，合理规划功能</a:t>
            </a:r>
            <a:endParaRPr lang="en-US" altLang="zh-CN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1252220"/>
            <a:ext cx="555498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1520" y="884208"/>
            <a:ext cx="828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5:   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增加协程方案，提高并发，防止推理阻塞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; </a:t>
            </a:r>
            <a:endParaRPr lang="en-US" altLang="zh-CN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1252220"/>
            <a:ext cx="8008620" cy="5041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项目缺点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71600" y="2192020"/>
          <a:ext cx="6424295" cy="257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"/>
                <a:gridCol w="5397500"/>
              </a:tblGrid>
              <a:tr h="84201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600" b="0">
                          <a:solidFill>
                            <a:srgbClr val="C00000"/>
                          </a:solidFill>
                        </a:rPr>
                        <a:t>缺点</a:t>
                      </a:r>
                      <a:r>
                        <a:rPr lang="en-US" altLang="zh-CN" sz="1600" b="0">
                          <a:solidFill>
                            <a:srgbClr val="C00000"/>
                          </a:solidFill>
                        </a:rPr>
                        <a:t>1: </a:t>
                      </a:r>
                      <a:endParaRPr lang="en-US" altLang="zh-CN" sz="1600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600" b="0">
                          <a:solidFill>
                            <a:srgbClr val="C00000"/>
                          </a:solidFill>
                        </a:rPr>
                        <a:t>没有在用户输入</a:t>
                      </a:r>
                      <a:r>
                        <a:rPr lang="en-US" altLang="zh-CN" sz="1600" b="0">
                          <a:solidFill>
                            <a:srgbClr val="C00000"/>
                          </a:solidFill>
                        </a:rPr>
                        <a:t>Query</a:t>
                      </a:r>
                      <a:r>
                        <a:rPr lang="zh-CN" altLang="en-US" sz="1600" b="0">
                          <a:solidFill>
                            <a:srgbClr val="C00000"/>
                          </a:solidFill>
                        </a:rPr>
                        <a:t>时增加意图识别，尝试手动区分数据集为业务数据和闲聊数据做分类，由于文本较短，精确率较低，弃用</a:t>
                      </a:r>
                      <a:endParaRPr lang="zh-CN" altLang="en-US" sz="1600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908685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600" b="0">
                          <a:solidFill>
                            <a:srgbClr val="C00000"/>
                          </a:solidFill>
                          <a:sym typeface="+mn-ea"/>
                        </a:rPr>
                        <a:t>缺点</a:t>
                      </a:r>
                      <a:r>
                        <a:rPr lang="en-US" altLang="zh-CN" sz="1600" b="0">
                          <a:solidFill>
                            <a:srgbClr val="C00000"/>
                          </a:solidFill>
                          <a:sym typeface="+mn-ea"/>
                        </a:rPr>
                        <a:t>2: </a:t>
                      </a:r>
                      <a:endParaRPr lang="en-US" altLang="zh-CN" sz="1600" b="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600" b="0">
                          <a:solidFill>
                            <a:srgbClr val="C00000"/>
                          </a:solidFill>
                        </a:rPr>
                        <a:t>爬虫时间较长，以后可以考虑可以考虑使用正则替代</a:t>
                      </a:r>
                      <a:r>
                        <a:rPr lang="en-US" altLang="zh-CN" sz="1600" b="0">
                          <a:solidFill>
                            <a:srgbClr val="C00000"/>
                          </a:solidFill>
                        </a:rPr>
                        <a:t>Xpath</a:t>
                      </a:r>
                      <a:endParaRPr lang="en-US" altLang="zh-CN" sz="1600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600" b="0">
                          <a:solidFill>
                            <a:srgbClr val="C00000"/>
                          </a:solidFill>
                          <a:sym typeface="+mn-ea"/>
                        </a:rPr>
                        <a:t>缺点</a:t>
                      </a:r>
                      <a:r>
                        <a:rPr lang="en-US" altLang="zh-CN" sz="1600" b="0">
                          <a:solidFill>
                            <a:srgbClr val="C00000"/>
                          </a:solidFill>
                          <a:sym typeface="+mn-ea"/>
                        </a:rPr>
                        <a:t>3: </a:t>
                      </a:r>
                      <a:endParaRPr lang="en-US" altLang="zh-CN" sz="1600" b="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zh-CN" sz="1600" b="0">
                          <a:solidFill>
                            <a:srgbClr val="C00000"/>
                          </a:solidFill>
                        </a:rPr>
                        <a:t>GPT2</a:t>
                      </a:r>
                      <a:r>
                        <a:rPr lang="zh-CN" altLang="en-US" sz="1600" b="0">
                          <a:solidFill>
                            <a:srgbClr val="C00000"/>
                          </a:solidFill>
                        </a:rPr>
                        <a:t>微调时，使用</a:t>
                      </a:r>
                      <a:r>
                        <a:rPr lang="en-US" altLang="zh-CN" sz="1600" b="0">
                          <a:solidFill>
                            <a:srgbClr val="C00000"/>
                          </a:solidFill>
                        </a:rPr>
                        <a:t>50</a:t>
                      </a:r>
                      <a:r>
                        <a:rPr lang="zh-CN" altLang="en-US" sz="1600" b="0">
                          <a:solidFill>
                            <a:srgbClr val="C00000"/>
                          </a:solidFill>
                        </a:rPr>
                        <a:t>万左右的</a:t>
                      </a:r>
                      <a:r>
                        <a:rPr lang="zh-CN" altLang="en-US" sz="1600" b="0">
                          <a:solidFill>
                            <a:srgbClr val="C00000"/>
                          </a:solidFill>
                          <a:sym typeface="+mn-ea"/>
                        </a:rPr>
                        <a:t>闲聊语料，</a:t>
                      </a:r>
                      <a:r>
                        <a:rPr lang="zh-CN" altLang="en-US" sz="1600" b="0">
                          <a:solidFill>
                            <a:srgbClr val="C00000"/>
                          </a:solidFill>
                        </a:rPr>
                        <a:t>只训练了</a:t>
                      </a:r>
                      <a:r>
                        <a:rPr lang="en-US" altLang="zh-CN" sz="1600" b="0">
                          <a:solidFill>
                            <a:srgbClr val="C00000"/>
                          </a:solidFill>
                        </a:rPr>
                        <a:t>30</a:t>
                      </a:r>
                      <a:r>
                        <a:rPr lang="zh-CN" altLang="en-US" sz="1600" b="0">
                          <a:solidFill>
                            <a:srgbClr val="C00000"/>
                          </a:solidFill>
                        </a:rPr>
                        <a:t>轮左右，有时生成的对话相关性不大</a:t>
                      </a:r>
                      <a:endParaRPr lang="zh-CN" altLang="en-US" sz="1600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项目扩展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71600" y="2192020"/>
          <a:ext cx="6424295" cy="340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"/>
                <a:gridCol w="5397500"/>
              </a:tblGrid>
              <a:tr h="842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>
                          <a:solidFill>
                            <a:srgbClr val="54C888"/>
                          </a:solidFill>
                        </a:rPr>
                        <a:t>扩展</a:t>
                      </a:r>
                      <a:r>
                        <a:rPr lang="en-US" altLang="zh-CN" sz="1600" b="0">
                          <a:solidFill>
                            <a:srgbClr val="54C888"/>
                          </a:solidFill>
                        </a:rPr>
                        <a:t>1: </a:t>
                      </a:r>
                      <a:endParaRPr lang="en-US" altLang="zh-CN" sz="1600" b="0">
                        <a:solidFill>
                          <a:srgbClr val="54C888"/>
                        </a:solidFill>
                      </a:endParaRPr>
                    </a:p>
                  </a:txBody>
                  <a:tcPr>
                    <a:lnL w="9525">
                      <a:solidFill>
                        <a:srgbClr val="54C888"/>
                      </a:solidFill>
                      <a:prstDash val="sysDash"/>
                    </a:lnL>
                    <a:lnR w="9525">
                      <a:solidFill>
                        <a:srgbClr val="54C888"/>
                      </a:solidFill>
                      <a:prstDash val="sysDash"/>
                    </a:lnR>
                    <a:lnT w="9525">
                      <a:solidFill>
                        <a:srgbClr val="54C888"/>
                      </a:solidFill>
                      <a:prstDash val="sysDash"/>
                    </a:lnT>
                    <a:lnB w="9525">
                      <a:solidFill>
                        <a:srgbClr val="54C88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600" b="0">
                          <a:solidFill>
                            <a:srgbClr val="54C888"/>
                          </a:solidFill>
                        </a:rPr>
                        <a:t>尝试通过增加数据量和建模方法，建立简单分类器，可以提交效率</a:t>
                      </a:r>
                      <a:endParaRPr lang="zh-CN" sz="1600" b="0">
                        <a:solidFill>
                          <a:srgbClr val="54C888"/>
                        </a:solidFill>
                      </a:endParaRPr>
                    </a:p>
                  </a:txBody>
                  <a:tcPr>
                    <a:lnL w="9525">
                      <a:solidFill>
                        <a:srgbClr val="54C888"/>
                      </a:solidFill>
                      <a:prstDash val="sysDash"/>
                    </a:lnL>
                    <a:lnR w="9525">
                      <a:solidFill>
                        <a:srgbClr val="54C888"/>
                      </a:solidFill>
                      <a:prstDash val="sysDash"/>
                    </a:lnR>
                    <a:lnT w="9525">
                      <a:solidFill>
                        <a:srgbClr val="54C888"/>
                      </a:solidFill>
                      <a:prstDash val="sysDash"/>
                    </a:lnT>
                    <a:lnB w="9525">
                      <a:solidFill>
                        <a:srgbClr val="54C88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9086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54C888"/>
                          </a:solidFill>
                          <a:sym typeface="+mn-ea"/>
                        </a:rPr>
                        <a:t>扩展</a:t>
                      </a:r>
                      <a:r>
                        <a:rPr lang="en-US" altLang="zh-CN" sz="1600" b="0">
                          <a:solidFill>
                            <a:srgbClr val="54C888"/>
                          </a:solidFill>
                          <a:sym typeface="+mn-ea"/>
                        </a:rPr>
                        <a:t>2: </a:t>
                      </a:r>
                      <a:endParaRPr lang="en-US" altLang="zh-CN" sz="1600" b="0">
                        <a:solidFill>
                          <a:srgbClr val="54C888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54C888"/>
                      </a:solidFill>
                      <a:prstDash val="sysDash"/>
                    </a:lnL>
                    <a:lnR w="9525">
                      <a:solidFill>
                        <a:srgbClr val="54C888"/>
                      </a:solidFill>
                      <a:prstDash val="sysDash"/>
                    </a:lnR>
                    <a:lnT w="9525">
                      <a:solidFill>
                        <a:srgbClr val="54C888"/>
                      </a:solidFill>
                      <a:prstDash val="sysDash"/>
                    </a:lnT>
                    <a:lnB w="9525">
                      <a:solidFill>
                        <a:srgbClr val="54C88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54C888"/>
                          </a:solidFill>
                        </a:rPr>
                        <a:t>在自己的业务上，增加多轮对话能力</a:t>
                      </a:r>
                      <a:endParaRPr lang="zh-CN" sz="1600" b="0">
                        <a:solidFill>
                          <a:srgbClr val="54C888"/>
                        </a:solidFill>
                      </a:endParaRPr>
                    </a:p>
                  </a:txBody>
                  <a:tcPr>
                    <a:lnL w="9525">
                      <a:solidFill>
                        <a:srgbClr val="54C888"/>
                      </a:solidFill>
                      <a:prstDash val="sysDash"/>
                    </a:lnL>
                    <a:lnR w="9525">
                      <a:solidFill>
                        <a:srgbClr val="54C888"/>
                      </a:solidFill>
                      <a:prstDash val="sysDash"/>
                    </a:lnR>
                    <a:lnT w="9525">
                      <a:solidFill>
                        <a:srgbClr val="54C888"/>
                      </a:solidFill>
                      <a:prstDash val="sysDash"/>
                    </a:lnT>
                    <a:lnB w="9525">
                      <a:solidFill>
                        <a:srgbClr val="54C88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54C888"/>
                          </a:solidFill>
                          <a:sym typeface="+mn-ea"/>
                        </a:rPr>
                        <a:t>扩展</a:t>
                      </a:r>
                      <a:r>
                        <a:rPr lang="en-US" altLang="zh-CN" sz="1600" b="0">
                          <a:solidFill>
                            <a:srgbClr val="54C888"/>
                          </a:solidFill>
                          <a:sym typeface="+mn-ea"/>
                        </a:rPr>
                        <a:t>3: </a:t>
                      </a:r>
                      <a:endParaRPr lang="en-US" altLang="zh-CN" sz="1600" b="0">
                        <a:solidFill>
                          <a:srgbClr val="54C888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54C888"/>
                      </a:solidFill>
                      <a:prstDash val="sysDash"/>
                    </a:lnL>
                    <a:lnR w="9525">
                      <a:solidFill>
                        <a:srgbClr val="54C888"/>
                      </a:solidFill>
                      <a:prstDash val="sysDash"/>
                    </a:lnR>
                    <a:lnT w="9525">
                      <a:solidFill>
                        <a:srgbClr val="54C888"/>
                      </a:solidFill>
                      <a:prstDash val="sysDash"/>
                    </a:lnT>
                    <a:lnB w="9525">
                      <a:solidFill>
                        <a:srgbClr val="54C88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1600">
                          <a:solidFill>
                            <a:srgbClr val="54C888"/>
                          </a:solidFill>
                          <a:sym typeface="+mn-ea"/>
                        </a:rPr>
                        <a:t>可以考虑增加槽位填充，开发一些机器人小技能，如询问天气等等</a:t>
                      </a:r>
                      <a:endParaRPr lang="zh-CN" sz="1600" b="0">
                        <a:solidFill>
                          <a:srgbClr val="54C888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54C888"/>
                      </a:solidFill>
                      <a:prstDash val="sysDash"/>
                    </a:lnL>
                    <a:lnR w="9525">
                      <a:solidFill>
                        <a:srgbClr val="54C888"/>
                      </a:solidFill>
                      <a:prstDash val="sysDash"/>
                    </a:lnR>
                    <a:lnT w="9525">
                      <a:solidFill>
                        <a:srgbClr val="54C888"/>
                      </a:solidFill>
                      <a:prstDash val="sysDash"/>
                    </a:lnT>
                    <a:lnB w="9525">
                      <a:solidFill>
                        <a:srgbClr val="54C88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54C888"/>
                          </a:solidFill>
                          <a:sym typeface="+mn-ea"/>
                        </a:rPr>
                        <a:t>扩展</a:t>
                      </a:r>
                      <a:r>
                        <a:rPr lang="en-US" altLang="zh-CN" sz="1600">
                          <a:solidFill>
                            <a:srgbClr val="54C888"/>
                          </a:solidFill>
                          <a:sym typeface="+mn-ea"/>
                        </a:rPr>
                        <a:t>4: </a:t>
                      </a:r>
                      <a:endParaRPr lang="en-US" altLang="zh-CN" sz="1600" b="0">
                        <a:solidFill>
                          <a:srgbClr val="54C888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600" b="0">
                        <a:solidFill>
                          <a:srgbClr val="54C888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54C888"/>
                      </a:solidFill>
                      <a:prstDash val="sysDash"/>
                    </a:lnL>
                    <a:lnR w="9525">
                      <a:solidFill>
                        <a:srgbClr val="54C888"/>
                      </a:solidFill>
                      <a:prstDash val="sysDash"/>
                    </a:lnR>
                    <a:lnT w="9525">
                      <a:solidFill>
                        <a:srgbClr val="54C888"/>
                      </a:solidFill>
                      <a:prstDash val="sysDash"/>
                    </a:lnT>
                    <a:lnB w="9525">
                      <a:solidFill>
                        <a:srgbClr val="54C88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54C888"/>
                          </a:solidFill>
                        </a:rPr>
                        <a:t>可以考虑增加用户语音识别，应对日常对话场景</a:t>
                      </a:r>
                      <a:endParaRPr lang="zh-CN" sz="1600" b="0">
                        <a:solidFill>
                          <a:srgbClr val="54C888"/>
                        </a:solidFill>
                      </a:endParaRPr>
                    </a:p>
                  </a:txBody>
                  <a:tcPr>
                    <a:lnL w="9525">
                      <a:solidFill>
                        <a:srgbClr val="54C888"/>
                      </a:solidFill>
                      <a:prstDash val="sysDash"/>
                    </a:lnL>
                    <a:lnR w="9525">
                      <a:solidFill>
                        <a:srgbClr val="54C888"/>
                      </a:solidFill>
                      <a:prstDash val="sysDash"/>
                    </a:lnR>
                    <a:lnT w="9525">
                      <a:solidFill>
                        <a:srgbClr val="54C888"/>
                      </a:solidFill>
                      <a:prstDash val="sysDash"/>
                    </a:lnT>
                    <a:lnB w="9525">
                      <a:solidFill>
                        <a:srgbClr val="54C88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61280" y="3429000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bd6c3ea-d1ab-413b-8eb7-53b5f927bb46}"/>
  <p:tag name="TABLE_EMPHASIZE_COLOR" val="11701838"/>
  <p:tag name="TABLE_SKINIDX" val="2"/>
  <p:tag name="TABLE_COLORIDX" val="a"/>
  <p:tag name="TABLE_COLOR_RGB" val="0x000000*0xFFFFFF*0x1D1E25*0xE8D4C2*0xB28E4E*0xB4BB71*0x87AE6A*0x60A463*0x5DA784*0x559B91"/>
</p:tagLst>
</file>

<file path=ppt/tags/tag2.xml><?xml version="1.0" encoding="utf-8"?>
<p:tagLst xmlns:p="http://schemas.openxmlformats.org/presentationml/2006/main">
  <p:tag name="KSO_WM_UNIT_TABLE_BEAUTIFY" val="smartTable{9bd6c3ea-d1ab-413b-8eb7-53b5f927bb46}"/>
  <p:tag name="TABLE_EMPHASIZE_COLOR" val="5556360"/>
  <p:tag name="TABLE_SKINIDX" val="2"/>
  <p:tag name="TABLE_COLORIDX" val="e"/>
  <p:tag name="TABLE_COLOR_RGB" val="0x000000*0xFFFFFF*0x212121*0xFFFFFF*0x54C888*0x42C2AA*0x42AAC2*0x5898CC*0x7B7BB3*0x8371BB"/>
</p:tagLst>
</file>

<file path=ppt/tags/tag3.xml><?xml version="1.0" encoding="utf-8"?>
<p:tagLst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全屏显示(4:3)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Verdana</vt:lpstr>
      <vt:lpstr>黑体</vt:lpstr>
      <vt:lpstr>Calibri</vt:lpstr>
      <vt:lpstr>Arial Unicode MS</vt:lpstr>
      <vt:lpstr>Times New Roman</vt:lpstr>
      <vt:lpstr>Arial Unicode MS</vt:lpstr>
      <vt:lpstr>计算所</vt:lpstr>
      <vt:lpstr>2_PCDW 演示模板</vt:lpstr>
      <vt:lpstr>PDF文档关键信息自动高亮系统 项目优缺点和模型分析报告</vt:lpstr>
      <vt:lpstr>项目优点</vt:lpstr>
      <vt:lpstr>项目优点</vt:lpstr>
      <vt:lpstr>项目优点</vt:lpstr>
      <vt:lpstr>项目优点</vt:lpstr>
      <vt:lpstr>项目优点</vt:lpstr>
      <vt:lpstr>项目缺点</vt:lpstr>
      <vt:lpstr>项目缺点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Jerry</dc:creator>
  <cp:lastModifiedBy>June</cp:lastModifiedBy>
  <cp:revision>1707</cp:revision>
  <dcterms:created xsi:type="dcterms:W3CDTF">2009-03-31T08:42:00Z</dcterms:created>
  <dcterms:modified xsi:type="dcterms:W3CDTF">2020-06-12T17:07:01Z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