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9" r:id="rId4"/>
    <p:sldId id="258" r:id="rId5"/>
    <p:sldId id="260"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AD42C9-AB17-4DD9-A748-2AA50183453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E3F6-987B-49EE-9776-76A27A7CE4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36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D42C9-AB17-4DD9-A748-2AA50183453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110374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D42C9-AB17-4DD9-A748-2AA50183453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379213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D42C9-AB17-4DD9-A748-2AA50183453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21501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D42C9-AB17-4DD9-A748-2AA50183453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E3F6-987B-49EE-9776-76A27A7CE4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1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AD42C9-AB17-4DD9-A748-2AA50183453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13188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AD42C9-AB17-4DD9-A748-2AA50183453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394721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AD42C9-AB17-4DD9-A748-2AA501834539}"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92164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AD42C9-AB17-4DD9-A748-2AA501834539}" type="datetimeFigureOut">
              <a:rPr lang="en-US" smtClean="0"/>
              <a:t>5/20/2019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260700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AD42C9-AB17-4DD9-A748-2AA501834539}" type="datetimeFigureOut">
              <a:rPr lang="en-US" smtClean="0"/>
              <a:t>5/20/2019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77E3F6-987B-49EE-9776-76A27A7CE417}" type="slidenum">
              <a:rPr lang="en-US" smtClean="0"/>
              <a:t>‹#›</a:t>
            </a:fld>
            <a:endParaRPr lang="en-US"/>
          </a:p>
        </p:txBody>
      </p:sp>
    </p:spTree>
    <p:extLst>
      <p:ext uri="{BB962C8B-B14F-4D97-AF65-F5344CB8AC3E}">
        <p14:creationId xmlns:p14="http://schemas.microsoft.com/office/powerpoint/2010/main" val="348145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D42C9-AB17-4DD9-A748-2AA50183453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E3F6-987B-49EE-9776-76A27A7CE417}" type="slidenum">
              <a:rPr lang="en-US" smtClean="0"/>
              <a:t>‹#›</a:t>
            </a:fld>
            <a:endParaRPr lang="en-US"/>
          </a:p>
        </p:txBody>
      </p:sp>
    </p:spTree>
    <p:extLst>
      <p:ext uri="{BB962C8B-B14F-4D97-AF65-F5344CB8AC3E}">
        <p14:creationId xmlns:p14="http://schemas.microsoft.com/office/powerpoint/2010/main" val="279147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AD42C9-AB17-4DD9-A748-2AA501834539}" type="datetimeFigureOut">
              <a:rPr lang="en-US" smtClean="0"/>
              <a:t>5/20/2019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77E3F6-987B-49EE-9776-76A27A7CE4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169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3521D9-E5A4-4E92-8E31-C1D3B2E3687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The Capstone Project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B0B4567-B2C3-4AD3-99F0-EBCCA2AAB49C}"/>
              </a:ext>
            </a:extLst>
          </p:cNvPr>
          <p:cNvSpPr>
            <a:spLocks noGrp="1"/>
          </p:cNvSpPr>
          <p:nvPr>
            <p:ph idx="1"/>
          </p:nvPr>
        </p:nvSpPr>
        <p:spPr>
          <a:xfrm>
            <a:off x="4742016" y="605896"/>
            <a:ext cx="6413663" cy="5646208"/>
          </a:xfrm>
        </p:spPr>
        <p:txBody>
          <a:bodyPr anchor="ctr">
            <a:normAutofit/>
          </a:bodyPr>
          <a:lstStyle/>
          <a:p>
            <a:r>
              <a:rPr lang="en-US" sz="3600" dirty="0"/>
              <a:t>Battle of Neighborhood: Best Bubble Tea Location in City of Toronto</a:t>
            </a:r>
          </a:p>
        </p:txBody>
      </p:sp>
    </p:spTree>
    <p:extLst>
      <p:ext uri="{BB962C8B-B14F-4D97-AF65-F5344CB8AC3E}">
        <p14:creationId xmlns:p14="http://schemas.microsoft.com/office/powerpoint/2010/main" val="229199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6D2-435A-4AE3-A895-D5021650CB4F}"/>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A3EF5F72-FB60-48C2-8068-8B843953F83E}"/>
              </a:ext>
            </a:extLst>
          </p:cNvPr>
          <p:cNvSpPr>
            <a:spLocks noGrp="1"/>
          </p:cNvSpPr>
          <p:nvPr>
            <p:ph idx="1"/>
          </p:nvPr>
        </p:nvSpPr>
        <p:spPr/>
        <p:txBody>
          <a:bodyPr>
            <a:normAutofit/>
          </a:bodyPr>
          <a:lstStyle/>
          <a:p>
            <a:r>
              <a:rPr lang="en-US" dirty="0"/>
              <a:t>Bubble tea has now become an increasingly popular drinks among young people. A friend of mine is looking to invest in a bubble tea store in a Toronto. </a:t>
            </a:r>
          </a:p>
          <a:p>
            <a:r>
              <a:rPr lang="en-US" dirty="0"/>
              <a:t>They are looking to choose a good location for their new bubble tea store.</a:t>
            </a:r>
          </a:p>
          <a:p>
            <a:endParaRPr lang="en-US" dirty="0"/>
          </a:p>
          <a:p>
            <a:r>
              <a:rPr lang="en-US" dirty="0"/>
              <a:t>They have provided two main guidelines for their new store:</a:t>
            </a:r>
          </a:p>
          <a:p>
            <a:r>
              <a:rPr lang="en-US" dirty="0"/>
              <a:t>First, a location that has higher than average monthly average apartment rent since we believe higher income population tend to have higher chance of purchasing bubble tea.</a:t>
            </a:r>
          </a:p>
          <a:p>
            <a:r>
              <a:rPr lang="en-US" dirty="0"/>
              <a:t>Second, we would like our store to close to at least 5 Asian restaurants. we want to place our store near Asian restaurants, since we think Asian food and bubble tea are supplement products.</a:t>
            </a:r>
          </a:p>
          <a:p>
            <a:endParaRPr lang="en-US" dirty="0"/>
          </a:p>
          <a:p>
            <a:pPr marL="0" indent="0">
              <a:buNone/>
            </a:pPr>
            <a:endParaRPr lang="en-US" dirty="0"/>
          </a:p>
        </p:txBody>
      </p:sp>
    </p:spTree>
    <p:extLst>
      <p:ext uri="{BB962C8B-B14F-4D97-AF65-F5344CB8AC3E}">
        <p14:creationId xmlns:p14="http://schemas.microsoft.com/office/powerpoint/2010/main" val="169680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A523-ABF1-4C90-AA4E-F9CCF1D6D35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8B4893B6-CE9E-47D1-9052-15D992E07A35}"/>
              </a:ext>
            </a:extLst>
          </p:cNvPr>
          <p:cNvSpPr>
            <a:spLocks noGrp="1"/>
          </p:cNvSpPr>
          <p:nvPr>
            <p:ph idx="1"/>
          </p:nvPr>
        </p:nvSpPr>
        <p:spPr/>
        <p:txBody>
          <a:bodyPr>
            <a:normAutofit/>
          </a:bodyPr>
          <a:lstStyle/>
          <a:p>
            <a:r>
              <a:rPr lang="en-US" sz="2400" dirty="0"/>
              <a:t>We would like to employ Toronto’s neighborhood information (latitude and longitude) of City of Toronto are scrapped from Wikipedia page. (https://en.wikipedia.org/wiki/List_of_postal_codes_of_Canada:_M)</a:t>
            </a:r>
          </a:p>
          <a:p>
            <a:r>
              <a:rPr lang="en-US" sz="2400" dirty="0"/>
              <a:t>Wikipedia page provides geo coordinate for each neighborhood in the city of Toronto. </a:t>
            </a:r>
          </a:p>
          <a:p>
            <a:r>
              <a:rPr lang="en-US" sz="2400" dirty="0"/>
              <a:t>Venues information are provided by Foursquare developer API. We will use venues information for each neighborhood to aggregate food/drink service provider. </a:t>
            </a:r>
          </a:p>
          <a:p>
            <a:r>
              <a:rPr lang="en-US" sz="2400" dirty="0"/>
              <a:t>Housing and rent data for each neighborhood are from 2018 October CMHC Rental Market Survey.</a:t>
            </a:r>
          </a:p>
          <a:p>
            <a:endParaRPr lang="en-US" sz="2400" dirty="0"/>
          </a:p>
        </p:txBody>
      </p:sp>
    </p:spTree>
    <p:extLst>
      <p:ext uri="{BB962C8B-B14F-4D97-AF65-F5344CB8AC3E}">
        <p14:creationId xmlns:p14="http://schemas.microsoft.com/office/powerpoint/2010/main" val="249306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FB2B-2B2F-41B3-BE7E-B3A948C346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8819A3B-6C21-4D0C-9369-C69A4D744DD8}"/>
              </a:ext>
            </a:extLst>
          </p:cNvPr>
          <p:cNvSpPr>
            <a:spLocks noGrp="1"/>
          </p:cNvSpPr>
          <p:nvPr>
            <p:ph idx="1"/>
          </p:nvPr>
        </p:nvSpPr>
        <p:spPr/>
        <p:txBody>
          <a:bodyPr>
            <a:normAutofit/>
          </a:bodyPr>
          <a:lstStyle/>
          <a:p>
            <a:r>
              <a:rPr lang="en-US" sz="2400" dirty="0"/>
              <a:t>To find the desired location to meet the requirement, we want to first employ </a:t>
            </a:r>
            <a:r>
              <a:rPr lang="en-US" sz="2400" dirty="0" err="1"/>
              <a:t>KMeans</a:t>
            </a:r>
            <a:r>
              <a:rPr lang="en-US" sz="2400" dirty="0"/>
              <a:t> clustering to perform clustering for all neighborhood’s in the city of Toronto. After clustering, we would like to identify the neighborhood centroid that meets requirement of higher than average housing cost. </a:t>
            </a:r>
          </a:p>
          <a:p>
            <a:r>
              <a:rPr lang="en-US" sz="2400" dirty="0"/>
              <a:t>The next step is to use information provided by four squares to identify neighborhood that meet the requirement of Asian restaurant using percentile rank.</a:t>
            </a:r>
          </a:p>
          <a:p>
            <a:r>
              <a:rPr lang="en-US" sz="2400" dirty="0"/>
              <a:t>The highest-ranking neighborhood will become the target location.</a:t>
            </a:r>
          </a:p>
          <a:p>
            <a:endParaRPr lang="en-US" sz="2400" dirty="0"/>
          </a:p>
        </p:txBody>
      </p:sp>
    </p:spTree>
    <p:extLst>
      <p:ext uri="{BB962C8B-B14F-4D97-AF65-F5344CB8AC3E}">
        <p14:creationId xmlns:p14="http://schemas.microsoft.com/office/powerpoint/2010/main" val="411582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A96A-C6A0-47BD-88CD-9AC989E497B8}"/>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8BA11E95-35D6-4F4B-B124-9A20049DE111}"/>
              </a:ext>
            </a:extLst>
          </p:cNvPr>
          <p:cNvPicPr>
            <a:picLocks noGrp="1" noChangeAspect="1"/>
          </p:cNvPicPr>
          <p:nvPr>
            <p:ph idx="1"/>
          </p:nvPr>
        </p:nvPicPr>
        <p:blipFill>
          <a:blip r:embed="rId2"/>
          <a:stretch>
            <a:fillRect/>
          </a:stretch>
        </p:blipFill>
        <p:spPr>
          <a:xfrm>
            <a:off x="1036320" y="1737360"/>
            <a:ext cx="7244297" cy="4438153"/>
          </a:xfrm>
          <a:prstGeom prst="rect">
            <a:avLst/>
          </a:prstGeom>
        </p:spPr>
      </p:pic>
      <p:sp>
        <p:nvSpPr>
          <p:cNvPr id="5" name="Rectangle 4">
            <a:extLst>
              <a:ext uri="{FF2B5EF4-FFF2-40B4-BE49-F238E27FC236}">
                <a16:creationId xmlns:a16="http://schemas.microsoft.com/office/drawing/2014/main" id="{3594CB61-CD04-4492-ACBA-703ACF32D83A}"/>
              </a:ext>
            </a:extLst>
          </p:cNvPr>
          <p:cNvSpPr/>
          <p:nvPr/>
        </p:nvSpPr>
        <p:spPr>
          <a:xfrm>
            <a:off x="8567531" y="2165578"/>
            <a:ext cx="2411895" cy="3371885"/>
          </a:xfrm>
          <a:prstGeom prst="rect">
            <a:avLst/>
          </a:prstGeom>
        </p:spPr>
        <p:txBody>
          <a:bodyPr wrap="square">
            <a:spAutoFit/>
          </a:bodyPr>
          <a:lstStyle/>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graph below shows the clustered neighborhood after filtering and selection. Three clusters are chosen to group the similar neighborhood together.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91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C8D2-6254-447E-8EC4-8D28A490D0C2}"/>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2BAA9C5E-884E-49B2-B53E-F600CD8C06CD}"/>
              </a:ext>
            </a:extLst>
          </p:cNvPr>
          <p:cNvPicPr>
            <a:picLocks noGrp="1" noChangeAspect="1"/>
          </p:cNvPicPr>
          <p:nvPr>
            <p:ph idx="1"/>
          </p:nvPr>
        </p:nvPicPr>
        <p:blipFill>
          <a:blip r:embed="rId2"/>
          <a:stretch>
            <a:fillRect/>
          </a:stretch>
        </p:blipFill>
        <p:spPr>
          <a:xfrm>
            <a:off x="275327" y="1900373"/>
            <a:ext cx="9027699" cy="3092776"/>
          </a:xfrm>
          <a:prstGeom prst="rect">
            <a:avLst/>
          </a:prstGeom>
        </p:spPr>
      </p:pic>
      <p:sp>
        <p:nvSpPr>
          <p:cNvPr id="6" name="Rectangle 5">
            <a:extLst>
              <a:ext uri="{FF2B5EF4-FFF2-40B4-BE49-F238E27FC236}">
                <a16:creationId xmlns:a16="http://schemas.microsoft.com/office/drawing/2014/main" id="{EBBF8A81-B048-4283-A51E-DA1BEEEC938D}"/>
              </a:ext>
            </a:extLst>
          </p:cNvPr>
          <p:cNvSpPr/>
          <p:nvPr/>
        </p:nvSpPr>
        <p:spPr>
          <a:xfrm>
            <a:off x="1249503" y="5156163"/>
            <a:ext cx="5598071"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Here are some details on our cluster of interest, Cluster 0:</a:t>
            </a:r>
          </a:p>
        </p:txBody>
      </p:sp>
    </p:spTree>
    <p:extLst>
      <p:ext uri="{BB962C8B-B14F-4D97-AF65-F5344CB8AC3E}">
        <p14:creationId xmlns:p14="http://schemas.microsoft.com/office/powerpoint/2010/main" val="24428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9882-546B-4474-ACBE-E72B5937DE13}"/>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EBAB1F9B-C40A-4F58-8359-E32EB0FCA692}"/>
              </a:ext>
            </a:extLst>
          </p:cNvPr>
          <p:cNvPicPr>
            <a:picLocks noGrp="1"/>
          </p:cNvPicPr>
          <p:nvPr>
            <p:ph idx="1"/>
          </p:nvPr>
        </p:nvPicPr>
        <p:blipFill>
          <a:blip r:embed="rId2"/>
          <a:stretch>
            <a:fillRect/>
          </a:stretch>
        </p:blipFill>
        <p:spPr>
          <a:xfrm>
            <a:off x="908579" y="1786628"/>
            <a:ext cx="5505473" cy="3666642"/>
          </a:xfrm>
          <a:prstGeom prst="rect">
            <a:avLst/>
          </a:prstGeom>
        </p:spPr>
      </p:pic>
      <p:sp>
        <p:nvSpPr>
          <p:cNvPr id="5" name="Rectangle 4">
            <a:extLst>
              <a:ext uri="{FF2B5EF4-FFF2-40B4-BE49-F238E27FC236}">
                <a16:creationId xmlns:a16="http://schemas.microsoft.com/office/drawing/2014/main" id="{7D9ABE78-A2B7-4892-AC75-DC2E181B41A6}"/>
              </a:ext>
            </a:extLst>
          </p:cNvPr>
          <p:cNvSpPr/>
          <p:nvPr/>
        </p:nvSpPr>
        <p:spPr>
          <a:xfrm>
            <a:off x="6539949" y="2153479"/>
            <a:ext cx="4181060" cy="1724318"/>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above histogram shows the distribution of average living cost for the city of Toronto by different neighborhood. The mean cost of living is CAD 1,388. </a:t>
            </a:r>
          </a:p>
        </p:txBody>
      </p:sp>
    </p:spTree>
    <p:extLst>
      <p:ext uri="{BB962C8B-B14F-4D97-AF65-F5344CB8AC3E}">
        <p14:creationId xmlns:p14="http://schemas.microsoft.com/office/powerpoint/2010/main" val="342996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E655-CC81-4388-A222-4C2F55C961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B654A3-9E62-4916-9265-CA6A83472B75}"/>
              </a:ext>
            </a:extLst>
          </p:cNvPr>
          <p:cNvSpPr>
            <a:spLocks noGrp="1"/>
          </p:cNvSpPr>
          <p:nvPr>
            <p:ph idx="1"/>
          </p:nvPr>
        </p:nvSpPr>
        <p:spPr/>
        <p:txBody>
          <a:bodyPr/>
          <a:lstStyle/>
          <a:p>
            <a:r>
              <a:rPr lang="en-US" dirty="0"/>
              <a:t> Two choice in the cluster 0 meet the requirement:</a:t>
            </a:r>
          </a:p>
          <a:p>
            <a:r>
              <a:rPr lang="en-US" dirty="0"/>
              <a:t>Selection1 : Regent Park with average cost of living CAD 1585</a:t>
            </a:r>
          </a:p>
          <a:p>
            <a:r>
              <a:rPr lang="en-US" dirty="0"/>
              <a:t>Selection2 : Henry Farm with average cost of living CAD 1634 </a:t>
            </a:r>
          </a:p>
          <a:p>
            <a:r>
              <a:rPr lang="en-US" dirty="0"/>
              <a:t>The two selections were chosen first by K-means to group similar venues that contains a higher than average Asian restaurant. After meet the first criterion, we examined average rent in the city of Toronto by neighborhood. We filtered out selections that have lower than average cost of living. This enable us to narrow down the two finalists. </a:t>
            </a:r>
          </a:p>
          <a:p>
            <a:r>
              <a:rPr lang="en-US" dirty="0"/>
              <a:t>Finally since Henry Farm has more Asian restaurant than Regent Park, I suggest the ideal bubble tea location to be Henry Farm.</a:t>
            </a:r>
          </a:p>
          <a:p>
            <a:endParaRPr lang="en-US" dirty="0"/>
          </a:p>
        </p:txBody>
      </p:sp>
    </p:spTree>
    <p:extLst>
      <p:ext uri="{BB962C8B-B14F-4D97-AF65-F5344CB8AC3E}">
        <p14:creationId xmlns:p14="http://schemas.microsoft.com/office/powerpoint/2010/main" val="2426365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22</TotalTime>
  <Words>517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Times New Roman</vt:lpstr>
      <vt:lpstr>Retrospect</vt:lpstr>
      <vt:lpstr>The Capstone Project</vt:lpstr>
      <vt:lpstr>Mission Statement</vt:lpstr>
      <vt:lpstr>Data Source</vt:lpstr>
      <vt:lpstr>Methodology</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Capstone Project</dc:title>
  <dc:creator>Ziyuan Yan</dc:creator>
  <cp:lastModifiedBy>Ziyuan Yan</cp:lastModifiedBy>
  <cp:revision>5</cp:revision>
  <dcterms:created xsi:type="dcterms:W3CDTF">2019-05-20T14:18:46Z</dcterms:created>
  <dcterms:modified xsi:type="dcterms:W3CDTF">2019-05-20T14:41:14Z</dcterms:modified>
</cp:coreProperties>
</file>