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73" r:id="rId2"/>
    <p:sldMasterId id="2147483694" r:id="rId3"/>
    <p:sldMasterId id="2147483717" r:id="rId4"/>
  </p:sldMasterIdLst>
  <p:notesMasterIdLst>
    <p:notesMasterId r:id="rId14"/>
  </p:notesMasterIdLst>
  <p:handoutMasterIdLst>
    <p:handoutMasterId r:id="rId15"/>
  </p:handoutMasterIdLst>
  <p:sldIdLst>
    <p:sldId id="355" r:id="rId5"/>
    <p:sldId id="357" r:id="rId6"/>
    <p:sldId id="333" r:id="rId7"/>
    <p:sldId id="354" r:id="rId8"/>
    <p:sldId id="353" r:id="rId9"/>
    <p:sldId id="339" r:id="rId10"/>
    <p:sldId id="349" r:id="rId11"/>
    <p:sldId id="359" r:id="rId12"/>
    <p:sldId id="350" r:id="rId13"/>
  </p:sldIdLst>
  <p:sldSz cx="14630400" cy="8229600"/>
  <p:notesSz cx="6858000" cy="9144000"/>
  <p:custDataLst>
    <p:tags r:id="rId16"/>
  </p:custDataLst>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384"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240" userDrawn="1">
          <p15:clr>
            <a:srgbClr val="A4A3A4"/>
          </p15:clr>
        </p15:guide>
        <p15:guide id="14" pos="8784" userDrawn="1">
          <p15:clr>
            <a:srgbClr val="A4A3A4"/>
          </p15:clr>
        </p15:guide>
        <p15:guide id="15" pos="4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24" autoAdjust="0"/>
    <p:restoredTop sz="95401" autoAdjust="0"/>
  </p:normalViewPr>
  <p:slideViewPr>
    <p:cSldViewPr snapToGrid="0" showGuides="1">
      <p:cViewPr varScale="1">
        <p:scale>
          <a:sx n="68" d="100"/>
          <a:sy n="68" d="100"/>
        </p:scale>
        <p:origin x="989" y="77"/>
      </p:cViewPr>
      <p:guideLst>
        <p:guide orient="horz" pos="403"/>
        <p:guide orient="horz" pos="1296"/>
        <p:guide orient="horz" pos="4522"/>
        <p:guide orient="horz" pos="4896"/>
        <p:guide pos="7488"/>
        <p:guide pos="384"/>
        <p:guide pos="3024"/>
        <p:guide pos="3312"/>
        <p:guide pos="4464"/>
        <p:guide pos="4608"/>
        <p:guide pos="4752"/>
        <p:guide pos="5904"/>
        <p:guide pos="6240"/>
        <p:guide pos="8784"/>
        <p:guide pos="432"/>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showGuides="1">
      <p:cViewPr varScale="1">
        <p:scale>
          <a:sx n="54" d="100"/>
          <a:sy n="54" d="100"/>
        </p:scale>
        <p:origin x="282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1/16/2019</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1/16/2019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7DE2E8FF-3D0C-9D4D-B4D1-3089215958A5}" type="slidenum">
              <a:rPr lang="en-US" smtClean="0"/>
              <a:pPr/>
              <a:t>2</a:t>
            </a:fld>
            <a:endParaRPr lang="en-US" dirty="0"/>
          </a:p>
        </p:txBody>
      </p:sp>
    </p:spTree>
    <p:extLst>
      <p:ext uri="{BB962C8B-B14F-4D97-AF65-F5344CB8AC3E}">
        <p14:creationId xmlns:p14="http://schemas.microsoft.com/office/powerpoint/2010/main" val="2591954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dirty="0"/>
              <a:t>We start with </a:t>
            </a:r>
            <a:r>
              <a:rPr lang="en-US" baseline="0" dirty="0"/>
              <a:t>an example of a machine learning algorithm. The code takes in data, builds a model, and uses the model to produce some result.</a:t>
            </a:r>
            <a:endParaRPr lang="en-US" dirty="0"/>
          </a:p>
          <a:p>
            <a:pPr marL="0" marR="0" indent="0" algn="l" defTabSz="73152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3</a:t>
            </a:fld>
            <a:endParaRPr lang="en-US" dirty="0"/>
          </a:p>
        </p:txBody>
      </p:sp>
    </p:spTree>
    <p:extLst>
      <p:ext uri="{BB962C8B-B14F-4D97-AF65-F5344CB8AC3E}">
        <p14:creationId xmlns:p14="http://schemas.microsoft.com/office/powerpoint/2010/main" val="2224773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dirty="0"/>
              <a:t>We start with </a:t>
            </a:r>
            <a:r>
              <a:rPr lang="en-US" baseline="0" dirty="0"/>
              <a:t>an example of a machine learning algorithm. The code takes in data, builds a model, and uses the model to produce some result.</a:t>
            </a:r>
            <a:endParaRPr lang="en-US" dirty="0"/>
          </a:p>
          <a:p>
            <a:pPr marL="0" marR="0" indent="0" algn="l" defTabSz="73152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4</a:t>
            </a:fld>
            <a:endParaRPr lang="en-US" dirty="0"/>
          </a:p>
        </p:txBody>
      </p:sp>
    </p:spTree>
    <p:extLst>
      <p:ext uri="{BB962C8B-B14F-4D97-AF65-F5344CB8AC3E}">
        <p14:creationId xmlns:p14="http://schemas.microsoft.com/office/powerpoint/2010/main" val="1421304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dirty="0"/>
              <a:t>More realistically, many</a:t>
            </a:r>
            <a:r>
              <a:rPr lang="en-US" baseline="0" dirty="0"/>
              <a:t> who write algorithms understand the underlying principles involved, but often aren’t experts in the technique. The data scientist starts by writing the parts of the algorithm that are least understood. Much of the code is copied from other projects. There often is no single best way to analyze the data. Stakeholders often have existing beliefs about how the world works, independent of the algorithm’s results.</a:t>
            </a:r>
            <a:endParaRPr lang="en-US" dirty="0"/>
          </a:p>
          <a:p>
            <a:pPr marL="0" marR="0" indent="0" algn="l" defTabSz="73152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5</a:t>
            </a:fld>
            <a:endParaRPr lang="en-US" dirty="0"/>
          </a:p>
        </p:txBody>
      </p:sp>
    </p:spTree>
    <p:extLst>
      <p:ext uri="{BB962C8B-B14F-4D97-AF65-F5344CB8AC3E}">
        <p14:creationId xmlns:p14="http://schemas.microsoft.com/office/powerpoint/2010/main" val="1308593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Arial"/>
                <a:ea typeface="+mn-ea"/>
                <a:cs typeface="Arial"/>
              </a:rPr>
              <a:t>To operate on the level of a professional data scientist, you have to master the art of the hack. You need to get good at producing new, minimum-viable, data products based on adaptations of assets you already have.</a:t>
            </a:r>
            <a:endParaRPr lang="en-US" dirty="0"/>
          </a:p>
          <a:p>
            <a:pPr marL="0" marR="0" indent="0" algn="l" defTabSz="73152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6</a:t>
            </a:fld>
            <a:endParaRPr lang="en-US" dirty="0"/>
          </a:p>
        </p:txBody>
      </p:sp>
    </p:spTree>
    <p:extLst>
      <p:ext uri="{BB962C8B-B14F-4D97-AF65-F5344CB8AC3E}">
        <p14:creationId xmlns:p14="http://schemas.microsoft.com/office/powerpoint/2010/main" val="222477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sz="1800" dirty="0"/>
              <a:t>We can learn about data</a:t>
            </a:r>
            <a:r>
              <a:rPr lang="en-US" sz="1800" baseline="0" dirty="0"/>
              <a:t> </a:t>
            </a:r>
            <a:r>
              <a:rPr lang="en-US" sz="1800" dirty="0"/>
              <a:t>pipelines using an example. This example uses</a:t>
            </a:r>
            <a:r>
              <a:rPr lang="en-US" sz="1800" baseline="0" dirty="0"/>
              <a:t> an R script to model the essential elements of a professional-grade data pipeline.</a:t>
            </a:r>
            <a:endParaRPr lang="en-US" sz="180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52031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7DE2E8FF-3D0C-9D4D-B4D1-3089215958A5}" type="slidenum">
              <a:rPr lang="en-US" smtClean="0"/>
              <a:pPr/>
              <a:t>8</a:t>
            </a:fld>
            <a:endParaRPr lang="en-US" dirty="0"/>
          </a:p>
        </p:txBody>
      </p:sp>
    </p:spTree>
    <p:extLst>
      <p:ext uri="{BB962C8B-B14F-4D97-AF65-F5344CB8AC3E}">
        <p14:creationId xmlns:p14="http://schemas.microsoft.com/office/powerpoint/2010/main" val="2689450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image" Target="../media/image9.emf"/><Relationship Id="rId4" Type="http://schemas.openxmlformats.org/officeDocument/2006/relationships/oleObject" Target="../embeddings/oleObject3.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2.emf"/></Relationships>
</file>

<file path=ppt/slideLayouts/_rels/slideLayout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pic>
        <p:nvPicPr>
          <p:cNvPr id="42" name="Picture 41"/>
          <p:cNvPicPr>
            <a:picLocks noChangeAspect="1"/>
          </p:cNvPicPr>
          <p:nvPr userDrawn="1"/>
        </p:nvPicPr>
        <p:blipFill>
          <a:blip r:embed="rId2">
            <a:grayscl/>
            <a:extLst>
              <a:ext uri="{BEBA8EAE-BF5A-486C-A8C5-ECC9F3942E4B}">
                <a14:imgProps xmlns:a14="http://schemas.microsoft.com/office/drawing/2010/main">
                  <a14:imgLayer r:embed="rId3">
                    <a14:imgEffect>
                      <a14:brightnessContrast bright="5000" contrast="20000"/>
                    </a14:imgEffect>
                  </a14:imgLayer>
                </a14:imgProps>
              </a:ext>
            </a:extLst>
          </a:blip>
          <a:stretch>
            <a:fillRect/>
          </a:stretch>
        </p:blipFill>
        <p:spPr>
          <a:xfrm>
            <a:off x="3657600" y="0"/>
            <a:ext cx="10972800" cy="8229600"/>
          </a:xfrm>
          <a:prstGeom prst="rect">
            <a:avLst/>
          </a:prstGeom>
        </p:spPr>
      </p:pic>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8" name="Picture 7"/>
          <p:cNvPicPr>
            <a:picLocks noChangeAspect="1"/>
          </p:cNvPicPr>
          <p:nvPr userDrawn="1"/>
        </p:nvPicPr>
        <p:blipFill>
          <a:blip r:embed="rId4"/>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January 16, 2019</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dirty="0"/>
              <a:t>Click icon to add picture</a:t>
            </a:r>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January 16, 2019</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748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16,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16,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89110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16,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399057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16, 2019</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dirty="0"/>
              <a:t>Click icon to add picture</a:t>
            </a:r>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16, 2019</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rgbClr val="FFFFFF"/>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fld id="{03C7D0F0-10D5-4191-B6F4-99306F468FEF}" type="datetime4">
              <a:rPr lang="en-US" sz="1400" smtClean="0">
                <a:solidFill>
                  <a:srgbClr val="000000"/>
                </a:solidFill>
              </a:rPr>
              <a:pPr algn="r" defTabSz="820738"/>
              <a:t>January 16, 2019</a:t>
            </a:fld>
            <a:endParaRPr lang="en-US" sz="1400" dirty="0">
              <a:solidFill>
                <a:srgbClr val="000000"/>
              </a:solidFill>
            </a:endParaRPr>
          </a:p>
        </p:txBody>
      </p:sp>
    </p:spTree>
    <p:extLst>
      <p:ext uri="{BB962C8B-B14F-4D97-AF65-F5344CB8AC3E}">
        <p14:creationId xmlns:p14="http://schemas.microsoft.com/office/powerpoint/2010/main" val="287606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000000"/>
                </a:solidFill>
              </a:rPr>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fld id="{03C7D0F0-10D5-4191-B6F4-99306F468FEF}" type="datetime4">
              <a:rPr lang="en-US" sz="1400" smtClean="0">
                <a:solidFill>
                  <a:srgbClr val="000000"/>
                </a:solidFill>
              </a:rPr>
              <a:pPr algn="r" defTabSz="820738"/>
              <a:t>January 16, 2019</a:t>
            </a:fld>
            <a:endParaRPr lang="en-US" sz="1400" dirty="0">
              <a:solidFill>
                <a:srgbClr val="000000"/>
              </a:solidFill>
            </a:endParaRPr>
          </a:p>
        </p:txBody>
      </p:sp>
    </p:spTree>
    <p:extLst>
      <p:ext uri="{BB962C8B-B14F-4D97-AF65-F5344CB8AC3E}">
        <p14:creationId xmlns:p14="http://schemas.microsoft.com/office/powerpoint/2010/main" val="294042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FFFFFF"/>
                </a:solidFill>
              </a:rPr>
              <a:t>DXC Proprietary and Confidential</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fld id="{03C7D0F0-10D5-4191-B6F4-99306F468FEF}" type="datetime4">
              <a:rPr lang="en-US" sz="1400" smtClean="0">
                <a:solidFill>
                  <a:srgbClr val="FFFFFF"/>
                </a:solidFill>
              </a:rPr>
              <a:pPr algn="r" defTabSz="820738"/>
              <a:t>January 16, 2019</a:t>
            </a:fld>
            <a:endParaRPr lang="en-US" sz="1400" dirty="0">
              <a:solidFill>
                <a:srgbClr val="FFFFFF"/>
              </a:solidFill>
            </a:endParaRPr>
          </a:p>
        </p:txBody>
      </p:sp>
    </p:spTree>
    <p:extLst>
      <p:ext uri="{BB962C8B-B14F-4D97-AF65-F5344CB8AC3E}">
        <p14:creationId xmlns:p14="http://schemas.microsoft.com/office/powerpoint/2010/main" val="311605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solidFill>
                  <a:srgbClr val="000000"/>
                </a:solidFill>
              </a:endParaRPr>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000000"/>
                </a:solidFill>
              </a:rPr>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fld id="{03C7D0F0-10D5-4191-B6F4-99306F468FEF}" type="datetime4">
              <a:rPr lang="en-US" sz="1400" smtClean="0">
                <a:solidFill>
                  <a:srgbClr val="000000"/>
                </a:solidFill>
              </a:rPr>
              <a:pPr algn="r" defTabSz="820738"/>
              <a:t>January 16, 2019</a:t>
            </a:fld>
            <a:endParaRPr lang="en-US" sz="1400" dirty="0">
              <a:solidFill>
                <a:srgbClr val="000000"/>
              </a:solidFill>
            </a:endParaRPr>
          </a:p>
        </p:txBody>
      </p:sp>
    </p:spTree>
    <p:extLst>
      <p:ext uri="{BB962C8B-B14F-4D97-AF65-F5344CB8AC3E}">
        <p14:creationId xmlns:p14="http://schemas.microsoft.com/office/powerpoint/2010/main" val="332078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rgbClr val="FFFFFF"/>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fld id="{03C7D0F0-10D5-4191-B6F4-99306F468FEF}" type="datetime4">
              <a:rPr lang="en-US" sz="1400" smtClean="0">
                <a:solidFill>
                  <a:srgbClr val="FFFFFF"/>
                </a:solidFill>
              </a:rPr>
              <a:pPr algn="r" defTabSz="820738"/>
              <a:t>January 16, 2019</a:t>
            </a:fld>
            <a:endParaRPr lang="en-US" sz="1400" dirty="0">
              <a:solidFill>
                <a:srgbClr val="FFFFFF"/>
              </a:solidFill>
            </a:endParaRPr>
          </a:p>
        </p:txBody>
      </p:sp>
    </p:spTree>
    <p:extLst>
      <p:ext uri="{BB962C8B-B14F-4D97-AF65-F5344CB8AC3E}">
        <p14:creationId xmlns:p14="http://schemas.microsoft.com/office/powerpoint/2010/main" val="113639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rgbClr val="000000"/>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fld id="{03C7D0F0-10D5-4191-B6F4-99306F468FEF}" type="datetime4">
              <a:rPr lang="en-US" sz="1400" smtClean="0">
                <a:solidFill>
                  <a:srgbClr val="000000"/>
                </a:solidFill>
              </a:rPr>
              <a:pPr algn="r" defTabSz="820738"/>
              <a:t>January 16, 2019</a:t>
            </a:fld>
            <a:endParaRPr lang="en-US" sz="1400" dirty="0">
              <a:solidFill>
                <a:srgbClr val="000000"/>
              </a:solidFill>
            </a:endParaRPr>
          </a:p>
        </p:txBody>
      </p:sp>
    </p:spTree>
    <p:extLst>
      <p:ext uri="{BB962C8B-B14F-4D97-AF65-F5344CB8AC3E}">
        <p14:creationId xmlns:p14="http://schemas.microsoft.com/office/powerpoint/2010/main" val="358903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445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January 16, 2019</a:t>
            </a:fld>
            <a:endParaRPr lang="en-US" sz="1400" b="0"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2057399"/>
            <a:ext cx="13258800" cy="5121275"/>
          </a:xfrm>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72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883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524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Rectangle 2"/>
          <p:cNvSpPr/>
          <p:nvPr userDrawn="1"/>
        </p:nvSpPr>
        <p:spPr bwMode="auto">
          <a:xfrm>
            <a:off x="0" y="0"/>
            <a:ext cx="6172200" cy="82296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dirty="0">
              <a:solidFill>
                <a:srgbClr val="000000"/>
              </a:solidFill>
              <a:ea typeface="MS PGothic" pitchFamily="34" charset="-128"/>
            </a:endParaRPr>
          </a:p>
        </p:txBody>
      </p:sp>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557097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5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685800" y="639763"/>
            <a:ext cx="5143500" cy="1417636"/>
          </a:xfrm>
        </p:spPr>
        <p:txBody>
          <a:bodyPr/>
          <a:lstStyle>
            <a:lvl1pPr>
              <a:defRPr>
                <a:solidFill>
                  <a:schemeClr val="bg1"/>
                </a:solidFill>
              </a:defRPr>
            </a:lvl1pPr>
          </a:lstStyle>
          <a:p>
            <a:r>
              <a:rPr lang="en-US" dirty="0"/>
              <a:t>Click to edit Master title style</a:t>
            </a:r>
          </a:p>
        </p:txBody>
      </p:sp>
      <p:pic>
        <p:nvPicPr>
          <p:cNvPr id="5" name="Picture 4"/>
          <p:cNvPicPr>
            <a:picLocks noChangeAspect="1"/>
          </p:cNvPicPr>
          <p:nvPr userDrawn="1"/>
        </p:nvPicPr>
        <p:blipFill>
          <a:blip r:embed="rId6"/>
          <a:stretch>
            <a:fillRect/>
          </a:stretch>
        </p:blipFill>
        <p:spPr bwMode="black">
          <a:xfrm>
            <a:off x="544830" y="7425690"/>
            <a:ext cx="2048256" cy="581762"/>
          </a:xfrm>
          <a:prstGeom prst="rect">
            <a:avLst/>
          </a:prstGeom>
        </p:spPr>
      </p:pic>
      <p:sp>
        <p:nvSpPr>
          <p:cNvPr id="6"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Tree>
    <p:extLst>
      <p:ext uri="{BB962C8B-B14F-4D97-AF65-F5344CB8AC3E}">
        <p14:creationId xmlns:p14="http://schemas.microsoft.com/office/powerpoint/2010/main" val="355680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7545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01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dirty="0"/>
              <a:t>Click icon to add picture</a:t>
            </a:r>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smtClean="0">
                <a:solidFill>
                  <a:srgbClr val="000000"/>
                </a:solidFill>
              </a:rPr>
              <a:pPr algn="r" defTabSz="820738">
                <a:spcBef>
                  <a:spcPct val="50000"/>
                </a:spcBef>
              </a:pPr>
              <a:t>January 16, 2019</a:t>
            </a:fld>
            <a:endParaRPr lang="en-US" sz="1100" dirty="0">
              <a:solidFill>
                <a:srgbClr val="000000"/>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rgbClr val="000000"/>
                </a:solidFill>
              </a:rPr>
              <a:pPr algn="r" defTabSz="820738">
                <a:spcBef>
                  <a:spcPct val="50000"/>
                </a:spcBef>
              </a:pPr>
              <a:t>‹#›</a:t>
            </a:fld>
            <a:endParaRPr lang="en-US" sz="1100" b="1" dirty="0">
              <a:solidFill>
                <a:srgbClr val="000000"/>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rgbClr val="000000"/>
                </a:solidFill>
              </a:rPr>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442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Tree>
    <p:extLst>
      <p:ext uri="{BB962C8B-B14F-4D97-AF65-F5344CB8AC3E}">
        <p14:creationId xmlns:p14="http://schemas.microsoft.com/office/powerpoint/2010/main" val="44428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smtClean="0">
                <a:solidFill>
                  <a:srgbClr val="FFFFFF"/>
                </a:solidFill>
              </a:rPr>
              <a:pPr algn="r" defTabSz="820738">
                <a:spcBef>
                  <a:spcPct val="50000"/>
                </a:spcBef>
              </a:pPr>
              <a:t>January 16, 2019</a:t>
            </a:fld>
            <a:endParaRPr lang="en-US" sz="1100" dirty="0">
              <a:solidFill>
                <a:srgbClr val="FFFFFF"/>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rgbClr val="FFFFFF"/>
                </a:solidFill>
              </a:rPr>
              <a:pPr algn="r" defTabSz="820738">
                <a:spcBef>
                  <a:spcPct val="50000"/>
                </a:spcBef>
              </a:pPr>
              <a:t>‹#›</a:t>
            </a:fld>
            <a:endParaRPr lang="en-US" sz="1100" b="1" dirty="0">
              <a:solidFill>
                <a:srgbClr val="FFFFFF"/>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FFFFFF"/>
                </a:solidFill>
              </a:rPr>
              <a:t>DXC Proprietary and Confidential</a:t>
            </a:r>
          </a:p>
        </p:txBody>
      </p:sp>
    </p:spTree>
    <p:extLst>
      <p:ext uri="{BB962C8B-B14F-4D97-AF65-F5344CB8AC3E}">
        <p14:creationId xmlns:p14="http://schemas.microsoft.com/office/powerpoint/2010/main" val="252503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smtClean="0">
                <a:solidFill>
                  <a:srgbClr val="FFFFFF"/>
                </a:solidFill>
              </a:rPr>
              <a:pPr algn="r" defTabSz="820738">
                <a:spcBef>
                  <a:spcPct val="50000"/>
                </a:spcBef>
              </a:pPr>
              <a:t>January 16, 2019</a:t>
            </a:fld>
            <a:endParaRPr lang="en-US" sz="1100" dirty="0">
              <a:solidFill>
                <a:srgbClr val="FFFFFF"/>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rgbClr val="FFFFFF"/>
                </a:solidFill>
              </a:rPr>
              <a:pPr algn="r" defTabSz="820738">
                <a:spcBef>
                  <a:spcPct val="50000"/>
                </a:spcBef>
              </a:pPr>
              <a:t>‹#›</a:t>
            </a:fld>
            <a:endParaRPr lang="en-US" sz="1100" b="1" dirty="0">
              <a:solidFill>
                <a:srgbClr val="FFFFFF"/>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FFFFFF"/>
                </a:solidFill>
              </a:rPr>
              <a:t>DXC Proprietary and Confidential</a:t>
            </a:r>
          </a:p>
        </p:txBody>
      </p:sp>
    </p:spTree>
    <p:extLst>
      <p:ext uri="{BB962C8B-B14F-4D97-AF65-F5344CB8AC3E}">
        <p14:creationId xmlns:p14="http://schemas.microsoft.com/office/powerpoint/2010/main" val="145557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48" name="Picture 47"/>
          <p:cNvPicPr>
            <a:picLocks noChangeAspect="1"/>
          </p:cNvPicPr>
          <p:nvPr userDrawn="1"/>
        </p:nvPicPr>
        <p:blipFill rotWithShape="1">
          <a:blip r:embed="rId2">
            <a:grayscl/>
            <a:extLst>
              <a:ext uri="{BEBA8EAE-BF5A-486C-A8C5-ECC9F3942E4B}">
                <a14:imgProps xmlns:a14="http://schemas.microsoft.com/office/drawing/2010/main">
                  <a14:imgLayer r:embed="rId3">
                    <a14:imgEffect>
                      <a14:brightnessContrast bright="5000" contrast="20000"/>
                    </a14:imgEffect>
                  </a14:imgLayer>
                </a14:imgProps>
              </a:ext>
            </a:extLst>
          </a:blip>
          <a:srcRect l="3024" r="38926" b="33669"/>
          <a:stretch/>
        </p:blipFill>
        <p:spPr>
          <a:xfrm>
            <a:off x="7315200" y="964407"/>
            <a:ext cx="7315200" cy="630078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pic>
          <p:nvPicPr>
            <p:cNvPr id="11" name="Picture 10"/>
            <p:cNvPicPr>
              <a:picLocks noChangeAspect="1"/>
            </p:cNvPicPr>
            <p:nvPr userDrawn="1"/>
          </p:nvPicPr>
          <p:blipFill>
            <a:blip r:embed="rId4"/>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fld id="{03C7D0F0-10D5-4191-B6F4-99306F468FEF}" type="datetime4">
              <a:rPr lang="en-US" sz="1100" smtClean="0">
                <a:solidFill>
                  <a:srgbClr val="000000"/>
                </a:solidFill>
              </a:rPr>
              <a:pPr algn="r" defTabSz="820738"/>
              <a:t>January 16, 2019</a:t>
            </a:fld>
            <a:endParaRPr lang="en-US" sz="1100" dirty="0">
              <a:solidFill>
                <a:srgbClr val="000000"/>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fld id="{18E29826-F105-4F77-B977-03F4A4723A21}" type="slidenum">
              <a:rPr lang="en-US" sz="1100" b="1" smtClean="0">
                <a:solidFill>
                  <a:srgbClr val="000000"/>
                </a:solidFill>
              </a:rPr>
              <a:pPr algn="r" defTabSz="820738"/>
              <a:t>‹#›</a:t>
            </a:fld>
            <a:endParaRPr lang="en-US" sz="1100" b="1" dirty="0">
              <a:solidFill>
                <a:srgbClr val="000000"/>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000000"/>
                </a:solidFill>
              </a:rPr>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Tree>
    <p:extLst>
      <p:ext uri="{BB962C8B-B14F-4D97-AF65-F5344CB8AC3E}">
        <p14:creationId xmlns:p14="http://schemas.microsoft.com/office/powerpoint/2010/main" val="427187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dirty="0"/>
              <a:t>Click icon to add picture</a:t>
            </a:r>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smtClean="0">
                <a:solidFill>
                  <a:srgbClr val="FFFFFF"/>
                </a:solidFill>
              </a:rPr>
              <a:pPr algn="r" defTabSz="820738">
                <a:spcBef>
                  <a:spcPct val="50000"/>
                </a:spcBef>
              </a:pPr>
              <a:t>January 16, 2019</a:t>
            </a:fld>
            <a:endParaRPr lang="en-US" sz="1100" dirty="0">
              <a:solidFill>
                <a:srgbClr val="FFFFFF"/>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rgbClr val="FFFFFF"/>
                </a:solidFill>
              </a:rPr>
              <a:pPr algn="r" defTabSz="820738">
                <a:spcBef>
                  <a:spcPct val="50000"/>
                </a:spcBef>
              </a:pPr>
              <a:t>‹#›</a:t>
            </a:fld>
            <a:endParaRPr lang="en-US" sz="1100" b="1" dirty="0">
              <a:solidFill>
                <a:srgbClr val="FFFFFF"/>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FFFFFF"/>
                </a:solidFill>
              </a:rPr>
              <a:t>DXC Proprietary and Confidential</a:t>
            </a:r>
          </a:p>
        </p:txBody>
      </p:sp>
    </p:spTree>
    <p:extLst>
      <p:ext uri="{BB962C8B-B14F-4D97-AF65-F5344CB8AC3E}">
        <p14:creationId xmlns:p14="http://schemas.microsoft.com/office/powerpoint/2010/main" val="179844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rgbClr val="FFFFFF"/>
                </a:solidFill>
              </a:rPr>
              <a:t>DXC Proprietary and Confidential</a:t>
            </a:r>
          </a:p>
        </p:txBody>
      </p:sp>
    </p:spTree>
    <p:extLst>
      <p:ext uri="{BB962C8B-B14F-4D97-AF65-F5344CB8AC3E}">
        <p14:creationId xmlns:p14="http://schemas.microsoft.com/office/powerpoint/2010/main" val="54894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rgbClr val="FFFFFF"/>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fld id="{03C7D0F0-10D5-4191-B6F4-99306F468FEF}" type="datetime4">
              <a:rPr lang="en-US" sz="1400" smtClean="0">
                <a:solidFill>
                  <a:srgbClr val="000000"/>
                </a:solidFill>
              </a:rPr>
              <a:pPr algn="r" defTabSz="820738"/>
              <a:t>January 16, 2019</a:t>
            </a:fld>
            <a:endParaRPr lang="en-US" sz="1400" dirty="0">
              <a:solidFill>
                <a:srgbClr val="000000"/>
              </a:solidFill>
            </a:endParaRPr>
          </a:p>
        </p:txBody>
      </p:sp>
    </p:spTree>
    <p:extLst>
      <p:ext uri="{BB962C8B-B14F-4D97-AF65-F5344CB8AC3E}">
        <p14:creationId xmlns:p14="http://schemas.microsoft.com/office/powerpoint/2010/main" val="204237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000000"/>
                </a:solidFill>
              </a:rPr>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fld id="{03C7D0F0-10D5-4191-B6F4-99306F468FEF}" type="datetime4">
              <a:rPr lang="en-US" sz="1400" smtClean="0">
                <a:solidFill>
                  <a:srgbClr val="000000"/>
                </a:solidFill>
              </a:rPr>
              <a:pPr algn="r" defTabSz="820738"/>
              <a:t>January 16, 2019</a:t>
            </a:fld>
            <a:endParaRPr lang="en-US" sz="1400" dirty="0">
              <a:solidFill>
                <a:srgbClr val="000000"/>
              </a:solidFill>
            </a:endParaRPr>
          </a:p>
        </p:txBody>
      </p:sp>
    </p:spTree>
    <p:extLst>
      <p:ext uri="{BB962C8B-B14F-4D97-AF65-F5344CB8AC3E}">
        <p14:creationId xmlns:p14="http://schemas.microsoft.com/office/powerpoint/2010/main" val="30436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FFFFFF"/>
                </a:solidFill>
              </a:rPr>
              <a:t>DXC Proprietary and Confidential</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fld id="{03C7D0F0-10D5-4191-B6F4-99306F468FEF}" type="datetime4">
              <a:rPr lang="en-US" sz="1400" smtClean="0">
                <a:solidFill>
                  <a:srgbClr val="FFFFFF"/>
                </a:solidFill>
              </a:rPr>
              <a:pPr algn="r" defTabSz="820738"/>
              <a:t>January 16, 2019</a:t>
            </a:fld>
            <a:endParaRPr lang="en-US" sz="1400" dirty="0">
              <a:solidFill>
                <a:srgbClr val="FFFFFF"/>
              </a:solidFill>
            </a:endParaRPr>
          </a:p>
        </p:txBody>
      </p:sp>
    </p:spTree>
    <p:extLst>
      <p:ext uri="{BB962C8B-B14F-4D97-AF65-F5344CB8AC3E}">
        <p14:creationId xmlns:p14="http://schemas.microsoft.com/office/powerpoint/2010/main" val="6505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solidFill>
                  <a:srgbClr val="000000"/>
                </a:solidFill>
              </a:endParaRPr>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000000"/>
                </a:solidFill>
              </a:rPr>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fld id="{03C7D0F0-10D5-4191-B6F4-99306F468FEF}" type="datetime4">
              <a:rPr lang="en-US" sz="1400" smtClean="0">
                <a:solidFill>
                  <a:srgbClr val="000000"/>
                </a:solidFill>
              </a:rPr>
              <a:pPr algn="r" defTabSz="820738"/>
              <a:t>January 16, 2019</a:t>
            </a:fld>
            <a:endParaRPr lang="en-US" sz="1400" dirty="0">
              <a:solidFill>
                <a:srgbClr val="000000"/>
              </a:solidFill>
            </a:endParaRPr>
          </a:p>
        </p:txBody>
      </p:sp>
    </p:spTree>
    <p:extLst>
      <p:ext uri="{BB962C8B-B14F-4D97-AF65-F5344CB8AC3E}">
        <p14:creationId xmlns:p14="http://schemas.microsoft.com/office/powerpoint/2010/main" val="248980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pic>
        <p:nvPicPr>
          <p:cNvPr id="45" name="Picture 44"/>
          <p:cNvPicPr>
            <a:picLocks noChangeAspect="1"/>
          </p:cNvPicPr>
          <p:nvPr userDrawn="1"/>
        </p:nvPicPr>
        <p:blipFill rotWithShape="1">
          <a:blip r:embed="rId2">
            <a:grayscl/>
            <a:extLst>
              <a:ext uri="{BEBA8EAE-BF5A-486C-A8C5-ECC9F3942E4B}">
                <a14:imgProps xmlns:a14="http://schemas.microsoft.com/office/drawing/2010/main">
                  <a14:imgLayer r:embed="rId3">
                    <a14:imgEffect>
                      <a14:brightnessContrast bright="5000" contrast="20000"/>
                    </a14:imgEffect>
                  </a14:imgLayer>
                </a14:imgProps>
              </a:ext>
            </a:extLst>
          </a:blip>
          <a:srcRect r="11111" b="33669"/>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4"/>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rgbClr val="FFFFFF"/>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fld id="{03C7D0F0-10D5-4191-B6F4-99306F468FEF}" type="datetime4">
              <a:rPr lang="en-US" sz="1400" smtClean="0">
                <a:solidFill>
                  <a:srgbClr val="000000"/>
                </a:solidFill>
              </a:rPr>
              <a:pPr algn="r" defTabSz="820738"/>
              <a:t>January 16, 2019</a:t>
            </a:fld>
            <a:endParaRPr lang="en-US" sz="1400" dirty="0">
              <a:solidFill>
                <a:srgbClr val="000000"/>
              </a:solidFill>
            </a:endParaRPr>
          </a:p>
        </p:txBody>
      </p:sp>
    </p:spTree>
    <p:extLst>
      <p:ext uri="{BB962C8B-B14F-4D97-AF65-F5344CB8AC3E}">
        <p14:creationId xmlns:p14="http://schemas.microsoft.com/office/powerpoint/2010/main" val="38743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rgbClr val="FFFFFF"/>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fld id="{03C7D0F0-10D5-4191-B6F4-99306F468FEF}" type="datetime4">
              <a:rPr lang="en-US" sz="1400" smtClean="0">
                <a:solidFill>
                  <a:srgbClr val="FFFFFF"/>
                </a:solidFill>
              </a:rPr>
              <a:pPr algn="r" defTabSz="820738"/>
              <a:t>January 16, 2019</a:t>
            </a:fld>
            <a:endParaRPr lang="en-US" sz="1400" dirty="0">
              <a:solidFill>
                <a:srgbClr val="FFFFFF"/>
              </a:solidFill>
            </a:endParaRPr>
          </a:p>
        </p:txBody>
      </p:sp>
    </p:spTree>
    <p:extLst>
      <p:ext uri="{BB962C8B-B14F-4D97-AF65-F5344CB8AC3E}">
        <p14:creationId xmlns:p14="http://schemas.microsoft.com/office/powerpoint/2010/main" val="307008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rgbClr val="000000"/>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fld id="{03C7D0F0-10D5-4191-B6F4-99306F468FEF}" type="datetime4">
              <a:rPr lang="en-US" sz="1400" smtClean="0">
                <a:solidFill>
                  <a:srgbClr val="000000"/>
                </a:solidFill>
              </a:rPr>
              <a:pPr algn="r" defTabSz="820738"/>
              <a:t>January 16, 2019</a:t>
            </a:fld>
            <a:endParaRPr lang="en-US" sz="1400" dirty="0">
              <a:solidFill>
                <a:srgbClr val="000000"/>
              </a:solidFill>
            </a:endParaRPr>
          </a:p>
        </p:txBody>
      </p:sp>
    </p:spTree>
    <p:extLst>
      <p:ext uri="{BB962C8B-B14F-4D97-AF65-F5344CB8AC3E}">
        <p14:creationId xmlns:p14="http://schemas.microsoft.com/office/powerpoint/2010/main" val="101560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pic>
        <p:nvPicPr>
          <p:cNvPr id="45" name="Picture 44"/>
          <p:cNvPicPr>
            <a:picLocks noChangeAspect="1"/>
          </p:cNvPicPr>
          <p:nvPr userDrawn="1"/>
        </p:nvPicPr>
        <p:blipFill rotWithShape="1">
          <a:blip r:embed="rId2">
            <a:grayscl/>
            <a:extLst>
              <a:ext uri="{BEBA8EAE-BF5A-486C-A8C5-ECC9F3942E4B}">
                <a14:imgProps xmlns:a14="http://schemas.microsoft.com/office/drawing/2010/main">
                  <a14:imgLayer r:embed="rId3">
                    <a14:imgEffect>
                      <a14:brightnessContrast bright="5000" contrast="20000"/>
                    </a14:imgEffect>
                  </a14:imgLayer>
                </a14:imgProps>
              </a:ext>
            </a:extLst>
          </a:blip>
          <a:srcRect r="11111" b="33669"/>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4"/>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Tree>
    <p:extLst>
      <p:ext uri="{BB962C8B-B14F-4D97-AF65-F5344CB8AC3E}">
        <p14:creationId xmlns:p14="http://schemas.microsoft.com/office/powerpoint/2010/main" val="38436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84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2057399"/>
            <a:ext cx="13258800" cy="5121275"/>
          </a:xfrm>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489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320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899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422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908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pic>
        <p:nvPicPr>
          <p:cNvPr id="42" name="Picture 41"/>
          <p:cNvPicPr>
            <a:picLocks noChangeAspect="1"/>
          </p:cNvPicPr>
          <p:nvPr userDrawn="1"/>
        </p:nvPicPr>
        <p:blipFill>
          <a:blip r:embed="rId2">
            <a:grayscl/>
            <a:extLst>
              <a:ext uri="{BEBA8EAE-BF5A-486C-A8C5-ECC9F3942E4B}">
                <a14:imgProps xmlns:a14="http://schemas.microsoft.com/office/drawing/2010/main">
                  <a14:imgLayer r:embed="rId3">
                    <a14:imgEffect>
                      <a14:brightnessContrast bright="5000" contrast="20000"/>
                    </a14:imgEffect>
                  </a14:imgLayer>
                </a14:imgProps>
              </a:ext>
            </a:extLst>
          </a:blip>
          <a:stretch>
            <a:fillRect/>
          </a:stretch>
        </p:blipFill>
        <p:spPr>
          <a:xfrm>
            <a:off x="3657600" y="0"/>
            <a:ext cx="10972800" cy="8229600"/>
          </a:xfrm>
          <a:prstGeom prst="rect">
            <a:avLst/>
          </a:prstGeom>
        </p:spPr>
      </p:pic>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pic>
        <p:nvPicPr>
          <p:cNvPr id="8" name="Picture 7"/>
          <p:cNvPicPr>
            <a:picLocks noChangeAspect="1"/>
          </p:cNvPicPr>
          <p:nvPr userDrawn="1"/>
        </p:nvPicPr>
        <p:blipFill>
          <a:blip r:embed="rId4"/>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smtClean="0">
                <a:solidFill>
                  <a:srgbClr val="000000"/>
                </a:solidFill>
              </a:rPr>
              <a:pPr algn="r" defTabSz="820738">
                <a:spcBef>
                  <a:spcPct val="50000"/>
                </a:spcBef>
              </a:pPr>
              <a:t>January 16, 2019</a:t>
            </a:fld>
            <a:endParaRPr lang="en-US" sz="1100" dirty="0">
              <a:solidFill>
                <a:srgbClr val="000000"/>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rgbClr val="000000"/>
                </a:solidFill>
              </a:rPr>
              <a:pPr algn="r" defTabSz="820738">
                <a:spcBef>
                  <a:spcPct val="50000"/>
                </a:spcBef>
              </a:pPr>
              <a:t>‹#›</a:t>
            </a:fld>
            <a:endParaRPr lang="en-US" sz="1100" b="1" dirty="0">
              <a:solidFill>
                <a:srgbClr val="000000"/>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rgbClr val="000000"/>
                </a:solidFill>
              </a:rPr>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072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dirty="0"/>
              <a:t>Click icon to add picture</a:t>
            </a:r>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smtClean="0">
                <a:solidFill>
                  <a:srgbClr val="000000"/>
                </a:solidFill>
              </a:rPr>
              <a:pPr algn="r" defTabSz="820738">
                <a:spcBef>
                  <a:spcPct val="50000"/>
                </a:spcBef>
              </a:pPr>
              <a:t>January 16, 2019</a:t>
            </a:fld>
            <a:endParaRPr lang="en-US" sz="1100" dirty="0">
              <a:solidFill>
                <a:srgbClr val="000000"/>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rgbClr val="000000"/>
                </a:solidFill>
              </a:rPr>
              <a:pPr algn="r" defTabSz="820738">
                <a:spcBef>
                  <a:spcPct val="50000"/>
                </a:spcBef>
              </a:pPr>
              <a:t>‹#›</a:t>
            </a:fld>
            <a:endParaRPr lang="en-US" sz="1100" b="1" dirty="0">
              <a:solidFill>
                <a:srgbClr val="000000"/>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rgbClr val="000000"/>
                </a:solidFill>
              </a:rPr>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894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Tree>
    <p:extLst>
      <p:ext uri="{BB962C8B-B14F-4D97-AF65-F5344CB8AC3E}">
        <p14:creationId xmlns:p14="http://schemas.microsoft.com/office/powerpoint/2010/main" val="173071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smtClean="0">
                <a:solidFill>
                  <a:srgbClr val="FFFFFF"/>
                </a:solidFill>
              </a:rPr>
              <a:pPr algn="r" defTabSz="820738">
                <a:spcBef>
                  <a:spcPct val="50000"/>
                </a:spcBef>
              </a:pPr>
              <a:t>January 16, 2019</a:t>
            </a:fld>
            <a:endParaRPr lang="en-US" sz="1100" dirty="0">
              <a:solidFill>
                <a:srgbClr val="FFFFFF"/>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rgbClr val="FFFFFF"/>
                </a:solidFill>
              </a:rPr>
              <a:pPr algn="r" defTabSz="820738">
                <a:spcBef>
                  <a:spcPct val="50000"/>
                </a:spcBef>
              </a:pPr>
              <a:t>‹#›</a:t>
            </a:fld>
            <a:endParaRPr lang="en-US" sz="1100" b="1" dirty="0">
              <a:solidFill>
                <a:srgbClr val="FFFFFF"/>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FFFFFF"/>
                </a:solidFill>
              </a:rPr>
              <a:t>DXC Proprietary and Confidential</a:t>
            </a:r>
          </a:p>
        </p:txBody>
      </p:sp>
    </p:spTree>
    <p:extLst>
      <p:ext uri="{BB962C8B-B14F-4D97-AF65-F5344CB8AC3E}">
        <p14:creationId xmlns:p14="http://schemas.microsoft.com/office/powerpoint/2010/main" val="35352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January 16, 2019</a:t>
            </a:fld>
            <a:endParaRPr lang="en-US" sz="1400" b="0" dirty="0">
              <a:solidFill>
                <a:schemeClr val="bg1"/>
              </a:solidFill>
            </a:endParaRPr>
          </a:p>
        </p:txBody>
      </p:sp>
    </p:spTree>
    <p:extLst>
      <p:ext uri="{BB962C8B-B14F-4D97-AF65-F5344CB8AC3E}">
        <p14:creationId xmlns:p14="http://schemas.microsoft.com/office/powerpoint/2010/main" val="330162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smtClean="0">
                <a:solidFill>
                  <a:srgbClr val="FFFFFF"/>
                </a:solidFill>
              </a:rPr>
              <a:pPr algn="r" defTabSz="820738">
                <a:spcBef>
                  <a:spcPct val="50000"/>
                </a:spcBef>
              </a:pPr>
              <a:t>January 16, 2019</a:t>
            </a:fld>
            <a:endParaRPr lang="en-US" sz="1100" dirty="0">
              <a:solidFill>
                <a:srgbClr val="FFFFFF"/>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rgbClr val="FFFFFF"/>
                </a:solidFill>
              </a:rPr>
              <a:pPr algn="r" defTabSz="820738">
                <a:spcBef>
                  <a:spcPct val="50000"/>
                </a:spcBef>
              </a:pPr>
              <a:t>‹#›</a:t>
            </a:fld>
            <a:endParaRPr lang="en-US" sz="1100" b="1" dirty="0">
              <a:solidFill>
                <a:srgbClr val="FFFFFF"/>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FFFFFF"/>
                </a:solidFill>
              </a:rPr>
              <a:t>DXC Proprietary and Confidential</a:t>
            </a:r>
          </a:p>
        </p:txBody>
      </p:sp>
    </p:spTree>
    <p:extLst>
      <p:ext uri="{BB962C8B-B14F-4D97-AF65-F5344CB8AC3E}">
        <p14:creationId xmlns:p14="http://schemas.microsoft.com/office/powerpoint/2010/main" val="178997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fld id="{03C7D0F0-10D5-4191-B6F4-99306F468FEF}" type="datetime4">
              <a:rPr lang="en-US" sz="1100" smtClean="0">
                <a:solidFill>
                  <a:srgbClr val="000000"/>
                </a:solidFill>
              </a:rPr>
              <a:pPr algn="r" defTabSz="820738"/>
              <a:t>January 16, 2019</a:t>
            </a:fld>
            <a:endParaRPr lang="en-US" sz="1100" dirty="0">
              <a:solidFill>
                <a:srgbClr val="000000"/>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fld id="{18E29826-F105-4F77-B977-03F4A4723A21}" type="slidenum">
              <a:rPr lang="en-US" sz="1100" b="1" smtClean="0">
                <a:solidFill>
                  <a:srgbClr val="000000"/>
                </a:solidFill>
              </a:rPr>
              <a:pPr algn="r" defTabSz="820738"/>
              <a:t>‹#›</a:t>
            </a:fld>
            <a:endParaRPr lang="en-US" sz="1100" b="1" dirty="0">
              <a:solidFill>
                <a:srgbClr val="000000"/>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000000"/>
                </a:solidFill>
              </a:rPr>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Tree>
    <p:extLst>
      <p:ext uri="{BB962C8B-B14F-4D97-AF65-F5344CB8AC3E}">
        <p14:creationId xmlns:p14="http://schemas.microsoft.com/office/powerpoint/2010/main" val="5060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dirty="0"/>
              <a:t>Click icon to add picture</a:t>
            </a:r>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smtClean="0">
                <a:solidFill>
                  <a:srgbClr val="FFFFFF"/>
                </a:solidFill>
              </a:rPr>
              <a:pPr algn="r" defTabSz="820738">
                <a:spcBef>
                  <a:spcPct val="50000"/>
                </a:spcBef>
              </a:pPr>
              <a:t>January 16, 2019</a:t>
            </a:fld>
            <a:endParaRPr lang="en-US" sz="1100" dirty="0">
              <a:solidFill>
                <a:srgbClr val="FFFFFF"/>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rgbClr val="FFFFFF"/>
                </a:solidFill>
              </a:rPr>
              <a:pPr algn="r" defTabSz="820738">
                <a:spcBef>
                  <a:spcPct val="50000"/>
                </a:spcBef>
              </a:pPr>
              <a:t>‹#›</a:t>
            </a:fld>
            <a:endParaRPr lang="en-US" sz="1100" b="1" dirty="0">
              <a:solidFill>
                <a:srgbClr val="FFFFFF"/>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FFFFFF"/>
                </a:solidFill>
              </a:rPr>
              <a:t>DXC Proprietary and Confidential</a:t>
            </a:r>
          </a:p>
        </p:txBody>
      </p:sp>
    </p:spTree>
    <p:extLst>
      <p:ext uri="{BB962C8B-B14F-4D97-AF65-F5344CB8AC3E}">
        <p14:creationId xmlns:p14="http://schemas.microsoft.com/office/powerpoint/2010/main" val="343482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rgbClr val="FFFFFF"/>
                </a:solidFill>
              </a:rPr>
              <a:t>DXC Proprietary and Confidential</a:t>
            </a:r>
          </a:p>
        </p:txBody>
      </p:sp>
    </p:spTree>
    <p:extLst>
      <p:ext uri="{BB962C8B-B14F-4D97-AF65-F5344CB8AC3E}">
        <p14:creationId xmlns:p14="http://schemas.microsoft.com/office/powerpoint/2010/main" val="284511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Tree>
    <p:extLst>
      <p:ext uri="{BB962C8B-B14F-4D97-AF65-F5344CB8AC3E}">
        <p14:creationId xmlns:p14="http://schemas.microsoft.com/office/powerpoint/2010/main" val="90086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Tree>
    <p:extLst>
      <p:ext uri="{BB962C8B-B14F-4D97-AF65-F5344CB8AC3E}">
        <p14:creationId xmlns:p14="http://schemas.microsoft.com/office/powerpoint/2010/main" val="288191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January 16, 2019</a:t>
            </a:fld>
            <a:endParaRPr lang="en-US" sz="1400" b="0" dirty="0">
              <a:solidFill>
                <a:schemeClr val="bg1"/>
              </a:solidFill>
            </a:endParaRPr>
          </a:p>
        </p:txBody>
      </p:sp>
    </p:spTree>
    <p:extLst>
      <p:ext uri="{BB962C8B-B14F-4D97-AF65-F5344CB8AC3E}">
        <p14:creationId xmlns:p14="http://schemas.microsoft.com/office/powerpoint/2010/main" val="182061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Tree>
    <p:extLst>
      <p:ext uri="{BB962C8B-B14F-4D97-AF65-F5344CB8AC3E}">
        <p14:creationId xmlns:p14="http://schemas.microsoft.com/office/powerpoint/2010/main" val="48948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1_Title Slide 04">
    <p:spTree>
      <p:nvGrpSpPr>
        <p:cNvPr id="1" name=""/>
        <p:cNvGrpSpPr/>
        <p:nvPr/>
      </p:nvGrpSpPr>
      <p:grpSpPr>
        <a:xfrm>
          <a:off x="0" y="0"/>
          <a:ext cx="0" cy="0"/>
          <a:chOff x="0" y="0"/>
          <a:chExt cx="0" cy="0"/>
        </a:xfrm>
      </p:grpSpPr>
      <p:pic>
        <p:nvPicPr>
          <p:cNvPr id="47" name="Picture 46"/>
          <p:cNvPicPr>
            <a:picLocks noChangeAspect="1"/>
          </p:cNvPicPr>
          <p:nvPr userDrawn="1"/>
        </p:nvPicPr>
        <p:blipFill rotWithShape="1">
          <a:blip r:embed="rId2">
            <a:grayscl/>
            <a:extLst>
              <a:ext uri="{BEBA8EAE-BF5A-486C-A8C5-ECC9F3942E4B}">
                <a14:imgProps xmlns:a14="http://schemas.microsoft.com/office/drawing/2010/main">
                  <a14:imgLayer r:embed="rId3">
                    <a14:imgEffect>
                      <a14:brightnessContrast bright="5000" contrast="20000"/>
                    </a14:imgEffect>
                  </a14:imgLayer>
                </a14:imgProps>
              </a:ext>
            </a:extLst>
          </a:blip>
          <a:srcRect l="3024" r="38926" b="33669"/>
          <a:stretch/>
        </p:blipFill>
        <p:spPr>
          <a:xfrm>
            <a:off x="7315200" y="964407"/>
            <a:ext cx="7315200" cy="630078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pic>
          <p:nvPicPr>
            <p:cNvPr id="11" name="Picture 10"/>
            <p:cNvPicPr>
              <a:picLocks noChangeAspect="1"/>
            </p:cNvPicPr>
            <p:nvPr userDrawn="1"/>
          </p:nvPicPr>
          <p:blipFill>
            <a:blip r:embed="rId4"/>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Tree>
    <p:extLst>
      <p:ext uri="{BB962C8B-B14F-4D97-AF65-F5344CB8AC3E}">
        <p14:creationId xmlns:p14="http://schemas.microsoft.com/office/powerpoint/2010/main" val="36137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pic>
        <p:nvPicPr>
          <p:cNvPr id="45" name="Picture 44"/>
          <p:cNvPicPr>
            <a:picLocks noChangeAspect="1"/>
          </p:cNvPicPr>
          <p:nvPr userDrawn="1"/>
        </p:nvPicPr>
        <p:blipFill rotWithShape="1">
          <a:blip r:embed="rId2">
            <a:grayscl/>
            <a:extLst>
              <a:ext uri="{BEBA8EAE-BF5A-486C-A8C5-ECC9F3942E4B}">
                <a14:imgProps xmlns:a14="http://schemas.microsoft.com/office/drawing/2010/main">
                  <a14:imgLayer r:embed="rId3">
                    <a14:imgEffect>
                      <a14:brightnessContrast bright="5000" contrast="20000"/>
                    </a14:imgEffect>
                  </a14:imgLayer>
                </a14:imgProps>
              </a:ext>
            </a:extLst>
          </a:blip>
          <a:srcRect r="11111" b="33669"/>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4"/>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January 16, 2019</a:t>
            </a:fld>
            <a:endParaRPr lang="en-US" sz="1400" b="0" dirty="0">
              <a:solidFill>
                <a:schemeClr val="bg1"/>
              </a:solidFill>
            </a:endParaRPr>
          </a:p>
        </p:txBody>
      </p:sp>
    </p:spTree>
    <p:extLst>
      <p:ext uri="{BB962C8B-B14F-4D97-AF65-F5344CB8AC3E}">
        <p14:creationId xmlns:p14="http://schemas.microsoft.com/office/powerpoint/2010/main" val="325373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January 16, 2019</a:t>
            </a:fld>
            <a:endParaRPr lang="en-US" sz="1400" b="0" dirty="0">
              <a:solidFill>
                <a:schemeClr val="bg1"/>
              </a:solidFill>
            </a:endParaRPr>
          </a:p>
        </p:txBody>
      </p:sp>
    </p:spTree>
    <p:extLst>
      <p:ext uri="{BB962C8B-B14F-4D97-AF65-F5344CB8AC3E}">
        <p14:creationId xmlns:p14="http://schemas.microsoft.com/office/powerpoint/2010/main" val="237049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16, 2019</a:t>
            </a:fld>
            <a:endParaRPr lang="en-US" sz="1400" b="0" dirty="0">
              <a:solidFill>
                <a:schemeClr val="tx1"/>
              </a:solidFill>
            </a:endParaRPr>
          </a:p>
        </p:txBody>
      </p:sp>
    </p:spTree>
    <p:extLst>
      <p:ext uri="{BB962C8B-B14F-4D97-AF65-F5344CB8AC3E}">
        <p14:creationId xmlns:p14="http://schemas.microsoft.com/office/powerpoint/2010/main" val="216598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637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2057399"/>
            <a:ext cx="13258800" cy="5121275"/>
          </a:xfrm>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676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622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004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5803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91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January 16, 2019</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479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dirty="0"/>
              <a:t>Click icon to add picture</a:t>
            </a:r>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January 16, 2019</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460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Tree>
    <p:extLst>
      <p:ext uri="{BB962C8B-B14F-4D97-AF65-F5344CB8AC3E}">
        <p14:creationId xmlns:p14="http://schemas.microsoft.com/office/powerpoint/2010/main" val="308639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16,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366091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1_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16,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114481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2_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16,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307428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dirty="0"/>
              <a:t>Click to edit Master title style</a:t>
            </a:r>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16, 2019</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Tree>
    <p:extLst>
      <p:ext uri="{BB962C8B-B14F-4D97-AF65-F5344CB8AC3E}">
        <p14:creationId xmlns:p14="http://schemas.microsoft.com/office/powerpoint/2010/main" val="23080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16, 2019</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Tree>
    <p:extLst>
      <p:ext uri="{BB962C8B-B14F-4D97-AF65-F5344CB8AC3E}">
        <p14:creationId xmlns:p14="http://schemas.microsoft.com/office/powerpoint/2010/main" val="258558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dirty="0"/>
              <a:t>Click icon to add picture</a:t>
            </a:r>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16, 2019</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326747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Tree>
    <p:extLst>
      <p:ext uri="{BB962C8B-B14F-4D97-AF65-F5344CB8AC3E}">
        <p14:creationId xmlns:p14="http://schemas.microsoft.com/office/powerpoint/2010/main" val="303115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2057399"/>
            <a:ext cx="13258800" cy="5121275"/>
          </a:xfrm>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28"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image" Target="../media/image2.emf"/><Relationship Id="rId3" Type="http://schemas.openxmlformats.org/officeDocument/2006/relationships/slideLayout" Target="../slideLayouts/slideLayout25.xml"/><Relationship Id="rId21" Type="http://schemas.openxmlformats.org/officeDocument/2006/relationships/theme" Target="../theme/theme2.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image" Target="../media/image9.emf"/><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oleObject" Target="../embeddings/oleObject2.bin"/><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ags" Target="../tags/tag3.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vmlDrawing" Target="../drawings/vmlDrawing2.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image" Target="../media/image1.emf"/><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oleObject" Target="../embeddings/oleObject4.bin"/><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tags" Target="../tags/tag5.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vmlDrawing" Target="../drawings/vmlDrawing4.v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theme" Target="../theme/theme3.xml"/><Relationship Id="rId27" Type="http://schemas.openxmlformats.org/officeDocument/2006/relationships/image" Target="../media/image2.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vmlDrawing" Target="../drawings/vmlDrawing5.v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theme" Target="../theme/theme4.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oleObject" Target="../embeddings/oleObject5.bin"/><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tags" Target="../tags/tag6.xml"/><Relationship Id="rId30"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5"/>
            </p:custDataLst>
            <p:extLst>
              <p:ext uri="{D42A27DB-BD31-4B8C-83A1-F6EECF244321}">
                <p14:modId xmlns:p14="http://schemas.microsoft.com/office/powerpoint/2010/main" val="30835080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2"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1588" y="1588"/>
                        <a:ext cx="1587" cy="1587"/>
                      </a:xfrm>
                      <a:prstGeom prst="rect">
                        <a:avLst/>
                      </a:prstGeom>
                    </p:spPr>
                  </p:pic>
                </p:oleObj>
              </mc:Fallback>
            </mc:AlternateContent>
          </a:graphicData>
        </a:graphic>
      </p:graphicFrame>
      <p:grpSp>
        <p:nvGrpSpPr>
          <p:cNvPr id="18" name="Group 17"/>
          <p:cNvGrpSpPr/>
          <p:nvPr/>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2" name="Title Placeholder 1"/>
          <p:cNvSpPr>
            <a:spLocks noGrp="1"/>
          </p:cNvSpPr>
          <p:nvPr>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57399"/>
            <a:ext cx="11201400"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8"/>
          <a:stretch>
            <a:fillRect/>
          </a:stretch>
        </p:blipFill>
        <p:spPr bwMode="black">
          <a:xfrm>
            <a:off x="544830" y="7425690"/>
            <a:ext cx="2048256" cy="581762"/>
          </a:xfrm>
          <a:prstGeom prst="rect">
            <a:avLst/>
          </a:prstGeom>
        </p:spPr>
      </p:pic>
      <p:sp>
        <p:nvSpPr>
          <p:cNvPr id="60"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16, 2019</a:t>
            </a:fld>
            <a:endParaRPr lang="en-US" sz="1100" b="0" dirty="0">
              <a:solidFill>
                <a:schemeClr val="tx1"/>
              </a:solidFill>
            </a:endParaRPr>
          </a:p>
        </p:txBody>
      </p:sp>
      <p:sp>
        <p:nvSpPr>
          <p:cNvPr id="61"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57" r:id="rId4"/>
    <p:sldLayoutId id="2147483658" r:id="rId5"/>
    <p:sldLayoutId id="2147483670" r:id="rId6"/>
    <p:sldLayoutId id="2147483665" r:id="rId7"/>
    <p:sldLayoutId id="2147483659" r:id="rId8"/>
    <p:sldLayoutId id="2147483650" r:id="rId9"/>
    <p:sldLayoutId id="2147483666" r:id="rId10"/>
    <p:sldLayoutId id="2147483667" r:id="rId11"/>
    <p:sldLayoutId id="2147483652" r:id="rId12"/>
    <p:sldLayoutId id="2147483660" r:id="rId13"/>
    <p:sldLayoutId id="2147483662" r:id="rId14"/>
    <p:sldLayoutId id="2147483671" r:id="rId15"/>
    <p:sldLayoutId id="2147483663" r:id="rId16"/>
    <p:sldLayoutId id="2147483651" r:id="rId17"/>
    <p:sldLayoutId id="2147483672" r:id="rId18"/>
    <p:sldLayoutId id="2147483716" r:id="rId19"/>
    <p:sldLayoutId id="2147483669" r:id="rId20"/>
    <p:sldLayoutId id="2147483655" r:id="rId21"/>
    <p:sldLayoutId id="2147483661"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3"/>
            </p:custDataLst>
            <p:extLst>
              <p:ext uri="{D42A27DB-BD31-4B8C-83A1-F6EECF244321}">
                <p14:modId xmlns:p14="http://schemas.microsoft.com/office/powerpoint/2010/main" val="2494259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34"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1588" y="1588"/>
                        <a:ext cx="1587" cy="1587"/>
                      </a:xfrm>
                      <a:prstGeom prst="rect">
                        <a:avLst/>
                      </a:prstGeom>
                    </p:spPr>
                  </p:pic>
                </p:oleObj>
              </mc:Fallback>
            </mc:AlternateContent>
          </a:graphicData>
        </a:graphic>
      </p:graphicFrame>
      <p:grpSp>
        <p:nvGrpSpPr>
          <p:cNvPr id="18" name="Group 17"/>
          <p:cNvGrpSpPr/>
          <p:nvPr/>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2" name="Title Placeholder 1"/>
          <p:cNvSpPr>
            <a:spLocks noGrp="1"/>
          </p:cNvSpPr>
          <p:nvPr>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57399"/>
            <a:ext cx="11201400"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bwMode="black">
          <a:xfrm>
            <a:off x="544830" y="7425690"/>
            <a:ext cx="2048256" cy="581762"/>
          </a:xfrm>
          <a:prstGeom prst="rect">
            <a:avLst/>
          </a:prstGeom>
        </p:spPr>
      </p:pic>
      <p:sp>
        <p:nvSpPr>
          <p:cNvPr id="60"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fld id="{03C7D0F0-10D5-4191-B6F4-99306F468FEF}" type="datetime4">
              <a:rPr lang="en-US" sz="1100" smtClean="0">
                <a:solidFill>
                  <a:srgbClr val="000000"/>
                </a:solidFill>
              </a:rPr>
              <a:pPr algn="r" defTabSz="820738"/>
              <a:t>January 16, 2019</a:t>
            </a:fld>
            <a:endParaRPr lang="en-US" sz="1100" dirty="0">
              <a:solidFill>
                <a:srgbClr val="000000"/>
              </a:solidFill>
            </a:endParaRPr>
          </a:p>
        </p:txBody>
      </p:sp>
      <p:sp>
        <p:nvSpPr>
          <p:cNvPr id="61"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fld id="{18E29826-F105-4F77-B977-03F4A4723A21}" type="slidenum">
              <a:rPr lang="en-US" sz="1100" b="1" smtClean="0">
                <a:solidFill>
                  <a:srgbClr val="000000"/>
                </a:solidFill>
              </a:rPr>
              <a:pPr algn="r" defTabSz="820738"/>
              <a:t>‹#›</a:t>
            </a:fld>
            <a:endParaRPr lang="en-US" sz="1100" b="1" dirty="0">
              <a:solidFill>
                <a:srgbClr val="000000"/>
              </a:solidFill>
            </a:endParaRPr>
          </a:p>
        </p:txBody>
      </p:sp>
      <p:sp>
        <p:nvSpPr>
          <p:cNvPr id="62"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000000"/>
                </a:solidFill>
              </a:rPr>
              <a:t>DXC Proprietary and Confidential</a:t>
            </a:r>
          </a:p>
        </p:txBody>
      </p:sp>
    </p:spTree>
    <p:extLst>
      <p:ext uri="{BB962C8B-B14F-4D97-AF65-F5344CB8AC3E}">
        <p14:creationId xmlns:p14="http://schemas.microsoft.com/office/powerpoint/2010/main" val="151555349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4"/>
            </p:custDataLst>
            <p:extLst>
              <p:ext uri="{D42A27DB-BD31-4B8C-83A1-F6EECF244321}">
                <p14:modId xmlns:p14="http://schemas.microsoft.com/office/powerpoint/2010/main" val="4190384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97"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grpSp>
        <p:nvGrpSpPr>
          <p:cNvPr id="18" name="Group 17"/>
          <p:cNvGrpSpPr/>
          <p:nvPr/>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solidFill>
                <a:srgbClr val="000000"/>
              </a:solidFill>
            </a:endParaRPr>
          </a:p>
        </p:txBody>
      </p:sp>
      <p:sp>
        <p:nvSpPr>
          <p:cNvPr id="2" name="Title Placeholder 1"/>
          <p:cNvSpPr>
            <a:spLocks noGrp="1"/>
          </p:cNvSpPr>
          <p:nvPr>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57399"/>
            <a:ext cx="11201400"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7"/>
          <a:stretch>
            <a:fillRect/>
          </a:stretch>
        </p:blipFill>
        <p:spPr bwMode="black">
          <a:xfrm>
            <a:off x="544830" y="7425690"/>
            <a:ext cx="2048256" cy="581762"/>
          </a:xfrm>
          <a:prstGeom prst="rect">
            <a:avLst/>
          </a:prstGeom>
        </p:spPr>
      </p:pic>
      <p:sp>
        <p:nvSpPr>
          <p:cNvPr id="60"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fld id="{03C7D0F0-10D5-4191-B6F4-99306F468FEF}" type="datetime4">
              <a:rPr lang="en-US" sz="1100" smtClean="0">
                <a:solidFill>
                  <a:srgbClr val="000000"/>
                </a:solidFill>
              </a:rPr>
              <a:pPr algn="r" defTabSz="820738"/>
              <a:t>January 16, 2019</a:t>
            </a:fld>
            <a:endParaRPr lang="en-US" sz="1100" dirty="0">
              <a:solidFill>
                <a:srgbClr val="000000"/>
              </a:solidFill>
            </a:endParaRPr>
          </a:p>
        </p:txBody>
      </p:sp>
      <p:sp>
        <p:nvSpPr>
          <p:cNvPr id="61"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fld id="{18E29826-F105-4F77-B977-03F4A4723A21}" type="slidenum">
              <a:rPr lang="en-US" sz="1100" b="1" smtClean="0">
                <a:solidFill>
                  <a:srgbClr val="000000"/>
                </a:solidFill>
              </a:rPr>
              <a:pPr algn="r" defTabSz="820738"/>
              <a:t>‹#›</a:t>
            </a:fld>
            <a:endParaRPr lang="en-US" sz="1100" b="1" dirty="0">
              <a:solidFill>
                <a:srgbClr val="000000"/>
              </a:solidFill>
            </a:endParaRPr>
          </a:p>
        </p:txBody>
      </p:sp>
      <p:sp>
        <p:nvSpPr>
          <p:cNvPr id="62"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000000"/>
                </a:solidFill>
              </a:rPr>
              <a:t>DXC Proprietary and Confidential</a:t>
            </a:r>
          </a:p>
        </p:txBody>
      </p:sp>
    </p:spTree>
    <p:extLst>
      <p:ext uri="{BB962C8B-B14F-4D97-AF65-F5344CB8AC3E}">
        <p14:creationId xmlns:p14="http://schemas.microsoft.com/office/powerpoint/2010/main" val="39635625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62" name="think-cell Slide" r:id="rId28" imgW="270" imgH="270" progId="TCLayout.ActiveDocument.1">
                  <p:embed/>
                </p:oleObj>
              </mc:Choice>
              <mc:Fallback>
                <p:oleObj name="think-cell Slide" r:id="rId28" imgW="270" imgH="270" progId="TCLayout.ActiveDocument.1">
                  <p:embed/>
                  <p:pic>
                    <p:nvPicPr>
                      <p:cNvPr id="4" name="Object 3" hidden="1"/>
                      <p:cNvPicPr/>
                      <p:nvPr/>
                    </p:nvPicPr>
                    <p:blipFill>
                      <a:blip r:embed="rId29"/>
                      <a:stretch>
                        <a:fillRect/>
                      </a:stretch>
                    </p:blipFill>
                    <p:spPr>
                      <a:xfrm>
                        <a:off x="1588" y="1588"/>
                        <a:ext cx="1587" cy="1587"/>
                      </a:xfrm>
                      <a:prstGeom prst="rect">
                        <a:avLst/>
                      </a:prstGeom>
                    </p:spPr>
                  </p:pic>
                </p:oleObj>
              </mc:Fallback>
            </mc:AlternateContent>
          </a:graphicData>
        </a:graphic>
      </p:graphicFrame>
      <p:grpSp>
        <p:nvGrpSpPr>
          <p:cNvPr id="18" name="Group 17"/>
          <p:cNvGrpSpPr/>
          <p:nvPr/>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2" name="Title Placeholder 1"/>
          <p:cNvSpPr>
            <a:spLocks noGrp="1"/>
          </p:cNvSpPr>
          <p:nvPr>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57399"/>
            <a:ext cx="11201400"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0"/>
          <a:stretch>
            <a:fillRect/>
          </a:stretch>
        </p:blipFill>
        <p:spPr bwMode="black">
          <a:xfrm>
            <a:off x="544830" y="7425690"/>
            <a:ext cx="2048256" cy="581762"/>
          </a:xfrm>
          <a:prstGeom prst="rect">
            <a:avLst/>
          </a:prstGeom>
        </p:spPr>
      </p:pic>
      <p:sp>
        <p:nvSpPr>
          <p:cNvPr id="60"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16, 2019</a:t>
            </a:fld>
            <a:endParaRPr lang="en-US" sz="1100" b="0" dirty="0">
              <a:solidFill>
                <a:schemeClr val="tx1"/>
              </a:solidFill>
            </a:endParaRPr>
          </a:p>
        </p:txBody>
      </p:sp>
      <p:sp>
        <p:nvSpPr>
          <p:cNvPr id="61"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Tree>
    <p:extLst>
      <p:ext uri="{BB962C8B-B14F-4D97-AF65-F5344CB8AC3E}">
        <p14:creationId xmlns:p14="http://schemas.microsoft.com/office/powerpoint/2010/main" val="138888958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microsoft.com/office/2007/relationships/hdphoto" Target="../media/hdphoto3.wdp"/><Relationship Id="rId5" Type="http://schemas.openxmlformats.org/officeDocument/2006/relationships/image" Target="../media/image14.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microsoft.com/office/2007/relationships/hdphoto" Target="../media/hdphoto3.wdp"/><Relationship Id="rId5" Type="http://schemas.openxmlformats.org/officeDocument/2006/relationships/image" Target="../media/image14.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Layout" Target="../slideLayouts/slideLayout11.xml"/><Relationship Id="rId7" Type="http://schemas.openxmlformats.org/officeDocument/2006/relationships/image" Target="../media/image17.emf"/><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3.xml"/><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AI for Real</a:t>
            </a:r>
          </a:p>
        </p:txBody>
      </p:sp>
      <p:sp>
        <p:nvSpPr>
          <p:cNvPr id="3" name="Subtitle 2"/>
          <p:cNvSpPr>
            <a:spLocks noGrp="1"/>
          </p:cNvSpPr>
          <p:nvPr>
            <p:ph type="subTitle" idx="1"/>
          </p:nvPr>
        </p:nvSpPr>
        <p:spPr/>
        <p:txBody>
          <a:bodyPr/>
          <a:lstStyle/>
          <a:p>
            <a:r>
              <a:rPr lang="en-US" dirty="0"/>
              <a:t>How to write algorithms– like a pro</a:t>
            </a:r>
          </a:p>
        </p:txBody>
      </p:sp>
    </p:spTree>
    <p:extLst>
      <p:ext uri="{BB962C8B-B14F-4D97-AF65-F5344CB8AC3E}">
        <p14:creationId xmlns:p14="http://schemas.microsoft.com/office/powerpoint/2010/main" val="59701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de-DE" dirty="0"/>
              <a:t>What we’ll learn</a:t>
            </a:r>
          </a:p>
        </p:txBody>
      </p:sp>
      <p:sp>
        <p:nvSpPr>
          <p:cNvPr id="3" name="Content Placeholder 2"/>
          <p:cNvSpPr>
            <a:spLocks noGrp="1"/>
          </p:cNvSpPr>
          <p:nvPr>
            <p:ph idx="1"/>
          </p:nvPr>
        </p:nvSpPr>
        <p:spPr>
          <a:xfrm>
            <a:off x="685800" y="2057399"/>
            <a:ext cx="7391400" cy="5121275"/>
          </a:xfrm>
        </p:spPr>
        <p:txBody>
          <a:bodyPr>
            <a:normAutofit/>
          </a:bodyPr>
          <a:lstStyle/>
          <a:p>
            <a:pPr lvl="2"/>
            <a:r>
              <a:rPr lang="en-US" sz="3600" dirty="0"/>
              <a:t>The life of a pro</a:t>
            </a:r>
          </a:p>
          <a:p>
            <a:pPr lvl="2"/>
            <a:r>
              <a:rPr lang="en-US" sz="3600" dirty="0"/>
              <a:t>How algorithms are really created</a:t>
            </a:r>
          </a:p>
          <a:p>
            <a:pPr lvl="2"/>
            <a:r>
              <a:rPr lang="en-US" sz="3600" dirty="0"/>
              <a:t>The art of the hack</a:t>
            </a:r>
          </a:p>
        </p:txBody>
      </p:sp>
      <p:sp>
        <p:nvSpPr>
          <p:cNvPr id="9" name="Freeform 9"/>
          <p:cNvSpPr>
            <a:spLocks noChangeAspect="1"/>
          </p:cNvSpPr>
          <p:nvPr/>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10" name="Picture 9"/>
          <p:cNvPicPr>
            <a:picLocks noChangeAspect="1"/>
          </p:cNvPicPr>
          <p:nvPr/>
        </p:nvPicPr>
        <p:blipFill>
          <a:blip r:embed="rId4"/>
          <a:stretch>
            <a:fillRect/>
          </a:stretch>
        </p:blipFill>
        <p:spPr bwMode="black">
          <a:xfrm>
            <a:off x="544830" y="7425690"/>
            <a:ext cx="2048256" cy="581762"/>
          </a:xfrm>
          <a:prstGeom prst="rect">
            <a:avLst/>
          </a:prstGeom>
        </p:spPr>
      </p:pic>
      <p:sp>
        <p:nvSpPr>
          <p:cNvPr id="11"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16, 2019</a:t>
            </a:fld>
            <a:endParaRPr lang="en-US" sz="1100" b="0" dirty="0">
              <a:solidFill>
                <a:schemeClr val="tx1"/>
              </a:solidFill>
            </a:endParaRPr>
          </a:p>
        </p:txBody>
      </p:sp>
      <p:sp>
        <p:nvSpPr>
          <p:cNvPr id="12"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2</a:t>
            </a:fld>
            <a:endParaRPr lang="en-US" sz="1100" b="1" dirty="0">
              <a:solidFill>
                <a:schemeClr val="tx1"/>
              </a:solidFill>
            </a:endParaRPr>
          </a:p>
        </p:txBody>
      </p:sp>
      <p:sp>
        <p:nvSpPr>
          <p:cNvPr id="13"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Tree>
    <p:extLst>
      <p:ext uri="{BB962C8B-B14F-4D97-AF65-F5344CB8AC3E}">
        <p14:creationId xmlns:p14="http://schemas.microsoft.com/office/powerpoint/2010/main" val="291889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machine-learning algorithm</a:t>
            </a: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5000" contrast="20000"/>
                    </a14:imgEffect>
                  </a14:imgLayer>
                </a14:imgProps>
              </a:ext>
            </a:extLst>
          </a:blip>
          <a:stretch>
            <a:fillRect/>
          </a:stretch>
        </p:blipFill>
        <p:spPr>
          <a:xfrm>
            <a:off x="644704" y="5468404"/>
            <a:ext cx="6315075" cy="1743075"/>
          </a:xfrm>
          <a:prstGeom prst="rect">
            <a:avLst/>
          </a:prstGeom>
          <a:noFill/>
          <a:ln>
            <a:noFill/>
          </a:ln>
        </p:spPr>
      </p:pic>
      <p:sp>
        <p:nvSpPr>
          <p:cNvPr id="4" name="Rectangle 3"/>
          <p:cNvSpPr/>
          <p:nvPr/>
        </p:nvSpPr>
        <p:spPr>
          <a:xfrm>
            <a:off x="8661115" y="2057400"/>
            <a:ext cx="5283485" cy="5121275"/>
          </a:xfrm>
          <a:prstGeom prst="rect">
            <a:avLst/>
          </a:prstGeom>
          <a:noFill/>
          <a:ln w="12700">
            <a:solidFill>
              <a:schemeClr val="accent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5"/>
          <a:stretch>
            <a:fillRect/>
          </a:stretch>
        </p:blipFill>
        <p:spPr>
          <a:xfrm>
            <a:off x="685800" y="2057400"/>
            <a:ext cx="7751618" cy="3264570"/>
          </a:xfrm>
          <a:prstGeom prst="rect">
            <a:avLst/>
          </a:prstGeom>
          <a:ln>
            <a:solidFill>
              <a:schemeClr val="accent1"/>
            </a:solidFill>
          </a:ln>
        </p:spPr>
      </p:pic>
      <p:pic>
        <p:nvPicPr>
          <p:cNvPr id="10" name="Picture 9"/>
          <p:cNvPicPr>
            <a:picLocks noChangeAspect="1"/>
          </p:cNvPicPr>
          <p:nvPr/>
        </p:nvPicPr>
        <p:blipFill>
          <a:blip r:embed="rId6"/>
          <a:stretch>
            <a:fillRect/>
          </a:stretch>
        </p:blipFill>
        <p:spPr>
          <a:xfrm>
            <a:off x="8778583" y="2922408"/>
            <a:ext cx="5048253" cy="3622864"/>
          </a:xfrm>
          <a:prstGeom prst="rect">
            <a:avLst/>
          </a:prstGeom>
          <a:ln>
            <a:solidFill>
              <a:schemeClr val="bg2"/>
            </a:solidFill>
          </a:ln>
        </p:spPr>
      </p:pic>
    </p:spTree>
    <p:extLst>
      <p:ext uri="{BB962C8B-B14F-4D97-AF65-F5344CB8AC3E}">
        <p14:creationId xmlns:p14="http://schemas.microsoft.com/office/powerpoint/2010/main" val="364050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685800" y="2057400"/>
            <a:ext cx="7751618" cy="3264570"/>
          </a:xfrm>
          <a:prstGeom prst="rect">
            <a:avLst/>
          </a:prstGeom>
          <a:ln>
            <a:solidFill>
              <a:schemeClr val="accent1"/>
            </a:solidFill>
          </a:ln>
        </p:spPr>
      </p:pic>
      <p:pic>
        <p:nvPicPr>
          <p:cNvPr id="14" name="Picture 13"/>
          <p:cNvPicPr>
            <a:picLocks noChangeAspect="1"/>
          </p:cNvPicPr>
          <p:nvPr/>
        </p:nvPicPr>
        <p:blipFill>
          <a:blip r:embed="rId4"/>
          <a:stretch>
            <a:fillRect/>
          </a:stretch>
        </p:blipFill>
        <p:spPr>
          <a:xfrm>
            <a:off x="8778583" y="2922408"/>
            <a:ext cx="5048253" cy="3622864"/>
          </a:xfrm>
          <a:prstGeom prst="rect">
            <a:avLst/>
          </a:prstGeom>
          <a:ln>
            <a:solidFill>
              <a:schemeClr val="bg2"/>
            </a:solidFill>
          </a:ln>
        </p:spPr>
      </p:pic>
      <p:sp>
        <p:nvSpPr>
          <p:cNvPr id="2" name="Title 1"/>
          <p:cNvSpPr>
            <a:spLocks noGrp="1"/>
          </p:cNvSpPr>
          <p:nvPr>
            <p:ph type="title"/>
          </p:nvPr>
        </p:nvSpPr>
        <p:spPr/>
        <p:txBody>
          <a:bodyPr/>
          <a:lstStyle/>
          <a:p>
            <a:r>
              <a:rPr lang="en-US" dirty="0"/>
              <a:t>How the algorithm was created?</a:t>
            </a:r>
          </a:p>
        </p:txBody>
      </p:sp>
      <p:pic>
        <p:nvPicPr>
          <p:cNvPr id="21" name="Picture 20"/>
          <p:cNvPicPr>
            <a:picLocks noChangeAspect="1"/>
          </p:cNvPicPr>
          <p:nvPr/>
        </p:nvPicPr>
        <p:blipFill>
          <a:blip r:embed="rId5">
            <a:extLst>
              <a:ext uri="{BEBA8EAE-BF5A-486C-A8C5-ECC9F3942E4B}">
                <a14:imgProps xmlns:a14="http://schemas.microsoft.com/office/drawing/2010/main">
                  <a14:imgLayer r:embed="rId6">
                    <a14:imgEffect>
                      <a14:saturation sat="0"/>
                    </a14:imgEffect>
                    <a14:imgEffect>
                      <a14:brightnessContrast bright="5000" contrast="20000"/>
                    </a14:imgEffect>
                  </a14:imgLayer>
                </a14:imgProps>
              </a:ext>
            </a:extLst>
          </a:blip>
          <a:stretch>
            <a:fillRect/>
          </a:stretch>
        </p:blipFill>
        <p:spPr>
          <a:xfrm>
            <a:off x="644704" y="5468404"/>
            <a:ext cx="6315075" cy="1743075"/>
          </a:xfrm>
          <a:prstGeom prst="rect">
            <a:avLst/>
          </a:prstGeom>
          <a:noFill/>
          <a:ln>
            <a:noFill/>
          </a:ln>
        </p:spPr>
      </p:pic>
      <p:sp>
        <p:nvSpPr>
          <p:cNvPr id="24" name="Rectangle 23"/>
          <p:cNvSpPr/>
          <p:nvPr/>
        </p:nvSpPr>
        <p:spPr>
          <a:xfrm>
            <a:off x="8661115" y="2057400"/>
            <a:ext cx="5283485" cy="5121275"/>
          </a:xfrm>
          <a:prstGeom prst="rect">
            <a:avLst/>
          </a:prstGeom>
          <a:noFill/>
          <a:ln w="12700">
            <a:solidFill>
              <a:schemeClr val="accent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ular Callout 24"/>
          <p:cNvSpPr/>
          <p:nvPr/>
        </p:nvSpPr>
        <p:spPr bwMode="auto">
          <a:xfrm>
            <a:off x="786997" y="3192487"/>
            <a:ext cx="1267836" cy="814434"/>
          </a:xfrm>
          <a:prstGeom prst="wedgeRectCallout">
            <a:avLst>
              <a:gd name="adj1" fmla="val 102079"/>
              <a:gd name="adj2" fmla="val 47076"/>
            </a:avLst>
          </a:prstGeom>
          <a:solidFill>
            <a:schemeClr val="accent5"/>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Coding progressed from top to bottom</a:t>
            </a:r>
          </a:p>
        </p:txBody>
      </p:sp>
      <p:sp>
        <p:nvSpPr>
          <p:cNvPr id="31" name="Rectangular Callout 30"/>
          <p:cNvSpPr/>
          <p:nvPr/>
        </p:nvSpPr>
        <p:spPr bwMode="auto">
          <a:xfrm>
            <a:off x="4906934" y="4106887"/>
            <a:ext cx="1267836" cy="814434"/>
          </a:xfrm>
          <a:prstGeom prst="wedgeRectCallout">
            <a:avLst>
              <a:gd name="adj1" fmla="val -113479"/>
              <a:gd name="adj2" fmla="val 35722"/>
            </a:avLst>
          </a:prstGeom>
          <a:solidFill>
            <a:schemeClr val="accent5"/>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The developer started with a blank screen</a:t>
            </a:r>
          </a:p>
        </p:txBody>
      </p:sp>
      <p:sp>
        <p:nvSpPr>
          <p:cNvPr id="33" name="Rectangular Callout 32"/>
          <p:cNvSpPr/>
          <p:nvPr/>
        </p:nvSpPr>
        <p:spPr bwMode="auto">
          <a:xfrm>
            <a:off x="1660300" y="5781574"/>
            <a:ext cx="1267836" cy="814434"/>
          </a:xfrm>
          <a:prstGeom prst="wedgeRectCallout">
            <a:avLst>
              <a:gd name="adj1" fmla="val 98838"/>
              <a:gd name="adj2" fmla="val 59691"/>
            </a:avLst>
          </a:prstGeom>
          <a:solidFill>
            <a:schemeClr val="accent5"/>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This is the right technique for the data</a:t>
            </a:r>
          </a:p>
        </p:txBody>
      </p:sp>
      <p:sp>
        <p:nvSpPr>
          <p:cNvPr id="35" name="Rectangular Callout 34"/>
          <p:cNvSpPr/>
          <p:nvPr/>
        </p:nvSpPr>
        <p:spPr bwMode="auto">
          <a:xfrm>
            <a:off x="5748520" y="3058923"/>
            <a:ext cx="1267836" cy="814434"/>
          </a:xfrm>
          <a:prstGeom prst="wedgeRectCallout">
            <a:avLst>
              <a:gd name="adj1" fmla="val -69719"/>
              <a:gd name="adj2" fmla="val -66460"/>
            </a:avLst>
          </a:prstGeom>
          <a:solidFill>
            <a:schemeClr val="accent5"/>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It was created by an expert in the technique</a:t>
            </a:r>
          </a:p>
        </p:txBody>
      </p:sp>
      <p:sp>
        <p:nvSpPr>
          <p:cNvPr id="38" name="Rectangular Callout 37"/>
          <p:cNvSpPr/>
          <p:nvPr/>
        </p:nvSpPr>
        <p:spPr bwMode="auto">
          <a:xfrm>
            <a:off x="10650189" y="3500712"/>
            <a:ext cx="1267836" cy="814434"/>
          </a:xfrm>
          <a:prstGeom prst="wedgeRectCallout">
            <a:avLst>
              <a:gd name="adj1" fmla="val 99840"/>
              <a:gd name="adj2" fmla="val 56572"/>
            </a:avLst>
          </a:prstGeom>
          <a:solidFill>
            <a:schemeClr val="accent5"/>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The results informed stakeholders of their reality</a:t>
            </a:r>
          </a:p>
        </p:txBody>
      </p:sp>
    </p:spTree>
    <p:extLst>
      <p:ext uri="{BB962C8B-B14F-4D97-AF65-F5344CB8AC3E}">
        <p14:creationId xmlns:p14="http://schemas.microsoft.com/office/powerpoint/2010/main" val="290333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par>
                          <p:cTn id="8" fill="hold">
                            <p:stCondLst>
                              <p:cond delay="1000"/>
                            </p:stCondLst>
                            <p:childTnLst>
                              <p:par>
                                <p:cTn id="9" presetID="22" presetClass="entr" presetSubtype="8" fill="hold" grpId="0" nodeType="afterEffect">
                                  <p:stCondLst>
                                    <p:cond delay="50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2000"/>
                            </p:stCondLst>
                            <p:childTnLst>
                              <p:par>
                                <p:cTn id="13" presetID="22" presetClass="entr" presetSubtype="2" fill="hold" grpId="0" nodeType="afterEffect">
                                  <p:stCondLst>
                                    <p:cond delay="500"/>
                                  </p:stCondLst>
                                  <p:childTnLst>
                                    <p:set>
                                      <p:cBhvr>
                                        <p:cTn id="14" dur="1" fill="hold">
                                          <p:stCondLst>
                                            <p:cond delay="0"/>
                                          </p:stCondLst>
                                        </p:cTn>
                                        <p:tgtEl>
                                          <p:spTgt spid="31"/>
                                        </p:tgtEl>
                                        <p:attrNameLst>
                                          <p:attrName>style.visibility</p:attrName>
                                        </p:attrNameLst>
                                      </p:cBhvr>
                                      <p:to>
                                        <p:strVal val="visible"/>
                                      </p:to>
                                    </p:set>
                                    <p:animEffect transition="in" filter="wipe(right)">
                                      <p:cBhvr>
                                        <p:cTn id="15" dur="500"/>
                                        <p:tgtEl>
                                          <p:spTgt spid="31"/>
                                        </p:tgtEl>
                                      </p:cBhvr>
                                    </p:animEffect>
                                  </p:childTnLst>
                                </p:cTn>
                              </p:par>
                            </p:childTnLst>
                          </p:cTn>
                        </p:par>
                        <p:par>
                          <p:cTn id="16" fill="hold">
                            <p:stCondLst>
                              <p:cond delay="3000"/>
                            </p:stCondLst>
                            <p:childTnLst>
                              <p:par>
                                <p:cTn id="17" presetID="22" presetClass="entr" presetSubtype="8" fill="hold" grpId="0" nodeType="afterEffect">
                                  <p:stCondLst>
                                    <p:cond delay="50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p:stCondLst>
                              <p:cond delay="4000"/>
                            </p:stCondLst>
                            <p:childTnLst>
                              <p:par>
                                <p:cTn id="21" presetID="22" presetClass="entr" presetSubtype="8" fill="hold" grpId="0" nodeType="afterEffect">
                                  <p:stCondLst>
                                    <p:cond delay="50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animBg="1"/>
      <p:bldP spid="33" grpId="0" animBg="1"/>
      <p:bldP spid="35"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stretch>
            <a:fillRect/>
          </a:stretch>
        </p:blipFill>
        <p:spPr>
          <a:xfrm>
            <a:off x="685800" y="2057400"/>
            <a:ext cx="7751618" cy="3264570"/>
          </a:xfrm>
          <a:prstGeom prst="rect">
            <a:avLst/>
          </a:prstGeom>
          <a:ln>
            <a:solidFill>
              <a:schemeClr val="accent1"/>
            </a:solidFill>
          </a:ln>
        </p:spPr>
      </p:pic>
      <p:pic>
        <p:nvPicPr>
          <p:cNvPr id="25" name="Picture 24"/>
          <p:cNvPicPr>
            <a:picLocks noChangeAspect="1"/>
          </p:cNvPicPr>
          <p:nvPr/>
        </p:nvPicPr>
        <p:blipFill>
          <a:blip r:embed="rId4"/>
          <a:stretch>
            <a:fillRect/>
          </a:stretch>
        </p:blipFill>
        <p:spPr>
          <a:xfrm>
            <a:off x="8778583" y="2922408"/>
            <a:ext cx="5048253" cy="3622864"/>
          </a:xfrm>
          <a:prstGeom prst="rect">
            <a:avLst/>
          </a:prstGeom>
          <a:ln>
            <a:solidFill>
              <a:schemeClr val="bg2"/>
            </a:solidFill>
          </a:ln>
        </p:spPr>
      </p:pic>
      <p:sp>
        <p:nvSpPr>
          <p:cNvPr id="2" name="Title 1"/>
          <p:cNvSpPr>
            <a:spLocks noGrp="1"/>
          </p:cNvSpPr>
          <p:nvPr>
            <p:ph type="title"/>
          </p:nvPr>
        </p:nvSpPr>
        <p:spPr/>
        <p:txBody>
          <a:bodyPr/>
          <a:lstStyle/>
          <a:p>
            <a:r>
              <a:rPr lang="en-US" dirty="0"/>
              <a:t>How the algorithm was </a:t>
            </a:r>
            <a:r>
              <a:rPr lang="en-US" dirty="0">
                <a:solidFill>
                  <a:schemeClr val="accent2"/>
                </a:solidFill>
              </a:rPr>
              <a:t>^</a:t>
            </a:r>
            <a:r>
              <a:rPr lang="en-US" dirty="0"/>
              <a:t> created</a:t>
            </a:r>
          </a:p>
        </p:txBody>
      </p:sp>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saturation sat="0"/>
                    </a14:imgEffect>
                    <a14:imgEffect>
                      <a14:brightnessContrast bright="5000" contrast="20000"/>
                    </a14:imgEffect>
                  </a14:imgLayer>
                </a14:imgProps>
              </a:ext>
            </a:extLst>
          </a:blip>
          <a:stretch>
            <a:fillRect/>
          </a:stretch>
        </p:blipFill>
        <p:spPr>
          <a:xfrm>
            <a:off x="644704" y="5468404"/>
            <a:ext cx="6315075" cy="1743075"/>
          </a:xfrm>
          <a:prstGeom prst="rect">
            <a:avLst/>
          </a:prstGeom>
          <a:noFill/>
          <a:ln>
            <a:noFill/>
          </a:ln>
        </p:spPr>
      </p:pic>
      <p:sp>
        <p:nvSpPr>
          <p:cNvPr id="14" name="Rectangle 13"/>
          <p:cNvSpPr/>
          <p:nvPr/>
        </p:nvSpPr>
        <p:spPr>
          <a:xfrm>
            <a:off x="8661115" y="2057400"/>
            <a:ext cx="5283485" cy="5121275"/>
          </a:xfrm>
          <a:prstGeom prst="rect">
            <a:avLst/>
          </a:prstGeom>
          <a:noFill/>
          <a:ln w="12700">
            <a:solidFill>
              <a:schemeClr val="accent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5748520" y="116112"/>
            <a:ext cx="1624736" cy="553998"/>
          </a:xfrm>
          <a:prstGeom prst="rect">
            <a:avLst/>
          </a:prstGeom>
          <a:noFill/>
        </p:spPr>
        <p:txBody>
          <a:bodyPr wrap="square" rtlCol="0">
            <a:spAutoFit/>
          </a:bodyPr>
          <a:lstStyle/>
          <a:p>
            <a:pPr algn="ctr"/>
            <a:r>
              <a:rPr lang="en-US" sz="3000" i="1" dirty="0">
                <a:solidFill>
                  <a:schemeClr val="accent2"/>
                </a:solidFill>
              </a:rPr>
              <a:t>really</a:t>
            </a:r>
          </a:p>
        </p:txBody>
      </p:sp>
      <p:sp>
        <p:nvSpPr>
          <p:cNvPr id="30" name="Rectangular Callout 29"/>
          <p:cNvSpPr/>
          <p:nvPr/>
        </p:nvSpPr>
        <p:spPr bwMode="auto">
          <a:xfrm>
            <a:off x="786997" y="3192487"/>
            <a:ext cx="1267836" cy="814434"/>
          </a:xfrm>
          <a:prstGeom prst="wedgeRectCallout">
            <a:avLst>
              <a:gd name="adj1" fmla="val 102079"/>
              <a:gd name="adj2" fmla="val 47076"/>
            </a:avLst>
          </a:prstGeom>
          <a:solidFill>
            <a:schemeClr val="accent5"/>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Coding progressed from top to bottom</a:t>
            </a:r>
          </a:p>
        </p:txBody>
      </p:sp>
      <p:sp>
        <p:nvSpPr>
          <p:cNvPr id="31" name="Rectangle 30"/>
          <p:cNvSpPr/>
          <p:nvPr/>
        </p:nvSpPr>
        <p:spPr bwMode="auto">
          <a:xfrm>
            <a:off x="2420587" y="3192487"/>
            <a:ext cx="1267836" cy="814434"/>
          </a:xfrm>
          <a:prstGeom prst="rect">
            <a:avLst/>
          </a:prstGeom>
          <a:solidFill>
            <a:schemeClr val="accent3"/>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I started with the risky stuff first</a:t>
            </a:r>
          </a:p>
        </p:txBody>
      </p:sp>
      <p:sp>
        <p:nvSpPr>
          <p:cNvPr id="32" name="Rectangle 31"/>
          <p:cNvSpPr/>
          <p:nvPr/>
        </p:nvSpPr>
        <p:spPr bwMode="auto">
          <a:xfrm>
            <a:off x="6283670" y="4106887"/>
            <a:ext cx="1267836" cy="814434"/>
          </a:xfrm>
          <a:prstGeom prst="rect">
            <a:avLst/>
          </a:prstGeom>
          <a:solidFill>
            <a:schemeClr val="accent3"/>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I copied and pasted a majority of the code</a:t>
            </a:r>
          </a:p>
        </p:txBody>
      </p:sp>
      <p:sp>
        <p:nvSpPr>
          <p:cNvPr id="35" name="Rectangle 34"/>
          <p:cNvSpPr/>
          <p:nvPr/>
        </p:nvSpPr>
        <p:spPr bwMode="auto">
          <a:xfrm>
            <a:off x="3139778" y="5781574"/>
            <a:ext cx="1267836" cy="814434"/>
          </a:xfrm>
          <a:prstGeom prst="rect">
            <a:avLst/>
          </a:prstGeom>
          <a:solidFill>
            <a:schemeClr val="accent3"/>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There are many other possible approaches</a:t>
            </a:r>
          </a:p>
        </p:txBody>
      </p:sp>
      <p:sp>
        <p:nvSpPr>
          <p:cNvPr id="37" name="Rectangle 36"/>
          <p:cNvSpPr/>
          <p:nvPr/>
        </p:nvSpPr>
        <p:spPr bwMode="auto">
          <a:xfrm>
            <a:off x="9263175" y="3500712"/>
            <a:ext cx="1267836" cy="814434"/>
          </a:xfrm>
          <a:prstGeom prst="rect">
            <a:avLst/>
          </a:prstGeom>
          <a:solidFill>
            <a:schemeClr val="accent3"/>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It is evidence for or against a hypothesis</a:t>
            </a:r>
          </a:p>
        </p:txBody>
      </p:sp>
      <p:sp>
        <p:nvSpPr>
          <p:cNvPr id="38" name="Rectangular Callout 37"/>
          <p:cNvSpPr/>
          <p:nvPr/>
        </p:nvSpPr>
        <p:spPr bwMode="auto">
          <a:xfrm>
            <a:off x="786997" y="3192487"/>
            <a:ext cx="1267836" cy="814434"/>
          </a:xfrm>
          <a:prstGeom prst="wedgeRectCallout">
            <a:avLst>
              <a:gd name="adj1" fmla="val 102079"/>
              <a:gd name="adj2" fmla="val 47076"/>
            </a:avLst>
          </a:prstGeom>
          <a:solidFill>
            <a:schemeClr val="accent5">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strike="sngStrike" dirty="0"/>
              <a:t>Coding progressed from top to bottom</a:t>
            </a:r>
          </a:p>
        </p:txBody>
      </p:sp>
      <p:sp>
        <p:nvSpPr>
          <p:cNvPr id="40" name="Rectangular Callout 39"/>
          <p:cNvSpPr/>
          <p:nvPr/>
        </p:nvSpPr>
        <p:spPr bwMode="auto">
          <a:xfrm>
            <a:off x="4906934" y="4106887"/>
            <a:ext cx="1267836" cy="814434"/>
          </a:xfrm>
          <a:prstGeom prst="wedgeRectCallout">
            <a:avLst>
              <a:gd name="adj1" fmla="val -113479"/>
              <a:gd name="adj2" fmla="val 35722"/>
            </a:avLst>
          </a:prstGeom>
          <a:solidFill>
            <a:schemeClr val="accent5"/>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The developer started with a blank screen</a:t>
            </a:r>
          </a:p>
        </p:txBody>
      </p:sp>
      <p:sp>
        <p:nvSpPr>
          <p:cNvPr id="41" name="Rectangular Callout 40"/>
          <p:cNvSpPr/>
          <p:nvPr/>
        </p:nvSpPr>
        <p:spPr bwMode="auto">
          <a:xfrm>
            <a:off x="4906934" y="4106887"/>
            <a:ext cx="1267836" cy="814434"/>
          </a:xfrm>
          <a:prstGeom prst="wedgeRectCallout">
            <a:avLst>
              <a:gd name="adj1" fmla="val -113479"/>
              <a:gd name="adj2" fmla="val 35722"/>
            </a:avLst>
          </a:prstGeom>
          <a:solidFill>
            <a:schemeClr val="accent5">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strike="sngStrike" dirty="0"/>
              <a:t>The developer started with a blank screen</a:t>
            </a:r>
          </a:p>
        </p:txBody>
      </p:sp>
      <p:sp>
        <p:nvSpPr>
          <p:cNvPr id="42" name="Rectangular Callout 41"/>
          <p:cNvSpPr/>
          <p:nvPr/>
        </p:nvSpPr>
        <p:spPr bwMode="auto">
          <a:xfrm>
            <a:off x="1660300" y="5781574"/>
            <a:ext cx="1267836" cy="814434"/>
          </a:xfrm>
          <a:prstGeom prst="wedgeRectCallout">
            <a:avLst>
              <a:gd name="adj1" fmla="val 98838"/>
              <a:gd name="adj2" fmla="val 59691"/>
            </a:avLst>
          </a:prstGeom>
          <a:solidFill>
            <a:schemeClr val="accent5"/>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This is the right technique for the data</a:t>
            </a:r>
          </a:p>
        </p:txBody>
      </p:sp>
      <p:sp>
        <p:nvSpPr>
          <p:cNvPr id="43" name="Rectangular Callout 42"/>
          <p:cNvSpPr/>
          <p:nvPr/>
        </p:nvSpPr>
        <p:spPr bwMode="auto">
          <a:xfrm>
            <a:off x="1660300" y="5781574"/>
            <a:ext cx="1267836" cy="814434"/>
          </a:xfrm>
          <a:prstGeom prst="wedgeRectCallout">
            <a:avLst>
              <a:gd name="adj1" fmla="val 98838"/>
              <a:gd name="adj2" fmla="val 59691"/>
            </a:avLst>
          </a:prstGeom>
          <a:solidFill>
            <a:schemeClr val="accent5">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strike="sngStrike" dirty="0"/>
              <a:t>This is the right technique for the data</a:t>
            </a:r>
          </a:p>
        </p:txBody>
      </p:sp>
      <p:sp>
        <p:nvSpPr>
          <p:cNvPr id="61" name="Rectangular Callout 60"/>
          <p:cNvSpPr/>
          <p:nvPr/>
        </p:nvSpPr>
        <p:spPr bwMode="auto">
          <a:xfrm>
            <a:off x="5748520" y="3058923"/>
            <a:ext cx="1267836" cy="814434"/>
          </a:xfrm>
          <a:prstGeom prst="wedgeRectCallout">
            <a:avLst>
              <a:gd name="adj1" fmla="val -69719"/>
              <a:gd name="adj2" fmla="val -66460"/>
            </a:avLst>
          </a:prstGeom>
          <a:solidFill>
            <a:schemeClr val="accent5"/>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It was created by an expert in the technique</a:t>
            </a:r>
          </a:p>
        </p:txBody>
      </p:sp>
      <p:sp>
        <p:nvSpPr>
          <p:cNvPr id="62" name="Rectangle 61"/>
          <p:cNvSpPr/>
          <p:nvPr/>
        </p:nvSpPr>
        <p:spPr bwMode="auto">
          <a:xfrm>
            <a:off x="7125256" y="3058923"/>
            <a:ext cx="1267836" cy="814434"/>
          </a:xfrm>
          <a:prstGeom prst="rect">
            <a:avLst/>
          </a:prstGeom>
          <a:solidFill>
            <a:schemeClr val="accent3"/>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I know the language and understand the principles</a:t>
            </a:r>
          </a:p>
        </p:txBody>
      </p:sp>
      <p:sp>
        <p:nvSpPr>
          <p:cNvPr id="63" name="Rectangular Callout 62"/>
          <p:cNvSpPr/>
          <p:nvPr/>
        </p:nvSpPr>
        <p:spPr bwMode="auto">
          <a:xfrm>
            <a:off x="5748520" y="3058923"/>
            <a:ext cx="1267836" cy="814434"/>
          </a:xfrm>
          <a:prstGeom prst="wedgeRectCallout">
            <a:avLst>
              <a:gd name="adj1" fmla="val -69719"/>
              <a:gd name="adj2" fmla="val -66460"/>
            </a:avLst>
          </a:prstGeom>
          <a:solidFill>
            <a:schemeClr val="accent5">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strike="sngStrike" dirty="0"/>
              <a:t>It was created by an expert in the technique</a:t>
            </a:r>
          </a:p>
        </p:txBody>
      </p:sp>
      <p:sp>
        <p:nvSpPr>
          <p:cNvPr id="67" name="Rectangular Callout 66"/>
          <p:cNvSpPr/>
          <p:nvPr/>
        </p:nvSpPr>
        <p:spPr bwMode="auto">
          <a:xfrm>
            <a:off x="10650189" y="3500712"/>
            <a:ext cx="1267836" cy="814434"/>
          </a:xfrm>
          <a:prstGeom prst="wedgeRectCallout">
            <a:avLst>
              <a:gd name="adj1" fmla="val 99840"/>
              <a:gd name="adj2" fmla="val 56572"/>
            </a:avLst>
          </a:prstGeom>
          <a:solidFill>
            <a:schemeClr val="accent5"/>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t>The results informed stakeholders of their reality</a:t>
            </a:r>
          </a:p>
        </p:txBody>
      </p:sp>
      <p:sp>
        <p:nvSpPr>
          <p:cNvPr id="68" name="Rectangular Callout 67"/>
          <p:cNvSpPr/>
          <p:nvPr/>
        </p:nvSpPr>
        <p:spPr bwMode="auto">
          <a:xfrm>
            <a:off x="10650189" y="3500712"/>
            <a:ext cx="1267836" cy="814434"/>
          </a:xfrm>
          <a:prstGeom prst="wedgeRectCallout">
            <a:avLst>
              <a:gd name="adj1" fmla="val 104848"/>
              <a:gd name="adj2" fmla="val 58132"/>
            </a:avLst>
          </a:prstGeom>
          <a:solidFill>
            <a:schemeClr val="accent5">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strike="sngStrike" dirty="0"/>
              <a:t>The results informed stakeholders of their reality</a:t>
            </a:r>
          </a:p>
        </p:txBody>
      </p:sp>
    </p:spTree>
    <p:extLst>
      <p:ext uri="{BB962C8B-B14F-4D97-AF65-F5344CB8AC3E}">
        <p14:creationId xmlns:p14="http://schemas.microsoft.com/office/powerpoint/2010/main" val="24511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right)">
                                      <p:cBhvr>
                                        <p:cTn id="7" dur="500"/>
                                        <p:tgtEl>
                                          <p:spTgt spid="6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right)">
                                      <p:cBhvr>
                                        <p:cTn id="10" dur="500"/>
                                        <p:tgtEl>
                                          <p:spTgt spid="63"/>
                                        </p:tgtEl>
                                      </p:cBhvr>
                                    </p:animEffect>
                                  </p:childTnLst>
                                </p:cTn>
                              </p:par>
                            </p:childTnLst>
                          </p:cTn>
                        </p:par>
                        <p:par>
                          <p:cTn id="11" fill="hold">
                            <p:stCondLst>
                              <p:cond delay="500"/>
                            </p:stCondLst>
                            <p:childTnLst>
                              <p:par>
                                <p:cTn id="12" presetID="22" presetClass="entr" presetSubtype="2" fill="hold" grpId="0" nodeType="afterEffect">
                                  <p:stCondLst>
                                    <p:cond delay="500"/>
                                  </p:stCondLst>
                                  <p:childTnLst>
                                    <p:set>
                                      <p:cBhvr>
                                        <p:cTn id="13" dur="1" fill="hold">
                                          <p:stCondLst>
                                            <p:cond delay="0"/>
                                          </p:stCondLst>
                                        </p:cTn>
                                        <p:tgtEl>
                                          <p:spTgt spid="31"/>
                                        </p:tgtEl>
                                        <p:attrNameLst>
                                          <p:attrName>style.visibility</p:attrName>
                                        </p:attrNameLst>
                                      </p:cBhvr>
                                      <p:to>
                                        <p:strVal val="visible"/>
                                      </p:to>
                                    </p:set>
                                    <p:animEffect transition="in" filter="wipe(right)">
                                      <p:cBhvr>
                                        <p:cTn id="14" dur="500"/>
                                        <p:tgtEl>
                                          <p:spTgt spid="31"/>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38"/>
                                        </p:tgtEl>
                                        <p:attrNameLst>
                                          <p:attrName>style.visibility</p:attrName>
                                        </p:attrNameLst>
                                      </p:cBhvr>
                                      <p:to>
                                        <p:strVal val="visible"/>
                                      </p:to>
                                    </p:set>
                                    <p:animEffect transition="in" filter="wipe(right)">
                                      <p:cBhvr>
                                        <p:cTn id="17" dur="500"/>
                                        <p:tgtEl>
                                          <p:spTgt spid="38"/>
                                        </p:tgtEl>
                                      </p:cBhvr>
                                    </p:animEffect>
                                  </p:childTnLst>
                                </p:cTn>
                              </p:par>
                            </p:childTnLst>
                          </p:cTn>
                        </p:par>
                        <p:par>
                          <p:cTn id="18" fill="hold">
                            <p:stCondLst>
                              <p:cond delay="1500"/>
                            </p:stCondLst>
                            <p:childTnLst>
                              <p:par>
                                <p:cTn id="19" presetID="22" presetClass="entr" presetSubtype="2" fill="hold" grpId="0" nodeType="afterEffect">
                                  <p:stCondLst>
                                    <p:cond delay="500"/>
                                  </p:stCondLst>
                                  <p:childTnLst>
                                    <p:set>
                                      <p:cBhvr>
                                        <p:cTn id="20" dur="1" fill="hold">
                                          <p:stCondLst>
                                            <p:cond delay="0"/>
                                          </p:stCondLst>
                                        </p:cTn>
                                        <p:tgtEl>
                                          <p:spTgt spid="32"/>
                                        </p:tgtEl>
                                        <p:attrNameLst>
                                          <p:attrName>style.visibility</p:attrName>
                                        </p:attrNameLst>
                                      </p:cBhvr>
                                      <p:to>
                                        <p:strVal val="visible"/>
                                      </p:to>
                                    </p:set>
                                    <p:animEffect transition="in" filter="wipe(right)">
                                      <p:cBhvr>
                                        <p:cTn id="21" dur="500"/>
                                        <p:tgtEl>
                                          <p:spTgt spid="32"/>
                                        </p:tgtEl>
                                      </p:cBhvr>
                                    </p:animEffect>
                                  </p:childTnLst>
                                </p:cTn>
                              </p:par>
                              <p:par>
                                <p:cTn id="22" presetID="22" presetClass="entr" presetSubtype="2" fill="hold" grpId="0" nodeType="withEffect">
                                  <p:stCondLst>
                                    <p:cond delay="500"/>
                                  </p:stCondLst>
                                  <p:childTnLst>
                                    <p:set>
                                      <p:cBhvr>
                                        <p:cTn id="23" dur="1" fill="hold">
                                          <p:stCondLst>
                                            <p:cond delay="0"/>
                                          </p:stCondLst>
                                        </p:cTn>
                                        <p:tgtEl>
                                          <p:spTgt spid="41"/>
                                        </p:tgtEl>
                                        <p:attrNameLst>
                                          <p:attrName>style.visibility</p:attrName>
                                        </p:attrNameLst>
                                      </p:cBhvr>
                                      <p:to>
                                        <p:strVal val="visible"/>
                                      </p:to>
                                    </p:set>
                                    <p:animEffect transition="in" filter="wipe(right)">
                                      <p:cBhvr>
                                        <p:cTn id="24" dur="500"/>
                                        <p:tgtEl>
                                          <p:spTgt spid="41"/>
                                        </p:tgtEl>
                                      </p:cBhvr>
                                    </p:animEffect>
                                  </p:childTnLst>
                                </p:cTn>
                              </p:par>
                            </p:childTnLst>
                          </p:cTn>
                        </p:par>
                        <p:par>
                          <p:cTn id="25" fill="hold">
                            <p:stCondLst>
                              <p:cond delay="2500"/>
                            </p:stCondLst>
                            <p:childTnLst>
                              <p:par>
                                <p:cTn id="26" presetID="22" presetClass="entr" presetSubtype="2"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right)">
                                      <p:cBhvr>
                                        <p:cTn id="28" dur="500"/>
                                        <p:tgtEl>
                                          <p:spTgt spid="35"/>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right)">
                                      <p:cBhvr>
                                        <p:cTn id="31" dur="500"/>
                                        <p:tgtEl>
                                          <p:spTgt spid="43"/>
                                        </p:tgtEl>
                                      </p:cBhvr>
                                    </p:animEffect>
                                  </p:childTnLst>
                                </p:cTn>
                              </p:par>
                            </p:childTnLst>
                          </p:cTn>
                        </p:par>
                        <p:par>
                          <p:cTn id="32" fill="hold">
                            <p:stCondLst>
                              <p:cond delay="3000"/>
                            </p:stCondLst>
                            <p:childTnLst>
                              <p:par>
                                <p:cTn id="33" presetID="22" presetClass="entr" presetSubtype="8" fill="hold" grpId="0" nodeType="afterEffect">
                                  <p:stCondLst>
                                    <p:cond delay="50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500"/>
                                        <p:tgtEl>
                                          <p:spTgt spid="37"/>
                                        </p:tgtEl>
                                      </p:cBhvr>
                                    </p:animEffect>
                                  </p:childTnLst>
                                </p:cTn>
                              </p:par>
                              <p:par>
                                <p:cTn id="36" presetID="22" presetClass="entr" presetSubtype="8" fill="hold" grpId="0" nodeType="withEffect">
                                  <p:stCondLst>
                                    <p:cond delay="500"/>
                                  </p:stCondLst>
                                  <p:childTnLst>
                                    <p:set>
                                      <p:cBhvr>
                                        <p:cTn id="37" dur="1" fill="hold">
                                          <p:stCondLst>
                                            <p:cond delay="0"/>
                                          </p:stCondLst>
                                        </p:cTn>
                                        <p:tgtEl>
                                          <p:spTgt spid="68"/>
                                        </p:tgtEl>
                                        <p:attrNameLst>
                                          <p:attrName>style.visibility</p:attrName>
                                        </p:attrNameLst>
                                      </p:cBhvr>
                                      <p:to>
                                        <p:strVal val="visible"/>
                                      </p:to>
                                    </p:set>
                                    <p:animEffect transition="in" filter="wipe(left)">
                                      <p:cBhvr>
                                        <p:cTn id="3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animBg="1"/>
      <p:bldP spid="37" grpId="0" animBg="1"/>
      <p:bldP spid="38" grpId="0" animBg="1"/>
      <p:bldP spid="41" grpId="0" animBg="1"/>
      <p:bldP spid="43" grpId="0" animBg="1"/>
      <p:bldP spid="62" grpId="0" animBg="1"/>
      <p:bldP spid="63" grpId="0" animBg="1"/>
      <p:bldP spid="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915235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9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685800" y="639763"/>
            <a:ext cx="13258800" cy="1417636"/>
          </a:xfrm>
        </p:spPr>
        <p:txBody>
          <a:bodyPr/>
          <a:lstStyle/>
          <a:p>
            <a:r>
              <a:rPr lang="en-US" dirty="0"/>
              <a:t>The art of the hack</a:t>
            </a:r>
            <a:br>
              <a:rPr lang="en-US" dirty="0"/>
            </a:br>
            <a:r>
              <a:rPr lang="en-US" sz="3200" b="0" dirty="0"/>
              <a:t>Build in small steps you understand</a:t>
            </a:r>
          </a:p>
        </p:txBody>
      </p:sp>
      <p:grpSp>
        <p:nvGrpSpPr>
          <p:cNvPr id="6" name="Group 5"/>
          <p:cNvGrpSpPr/>
          <p:nvPr/>
        </p:nvGrpSpPr>
        <p:grpSpPr>
          <a:xfrm>
            <a:off x="685799" y="2057399"/>
            <a:ext cx="13258799" cy="5121276"/>
            <a:chOff x="685799" y="2057399"/>
            <a:chExt cx="13258799" cy="5121276"/>
          </a:xfrm>
        </p:grpSpPr>
        <p:sp>
          <p:nvSpPr>
            <p:cNvPr id="17" name="U-Turn Arrow 16"/>
            <p:cNvSpPr/>
            <p:nvPr/>
          </p:nvSpPr>
          <p:spPr bwMode="auto">
            <a:xfrm rot="5400000">
              <a:off x="10436974" y="3345242"/>
              <a:ext cx="4130211" cy="2885037"/>
            </a:xfrm>
            <a:prstGeom prst="uturnArrow">
              <a:avLst>
                <a:gd name="adj1" fmla="val 25000"/>
                <a:gd name="adj2" fmla="val 25000"/>
                <a:gd name="adj3" fmla="val 25000"/>
                <a:gd name="adj4" fmla="val 27012"/>
                <a:gd name="adj5" fmla="val 75000"/>
              </a:avLst>
            </a:prstGeom>
            <a:solidFill>
              <a:schemeClr val="accent5"/>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MS PGothic" pitchFamily="34" charset="-128"/>
              </a:endParaRPr>
            </a:p>
          </p:txBody>
        </p:sp>
        <p:sp>
          <p:nvSpPr>
            <p:cNvPr id="3" name="Pentagon 2"/>
            <p:cNvSpPr/>
            <p:nvPr/>
          </p:nvSpPr>
          <p:spPr>
            <a:xfrm>
              <a:off x="685799" y="2057399"/>
              <a:ext cx="3673677" cy="2052263"/>
            </a:xfrm>
            <a:prstGeom prst="homePlate">
              <a:avLst>
                <a:gd name="adj" fmla="val 25476"/>
              </a:avLst>
            </a:prstGeom>
            <a:solidFill>
              <a:schemeClr val="accent2"/>
            </a:solidFill>
            <a:ln w="38100">
              <a:solidFill>
                <a:schemeClr val="bg1"/>
              </a:solidFill>
            </a:ln>
          </p:spPr>
          <p:style>
            <a:lnRef idx="0">
              <a:schemeClr val="accent1"/>
            </a:lnRef>
            <a:fillRef idx="1">
              <a:schemeClr val="accent1"/>
            </a:fillRef>
            <a:effectRef idx="0">
              <a:schemeClr val="accent1"/>
            </a:effectRef>
            <a:fontRef idx="minor">
              <a:schemeClr val="lt1"/>
            </a:fontRef>
          </p:style>
          <p:txBody>
            <a:bodyPr lIns="182880" tIns="182880" rIns="182880" bIns="182880" rtlCol="0" anchor="b"/>
            <a:lstStyle/>
            <a:p>
              <a:pPr algn="ctr"/>
              <a:r>
                <a:rPr lang="en-US" sz="1600" b="1" dirty="0">
                  <a:solidFill>
                    <a:schemeClr val="bg2"/>
                  </a:solidFill>
                </a:rPr>
                <a:t>Decide on an algorithm</a:t>
              </a:r>
            </a:p>
            <a:p>
              <a:pPr algn="ctr"/>
              <a:r>
                <a:rPr lang="en-US" sz="1600">
                  <a:solidFill>
                    <a:schemeClr val="bg2"/>
                  </a:solidFill>
                </a:rPr>
                <a:t>e.g., </a:t>
              </a:r>
              <a:r>
                <a:rPr lang="en-US" sz="1600" dirty="0">
                  <a:solidFill>
                    <a:schemeClr val="bg2"/>
                  </a:solidFill>
                </a:rPr>
                <a:t>A time series forecast can </a:t>
              </a:r>
              <a:br>
                <a:rPr lang="en-US" sz="1600" dirty="0">
                  <a:solidFill>
                    <a:schemeClr val="bg2"/>
                  </a:solidFill>
                </a:rPr>
              </a:br>
              <a:r>
                <a:rPr lang="en-US" sz="1600" dirty="0">
                  <a:solidFill>
                    <a:schemeClr val="bg2"/>
                  </a:solidFill>
                </a:rPr>
                <a:t>predict website traffic</a:t>
              </a:r>
            </a:p>
          </p:txBody>
        </p:sp>
        <p:sp>
          <p:nvSpPr>
            <p:cNvPr id="12" name="Chevron 11"/>
            <p:cNvSpPr/>
            <p:nvPr/>
          </p:nvSpPr>
          <p:spPr>
            <a:xfrm>
              <a:off x="4521580" y="2057399"/>
              <a:ext cx="3673677" cy="2052263"/>
            </a:xfrm>
            <a:prstGeom prst="chevron">
              <a:avLst>
                <a:gd name="adj" fmla="val 25476"/>
              </a:avLst>
            </a:prstGeom>
            <a:solidFill>
              <a:schemeClr val="accent2"/>
            </a:solidFill>
            <a:ln w="38100">
              <a:solidFill>
                <a:schemeClr val="bg1"/>
              </a:solidFill>
            </a:ln>
          </p:spPr>
          <p:style>
            <a:lnRef idx="0">
              <a:schemeClr val="accent1"/>
            </a:lnRef>
            <a:fillRef idx="1">
              <a:schemeClr val="accent1"/>
            </a:fillRef>
            <a:effectRef idx="0">
              <a:schemeClr val="accent1"/>
            </a:effectRef>
            <a:fontRef idx="minor">
              <a:schemeClr val="lt1"/>
            </a:fontRef>
          </p:style>
          <p:txBody>
            <a:bodyPr lIns="182880" tIns="182880" rIns="182880" bIns="182880" rtlCol="0" anchor="b"/>
            <a:lstStyle/>
            <a:p>
              <a:pPr algn="ctr"/>
              <a:r>
                <a:rPr lang="en-US" sz="1600" b="1" dirty="0">
                  <a:solidFill>
                    <a:schemeClr val="bg2"/>
                  </a:solidFill>
                </a:rPr>
                <a:t>Do A Web Search</a:t>
              </a:r>
            </a:p>
            <a:p>
              <a:pPr algn="ctr"/>
              <a:r>
                <a:rPr lang="en-US" sz="1600" dirty="0">
                  <a:solidFill>
                    <a:schemeClr val="bg2"/>
                  </a:solidFill>
                </a:rPr>
                <a:t>Search: Time series prediction using R</a:t>
              </a:r>
            </a:p>
          </p:txBody>
        </p:sp>
        <p:sp>
          <p:nvSpPr>
            <p:cNvPr id="13" name="Chevron 12"/>
            <p:cNvSpPr/>
            <p:nvPr/>
          </p:nvSpPr>
          <p:spPr>
            <a:xfrm>
              <a:off x="8357360" y="2057399"/>
              <a:ext cx="3673677" cy="2052263"/>
            </a:xfrm>
            <a:prstGeom prst="chevron">
              <a:avLst>
                <a:gd name="adj" fmla="val 25476"/>
              </a:avLst>
            </a:prstGeom>
            <a:solidFill>
              <a:schemeClr val="accent2"/>
            </a:solidFill>
            <a:ln w="38100">
              <a:solidFill>
                <a:schemeClr val="bg1"/>
              </a:solidFill>
            </a:ln>
          </p:spPr>
          <p:style>
            <a:lnRef idx="0">
              <a:schemeClr val="accent1"/>
            </a:lnRef>
            <a:fillRef idx="1">
              <a:schemeClr val="accent1"/>
            </a:fillRef>
            <a:effectRef idx="0">
              <a:schemeClr val="accent1"/>
            </a:effectRef>
            <a:fontRef idx="minor">
              <a:schemeClr val="lt1"/>
            </a:fontRef>
          </p:style>
          <p:txBody>
            <a:bodyPr lIns="182880" tIns="182880" rIns="182880" bIns="182880" rtlCol="0" anchor="b"/>
            <a:lstStyle/>
            <a:p>
              <a:pPr algn="ctr"/>
              <a:r>
                <a:rPr lang="en-US" sz="1600" b="1" dirty="0">
                  <a:solidFill>
                    <a:schemeClr val="bg2"/>
                  </a:solidFill>
                </a:rPr>
                <a:t>Copy and run </a:t>
              </a:r>
              <a:br>
                <a:rPr lang="en-US" sz="1600" b="1" dirty="0">
                  <a:solidFill>
                    <a:schemeClr val="bg2"/>
                  </a:solidFill>
                </a:rPr>
              </a:br>
              <a:r>
                <a:rPr lang="en-US" sz="1600" b="1" dirty="0">
                  <a:solidFill>
                    <a:schemeClr val="bg2"/>
                  </a:solidFill>
                </a:rPr>
                <a:t>the code</a:t>
              </a:r>
            </a:p>
          </p:txBody>
        </p:sp>
        <p:sp>
          <p:nvSpPr>
            <p:cNvPr id="14" name="Chevron 13"/>
            <p:cNvSpPr/>
            <p:nvPr/>
          </p:nvSpPr>
          <p:spPr>
            <a:xfrm flipH="1">
              <a:off x="685799" y="5126412"/>
              <a:ext cx="3673677" cy="2052263"/>
            </a:xfrm>
            <a:prstGeom prst="chevron">
              <a:avLst>
                <a:gd name="adj" fmla="val 25476"/>
              </a:avLst>
            </a:prstGeom>
            <a:solidFill>
              <a:schemeClr val="accent2"/>
            </a:solidFill>
            <a:ln w="38100">
              <a:solidFill>
                <a:schemeClr val="bg1"/>
              </a:solidFill>
            </a:ln>
          </p:spPr>
          <p:style>
            <a:lnRef idx="0">
              <a:schemeClr val="accent1"/>
            </a:lnRef>
            <a:fillRef idx="1">
              <a:schemeClr val="accent1"/>
            </a:fillRef>
            <a:effectRef idx="0">
              <a:schemeClr val="accent1"/>
            </a:effectRef>
            <a:fontRef idx="minor">
              <a:schemeClr val="lt1"/>
            </a:fontRef>
          </p:style>
          <p:txBody>
            <a:bodyPr lIns="182880" tIns="182880" rIns="182880" bIns="182880" rtlCol="0" anchor="b"/>
            <a:lstStyle/>
            <a:p>
              <a:pPr algn="ctr"/>
              <a:r>
                <a:rPr lang="en-US" sz="1600" b="1" dirty="0">
                  <a:solidFill>
                    <a:schemeClr val="bg2"/>
                  </a:solidFill>
                </a:rPr>
                <a:t>A working algorithm</a:t>
              </a:r>
            </a:p>
          </p:txBody>
        </p:sp>
        <p:sp>
          <p:nvSpPr>
            <p:cNvPr id="15" name="Chevron 14"/>
            <p:cNvSpPr/>
            <p:nvPr/>
          </p:nvSpPr>
          <p:spPr>
            <a:xfrm flipH="1">
              <a:off x="4521580" y="5126412"/>
              <a:ext cx="3673677" cy="2052263"/>
            </a:xfrm>
            <a:prstGeom prst="chevron">
              <a:avLst>
                <a:gd name="adj" fmla="val 25476"/>
              </a:avLst>
            </a:prstGeom>
            <a:solidFill>
              <a:schemeClr val="accent2"/>
            </a:solidFill>
            <a:ln w="38100">
              <a:solidFill>
                <a:schemeClr val="bg1"/>
              </a:solidFill>
            </a:ln>
          </p:spPr>
          <p:style>
            <a:lnRef idx="0">
              <a:schemeClr val="accent1"/>
            </a:lnRef>
            <a:fillRef idx="1">
              <a:schemeClr val="accent1"/>
            </a:fillRef>
            <a:effectRef idx="0">
              <a:schemeClr val="accent1"/>
            </a:effectRef>
            <a:fontRef idx="minor">
              <a:schemeClr val="lt1"/>
            </a:fontRef>
          </p:style>
          <p:txBody>
            <a:bodyPr lIns="182880" tIns="182880" rIns="182880" bIns="182880" rtlCol="0" anchor="b"/>
            <a:lstStyle/>
            <a:p>
              <a:pPr algn="ctr"/>
              <a:r>
                <a:rPr lang="en-US" sz="1600" b="1" dirty="0">
                  <a:solidFill>
                    <a:schemeClr val="bg2"/>
                  </a:solidFill>
                </a:rPr>
                <a:t>Make a small change</a:t>
              </a:r>
              <a:br>
                <a:rPr lang="en-US" sz="1600" b="1" dirty="0">
                  <a:solidFill>
                    <a:schemeClr val="bg2"/>
                  </a:solidFill>
                </a:rPr>
              </a:br>
              <a:r>
                <a:rPr lang="en-US" sz="1600" b="1" dirty="0">
                  <a:solidFill>
                    <a:schemeClr val="bg2"/>
                  </a:solidFill>
                </a:rPr>
                <a:t>and run</a:t>
              </a:r>
            </a:p>
          </p:txBody>
        </p:sp>
        <p:sp>
          <p:nvSpPr>
            <p:cNvPr id="16" name="Chevron 15"/>
            <p:cNvSpPr/>
            <p:nvPr/>
          </p:nvSpPr>
          <p:spPr>
            <a:xfrm flipH="1">
              <a:off x="8357360" y="5126412"/>
              <a:ext cx="3673677" cy="2052263"/>
            </a:xfrm>
            <a:prstGeom prst="chevron">
              <a:avLst>
                <a:gd name="adj" fmla="val 25476"/>
              </a:avLst>
            </a:prstGeom>
            <a:solidFill>
              <a:schemeClr val="accent2"/>
            </a:solidFill>
            <a:ln w="38100">
              <a:solidFill>
                <a:schemeClr val="bg1"/>
              </a:solidFill>
            </a:ln>
          </p:spPr>
          <p:style>
            <a:lnRef idx="0">
              <a:schemeClr val="accent1"/>
            </a:lnRef>
            <a:fillRef idx="1">
              <a:schemeClr val="accent1"/>
            </a:fillRef>
            <a:effectRef idx="0">
              <a:schemeClr val="accent1"/>
            </a:effectRef>
            <a:fontRef idx="minor">
              <a:schemeClr val="lt1"/>
            </a:fontRef>
          </p:style>
          <p:txBody>
            <a:bodyPr lIns="182880" tIns="182880" rIns="182880" bIns="182880" rtlCol="0" anchor="b"/>
            <a:lstStyle/>
            <a:p>
              <a:pPr algn="ctr"/>
              <a:r>
                <a:rPr lang="en-US" sz="1600" b="1" dirty="0">
                  <a:solidFill>
                    <a:schemeClr val="bg2"/>
                  </a:solidFill>
                </a:rPr>
                <a:t>Make a small change and run</a:t>
              </a:r>
            </a:p>
          </p:txBody>
        </p:sp>
        <p:grpSp>
          <p:nvGrpSpPr>
            <p:cNvPr id="18" name="Group 17"/>
            <p:cNvGrpSpPr/>
            <p:nvPr/>
          </p:nvGrpSpPr>
          <p:grpSpPr>
            <a:xfrm>
              <a:off x="2049581" y="2295835"/>
              <a:ext cx="946113" cy="699236"/>
              <a:chOff x="3622996" y="3135313"/>
              <a:chExt cx="1082588" cy="800100"/>
            </a:xfrm>
            <a:solidFill>
              <a:schemeClr val="bg1"/>
            </a:solidFill>
            <a:effectLst/>
          </p:grpSpPr>
          <p:sp>
            <p:nvSpPr>
              <p:cNvPr id="19" name="Oval 18"/>
              <p:cNvSpPr/>
              <p:nvPr/>
            </p:nvSpPr>
            <p:spPr bwMode="auto">
              <a:xfrm>
                <a:off x="3622996" y="3309938"/>
                <a:ext cx="133350" cy="133350"/>
              </a:xfrm>
              <a:prstGeom prst="ellipse">
                <a:avLst/>
              </a:prstGeom>
              <a:grp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20" name="Oval 19"/>
              <p:cNvSpPr/>
              <p:nvPr/>
            </p:nvSpPr>
            <p:spPr bwMode="auto">
              <a:xfrm>
                <a:off x="4023134" y="3309938"/>
                <a:ext cx="133350" cy="133350"/>
              </a:xfrm>
              <a:prstGeom prst="ellipse">
                <a:avLst/>
              </a:prstGeom>
              <a:grp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21" name="Oval 20"/>
              <p:cNvSpPr/>
              <p:nvPr/>
            </p:nvSpPr>
            <p:spPr bwMode="auto">
              <a:xfrm>
                <a:off x="4422634" y="3309938"/>
                <a:ext cx="133350" cy="133350"/>
              </a:xfrm>
              <a:prstGeom prst="ellipse">
                <a:avLst/>
              </a:prstGeom>
              <a:grp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22" name="Oval 21"/>
              <p:cNvSpPr/>
              <p:nvPr/>
            </p:nvSpPr>
            <p:spPr bwMode="auto">
              <a:xfrm>
                <a:off x="4572234" y="3135313"/>
                <a:ext cx="133350" cy="133350"/>
              </a:xfrm>
              <a:prstGeom prst="ellipse">
                <a:avLst/>
              </a:prstGeom>
              <a:grp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23" name="Oval 22"/>
              <p:cNvSpPr/>
              <p:nvPr/>
            </p:nvSpPr>
            <p:spPr bwMode="auto">
              <a:xfrm>
                <a:off x="3796871" y="3135313"/>
                <a:ext cx="133350" cy="133350"/>
              </a:xfrm>
              <a:prstGeom prst="ellipse">
                <a:avLst/>
              </a:prstGeom>
              <a:grp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24" name="Oval 23"/>
              <p:cNvSpPr/>
              <p:nvPr/>
            </p:nvSpPr>
            <p:spPr bwMode="auto">
              <a:xfrm>
                <a:off x="3622996" y="3802063"/>
                <a:ext cx="133350" cy="133350"/>
              </a:xfrm>
              <a:prstGeom prst="ellipse">
                <a:avLst/>
              </a:prstGeom>
              <a:grp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25" name="Oval 24"/>
              <p:cNvSpPr/>
              <p:nvPr/>
            </p:nvSpPr>
            <p:spPr bwMode="auto">
              <a:xfrm>
                <a:off x="4422634" y="3802063"/>
                <a:ext cx="133350" cy="133350"/>
              </a:xfrm>
              <a:prstGeom prst="ellipse">
                <a:avLst/>
              </a:prstGeom>
              <a:grp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26" name="Oval 25"/>
              <p:cNvSpPr/>
              <p:nvPr/>
            </p:nvSpPr>
            <p:spPr bwMode="auto">
              <a:xfrm>
                <a:off x="4572234" y="3632993"/>
                <a:ext cx="133350" cy="133350"/>
              </a:xfrm>
              <a:prstGeom prst="ellipse">
                <a:avLst/>
              </a:prstGeom>
              <a:grp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27" name="Oval 26"/>
              <p:cNvSpPr/>
              <p:nvPr/>
            </p:nvSpPr>
            <p:spPr bwMode="auto">
              <a:xfrm>
                <a:off x="3622996" y="3566318"/>
                <a:ext cx="133350" cy="133350"/>
              </a:xfrm>
              <a:prstGeom prst="ellipse">
                <a:avLst/>
              </a:prstGeom>
              <a:grp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cxnSp>
            <p:nvCxnSpPr>
              <p:cNvPr id="28" name="Straight Connector 27"/>
              <p:cNvCxnSpPr>
                <a:stCxn id="19" idx="6"/>
                <a:endCxn id="20" idx="2"/>
              </p:cNvCxnSpPr>
              <p:nvPr/>
            </p:nvCxnSpPr>
            <p:spPr bwMode="auto">
              <a:xfrm>
                <a:off x="3756346" y="3376613"/>
                <a:ext cx="266788" cy="0"/>
              </a:xfrm>
              <a:prstGeom prst="line">
                <a:avLst/>
              </a:prstGeom>
              <a:grpFill/>
              <a:ln w="28575" cap="flat" cmpd="sng" algn="ctr">
                <a:solidFill>
                  <a:schemeClr val="bg1"/>
                </a:solidFill>
                <a:prstDash val="solid"/>
                <a:round/>
                <a:headEnd type="none" w="med" len="med"/>
                <a:tailEnd type="none" w="med" len="med"/>
              </a:ln>
              <a:effectLst/>
            </p:spPr>
          </p:cxnSp>
          <p:cxnSp>
            <p:nvCxnSpPr>
              <p:cNvPr id="29" name="Straight Connector 28"/>
              <p:cNvCxnSpPr>
                <a:stCxn id="20" idx="6"/>
                <a:endCxn id="21" idx="2"/>
              </p:cNvCxnSpPr>
              <p:nvPr/>
            </p:nvCxnSpPr>
            <p:spPr bwMode="auto">
              <a:xfrm>
                <a:off x="4156484" y="3376613"/>
                <a:ext cx="266150" cy="0"/>
              </a:xfrm>
              <a:prstGeom prst="line">
                <a:avLst/>
              </a:prstGeom>
              <a:grpFill/>
              <a:ln w="28575" cap="flat" cmpd="sng" algn="ctr">
                <a:solidFill>
                  <a:schemeClr val="bg1"/>
                </a:solidFill>
                <a:prstDash val="solid"/>
                <a:round/>
                <a:headEnd type="none" w="med" len="med"/>
                <a:tailEnd type="none" w="med" len="med"/>
              </a:ln>
              <a:effectLst/>
            </p:spPr>
          </p:cxnSp>
          <p:cxnSp>
            <p:nvCxnSpPr>
              <p:cNvPr id="30" name="Straight Connector 29"/>
              <p:cNvCxnSpPr>
                <a:stCxn id="21" idx="4"/>
                <a:endCxn id="25" idx="0"/>
              </p:cNvCxnSpPr>
              <p:nvPr/>
            </p:nvCxnSpPr>
            <p:spPr bwMode="auto">
              <a:xfrm>
                <a:off x="4489309" y="3443288"/>
                <a:ext cx="0" cy="358775"/>
              </a:xfrm>
              <a:prstGeom prst="line">
                <a:avLst/>
              </a:prstGeom>
              <a:grpFill/>
              <a:ln w="28575" cap="flat" cmpd="sng" algn="ctr">
                <a:solidFill>
                  <a:schemeClr val="bg1"/>
                </a:solidFill>
                <a:prstDash val="solid"/>
                <a:round/>
                <a:headEnd type="none" w="med" len="med"/>
                <a:tailEnd type="none" w="med" len="med"/>
              </a:ln>
              <a:effectLst/>
            </p:spPr>
          </p:cxnSp>
          <p:cxnSp>
            <p:nvCxnSpPr>
              <p:cNvPr id="31" name="Straight Connector 30"/>
              <p:cNvCxnSpPr>
                <a:stCxn id="25" idx="2"/>
                <a:endCxn id="24" idx="6"/>
              </p:cNvCxnSpPr>
              <p:nvPr/>
            </p:nvCxnSpPr>
            <p:spPr bwMode="auto">
              <a:xfrm flipH="1">
                <a:off x="3756346" y="3868738"/>
                <a:ext cx="666288" cy="0"/>
              </a:xfrm>
              <a:prstGeom prst="line">
                <a:avLst/>
              </a:prstGeom>
              <a:grpFill/>
              <a:ln w="28575" cap="flat" cmpd="sng" algn="ctr">
                <a:solidFill>
                  <a:schemeClr val="bg1"/>
                </a:solidFill>
                <a:prstDash val="solid"/>
                <a:round/>
                <a:headEnd type="none" w="med" len="med"/>
                <a:tailEnd type="none" w="med" len="med"/>
              </a:ln>
              <a:effectLst/>
            </p:spPr>
          </p:cxnSp>
          <p:cxnSp>
            <p:nvCxnSpPr>
              <p:cNvPr id="32" name="Straight Connector 31"/>
              <p:cNvCxnSpPr>
                <a:stCxn id="24" idx="0"/>
                <a:endCxn id="27" idx="4"/>
              </p:cNvCxnSpPr>
              <p:nvPr/>
            </p:nvCxnSpPr>
            <p:spPr bwMode="auto">
              <a:xfrm flipV="1">
                <a:off x="3689671" y="3699668"/>
                <a:ext cx="0" cy="102395"/>
              </a:xfrm>
              <a:prstGeom prst="line">
                <a:avLst/>
              </a:prstGeom>
              <a:grpFill/>
              <a:ln w="28575" cap="flat" cmpd="sng" algn="ctr">
                <a:solidFill>
                  <a:schemeClr val="bg1"/>
                </a:solidFill>
                <a:prstDash val="solid"/>
                <a:round/>
                <a:headEnd type="none" w="med" len="med"/>
                <a:tailEnd type="none" w="med" len="med"/>
              </a:ln>
              <a:effectLst/>
            </p:spPr>
          </p:cxnSp>
          <p:cxnSp>
            <p:nvCxnSpPr>
              <p:cNvPr id="33" name="Straight Connector 32"/>
              <p:cNvCxnSpPr>
                <a:stCxn id="27" idx="0"/>
                <a:endCxn id="19" idx="4"/>
              </p:cNvCxnSpPr>
              <p:nvPr/>
            </p:nvCxnSpPr>
            <p:spPr bwMode="auto">
              <a:xfrm flipV="1">
                <a:off x="3689671" y="3443288"/>
                <a:ext cx="0" cy="123030"/>
              </a:xfrm>
              <a:prstGeom prst="line">
                <a:avLst/>
              </a:prstGeom>
              <a:grpFill/>
              <a:ln w="28575" cap="flat" cmpd="sng" algn="ctr">
                <a:solidFill>
                  <a:schemeClr val="bg1"/>
                </a:solidFill>
                <a:prstDash val="solid"/>
                <a:round/>
                <a:headEnd type="none" w="med" len="med"/>
                <a:tailEnd type="none" w="med" len="med"/>
              </a:ln>
              <a:effectLst/>
            </p:spPr>
          </p:cxnSp>
          <p:cxnSp>
            <p:nvCxnSpPr>
              <p:cNvPr id="34" name="Straight Connector 33"/>
              <p:cNvCxnSpPr>
                <a:stCxn id="19" idx="7"/>
                <a:endCxn id="23" idx="3"/>
              </p:cNvCxnSpPr>
              <p:nvPr/>
            </p:nvCxnSpPr>
            <p:spPr bwMode="auto">
              <a:xfrm flipV="1">
                <a:off x="3736817" y="3249134"/>
                <a:ext cx="79583" cy="80333"/>
              </a:xfrm>
              <a:prstGeom prst="line">
                <a:avLst/>
              </a:prstGeom>
              <a:grpFill/>
              <a:ln w="28575" cap="flat" cmpd="sng" algn="ctr">
                <a:solidFill>
                  <a:schemeClr val="bg1"/>
                </a:solidFill>
                <a:prstDash val="solid"/>
                <a:round/>
                <a:headEnd type="none" w="med" len="med"/>
                <a:tailEnd type="none" w="med" len="med"/>
              </a:ln>
              <a:effectLst/>
            </p:spPr>
          </p:cxnSp>
          <p:cxnSp>
            <p:nvCxnSpPr>
              <p:cNvPr id="35" name="Straight Connector 34"/>
              <p:cNvCxnSpPr>
                <a:stCxn id="21" idx="7"/>
                <a:endCxn id="22" idx="3"/>
              </p:cNvCxnSpPr>
              <p:nvPr/>
            </p:nvCxnSpPr>
            <p:spPr bwMode="auto">
              <a:xfrm flipV="1">
                <a:off x="4536455" y="3249134"/>
                <a:ext cx="55308" cy="80333"/>
              </a:xfrm>
              <a:prstGeom prst="line">
                <a:avLst/>
              </a:prstGeom>
              <a:grpFill/>
              <a:ln w="28575" cap="flat" cmpd="sng" algn="ctr">
                <a:solidFill>
                  <a:schemeClr val="bg1"/>
                </a:solidFill>
                <a:prstDash val="solid"/>
                <a:round/>
                <a:headEnd type="none" w="med" len="med"/>
                <a:tailEnd type="none" w="med" len="med"/>
              </a:ln>
              <a:effectLst/>
            </p:spPr>
          </p:cxnSp>
          <p:cxnSp>
            <p:nvCxnSpPr>
              <p:cNvPr id="36" name="Straight Connector 35"/>
              <p:cNvCxnSpPr>
                <a:stCxn id="22" idx="4"/>
                <a:endCxn id="26" idx="0"/>
              </p:cNvCxnSpPr>
              <p:nvPr/>
            </p:nvCxnSpPr>
            <p:spPr bwMode="auto">
              <a:xfrm>
                <a:off x="4638909" y="3268663"/>
                <a:ext cx="0" cy="364330"/>
              </a:xfrm>
              <a:prstGeom prst="line">
                <a:avLst/>
              </a:prstGeom>
              <a:grpFill/>
              <a:ln w="28575" cap="flat" cmpd="sng" algn="ctr">
                <a:solidFill>
                  <a:schemeClr val="bg1"/>
                </a:solidFill>
                <a:prstDash val="solid"/>
                <a:round/>
                <a:headEnd type="none" w="med" len="med"/>
                <a:tailEnd type="none" w="med" len="med"/>
              </a:ln>
              <a:effectLst/>
            </p:spPr>
          </p:cxnSp>
          <p:cxnSp>
            <p:nvCxnSpPr>
              <p:cNvPr id="37" name="Straight Connector 36"/>
              <p:cNvCxnSpPr>
                <a:stCxn id="25" idx="7"/>
                <a:endCxn id="26" idx="3"/>
              </p:cNvCxnSpPr>
              <p:nvPr/>
            </p:nvCxnSpPr>
            <p:spPr bwMode="auto">
              <a:xfrm flipV="1">
                <a:off x="4536455" y="3746814"/>
                <a:ext cx="55308" cy="74778"/>
              </a:xfrm>
              <a:prstGeom prst="line">
                <a:avLst/>
              </a:prstGeom>
              <a:grpFill/>
              <a:ln w="28575" cap="flat" cmpd="sng" algn="ctr">
                <a:solidFill>
                  <a:schemeClr val="bg1"/>
                </a:solidFill>
                <a:prstDash val="solid"/>
                <a:round/>
                <a:headEnd type="none" w="med" len="med"/>
                <a:tailEnd type="none" w="med" len="med"/>
              </a:ln>
              <a:effectLst/>
            </p:spPr>
          </p:cxnSp>
          <p:cxnSp>
            <p:nvCxnSpPr>
              <p:cNvPr id="38" name="Straight Connector 37"/>
              <p:cNvCxnSpPr>
                <a:stCxn id="23" idx="6"/>
                <a:endCxn id="22" idx="2"/>
              </p:cNvCxnSpPr>
              <p:nvPr/>
            </p:nvCxnSpPr>
            <p:spPr bwMode="auto">
              <a:xfrm>
                <a:off x="3930221" y="3201988"/>
                <a:ext cx="642013" cy="0"/>
              </a:xfrm>
              <a:prstGeom prst="line">
                <a:avLst/>
              </a:prstGeom>
              <a:grpFill/>
              <a:ln w="28575" cap="flat" cmpd="sng" algn="ctr">
                <a:solidFill>
                  <a:schemeClr val="bg1"/>
                </a:solidFill>
                <a:prstDash val="solid"/>
                <a:round/>
                <a:headEnd type="none" w="med" len="med"/>
                <a:tailEnd type="none" w="med" len="med"/>
              </a:ln>
              <a:effectLst/>
            </p:spPr>
          </p:cxnSp>
        </p:grpSp>
        <p:grpSp>
          <p:nvGrpSpPr>
            <p:cNvPr id="39" name="Group 38"/>
            <p:cNvGrpSpPr/>
            <p:nvPr/>
          </p:nvGrpSpPr>
          <p:grpSpPr>
            <a:xfrm>
              <a:off x="5848287" y="2302303"/>
              <a:ext cx="1020262" cy="644850"/>
              <a:chOff x="3763473" y="1922159"/>
              <a:chExt cx="1020262" cy="644850"/>
            </a:xfrm>
          </p:grpSpPr>
          <p:pic>
            <p:nvPicPr>
              <p:cNvPr id="40" name="Picture 39"/>
              <p:cNvPicPr>
                <a:picLocks noChangeAspect="1"/>
              </p:cNvPicPr>
              <p:nvPr/>
            </p:nvPicPr>
            <p:blipFill>
              <a:blip r:embed="rId7"/>
              <a:stretch>
                <a:fillRect/>
              </a:stretch>
            </p:blipFill>
            <p:spPr>
              <a:xfrm rot="20565998">
                <a:off x="3763473" y="1922159"/>
                <a:ext cx="643329" cy="644850"/>
              </a:xfrm>
              <a:prstGeom prst="rect">
                <a:avLst/>
              </a:prstGeom>
            </p:spPr>
          </p:pic>
          <p:grpSp>
            <p:nvGrpSpPr>
              <p:cNvPr id="41" name="Group 40"/>
              <p:cNvGrpSpPr/>
              <p:nvPr/>
            </p:nvGrpSpPr>
            <p:grpSpPr>
              <a:xfrm rot="18819018">
                <a:off x="4297086" y="2072056"/>
                <a:ext cx="333958" cy="639340"/>
                <a:chOff x="7545100" y="2632527"/>
                <a:chExt cx="510886" cy="978056"/>
              </a:xfrm>
            </p:grpSpPr>
            <p:grpSp>
              <p:nvGrpSpPr>
                <p:cNvPr id="42" name="Group 41"/>
                <p:cNvGrpSpPr/>
                <p:nvPr/>
              </p:nvGrpSpPr>
              <p:grpSpPr>
                <a:xfrm>
                  <a:off x="7545100" y="2632527"/>
                  <a:ext cx="510886" cy="978056"/>
                  <a:chOff x="7545100" y="2632527"/>
                  <a:chExt cx="510886" cy="978056"/>
                </a:xfrm>
              </p:grpSpPr>
              <p:sp>
                <p:nvSpPr>
                  <p:cNvPr id="44" name="Oval 43"/>
                  <p:cNvSpPr/>
                  <p:nvPr/>
                </p:nvSpPr>
                <p:spPr bwMode="auto">
                  <a:xfrm>
                    <a:off x="7545100" y="2632527"/>
                    <a:ext cx="510886" cy="510886"/>
                  </a:xfrm>
                  <a:prstGeom prst="ellipse">
                    <a:avLst/>
                  </a:prstGeom>
                  <a:solidFill>
                    <a:schemeClr val="accent2"/>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MS PGothic" pitchFamily="34" charset="-128"/>
                    </a:endParaRPr>
                  </a:p>
                </p:txBody>
              </p:sp>
              <p:cxnSp>
                <p:nvCxnSpPr>
                  <p:cNvPr id="45" name="Straight Connector 44"/>
                  <p:cNvCxnSpPr>
                    <a:stCxn id="44" idx="4"/>
                  </p:cNvCxnSpPr>
                  <p:nvPr/>
                </p:nvCxnSpPr>
                <p:spPr bwMode="auto">
                  <a:xfrm>
                    <a:off x="7800543" y="3143413"/>
                    <a:ext cx="0" cy="85562"/>
                  </a:xfrm>
                  <a:prstGeom prst="line">
                    <a:avLst/>
                  </a:prstGeom>
                  <a:solidFill>
                    <a:schemeClr val="accent1"/>
                  </a:solidFill>
                  <a:ln w="28575"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a:off x="7800543" y="3228975"/>
                    <a:ext cx="0" cy="381608"/>
                  </a:xfrm>
                  <a:prstGeom prst="line">
                    <a:avLst/>
                  </a:prstGeom>
                  <a:solidFill>
                    <a:schemeClr val="accent1"/>
                  </a:solidFill>
                  <a:ln w="76200" cap="flat" cmpd="sng" algn="ctr">
                    <a:solidFill>
                      <a:schemeClr val="bg1"/>
                    </a:solidFill>
                    <a:prstDash val="solid"/>
                    <a:round/>
                    <a:headEnd type="none" w="med" len="med"/>
                    <a:tailEnd type="none" w="med" len="med"/>
                  </a:ln>
                  <a:effectLst/>
                </p:spPr>
              </p:cxnSp>
            </p:grpSp>
            <p:sp>
              <p:nvSpPr>
                <p:cNvPr id="43" name="Oval 42"/>
                <p:cNvSpPr/>
                <p:nvPr/>
              </p:nvSpPr>
              <p:spPr bwMode="auto">
                <a:xfrm>
                  <a:off x="7845468" y="2717833"/>
                  <a:ext cx="103031" cy="103031"/>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MS PGothic" pitchFamily="34" charset="-128"/>
                  </a:endParaRPr>
                </a:p>
              </p:txBody>
            </p:sp>
          </p:grpSp>
        </p:grpSp>
        <p:grpSp>
          <p:nvGrpSpPr>
            <p:cNvPr id="47" name="Group 46"/>
            <p:cNvGrpSpPr/>
            <p:nvPr/>
          </p:nvGrpSpPr>
          <p:grpSpPr>
            <a:xfrm>
              <a:off x="9688400" y="2311687"/>
              <a:ext cx="1011596" cy="874110"/>
              <a:chOff x="6235170" y="1898655"/>
              <a:chExt cx="819692" cy="708287"/>
            </a:xfrm>
          </p:grpSpPr>
          <p:grpSp>
            <p:nvGrpSpPr>
              <p:cNvPr id="48" name="Group 47"/>
              <p:cNvGrpSpPr/>
              <p:nvPr/>
            </p:nvGrpSpPr>
            <p:grpSpPr>
              <a:xfrm>
                <a:off x="6235170" y="1898655"/>
                <a:ext cx="572669" cy="633484"/>
                <a:chOff x="6235170" y="1898655"/>
                <a:chExt cx="572669" cy="633484"/>
              </a:xfrm>
            </p:grpSpPr>
            <p:sp>
              <p:nvSpPr>
                <p:cNvPr id="52" name="Vertical Scroll 51"/>
                <p:cNvSpPr/>
                <p:nvPr/>
              </p:nvSpPr>
              <p:spPr bwMode="auto">
                <a:xfrm>
                  <a:off x="6235170" y="1898655"/>
                  <a:ext cx="572669" cy="633484"/>
                </a:xfrm>
                <a:prstGeom prst="verticalScroll">
                  <a:avLst/>
                </a:prstGeom>
                <a:solidFill>
                  <a:schemeClr val="accent2"/>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MS PGothic" pitchFamily="34" charset="-128"/>
                  </a:endParaRPr>
                </a:p>
              </p:txBody>
            </p:sp>
            <p:grpSp>
              <p:nvGrpSpPr>
                <p:cNvPr id="53" name="Group 52"/>
                <p:cNvGrpSpPr/>
                <p:nvPr/>
              </p:nvGrpSpPr>
              <p:grpSpPr>
                <a:xfrm>
                  <a:off x="6394450" y="2109398"/>
                  <a:ext cx="278457" cy="224059"/>
                  <a:chOff x="6431607" y="2109398"/>
                  <a:chExt cx="241300" cy="224059"/>
                </a:xfrm>
              </p:grpSpPr>
              <p:cxnSp>
                <p:nvCxnSpPr>
                  <p:cNvPr id="54" name="Straight Connector 53"/>
                  <p:cNvCxnSpPr/>
                  <p:nvPr/>
                </p:nvCxnSpPr>
                <p:spPr bwMode="auto">
                  <a:xfrm>
                    <a:off x="6431607" y="2109398"/>
                    <a:ext cx="241300" cy="0"/>
                  </a:xfrm>
                  <a:prstGeom prst="line">
                    <a:avLst/>
                  </a:prstGeom>
                  <a:solidFill>
                    <a:schemeClr val="accent1"/>
                  </a:solidFill>
                  <a:ln w="38100" cap="flat" cmpd="sng" algn="ctr">
                    <a:solidFill>
                      <a:schemeClr val="bg1"/>
                    </a:solidFill>
                    <a:prstDash val="solid"/>
                    <a:round/>
                    <a:headEnd type="none" w="med" len="med"/>
                    <a:tailEnd type="none" w="med" len="med"/>
                  </a:ln>
                  <a:effectLst/>
                </p:spPr>
              </p:cxnSp>
              <p:cxnSp>
                <p:nvCxnSpPr>
                  <p:cNvPr id="55" name="Straight Connector 54"/>
                  <p:cNvCxnSpPr/>
                  <p:nvPr/>
                </p:nvCxnSpPr>
                <p:spPr bwMode="auto">
                  <a:xfrm>
                    <a:off x="6431607" y="2184085"/>
                    <a:ext cx="241300" cy="0"/>
                  </a:xfrm>
                  <a:prstGeom prst="line">
                    <a:avLst/>
                  </a:prstGeom>
                  <a:solidFill>
                    <a:schemeClr val="accent1"/>
                  </a:solidFill>
                  <a:ln w="38100" cap="flat" cmpd="sng" algn="ctr">
                    <a:solidFill>
                      <a:schemeClr val="bg1"/>
                    </a:solidFill>
                    <a:prstDash val="solid"/>
                    <a:round/>
                    <a:headEnd type="none" w="med" len="med"/>
                    <a:tailEnd type="none" w="med" len="med"/>
                  </a:ln>
                  <a:effectLst/>
                </p:spPr>
              </p:cxnSp>
              <p:cxnSp>
                <p:nvCxnSpPr>
                  <p:cNvPr id="56" name="Straight Connector 55"/>
                  <p:cNvCxnSpPr/>
                  <p:nvPr/>
                </p:nvCxnSpPr>
                <p:spPr bwMode="auto">
                  <a:xfrm>
                    <a:off x="6431607" y="2258771"/>
                    <a:ext cx="241300" cy="0"/>
                  </a:xfrm>
                  <a:prstGeom prst="line">
                    <a:avLst/>
                  </a:prstGeom>
                  <a:solidFill>
                    <a:schemeClr val="accent1"/>
                  </a:solidFill>
                  <a:ln w="38100" cap="flat" cmpd="sng" algn="ctr">
                    <a:solidFill>
                      <a:schemeClr val="bg1"/>
                    </a:solidFill>
                    <a:prstDash val="solid"/>
                    <a:round/>
                    <a:headEnd type="none" w="med" len="med"/>
                    <a:tailEnd type="none" w="med" len="med"/>
                  </a:ln>
                  <a:effectLst/>
                </p:spPr>
              </p:cxnSp>
              <p:cxnSp>
                <p:nvCxnSpPr>
                  <p:cNvPr id="57" name="Straight Connector 56"/>
                  <p:cNvCxnSpPr/>
                  <p:nvPr/>
                </p:nvCxnSpPr>
                <p:spPr bwMode="auto">
                  <a:xfrm>
                    <a:off x="6431607" y="2333457"/>
                    <a:ext cx="241300" cy="0"/>
                  </a:xfrm>
                  <a:prstGeom prst="line">
                    <a:avLst/>
                  </a:prstGeom>
                  <a:solidFill>
                    <a:schemeClr val="accent1"/>
                  </a:solidFill>
                  <a:ln w="38100" cap="flat" cmpd="sng" algn="ctr">
                    <a:solidFill>
                      <a:schemeClr val="bg1"/>
                    </a:solidFill>
                    <a:prstDash val="solid"/>
                    <a:round/>
                    <a:headEnd type="none" w="med" len="med"/>
                    <a:tailEnd type="none" w="med" len="med"/>
                  </a:ln>
                  <a:effectLst/>
                </p:spPr>
              </p:cxnSp>
            </p:grpSp>
          </p:grpSp>
          <p:grpSp>
            <p:nvGrpSpPr>
              <p:cNvPr id="49" name="Group 48"/>
              <p:cNvGrpSpPr/>
              <p:nvPr/>
            </p:nvGrpSpPr>
            <p:grpSpPr>
              <a:xfrm>
                <a:off x="6624431" y="2176511"/>
                <a:ext cx="430431" cy="430431"/>
                <a:chOff x="6978322" y="1216354"/>
                <a:chExt cx="430431" cy="430431"/>
              </a:xfrm>
            </p:grpSpPr>
            <p:sp>
              <p:nvSpPr>
                <p:cNvPr id="50" name="Oval 49"/>
                <p:cNvSpPr/>
                <p:nvPr/>
              </p:nvSpPr>
              <p:spPr bwMode="auto">
                <a:xfrm>
                  <a:off x="6978322" y="1216354"/>
                  <a:ext cx="430431" cy="430431"/>
                </a:xfrm>
                <a:prstGeom prst="ellipse">
                  <a:avLst/>
                </a:prstGeom>
                <a:solidFill>
                  <a:schemeClr val="accent2"/>
                </a:solid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MS PGothic" pitchFamily="34" charset="-128"/>
                  </a:endParaRPr>
                </a:p>
              </p:txBody>
            </p:sp>
            <p:sp>
              <p:nvSpPr>
                <p:cNvPr id="51" name="Isosceles Triangle 50"/>
                <p:cNvSpPr/>
                <p:nvPr/>
              </p:nvSpPr>
              <p:spPr bwMode="auto">
                <a:xfrm rot="5400000">
                  <a:off x="7115080" y="1336563"/>
                  <a:ext cx="220414" cy="190012"/>
                </a:xfrm>
                <a:prstGeom prs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MS PGothic" pitchFamily="34" charset="-128"/>
                  </a:endParaRPr>
                </a:p>
              </p:txBody>
            </p:sp>
          </p:grpSp>
        </p:grpSp>
        <p:grpSp>
          <p:nvGrpSpPr>
            <p:cNvPr id="58" name="Group 57"/>
            <p:cNvGrpSpPr/>
            <p:nvPr/>
          </p:nvGrpSpPr>
          <p:grpSpPr>
            <a:xfrm>
              <a:off x="9703320" y="5375042"/>
              <a:ext cx="981756" cy="758630"/>
              <a:chOff x="6007348" y="4154978"/>
              <a:chExt cx="861557" cy="665750"/>
            </a:xfrm>
          </p:grpSpPr>
          <p:grpSp>
            <p:nvGrpSpPr>
              <p:cNvPr id="59" name="Group 58"/>
              <p:cNvGrpSpPr/>
              <p:nvPr/>
            </p:nvGrpSpPr>
            <p:grpSpPr>
              <a:xfrm>
                <a:off x="6007348" y="4154978"/>
                <a:ext cx="498233" cy="665750"/>
                <a:chOff x="6958017" y="2032001"/>
                <a:chExt cx="882651" cy="974725"/>
              </a:xfrm>
            </p:grpSpPr>
            <p:sp>
              <p:nvSpPr>
                <p:cNvPr id="63" name="Rectangle 7"/>
                <p:cNvSpPr>
                  <a:spLocks noChangeArrowheads="1"/>
                </p:cNvSpPr>
                <p:nvPr/>
              </p:nvSpPr>
              <p:spPr bwMode="auto">
                <a:xfrm>
                  <a:off x="6958017" y="2032001"/>
                  <a:ext cx="882651" cy="974725"/>
                </a:xfrm>
                <a:prstGeom prst="rect">
                  <a:avLst/>
                </a:prstGeom>
                <a:solidFill>
                  <a:schemeClr val="accent2"/>
                </a:solidFill>
                <a:ln w="381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Line 8"/>
                <p:cNvSpPr>
                  <a:spLocks noChangeShapeType="1"/>
                </p:cNvSpPr>
                <p:nvPr/>
              </p:nvSpPr>
              <p:spPr bwMode="auto">
                <a:xfrm>
                  <a:off x="7121525" y="2251076"/>
                  <a:ext cx="561975" cy="0"/>
                </a:xfrm>
                <a:prstGeom prst="line">
                  <a:avLst/>
                </a:prstGeom>
                <a:noFill/>
                <a:ln w="4286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Line 9"/>
                <p:cNvSpPr>
                  <a:spLocks noChangeShapeType="1"/>
                </p:cNvSpPr>
                <p:nvPr/>
              </p:nvSpPr>
              <p:spPr bwMode="auto">
                <a:xfrm>
                  <a:off x="7121525" y="2366963"/>
                  <a:ext cx="561975" cy="0"/>
                </a:xfrm>
                <a:prstGeom prst="line">
                  <a:avLst/>
                </a:prstGeom>
                <a:noFill/>
                <a:ln w="4286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Line 10"/>
                <p:cNvSpPr>
                  <a:spLocks noChangeShapeType="1"/>
                </p:cNvSpPr>
                <p:nvPr/>
              </p:nvSpPr>
              <p:spPr bwMode="auto">
                <a:xfrm>
                  <a:off x="7121525" y="2479676"/>
                  <a:ext cx="561975" cy="0"/>
                </a:xfrm>
                <a:prstGeom prst="line">
                  <a:avLst/>
                </a:prstGeom>
                <a:noFill/>
                <a:ln w="4286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Line 11"/>
                <p:cNvSpPr>
                  <a:spLocks noChangeShapeType="1"/>
                </p:cNvSpPr>
                <p:nvPr/>
              </p:nvSpPr>
              <p:spPr bwMode="auto">
                <a:xfrm>
                  <a:off x="7121525" y="2595563"/>
                  <a:ext cx="561975" cy="0"/>
                </a:xfrm>
                <a:prstGeom prst="line">
                  <a:avLst/>
                </a:prstGeom>
                <a:noFill/>
                <a:ln w="4286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Line 12"/>
                <p:cNvSpPr>
                  <a:spLocks noChangeShapeType="1"/>
                </p:cNvSpPr>
                <p:nvPr/>
              </p:nvSpPr>
              <p:spPr bwMode="auto">
                <a:xfrm>
                  <a:off x="7121525" y="2706688"/>
                  <a:ext cx="561975" cy="0"/>
                </a:xfrm>
                <a:prstGeom prst="line">
                  <a:avLst/>
                </a:prstGeom>
                <a:noFill/>
                <a:ln w="4286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4"/>
              <p:cNvGrpSpPr>
                <a:grpSpLocks noChangeAspect="1"/>
              </p:cNvGrpSpPr>
              <p:nvPr/>
            </p:nvGrpSpPr>
            <p:grpSpPr bwMode="auto">
              <a:xfrm>
                <a:off x="6379957" y="4291455"/>
                <a:ext cx="488948" cy="496886"/>
                <a:chOff x="3824" y="2788"/>
                <a:chExt cx="308" cy="313"/>
              </a:xfrm>
              <a:solidFill>
                <a:schemeClr val="bg1"/>
              </a:solidFill>
            </p:grpSpPr>
            <p:sp>
              <p:nvSpPr>
                <p:cNvPr id="61" name="Freeform 5"/>
                <p:cNvSpPr>
                  <a:spLocks noEditPoints="1"/>
                </p:cNvSpPr>
                <p:nvPr/>
              </p:nvSpPr>
              <p:spPr bwMode="auto">
                <a:xfrm>
                  <a:off x="3824" y="2827"/>
                  <a:ext cx="270" cy="274"/>
                </a:xfrm>
                <a:custGeom>
                  <a:avLst/>
                  <a:gdLst>
                    <a:gd name="T0" fmla="*/ 99 w 99"/>
                    <a:gd name="T1" fmla="*/ 18 h 100"/>
                    <a:gd name="T2" fmla="*/ 58 w 99"/>
                    <a:gd name="T3" fmla="*/ 59 h 100"/>
                    <a:gd name="T4" fmla="*/ 33 w 99"/>
                    <a:gd name="T5" fmla="*/ 84 h 100"/>
                    <a:gd name="T6" fmla="*/ 24 w 99"/>
                    <a:gd name="T7" fmla="*/ 90 h 100"/>
                    <a:gd name="T8" fmla="*/ 1 w 99"/>
                    <a:gd name="T9" fmla="*/ 100 h 100"/>
                    <a:gd name="T10" fmla="*/ 0 w 99"/>
                    <a:gd name="T11" fmla="*/ 100 h 100"/>
                    <a:gd name="T12" fmla="*/ 2 w 99"/>
                    <a:gd name="T13" fmla="*/ 93 h 100"/>
                    <a:gd name="T14" fmla="*/ 11 w 99"/>
                    <a:gd name="T15" fmla="*/ 73 h 100"/>
                    <a:gd name="T16" fmla="*/ 15 w 99"/>
                    <a:gd name="T17" fmla="*/ 67 h 100"/>
                    <a:gd name="T18" fmla="*/ 58 w 99"/>
                    <a:gd name="T19" fmla="*/ 24 h 100"/>
                    <a:gd name="T20" fmla="*/ 82 w 99"/>
                    <a:gd name="T21" fmla="*/ 0 h 100"/>
                    <a:gd name="T22" fmla="*/ 99 w 99"/>
                    <a:gd name="T23" fmla="*/ 18 h 100"/>
                    <a:gd name="T24" fmla="*/ 12 w 99"/>
                    <a:gd name="T25" fmla="*/ 75 h 100"/>
                    <a:gd name="T26" fmla="*/ 12 w 99"/>
                    <a:gd name="T27" fmla="*/ 76 h 100"/>
                    <a:gd name="T28" fmla="*/ 8 w 99"/>
                    <a:gd name="T29" fmla="*/ 86 h 100"/>
                    <a:gd name="T30" fmla="*/ 9 w 99"/>
                    <a:gd name="T31" fmla="*/ 93 h 100"/>
                    <a:gd name="T32" fmla="*/ 11 w 99"/>
                    <a:gd name="T33" fmla="*/ 93 h 100"/>
                    <a:gd name="T34" fmla="*/ 23 w 99"/>
                    <a:gd name="T35" fmla="*/ 88 h 100"/>
                    <a:gd name="T36" fmla="*/ 24 w 99"/>
                    <a:gd name="T37" fmla="*/ 86 h 100"/>
                    <a:gd name="T38" fmla="*/ 18 w 99"/>
                    <a:gd name="T39" fmla="*/ 80 h 100"/>
                    <a:gd name="T40" fmla="*/ 12 w 99"/>
                    <a:gd name="T41" fmla="*/ 7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100">
                      <a:moveTo>
                        <a:pt x="99" y="18"/>
                      </a:moveTo>
                      <a:cubicBezTo>
                        <a:pt x="86" y="31"/>
                        <a:pt x="72" y="45"/>
                        <a:pt x="58" y="59"/>
                      </a:cubicBezTo>
                      <a:cubicBezTo>
                        <a:pt x="49" y="67"/>
                        <a:pt x="41" y="76"/>
                        <a:pt x="33" y="84"/>
                      </a:cubicBezTo>
                      <a:cubicBezTo>
                        <a:pt x="30" y="87"/>
                        <a:pt x="27" y="89"/>
                        <a:pt x="24" y="90"/>
                      </a:cubicBezTo>
                      <a:cubicBezTo>
                        <a:pt x="16" y="93"/>
                        <a:pt x="8" y="97"/>
                        <a:pt x="1" y="100"/>
                      </a:cubicBezTo>
                      <a:cubicBezTo>
                        <a:pt x="0" y="100"/>
                        <a:pt x="0" y="100"/>
                        <a:pt x="0" y="100"/>
                      </a:cubicBezTo>
                      <a:cubicBezTo>
                        <a:pt x="0" y="97"/>
                        <a:pt x="1" y="95"/>
                        <a:pt x="2" y="93"/>
                      </a:cubicBezTo>
                      <a:cubicBezTo>
                        <a:pt x="5" y="86"/>
                        <a:pt x="8" y="79"/>
                        <a:pt x="11" y="73"/>
                      </a:cubicBezTo>
                      <a:cubicBezTo>
                        <a:pt x="12" y="70"/>
                        <a:pt x="14" y="68"/>
                        <a:pt x="15" y="67"/>
                      </a:cubicBezTo>
                      <a:cubicBezTo>
                        <a:pt x="30" y="52"/>
                        <a:pt x="44" y="38"/>
                        <a:pt x="58" y="24"/>
                      </a:cubicBezTo>
                      <a:cubicBezTo>
                        <a:pt x="66" y="16"/>
                        <a:pt x="74" y="8"/>
                        <a:pt x="82" y="0"/>
                      </a:cubicBezTo>
                      <a:cubicBezTo>
                        <a:pt x="88" y="6"/>
                        <a:pt x="94" y="12"/>
                        <a:pt x="99" y="18"/>
                      </a:cubicBezTo>
                      <a:close/>
                      <a:moveTo>
                        <a:pt x="12" y="75"/>
                      </a:moveTo>
                      <a:cubicBezTo>
                        <a:pt x="12" y="75"/>
                        <a:pt x="12" y="75"/>
                        <a:pt x="12" y="76"/>
                      </a:cubicBezTo>
                      <a:cubicBezTo>
                        <a:pt x="10" y="79"/>
                        <a:pt x="9" y="82"/>
                        <a:pt x="8" y="86"/>
                      </a:cubicBezTo>
                      <a:cubicBezTo>
                        <a:pt x="6" y="90"/>
                        <a:pt x="6" y="90"/>
                        <a:pt x="9" y="93"/>
                      </a:cubicBezTo>
                      <a:cubicBezTo>
                        <a:pt x="10" y="93"/>
                        <a:pt x="11" y="93"/>
                        <a:pt x="11" y="93"/>
                      </a:cubicBezTo>
                      <a:cubicBezTo>
                        <a:pt x="15" y="91"/>
                        <a:pt x="19" y="90"/>
                        <a:pt x="23" y="88"/>
                      </a:cubicBezTo>
                      <a:cubicBezTo>
                        <a:pt x="25" y="87"/>
                        <a:pt x="25" y="87"/>
                        <a:pt x="24" y="86"/>
                      </a:cubicBezTo>
                      <a:cubicBezTo>
                        <a:pt x="22" y="84"/>
                        <a:pt x="20" y="82"/>
                        <a:pt x="18" y="80"/>
                      </a:cubicBezTo>
                      <a:cubicBezTo>
                        <a:pt x="16" y="78"/>
                        <a:pt x="14" y="76"/>
                        <a:pt x="12"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6"/>
                <p:cNvSpPr>
                  <a:spLocks/>
                </p:cNvSpPr>
                <p:nvPr/>
              </p:nvSpPr>
              <p:spPr bwMode="auto">
                <a:xfrm>
                  <a:off x="4053" y="2788"/>
                  <a:ext cx="79" cy="83"/>
                </a:xfrm>
                <a:custGeom>
                  <a:avLst/>
                  <a:gdLst>
                    <a:gd name="T0" fmla="*/ 18 w 29"/>
                    <a:gd name="T1" fmla="*/ 30 h 30"/>
                    <a:gd name="T2" fmla="*/ 9 w 29"/>
                    <a:gd name="T3" fmla="*/ 21 h 30"/>
                    <a:gd name="T4" fmla="*/ 1 w 29"/>
                    <a:gd name="T5" fmla="*/ 13 h 30"/>
                    <a:gd name="T6" fmla="*/ 1 w 29"/>
                    <a:gd name="T7" fmla="*/ 11 h 30"/>
                    <a:gd name="T8" fmla="*/ 8 w 29"/>
                    <a:gd name="T9" fmla="*/ 3 h 30"/>
                    <a:gd name="T10" fmla="*/ 20 w 29"/>
                    <a:gd name="T11" fmla="*/ 3 h 30"/>
                    <a:gd name="T12" fmla="*/ 26 w 29"/>
                    <a:gd name="T13" fmla="*/ 10 h 30"/>
                    <a:gd name="T14" fmla="*/ 26 w 29"/>
                    <a:gd name="T15" fmla="*/ 21 h 30"/>
                    <a:gd name="T16" fmla="*/ 18 w 2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0">
                      <a:moveTo>
                        <a:pt x="18" y="30"/>
                      </a:moveTo>
                      <a:cubicBezTo>
                        <a:pt x="15" y="27"/>
                        <a:pt x="12" y="24"/>
                        <a:pt x="9" y="21"/>
                      </a:cubicBezTo>
                      <a:cubicBezTo>
                        <a:pt x="7" y="18"/>
                        <a:pt x="4" y="16"/>
                        <a:pt x="1" y="13"/>
                      </a:cubicBezTo>
                      <a:cubicBezTo>
                        <a:pt x="0" y="12"/>
                        <a:pt x="0" y="11"/>
                        <a:pt x="1" y="11"/>
                      </a:cubicBezTo>
                      <a:cubicBezTo>
                        <a:pt x="4" y="8"/>
                        <a:pt x="6" y="6"/>
                        <a:pt x="8" y="3"/>
                      </a:cubicBezTo>
                      <a:cubicBezTo>
                        <a:pt x="12" y="0"/>
                        <a:pt x="16" y="0"/>
                        <a:pt x="20" y="3"/>
                      </a:cubicBezTo>
                      <a:cubicBezTo>
                        <a:pt x="22" y="5"/>
                        <a:pt x="24" y="8"/>
                        <a:pt x="26" y="10"/>
                      </a:cubicBezTo>
                      <a:cubicBezTo>
                        <a:pt x="29" y="13"/>
                        <a:pt x="29" y="17"/>
                        <a:pt x="26" y="21"/>
                      </a:cubicBezTo>
                      <a:cubicBezTo>
                        <a:pt x="23" y="24"/>
                        <a:pt x="21" y="26"/>
                        <a:pt x="1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69" name="Picture 68"/>
            <p:cNvPicPr>
              <a:picLocks noChangeAspect="1"/>
            </p:cNvPicPr>
            <p:nvPr/>
          </p:nvPicPr>
          <p:blipFill>
            <a:blip r:embed="rId8"/>
            <a:stretch>
              <a:fillRect/>
            </a:stretch>
          </p:blipFill>
          <p:spPr>
            <a:xfrm>
              <a:off x="5907203" y="5348125"/>
              <a:ext cx="902430" cy="904566"/>
            </a:xfrm>
            <a:prstGeom prst="rect">
              <a:avLst/>
            </a:prstGeom>
          </p:spPr>
        </p:pic>
        <p:grpSp>
          <p:nvGrpSpPr>
            <p:cNvPr id="70" name="Group 69"/>
            <p:cNvGrpSpPr/>
            <p:nvPr/>
          </p:nvGrpSpPr>
          <p:grpSpPr>
            <a:xfrm>
              <a:off x="1815483" y="5363230"/>
              <a:ext cx="1414308" cy="842362"/>
              <a:chOff x="946371" y="4166207"/>
              <a:chExt cx="1347320" cy="729512"/>
            </a:xfrm>
          </p:grpSpPr>
          <p:sp>
            <p:nvSpPr>
              <p:cNvPr id="71" name="Oval 70"/>
              <p:cNvSpPr>
                <a:spLocks noChangeAspect="1"/>
              </p:cNvSpPr>
              <p:nvPr/>
            </p:nvSpPr>
            <p:spPr bwMode="auto">
              <a:xfrm>
                <a:off x="946371" y="4666104"/>
                <a:ext cx="164916" cy="164916"/>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MS PGothic" pitchFamily="34" charset="-128"/>
                </a:endParaRPr>
              </a:p>
            </p:txBody>
          </p:sp>
          <p:sp>
            <p:nvSpPr>
              <p:cNvPr id="72" name="Oval 71"/>
              <p:cNvSpPr>
                <a:spLocks noChangeAspect="1"/>
              </p:cNvSpPr>
              <p:nvPr/>
            </p:nvSpPr>
            <p:spPr bwMode="auto">
              <a:xfrm>
                <a:off x="1287820" y="4241982"/>
                <a:ext cx="181408" cy="18140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MS PGothic" pitchFamily="34" charset="-128"/>
                </a:endParaRPr>
              </a:p>
            </p:txBody>
          </p:sp>
          <p:sp>
            <p:nvSpPr>
              <p:cNvPr id="73" name="Oval 72"/>
              <p:cNvSpPr>
                <a:spLocks noChangeAspect="1"/>
              </p:cNvSpPr>
              <p:nvPr/>
            </p:nvSpPr>
            <p:spPr bwMode="auto">
              <a:xfrm>
                <a:off x="1675031" y="4676215"/>
                <a:ext cx="219504" cy="219504"/>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MS PGothic" pitchFamily="34" charset="-128"/>
                </a:endParaRPr>
              </a:p>
            </p:txBody>
          </p:sp>
          <p:sp>
            <p:nvSpPr>
              <p:cNvPr id="74" name="Oval 73"/>
              <p:cNvSpPr>
                <a:spLocks noChangeAspect="1"/>
              </p:cNvSpPr>
              <p:nvPr/>
            </p:nvSpPr>
            <p:spPr bwMode="auto">
              <a:xfrm>
                <a:off x="2028092" y="4166207"/>
                <a:ext cx="265599" cy="265599"/>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MS PGothic" pitchFamily="34" charset="-128"/>
                </a:endParaRPr>
              </a:p>
            </p:txBody>
          </p:sp>
          <p:cxnSp>
            <p:nvCxnSpPr>
              <p:cNvPr id="75" name="Straight Connector 74"/>
              <p:cNvCxnSpPr>
                <a:stCxn id="71" idx="3"/>
                <a:endCxn id="72" idx="7"/>
              </p:cNvCxnSpPr>
              <p:nvPr/>
            </p:nvCxnSpPr>
            <p:spPr bwMode="auto">
              <a:xfrm flipV="1">
                <a:off x="991983" y="4268549"/>
                <a:ext cx="429217" cy="538320"/>
              </a:xfrm>
              <a:prstGeom prst="line">
                <a:avLst/>
              </a:prstGeom>
              <a:solidFill>
                <a:schemeClr val="accent1"/>
              </a:solidFill>
              <a:ln w="57150" cap="flat" cmpd="sng" algn="ctr">
                <a:solidFill>
                  <a:schemeClr val="bg1"/>
                </a:solidFill>
                <a:prstDash val="solid"/>
                <a:round/>
                <a:headEnd type="none" w="med" len="med"/>
                <a:tailEnd type="none" w="med" len="med"/>
              </a:ln>
              <a:effectLst/>
            </p:spPr>
          </p:cxnSp>
          <p:cxnSp>
            <p:nvCxnSpPr>
              <p:cNvPr id="76" name="Straight Connector 75"/>
              <p:cNvCxnSpPr>
                <a:stCxn id="72" idx="1"/>
                <a:endCxn id="73" idx="5"/>
              </p:cNvCxnSpPr>
              <p:nvPr/>
            </p:nvCxnSpPr>
            <p:spPr bwMode="auto">
              <a:xfrm>
                <a:off x="1339296" y="4268549"/>
                <a:ext cx="498184" cy="595024"/>
              </a:xfrm>
              <a:prstGeom prst="line">
                <a:avLst/>
              </a:prstGeom>
              <a:solidFill>
                <a:schemeClr val="accent1"/>
              </a:solidFill>
              <a:ln w="57150" cap="flat" cmpd="sng" algn="ctr">
                <a:solidFill>
                  <a:schemeClr val="bg1"/>
                </a:solidFill>
                <a:prstDash val="solid"/>
                <a:round/>
                <a:headEnd type="none" w="med" len="med"/>
                <a:tailEnd type="none" w="med" len="med"/>
              </a:ln>
              <a:effectLst/>
            </p:spPr>
          </p:cxnSp>
          <p:cxnSp>
            <p:nvCxnSpPr>
              <p:cNvPr id="77" name="Straight Connector 76"/>
              <p:cNvCxnSpPr>
                <a:stCxn id="74" idx="7"/>
                <a:endCxn id="73" idx="3"/>
              </p:cNvCxnSpPr>
              <p:nvPr/>
            </p:nvCxnSpPr>
            <p:spPr bwMode="auto">
              <a:xfrm flipH="1">
                <a:off x="1732069" y="4205103"/>
                <a:ext cx="497835" cy="658470"/>
              </a:xfrm>
              <a:prstGeom prst="line">
                <a:avLst/>
              </a:prstGeom>
              <a:solidFill>
                <a:schemeClr val="accent1"/>
              </a:solidFill>
              <a:ln w="57150" cap="flat" cmpd="sng" algn="ctr">
                <a:solidFill>
                  <a:schemeClr val="bg1"/>
                </a:solidFill>
                <a:prstDash val="solid"/>
                <a:round/>
                <a:headEnd type="none" w="med" len="med"/>
                <a:tailEnd type="none" w="med" len="med"/>
              </a:ln>
              <a:effectLst/>
            </p:spPr>
          </p:cxnSp>
        </p:grpSp>
      </p:grpSp>
    </p:spTree>
    <p:extLst>
      <p:ext uri="{BB962C8B-B14F-4D97-AF65-F5344CB8AC3E}">
        <p14:creationId xmlns:p14="http://schemas.microsoft.com/office/powerpoint/2010/main" val="392615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blip>
          <a:stretch>
            <a:fillRect/>
          </a:stretch>
        </p:blipFill>
        <p:spPr>
          <a:xfrm>
            <a:off x="6483860" y="2243137"/>
            <a:ext cx="6393940" cy="4107575"/>
          </a:xfrm>
          <a:prstGeom prst="rect">
            <a:avLst/>
          </a:prstGeom>
        </p:spPr>
      </p:pic>
      <p:sp>
        <p:nvSpPr>
          <p:cNvPr id="2" name="Title 1"/>
          <p:cNvSpPr>
            <a:spLocks noGrp="1"/>
          </p:cNvSpPr>
          <p:nvPr>
            <p:ph type="title"/>
          </p:nvPr>
        </p:nvSpPr>
        <p:spPr/>
        <p:txBody>
          <a:bodyPr/>
          <a:lstStyle/>
          <a:p>
            <a:r>
              <a:rPr lang="en-US" dirty="0"/>
              <a:t>Let’s build an AI algorithm</a:t>
            </a:r>
          </a:p>
        </p:txBody>
      </p:sp>
      <p:pic>
        <p:nvPicPr>
          <p:cNvPr id="4" name="Picture 3"/>
          <p:cNvPicPr>
            <a:picLocks noChangeAspect="1"/>
          </p:cNvPicPr>
          <p:nvPr/>
        </p:nvPicPr>
        <p:blipFill rotWithShape="1">
          <a:blip r:embed="rId4">
            <a:clrChange>
              <a:clrFrom>
                <a:srgbClr val="FFFFFF"/>
              </a:clrFrom>
              <a:clrTo>
                <a:srgbClr val="FFFFFF">
                  <a:alpha val="0"/>
                </a:srgbClr>
              </a:clrTo>
            </a:clrChange>
            <a:grayscl/>
          </a:blip>
          <a:srcRect l="9868" t="8761" r="8553" b="15812"/>
          <a:stretch/>
        </p:blipFill>
        <p:spPr>
          <a:xfrm>
            <a:off x="5257800" y="1887794"/>
            <a:ext cx="8839200" cy="6130412"/>
          </a:xfrm>
          <a:prstGeom prst="rect">
            <a:avLst/>
          </a:prstGeom>
        </p:spPr>
      </p:pic>
      <p:sp>
        <p:nvSpPr>
          <p:cNvPr id="6" name="Isosceles Triangle 5"/>
          <p:cNvSpPr/>
          <p:nvPr/>
        </p:nvSpPr>
        <p:spPr>
          <a:xfrm rot="5400000">
            <a:off x="-421174" y="1770658"/>
            <a:ext cx="6107007" cy="5264660"/>
          </a:xfrm>
          <a:prstGeom prst="triangle">
            <a:avLst/>
          </a:prstGeom>
          <a:solidFill>
            <a:schemeClr val="accent2"/>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marL="0" marR="0" lvl="0" indent="0" algn="ctr" defTabSz="146304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rial"/>
              <a:ea typeface="+mn-ea"/>
              <a:cs typeface="+mn-cs"/>
            </a:endParaRPr>
          </a:p>
        </p:txBody>
      </p:sp>
      <p:sp>
        <p:nvSpPr>
          <p:cNvPr id="7" name="TextBox 6"/>
          <p:cNvSpPr txBox="1"/>
          <p:nvPr/>
        </p:nvSpPr>
        <p:spPr>
          <a:xfrm>
            <a:off x="277134" y="4114800"/>
            <a:ext cx="4703532" cy="535531"/>
          </a:xfrm>
          <a:prstGeom prst="rect">
            <a:avLst/>
          </a:prstGeom>
          <a:noFill/>
        </p:spPr>
        <p:txBody>
          <a:bodyPr wrap="none" rtlCol="0">
            <a:spAutoFit/>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de-DE" sz="2880" b="1" i="0" u="none" strike="noStrike" kern="1200" cap="none" spc="0" normalizeH="0" baseline="0" noProof="0" dirty="0">
                <a:ln>
                  <a:noFill/>
                </a:ln>
                <a:solidFill>
                  <a:srgbClr val="FFFFFF"/>
                </a:solidFill>
                <a:effectLst/>
                <a:uLnTx/>
                <a:uFillTx/>
                <a:latin typeface="Arial"/>
                <a:ea typeface="+mn-ea"/>
                <a:cs typeface="+mn-cs"/>
              </a:rPr>
              <a:t>Github.com/jerryaoverton</a:t>
            </a:r>
          </a:p>
        </p:txBody>
      </p:sp>
    </p:spTree>
    <p:extLst>
      <p:ext uri="{BB962C8B-B14F-4D97-AF65-F5344CB8AC3E}">
        <p14:creationId xmlns:p14="http://schemas.microsoft.com/office/powerpoint/2010/main" val="15498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en-US" dirty="0"/>
              <a:t>What we covered</a:t>
            </a:r>
            <a:endParaRPr lang="de-DE" dirty="0"/>
          </a:p>
        </p:txBody>
      </p:sp>
      <p:sp>
        <p:nvSpPr>
          <p:cNvPr id="3" name="Content Placeholder 2"/>
          <p:cNvSpPr>
            <a:spLocks noGrp="1"/>
          </p:cNvSpPr>
          <p:nvPr>
            <p:ph idx="1"/>
          </p:nvPr>
        </p:nvSpPr>
        <p:spPr>
          <a:xfrm>
            <a:off x="685800" y="2057399"/>
            <a:ext cx="7391400" cy="5121275"/>
          </a:xfrm>
        </p:spPr>
        <p:txBody>
          <a:bodyPr>
            <a:normAutofit/>
          </a:bodyPr>
          <a:lstStyle/>
          <a:p>
            <a:pPr lvl="2"/>
            <a:r>
              <a:rPr lang="en-US" sz="3600" dirty="0"/>
              <a:t>The life of a pro</a:t>
            </a:r>
          </a:p>
          <a:p>
            <a:pPr lvl="2"/>
            <a:r>
              <a:rPr lang="en-US" sz="3600" dirty="0"/>
              <a:t>How algorithms are really created</a:t>
            </a:r>
          </a:p>
          <a:p>
            <a:pPr lvl="2"/>
            <a:r>
              <a:rPr lang="en-US" sz="3600" dirty="0"/>
              <a:t>The art of the hack</a:t>
            </a:r>
          </a:p>
        </p:txBody>
      </p:sp>
      <p:sp>
        <p:nvSpPr>
          <p:cNvPr id="9" name="Freeform 9"/>
          <p:cNvSpPr>
            <a:spLocks noChangeAspect="1"/>
          </p:cNvSpPr>
          <p:nvPr/>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10" name="Picture 9"/>
          <p:cNvPicPr>
            <a:picLocks noChangeAspect="1"/>
          </p:cNvPicPr>
          <p:nvPr/>
        </p:nvPicPr>
        <p:blipFill>
          <a:blip r:embed="rId4"/>
          <a:stretch>
            <a:fillRect/>
          </a:stretch>
        </p:blipFill>
        <p:spPr bwMode="black">
          <a:xfrm>
            <a:off x="544830" y="7425690"/>
            <a:ext cx="2048256" cy="581762"/>
          </a:xfrm>
          <a:prstGeom prst="rect">
            <a:avLst/>
          </a:prstGeom>
        </p:spPr>
      </p:pic>
      <p:sp>
        <p:nvSpPr>
          <p:cNvPr id="11"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17, 2019</a:t>
            </a:fld>
            <a:endParaRPr lang="en-US" sz="1100" b="0" dirty="0">
              <a:solidFill>
                <a:schemeClr val="tx1"/>
              </a:solidFill>
            </a:endParaRPr>
          </a:p>
        </p:txBody>
      </p:sp>
      <p:sp>
        <p:nvSpPr>
          <p:cNvPr id="12"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8</a:t>
            </a:fld>
            <a:endParaRPr lang="en-US" sz="1100" b="1" dirty="0">
              <a:solidFill>
                <a:schemeClr val="tx1"/>
              </a:solidFill>
            </a:endParaRPr>
          </a:p>
        </p:txBody>
      </p:sp>
      <p:sp>
        <p:nvSpPr>
          <p:cNvPr id="13" name="Footer Placeholder 4"/>
          <p:cNvSpPr txBox="1">
            <a:spLocks/>
          </p:cNvSpPr>
          <p:nvPr/>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Tree>
    <p:extLst>
      <p:ext uri="{BB962C8B-B14F-4D97-AF65-F5344CB8AC3E}">
        <p14:creationId xmlns:p14="http://schemas.microsoft.com/office/powerpoint/2010/main" val="109000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669518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52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ext Placeholder 1"/>
          <p:cNvSpPr>
            <a:spLocks noGrp="1"/>
          </p:cNvSpPr>
          <p:nvPr>
            <p:ph type="body" sz="quarter" idx="13"/>
          </p:nvPr>
        </p:nvSpPr>
        <p:spPr/>
        <p:txBody>
          <a:bodyPr/>
          <a:lstStyle/>
          <a:p>
            <a:r>
              <a:rPr lang="en-US" dirty="0"/>
              <a:t>Thank you.</a:t>
            </a:r>
          </a:p>
        </p:txBody>
      </p:sp>
      <p:sp>
        <p:nvSpPr>
          <p:cNvPr id="3" name="Subtitle 5"/>
          <p:cNvSpPr txBox="1">
            <a:spLocks/>
          </p:cNvSpPr>
          <p:nvPr/>
        </p:nvSpPr>
        <p:spPr>
          <a:xfrm>
            <a:off x="685800" y="4136572"/>
            <a:ext cx="4069243" cy="682171"/>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dirty="0">
                <a:solidFill>
                  <a:schemeClr val="bg1"/>
                </a:solidFill>
              </a:rPr>
              <a:t>http://dxc.technology/analytics</a:t>
            </a:r>
          </a:p>
        </p:txBody>
      </p:sp>
    </p:spTree>
    <p:extLst>
      <p:ext uri="{BB962C8B-B14F-4D97-AF65-F5344CB8AC3E}">
        <p14:creationId xmlns:p14="http://schemas.microsoft.com/office/powerpoint/2010/main" val="349720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xc_powerpoint_16x9_template">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2.xml><?xml version="1.0" encoding="utf-8"?>
<a:theme xmlns:a="http://schemas.openxmlformats.org/drawingml/2006/main" name="1_dxc_powerpoint_16x9_template">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3.xml><?xml version="1.0" encoding="utf-8"?>
<a:theme xmlns:a="http://schemas.openxmlformats.org/drawingml/2006/main" name="2_dxc_powerpoint_16x9_template">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4.xml><?xml version="1.0" encoding="utf-8"?>
<a:theme xmlns:a="http://schemas.openxmlformats.org/drawingml/2006/main" name="3_dxc_powerpoint_16x9_template">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dxc_powerpoint_16x9_template</Template>
  <TotalTime>1303</TotalTime>
  <Words>502</Words>
  <Application>Microsoft Office PowerPoint</Application>
  <PresentationFormat>Custom</PresentationFormat>
  <Paragraphs>65</Paragraphs>
  <Slides>9</Slides>
  <Notes>7</Notes>
  <HiddenSlides>0</HiddenSlides>
  <MMClips>0</MMClips>
  <ScaleCrop>false</ScaleCrop>
  <HeadingPairs>
    <vt:vector size="8" baseType="variant">
      <vt:variant>
        <vt:lpstr>Fonts Used</vt:lpstr>
      </vt:variant>
      <vt:variant>
        <vt:i4>1</vt:i4>
      </vt:variant>
      <vt:variant>
        <vt:lpstr>Theme</vt:lpstr>
      </vt:variant>
      <vt:variant>
        <vt:i4>4</vt:i4>
      </vt:variant>
      <vt:variant>
        <vt:lpstr>Embedded OLE Servers</vt:lpstr>
      </vt:variant>
      <vt:variant>
        <vt:i4>1</vt:i4>
      </vt:variant>
      <vt:variant>
        <vt:lpstr>Slide Titles</vt:lpstr>
      </vt:variant>
      <vt:variant>
        <vt:i4>9</vt:i4>
      </vt:variant>
    </vt:vector>
  </HeadingPairs>
  <TitlesOfParts>
    <vt:vector size="15" baseType="lpstr">
      <vt:lpstr>Arial</vt:lpstr>
      <vt:lpstr>dxc_powerpoint_16x9_template</vt:lpstr>
      <vt:lpstr>1_dxc_powerpoint_16x9_template</vt:lpstr>
      <vt:lpstr>2_dxc_powerpoint_16x9_template</vt:lpstr>
      <vt:lpstr>3_dxc_powerpoint_16x9_template</vt:lpstr>
      <vt:lpstr>think-cell Slide</vt:lpstr>
      <vt:lpstr>AI for Real</vt:lpstr>
      <vt:lpstr>What we’ll learn</vt:lpstr>
      <vt:lpstr>The machine-learning algorithm</vt:lpstr>
      <vt:lpstr>How the algorithm was created?</vt:lpstr>
      <vt:lpstr>How the algorithm was ^ created</vt:lpstr>
      <vt:lpstr>The art of the hack Build in small steps you understand</vt:lpstr>
      <vt:lpstr>Let’s build an AI algorithm</vt:lpstr>
      <vt:lpstr>What we covered</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that Works</dc:title>
  <dc:creator>Sharavanan Saraswathy (DHL IN)</dc:creator>
  <cp:lastModifiedBy>Jerry Overton</cp:lastModifiedBy>
  <cp:revision>156</cp:revision>
  <dcterms:created xsi:type="dcterms:W3CDTF">2017-04-19T19:30:37Z</dcterms:created>
  <dcterms:modified xsi:type="dcterms:W3CDTF">2019-01-17T09:35:08Z</dcterms:modified>
</cp:coreProperties>
</file>