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15.svg" ContentType="image/svg+xml"/>
  <Override PartName="/ppt/media/image20.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10"/>
  </p:notesMasterIdLst>
  <p:handoutMasterIdLst>
    <p:handoutMasterId r:id="rId24"/>
  </p:handoutMasterIdLst>
  <p:sldIdLst>
    <p:sldId id="608" r:id="rId4"/>
    <p:sldId id="609" r:id="rId5"/>
    <p:sldId id="610" r:id="rId6"/>
    <p:sldId id="611" r:id="rId7"/>
    <p:sldId id="612" r:id="rId8"/>
    <p:sldId id="613" r:id="rId9"/>
    <p:sldId id="614" r:id="rId11"/>
    <p:sldId id="655" r:id="rId12"/>
    <p:sldId id="630" r:id="rId13"/>
    <p:sldId id="618" r:id="rId14"/>
    <p:sldId id="643" r:id="rId15"/>
    <p:sldId id="644" r:id="rId16"/>
    <p:sldId id="631" r:id="rId17"/>
    <p:sldId id="649" r:id="rId18"/>
    <p:sldId id="623" r:id="rId19"/>
    <p:sldId id="632" r:id="rId20"/>
    <p:sldId id="647" r:id="rId21"/>
    <p:sldId id="648" r:id="rId22"/>
    <p:sldId id="629" r:id="rId23"/>
  </p:sldIdLst>
  <p:sldSz cx="9144000" cy="5143500" type="screen16x9"/>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78" userDrawn="1">
          <p15:clr>
            <a:srgbClr val="A4A3A4"/>
          </p15:clr>
        </p15:guide>
        <p15:guide id="2" orient="horz" pos="174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WP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2FF"/>
    <a:srgbClr val="F2F2F2"/>
    <a:srgbClr val="0B65B5"/>
    <a:srgbClr val="30405C"/>
    <a:srgbClr val="7F7F7F"/>
    <a:srgbClr val="40B0FF"/>
    <a:srgbClr val="0070C0"/>
    <a:srgbClr val="4C95E6"/>
    <a:srgbClr val="D60000"/>
    <a:srgbClr val="4059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2243F00-DCD3-482A-9786-3F359CEE9D81}" styleName="WPS表格样式-强调标题和汇总">
    <a:wholeTbl>
      <a:tcTxStyle>
        <a:fontRef idx="minor">
          <a:scrgbClr r="0" g="0" b="0"/>
        </a:fontRef>
        <a:schemeClr val="tx1"/>
      </a:tcTxStyle>
      <a:tcStyle>
        <a:tcBdr>
          <a:left>
            <a:ln>
              <a:noFill/>
            </a:ln>
          </a:left>
          <a:right>
            <a:ln>
              <a:noFill/>
            </a:ln>
          </a:right>
          <a:top>
            <a:ln>
              <a:noFill/>
            </a:ln>
          </a:top>
          <a:bottom>
            <a:ln>
              <a:noFill/>
            </a:ln>
          </a:bottom>
          <a:insideH>
            <a:ln w="12700" cmpd="sng">
              <a:solidFill>
                <a:schemeClr val="bg1">
                  <a:lumMod val="60000"/>
                  <a:lumOff val="40000"/>
                </a:schemeClr>
              </a:solidFill>
            </a:ln>
          </a:insideH>
          <a:insideV>
            <a:ln w="12700" cmpd="sng">
              <a:solidFill>
                <a:schemeClr val="bg1">
                  <a:lumMod val="60000"/>
                  <a:lumOff val="40000"/>
                </a:schemeClr>
              </a:solidFill>
            </a:ln>
          </a:insideV>
        </a:tcBdr>
        <a:fill>
          <a:solidFill>
            <a:schemeClr val="accent1">
              <a:alpha val="25000"/>
            </a:schemeClr>
          </a:solidFill>
        </a:fill>
      </a:tcStyle>
    </a:wholeTbl>
    <a:band1H>
      <a:tcStyle>
        <a:tcBdr/>
        <a:fill>
          <a:solidFill>
            <a:schemeClr val="accent1">
              <a:alpha val="25000"/>
            </a:schemeClr>
          </a:solidFill>
        </a:fill>
      </a:tcStyle>
    </a:band1H>
    <a:band2H>
      <a:tcStyle>
        <a:tcBdr/>
        <a:fill>
          <a:solidFill>
            <a:schemeClr val="accent1">
              <a:alpha val="20000"/>
              <a:lumMod val="50000"/>
              <a:lumOff val="50000"/>
            </a:schemeClr>
          </a:solidFill>
        </a:fill>
      </a:tcStyle>
    </a:band2H>
    <a:lastRow>
      <a:tcTxStyle>
        <a:schemeClr val="lt1"/>
      </a:tcTxStyle>
      <a:tcStyle>
        <a:tcBdr>
          <a:top>
            <a:ln w="28575" cmpd="sng">
              <a:solidFill>
                <a:schemeClr val="bg1">
                  <a:lumMod val="30000"/>
                  <a:lumOff val="70000"/>
                </a:schemeClr>
              </a:solidFill>
            </a:ln>
          </a:top>
          <a:insideV>
            <a:ln w="12700" cmpd="sng">
              <a:solidFill>
                <a:schemeClr val="bg1">
                  <a:lumMod val="30000"/>
                  <a:lumOff val="70000"/>
                </a:schemeClr>
              </a:solidFill>
            </a:ln>
          </a:insideV>
        </a:tcBdr>
        <a:fill>
          <a:solidFill>
            <a:schemeClr val="accent1"/>
          </a:solidFill>
        </a:fill>
      </a:tcStyle>
    </a:lastRow>
    <a:firstRow>
      <a:tcTxStyle b="on">
        <a:schemeClr val="lt1"/>
      </a:tcTxStyle>
      <a:tcStyle>
        <a:tcBdr>
          <a:bottom>
            <a:ln w="28575" cmpd="sng">
              <a:solidFill>
                <a:schemeClr val="bg1">
                  <a:lumMod val="30000"/>
                  <a:lumOff val="70000"/>
                </a:schemeClr>
              </a:solidFill>
            </a:ln>
          </a:bottom>
          <a:insideV>
            <a:ln w="12700" cmpd="sng">
              <a:solidFill>
                <a:schemeClr val="bg1">
                  <a:lumMod val="30000"/>
                  <a:lumOff val="70000"/>
                </a:schemeClr>
              </a:solid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75" autoAdjust="0"/>
    <p:restoredTop sz="94660" autoAdjust="0"/>
  </p:normalViewPr>
  <p:slideViewPr>
    <p:cSldViewPr showGuides="1">
      <p:cViewPr>
        <p:scale>
          <a:sx n="132" d="100"/>
          <a:sy n="132" d="100"/>
        </p:scale>
        <p:origin x="75" y="534"/>
      </p:cViewPr>
      <p:guideLst>
        <p:guide pos="2878"/>
        <p:guide orient="horz" pos="17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3103"/>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319.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j-ea"/>
                <a:ea typeface="+mj-ea"/>
                <a:cs typeface="+mn-cs"/>
              </a:defRPr>
            </a:pPr>
            <a:r>
              <a:rPr lang="zh-CN" altLang="en-US"/>
              <a:t>营收预算</a:t>
            </a:r>
            <a:endParaRPr lang="zh-CN" altLang="en-US"/>
          </a:p>
        </c:rich>
      </c:tx>
      <c:layout/>
      <c:overlay val="0"/>
      <c:spPr>
        <a:noFill/>
        <a:ln>
          <a:noFill/>
        </a:ln>
        <a:effectLst/>
      </c:spPr>
    </c:title>
    <c:autoTitleDeleted val="0"/>
    <c:plotArea>
      <c:layout>
        <c:manualLayout>
          <c:layoutTarget val="inner"/>
          <c:xMode val="edge"/>
          <c:yMode val="edge"/>
          <c:x val="0.0167509885807317"/>
          <c:y val="0.180594871794872"/>
          <c:w val="0.979721259446343"/>
          <c:h val="0.617068927922471"/>
        </c:manualLayout>
      </c:layout>
      <c:barChart>
        <c:barDir val="col"/>
        <c:grouping val="clustered"/>
        <c:varyColors val="0"/>
        <c:ser>
          <c:idx val="0"/>
          <c:order val="0"/>
          <c:tx>
            <c:strRef>
              <c:f>Sheet1!$B$1</c:f>
              <c:strCache>
                <c:ptCount val="1"/>
                <c:pt idx="0">
                  <c:v>成本支出（万元）</c:v>
                </c:pt>
              </c:strCache>
            </c:strRef>
          </c:tx>
          <c:spPr>
            <a:solidFill>
              <a:schemeClr val="accent1"/>
            </a:solidFill>
            <a:ln>
              <a:noFill/>
            </a:ln>
            <a:effectLst/>
          </c:spPr>
          <c:invertIfNegative val="0"/>
          <c:dLbls>
            <c:delete val="1"/>
          </c:dLbls>
          <c:cat>
            <c:strRef>
              <c:f>Sheet1!$A$2:$A$6</c:f>
              <c:strCache>
                <c:ptCount val="5"/>
                <c:pt idx="0">
                  <c:v>第一年</c:v>
                </c:pt>
                <c:pt idx="1">
                  <c:v>第二年</c:v>
                </c:pt>
                <c:pt idx="2">
                  <c:v>第三年</c:v>
                </c:pt>
                <c:pt idx="3">
                  <c:v>第四年</c:v>
                </c:pt>
                <c:pt idx="4">
                  <c:v>第五年</c:v>
                </c:pt>
              </c:strCache>
            </c:strRef>
          </c:cat>
          <c:val>
            <c:numRef>
              <c:f>Sheet1!$B$2:$B$6</c:f>
              <c:numCache>
                <c:formatCode>General</c:formatCode>
                <c:ptCount val="5"/>
                <c:pt idx="0">
                  <c:v>200</c:v>
                </c:pt>
                <c:pt idx="1">
                  <c:v>300</c:v>
                </c:pt>
                <c:pt idx="2">
                  <c:v>300</c:v>
                </c:pt>
                <c:pt idx="3">
                  <c:v>400</c:v>
                </c:pt>
                <c:pt idx="4">
                  <c:v>400</c:v>
                </c:pt>
              </c:numCache>
            </c:numRef>
          </c:val>
        </c:ser>
        <c:ser>
          <c:idx val="1"/>
          <c:order val="1"/>
          <c:tx>
            <c:strRef>
              <c:f>Sheet1!$C$1</c:f>
              <c:strCache>
                <c:ptCount val="1"/>
                <c:pt idx="0">
                  <c:v>营销收入（万元）</c:v>
                </c:pt>
              </c:strCache>
            </c:strRef>
          </c:tx>
          <c:spPr>
            <a:solidFill>
              <a:schemeClr val="accent2"/>
            </a:solidFill>
            <a:ln>
              <a:noFill/>
            </a:ln>
            <a:effectLst/>
          </c:spPr>
          <c:invertIfNegative val="0"/>
          <c:dLbls>
            <c:delete val="1"/>
          </c:dLbls>
          <c:cat>
            <c:strRef>
              <c:f>Sheet1!$A$2:$A$6</c:f>
              <c:strCache>
                <c:ptCount val="5"/>
                <c:pt idx="0">
                  <c:v>第一年</c:v>
                </c:pt>
                <c:pt idx="1">
                  <c:v>第二年</c:v>
                </c:pt>
                <c:pt idx="2">
                  <c:v>第三年</c:v>
                </c:pt>
                <c:pt idx="3">
                  <c:v>第四年</c:v>
                </c:pt>
                <c:pt idx="4">
                  <c:v>第五年</c:v>
                </c:pt>
              </c:strCache>
            </c:strRef>
          </c:cat>
          <c:val>
            <c:numRef>
              <c:f>Sheet1!$C$2:$C$6</c:f>
              <c:numCache>
                <c:formatCode>General</c:formatCode>
                <c:ptCount val="5"/>
                <c:pt idx="0">
                  <c:v>300</c:v>
                </c:pt>
                <c:pt idx="1">
                  <c:v>600</c:v>
                </c:pt>
                <c:pt idx="2">
                  <c:v>700</c:v>
                </c:pt>
                <c:pt idx="3">
                  <c:v>1000</c:v>
                </c:pt>
                <c:pt idx="4">
                  <c:v>1500</c:v>
                </c:pt>
              </c:numCache>
            </c:numRef>
          </c:val>
        </c:ser>
        <c:ser>
          <c:idx val="2"/>
          <c:order val="2"/>
          <c:tx>
            <c:strRef>
              <c:f>Sheet1!$D$1</c:f>
              <c:strCache>
                <c:ptCount val="1"/>
                <c:pt idx="0">
                  <c:v>净利润预测（万元）</c:v>
                </c:pt>
              </c:strCache>
            </c:strRef>
          </c:tx>
          <c:spPr>
            <a:solidFill>
              <a:schemeClr val="accent3"/>
            </a:solidFill>
            <a:ln>
              <a:noFill/>
            </a:ln>
            <a:effectLst/>
          </c:spPr>
          <c:invertIfNegative val="0"/>
          <c:dLbls>
            <c:delete val="1"/>
          </c:dLbls>
          <c:cat>
            <c:strRef>
              <c:f>Sheet1!$A$2:$A$6</c:f>
              <c:strCache>
                <c:ptCount val="5"/>
                <c:pt idx="0">
                  <c:v>第一年</c:v>
                </c:pt>
                <c:pt idx="1">
                  <c:v>第二年</c:v>
                </c:pt>
                <c:pt idx="2">
                  <c:v>第三年</c:v>
                </c:pt>
                <c:pt idx="3">
                  <c:v>第四年</c:v>
                </c:pt>
                <c:pt idx="4">
                  <c:v>第五年</c:v>
                </c:pt>
              </c:strCache>
            </c:strRef>
          </c:cat>
          <c:val>
            <c:numRef>
              <c:f>Sheet1!$D$2:$D$6</c:f>
              <c:numCache>
                <c:formatCode>General</c:formatCode>
                <c:ptCount val="5"/>
                <c:pt idx="0">
                  <c:v>100</c:v>
                </c:pt>
                <c:pt idx="1">
                  <c:v>300</c:v>
                </c:pt>
                <c:pt idx="2">
                  <c:v>400</c:v>
                </c:pt>
                <c:pt idx="3">
                  <c:v>600</c:v>
                </c:pt>
                <c:pt idx="4">
                  <c:v>1100</c:v>
                </c:pt>
              </c:numCache>
            </c:numRef>
          </c:val>
        </c:ser>
        <c:dLbls>
          <c:showLegendKey val="0"/>
          <c:showVal val="0"/>
          <c:showCatName val="0"/>
          <c:showSerName val="0"/>
          <c:showPercent val="0"/>
          <c:showBubbleSize val="0"/>
        </c:dLbls>
        <c:gapWidth val="246"/>
        <c:overlap val="-28"/>
        <c:axId val="281275605"/>
        <c:axId val="178639788"/>
      </c:barChart>
      <c:catAx>
        <c:axId val="28127560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8639788"/>
        <c:crosses val="autoZero"/>
        <c:auto val="1"/>
        <c:lblAlgn val="ctr"/>
        <c:lblOffset val="100"/>
        <c:noMultiLvlLbl val="0"/>
      </c:catAx>
      <c:valAx>
        <c:axId val="17863978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8127560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extLst>
      <c:ext uri="{0b15fc19-7d7d-44ad-8c2d-2c3a37ce22c3}">
        <chartProps xmlns="https://web.wps.cn/et/2018/main" chartId="{d00d3e4d-1ed8-4ce5-becd-fd168feb9f2c}"/>
      </c:ext>
    </c:extLst>
  </c:chart>
  <c:spPr>
    <a:no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28650" y="4721622"/>
            <a:ext cx="2057400" cy="365125"/>
          </a:xfrm>
        </p:spPr>
        <p:txBody>
          <a:bodyPr/>
          <a:lstStyle/>
          <a:p>
            <a:fld id="{8E06F4D4-8882-4384-A55B-43A117EF547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28950" y="4721622"/>
            <a:ext cx="3086100" cy="365125"/>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4721622"/>
            <a:ext cx="2057400" cy="365125"/>
          </a:xfrm>
        </p:spPr>
        <p:txBody>
          <a:bodyPr/>
          <a:lstStyle/>
          <a:p>
            <a:fld id="{9766F749-7D53-4249-996F-331DC8AB91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custDataLst>
              <p:tags r:id="rId2"/>
            </p:custDataLst>
          </p:nvPr>
        </p:nvSpPr>
        <p:spPr>
          <a:xfrm>
            <a:off x="417600" y="191700"/>
            <a:ext cx="8290800" cy="531900"/>
          </a:xfrm>
        </p:spPr>
        <p:txBody>
          <a:bodyPr anchor="b">
            <a:normAutofit/>
          </a:bodyPr>
          <a:lstStyle>
            <a:lvl1pPr>
              <a:defRPr sz="2400"/>
            </a:lvl1pPr>
          </a:lstStyle>
          <a:p>
            <a:r>
              <a:rPr lang="zh-CN" altLang="en-US" dirty="0"/>
              <a:t>单击此处编辑母版标题样式</a:t>
            </a:r>
            <a:endParaRPr lang="en-US" dirty="0"/>
          </a:p>
        </p:txBody>
      </p:sp>
      <p:sp>
        <p:nvSpPr>
          <p:cNvPr id="4" name="KSO_BC2"/>
          <p:cNvSpPr>
            <a:spLocks noGrp="1"/>
          </p:cNvSpPr>
          <p:nvPr>
            <p:ph type="body" sz="half" idx="2"/>
            <p:custDataLst>
              <p:tags r:id="rId3"/>
            </p:custDataLst>
          </p:nvPr>
        </p:nvSpPr>
        <p:spPr>
          <a:xfrm>
            <a:off x="1456650" y="1452600"/>
            <a:ext cx="2562300" cy="3439800"/>
          </a:xfrm>
        </p:spPr>
        <p:txBody>
          <a:bodyPr lIns="180000" tIns="46800" rIns="36000">
            <a:normAutofit/>
          </a:bodyPr>
          <a:lstStyle>
            <a:lvl1pPr marL="0" indent="0" algn="l">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矩形 2"/>
          <p:cNvSpPr>
            <a:spLocks noChangeArrowheads="1"/>
          </p:cNvSpPr>
          <p:nvPr>
            <p:custDataLst>
              <p:tags r:id="rId4"/>
            </p:custDataLst>
          </p:nvPr>
        </p:nvSpPr>
        <p:spPr bwMode="auto">
          <a:xfrm rot="498387">
            <a:off x="5383411" y="1599859"/>
            <a:ext cx="2230040" cy="2506266"/>
          </a:xfrm>
          <a:prstGeom prst="rect">
            <a:avLst/>
          </a:prstGeom>
          <a:solidFill>
            <a:srgbClr val="FFFFFF"/>
          </a:solidFill>
          <a:ln w="9525" cmpd="sng">
            <a:solidFill>
              <a:srgbClr val="DDDDDD"/>
            </a:solidFill>
            <a:miter lim="800000"/>
          </a:ln>
        </p:spPr>
        <p:txBody>
          <a:bodyPr anchor="ctr">
            <a:normAutofit/>
          </a:bodyPr>
          <a:lstStyle>
            <a:lvl1pPr algn="just">
              <a:lnSpc>
                <a:spcPct val="110000"/>
              </a:lnSpc>
              <a:spcBef>
                <a:spcPts val="600"/>
              </a:spcBef>
              <a:buClr>
                <a:schemeClr val="accent1"/>
              </a:buClr>
              <a:buSzPct val="80000"/>
              <a:buFont typeface="Webdings" panose="05030102010509060703" pitchFamily="18" charset="2"/>
              <a:buChar char=""/>
              <a:defRPr sz="2400">
                <a:solidFill>
                  <a:srgbClr val="1985A7"/>
                </a:solidFill>
                <a:latin typeface="幼圆" panose="02010509060101010101" pitchFamily="49" charset="-122"/>
                <a:ea typeface="黑体" panose="02010609060101010101" pitchFamily="49" charset="-122"/>
              </a:defRPr>
            </a:lvl1pPr>
            <a:lvl2pPr marL="742950" indent="-285750" algn="just">
              <a:lnSpc>
                <a:spcPct val="120000"/>
              </a:lnSpc>
              <a:spcAft>
                <a:spcPts val="600"/>
              </a:spcAft>
              <a:buClr>
                <a:srgbClr val="7AD0EB"/>
              </a:buClr>
              <a:buFont typeface="幼圆" panose="02010509060101010101" pitchFamily="49" charset="-122"/>
              <a:buChar char=" "/>
              <a:defRPr sz="1600">
                <a:solidFill>
                  <a:schemeClr val="tx1"/>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Webdings" panose="05030102010509060703" pitchFamily="18" charset="2"/>
              <a:buNone/>
            </a:pPr>
            <a:endParaRPr lang="zh-CN" altLang="zh-CN" sz="1200">
              <a:solidFill>
                <a:srgbClr val="FFFFFF"/>
              </a:solidFill>
            </a:endParaRPr>
          </a:p>
        </p:txBody>
      </p:sp>
      <p:sp>
        <p:nvSpPr>
          <p:cNvPr id="3" name="KSO_BC1"/>
          <p:cNvSpPr>
            <a:spLocks noGrp="1" noChangeAspect="1"/>
          </p:cNvSpPr>
          <p:nvPr>
            <p:ph type="pic" idx="1"/>
            <p:custDataLst>
              <p:tags r:id="rId5"/>
            </p:custDataLst>
          </p:nvPr>
        </p:nvSpPr>
        <p:spPr>
          <a:xfrm rot="480000">
            <a:off x="5505750" y="1709100"/>
            <a:ext cx="2060100" cy="2168899"/>
          </a:xfrm>
        </p:spPr>
        <p:txBody>
          <a:bodyPr anchor="ctr" anchorCtr="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6" name="日期占位符 5"/>
          <p:cNvSpPr>
            <a:spLocks noGrp="1"/>
          </p:cNvSpPr>
          <p:nvPr>
            <p:ph type="dt" sz="half" idx="10"/>
            <p:custDataLst>
              <p:tags r:id="rId6"/>
            </p:custDataLst>
          </p:nvPr>
        </p:nvSpPr>
        <p:spPr>
          <a:xfrm>
            <a:off x="628650" y="4721622"/>
            <a:ext cx="2057400" cy="365125"/>
          </a:xfrm>
        </p:spPr>
        <p:txBody>
          <a:bodyPr>
            <a:normAutofit/>
          </a:bodyPr>
          <a:lstStyle/>
          <a:p>
            <a:fld id="{8E06F4D4-8882-4384-A55B-43A117EF5476}" type="datetimeFigureOut">
              <a:rPr lang="zh-CN" altLang="en-US" smtClean="0"/>
            </a:fld>
            <a:endParaRPr lang="zh-CN" altLang="en-US"/>
          </a:p>
        </p:txBody>
      </p:sp>
      <p:sp>
        <p:nvSpPr>
          <p:cNvPr id="7" name="页脚占位符 6"/>
          <p:cNvSpPr>
            <a:spLocks noGrp="1"/>
          </p:cNvSpPr>
          <p:nvPr>
            <p:ph type="ftr" sz="quarter" idx="11"/>
            <p:custDataLst>
              <p:tags r:id="rId7"/>
            </p:custDataLst>
          </p:nvPr>
        </p:nvSpPr>
        <p:spPr>
          <a:xfrm>
            <a:off x="3028950" y="4721622"/>
            <a:ext cx="3086100" cy="365125"/>
          </a:xfrm>
        </p:spPr>
        <p:txBody>
          <a:bodyPr>
            <a:normAutofit/>
          </a:bodyPr>
          <a:lstStyle/>
          <a:p>
            <a:endParaRPr lang="zh-CN" altLang="en-US"/>
          </a:p>
        </p:txBody>
      </p:sp>
      <p:sp>
        <p:nvSpPr>
          <p:cNvPr id="8" name="灯片编号占位符 7"/>
          <p:cNvSpPr>
            <a:spLocks noGrp="1"/>
          </p:cNvSpPr>
          <p:nvPr>
            <p:ph type="sldNum" sz="quarter" idx="12"/>
            <p:custDataLst>
              <p:tags r:id="rId8"/>
            </p:custDataLst>
          </p:nvPr>
        </p:nvSpPr>
        <p:spPr>
          <a:xfrm>
            <a:off x="6457950" y="4721622"/>
            <a:ext cx="2057400" cy="365125"/>
          </a:xfrm>
        </p:spPr>
        <p:txBody>
          <a:bodyPr>
            <a:normAutofit/>
          </a:bodyPr>
          <a:lstStyle/>
          <a:p>
            <a:fld id="{9766F749-7D53-4249-996F-331DC8AB91B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custDataLst>
              <p:tags r:id="rId2"/>
            </p:custDataLst>
          </p:nvPr>
        </p:nvSpPr>
        <p:spPr>
          <a:xfrm>
            <a:off x="7739327" y="273844"/>
            <a:ext cx="665162" cy="4358879"/>
          </a:xfrm>
        </p:spPr>
        <p:txBody>
          <a:bodyPr vert="eaVert"/>
          <a:lstStyle/>
          <a:p>
            <a:r>
              <a:rPr lang="zh-CN" altLang="en-US"/>
              <a:t>单击此处编辑母版标题样式</a:t>
            </a:r>
            <a:endParaRPr lang="en-US" dirty="0"/>
          </a:p>
        </p:txBody>
      </p:sp>
      <p:sp>
        <p:nvSpPr>
          <p:cNvPr id="3" name="KSO_BC1"/>
          <p:cNvSpPr>
            <a:spLocks noGrp="1"/>
          </p:cNvSpPr>
          <p:nvPr>
            <p:ph type="body" orient="vert" idx="1"/>
            <p:custDataLst>
              <p:tags r:id="rId3"/>
            </p:custDataLst>
          </p:nvPr>
        </p:nvSpPr>
        <p:spPr>
          <a:xfrm>
            <a:off x="2329125" y="273844"/>
            <a:ext cx="4462464" cy="4358879"/>
          </a:xfrm>
        </p:spPr>
        <p:txBody>
          <a:bodyPr vert="eaVert"/>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4" name="日期占位符 3"/>
          <p:cNvSpPr>
            <a:spLocks noGrp="1"/>
          </p:cNvSpPr>
          <p:nvPr>
            <p:ph type="dt" sz="half" idx="10"/>
            <p:custDataLst>
              <p:tags r:id="rId4"/>
            </p:custDataLst>
          </p:nvPr>
        </p:nvSpPr>
        <p:spPr>
          <a:xfrm>
            <a:off x="628650" y="4721622"/>
            <a:ext cx="2057400" cy="365125"/>
          </a:xfrm>
        </p:spPr>
        <p:txBody>
          <a:bodyPr/>
          <a:lstStyle/>
          <a:p>
            <a:fld id="{8E06F4D4-8882-4384-A55B-43A117EF547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28950" y="4721622"/>
            <a:ext cx="3086100" cy="36512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4721622"/>
            <a:ext cx="2057400" cy="365125"/>
          </a:xfrm>
        </p:spPr>
        <p:txBody>
          <a:bodyPr/>
          <a:lstStyle/>
          <a:p>
            <a:fld id="{9766F749-7D53-4249-996F-331DC8AB91B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1614150" y="306506"/>
            <a:ext cx="5915700" cy="4357800"/>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3"/>
            </p:custDataLst>
          </p:nvPr>
        </p:nvSpPr>
        <p:spPr>
          <a:xfrm>
            <a:off x="628650" y="4721622"/>
            <a:ext cx="2057400" cy="365125"/>
          </a:xfrm>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a:xfrm>
            <a:off x="3028950" y="4721622"/>
            <a:ext cx="3086100" cy="365125"/>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4721622"/>
            <a:ext cx="2057400" cy="365125"/>
          </a:xfrm>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末尾幻灯片">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rot="20640000">
            <a:off x="4022698" y="1490903"/>
            <a:ext cx="4381516" cy="653400"/>
          </a:xfrm>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885825" y="4767263"/>
            <a:ext cx="1543050" cy="273844"/>
          </a:xfrm>
          <a:prstGeom prst="rect">
            <a:avLst/>
          </a:prstGeom>
        </p:spPr>
        <p:txBody>
          <a:bodyPr/>
          <a:lstStyle/>
          <a:p>
            <a:fld id="{43EC12B9-7A20-4CD6-9358-12CDF3333A7F}"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414713" y="4767263"/>
            <a:ext cx="2314575" cy="273844"/>
          </a:xfrm>
          <a:prstGeom prst="rect">
            <a:avLst/>
          </a:prstGeo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715125" y="4767263"/>
            <a:ext cx="1543050" cy="273844"/>
          </a:xfrm>
          <a:prstGeom prst="rect">
            <a:avLst/>
          </a:prstGeom>
        </p:spPr>
        <p:txBody>
          <a:bodyPr/>
          <a:lstStyle/>
          <a:p>
            <a:fld id="{1FF217CC-110E-485B-BFFA-BD29D7D50BC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15999" y="102331"/>
            <a:ext cx="8292045" cy="708984"/>
          </a:xfrm>
        </p:spPr>
        <p:txBody>
          <a:bodyPr>
            <a:normAutofit/>
          </a:bodyPr>
          <a:lstStyle>
            <a:lvl1pPr>
              <a:defRPr sz="2700"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28950" y="4721622"/>
            <a:ext cx="3086100" cy="365125"/>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4721622"/>
            <a:ext cx="2057400" cy="365125"/>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228150"/>
            <a:ext cx="8704800" cy="468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3"/>
            </p:custDataLst>
          </p:nvPr>
        </p:nvSpPr>
        <p:spPr>
          <a:xfrm>
            <a:off x="1863675" y="936900"/>
            <a:ext cx="5414850" cy="542700"/>
          </a:xfrm>
        </p:spPr>
        <p:txBody>
          <a:bodyPr anchor="ctr"/>
          <a:lstStyle>
            <a:lvl1pPr>
              <a:defRPr sz="18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863329" y="1622700"/>
            <a:ext cx="5414963" cy="2583900"/>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vl2pPr>
              <a:defRPr sz="1500" baseline="0">
                <a:solidFill>
                  <a:schemeClr val="tx1"/>
                </a:solidFill>
                <a:latin typeface="Arial" panose="020B0604020202020204" pitchFamily="34" charset="0"/>
                <a:ea typeface="微软雅黑" panose="020B0503020204020204" pitchFamily="34" charset="-122"/>
              </a:defRPr>
            </a:lvl2pPr>
            <a:lvl3pPr>
              <a:defRPr sz="1350" baseline="0">
                <a:solidFill>
                  <a:schemeClr val="tx1"/>
                </a:solidFill>
                <a:latin typeface="Arial" panose="020B0604020202020204" pitchFamily="34" charset="0"/>
                <a:ea typeface="微软雅黑" panose="020B0503020204020204" pitchFamily="34" charset="-122"/>
              </a:defRPr>
            </a:lvl3pPr>
            <a:lvl4pPr>
              <a:defRPr sz="1200" baseline="0">
                <a:solidFill>
                  <a:schemeClr val="tx1"/>
                </a:solidFill>
                <a:latin typeface="Arial" panose="020B0604020202020204" pitchFamily="34" charset="0"/>
                <a:ea typeface="微软雅黑" panose="020B0503020204020204" pitchFamily="34" charset="-122"/>
              </a:defRPr>
            </a:lvl4pPr>
            <a:lvl5pPr>
              <a:defRPr sz="12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28950" y="4721622"/>
            <a:ext cx="3086100" cy="365125"/>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4721622"/>
            <a:ext cx="2057400" cy="365125"/>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 y="5"/>
            <a:ext cx="3617595" cy="514969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2" name="标题 1"/>
          <p:cNvSpPr>
            <a:spLocks noGrp="1"/>
          </p:cNvSpPr>
          <p:nvPr>
            <p:ph type="title" hasCustomPrompt="1"/>
            <p:custDataLst>
              <p:tags r:id="rId3"/>
            </p:custDataLst>
          </p:nvPr>
        </p:nvSpPr>
        <p:spPr>
          <a:xfrm>
            <a:off x="808650" y="577800"/>
            <a:ext cx="2227500" cy="661500"/>
          </a:xfrm>
        </p:spPr>
        <p:txBody>
          <a:bodyPr anchor="ctr"/>
          <a:lstStyle>
            <a:lvl1pPr>
              <a:defRPr sz="2025"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28950" y="4721622"/>
            <a:ext cx="3086100" cy="365125"/>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4721622"/>
            <a:ext cx="20574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811013" y="1323000"/>
            <a:ext cx="2225475" cy="3069900"/>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vl2pPr>
              <a:defRPr sz="1500" baseline="0">
                <a:solidFill>
                  <a:schemeClr val="tx1"/>
                </a:solidFill>
                <a:latin typeface="Arial" panose="020B0604020202020204" pitchFamily="34" charset="0"/>
                <a:ea typeface="微软雅黑" panose="020B0503020204020204" pitchFamily="34" charset="-122"/>
              </a:defRPr>
            </a:lvl2pPr>
            <a:lvl3pPr>
              <a:defRPr sz="1350" baseline="0">
                <a:solidFill>
                  <a:schemeClr val="tx1"/>
                </a:solidFill>
                <a:latin typeface="Arial" panose="020B0604020202020204" pitchFamily="34" charset="0"/>
                <a:ea typeface="微软雅黑" panose="020B0503020204020204" pitchFamily="34" charset="-122"/>
              </a:defRPr>
            </a:lvl3pPr>
            <a:lvl4pPr>
              <a:defRPr sz="1200" baseline="0">
                <a:solidFill>
                  <a:schemeClr val="tx1"/>
                </a:solidFill>
                <a:latin typeface="Arial" panose="020B0604020202020204" pitchFamily="34" charset="0"/>
                <a:ea typeface="微软雅黑" panose="020B0503020204020204" pitchFamily="34" charset="-122"/>
              </a:defRPr>
            </a:lvl4pPr>
            <a:lvl5pPr>
              <a:defRPr sz="12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433400" y="577459"/>
            <a:ext cx="3645000" cy="3815953"/>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vl2pPr>
              <a:defRPr sz="1500" baseline="0">
                <a:solidFill>
                  <a:schemeClr val="tx1"/>
                </a:solidFill>
                <a:latin typeface="Arial" panose="020B0604020202020204" pitchFamily="34" charset="0"/>
                <a:ea typeface="微软雅黑" panose="020B0503020204020204" pitchFamily="34" charset="-122"/>
              </a:defRPr>
            </a:lvl2pPr>
            <a:lvl3pPr>
              <a:defRPr sz="1350" baseline="0">
                <a:solidFill>
                  <a:schemeClr val="tx1"/>
                </a:solidFill>
                <a:latin typeface="Arial" panose="020B0604020202020204" pitchFamily="34" charset="0"/>
                <a:ea typeface="微软雅黑" panose="020B0503020204020204" pitchFamily="34" charset="-122"/>
              </a:defRPr>
            </a:lvl3pPr>
            <a:lvl4pPr>
              <a:defRPr sz="1200" baseline="0">
                <a:solidFill>
                  <a:schemeClr val="tx1"/>
                </a:solidFill>
                <a:latin typeface="Arial" panose="020B0604020202020204" pitchFamily="34" charset="0"/>
                <a:ea typeface="微软雅黑" panose="020B0503020204020204" pitchFamily="34" charset="-122"/>
              </a:defRPr>
            </a:lvl4pPr>
            <a:lvl5pPr>
              <a:defRPr sz="12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199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59000" y="585900"/>
            <a:ext cx="8232300" cy="469800"/>
          </a:xfrm>
        </p:spPr>
        <p:txBody>
          <a:bodyPr anchor="ctr">
            <a:normAutofit/>
          </a:bodyPr>
          <a:lstStyle>
            <a:lvl1pPr algn="ctr">
              <a:defRPr sz="18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28950" y="4721622"/>
            <a:ext cx="3086100" cy="365125"/>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4721622"/>
            <a:ext cx="20574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59000" y="1244700"/>
            <a:ext cx="8231981" cy="621000"/>
          </a:xfrm>
        </p:spPr>
        <p:txBody>
          <a:bodyPr>
            <a:normAutofit/>
          </a:bodyPr>
          <a:lstStyle>
            <a:lvl1pPr algn="ctr">
              <a:defRPr sz="1800"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1487606" y="2106000"/>
            <a:ext cx="6168150" cy="2573100"/>
          </a:xfrm>
        </p:spPr>
        <p:txBody>
          <a:bodyPr/>
          <a:lstStyle>
            <a:lvl1pPr>
              <a:defRPr sz="1800" baseline="0">
                <a:solidFill>
                  <a:schemeClr val="tx1"/>
                </a:solidFill>
                <a:latin typeface="Arial" panose="020B0604020202020204" pitchFamily="34" charset="0"/>
                <a:ea typeface="微软雅黑" panose="020B0503020204020204" pitchFamily="34" charset="-122"/>
              </a:defRPr>
            </a:lvl1pPr>
            <a:lvl2pPr>
              <a:defRPr sz="1500" baseline="0">
                <a:solidFill>
                  <a:schemeClr val="tx1"/>
                </a:solidFill>
                <a:latin typeface="Arial" panose="020B0604020202020204" pitchFamily="34" charset="0"/>
                <a:ea typeface="微软雅黑" panose="020B0503020204020204" pitchFamily="34" charset="-122"/>
              </a:defRPr>
            </a:lvl2pPr>
            <a:lvl3pPr>
              <a:defRPr sz="1350" baseline="0">
                <a:solidFill>
                  <a:schemeClr val="tx1"/>
                </a:solidFill>
                <a:latin typeface="Arial" panose="020B0604020202020204" pitchFamily="34" charset="0"/>
                <a:ea typeface="微软雅黑" panose="020B0503020204020204" pitchFamily="34" charset="-122"/>
              </a:defRPr>
            </a:lvl3pPr>
            <a:lvl4pPr>
              <a:defRPr sz="1200" baseline="0">
                <a:solidFill>
                  <a:schemeClr val="tx1"/>
                </a:solidFill>
                <a:latin typeface="Arial" panose="020B0604020202020204" pitchFamily="34" charset="0"/>
                <a:ea typeface="微软雅黑" panose="020B0503020204020204" pitchFamily="34" charset="-122"/>
              </a:defRPr>
            </a:lvl4pPr>
            <a:lvl5pPr>
              <a:defRPr sz="12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3771906"/>
            <a:ext cx="9144000" cy="13715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53600" y="502200"/>
            <a:ext cx="8232300" cy="423900"/>
          </a:xfrm>
        </p:spPr>
        <p:txBody>
          <a:bodyPr anchor="ctr"/>
          <a:lstStyle>
            <a:lvl1pPr algn="ctr">
              <a:defRPr sz="18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28950" y="4721622"/>
            <a:ext cx="3086100" cy="365125"/>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4721622"/>
            <a:ext cx="20574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53628" y="1260900"/>
            <a:ext cx="8243100" cy="2408400"/>
          </a:xfrm>
        </p:spPr>
        <p:txBody>
          <a:bodyPr/>
          <a:lstStyle>
            <a:lvl1pPr>
              <a:defRPr sz="1800" baseline="0">
                <a:solidFill>
                  <a:schemeClr val="tx1"/>
                </a:solidFill>
                <a:latin typeface="Arial" panose="020B0604020202020204" pitchFamily="34" charset="0"/>
                <a:ea typeface="微软雅黑" panose="020B0503020204020204" pitchFamily="34" charset="-122"/>
              </a:defRPr>
            </a:lvl1pPr>
            <a:lvl2pPr>
              <a:defRPr sz="1500" baseline="0">
                <a:solidFill>
                  <a:schemeClr val="tx1"/>
                </a:solidFill>
                <a:latin typeface="Arial" panose="020B0604020202020204" pitchFamily="34" charset="0"/>
                <a:ea typeface="微软雅黑" panose="020B0503020204020204" pitchFamily="34" charset="-122"/>
              </a:defRPr>
            </a:lvl2pPr>
            <a:lvl3pPr>
              <a:defRPr sz="1350" baseline="0">
                <a:solidFill>
                  <a:schemeClr val="tx1"/>
                </a:solidFill>
                <a:latin typeface="Arial" panose="020B0604020202020204" pitchFamily="34" charset="0"/>
                <a:ea typeface="微软雅黑" panose="020B0503020204020204" pitchFamily="34" charset="-122"/>
              </a:defRPr>
            </a:lvl3pPr>
            <a:lvl4pPr>
              <a:defRPr sz="1200" baseline="0">
                <a:solidFill>
                  <a:schemeClr val="tx1"/>
                </a:solidFill>
                <a:latin typeface="Arial" panose="020B0604020202020204" pitchFamily="34" charset="0"/>
                <a:ea typeface="微软雅黑" panose="020B0503020204020204" pitchFamily="34" charset="-122"/>
              </a:defRPr>
            </a:lvl4pPr>
            <a:lvl5pPr>
              <a:defRPr sz="12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445500" y="3885300"/>
            <a:ext cx="8251200" cy="758700"/>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685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700" y="178200"/>
            <a:ext cx="8278200" cy="331473"/>
          </a:xfrm>
        </p:spPr>
        <p:txBody>
          <a:bodyPr>
            <a:noAutofit/>
          </a:bodyPr>
          <a:lstStyle>
            <a:lvl1pPr>
              <a:defRPr sz="21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28950" y="4721622"/>
            <a:ext cx="3086100" cy="365125"/>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4721622"/>
            <a:ext cx="2057400" cy="365125"/>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935550" y="1247400"/>
            <a:ext cx="3005100" cy="2170800"/>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vl2pPr>
              <a:defRPr sz="1500" baseline="0">
                <a:solidFill>
                  <a:schemeClr val="tx1"/>
                </a:solidFill>
                <a:latin typeface="Arial" panose="020B0604020202020204" pitchFamily="34" charset="0"/>
                <a:ea typeface="微软雅黑" panose="020B0503020204020204" pitchFamily="34" charset="-122"/>
              </a:defRPr>
            </a:lvl2pPr>
            <a:lvl3pPr>
              <a:defRPr sz="1350" baseline="0">
                <a:solidFill>
                  <a:schemeClr val="tx1"/>
                </a:solidFill>
                <a:latin typeface="Arial" panose="020B0604020202020204" pitchFamily="34" charset="0"/>
                <a:ea typeface="微软雅黑" panose="020B0503020204020204" pitchFamily="34" charset="-122"/>
              </a:defRPr>
            </a:lvl3pPr>
            <a:lvl4pPr>
              <a:defRPr sz="1200" baseline="0">
                <a:solidFill>
                  <a:schemeClr val="tx1"/>
                </a:solidFill>
                <a:latin typeface="Arial" panose="020B0604020202020204" pitchFamily="34" charset="0"/>
                <a:ea typeface="微软雅黑" panose="020B0503020204020204" pitchFamily="34" charset="-122"/>
              </a:defRPr>
            </a:lvl4pPr>
            <a:lvl5pPr>
              <a:defRPr sz="12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85012" y="1247400"/>
            <a:ext cx="3019275" cy="2170800"/>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vl2pPr>
              <a:defRPr sz="1500" baseline="0">
                <a:solidFill>
                  <a:schemeClr val="tx1"/>
                </a:solidFill>
                <a:latin typeface="Arial" panose="020B0604020202020204" pitchFamily="34" charset="0"/>
                <a:ea typeface="微软雅黑" panose="020B0503020204020204" pitchFamily="34" charset="-122"/>
              </a:defRPr>
            </a:lvl2pPr>
            <a:lvl3pPr>
              <a:defRPr sz="1350" baseline="0">
                <a:solidFill>
                  <a:schemeClr val="tx1"/>
                </a:solidFill>
                <a:latin typeface="Arial" panose="020B0604020202020204" pitchFamily="34" charset="0"/>
                <a:ea typeface="微软雅黑" panose="020B0503020204020204" pitchFamily="34" charset="-122"/>
              </a:defRPr>
            </a:lvl3pPr>
            <a:lvl4pPr>
              <a:defRPr sz="1200" baseline="0">
                <a:solidFill>
                  <a:schemeClr val="tx1"/>
                </a:solidFill>
                <a:latin typeface="Arial" panose="020B0604020202020204" pitchFamily="34" charset="0"/>
                <a:ea typeface="微软雅黑" panose="020B0503020204020204" pitchFamily="34" charset="-122"/>
              </a:defRPr>
            </a:lvl4pPr>
            <a:lvl5pPr>
              <a:defRPr sz="12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930150" y="3612600"/>
            <a:ext cx="3005100" cy="585900"/>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5193112" y="3609900"/>
            <a:ext cx="3019275" cy="585900"/>
          </a:xfrm>
        </p:spPr>
        <p:txBody>
          <a:bodyPr>
            <a:normAutofit/>
          </a:bodyPr>
          <a:lstStyle>
            <a:lvl1pPr>
              <a:defRPr sz="1800"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719420"/>
            <a:ext cx="9144000" cy="370466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999350" y="1004400"/>
            <a:ext cx="5143500" cy="1790100"/>
          </a:xfrm>
        </p:spPr>
        <p:txBody>
          <a:bodyPr anchor="b"/>
          <a:lstStyle>
            <a:lvl1pPr algn="ctr">
              <a:defRPr sz="3375"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28950" y="4721622"/>
            <a:ext cx="3086100" cy="365125"/>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4721622"/>
            <a:ext cx="2057400" cy="365125"/>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999060" y="2897100"/>
            <a:ext cx="5143500" cy="1242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grpSp>
        <p:nvGrpSpPr>
          <p:cNvPr id="18" name="组合 17"/>
          <p:cNvGrpSpPr/>
          <p:nvPr>
            <p:custDataLst>
              <p:tags r:id="rId2"/>
            </p:custDataLst>
          </p:nvPr>
        </p:nvGrpSpPr>
        <p:grpSpPr>
          <a:xfrm>
            <a:off x="-38100" y="0"/>
            <a:ext cx="9182100" cy="5153025"/>
            <a:chOff x="-38100" y="0"/>
            <a:chExt cx="9182100" cy="6858000"/>
          </a:xfrm>
        </p:grpSpPr>
        <p:pic>
          <p:nvPicPr>
            <p:cNvPr id="16" name="图片 15"/>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l="5817" r="4704"/>
            <a:stretch>
              <a:fillRect/>
            </a:stretch>
          </p:blipFill>
          <p:spPr>
            <a:xfrm>
              <a:off x="-38100" y="0"/>
              <a:ext cx="9182100" cy="6841067"/>
            </a:xfrm>
            <a:prstGeom prst="rect">
              <a:avLst/>
            </a:prstGeom>
          </p:spPr>
        </p:pic>
        <p:sp>
          <p:nvSpPr>
            <p:cNvPr id="17" name="矩形 16"/>
            <p:cNvSpPr/>
            <p:nvPr>
              <p:custDataLst>
                <p:tags r:id="rId5"/>
              </p:custDataLst>
            </p:nvPr>
          </p:nvSpPr>
          <p:spPr>
            <a:xfrm>
              <a:off x="-38100" y="0"/>
              <a:ext cx="7785100" cy="6858000"/>
            </a:xfrm>
            <a:prstGeom prst="rect">
              <a:avLst/>
            </a:prstGeom>
            <a:gradFill flip="none" rotWithShape="1">
              <a:gsLst>
                <a:gs pos="39000">
                  <a:schemeClr val="bg1">
                    <a:alpha val="90000"/>
                  </a:schemeClr>
                </a:gs>
                <a:gs pos="100000">
                  <a:srgbClr val="FFFFFF">
                    <a:shade val="100000"/>
                    <a:satMod val="115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baseline="0">
                <a:latin typeface="Arial" panose="020B0604020202020204" pitchFamily="34" charset="0"/>
                <a:ea typeface="黑体" panose="02010609060101010101" pitchFamily="49" charset="-122"/>
              </a:endParaRPr>
            </a:p>
          </p:txBody>
        </p:sp>
      </p:grpSp>
      <p:sp>
        <p:nvSpPr>
          <p:cNvPr id="3" name="KSO_CT2"/>
          <p:cNvSpPr>
            <a:spLocks noGrp="1"/>
          </p:cNvSpPr>
          <p:nvPr>
            <p:ph type="subTitle" idx="1" hasCustomPrompt="1"/>
            <p:custDataLst>
              <p:tags r:id="rId6"/>
            </p:custDataLst>
          </p:nvPr>
        </p:nvSpPr>
        <p:spPr>
          <a:xfrm>
            <a:off x="1217999" y="2714624"/>
            <a:ext cx="3896959" cy="785700"/>
          </a:xfrm>
          <a:prstGeom prst="roundRect">
            <a:avLst>
              <a:gd name="adj" fmla="val 0"/>
            </a:avLst>
          </a:prstGeom>
          <a:noFill/>
        </p:spPr>
        <p:txBody>
          <a:bodyPr anchor="t" anchorCtr="0">
            <a:normAutofit/>
          </a:bodyPr>
          <a:lstStyle>
            <a:lvl1pPr marL="0" indent="0" algn="l">
              <a:buNone/>
              <a:defRPr sz="1350" baseline="0">
                <a:solidFill>
                  <a:schemeClr val="bg1">
                    <a:lumMod val="50000"/>
                  </a:schemeClr>
                </a:solidFill>
                <a:effectLst/>
                <a:latin typeface="Arial" panose="020B0604020202020204" pitchFamily="34" charset="0"/>
                <a:ea typeface="黑体" panose="02010609060101010101"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endParaRPr lang="zh-CN" altLang="en-US" dirty="0"/>
          </a:p>
        </p:txBody>
      </p:sp>
      <p:sp>
        <p:nvSpPr>
          <p:cNvPr id="7" name="KSO_CT1"/>
          <p:cNvSpPr>
            <a:spLocks noGrp="1"/>
          </p:cNvSpPr>
          <p:nvPr>
            <p:ph type="title" hasCustomPrompt="1"/>
            <p:custDataLst>
              <p:tags r:id="rId7"/>
            </p:custDataLst>
          </p:nvPr>
        </p:nvSpPr>
        <p:spPr>
          <a:xfrm>
            <a:off x="1217999" y="1581422"/>
            <a:ext cx="3896960" cy="1022033"/>
          </a:xfrm>
        </p:spPr>
        <p:txBody>
          <a:bodyPr>
            <a:normAutofit/>
          </a:bodyPr>
          <a:lstStyle>
            <a:lvl1pPr algn="l">
              <a:defRPr sz="2700" b="1" baseline="0">
                <a:solidFill>
                  <a:schemeClr val="accent1"/>
                </a:solidFill>
                <a:effectLst/>
                <a:latin typeface="Arial" panose="020B0604020202020204" pitchFamily="34" charset="0"/>
                <a:ea typeface="黑体" panose="02010609060101010101" pitchFamily="49" charset="-122"/>
              </a:defRPr>
            </a:lvl1pPr>
          </a:lstStyle>
          <a:p>
            <a:r>
              <a:rPr lang="zh-CN" altLang="en-US" dirty="0"/>
              <a:t>单击此处添加您的标题文字</a:t>
            </a:r>
            <a:endParaRPr lang="zh-CN" altLang="en-US" dirty="0"/>
          </a:p>
        </p:txBody>
      </p:sp>
      <p:sp>
        <p:nvSpPr>
          <p:cNvPr id="2" name="日期占位符 1"/>
          <p:cNvSpPr>
            <a:spLocks noGrp="1"/>
          </p:cNvSpPr>
          <p:nvPr>
            <p:ph type="dt" sz="half" idx="10"/>
            <p:custDataLst>
              <p:tags r:id="rId8"/>
            </p:custDataLst>
          </p:nvPr>
        </p:nvSpPr>
        <p:spPr>
          <a:xfrm>
            <a:off x="628650" y="4721622"/>
            <a:ext cx="2057400" cy="365125"/>
          </a:xfrm>
        </p:spPr>
        <p:txBody>
          <a:bodyPr>
            <a:normAutofit/>
          </a:bodyPr>
          <a:lstStyle/>
          <a:p>
            <a:fld id="{8E06F4D4-8882-4384-A55B-43A117EF5476}"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28950" y="4721622"/>
            <a:ext cx="3086100" cy="365125"/>
          </a:xfrm>
        </p:spPr>
        <p:txBody>
          <a:bodyPr>
            <a:normAutofit/>
          </a:bodyPr>
          <a:lstStyle/>
          <a:p>
            <a:endParaRPr lang="zh-CN" altLang="en-US"/>
          </a:p>
        </p:txBody>
      </p:sp>
      <p:sp>
        <p:nvSpPr>
          <p:cNvPr id="5" name="灯片编号占位符 4"/>
          <p:cNvSpPr>
            <a:spLocks noGrp="1"/>
          </p:cNvSpPr>
          <p:nvPr>
            <p:ph type="sldNum" sz="quarter" idx="12"/>
            <p:custDataLst>
              <p:tags r:id="rId10"/>
            </p:custDataLst>
          </p:nvPr>
        </p:nvSpPr>
        <p:spPr>
          <a:xfrm>
            <a:off x="6457950" y="4721622"/>
            <a:ext cx="2057400" cy="365125"/>
          </a:xfrm>
        </p:spPr>
        <p:txBody>
          <a:bodyPr>
            <a:normAutofit/>
          </a:bodyPr>
          <a:lstStyle/>
          <a:p>
            <a:fld id="{9766F749-7D53-4249-996F-331DC8AB91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custDataLst>
              <p:tags r:id="rId2"/>
            </p:custDataLst>
          </p:nvPr>
        </p:nvSpPr>
        <p:spPr>
          <a:xfrm>
            <a:off x="415999" y="102331"/>
            <a:ext cx="8292045" cy="708984"/>
          </a:xfrm>
        </p:spPr>
        <p:txBody>
          <a:bodyPr/>
          <a:lstStyle/>
          <a:p>
            <a:r>
              <a:rPr lang="zh-CN" altLang="en-US"/>
              <a:t>单击此处编辑母版标题样式</a:t>
            </a:r>
            <a:endParaRPr lang="en-US" dirty="0"/>
          </a:p>
        </p:txBody>
      </p:sp>
      <p:sp>
        <p:nvSpPr>
          <p:cNvPr id="3" name="KSO_BC1"/>
          <p:cNvSpPr>
            <a:spLocks noGrp="1"/>
          </p:cNvSpPr>
          <p:nvPr>
            <p:ph idx="1"/>
            <p:custDataLst>
              <p:tags r:id="rId3"/>
            </p:custDataLst>
          </p:nvPr>
        </p:nvSpPr>
        <p:spPr>
          <a:xfrm>
            <a:off x="415998" y="946890"/>
            <a:ext cx="8292045" cy="3636540"/>
          </a:xfrm>
        </p:spPr>
        <p:txBody>
          <a:bodyPr lIns="144000" tIns="72000" rIns="144000" bIns="72000">
            <a:normAutofit/>
          </a:bodyPr>
          <a:lstStyle>
            <a:lvl1pPr marL="0" indent="0" algn="l">
              <a:spcBef>
                <a:spcPts val="0"/>
              </a:spcBef>
              <a:spcAft>
                <a:spcPts val="0"/>
              </a:spcAft>
              <a:buNone/>
              <a:defRPr sz="1800">
                <a:solidFill>
                  <a:schemeClr val="tx1"/>
                </a:solidFill>
                <a:latin typeface="+mn-ea"/>
                <a:ea typeface="+mn-ea"/>
              </a:defRPr>
            </a:lvl1pPr>
            <a:lvl2pPr marL="542925" indent="-213995" algn="l" defTabSz="0">
              <a:spcBef>
                <a:spcPts val="0"/>
              </a:spcBef>
              <a:spcAft>
                <a:spcPts val="0"/>
              </a:spcAft>
              <a:buFont typeface="Arial" panose="020B0604020202020204" pitchFamily="34" charset="0"/>
              <a:buChar char="•"/>
              <a:tabLst>
                <a:tab pos="533400" algn="l"/>
                <a:tab pos="622300" algn="l"/>
              </a:tabLst>
              <a:defRPr sz="1500">
                <a:solidFill>
                  <a:schemeClr val="tx1"/>
                </a:solidFill>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cxnSp>
        <p:nvCxnSpPr>
          <p:cNvPr id="4" name="直接连接符 14"/>
          <p:cNvCxnSpPr>
            <a:cxnSpLocks noChangeShapeType="1"/>
          </p:cNvCxnSpPr>
          <p:nvPr>
            <p:custDataLst>
              <p:tags r:id="rId4"/>
            </p:custDataLst>
          </p:nvPr>
        </p:nvCxnSpPr>
        <p:spPr bwMode="auto">
          <a:xfrm>
            <a:off x="415999" y="899636"/>
            <a:ext cx="8292045" cy="0"/>
          </a:xfrm>
          <a:prstGeom prst="line">
            <a:avLst/>
          </a:prstGeom>
          <a:noFill/>
          <a:ln w="111125" cmpd="sng">
            <a:solidFill>
              <a:srgbClr val="80CBFC"/>
            </a:solidFill>
            <a:round/>
          </a:ln>
          <a:extLst>
            <a:ext uri="{909E8E84-426E-40DD-AFC4-6F175D3DCCD1}">
              <a14:hiddenFill xmlns:a14="http://schemas.microsoft.com/office/drawing/2010/main">
                <a:noFill/>
              </a14:hiddenFill>
            </a:ext>
          </a:extLst>
        </p:spPr>
      </p:cxnSp>
      <p:cxnSp>
        <p:nvCxnSpPr>
          <p:cNvPr id="5" name="直接连接符 15"/>
          <p:cNvCxnSpPr>
            <a:cxnSpLocks noChangeShapeType="1"/>
          </p:cNvCxnSpPr>
          <p:nvPr>
            <p:custDataLst>
              <p:tags r:id="rId5"/>
            </p:custDataLst>
          </p:nvPr>
        </p:nvCxnSpPr>
        <p:spPr bwMode="auto">
          <a:xfrm>
            <a:off x="415998" y="4594860"/>
            <a:ext cx="8292045" cy="0"/>
          </a:xfrm>
          <a:prstGeom prst="line">
            <a:avLst/>
          </a:prstGeom>
          <a:noFill/>
          <a:ln w="6350" cmpd="sng">
            <a:solidFill>
              <a:srgbClr val="80CBFC"/>
            </a:solidFill>
            <a:round/>
          </a:ln>
          <a:extLst>
            <a:ext uri="{909E8E84-426E-40DD-AFC4-6F175D3DCCD1}">
              <a14:hiddenFill xmlns:a14="http://schemas.microsoft.com/office/drawing/2010/main">
                <a:noFill/>
              </a14:hiddenFill>
            </a:ext>
          </a:extLst>
        </p:spPr>
      </p:cxnSp>
      <p:sp>
        <p:nvSpPr>
          <p:cNvPr id="6" name="日期占位符 5"/>
          <p:cNvSpPr>
            <a:spLocks noGrp="1"/>
          </p:cNvSpPr>
          <p:nvPr>
            <p:ph type="dt" sz="half" idx="10"/>
            <p:custDataLst>
              <p:tags r:id="rId6"/>
            </p:custDataLst>
          </p:nvPr>
        </p:nvSpPr>
        <p:spPr>
          <a:xfrm>
            <a:off x="628650" y="4721622"/>
            <a:ext cx="2057400" cy="365125"/>
          </a:xfrm>
        </p:spPr>
        <p:txBody>
          <a:bodyPr/>
          <a:lstStyle/>
          <a:p>
            <a:fld id="{8E06F4D4-8882-4384-A55B-43A117EF5476}" type="datetimeFigureOut">
              <a:rPr lang="zh-CN" altLang="en-US" smtClean="0"/>
            </a:fld>
            <a:endParaRPr lang="zh-CN" altLang="en-US"/>
          </a:p>
        </p:txBody>
      </p:sp>
      <p:sp>
        <p:nvSpPr>
          <p:cNvPr id="7" name="页脚占位符 6"/>
          <p:cNvSpPr>
            <a:spLocks noGrp="1"/>
          </p:cNvSpPr>
          <p:nvPr>
            <p:ph type="ftr" sz="quarter" idx="11"/>
            <p:custDataLst>
              <p:tags r:id="rId7"/>
            </p:custDataLst>
          </p:nvPr>
        </p:nvSpPr>
        <p:spPr>
          <a:xfrm>
            <a:off x="3028950" y="4721622"/>
            <a:ext cx="3086100" cy="365125"/>
          </a:xfrm>
        </p:spPr>
        <p:txBody>
          <a:bodyPr/>
          <a:lstStyle/>
          <a:p>
            <a:endParaRPr lang="zh-CN" altLang="en-US"/>
          </a:p>
        </p:txBody>
      </p:sp>
      <p:sp>
        <p:nvSpPr>
          <p:cNvPr id="8" name="灯片编号占位符 7"/>
          <p:cNvSpPr>
            <a:spLocks noGrp="1"/>
          </p:cNvSpPr>
          <p:nvPr>
            <p:ph type="sldNum" sz="quarter" idx="12"/>
            <p:custDataLst>
              <p:tags r:id="rId8"/>
            </p:custDataLst>
          </p:nvPr>
        </p:nvSpPr>
        <p:spPr>
          <a:xfrm>
            <a:off x="6457950" y="4721622"/>
            <a:ext cx="2057400" cy="365125"/>
          </a:xfrm>
        </p:spPr>
        <p:txBody>
          <a:bodyPr/>
          <a:lstStyle/>
          <a:p>
            <a:fld id="{9766F749-7D53-4249-996F-331DC8AB91B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custDataLst>
              <p:tags r:id="rId2"/>
            </p:custDataLst>
          </p:nvPr>
        </p:nvSpPr>
        <p:spPr>
          <a:xfrm>
            <a:off x="2323505" y="1581149"/>
            <a:ext cx="4496991" cy="926306"/>
          </a:xfrm>
        </p:spPr>
        <p:txBody>
          <a:bodyPr anchor="b">
            <a:normAutofit/>
          </a:bodyPr>
          <a:lstStyle>
            <a:lvl1pPr algn="ctr">
              <a:defRPr sz="2700">
                <a:solidFill>
                  <a:schemeClr val="tx1"/>
                </a:solidFill>
                <a:effectLst/>
              </a:defRPr>
            </a:lvl1pPr>
          </a:lstStyle>
          <a:p>
            <a:r>
              <a:rPr lang="zh-CN" altLang="en-US" dirty="0"/>
              <a:t>此处添加您的标题</a:t>
            </a:r>
            <a:endParaRPr lang="en-US" dirty="0"/>
          </a:p>
        </p:txBody>
      </p:sp>
      <p:sp>
        <p:nvSpPr>
          <p:cNvPr id="3" name="KSO_ST2"/>
          <p:cNvSpPr>
            <a:spLocks noGrp="1"/>
          </p:cNvSpPr>
          <p:nvPr>
            <p:ph type="body" idx="1" hasCustomPrompt="1"/>
            <p:custDataLst>
              <p:tags r:id="rId3"/>
            </p:custDataLst>
          </p:nvPr>
        </p:nvSpPr>
        <p:spPr>
          <a:xfrm>
            <a:off x="3421627" y="2550319"/>
            <a:ext cx="2300747" cy="268109"/>
          </a:xfrm>
          <a:prstGeom prst="roundRect">
            <a:avLst>
              <a:gd name="adj" fmla="val 50000"/>
            </a:avLst>
          </a:prstGeom>
          <a:solidFill>
            <a:schemeClr val="bg1">
              <a:lumMod val="50000"/>
            </a:schemeClr>
          </a:solidFill>
        </p:spPr>
        <p:txBody>
          <a:bodyPr anchor="ctr">
            <a:normAutofit/>
          </a:bodyPr>
          <a:lstStyle>
            <a:lvl1pPr marL="0" indent="0" algn="ctr">
              <a:buNone/>
              <a:defRPr sz="135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日期占位符 3"/>
          <p:cNvSpPr>
            <a:spLocks noGrp="1"/>
          </p:cNvSpPr>
          <p:nvPr>
            <p:ph type="dt" sz="half" idx="10"/>
            <p:custDataLst>
              <p:tags r:id="rId4"/>
            </p:custDataLst>
          </p:nvPr>
        </p:nvSpPr>
        <p:spPr>
          <a:xfrm>
            <a:off x="628650" y="4721622"/>
            <a:ext cx="2057400" cy="365125"/>
          </a:xfrm>
        </p:spPr>
        <p:txBody>
          <a:bodyPr>
            <a:normAutofit/>
          </a:bodyPr>
          <a:lstStyle/>
          <a:p>
            <a:fld id="{8E06F4D4-8882-4384-A55B-43A117EF547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28950" y="4721622"/>
            <a:ext cx="3086100" cy="365125"/>
          </a:xfrm>
        </p:spPr>
        <p:txBody>
          <a:bodyPr>
            <a:normAutofit/>
          </a:bodyPr>
          <a:lstStyle/>
          <a:p>
            <a:endParaRPr lang="zh-CN" altLang="en-US"/>
          </a:p>
        </p:txBody>
      </p:sp>
      <p:sp>
        <p:nvSpPr>
          <p:cNvPr id="6" name="灯片编号占位符 5"/>
          <p:cNvSpPr>
            <a:spLocks noGrp="1"/>
          </p:cNvSpPr>
          <p:nvPr>
            <p:ph type="sldNum" sz="quarter" idx="12"/>
            <p:custDataLst>
              <p:tags r:id="rId6"/>
            </p:custDataLst>
          </p:nvPr>
        </p:nvSpPr>
        <p:spPr>
          <a:xfrm>
            <a:off x="6457950" y="4721622"/>
            <a:ext cx="2057400" cy="365125"/>
          </a:xfrm>
        </p:spPr>
        <p:txBody>
          <a:bodyPr>
            <a:normAutofit/>
          </a:bodyPr>
          <a:lstStyle/>
          <a:p>
            <a:fld id="{9766F749-7D53-4249-996F-331DC8AB91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custDataLst>
              <p:tags r:id="rId2"/>
            </p:custDataLst>
          </p:nvPr>
        </p:nvSpPr>
        <p:spPr>
          <a:xfrm>
            <a:off x="415999" y="102331"/>
            <a:ext cx="8292045" cy="708984"/>
          </a:xfrm>
        </p:spPr>
        <p:txBody>
          <a:bodyPr/>
          <a:lstStyle/>
          <a:p>
            <a:r>
              <a:rPr lang="zh-CN" altLang="en-US"/>
              <a:t>单击此处编辑母版标题样式</a:t>
            </a:r>
            <a:endParaRPr lang="en-US" dirty="0"/>
          </a:p>
        </p:txBody>
      </p:sp>
      <p:sp>
        <p:nvSpPr>
          <p:cNvPr id="3" name="KSO_BC1"/>
          <p:cNvSpPr>
            <a:spLocks noGrp="1"/>
          </p:cNvSpPr>
          <p:nvPr>
            <p:ph sz="half" idx="1"/>
            <p:custDataLst>
              <p:tags r:id="rId3"/>
            </p:custDataLst>
          </p:nvPr>
        </p:nvSpPr>
        <p:spPr>
          <a:xfrm>
            <a:off x="415998" y="1024915"/>
            <a:ext cx="8292045" cy="1684556"/>
          </a:xfrm>
        </p:spPr>
        <p:txBody>
          <a:bodyPr lIns="144000" tIns="72000" rIns="144000" bIns="72000">
            <a:normAutofit/>
          </a:bodyPr>
          <a:lstStyle>
            <a:lvl1pPr marL="0" indent="0" algn="l">
              <a:buNone/>
              <a:defRPr sz="1800">
                <a:solidFill>
                  <a:schemeClr val="tx1"/>
                </a:solidFill>
              </a:defRPr>
            </a:lvl1pPr>
            <a:lvl2pPr marL="542925" indent="-213995" algn="l">
              <a:spcBef>
                <a:spcPts val="375"/>
              </a:spcBef>
              <a:buFont typeface="Arial" panose="020B0604020202020204" pitchFamily="34" charset="0"/>
              <a:buChar char="•"/>
              <a:defRPr sz="1500">
                <a:solidFill>
                  <a:schemeClr val="tx1"/>
                </a:solidFill>
              </a:defRPr>
            </a:lvl2p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4" name="KSO_BC2"/>
          <p:cNvSpPr>
            <a:spLocks noGrp="1"/>
          </p:cNvSpPr>
          <p:nvPr>
            <p:ph sz="half" idx="2"/>
            <p:custDataLst>
              <p:tags r:id="rId4"/>
            </p:custDataLst>
          </p:nvPr>
        </p:nvSpPr>
        <p:spPr>
          <a:xfrm>
            <a:off x="415997" y="2917393"/>
            <a:ext cx="8292045" cy="1684556"/>
          </a:xfrm>
        </p:spPr>
        <p:txBody>
          <a:bodyPr lIns="144000" tIns="72000" rIns="144000" bIns="72000">
            <a:normAutofit/>
          </a:bodyPr>
          <a:lstStyle>
            <a:lvl1pPr marL="0" indent="0" algn="l">
              <a:buNone/>
              <a:defRPr sz="1800">
                <a:solidFill>
                  <a:schemeClr val="tx1"/>
                </a:solidFill>
              </a:defRPr>
            </a:lvl1pPr>
            <a:lvl2pPr marL="542925" indent="-209550" algn="l" defTabSz="723900">
              <a:spcBef>
                <a:spcPts val="375"/>
              </a:spcBef>
              <a:buFont typeface="Arial" panose="020B0604020202020204" pitchFamily="34" charset="0"/>
              <a:buChar char="•"/>
              <a:tabLst>
                <a:tab pos="723900" algn="l"/>
              </a:tabLst>
              <a:defRPr sz="1500">
                <a:solidFill>
                  <a:schemeClr val="tx1"/>
                </a:solidFill>
              </a:defRPr>
            </a:lvl2p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cxnSp>
        <p:nvCxnSpPr>
          <p:cNvPr id="5" name="直接连接符 14"/>
          <p:cNvCxnSpPr>
            <a:cxnSpLocks noChangeShapeType="1"/>
          </p:cNvCxnSpPr>
          <p:nvPr>
            <p:custDataLst>
              <p:tags r:id="rId5"/>
            </p:custDataLst>
          </p:nvPr>
        </p:nvCxnSpPr>
        <p:spPr bwMode="auto">
          <a:xfrm>
            <a:off x="415999" y="1002779"/>
            <a:ext cx="8292045" cy="0"/>
          </a:xfrm>
          <a:prstGeom prst="line">
            <a:avLst/>
          </a:prstGeom>
          <a:noFill/>
          <a:ln w="79375" cmpd="sng">
            <a:solidFill>
              <a:srgbClr val="80CBFC"/>
            </a:solidFill>
            <a:round/>
          </a:ln>
          <a:extLst>
            <a:ext uri="{909E8E84-426E-40DD-AFC4-6F175D3DCCD1}">
              <a14:hiddenFill xmlns:a14="http://schemas.microsoft.com/office/drawing/2010/main">
                <a:noFill/>
              </a14:hiddenFill>
            </a:ext>
          </a:extLst>
        </p:spPr>
      </p:cxnSp>
      <p:cxnSp>
        <p:nvCxnSpPr>
          <p:cNvPr id="6" name="直接连接符 14"/>
          <p:cNvCxnSpPr>
            <a:cxnSpLocks noChangeShapeType="1"/>
          </p:cNvCxnSpPr>
          <p:nvPr>
            <p:custDataLst>
              <p:tags r:id="rId6"/>
            </p:custDataLst>
          </p:nvPr>
        </p:nvCxnSpPr>
        <p:spPr bwMode="auto">
          <a:xfrm>
            <a:off x="415998" y="2883352"/>
            <a:ext cx="8292045" cy="0"/>
          </a:xfrm>
          <a:prstGeom prst="line">
            <a:avLst/>
          </a:prstGeom>
          <a:noFill/>
          <a:ln w="79375" cmpd="sng">
            <a:solidFill>
              <a:srgbClr val="80CBFC"/>
            </a:solidFill>
            <a:round/>
          </a:ln>
          <a:extLst>
            <a:ext uri="{909E8E84-426E-40DD-AFC4-6F175D3DCCD1}">
              <a14:hiddenFill xmlns:a14="http://schemas.microsoft.com/office/drawing/2010/main">
                <a:noFill/>
              </a14:hiddenFill>
            </a:ext>
          </a:extLst>
        </p:spPr>
      </p:cxnSp>
      <p:sp>
        <p:nvSpPr>
          <p:cNvPr id="7" name="日期占位符 6"/>
          <p:cNvSpPr>
            <a:spLocks noGrp="1"/>
          </p:cNvSpPr>
          <p:nvPr>
            <p:ph type="dt" sz="half" idx="10"/>
            <p:custDataLst>
              <p:tags r:id="rId7"/>
            </p:custDataLst>
          </p:nvPr>
        </p:nvSpPr>
        <p:spPr>
          <a:xfrm>
            <a:off x="628650" y="4721622"/>
            <a:ext cx="2057400" cy="365125"/>
          </a:xfrm>
        </p:spPr>
        <p:txBody>
          <a:bodyPr/>
          <a:lstStyle/>
          <a:p>
            <a:fld id="{8E06F4D4-8882-4384-A55B-43A117EF547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28950" y="4721622"/>
            <a:ext cx="3086100" cy="365125"/>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4721622"/>
            <a:ext cx="2057400" cy="365125"/>
          </a:xfrm>
        </p:spPr>
        <p:txBody>
          <a:bodyPr/>
          <a:lstStyle/>
          <a:p>
            <a:fld id="{9766F749-7D53-4249-996F-331DC8AB91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custDataLst>
              <p:tags r:id="rId2"/>
            </p:custDataLst>
          </p:nvPr>
        </p:nvSpPr>
        <p:spPr>
          <a:xfrm>
            <a:off x="2600209" y="88899"/>
            <a:ext cx="5238057" cy="537767"/>
          </a:xfrm>
        </p:spPr>
        <p:txBody>
          <a:bodyPr/>
          <a:lstStyle/>
          <a:p>
            <a:r>
              <a:rPr lang="zh-CN" altLang="en-US"/>
              <a:t>单击此处编辑母版标题样式</a:t>
            </a:r>
            <a:endParaRPr lang="en-US" dirty="0"/>
          </a:p>
        </p:txBody>
      </p:sp>
      <p:sp>
        <p:nvSpPr>
          <p:cNvPr id="3" name="Text Placeholder 2"/>
          <p:cNvSpPr>
            <a:spLocks noGrp="1"/>
          </p:cNvSpPr>
          <p:nvPr>
            <p:ph type="body" idx="1"/>
            <p:custDataLst>
              <p:tags r:id="rId3"/>
            </p:custDataLst>
          </p:nvPr>
        </p:nvSpPr>
        <p:spPr>
          <a:xfrm>
            <a:off x="1308119" y="1032272"/>
            <a:ext cx="2901255" cy="617934"/>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KSO_BC1"/>
          <p:cNvSpPr>
            <a:spLocks noGrp="1"/>
          </p:cNvSpPr>
          <p:nvPr>
            <p:ph sz="half" idx="2"/>
            <p:custDataLst>
              <p:tags r:id="rId4"/>
            </p:custDataLst>
          </p:nvPr>
        </p:nvSpPr>
        <p:spPr>
          <a:xfrm>
            <a:off x="1308119" y="1650206"/>
            <a:ext cx="2901255" cy="2763441"/>
          </a:xfrm>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5" name="Text Placeholder 4"/>
          <p:cNvSpPr>
            <a:spLocks noGrp="1"/>
          </p:cNvSpPr>
          <p:nvPr>
            <p:ph type="body" sz="quarter" idx="3"/>
            <p:custDataLst>
              <p:tags r:id="rId5"/>
            </p:custDataLst>
          </p:nvPr>
        </p:nvSpPr>
        <p:spPr>
          <a:xfrm>
            <a:off x="5309808" y="1032272"/>
            <a:ext cx="2915543" cy="617934"/>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KSO_BC2"/>
          <p:cNvSpPr>
            <a:spLocks noGrp="1"/>
          </p:cNvSpPr>
          <p:nvPr>
            <p:ph sz="quarter" idx="4"/>
            <p:custDataLst>
              <p:tags r:id="rId6"/>
            </p:custDataLst>
          </p:nvPr>
        </p:nvSpPr>
        <p:spPr>
          <a:xfrm>
            <a:off x="5309808" y="1650206"/>
            <a:ext cx="2915543" cy="2763441"/>
          </a:xfrm>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7" name="日期占位符 6"/>
          <p:cNvSpPr>
            <a:spLocks noGrp="1"/>
          </p:cNvSpPr>
          <p:nvPr>
            <p:ph type="dt" sz="half" idx="10"/>
            <p:custDataLst>
              <p:tags r:id="rId7"/>
            </p:custDataLst>
          </p:nvPr>
        </p:nvSpPr>
        <p:spPr>
          <a:xfrm>
            <a:off x="628650" y="4721622"/>
            <a:ext cx="2057400" cy="365125"/>
          </a:xfrm>
        </p:spPr>
        <p:txBody>
          <a:bodyPr/>
          <a:lstStyle/>
          <a:p>
            <a:fld id="{8E06F4D4-8882-4384-A55B-43A117EF547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28950" y="4721622"/>
            <a:ext cx="3086100" cy="365125"/>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4721622"/>
            <a:ext cx="2057400" cy="365125"/>
          </a:xfrm>
        </p:spPr>
        <p:txBody>
          <a:bodyPr/>
          <a:lstStyle/>
          <a:p>
            <a:fld id="{9766F749-7D53-4249-996F-331DC8AB91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15999" y="102331"/>
            <a:ext cx="8292045" cy="70898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28650" y="4721622"/>
            <a:ext cx="20574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28950" y="4721622"/>
            <a:ext cx="30861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4721622"/>
            <a:ext cx="2057400" cy="365125"/>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7" Type="http://schemas.openxmlformats.org/officeDocument/2006/relationships/theme" Target="../theme/theme2.xml"/><Relationship Id="rId26" Type="http://schemas.openxmlformats.org/officeDocument/2006/relationships/tags" Target="../tags/tag116.xml"/><Relationship Id="rId25" Type="http://schemas.openxmlformats.org/officeDocument/2006/relationships/tags" Target="../tags/tag115.xml"/><Relationship Id="rId24" Type="http://schemas.openxmlformats.org/officeDocument/2006/relationships/tags" Target="../tags/tag114.xml"/><Relationship Id="rId23" Type="http://schemas.openxmlformats.org/officeDocument/2006/relationships/tags" Target="../tags/tag113.xml"/><Relationship Id="rId22" Type="http://schemas.openxmlformats.org/officeDocument/2006/relationships/tags" Target="../tags/tag112.xml"/><Relationship Id="rId21" Type="http://schemas.openxmlformats.org/officeDocument/2006/relationships/tags" Target="../tags/tag111.xml"/><Relationship Id="rId20" Type="http://schemas.openxmlformats.org/officeDocument/2006/relationships/image" Target="../media/image2.jpeg"/><Relationship Id="rId2" Type="http://schemas.openxmlformats.org/officeDocument/2006/relationships/slideLayout" Target="../slideLayouts/slideLayout5.xml"/><Relationship Id="rId19" Type="http://schemas.openxmlformats.org/officeDocument/2006/relationships/tags" Target="../tags/tag110.xml"/><Relationship Id="rId18" Type="http://schemas.openxmlformats.org/officeDocument/2006/relationships/slideLayout" Target="../slideLayouts/slideLayout21.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9" name="图片 18"/>
          <p:cNvPicPr>
            <a:picLocks noChangeAspect="1"/>
          </p:cNvPicPr>
          <p:nvPr>
            <p:custDataLst>
              <p:tags r:id="rId19"/>
            </p:custDataLst>
          </p:nvPr>
        </p:nvPicPr>
        <p:blipFill>
          <a:blip r:embed="rId20"/>
          <a:stretch>
            <a:fillRect/>
          </a:stretch>
        </p:blipFill>
        <p:spPr>
          <a:xfrm>
            <a:off x="1143000" y="5692"/>
            <a:ext cx="6858000" cy="5132116"/>
          </a:xfrm>
          <a:prstGeom prst="rect">
            <a:avLst/>
          </a:prstGeom>
        </p:spPr>
      </p:pic>
      <p:sp>
        <p:nvSpPr>
          <p:cNvPr id="2" name="KSO_BT1"/>
          <p:cNvSpPr>
            <a:spLocks noGrp="1"/>
          </p:cNvSpPr>
          <p:nvPr>
            <p:ph type="title"/>
            <p:custDataLst>
              <p:tags r:id="rId21"/>
            </p:custDataLst>
          </p:nvPr>
        </p:nvSpPr>
        <p:spPr>
          <a:xfrm>
            <a:off x="1454999" y="190954"/>
            <a:ext cx="6219034" cy="531738"/>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custDataLst>
              <p:tags r:id="rId22"/>
            </p:custDataLst>
          </p:nvPr>
        </p:nvSpPr>
        <p:spPr>
          <a:xfrm>
            <a:off x="1457324" y="888275"/>
            <a:ext cx="6219034" cy="3782289"/>
          </a:xfrm>
          <a:prstGeom prst="rect">
            <a:avLst/>
          </a:prstGeom>
        </p:spPr>
        <p:txBody>
          <a:bodyPr vert="horz" lIns="91440" tIns="45720" rIns="91440" bIns="45720" rtlCol="0">
            <a:normAutofit/>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4" name="日期占位符 3"/>
          <p:cNvSpPr>
            <a:spLocks noGrp="1"/>
          </p:cNvSpPr>
          <p:nvPr>
            <p:ph type="dt" sz="half" idx="2"/>
            <p:custDataLst>
              <p:tags r:id="rId23"/>
            </p:custDataLst>
          </p:nvPr>
        </p:nvSpPr>
        <p:spPr>
          <a:xfrm>
            <a:off x="1614488" y="4767263"/>
            <a:ext cx="1543050" cy="273844"/>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8E06F4D4-8882-4384-A55B-43A117EF5476}"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3414713" y="4767263"/>
            <a:ext cx="2314575" cy="273844"/>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25"/>
            </p:custDataLst>
          </p:nvPr>
        </p:nvSpPr>
        <p:spPr>
          <a:xfrm>
            <a:off x="5986463" y="4767263"/>
            <a:ext cx="1543050" cy="273844"/>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9766F749-7D53-4249-996F-331DC8AB91BD}" type="slidenum">
              <a:rPr lang="zh-CN" altLang="en-US" smtClean="0"/>
            </a:fld>
            <a:endParaRPr lang="zh-CN" altLang="en-US"/>
          </a:p>
        </p:txBody>
      </p:sp>
      <p:sp>
        <p:nvSpPr>
          <p:cNvPr id="7" name="KSO_TEMPLATE" hidden="1"/>
          <p:cNvSpPr/>
          <p:nvPr userDrawn="1">
            <p:custDataLst>
              <p:tags r:id="rId26"/>
            </p:custDataLst>
          </p:nvPr>
        </p:nvSpPr>
        <p:spPr>
          <a:xfrm>
            <a:off x="1143000" y="0"/>
            <a:ext cx="0" cy="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txStyles>
    <p:titleStyle>
      <a:lvl1pPr algn="l" defTabSz="685800" rtl="0" eaLnBrk="1" latinLnBrk="0" hangingPunct="1">
        <a:lnSpc>
          <a:spcPct val="90000"/>
        </a:lnSpc>
        <a:spcBef>
          <a:spcPct val="0"/>
        </a:spcBef>
        <a:buNone/>
        <a:defRPr sz="2400" b="1" i="0" kern="1200" baseline="0">
          <a:solidFill>
            <a:schemeClr val="accent1"/>
          </a:solidFill>
          <a:effectLst/>
          <a:latin typeface="Arial" panose="020B0604020202020204" pitchFamily="34" charset="0"/>
          <a:ea typeface="黑体" panose="02010609060101010101" pitchFamily="49" charset="-122"/>
          <a:cs typeface="+mj-cs"/>
        </a:defRPr>
      </a:lvl1pPr>
    </p:titleStyle>
    <p:bodyStyle>
      <a:lvl1pPr marL="267970" indent="-267970" algn="just" defTabSz="685800" rtl="0" eaLnBrk="1" latinLnBrk="0" hangingPunct="1">
        <a:spcBef>
          <a:spcPts val="450"/>
        </a:spcBef>
        <a:spcAft>
          <a:spcPts val="0"/>
        </a:spcAft>
        <a:buClr>
          <a:schemeClr val="accent1"/>
        </a:buClr>
        <a:buSzPct val="80000"/>
        <a:buFont typeface="Webdings" panose="05030102010509060703" pitchFamily="18" charset="2"/>
        <a:buChar char=""/>
        <a:defRPr lang="zh-CN" altLang="en-US" sz="1800" kern="1200" baseline="0" dirty="0" smtClean="0">
          <a:solidFill>
            <a:schemeClr val="tx1"/>
          </a:solidFill>
          <a:latin typeface="Arial" panose="020B0604020202020204" pitchFamily="34" charset="0"/>
          <a:ea typeface="黑体" panose="02010609060101010101" pitchFamily="49" charset="-122"/>
          <a:cs typeface="+mn-cs"/>
        </a:defRPr>
      </a:lvl1pPr>
      <a:lvl2pPr marL="542925" indent="-257175" algn="just" defTabSz="685800" rtl="0" eaLnBrk="1" latinLnBrk="0" hangingPunct="1">
        <a:spcBef>
          <a:spcPts val="0"/>
        </a:spcBef>
        <a:spcAft>
          <a:spcPts val="0"/>
        </a:spcAft>
        <a:buClr>
          <a:schemeClr val="tx1"/>
        </a:buClr>
        <a:buFont typeface="Arial" panose="020B0604020202020204" pitchFamily="34" charset="0"/>
        <a:buChar char="•"/>
        <a:tabLst>
          <a:tab pos="542925" algn="l"/>
        </a:tabLst>
        <a:defRPr sz="15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18.xml"/><Relationship Id="rId3" Type="http://schemas.openxmlformats.org/officeDocument/2006/relationships/image" Target="../media/image4.png"/><Relationship Id="rId2" Type="http://schemas.openxmlformats.org/officeDocument/2006/relationships/tags" Target="../tags/tag11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9" Type="http://schemas.openxmlformats.org/officeDocument/2006/relationships/notesSlide" Target="../notesSlides/notesSlide3.xml"/><Relationship Id="rId48" Type="http://schemas.openxmlformats.org/officeDocument/2006/relationships/slideLayout" Target="../slideLayouts/slideLayout10.xml"/><Relationship Id="rId47" Type="http://schemas.openxmlformats.org/officeDocument/2006/relationships/tags" Target="../tags/tag239.xml"/><Relationship Id="rId46" Type="http://schemas.openxmlformats.org/officeDocument/2006/relationships/image" Target="../media/image4.png"/><Relationship Id="rId45" Type="http://schemas.openxmlformats.org/officeDocument/2006/relationships/tags" Target="../tags/tag238.xml"/><Relationship Id="rId44" Type="http://schemas.openxmlformats.org/officeDocument/2006/relationships/image" Target="../media/image15.svg"/><Relationship Id="rId43" Type="http://schemas.openxmlformats.org/officeDocument/2006/relationships/image" Target="../media/image14.png"/><Relationship Id="rId42" Type="http://schemas.openxmlformats.org/officeDocument/2006/relationships/tags" Target="../tags/tag237.xml"/><Relationship Id="rId41" Type="http://schemas.openxmlformats.org/officeDocument/2006/relationships/tags" Target="../tags/tag236.xml"/><Relationship Id="rId40" Type="http://schemas.openxmlformats.org/officeDocument/2006/relationships/image" Target="../media/image13.svg"/><Relationship Id="rId4" Type="http://schemas.openxmlformats.org/officeDocument/2006/relationships/tags" Target="../tags/tag207.xml"/><Relationship Id="rId39" Type="http://schemas.openxmlformats.org/officeDocument/2006/relationships/image" Target="../media/image12.png"/><Relationship Id="rId38" Type="http://schemas.openxmlformats.org/officeDocument/2006/relationships/tags" Target="../tags/tag235.xml"/><Relationship Id="rId37" Type="http://schemas.openxmlformats.org/officeDocument/2006/relationships/tags" Target="../tags/tag234.xml"/><Relationship Id="rId36" Type="http://schemas.openxmlformats.org/officeDocument/2006/relationships/image" Target="../media/image11.svg"/><Relationship Id="rId35" Type="http://schemas.openxmlformats.org/officeDocument/2006/relationships/image" Target="../media/image10.png"/><Relationship Id="rId34" Type="http://schemas.openxmlformats.org/officeDocument/2006/relationships/tags" Target="../tags/tag233.xml"/><Relationship Id="rId33" Type="http://schemas.openxmlformats.org/officeDocument/2006/relationships/tags" Target="../tags/tag232.xml"/><Relationship Id="rId32" Type="http://schemas.openxmlformats.org/officeDocument/2006/relationships/image" Target="../media/image9.svg"/><Relationship Id="rId31" Type="http://schemas.openxmlformats.org/officeDocument/2006/relationships/image" Target="../media/image8.png"/><Relationship Id="rId30" Type="http://schemas.openxmlformats.org/officeDocument/2006/relationships/tags" Target="../tags/tag231.xml"/><Relationship Id="rId3" Type="http://schemas.openxmlformats.org/officeDocument/2006/relationships/tags" Target="../tags/tag206.xml"/><Relationship Id="rId29" Type="http://schemas.openxmlformats.org/officeDocument/2006/relationships/tags" Target="../tags/tag230.xml"/><Relationship Id="rId28" Type="http://schemas.openxmlformats.org/officeDocument/2006/relationships/image" Target="../media/image7.svg"/><Relationship Id="rId27" Type="http://schemas.openxmlformats.org/officeDocument/2006/relationships/image" Target="../media/image6.png"/><Relationship Id="rId26" Type="http://schemas.openxmlformats.org/officeDocument/2006/relationships/tags" Target="../tags/tag229.xml"/><Relationship Id="rId25" Type="http://schemas.openxmlformats.org/officeDocument/2006/relationships/tags" Target="../tags/tag228.xml"/><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tags" Target="../tags/tag224.xml"/><Relationship Id="rId20" Type="http://schemas.openxmlformats.org/officeDocument/2006/relationships/tags" Target="../tags/tag223.xml"/><Relationship Id="rId2" Type="http://schemas.openxmlformats.org/officeDocument/2006/relationships/tags" Target="../tags/tag205.xml"/><Relationship Id="rId19" Type="http://schemas.openxmlformats.org/officeDocument/2006/relationships/tags" Target="../tags/tag222.xml"/><Relationship Id="rId18" Type="http://schemas.openxmlformats.org/officeDocument/2006/relationships/tags" Target="../tags/tag221.xml"/><Relationship Id="rId17" Type="http://schemas.openxmlformats.org/officeDocument/2006/relationships/tags" Target="../tags/tag220.xml"/><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7" Type="http://schemas.openxmlformats.org/officeDocument/2006/relationships/notesSlide" Target="../notesSlides/notesSlide4.xml"/><Relationship Id="rId16" Type="http://schemas.openxmlformats.org/officeDocument/2006/relationships/slideLayout" Target="../slideLayouts/slideLayout9.xml"/><Relationship Id="rId15" Type="http://schemas.openxmlformats.org/officeDocument/2006/relationships/tags" Target="../tags/tag253.xml"/><Relationship Id="rId14" Type="http://schemas.openxmlformats.org/officeDocument/2006/relationships/image" Target="../media/image4.png"/><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12.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6" Type="http://schemas.openxmlformats.org/officeDocument/2006/relationships/notesSlide" Target="../notesSlides/notesSlide5.xml"/><Relationship Id="rId15" Type="http://schemas.openxmlformats.org/officeDocument/2006/relationships/slideLayout" Target="../slideLayouts/slideLayout9.xml"/><Relationship Id="rId14" Type="http://schemas.openxmlformats.org/officeDocument/2006/relationships/tags" Target="../tags/tag266.xml"/><Relationship Id="rId13" Type="http://schemas.openxmlformats.org/officeDocument/2006/relationships/image" Target="../media/image4.png"/><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tags" Target="../tags/tag254.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270.xml"/><Relationship Id="rId4" Type="http://schemas.openxmlformats.org/officeDocument/2006/relationships/image" Target="../media/image4.png"/><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14.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6" Type="http://schemas.openxmlformats.org/officeDocument/2006/relationships/slideLayout" Target="../slideLayouts/slideLayout9.xml"/><Relationship Id="rId15" Type="http://schemas.openxmlformats.org/officeDocument/2006/relationships/tags" Target="../tags/tag284.xml"/><Relationship Id="rId14" Type="http://schemas.openxmlformats.org/officeDocument/2006/relationships/image" Target="../media/image4.png"/><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1.xml"/></Relationships>
</file>

<file path=ppt/slides/_rels/slide15.xml.rels><?xml version="1.0" encoding="UTF-8" standalone="yes"?>
<Relationships xmlns="http://schemas.openxmlformats.org/package/2006/relationships"><Relationship Id="rId9" Type="http://schemas.openxmlformats.org/officeDocument/2006/relationships/tags" Target="../tags/tag290.xml"/><Relationship Id="rId8" Type="http://schemas.openxmlformats.org/officeDocument/2006/relationships/image" Target="../media/image17.jpeg"/><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image" Target="../media/image16.jpeg"/><Relationship Id="rId3" Type="http://schemas.openxmlformats.org/officeDocument/2006/relationships/tags" Target="../tags/tag286.xml"/><Relationship Id="rId27" Type="http://schemas.openxmlformats.org/officeDocument/2006/relationships/slideLayout" Target="../slideLayouts/slideLayout10.xml"/><Relationship Id="rId26" Type="http://schemas.openxmlformats.org/officeDocument/2006/relationships/tags" Target="../tags/tag303.xml"/><Relationship Id="rId25" Type="http://schemas.openxmlformats.org/officeDocument/2006/relationships/image" Target="../media/image4.png"/><Relationship Id="rId24" Type="http://schemas.openxmlformats.org/officeDocument/2006/relationships/tags" Target="../tags/tag302.xml"/><Relationship Id="rId23" Type="http://schemas.openxmlformats.org/officeDocument/2006/relationships/image" Target="../media/image20.svg"/><Relationship Id="rId22" Type="http://schemas.openxmlformats.org/officeDocument/2006/relationships/image" Target="../media/image19.png"/><Relationship Id="rId21" Type="http://schemas.openxmlformats.org/officeDocument/2006/relationships/tags" Target="../tags/tag301.xml"/><Relationship Id="rId20" Type="http://schemas.openxmlformats.org/officeDocument/2006/relationships/tags" Target="../tags/tag300.xml"/><Relationship Id="rId2" Type="http://schemas.openxmlformats.org/officeDocument/2006/relationships/tags" Target="../tags/tag285.xml"/><Relationship Id="rId19" Type="http://schemas.openxmlformats.org/officeDocument/2006/relationships/tags" Target="../tags/tag299.xml"/><Relationship Id="rId18" Type="http://schemas.openxmlformats.org/officeDocument/2006/relationships/tags" Target="../tags/tag298.xml"/><Relationship Id="rId17" Type="http://schemas.openxmlformats.org/officeDocument/2006/relationships/tags" Target="../tags/tag297.xml"/><Relationship Id="rId16" Type="http://schemas.openxmlformats.org/officeDocument/2006/relationships/tags" Target="../tags/tag296.xml"/><Relationship Id="rId15" Type="http://schemas.openxmlformats.org/officeDocument/2006/relationships/tags" Target="../tags/tag295.xml"/><Relationship Id="rId14" Type="http://schemas.openxmlformats.org/officeDocument/2006/relationships/tags" Target="../tags/tag294.xml"/><Relationship Id="rId13" Type="http://schemas.openxmlformats.org/officeDocument/2006/relationships/tags" Target="../tags/tag293.xml"/><Relationship Id="rId12" Type="http://schemas.openxmlformats.org/officeDocument/2006/relationships/image" Target="../media/image18.jpeg"/><Relationship Id="rId11" Type="http://schemas.openxmlformats.org/officeDocument/2006/relationships/tags" Target="../tags/tag292.xml"/><Relationship Id="rId10" Type="http://schemas.openxmlformats.org/officeDocument/2006/relationships/tags" Target="../tags/tag291.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307.xml"/><Relationship Id="rId4" Type="http://schemas.openxmlformats.org/officeDocument/2006/relationships/image" Target="../media/image4.png"/><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9.xml"/><Relationship Id="rId7" Type="http://schemas.openxmlformats.org/officeDocument/2006/relationships/tags" Target="../tags/tag312.xml"/><Relationship Id="rId6" Type="http://schemas.openxmlformats.org/officeDocument/2006/relationships/image" Target="../media/image4.png"/><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tags" Target="../tags/tag315.xml"/><Relationship Id="rId3" Type="http://schemas.openxmlformats.org/officeDocument/2006/relationships/image" Target="../media/image4.png"/><Relationship Id="rId2" Type="http://schemas.openxmlformats.org/officeDocument/2006/relationships/tags" Target="../tags/tag314.xml"/><Relationship Id="rId1" Type="http://schemas.openxmlformats.org/officeDocument/2006/relationships/tags" Target="../tags/tag31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4.xml"/><Relationship Id="rId5" Type="http://schemas.openxmlformats.org/officeDocument/2006/relationships/tags" Target="../tags/tag318.xml"/><Relationship Id="rId4" Type="http://schemas.openxmlformats.org/officeDocument/2006/relationships/image" Target="../media/image4.png"/><Relationship Id="rId3" Type="http://schemas.openxmlformats.org/officeDocument/2006/relationships/image" Target="../media/image21.jpeg"/><Relationship Id="rId2" Type="http://schemas.openxmlformats.org/officeDocument/2006/relationships/tags" Target="../tags/tag317.xml"/><Relationship Id="rId1" Type="http://schemas.openxmlformats.org/officeDocument/2006/relationships/tags" Target="../tags/tag316.xml"/></Relationships>
</file>

<file path=ppt/slides/_rels/slide2.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9" Type="http://schemas.openxmlformats.org/officeDocument/2006/relationships/slideLayout" Target="../slideLayouts/slideLayout10.xml"/><Relationship Id="rId18" Type="http://schemas.openxmlformats.org/officeDocument/2006/relationships/tags" Target="../tags/tag135.xml"/><Relationship Id="rId17" Type="http://schemas.openxmlformats.org/officeDocument/2006/relationships/image" Target="../media/image4.png"/><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tags" Target="../tags/tag119.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39.xml"/><Relationship Id="rId4" Type="http://schemas.openxmlformats.org/officeDocument/2006/relationships/image" Target="../media/image4.png"/><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4.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3" Type="http://schemas.openxmlformats.org/officeDocument/2006/relationships/slideLayout" Target="../slideLayouts/slideLayout10.xml"/><Relationship Id="rId12" Type="http://schemas.openxmlformats.org/officeDocument/2006/relationships/tags" Target="../tags/tag149.xml"/><Relationship Id="rId11" Type="http://schemas.openxmlformats.org/officeDocument/2006/relationships/image" Target="../media/image4.png"/><Relationship Id="rId10" Type="http://schemas.openxmlformats.org/officeDocument/2006/relationships/tags" Target="../tags/tag148.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image" Target="../media/image4.png"/><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0" Type="http://schemas.openxmlformats.org/officeDocument/2006/relationships/slideLayout" Target="../slideLayouts/slideLayout10.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0" Type="http://schemas.openxmlformats.org/officeDocument/2006/relationships/notesSlide" Target="../notesSlides/notesSlide1.xml"/><Relationship Id="rId3" Type="http://schemas.openxmlformats.org/officeDocument/2006/relationships/tags" Target="../tags/tag158.xml"/><Relationship Id="rId29" Type="http://schemas.openxmlformats.org/officeDocument/2006/relationships/slideLayout" Target="../slideLayouts/slideLayout10.xml"/><Relationship Id="rId28" Type="http://schemas.openxmlformats.org/officeDocument/2006/relationships/tags" Target="../tags/tag182.xml"/><Relationship Id="rId27" Type="http://schemas.openxmlformats.org/officeDocument/2006/relationships/image" Target="../media/image4.png"/><Relationship Id="rId26" Type="http://schemas.openxmlformats.org/officeDocument/2006/relationships/tags" Target="../tags/tag181.xml"/><Relationship Id="rId25" Type="http://schemas.openxmlformats.org/officeDocument/2006/relationships/tags" Target="../tags/tag180.xml"/><Relationship Id="rId24" Type="http://schemas.openxmlformats.org/officeDocument/2006/relationships/tags" Target="../tags/tag179.xml"/><Relationship Id="rId23" Type="http://schemas.openxmlformats.org/officeDocument/2006/relationships/tags" Target="../tags/tag178.xml"/><Relationship Id="rId22" Type="http://schemas.openxmlformats.org/officeDocument/2006/relationships/tags" Target="../tags/tag177.xml"/><Relationship Id="rId21" Type="http://schemas.openxmlformats.org/officeDocument/2006/relationships/tags" Target="../tags/tag176.xml"/><Relationship Id="rId20" Type="http://schemas.openxmlformats.org/officeDocument/2006/relationships/tags" Target="../tags/tag175.xml"/><Relationship Id="rId2" Type="http://schemas.openxmlformats.org/officeDocument/2006/relationships/tags" Target="../tags/tag157.xml"/><Relationship Id="rId19" Type="http://schemas.openxmlformats.org/officeDocument/2006/relationships/tags" Target="../tags/tag174.xml"/><Relationship Id="rId18" Type="http://schemas.openxmlformats.org/officeDocument/2006/relationships/tags" Target="../tags/tag173.xml"/><Relationship Id="rId17" Type="http://schemas.openxmlformats.org/officeDocument/2006/relationships/tags" Target="../tags/tag172.xml"/><Relationship Id="rId16" Type="http://schemas.openxmlformats.org/officeDocument/2006/relationships/tags" Target="../tags/tag171.xml"/><Relationship Id="rId15" Type="http://schemas.openxmlformats.org/officeDocument/2006/relationships/tags" Target="../tags/tag170.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86.xml"/><Relationship Id="rId4" Type="http://schemas.openxmlformats.org/officeDocument/2006/relationships/image" Target="../media/image4.png"/><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8.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7" Type="http://schemas.openxmlformats.org/officeDocument/2006/relationships/notesSlide" Target="../notesSlides/notesSlide2.xml"/><Relationship Id="rId16" Type="http://schemas.openxmlformats.org/officeDocument/2006/relationships/slideLayout" Target="../slideLayouts/slideLayout9.xml"/><Relationship Id="rId15" Type="http://schemas.openxmlformats.org/officeDocument/2006/relationships/tags" Target="../tags/tag200.xml"/><Relationship Id="rId14" Type="http://schemas.openxmlformats.org/officeDocument/2006/relationships/image" Target="../media/image4.png"/><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204.xml"/><Relationship Id="rId4" Type="http://schemas.openxmlformats.org/officeDocument/2006/relationships/image" Target="../media/image4.png"/><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r:embed="rId1"/>
          <a:stretch>
            <a:fillRect/>
          </a:stretch>
        </p:blipFill>
        <p:spPr>
          <a:xfrm>
            <a:off x="4860032" y="483518"/>
            <a:ext cx="6203082" cy="4135388"/>
          </a:xfrm>
          <a:prstGeom prst="rect">
            <a:avLst/>
          </a:prstGeom>
        </p:spPr>
      </p:pic>
      <p:sp>
        <p:nvSpPr>
          <p:cNvPr id="6" name="标题 5"/>
          <p:cNvSpPr>
            <a:spLocks noGrp="1"/>
          </p:cNvSpPr>
          <p:nvPr>
            <p:ph type="title"/>
            <p:custDataLst>
              <p:tags r:id="rId2"/>
            </p:custDataLst>
          </p:nvPr>
        </p:nvSpPr>
        <p:spPr>
          <a:xfrm>
            <a:off x="568325" y="1410970"/>
            <a:ext cx="5393690" cy="1721485"/>
          </a:xfrm>
        </p:spPr>
        <p:txBody>
          <a:bodyPr/>
          <a:lstStyle/>
          <a:p>
            <a:pPr marL="0" indent="0" algn="l">
              <a:lnSpc>
                <a:spcPct val="180000"/>
              </a:lnSpc>
              <a:spcBef>
                <a:spcPts val="0"/>
              </a:spcBef>
              <a:spcAft>
                <a:spcPts val="0"/>
              </a:spcAft>
              <a:buSzPct val="100000"/>
              <a:buNone/>
            </a:pPr>
            <a:r>
              <a:rPr lang="zh-CN" altLang="en-US" sz="2700" dirty="0">
                <a:solidFill>
                  <a:schemeClr val="accent1"/>
                </a:solidFill>
                <a:latin typeface="+mj-lt"/>
                <a:ea typeface="+mj-ea"/>
                <a:sym typeface="+mn-lt"/>
              </a:rPr>
              <a:t>人工智能骨髓细胞形态学分析系统</a:t>
            </a:r>
            <a:endParaRPr lang="zh-CN" altLang="en-US" sz="2700" dirty="0">
              <a:solidFill>
                <a:schemeClr val="accent1"/>
              </a:solidFill>
              <a:latin typeface="+mj-lt"/>
              <a:ea typeface="+mj-ea"/>
              <a:sym typeface="+mn-lt"/>
            </a:endParaRPr>
          </a:p>
          <a:p>
            <a:pPr marL="0" lvl="0" indent="0" algn="ctr">
              <a:lnSpc>
                <a:spcPct val="180000"/>
              </a:lnSpc>
              <a:spcBef>
                <a:spcPts val="0"/>
              </a:spcBef>
              <a:spcAft>
                <a:spcPts val="0"/>
              </a:spcAft>
              <a:buSzPct val="100000"/>
              <a:buNone/>
            </a:pPr>
            <a:r>
              <a:rPr lang="zh-CN" altLang="en-US" sz="2700" dirty="0">
                <a:solidFill>
                  <a:schemeClr val="accent1"/>
                </a:solidFill>
                <a:latin typeface="+mj-lt"/>
                <a:ea typeface="+mj-ea"/>
                <a:sym typeface="+mn-lt"/>
              </a:rPr>
              <a:t>商业计划书</a:t>
            </a:r>
            <a:endParaRPr lang="zh-CN" altLang="en-US" sz="2700" dirty="0">
              <a:solidFill>
                <a:schemeClr val="accent1"/>
              </a:solidFill>
              <a:latin typeface="+mj-lt"/>
              <a:ea typeface="+mj-ea"/>
              <a:sym typeface="+mn-lt"/>
            </a:endParaRPr>
          </a:p>
        </p:txBody>
      </p:sp>
      <p:pic>
        <p:nvPicPr>
          <p:cNvPr id="7" name="图片 6"/>
          <p:cNvPicPr>
            <a:picLocks noChangeAspect="1"/>
          </p:cNvPicPr>
          <p:nvPr/>
        </p:nvPicPr>
        <p:blipFill>
          <a:blip r:embed="rId3">
            <a:alphaModFix amt="36000"/>
          </a:blip>
          <a:stretch>
            <a:fillRect/>
          </a:stretch>
        </p:blipFill>
        <p:spPr>
          <a:xfrm>
            <a:off x="7595870" y="0"/>
            <a:ext cx="1521460" cy="66929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5" name="矩形 34"/>
          <p:cNvSpPr/>
          <p:nvPr>
            <p:custDataLst>
              <p:tags r:id="rId2"/>
            </p:custDataLst>
          </p:nvPr>
        </p:nvSpPr>
        <p:spPr>
          <a:xfrm>
            <a:off x="3698081" y="3657600"/>
            <a:ext cx="1637348" cy="1025366"/>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050">
                <a:solidFill>
                  <a:schemeClr val="dk1"/>
                </a:solidFill>
                <a:latin typeface="黑体" panose="02010609060101010101" pitchFamily="49" charset="-122"/>
                <a:ea typeface="黑体" panose="02010609060101010101" pitchFamily="49" charset="-122"/>
                <a:cs typeface="黑体" panose="02010609060101010101" pitchFamily="49" charset="-122"/>
              </a:rPr>
              <a:t>显微镜自动化骨髓图像采集是将自动化设备和智能算法相结合，用于高效地获取骨髓玻片标本的高质量图像。</a:t>
            </a:r>
            <a:endParaRPr lang="zh-CN" altLang="en-US" sz="105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
        <p:nvSpPr>
          <p:cNvPr id="36" name="矩形 35"/>
          <p:cNvSpPr/>
          <p:nvPr>
            <p:custDataLst>
              <p:tags r:id="rId3"/>
            </p:custDataLst>
          </p:nvPr>
        </p:nvSpPr>
        <p:spPr>
          <a:xfrm>
            <a:off x="5458778" y="3657600"/>
            <a:ext cx="1637824" cy="1025366"/>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050">
                <a:solidFill>
                  <a:schemeClr val="dk1"/>
                </a:solidFill>
                <a:latin typeface="黑体" panose="02010609060101010101" pitchFamily="49" charset="-122"/>
                <a:ea typeface="黑体" panose="02010609060101010101" pitchFamily="49" charset="-122"/>
                <a:cs typeface="+mn-ea"/>
              </a:rPr>
              <a:t>通过深度学习模型和图像处理算法，可以显著提高分析效率、准确性和标准化水平，为血液病诊断和科学研究提供重要支持。</a:t>
            </a:r>
            <a:endParaRPr lang="zh-CN" altLang="en-US" sz="1050">
              <a:solidFill>
                <a:schemeClr val="dk1"/>
              </a:solidFill>
              <a:latin typeface="黑体" panose="02010609060101010101" pitchFamily="49" charset="-122"/>
              <a:ea typeface="黑体" panose="02010609060101010101" pitchFamily="49" charset="-122"/>
              <a:cs typeface="+mn-ea"/>
            </a:endParaRPr>
          </a:p>
        </p:txBody>
      </p:sp>
      <p:sp>
        <p:nvSpPr>
          <p:cNvPr id="37" name="矩形 36"/>
          <p:cNvSpPr/>
          <p:nvPr>
            <p:custDataLst>
              <p:tags r:id="rId4"/>
            </p:custDataLst>
          </p:nvPr>
        </p:nvSpPr>
        <p:spPr>
          <a:xfrm>
            <a:off x="179546" y="3657600"/>
            <a:ext cx="1634490" cy="1025366"/>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050">
                <a:solidFill>
                  <a:schemeClr val="dk1"/>
                </a:solidFill>
                <a:latin typeface="黑体" panose="02010609060101010101" pitchFamily="49" charset="-122"/>
                <a:ea typeface="黑体" panose="02010609060101010101" pitchFamily="49" charset="-122"/>
                <a:cs typeface="+mn-ea"/>
              </a:rPr>
              <a:t>骨髓玻片标本信息录入与质量评估是骨髓形态学分析工作的重要环节。可以大幅提高标本信息管理和质量控制的效率和准确性。</a:t>
            </a:r>
            <a:endParaRPr lang="zh-CN" altLang="en-US" sz="1050">
              <a:solidFill>
                <a:schemeClr val="dk1"/>
              </a:solidFill>
              <a:latin typeface="黑体" panose="02010609060101010101" pitchFamily="49" charset="-122"/>
              <a:ea typeface="黑体" panose="02010609060101010101" pitchFamily="49" charset="-122"/>
              <a:cs typeface="+mn-ea"/>
            </a:endParaRPr>
          </a:p>
        </p:txBody>
      </p:sp>
      <p:sp>
        <p:nvSpPr>
          <p:cNvPr id="38" name="矩形 37"/>
          <p:cNvSpPr/>
          <p:nvPr>
            <p:custDataLst>
              <p:tags r:id="rId5"/>
            </p:custDataLst>
          </p:nvPr>
        </p:nvSpPr>
        <p:spPr>
          <a:xfrm>
            <a:off x="1932623" y="3657600"/>
            <a:ext cx="1646873" cy="1025366"/>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050">
                <a:solidFill>
                  <a:schemeClr val="dk1"/>
                </a:solidFill>
                <a:latin typeface="黑体" panose="02010609060101010101" pitchFamily="49" charset="-122"/>
                <a:ea typeface="黑体" panose="02010609060101010101" pitchFamily="49" charset="-122"/>
                <a:cs typeface="+mn-ea"/>
              </a:rPr>
              <a:t>基于目标检测、边缘检测以及染色区域透明度分析等技术，智能化地进行显微镜扫描区域的自动化框定</a:t>
            </a:r>
            <a:endParaRPr lang="zh-CN" altLang="en-US" sz="1050">
              <a:solidFill>
                <a:schemeClr val="dk1"/>
              </a:solidFill>
              <a:latin typeface="黑体" panose="02010609060101010101" pitchFamily="49" charset="-122"/>
              <a:ea typeface="黑体" panose="02010609060101010101" pitchFamily="49" charset="-122"/>
              <a:cs typeface="+mn-ea"/>
            </a:endParaRPr>
          </a:p>
        </p:txBody>
      </p:sp>
      <p:sp>
        <p:nvSpPr>
          <p:cNvPr id="10" name="椭圆 9"/>
          <p:cNvSpPr/>
          <p:nvPr>
            <p:custDataLst>
              <p:tags r:id="rId6"/>
            </p:custDataLst>
          </p:nvPr>
        </p:nvSpPr>
        <p:spPr>
          <a:xfrm>
            <a:off x="3937397" y="1955006"/>
            <a:ext cx="1310640" cy="1310164"/>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2" name="椭圆 1"/>
          <p:cNvSpPr/>
          <p:nvPr>
            <p:custDataLst>
              <p:tags r:id="rId7"/>
            </p:custDataLst>
          </p:nvPr>
        </p:nvSpPr>
        <p:spPr>
          <a:xfrm>
            <a:off x="4005025" y="2023110"/>
            <a:ext cx="1175385" cy="1175385"/>
          </a:xfrm>
          <a:prstGeom prst="ellipse">
            <a:avLst/>
          </a:prstGeom>
          <a:solidFill>
            <a:schemeClr val="accent3"/>
          </a:solidFill>
          <a:ln>
            <a:noFill/>
          </a:ln>
          <a:effectLst>
            <a:innerShdw blurRad="152400">
              <a:schemeClr val="accent3">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tIns="216217" bIns="0" numCol="1" spcCol="0" rtlCol="0" fromWordArt="0" anchor="t" anchorCtr="0" forceAA="0" compatLnSpc="1">
            <a:normAutofit/>
          </a:bodyPr>
          <a:lstStyle/>
          <a:p>
            <a:pPr lvl="0" algn="ctr">
              <a:buClrTx/>
              <a:buSzTx/>
              <a:buFontTx/>
            </a:pPr>
            <a:endParaRPr lang="zh-CN" altLang="en-US" sz="1200" b="1">
              <a:solidFill>
                <a:srgbClr val="FFFFFF"/>
              </a:solidFill>
              <a:latin typeface="黑体" panose="02010609060101010101" pitchFamily="49" charset="-122"/>
              <a:ea typeface="黑体" panose="02010609060101010101" pitchFamily="49" charset="-122"/>
              <a:cs typeface="+mj-ea"/>
              <a:sym typeface="+mn-ea"/>
            </a:endParaRPr>
          </a:p>
        </p:txBody>
      </p:sp>
      <p:sp>
        <p:nvSpPr>
          <p:cNvPr id="3" name="椭圆 2"/>
          <p:cNvSpPr/>
          <p:nvPr>
            <p:custDataLst>
              <p:tags r:id="rId8"/>
            </p:custDataLst>
          </p:nvPr>
        </p:nvSpPr>
        <p:spPr>
          <a:xfrm>
            <a:off x="4066223" y="2083594"/>
            <a:ext cx="1052989" cy="1052989"/>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sz="1200" b="1">
              <a:solidFill>
                <a:schemeClr val="lt1"/>
              </a:solidFill>
              <a:latin typeface="黑体" panose="02010609060101010101" pitchFamily="49" charset="-122"/>
              <a:ea typeface="黑体" panose="02010609060101010101" pitchFamily="49" charset="-122"/>
              <a:cs typeface="微软雅黑" panose="020B0503020204020204" pitchFamily="34" charset="-122"/>
              <a:sym typeface="+mn-ea"/>
            </a:endParaRPr>
          </a:p>
        </p:txBody>
      </p:sp>
      <p:sp>
        <p:nvSpPr>
          <p:cNvPr id="13" name="弧形 12"/>
          <p:cNvSpPr/>
          <p:nvPr>
            <p:custDataLst>
              <p:tags r:id="rId9"/>
            </p:custDataLst>
          </p:nvPr>
        </p:nvSpPr>
        <p:spPr>
          <a:xfrm flipV="1">
            <a:off x="3759518" y="1779270"/>
            <a:ext cx="1666399" cy="1666399"/>
          </a:xfrm>
          <a:prstGeom prst="arc">
            <a:avLst>
              <a:gd name="adj1" fmla="val 1352946"/>
              <a:gd name="adj2" fmla="val 10848491"/>
            </a:avLst>
          </a:prstGeom>
          <a:ln w="44450" cap="rnd">
            <a:solidFill>
              <a:schemeClr val="accent3">
                <a:alpha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sz="1350">
              <a:solidFill>
                <a:schemeClr val="dk1"/>
              </a:solidFill>
              <a:latin typeface="黑体" panose="02010609060101010101" pitchFamily="49" charset="-122"/>
              <a:ea typeface="黑体" panose="02010609060101010101" pitchFamily="49" charset="-122"/>
            </a:endParaRPr>
          </a:p>
        </p:txBody>
      </p:sp>
      <p:sp>
        <p:nvSpPr>
          <p:cNvPr id="5" name="椭圆 4"/>
          <p:cNvSpPr/>
          <p:nvPr>
            <p:custDataLst>
              <p:tags r:id="rId10"/>
            </p:custDataLst>
          </p:nvPr>
        </p:nvSpPr>
        <p:spPr>
          <a:xfrm>
            <a:off x="5585222" y="1955006"/>
            <a:ext cx="1310640" cy="1310164"/>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19" name="弧形 18"/>
          <p:cNvSpPr/>
          <p:nvPr>
            <p:custDataLst>
              <p:tags r:id="rId11"/>
            </p:custDataLst>
          </p:nvPr>
        </p:nvSpPr>
        <p:spPr>
          <a:xfrm flipV="1">
            <a:off x="5407343" y="1779270"/>
            <a:ext cx="1666399" cy="1666399"/>
          </a:xfrm>
          <a:prstGeom prst="arc">
            <a:avLst>
              <a:gd name="adj1" fmla="val 10822527"/>
              <a:gd name="adj2" fmla="val 20157622"/>
            </a:avLst>
          </a:prstGeom>
          <a:ln w="44450" cap="rnd">
            <a:solidFill>
              <a:schemeClr val="accent4">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sz="1350">
              <a:solidFill>
                <a:schemeClr val="dk1"/>
              </a:solidFill>
              <a:latin typeface="黑体" panose="02010609060101010101" pitchFamily="49" charset="-122"/>
              <a:ea typeface="黑体" panose="02010609060101010101" pitchFamily="49" charset="-122"/>
            </a:endParaRPr>
          </a:p>
        </p:txBody>
      </p:sp>
      <p:sp>
        <p:nvSpPr>
          <p:cNvPr id="7" name="椭圆 6"/>
          <p:cNvSpPr/>
          <p:nvPr>
            <p:custDataLst>
              <p:tags r:id="rId12"/>
            </p:custDataLst>
          </p:nvPr>
        </p:nvSpPr>
        <p:spPr>
          <a:xfrm>
            <a:off x="642224" y="1955006"/>
            <a:ext cx="1310640" cy="1310164"/>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18" name="椭圆 17"/>
          <p:cNvSpPr/>
          <p:nvPr>
            <p:custDataLst>
              <p:tags r:id="rId13"/>
            </p:custDataLst>
          </p:nvPr>
        </p:nvSpPr>
        <p:spPr>
          <a:xfrm>
            <a:off x="709851" y="2023110"/>
            <a:ext cx="1175385" cy="1175385"/>
          </a:xfrm>
          <a:prstGeom prst="ellipse">
            <a:avLst/>
          </a:prstGeom>
          <a:solidFill>
            <a:schemeClr val="accent1"/>
          </a:solidFill>
          <a:ln>
            <a:noFill/>
          </a:ln>
          <a:effectLst>
            <a:innerShdw blurRad="152400">
              <a:schemeClr val="accent1">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2393" tIns="216217" rIns="102393" bIns="0" numCol="1" spcCol="0" rtlCol="0" fromWordArt="0" anchor="t" anchorCtr="0" forceAA="0" compatLnSpc="1">
            <a:normAutofit/>
          </a:bodyPr>
          <a:lstStyle/>
          <a:p>
            <a:pPr lvl="0" algn="ctr">
              <a:buClrTx/>
              <a:buSzTx/>
              <a:buFontTx/>
            </a:pPr>
            <a:endParaRPr lang="zh-CN" altLang="en-US" sz="1200" b="1">
              <a:solidFill>
                <a:srgbClr val="FFFFFF"/>
              </a:solidFill>
              <a:latin typeface="黑体" panose="02010609060101010101" pitchFamily="49" charset="-122"/>
              <a:ea typeface="黑体" panose="02010609060101010101" pitchFamily="49" charset="-122"/>
              <a:cs typeface="+mj-ea"/>
              <a:sym typeface="+mn-ea"/>
            </a:endParaRPr>
          </a:p>
        </p:txBody>
      </p:sp>
      <p:sp>
        <p:nvSpPr>
          <p:cNvPr id="8" name="椭圆 7"/>
          <p:cNvSpPr/>
          <p:nvPr>
            <p:custDataLst>
              <p:tags r:id="rId14"/>
            </p:custDataLst>
          </p:nvPr>
        </p:nvSpPr>
        <p:spPr>
          <a:xfrm>
            <a:off x="771049" y="2083594"/>
            <a:ext cx="1052989" cy="1052989"/>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sz="1200" b="1">
              <a:solidFill>
                <a:schemeClr val="lt1"/>
              </a:solidFill>
              <a:latin typeface="黑体" panose="02010609060101010101" pitchFamily="49" charset="-122"/>
              <a:ea typeface="黑体" panose="02010609060101010101" pitchFamily="49" charset="-122"/>
              <a:cs typeface="微软雅黑" panose="020B0503020204020204" pitchFamily="34" charset="-122"/>
              <a:sym typeface="+mn-ea"/>
            </a:endParaRPr>
          </a:p>
        </p:txBody>
      </p:sp>
      <p:sp>
        <p:nvSpPr>
          <p:cNvPr id="15" name="弧形 14"/>
          <p:cNvSpPr/>
          <p:nvPr>
            <p:custDataLst>
              <p:tags r:id="rId15"/>
            </p:custDataLst>
          </p:nvPr>
        </p:nvSpPr>
        <p:spPr>
          <a:xfrm flipV="1">
            <a:off x="464344" y="1779270"/>
            <a:ext cx="1666399" cy="1666399"/>
          </a:xfrm>
          <a:prstGeom prst="arc">
            <a:avLst>
              <a:gd name="adj1" fmla="val 1352946"/>
              <a:gd name="adj2" fmla="val 10848491"/>
            </a:avLst>
          </a:prstGeom>
          <a:ln w="44450" cap="rnd">
            <a:solidFill>
              <a:schemeClr val="accent1">
                <a:alpha val="50000"/>
              </a:schemeClr>
            </a:solidFill>
            <a:head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sz="1350">
              <a:solidFill>
                <a:schemeClr val="dk1"/>
              </a:solidFill>
              <a:latin typeface="黑体" panose="02010609060101010101" pitchFamily="49" charset="-122"/>
              <a:ea typeface="黑体" panose="02010609060101010101" pitchFamily="49" charset="-122"/>
            </a:endParaRPr>
          </a:p>
        </p:txBody>
      </p:sp>
      <p:sp>
        <p:nvSpPr>
          <p:cNvPr id="21" name="椭圆 20"/>
          <p:cNvSpPr/>
          <p:nvPr>
            <p:custDataLst>
              <p:tags r:id="rId16"/>
            </p:custDataLst>
          </p:nvPr>
        </p:nvSpPr>
        <p:spPr>
          <a:xfrm>
            <a:off x="2290049" y="1955006"/>
            <a:ext cx="1310640" cy="1310164"/>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25" name="椭圆 24"/>
          <p:cNvSpPr/>
          <p:nvPr>
            <p:custDataLst>
              <p:tags r:id="rId17"/>
            </p:custDataLst>
          </p:nvPr>
        </p:nvSpPr>
        <p:spPr>
          <a:xfrm>
            <a:off x="2357676" y="2023110"/>
            <a:ext cx="1175385" cy="1175385"/>
          </a:xfrm>
          <a:prstGeom prst="ellipse">
            <a:avLst/>
          </a:prstGeom>
          <a:solidFill>
            <a:schemeClr val="accent2"/>
          </a:solidFill>
          <a:ln>
            <a:noFill/>
          </a:ln>
          <a:effectLst>
            <a:innerShdw blurRad="152400">
              <a:schemeClr val="accent2">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tIns="216217" bIns="0" numCol="1" spcCol="0" rtlCol="0" fromWordArt="0" anchor="t" anchorCtr="0" forceAA="0" compatLnSpc="1">
            <a:normAutofit/>
          </a:bodyPr>
          <a:lstStyle/>
          <a:p>
            <a:pPr lvl="0" algn="ctr">
              <a:buClrTx/>
              <a:buSzTx/>
              <a:buFontTx/>
            </a:pPr>
            <a:endParaRPr lang="zh-CN" altLang="en-US" sz="1200" b="1">
              <a:solidFill>
                <a:srgbClr val="FFFFFF"/>
              </a:solidFill>
              <a:latin typeface="黑体" panose="02010609060101010101" pitchFamily="49" charset="-122"/>
              <a:ea typeface="黑体" panose="02010609060101010101" pitchFamily="49" charset="-122"/>
              <a:cs typeface="+mj-ea"/>
              <a:sym typeface="+mn-ea"/>
            </a:endParaRPr>
          </a:p>
        </p:txBody>
      </p:sp>
      <p:sp>
        <p:nvSpPr>
          <p:cNvPr id="26" name="椭圆 25"/>
          <p:cNvSpPr/>
          <p:nvPr>
            <p:custDataLst>
              <p:tags r:id="rId18"/>
            </p:custDataLst>
          </p:nvPr>
        </p:nvSpPr>
        <p:spPr>
          <a:xfrm>
            <a:off x="2418874" y="2083594"/>
            <a:ext cx="1052989" cy="1052989"/>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sz="1200" b="1">
              <a:solidFill>
                <a:schemeClr val="lt1"/>
              </a:solidFill>
              <a:latin typeface="黑体" panose="02010609060101010101" pitchFamily="49" charset="-122"/>
              <a:ea typeface="黑体" panose="02010609060101010101" pitchFamily="49" charset="-122"/>
              <a:cs typeface="微软雅黑" panose="020B0503020204020204" pitchFamily="34" charset="-122"/>
              <a:sym typeface="+mn-ea"/>
            </a:endParaRPr>
          </a:p>
        </p:txBody>
      </p:sp>
      <p:sp>
        <p:nvSpPr>
          <p:cNvPr id="29" name="弧形 28"/>
          <p:cNvSpPr/>
          <p:nvPr>
            <p:custDataLst>
              <p:tags r:id="rId19"/>
            </p:custDataLst>
          </p:nvPr>
        </p:nvSpPr>
        <p:spPr>
          <a:xfrm flipV="1">
            <a:off x="2112169" y="1779270"/>
            <a:ext cx="1666399" cy="1666399"/>
          </a:xfrm>
          <a:prstGeom prst="arc">
            <a:avLst>
              <a:gd name="adj1" fmla="val 10822527"/>
              <a:gd name="adj2" fmla="val 20157622"/>
            </a:avLst>
          </a:prstGeom>
          <a:ln w="44450" cap="rnd">
            <a:solidFill>
              <a:schemeClr val="accent2">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sz="1350">
              <a:solidFill>
                <a:schemeClr val="dk1"/>
              </a:solidFill>
              <a:latin typeface="黑体" panose="02010609060101010101" pitchFamily="49" charset="-122"/>
              <a:ea typeface="黑体" panose="02010609060101010101" pitchFamily="49" charset="-122"/>
            </a:endParaRPr>
          </a:p>
        </p:txBody>
      </p:sp>
      <p:sp>
        <p:nvSpPr>
          <p:cNvPr id="39" name="矩形 38"/>
          <p:cNvSpPr/>
          <p:nvPr>
            <p:custDataLst>
              <p:tags r:id="rId20"/>
            </p:custDataLst>
          </p:nvPr>
        </p:nvSpPr>
        <p:spPr>
          <a:xfrm>
            <a:off x="7219474" y="3657600"/>
            <a:ext cx="1638776" cy="1025366"/>
          </a:xfrm>
          <a:prstGeom prst="rect">
            <a:avLst/>
          </a:prstGeom>
          <a:noFill/>
        </p:spPr>
        <p:txBody>
          <a:bodyPr wrap="square" lIns="0" tIns="0" rIns="0" bIns="0" rtlCol="0" anchor="t" anchorCtr="0">
            <a:noAutofit/>
          </a:bodyPr>
          <a:lstStyle/>
          <a:p>
            <a:pPr>
              <a:lnSpc>
                <a:spcPct val="130000"/>
              </a:lnSpc>
              <a:spcBef>
                <a:spcPct val="0"/>
              </a:spcBef>
              <a:spcAft>
                <a:spcPct val="0"/>
              </a:spcAft>
            </a:pPr>
            <a:r>
              <a:rPr lang="en-US" altLang="zh-CN" sz="1050">
                <a:solidFill>
                  <a:schemeClr val="dk1"/>
                </a:solidFill>
                <a:latin typeface="黑体" panose="02010609060101010101" pitchFamily="49" charset="-122"/>
                <a:ea typeface="黑体" panose="02010609060101010101" pitchFamily="49" charset="-122"/>
                <a:cs typeface="+mn-ea"/>
              </a:rPr>
              <a:t>AI</a:t>
            </a:r>
            <a:r>
              <a:rPr lang="zh-CN" altLang="en-US" sz="1050">
                <a:solidFill>
                  <a:schemeClr val="dk1"/>
                </a:solidFill>
                <a:latin typeface="黑体" panose="02010609060101010101" pitchFamily="49" charset="-122"/>
                <a:ea typeface="黑体" panose="02010609060101010101" pitchFamily="49" charset="-122"/>
                <a:cs typeface="+mn-ea"/>
              </a:rPr>
              <a:t>可以从骨髓图像中提取关键信息，生成标准化的诊断报告，并通过审核流程发送给临床医生。</a:t>
            </a:r>
            <a:endParaRPr lang="zh-CN" altLang="en-US" sz="1050">
              <a:solidFill>
                <a:schemeClr val="dk1"/>
              </a:solidFill>
              <a:latin typeface="黑体" panose="02010609060101010101" pitchFamily="49" charset="-122"/>
              <a:ea typeface="黑体" panose="02010609060101010101" pitchFamily="49" charset="-122"/>
              <a:cs typeface="+mn-ea"/>
            </a:endParaRPr>
          </a:p>
        </p:txBody>
      </p:sp>
      <p:sp>
        <p:nvSpPr>
          <p:cNvPr id="12" name="椭圆 11"/>
          <p:cNvSpPr/>
          <p:nvPr>
            <p:custDataLst>
              <p:tags r:id="rId21"/>
            </p:custDataLst>
          </p:nvPr>
        </p:nvSpPr>
        <p:spPr>
          <a:xfrm>
            <a:off x="7234000" y="1955006"/>
            <a:ext cx="1310640" cy="1310164"/>
          </a:xfrm>
          <a:prstGeom prst="ellipse">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22" name="椭圆 21"/>
          <p:cNvSpPr/>
          <p:nvPr>
            <p:custDataLst>
              <p:tags r:id="rId22"/>
            </p:custDataLst>
          </p:nvPr>
        </p:nvSpPr>
        <p:spPr>
          <a:xfrm>
            <a:off x="7301627" y="2023110"/>
            <a:ext cx="1175385" cy="1175385"/>
          </a:xfrm>
          <a:prstGeom prst="ellipse">
            <a:avLst/>
          </a:prstGeom>
          <a:solidFill>
            <a:schemeClr val="accent5"/>
          </a:solidFill>
          <a:ln>
            <a:noFill/>
          </a:ln>
          <a:effectLst>
            <a:innerShdw blurRad="152400">
              <a:schemeClr val="accent1">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tIns="216217" bIns="0" numCol="1" spcCol="0" rtlCol="0" fromWordArt="0" anchor="t" anchorCtr="0" forceAA="0" compatLnSpc="1">
            <a:normAutofit/>
          </a:bodyPr>
          <a:lstStyle/>
          <a:p>
            <a:pPr lvl="0" algn="ctr">
              <a:buClrTx/>
              <a:buSzTx/>
              <a:buFontTx/>
            </a:pPr>
            <a:endParaRPr lang="zh-CN" altLang="en-US" sz="1200" b="1">
              <a:solidFill>
                <a:srgbClr val="FFFFFF"/>
              </a:solidFill>
              <a:latin typeface="黑体" panose="02010609060101010101" pitchFamily="49" charset="-122"/>
              <a:ea typeface="黑体" panose="02010609060101010101" pitchFamily="49" charset="-122"/>
              <a:cs typeface="+mj-ea"/>
              <a:sym typeface="+mn-ea"/>
            </a:endParaRPr>
          </a:p>
        </p:txBody>
      </p:sp>
      <p:sp>
        <p:nvSpPr>
          <p:cNvPr id="23" name="椭圆 22"/>
          <p:cNvSpPr/>
          <p:nvPr>
            <p:custDataLst>
              <p:tags r:id="rId23"/>
            </p:custDataLst>
          </p:nvPr>
        </p:nvSpPr>
        <p:spPr>
          <a:xfrm>
            <a:off x="7362825" y="2083594"/>
            <a:ext cx="1052989" cy="1052989"/>
          </a:xfrm>
          <a:prstGeom prst="ellipse">
            <a:avLst/>
          </a:prstGeom>
          <a:noFill/>
          <a:ln w="12700">
            <a:gradFill>
              <a:gsLst>
                <a:gs pos="0">
                  <a:srgbClr val="FFFFFF">
                    <a:alpha val="45000"/>
                  </a:srgbClr>
                </a:gs>
                <a:gs pos="100000">
                  <a:srgbClr val="FFFFFF">
                    <a:alpha val="45000"/>
                  </a:srgbClr>
                </a:gs>
                <a:gs pos="75000">
                  <a:srgbClr val="FFFFFF">
                    <a:alpha val="0"/>
                  </a:srgbClr>
                </a:gs>
                <a:gs pos="25000">
                  <a:srgbClr val="FFFFFF">
                    <a:alpha val="0"/>
                  </a:srgbClr>
                </a:gs>
              </a:gsLst>
              <a:lin ang="5400000" scaled="1"/>
            </a:gradFill>
          </a:ln>
          <a:effectLst>
            <a:outerShdw dist="12700" dir="5400000" algn="t" rotWithShape="0">
              <a:schemeClr val="accent5">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sz="1200" b="1">
              <a:solidFill>
                <a:schemeClr val="lt1"/>
              </a:solidFill>
              <a:latin typeface="黑体" panose="02010609060101010101" pitchFamily="49" charset="-122"/>
              <a:ea typeface="黑体" panose="02010609060101010101" pitchFamily="49" charset="-122"/>
              <a:cs typeface="微软雅黑" panose="020B0503020204020204" pitchFamily="34" charset="-122"/>
              <a:sym typeface="+mn-ea"/>
            </a:endParaRPr>
          </a:p>
        </p:txBody>
      </p:sp>
      <p:sp>
        <p:nvSpPr>
          <p:cNvPr id="27" name="弧形 26"/>
          <p:cNvSpPr/>
          <p:nvPr>
            <p:custDataLst>
              <p:tags r:id="rId24"/>
            </p:custDataLst>
          </p:nvPr>
        </p:nvSpPr>
        <p:spPr>
          <a:xfrm flipV="1">
            <a:off x="7056120" y="1779270"/>
            <a:ext cx="1666399" cy="1666399"/>
          </a:xfrm>
          <a:prstGeom prst="arc">
            <a:avLst>
              <a:gd name="adj1" fmla="val 1352946"/>
              <a:gd name="adj2" fmla="val 10848491"/>
            </a:avLst>
          </a:prstGeom>
          <a:ln w="44450" cap="rnd">
            <a:solidFill>
              <a:schemeClr val="accent5">
                <a:alpha val="50000"/>
              </a:schemeClr>
            </a:solidFill>
            <a:head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sz="1350">
              <a:solidFill>
                <a:schemeClr val="dk1"/>
              </a:solidFill>
              <a:latin typeface="黑体" panose="02010609060101010101" pitchFamily="49" charset="-122"/>
              <a:ea typeface="黑体" panose="02010609060101010101" pitchFamily="49" charset="-122"/>
            </a:endParaRPr>
          </a:p>
        </p:txBody>
      </p:sp>
      <p:sp>
        <p:nvSpPr>
          <p:cNvPr id="40" name="矩形 39"/>
          <p:cNvSpPr/>
          <p:nvPr>
            <p:custDataLst>
              <p:tags r:id="rId25"/>
            </p:custDataLst>
          </p:nvPr>
        </p:nvSpPr>
        <p:spPr>
          <a:xfrm>
            <a:off x="781289" y="2577941"/>
            <a:ext cx="1032510" cy="386715"/>
          </a:xfrm>
          <a:prstGeom prst="rect">
            <a:avLst/>
          </a:prstGeom>
          <a:noFill/>
        </p:spPr>
        <p:txBody>
          <a:bodyPr wrap="square" lIns="27146" tIns="27146" rIns="27146" bIns="27146" rtlCol="0" anchor="t" anchorCtr="0">
            <a:noAutofit/>
          </a:bodyPr>
          <a:lstStyle/>
          <a:p>
            <a:pPr algn="ctr">
              <a:spcBef>
                <a:spcPct val="0"/>
              </a:spcBef>
              <a:spcAft>
                <a:spcPct val="0"/>
              </a:spcAft>
            </a:pPr>
            <a:r>
              <a:rPr lang="zh-CN" altLang="en-US" sz="1200" b="1" dirty="0">
                <a:solidFill>
                  <a:srgbClr val="FFFFFF"/>
                </a:solidFill>
                <a:latin typeface="黑体" panose="02010609060101010101" pitchFamily="49" charset="-122"/>
                <a:ea typeface="黑体" panose="02010609060101010101" pitchFamily="49" charset="-122"/>
                <a:cs typeface="+mn-ea"/>
                <a:sym typeface="+mn-ea"/>
              </a:rPr>
              <a:t>标本录入与质量</a:t>
            </a:r>
            <a:r>
              <a:rPr lang="zh-CN" altLang="en-US" sz="1200" b="1" dirty="0">
                <a:solidFill>
                  <a:srgbClr val="FFFFFF"/>
                </a:solidFill>
                <a:latin typeface="黑体" panose="02010609060101010101" pitchFamily="49" charset="-122"/>
                <a:ea typeface="黑体" panose="02010609060101010101" pitchFamily="49" charset="-122"/>
                <a:cs typeface="+mn-ea"/>
                <a:sym typeface="+mn-ea"/>
              </a:rPr>
              <a:t>评估</a:t>
            </a:r>
            <a:endParaRPr lang="zh-CN" altLang="en-US" sz="1200" b="1" dirty="0">
              <a:solidFill>
                <a:srgbClr val="FFFFFF"/>
              </a:solidFill>
              <a:latin typeface="黑体" panose="02010609060101010101" pitchFamily="49" charset="-122"/>
              <a:ea typeface="黑体" panose="02010609060101010101" pitchFamily="49" charset="-122"/>
              <a:cs typeface="+mn-ea"/>
              <a:sym typeface="+mn-ea"/>
            </a:endParaRPr>
          </a:p>
        </p:txBody>
      </p:sp>
      <p:pic>
        <p:nvPicPr>
          <p:cNvPr id="45" name="图片 15" descr="343439383331313b343532303033313bd3a6d3c3c9ccb3c7"/>
          <p:cNvPicPr>
            <a:picLocks noChangeAspect="1"/>
          </p:cNvPicPr>
          <p:nvPr>
            <p:custDataLst>
              <p:tags r:id="rId26"/>
            </p:custDataLst>
          </p:nvPr>
        </p:nvPicPr>
        <p:blipFill>
          <a:blip r:embed="rId27">
            <a:extLst>
              <a:ext uri="{96DAC541-7B7A-43D3-8B79-37D633B846F1}">
                <asvg:svgBlip xmlns:asvg="http://schemas.microsoft.com/office/drawing/2016/SVG/main" r:embed="rId28"/>
              </a:ext>
            </a:extLst>
          </a:blip>
          <a:stretch>
            <a:fillRect/>
          </a:stretch>
        </p:blipFill>
        <p:spPr>
          <a:xfrm>
            <a:off x="1192292" y="2303621"/>
            <a:ext cx="216000" cy="216000"/>
          </a:xfrm>
          <a:prstGeom prst="rect">
            <a:avLst/>
          </a:prstGeom>
        </p:spPr>
      </p:pic>
      <p:sp>
        <p:nvSpPr>
          <p:cNvPr id="41" name="矩形 40"/>
          <p:cNvSpPr/>
          <p:nvPr>
            <p:custDataLst>
              <p:tags r:id="rId29"/>
            </p:custDataLst>
          </p:nvPr>
        </p:nvSpPr>
        <p:spPr>
          <a:xfrm>
            <a:off x="2429114" y="2577941"/>
            <a:ext cx="1032510" cy="386715"/>
          </a:xfrm>
          <a:prstGeom prst="rect">
            <a:avLst/>
          </a:prstGeom>
          <a:noFill/>
        </p:spPr>
        <p:txBody>
          <a:bodyPr wrap="square" lIns="27146" tIns="27146" rIns="27146" bIns="27146" rtlCol="0" anchor="t" anchorCtr="0">
            <a:noAutofit/>
          </a:bodyPr>
          <a:lstStyle/>
          <a:p>
            <a:pPr algn="ctr">
              <a:spcBef>
                <a:spcPct val="0"/>
              </a:spcBef>
              <a:spcAft>
                <a:spcPct val="0"/>
              </a:spcAft>
            </a:pPr>
            <a:r>
              <a:rPr lang="zh-CN" altLang="en-US" sz="1200" b="1" dirty="0">
                <a:solidFill>
                  <a:srgbClr val="FFFFFF"/>
                </a:solidFill>
                <a:latin typeface="黑体" panose="02010609060101010101" pitchFamily="49" charset="-122"/>
                <a:ea typeface="黑体" panose="02010609060101010101" pitchFamily="49" charset="-122"/>
                <a:cs typeface="+mn-ea"/>
                <a:sym typeface="+mn-ea"/>
              </a:rPr>
              <a:t>扫描区域自动框选</a:t>
            </a:r>
            <a:endParaRPr lang="zh-CN" altLang="en-US" sz="1200" b="1" dirty="0">
              <a:solidFill>
                <a:srgbClr val="FFFFFF"/>
              </a:solidFill>
              <a:latin typeface="黑体" panose="02010609060101010101" pitchFamily="49" charset="-122"/>
              <a:ea typeface="黑体" panose="02010609060101010101" pitchFamily="49" charset="-122"/>
              <a:cs typeface="+mn-ea"/>
              <a:sym typeface="+mn-ea"/>
            </a:endParaRPr>
          </a:p>
          <a:p>
            <a:pPr algn="ctr">
              <a:spcBef>
                <a:spcPct val="0"/>
              </a:spcBef>
              <a:spcAft>
                <a:spcPct val="0"/>
              </a:spcAft>
            </a:pPr>
            <a:endParaRPr lang="zh-CN" altLang="en-US" sz="1200" b="1" dirty="0">
              <a:solidFill>
                <a:srgbClr val="FFFFFF"/>
              </a:solidFill>
              <a:latin typeface="黑体" panose="02010609060101010101" pitchFamily="49" charset="-122"/>
              <a:ea typeface="黑体" panose="02010609060101010101" pitchFamily="49" charset="-122"/>
              <a:cs typeface="+mn-ea"/>
              <a:sym typeface="+mn-ea"/>
            </a:endParaRPr>
          </a:p>
          <a:p>
            <a:pPr algn="ctr">
              <a:spcBef>
                <a:spcPct val="0"/>
              </a:spcBef>
              <a:spcAft>
                <a:spcPct val="0"/>
              </a:spcAft>
            </a:pPr>
            <a:endParaRPr lang="zh-CN" altLang="en-US" sz="1200" b="1">
              <a:solidFill>
                <a:srgbClr val="FFFFFF"/>
              </a:solidFill>
              <a:latin typeface="黑体" panose="02010609060101010101" pitchFamily="49" charset="-122"/>
              <a:ea typeface="黑体" panose="02010609060101010101" pitchFamily="49" charset="-122"/>
              <a:cs typeface="+mn-ea"/>
            </a:endParaRPr>
          </a:p>
        </p:txBody>
      </p:sp>
      <p:pic>
        <p:nvPicPr>
          <p:cNvPr id="46" name="图片 19" descr="343435383038363b343532323339393bd6b4d0d0d5aad2aa"/>
          <p:cNvPicPr>
            <a:picLocks noChangeAspect="1"/>
          </p:cNvPicPr>
          <p:nvPr>
            <p:custDataLst>
              <p:tags r:id="rId30"/>
            </p:custDataLst>
          </p:nvPr>
        </p:nvPicPr>
        <p:blipFill>
          <a:blip r:embed="rId31">
            <a:extLst>
              <a:ext uri="{96DAC541-7B7A-43D3-8B79-37D633B846F1}">
                <asvg:svgBlip xmlns:asvg="http://schemas.microsoft.com/office/drawing/2016/SVG/main" r:embed="rId32"/>
              </a:ext>
            </a:extLst>
          </a:blip>
          <a:stretch>
            <a:fillRect/>
          </a:stretch>
        </p:blipFill>
        <p:spPr>
          <a:xfrm>
            <a:off x="2833926" y="2297430"/>
            <a:ext cx="216000" cy="216000"/>
          </a:xfrm>
          <a:prstGeom prst="rect">
            <a:avLst/>
          </a:prstGeom>
        </p:spPr>
      </p:pic>
      <p:sp>
        <p:nvSpPr>
          <p:cNvPr id="42" name="矩形 41"/>
          <p:cNvSpPr/>
          <p:nvPr>
            <p:custDataLst>
              <p:tags r:id="rId33"/>
            </p:custDataLst>
          </p:nvPr>
        </p:nvSpPr>
        <p:spPr>
          <a:xfrm>
            <a:off x="4076462" y="2577941"/>
            <a:ext cx="1032510" cy="386715"/>
          </a:xfrm>
          <a:prstGeom prst="rect">
            <a:avLst/>
          </a:prstGeom>
          <a:noFill/>
        </p:spPr>
        <p:txBody>
          <a:bodyPr wrap="square" lIns="27146" tIns="27146" rIns="27146" bIns="27146" rtlCol="0" anchor="t" anchorCtr="0">
            <a:noAutofit/>
          </a:bodyPr>
          <a:lstStyle/>
          <a:p>
            <a:pPr algn="ctr">
              <a:spcBef>
                <a:spcPct val="0"/>
              </a:spcBef>
              <a:spcAft>
                <a:spcPct val="0"/>
              </a:spcAft>
            </a:pPr>
            <a:r>
              <a:rPr lang="zh-CN" altLang="en-US" sz="1200" b="1" dirty="0">
                <a:solidFill>
                  <a:srgbClr val="FFFFFF"/>
                </a:solidFill>
                <a:latin typeface="黑体" panose="02010609060101010101" pitchFamily="49" charset="-122"/>
                <a:ea typeface="黑体" panose="02010609060101010101" pitchFamily="49" charset="-122"/>
                <a:cs typeface="+mn-ea"/>
                <a:sym typeface="+mn-ea"/>
              </a:rPr>
              <a:t>显微镜自动化骨髓图像采集</a:t>
            </a:r>
            <a:endParaRPr lang="zh-CN" altLang="en-US" sz="1200" b="1">
              <a:solidFill>
                <a:srgbClr val="FFFFFF"/>
              </a:solidFill>
              <a:latin typeface="黑体" panose="02010609060101010101" pitchFamily="49" charset="-122"/>
              <a:ea typeface="黑体" panose="02010609060101010101" pitchFamily="49" charset="-122"/>
              <a:cs typeface="+mn-ea"/>
            </a:endParaRPr>
          </a:p>
        </p:txBody>
      </p:sp>
      <p:pic>
        <p:nvPicPr>
          <p:cNvPr id="47" name="图片 11" descr="343439383331313b343532303032373bbfcdbba7b5b5b0b8"/>
          <p:cNvPicPr>
            <a:picLocks noChangeAspect="1"/>
          </p:cNvPicPr>
          <p:nvPr>
            <p:custDataLst>
              <p:tags r:id="rId34"/>
            </p:custDataLst>
          </p:nvPr>
        </p:nvPicPr>
        <p:blipFill>
          <a:blip r:embed="rId35">
            <a:extLst>
              <a:ext uri="{96DAC541-7B7A-43D3-8B79-37D633B846F1}">
                <asvg:svgBlip xmlns:asvg="http://schemas.microsoft.com/office/drawing/2016/SVG/main" r:embed="rId36"/>
              </a:ext>
            </a:extLst>
          </a:blip>
          <a:stretch>
            <a:fillRect/>
          </a:stretch>
        </p:blipFill>
        <p:spPr>
          <a:xfrm>
            <a:off x="4489124" y="2305278"/>
            <a:ext cx="216000" cy="216000"/>
          </a:xfrm>
          <a:prstGeom prst="rect">
            <a:avLst/>
          </a:prstGeom>
        </p:spPr>
      </p:pic>
      <p:sp>
        <p:nvSpPr>
          <p:cNvPr id="43" name="矩形 42"/>
          <p:cNvSpPr/>
          <p:nvPr>
            <p:custDataLst>
              <p:tags r:id="rId37"/>
            </p:custDataLst>
          </p:nvPr>
        </p:nvSpPr>
        <p:spPr>
          <a:xfrm>
            <a:off x="5724287" y="2577941"/>
            <a:ext cx="1032510" cy="386715"/>
          </a:xfrm>
          <a:prstGeom prst="rect">
            <a:avLst/>
          </a:prstGeom>
          <a:noFill/>
        </p:spPr>
        <p:txBody>
          <a:bodyPr wrap="square" lIns="27146" tIns="27146" rIns="27146" bIns="27146" rtlCol="0" anchor="t" anchorCtr="0">
            <a:noAutofit/>
          </a:bodyPr>
          <a:lstStyle/>
          <a:p>
            <a:pPr algn="ctr">
              <a:spcBef>
                <a:spcPct val="0"/>
              </a:spcBef>
              <a:spcAft>
                <a:spcPct val="0"/>
              </a:spcAft>
            </a:pPr>
            <a:r>
              <a:rPr lang="en-US" altLang="zh-CN" sz="1200" b="1">
                <a:solidFill>
                  <a:srgbClr val="FFFFFF"/>
                </a:solidFill>
                <a:latin typeface="黑体" panose="02010609060101010101" pitchFamily="49" charset="-122"/>
                <a:ea typeface="黑体" panose="02010609060101010101" pitchFamily="49" charset="-122"/>
                <a:cs typeface="+mn-ea"/>
                <a:sym typeface="+mn-ea"/>
              </a:rPr>
              <a:t>AI</a:t>
            </a:r>
            <a:r>
              <a:rPr lang="zh-CN" altLang="en-US" sz="1200" b="1">
                <a:solidFill>
                  <a:srgbClr val="FFFFFF"/>
                </a:solidFill>
                <a:latin typeface="黑体" panose="02010609060101010101" pitchFamily="49" charset="-122"/>
                <a:ea typeface="黑体" panose="02010609060101010101" pitchFamily="49" charset="-122"/>
                <a:cs typeface="+mn-ea"/>
                <a:sym typeface="+mn-ea"/>
              </a:rPr>
              <a:t>辅助骨髓细胞判断与分析</a:t>
            </a:r>
            <a:endParaRPr lang="zh-CN" altLang="en-US" sz="1200" b="1">
              <a:solidFill>
                <a:srgbClr val="FFFFFF"/>
              </a:solidFill>
              <a:latin typeface="黑体" panose="02010609060101010101" pitchFamily="49" charset="-122"/>
              <a:ea typeface="黑体" panose="02010609060101010101" pitchFamily="49" charset="-122"/>
              <a:cs typeface="+mn-ea"/>
            </a:endParaRPr>
          </a:p>
          <a:p>
            <a:pPr algn="ctr">
              <a:spcBef>
                <a:spcPct val="0"/>
              </a:spcBef>
              <a:spcAft>
                <a:spcPct val="0"/>
              </a:spcAft>
            </a:pPr>
            <a:endParaRPr lang="zh-CN" altLang="en-US" sz="1200" b="1">
              <a:solidFill>
                <a:srgbClr val="FFFFFF"/>
              </a:solidFill>
              <a:latin typeface="黑体" panose="02010609060101010101" pitchFamily="49" charset="-122"/>
              <a:ea typeface="黑体" panose="02010609060101010101" pitchFamily="49" charset="-122"/>
              <a:cs typeface="+mn-ea"/>
            </a:endParaRPr>
          </a:p>
        </p:txBody>
      </p:sp>
      <p:pic>
        <p:nvPicPr>
          <p:cNvPr id="48" name="图片 12" descr="343439383331313b343532303032383bbfcdbba7b9dcc0ed"/>
          <p:cNvPicPr>
            <a:picLocks noChangeAspect="1"/>
          </p:cNvPicPr>
          <p:nvPr>
            <p:custDataLst>
              <p:tags r:id="rId38"/>
            </p:custDataLst>
          </p:nvPr>
        </p:nvPicPr>
        <p:blipFill>
          <a:blip r:embed="rId39">
            <a:extLst>
              <a:ext uri="{96DAC541-7B7A-43D3-8B79-37D633B846F1}">
                <asvg:svgBlip xmlns:asvg="http://schemas.microsoft.com/office/drawing/2016/SVG/main" r:embed="rId40"/>
              </a:ext>
            </a:extLst>
          </a:blip>
          <a:stretch>
            <a:fillRect/>
          </a:stretch>
        </p:blipFill>
        <p:spPr>
          <a:xfrm>
            <a:off x="6133047" y="2301377"/>
            <a:ext cx="216000" cy="216000"/>
          </a:xfrm>
          <a:prstGeom prst="rect">
            <a:avLst/>
          </a:prstGeom>
        </p:spPr>
      </p:pic>
      <p:sp>
        <p:nvSpPr>
          <p:cNvPr id="44" name="矩形 43"/>
          <p:cNvSpPr/>
          <p:nvPr>
            <p:custDataLst>
              <p:tags r:id="rId41"/>
            </p:custDataLst>
          </p:nvPr>
        </p:nvSpPr>
        <p:spPr>
          <a:xfrm>
            <a:off x="7373065" y="2577941"/>
            <a:ext cx="1032510" cy="386715"/>
          </a:xfrm>
          <a:prstGeom prst="rect">
            <a:avLst/>
          </a:prstGeom>
          <a:noFill/>
        </p:spPr>
        <p:txBody>
          <a:bodyPr wrap="square" lIns="27146" tIns="27146" rIns="27146" bIns="27146" rtlCol="0" anchor="t" anchorCtr="0">
            <a:noAutofit/>
          </a:bodyPr>
          <a:lstStyle/>
          <a:p>
            <a:pPr algn="ctr">
              <a:spcBef>
                <a:spcPct val="0"/>
              </a:spcBef>
              <a:spcAft>
                <a:spcPct val="0"/>
              </a:spcAft>
            </a:pPr>
            <a:r>
              <a:rPr lang="en-US" altLang="zh-CN" sz="1200" b="1">
                <a:solidFill>
                  <a:srgbClr val="FFFFFF"/>
                </a:solidFill>
                <a:latin typeface="黑体" panose="02010609060101010101" pitchFamily="49" charset="-122"/>
                <a:ea typeface="黑体" panose="02010609060101010101" pitchFamily="49" charset="-122"/>
                <a:cs typeface="+mn-ea"/>
                <a:sym typeface="+mn-ea"/>
              </a:rPr>
              <a:t>AI</a:t>
            </a:r>
            <a:r>
              <a:rPr lang="zh-CN" altLang="en-US" sz="1200" b="1">
                <a:solidFill>
                  <a:srgbClr val="FFFFFF"/>
                </a:solidFill>
                <a:latin typeface="黑体" panose="02010609060101010101" pitchFamily="49" charset="-122"/>
                <a:ea typeface="黑体" panose="02010609060101010101" pitchFamily="49" charset="-122"/>
                <a:cs typeface="+mn-ea"/>
                <a:sym typeface="+mn-ea"/>
              </a:rPr>
              <a:t>报告生成、审核与发送</a:t>
            </a:r>
            <a:endParaRPr lang="zh-CN" altLang="en-US" sz="1200" b="1">
              <a:solidFill>
                <a:srgbClr val="FFFFFF"/>
              </a:solidFill>
              <a:latin typeface="黑体" panose="02010609060101010101" pitchFamily="49" charset="-122"/>
              <a:ea typeface="黑体" panose="02010609060101010101" pitchFamily="49" charset="-122"/>
              <a:cs typeface="+mn-ea"/>
            </a:endParaRPr>
          </a:p>
          <a:p>
            <a:pPr algn="ctr">
              <a:spcBef>
                <a:spcPct val="0"/>
              </a:spcBef>
              <a:spcAft>
                <a:spcPct val="0"/>
              </a:spcAft>
            </a:pPr>
            <a:endParaRPr lang="zh-CN" altLang="en-US" sz="1200" b="1">
              <a:solidFill>
                <a:srgbClr val="FFFFFF"/>
              </a:solidFill>
              <a:latin typeface="黑体" panose="02010609060101010101" pitchFamily="49" charset="-122"/>
              <a:ea typeface="黑体" panose="02010609060101010101" pitchFamily="49" charset="-122"/>
              <a:cs typeface="+mn-ea"/>
            </a:endParaRPr>
          </a:p>
        </p:txBody>
      </p:sp>
      <p:pic>
        <p:nvPicPr>
          <p:cNvPr id="49" name="图片 16" descr="343439383331313b343532303033323bd3a6d3c3b9dcc0ed"/>
          <p:cNvPicPr>
            <a:picLocks noChangeAspect="1"/>
          </p:cNvPicPr>
          <p:nvPr>
            <p:custDataLst>
              <p:tags r:id="rId42"/>
            </p:custDataLst>
          </p:nvPr>
        </p:nvPicPr>
        <p:blipFill>
          <a:blip r:embed="rId43">
            <a:extLst>
              <a:ext uri="{96DAC541-7B7A-43D3-8B79-37D633B846F1}">
                <asvg:svgBlip xmlns:asvg="http://schemas.microsoft.com/office/drawing/2016/SVG/main" r:embed="rId44"/>
              </a:ext>
            </a:extLst>
          </a:blip>
          <a:stretch>
            <a:fillRect/>
          </a:stretch>
        </p:blipFill>
        <p:spPr>
          <a:xfrm>
            <a:off x="7777616" y="2304143"/>
            <a:ext cx="216000" cy="216000"/>
          </a:xfrm>
          <a:prstGeom prst="rect">
            <a:avLst/>
          </a:prstGeom>
        </p:spPr>
      </p:pic>
      <p:sp>
        <p:nvSpPr>
          <p:cNvPr id="4" name="标题 3"/>
          <p:cNvSpPr>
            <a:spLocks noGrp="1"/>
          </p:cNvSpPr>
          <p:nvPr>
            <p:custDataLst>
              <p:tags r:id="rId45"/>
            </p:custDataLst>
          </p:nvPr>
        </p:nvSpPr>
        <p:spPr>
          <a:xfrm>
            <a:off x="456300" y="456300"/>
            <a:ext cx="8226900" cy="5292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r>
              <a:rPr lang="zh-CN" altLang="en-US">
                <a:solidFill>
                  <a:schemeClr val="accent1"/>
                </a:solidFill>
                <a:latin typeface="黑体" panose="02010609060101010101" pitchFamily="49" charset="-122"/>
                <a:ea typeface="黑体" panose="02010609060101010101" pitchFamily="49" charset="-122"/>
                <a:sym typeface="+mn-ea"/>
              </a:rPr>
              <a:t>产品概述</a:t>
            </a:r>
            <a:endParaRPr lang="zh-CN" altLang="en-US">
              <a:solidFill>
                <a:schemeClr val="accent1"/>
              </a:solidFill>
              <a:latin typeface="黑体" panose="02010609060101010101" pitchFamily="49" charset="-122"/>
              <a:ea typeface="黑体" panose="02010609060101010101" pitchFamily="49" charset="-122"/>
              <a:sym typeface="+mn-ea"/>
            </a:endParaRPr>
          </a:p>
        </p:txBody>
      </p:sp>
      <p:sp>
        <p:nvSpPr>
          <p:cNvPr id="6" name="文本框 5"/>
          <p:cNvSpPr txBox="1"/>
          <p:nvPr/>
        </p:nvSpPr>
        <p:spPr>
          <a:xfrm>
            <a:off x="572770" y="1059180"/>
            <a:ext cx="7850505" cy="607695"/>
          </a:xfrm>
          <a:prstGeom prst="rect">
            <a:avLst/>
          </a:prstGeom>
        </p:spPr>
        <p:txBody>
          <a:bodyPr wrap="square">
            <a:spAutoFit/>
          </a:bodyPr>
          <a:lstStyle/>
          <a:p>
            <a:pPr marL="0" indent="0" algn="just" defTabSz="266700">
              <a:lnSpc>
                <a:spcPct val="120000"/>
              </a:lnSpc>
              <a:spcBef>
                <a:spcPct val="0"/>
              </a:spcBef>
              <a:spcAft>
                <a:spcPct val="0"/>
              </a:spcAft>
            </a:pPr>
            <a:r>
              <a:rPr lang="zh-CN" altLang="en-US" sz="1400">
                <a:latin typeface="等线" panose="02010600030101010101" charset="-122"/>
                <a:ea typeface="等线" panose="02010600030101010101" charset="-122"/>
              </a:rPr>
              <a:t>人工智能骨髓细胞形态学分析系统，包含骨髓标本录入、骨髓细胞图像采集，骨髓细胞分类识别，骨髓细胞</a:t>
            </a:r>
            <a:r>
              <a:rPr lang="en-US" altLang="zh-CN" sz="1400">
                <a:latin typeface="等线" panose="02010600030101010101" charset="-122"/>
                <a:ea typeface="等线" panose="02010600030101010101" charset="-122"/>
              </a:rPr>
              <a:t>AI</a:t>
            </a:r>
            <a:r>
              <a:rPr lang="zh-CN" altLang="en-US" sz="1400">
                <a:latin typeface="等线" panose="02010600030101010101" charset="-122"/>
                <a:ea typeface="等线" panose="02010600030101010101" charset="-122"/>
              </a:rPr>
              <a:t>辅助</a:t>
            </a:r>
            <a:r>
              <a:rPr lang="zh-CN" altLang="en-US" sz="1400">
                <a:latin typeface="等线" panose="02010600030101010101" charset="-122"/>
                <a:ea typeface="等线" panose="02010600030101010101" charset="-122"/>
              </a:rPr>
              <a:t>判读。</a:t>
            </a:r>
            <a:endParaRPr lang="zh-CN" altLang="en-US" sz="1400">
              <a:latin typeface="等线" panose="02010600030101010101" charset="-122"/>
              <a:ea typeface="等线" panose="02010600030101010101" charset="-122"/>
            </a:endParaRPr>
          </a:p>
        </p:txBody>
      </p:sp>
      <p:pic>
        <p:nvPicPr>
          <p:cNvPr id="9" name="图片 8"/>
          <p:cNvPicPr>
            <a:picLocks noChangeAspect="1"/>
          </p:cNvPicPr>
          <p:nvPr/>
        </p:nvPicPr>
        <p:blipFill>
          <a:blip r:embed="rId46">
            <a:alphaModFix amt="36000"/>
          </a:blip>
          <a:stretch>
            <a:fillRect/>
          </a:stretch>
        </p:blipFill>
        <p:spPr>
          <a:xfrm>
            <a:off x="7595870" y="0"/>
            <a:ext cx="1521460" cy="669290"/>
          </a:xfrm>
          <a:prstGeom prst="rect">
            <a:avLst/>
          </a:prstGeom>
        </p:spPr>
      </p:pic>
    </p:spTree>
    <p:custDataLst>
      <p:tags r:id="rId4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3329940" y="933450"/>
            <a:ext cx="2484120" cy="3798570"/>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p>
        </p:txBody>
      </p:sp>
      <p:sp>
        <p:nvSpPr>
          <p:cNvPr id="22" name="矩形 21"/>
          <p:cNvSpPr/>
          <p:nvPr>
            <p:custDataLst>
              <p:tags r:id="rId2"/>
            </p:custDataLst>
          </p:nvPr>
        </p:nvSpPr>
        <p:spPr>
          <a:xfrm>
            <a:off x="3330066" y="933689"/>
            <a:ext cx="2483868" cy="81000"/>
          </a:xfrm>
          <a:prstGeom prst="rect">
            <a:avLst/>
          </a:prstGeom>
          <a:solidFill>
            <a:schemeClr val="accent2"/>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350">
              <a:solidFill>
                <a:schemeClr val="tx1"/>
              </a:solidFill>
              <a:sym typeface="+mn-ea"/>
            </a:endParaRPr>
          </a:p>
        </p:txBody>
      </p:sp>
      <p:sp>
        <p:nvSpPr>
          <p:cNvPr id="2" name="矩形 1"/>
          <p:cNvSpPr/>
          <p:nvPr>
            <p:custDataLst>
              <p:tags r:id="rId3"/>
            </p:custDataLst>
          </p:nvPr>
        </p:nvSpPr>
        <p:spPr>
          <a:xfrm>
            <a:off x="3586639" y="1014413"/>
            <a:ext cx="1971199" cy="752951"/>
          </a:xfrm>
          <a:prstGeom prst="rect">
            <a:avLst/>
          </a:prstGeom>
          <a:noFill/>
        </p:spPr>
        <p:txBody>
          <a:bodyPr wrap="square" lIns="0" tIns="0" rIns="0" bIns="0" rtlCol="0" anchor="b" anchorCtr="0">
            <a:noAutofit/>
          </a:bodyPr>
          <a:lstStyle/>
          <a:p>
            <a:pPr algn="just">
              <a:spcBef>
                <a:spcPct val="0"/>
              </a:spcBef>
              <a:spcAft>
                <a:spcPct val="0"/>
              </a:spcAft>
            </a:pPr>
            <a:r>
              <a:rPr lang="zh-CN" altLang="en-US" b="1">
                <a:solidFill>
                  <a:schemeClr val="accent2"/>
                </a:solidFill>
                <a:latin typeface="+mn-ea"/>
                <a:cs typeface="+mn-ea"/>
              </a:rPr>
              <a:t>人工智能骨髓细胞形态学分析系统</a:t>
            </a:r>
            <a:endParaRPr lang="zh-CN" altLang="en-US" b="1">
              <a:solidFill>
                <a:schemeClr val="accent2"/>
              </a:solidFill>
              <a:latin typeface="+mn-ea"/>
              <a:cs typeface="+mn-ea"/>
            </a:endParaRPr>
          </a:p>
        </p:txBody>
      </p:sp>
      <p:sp>
        <p:nvSpPr>
          <p:cNvPr id="20" name="矩形 19"/>
          <p:cNvSpPr/>
          <p:nvPr>
            <p:custDataLst>
              <p:tags r:id="rId4"/>
            </p:custDataLst>
          </p:nvPr>
        </p:nvSpPr>
        <p:spPr>
          <a:xfrm>
            <a:off x="521970" y="933450"/>
            <a:ext cx="2484120" cy="3798570"/>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p>
        </p:txBody>
      </p:sp>
      <p:sp>
        <p:nvSpPr>
          <p:cNvPr id="19" name="矩形 18"/>
          <p:cNvSpPr/>
          <p:nvPr>
            <p:custDataLst>
              <p:tags r:id="rId5"/>
            </p:custDataLst>
          </p:nvPr>
        </p:nvSpPr>
        <p:spPr>
          <a:xfrm>
            <a:off x="521970" y="933689"/>
            <a:ext cx="2483868" cy="81000"/>
          </a:xfrm>
          <a:prstGeom prst="rect">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350">
              <a:solidFill>
                <a:schemeClr val="tx1"/>
              </a:solidFill>
              <a:sym typeface="+mn-ea"/>
            </a:endParaRPr>
          </a:p>
        </p:txBody>
      </p:sp>
      <p:sp>
        <p:nvSpPr>
          <p:cNvPr id="3" name="矩形 2"/>
          <p:cNvSpPr/>
          <p:nvPr>
            <p:custDataLst>
              <p:tags r:id="rId6"/>
            </p:custDataLst>
          </p:nvPr>
        </p:nvSpPr>
        <p:spPr>
          <a:xfrm>
            <a:off x="778510" y="1014730"/>
            <a:ext cx="1971040" cy="487680"/>
          </a:xfrm>
          <a:prstGeom prst="rect">
            <a:avLst/>
          </a:prstGeom>
          <a:noFill/>
        </p:spPr>
        <p:txBody>
          <a:bodyPr wrap="square" lIns="0" tIns="0" rIns="0" bIns="0" rtlCol="0" anchor="b" anchorCtr="0">
            <a:noAutofit/>
          </a:bodyPr>
          <a:lstStyle/>
          <a:p>
            <a:pPr algn="just">
              <a:spcBef>
                <a:spcPct val="0"/>
              </a:spcBef>
              <a:spcAft>
                <a:spcPct val="0"/>
              </a:spcAft>
            </a:pPr>
            <a:r>
              <a:rPr lang="zh-CN" altLang="en-US" b="1">
                <a:solidFill>
                  <a:schemeClr val="accent1"/>
                </a:solidFill>
                <a:latin typeface="+mn-ea"/>
                <a:cs typeface="+mn-ea"/>
              </a:rPr>
              <a:t>国际供应商</a:t>
            </a:r>
            <a:endParaRPr lang="zh-CN" altLang="en-US" b="1">
              <a:solidFill>
                <a:schemeClr val="accent1"/>
              </a:solidFill>
              <a:latin typeface="+mn-ea"/>
              <a:cs typeface="+mn-ea"/>
            </a:endParaRPr>
          </a:p>
        </p:txBody>
      </p:sp>
      <p:sp>
        <p:nvSpPr>
          <p:cNvPr id="4" name="矩形 3"/>
          <p:cNvSpPr/>
          <p:nvPr>
            <p:custDataLst>
              <p:tags r:id="rId7"/>
            </p:custDataLst>
          </p:nvPr>
        </p:nvSpPr>
        <p:spPr>
          <a:xfrm>
            <a:off x="778193" y="1922304"/>
            <a:ext cx="1971199" cy="2162175"/>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200">
                <a:solidFill>
                  <a:schemeClr val="tx1">
                    <a:lumMod val="85000"/>
                    <a:lumOff val="15000"/>
                  </a:schemeClr>
                </a:solidFill>
                <a:latin typeface="+mn-ea"/>
                <a:cs typeface="+mn-ea"/>
              </a:rPr>
              <a:t>技术：有多年的技术沉淀，在图像识别、自动化处理、数据分析等核心技术领域处于领先地位；</a:t>
            </a:r>
            <a:endParaRPr lang="zh-CN" altLang="en-US" sz="120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a:solidFill>
                  <a:schemeClr val="tx1">
                    <a:lumMod val="85000"/>
                    <a:lumOff val="15000"/>
                  </a:schemeClr>
                </a:solidFill>
                <a:latin typeface="+mn-ea"/>
                <a:cs typeface="+mn-ea"/>
              </a:rPr>
              <a:t>产品：提供硬件设备、配套软件、试剂耗材、培训服务等整体解决方案；</a:t>
            </a:r>
            <a:endParaRPr lang="zh-CN" altLang="en-US" sz="120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a:solidFill>
                  <a:schemeClr val="tx1">
                    <a:lumMod val="85000"/>
                    <a:lumOff val="15000"/>
                  </a:schemeClr>
                </a:solidFill>
                <a:latin typeface="+mn-ea"/>
                <a:cs typeface="+mn-ea"/>
              </a:rPr>
              <a:t>价格：定位于高端市场，价格相对较高。</a:t>
            </a:r>
            <a:endParaRPr lang="zh-CN" altLang="en-US" sz="1200">
              <a:solidFill>
                <a:schemeClr val="tx1">
                  <a:lumMod val="85000"/>
                  <a:lumOff val="15000"/>
                </a:schemeClr>
              </a:solidFill>
              <a:latin typeface="+mn-ea"/>
              <a:cs typeface="+mn-ea"/>
            </a:endParaRPr>
          </a:p>
          <a:p>
            <a:pPr algn="just">
              <a:lnSpc>
                <a:spcPct val="150000"/>
              </a:lnSpc>
              <a:spcBef>
                <a:spcPct val="0"/>
              </a:spcBef>
              <a:spcAft>
                <a:spcPct val="0"/>
              </a:spcAft>
            </a:pPr>
            <a:endParaRPr lang="zh-CN" altLang="en-US" sz="1200">
              <a:solidFill>
                <a:schemeClr val="tx1">
                  <a:lumMod val="85000"/>
                  <a:lumOff val="15000"/>
                </a:schemeClr>
              </a:solidFill>
              <a:latin typeface="+mn-ea"/>
              <a:cs typeface="+mn-ea"/>
            </a:endParaRPr>
          </a:p>
        </p:txBody>
      </p:sp>
      <p:sp>
        <p:nvSpPr>
          <p:cNvPr id="5" name="矩形 4"/>
          <p:cNvSpPr/>
          <p:nvPr>
            <p:custDataLst>
              <p:tags r:id="rId8"/>
            </p:custDataLst>
          </p:nvPr>
        </p:nvSpPr>
        <p:spPr>
          <a:xfrm>
            <a:off x="3586639" y="1922304"/>
            <a:ext cx="1971199" cy="2162175"/>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200">
                <a:solidFill>
                  <a:schemeClr val="tx1">
                    <a:lumMod val="85000"/>
                    <a:lumOff val="15000"/>
                  </a:schemeClr>
                </a:solidFill>
                <a:latin typeface="+mn-ea"/>
                <a:cs typeface="+mn-ea"/>
              </a:rPr>
              <a:t>技术：领先的</a:t>
            </a:r>
            <a:r>
              <a:rPr lang="en-US" altLang="zh-CN" sz="1200">
                <a:solidFill>
                  <a:schemeClr val="tx1">
                    <a:lumMod val="85000"/>
                    <a:lumOff val="15000"/>
                  </a:schemeClr>
                </a:solidFill>
                <a:latin typeface="+mn-ea"/>
                <a:cs typeface="+mn-ea"/>
              </a:rPr>
              <a:t>AI</a:t>
            </a:r>
            <a:r>
              <a:rPr lang="zh-CN" altLang="en-US" sz="1200">
                <a:solidFill>
                  <a:schemeClr val="tx1">
                    <a:lumMod val="85000"/>
                    <a:lumOff val="15000"/>
                  </a:schemeClr>
                </a:solidFill>
                <a:latin typeface="+mn-ea"/>
                <a:cs typeface="+mn-ea"/>
              </a:rPr>
              <a:t>算法、高效能硬件平台、智能辅助诊断；</a:t>
            </a:r>
            <a:endParaRPr lang="zh-CN" altLang="en-US" sz="120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a:solidFill>
                  <a:schemeClr val="tx1">
                    <a:lumMod val="85000"/>
                    <a:lumOff val="15000"/>
                  </a:schemeClr>
                </a:solidFill>
                <a:latin typeface="+mn-ea"/>
                <a:cs typeface="+mn-ea"/>
              </a:rPr>
              <a:t>产品：完整的解决方案、模块化与定制化、丰富的资源库；</a:t>
            </a:r>
            <a:endParaRPr lang="zh-CN" altLang="en-US" sz="120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a:solidFill>
                  <a:schemeClr val="tx1">
                    <a:lumMod val="85000"/>
                    <a:lumOff val="15000"/>
                  </a:schemeClr>
                </a:solidFill>
                <a:latin typeface="+mn-ea"/>
                <a:cs typeface="+mn-ea"/>
              </a:rPr>
              <a:t>价格：高性价比</a:t>
            </a:r>
            <a:endParaRPr lang="zh-CN" altLang="en-US" sz="1200">
              <a:solidFill>
                <a:schemeClr val="tx1">
                  <a:lumMod val="85000"/>
                  <a:lumOff val="15000"/>
                </a:schemeClr>
              </a:solidFill>
              <a:latin typeface="+mn-ea"/>
              <a:cs typeface="+mn-ea"/>
            </a:endParaRPr>
          </a:p>
        </p:txBody>
      </p:sp>
      <p:sp>
        <p:nvSpPr>
          <p:cNvPr id="25" name="矩形 24"/>
          <p:cNvSpPr/>
          <p:nvPr>
            <p:custDataLst>
              <p:tags r:id="rId9"/>
            </p:custDataLst>
          </p:nvPr>
        </p:nvSpPr>
        <p:spPr>
          <a:xfrm>
            <a:off x="6137910" y="933450"/>
            <a:ext cx="2484120" cy="3798570"/>
          </a:xfrm>
          <a:prstGeom prst="rect">
            <a:avLst/>
          </a:prstGeom>
          <a:solidFill>
            <a:schemeClr val="tx1">
              <a:lumMod val="40000"/>
              <a:lumOff val="60000"/>
              <a:alpha val="15000"/>
            </a:schemeClr>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p>
        </p:txBody>
      </p:sp>
      <p:sp>
        <p:nvSpPr>
          <p:cNvPr id="23" name="矩形 22"/>
          <p:cNvSpPr/>
          <p:nvPr>
            <p:custDataLst>
              <p:tags r:id="rId10"/>
            </p:custDataLst>
          </p:nvPr>
        </p:nvSpPr>
        <p:spPr>
          <a:xfrm>
            <a:off x="6138162" y="933689"/>
            <a:ext cx="2483868" cy="81000"/>
          </a:xfrm>
          <a:prstGeom prst="rect">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350" dirty="0">
              <a:solidFill>
                <a:schemeClr val="tx1"/>
              </a:solidFill>
              <a:sym typeface="+mn-ea"/>
            </a:endParaRPr>
          </a:p>
        </p:txBody>
      </p:sp>
      <p:sp>
        <p:nvSpPr>
          <p:cNvPr id="7" name="矩形 6"/>
          <p:cNvSpPr/>
          <p:nvPr>
            <p:custDataLst>
              <p:tags r:id="rId11"/>
            </p:custDataLst>
          </p:nvPr>
        </p:nvSpPr>
        <p:spPr>
          <a:xfrm>
            <a:off x="6394450" y="1014730"/>
            <a:ext cx="1971040" cy="488315"/>
          </a:xfrm>
          <a:prstGeom prst="rect">
            <a:avLst/>
          </a:prstGeom>
          <a:noFill/>
        </p:spPr>
        <p:txBody>
          <a:bodyPr wrap="square" lIns="0" tIns="0" rIns="0" bIns="0" rtlCol="0" anchor="b" anchorCtr="0">
            <a:noAutofit/>
          </a:bodyPr>
          <a:lstStyle/>
          <a:p>
            <a:pPr algn="just">
              <a:spcBef>
                <a:spcPct val="0"/>
              </a:spcBef>
              <a:spcAft>
                <a:spcPct val="0"/>
              </a:spcAft>
            </a:pPr>
            <a:r>
              <a:rPr lang="zh-CN" altLang="en-US" b="1">
                <a:solidFill>
                  <a:schemeClr val="accent1"/>
                </a:solidFill>
                <a:latin typeface="+mn-ea"/>
                <a:cs typeface="+mn-ea"/>
              </a:rPr>
              <a:t>国内供应商</a:t>
            </a:r>
            <a:endParaRPr lang="zh-CN" altLang="en-US" b="1">
              <a:solidFill>
                <a:schemeClr val="accent1"/>
              </a:solidFill>
              <a:latin typeface="+mn-ea"/>
              <a:cs typeface="+mn-ea"/>
            </a:endParaRPr>
          </a:p>
        </p:txBody>
      </p:sp>
      <p:sp>
        <p:nvSpPr>
          <p:cNvPr id="8" name="矩形 7"/>
          <p:cNvSpPr/>
          <p:nvPr>
            <p:custDataLst>
              <p:tags r:id="rId12"/>
            </p:custDataLst>
          </p:nvPr>
        </p:nvSpPr>
        <p:spPr>
          <a:xfrm>
            <a:off x="6394609" y="1922304"/>
            <a:ext cx="1971199" cy="2162175"/>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技术：引进并消化国际先进技术，针对性的本土化开发；</a:t>
            </a:r>
            <a:endParaRPr lang="zh-CN" altLang="en-US" sz="1200" dirty="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产品：覆盖不同层次医疗机构的需求，提供定制化的开发和服务；</a:t>
            </a:r>
            <a:endParaRPr lang="zh-CN" altLang="en-US" sz="1200" dirty="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价格：价格策略复杂</a:t>
            </a:r>
            <a:endParaRPr lang="zh-CN" altLang="en-US" sz="1200" dirty="0">
              <a:solidFill>
                <a:schemeClr val="tx1">
                  <a:lumMod val="85000"/>
                  <a:lumOff val="15000"/>
                </a:schemeClr>
              </a:solidFill>
              <a:latin typeface="+mn-ea"/>
              <a:cs typeface="+mn-ea"/>
            </a:endParaRPr>
          </a:p>
        </p:txBody>
      </p:sp>
      <p:sp>
        <p:nvSpPr>
          <p:cNvPr id="11" name="标题 10"/>
          <p:cNvSpPr>
            <a:spLocks noGrp="1"/>
          </p:cNvSpPr>
          <p:nvPr>
            <p:ph type="title"/>
            <p:custDataLst>
              <p:tags r:id="rId13"/>
            </p:custDataLst>
          </p:nvPr>
        </p:nvSpPr>
        <p:spPr/>
        <p:txBody>
          <a:bodyPr vert="horz" wrap="square" lIns="67500" tIns="35100" rIns="6750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pPr lvl="0" algn="l">
              <a:buClrTx/>
              <a:buSzTx/>
              <a:buFontTx/>
            </a:pPr>
            <a:r>
              <a:rPr spc="0">
                <a:latin typeface="黑体" panose="02010609060101010101" pitchFamily="49" charset="-122"/>
                <a:ea typeface="黑体" panose="02010609060101010101" pitchFamily="49" charset="-122"/>
                <a:sym typeface="+mn-ea"/>
              </a:rPr>
              <a:t>国际、国内竞品企业对比</a:t>
            </a:r>
            <a:endParaRPr spc="0">
              <a:latin typeface="黑体" panose="02010609060101010101" pitchFamily="49" charset="-122"/>
              <a:ea typeface="黑体" panose="02010609060101010101" pitchFamily="49" charset="-122"/>
              <a:sym typeface="+mn-ea"/>
            </a:endParaRPr>
          </a:p>
        </p:txBody>
      </p:sp>
      <p:pic>
        <p:nvPicPr>
          <p:cNvPr id="6" name="图片 5"/>
          <p:cNvPicPr>
            <a:picLocks noChangeAspect="1"/>
          </p:cNvPicPr>
          <p:nvPr/>
        </p:nvPicPr>
        <p:blipFill>
          <a:blip r:embed="rId14">
            <a:alphaModFix amt="36000"/>
          </a:blip>
          <a:stretch>
            <a:fillRect/>
          </a:stretch>
        </p:blipFill>
        <p:spPr>
          <a:xfrm>
            <a:off x="7595870" y="0"/>
            <a:ext cx="1521460" cy="669290"/>
          </a:xfrm>
          <a:prstGeom prst="rect">
            <a:avLst/>
          </a:prstGeom>
        </p:spPr>
      </p:pic>
    </p:spTree>
    <p:custDataLst>
      <p:tags r:id="rId1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2"/>
          <p:cNvSpPr/>
          <p:nvPr>
            <p:custDataLst>
              <p:tags r:id="rId1"/>
            </p:custDataLst>
          </p:nvPr>
        </p:nvSpPr>
        <p:spPr>
          <a:xfrm>
            <a:off x="522605" y="1155065"/>
            <a:ext cx="3826510" cy="3955415"/>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61722" tIns="30861" rIns="61722" bIns="30861" rtlCol="0" anchor="ctr"/>
          <a:lstStyle/>
          <a:p>
            <a:endParaRPr lang="zh-CN" altLang="en-US" sz="1080">
              <a:solidFill>
                <a:schemeClr val="bg1"/>
              </a:solidFill>
              <a:latin typeface="+mj-ea"/>
              <a:ea typeface="+mj-ea"/>
            </a:endParaRPr>
          </a:p>
        </p:txBody>
      </p:sp>
      <p:sp>
        <p:nvSpPr>
          <p:cNvPr id="5" name="矩形 4"/>
          <p:cNvSpPr/>
          <p:nvPr>
            <p:custDataLst>
              <p:tags r:id="rId2"/>
            </p:custDataLst>
          </p:nvPr>
        </p:nvSpPr>
        <p:spPr>
          <a:xfrm>
            <a:off x="751205" y="2080260"/>
            <a:ext cx="3369945" cy="2929255"/>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检测速度快：</a:t>
            </a:r>
            <a:r>
              <a:rPr lang="zh-CN" altLang="en-US" sz="1200" dirty="0">
                <a:solidFill>
                  <a:schemeClr val="tx1">
                    <a:lumMod val="85000"/>
                    <a:lumOff val="15000"/>
                  </a:schemeClr>
                </a:solidFill>
                <a:latin typeface="+mn-ea"/>
                <a:cs typeface="+mn-ea"/>
                <a:sym typeface="+mn-ea"/>
              </a:rPr>
              <a:t>检测时间压缩至半小时</a:t>
            </a:r>
            <a:r>
              <a:rPr lang="zh-CN" altLang="en-US" sz="1200" dirty="0">
                <a:solidFill>
                  <a:schemeClr val="tx1">
                    <a:lumMod val="85000"/>
                    <a:lumOff val="15000"/>
                  </a:schemeClr>
                </a:solidFill>
                <a:latin typeface="+mn-ea"/>
                <a:cs typeface="+mn-ea"/>
              </a:rPr>
              <a:t>（纯手工操作需要</a:t>
            </a:r>
            <a:r>
              <a:rPr lang="en-US" altLang="zh-CN" sz="1200" dirty="0">
                <a:solidFill>
                  <a:schemeClr val="tx1">
                    <a:lumMod val="85000"/>
                    <a:lumOff val="15000"/>
                  </a:schemeClr>
                </a:solidFill>
                <a:latin typeface="+mn-ea"/>
                <a:cs typeface="+mn-ea"/>
              </a:rPr>
              <a:t>2-3</a:t>
            </a:r>
            <a:r>
              <a:rPr lang="zh-CN" altLang="en-US" sz="1200" dirty="0">
                <a:solidFill>
                  <a:schemeClr val="tx1">
                    <a:lumMod val="85000"/>
                    <a:lumOff val="15000"/>
                  </a:schemeClr>
                </a:solidFill>
                <a:latin typeface="+mn-ea"/>
                <a:cs typeface="+mn-ea"/>
              </a:rPr>
              <a:t>小时</a:t>
            </a:r>
            <a:r>
              <a:rPr lang="zh-CN" sz="1200" dirty="0">
                <a:solidFill>
                  <a:schemeClr val="tx1">
                    <a:lumMod val="85000"/>
                    <a:lumOff val="15000"/>
                  </a:schemeClr>
                </a:solidFill>
                <a:latin typeface="+mn-ea"/>
                <a:cs typeface="+mn-ea"/>
              </a:rPr>
              <a:t>）</a:t>
            </a:r>
            <a:r>
              <a:rPr lang="zh-CN" altLang="en-US" sz="1200" dirty="0">
                <a:solidFill>
                  <a:schemeClr val="tx1">
                    <a:lumMod val="85000"/>
                    <a:lumOff val="15000"/>
                  </a:schemeClr>
                </a:solidFill>
                <a:latin typeface="+mn-ea"/>
                <a:cs typeface="+mn-ea"/>
              </a:rPr>
              <a:t>，检测时间缩短一半以上，大大提高检测效率、解放人力，并且可以</a:t>
            </a:r>
            <a:r>
              <a:rPr lang="en-US" altLang="zh-CN" sz="1200" dirty="0">
                <a:solidFill>
                  <a:schemeClr val="tx1">
                    <a:lumMod val="85000"/>
                    <a:lumOff val="15000"/>
                  </a:schemeClr>
                </a:solidFill>
                <a:latin typeface="+mn-ea"/>
                <a:cs typeface="+mn-ea"/>
              </a:rPr>
              <a:t>24</a:t>
            </a:r>
            <a:r>
              <a:rPr lang="zh-CN" altLang="en-US" sz="1200" dirty="0">
                <a:solidFill>
                  <a:schemeClr val="tx1">
                    <a:lumMod val="85000"/>
                    <a:lumOff val="15000"/>
                  </a:schemeClr>
                </a:solidFill>
                <a:latin typeface="+mn-ea"/>
                <a:cs typeface="+mn-ea"/>
              </a:rPr>
              <a:t>小时不间断工作。</a:t>
            </a:r>
            <a:endParaRPr lang="zh-CN" altLang="en-US" sz="1200" dirty="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检测准确度高：前期训练过程中大量训练病态骨髓细胞，病例广泛对正常及病态骨髓细胞的识别准确度均达到</a:t>
            </a:r>
            <a:r>
              <a:rPr lang="en-US" altLang="zh-CN" sz="1200" dirty="0">
                <a:solidFill>
                  <a:schemeClr val="tx1">
                    <a:lumMod val="85000"/>
                    <a:lumOff val="15000"/>
                  </a:schemeClr>
                </a:solidFill>
                <a:latin typeface="+mn-ea"/>
                <a:cs typeface="+mn-ea"/>
              </a:rPr>
              <a:t>85%</a:t>
            </a:r>
            <a:r>
              <a:rPr lang="zh-CN" altLang="en-US" sz="1200" dirty="0">
                <a:solidFill>
                  <a:schemeClr val="tx1">
                    <a:lumMod val="85000"/>
                    <a:lumOff val="15000"/>
                  </a:schemeClr>
                </a:solidFill>
                <a:latin typeface="+mn-ea"/>
                <a:cs typeface="+mn-ea"/>
              </a:rPr>
              <a:t>以上。</a:t>
            </a:r>
            <a:endParaRPr lang="zh-CN" altLang="en-US" sz="1200" dirty="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dirty="0">
                <a:solidFill>
                  <a:schemeClr val="tx1">
                    <a:lumMod val="85000"/>
                    <a:lumOff val="15000"/>
                  </a:schemeClr>
                </a:solidFill>
                <a:latin typeface="+mn-ea"/>
                <a:cs typeface="+mn-ea"/>
              </a:rPr>
              <a:t>高标准图片输出：自主研发图像采集系统包含玻片放置、</a:t>
            </a:r>
            <a:r>
              <a:rPr lang="en-US" altLang="zh-CN" sz="1200" dirty="0">
                <a:solidFill>
                  <a:schemeClr val="tx1">
                    <a:lumMod val="85000"/>
                    <a:lumOff val="15000"/>
                  </a:schemeClr>
                </a:solidFill>
                <a:latin typeface="+mn-ea"/>
                <a:cs typeface="+mn-ea"/>
              </a:rPr>
              <a:t>AI</a:t>
            </a:r>
            <a:r>
              <a:rPr lang="zh-CN" altLang="en-US" sz="1200" dirty="0">
                <a:solidFill>
                  <a:schemeClr val="tx1">
                    <a:lumMod val="85000"/>
                    <a:lumOff val="15000"/>
                  </a:schemeClr>
                </a:solidFill>
                <a:latin typeface="+mn-ea"/>
                <a:cs typeface="+mn-ea"/>
              </a:rPr>
              <a:t>算法框定扫描区域、自动对焦、自动补焦以及图像拼接等步骤，可以在不损失清晰度的条件下完成快速扫描。</a:t>
            </a:r>
            <a:endParaRPr lang="zh-CN" altLang="en-US" sz="1200" dirty="0">
              <a:solidFill>
                <a:schemeClr val="tx1">
                  <a:lumMod val="85000"/>
                  <a:lumOff val="15000"/>
                </a:schemeClr>
              </a:solidFill>
              <a:latin typeface="+mn-ea"/>
              <a:cs typeface="+mn-ea"/>
            </a:endParaRPr>
          </a:p>
        </p:txBody>
      </p:sp>
      <p:cxnSp>
        <p:nvCxnSpPr>
          <p:cNvPr id="80" name="直接连接符 79"/>
          <p:cNvCxnSpPr/>
          <p:nvPr>
            <p:custDataLst>
              <p:tags r:id="rId3"/>
            </p:custDataLst>
          </p:nvPr>
        </p:nvCxnSpPr>
        <p:spPr>
          <a:xfrm flipV="1">
            <a:off x="687229" y="1931353"/>
            <a:ext cx="3497104"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4"/>
            </p:custDataLst>
          </p:nvPr>
        </p:nvSpPr>
        <p:spPr>
          <a:xfrm>
            <a:off x="723424" y="1484630"/>
            <a:ext cx="3369469" cy="332423"/>
          </a:xfrm>
          <a:prstGeom prst="rect">
            <a:avLst/>
          </a:prstGeom>
          <a:noFill/>
        </p:spPr>
        <p:txBody>
          <a:bodyPr wrap="square" lIns="0" tIns="0" rIns="0" bIns="0" rtlCol="0" anchor="ctr" anchorCtr="0">
            <a:noAutofit/>
          </a:bodyPr>
          <a:lstStyle/>
          <a:p>
            <a:pPr lvl="0" algn="l">
              <a:buClrTx/>
              <a:buSzTx/>
              <a:buFontTx/>
            </a:pPr>
            <a:r>
              <a:rPr lang="zh-CN" altLang="en-US" sz="1650" b="1">
                <a:solidFill>
                  <a:schemeClr val="accent1"/>
                </a:solidFill>
                <a:latin typeface="+mn-ea"/>
                <a:cs typeface="+mn-ea"/>
                <a:sym typeface="+mn-ea"/>
              </a:rPr>
              <a:t>人工智能骨髓细胞形态学分析系统</a:t>
            </a:r>
            <a:endParaRPr lang="zh-CN" altLang="en-US" sz="1650" b="1">
              <a:solidFill>
                <a:schemeClr val="accent1"/>
              </a:solidFill>
              <a:latin typeface="+mn-ea"/>
              <a:cs typeface="+mn-ea"/>
              <a:sym typeface="+mn-ea"/>
            </a:endParaRPr>
          </a:p>
        </p:txBody>
      </p:sp>
      <p:sp>
        <p:nvSpPr>
          <p:cNvPr id="33" name="矩形: 圆角 2"/>
          <p:cNvSpPr/>
          <p:nvPr>
            <p:custDataLst>
              <p:tags r:id="rId5"/>
            </p:custDataLst>
          </p:nvPr>
        </p:nvSpPr>
        <p:spPr>
          <a:xfrm>
            <a:off x="4795520" y="1155065"/>
            <a:ext cx="3826510" cy="395605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61722" tIns="30861" rIns="61722" bIns="30861" rtlCol="0" anchor="ctr"/>
          <a:lstStyle/>
          <a:p>
            <a:endParaRPr lang="zh-CN" altLang="en-US" sz="1080">
              <a:solidFill>
                <a:schemeClr val="bg1"/>
              </a:solidFill>
              <a:latin typeface="+mj-ea"/>
              <a:ea typeface="+mj-ea"/>
            </a:endParaRPr>
          </a:p>
        </p:txBody>
      </p:sp>
      <p:sp>
        <p:nvSpPr>
          <p:cNvPr id="7" name="矩形 6"/>
          <p:cNvSpPr/>
          <p:nvPr>
            <p:custDataLst>
              <p:tags r:id="rId6"/>
            </p:custDataLst>
          </p:nvPr>
        </p:nvSpPr>
        <p:spPr>
          <a:xfrm>
            <a:off x="5023961" y="2083753"/>
            <a:ext cx="3369945" cy="1635443"/>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200">
                <a:solidFill>
                  <a:schemeClr val="tx1">
                    <a:lumMod val="85000"/>
                    <a:lumOff val="15000"/>
                  </a:schemeClr>
                </a:solidFill>
                <a:latin typeface="+mn-ea"/>
                <a:cs typeface="+mn-ea"/>
              </a:rPr>
              <a:t>配备高性能的光学显微镜和数字摄像头，能够捕捉到细胞的细微结构，确保每一张输出的图片都具有极高的清晰度；</a:t>
            </a:r>
            <a:endParaRPr lang="zh-CN" altLang="en-US" sz="120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a:solidFill>
                  <a:schemeClr val="tx1">
                    <a:lumMod val="85000"/>
                    <a:lumOff val="15000"/>
                  </a:schemeClr>
                </a:solidFill>
                <a:latin typeface="+mn-ea"/>
                <a:cs typeface="+mn-ea"/>
              </a:rPr>
              <a:t>通过算法自动调整图像背景，去除不必要的干扰因素，使细胞更加突出，便于观察；</a:t>
            </a:r>
            <a:endParaRPr lang="zh-CN" altLang="en-US" sz="1200">
              <a:solidFill>
                <a:schemeClr val="tx1">
                  <a:lumMod val="85000"/>
                  <a:lumOff val="15000"/>
                </a:schemeClr>
              </a:solidFill>
              <a:latin typeface="+mn-ea"/>
              <a:cs typeface="+mn-ea"/>
            </a:endParaRPr>
          </a:p>
          <a:p>
            <a:pPr algn="just">
              <a:lnSpc>
                <a:spcPct val="150000"/>
              </a:lnSpc>
              <a:spcBef>
                <a:spcPct val="0"/>
              </a:spcBef>
              <a:spcAft>
                <a:spcPct val="0"/>
              </a:spcAft>
            </a:pPr>
            <a:r>
              <a:rPr lang="zh-CN" altLang="en-US" sz="1200">
                <a:solidFill>
                  <a:schemeClr val="tx1">
                    <a:lumMod val="85000"/>
                    <a:lumOff val="15000"/>
                  </a:schemeClr>
                </a:solidFill>
                <a:latin typeface="+mn-ea"/>
                <a:cs typeface="+mn-ea"/>
              </a:rPr>
              <a:t>支持多种常见的图像文件格式，如</a:t>
            </a:r>
            <a:r>
              <a:rPr lang="en-US" altLang="zh-CN" sz="1200">
                <a:solidFill>
                  <a:schemeClr val="tx1">
                    <a:lumMod val="85000"/>
                    <a:lumOff val="15000"/>
                  </a:schemeClr>
                </a:solidFill>
                <a:latin typeface="+mn-ea"/>
                <a:cs typeface="+mn-ea"/>
              </a:rPr>
              <a:t>JPEG</a:t>
            </a:r>
            <a:r>
              <a:rPr lang="zh-CN" altLang="en-US" sz="1200">
                <a:solidFill>
                  <a:schemeClr val="tx1">
                    <a:lumMod val="85000"/>
                    <a:lumOff val="15000"/>
                  </a:schemeClr>
                </a:solidFill>
                <a:latin typeface="+mn-ea"/>
                <a:cs typeface="+mn-ea"/>
              </a:rPr>
              <a:t>、</a:t>
            </a:r>
            <a:r>
              <a:rPr lang="en-US" altLang="zh-CN" sz="1200">
                <a:solidFill>
                  <a:schemeClr val="tx1">
                    <a:lumMod val="85000"/>
                    <a:lumOff val="15000"/>
                  </a:schemeClr>
                </a:solidFill>
                <a:latin typeface="+mn-ea"/>
                <a:cs typeface="+mn-ea"/>
              </a:rPr>
              <a:t>PNG</a:t>
            </a:r>
            <a:r>
              <a:rPr lang="zh-CN" altLang="en-US" sz="1200">
                <a:solidFill>
                  <a:schemeClr val="tx1">
                    <a:lumMod val="85000"/>
                    <a:lumOff val="15000"/>
                  </a:schemeClr>
                </a:solidFill>
                <a:latin typeface="+mn-ea"/>
                <a:cs typeface="+mn-ea"/>
              </a:rPr>
              <a:t>、</a:t>
            </a:r>
            <a:r>
              <a:rPr lang="en-US" altLang="zh-CN" sz="1200">
                <a:solidFill>
                  <a:schemeClr val="tx1">
                    <a:lumMod val="85000"/>
                    <a:lumOff val="15000"/>
                  </a:schemeClr>
                </a:solidFill>
                <a:latin typeface="+mn-ea"/>
                <a:cs typeface="+mn-ea"/>
              </a:rPr>
              <a:t>TIFF</a:t>
            </a:r>
            <a:r>
              <a:rPr lang="zh-CN" altLang="en-US" sz="1200">
                <a:solidFill>
                  <a:schemeClr val="tx1">
                    <a:lumMod val="85000"/>
                    <a:lumOff val="15000"/>
                  </a:schemeClr>
                </a:solidFill>
                <a:latin typeface="+mn-ea"/>
                <a:cs typeface="+mn-ea"/>
              </a:rPr>
              <a:t>等，根据实际需求选择最合适的格式进行保存或传输。</a:t>
            </a:r>
            <a:endParaRPr lang="zh-CN" altLang="en-US" sz="1200">
              <a:solidFill>
                <a:schemeClr val="tx1">
                  <a:lumMod val="85000"/>
                  <a:lumOff val="15000"/>
                </a:schemeClr>
              </a:solidFill>
              <a:latin typeface="+mn-ea"/>
              <a:cs typeface="+mn-ea"/>
            </a:endParaRPr>
          </a:p>
        </p:txBody>
      </p:sp>
      <p:cxnSp>
        <p:nvCxnSpPr>
          <p:cNvPr id="74" name="直接连接符 73"/>
          <p:cNvCxnSpPr/>
          <p:nvPr>
            <p:custDataLst>
              <p:tags r:id="rId7"/>
            </p:custDataLst>
          </p:nvPr>
        </p:nvCxnSpPr>
        <p:spPr>
          <a:xfrm flipV="1">
            <a:off x="4960620" y="1935639"/>
            <a:ext cx="3496628"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8" name="矩形 7"/>
          <p:cNvSpPr/>
          <p:nvPr>
            <p:custDataLst>
              <p:tags r:id="rId8"/>
            </p:custDataLst>
          </p:nvPr>
        </p:nvSpPr>
        <p:spPr>
          <a:xfrm>
            <a:off x="4998244" y="1484630"/>
            <a:ext cx="3369469" cy="332423"/>
          </a:xfrm>
          <a:prstGeom prst="rect">
            <a:avLst/>
          </a:prstGeom>
          <a:noFill/>
        </p:spPr>
        <p:txBody>
          <a:bodyPr wrap="square" lIns="0" tIns="0" rIns="0" bIns="0" rtlCol="0" anchor="ctr" anchorCtr="0">
            <a:noAutofit/>
          </a:bodyPr>
          <a:lstStyle/>
          <a:p>
            <a:pPr>
              <a:spcBef>
                <a:spcPct val="0"/>
              </a:spcBef>
              <a:spcAft>
                <a:spcPct val="0"/>
              </a:spcAft>
            </a:pPr>
            <a:r>
              <a:rPr lang="zh-CN" altLang="en-US" sz="1650" b="1">
                <a:solidFill>
                  <a:schemeClr val="accent1"/>
                </a:solidFill>
                <a:latin typeface="+mn-ea"/>
                <a:cs typeface="+mn-ea"/>
                <a:sym typeface="+mn-ea"/>
              </a:rPr>
              <a:t>其它骨髓细胞形态学分析系统</a:t>
            </a:r>
            <a:endParaRPr lang="zh-CN" altLang="en-US" sz="1650" b="1">
              <a:solidFill>
                <a:schemeClr val="accent1"/>
              </a:solidFill>
              <a:latin typeface="+mn-ea"/>
              <a:cs typeface="+mn-ea"/>
            </a:endParaRPr>
          </a:p>
        </p:txBody>
      </p:sp>
      <p:sp>
        <p:nvSpPr>
          <p:cNvPr id="9" name="标题 8"/>
          <p:cNvSpPr>
            <a:spLocks noGrp="1"/>
          </p:cNvSpPr>
          <p:nvPr>
            <p:ph type="title"/>
            <p:custDataLst>
              <p:tags r:id="rId9"/>
            </p:custDataLst>
          </p:nvPr>
        </p:nvSpPr>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pPr lvl="0" algn="l">
              <a:buClrTx/>
              <a:buSzTx/>
              <a:buFontTx/>
            </a:pPr>
            <a:r>
              <a:rPr spc="0">
                <a:latin typeface="黑体" panose="02010609060101010101" pitchFamily="49" charset="-122"/>
                <a:ea typeface="黑体" panose="02010609060101010101" pitchFamily="49" charset="-122"/>
                <a:sym typeface="+mn-ea"/>
              </a:rPr>
              <a:t>行业发展对标</a:t>
            </a:r>
            <a:r>
              <a:rPr lang="en-US" altLang="zh-CN" spc="0">
                <a:latin typeface="黑体" panose="02010609060101010101" pitchFamily="49" charset="-122"/>
                <a:ea typeface="黑体" panose="02010609060101010101" pitchFamily="49" charset="-122"/>
                <a:sym typeface="+mn-ea"/>
              </a:rPr>
              <a:t>-</a:t>
            </a:r>
            <a:r>
              <a:rPr spc="0">
                <a:latin typeface="黑体" panose="02010609060101010101" pitchFamily="49" charset="-122"/>
                <a:ea typeface="黑体" panose="02010609060101010101" pitchFamily="49" charset="-122"/>
                <a:sym typeface="+mn-ea"/>
              </a:rPr>
              <a:t>图片输出</a:t>
            </a:r>
            <a:endParaRPr spc="0">
              <a:latin typeface="黑体" panose="02010609060101010101" pitchFamily="49" charset="-122"/>
              <a:ea typeface="黑体" panose="02010609060101010101" pitchFamily="49" charset="-122"/>
              <a:sym typeface="+mn-ea"/>
            </a:endParaRPr>
          </a:p>
        </p:txBody>
      </p:sp>
      <p:grpSp>
        <p:nvGrpSpPr>
          <p:cNvPr id="18" name="图形 16"/>
          <p:cNvGrpSpPr/>
          <p:nvPr>
            <p:custDataLst>
              <p:tags r:id="rId10"/>
            </p:custDataLst>
          </p:nvPr>
        </p:nvGrpSpPr>
        <p:grpSpPr>
          <a:xfrm>
            <a:off x="4363720" y="3077845"/>
            <a:ext cx="418465" cy="328295"/>
            <a:chOff x="5672846" y="3531711"/>
            <a:chExt cx="843659" cy="679243"/>
          </a:xfrm>
          <a:solidFill>
            <a:srgbClr val="FFFFFF"/>
          </a:solidFill>
        </p:grpSpPr>
        <p:sp>
          <p:nvSpPr>
            <p:cNvPr id="4" name="任意多边形: 形状 18"/>
            <p:cNvSpPr/>
            <p:nvPr>
              <p:custDataLst>
                <p:tags r:id="rId11"/>
              </p:custDataLst>
            </p:nvPr>
          </p:nvSpPr>
          <p:spPr>
            <a:xfrm>
              <a:off x="5672846" y="3545406"/>
              <a:ext cx="441759" cy="651916"/>
            </a:xfrm>
            <a:custGeom>
              <a:avLst/>
              <a:gdLst>
                <a:gd name="connsiteX0" fmla="*/ 441760 w 441759"/>
                <a:gd name="connsiteY0" fmla="*/ 0 h 651916"/>
                <a:gd name="connsiteX1" fmla="*/ 355449 w 441759"/>
                <a:gd name="connsiteY1" fmla="*/ 651916 h 651916"/>
                <a:gd name="connsiteX2" fmla="*/ 97939 w 441759"/>
                <a:gd name="connsiteY2" fmla="*/ 651916 h 651916"/>
                <a:gd name="connsiteX3" fmla="*/ 0 w 441759"/>
                <a:gd name="connsiteY3" fmla="*/ 0 h 651916"/>
                <a:gd name="connsiteX4" fmla="*/ 178758 w 441759"/>
                <a:gd name="connsiteY4" fmla="*/ 0 h 651916"/>
                <a:gd name="connsiteX5" fmla="*/ 223270 w 441759"/>
                <a:gd name="connsiteY5" fmla="*/ 455844 h 651916"/>
                <a:gd name="connsiteX6" fmla="*/ 251179 w 441759"/>
                <a:gd name="connsiteY6" fmla="*/ 121261 h 651916"/>
                <a:gd name="connsiteX7" fmla="*/ 262937 w 441759"/>
                <a:gd name="connsiteY7" fmla="*/ 0 h 651916"/>
                <a:gd name="connsiteX8" fmla="*/ 441760 w 441759"/>
                <a:gd name="connsiteY8" fmla="*/ 0 h 65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759" h="651916">
                  <a:moveTo>
                    <a:pt x="441760" y="0"/>
                  </a:moveTo>
                  <a:lnTo>
                    <a:pt x="355449" y="651916"/>
                  </a:lnTo>
                  <a:lnTo>
                    <a:pt x="97939" y="651916"/>
                  </a:lnTo>
                  <a:lnTo>
                    <a:pt x="0" y="0"/>
                  </a:lnTo>
                  <a:lnTo>
                    <a:pt x="178758" y="0"/>
                  </a:lnTo>
                  <a:cubicBezTo>
                    <a:pt x="199561" y="179598"/>
                    <a:pt x="214355" y="331546"/>
                    <a:pt x="223270" y="455844"/>
                  </a:cubicBezTo>
                  <a:cubicBezTo>
                    <a:pt x="232056" y="330190"/>
                    <a:pt x="241295" y="218684"/>
                    <a:pt x="251179" y="121261"/>
                  </a:cubicBezTo>
                  <a:lnTo>
                    <a:pt x="262937" y="0"/>
                  </a:lnTo>
                  <a:lnTo>
                    <a:pt x="441760" y="0"/>
                  </a:lnTo>
                  <a:close/>
                </a:path>
              </a:pathLst>
            </a:custGeom>
          </p:spPr>
          <p:style>
            <a:lnRef idx="2">
              <a:schemeClr val="lt1"/>
            </a:lnRef>
            <a:fillRef idx="1">
              <a:schemeClr val="accent1"/>
            </a:fillRef>
            <a:effectRef idx="1">
              <a:schemeClr val="accent1"/>
            </a:effectRef>
            <a:fontRef idx="minor">
              <a:schemeClr val="lt1"/>
            </a:fontRef>
          </p:style>
          <p:txBody>
            <a:bodyPr rtlCol="0" anchor="ctr"/>
            <a:lstStyle/>
            <a:p>
              <a:endParaRPr lang="zh-CN" altLang="en-US" sz="800">
                <a:solidFill>
                  <a:srgbClr val="FFFFFF"/>
                </a:solidFill>
                <a:latin typeface="黑体" panose="02010609060101010101" pitchFamily="49" charset="-122"/>
                <a:ea typeface="黑体" panose="02010609060101010101" pitchFamily="49" charset="-122"/>
              </a:endParaRPr>
            </a:p>
          </p:txBody>
        </p:sp>
        <p:sp>
          <p:nvSpPr>
            <p:cNvPr id="20" name="任意多边形: 形状 19"/>
            <p:cNvSpPr/>
            <p:nvPr>
              <p:custDataLst>
                <p:tags r:id="rId12"/>
              </p:custDataLst>
            </p:nvPr>
          </p:nvSpPr>
          <p:spPr>
            <a:xfrm>
              <a:off x="6129141" y="3531711"/>
              <a:ext cx="387363" cy="679243"/>
            </a:xfrm>
            <a:custGeom>
              <a:avLst/>
              <a:gdLst>
                <a:gd name="connsiteX0" fmla="*/ 373215 w 387363"/>
                <a:gd name="connsiteY0" fmla="*/ 210996 h 679243"/>
                <a:gd name="connsiteX1" fmla="*/ 215776 w 387363"/>
                <a:gd name="connsiteY1" fmla="*/ 210996 h 679243"/>
                <a:gd name="connsiteX2" fmla="*/ 215776 w 387363"/>
                <a:gd name="connsiteY2" fmla="*/ 162672 h 679243"/>
                <a:gd name="connsiteX3" fmla="*/ 209768 w 387363"/>
                <a:gd name="connsiteY3" fmla="*/ 119581 h 679243"/>
                <a:gd name="connsiteX4" fmla="*/ 189612 w 387363"/>
                <a:gd name="connsiteY4" fmla="*/ 110343 h 679243"/>
                <a:gd name="connsiteX5" fmla="*/ 166484 w 387363"/>
                <a:gd name="connsiteY5" fmla="*/ 122812 h 679243"/>
                <a:gd name="connsiteX6" fmla="*/ 158602 w 387363"/>
                <a:gd name="connsiteY6" fmla="*/ 160669 h 679243"/>
                <a:gd name="connsiteX7" fmla="*/ 167453 w 387363"/>
                <a:gd name="connsiteY7" fmla="*/ 209833 h 679243"/>
                <a:gd name="connsiteX8" fmla="*/ 215389 w 387363"/>
                <a:gd name="connsiteY8" fmla="*/ 249693 h 679243"/>
                <a:gd name="connsiteX9" fmla="*/ 357969 w 387363"/>
                <a:gd name="connsiteY9" fmla="*/ 359972 h 679243"/>
                <a:gd name="connsiteX10" fmla="*/ 387364 w 387363"/>
                <a:gd name="connsiteY10" fmla="*/ 498870 h 679243"/>
                <a:gd name="connsiteX11" fmla="*/ 371084 w 387363"/>
                <a:gd name="connsiteY11" fmla="*/ 601525 h 679243"/>
                <a:gd name="connsiteX12" fmla="*/ 308095 w 387363"/>
                <a:gd name="connsiteY12" fmla="*/ 656891 h 679243"/>
                <a:gd name="connsiteX13" fmla="*/ 199367 w 387363"/>
                <a:gd name="connsiteY13" fmla="*/ 679243 h 679243"/>
                <a:gd name="connsiteX14" fmla="*/ 83210 w 387363"/>
                <a:gd name="connsiteY14" fmla="*/ 653467 h 679243"/>
                <a:gd name="connsiteX15" fmla="*/ 20221 w 387363"/>
                <a:gd name="connsiteY15" fmla="*/ 587829 h 679243"/>
                <a:gd name="connsiteX16" fmla="*/ 5297 w 387363"/>
                <a:gd name="connsiteY16" fmla="*/ 474708 h 679243"/>
                <a:gd name="connsiteX17" fmla="*/ 5297 w 387363"/>
                <a:gd name="connsiteY17" fmla="*/ 432005 h 679243"/>
                <a:gd name="connsiteX18" fmla="*/ 162607 w 387363"/>
                <a:gd name="connsiteY18" fmla="*/ 432005 h 679243"/>
                <a:gd name="connsiteX19" fmla="*/ 162607 w 387363"/>
                <a:gd name="connsiteY19" fmla="*/ 511338 h 679243"/>
                <a:gd name="connsiteX20" fmla="*/ 169262 w 387363"/>
                <a:gd name="connsiteY20" fmla="*/ 558435 h 679243"/>
                <a:gd name="connsiteX21" fmla="*/ 192842 w 387363"/>
                <a:gd name="connsiteY21" fmla="*/ 568900 h 679243"/>
                <a:gd name="connsiteX22" fmla="*/ 218037 w 387363"/>
                <a:gd name="connsiteY22" fmla="*/ 555592 h 679243"/>
                <a:gd name="connsiteX23" fmla="*/ 226307 w 387363"/>
                <a:gd name="connsiteY23" fmla="*/ 516119 h 679243"/>
                <a:gd name="connsiteX24" fmla="*/ 210608 w 387363"/>
                <a:gd name="connsiteY24" fmla="*/ 440791 h 679243"/>
                <a:gd name="connsiteX25" fmla="*/ 131275 w 387363"/>
                <a:gd name="connsiteY25" fmla="*/ 381614 h 679243"/>
                <a:gd name="connsiteX26" fmla="*/ 47548 w 387363"/>
                <a:gd name="connsiteY26" fmla="*/ 320822 h 679243"/>
                <a:gd name="connsiteX27" fmla="*/ 13502 w 387363"/>
                <a:gd name="connsiteY27" fmla="*/ 268493 h 679243"/>
                <a:gd name="connsiteX28" fmla="*/ 0 w 387363"/>
                <a:gd name="connsiteY28" fmla="*/ 183152 h 679243"/>
                <a:gd name="connsiteX29" fmla="*/ 19123 w 387363"/>
                <a:gd name="connsiteY29" fmla="*/ 73648 h 679243"/>
                <a:gd name="connsiteX30" fmla="*/ 80948 w 387363"/>
                <a:gd name="connsiteY30" fmla="*/ 19510 h 679243"/>
                <a:gd name="connsiteX31" fmla="*/ 183991 w 387363"/>
                <a:gd name="connsiteY31" fmla="*/ 0 h 679243"/>
                <a:gd name="connsiteX32" fmla="*/ 296531 w 387363"/>
                <a:gd name="connsiteY32" fmla="*/ 21319 h 679243"/>
                <a:gd name="connsiteX33" fmla="*/ 358163 w 387363"/>
                <a:gd name="connsiteY33" fmla="*/ 75070 h 679243"/>
                <a:gd name="connsiteX34" fmla="*/ 373280 w 387363"/>
                <a:gd name="connsiteY34" fmla="*/ 185219 h 679243"/>
                <a:gd name="connsiteX35" fmla="*/ 373280 w 387363"/>
                <a:gd name="connsiteY35" fmla="*/ 210996 h 679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87363" h="679243">
                  <a:moveTo>
                    <a:pt x="373215" y="210996"/>
                  </a:moveTo>
                  <a:lnTo>
                    <a:pt x="215776" y="210996"/>
                  </a:lnTo>
                  <a:lnTo>
                    <a:pt x="215776" y="162672"/>
                  </a:lnTo>
                  <a:cubicBezTo>
                    <a:pt x="215776" y="140125"/>
                    <a:pt x="213774" y="125783"/>
                    <a:pt x="209768" y="119581"/>
                  </a:cubicBezTo>
                  <a:cubicBezTo>
                    <a:pt x="205763" y="113380"/>
                    <a:pt x="199044" y="110343"/>
                    <a:pt x="189612" y="110343"/>
                  </a:cubicBezTo>
                  <a:cubicBezTo>
                    <a:pt x="179404" y="110343"/>
                    <a:pt x="171717" y="114478"/>
                    <a:pt x="166484" y="122812"/>
                  </a:cubicBezTo>
                  <a:cubicBezTo>
                    <a:pt x="161251" y="131146"/>
                    <a:pt x="158602" y="143743"/>
                    <a:pt x="158602" y="160669"/>
                  </a:cubicBezTo>
                  <a:cubicBezTo>
                    <a:pt x="158602" y="182441"/>
                    <a:pt x="161574" y="198786"/>
                    <a:pt x="167453" y="209833"/>
                  </a:cubicBezTo>
                  <a:cubicBezTo>
                    <a:pt x="173073" y="220880"/>
                    <a:pt x="189030" y="234124"/>
                    <a:pt x="215389" y="249693"/>
                  </a:cubicBezTo>
                  <a:cubicBezTo>
                    <a:pt x="290846" y="294464"/>
                    <a:pt x="338394" y="331223"/>
                    <a:pt x="357969" y="359972"/>
                  </a:cubicBezTo>
                  <a:cubicBezTo>
                    <a:pt x="377544" y="388721"/>
                    <a:pt x="387364" y="434977"/>
                    <a:pt x="387364" y="498870"/>
                  </a:cubicBezTo>
                  <a:cubicBezTo>
                    <a:pt x="387364" y="545320"/>
                    <a:pt x="381937" y="579560"/>
                    <a:pt x="371084" y="601525"/>
                  </a:cubicBezTo>
                  <a:cubicBezTo>
                    <a:pt x="360230" y="623555"/>
                    <a:pt x="339234" y="641967"/>
                    <a:pt x="308095" y="656891"/>
                  </a:cubicBezTo>
                  <a:cubicBezTo>
                    <a:pt x="276956" y="671814"/>
                    <a:pt x="240713" y="679243"/>
                    <a:pt x="199367" y="679243"/>
                  </a:cubicBezTo>
                  <a:cubicBezTo>
                    <a:pt x="154015" y="679243"/>
                    <a:pt x="115253" y="670651"/>
                    <a:pt x="83210" y="653467"/>
                  </a:cubicBezTo>
                  <a:cubicBezTo>
                    <a:pt x="51102" y="636282"/>
                    <a:pt x="30105" y="614381"/>
                    <a:pt x="20221" y="587829"/>
                  </a:cubicBezTo>
                  <a:cubicBezTo>
                    <a:pt x="10272" y="561277"/>
                    <a:pt x="5297" y="523549"/>
                    <a:pt x="5297" y="474708"/>
                  </a:cubicBezTo>
                  <a:lnTo>
                    <a:pt x="5297" y="432005"/>
                  </a:lnTo>
                  <a:lnTo>
                    <a:pt x="162607" y="432005"/>
                  </a:lnTo>
                  <a:lnTo>
                    <a:pt x="162607" y="511338"/>
                  </a:lnTo>
                  <a:cubicBezTo>
                    <a:pt x="162607" y="535759"/>
                    <a:pt x="164804" y="551457"/>
                    <a:pt x="169262" y="558435"/>
                  </a:cubicBezTo>
                  <a:cubicBezTo>
                    <a:pt x="173719" y="565412"/>
                    <a:pt x="181536" y="568900"/>
                    <a:pt x="192842" y="568900"/>
                  </a:cubicBezTo>
                  <a:cubicBezTo>
                    <a:pt x="204148" y="568900"/>
                    <a:pt x="212481" y="564443"/>
                    <a:pt x="218037" y="555592"/>
                  </a:cubicBezTo>
                  <a:cubicBezTo>
                    <a:pt x="223529" y="546741"/>
                    <a:pt x="226307" y="533562"/>
                    <a:pt x="226307" y="516119"/>
                  </a:cubicBezTo>
                  <a:cubicBezTo>
                    <a:pt x="226307" y="477744"/>
                    <a:pt x="221074" y="452614"/>
                    <a:pt x="210608" y="440791"/>
                  </a:cubicBezTo>
                  <a:cubicBezTo>
                    <a:pt x="199884" y="428969"/>
                    <a:pt x="173396" y="409265"/>
                    <a:pt x="131275" y="381614"/>
                  </a:cubicBezTo>
                  <a:cubicBezTo>
                    <a:pt x="89153" y="353705"/>
                    <a:pt x="61180" y="333420"/>
                    <a:pt x="47548" y="320822"/>
                  </a:cubicBezTo>
                  <a:cubicBezTo>
                    <a:pt x="33852" y="308224"/>
                    <a:pt x="22482" y="290781"/>
                    <a:pt x="13502" y="268493"/>
                  </a:cubicBezTo>
                  <a:cubicBezTo>
                    <a:pt x="4522" y="246205"/>
                    <a:pt x="0" y="217779"/>
                    <a:pt x="0" y="183152"/>
                  </a:cubicBezTo>
                  <a:cubicBezTo>
                    <a:pt x="0" y="133213"/>
                    <a:pt x="6396" y="96712"/>
                    <a:pt x="19123" y="73648"/>
                  </a:cubicBezTo>
                  <a:cubicBezTo>
                    <a:pt x="31850" y="50585"/>
                    <a:pt x="52458" y="32496"/>
                    <a:pt x="80948" y="19510"/>
                  </a:cubicBezTo>
                  <a:cubicBezTo>
                    <a:pt x="109309" y="6525"/>
                    <a:pt x="143679" y="0"/>
                    <a:pt x="183991" y="0"/>
                  </a:cubicBezTo>
                  <a:cubicBezTo>
                    <a:pt x="227986" y="0"/>
                    <a:pt x="265521" y="7106"/>
                    <a:pt x="296531" y="21319"/>
                  </a:cubicBezTo>
                  <a:cubicBezTo>
                    <a:pt x="327541" y="35532"/>
                    <a:pt x="348085" y="53492"/>
                    <a:pt x="358163" y="75070"/>
                  </a:cubicBezTo>
                  <a:cubicBezTo>
                    <a:pt x="368241" y="96712"/>
                    <a:pt x="373280" y="133407"/>
                    <a:pt x="373280" y="185219"/>
                  </a:cubicBezTo>
                  <a:lnTo>
                    <a:pt x="373280" y="210996"/>
                  </a:lnTo>
                  <a:close/>
                </a:path>
              </a:pathLst>
            </a:custGeom>
          </p:spPr>
          <p:style>
            <a:lnRef idx="2">
              <a:schemeClr val="lt1"/>
            </a:lnRef>
            <a:fillRef idx="1">
              <a:schemeClr val="accent1"/>
            </a:fillRef>
            <a:effectRef idx="1">
              <a:schemeClr val="accent1"/>
            </a:effectRef>
            <a:fontRef idx="minor">
              <a:schemeClr val="lt1"/>
            </a:fontRef>
          </p:style>
          <p:txBody>
            <a:bodyPr rtlCol="0" anchor="ctr"/>
            <a:lstStyle/>
            <a:p>
              <a:endParaRPr lang="zh-CN" altLang="en-US" sz="1200">
                <a:solidFill>
                  <a:srgbClr val="FFFFFF"/>
                </a:solidFill>
                <a:latin typeface="黑体" panose="02010609060101010101" pitchFamily="49" charset="-122"/>
                <a:ea typeface="黑体" panose="02010609060101010101" pitchFamily="49" charset="-122"/>
              </a:endParaRPr>
            </a:p>
          </p:txBody>
        </p:sp>
      </p:grpSp>
      <p:pic>
        <p:nvPicPr>
          <p:cNvPr id="3" name="图片 2"/>
          <p:cNvPicPr>
            <a:picLocks noChangeAspect="1"/>
          </p:cNvPicPr>
          <p:nvPr/>
        </p:nvPicPr>
        <p:blipFill>
          <a:blip r:embed="rId13">
            <a:alphaModFix amt="36000"/>
          </a:blip>
          <a:stretch>
            <a:fillRect/>
          </a:stretch>
        </p:blipFill>
        <p:spPr>
          <a:xfrm>
            <a:off x="7595870" y="0"/>
            <a:ext cx="1521460" cy="669290"/>
          </a:xfrm>
          <a:prstGeom prst="rect">
            <a:avLst/>
          </a:prstGeom>
        </p:spPr>
      </p:pic>
    </p:spTree>
    <p:custDataLst>
      <p:tags r:id="rId1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323505" y="1581149"/>
            <a:ext cx="4496991" cy="926306"/>
          </a:xfrm>
        </p:spPr>
        <p:txBody>
          <a:bodyPr/>
          <a:lstStyle/>
          <a:p>
            <a:pPr marL="0" indent="0" algn="ctr">
              <a:lnSpc>
                <a:spcPct val="90000"/>
              </a:lnSpc>
              <a:spcBef>
                <a:spcPts val="0"/>
              </a:spcBef>
              <a:spcAft>
                <a:spcPts val="0"/>
              </a:spcAft>
              <a:buSzPct val="100000"/>
              <a:buNone/>
            </a:pPr>
            <a:r>
              <a:rPr lang="zh-CN" altLang="en-US" spc="300" dirty="0">
                <a:solidFill>
                  <a:schemeClr val="accent1"/>
                </a:solidFill>
                <a:latin typeface="黑体" panose="02010609060101010101" pitchFamily="49" charset="-122"/>
                <a:cs typeface="+mn-ea"/>
                <a:sym typeface="+mn-ea"/>
              </a:rPr>
              <a:t>渠道及布局规划</a:t>
            </a:r>
            <a:endParaRPr lang="zh-CN" altLang="en-US" sz="2700" dirty="0">
              <a:solidFill>
                <a:schemeClr val="accent1"/>
              </a:solidFill>
              <a:latin typeface="+mj-lt"/>
              <a:ea typeface="+mj-ea"/>
              <a:sym typeface="+mn-ea"/>
            </a:endParaRPr>
          </a:p>
        </p:txBody>
      </p:sp>
      <p:sp>
        <p:nvSpPr>
          <p:cNvPr id="10" name="文本占位符 9"/>
          <p:cNvSpPr>
            <a:spLocks noGrp="1"/>
          </p:cNvSpPr>
          <p:nvPr>
            <p:ph type="body" idx="1"/>
            <p:custDataLst>
              <p:tags r:id="rId2"/>
            </p:custDataLst>
          </p:nvPr>
        </p:nvSpPr>
        <p:spPr>
          <a:xfrm>
            <a:off x="3038475" y="2505710"/>
            <a:ext cx="3067685" cy="1343660"/>
          </a:xfrm>
          <a:solidFill>
            <a:schemeClr val="lt1">
              <a:lumMod val="50000"/>
            </a:schemeClr>
          </a:solidFill>
        </p:spPr>
        <p:txBody>
          <a:bodyPr>
            <a:normAutofit/>
          </a:bodyPr>
          <a:lstStyle/>
          <a:p>
            <a:pPr marL="0" lvl="0" indent="-285750" algn="ctr" fontAlgn="ctr">
              <a:lnSpc>
                <a:spcPct val="130000"/>
              </a:lnSpc>
              <a:spcBef>
                <a:spcPts val="1000"/>
              </a:spcBef>
              <a:spcAft>
                <a:spcPts val="0"/>
              </a:spcAft>
              <a:buSzPct val="100000"/>
              <a:buFont typeface="Wingdings" panose="05000000000000000000" charset="0"/>
              <a:buNone/>
            </a:pPr>
            <a:r>
              <a:rPr sz="1400">
                <a:solidFill>
                  <a:schemeClr val="lt1"/>
                </a:solidFill>
                <a:latin typeface="+mn-lt"/>
                <a:ea typeface="+mn-ea"/>
                <a:sym typeface="+mn-ea"/>
              </a:rPr>
              <a:t>销售渠道分布</a:t>
            </a:r>
            <a:endParaRPr sz="1400">
              <a:solidFill>
                <a:schemeClr val="lt1"/>
              </a:solidFill>
              <a:latin typeface="+mn-lt"/>
              <a:ea typeface="+mn-ea"/>
              <a:sym typeface="+mn-ea"/>
            </a:endParaRPr>
          </a:p>
          <a:p>
            <a:pPr marL="0" lvl="0" indent="-285750" algn="ctr" fontAlgn="ctr">
              <a:lnSpc>
                <a:spcPct val="130000"/>
              </a:lnSpc>
              <a:spcBef>
                <a:spcPts val="1000"/>
              </a:spcBef>
              <a:spcAft>
                <a:spcPts val="0"/>
              </a:spcAft>
              <a:buSzPct val="100000"/>
              <a:buFont typeface="Wingdings" panose="05000000000000000000" charset="0"/>
              <a:buNone/>
            </a:pPr>
            <a:r>
              <a:rPr sz="1400">
                <a:solidFill>
                  <a:schemeClr val="lt1"/>
                </a:solidFill>
                <a:latin typeface="+mn-lt"/>
                <a:ea typeface="+mn-ea"/>
                <a:sym typeface="+mn-ea"/>
              </a:rPr>
              <a:t>需求市场分布</a:t>
            </a:r>
            <a:endParaRPr lang="zh-CN" altLang="en-US" sz="1400">
              <a:solidFill>
                <a:schemeClr val="lt1"/>
              </a:solidFill>
              <a:latin typeface="+mn-lt"/>
              <a:ea typeface="+mn-ea"/>
              <a:sym typeface="+mn-ea"/>
            </a:endParaRPr>
          </a:p>
        </p:txBody>
      </p:sp>
      <p:sp>
        <p:nvSpPr>
          <p:cNvPr id="4" name="文本框 3"/>
          <p:cNvSpPr txBox="1"/>
          <p:nvPr>
            <p:custDataLst>
              <p:tags r:id="rId3"/>
            </p:custDataLst>
          </p:nvPr>
        </p:nvSpPr>
        <p:spPr>
          <a:xfrm>
            <a:off x="4217194" y="1070134"/>
            <a:ext cx="709613" cy="878205"/>
          </a:xfrm>
          <a:prstGeom prst="rect">
            <a:avLst/>
          </a:prstGeom>
          <a:noFill/>
        </p:spPr>
        <p:txBody>
          <a:bodyPr wrap="none" rtlCol="0">
            <a:normAutofit lnSpcReduction="10000"/>
          </a:bodyPr>
          <a:lstStyle/>
          <a:p>
            <a:pPr>
              <a:lnSpc>
                <a:spcPct val="130000"/>
              </a:lnSpc>
            </a:pPr>
            <a:r>
              <a:rPr lang="en-US" altLang="zh-CN" sz="4050" dirty="0">
                <a:solidFill>
                  <a:schemeClr val="dk1"/>
                </a:solidFill>
                <a:latin typeface="Arial" panose="020B0604020202020204" pitchFamily="34" charset="0"/>
                <a:ea typeface="微软雅黑" panose="020B0503020204020204" pitchFamily="34" charset="-122"/>
              </a:rPr>
              <a:t>04</a:t>
            </a:r>
            <a:endParaRPr lang="en-US" altLang="zh-CN" sz="4050" dirty="0">
              <a:solidFill>
                <a:schemeClr val="dk1"/>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4">
            <a:alphaModFix amt="36000"/>
          </a:blip>
          <a:stretch>
            <a:fillRect/>
          </a:stretch>
        </p:blipFill>
        <p:spPr>
          <a:xfrm>
            <a:off x="7595870" y="0"/>
            <a:ext cx="1521460" cy="66929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pPr lvl="0" algn="l">
              <a:buClrTx/>
              <a:buSzTx/>
              <a:buFontTx/>
            </a:pPr>
            <a:r>
              <a:rPr spc="0">
                <a:latin typeface="黑体" panose="02010609060101010101" pitchFamily="49" charset="-122"/>
                <a:ea typeface="黑体" panose="02010609060101010101" pitchFamily="49" charset="-122"/>
                <a:sym typeface="+mn-ea"/>
              </a:rPr>
              <a:t>销售渠道分布</a:t>
            </a:r>
            <a:endParaRPr spc="0">
              <a:latin typeface="黑体" panose="02010609060101010101" pitchFamily="49" charset="-122"/>
              <a:ea typeface="黑体" panose="02010609060101010101" pitchFamily="49" charset="-122"/>
              <a:sym typeface="+mn-ea"/>
            </a:endParaRPr>
          </a:p>
        </p:txBody>
      </p:sp>
      <p:sp>
        <p:nvSpPr>
          <p:cNvPr id="19" name="矩形 18"/>
          <p:cNvSpPr/>
          <p:nvPr>
            <p:custDataLst>
              <p:tags r:id="rId2"/>
            </p:custDataLst>
          </p:nvPr>
        </p:nvSpPr>
        <p:spPr>
          <a:xfrm>
            <a:off x="521970" y="1132999"/>
            <a:ext cx="2565083" cy="185738"/>
          </a:xfrm>
          <a:prstGeom prst="rect">
            <a:avLst/>
          </a:prstGeom>
          <a:solidFill>
            <a:schemeClr val="accent1"/>
          </a:solidFill>
          <a:ln>
            <a:noFill/>
          </a:ln>
          <a:effectLst>
            <a:outerShdw blurRad="254000" dist="101600" dir="2700000" algn="tl" rotWithShape="0">
              <a:schemeClr val="bg1">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350">
              <a:solidFill>
                <a:schemeClr val="tx1"/>
              </a:solidFill>
              <a:sym typeface="+mn-ea"/>
            </a:endParaRPr>
          </a:p>
        </p:txBody>
      </p:sp>
      <p:sp>
        <p:nvSpPr>
          <p:cNvPr id="20" name="矩形 19"/>
          <p:cNvSpPr/>
          <p:nvPr>
            <p:custDataLst>
              <p:tags r:id="rId3"/>
            </p:custDataLst>
          </p:nvPr>
        </p:nvSpPr>
        <p:spPr>
          <a:xfrm>
            <a:off x="521970" y="1233488"/>
            <a:ext cx="2565083" cy="3468053"/>
          </a:xfrm>
          <a:prstGeom prst="rect">
            <a:avLst/>
          </a:prstGeom>
          <a:solidFill>
            <a:srgbClr val="FFFFFF"/>
          </a:solidFill>
          <a:ln w="6350">
            <a:solidFill>
              <a:srgbClr val="666666">
                <a:alpha val="10000"/>
              </a:srgbClr>
            </a:solidFill>
          </a:ln>
          <a:effectLst>
            <a:outerShdw blurRad="254000" dist="101600" dir="2700000" algn="tl" rotWithShape="0">
              <a:schemeClr val="tx1">
                <a:lumMod val="75000"/>
                <a:lumOff val="25000"/>
                <a:alpha val="15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350">
              <a:solidFill>
                <a:srgbClr val="FFFFFF"/>
              </a:solidFill>
              <a:sym typeface="+mn-ea"/>
            </a:endParaRPr>
          </a:p>
        </p:txBody>
      </p:sp>
      <p:sp>
        <p:nvSpPr>
          <p:cNvPr id="3" name="矩形 2"/>
          <p:cNvSpPr/>
          <p:nvPr>
            <p:custDataLst>
              <p:tags r:id="rId4"/>
            </p:custDataLst>
          </p:nvPr>
        </p:nvSpPr>
        <p:spPr>
          <a:xfrm>
            <a:off x="761048" y="1419225"/>
            <a:ext cx="2086451" cy="306705"/>
          </a:xfrm>
          <a:prstGeom prst="rect">
            <a:avLst/>
          </a:prstGeom>
          <a:noFill/>
        </p:spPr>
        <p:txBody>
          <a:bodyPr wrap="square" lIns="0" tIns="0" rIns="0" bIns="0" rtlCol="0" anchor="b">
            <a:noAutofit/>
          </a:bodyPr>
          <a:lstStyle/>
          <a:p>
            <a:pPr lvl="0" algn="l">
              <a:buClrTx/>
              <a:buSzTx/>
              <a:buFontTx/>
            </a:pPr>
            <a:r>
              <a:rPr lang="zh-CN" altLang="en-US" sz="1500" b="1" dirty="0">
                <a:solidFill>
                  <a:schemeClr val="accent1"/>
                </a:solidFill>
                <a:latin typeface="+mn-ea"/>
                <a:cs typeface="+mn-ea"/>
                <a:sym typeface="+mn-ea"/>
              </a:rPr>
              <a:t>医疗机构</a:t>
            </a:r>
            <a:endParaRPr lang="zh-CN" altLang="en-US" sz="1500" b="1" dirty="0">
              <a:solidFill>
                <a:schemeClr val="accent1"/>
              </a:solidFill>
              <a:latin typeface="+mn-ea"/>
              <a:cs typeface="+mn-ea"/>
              <a:sym typeface="+mn-ea"/>
            </a:endParaRPr>
          </a:p>
        </p:txBody>
      </p:sp>
      <p:sp>
        <p:nvSpPr>
          <p:cNvPr id="9" name="矩形 8"/>
          <p:cNvSpPr/>
          <p:nvPr>
            <p:custDataLst>
              <p:tags r:id="rId5"/>
            </p:custDataLst>
          </p:nvPr>
        </p:nvSpPr>
        <p:spPr>
          <a:xfrm>
            <a:off x="3289459" y="1132999"/>
            <a:ext cx="2565083" cy="185738"/>
          </a:xfrm>
          <a:prstGeom prst="rect">
            <a:avLst/>
          </a:prstGeom>
          <a:solidFill>
            <a:schemeClr val="accent1"/>
          </a:solidFill>
          <a:ln>
            <a:noFill/>
          </a:ln>
          <a:effectLst>
            <a:outerShdw blurRad="254000" dist="101600" dir="2700000" algn="tl" rotWithShape="0">
              <a:schemeClr val="bg1">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350">
              <a:solidFill>
                <a:schemeClr val="tx1"/>
              </a:solidFill>
              <a:sym typeface="+mn-ea"/>
            </a:endParaRPr>
          </a:p>
        </p:txBody>
      </p:sp>
      <p:sp>
        <p:nvSpPr>
          <p:cNvPr id="10" name="矩形 9"/>
          <p:cNvSpPr/>
          <p:nvPr>
            <p:custDataLst>
              <p:tags r:id="rId6"/>
            </p:custDataLst>
          </p:nvPr>
        </p:nvSpPr>
        <p:spPr>
          <a:xfrm>
            <a:off x="3289459" y="1233488"/>
            <a:ext cx="2565083" cy="3468053"/>
          </a:xfrm>
          <a:prstGeom prst="rect">
            <a:avLst/>
          </a:prstGeom>
          <a:solidFill>
            <a:srgbClr val="FFFFFF"/>
          </a:solidFill>
          <a:ln w="6350">
            <a:solidFill>
              <a:srgbClr val="666666">
                <a:alpha val="10000"/>
              </a:srgbClr>
            </a:solidFill>
          </a:ln>
          <a:effectLst>
            <a:outerShdw blurRad="254000" dist="101600" dir="2700000" algn="tl" rotWithShape="0">
              <a:schemeClr val="tx1">
                <a:lumMod val="75000"/>
                <a:lumOff val="25000"/>
                <a:alpha val="15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350">
              <a:solidFill>
                <a:srgbClr val="FFFFFF"/>
              </a:solidFill>
              <a:sym typeface="+mn-ea"/>
            </a:endParaRPr>
          </a:p>
        </p:txBody>
      </p:sp>
      <p:sp>
        <p:nvSpPr>
          <p:cNvPr id="6" name="矩形 5"/>
          <p:cNvSpPr/>
          <p:nvPr>
            <p:custDataLst>
              <p:tags r:id="rId7"/>
            </p:custDataLst>
          </p:nvPr>
        </p:nvSpPr>
        <p:spPr>
          <a:xfrm>
            <a:off x="3528536" y="1834039"/>
            <a:ext cx="2086451" cy="2632234"/>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200" kern="0" dirty="0">
                <a:ln>
                  <a:noFill/>
                  <a:prstDash val="sysDot"/>
                </a:ln>
                <a:solidFill>
                  <a:schemeClr val="dk1"/>
                </a:solidFill>
                <a:latin typeface="黑体" panose="02010609060101010101" pitchFamily="49" charset="-122"/>
                <a:ea typeface="黑体" panose="02010609060101010101" pitchFamily="49" charset="-122"/>
                <a:sym typeface="+mn-ea"/>
              </a:rPr>
              <a:t>医学院及其附属教学医院对于高质量、高性能的骨髓细胞形态学分析系统有着持续的需求。</a:t>
            </a:r>
            <a:endParaRPr lang="zh-CN" altLang="en-US" sz="1200" kern="0" dirty="0">
              <a:ln>
                <a:noFill/>
                <a:prstDash val="sysDot"/>
              </a:ln>
              <a:solidFill>
                <a:schemeClr val="dk1"/>
              </a:solidFill>
              <a:latin typeface="黑体" panose="02010609060101010101" pitchFamily="49" charset="-122"/>
              <a:ea typeface="黑体" panose="02010609060101010101" pitchFamily="49" charset="-122"/>
              <a:cs typeface="+mn-ea"/>
              <a:sym typeface="+mn-ea"/>
            </a:endParaRPr>
          </a:p>
        </p:txBody>
      </p:sp>
      <p:sp>
        <p:nvSpPr>
          <p:cNvPr id="7" name="矩形 6"/>
          <p:cNvSpPr/>
          <p:nvPr>
            <p:custDataLst>
              <p:tags r:id="rId8"/>
            </p:custDataLst>
          </p:nvPr>
        </p:nvSpPr>
        <p:spPr>
          <a:xfrm>
            <a:off x="3528536" y="1419225"/>
            <a:ext cx="2086451" cy="306705"/>
          </a:xfrm>
          <a:prstGeom prst="rect">
            <a:avLst/>
          </a:prstGeom>
          <a:noFill/>
        </p:spPr>
        <p:txBody>
          <a:bodyPr wrap="square" lIns="0" tIns="0" rIns="0" bIns="0" rtlCol="0" anchor="b">
            <a:noAutofit/>
          </a:bodyPr>
          <a:lstStyle/>
          <a:p>
            <a:pPr lvl="0" algn="l">
              <a:buClrTx/>
              <a:buSzTx/>
              <a:buFontTx/>
            </a:pPr>
            <a:r>
              <a:rPr lang="zh-CN" altLang="en-US" sz="1500" b="1" dirty="0">
                <a:solidFill>
                  <a:schemeClr val="accent1"/>
                </a:solidFill>
                <a:latin typeface="+mn-ea"/>
                <a:cs typeface="+mn-ea"/>
                <a:sym typeface="+mn-ea"/>
              </a:rPr>
              <a:t>科研与教育机构</a:t>
            </a:r>
            <a:endParaRPr lang="zh-CN" altLang="en-US" sz="1500" b="1" dirty="0">
              <a:solidFill>
                <a:schemeClr val="accent1"/>
              </a:solidFill>
              <a:latin typeface="+mn-ea"/>
              <a:cs typeface="+mn-ea"/>
              <a:sym typeface="+mn-ea"/>
            </a:endParaRPr>
          </a:p>
        </p:txBody>
      </p:sp>
      <p:sp>
        <p:nvSpPr>
          <p:cNvPr id="18" name="矩形 17"/>
          <p:cNvSpPr/>
          <p:nvPr>
            <p:custDataLst>
              <p:tags r:id="rId9"/>
            </p:custDataLst>
          </p:nvPr>
        </p:nvSpPr>
        <p:spPr>
          <a:xfrm>
            <a:off x="6056948" y="1132999"/>
            <a:ext cx="2565083" cy="185738"/>
          </a:xfrm>
          <a:prstGeom prst="rect">
            <a:avLst/>
          </a:prstGeom>
          <a:solidFill>
            <a:schemeClr val="accent1"/>
          </a:solidFill>
          <a:ln>
            <a:noFill/>
          </a:ln>
          <a:effectLst>
            <a:outerShdw blurRad="254000" dist="101600" dir="2700000" algn="tl" rotWithShape="0">
              <a:schemeClr val="bg1">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350">
              <a:solidFill>
                <a:schemeClr val="tx1"/>
              </a:solidFill>
              <a:sym typeface="+mn-ea"/>
            </a:endParaRPr>
          </a:p>
        </p:txBody>
      </p:sp>
      <p:sp>
        <p:nvSpPr>
          <p:cNvPr id="21" name="矩形 20"/>
          <p:cNvSpPr/>
          <p:nvPr>
            <p:custDataLst>
              <p:tags r:id="rId10"/>
            </p:custDataLst>
          </p:nvPr>
        </p:nvSpPr>
        <p:spPr>
          <a:xfrm>
            <a:off x="6056948" y="1233488"/>
            <a:ext cx="2565083" cy="3468053"/>
          </a:xfrm>
          <a:prstGeom prst="rect">
            <a:avLst/>
          </a:prstGeom>
          <a:solidFill>
            <a:srgbClr val="FFFFFF"/>
          </a:solidFill>
          <a:ln w="6350">
            <a:solidFill>
              <a:srgbClr val="666666">
                <a:alpha val="10000"/>
              </a:srgbClr>
            </a:solidFill>
          </a:ln>
          <a:effectLst>
            <a:outerShdw blurRad="254000" dist="101600" dir="2700000" algn="tl" rotWithShape="0">
              <a:schemeClr val="tx1">
                <a:lumMod val="75000"/>
                <a:lumOff val="25000"/>
                <a:alpha val="15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350">
              <a:solidFill>
                <a:srgbClr val="FFFFFF"/>
              </a:solidFill>
              <a:sym typeface="+mn-ea"/>
            </a:endParaRPr>
          </a:p>
        </p:txBody>
      </p:sp>
      <p:sp>
        <p:nvSpPr>
          <p:cNvPr id="8" name="矩形 7"/>
          <p:cNvSpPr/>
          <p:nvPr>
            <p:custDataLst>
              <p:tags r:id="rId11"/>
            </p:custDataLst>
          </p:nvPr>
        </p:nvSpPr>
        <p:spPr>
          <a:xfrm>
            <a:off x="6296025" y="1834039"/>
            <a:ext cx="2086451" cy="2632234"/>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200" kern="0" dirty="0">
                <a:ln>
                  <a:noFill/>
                  <a:prstDash val="sysDot"/>
                </a:ln>
                <a:solidFill>
                  <a:schemeClr val="dk1"/>
                </a:solidFill>
                <a:latin typeface="黑体" panose="02010609060101010101" pitchFamily="49" charset="-122"/>
                <a:ea typeface="黑体" panose="02010609060101010101" pitchFamily="49" charset="-122"/>
                <a:sym typeface="+mn-ea"/>
              </a:rPr>
              <a:t>第三方实验室拥有高效的样本处理能力和广泛的测试项目范围，是重要的购买群体之一。</a:t>
            </a:r>
            <a:endParaRPr lang="zh-CN" altLang="en-US" sz="1200" kern="0" dirty="0">
              <a:ln>
                <a:noFill/>
                <a:prstDash val="sysDot"/>
              </a:ln>
              <a:solidFill>
                <a:schemeClr val="dk1"/>
              </a:solidFill>
              <a:latin typeface="黑体" panose="02010609060101010101" pitchFamily="49" charset="-122"/>
              <a:ea typeface="黑体" panose="02010609060101010101" pitchFamily="49" charset="-122"/>
              <a:cs typeface="+mn-ea"/>
              <a:sym typeface="+mn-ea"/>
            </a:endParaRPr>
          </a:p>
        </p:txBody>
      </p:sp>
      <p:sp>
        <p:nvSpPr>
          <p:cNvPr id="14" name="矩形 13"/>
          <p:cNvSpPr/>
          <p:nvPr>
            <p:custDataLst>
              <p:tags r:id="rId12"/>
            </p:custDataLst>
          </p:nvPr>
        </p:nvSpPr>
        <p:spPr>
          <a:xfrm>
            <a:off x="6296025" y="1419225"/>
            <a:ext cx="2086451" cy="306705"/>
          </a:xfrm>
          <a:prstGeom prst="rect">
            <a:avLst/>
          </a:prstGeom>
          <a:noFill/>
        </p:spPr>
        <p:txBody>
          <a:bodyPr wrap="square" lIns="0" tIns="0" rIns="0" bIns="0" rtlCol="0" anchor="b">
            <a:noAutofit/>
          </a:bodyPr>
          <a:lstStyle/>
          <a:p>
            <a:pPr lvl="0" algn="l">
              <a:buClrTx/>
              <a:buSzTx/>
              <a:buFontTx/>
            </a:pPr>
            <a:r>
              <a:rPr lang="zh-CN" altLang="en-US" sz="1500" b="1" dirty="0">
                <a:solidFill>
                  <a:schemeClr val="accent1"/>
                </a:solidFill>
                <a:latin typeface="+mn-ea"/>
                <a:cs typeface="+mn-ea"/>
                <a:sym typeface="+mn-ea"/>
              </a:rPr>
              <a:t>第三方实验室</a:t>
            </a:r>
            <a:endParaRPr lang="zh-CN" altLang="en-US" sz="1500" b="1" dirty="0">
              <a:solidFill>
                <a:schemeClr val="accent1"/>
              </a:solidFill>
              <a:latin typeface="+mn-ea"/>
              <a:cs typeface="+mn-ea"/>
              <a:sym typeface="+mn-ea"/>
            </a:endParaRPr>
          </a:p>
        </p:txBody>
      </p:sp>
      <p:sp>
        <p:nvSpPr>
          <p:cNvPr id="4" name="矩形 3"/>
          <p:cNvSpPr/>
          <p:nvPr>
            <p:custDataLst>
              <p:tags r:id="rId13"/>
            </p:custDataLst>
          </p:nvPr>
        </p:nvSpPr>
        <p:spPr>
          <a:xfrm>
            <a:off x="761048" y="1834039"/>
            <a:ext cx="2086451" cy="2632234"/>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200" kern="0" dirty="0">
                <a:ln>
                  <a:noFill/>
                  <a:prstDash val="sysDot"/>
                </a:ln>
                <a:solidFill>
                  <a:schemeClr val="dk1"/>
                </a:solidFill>
                <a:latin typeface="黑体" panose="02010609060101010101" pitchFamily="49" charset="-122"/>
                <a:ea typeface="黑体" panose="02010609060101010101" pitchFamily="49" charset="-122"/>
                <a:sym typeface="+mn-ea"/>
              </a:rPr>
              <a:t>综合性大型医院对骨髓细胞形态学分析系统的需求较大。</a:t>
            </a:r>
            <a:endParaRPr lang="zh-CN" altLang="en-US" sz="1200" kern="0" dirty="0">
              <a:ln>
                <a:noFill/>
                <a:prstDash val="sysDot"/>
              </a:ln>
              <a:solidFill>
                <a:schemeClr val="dk1"/>
              </a:solidFill>
              <a:latin typeface="黑体" panose="02010609060101010101" pitchFamily="49" charset="-122"/>
              <a:ea typeface="黑体" panose="02010609060101010101" pitchFamily="49" charset="-122"/>
              <a:sym typeface="+mn-ea"/>
            </a:endParaRPr>
          </a:p>
          <a:p>
            <a:pPr>
              <a:lnSpc>
                <a:spcPct val="150000"/>
              </a:lnSpc>
              <a:spcBef>
                <a:spcPct val="0"/>
              </a:spcBef>
              <a:spcAft>
                <a:spcPct val="0"/>
              </a:spcAft>
            </a:pPr>
            <a:r>
              <a:rPr lang="zh-CN" altLang="en-US" sz="1200" kern="0" dirty="0">
                <a:ln>
                  <a:noFill/>
                  <a:prstDash val="sysDot"/>
                </a:ln>
                <a:solidFill>
                  <a:schemeClr val="dk1"/>
                </a:solidFill>
                <a:latin typeface="黑体" panose="02010609060101010101" pitchFamily="49" charset="-122"/>
                <a:ea typeface="黑体" panose="02010609060101010101" pitchFamily="49" charset="-122"/>
                <a:sym typeface="+mn-ea"/>
              </a:rPr>
              <a:t>基层医疗机构随着分级诊疗制度的推进，未来市场潜力巨大。</a:t>
            </a:r>
            <a:endParaRPr lang="zh-CN" altLang="en-US" sz="1200" kern="0" dirty="0">
              <a:ln>
                <a:noFill/>
                <a:prstDash val="sysDot"/>
              </a:ln>
              <a:solidFill>
                <a:schemeClr val="dk1"/>
              </a:solidFill>
              <a:latin typeface="黑体" panose="02010609060101010101" pitchFamily="49" charset="-122"/>
              <a:ea typeface="黑体" panose="02010609060101010101" pitchFamily="49" charset="-122"/>
              <a:cs typeface="+mn-ea"/>
              <a:sym typeface="+mn-ea"/>
            </a:endParaRPr>
          </a:p>
        </p:txBody>
      </p:sp>
      <p:pic>
        <p:nvPicPr>
          <p:cNvPr id="2" name="图片 1"/>
          <p:cNvPicPr>
            <a:picLocks noChangeAspect="1"/>
          </p:cNvPicPr>
          <p:nvPr/>
        </p:nvPicPr>
        <p:blipFill>
          <a:blip r:embed="rId14">
            <a:alphaModFix amt="36000"/>
          </a:blip>
          <a:stretch>
            <a:fillRect/>
          </a:stretch>
        </p:blipFill>
        <p:spPr>
          <a:xfrm>
            <a:off x="7595870" y="0"/>
            <a:ext cx="1521460" cy="669290"/>
          </a:xfrm>
          <a:prstGeom prst="rect">
            <a:avLst/>
          </a:prstGeom>
        </p:spPr>
      </p:pic>
    </p:spTree>
    <p:custDataLst>
      <p:tags r:id="rId1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对角圆角 6"/>
          <p:cNvSpPr/>
          <p:nvPr>
            <p:custDataLst>
              <p:tags r:id="rId2"/>
            </p:custDataLst>
          </p:nvPr>
        </p:nvSpPr>
        <p:spPr>
          <a:xfrm flipV="1">
            <a:off x="5867172" y="655067"/>
            <a:ext cx="2054825" cy="2047691"/>
          </a:xfrm>
          <a:prstGeom prst="round2DiagRect">
            <a:avLst>
              <a:gd name="adj1" fmla="val 33070"/>
              <a:gd name="adj2" fmla="val 0"/>
            </a:avLst>
          </a:prstGeom>
          <a:solidFill>
            <a:schemeClr val="l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pic>
        <p:nvPicPr>
          <p:cNvPr id="27" name="图片 26"/>
          <p:cNvPicPr>
            <a:picLocks noChangeAspect="1"/>
          </p:cNvPicPr>
          <p:nvPr>
            <p:custDataLst>
              <p:tags r:id="rId3"/>
            </p:custDataLst>
          </p:nvPr>
        </p:nvPicPr>
        <p:blipFill>
          <a:blip r:embed="rId4"/>
          <a:srcRect/>
          <a:stretch>
            <a:fillRect/>
          </a:stretch>
        </p:blipFill>
        <p:spPr>
          <a:xfrm>
            <a:off x="5914524" y="702255"/>
            <a:ext cx="1960122" cy="1953316"/>
          </a:xfrm>
          <a:custGeom>
            <a:avLst/>
            <a:gdLst>
              <a:gd name="connsiteX0" fmla="*/ 0 w 2613496"/>
              <a:gd name="connsiteY0" fmla="*/ 0 h 2604421"/>
              <a:gd name="connsiteX1" fmla="*/ 1752214 w 2613496"/>
              <a:gd name="connsiteY1" fmla="*/ 0 h 2604421"/>
              <a:gd name="connsiteX2" fmla="*/ 2613496 w 2613496"/>
              <a:gd name="connsiteY2" fmla="*/ 861282 h 2604421"/>
              <a:gd name="connsiteX3" fmla="*/ 2613496 w 2613496"/>
              <a:gd name="connsiteY3" fmla="*/ 2604421 h 2604421"/>
              <a:gd name="connsiteX4" fmla="*/ 861282 w 2613496"/>
              <a:gd name="connsiteY4" fmla="*/ 2604421 h 2604421"/>
              <a:gd name="connsiteX5" fmla="*/ 0 w 2613496"/>
              <a:gd name="connsiteY5" fmla="*/ 1743139 h 2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496" h="2604421">
                <a:moveTo>
                  <a:pt x="0" y="0"/>
                </a:moveTo>
                <a:lnTo>
                  <a:pt x="1752214" y="0"/>
                </a:lnTo>
                <a:cubicBezTo>
                  <a:pt x="2227887" y="0"/>
                  <a:pt x="2613496" y="385609"/>
                  <a:pt x="2613496" y="861282"/>
                </a:cubicBezTo>
                <a:lnTo>
                  <a:pt x="2613496" y="2604421"/>
                </a:lnTo>
                <a:lnTo>
                  <a:pt x="861282" y="2604421"/>
                </a:lnTo>
                <a:cubicBezTo>
                  <a:pt x="385609" y="2604421"/>
                  <a:pt x="0" y="2218812"/>
                  <a:pt x="0" y="1743139"/>
                </a:cubicBezTo>
                <a:close/>
              </a:path>
            </a:pathLst>
          </a:custGeom>
          <a:solidFill>
            <a:schemeClr val="accent6">
              <a:lumMod val="60000"/>
              <a:lumOff val="40000"/>
            </a:schemeClr>
          </a:solidFill>
          <a:ln w="6350">
            <a:solidFill>
              <a:schemeClr val="accent5">
                <a:lumMod val="40000"/>
                <a:lumOff val="60000"/>
                <a:alpha val="20000"/>
              </a:schemeClr>
            </a:solidFill>
          </a:ln>
        </p:spPr>
      </p:pic>
      <p:sp>
        <p:nvSpPr>
          <p:cNvPr id="29" name="矩形: 对角圆角 28"/>
          <p:cNvSpPr/>
          <p:nvPr>
            <p:custDataLst>
              <p:tags r:id="rId5"/>
            </p:custDataLst>
          </p:nvPr>
        </p:nvSpPr>
        <p:spPr>
          <a:xfrm rot="16200000" flipV="1">
            <a:off x="7593590" y="1756724"/>
            <a:ext cx="1184378" cy="518939"/>
          </a:xfrm>
          <a:prstGeom prst="round2DiagRect">
            <a:avLst>
              <a:gd name="adj1" fmla="val 50000"/>
              <a:gd name="adj2" fmla="val 0"/>
            </a:avLst>
          </a:prstGeom>
          <a:gradFill flip="none" rotWithShape="1">
            <a:gsLst>
              <a:gs pos="4587">
                <a:schemeClr val="accent1">
                  <a:lumMod val="60000"/>
                  <a:lumOff val="40000"/>
                  <a:alpha val="40000"/>
                </a:schemeClr>
              </a:gs>
              <a:gs pos="100000">
                <a:schemeClr val="accent1">
                  <a:lumMod val="60000"/>
                  <a:lumOff val="40000"/>
                </a:schemeClr>
              </a:gs>
            </a:gsLst>
            <a:path path="circle">
              <a:fillToRect l="100000" t="100000"/>
            </a:path>
            <a:tileRect r="-100000" b="-100000"/>
          </a:gra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schemeClr val="lt1"/>
              </a:solidFill>
              <a:latin typeface="黑体" panose="02010609060101010101" pitchFamily="49" charset="-122"/>
              <a:ea typeface="黑体" panose="02010609060101010101" pitchFamily="49" charset="-122"/>
            </a:endParaRPr>
          </a:p>
        </p:txBody>
      </p:sp>
      <p:sp>
        <p:nvSpPr>
          <p:cNvPr id="9" name="矩形: 对角圆角 8"/>
          <p:cNvSpPr/>
          <p:nvPr>
            <p:custDataLst>
              <p:tags r:id="rId6"/>
            </p:custDataLst>
          </p:nvPr>
        </p:nvSpPr>
        <p:spPr>
          <a:xfrm flipV="1">
            <a:off x="6547663" y="2608383"/>
            <a:ext cx="2054825" cy="2047691"/>
          </a:xfrm>
          <a:prstGeom prst="round2DiagRect">
            <a:avLst>
              <a:gd name="adj1" fmla="val 33070"/>
              <a:gd name="adj2" fmla="val 0"/>
            </a:avLst>
          </a:prstGeom>
          <a:solidFill>
            <a:schemeClr val="l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pic>
        <p:nvPicPr>
          <p:cNvPr id="30" name="图片 29"/>
          <p:cNvPicPr>
            <a:picLocks noChangeAspect="1"/>
          </p:cNvPicPr>
          <p:nvPr>
            <p:custDataLst>
              <p:tags r:id="rId7"/>
            </p:custDataLst>
          </p:nvPr>
        </p:nvPicPr>
        <p:blipFill rotWithShape="1">
          <a:blip r:embed="rId8"/>
          <a:srcRect/>
          <a:stretch>
            <a:fillRect/>
          </a:stretch>
        </p:blipFill>
        <p:spPr>
          <a:xfrm>
            <a:off x="6595015" y="2655572"/>
            <a:ext cx="1960122" cy="1953316"/>
          </a:xfrm>
          <a:custGeom>
            <a:avLst/>
            <a:gdLst>
              <a:gd name="connsiteX0" fmla="*/ 0 w 2613496"/>
              <a:gd name="connsiteY0" fmla="*/ 0 h 2604421"/>
              <a:gd name="connsiteX1" fmla="*/ 1752214 w 2613496"/>
              <a:gd name="connsiteY1" fmla="*/ 0 h 2604421"/>
              <a:gd name="connsiteX2" fmla="*/ 2613496 w 2613496"/>
              <a:gd name="connsiteY2" fmla="*/ 861282 h 2604421"/>
              <a:gd name="connsiteX3" fmla="*/ 2613496 w 2613496"/>
              <a:gd name="connsiteY3" fmla="*/ 2604421 h 2604421"/>
              <a:gd name="connsiteX4" fmla="*/ 861282 w 2613496"/>
              <a:gd name="connsiteY4" fmla="*/ 2604421 h 2604421"/>
              <a:gd name="connsiteX5" fmla="*/ 0 w 2613496"/>
              <a:gd name="connsiteY5" fmla="*/ 1743139 h 2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496" h="2604421">
                <a:moveTo>
                  <a:pt x="0" y="0"/>
                </a:moveTo>
                <a:lnTo>
                  <a:pt x="1752214" y="0"/>
                </a:lnTo>
                <a:cubicBezTo>
                  <a:pt x="2227887" y="0"/>
                  <a:pt x="2613496" y="385609"/>
                  <a:pt x="2613496" y="861282"/>
                </a:cubicBezTo>
                <a:lnTo>
                  <a:pt x="2613496" y="2604421"/>
                </a:lnTo>
                <a:lnTo>
                  <a:pt x="861282" y="2604421"/>
                </a:lnTo>
                <a:cubicBezTo>
                  <a:pt x="385609" y="2604421"/>
                  <a:pt x="0" y="2218812"/>
                  <a:pt x="0" y="1743139"/>
                </a:cubicBezTo>
                <a:close/>
              </a:path>
            </a:pathLst>
          </a:custGeom>
          <a:solidFill>
            <a:schemeClr val="accent6">
              <a:lumMod val="60000"/>
              <a:lumOff val="40000"/>
            </a:schemeClr>
          </a:solidFill>
          <a:ln w="6350">
            <a:solidFill>
              <a:schemeClr val="accent5">
                <a:lumMod val="40000"/>
                <a:lumOff val="60000"/>
                <a:alpha val="20000"/>
              </a:schemeClr>
            </a:solidFill>
          </a:ln>
        </p:spPr>
      </p:pic>
      <p:sp>
        <p:nvSpPr>
          <p:cNvPr id="28" name="矩形: 对角圆角 27"/>
          <p:cNvSpPr/>
          <p:nvPr>
            <p:custDataLst>
              <p:tags r:id="rId9"/>
            </p:custDataLst>
          </p:nvPr>
        </p:nvSpPr>
        <p:spPr>
          <a:xfrm flipH="1" flipV="1">
            <a:off x="5362882" y="4023407"/>
            <a:ext cx="1184378" cy="518939"/>
          </a:xfrm>
          <a:prstGeom prst="round2DiagRect">
            <a:avLst>
              <a:gd name="adj1" fmla="val 50000"/>
              <a:gd name="adj2" fmla="val 0"/>
            </a:avLst>
          </a:prstGeom>
          <a:gradFill flip="none" rotWithShape="1">
            <a:gsLst>
              <a:gs pos="0">
                <a:schemeClr val="accent1">
                  <a:alpha val="40000"/>
                </a:schemeClr>
              </a:gs>
              <a:gs pos="88000">
                <a:schemeClr val="accent1">
                  <a:lumMod val="100000"/>
                </a:schemeClr>
              </a:gs>
            </a:gsLst>
            <a:path path="circle">
              <a:fillToRect l="100000" t="100000"/>
            </a:path>
            <a:tileRect r="-100000" b="-100000"/>
          </a:gra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solidFill>
                <a:schemeClr val="lt1"/>
              </a:solidFill>
              <a:latin typeface="黑体" panose="02010609060101010101" pitchFamily="49" charset="-122"/>
              <a:ea typeface="黑体" panose="02010609060101010101" pitchFamily="49" charset="-122"/>
            </a:endParaRPr>
          </a:p>
        </p:txBody>
      </p:sp>
      <p:sp>
        <p:nvSpPr>
          <p:cNvPr id="5" name="矩形: 对角圆角 3"/>
          <p:cNvSpPr/>
          <p:nvPr>
            <p:custDataLst>
              <p:tags r:id="rId10"/>
            </p:custDataLst>
          </p:nvPr>
        </p:nvSpPr>
        <p:spPr>
          <a:xfrm flipV="1">
            <a:off x="4539385" y="2009070"/>
            <a:ext cx="2054825" cy="2047691"/>
          </a:xfrm>
          <a:prstGeom prst="round2DiagRect">
            <a:avLst>
              <a:gd name="adj1" fmla="val 33070"/>
              <a:gd name="adj2" fmla="val 0"/>
            </a:avLst>
          </a:prstGeom>
          <a:solidFill>
            <a:schemeClr val="l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pic>
        <p:nvPicPr>
          <p:cNvPr id="31" name="图片 30" descr="女人躺在床上&#10;&#10;描述已自动生成"/>
          <p:cNvPicPr>
            <a:picLocks noChangeAspect="1"/>
          </p:cNvPicPr>
          <p:nvPr>
            <p:custDataLst>
              <p:tags r:id="rId11"/>
            </p:custDataLst>
          </p:nvPr>
        </p:nvPicPr>
        <p:blipFill>
          <a:blip r:embed="rId12"/>
          <a:srcRect/>
          <a:stretch>
            <a:fillRect/>
          </a:stretch>
        </p:blipFill>
        <p:spPr>
          <a:xfrm>
            <a:off x="4586737" y="2056258"/>
            <a:ext cx="1960122" cy="1953316"/>
          </a:xfrm>
          <a:custGeom>
            <a:avLst/>
            <a:gdLst>
              <a:gd name="connsiteX0" fmla="*/ 0 w 2613496"/>
              <a:gd name="connsiteY0" fmla="*/ 0 h 2604421"/>
              <a:gd name="connsiteX1" fmla="*/ 1752214 w 2613496"/>
              <a:gd name="connsiteY1" fmla="*/ 0 h 2604421"/>
              <a:gd name="connsiteX2" fmla="*/ 2613496 w 2613496"/>
              <a:gd name="connsiteY2" fmla="*/ 861282 h 2604421"/>
              <a:gd name="connsiteX3" fmla="*/ 2613496 w 2613496"/>
              <a:gd name="connsiteY3" fmla="*/ 2604421 h 2604421"/>
              <a:gd name="connsiteX4" fmla="*/ 861282 w 2613496"/>
              <a:gd name="connsiteY4" fmla="*/ 2604421 h 2604421"/>
              <a:gd name="connsiteX5" fmla="*/ 0 w 2613496"/>
              <a:gd name="connsiteY5" fmla="*/ 1743139 h 2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496" h="2604421">
                <a:moveTo>
                  <a:pt x="0" y="0"/>
                </a:moveTo>
                <a:lnTo>
                  <a:pt x="1752214" y="0"/>
                </a:lnTo>
                <a:cubicBezTo>
                  <a:pt x="2227887" y="0"/>
                  <a:pt x="2613496" y="385609"/>
                  <a:pt x="2613496" y="861282"/>
                </a:cubicBezTo>
                <a:lnTo>
                  <a:pt x="2613496" y="2604421"/>
                </a:lnTo>
                <a:lnTo>
                  <a:pt x="861282" y="2604421"/>
                </a:lnTo>
                <a:cubicBezTo>
                  <a:pt x="385609" y="2604421"/>
                  <a:pt x="0" y="2218812"/>
                  <a:pt x="0" y="1743139"/>
                </a:cubicBezTo>
                <a:close/>
              </a:path>
            </a:pathLst>
          </a:custGeom>
          <a:solidFill>
            <a:schemeClr val="accent6">
              <a:lumMod val="60000"/>
              <a:lumOff val="40000"/>
            </a:schemeClr>
          </a:solidFill>
          <a:ln w="6350">
            <a:solidFill>
              <a:schemeClr val="accent5">
                <a:lumMod val="40000"/>
                <a:lumOff val="60000"/>
                <a:alpha val="20000"/>
              </a:schemeClr>
            </a:solidFill>
          </a:ln>
        </p:spPr>
      </p:pic>
      <p:sp>
        <p:nvSpPr>
          <p:cNvPr id="6" name="矩形: 对角圆角 18"/>
          <p:cNvSpPr/>
          <p:nvPr>
            <p:custDataLst>
              <p:tags r:id="rId13"/>
            </p:custDataLst>
          </p:nvPr>
        </p:nvSpPr>
        <p:spPr>
          <a:xfrm>
            <a:off x="590264" y="1237775"/>
            <a:ext cx="515293" cy="515293"/>
          </a:xfrm>
          <a:prstGeom prst="round2DiagRect">
            <a:avLst>
              <a:gd name="adj1" fmla="val 0"/>
              <a:gd name="adj2" fmla="val 29787"/>
            </a:avLst>
          </a:prstGeom>
          <a:gradFill flip="none" rotWithShape="1">
            <a:gsLst>
              <a:gs pos="0">
                <a:schemeClr val="accent1">
                  <a:lumMod val="60000"/>
                  <a:lumOff val="40000"/>
                </a:schemeClr>
              </a:gs>
              <a:gs pos="88000">
                <a:schemeClr val="accent1">
                  <a:lumMod val="100000"/>
                </a:schemeClr>
              </a:gs>
            </a:gsLst>
            <a:lin ang="0"/>
          </a:gra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8" name="矩形: 对角圆角 19"/>
          <p:cNvSpPr/>
          <p:nvPr>
            <p:custDataLst>
              <p:tags r:id="rId14"/>
            </p:custDataLst>
          </p:nvPr>
        </p:nvSpPr>
        <p:spPr>
          <a:xfrm>
            <a:off x="590264" y="3692371"/>
            <a:ext cx="515293" cy="515293"/>
          </a:xfrm>
          <a:prstGeom prst="round2DiagRect">
            <a:avLst>
              <a:gd name="adj1" fmla="val 0"/>
              <a:gd name="adj2" fmla="val 29787"/>
            </a:avLst>
          </a:prstGeom>
          <a:gradFill flip="none" rotWithShape="1">
            <a:gsLst>
              <a:gs pos="0">
                <a:schemeClr val="accent1">
                  <a:lumMod val="60000"/>
                  <a:lumOff val="40000"/>
                </a:schemeClr>
              </a:gs>
              <a:gs pos="88000">
                <a:schemeClr val="accent1">
                  <a:lumMod val="100000"/>
                </a:schemeClr>
              </a:gs>
            </a:gsLst>
            <a:lin ang="0"/>
          </a:gra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10" name="矩形: 对角圆角 20"/>
          <p:cNvSpPr/>
          <p:nvPr>
            <p:custDataLst>
              <p:tags r:id="rId15"/>
            </p:custDataLst>
          </p:nvPr>
        </p:nvSpPr>
        <p:spPr>
          <a:xfrm>
            <a:off x="590264" y="2465072"/>
            <a:ext cx="515293" cy="515293"/>
          </a:xfrm>
          <a:prstGeom prst="round2DiagRect">
            <a:avLst>
              <a:gd name="adj1" fmla="val 0"/>
              <a:gd name="adj2" fmla="val 29787"/>
            </a:avLst>
          </a:prstGeom>
          <a:gradFill flip="none" rotWithShape="1">
            <a:gsLst>
              <a:gs pos="0">
                <a:schemeClr val="accent1">
                  <a:lumMod val="60000"/>
                  <a:lumOff val="40000"/>
                </a:schemeClr>
              </a:gs>
              <a:gs pos="88000">
                <a:schemeClr val="accent1">
                  <a:lumMod val="100000"/>
                </a:schemeClr>
              </a:gs>
            </a:gsLst>
            <a:lin ang="0"/>
          </a:gra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11" name="文本框 10"/>
          <p:cNvSpPr txBox="1"/>
          <p:nvPr>
            <p:custDataLst>
              <p:tags r:id="rId16"/>
            </p:custDataLst>
          </p:nvPr>
        </p:nvSpPr>
        <p:spPr>
          <a:xfrm>
            <a:off x="1312483" y="1164003"/>
            <a:ext cx="2781300" cy="678647"/>
          </a:xfrm>
          <a:prstGeom prst="rect">
            <a:avLst/>
          </a:prstGeom>
          <a:noFill/>
        </p:spPr>
        <p:txBody>
          <a:bodyPr wrap="square" lIns="0" tIns="0" rIns="0" bIns="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综合医院：全国各大城市中的三甲医院预计每年新增或更新设备的数量约为</a:t>
            </a:r>
            <a:r>
              <a:rPr lang="en-US" altLang="zh-CN"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500-800</a:t>
            </a:r>
            <a:r>
              <a:rPr lang="zh-CN" altLang="en-US" sz="1200" kern="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套</a:t>
            </a: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a:t>
            </a:r>
            <a:endPar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endParaRPr>
          </a:p>
          <a:p>
            <a:pPr>
              <a:lnSpc>
                <a:spcPct val="130000"/>
              </a:lnSpc>
            </a:pP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基层医疗机构：预计每年新增设备数量可达数千</a:t>
            </a:r>
            <a:r>
              <a:rPr lang="zh-CN" altLang="en-US" sz="1200" kern="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套</a:t>
            </a: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a:t>
            </a:r>
            <a:endPar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endParaRPr>
          </a:p>
        </p:txBody>
      </p:sp>
      <p:sp>
        <p:nvSpPr>
          <p:cNvPr id="12" name="文本框 11"/>
          <p:cNvSpPr txBox="1"/>
          <p:nvPr>
            <p:custDataLst>
              <p:tags r:id="rId17"/>
            </p:custDataLst>
          </p:nvPr>
        </p:nvSpPr>
        <p:spPr>
          <a:xfrm>
            <a:off x="1312483" y="2479938"/>
            <a:ext cx="2781300" cy="678647"/>
          </a:xfrm>
          <a:prstGeom prst="rect">
            <a:avLst/>
          </a:prstGeom>
          <a:noFill/>
        </p:spPr>
        <p:txBody>
          <a:bodyPr wrap="square" lIns="0" tIns="0" rIns="0" bIns="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医学院校及附属医院：每年新增或更换设备的数量大约为</a:t>
            </a:r>
            <a:r>
              <a:rPr lang="en-US" altLang="zh-CN"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100-150</a:t>
            </a:r>
            <a:r>
              <a:rPr lang="zh-CN" altLang="en-US" sz="1200" kern="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套</a:t>
            </a: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a:t>
            </a:r>
            <a:endPar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endParaRPr>
          </a:p>
          <a:p>
            <a:pPr>
              <a:lnSpc>
                <a:spcPct val="130000"/>
              </a:lnSpc>
            </a:pP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公共卫生机构：年均新增设备数量约为</a:t>
            </a:r>
            <a:r>
              <a:rPr lang="en-US" altLang="zh-CN"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30-50</a:t>
            </a:r>
            <a:r>
              <a:rPr lang="zh-CN" altLang="en-US" sz="1200" kern="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套</a:t>
            </a: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a:t>
            </a:r>
            <a:endPar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endParaRPr>
          </a:p>
        </p:txBody>
      </p:sp>
      <p:sp>
        <p:nvSpPr>
          <p:cNvPr id="13" name="文本框 12"/>
          <p:cNvSpPr txBox="1"/>
          <p:nvPr>
            <p:custDataLst>
              <p:tags r:id="rId18"/>
            </p:custDataLst>
          </p:nvPr>
        </p:nvSpPr>
        <p:spPr>
          <a:xfrm>
            <a:off x="1312483" y="3652362"/>
            <a:ext cx="2781300" cy="678647"/>
          </a:xfrm>
          <a:prstGeom prst="rect">
            <a:avLst/>
          </a:prstGeom>
          <a:noFill/>
        </p:spPr>
        <p:txBody>
          <a:bodyPr wrap="square" lIns="0" tIns="0" rIns="0" bIns="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第三方实验室：估计年需求量在</a:t>
            </a:r>
            <a:r>
              <a:rPr lang="en-US" altLang="zh-CN"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300-500</a:t>
            </a:r>
            <a:r>
              <a:rPr lang="zh-CN" altLang="en-US" sz="1200" kern="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套</a:t>
            </a: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a:t>
            </a:r>
            <a:endPar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endParaRPr>
          </a:p>
          <a:p>
            <a:pPr>
              <a:lnSpc>
                <a:spcPct val="130000"/>
              </a:lnSpc>
            </a:pP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制药企业与生物科技公司：年均新增设备数量约为</a:t>
            </a:r>
            <a:r>
              <a:rPr lang="en-US" altLang="zh-CN"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150-200</a:t>
            </a:r>
            <a:r>
              <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rPr>
              <a:t>套</a:t>
            </a:r>
            <a:endParaRPr lang="zh-CN" altLang="en-US" sz="1200" kern="0" spc="0" dirty="0">
              <a:ln>
                <a:noFill/>
                <a:prstDash val="sysDot"/>
              </a:ln>
              <a:solidFill>
                <a:schemeClr val="dk1">
                  <a:lumMod val="85000"/>
                  <a:lumOff val="15000"/>
                </a:schemeClr>
              </a:solidFill>
              <a:latin typeface="黑体" panose="02010609060101010101" pitchFamily="49" charset="-122"/>
              <a:ea typeface="黑体" panose="02010609060101010101" pitchFamily="49" charset="-122"/>
              <a:sym typeface="+mn-ea"/>
            </a:endParaRPr>
          </a:p>
        </p:txBody>
      </p:sp>
      <p:sp>
        <p:nvSpPr>
          <p:cNvPr id="14" name="图形 38" descr="343439383331313b343532303033313bd3a6d3c3c9ccb3c7"/>
          <p:cNvSpPr/>
          <p:nvPr>
            <p:custDataLst>
              <p:tags r:id="rId19"/>
            </p:custDataLst>
          </p:nvPr>
        </p:nvSpPr>
        <p:spPr>
          <a:xfrm>
            <a:off x="735952" y="1374614"/>
            <a:ext cx="223968" cy="241667"/>
          </a:xfrm>
          <a:custGeom>
            <a:avLst/>
            <a:gdLst>
              <a:gd name="connsiteX0" fmla="*/ 688654 w 847432"/>
              <a:gd name="connsiteY0" fmla="*/ 914514 h 914400"/>
              <a:gd name="connsiteX1" fmla="*/ 159008 w 847432"/>
              <a:gd name="connsiteY1" fmla="*/ 914514 h 914400"/>
              <a:gd name="connsiteX2" fmla="*/ 115 w 847432"/>
              <a:gd name="connsiteY2" fmla="*/ 762113 h 914400"/>
              <a:gd name="connsiteX3" fmla="*/ 115 w 847432"/>
              <a:gd name="connsiteY3" fmla="*/ 152514 h 914400"/>
              <a:gd name="connsiteX4" fmla="*/ 159008 w 847432"/>
              <a:gd name="connsiteY4" fmla="*/ 114 h 914400"/>
              <a:gd name="connsiteX5" fmla="*/ 688654 w 847432"/>
              <a:gd name="connsiteY5" fmla="*/ 114 h 914400"/>
              <a:gd name="connsiteX6" fmla="*/ 847547 w 847432"/>
              <a:gd name="connsiteY6" fmla="*/ 152514 h 914400"/>
              <a:gd name="connsiteX7" fmla="*/ 847547 w 847432"/>
              <a:gd name="connsiteY7" fmla="*/ 762113 h 914400"/>
              <a:gd name="connsiteX8" fmla="*/ 688654 w 847432"/>
              <a:gd name="connsiteY8" fmla="*/ 914514 h 914400"/>
              <a:gd name="connsiteX9" fmla="*/ 423830 w 847432"/>
              <a:gd name="connsiteY9" fmla="*/ 421029 h 914400"/>
              <a:gd name="connsiteX10" fmla="*/ 635687 w 847432"/>
              <a:gd name="connsiteY10" fmla="*/ 210571 h 914400"/>
              <a:gd name="connsiteX11" fmla="*/ 582724 w 847432"/>
              <a:gd name="connsiteY11" fmla="*/ 157957 h 914400"/>
              <a:gd name="connsiteX12" fmla="*/ 529760 w 847432"/>
              <a:gd name="connsiteY12" fmla="*/ 210571 h 914400"/>
              <a:gd name="connsiteX13" fmla="*/ 423830 w 847432"/>
              <a:gd name="connsiteY13" fmla="*/ 315800 h 914400"/>
              <a:gd name="connsiteX14" fmla="*/ 317902 w 847432"/>
              <a:gd name="connsiteY14" fmla="*/ 210571 h 914400"/>
              <a:gd name="connsiteX15" fmla="*/ 264937 w 847432"/>
              <a:gd name="connsiteY15" fmla="*/ 157957 h 914400"/>
              <a:gd name="connsiteX16" fmla="*/ 211973 w 847432"/>
              <a:gd name="connsiteY16" fmla="*/ 210571 h 914400"/>
              <a:gd name="connsiteX17" fmla="*/ 423830 w 847432"/>
              <a:gd name="connsiteY17" fmla="*/ 421029 h 914400"/>
              <a:gd name="connsiteX18" fmla="*/ 529760 w 847432"/>
              <a:gd name="connsiteY18" fmla="*/ 736716 h 914400"/>
              <a:gd name="connsiteX19" fmla="*/ 582724 w 847432"/>
              <a:gd name="connsiteY19" fmla="*/ 684099 h 914400"/>
              <a:gd name="connsiteX20" fmla="*/ 529760 w 847432"/>
              <a:gd name="connsiteY20" fmla="*/ 631485 h 914400"/>
              <a:gd name="connsiteX21" fmla="*/ 317902 w 847432"/>
              <a:gd name="connsiteY21" fmla="*/ 631485 h 914400"/>
              <a:gd name="connsiteX22" fmla="*/ 264937 w 847432"/>
              <a:gd name="connsiteY22" fmla="*/ 684099 h 914400"/>
              <a:gd name="connsiteX23" fmla="*/ 317902 w 847432"/>
              <a:gd name="connsiteY23" fmla="*/ 736716 h 914400"/>
              <a:gd name="connsiteX24" fmla="*/ 529760 w 847432"/>
              <a:gd name="connsiteY24" fmla="*/ 73671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7432" h="914400">
                <a:moveTo>
                  <a:pt x="688654" y="914514"/>
                </a:moveTo>
                <a:lnTo>
                  <a:pt x="159008" y="914514"/>
                </a:lnTo>
                <a:cubicBezTo>
                  <a:pt x="68969" y="914514"/>
                  <a:pt x="115" y="848475"/>
                  <a:pt x="115" y="762113"/>
                </a:cubicBezTo>
                <a:lnTo>
                  <a:pt x="115" y="152514"/>
                </a:lnTo>
                <a:cubicBezTo>
                  <a:pt x="115" y="66154"/>
                  <a:pt x="68969" y="114"/>
                  <a:pt x="159008" y="114"/>
                </a:cubicBezTo>
                <a:lnTo>
                  <a:pt x="688654" y="114"/>
                </a:lnTo>
                <a:cubicBezTo>
                  <a:pt x="778693" y="114"/>
                  <a:pt x="847547" y="66154"/>
                  <a:pt x="847547" y="152514"/>
                </a:cubicBezTo>
                <a:lnTo>
                  <a:pt x="847547" y="762113"/>
                </a:lnTo>
                <a:cubicBezTo>
                  <a:pt x="847547" y="848475"/>
                  <a:pt x="778693" y="914514"/>
                  <a:pt x="688654" y="914514"/>
                </a:cubicBezTo>
                <a:moveTo>
                  <a:pt x="423830" y="421029"/>
                </a:moveTo>
                <a:cubicBezTo>
                  <a:pt x="540351" y="421029"/>
                  <a:pt x="635687" y="326323"/>
                  <a:pt x="635687" y="210571"/>
                </a:cubicBezTo>
                <a:cubicBezTo>
                  <a:pt x="635687" y="179003"/>
                  <a:pt x="614503" y="157957"/>
                  <a:pt x="582724" y="157957"/>
                </a:cubicBezTo>
                <a:cubicBezTo>
                  <a:pt x="550945" y="157957"/>
                  <a:pt x="529760" y="179003"/>
                  <a:pt x="529760" y="210571"/>
                </a:cubicBezTo>
                <a:cubicBezTo>
                  <a:pt x="529760" y="268447"/>
                  <a:pt x="482091" y="315800"/>
                  <a:pt x="423830" y="315800"/>
                </a:cubicBezTo>
                <a:cubicBezTo>
                  <a:pt x="365570" y="315800"/>
                  <a:pt x="317902" y="268447"/>
                  <a:pt x="317902" y="210571"/>
                </a:cubicBezTo>
                <a:cubicBezTo>
                  <a:pt x="317902" y="179003"/>
                  <a:pt x="296716" y="157957"/>
                  <a:pt x="264937" y="157957"/>
                </a:cubicBezTo>
                <a:cubicBezTo>
                  <a:pt x="233158" y="157957"/>
                  <a:pt x="211973" y="179003"/>
                  <a:pt x="211973" y="210571"/>
                </a:cubicBezTo>
                <a:cubicBezTo>
                  <a:pt x="211973" y="326323"/>
                  <a:pt x="307309" y="421029"/>
                  <a:pt x="423830" y="421029"/>
                </a:cubicBezTo>
                <a:moveTo>
                  <a:pt x="529760" y="736716"/>
                </a:moveTo>
                <a:cubicBezTo>
                  <a:pt x="561539" y="736716"/>
                  <a:pt x="582724" y="715668"/>
                  <a:pt x="582724" y="684099"/>
                </a:cubicBezTo>
                <a:cubicBezTo>
                  <a:pt x="582724" y="652532"/>
                  <a:pt x="561539" y="631485"/>
                  <a:pt x="529760" y="631485"/>
                </a:cubicBezTo>
                <a:lnTo>
                  <a:pt x="317902" y="631485"/>
                </a:lnTo>
                <a:cubicBezTo>
                  <a:pt x="286123" y="631485"/>
                  <a:pt x="264937" y="652532"/>
                  <a:pt x="264937" y="684099"/>
                </a:cubicBezTo>
                <a:cubicBezTo>
                  <a:pt x="264937" y="715668"/>
                  <a:pt x="286123" y="736716"/>
                  <a:pt x="317902" y="736716"/>
                </a:cubicBezTo>
                <a:lnTo>
                  <a:pt x="529760" y="736716"/>
                </a:lnTo>
              </a:path>
            </a:pathLst>
          </a:custGeom>
          <a:solidFill>
            <a:srgbClr val="FFFFFF"/>
          </a:solidFill>
          <a:ln w="32658"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dk1"/>
              </a:solidFill>
              <a:latin typeface="黑体" panose="02010609060101010101" pitchFamily="49" charset="-122"/>
              <a:ea typeface="黑体" panose="02010609060101010101" pitchFamily="49" charset="-122"/>
            </a:endParaRPr>
          </a:p>
        </p:txBody>
      </p:sp>
      <p:sp>
        <p:nvSpPr>
          <p:cNvPr id="15" name="任意多边形: 形状 17"/>
          <p:cNvSpPr/>
          <p:nvPr>
            <p:custDataLst>
              <p:tags r:id="rId20"/>
            </p:custDataLst>
          </p:nvPr>
        </p:nvSpPr>
        <p:spPr>
          <a:xfrm>
            <a:off x="735952" y="2602132"/>
            <a:ext cx="241682" cy="241226"/>
          </a:xfrm>
          <a:custGeom>
            <a:avLst/>
            <a:gdLst>
              <a:gd name="connsiteX0" fmla="*/ 527916 w 914458"/>
              <a:gd name="connsiteY0" fmla="*/ 517737 h 912736"/>
              <a:gd name="connsiteX1" fmla="*/ 798801 w 914458"/>
              <a:gd name="connsiteY1" fmla="*/ 517737 h 912736"/>
              <a:gd name="connsiteX2" fmla="*/ 862359 w 914458"/>
              <a:gd name="connsiteY2" fmla="*/ 580815 h 912736"/>
              <a:gd name="connsiteX3" fmla="*/ 862359 w 914458"/>
              <a:gd name="connsiteY3" fmla="*/ 849658 h 912736"/>
              <a:gd name="connsiteX4" fmla="*/ 798801 w 914458"/>
              <a:gd name="connsiteY4" fmla="*/ 912736 h 912736"/>
              <a:gd name="connsiteX5" fmla="*/ 527916 w 914458"/>
              <a:gd name="connsiteY5" fmla="*/ 912736 h 912736"/>
              <a:gd name="connsiteX6" fmla="*/ 464358 w 914458"/>
              <a:gd name="connsiteY6" fmla="*/ 849658 h 912736"/>
              <a:gd name="connsiteX7" fmla="*/ 464358 w 914458"/>
              <a:gd name="connsiteY7" fmla="*/ 580815 h 912736"/>
              <a:gd name="connsiteX8" fmla="*/ 527916 w 914458"/>
              <a:gd name="connsiteY8" fmla="*/ 517737 h 912736"/>
              <a:gd name="connsiteX9" fmla="*/ 63558 w 914458"/>
              <a:gd name="connsiteY9" fmla="*/ 517737 h 912736"/>
              <a:gd name="connsiteX10" fmla="*/ 334443 w 914458"/>
              <a:gd name="connsiteY10" fmla="*/ 517737 h 912736"/>
              <a:gd name="connsiteX11" fmla="*/ 398000 w 914458"/>
              <a:gd name="connsiteY11" fmla="*/ 580815 h 912736"/>
              <a:gd name="connsiteX12" fmla="*/ 398000 w 914458"/>
              <a:gd name="connsiteY12" fmla="*/ 849658 h 912736"/>
              <a:gd name="connsiteX13" fmla="*/ 334443 w 914458"/>
              <a:gd name="connsiteY13" fmla="*/ 912736 h 912736"/>
              <a:gd name="connsiteX14" fmla="*/ 63558 w 914458"/>
              <a:gd name="connsiteY14" fmla="*/ 912736 h 912736"/>
              <a:gd name="connsiteX15" fmla="*/ 0 w 914458"/>
              <a:gd name="connsiteY15" fmla="*/ 849658 h 912736"/>
              <a:gd name="connsiteX16" fmla="*/ 0 w 914458"/>
              <a:gd name="connsiteY16" fmla="*/ 580815 h 912736"/>
              <a:gd name="connsiteX17" fmla="*/ 63558 w 914458"/>
              <a:gd name="connsiteY17" fmla="*/ 517737 h 912736"/>
              <a:gd name="connsiteX18" fmla="*/ 671107 w 914458"/>
              <a:gd name="connsiteY18" fmla="*/ 152260 h 912736"/>
              <a:gd name="connsiteX19" fmla="*/ 581236 w 914458"/>
              <a:gd name="connsiteY19" fmla="*/ 241453 h 912736"/>
              <a:gd name="connsiteX20" fmla="*/ 671107 w 914458"/>
              <a:gd name="connsiteY20" fmla="*/ 330648 h 912736"/>
              <a:gd name="connsiteX21" fmla="*/ 760980 w 914458"/>
              <a:gd name="connsiteY21" fmla="*/ 241453 h 912736"/>
              <a:gd name="connsiteX22" fmla="*/ 63558 w 914458"/>
              <a:gd name="connsiteY22" fmla="*/ 56882 h 912736"/>
              <a:gd name="connsiteX23" fmla="*/ 334443 w 914458"/>
              <a:gd name="connsiteY23" fmla="*/ 56882 h 912736"/>
              <a:gd name="connsiteX24" fmla="*/ 398000 w 914458"/>
              <a:gd name="connsiteY24" fmla="*/ 119961 h 912736"/>
              <a:gd name="connsiteX25" fmla="*/ 398000 w 914458"/>
              <a:gd name="connsiteY25" fmla="*/ 388805 h 912736"/>
              <a:gd name="connsiteX26" fmla="*/ 334443 w 914458"/>
              <a:gd name="connsiteY26" fmla="*/ 451883 h 912736"/>
              <a:gd name="connsiteX27" fmla="*/ 63558 w 914458"/>
              <a:gd name="connsiteY27" fmla="*/ 451883 h 912736"/>
              <a:gd name="connsiteX28" fmla="*/ 0 w 914458"/>
              <a:gd name="connsiteY28" fmla="*/ 388805 h 912736"/>
              <a:gd name="connsiteX29" fmla="*/ 0 w 914458"/>
              <a:gd name="connsiteY29" fmla="*/ 119961 h 912736"/>
              <a:gd name="connsiteX30" fmla="*/ 63558 w 914458"/>
              <a:gd name="connsiteY30" fmla="*/ 56882 h 912736"/>
              <a:gd name="connsiteX31" fmla="*/ 671045 w 914458"/>
              <a:gd name="connsiteY31" fmla="*/ 0 h 912736"/>
              <a:gd name="connsiteX32" fmla="*/ 715980 w 914458"/>
              <a:gd name="connsiteY32" fmla="*/ 18469 h 912736"/>
              <a:gd name="connsiteX33" fmla="*/ 716042 w 914458"/>
              <a:gd name="connsiteY33" fmla="*/ 18469 h 912736"/>
              <a:gd name="connsiteX34" fmla="*/ 895851 w 914458"/>
              <a:gd name="connsiteY34" fmla="*/ 196856 h 912736"/>
              <a:gd name="connsiteX35" fmla="*/ 895851 w 914458"/>
              <a:gd name="connsiteY35" fmla="*/ 286050 h 912736"/>
              <a:gd name="connsiteX36" fmla="*/ 716042 w 914458"/>
              <a:gd name="connsiteY36" fmla="*/ 464499 h 912736"/>
              <a:gd name="connsiteX37" fmla="*/ 626172 w 914458"/>
              <a:gd name="connsiteY37" fmla="*/ 464499 h 912736"/>
              <a:gd name="connsiteX38" fmla="*/ 446428 w 914458"/>
              <a:gd name="connsiteY38" fmla="*/ 286050 h 912736"/>
              <a:gd name="connsiteX39" fmla="*/ 446428 w 914458"/>
              <a:gd name="connsiteY39" fmla="*/ 196856 h 912736"/>
              <a:gd name="connsiteX40" fmla="*/ 626110 w 914458"/>
              <a:gd name="connsiteY40" fmla="*/ 18469 h 912736"/>
              <a:gd name="connsiteX41" fmla="*/ 671045 w 914458"/>
              <a:gd name="connsiteY41" fmla="*/ 0 h 9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4458" h="912736">
                <a:moveTo>
                  <a:pt x="527916" y="517737"/>
                </a:moveTo>
                <a:lnTo>
                  <a:pt x="798801" y="517737"/>
                </a:lnTo>
                <a:cubicBezTo>
                  <a:pt x="833904" y="517737"/>
                  <a:pt x="862359" y="545977"/>
                  <a:pt x="862359" y="580815"/>
                </a:cubicBezTo>
                <a:lnTo>
                  <a:pt x="862359" y="849658"/>
                </a:lnTo>
                <a:cubicBezTo>
                  <a:pt x="862359" y="884496"/>
                  <a:pt x="833904" y="912736"/>
                  <a:pt x="798801" y="912736"/>
                </a:cubicBezTo>
                <a:lnTo>
                  <a:pt x="527916" y="912736"/>
                </a:lnTo>
                <a:cubicBezTo>
                  <a:pt x="492813" y="912736"/>
                  <a:pt x="464358" y="884496"/>
                  <a:pt x="464358" y="849658"/>
                </a:cubicBezTo>
                <a:lnTo>
                  <a:pt x="464358" y="580815"/>
                </a:lnTo>
                <a:cubicBezTo>
                  <a:pt x="464358" y="545977"/>
                  <a:pt x="492813" y="517737"/>
                  <a:pt x="527916" y="517737"/>
                </a:cubicBezTo>
                <a:close/>
                <a:moveTo>
                  <a:pt x="63558" y="517737"/>
                </a:moveTo>
                <a:lnTo>
                  <a:pt x="334443" y="517737"/>
                </a:lnTo>
                <a:cubicBezTo>
                  <a:pt x="369545" y="517737"/>
                  <a:pt x="398000" y="545977"/>
                  <a:pt x="398000" y="580815"/>
                </a:cubicBezTo>
                <a:lnTo>
                  <a:pt x="398000" y="849658"/>
                </a:lnTo>
                <a:cubicBezTo>
                  <a:pt x="398000" y="884496"/>
                  <a:pt x="369545" y="912736"/>
                  <a:pt x="334443" y="912736"/>
                </a:cubicBezTo>
                <a:lnTo>
                  <a:pt x="63558" y="912736"/>
                </a:lnTo>
                <a:cubicBezTo>
                  <a:pt x="28456" y="912736"/>
                  <a:pt x="0" y="884496"/>
                  <a:pt x="0" y="849658"/>
                </a:cubicBezTo>
                <a:lnTo>
                  <a:pt x="0" y="580815"/>
                </a:lnTo>
                <a:cubicBezTo>
                  <a:pt x="0" y="545977"/>
                  <a:pt x="28456" y="517737"/>
                  <a:pt x="63558" y="517737"/>
                </a:cubicBezTo>
                <a:close/>
                <a:moveTo>
                  <a:pt x="671107" y="152260"/>
                </a:moveTo>
                <a:lnTo>
                  <a:pt x="581236" y="241453"/>
                </a:lnTo>
                <a:lnTo>
                  <a:pt x="671107" y="330648"/>
                </a:lnTo>
                <a:lnTo>
                  <a:pt x="760980" y="241453"/>
                </a:lnTo>
                <a:close/>
                <a:moveTo>
                  <a:pt x="63558" y="56882"/>
                </a:moveTo>
                <a:lnTo>
                  <a:pt x="334443" y="56882"/>
                </a:lnTo>
                <a:cubicBezTo>
                  <a:pt x="369545" y="56882"/>
                  <a:pt x="398000" y="85124"/>
                  <a:pt x="398000" y="119961"/>
                </a:cubicBezTo>
                <a:lnTo>
                  <a:pt x="398000" y="388805"/>
                </a:lnTo>
                <a:cubicBezTo>
                  <a:pt x="398000" y="423640"/>
                  <a:pt x="369545" y="451883"/>
                  <a:pt x="334443" y="451883"/>
                </a:cubicBezTo>
                <a:lnTo>
                  <a:pt x="63558" y="451883"/>
                </a:lnTo>
                <a:cubicBezTo>
                  <a:pt x="28456" y="451883"/>
                  <a:pt x="0" y="423640"/>
                  <a:pt x="0" y="388805"/>
                </a:cubicBezTo>
                <a:lnTo>
                  <a:pt x="0" y="119961"/>
                </a:lnTo>
                <a:cubicBezTo>
                  <a:pt x="0" y="85124"/>
                  <a:pt x="28456" y="56882"/>
                  <a:pt x="63558" y="56882"/>
                </a:cubicBezTo>
                <a:close/>
                <a:moveTo>
                  <a:pt x="671045" y="0"/>
                </a:moveTo>
                <a:cubicBezTo>
                  <a:pt x="687307" y="0"/>
                  <a:pt x="703570" y="6157"/>
                  <a:pt x="715980" y="18469"/>
                </a:cubicBezTo>
                <a:lnTo>
                  <a:pt x="716042" y="18469"/>
                </a:lnTo>
                <a:lnTo>
                  <a:pt x="895851" y="196856"/>
                </a:lnTo>
                <a:cubicBezTo>
                  <a:pt x="920661" y="221489"/>
                  <a:pt x="920661" y="261417"/>
                  <a:pt x="895851" y="286050"/>
                </a:cubicBezTo>
                <a:lnTo>
                  <a:pt x="716042" y="464499"/>
                </a:lnTo>
                <a:cubicBezTo>
                  <a:pt x="691222" y="489126"/>
                  <a:pt x="650991" y="489126"/>
                  <a:pt x="626172" y="464499"/>
                </a:cubicBezTo>
                <a:lnTo>
                  <a:pt x="446428" y="286050"/>
                </a:lnTo>
                <a:cubicBezTo>
                  <a:pt x="421618" y="261417"/>
                  <a:pt x="421618" y="221489"/>
                  <a:pt x="446428" y="196856"/>
                </a:cubicBezTo>
                <a:lnTo>
                  <a:pt x="626110" y="18469"/>
                </a:lnTo>
                <a:cubicBezTo>
                  <a:pt x="638520" y="6157"/>
                  <a:pt x="654782" y="0"/>
                  <a:pt x="671045" y="0"/>
                </a:cubicBezTo>
                <a:close/>
              </a:path>
            </a:pathLst>
          </a:custGeom>
          <a:solidFill>
            <a:srgbClr val="FFFFFF"/>
          </a:solidFill>
          <a:ln w="3266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dk1"/>
              </a:solidFill>
              <a:latin typeface="黑体" panose="02010609060101010101" pitchFamily="49" charset="-122"/>
              <a:ea typeface="黑体" panose="02010609060101010101" pitchFamily="49" charset="-122"/>
            </a:endParaRPr>
          </a:p>
        </p:txBody>
      </p:sp>
      <p:pic>
        <p:nvPicPr>
          <p:cNvPr id="16" name="图形 36" descr="333639373138363b343435303739393bbbe1bcc6cafdbedd"/>
          <p:cNvPicPr>
            <a:picLocks noChangeAspect="1"/>
          </p:cNvPicPr>
          <p:nvPr>
            <p:custDataLst>
              <p:tags r:id="rId21"/>
            </p:custDataLst>
          </p:nvPr>
        </p:nvPicPr>
        <p:blipFill>
          <a:blip r:embed="rId22">
            <a:extLst>
              <a:ext uri="{96DAC541-7B7A-43D3-8B79-37D633B846F1}">
                <asvg:svgBlip xmlns:asvg="http://schemas.microsoft.com/office/drawing/2016/SVG/main" r:embed="rId23"/>
              </a:ext>
            </a:extLst>
          </a:blip>
          <a:stretch>
            <a:fillRect/>
          </a:stretch>
        </p:blipFill>
        <p:spPr>
          <a:xfrm>
            <a:off x="723424" y="3829429"/>
            <a:ext cx="241228" cy="241228"/>
          </a:xfrm>
          <a:prstGeom prst="rect">
            <a:avLst/>
          </a:prstGeom>
        </p:spPr>
      </p:pic>
      <p:sp>
        <p:nvSpPr>
          <p:cNvPr id="2" name="标题 1"/>
          <p:cNvSpPr>
            <a:spLocks noGrp="1"/>
          </p:cNvSpPr>
          <p:nvPr>
            <p:custDataLst>
              <p:tags r:id="rId24"/>
            </p:custDataLst>
          </p:nvPr>
        </p:nvSpPr>
        <p:spPr>
          <a:xfrm>
            <a:off x="599123" y="280829"/>
            <a:ext cx="4906804" cy="529114"/>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r>
              <a:rPr lang="zh-CN" altLang="en-US">
                <a:solidFill>
                  <a:schemeClr val="accent1"/>
                </a:solidFill>
                <a:latin typeface="黑体" panose="02010609060101010101" pitchFamily="49" charset="-122"/>
                <a:ea typeface="黑体" panose="02010609060101010101" pitchFamily="49" charset="-122"/>
              </a:rPr>
              <a:t>需求市场分布</a:t>
            </a:r>
            <a:endParaRPr lang="zh-CN" altLang="en-US">
              <a:solidFill>
                <a:schemeClr val="accent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5">
            <a:alphaModFix amt="36000"/>
          </a:blip>
          <a:stretch>
            <a:fillRect/>
          </a:stretch>
        </p:blipFill>
        <p:spPr>
          <a:xfrm>
            <a:off x="7595870" y="0"/>
            <a:ext cx="1521460" cy="669290"/>
          </a:xfrm>
          <a:prstGeom prst="rect">
            <a:avLst/>
          </a:prstGeom>
        </p:spPr>
      </p:pic>
    </p:spTree>
    <p:custDataLst>
      <p:tags r:id="rId2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197735" y="1581150"/>
            <a:ext cx="4820285" cy="926465"/>
          </a:xfrm>
        </p:spPr>
        <p:txBody>
          <a:bodyPr/>
          <a:lstStyle/>
          <a:p>
            <a:pPr marL="0" indent="0" algn="ctr">
              <a:lnSpc>
                <a:spcPct val="90000"/>
              </a:lnSpc>
              <a:spcBef>
                <a:spcPts val="0"/>
              </a:spcBef>
              <a:spcAft>
                <a:spcPts val="0"/>
              </a:spcAft>
              <a:buSzPct val="100000"/>
              <a:buNone/>
            </a:pPr>
            <a:r>
              <a:rPr lang="zh-CN" altLang="en-US" dirty="0">
                <a:solidFill>
                  <a:schemeClr val="accent1"/>
                </a:solidFill>
                <a:latin typeface="黑体" panose="02010609060101010101" pitchFamily="49" charset="-122"/>
                <a:sym typeface="+mn-ea"/>
              </a:rPr>
              <a:t>营收数据测算</a:t>
            </a:r>
            <a:endParaRPr lang="zh-CN" altLang="en-US" sz="2700" dirty="0">
              <a:solidFill>
                <a:schemeClr val="accent1"/>
              </a:solidFill>
              <a:latin typeface="+mj-lt"/>
              <a:ea typeface="+mj-ea"/>
              <a:sym typeface="+mn-ea"/>
            </a:endParaRPr>
          </a:p>
        </p:txBody>
      </p:sp>
      <p:sp>
        <p:nvSpPr>
          <p:cNvPr id="10" name="文本占位符 9"/>
          <p:cNvSpPr>
            <a:spLocks noGrp="1"/>
          </p:cNvSpPr>
          <p:nvPr>
            <p:ph type="body" idx="1"/>
            <p:custDataLst>
              <p:tags r:id="rId2"/>
            </p:custDataLst>
          </p:nvPr>
        </p:nvSpPr>
        <p:spPr>
          <a:xfrm>
            <a:off x="3167380" y="2599055"/>
            <a:ext cx="2938780" cy="1461135"/>
          </a:xfrm>
          <a:solidFill>
            <a:schemeClr val="lt1">
              <a:lumMod val="50000"/>
            </a:schemeClr>
          </a:solidFill>
        </p:spPr>
        <p:txBody>
          <a:bodyPr>
            <a:noAutofit/>
          </a:bodyPr>
          <a:lstStyle/>
          <a:p>
            <a:pPr marL="0" lvl="0" indent="-285750" algn="ctr" fontAlgn="ctr">
              <a:lnSpc>
                <a:spcPct val="130000"/>
              </a:lnSpc>
              <a:spcBef>
                <a:spcPts val="1000"/>
              </a:spcBef>
              <a:spcAft>
                <a:spcPts val="0"/>
              </a:spcAft>
              <a:buSzPct val="100000"/>
              <a:buFont typeface="Wingdings" panose="05000000000000000000" charset="0"/>
              <a:buNone/>
            </a:pPr>
            <a:r>
              <a:rPr sz="1400">
                <a:solidFill>
                  <a:schemeClr val="lt1"/>
                </a:solidFill>
                <a:latin typeface="+mn-lt"/>
                <a:ea typeface="+mn-ea"/>
                <a:sym typeface="+mn-ea"/>
              </a:rPr>
              <a:t>5年营收成本估算表</a:t>
            </a:r>
            <a:endParaRPr sz="1400">
              <a:solidFill>
                <a:schemeClr val="lt1"/>
              </a:solidFill>
              <a:latin typeface="+mn-lt"/>
              <a:ea typeface="+mn-ea"/>
              <a:sym typeface="+mn-ea"/>
            </a:endParaRPr>
          </a:p>
          <a:p>
            <a:pPr marL="0" lvl="0" indent="-285750" algn="ctr" fontAlgn="ctr">
              <a:lnSpc>
                <a:spcPct val="130000"/>
              </a:lnSpc>
              <a:spcBef>
                <a:spcPts val="1000"/>
              </a:spcBef>
              <a:spcAft>
                <a:spcPts val="0"/>
              </a:spcAft>
              <a:buSzPct val="100000"/>
              <a:buFont typeface="Wingdings" panose="05000000000000000000" charset="0"/>
              <a:buNone/>
            </a:pPr>
            <a:r>
              <a:rPr sz="1400">
                <a:solidFill>
                  <a:schemeClr val="lt1"/>
                </a:solidFill>
                <a:latin typeface="+mn-lt"/>
                <a:ea typeface="+mn-ea"/>
                <a:sym typeface="+mn-ea"/>
              </a:rPr>
              <a:t>营收预测依据</a:t>
            </a:r>
            <a:endParaRPr lang="zh-CN" altLang="en-US" sz="1400">
              <a:solidFill>
                <a:schemeClr val="lt1"/>
              </a:solidFill>
              <a:latin typeface="+mn-lt"/>
              <a:ea typeface="+mn-ea"/>
              <a:sym typeface="+mn-ea"/>
            </a:endParaRPr>
          </a:p>
        </p:txBody>
      </p:sp>
      <p:sp>
        <p:nvSpPr>
          <p:cNvPr id="4" name="文本框 3"/>
          <p:cNvSpPr txBox="1"/>
          <p:nvPr>
            <p:custDataLst>
              <p:tags r:id="rId3"/>
            </p:custDataLst>
          </p:nvPr>
        </p:nvSpPr>
        <p:spPr>
          <a:xfrm>
            <a:off x="4217194" y="1070134"/>
            <a:ext cx="709613" cy="878205"/>
          </a:xfrm>
          <a:prstGeom prst="rect">
            <a:avLst/>
          </a:prstGeom>
          <a:noFill/>
        </p:spPr>
        <p:txBody>
          <a:bodyPr wrap="none" rtlCol="0">
            <a:normAutofit lnSpcReduction="10000"/>
          </a:bodyPr>
          <a:lstStyle/>
          <a:p>
            <a:pPr>
              <a:lnSpc>
                <a:spcPct val="130000"/>
              </a:lnSpc>
            </a:pPr>
            <a:r>
              <a:rPr lang="en-US" altLang="zh-CN" sz="4050" dirty="0">
                <a:solidFill>
                  <a:schemeClr val="dk1"/>
                </a:solidFill>
                <a:latin typeface="Arial" panose="020B0604020202020204" pitchFamily="34" charset="0"/>
                <a:ea typeface="微软雅黑" panose="020B0503020204020204" pitchFamily="34" charset="-122"/>
              </a:rPr>
              <a:t>05</a:t>
            </a:r>
            <a:endParaRPr lang="en-US" altLang="zh-CN" sz="4050" dirty="0">
              <a:solidFill>
                <a:schemeClr val="dk1"/>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4">
            <a:alphaModFix amt="36000"/>
          </a:blip>
          <a:stretch>
            <a:fillRect/>
          </a:stretch>
        </p:blipFill>
        <p:spPr>
          <a:xfrm>
            <a:off x="7595870" y="0"/>
            <a:ext cx="1521460" cy="66929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pPr lvl="0" algn="l">
              <a:buClrTx/>
              <a:buSzTx/>
              <a:buFontTx/>
            </a:pPr>
            <a:r>
              <a:rPr spc="0">
                <a:latin typeface="黑体" panose="02010609060101010101" pitchFamily="49" charset="-122"/>
                <a:ea typeface="黑体" panose="02010609060101010101" pitchFamily="49" charset="-122"/>
                <a:sym typeface="+mn-ea"/>
              </a:rPr>
              <a:t>5年营收预算</a:t>
            </a:r>
            <a:endParaRPr spc="0">
              <a:latin typeface="黑体" panose="02010609060101010101" pitchFamily="49" charset="-122"/>
              <a:ea typeface="黑体" panose="02010609060101010101" pitchFamily="49" charset="-122"/>
              <a:sym typeface="+mn-ea"/>
            </a:endParaRPr>
          </a:p>
        </p:txBody>
      </p:sp>
      <p:graphicFrame>
        <p:nvGraphicFramePr>
          <p:cNvPr id="9" name="图表 8"/>
          <p:cNvGraphicFramePr/>
          <p:nvPr>
            <p:custDataLst>
              <p:tags r:id="rId3"/>
            </p:custDataLst>
          </p:nvPr>
        </p:nvGraphicFramePr>
        <p:xfrm>
          <a:off x="521494" y="952262"/>
          <a:ext cx="8100059" cy="2321719"/>
        </p:xfrm>
        <a:graphic>
          <a:graphicData uri="http://schemas.openxmlformats.org/drawingml/2006/chart">
            <c:chart xmlns:c="http://schemas.openxmlformats.org/drawingml/2006/chart" xmlns:r="http://schemas.openxmlformats.org/officeDocument/2006/relationships" r:id="rId1"/>
          </a:graphicData>
        </a:graphic>
      </p:graphicFrame>
      <p:sp>
        <p:nvSpPr>
          <p:cNvPr id="2" name="矩形 1"/>
          <p:cNvSpPr/>
          <p:nvPr>
            <p:custDataLst>
              <p:tags r:id="rId4"/>
            </p:custDataLst>
          </p:nvPr>
        </p:nvSpPr>
        <p:spPr>
          <a:xfrm>
            <a:off x="521970" y="3513455"/>
            <a:ext cx="8078470" cy="1320165"/>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p>
        </p:txBody>
      </p:sp>
      <p:sp>
        <p:nvSpPr>
          <p:cNvPr id="3" name="矩形 2"/>
          <p:cNvSpPr/>
          <p:nvPr>
            <p:custDataLst>
              <p:tags r:id="rId5"/>
            </p:custDataLst>
          </p:nvPr>
        </p:nvSpPr>
        <p:spPr>
          <a:xfrm>
            <a:off x="619125" y="3619500"/>
            <a:ext cx="7851775" cy="1180465"/>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en-US" altLang="zh-CN" sz="1200" dirty="0">
                <a:ln>
                  <a:noFill/>
                  <a:prstDash val="sysDot"/>
                </a:ln>
                <a:solidFill>
                  <a:schemeClr val="lt1">
                    <a:lumMod val="100000"/>
                  </a:schemeClr>
                </a:solidFill>
                <a:latin typeface="+mn-ea"/>
                <a:cs typeface="+mn-ea"/>
              </a:rPr>
              <a:t>5</a:t>
            </a:r>
            <a:r>
              <a:rPr lang="zh-CN" altLang="en-US" sz="1200" dirty="0">
                <a:ln>
                  <a:noFill/>
                  <a:prstDash val="sysDot"/>
                </a:ln>
                <a:solidFill>
                  <a:schemeClr val="lt1">
                    <a:lumMod val="100000"/>
                  </a:schemeClr>
                </a:solidFill>
                <a:latin typeface="+mn-ea"/>
                <a:cs typeface="+mn-ea"/>
              </a:rPr>
              <a:t>年销售计划：</a:t>
            </a:r>
            <a:endParaRPr lang="zh-CN" altLang="en-US" sz="1200" dirty="0">
              <a:ln>
                <a:noFill/>
                <a:prstDash val="sysDot"/>
              </a:ln>
              <a:solidFill>
                <a:schemeClr val="lt1">
                  <a:lumMod val="100000"/>
                </a:schemeClr>
              </a:solidFill>
              <a:latin typeface="+mn-ea"/>
              <a:cs typeface="+mn-ea"/>
            </a:endParaRPr>
          </a:p>
          <a:p>
            <a:pPr algn="l">
              <a:lnSpc>
                <a:spcPct val="150000"/>
              </a:lnSpc>
              <a:spcBef>
                <a:spcPct val="0"/>
              </a:spcBef>
              <a:spcAft>
                <a:spcPct val="0"/>
              </a:spcAft>
            </a:pPr>
            <a:r>
              <a:rPr lang="en-US" altLang="zh-CN" sz="1200" dirty="0">
                <a:ln>
                  <a:noFill/>
                  <a:prstDash val="sysDot"/>
                </a:ln>
                <a:solidFill>
                  <a:schemeClr val="lt1">
                    <a:lumMod val="100000"/>
                  </a:schemeClr>
                </a:solidFill>
                <a:latin typeface="+mn-ea"/>
                <a:cs typeface="+mn-ea"/>
              </a:rPr>
              <a:t>5</a:t>
            </a:r>
            <a:r>
              <a:rPr lang="zh-CN" altLang="en-US" sz="1200" dirty="0">
                <a:ln>
                  <a:noFill/>
                  <a:prstDash val="sysDot"/>
                </a:ln>
                <a:solidFill>
                  <a:schemeClr val="lt1">
                    <a:lumMod val="100000"/>
                  </a:schemeClr>
                </a:solidFill>
                <a:latin typeface="+mn-ea"/>
                <a:cs typeface="+mn-ea"/>
              </a:rPr>
              <a:t>年内至少销售</a:t>
            </a:r>
            <a:r>
              <a:rPr lang="en-US" altLang="zh-CN" sz="1200" dirty="0">
                <a:ln>
                  <a:noFill/>
                  <a:prstDash val="sysDot"/>
                </a:ln>
                <a:solidFill>
                  <a:schemeClr val="lt1">
                    <a:lumMod val="100000"/>
                  </a:schemeClr>
                </a:solidFill>
                <a:latin typeface="+mn-ea"/>
                <a:cs typeface="+mn-ea"/>
              </a:rPr>
              <a:t>30</a:t>
            </a:r>
            <a:r>
              <a:rPr lang="zh-CN" altLang="en-US" sz="1200" dirty="0">
                <a:ln>
                  <a:noFill/>
                  <a:prstDash val="sysDot"/>
                </a:ln>
                <a:solidFill>
                  <a:schemeClr val="lt1">
                    <a:lumMod val="100000"/>
                  </a:schemeClr>
                </a:solidFill>
                <a:latin typeface="+mn-ea"/>
                <a:cs typeface="+mn-ea"/>
              </a:rPr>
              <a:t>套，</a:t>
            </a:r>
            <a:endParaRPr lang="zh-CN" altLang="en-US" sz="1200" dirty="0">
              <a:ln>
                <a:noFill/>
                <a:prstDash val="sysDot"/>
              </a:ln>
              <a:solidFill>
                <a:schemeClr val="lt1">
                  <a:lumMod val="100000"/>
                </a:schemeClr>
              </a:solidFill>
              <a:latin typeface="+mn-ea"/>
              <a:cs typeface="+mn-ea"/>
            </a:endParaRPr>
          </a:p>
          <a:p>
            <a:pPr algn="l">
              <a:lnSpc>
                <a:spcPct val="150000"/>
              </a:lnSpc>
              <a:spcBef>
                <a:spcPct val="0"/>
              </a:spcBef>
              <a:spcAft>
                <a:spcPct val="0"/>
              </a:spcAft>
            </a:pPr>
            <a:r>
              <a:rPr lang="zh-CN" altLang="en-US" sz="1200" dirty="0">
                <a:ln>
                  <a:noFill/>
                  <a:prstDash val="sysDot"/>
                </a:ln>
                <a:solidFill>
                  <a:schemeClr val="lt1">
                    <a:lumMod val="100000"/>
                  </a:schemeClr>
                </a:solidFill>
                <a:latin typeface="+mn-ea"/>
                <a:cs typeface="+mn-ea"/>
              </a:rPr>
              <a:t>计划第一年销售</a:t>
            </a:r>
            <a:r>
              <a:rPr lang="en-US" altLang="zh-CN" sz="1200" dirty="0">
                <a:ln>
                  <a:noFill/>
                  <a:prstDash val="sysDot"/>
                </a:ln>
                <a:solidFill>
                  <a:schemeClr val="lt1">
                    <a:lumMod val="100000"/>
                  </a:schemeClr>
                </a:solidFill>
                <a:latin typeface="+mn-ea"/>
                <a:cs typeface="+mn-ea"/>
              </a:rPr>
              <a:t>2-3</a:t>
            </a:r>
            <a:r>
              <a:rPr lang="zh-CN" altLang="en-US" sz="1200" dirty="0">
                <a:ln>
                  <a:noFill/>
                  <a:prstDash val="sysDot"/>
                </a:ln>
                <a:solidFill>
                  <a:schemeClr val="lt1">
                    <a:lumMod val="100000"/>
                  </a:schemeClr>
                </a:solidFill>
                <a:latin typeface="+mn-ea"/>
                <a:cs typeface="+mn-ea"/>
              </a:rPr>
              <a:t>套，第二年销售</a:t>
            </a:r>
            <a:r>
              <a:rPr lang="en-US" altLang="zh-CN" sz="1200" dirty="0">
                <a:ln>
                  <a:noFill/>
                  <a:prstDash val="sysDot"/>
                </a:ln>
                <a:solidFill>
                  <a:schemeClr val="lt1">
                    <a:lumMod val="100000"/>
                  </a:schemeClr>
                </a:solidFill>
                <a:latin typeface="+mn-ea"/>
                <a:cs typeface="+mn-ea"/>
              </a:rPr>
              <a:t>5-6</a:t>
            </a:r>
            <a:r>
              <a:rPr lang="zh-CN" altLang="en-US" sz="1200" dirty="0">
                <a:ln>
                  <a:noFill/>
                  <a:prstDash val="sysDot"/>
                </a:ln>
                <a:solidFill>
                  <a:schemeClr val="lt1">
                    <a:lumMod val="100000"/>
                  </a:schemeClr>
                </a:solidFill>
                <a:latin typeface="+mn-ea"/>
                <a:cs typeface="+mn-ea"/>
              </a:rPr>
              <a:t>套，第三年销售</a:t>
            </a:r>
            <a:r>
              <a:rPr lang="en-US" altLang="zh-CN" sz="1200" dirty="0">
                <a:ln>
                  <a:noFill/>
                  <a:prstDash val="sysDot"/>
                </a:ln>
                <a:solidFill>
                  <a:schemeClr val="lt1">
                    <a:lumMod val="100000"/>
                  </a:schemeClr>
                </a:solidFill>
                <a:latin typeface="+mn-ea"/>
                <a:cs typeface="+mn-ea"/>
              </a:rPr>
              <a:t>6-7</a:t>
            </a:r>
            <a:r>
              <a:rPr lang="zh-CN" altLang="en-US" sz="1200" dirty="0">
                <a:ln>
                  <a:noFill/>
                  <a:prstDash val="sysDot"/>
                </a:ln>
                <a:solidFill>
                  <a:schemeClr val="lt1">
                    <a:lumMod val="100000"/>
                  </a:schemeClr>
                </a:solidFill>
                <a:latin typeface="+mn-ea"/>
                <a:cs typeface="+mn-ea"/>
              </a:rPr>
              <a:t>套，第四年销售</a:t>
            </a:r>
            <a:r>
              <a:rPr lang="en-US" altLang="zh-CN" sz="1200" dirty="0">
                <a:ln>
                  <a:noFill/>
                  <a:prstDash val="sysDot"/>
                </a:ln>
                <a:solidFill>
                  <a:schemeClr val="lt1">
                    <a:lumMod val="100000"/>
                  </a:schemeClr>
                </a:solidFill>
                <a:latin typeface="+mn-ea"/>
                <a:cs typeface="+mn-ea"/>
              </a:rPr>
              <a:t>8-10</a:t>
            </a:r>
            <a:r>
              <a:rPr lang="zh-CN" altLang="en-US" sz="1200" dirty="0">
                <a:ln>
                  <a:noFill/>
                  <a:prstDash val="sysDot"/>
                </a:ln>
                <a:solidFill>
                  <a:schemeClr val="lt1">
                    <a:lumMod val="100000"/>
                  </a:schemeClr>
                </a:solidFill>
                <a:latin typeface="+mn-ea"/>
                <a:cs typeface="+mn-ea"/>
              </a:rPr>
              <a:t>套，第五年销售</a:t>
            </a:r>
            <a:r>
              <a:rPr lang="en-US" altLang="zh-CN" sz="1200" dirty="0">
                <a:ln>
                  <a:noFill/>
                  <a:prstDash val="sysDot"/>
                </a:ln>
                <a:solidFill>
                  <a:schemeClr val="lt1">
                    <a:lumMod val="100000"/>
                  </a:schemeClr>
                </a:solidFill>
                <a:latin typeface="+mn-ea"/>
                <a:cs typeface="+mn-ea"/>
              </a:rPr>
              <a:t>10-15</a:t>
            </a:r>
            <a:r>
              <a:rPr lang="zh-CN" altLang="en-US" sz="1200" dirty="0">
                <a:ln>
                  <a:noFill/>
                  <a:prstDash val="sysDot"/>
                </a:ln>
                <a:solidFill>
                  <a:schemeClr val="lt1">
                    <a:lumMod val="100000"/>
                  </a:schemeClr>
                </a:solidFill>
                <a:latin typeface="+mn-ea"/>
                <a:cs typeface="+mn-ea"/>
              </a:rPr>
              <a:t>套；</a:t>
            </a:r>
            <a:endParaRPr lang="zh-CN" altLang="en-US" sz="1200" dirty="0">
              <a:ln>
                <a:noFill/>
                <a:prstDash val="sysDot"/>
              </a:ln>
              <a:solidFill>
                <a:schemeClr val="lt1">
                  <a:lumMod val="100000"/>
                </a:schemeClr>
              </a:solidFill>
              <a:latin typeface="+mn-ea"/>
              <a:cs typeface="+mn-ea"/>
            </a:endParaRPr>
          </a:p>
          <a:p>
            <a:pPr algn="l">
              <a:lnSpc>
                <a:spcPct val="150000"/>
              </a:lnSpc>
              <a:spcBef>
                <a:spcPct val="0"/>
              </a:spcBef>
              <a:spcAft>
                <a:spcPct val="0"/>
              </a:spcAft>
            </a:pPr>
            <a:r>
              <a:rPr lang="zh-CN" altLang="en-US" sz="1200" dirty="0">
                <a:ln>
                  <a:noFill/>
                  <a:prstDash val="sysDot"/>
                </a:ln>
                <a:solidFill>
                  <a:schemeClr val="lt1">
                    <a:lumMod val="100000"/>
                  </a:schemeClr>
                </a:solidFill>
                <a:latin typeface="+mn-ea"/>
                <a:cs typeface="+mn-ea"/>
              </a:rPr>
              <a:t>每套售价：</a:t>
            </a:r>
            <a:r>
              <a:rPr lang="en-US" altLang="zh-CN" sz="1200" dirty="0">
                <a:ln>
                  <a:noFill/>
                  <a:prstDash val="sysDot"/>
                </a:ln>
                <a:solidFill>
                  <a:schemeClr val="lt1">
                    <a:lumMod val="100000"/>
                  </a:schemeClr>
                </a:solidFill>
                <a:latin typeface="+mn-ea"/>
                <a:cs typeface="+mn-ea"/>
              </a:rPr>
              <a:t>100</a:t>
            </a:r>
            <a:r>
              <a:rPr lang="zh-CN" altLang="en-US" sz="1200" dirty="0">
                <a:ln>
                  <a:noFill/>
                  <a:prstDash val="sysDot"/>
                </a:ln>
                <a:solidFill>
                  <a:schemeClr val="lt1">
                    <a:lumMod val="100000"/>
                  </a:schemeClr>
                </a:solidFill>
                <a:latin typeface="+mn-ea"/>
                <a:cs typeface="+mn-ea"/>
              </a:rPr>
              <a:t>万元</a:t>
            </a:r>
            <a:endParaRPr lang="zh-CN" altLang="en-US" sz="1200" dirty="0">
              <a:ln>
                <a:noFill/>
                <a:prstDash val="sysDot"/>
              </a:ln>
              <a:solidFill>
                <a:schemeClr val="lt1">
                  <a:lumMod val="100000"/>
                </a:schemeClr>
              </a:solidFill>
              <a:latin typeface="+mn-ea"/>
              <a:cs typeface="+mn-ea"/>
            </a:endParaRPr>
          </a:p>
        </p:txBody>
      </p:sp>
      <p:pic>
        <p:nvPicPr>
          <p:cNvPr id="4" name="图片 3"/>
          <p:cNvPicPr>
            <a:picLocks noChangeAspect="1"/>
          </p:cNvPicPr>
          <p:nvPr/>
        </p:nvPicPr>
        <p:blipFill>
          <a:blip r:embed="rId6">
            <a:alphaModFix amt="36000"/>
          </a:blip>
          <a:stretch>
            <a:fillRect/>
          </a:stretch>
        </p:blipFill>
        <p:spPr>
          <a:xfrm>
            <a:off x="7595870" y="0"/>
            <a:ext cx="1521460" cy="669290"/>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pPr lvl="0" algn="l">
              <a:buClrTx/>
              <a:buSzTx/>
              <a:buFontTx/>
            </a:pPr>
            <a:r>
              <a:rPr spc="0">
                <a:latin typeface="黑体" panose="02010609060101010101" pitchFamily="49" charset="-122"/>
                <a:ea typeface="黑体" panose="02010609060101010101" pitchFamily="49" charset="-122"/>
                <a:sym typeface="+mn-ea"/>
              </a:rPr>
              <a:t>营收预测依据</a:t>
            </a:r>
            <a:endParaRPr spc="0">
              <a:latin typeface="黑体" panose="02010609060101010101" pitchFamily="49" charset="-122"/>
              <a:ea typeface="黑体" panose="02010609060101010101" pitchFamily="49" charset="-122"/>
              <a:sym typeface="+mn-ea"/>
            </a:endParaRPr>
          </a:p>
        </p:txBody>
      </p:sp>
      <p:graphicFrame>
        <p:nvGraphicFramePr>
          <p:cNvPr id="12" name="表格 11"/>
          <p:cNvGraphicFramePr/>
          <p:nvPr>
            <p:custDataLst>
              <p:tags r:id="rId2"/>
            </p:custDataLst>
          </p:nvPr>
        </p:nvGraphicFramePr>
        <p:xfrm>
          <a:off x="521970" y="1101725"/>
          <a:ext cx="7454900" cy="3654425"/>
        </p:xfrm>
        <a:graphic>
          <a:graphicData uri="http://schemas.openxmlformats.org/drawingml/2006/table">
            <a:tbl>
              <a:tblPr firstRow="1" bandRow="1">
                <a:tableStyleId>{42243F00-DCD3-482A-9786-3F359CEE9D81}</a:tableStyleId>
              </a:tblPr>
              <a:tblGrid>
                <a:gridCol w="1712595"/>
                <a:gridCol w="2254885"/>
                <a:gridCol w="1464945"/>
                <a:gridCol w="2022475"/>
              </a:tblGrid>
              <a:tr h="537845">
                <a:tc>
                  <a:txBody>
                    <a:bodyPr/>
                    <a:lstStyle/>
                    <a:p>
                      <a:pPr algn="ctr">
                        <a:buClrTx/>
                        <a:buSzTx/>
                        <a:buFontTx/>
                        <a:buNone/>
                      </a:pPr>
                      <a:r>
                        <a:rPr lang="zh-CN" altLang="en-US" sz="1200" dirty="0"/>
                        <a:t>公司名称</a:t>
                      </a:r>
                      <a:endParaRPr lang="zh-CN" altLang="en-US" sz="1200" dirty="0"/>
                    </a:p>
                  </a:txBody>
                  <a:tcPr marL="68580" marR="68580" marT="34290" marB="34290" anchor="ctr"/>
                </a:tc>
                <a:tc>
                  <a:txBody>
                    <a:bodyPr/>
                    <a:lstStyle/>
                    <a:p>
                      <a:pPr algn="ctr">
                        <a:buClrTx/>
                        <a:buSzTx/>
                        <a:buFontTx/>
                        <a:buNone/>
                      </a:pPr>
                      <a:r>
                        <a:rPr lang="zh-CN" altLang="en-US" sz="1200" dirty="0"/>
                        <a:t>产品名称</a:t>
                      </a:r>
                      <a:endParaRPr lang="zh-CN" altLang="en-US" sz="1200" dirty="0"/>
                    </a:p>
                  </a:txBody>
                  <a:tcPr marL="68580" marR="68580" marT="34290" marB="34290" anchor="ctr"/>
                </a:tc>
                <a:tc>
                  <a:txBody>
                    <a:bodyPr/>
                    <a:lstStyle/>
                    <a:p>
                      <a:pPr algn="ctr">
                        <a:buClrTx/>
                        <a:buSzTx/>
                        <a:buFontTx/>
                        <a:buNone/>
                      </a:pPr>
                      <a:r>
                        <a:rPr lang="zh-CN" altLang="en-US" sz="1200" dirty="0"/>
                        <a:t>市场占比</a:t>
                      </a:r>
                      <a:endParaRPr lang="zh-CN" altLang="en-US" sz="1200" dirty="0"/>
                    </a:p>
                  </a:txBody>
                  <a:tcPr marL="68580" marR="68580" marT="34290" marB="34290" anchor="ctr"/>
                </a:tc>
                <a:tc>
                  <a:txBody>
                    <a:bodyPr/>
                    <a:lstStyle/>
                    <a:p>
                      <a:pPr algn="ctr">
                        <a:buClrTx/>
                        <a:buSzTx/>
                        <a:buFontTx/>
                        <a:buNone/>
                      </a:pPr>
                      <a:r>
                        <a:rPr lang="en-US" altLang="zh-CN" sz="1200" dirty="0"/>
                        <a:t>2022</a:t>
                      </a:r>
                      <a:r>
                        <a:rPr lang="zh-CN" altLang="en-US" sz="1200" dirty="0"/>
                        <a:t>年业绩增长量</a:t>
                      </a:r>
                      <a:endParaRPr lang="zh-CN" altLang="en-US" sz="1200" dirty="0"/>
                    </a:p>
                  </a:txBody>
                  <a:tcPr marL="68580" marR="68580" marT="34290" marB="34290" anchor="ctr"/>
                </a:tc>
              </a:tr>
              <a:tr h="599440">
                <a:tc>
                  <a:txBody>
                    <a:bodyPr/>
                    <a:lstStyle/>
                    <a:p>
                      <a:pPr algn="ctr">
                        <a:buNone/>
                      </a:pPr>
                      <a:r>
                        <a:rPr lang="zh-CN" altLang="en-US" sz="1050" dirty="0"/>
                        <a:t>智微信科（</a:t>
                      </a:r>
                      <a:r>
                        <a:rPr lang="en-US" altLang="zh-CN" sz="1050" dirty="0"/>
                        <a:t>ZhiweiXinke</a:t>
                      </a:r>
                      <a:r>
                        <a:rPr lang="zh-CN" altLang="en-US" sz="1050" dirty="0"/>
                        <a:t>）</a:t>
                      </a:r>
                      <a:endParaRPr lang="zh-CN" altLang="en-US" sz="1050" dirty="0"/>
                    </a:p>
                  </a:txBody>
                  <a:tcPr marL="68580" marR="68580" marT="34290" marB="34290" anchor="ctr"/>
                </a:tc>
                <a:tc>
                  <a:txBody>
                    <a:bodyPr/>
                    <a:lstStyle/>
                    <a:p>
                      <a:pPr algn="ctr">
                        <a:buNone/>
                      </a:pPr>
                      <a:r>
                        <a:rPr lang="en-US" altLang="zh-CN" sz="1050" dirty="0"/>
                        <a:t>Morphogo </a:t>
                      </a:r>
                      <a:r>
                        <a:rPr lang="zh-CN" altLang="en-US" sz="1050" dirty="0"/>
                        <a:t>骨髓细胞形态学分析系统</a:t>
                      </a:r>
                      <a:endParaRPr lang="zh-CN" altLang="en-US" sz="1050" dirty="0"/>
                    </a:p>
                  </a:txBody>
                  <a:tcPr marL="68580" marR="68580" marT="34290" marB="34290" anchor="ctr"/>
                </a:tc>
                <a:tc>
                  <a:txBody>
                    <a:bodyPr/>
                    <a:lstStyle/>
                    <a:p>
                      <a:pPr algn="ctr">
                        <a:buNone/>
                      </a:pPr>
                      <a:r>
                        <a:rPr lang="zh-CN" altLang="en-US" sz="1050" dirty="0"/>
                        <a:t>约</a:t>
                      </a:r>
                      <a:r>
                        <a:rPr lang="en-US" altLang="zh-CN" sz="1050" dirty="0"/>
                        <a:t>20%</a:t>
                      </a:r>
                      <a:endParaRPr lang="en-US" altLang="zh-CN" sz="1050" dirty="0"/>
                    </a:p>
                  </a:txBody>
                  <a:tcPr marL="68580" marR="68580" marT="34290" marB="34290" anchor="ctr"/>
                </a:tc>
                <a:tc>
                  <a:txBody>
                    <a:bodyPr/>
                    <a:lstStyle/>
                    <a:p>
                      <a:pPr algn="ctr">
                        <a:buNone/>
                      </a:pPr>
                      <a:r>
                        <a:rPr lang="zh-CN" altLang="en-US" sz="1050" dirty="0"/>
                        <a:t>销售额同比增长超过</a:t>
                      </a:r>
                      <a:r>
                        <a:rPr lang="en-US" altLang="zh-CN" sz="1050" dirty="0"/>
                        <a:t>50%</a:t>
                      </a:r>
                      <a:endParaRPr lang="en-US" altLang="zh-CN" sz="1050" dirty="0"/>
                    </a:p>
                  </a:txBody>
                  <a:tcPr marL="68580" marR="68580" marT="34290" marB="34290" anchor="ctr"/>
                </a:tc>
              </a:tr>
              <a:tr h="576580">
                <a:tc>
                  <a:txBody>
                    <a:bodyPr/>
                    <a:lstStyle/>
                    <a:p>
                      <a:pPr algn="ctr">
                        <a:buNone/>
                      </a:pPr>
                      <a:r>
                        <a:rPr lang="zh-CN" altLang="en-US" sz="1050" dirty="0"/>
                        <a:t>华大基因（</a:t>
                      </a:r>
                      <a:r>
                        <a:rPr lang="en-US" altLang="zh-CN" sz="1050" dirty="0"/>
                        <a:t>BGI</a:t>
                      </a:r>
                      <a:r>
                        <a:rPr lang="zh-CN" altLang="en-US" sz="1050" dirty="0"/>
                        <a:t>）</a:t>
                      </a:r>
                      <a:endParaRPr lang="zh-CN" altLang="en-US" sz="1050" dirty="0"/>
                    </a:p>
                  </a:txBody>
                  <a:tcPr marL="68580" marR="68580" marT="34290" marB="34290" anchor="ctr"/>
                </a:tc>
                <a:tc>
                  <a:txBody>
                    <a:bodyPr/>
                    <a:lstStyle/>
                    <a:p>
                      <a:pPr algn="ctr">
                        <a:buNone/>
                      </a:pPr>
                      <a:r>
                        <a:rPr lang="en-US" altLang="zh-CN" sz="1050" dirty="0"/>
                        <a:t>BGISEQ</a:t>
                      </a:r>
                      <a:r>
                        <a:rPr lang="zh-CN" altLang="en-US" sz="1050" dirty="0"/>
                        <a:t>系列测序平台结合细胞形态学分析软件</a:t>
                      </a:r>
                      <a:endParaRPr lang="zh-CN" altLang="en-US" sz="1050" dirty="0"/>
                    </a:p>
                  </a:txBody>
                  <a:tcPr marL="68580" marR="68580" marT="34290" marB="34290" anchor="ctr"/>
                </a:tc>
                <a:tc>
                  <a:txBody>
                    <a:bodyPr/>
                    <a:lstStyle/>
                    <a:p>
                      <a:pPr algn="ctr">
                        <a:buNone/>
                      </a:pPr>
                      <a:r>
                        <a:rPr lang="zh-CN" altLang="en-US" sz="1050" dirty="0"/>
                        <a:t>约</a:t>
                      </a:r>
                      <a:r>
                        <a:rPr lang="en-US" altLang="zh-CN" sz="1050" dirty="0"/>
                        <a:t>15%</a:t>
                      </a:r>
                      <a:endParaRPr lang="en-US" altLang="zh-CN" sz="1050" dirty="0"/>
                    </a:p>
                  </a:txBody>
                  <a:tcPr marL="68580" marR="68580" marT="34290" marB="34290" anchor="ctr"/>
                </a:tc>
                <a:tc>
                  <a:txBody>
                    <a:bodyPr/>
                    <a:lstStyle/>
                    <a:p>
                      <a:pPr algn="ctr">
                        <a:buNone/>
                      </a:pPr>
                      <a:r>
                        <a:rPr lang="zh-CN" altLang="en-US" sz="1050" dirty="0"/>
                        <a:t>销售额较上一年度增长了约</a:t>
                      </a:r>
                      <a:r>
                        <a:rPr lang="en-US" altLang="zh-CN" sz="1050" dirty="0"/>
                        <a:t>30%</a:t>
                      </a:r>
                      <a:endParaRPr lang="en-US" altLang="zh-CN" sz="1050" dirty="0"/>
                    </a:p>
                  </a:txBody>
                  <a:tcPr marL="68580" marR="68580" marT="34290" marB="34290" anchor="ctr"/>
                </a:tc>
              </a:tr>
              <a:tr h="669290">
                <a:tc>
                  <a:txBody>
                    <a:bodyPr/>
                    <a:lstStyle/>
                    <a:p>
                      <a:pPr algn="ctr">
                        <a:buNone/>
                      </a:pPr>
                      <a:r>
                        <a:rPr lang="en-US" altLang="zh-CN" sz="1050" dirty="0"/>
                        <a:t>Beckman Coulter</a:t>
                      </a:r>
                      <a:r>
                        <a:rPr lang="zh-CN" altLang="en-US" sz="1050" dirty="0"/>
                        <a:t>（贝克曼库尔特）</a:t>
                      </a:r>
                      <a:endParaRPr lang="zh-CN" altLang="en-US" sz="1050" dirty="0"/>
                    </a:p>
                  </a:txBody>
                  <a:tcPr marL="68580" marR="68580" marT="34290" marB="34290" anchor="ctr"/>
                </a:tc>
                <a:tc>
                  <a:txBody>
                    <a:bodyPr/>
                    <a:lstStyle/>
                    <a:p>
                      <a:pPr algn="ctr">
                        <a:buNone/>
                      </a:pPr>
                      <a:r>
                        <a:rPr lang="en-US" altLang="zh-CN" sz="1050" dirty="0"/>
                        <a:t>DxH 900</a:t>
                      </a:r>
                      <a:r>
                        <a:rPr lang="zh-CN" altLang="en-US" sz="1050" dirty="0"/>
                        <a:t>血液分析仪</a:t>
                      </a:r>
                      <a:endParaRPr lang="zh-CN" altLang="en-US" sz="1050" dirty="0"/>
                    </a:p>
                  </a:txBody>
                  <a:tcPr marL="68580" marR="68580" marT="34290" marB="34290" anchor="ctr"/>
                </a:tc>
                <a:tc>
                  <a:txBody>
                    <a:bodyPr/>
                    <a:lstStyle/>
                    <a:p>
                      <a:pPr algn="ctr">
                        <a:buNone/>
                      </a:pPr>
                      <a:r>
                        <a:rPr lang="zh-CN" altLang="en-US" sz="1050" dirty="0"/>
                        <a:t>约</a:t>
                      </a:r>
                      <a:r>
                        <a:rPr lang="en-US" altLang="zh-CN" sz="1050" dirty="0"/>
                        <a:t>22%</a:t>
                      </a:r>
                      <a:endParaRPr lang="en-US" altLang="zh-CN" sz="1050" dirty="0"/>
                    </a:p>
                  </a:txBody>
                  <a:tcPr marL="68580" marR="68580" marT="34290" marB="34290" anchor="ctr"/>
                </a:tc>
                <a:tc>
                  <a:txBody>
                    <a:bodyPr/>
                    <a:lstStyle/>
                    <a:p>
                      <a:pPr algn="ctr">
                        <a:buNone/>
                      </a:pPr>
                      <a:r>
                        <a:rPr lang="zh-CN" altLang="en-US" sz="1050" dirty="0"/>
                        <a:t>销售额同比增长约</a:t>
                      </a:r>
                      <a:r>
                        <a:rPr lang="en-US" altLang="zh-CN" sz="1050" dirty="0"/>
                        <a:t>18%</a:t>
                      </a:r>
                      <a:endParaRPr lang="en-US" altLang="zh-CN" sz="1050" dirty="0"/>
                    </a:p>
                  </a:txBody>
                  <a:tcPr marL="68580" marR="68580" marT="34290" marB="34290" anchor="ctr"/>
                </a:tc>
              </a:tr>
              <a:tr h="585470">
                <a:tc>
                  <a:txBody>
                    <a:bodyPr/>
                    <a:lstStyle/>
                    <a:p>
                      <a:pPr algn="ctr">
                        <a:buNone/>
                      </a:pPr>
                      <a:r>
                        <a:rPr lang="zh-CN" altLang="en-US" sz="1050" dirty="0"/>
                        <a:t>江苏省捷达科技</a:t>
                      </a:r>
                      <a:endParaRPr lang="zh-CN" altLang="en-US" sz="1050" dirty="0"/>
                    </a:p>
                  </a:txBody>
                  <a:tcPr marL="68580" marR="68580" marT="34290" marB="34290" anchor="ctr"/>
                </a:tc>
                <a:tc>
                  <a:txBody>
                    <a:bodyPr/>
                    <a:lstStyle/>
                    <a:p>
                      <a:pPr algn="ctr">
                        <a:buNone/>
                      </a:pPr>
                      <a:r>
                        <a:rPr lang="en-US" altLang="zh-CN" sz="1050" dirty="0"/>
                        <a:t>JD801</a:t>
                      </a:r>
                      <a:r>
                        <a:rPr lang="zh-CN" altLang="en-US" sz="1050" dirty="0"/>
                        <a:t>骨髓细胞图像分析系统</a:t>
                      </a:r>
                      <a:endParaRPr lang="zh-CN" altLang="en-US" sz="1050" dirty="0"/>
                    </a:p>
                  </a:txBody>
                  <a:tcPr marL="68580" marR="68580" marT="34290" marB="34290" anchor="ctr"/>
                </a:tc>
                <a:tc>
                  <a:txBody>
                    <a:bodyPr/>
                    <a:lstStyle/>
                    <a:p>
                      <a:pPr algn="ctr">
                        <a:buNone/>
                      </a:pPr>
                      <a:r>
                        <a:rPr lang="zh-CN" altLang="en-US" sz="1050" dirty="0"/>
                        <a:t>基层医疗机构，占有一定比例</a:t>
                      </a:r>
                      <a:endParaRPr lang="zh-CN" altLang="en-US" sz="1050" dirty="0"/>
                    </a:p>
                  </a:txBody>
                  <a:tcPr marL="68580" marR="68580" marT="34290" marB="34290" anchor="ctr"/>
                </a:tc>
                <a:tc>
                  <a:txBody>
                    <a:bodyPr/>
                    <a:lstStyle/>
                    <a:p>
                      <a:pPr algn="ctr">
                        <a:buNone/>
                      </a:pPr>
                      <a:r>
                        <a:rPr lang="zh-CN" altLang="en-US" sz="1050" dirty="0"/>
                        <a:t>销售额保持稳定增长</a:t>
                      </a:r>
                      <a:endParaRPr lang="zh-CN" altLang="en-US" sz="1050" dirty="0"/>
                    </a:p>
                  </a:txBody>
                  <a:tcPr marL="68580" marR="68580" marT="34290" marB="34290" anchor="ctr"/>
                </a:tc>
              </a:tr>
              <a:tr h="685800">
                <a:tc>
                  <a:txBody>
                    <a:bodyPr/>
                    <a:lstStyle/>
                    <a:p>
                      <a:pPr algn="ctr">
                        <a:buNone/>
                      </a:pPr>
                      <a:r>
                        <a:rPr lang="zh-CN" altLang="en-US" sz="1050" dirty="0"/>
                        <a:t>简耀科技</a:t>
                      </a:r>
                      <a:endParaRPr lang="zh-CN" altLang="en-US" sz="1050" dirty="0"/>
                    </a:p>
                  </a:txBody>
                  <a:tcPr marL="68580" marR="68580" marT="34290" marB="34290" anchor="ctr"/>
                </a:tc>
                <a:tc>
                  <a:txBody>
                    <a:bodyPr/>
                    <a:lstStyle/>
                    <a:p>
                      <a:pPr algn="ctr">
                        <a:buNone/>
                      </a:pPr>
                      <a:r>
                        <a:rPr lang="en-US" altLang="zh-CN" sz="1050" dirty="0"/>
                        <a:t>JY-GS</a:t>
                      </a:r>
                      <a:r>
                        <a:rPr lang="zh-CN" altLang="en-US" sz="1050" dirty="0"/>
                        <a:t>系列全高清骨髓细胞图文分析报告系统</a:t>
                      </a:r>
                      <a:endParaRPr lang="zh-CN" altLang="en-US" sz="1050" dirty="0"/>
                    </a:p>
                  </a:txBody>
                  <a:tcPr marL="68580" marR="68580" marT="34290" marB="34290" anchor="ctr"/>
                </a:tc>
                <a:tc>
                  <a:txBody>
                    <a:bodyPr/>
                    <a:lstStyle/>
                    <a:p>
                      <a:pPr algn="ctr">
                        <a:buNone/>
                      </a:pPr>
                      <a:r>
                        <a:rPr lang="zh-CN" altLang="en-US" sz="1050" dirty="0"/>
                        <a:t>中小型医疗机构，占有一定比例</a:t>
                      </a:r>
                      <a:endParaRPr lang="zh-CN" altLang="en-US" sz="1050" dirty="0"/>
                    </a:p>
                  </a:txBody>
                  <a:tcPr marL="68580" marR="68580" marT="34290" marB="34290" anchor="ctr"/>
                </a:tc>
                <a:tc>
                  <a:txBody>
                    <a:bodyPr/>
                    <a:lstStyle/>
                    <a:p>
                      <a:pPr algn="ctr">
                        <a:buNone/>
                      </a:pPr>
                      <a:r>
                        <a:rPr lang="zh-CN" altLang="en-US" sz="1050" dirty="0"/>
                        <a:t>销售额增长显著</a:t>
                      </a:r>
                      <a:endParaRPr lang="zh-CN" altLang="en-US" sz="1050" dirty="0"/>
                    </a:p>
                  </a:txBody>
                  <a:tcPr marL="68580" marR="68580" marT="34290" marB="34290" anchor="ctr"/>
                </a:tc>
              </a:tr>
            </a:tbl>
          </a:graphicData>
        </a:graphic>
      </p:graphicFrame>
      <p:pic>
        <p:nvPicPr>
          <p:cNvPr id="4" name="图片 3"/>
          <p:cNvPicPr>
            <a:picLocks noChangeAspect="1"/>
          </p:cNvPicPr>
          <p:nvPr/>
        </p:nvPicPr>
        <p:blipFill>
          <a:blip r:embed="rId3">
            <a:alphaModFix amt="36000"/>
          </a:blip>
          <a:stretch>
            <a:fillRect/>
          </a:stretch>
        </p:blipFill>
        <p:spPr>
          <a:xfrm>
            <a:off x="7595870" y="0"/>
            <a:ext cx="1521460" cy="66929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rot="20640000">
            <a:off x="3292445" y="1490903"/>
            <a:ext cx="5842021" cy="653400"/>
          </a:xfrm>
        </p:spPr>
        <p:txBody>
          <a:bodyPr>
            <a:normAutofit/>
          </a:bodyPr>
          <a:lstStyle/>
          <a:p>
            <a:pPr marL="0" indent="0" algn="l">
              <a:lnSpc>
                <a:spcPct val="90000"/>
              </a:lnSpc>
              <a:spcBef>
                <a:spcPts val="0"/>
              </a:spcBef>
              <a:spcAft>
                <a:spcPts val="0"/>
              </a:spcAft>
              <a:buSzPct val="100000"/>
              <a:buNone/>
            </a:pPr>
            <a:r>
              <a:rPr lang="zh-CN" altLang="en-US" sz="2400" dirty="0">
                <a:solidFill>
                  <a:schemeClr val="accent1"/>
                </a:solidFill>
                <a:latin typeface="+mj-lt"/>
                <a:ea typeface="+mj-ea"/>
                <a:sym typeface="+mn-lt"/>
              </a:rPr>
              <a:t>谢谢欣赏</a:t>
            </a:r>
            <a:endParaRPr lang="zh-CN" altLang="en-US" sz="2400" dirty="0">
              <a:solidFill>
                <a:schemeClr val="accent1"/>
              </a:solidFill>
              <a:latin typeface="+mj-lt"/>
              <a:ea typeface="+mj-ea"/>
              <a:sym typeface="+mn-lt"/>
            </a:endParaRPr>
          </a:p>
        </p:txBody>
      </p:sp>
      <p:sp>
        <p:nvSpPr>
          <p:cNvPr id="5" name="Oval 10"/>
          <p:cNvSpPr>
            <a:spLocks noChangeArrowheads="1"/>
          </p:cNvSpPr>
          <p:nvPr>
            <p:custDataLst>
              <p:tags r:id="rId2"/>
            </p:custDataLst>
          </p:nvPr>
        </p:nvSpPr>
        <p:spPr bwMode="auto">
          <a:xfrm rot="20611531">
            <a:off x="2410655" y="2316737"/>
            <a:ext cx="935831" cy="935831"/>
          </a:xfrm>
          <a:prstGeom prst="ellipse">
            <a:avLst/>
          </a:prstGeom>
          <a:blipFill dpi="0" rotWithShape="1">
            <a:blip r:embed="rId3"/>
            <a:srcRect/>
            <a:stretch>
              <a:fillRect/>
            </a:stretch>
          </a:blipFill>
          <a:ln w="63500" cmpd="sng">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endParaRPr lang="zh-CN" altLang="en-US" sz="1350">
              <a:solidFill>
                <a:schemeClr val="dk1"/>
              </a:solidFill>
              <a:ea typeface="黑体" panose="02010609060101010101" pitchFamily="49" charset="-122"/>
            </a:endParaRPr>
          </a:p>
        </p:txBody>
      </p:sp>
      <p:pic>
        <p:nvPicPr>
          <p:cNvPr id="4" name="图片 3"/>
          <p:cNvPicPr>
            <a:picLocks noChangeAspect="1"/>
          </p:cNvPicPr>
          <p:nvPr/>
        </p:nvPicPr>
        <p:blipFill>
          <a:blip r:embed="rId4">
            <a:alphaModFix amt="36000"/>
          </a:blip>
          <a:stretch>
            <a:fillRect/>
          </a:stretch>
        </p:blipFill>
        <p:spPr>
          <a:xfrm>
            <a:off x="7595870" y="0"/>
            <a:ext cx="1521460" cy="66929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6"/>
          <p:cNvSpPr>
            <a:spLocks noChangeArrowheads="1"/>
          </p:cNvSpPr>
          <p:nvPr>
            <p:custDataLst>
              <p:tags r:id="rId1"/>
            </p:custDataLst>
          </p:nvPr>
        </p:nvSpPr>
        <p:spPr bwMode="auto">
          <a:xfrm>
            <a:off x="2770823" y="1461929"/>
            <a:ext cx="282416" cy="283369"/>
          </a:xfrm>
          <a:prstGeom prst="ellipse">
            <a:avLst/>
          </a:prstGeom>
          <a:solidFill>
            <a:schemeClr val="accent2">
              <a:alpha val="72000"/>
            </a:schemeClr>
          </a:solidFill>
          <a:ln>
            <a:noFill/>
          </a:ln>
          <a:effectLst/>
        </p:spPr>
        <p:txBody>
          <a:bodyPr wrap="none" anchor="ctr">
            <a:normAutofit fontScale="67500" lnSpcReduction="10000"/>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pPr>
            <a:r>
              <a:rPr lang="en-US" altLang="zh-CN" sz="1000" kern="0">
                <a:solidFill>
                  <a:srgbClr val="FFFFFF"/>
                </a:solidFill>
                <a:latin typeface="+mn-lt"/>
                <a:ea typeface="+mn-ea"/>
              </a:rPr>
              <a:t>1</a:t>
            </a:r>
            <a:endParaRPr lang="en-US" altLang="zh-CN" sz="1000" kern="0">
              <a:solidFill>
                <a:srgbClr val="FFFFFF"/>
              </a:solidFill>
              <a:latin typeface="+mn-lt"/>
              <a:ea typeface="+mn-ea"/>
            </a:endParaRPr>
          </a:p>
        </p:txBody>
      </p:sp>
      <p:sp>
        <p:nvSpPr>
          <p:cNvPr id="6" name="Oval 7"/>
          <p:cNvSpPr>
            <a:spLocks noChangeArrowheads="1"/>
          </p:cNvSpPr>
          <p:nvPr>
            <p:custDataLst>
              <p:tags r:id="rId2"/>
            </p:custDataLst>
          </p:nvPr>
        </p:nvSpPr>
        <p:spPr bwMode="auto">
          <a:xfrm>
            <a:off x="2738914" y="1673860"/>
            <a:ext cx="126206" cy="126206"/>
          </a:xfrm>
          <a:prstGeom prst="ellipse">
            <a:avLst/>
          </a:prstGeom>
          <a:solidFill>
            <a:schemeClr val="accent2">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 typeface="Arial" panose="020B0604020202020204" pitchFamily="34" charset="0"/>
              <a:buNone/>
            </a:pPr>
            <a:endParaRPr lang="zh-CN" altLang="zh-CN" sz="790" kern="0">
              <a:solidFill>
                <a:srgbClr val="FFFFFF"/>
              </a:solidFill>
              <a:latin typeface="+mn-lt"/>
              <a:ea typeface="+mn-ea"/>
            </a:endParaRPr>
          </a:p>
        </p:txBody>
      </p:sp>
      <p:sp>
        <p:nvSpPr>
          <p:cNvPr id="7" name="文本框 6"/>
          <p:cNvSpPr txBox="1"/>
          <p:nvPr>
            <p:custDataLst>
              <p:tags r:id="rId3"/>
            </p:custDataLst>
          </p:nvPr>
        </p:nvSpPr>
        <p:spPr>
          <a:xfrm>
            <a:off x="3203258" y="1326197"/>
            <a:ext cx="2636996" cy="546735"/>
          </a:xfrm>
          <a:prstGeom prst="rect">
            <a:avLst/>
          </a:prstGeom>
          <a:noFill/>
        </p:spPr>
        <p:txBody>
          <a:bodyPr lIns="0" tIns="0" rIns="0" bIns="0" anchor="ctr">
            <a:normAutofit/>
          </a:bodyPr>
          <a:lstStyle/>
          <a:p>
            <a:pPr marL="0" indent="0" algn="l" eaLnBrk="1" hangingPunct="1">
              <a:lnSpc>
                <a:spcPct val="100000"/>
              </a:lnSpc>
              <a:spcBef>
                <a:spcPts val="0"/>
              </a:spcBef>
              <a:spcAft>
                <a:spcPts val="0"/>
              </a:spcAft>
              <a:buSzPct val="100000"/>
              <a:buNone/>
            </a:pPr>
            <a:r>
              <a:rPr lang="zh-CN" altLang="en-US" dirty="0">
                <a:solidFill>
                  <a:schemeClr val="dk1"/>
                </a:solidFill>
                <a:latin typeface="+mn-lt"/>
                <a:ea typeface="+mn-ea"/>
                <a:sym typeface="+mn-ea"/>
              </a:rPr>
              <a:t>市场现状及供需分析</a:t>
            </a:r>
            <a:endParaRPr lang="zh-CN" altLang="en-US" dirty="0">
              <a:solidFill>
                <a:schemeClr val="dk1"/>
              </a:solidFill>
              <a:latin typeface="+mn-lt"/>
              <a:ea typeface="+mn-ea"/>
              <a:sym typeface="+mn-ea"/>
            </a:endParaRPr>
          </a:p>
        </p:txBody>
      </p:sp>
      <p:sp>
        <p:nvSpPr>
          <p:cNvPr id="10" name="Oval 6"/>
          <p:cNvSpPr>
            <a:spLocks noChangeArrowheads="1"/>
          </p:cNvSpPr>
          <p:nvPr>
            <p:custDataLst>
              <p:tags r:id="rId4"/>
            </p:custDataLst>
          </p:nvPr>
        </p:nvSpPr>
        <p:spPr bwMode="auto">
          <a:xfrm>
            <a:off x="2770823" y="2113915"/>
            <a:ext cx="282416" cy="283369"/>
          </a:xfrm>
          <a:prstGeom prst="ellipse">
            <a:avLst/>
          </a:prstGeom>
          <a:solidFill>
            <a:schemeClr val="accent2">
              <a:alpha val="72000"/>
            </a:schemeClr>
          </a:solidFill>
          <a:ln>
            <a:noFill/>
          </a:ln>
          <a:effectLst/>
        </p:spPr>
        <p:txBody>
          <a:bodyPr wrap="none" anchor="ctr">
            <a:normAutofit fontScale="67500" lnSpcReduction="10000"/>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pPr>
            <a:r>
              <a:rPr lang="en-US" altLang="zh-CN" sz="1000" kern="0">
                <a:solidFill>
                  <a:srgbClr val="FFFFFF"/>
                </a:solidFill>
                <a:latin typeface="+mn-lt"/>
                <a:ea typeface="+mn-ea"/>
              </a:rPr>
              <a:t>2</a:t>
            </a:r>
            <a:endParaRPr lang="en-US" altLang="zh-CN" sz="1000" kern="0">
              <a:solidFill>
                <a:srgbClr val="FFFFFF"/>
              </a:solidFill>
              <a:latin typeface="+mn-lt"/>
              <a:ea typeface="+mn-ea"/>
            </a:endParaRPr>
          </a:p>
        </p:txBody>
      </p:sp>
      <p:sp>
        <p:nvSpPr>
          <p:cNvPr id="2" name="Oval 7"/>
          <p:cNvSpPr>
            <a:spLocks noChangeArrowheads="1"/>
          </p:cNvSpPr>
          <p:nvPr>
            <p:custDataLst>
              <p:tags r:id="rId5"/>
            </p:custDataLst>
          </p:nvPr>
        </p:nvSpPr>
        <p:spPr bwMode="auto">
          <a:xfrm>
            <a:off x="2738914" y="2325846"/>
            <a:ext cx="126206" cy="126206"/>
          </a:xfrm>
          <a:prstGeom prst="ellipse">
            <a:avLst/>
          </a:prstGeom>
          <a:solidFill>
            <a:schemeClr val="accent2">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 typeface="Arial" panose="020B0604020202020204" pitchFamily="34" charset="0"/>
              <a:buNone/>
            </a:pPr>
            <a:endParaRPr lang="zh-CN" altLang="zh-CN" sz="790" kern="0">
              <a:solidFill>
                <a:srgbClr val="FFFFFF"/>
              </a:solidFill>
              <a:latin typeface="+mn-lt"/>
              <a:ea typeface="+mn-ea"/>
            </a:endParaRPr>
          </a:p>
        </p:txBody>
      </p:sp>
      <p:sp>
        <p:nvSpPr>
          <p:cNvPr id="12" name="文本框 11"/>
          <p:cNvSpPr txBox="1"/>
          <p:nvPr>
            <p:custDataLst>
              <p:tags r:id="rId6"/>
            </p:custDataLst>
          </p:nvPr>
        </p:nvSpPr>
        <p:spPr>
          <a:xfrm>
            <a:off x="3203258" y="1978184"/>
            <a:ext cx="2636996" cy="546735"/>
          </a:xfrm>
          <a:prstGeom prst="rect">
            <a:avLst/>
          </a:prstGeom>
          <a:noFill/>
        </p:spPr>
        <p:txBody>
          <a:bodyPr lIns="0" tIns="0" rIns="0" bIns="0" anchor="ctr">
            <a:normAutofit/>
          </a:bodyPr>
          <a:lstStyle/>
          <a:p>
            <a:pPr marL="0" indent="0" algn="l" eaLnBrk="1" hangingPunct="1">
              <a:lnSpc>
                <a:spcPct val="100000"/>
              </a:lnSpc>
              <a:spcBef>
                <a:spcPts val="0"/>
              </a:spcBef>
              <a:spcAft>
                <a:spcPts val="0"/>
              </a:spcAft>
              <a:buSzPct val="100000"/>
              <a:buNone/>
            </a:pPr>
            <a:r>
              <a:rPr lang="zh-CN" altLang="en-US" dirty="0">
                <a:solidFill>
                  <a:schemeClr val="dk1"/>
                </a:solidFill>
                <a:latin typeface="+mn-lt"/>
                <a:ea typeface="+mn-ea"/>
                <a:sym typeface="+mn-ea"/>
              </a:rPr>
              <a:t>公司及团队介绍</a:t>
            </a:r>
            <a:endParaRPr lang="zh-CN" altLang="en-US" dirty="0">
              <a:solidFill>
                <a:schemeClr val="dk1"/>
              </a:solidFill>
              <a:latin typeface="+mn-lt"/>
              <a:ea typeface="+mn-ea"/>
              <a:sym typeface="+mn-ea"/>
            </a:endParaRPr>
          </a:p>
        </p:txBody>
      </p:sp>
      <p:sp>
        <p:nvSpPr>
          <p:cNvPr id="14" name="Oval 6"/>
          <p:cNvSpPr>
            <a:spLocks noChangeArrowheads="1"/>
          </p:cNvSpPr>
          <p:nvPr>
            <p:custDataLst>
              <p:tags r:id="rId7"/>
            </p:custDataLst>
          </p:nvPr>
        </p:nvSpPr>
        <p:spPr bwMode="auto">
          <a:xfrm>
            <a:off x="2770823" y="2765901"/>
            <a:ext cx="282416" cy="283369"/>
          </a:xfrm>
          <a:prstGeom prst="ellipse">
            <a:avLst/>
          </a:prstGeom>
          <a:solidFill>
            <a:schemeClr val="accent2">
              <a:alpha val="72000"/>
            </a:schemeClr>
          </a:solidFill>
          <a:ln>
            <a:noFill/>
          </a:ln>
          <a:effectLst/>
        </p:spPr>
        <p:txBody>
          <a:bodyPr wrap="none" anchor="ctr">
            <a:normAutofit fontScale="67500" lnSpcReduction="10000"/>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pPr>
            <a:r>
              <a:rPr lang="en-US" altLang="zh-CN" sz="1000" kern="0">
                <a:solidFill>
                  <a:srgbClr val="FFFFFF"/>
                </a:solidFill>
                <a:latin typeface="+mn-lt"/>
                <a:ea typeface="+mn-ea"/>
              </a:rPr>
              <a:t>3</a:t>
            </a:r>
            <a:endParaRPr lang="en-US" altLang="zh-CN" sz="1000" kern="0">
              <a:solidFill>
                <a:srgbClr val="FFFFFF"/>
              </a:solidFill>
              <a:latin typeface="+mn-lt"/>
              <a:ea typeface="+mn-ea"/>
            </a:endParaRPr>
          </a:p>
        </p:txBody>
      </p:sp>
      <p:sp>
        <p:nvSpPr>
          <p:cNvPr id="8" name="Oval 7"/>
          <p:cNvSpPr>
            <a:spLocks noChangeArrowheads="1"/>
          </p:cNvSpPr>
          <p:nvPr>
            <p:custDataLst>
              <p:tags r:id="rId8"/>
            </p:custDataLst>
          </p:nvPr>
        </p:nvSpPr>
        <p:spPr bwMode="auto">
          <a:xfrm>
            <a:off x="2738914" y="2977832"/>
            <a:ext cx="126206" cy="126206"/>
          </a:xfrm>
          <a:prstGeom prst="ellipse">
            <a:avLst/>
          </a:prstGeom>
          <a:solidFill>
            <a:schemeClr val="accent2">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 typeface="Arial" panose="020B0604020202020204" pitchFamily="34" charset="0"/>
              <a:buNone/>
            </a:pPr>
            <a:endParaRPr lang="zh-CN" altLang="zh-CN" sz="790" kern="0">
              <a:solidFill>
                <a:srgbClr val="FFFFFF"/>
              </a:solidFill>
              <a:latin typeface="+mn-lt"/>
              <a:ea typeface="+mn-ea"/>
            </a:endParaRPr>
          </a:p>
        </p:txBody>
      </p:sp>
      <p:sp>
        <p:nvSpPr>
          <p:cNvPr id="13" name="文本框 12"/>
          <p:cNvSpPr txBox="1"/>
          <p:nvPr>
            <p:custDataLst>
              <p:tags r:id="rId9"/>
            </p:custDataLst>
          </p:nvPr>
        </p:nvSpPr>
        <p:spPr>
          <a:xfrm>
            <a:off x="3203258" y="2630170"/>
            <a:ext cx="2636996" cy="546735"/>
          </a:xfrm>
          <a:prstGeom prst="rect">
            <a:avLst/>
          </a:prstGeom>
          <a:noFill/>
        </p:spPr>
        <p:txBody>
          <a:bodyPr lIns="0" tIns="0" rIns="0" bIns="0" anchor="ctr">
            <a:normAutofit/>
          </a:bodyPr>
          <a:lstStyle/>
          <a:p>
            <a:pPr marL="0" indent="0" algn="l" eaLnBrk="1" hangingPunct="1">
              <a:lnSpc>
                <a:spcPct val="100000"/>
              </a:lnSpc>
              <a:spcBef>
                <a:spcPts val="0"/>
              </a:spcBef>
              <a:spcAft>
                <a:spcPts val="0"/>
              </a:spcAft>
              <a:buSzPct val="100000"/>
              <a:buNone/>
            </a:pPr>
            <a:r>
              <a:rPr lang="zh-CN" altLang="en-US" dirty="0">
                <a:solidFill>
                  <a:schemeClr val="dk1"/>
                </a:solidFill>
                <a:latin typeface="+mn-lt"/>
                <a:ea typeface="+mn-ea"/>
                <a:sym typeface="+mn-ea"/>
              </a:rPr>
              <a:t>产品及技术优势对比</a:t>
            </a:r>
            <a:endParaRPr lang="zh-CN" altLang="en-US" dirty="0">
              <a:solidFill>
                <a:schemeClr val="dk1"/>
              </a:solidFill>
              <a:latin typeface="+mn-lt"/>
              <a:ea typeface="+mn-ea"/>
              <a:sym typeface="+mn-ea"/>
            </a:endParaRPr>
          </a:p>
        </p:txBody>
      </p:sp>
      <p:sp>
        <p:nvSpPr>
          <p:cNvPr id="18" name="Oval 6"/>
          <p:cNvSpPr>
            <a:spLocks noChangeArrowheads="1"/>
          </p:cNvSpPr>
          <p:nvPr>
            <p:custDataLst>
              <p:tags r:id="rId10"/>
            </p:custDataLst>
          </p:nvPr>
        </p:nvSpPr>
        <p:spPr bwMode="auto">
          <a:xfrm>
            <a:off x="2770823" y="3417887"/>
            <a:ext cx="282416" cy="283369"/>
          </a:xfrm>
          <a:prstGeom prst="ellipse">
            <a:avLst/>
          </a:prstGeom>
          <a:solidFill>
            <a:schemeClr val="accent2">
              <a:alpha val="72000"/>
            </a:schemeClr>
          </a:solidFill>
          <a:ln>
            <a:noFill/>
          </a:ln>
          <a:effectLst/>
        </p:spPr>
        <p:txBody>
          <a:bodyPr wrap="none" anchor="ctr">
            <a:normAutofit fontScale="67500" lnSpcReduction="10000"/>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pPr>
            <a:r>
              <a:rPr lang="en-US" altLang="zh-CN" sz="1000" kern="0">
                <a:solidFill>
                  <a:srgbClr val="FFFFFF"/>
                </a:solidFill>
                <a:latin typeface="+mn-lt"/>
                <a:ea typeface="+mn-ea"/>
              </a:rPr>
              <a:t>4</a:t>
            </a:r>
            <a:endParaRPr lang="en-US" altLang="zh-CN" sz="1000" kern="0">
              <a:solidFill>
                <a:srgbClr val="FFFFFF"/>
              </a:solidFill>
              <a:latin typeface="+mn-lt"/>
              <a:ea typeface="+mn-ea"/>
            </a:endParaRPr>
          </a:p>
        </p:txBody>
      </p:sp>
      <p:sp>
        <p:nvSpPr>
          <p:cNvPr id="22" name="Oval 7"/>
          <p:cNvSpPr>
            <a:spLocks noChangeArrowheads="1"/>
          </p:cNvSpPr>
          <p:nvPr>
            <p:custDataLst>
              <p:tags r:id="rId11"/>
            </p:custDataLst>
          </p:nvPr>
        </p:nvSpPr>
        <p:spPr bwMode="auto">
          <a:xfrm>
            <a:off x="2738914" y="3629819"/>
            <a:ext cx="126206" cy="126206"/>
          </a:xfrm>
          <a:prstGeom prst="ellipse">
            <a:avLst/>
          </a:prstGeom>
          <a:solidFill>
            <a:schemeClr val="accent2">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 typeface="Arial" panose="020B0604020202020204" pitchFamily="34" charset="0"/>
              <a:buNone/>
            </a:pPr>
            <a:endParaRPr lang="zh-CN" altLang="zh-CN" sz="790" kern="0">
              <a:solidFill>
                <a:srgbClr val="FFFFFF"/>
              </a:solidFill>
              <a:latin typeface="+mn-lt"/>
              <a:ea typeface="+mn-ea"/>
            </a:endParaRPr>
          </a:p>
        </p:txBody>
      </p:sp>
      <p:sp>
        <p:nvSpPr>
          <p:cNvPr id="26" name="文本框 25"/>
          <p:cNvSpPr txBox="1"/>
          <p:nvPr>
            <p:custDataLst>
              <p:tags r:id="rId12"/>
            </p:custDataLst>
          </p:nvPr>
        </p:nvSpPr>
        <p:spPr>
          <a:xfrm>
            <a:off x="3203258" y="3282156"/>
            <a:ext cx="2636996" cy="546735"/>
          </a:xfrm>
          <a:prstGeom prst="rect">
            <a:avLst/>
          </a:prstGeom>
          <a:noFill/>
        </p:spPr>
        <p:txBody>
          <a:bodyPr lIns="0" tIns="0" rIns="0" bIns="0" anchor="ctr">
            <a:normAutofit/>
          </a:bodyPr>
          <a:lstStyle/>
          <a:p>
            <a:pPr marL="0" indent="0" algn="l" eaLnBrk="1" hangingPunct="1">
              <a:lnSpc>
                <a:spcPct val="100000"/>
              </a:lnSpc>
              <a:spcBef>
                <a:spcPts val="0"/>
              </a:spcBef>
              <a:spcAft>
                <a:spcPts val="0"/>
              </a:spcAft>
              <a:buSzPct val="100000"/>
              <a:buNone/>
            </a:pPr>
            <a:r>
              <a:rPr lang="zh-CN" altLang="en-US" dirty="0">
                <a:solidFill>
                  <a:schemeClr val="dk1"/>
                </a:solidFill>
                <a:latin typeface="+mn-lt"/>
                <a:ea typeface="+mn-ea"/>
                <a:sym typeface="+mn-ea"/>
              </a:rPr>
              <a:t>渠道及布局规划</a:t>
            </a:r>
            <a:endParaRPr lang="zh-CN" altLang="en-US" dirty="0">
              <a:solidFill>
                <a:schemeClr val="dk1"/>
              </a:solidFill>
              <a:latin typeface="+mn-lt"/>
              <a:ea typeface="+mn-ea"/>
              <a:sym typeface="+mn-ea"/>
            </a:endParaRPr>
          </a:p>
        </p:txBody>
      </p:sp>
      <p:sp>
        <p:nvSpPr>
          <p:cNvPr id="30" name="Oval 6"/>
          <p:cNvSpPr>
            <a:spLocks noChangeArrowheads="1"/>
          </p:cNvSpPr>
          <p:nvPr>
            <p:custDataLst>
              <p:tags r:id="rId13"/>
            </p:custDataLst>
          </p:nvPr>
        </p:nvSpPr>
        <p:spPr bwMode="auto">
          <a:xfrm>
            <a:off x="2770823" y="4069874"/>
            <a:ext cx="282416" cy="283369"/>
          </a:xfrm>
          <a:prstGeom prst="ellipse">
            <a:avLst/>
          </a:prstGeom>
          <a:solidFill>
            <a:schemeClr val="accent2">
              <a:alpha val="72000"/>
            </a:schemeClr>
          </a:solidFill>
          <a:ln>
            <a:noFill/>
          </a:ln>
          <a:effectLst/>
        </p:spPr>
        <p:txBody>
          <a:bodyPr wrap="none" anchor="ctr">
            <a:normAutofit fontScale="67500" lnSpcReduction="10000"/>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pPr>
            <a:r>
              <a:rPr lang="en-US" altLang="zh-CN" sz="1000" kern="0">
                <a:solidFill>
                  <a:srgbClr val="FFFFFF"/>
                </a:solidFill>
                <a:latin typeface="+mn-lt"/>
                <a:ea typeface="+mn-ea"/>
              </a:rPr>
              <a:t>5</a:t>
            </a:r>
            <a:endParaRPr lang="en-US" altLang="zh-CN" sz="1000" kern="0">
              <a:solidFill>
                <a:srgbClr val="FFFFFF"/>
              </a:solidFill>
              <a:latin typeface="+mn-lt"/>
              <a:ea typeface="+mn-ea"/>
            </a:endParaRPr>
          </a:p>
        </p:txBody>
      </p:sp>
      <p:sp>
        <p:nvSpPr>
          <p:cNvPr id="31" name="Oval 7"/>
          <p:cNvSpPr>
            <a:spLocks noChangeArrowheads="1"/>
          </p:cNvSpPr>
          <p:nvPr>
            <p:custDataLst>
              <p:tags r:id="rId14"/>
            </p:custDataLst>
          </p:nvPr>
        </p:nvSpPr>
        <p:spPr bwMode="auto">
          <a:xfrm>
            <a:off x="2738914" y="4281805"/>
            <a:ext cx="126206" cy="126206"/>
          </a:xfrm>
          <a:prstGeom prst="ellipse">
            <a:avLst/>
          </a:prstGeom>
          <a:solidFill>
            <a:schemeClr val="accent2">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Font typeface="Arial" panose="020B0604020202020204" pitchFamily="34" charset="0"/>
              <a:buNone/>
            </a:pPr>
            <a:endParaRPr lang="zh-CN" altLang="zh-CN" sz="790" kern="0">
              <a:solidFill>
                <a:srgbClr val="FFFFFF"/>
              </a:solidFill>
              <a:latin typeface="+mn-lt"/>
              <a:ea typeface="+mn-ea"/>
            </a:endParaRPr>
          </a:p>
        </p:txBody>
      </p:sp>
      <p:sp>
        <p:nvSpPr>
          <p:cNvPr id="32" name="文本框 31"/>
          <p:cNvSpPr txBox="1"/>
          <p:nvPr>
            <p:custDataLst>
              <p:tags r:id="rId15"/>
            </p:custDataLst>
          </p:nvPr>
        </p:nvSpPr>
        <p:spPr>
          <a:xfrm>
            <a:off x="3203258" y="3934142"/>
            <a:ext cx="2636996" cy="546735"/>
          </a:xfrm>
          <a:prstGeom prst="rect">
            <a:avLst/>
          </a:prstGeom>
          <a:noFill/>
        </p:spPr>
        <p:txBody>
          <a:bodyPr lIns="0" tIns="0" rIns="0" bIns="0" anchor="ctr">
            <a:normAutofit/>
          </a:bodyPr>
          <a:lstStyle/>
          <a:p>
            <a:pPr marL="0" indent="0" algn="l" eaLnBrk="1" hangingPunct="1">
              <a:lnSpc>
                <a:spcPct val="100000"/>
              </a:lnSpc>
              <a:spcBef>
                <a:spcPts val="0"/>
              </a:spcBef>
              <a:spcAft>
                <a:spcPts val="0"/>
              </a:spcAft>
              <a:buSzPct val="100000"/>
              <a:buNone/>
            </a:pPr>
            <a:r>
              <a:rPr lang="zh-CN" altLang="en-US" dirty="0">
                <a:solidFill>
                  <a:schemeClr val="dk1"/>
                </a:solidFill>
                <a:latin typeface="+mn-lt"/>
                <a:ea typeface="+mn-ea"/>
                <a:sym typeface="+mn-ea"/>
              </a:rPr>
              <a:t>营收数据测算</a:t>
            </a:r>
            <a:endParaRPr lang="zh-CN" altLang="en-US" dirty="0">
              <a:solidFill>
                <a:schemeClr val="dk1"/>
              </a:solidFill>
              <a:latin typeface="+mn-lt"/>
              <a:ea typeface="+mn-ea"/>
              <a:sym typeface="+mn-ea"/>
            </a:endParaRPr>
          </a:p>
        </p:txBody>
      </p:sp>
      <p:sp>
        <p:nvSpPr>
          <p:cNvPr id="33" name="文本框 32"/>
          <p:cNvSpPr txBox="1"/>
          <p:nvPr>
            <p:custDataLst>
              <p:tags r:id="rId16"/>
            </p:custDataLst>
          </p:nvPr>
        </p:nvSpPr>
        <p:spPr>
          <a:xfrm>
            <a:off x="417600" y="190500"/>
            <a:ext cx="8291513" cy="532210"/>
          </a:xfrm>
          <a:prstGeom prst="rect">
            <a:avLst/>
          </a:prstGeom>
        </p:spPr>
        <p:txBody>
          <a:bodyPr vert="horz" lIns="68580" tIns="34290" rIns="68580" bIns="34290" rtlCol="0" anchor="b">
            <a:normAutofit/>
          </a:bodyPr>
          <a:lstStyle>
            <a:lvl1pPr defTabSz="914400" eaLnBrk="1" latinLnBrk="0" hangingPunct="1">
              <a:lnSpc>
                <a:spcPct val="90000"/>
              </a:lnSpc>
              <a:buNone/>
              <a:defRPr sz="3200" b="1" i="0" baseline="0">
                <a:solidFill>
                  <a:schemeClr val="accent1"/>
                </a:solidFill>
                <a:effectLst/>
                <a:latin typeface="+mj-lt"/>
                <a:ea typeface="+mj-ea"/>
                <a:cs typeface="+mj-cs"/>
              </a:defRPr>
            </a:lvl1pPr>
          </a:lstStyle>
          <a:p>
            <a:pPr marL="0" indent="0" algn="l">
              <a:lnSpc>
                <a:spcPct val="90000"/>
              </a:lnSpc>
              <a:spcBef>
                <a:spcPts val="0"/>
              </a:spcBef>
              <a:spcAft>
                <a:spcPts val="0"/>
              </a:spcAft>
              <a:buSzPct val="100000"/>
              <a:buNone/>
            </a:pPr>
            <a:r>
              <a:rPr lang="zh-CN" altLang="en-US" sz="2400" dirty="0">
                <a:solidFill>
                  <a:schemeClr val="accent1"/>
                </a:solidFill>
              </a:rPr>
              <a:t>目 录</a:t>
            </a:r>
            <a:endParaRPr lang="zh-CN" altLang="en-US" sz="2400" dirty="0">
              <a:solidFill>
                <a:schemeClr val="accent1"/>
              </a:solidFill>
            </a:endParaRPr>
          </a:p>
        </p:txBody>
      </p:sp>
      <p:pic>
        <p:nvPicPr>
          <p:cNvPr id="4" name="图片 3"/>
          <p:cNvPicPr>
            <a:picLocks noChangeAspect="1"/>
          </p:cNvPicPr>
          <p:nvPr/>
        </p:nvPicPr>
        <p:blipFill>
          <a:blip r:embed="rId17">
            <a:alphaModFix amt="36000"/>
          </a:blip>
          <a:stretch>
            <a:fillRect/>
          </a:stretch>
        </p:blipFill>
        <p:spPr>
          <a:xfrm>
            <a:off x="7595870" y="0"/>
            <a:ext cx="1521460" cy="669290"/>
          </a:xfrm>
          <a:prstGeom prst="rect">
            <a:avLst/>
          </a:prstGeom>
        </p:spPr>
      </p:pic>
    </p:spTree>
    <p:custDataLst>
      <p:tags r:id="rId1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2323505" y="1581149"/>
            <a:ext cx="4496991" cy="926306"/>
          </a:xfrm>
        </p:spPr>
        <p:txBody>
          <a:bodyPr/>
          <a:lstStyle/>
          <a:p>
            <a:pPr marL="0" indent="0" algn="ctr">
              <a:lnSpc>
                <a:spcPct val="90000"/>
              </a:lnSpc>
              <a:spcBef>
                <a:spcPts val="0"/>
              </a:spcBef>
              <a:spcAft>
                <a:spcPts val="0"/>
              </a:spcAft>
              <a:buSzPct val="100000"/>
              <a:buNone/>
            </a:pPr>
            <a:r>
              <a:rPr lang="zh-CN" altLang="en-US" sz="2700" dirty="0">
                <a:solidFill>
                  <a:schemeClr val="accent1"/>
                </a:solidFill>
                <a:latin typeface="+mj-lt"/>
                <a:ea typeface="+mj-ea"/>
                <a:sym typeface="+mn-ea"/>
              </a:rPr>
              <a:t>市场现状及供需分析</a:t>
            </a:r>
            <a:endParaRPr lang="zh-CN" altLang="en-US" sz="2700" dirty="0">
              <a:solidFill>
                <a:schemeClr val="accent1"/>
              </a:solidFill>
              <a:latin typeface="+mj-lt"/>
              <a:ea typeface="+mj-ea"/>
              <a:sym typeface="+mn-ea"/>
            </a:endParaRPr>
          </a:p>
        </p:txBody>
      </p:sp>
      <p:sp>
        <p:nvSpPr>
          <p:cNvPr id="10" name="文本占位符 9"/>
          <p:cNvSpPr>
            <a:spLocks noGrp="1"/>
          </p:cNvSpPr>
          <p:nvPr>
            <p:ph type="body" idx="1"/>
            <p:custDataLst>
              <p:tags r:id="rId2"/>
            </p:custDataLst>
          </p:nvPr>
        </p:nvSpPr>
        <p:spPr>
          <a:xfrm>
            <a:off x="3421380" y="2550160"/>
            <a:ext cx="2300605" cy="1458595"/>
          </a:xfrm>
          <a:solidFill>
            <a:schemeClr val="lt1">
              <a:lumMod val="50000"/>
            </a:schemeClr>
          </a:solidFill>
        </p:spPr>
        <p:txBody>
          <a:bodyPr>
            <a:noAutofit/>
          </a:bodyPr>
          <a:lstStyle/>
          <a:p>
            <a:pPr marL="0" lvl="0" indent="-285750" algn="ctr" fontAlgn="ctr">
              <a:lnSpc>
                <a:spcPct val="130000"/>
              </a:lnSpc>
              <a:spcBef>
                <a:spcPts val="1000"/>
              </a:spcBef>
              <a:spcAft>
                <a:spcPts val="0"/>
              </a:spcAft>
              <a:buSzPct val="100000"/>
              <a:buFont typeface="Wingdings" panose="05000000000000000000" charset="0"/>
              <a:buNone/>
            </a:pPr>
            <a:r>
              <a:rPr lang="zh-CN" altLang="en-US" sz="1400" dirty="0">
                <a:solidFill>
                  <a:schemeClr val="lt1"/>
                </a:solidFill>
                <a:latin typeface="+mn-lt"/>
                <a:ea typeface="+mn-ea"/>
                <a:sym typeface="+mn-ea"/>
              </a:rPr>
              <a:t>行业背景及现状</a:t>
            </a:r>
            <a:endParaRPr lang="zh-CN" altLang="en-US" sz="1400" dirty="0">
              <a:solidFill>
                <a:schemeClr val="lt1"/>
              </a:solidFill>
              <a:latin typeface="+mn-lt"/>
              <a:ea typeface="+mn-ea"/>
              <a:sym typeface="+mn-ea"/>
            </a:endParaRPr>
          </a:p>
          <a:p>
            <a:pPr marL="0" lvl="0" indent="-285750" algn="ctr" fontAlgn="ctr">
              <a:lnSpc>
                <a:spcPct val="130000"/>
              </a:lnSpc>
              <a:spcBef>
                <a:spcPts val="1000"/>
              </a:spcBef>
              <a:spcAft>
                <a:spcPts val="0"/>
              </a:spcAft>
              <a:buSzPct val="100000"/>
              <a:buFont typeface="Wingdings" panose="05000000000000000000" charset="0"/>
              <a:buNone/>
            </a:pPr>
            <a:r>
              <a:rPr lang="zh-CN" altLang="en-US" sz="1400" dirty="0">
                <a:solidFill>
                  <a:schemeClr val="lt1"/>
                </a:solidFill>
                <a:latin typeface="+mn-lt"/>
                <a:ea typeface="+mn-ea"/>
                <a:sym typeface="+mn-ea"/>
              </a:rPr>
              <a:t>供需市场现状</a:t>
            </a:r>
            <a:endParaRPr lang="zh-CN" altLang="en-US" sz="1400" dirty="0">
              <a:solidFill>
                <a:schemeClr val="lt1"/>
              </a:solidFill>
              <a:latin typeface="+mn-lt"/>
              <a:ea typeface="+mn-ea"/>
              <a:sym typeface="+mn-ea"/>
            </a:endParaRPr>
          </a:p>
          <a:p>
            <a:pPr marL="0" lvl="0" indent="-285750" algn="ctr" fontAlgn="ctr">
              <a:lnSpc>
                <a:spcPct val="130000"/>
              </a:lnSpc>
              <a:spcBef>
                <a:spcPts val="1000"/>
              </a:spcBef>
              <a:spcAft>
                <a:spcPts val="0"/>
              </a:spcAft>
              <a:buSzPct val="100000"/>
              <a:buFont typeface="Wingdings" panose="05000000000000000000" charset="0"/>
              <a:buNone/>
            </a:pPr>
            <a:r>
              <a:rPr lang="zh-CN" altLang="en-US" sz="1400" dirty="0">
                <a:solidFill>
                  <a:schemeClr val="lt1"/>
                </a:solidFill>
                <a:latin typeface="+mn-lt"/>
                <a:ea typeface="+mn-ea"/>
                <a:sym typeface="+mn-ea"/>
              </a:rPr>
              <a:t>行业痛点问题</a:t>
            </a:r>
            <a:endParaRPr lang="zh-CN" altLang="en-US" sz="1400" dirty="0">
              <a:solidFill>
                <a:schemeClr val="lt1"/>
              </a:solidFill>
              <a:latin typeface="+mn-lt"/>
              <a:ea typeface="+mn-ea"/>
              <a:sym typeface="+mn-ea"/>
            </a:endParaRPr>
          </a:p>
        </p:txBody>
      </p:sp>
      <p:sp>
        <p:nvSpPr>
          <p:cNvPr id="6" name="文本框 5"/>
          <p:cNvSpPr txBox="1"/>
          <p:nvPr>
            <p:custDataLst>
              <p:tags r:id="rId3"/>
            </p:custDataLst>
          </p:nvPr>
        </p:nvSpPr>
        <p:spPr>
          <a:xfrm>
            <a:off x="4217194" y="1070134"/>
            <a:ext cx="709613" cy="878205"/>
          </a:xfrm>
          <a:prstGeom prst="rect">
            <a:avLst/>
          </a:prstGeom>
          <a:noFill/>
        </p:spPr>
        <p:txBody>
          <a:bodyPr wrap="none" rtlCol="0">
            <a:normAutofit lnSpcReduction="10000"/>
          </a:bodyPr>
          <a:lstStyle/>
          <a:p>
            <a:pPr>
              <a:lnSpc>
                <a:spcPct val="130000"/>
              </a:lnSpc>
            </a:pPr>
            <a:r>
              <a:rPr lang="en-US" altLang="zh-CN" sz="4050" dirty="0">
                <a:solidFill>
                  <a:schemeClr val="dk1"/>
                </a:solidFill>
                <a:latin typeface="Arial" panose="020B0604020202020204" pitchFamily="34" charset="0"/>
                <a:ea typeface="微软雅黑" panose="020B0503020204020204" pitchFamily="34" charset="-122"/>
              </a:rPr>
              <a:t>01</a:t>
            </a:r>
            <a:endParaRPr lang="en-US" altLang="zh-CN" sz="4050" dirty="0">
              <a:solidFill>
                <a:schemeClr val="dk1"/>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4">
            <a:alphaModFix amt="36000"/>
          </a:blip>
          <a:stretch>
            <a:fillRect/>
          </a:stretch>
        </p:blipFill>
        <p:spPr>
          <a:xfrm>
            <a:off x="7595870" y="0"/>
            <a:ext cx="1521460" cy="66929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5" name="矩形: 圆角 44"/>
          <p:cNvSpPr/>
          <p:nvPr>
            <p:custDataLst>
              <p:tags r:id="rId2"/>
            </p:custDataLst>
          </p:nvPr>
        </p:nvSpPr>
        <p:spPr>
          <a:xfrm>
            <a:off x="521970" y="1326833"/>
            <a:ext cx="8100060" cy="1540193"/>
          </a:xfrm>
          <a:prstGeom prst="roundRect">
            <a:avLst>
              <a:gd name="adj" fmla="val 5124"/>
            </a:avLst>
          </a:prstGeom>
          <a:gradFill>
            <a:gsLst>
              <a:gs pos="0">
                <a:schemeClr val="accent1">
                  <a:lumMod val="5000"/>
                  <a:lumOff val="95000"/>
                  <a:alpha val="0"/>
                </a:schemeClr>
              </a:gs>
              <a:gs pos="100000">
                <a:schemeClr val="accent1">
                  <a:lumMod val="20000"/>
                  <a:lumOff val="80000"/>
                  <a:alpha val="20000"/>
                </a:schemeClr>
              </a:gs>
            </a:gsLst>
            <a:lin ang="0" scaled="0"/>
          </a:gradFill>
          <a:ln w="9525">
            <a:gradFill flip="none" rotWithShape="1">
              <a:gsLst>
                <a:gs pos="0">
                  <a:srgbClr val="C0E5FE">
                    <a:lumMod val="20000"/>
                    <a:lumOff val="80000"/>
                  </a:srgbClr>
                </a:gs>
                <a:gs pos="100000">
                  <a:srgbClr val="41B1FB">
                    <a:lumMod val="60000"/>
                    <a:lumOff val="40000"/>
                  </a:srgbClr>
                </a:gs>
              </a:gsLst>
              <a:lin ang="10800000" scaled="0"/>
              <a:tileRect/>
            </a:gradFill>
            <a:round/>
          </a:ln>
        </p:spPr>
        <p:txBody>
          <a:bodyPr vert="horz" wrap="square" lIns="68580" tIns="34290" rIns="68580" bIns="34290" numCol="1" anchor="t" anchorCtr="0" compatLnSpc="1"/>
          <a:lstStyle/>
          <a:p>
            <a:endParaRPr lang="zh-CN" altLang="en-US" sz="1350">
              <a:solidFill>
                <a:schemeClr val="dk1"/>
              </a:solidFill>
              <a:latin typeface="黑体" panose="02010609060101010101" pitchFamily="49" charset="-122"/>
              <a:ea typeface="黑体" panose="02010609060101010101" pitchFamily="49" charset="-122"/>
            </a:endParaRPr>
          </a:p>
        </p:txBody>
      </p:sp>
      <p:sp>
        <p:nvSpPr>
          <p:cNvPr id="3" name="矩形 2"/>
          <p:cNvSpPr/>
          <p:nvPr>
            <p:custDataLst>
              <p:tags r:id="rId3"/>
            </p:custDataLst>
          </p:nvPr>
        </p:nvSpPr>
        <p:spPr>
          <a:xfrm>
            <a:off x="744855" y="1327309"/>
            <a:ext cx="1716405" cy="1539717"/>
          </a:xfrm>
          <a:prstGeom prst="rect">
            <a:avLst/>
          </a:prstGeom>
          <a:noFill/>
        </p:spPr>
        <p:txBody>
          <a:bodyPr wrap="square" lIns="0" tIns="27146" rIns="0" bIns="0" rtlCol="0" anchor="ctr">
            <a:noAutofit/>
          </a:bodyPr>
          <a:lstStyle/>
          <a:p>
            <a:pPr algn="ctr">
              <a:spcBef>
                <a:spcPct val="0"/>
              </a:spcBef>
              <a:spcAft>
                <a:spcPct val="0"/>
              </a:spcAft>
            </a:pPr>
            <a:r>
              <a:rPr lang="zh-CN" altLang="en-US" sz="2100" b="1" dirty="0">
                <a:solidFill>
                  <a:schemeClr val="dk1"/>
                </a:solidFill>
                <a:latin typeface="黑体" panose="02010609060101010101" pitchFamily="49" charset="-122"/>
                <a:ea typeface="黑体" panose="02010609060101010101" pitchFamily="49" charset="-122"/>
                <a:cs typeface="+mn-ea"/>
              </a:rPr>
              <a:t>背景</a:t>
            </a:r>
            <a:endParaRPr lang="zh-CN" altLang="en-US" sz="2100" b="1" dirty="0">
              <a:solidFill>
                <a:schemeClr val="dk1"/>
              </a:solidFill>
              <a:latin typeface="黑体" panose="02010609060101010101" pitchFamily="49" charset="-122"/>
              <a:ea typeface="黑体" panose="02010609060101010101" pitchFamily="49" charset="-122"/>
              <a:cs typeface="+mn-ea"/>
            </a:endParaRPr>
          </a:p>
        </p:txBody>
      </p:sp>
      <p:sp>
        <p:nvSpPr>
          <p:cNvPr id="6" name="矩形 5"/>
          <p:cNvSpPr/>
          <p:nvPr>
            <p:custDataLst>
              <p:tags r:id="rId4"/>
            </p:custDataLst>
          </p:nvPr>
        </p:nvSpPr>
        <p:spPr>
          <a:xfrm>
            <a:off x="2868295" y="1327150"/>
            <a:ext cx="5711190" cy="1540510"/>
          </a:xfrm>
          <a:prstGeom prst="rect">
            <a:avLst/>
          </a:prstGeom>
          <a:noFill/>
        </p:spPr>
        <p:txBody>
          <a:bodyPr wrap="square" lIns="0" tIns="0" rIns="0" bIns="0" rtlCol="0" anchor="ctr" anchorCtr="0">
            <a:noAutofit/>
          </a:bodyPr>
          <a:lstStyle/>
          <a:p>
            <a:pPr>
              <a:lnSpc>
                <a:spcPct val="150000"/>
              </a:lnSpc>
              <a:spcBef>
                <a:spcPct val="0"/>
              </a:spcBef>
              <a:spcAft>
                <a:spcPct val="0"/>
              </a:spcAft>
            </a:pPr>
            <a:r>
              <a:rPr lang="zh-CN" altLang="en-US" sz="1200" dirty="0">
                <a:solidFill>
                  <a:schemeClr val="dk1"/>
                </a:solidFill>
                <a:latin typeface="黑体" panose="02010609060101010101" pitchFamily="49" charset="-122"/>
                <a:ea typeface="黑体" panose="02010609060101010101" pitchFamily="49" charset="-122"/>
                <a:cs typeface="黑体" panose="02010609060101010101" pitchFamily="49" charset="-122"/>
              </a:rPr>
              <a:t>细胞形态学诊断是血液系统疾病最基础的检查方法和金标准。对于血液系统疾病及发热原因不明等疑难复杂疾病的诊断及评估，骨髓的细胞学诊断是关键及基础手段之一，在疾病早期诊断及鉴别、监测疗效及预后评估等方面均具有重要的意义。随着人口老龄化加剧以及慢性疾病的发病率上升，对于高效可靠的诊断方法的需求不断增加。</a:t>
            </a:r>
            <a:endParaRPr lang="zh-CN" altLang="en-US" sz="12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sp>
        <p:nvSpPr>
          <p:cNvPr id="49" name="矩形: 圆角 48"/>
          <p:cNvSpPr/>
          <p:nvPr>
            <p:custDataLst>
              <p:tags r:id="rId5"/>
            </p:custDataLst>
          </p:nvPr>
        </p:nvSpPr>
        <p:spPr>
          <a:xfrm>
            <a:off x="522446" y="3090863"/>
            <a:ext cx="8099584" cy="1540193"/>
          </a:xfrm>
          <a:prstGeom prst="roundRect">
            <a:avLst>
              <a:gd name="adj" fmla="val 5124"/>
            </a:avLst>
          </a:prstGeom>
          <a:gradFill>
            <a:gsLst>
              <a:gs pos="0">
                <a:schemeClr val="accent1">
                  <a:lumMod val="5000"/>
                  <a:lumOff val="95000"/>
                  <a:alpha val="0"/>
                </a:schemeClr>
              </a:gs>
              <a:gs pos="100000">
                <a:schemeClr val="accent1">
                  <a:lumMod val="20000"/>
                  <a:lumOff val="80000"/>
                  <a:alpha val="20000"/>
                </a:schemeClr>
              </a:gs>
            </a:gsLst>
            <a:lin ang="0" scaled="0"/>
          </a:gradFill>
          <a:ln w="9525">
            <a:gradFill flip="none" rotWithShape="1">
              <a:gsLst>
                <a:gs pos="0">
                  <a:srgbClr val="C0E5FE">
                    <a:lumMod val="20000"/>
                    <a:lumOff val="80000"/>
                  </a:srgbClr>
                </a:gs>
                <a:gs pos="100000">
                  <a:srgbClr val="41B1FB">
                    <a:lumMod val="60000"/>
                    <a:lumOff val="40000"/>
                  </a:srgbClr>
                </a:gs>
              </a:gsLst>
              <a:lin ang="10800000" scaled="0"/>
              <a:tileRect/>
            </a:gradFill>
            <a:round/>
          </a:ln>
        </p:spPr>
        <p:txBody>
          <a:bodyPr vert="horz" wrap="square" lIns="68580" tIns="34290" rIns="68580" bIns="34290" numCol="1" anchor="t" anchorCtr="0" compatLnSpc="1"/>
          <a:lstStyle/>
          <a:p>
            <a:endParaRPr lang="zh-CN" altLang="en-US" sz="1350">
              <a:solidFill>
                <a:schemeClr val="dk1"/>
              </a:solidFill>
              <a:latin typeface="黑体" panose="02010609060101010101" pitchFamily="49" charset="-122"/>
              <a:ea typeface="黑体" panose="02010609060101010101" pitchFamily="49" charset="-122"/>
            </a:endParaRPr>
          </a:p>
        </p:txBody>
      </p:sp>
      <p:cxnSp>
        <p:nvCxnSpPr>
          <p:cNvPr id="46" name="直接连接符 45"/>
          <p:cNvCxnSpPr/>
          <p:nvPr>
            <p:custDataLst>
              <p:tags r:id="rId6"/>
            </p:custDataLst>
          </p:nvPr>
        </p:nvCxnSpPr>
        <p:spPr>
          <a:xfrm>
            <a:off x="2709386" y="1681163"/>
            <a:ext cx="0" cy="832009"/>
          </a:xfrm>
          <a:prstGeom prst="line">
            <a:avLst/>
          </a:prstGeom>
          <a:ln w="12700">
            <a:gradFill flip="none" rotWithShape="1">
              <a:gsLst>
                <a:gs pos="0">
                  <a:srgbClr val="046FB6">
                    <a:alpha val="0"/>
                  </a:srgbClr>
                </a:gs>
                <a:gs pos="53000">
                  <a:srgbClr val="046FB6"/>
                </a:gs>
                <a:gs pos="100000">
                  <a:srgbClr val="046FB6">
                    <a:alpha val="0"/>
                  </a:srgb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7" name="矩形 6"/>
          <p:cNvSpPr/>
          <p:nvPr>
            <p:custDataLst>
              <p:tags r:id="rId7"/>
            </p:custDataLst>
          </p:nvPr>
        </p:nvSpPr>
        <p:spPr>
          <a:xfrm>
            <a:off x="2867660" y="3091180"/>
            <a:ext cx="5711825" cy="1540510"/>
          </a:xfrm>
          <a:prstGeom prst="rect">
            <a:avLst/>
          </a:prstGeom>
          <a:noFill/>
        </p:spPr>
        <p:txBody>
          <a:bodyPr wrap="square" lIns="0" tIns="0" rIns="0" bIns="0" rtlCol="0" anchor="ctr" anchorCtr="0">
            <a:noAutofit/>
          </a:bodyPr>
          <a:lstStyle/>
          <a:p>
            <a:pPr>
              <a:lnSpc>
                <a:spcPct val="150000"/>
              </a:lnSpc>
              <a:spcBef>
                <a:spcPct val="0"/>
              </a:spcBef>
              <a:spcAft>
                <a:spcPct val="0"/>
              </a:spcAft>
            </a:pPr>
            <a:r>
              <a:rPr lang="zh-CN" altLang="en-US" sz="1200" dirty="0">
                <a:solidFill>
                  <a:schemeClr val="dk1"/>
                </a:solidFill>
                <a:latin typeface="黑体" panose="02010609060101010101" pitchFamily="49" charset="-122"/>
                <a:ea typeface="黑体" panose="02010609060101010101" pitchFamily="49" charset="-122"/>
                <a:cs typeface="黑体" panose="02010609060101010101" pitchFamily="49" charset="-122"/>
              </a:rPr>
              <a:t>由于骨髓细胞种类繁多且形态复杂多变，骨髓细胞形态学检查及临床判断是一个复杂而繁琐的过程，依靠时间和经验的积累，标准化程度低，基层医院开展难度大。行业正处于快速成长阶段</a:t>
            </a:r>
            <a:r>
              <a:rPr lang="zh-CN" sz="1200" dirty="0">
                <a:solidFill>
                  <a:schemeClr val="dk1"/>
                </a:solidFill>
                <a:latin typeface="黑体" panose="02010609060101010101" pitchFamily="49" charset="-122"/>
                <a:ea typeface="黑体" panose="02010609060101010101" pitchFamily="49" charset="-122"/>
                <a:cs typeface="黑体" panose="02010609060101010101" pitchFamily="49" charset="-122"/>
              </a:rPr>
              <a:t>，</a:t>
            </a:r>
            <a:r>
              <a:rPr lang="zh-CN" altLang="en-US" sz="1200" dirty="0">
                <a:solidFill>
                  <a:schemeClr val="dk1"/>
                </a:solidFill>
                <a:latin typeface="黑体" panose="02010609060101010101" pitchFamily="49" charset="-122"/>
                <a:ea typeface="黑体" panose="02010609060101010101" pitchFamily="49" charset="-122"/>
                <a:cs typeface="黑体" panose="02010609060101010101" pitchFamily="49" charset="-122"/>
              </a:rPr>
              <a:t>技术水平不断提高，特别是在人工智能（</a:t>
            </a:r>
            <a:r>
              <a:rPr lang="en-US" altLang="zh-CN" sz="1200" dirty="0">
                <a:solidFill>
                  <a:schemeClr val="dk1"/>
                </a:solidFill>
                <a:latin typeface="黑体" panose="02010609060101010101" pitchFamily="49" charset="-122"/>
                <a:ea typeface="黑体" panose="02010609060101010101" pitchFamily="49" charset="-122"/>
                <a:cs typeface="黑体" panose="02010609060101010101" pitchFamily="49" charset="-122"/>
              </a:rPr>
              <a:t>AI</a:t>
            </a:r>
            <a:r>
              <a:rPr lang="zh-CN" altLang="en-US" sz="1200" dirty="0">
                <a:solidFill>
                  <a:schemeClr val="dk1"/>
                </a:solidFill>
                <a:latin typeface="黑体" panose="02010609060101010101" pitchFamily="49" charset="-122"/>
                <a:ea typeface="黑体" panose="02010609060101010101" pitchFamily="49" charset="-122"/>
                <a:cs typeface="黑体" panose="02010609060101010101" pitchFamily="49" charset="-122"/>
              </a:rPr>
              <a:t>）的应用上有了长足的进步。</a:t>
            </a:r>
            <a:endParaRPr lang="zh-CN" altLang="en-US" sz="1200" dirty="0">
              <a:solidFill>
                <a:schemeClr val="dk1"/>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8" name="直接连接符 7"/>
          <p:cNvCxnSpPr/>
          <p:nvPr>
            <p:custDataLst>
              <p:tags r:id="rId8"/>
            </p:custDataLst>
          </p:nvPr>
        </p:nvCxnSpPr>
        <p:spPr>
          <a:xfrm>
            <a:off x="2709386" y="3445193"/>
            <a:ext cx="0" cy="832009"/>
          </a:xfrm>
          <a:prstGeom prst="line">
            <a:avLst/>
          </a:prstGeom>
          <a:ln w="12700">
            <a:gradFill flip="none" rotWithShape="1">
              <a:gsLst>
                <a:gs pos="0">
                  <a:srgbClr val="046FB6">
                    <a:alpha val="0"/>
                  </a:srgbClr>
                </a:gs>
                <a:gs pos="53000">
                  <a:srgbClr val="046FB6"/>
                </a:gs>
                <a:gs pos="100000">
                  <a:srgbClr val="046FB6">
                    <a:alpha val="0"/>
                  </a:srgbClr>
                </a:gs>
              </a:gsLst>
              <a:lin ang="5400000" scaled="0"/>
              <a:tileRect/>
            </a:gra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9"/>
            </p:custDataLst>
          </p:nvPr>
        </p:nvSpPr>
        <p:spPr>
          <a:xfrm>
            <a:off x="692944" y="3091339"/>
            <a:ext cx="1716405" cy="1539717"/>
          </a:xfrm>
          <a:prstGeom prst="rect">
            <a:avLst/>
          </a:prstGeom>
          <a:noFill/>
        </p:spPr>
        <p:txBody>
          <a:bodyPr wrap="square" lIns="0" tIns="27146" rIns="0" bIns="0" rtlCol="0" anchor="ctr">
            <a:noAutofit/>
          </a:bodyPr>
          <a:lstStyle/>
          <a:p>
            <a:pPr algn="ctr">
              <a:spcBef>
                <a:spcPct val="0"/>
              </a:spcBef>
              <a:spcAft>
                <a:spcPct val="0"/>
              </a:spcAft>
            </a:pPr>
            <a:r>
              <a:rPr lang="zh-CN" altLang="en-US" sz="2100" b="1" dirty="0">
                <a:solidFill>
                  <a:schemeClr val="dk1"/>
                </a:solidFill>
                <a:latin typeface="黑体" panose="02010609060101010101" pitchFamily="49" charset="-122"/>
                <a:ea typeface="黑体" panose="02010609060101010101" pitchFamily="49" charset="-122"/>
                <a:cs typeface="+mn-ea"/>
              </a:rPr>
              <a:t>现状</a:t>
            </a:r>
            <a:endParaRPr lang="zh-CN" altLang="en-US" sz="2100" b="1" dirty="0">
              <a:solidFill>
                <a:schemeClr val="dk1"/>
              </a:solidFill>
              <a:latin typeface="黑体" panose="02010609060101010101" pitchFamily="49" charset="-122"/>
              <a:ea typeface="黑体" panose="02010609060101010101" pitchFamily="49" charset="-122"/>
              <a:cs typeface="+mn-ea"/>
            </a:endParaRPr>
          </a:p>
        </p:txBody>
      </p:sp>
      <p:sp>
        <p:nvSpPr>
          <p:cNvPr id="17" name="标题 16"/>
          <p:cNvSpPr>
            <a:spLocks noGrp="1"/>
          </p:cNvSpPr>
          <p:nvPr>
            <p:custDataLst>
              <p:tags r:id="rId10"/>
            </p:custDataLst>
          </p:nvPr>
        </p:nvSpPr>
        <p:spPr>
          <a:xfrm>
            <a:off x="521970" y="27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r>
              <a:rPr lang="zh-CN" altLang="en-US">
                <a:solidFill>
                  <a:schemeClr val="accent1"/>
                </a:solidFill>
                <a:latin typeface="黑体" panose="02010609060101010101" pitchFamily="49" charset="-122"/>
                <a:ea typeface="黑体" panose="02010609060101010101" pitchFamily="49" charset="-122"/>
              </a:rPr>
              <a:t>行业背景及现状</a:t>
            </a:r>
            <a:endParaRPr lang="zh-CN" altLang="en-US">
              <a:solidFill>
                <a:schemeClr val="accent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1">
            <a:alphaModFix amt="36000"/>
          </a:blip>
          <a:stretch>
            <a:fillRect/>
          </a:stretch>
        </p:blipFill>
        <p:spPr>
          <a:xfrm>
            <a:off x="7595870" y="0"/>
            <a:ext cx="1521460" cy="669290"/>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 name="Freeform 7397"/>
          <p:cNvSpPr/>
          <p:nvPr>
            <p:custDataLst>
              <p:tags r:id="rId2"/>
            </p:custDataLst>
          </p:nvPr>
        </p:nvSpPr>
        <p:spPr bwMode="auto">
          <a:xfrm>
            <a:off x="4509770" y="1885950"/>
            <a:ext cx="76200" cy="2886075"/>
          </a:xfrm>
          <a:custGeom>
            <a:avLst/>
            <a:gdLst>
              <a:gd name="T0" fmla="*/ 391912 w 1717675"/>
              <a:gd name="T1" fmla="*/ 391912 w 1717675"/>
              <a:gd name="T2" fmla="*/ 391912 w 1717675"/>
              <a:gd name="T3" fmla="*/ 391912 w 1717675"/>
              <a:gd name="T4" fmla="*/ 391912 w 1717675"/>
              <a:gd name="T5" fmla="*/ 391912 w 1717675"/>
              <a:gd name="T6" fmla="*/ 391912 w 1717675"/>
              <a:gd name="T7" fmla="*/ 391912 w 1717675"/>
              <a:gd name="T8" fmla="*/ 391912 w 1717675"/>
              <a:gd name="T9" fmla="*/ 391912 w 1717675"/>
              <a:gd name="T10" fmla="*/ 391912 w 1717675"/>
              <a:gd name="T11" fmla="*/ 391912 w 1717675"/>
              <a:gd name="T12" fmla="*/ 391912 w 1717675"/>
              <a:gd name="T13" fmla="*/ 391912 w 1717675"/>
              <a:gd name="T14" fmla="*/ 391912 w 1717675"/>
              <a:gd name="T15" fmla="*/ 391912 w 1717675"/>
              <a:gd name="T16" fmla="*/ 391912 w 1717675"/>
              <a:gd name="T17" fmla="*/ 391912 w 1717675"/>
              <a:gd name="T18" fmla="*/ 391912 w 1717675"/>
              <a:gd name="T19" fmla="*/ 391912 w 1717675"/>
              <a:gd name="T20" fmla="*/ 391912 w 1717675"/>
              <a:gd name="T21" fmla="*/ 391912 w 1717675"/>
              <a:gd name="T22" fmla="*/ 391912 w 1717675"/>
              <a:gd name="T23" fmla="*/ 391912 w 1717675"/>
              <a:gd name="T24" fmla="*/ 391912 w 1717675"/>
              <a:gd name="T25" fmla="*/ 391912 w 1717675"/>
              <a:gd name="T26" fmla="*/ 391912 w 1717675"/>
              <a:gd name="T27" fmla="*/ 391912 w 1717675"/>
              <a:gd name="T28" fmla="*/ 391912 w 1717675"/>
              <a:gd name="T29" fmla="*/ 391912 w 1717675"/>
              <a:gd name="T30" fmla="*/ 391912 w 1717675"/>
              <a:gd name="T31" fmla="*/ 391912 w 1717675"/>
              <a:gd name="T32" fmla="*/ 391912 w 1717675"/>
              <a:gd name="T33" fmla="*/ 391912 w 1717675"/>
              <a:gd name="T34" fmla="*/ 391912 w 1717675"/>
              <a:gd name="T35" fmla="*/ 391912 w 1717675"/>
              <a:gd name="T36" fmla="*/ 391912 w 1717675"/>
              <a:gd name="T37" fmla="*/ 391912 w 1717675"/>
              <a:gd name="T38" fmla="*/ 391912 w 1717675"/>
              <a:gd name="T39" fmla="*/ 391912 w 1717675"/>
              <a:gd name="T40" fmla="*/ 391912 w 1717675"/>
              <a:gd name="T41" fmla="*/ 391912 w 1717675"/>
              <a:gd name="T42" fmla="*/ 391912 w 1717675"/>
              <a:gd name="T43" fmla="*/ 391912 w 1717675"/>
              <a:gd name="T44" fmla="*/ 391912 w 1717675"/>
              <a:gd name="T45" fmla="*/ 391912 w 1717675"/>
              <a:gd name="T46" fmla="*/ 391912 w 1717675"/>
              <a:gd name="T47" fmla="*/ 391912 w 1717675"/>
              <a:gd name="T48" fmla="*/ 391912 w 1717675"/>
              <a:gd name="T49" fmla="*/ 391912 w 1717675"/>
              <a:gd name="T50" fmla="*/ 391912 w 1717675"/>
              <a:gd name="T51" fmla="*/ 391912 w 1717675"/>
              <a:gd name="T52" fmla="*/ 391912 w 1717675"/>
              <a:gd name="T53" fmla="*/ 391912 w 1717675"/>
              <a:gd name="T54" fmla="*/ 391912 w 1717675"/>
              <a:gd name="T55" fmla="*/ 391912 w 1717675"/>
              <a:gd name="T56" fmla="*/ 391912 w 1717675"/>
              <a:gd name="T57" fmla="*/ 391912 w 1717675"/>
              <a:gd name="T58" fmla="*/ 391912 w 1717675"/>
              <a:gd name="T59" fmla="*/ 391912 w 1717675"/>
              <a:gd name="T60" fmla="*/ 391912 w 1717675"/>
              <a:gd name="T61" fmla="*/ 391912 w 1717675"/>
              <a:gd name="T62" fmla="*/ 391912 w 1717675"/>
              <a:gd name="T63" fmla="*/ 391912 w 1717675"/>
              <a:gd name="T64" fmla="*/ 391912 w 1717675"/>
              <a:gd name="T65" fmla="*/ 391912 w 1717675"/>
              <a:gd name="T66" fmla="*/ 391912 w 1717675"/>
              <a:gd name="T67" fmla="*/ 391912 w 1717675"/>
              <a:gd name="T68" fmla="*/ 391912 w 1717675"/>
              <a:gd name="T69" fmla="*/ 391912 w 1717675"/>
              <a:gd name="T70" fmla="*/ 391912 w 1717675"/>
              <a:gd name="T71" fmla="*/ 391912 w 1717675"/>
              <a:gd name="T72" fmla="*/ 391912 w 1717675"/>
              <a:gd name="T73" fmla="*/ 391912 w 1717675"/>
              <a:gd name="T74" fmla="*/ 391912 w 1717675"/>
              <a:gd name="T75" fmla="*/ 391912 w 1717675"/>
              <a:gd name="T76" fmla="*/ 391912 w 1717675"/>
              <a:gd name="T77" fmla="*/ 391912 w 1717675"/>
              <a:gd name="T78" fmla="*/ 391912 w 1717675"/>
              <a:gd name="T79" fmla="*/ 391912 w 1717675"/>
              <a:gd name="T80" fmla="*/ 391912 w 1717675"/>
              <a:gd name="T81" fmla="*/ 391912 w 1717675"/>
              <a:gd name="T82" fmla="*/ 391912 w 1717675"/>
              <a:gd name="T83" fmla="*/ 391912 w 1717675"/>
              <a:gd name="T84" fmla="*/ 391912 w 1717675"/>
              <a:gd name="T85" fmla="*/ 391912 w 1717675"/>
              <a:gd name="T86" fmla="*/ 391912 w 1717675"/>
              <a:gd name="T87" fmla="*/ 391912 w 1717675"/>
              <a:gd name="T88" fmla="*/ 391912 w 1717675"/>
              <a:gd name="T89" fmla="*/ 391912 w 1717675"/>
              <a:gd name="T90" fmla="*/ 391912 w 1717675"/>
              <a:gd name="T91" fmla="*/ 391912 w 1717675"/>
              <a:gd name="T92" fmla="*/ 391912 w 1717675"/>
              <a:gd name="T93" fmla="*/ 391912 w 1717675"/>
              <a:gd name="T94" fmla="*/ 391912 w 1717675"/>
              <a:gd name="T95" fmla="*/ 391912 w 1717675"/>
              <a:gd name="T96" fmla="*/ 391912 w 1717675"/>
              <a:gd name="T97" fmla="*/ 391912 w 1717675"/>
              <a:gd name="T98" fmla="*/ 391912 w 1717675"/>
              <a:gd name="T99" fmla="*/ 391912 w 1717675"/>
              <a:gd name="T100" fmla="*/ 391912 w 1717675"/>
              <a:gd name="T101" fmla="*/ 391912 w 1717675"/>
              <a:gd name="T102" fmla="*/ 391912 w 1717675"/>
              <a:gd name="T103" fmla="*/ 391912 w 1717675"/>
              <a:gd name="T104" fmla="*/ 391912 w 1717675"/>
              <a:gd name="T105" fmla="*/ 391912 w 1717675"/>
              <a:gd name="T106" fmla="*/ 391912 w 1717675"/>
              <a:gd name="T107" fmla="*/ 391912 w 1717675"/>
              <a:gd name="T108" fmla="*/ 391912 w 1717675"/>
              <a:gd name="T109" fmla="*/ 391912 w 1717675"/>
              <a:gd name="T110" fmla="*/ 391912 w 1717675"/>
              <a:gd name="T111" fmla="*/ 391912 w 1717675"/>
              <a:gd name="T112" fmla="*/ 391912 w 1717675"/>
              <a:gd name="T113" fmla="*/ 391912 w 1717675"/>
              <a:gd name="T114" fmla="*/ 391912 w 1717675"/>
              <a:gd name="T115" fmla="*/ 391912 w 1717675"/>
              <a:gd name="T116" fmla="*/ 391912 w 1717675"/>
              <a:gd name="T117" fmla="*/ 391912 w 1717675"/>
              <a:gd name="T118" fmla="*/ 391912 w 1717675"/>
              <a:gd name="T119" fmla="*/ 391912 w 1717675"/>
              <a:gd name="T120" fmla="*/ 391912 w 1717675"/>
              <a:gd name="T121" fmla="*/ 391912 w 1717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 h="473">
                <a:moveTo>
                  <a:pt x="29" y="6"/>
                </a:moveTo>
                <a:cubicBezTo>
                  <a:pt x="29" y="7"/>
                  <a:pt x="29" y="7"/>
                  <a:pt x="29" y="7"/>
                </a:cubicBezTo>
                <a:cubicBezTo>
                  <a:pt x="29" y="7"/>
                  <a:pt x="28" y="7"/>
                  <a:pt x="28" y="6"/>
                </a:cubicBezTo>
                <a:cubicBezTo>
                  <a:pt x="28" y="6"/>
                  <a:pt x="28" y="4"/>
                  <a:pt x="28" y="3"/>
                </a:cubicBezTo>
                <a:cubicBezTo>
                  <a:pt x="25" y="2"/>
                  <a:pt x="23" y="2"/>
                  <a:pt x="22" y="4"/>
                </a:cubicBezTo>
                <a:cubicBezTo>
                  <a:pt x="21" y="2"/>
                  <a:pt x="21" y="5"/>
                  <a:pt x="20" y="3"/>
                </a:cubicBezTo>
                <a:cubicBezTo>
                  <a:pt x="21" y="5"/>
                  <a:pt x="21" y="6"/>
                  <a:pt x="22" y="8"/>
                </a:cubicBezTo>
                <a:cubicBezTo>
                  <a:pt x="21" y="7"/>
                  <a:pt x="19" y="8"/>
                  <a:pt x="19" y="6"/>
                </a:cubicBezTo>
                <a:cubicBezTo>
                  <a:pt x="18" y="5"/>
                  <a:pt x="18" y="6"/>
                  <a:pt x="18" y="7"/>
                </a:cubicBezTo>
                <a:cubicBezTo>
                  <a:pt x="17" y="5"/>
                  <a:pt x="15" y="7"/>
                  <a:pt x="13" y="6"/>
                </a:cubicBezTo>
                <a:cubicBezTo>
                  <a:pt x="13" y="7"/>
                  <a:pt x="13" y="7"/>
                  <a:pt x="13" y="8"/>
                </a:cubicBezTo>
                <a:cubicBezTo>
                  <a:pt x="12" y="7"/>
                  <a:pt x="12" y="8"/>
                  <a:pt x="11" y="7"/>
                </a:cubicBezTo>
                <a:cubicBezTo>
                  <a:pt x="11" y="8"/>
                  <a:pt x="11" y="9"/>
                  <a:pt x="11" y="9"/>
                </a:cubicBezTo>
                <a:cubicBezTo>
                  <a:pt x="11" y="9"/>
                  <a:pt x="11" y="10"/>
                  <a:pt x="10" y="9"/>
                </a:cubicBezTo>
                <a:cubicBezTo>
                  <a:pt x="10" y="10"/>
                  <a:pt x="9" y="10"/>
                  <a:pt x="8" y="11"/>
                </a:cubicBezTo>
                <a:cubicBezTo>
                  <a:pt x="9" y="11"/>
                  <a:pt x="9" y="12"/>
                  <a:pt x="9" y="12"/>
                </a:cubicBezTo>
                <a:cubicBezTo>
                  <a:pt x="10" y="12"/>
                  <a:pt x="9" y="11"/>
                  <a:pt x="9" y="11"/>
                </a:cubicBezTo>
                <a:cubicBezTo>
                  <a:pt x="10" y="11"/>
                  <a:pt x="10" y="12"/>
                  <a:pt x="10" y="12"/>
                </a:cubicBezTo>
                <a:cubicBezTo>
                  <a:pt x="10" y="11"/>
                  <a:pt x="10" y="11"/>
                  <a:pt x="10" y="11"/>
                </a:cubicBezTo>
                <a:cubicBezTo>
                  <a:pt x="11" y="12"/>
                  <a:pt x="11" y="11"/>
                  <a:pt x="12" y="11"/>
                </a:cubicBezTo>
                <a:cubicBezTo>
                  <a:pt x="13" y="13"/>
                  <a:pt x="12" y="14"/>
                  <a:pt x="12" y="16"/>
                </a:cubicBezTo>
                <a:cubicBezTo>
                  <a:pt x="11" y="15"/>
                  <a:pt x="11" y="15"/>
                  <a:pt x="11" y="16"/>
                </a:cubicBezTo>
                <a:cubicBezTo>
                  <a:pt x="10" y="14"/>
                  <a:pt x="8" y="18"/>
                  <a:pt x="7" y="16"/>
                </a:cubicBezTo>
                <a:cubicBezTo>
                  <a:pt x="7" y="17"/>
                  <a:pt x="7" y="18"/>
                  <a:pt x="6" y="18"/>
                </a:cubicBezTo>
                <a:cubicBezTo>
                  <a:pt x="5" y="17"/>
                  <a:pt x="2" y="19"/>
                  <a:pt x="2" y="21"/>
                </a:cubicBezTo>
                <a:cubicBezTo>
                  <a:pt x="3" y="22"/>
                  <a:pt x="4" y="22"/>
                  <a:pt x="5" y="20"/>
                </a:cubicBezTo>
                <a:cubicBezTo>
                  <a:pt x="6" y="22"/>
                  <a:pt x="6" y="19"/>
                  <a:pt x="8" y="20"/>
                </a:cubicBezTo>
                <a:cubicBezTo>
                  <a:pt x="8" y="21"/>
                  <a:pt x="8" y="22"/>
                  <a:pt x="7" y="23"/>
                </a:cubicBezTo>
                <a:cubicBezTo>
                  <a:pt x="7" y="23"/>
                  <a:pt x="7" y="23"/>
                  <a:pt x="7" y="22"/>
                </a:cubicBezTo>
                <a:cubicBezTo>
                  <a:pt x="7" y="23"/>
                  <a:pt x="7" y="23"/>
                  <a:pt x="7" y="24"/>
                </a:cubicBezTo>
                <a:cubicBezTo>
                  <a:pt x="5" y="24"/>
                  <a:pt x="5" y="26"/>
                  <a:pt x="3" y="26"/>
                </a:cubicBezTo>
                <a:cubicBezTo>
                  <a:pt x="3" y="28"/>
                  <a:pt x="1" y="26"/>
                  <a:pt x="1" y="29"/>
                </a:cubicBezTo>
                <a:cubicBezTo>
                  <a:pt x="2" y="28"/>
                  <a:pt x="5" y="28"/>
                  <a:pt x="6" y="27"/>
                </a:cubicBezTo>
                <a:cubicBezTo>
                  <a:pt x="6" y="27"/>
                  <a:pt x="7" y="27"/>
                  <a:pt x="7" y="28"/>
                </a:cubicBezTo>
                <a:cubicBezTo>
                  <a:pt x="7" y="33"/>
                  <a:pt x="2" y="31"/>
                  <a:pt x="0" y="36"/>
                </a:cubicBezTo>
                <a:cubicBezTo>
                  <a:pt x="1" y="37"/>
                  <a:pt x="2" y="35"/>
                  <a:pt x="2" y="34"/>
                </a:cubicBezTo>
                <a:cubicBezTo>
                  <a:pt x="3" y="35"/>
                  <a:pt x="4" y="36"/>
                  <a:pt x="5" y="35"/>
                </a:cubicBezTo>
                <a:cubicBezTo>
                  <a:pt x="7" y="38"/>
                  <a:pt x="2" y="39"/>
                  <a:pt x="1" y="41"/>
                </a:cubicBezTo>
                <a:cubicBezTo>
                  <a:pt x="2" y="41"/>
                  <a:pt x="2" y="42"/>
                  <a:pt x="2" y="43"/>
                </a:cubicBezTo>
                <a:cubicBezTo>
                  <a:pt x="2" y="42"/>
                  <a:pt x="3" y="42"/>
                  <a:pt x="3" y="43"/>
                </a:cubicBezTo>
                <a:cubicBezTo>
                  <a:pt x="3" y="41"/>
                  <a:pt x="4" y="44"/>
                  <a:pt x="5" y="42"/>
                </a:cubicBezTo>
                <a:cubicBezTo>
                  <a:pt x="5" y="41"/>
                  <a:pt x="5" y="40"/>
                  <a:pt x="5" y="40"/>
                </a:cubicBezTo>
                <a:cubicBezTo>
                  <a:pt x="6" y="40"/>
                  <a:pt x="6" y="41"/>
                  <a:pt x="6" y="42"/>
                </a:cubicBezTo>
                <a:cubicBezTo>
                  <a:pt x="6" y="43"/>
                  <a:pt x="7" y="43"/>
                  <a:pt x="7" y="43"/>
                </a:cubicBezTo>
                <a:cubicBezTo>
                  <a:pt x="6" y="45"/>
                  <a:pt x="6" y="45"/>
                  <a:pt x="5" y="46"/>
                </a:cubicBezTo>
                <a:cubicBezTo>
                  <a:pt x="5" y="46"/>
                  <a:pt x="5" y="46"/>
                  <a:pt x="5" y="45"/>
                </a:cubicBezTo>
                <a:cubicBezTo>
                  <a:pt x="4" y="47"/>
                  <a:pt x="4" y="47"/>
                  <a:pt x="3" y="47"/>
                </a:cubicBezTo>
                <a:cubicBezTo>
                  <a:pt x="3" y="48"/>
                  <a:pt x="2" y="49"/>
                  <a:pt x="3" y="49"/>
                </a:cubicBezTo>
                <a:cubicBezTo>
                  <a:pt x="3" y="47"/>
                  <a:pt x="4" y="50"/>
                  <a:pt x="5" y="49"/>
                </a:cubicBezTo>
                <a:cubicBezTo>
                  <a:pt x="6" y="48"/>
                  <a:pt x="5" y="47"/>
                  <a:pt x="5" y="47"/>
                </a:cubicBezTo>
                <a:cubicBezTo>
                  <a:pt x="6" y="48"/>
                  <a:pt x="6" y="50"/>
                  <a:pt x="6" y="51"/>
                </a:cubicBezTo>
                <a:cubicBezTo>
                  <a:pt x="5" y="51"/>
                  <a:pt x="5" y="51"/>
                  <a:pt x="4" y="53"/>
                </a:cubicBezTo>
                <a:cubicBezTo>
                  <a:pt x="3" y="52"/>
                  <a:pt x="3" y="54"/>
                  <a:pt x="1" y="55"/>
                </a:cubicBezTo>
                <a:cubicBezTo>
                  <a:pt x="1" y="55"/>
                  <a:pt x="1" y="57"/>
                  <a:pt x="1" y="58"/>
                </a:cubicBezTo>
                <a:cubicBezTo>
                  <a:pt x="2" y="59"/>
                  <a:pt x="2" y="57"/>
                  <a:pt x="3" y="56"/>
                </a:cubicBezTo>
                <a:cubicBezTo>
                  <a:pt x="3" y="57"/>
                  <a:pt x="4" y="56"/>
                  <a:pt x="4" y="55"/>
                </a:cubicBezTo>
                <a:cubicBezTo>
                  <a:pt x="4" y="57"/>
                  <a:pt x="4" y="58"/>
                  <a:pt x="5" y="58"/>
                </a:cubicBezTo>
                <a:cubicBezTo>
                  <a:pt x="5" y="57"/>
                  <a:pt x="4" y="57"/>
                  <a:pt x="5" y="55"/>
                </a:cubicBezTo>
                <a:cubicBezTo>
                  <a:pt x="5" y="56"/>
                  <a:pt x="5" y="55"/>
                  <a:pt x="5" y="55"/>
                </a:cubicBezTo>
                <a:cubicBezTo>
                  <a:pt x="5" y="58"/>
                  <a:pt x="6" y="54"/>
                  <a:pt x="6" y="55"/>
                </a:cubicBezTo>
                <a:cubicBezTo>
                  <a:pt x="5" y="59"/>
                  <a:pt x="3" y="61"/>
                  <a:pt x="1" y="64"/>
                </a:cubicBezTo>
                <a:cubicBezTo>
                  <a:pt x="3" y="64"/>
                  <a:pt x="3" y="63"/>
                  <a:pt x="4" y="64"/>
                </a:cubicBezTo>
                <a:cubicBezTo>
                  <a:pt x="4" y="63"/>
                  <a:pt x="4" y="61"/>
                  <a:pt x="5" y="62"/>
                </a:cubicBezTo>
                <a:cubicBezTo>
                  <a:pt x="5" y="62"/>
                  <a:pt x="5" y="62"/>
                  <a:pt x="5" y="63"/>
                </a:cubicBezTo>
                <a:cubicBezTo>
                  <a:pt x="4" y="63"/>
                  <a:pt x="5" y="65"/>
                  <a:pt x="5" y="65"/>
                </a:cubicBezTo>
                <a:cubicBezTo>
                  <a:pt x="4" y="66"/>
                  <a:pt x="5" y="67"/>
                  <a:pt x="5" y="68"/>
                </a:cubicBezTo>
                <a:cubicBezTo>
                  <a:pt x="5" y="69"/>
                  <a:pt x="4" y="69"/>
                  <a:pt x="4" y="71"/>
                </a:cubicBezTo>
                <a:cubicBezTo>
                  <a:pt x="5" y="71"/>
                  <a:pt x="5" y="70"/>
                  <a:pt x="5" y="71"/>
                </a:cubicBezTo>
                <a:cubicBezTo>
                  <a:pt x="4" y="72"/>
                  <a:pt x="5" y="72"/>
                  <a:pt x="5" y="75"/>
                </a:cubicBezTo>
                <a:cubicBezTo>
                  <a:pt x="5" y="75"/>
                  <a:pt x="4" y="76"/>
                  <a:pt x="5" y="76"/>
                </a:cubicBezTo>
                <a:cubicBezTo>
                  <a:pt x="5" y="75"/>
                  <a:pt x="5" y="75"/>
                  <a:pt x="6" y="74"/>
                </a:cubicBezTo>
                <a:cubicBezTo>
                  <a:pt x="5" y="76"/>
                  <a:pt x="6" y="82"/>
                  <a:pt x="5" y="80"/>
                </a:cubicBezTo>
                <a:cubicBezTo>
                  <a:pt x="4" y="81"/>
                  <a:pt x="5" y="82"/>
                  <a:pt x="4" y="83"/>
                </a:cubicBezTo>
                <a:cubicBezTo>
                  <a:pt x="5" y="83"/>
                  <a:pt x="5" y="81"/>
                  <a:pt x="6" y="82"/>
                </a:cubicBezTo>
                <a:cubicBezTo>
                  <a:pt x="6" y="83"/>
                  <a:pt x="5" y="82"/>
                  <a:pt x="5" y="83"/>
                </a:cubicBezTo>
                <a:cubicBezTo>
                  <a:pt x="6" y="84"/>
                  <a:pt x="5" y="85"/>
                  <a:pt x="5" y="86"/>
                </a:cubicBezTo>
                <a:cubicBezTo>
                  <a:pt x="5" y="86"/>
                  <a:pt x="5" y="87"/>
                  <a:pt x="4" y="87"/>
                </a:cubicBezTo>
                <a:cubicBezTo>
                  <a:pt x="5" y="90"/>
                  <a:pt x="3" y="93"/>
                  <a:pt x="4" y="96"/>
                </a:cubicBezTo>
                <a:cubicBezTo>
                  <a:pt x="5" y="96"/>
                  <a:pt x="5" y="95"/>
                  <a:pt x="5" y="96"/>
                </a:cubicBezTo>
                <a:cubicBezTo>
                  <a:pt x="5" y="97"/>
                  <a:pt x="4" y="97"/>
                  <a:pt x="5" y="99"/>
                </a:cubicBezTo>
                <a:cubicBezTo>
                  <a:pt x="4" y="98"/>
                  <a:pt x="4" y="98"/>
                  <a:pt x="4" y="98"/>
                </a:cubicBezTo>
                <a:cubicBezTo>
                  <a:pt x="4" y="101"/>
                  <a:pt x="5" y="107"/>
                  <a:pt x="4" y="109"/>
                </a:cubicBezTo>
                <a:cubicBezTo>
                  <a:pt x="5" y="110"/>
                  <a:pt x="4" y="112"/>
                  <a:pt x="4" y="114"/>
                </a:cubicBezTo>
                <a:cubicBezTo>
                  <a:pt x="5" y="115"/>
                  <a:pt x="4" y="118"/>
                  <a:pt x="4" y="120"/>
                </a:cubicBezTo>
                <a:cubicBezTo>
                  <a:pt x="4" y="119"/>
                  <a:pt x="4" y="119"/>
                  <a:pt x="5" y="118"/>
                </a:cubicBezTo>
                <a:cubicBezTo>
                  <a:pt x="5" y="119"/>
                  <a:pt x="5" y="119"/>
                  <a:pt x="5" y="119"/>
                </a:cubicBezTo>
                <a:cubicBezTo>
                  <a:pt x="4" y="120"/>
                  <a:pt x="5" y="120"/>
                  <a:pt x="5" y="121"/>
                </a:cubicBezTo>
                <a:cubicBezTo>
                  <a:pt x="5" y="124"/>
                  <a:pt x="4" y="130"/>
                  <a:pt x="5" y="132"/>
                </a:cubicBezTo>
                <a:cubicBezTo>
                  <a:pt x="5" y="132"/>
                  <a:pt x="5" y="132"/>
                  <a:pt x="5" y="132"/>
                </a:cubicBezTo>
                <a:cubicBezTo>
                  <a:pt x="5" y="134"/>
                  <a:pt x="5" y="136"/>
                  <a:pt x="4" y="139"/>
                </a:cubicBezTo>
                <a:cubicBezTo>
                  <a:pt x="5" y="139"/>
                  <a:pt x="5" y="141"/>
                  <a:pt x="5" y="141"/>
                </a:cubicBezTo>
                <a:cubicBezTo>
                  <a:pt x="5" y="142"/>
                  <a:pt x="5" y="142"/>
                  <a:pt x="4" y="143"/>
                </a:cubicBezTo>
                <a:cubicBezTo>
                  <a:pt x="5" y="144"/>
                  <a:pt x="5" y="142"/>
                  <a:pt x="5" y="143"/>
                </a:cubicBezTo>
                <a:cubicBezTo>
                  <a:pt x="4" y="144"/>
                  <a:pt x="6" y="146"/>
                  <a:pt x="5" y="148"/>
                </a:cubicBezTo>
                <a:cubicBezTo>
                  <a:pt x="4" y="147"/>
                  <a:pt x="5" y="146"/>
                  <a:pt x="5" y="146"/>
                </a:cubicBezTo>
                <a:cubicBezTo>
                  <a:pt x="4" y="146"/>
                  <a:pt x="4" y="150"/>
                  <a:pt x="5" y="149"/>
                </a:cubicBezTo>
                <a:cubicBezTo>
                  <a:pt x="5" y="149"/>
                  <a:pt x="6" y="149"/>
                  <a:pt x="6" y="148"/>
                </a:cubicBezTo>
                <a:cubicBezTo>
                  <a:pt x="6" y="149"/>
                  <a:pt x="5" y="149"/>
                  <a:pt x="5" y="151"/>
                </a:cubicBezTo>
                <a:cubicBezTo>
                  <a:pt x="5" y="152"/>
                  <a:pt x="6" y="152"/>
                  <a:pt x="6" y="153"/>
                </a:cubicBezTo>
                <a:cubicBezTo>
                  <a:pt x="5" y="152"/>
                  <a:pt x="5" y="155"/>
                  <a:pt x="6" y="155"/>
                </a:cubicBezTo>
                <a:cubicBezTo>
                  <a:pt x="6" y="155"/>
                  <a:pt x="5" y="153"/>
                  <a:pt x="6" y="153"/>
                </a:cubicBezTo>
                <a:cubicBezTo>
                  <a:pt x="7" y="153"/>
                  <a:pt x="7" y="153"/>
                  <a:pt x="7" y="155"/>
                </a:cubicBezTo>
                <a:cubicBezTo>
                  <a:pt x="7" y="155"/>
                  <a:pt x="7" y="154"/>
                  <a:pt x="6" y="154"/>
                </a:cubicBezTo>
                <a:cubicBezTo>
                  <a:pt x="6" y="155"/>
                  <a:pt x="6" y="155"/>
                  <a:pt x="6" y="156"/>
                </a:cubicBezTo>
                <a:cubicBezTo>
                  <a:pt x="6" y="155"/>
                  <a:pt x="5" y="157"/>
                  <a:pt x="5" y="158"/>
                </a:cubicBezTo>
                <a:cubicBezTo>
                  <a:pt x="6" y="158"/>
                  <a:pt x="6" y="157"/>
                  <a:pt x="6" y="158"/>
                </a:cubicBezTo>
                <a:cubicBezTo>
                  <a:pt x="5" y="158"/>
                  <a:pt x="6" y="162"/>
                  <a:pt x="6" y="164"/>
                </a:cubicBezTo>
                <a:cubicBezTo>
                  <a:pt x="7" y="165"/>
                  <a:pt x="6" y="165"/>
                  <a:pt x="8" y="167"/>
                </a:cubicBezTo>
                <a:cubicBezTo>
                  <a:pt x="7" y="168"/>
                  <a:pt x="7" y="165"/>
                  <a:pt x="6" y="167"/>
                </a:cubicBezTo>
                <a:cubicBezTo>
                  <a:pt x="6" y="167"/>
                  <a:pt x="7" y="168"/>
                  <a:pt x="6" y="168"/>
                </a:cubicBezTo>
                <a:cubicBezTo>
                  <a:pt x="6" y="169"/>
                  <a:pt x="6" y="167"/>
                  <a:pt x="6" y="167"/>
                </a:cubicBezTo>
                <a:cubicBezTo>
                  <a:pt x="6" y="168"/>
                  <a:pt x="5" y="167"/>
                  <a:pt x="5" y="167"/>
                </a:cubicBezTo>
                <a:cubicBezTo>
                  <a:pt x="5" y="170"/>
                  <a:pt x="5" y="171"/>
                  <a:pt x="6" y="173"/>
                </a:cubicBezTo>
                <a:cubicBezTo>
                  <a:pt x="6" y="172"/>
                  <a:pt x="6" y="171"/>
                  <a:pt x="6" y="170"/>
                </a:cubicBezTo>
                <a:cubicBezTo>
                  <a:pt x="6" y="172"/>
                  <a:pt x="7" y="175"/>
                  <a:pt x="6" y="175"/>
                </a:cubicBezTo>
                <a:cubicBezTo>
                  <a:pt x="6" y="174"/>
                  <a:pt x="6" y="173"/>
                  <a:pt x="6" y="173"/>
                </a:cubicBezTo>
                <a:cubicBezTo>
                  <a:pt x="6" y="174"/>
                  <a:pt x="5" y="173"/>
                  <a:pt x="5" y="174"/>
                </a:cubicBezTo>
                <a:cubicBezTo>
                  <a:pt x="6" y="174"/>
                  <a:pt x="6" y="179"/>
                  <a:pt x="6" y="177"/>
                </a:cubicBezTo>
                <a:cubicBezTo>
                  <a:pt x="6" y="179"/>
                  <a:pt x="6" y="183"/>
                  <a:pt x="6" y="184"/>
                </a:cubicBezTo>
                <a:cubicBezTo>
                  <a:pt x="7" y="184"/>
                  <a:pt x="6" y="183"/>
                  <a:pt x="7" y="183"/>
                </a:cubicBezTo>
                <a:cubicBezTo>
                  <a:pt x="7" y="183"/>
                  <a:pt x="7" y="184"/>
                  <a:pt x="7" y="186"/>
                </a:cubicBezTo>
                <a:cubicBezTo>
                  <a:pt x="6" y="185"/>
                  <a:pt x="6" y="187"/>
                  <a:pt x="6" y="188"/>
                </a:cubicBezTo>
                <a:cubicBezTo>
                  <a:pt x="6" y="187"/>
                  <a:pt x="7" y="186"/>
                  <a:pt x="8" y="186"/>
                </a:cubicBezTo>
                <a:cubicBezTo>
                  <a:pt x="7" y="188"/>
                  <a:pt x="7" y="190"/>
                  <a:pt x="7" y="192"/>
                </a:cubicBezTo>
                <a:cubicBezTo>
                  <a:pt x="7" y="192"/>
                  <a:pt x="6" y="192"/>
                  <a:pt x="6" y="193"/>
                </a:cubicBezTo>
                <a:cubicBezTo>
                  <a:pt x="7" y="193"/>
                  <a:pt x="6" y="194"/>
                  <a:pt x="7" y="195"/>
                </a:cubicBezTo>
                <a:cubicBezTo>
                  <a:pt x="6" y="195"/>
                  <a:pt x="6" y="195"/>
                  <a:pt x="6" y="194"/>
                </a:cubicBezTo>
                <a:cubicBezTo>
                  <a:pt x="6" y="196"/>
                  <a:pt x="6" y="197"/>
                  <a:pt x="6" y="198"/>
                </a:cubicBezTo>
                <a:cubicBezTo>
                  <a:pt x="6" y="199"/>
                  <a:pt x="6" y="198"/>
                  <a:pt x="6" y="198"/>
                </a:cubicBezTo>
                <a:cubicBezTo>
                  <a:pt x="7" y="199"/>
                  <a:pt x="7" y="199"/>
                  <a:pt x="7" y="201"/>
                </a:cubicBezTo>
                <a:cubicBezTo>
                  <a:pt x="7" y="201"/>
                  <a:pt x="6" y="200"/>
                  <a:pt x="6" y="201"/>
                </a:cubicBezTo>
                <a:cubicBezTo>
                  <a:pt x="7" y="201"/>
                  <a:pt x="7" y="203"/>
                  <a:pt x="8" y="203"/>
                </a:cubicBezTo>
                <a:cubicBezTo>
                  <a:pt x="8" y="201"/>
                  <a:pt x="8" y="202"/>
                  <a:pt x="8" y="201"/>
                </a:cubicBezTo>
                <a:cubicBezTo>
                  <a:pt x="8" y="201"/>
                  <a:pt x="7" y="201"/>
                  <a:pt x="7" y="200"/>
                </a:cubicBezTo>
                <a:cubicBezTo>
                  <a:pt x="8" y="200"/>
                  <a:pt x="7" y="197"/>
                  <a:pt x="8" y="197"/>
                </a:cubicBezTo>
                <a:cubicBezTo>
                  <a:pt x="8" y="199"/>
                  <a:pt x="9" y="198"/>
                  <a:pt x="10" y="198"/>
                </a:cubicBezTo>
                <a:cubicBezTo>
                  <a:pt x="9" y="199"/>
                  <a:pt x="10" y="199"/>
                  <a:pt x="10" y="200"/>
                </a:cubicBezTo>
                <a:cubicBezTo>
                  <a:pt x="9" y="199"/>
                  <a:pt x="9" y="200"/>
                  <a:pt x="9" y="201"/>
                </a:cubicBezTo>
                <a:cubicBezTo>
                  <a:pt x="9" y="200"/>
                  <a:pt x="10" y="200"/>
                  <a:pt x="10" y="200"/>
                </a:cubicBezTo>
                <a:cubicBezTo>
                  <a:pt x="10" y="201"/>
                  <a:pt x="10" y="202"/>
                  <a:pt x="11" y="203"/>
                </a:cubicBezTo>
                <a:cubicBezTo>
                  <a:pt x="10" y="203"/>
                  <a:pt x="10" y="203"/>
                  <a:pt x="10" y="204"/>
                </a:cubicBezTo>
                <a:cubicBezTo>
                  <a:pt x="10" y="204"/>
                  <a:pt x="10" y="205"/>
                  <a:pt x="11" y="205"/>
                </a:cubicBezTo>
                <a:cubicBezTo>
                  <a:pt x="10" y="205"/>
                  <a:pt x="10" y="206"/>
                  <a:pt x="10" y="206"/>
                </a:cubicBezTo>
                <a:cubicBezTo>
                  <a:pt x="10" y="205"/>
                  <a:pt x="10" y="203"/>
                  <a:pt x="9" y="203"/>
                </a:cubicBezTo>
                <a:cubicBezTo>
                  <a:pt x="8" y="205"/>
                  <a:pt x="9" y="206"/>
                  <a:pt x="10" y="207"/>
                </a:cubicBezTo>
                <a:cubicBezTo>
                  <a:pt x="10" y="208"/>
                  <a:pt x="10" y="208"/>
                  <a:pt x="10" y="209"/>
                </a:cubicBezTo>
                <a:cubicBezTo>
                  <a:pt x="10" y="209"/>
                  <a:pt x="10" y="210"/>
                  <a:pt x="10" y="210"/>
                </a:cubicBezTo>
                <a:cubicBezTo>
                  <a:pt x="9" y="208"/>
                  <a:pt x="10" y="208"/>
                  <a:pt x="10" y="208"/>
                </a:cubicBezTo>
                <a:cubicBezTo>
                  <a:pt x="9" y="207"/>
                  <a:pt x="9" y="209"/>
                  <a:pt x="9" y="209"/>
                </a:cubicBezTo>
                <a:cubicBezTo>
                  <a:pt x="9" y="208"/>
                  <a:pt x="8" y="208"/>
                  <a:pt x="8" y="209"/>
                </a:cubicBezTo>
                <a:cubicBezTo>
                  <a:pt x="9" y="209"/>
                  <a:pt x="9" y="211"/>
                  <a:pt x="9" y="212"/>
                </a:cubicBezTo>
                <a:cubicBezTo>
                  <a:pt x="10" y="212"/>
                  <a:pt x="10" y="211"/>
                  <a:pt x="10" y="211"/>
                </a:cubicBezTo>
                <a:cubicBezTo>
                  <a:pt x="10" y="212"/>
                  <a:pt x="9" y="213"/>
                  <a:pt x="10" y="214"/>
                </a:cubicBezTo>
                <a:cubicBezTo>
                  <a:pt x="10" y="212"/>
                  <a:pt x="10" y="214"/>
                  <a:pt x="10" y="215"/>
                </a:cubicBezTo>
                <a:cubicBezTo>
                  <a:pt x="10" y="213"/>
                  <a:pt x="12" y="214"/>
                  <a:pt x="12" y="214"/>
                </a:cubicBezTo>
                <a:cubicBezTo>
                  <a:pt x="12" y="215"/>
                  <a:pt x="12" y="217"/>
                  <a:pt x="12" y="217"/>
                </a:cubicBezTo>
                <a:cubicBezTo>
                  <a:pt x="11" y="217"/>
                  <a:pt x="11" y="217"/>
                  <a:pt x="11" y="217"/>
                </a:cubicBezTo>
                <a:cubicBezTo>
                  <a:pt x="11" y="216"/>
                  <a:pt x="12" y="215"/>
                  <a:pt x="11" y="214"/>
                </a:cubicBezTo>
                <a:cubicBezTo>
                  <a:pt x="11" y="215"/>
                  <a:pt x="11" y="215"/>
                  <a:pt x="11" y="215"/>
                </a:cubicBezTo>
                <a:cubicBezTo>
                  <a:pt x="11" y="215"/>
                  <a:pt x="11" y="214"/>
                  <a:pt x="11" y="214"/>
                </a:cubicBezTo>
                <a:cubicBezTo>
                  <a:pt x="10" y="218"/>
                  <a:pt x="11" y="220"/>
                  <a:pt x="10" y="222"/>
                </a:cubicBezTo>
                <a:cubicBezTo>
                  <a:pt x="11" y="222"/>
                  <a:pt x="10" y="224"/>
                  <a:pt x="11" y="225"/>
                </a:cubicBezTo>
                <a:cubicBezTo>
                  <a:pt x="11" y="225"/>
                  <a:pt x="11" y="224"/>
                  <a:pt x="11" y="224"/>
                </a:cubicBezTo>
                <a:cubicBezTo>
                  <a:pt x="12" y="224"/>
                  <a:pt x="11" y="226"/>
                  <a:pt x="11" y="226"/>
                </a:cubicBezTo>
                <a:cubicBezTo>
                  <a:pt x="11" y="226"/>
                  <a:pt x="10" y="227"/>
                  <a:pt x="10" y="226"/>
                </a:cubicBezTo>
                <a:cubicBezTo>
                  <a:pt x="10" y="227"/>
                  <a:pt x="10" y="227"/>
                  <a:pt x="10" y="228"/>
                </a:cubicBezTo>
                <a:cubicBezTo>
                  <a:pt x="11" y="227"/>
                  <a:pt x="12" y="227"/>
                  <a:pt x="12" y="226"/>
                </a:cubicBezTo>
                <a:cubicBezTo>
                  <a:pt x="13" y="227"/>
                  <a:pt x="12" y="227"/>
                  <a:pt x="12" y="228"/>
                </a:cubicBezTo>
                <a:cubicBezTo>
                  <a:pt x="11" y="227"/>
                  <a:pt x="12" y="231"/>
                  <a:pt x="11" y="229"/>
                </a:cubicBezTo>
                <a:cubicBezTo>
                  <a:pt x="11" y="230"/>
                  <a:pt x="10" y="231"/>
                  <a:pt x="10" y="232"/>
                </a:cubicBezTo>
                <a:cubicBezTo>
                  <a:pt x="10" y="231"/>
                  <a:pt x="11" y="231"/>
                  <a:pt x="11" y="232"/>
                </a:cubicBezTo>
                <a:cubicBezTo>
                  <a:pt x="11" y="232"/>
                  <a:pt x="11" y="233"/>
                  <a:pt x="10" y="232"/>
                </a:cubicBezTo>
                <a:cubicBezTo>
                  <a:pt x="10" y="232"/>
                  <a:pt x="10" y="232"/>
                  <a:pt x="10" y="232"/>
                </a:cubicBezTo>
                <a:cubicBezTo>
                  <a:pt x="10" y="232"/>
                  <a:pt x="10" y="230"/>
                  <a:pt x="10" y="230"/>
                </a:cubicBezTo>
                <a:cubicBezTo>
                  <a:pt x="10" y="232"/>
                  <a:pt x="9" y="232"/>
                  <a:pt x="9" y="231"/>
                </a:cubicBezTo>
                <a:cubicBezTo>
                  <a:pt x="9" y="233"/>
                  <a:pt x="10" y="232"/>
                  <a:pt x="10" y="234"/>
                </a:cubicBezTo>
                <a:cubicBezTo>
                  <a:pt x="10" y="234"/>
                  <a:pt x="10" y="235"/>
                  <a:pt x="9" y="234"/>
                </a:cubicBezTo>
                <a:cubicBezTo>
                  <a:pt x="9" y="236"/>
                  <a:pt x="10" y="236"/>
                  <a:pt x="10" y="238"/>
                </a:cubicBezTo>
                <a:cubicBezTo>
                  <a:pt x="10" y="238"/>
                  <a:pt x="9" y="240"/>
                  <a:pt x="10" y="240"/>
                </a:cubicBezTo>
                <a:cubicBezTo>
                  <a:pt x="11" y="240"/>
                  <a:pt x="10" y="236"/>
                  <a:pt x="11" y="235"/>
                </a:cubicBezTo>
                <a:cubicBezTo>
                  <a:pt x="11" y="237"/>
                  <a:pt x="12" y="234"/>
                  <a:pt x="13" y="236"/>
                </a:cubicBezTo>
                <a:cubicBezTo>
                  <a:pt x="13" y="239"/>
                  <a:pt x="11" y="237"/>
                  <a:pt x="12" y="239"/>
                </a:cubicBezTo>
                <a:cubicBezTo>
                  <a:pt x="12" y="238"/>
                  <a:pt x="13" y="239"/>
                  <a:pt x="12" y="239"/>
                </a:cubicBezTo>
                <a:cubicBezTo>
                  <a:pt x="13" y="239"/>
                  <a:pt x="15" y="236"/>
                  <a:pt x="15" y="239"/>
                </a:cubicBezTo>
                <a:cubicBezTo>
                  <a:pt x="15" y="239"/>
                  <a:pt x="13" y="239"/>
                  <a:pt x="14" y="241"/>
                </a:cubicBezTo>
                <a:cubicBezTo>
                  <a:pt x="14" y="240"/>
                  <a:pt x="14" y="241"/>
                  <a:pt x="14" y="242"/>
                </a:cubicBezTo>
                <a:cubicBezTo>
                  <a:pt x="14" y="242"/>
                  <a:pt x="15" y="242"/>
                  <a:pt x="15" y="242"/>
                </a:cubicBezTo>
                <a:cubicBezTo>
                  <a:pt x="15" y="243"/>
                  <a:pt x="14" y="244"/>
                  <a:pt x="14" y="244"/>
                </a:cubicBezTo>
                <a:cubicBezTo>
                  <a:pt x="15" y="245"/>
                  <a:pt x="13" y="246"/>
                  <a:pt x="13" y="246"/>
                </a:cubicBezTo>
                <a:cubicBezTo>
                  <a:pt x="14" y="245"/>
                  <a:pt x="14" y="246"/>
                  <a:pt x="15" y="244"/>
                </a:cubicBezTo>
                <a:cubicBezTo>
                  <a:pt x="15" y="245"/>
                  <a:pt x="15" y="244"/>
                  <a:pt x="15" y="244"/>
                </a:cubicBezTo>
                <a:cubicBezTo>
                  <a:pt x="15" y="246"/>
                  <a:pt x="15" y="247"/>
                  <a:pt x="15" y="249"/>
                </a:cubicBezTo>
                <a:cubicBezTo>
                  <a:pt x="17" y="249"/>
                  <a:pt x="14" y="253"/>
                  <a:pt x="15" y="254"/>
                </a:cubicBezTo>
                <a:cubicBezTo>
                  <a:pt x="15" y="253"/>
                  <a:pt x="15" y="253"/>
                  <a:pt x="15" y="253"/>
                </a:cubicBezTo>
                <a:cubicBezTo>
                  <a:pt x="15" y="254"/>
                  <a:pt x="16" y="252"/>
                  <a:pt x="16" y="254"/>
                </a:cubicBezTo>
                <a:cubicBezTo>
                  <a:pt x="16" y="254"/>
                  <a:pt x="16" y="255"/>
                  <a:pt x="15" y="255"/>
                </a:cubicBezTo>
                <a:cubicBezTo>
                  <a:pt x="15" y="255"/>
                  <a:pt x="14" y="256"/>
                  <a:pt x="14" y="256"/>
                </a:cubicBezTo>
                <a:cubicBezTo>
                  <a:pt x="14" y="256"/>
                  <a:pt x="14" y="257"/>
                  <a:pt x="14" y="257"/>
                </a:cubicBezTo>
                <a:cubicBezTo>
                  <a:pt x="15" y="258"/>
                  <a:pt x="15" y="255"/>
                  <a:pt x="15" y="257"/>
                </a:cubicBezTo>
                <a:cubicBezTo>
                  <a:pt x="15" y="258"/>
                  <a:pt x="14" y="258"/>
                  <a:pt x="15" y="259"/>
                </a:cubicBezTo>
                <a:cubicBezTo>
                  <a:pt x="15" y="257"/>
                  <a:pt x="14" y="261"/>
                  <a:pt x="15" y="260"/>
                </a:cubicBezTo>
                <a:cubicBezTo>
                  <a:pt x="15" y="259"/>
                  <a:pt x="15" y="259"/>
                  <a:pt x="15" y="258"/>
                </a:cubicBezTo>
                <a:cubicBezTo>
                  <a:pt x="15" y="259"/>
                  <a:pt x="16" y="258"/>
                  <a:pt x="16" y="259"/>
                </a:cubicBezTo>
                <a:cubicBezTo>
                  <a:pt x="15" y="260"/>
                  <a:pt x="16" y="260"/>
                  <a:pt x="16" y="262"/>
                </a:cubicBezTo>
                <a:cubicBezTo>
                  <a:pt x="15" y="264"/>
                  <a:pt x="13" y="264"/>
                  <a:pt x="14" y="266"/>
                </a:cubicBezTo>
                <a:cubicBezTo>
                  <a:pt x="14" y="265"/>
                  <a:pt x="14" y="265"/>
                  <a:pt x="15" y="265"/>
                </a:cubicBezTo>
                <a:cubicBezTo>
                  <a:pt x="15" y="267"/>
                  <a:pt x="15" y="267"/>
                  <a:pt x="15" y="267"/>
                </a:cubicBezTo>
                <a:cubicBezTo>
                  <a:pt x="16" y="268"/>
                  <a:pt x="15" y="266"/>
                  <a:pt x="16" y="266"/>
                </a:cubicBezTo>
                <a:cubicBezTo>
                  <a:pt x="16" y="267"/>
                  <a:pt x="16" y="266"/>
                  <a:pt x="16" y="267"/>
                </a:cubicBezTo>
                <a:cubicBezTo>
                  <a:pt x="16" y="267"/>
                  <a:pt x="15" y="267"/>
                  <a:pt x="15" y="268"/>
                </a:cubicBezTo>
                <a:cubicBezTo>
                  <a:pt x="16" y="270"/>
                  <a:pt x="16" y="267"/>
                  <a:pt x="17" y="268"/>
                </a:cubicBezTo>
                <a:cubicBezTo>
                  <a:pt x="16" y="268"/>
                  <a:pt x="17" y="270"/>
                  <a:pt x="16" y="270"/>
                </a:cubicBezTo>
                <a:cubicBezTo>
                  <a:pt x="16" y="270"/>
                  <a:pt x="16" y="270"/>
                  <a:pt x="16" y="270"/>
                </a:cubicBezTo>
                <a:cubicBezTo>
                  <a:pt x="16" y="269"/>
                  <a:pt x="16" y="270"/>
                  <a:pt x="16" y="269"/>
                </a:cubicBezTo>
                <a:cubicBezTo>
                  <a:pt x="15" y="269"/>
                  <a:pt x="15" y="270"/>
                  <a:pt x="15" y="271"/>
                </a:cubicBezTo>
                <a:cubicBezTo>
                  <a:pt x="15" y="272"/>
                  <a:pt x="16" y="272"/>
                  <a:pt x="16" y="273"/>
                </a:cubicBezTo>
                <a:cubicBezTo>
                  <a:pt x="16" y="273"/>
                  <a:pt x="15" y="273"/>
                  <a:pt x="15" y="275"/>
                </a:cubicBezTo>
                <a:cubicBezTo>
                  <a:pt x="16" y="275"/>
                  <a:pt x="16" y="276"/>
                  <a:pt x="17" y="277"/>
                </a:cubicBezTo>
                <a:cubicBezTo>
                  <a:pt x="17" y="280"/>
                  <a:pt x="17" y="280"/>
                  <a:pt x="17" y="283"/>
                </a:cubicBezTo>
                <a:cubicBezTo>
                  <a:pt x="16" y="283"/>
                  <a:pt x="17" y="284"/>
                  <a:pt x="17" y="285"/>
                </a:cubicBezTo>
                <a:cubicBezTo>
                  <a:pt x="16" y="284"/>
                  <a:pt x="16" y="285"/>
                  <a:pt x="16" y="285"/>
                </a:cubicBezTo>
                <a:cubicBezTo>
                  <a:pt x="16" y="287"/>
                  <a:pt x="16" y="288"/>
                  <a:pt x="16" y="289"/>
                </a:cubicBezTo>
                <a:cubicBezTo>
                  <a:pt x="17" y="289"/>
                  <a:pt x="16" y="287"/>
                  <a:pt x="17" y="287"/>
                </a:cubicBezTo>
                <a:cubicBezTo>
                  <a:pt x="17" y="289"/>
                  <a:pt x="17" y="289"/>
                  <a:pt x="17" y="289"/>
                </a:cubicBezTo>
                <a:cubicBezTo>
                  <a:pt x="17" y="289"/>
                  <a:pt x="17" y="289"/>
                  <a:pt x="18" y="290"/>
                </a:cubicBezTo>
                <a:cubicBezTo>
                  <a:pt x="18" y="289"/>
                  <a:pt x="17" y="288"/>
                  <a:pt x="18" y="288"/>
                </a:cubicBezTo>
                <a:cubicBezTo>
                  <a:pt x="18" y="288"/>
                  <a:pt x="18" y="288"/>
                  <a:pt x="18" y="288"/>
                </a:cubicBezTo>
                <a:cubicBezTo>
                  <a:pt x="18" y="291"/>
                  <a:pt x="19" y="294"/>
                  <a:pt x="18" y="295"/>
                </a:cubicBezTo>
                <a:cubicBezTo>
                  <a:pt x="18" y="296"/>
                  <a:pt x="18" y="297"/>
                  <a:pt x="18" y="298"/>
                </a:cubicBezTo>
                <a:cubicBezTo>
                  <a:pt x="18" y="298"/>
                  <a:pt x="18" y="298"/>
                  <a:pt x="18" y="298"/>
                </a:cubicBezTo>
                <a:cubicBezTo>
                  <a:pt x="18" y="301"/>
                  <a:pt x="17" y="301"/>
                  <a:pt x="17" y="304"/>
                </a:cubicBezTo>
                <a:cubicBezTo>
                  <a:pt x="18" y="305"/>
                  <a:pt x="18" y="306"/>
                  <a:pt x="18" y="309"/>
                </a:cubicBezTo>
                <a:cubicBezTo>
                  <a:pt x="17" y="309"/>
                  <a:pt x="17" y="309"/>
                  <a:pt x="17" y="309"/>
                </a:cubicBezTo>
                <a:cubicBezTo>
                  <a:pt x="17" y="310"/>
                  <a:pt x="18" y="310"/>
                  <a:pt x="18" y="310"/>
                </a:cubicBezTo>
                <a:cubicBezTo>
                  <a:pt x="17" y="311"/>
                  <a:pt x="17" y="312"/>
                  <a:pt x="17" y="313"/>
                </a:cubicBezTo>
                <a:cubicBezTo>
                  <a:pt x="17" y="313"/>
                  <a:pt x="17" y="312"/>
                  <a:pt x="18" y="312"/>
                </a:cubicBezTo>
                <a:cubicBezTo>
                  <a:pt x="18" y="314"/>
                  <a:pt x="18" y="312"/>
                  <a:pt x="18" y="311"/>
                </a:cubicBezTo>
                <a:cubicBezTo>
                  <a:pt x="19" y="314"/>
                  <a:pt x="18" y="315"/>
                  <a:pt x="19" y="316"/>
                </a:cubicBezTo>
                <a:cubicBezTo>
                  <a:pt x="18" y="316"/>
                  <a:pt x="18" y="317"/>
                  <a:pt x="18" y="318"/>
                </a:cubicBezTo>
                <a:cubicBezTo>
                  <a:pt x="17" y="317"/>
                  <a:pt x="18" y="315"/>
                  <a:pt x="17" y="316"/>
                </a:cubicBezTo>
                <a:cubicBezTo>
                  <a:pt x="17" y="319"/>
                  <a:pt x="17" y="325"/>
                  <a:pt x="18" y="329"/>
                </a:cubicBezTo>
                <a:cubicBezTo>
                  <a:pt x="18" y="329"/>
                  <a:pt x="17" y="329"/>
                  <a:pt x="17" y="329"/>
                </a:cubicBezTo>
                <a:cubicBezTo>
                  <a:pt x="17" y="331"/>
                  <a:pt x="17" y="334"/>
                  <a:pt x="18" y="334"/>
                </a:cubicBezTo>
                <a:cubicBezTo>
                  <a:pt x="18" y="331"/>
                  <a:pt x="18" y="333"/>
                  <a:pt x="18" y="332"/>
                </a:cubicBezTo>
                <a:cubicBezTo>
                  <a:pt x="18" y="332"/>
                  <a:pt x="18" y="331"/>
                  <a:pt x="18" y="331"/>
                </a:cubicBezTo>
                <a:cubicBezTo>
                  <a:pt x="19" y="331"/>
                  <a:pt x="19" y="330"/>
                  <a:pt x="20" y="331"/>
                </a:cubicBezTo>
                <a:cubicBezTo>
                  <a:pt x="20" y="330"/>
                  <a:pt x="20" y="328"/>
                  <a:pt x="20" y="329"/>
                </a:cubicBezTo>
                <a:cubicBezTo>
                  <a:pt x="21" y="333"/>
                  <a:pt x="18" y="332"/>
                  <a:pt x="19" y="335"/>
                </a:cubicBezTo>
                <a:cubicBezTo>
                  <a:pt x="20" y="334"/>
                  <a:pt x="19" y="333"/>
                  <a:pt x="20" y="332"/>
                </a:cubicBezTo>
                <a:cubicBezTo>
                  <a:pt x="20" y="338"/>
                  <a:pt x="20" y="338"/>
                  <a:pt x="20" y="338"/>
                </a:cubicBezTo>
                <a:cubicBezTo>
                  <a:pt x="20" y="338"/>
                  <a:pt x="19" y="339"/>
                  <a:pt x="19" y="339"/>
                </a:cubicBezTo>
                <a:cubicBezTo>
                  <a:pt x="20" y="339"/>
                  <a:pt x="20" y="339"/>
                  <a:pt x="20" y="340"/>
                </a:cubicBezTo>
                <a:cubicBezTo>
                  <a:pt x="20" y="341"/>
                  <a:pt x="20" y="341"/>
                  <a:pt x="19" y="341"/>
                </a:cubicBezTo>
                <a:cubicBezTo>
                  <a:pt x="19" y="342"/>
                  <a:pt x="19" y="342"/>
                  <a:pt x="20" y="343"/>
                </a:cubicBezTo>
                <a:cubicBezTo>
                  <a:pt x="20" y="342"/>
                  <a:pt x="20" y="342"/>
                  <a:pt x="20" y="342"/>
                </a:cubicBezTo>
                <a:cubicBezTo>
                  <a:pt x="20" y="349"/>
                  <a:pt x="21" y="354"/>
                  <a:pt x="21" y="362"/>
                </a:cubicBezTo>
                <a:cubicBezTo>
                  <a:pt x="21" y="362"/>
                  <a:pt x="22" y="360"/>
                  <a:pt x="22" y="361"/>
                </a:cubicBezTo>
                <a:cubicBezTo>
                  <a:pt x="22" y="362"/>
                  <a:pt x="21" y="362"/>
                  <a:pt x="21" y="362"/>
                </a:cubicBezTo>
                <a:cubicBezTo>
                  <a:pt x="21" y="371"/>
                  <a:pt x="22" y="375"/>
                  <a:pt x="22" y="384"/>
                </a:cubicBezTo>
                <a:cubicBezTo>
                  <a:pt x="22" y="384"/>
                  <a:pt x="22" y="384"/>
                  <a:pt x="21" y="385"/>
                </a:cubicBezTo>
                <a:cubicBezTo>
                  <a:pt x="23" y="386"/>
                  <a:pt x="22" y="387"/>
                  <a:pt x="22" y="389"/>
                </a:cubicBezTo>
                <a:cubicBezTo>
                  <a:pt x="23" y="390"/>
                  <a:pt x="23" y="389"/>
                  <a:pt x="24" y="388"/>
                </a:cubicBezTo>
                <a:cubicBezTo>
                  <a:pt x="24" y="389"/>
                  <a:pt x="24" y="389"/>
                  <a:pt x="24" y="390"/>
                </a:cubicBezTo>
                <a:cubicBezTo>
                  <a:pt x="23" y="390"/>
                  <a:pt x="22" y="390"/>
                  <a:pt x="22" y="391"/>
                </a:cubicBezTo>
                <a:cubicBezTo>
                  <a:pt x="23" y="392"/>
                  <a:pt x="22" y="394"/>
                  <a:pt x="23" y="395"/>
                </a:cubicBezTo>
                <a:cubicBezTo>
                  <a:pt x="23" y="396"/>
                  <a:pt x="24" y="395"/>
                  <a:pt x="23" y="396"/>
                </a:cubicBezTo>
                <a:cubicBezTo>
                  <a:pt x="24" y="397"/>
                  <a:pt x="25" y="396"/>
                  <a:pt x="25" y="397"/>
                </a:cubicBezTo>
                <a:cubicBezTo>
                  <a:pt x="25" y="395"/>
                  <a:pt x="26" y="396"/>
                  <a:pt x="26" y="395"/>
                </a:cubicBezTo>
                <a:cubicBezTo>
                  <a:pt x="26" y="395"/>
                  <a:pt x="25" y="394"/>
                  <a:pt x="25" y="394"/>
                </a:cubicBezTo>
                <a:cubicBezTo>
                  <a:pt x="26" y="394"/>
                  <a:pt x="26" y="393"/>
                  <a:pt x="26" y="393"/>
                </a:cubicBezTo>
                <a:cubicBezTo>
                  <a:pt x="27" y="394"/>
                  <a:pt x="27" y="394"/>
                  <a:pt x="28" y="393"/>
                </a:cubicBezTo>
                <a:cubicBezTo>
                  <a:pt x="27" y="394"/>
                  <a:pt x="28" y="394"/>
                  <a:pt x="28" y="394"/>
                </a:cubicBezTo>
                <a:cubicBezTo>
                  <a:pt x="28" y="394"/>
                  <a:pt x="28" y="393"/>
                  <a:pt x="28" y="393"/>
                </a:cubicBezTo>
                <a:cubicBezTo>
                  <a:pt x="29" y="393"/>
                  <a:pt x="29" y="395"/>
                  <a:pt x="29" y="395"/>
                </a:cubicBezTo>
                <a:cubicBezTo>
                  <a:pt x="29" y="395"/>
                  <a:pt x="29" y="395"/>
                  <a:pt x="29" y="396"/>
                </a:cubicBezTo>
                <a:cubicBezTo>
                  <a:pt x="29" y="396"/>
                  <a:pt x="30" y="396"/>
                  <a:pt x="29" y="398"/>
                </a:cubicBezTo>
                <a:cubicBezTo>
                  <a:pt x="29" y="398"/>
                  <a:pt x="29" y="397"/>
                  <a:pt x="29" y="397"/>
                </a:cubicBezTo>
                <a:cubicBezTo>
                  <a:pt x="29" y="399"/>
                  <a:pt x="30" y="399"/>
                  <a:pt x="30" y="400"/>
                </a:cubicBezTo>
                <a:cubicBezTo>
                  <a:pt x="31" y="401"/>
                  <a:pt x="30" y="400"/>
                  <a:pt x="30" y="401"/>
                </a:cubicBezTo>
                <a:cubicBezTo>
                  <a:pt x="30" y="402"/>
                  <a:pt x="30" y="402"/>
                  <a:pt x="31" y="403"/>
                </a:cubicBezTo>
                <a:cubicBezTo>
                  <a:pt x="30" y="404"/>
                  <a:pt x="30" y="404"/>
                  <a:pt x="30" y="405"/>
                </a:cubicBezTo>
                <a:cubicBezTo>
                  <a:pt x="30" y="404"/>
                  <a:pt x="31" y="403"/>
                  <a:pt x="32" y="405"/>
                </a:cubicBezTo>
                <a:cubicBezTo>
                  <a:pt x="31" y="402"/>
                  <a:pt x="30" y="400"/>
                  <a:pt x="32" y="401"/>
                </a:cubicBezTo>
                <a:cubicBezTo>
                  <a:pt x="33" y="401"/>
                  <a:pt x="32" y="400"/>
                  <a:pt x="33" y="399"/>
                </a:cubicBezTo>
                <a:cubicBezTo>
                  <a:pt x="33" y="401"/>
                  <a:pt x="33" y="402"/>
                  <a:pt x="33" y="404"/>
                </a:cubicBezTo>
                <a:cubicBezTo>
                  <a:pt x="34" y="405"/>
                  <a:pt x="33" y="407"/>
                  <a:pt x="34" y="407"/>
                </a:cubicBezTo>
                <a:cubicBezTo>
                  <a:pt x="34" y="406"/>
                  <a:pt x="33" y="403"/>
                  <a:pt x="34" y="404"/>
                </a:cubicBezTo>
                <a:cubicBezTo>
                  <a:pt x="34" y="403"/>
                  <a:pt x="34" y="402"/>
                  <a:pt x="34" y="400"/>
                </a:cubicBezTo>
                <a:cubicBezTo>
                  <a:pt x="34" y="400"/>
                  <a:pt x="35" y="399"/>
                  <a:pt x="35" y="399"/>
                </a:cubicBezTo>
                <a:cubicBezTo>
                  <a:pt x="34" y="399"/>
                  <a:pt x="34" y="400"/>
                  <a:pt x="34" y="400"/>
                </a:cubicBezTo>
                <a:cubicBezTo>
                  <a:pt x="34" y="399"/>
                  <a:pt x="34" y="399"/>
                  <a:pt x="34" y="399"/>
                </a:cubicBezTo>
                <a:cubicBezTo>
                  <a:pt x="34" y="399"/>
                  <a:pt x="34" y="399"/>
                  <a:pt x="35" y="399"/>
                </a:cubicBezTo>
                <a:cubicBezTo>
                  <a:pt x="35" y="396"/>
                  <a:pt x="35" y="392"/>
                  <a:pt x="35" y="390"/>
                </a:cubicBezTo>
                <a:cubicBezTo>
                  <a:pt x="35" y="391"/>
                  <a:pt x="35" y="391"/>
                  <a:pt x="35" y="391"/>
                </a:cubicBezTo>
                <a:cubicBezTo>
                  <a:pt x="34" y="390"/>
                  <a:pt x="34" y="391"/>
                  <a:pt x="33" y="390"/>
                </a:cubicBezTo>
                <a:cubicBezTo>
                  <a:pt x="33" y="389"/>
                  <a:pt x="33" y="389"/>
                  <a:pt x="33" y="389"/>
                </a:cubicBezTo>
                <a:cubicBezTo>
                  <a:pt x="35" y="390"/>
                  <a:pt x="35" y="387"/>
                  <a:pt x="36" y="390"/>
                </a:cubicBezTo>
                <a:cubicBezTo>
                  <a:pt x="36" y="388"/>
                  <a:pt x="36" y="389"/>
                  <a:pt x="36" y="388"/>
                </a:cubicBezTo>
                <a:cubicBezTo>
                  <a:pt x="36" y="388"/>
                  <a:pt x="37" y="388"/>
                  <a:pt x="37" y="388"/>
                </a:cubicBezTo>
                <a:cubicBezTo>
                  <a:pt x="36" y="390"/>
                  <a:pt x="36" y="394"/>
                  <a:pt x="37" y="397"/>
                </a:cubicBezTo>
                <a:cubicBezTo>
                  <a:pt x="37" y="395"/>
                  <a:pt x="37" y="395"/>
                  <a:pt x="37" y="394"/>
                </a:cubicBezTo>
                <a:cubicBezTo>
                  <a:pt x="37" y="395"/>
                  <a:pt x="38" y="394"/>
                  <a:pt x="38" y="394"/>
                </a:cubicBezTo>
                <a:cubicBezTo>
                  <a:pt x="38" y="390"/>
                  <a:pt x="37" y="389"/>
                  <a:pt x="38" y="386"/>
                </a:cubicBezTo>
                <a:cubicBezTo>
                  <a:pt x="38" y="386"/>
                  <a:pt x="38" y="386"/>
                  <a:pt x="38" y="385"/>
                </a:cubicBezTo>
                <a:cubicBezTo>
                  <a:pt x="38" y="385"/>
                  <a:pt x="38" y="383"/>
                  <a:pt x="38" y="383"/>
                </a:cubicBezTo>
                <a:cubicBezTo>
                  <a:pt x="38" y="385"/>
                  <a:pt x="40" y="382"/>
                  <a:pt x="40" y="385"/>
                </a:cubicBezTo>
                <a:cubicBezTo>
                  <a:pt x="39" y="386"/>
                  <a:pt x="39" y="386"/>
                  <a:pt x="39" y="385"/>
                </a:cubicBezTo>
                <a:cubicBezTo>
                  <a:pt x="39" y="387"/>
                  <a:pt x="39" y="388"/>
                  <a:pt x="39" y="388"/>
                </a:cubicBezTo>
                <a:cubicBezTo>
                  <a:pt x="39" y="388"/>
                  <a:pt x="39" y="388"/>
                  <a:pt x="39" y="389"/>
                </a:cubicBezTo>
                <a:cubicBezTo>
                  <a:pt x="39" y="389"/>
                  <a:pt x="38" y="390"/>
                  <a:pt x="39" y="391"/>
                </a:cubicBezTo>
                <a:cubicBezTo>
                  <a:pt x="39" y="390"/>
                  <a:pt x="38" y="393"/>
                  <a:pt x="40" y="392"/>
                </a:cubicBezTo>
                <a:cubicBezTo>
                  <a:pt x="40" y="394"/>
                  <a:pt x="39" y="394"/>
                  <a:pt x="40" y="394"/>
                </a:cubicBezTo>
                <a:cubicBezTo>
                  <a:pt x="39" y="394"/>
                  <a:pt x="39" y="394"/>
                  <a:pt x="39" y="394"/>
                </a:cubicBezTo>
                <a:cubicBezTo>
                  <a:pt x="39" y="395"/>
                  <a:pt x="40" y="400"/>
                  <a:pt x="39" y="397"/>
                </a:cubicBezTo>
                <a:cubicBezTo>
                  <a:pt x="39" y="401"/>
                  <a:pt x="38" y="405"/>
                  <a:pt x="40" y="407"/>
                </a:cubicBezTo>
                <a:cubicBezTo>
                  <a:pt x="40" y="409"/>
                  <a:pt x="40" y="407"/>
                  <a:pt x="39" y="409"/>
                </a:cubicBezTo>
                <a:cubicBezTo>
                  <a:pt x="40" y="409"/>
                  <a:pt x="39" y="413"/>
                  <a:pt x="40" y="413"/>
                </a:cubicBezTo>
                <a:cubicBezTo>
                  <a:pt x="40" y="414"/>
                  <a:pt x="40" y="415"/>
                  <a:pt x="39" y="416"/>
                </a:cubicBezTo>
                <a:cubicBezTo>
                  <a:pt x="39" y="415"/>
                  <a:pt x="39" y="414"/>
                  <a:pt x="39" y="413"/>
                </a:cubicBezTo>
                <a:cubicBezTo>
                  <a:pt x="38" y="414"/>
                  <a:pt x="39" y="415"/>
                  <a:pt x="38" y="415"/>
                </a:cubicBezTo>
                <a:cubicBezTo>
                  <a:pt x="38" y="415"/>
                  <a:pt x="38" y="414"/>
                  <a:pt x="38" y="414"/>
                </a:cubicBezTo>
                <a:cubicBezTo>
                  <a:pt x="37" y="414"/>
                  <a:pt x="38" y="419"/>
                  <a:pt x="39" y="418"/>
                </a:cubicBezTo>
                <a:cubicBezTo>
                  <a:pt x="39" y="417"/>
                  <a:pt x="39" y="416"/>
                  <a:pt x="39" y="416"/>
                </a:cubicBezTo>
                <a:cubicBezTo>
                  <a:pt x="39" y="417"/>
                  <a:pt x="39" y="417"/>
                  <a:pt x="40" y="418"/>
                </a:cubicBezTo>
                <a:cubicBezTo>
                  <a:pt x="40" y="417"/>
                  <a:pt x="39" y="416"/>
                  <a:pt x="40" y="416"/>
                </a:cubicBezTo>
                <a:cubicBezTo>
                  <a:pt x="40" y="416"/>
                  <a:pt x="40" y="418"/>
                  <a:pt x="41" y="419"/>
                </a:cubicBezTo>
                <a:cubicBezTo>
                  <a:pt x="40" y="419"/>
                  <a:pt x="40" y="419"/>
                  <a:pt x="40" y="419"/>
                </a:cubicBezTo>
                <a:cubicBezTo>
                  <a:pt x="40" y="428"/>
                  <a:pt x="41" y="438"/>
                  <a:pt x="41" y="445"/>
                </a:cubicBezTo>
                <a:cubicBezTo>
                  <a:pt x="41" y="445"/>
                  <a:pt x="42" y="444"/>
                  <a:pt x="42" y="446"/>
                </a:cubicBezTo>
                <a:cubicBezTo>
                  <a:pt x="41" y="446"/>
                  <a:pt x="41" y="445"/>
                  <a:pt x="41" y="445"/>
                </a:cubicBezTo>
                <a:cubicBezTo>
                  <a:pt x="41" y="447"/>
                  <a:pt x="42" y="447"/>
                  <a:pt x="41" y="448"/>
                </a:cubicBezTo>
                <a:cubicBezTo>
                  <a:pt x="42" y="448"/>
                  <a:pt x="42" y="448"/>
                  <a:pt x="42" y="449"/>
                </a:cubicBezTo>
                <a:cubicBezTo>
                  <a:pt x="41" y="449"/>
                  <a:pt x="42" y="449"/>
                  <a:pt x="41" y="449"/>
                </a:cubicBezTo>
                <a:cubicBezTo>
                  <a:pt x="41" y="451"/>
                  <a:pt x="41" y="457"/>
                  <a:pt x="42" y="460"/>
                </a:cubicBezTo>
                <a:cubicBezTo>
                  <a:pt x="42" y="460"/>
                  <a:pt x="43" y="460"/>
                  <a:pt x="43" y="461"/>
                </a:cubicBezTo>
                <a:cubicBezTo>
                  <a:pt x="42" y="461"/>
                  <a:pt x="43" y="462"/>
                  <a:pt x="42" y="463"/>
                </a:cubicBezTo>
                <a:cubicBezTo>
                  <a:pt x="42" y="462"/>
                  <a:pt x="42" y="461"/>
                  <a:pt x="42" y="461"/>
                </a:cubicBezTo>
                <a:cubicBezTo>
                  <a:pt x="42" y="462"/>
                  <a:pt x="41" y="467"/>
                  <a:pt x="42" y="466"/>
                </a:cubicBezTo>
                <a:cubicBezTo>
                  <a:pt x="42" y="466"/>
                  <a:pt x="42" y="465"/>
                  <a:pt x="42" y="464"/>
                </a:cubicBezTo>
                <a:cubicBezTo>
                  <a:pt x="42" y="464"/>
                  <a:pt x="43" y="463"/>
                  <a:pt x="43" y="464"/>
                </a:cubicBezTo>
                <a:cubicBezTo>
                  <a:pt x="43" y="465"/>
                  <a:pt x="42" y="465"/>
                  <a:pt x="42" y="466"/>
                </a:cubicBezTo>
                <a:cubicBezTo>
                  <a:pt x="43" y="466"/>
                  <a:pt x="43" y="466"/>
                  <a:pt x="43" y="465"/>
                </a:cubicBezTo>
                <a:cubicBezTo>
                  <a:pt x="43" y="467"/>
                  <a:pt x="43" y="468"/>
                  <a:pt x="43" y="469"/>
                </a:cubicBezTo>
                <a:cubicBezTo>
                  <a:pt x="42" y="469"/>
                  <a:pt x="43" y="467"/>
                  <a:pt x="42" y="467"/>
                </a:cubicBezTo>
                <a:cubicBezTo>
                  <a:pt x="42" y="468"/>
                  <a:pt x="42" y="470"/>
                  <a:pt x="42" y="471"/>
                </a:cubicBezTo>
                <a:cubicBezTo>
                  <a:pt x="42" y="470"/>
                  <a:pt x="43" y="470"/>
                  <a:pt x="43" y="470"/>
                </a:cubicBezTo>
                <a:cubicBezTo>
                  <a:pt x="44" y="471"/>
                  <a:pt x="43" y="473"/>
                  <a:pt x="43" y="473"/>
                </a:cubicBezTo>
                <a:cubicBezTo>
                  <a:pt x="44" y="473"/>
                  <a:pt x="43" y="472"/>
                  <a:pt x="43" y="471"/>
                </a:cubicBezTo>
                <a:cubicBezTo>
                  <a:pt x="44" y="471"/>
                  <a:pt x="44" y="472"/>
                  <a:pt x="44" y="471"/>
                </a:cubicBezTo>
                <a:cubicBezTo>
                  <a:pt x="44" y="469"/>
                  <a:pt x="44" y="471"/>
                  <a:pt x="43" y="470"/>
                </a:cubicBezTo>
                <a:cubicBezTo>
                  <a:pt x="44" y="470"/>
                  <a:pt x="43" y="469"/>
                  <a:pt x="43" y="468"/>
                </a:cubicBezTo>
                <a:cubicBezTo>
                  <a:pt x="44" y="463"/>
                  <a:pt x="43" y="458"/>
                  <a:pt x="43" y="454"/>
                </a:cubicBezTo>
                <a:cubicBezTo>
                  <a:pt x="43" y="454"/>
                  <a:pt x="43" y="454"/>
                  <a:pt x="43" y="454"/>
                </a:cubicBezTo>
                <a:cubicBezTo>
                  <a:pt x="43" y="454"/>
                  <a:pt x="43" y="453"/>
                  <a:pt x="43" y="453"/>
                </a:cubicBezTo>
                <a:cubicBezTo>
                  <a:pt x="43" y="453"/>
                  <a:pt x="43" y="454"/>
                  <a:pt x="44" y="453"/>
                </a:cubicBezTo>
                <a:cubicBezTo>
                  <a:pt x="44" y="451"/>
                  <a:pt x="43" y="448"/>
                  <a:pt x="43" y="447"/>
                </a:cubicBezTo>
                <a:cubicBezTo>
                  <a:pt x="43" y="447"/>
                  <a:pt x="43" y="447"/>
                  <a:pt x="43" y="447"/>
                </a:cubicBezTo>
                <a:cubicBezTo>
                  <a:pt x="43" y="444"/>
                  <a:pt x="43" y="444"/>
                  <a:pt x="44" y="443"/>
                </a:cubicBezTo>
                <a:cubicBezTo>
                  <a:pt x="44" y="441"/>
                  <a:pt x="44" y="444"/>
                  <a:pt x="43" y="443"/>
                </a:cubicBezTo>
                <a:cubicBezTo>
                  <a:pt x="44" y="442"/>
                  <a:pt x="44" y="440"/>
                  <a:pt x="44" y="440"/>
                </a:cubicBezTo>
                <a:cubicBezTo>
                  <a:pt x="43" y="439"/>
                  <a:pt x="44" y="438"/>
                  <a:pt x="45" y="437"/>
                </a:cubicBezTo>
                <a:cubicBezTo>
                  <a:pt x="44" y="437"/>
                  <a:pt x="44" y="438"/>
                  <a:pt x="44" y="437"/>
                </a:cubicBezTo>
                <a:cubicBezTo>
                  <a:pt x="44" y="436"/>
                  <a:pt x="44" y="436"/>
                  <a:pt x="45" y="436"/>
                </a:cubicBezTo>
                <a:cubicBezTo>
                  <a:pt x="45" y="435"/>
                  <a:pt x="44" y="434"/>
                  <a:pt x="44" y="433"/>
                </a:cubicBezTo>
                <a:cubicBezTo>
                  <a:pt x="44" y="434"/>
                  <a:pt x="44" y="435"/>
                  <a:pt x="43" y="436"/>
                </a:cubicBezTo>
                <a:cubicBezTo>
                  <a:pt x="43" y="433"/>
                  <a:pt x="44" y="431"/>
                  <a:pt x="45" y="430"/>
                </a:cubicBezTo>
                <a:cubicBezTo>
                  <a:pt x="45" y="429"/>
                  <a:pt x="45" y="429"/>
                  <a:pt x="44" y="429"/>
                </a:cubicBezTo>
                <a:cubicBezTo>
                  <a:pt x="45" y="427"/>
                  <a:pt x="45" y="428"/>
                  <a:pt x="45" y="426"/>
                </a:cubicBezTo>
                <a:cubicBezTo>
                  <a:pt x="44" y="426"/>
                  <a:pt x="44" y="428"/>
                  <a:pt x="43" y="428"/>
                </a:cubicBezTo>
                <a:cubicBezTo>
                  <a:pt x="44" y="425"/>
                  <a:pt x="43" y="425"/>
                  <a:pt x="43" y="425"/>
                </a:cubicBezTo>
                <a:cubicBezTo>
                  <a:pt x="43" y="422"/>
                  <a:pt x="43" y="418"/>
                  <a:pt x="44" y="416"/>
                </a:cubicBezTo>
                <a:cubicBezTo>
                  <a:pt x="44" y="418"/>
                  <a:pt x="44" y="418"/>
                  <a:pt x="44" y="419"/>
                </a:cubicBezTo>
                <a:cubicBezTo>
                  <a:pt x="43" y="420"/>
                  <a:pt x="44" y="421"/>
                  <a:pt x="44" y="423"/>
                </a:cubicBezTo>
                <a:cubicBezTo>
                  <a:pt x="44" y="423"/>
                  <a:pt x="44" y="421"/>
                  <a:pt x="45" y="421"/>
                </a:cubicBezTo>
                <a:cubicBezTo>
                  <a:pt x="44" y="421"/>
                  <a:pt x="44" y="421"/>
                  <a:pt x="44" y="420"/>
                </a:cubicBezTo>
                <a:cubicBezTo>
                  <a:pt x="44" y="418"/>
                  <a:pt x="46" y="418"/>
                  <a:pt x="47" y="419"/>
                </a:cubicBezTo>
                <a:cubicBezTo>
                  <a:pt x="46" y="417"/>
                  <a:pt x="47" y="417"/>
                  <a:pt x="46" y="416"/>
                </a:cubicBezTo>
                <a:cubicBezTo>
                  <a:pt x="46" y="417"/>
                  <a:pt x="46" y="418"/>
                  <a:pt x="46" y="418"/>
                </a:cubicBezTo>
                <a:cubicBezTo>
                  <a:pt x="46" y="415"/>
                  <a:pt x="45" y="413"/>
                  <a:pt x="46" y="410"/>
                </a:cubicBezTo>
                <a:cubicBezTo>
                  <a:pt x="45" y="405"/>
                  <a:pt x="47" y="400"/>
                  <a:pt x="45" y="396"/>
                </a:cubicBezTo>
                <a:cubicBezTo>
                  <a:pt x="45" y="392"/>
                  <a:pt x="47" y="391"/>
                  <a:pt x="49" y="393"/>
                </a:cubicBezTo>
                <a:cubicBezTo>
                  <a:pt x="48" y="395"/>
                  <a:pt x="49" y="395"/>
                  <a:pt x="49" y="397"/>
                </a:cubicBezTo>
                <a:cubicBezTo>
                  <a:pt x="48" y="396"/>
                  <a:pt x="48" y="398"/>
                  <a:pt x="48" y="398"/>
                </a:cubicBezTo>
                <a:cubicBezTo>
                  <a:pt x="48" y="397"/>
                  <a:pt x="47" y="396"/>
                  <a:pt x="47" y="397"/>
                </a:cubicBezTo>
                <a:cubicBezTo>
                  <a:pt x="47" y="398"/>
                  <a:pt x="47" y="399"/>
                  <a:pt x="47" y="399"/>
                </a:cubicBezTo>
                <a:cubicBezTo>
                  <a:pt x="48" y="398"/>
                  <a:pt x="48" y="400"/>
                  <a:pt x="49" y="398"/>
                </a:cubicBezTo>
                <a:cubicBezTo>
                  <a:pt x="49" y="399"/>
                  <a:pt x="49" y="402"/>
                  <a:pt x="50" y="402"/>
                </a:cubicBezTo>
                <a:cubicBezTo>
                  <a:pt x="50" y="398"/>
                  <a:pt x="49" y="396"/>
                  <a:pt x="50" y="391"/>
                </a:cubicBezTo>
                <a:cubicBezTo>
                  <a:pt x="50" y="392"/>
                  <a:pt x="50" y="393"/>
                  <a:pt x="50" y="394"/>
                </a:cubicBezTo>
                <a:cubicBezTo>
                  <a:pt x="50" y="394"/>
                  <a:pt x="50" y="394"/>
                  <a:pt x="50" y="394"/>
                </a:cubicBezTo>
                <a:cubicBezTo>
                  <a:pt x="51" y="395"/>
                  <a:pt x="50" y="392"/>
                  <a:pt x="51" y="392"/>
                </a:cubicBezTo>
                <a:cubicBezTo>
                  <a:pt x="51" y="392"/>
                  <a:pt x="51" y="392"/>
                  <a:pt x="51" y="393"/>
                </a:cubicBezTo>
                <a:cubicBezTo>
                  <a:pt x="51" y="395"/>
                  <a:pt x="51" y="398"/>
                  <a:pt x="52" y="401"/>
                </a:cubicBezTo>
                <a:cubicBezTo>
                  <a:pt x="50" y="403"/>
                  <a:pt x="53" y="407"/>
                  <a:pt x="52" y="409"/>
                </a:cubicBezTo>
                <a:cubicBezTo>
                  <a:pt x="52" y="410"/>
                  <a:pt x="52" y="410"/>
                  <a:pt x="53" y="410"/>
                </a:cubicBezTo>
                <a:cubicBezTo>
                  <a:pt x="53" y="409"/>
                  <a:pt x="53" y="408"/>
                  <a:pt x="54" y="407"/>
                </a:cubicBezTo>
                <a:cubicBezTo>
                  <a:pt x="54" y="406"/>
                  <a:pt x="53" y="406"/>
                  <a:pt x="54" y="405"/>
                </a:cubicBezTo>
                <a:cubicBezTo>
                  <a:pt x="54" y="405"/>
                  <a:pt x="54" y="405"/>
                  <a:pt x="54" y="404"/>
                </a:cubicBezTo>
                <a:cubicBezTo>
                  <a:pt x="54" y="402"/>
                  <a:pt x="54" y="399"/>
                  <a:pt x="54" y="397"/>
                </a:cubicBezTo>
                <a:cubicBezTo>
                  <a:pt x="54" y="397"/>
                  <a:pt x="54" y="396"/>
                  <a:pt x="53" y="396"/>
                </a:cubicBezTo>
                <a:cubicBezTo>
                  <a:pt x="54" y="396"/>
                  <a:pt x="54" y="395"/>
                  <a:pt x="54" y="396"/>
                </a:cubicBezTo>
                <a:cubicBezTo>
                  <a:pt x="54" y="393"/>
                  <a:pt x="53" y="394"/>
                  <a:pt x="53" y="394"/>
                </a:cubicBezTo>
                <a:cubicBezTo>
                  <a:pt x="53" y="393"/>
                  <a:pt x="54" y="393"/>
                  <a:pt x="54" y="392"/>
                </a:cubicBezTo>
                <a:cubicBezTo>
                  <a:pt x="53" y="392"/>
                  <a:pt x="52" y="391"/>
                  <a:pt x="52" y="389"/>
                </a:cubicBezTo>
                <a:cubicBezTo>
                  <a:pt x="52" y="389"/>
                  <a:pt x="52" y="388"/>
                  <a:pt x="53" y="388"/>
                </a:cubicBezTo>
                <a:cubicBezTo>
                  <a:pt x="52" y="390"/>
                  <a:pt x="53" y="390"/>
                  <a:pt x="54" y="390"/>
                </a:cubicBezTo>
                <a:cubicBezTo>
                  <a:pt x="54" y="389"/>
                  <a:pt x="54" y="389"/>
                  <a:pt x="54" y="388"/>
                </a:cubicBezTo>
                <a:cubicBezTo>
                  <a:pt x="54" y="388"/>
                  <a:pt x="53" y="389"/>
                  <a:pt x="53" y="388"/>
                </a:cubicBezTo>
                <a:cubicBezTo>
                  <a:pt x="53" y="387"/>
                  <a:pt x="55" y="387"/>
                  <a:pt x="54" y="385"/>
                </a:cubicBezTo>
                <a:cubicBezTo>
                  <a:pt x="54" y="386"/>
                  <a:pt x="53" y="386"/>
                  <a:pt x="53" y="386"/>
                </a:cubicBezTo>
                <a:cubicBezTo>
                  <a:pt x="54" y="385"/>
                  <a:pt x="54" y="384"/>
                  <a:pt x="54" y="382"/>
                </a:cubicBezTo>
                <a:cubicBezTo>
                  <a:pt x="53" y="382"/>
                  <a:pt x="53" y="379"/>
                  <a:pt x="54" y="378"/>
                </a:cubicBezTo>
                <a:cubicBezTo>
                  <a:pt x="53" y="378"/>
                  <a:pt x="52" y="376"/>
                  <a:pt x="52" y="377"/>
                </a:cubicBezTo>
                <a:cubicBezTo>
                  <a:pt x="52" y="375"/>
                  <a:pt x="52" y="373"/>
                  <a:pt x="51" y="374"/>
                </a:cubicBezTo>
                <a:cubicBezTo>
                  <a:pt x="51" y="375"/>
                  <a:pt x="51" y="379"/>
                  <a:pt x="52" y="378"/>
                </a:cubicBezTo>
                <a:cubicBezTo>
                  <a:pt x="52" y="379"/>
                  <a:pt x="52" y="380"/>
                  <a:pt x="52" y="381"/>
                </a:cubicBezTo>
                <a:cubicBezTo>
                  <a:pt x="52" y="380"/>
                  <a:pt x="51" y="379"/>
                  <a:pt x="51" y="380"/>
                </a:cubicBezTo>
                <a:cubicBezTo>
                  <a:pt x="51" y="381"/>
                  <a:pt x="52" y="381"/>
                  <a:pt x="52" y="382"/>
                </a:cubicBezTo>
                <a:cubicBezTo>
                  <a:pt x="52" y="383"/>
                  <a:pt x="51" y="382"/>
                  <a:pt x="51" y="383"/>
                </a:cubicBezTo>
                <a:cubicBezTo>
                  <a:pt x="52" y="386"/>
                  <a:pt x="51" y="389"/>
                  <a:pt x="51" y="391"/>
                </a:cubicBezTo>
                <a:cubicBezTo>
                  <a:pt x="51" y="390"/>
                  <a:pt x="50" y="389"/>
                  <a:pt x="49" y="388"/>
                </a:cubicBezTo>
                <a:cubicBezTo>
                  <a:pt x="50" y="388"/>
                  <a:pt x="50" y="387"/>
                  <a:pt x="50" y="387"/>
                </a:cubicBezTo>
                <a:cubicBezTo>
                  <a:pt x="49" y="388"/>
                  <a:pt x="50" y="386"/>
                  <a:pt x="50" y="385"/>
                </a:cubicBezTo>
                <a:cubicBezTo>
                  <a:pt x="49" y="385"/>
                  <a:pt x="49" y="387"/>
                  <a:pt x="49" y="386"/>
                </a:cubicBezTo>
                <a:cubicBezTo>
                  <a:pt x="49" y="384"/>
                  <a:pt x="50" y="384"/>
                  <a:pt x="50" y="384"/>
                </a:cubicBezTo>
                <a:cubicBezTo>
                  <a:pt x="50" y="384"/>
                  <a:pt x="49" y="383"/>
                  <a:pt x="50" y="382"/>
                </a:cubicBezTo>
                <a:cubicBezTo>
                  <a:pt x="50" y="381"/>
                  <a:pt x="49" y="381"/>
                  <a:pt x="49" y="379"/>
                </a:cubicBezTo>
                <a:cubicBezTo>
                  <a:pt x="49" y="379"/>
                  <a:pt x="49" y="379"/>
                  <a:pt x="48" y="379"/>
                </a:cubicBezTo>
                <a:cubicBezTo>
                  <a:pt x="48" y="377"/>
                  <a:pt x="47" y="379"/>
                  <a:pt x="47" y="377"/>
                </a:cubicBezTo>
                <a:cubicBezTo>
                  <a:pt x="48" y="377"/>
                  <a:pt x="49" y="379"/>
                  <a:pt x="50" y="378"/>
                </a:cubicBezTo>
                <a:cubicBezTo>
                  <a:pt x="50" y="377"/>
                  <a:pt x="49" y="377"/>
                  <a:pt x="49" y="376"/>
                </a:cubicBezTo>
                <a:cubicBezTo>
                  <a:pt x="50" y="376"/>
                  <a:pt x="49" y="373"/>
                  <a:pt x="49" y="372"/>
                </a:cubicBezTo>
                <a:cubicBezTo>
                  <a:pt x="49" y="373"/>
                  <a:pt x="49" y="372"/>
                  <a:pt x="48" y="373"/>
                </a:cubicBezTo>
                <a:cubicBezTo>
                  <a:pt x="48" y="369"/>
                  <a:pt x="47" y="370"/>
                  <a:pt x="47" y="367"/>
                </a:cubicBezTo>
                <a:cubicBezTo>
                  <a:pt x="48" y="367"/>
                  <a:pt x="48" y="367"/>
                  <a:pt x="48" y="367"/>
                </a:cubicBezTo>
                <a:cubicBezTo>
                  <a:pt x="47" y="364"/>
                  <a:pt x="47" y="359"/>
                  <a:pt x="46" y="359"/>
                </a:cubicBezTo>
                <a:cubicBezTo>
                  <a:pt x="47" y="359"/>
                  <a:pt x="47" y="358"/>
                  <a:pt x="47" y="358"/>
                </a:cubicBezTo>
                <a:cubicBezTo>
                  <a:pt x="47" y="358"/>
                  <a:pt x="47" y="358"/>
                  <a:pt x="47" y="358"/>
                </a:cubicBezTo>
                <a:cubicBezTo>
                  <a:pt x="47" y="355"/>
                  <a:pt x="46" y="354"/>
                  <a:pt x="47" y="352"/>
                </a:cubicBezTo>
                <a:cubicBezTo>
                  <a:pt x="47" y="352"/>
                  <a:pt x="47" y="352"/>
                  <a:pt x="47" y="352"/>
                </a:cubicBezTo>
                <a:cubicBezTo>
                  <a:pt x="47" y="351"/>
                  <a:pt x="47" y="349"/>
                  <a:pt x="47" y="348"/>
                </a:cubicBezTo>
                <a:cubicBezTo>
                  <a:pt x="46" y="347"/>
                  <a:pt x="47" y="345"/>
                  <a:pt x="47" y="343"/>
                </a:cubicBezTo>
                <a:cubicBezTo>
                  <a:pt x="46" y="342"/>
                  <a:pt x="46" y="344"/>
                  <a:pt x="46" y="343"/>
                </a:cubicBezTo>
                <a:cubicBezTo>
                  <a:pt x="46" y="341"/>
                  <a:pt x="46" y="340"/>
                  <a:pt x="46" y="339"/>
                </a:cubicBezTo>
                <a:cubicBezTo>
                  <a:pt x="46" y="339"/>
                  <a:pt x="46" y="337"/>
                  <a:pt x="45" y="338"/>
                </a:cubicBezTo>
                <a:cubicBezTo>
                  <a:pt x="46" y="339"/>
                  <a:pt x="45" y="339"/>
                  <a:pt x="45" y="338"/>
                </a:cubicBezTo>
                <a:cubicBezTo>
                  <a:pt x="46" y="343"/>
                  <a:pt x="45" y="345"/>
                  <a:pt x="46" y="349"/>
                </a:cubicBezTo>
                <a:cubicBezTo>
                  <a:pt x="46" y="349"/>
                  <a:pt x="45" y="348"/>
                  <a:pt x="45" y="348"/>
                </a:cubicBezTo>
                <a:cubicBezTo>
                  <a:pt x="45" y="350"/>
                  <a:pt x="46" y="353"/>
                  <a:pt x="45" y="354"/>
                </a:cubicBezTo>
                <a:cubicBezTo>
                  <a:pt x="45" y="354"/>
                  <a:pt x="45" y="357"/>
                  <a:pt x="46" y="358"/>
                </a:cubicBezTo>
                <a:cubicBezTo>
                  <a:pt x="44" y="359"/>
                  <a:pt x="46" y="362"/>
                  <a:pt x="46" y="363"/>
                </a:cubicBezTo>
                <a:cubicBezTo>
                  <a:pt x="46" y="363"/>
                  <a:pt x="45" y="363"/>
                  <a:pt x="45" y="363"/>
                </a:cubicBezTo>
                <a:cubicBezTo>
                  <a:pt x="45" y="365"/>
                  <a:pt x="44" y="366"/>
                  <a:pt x="45" y="367"/>
                </a:cubicBezTo>
                <a:cubicBezTo>
                  <a:pt x="45" y="367"/>
                  <a:pt x="45" y="369"/>
                  <a:pt x="44" y="368"/>
                </a:cubicBezTo>
                <a:cubicBezTo>
                  <a:pt x="44" y="368"/>
                  <a:pt x="44" y="368"/>
                  <a:pt x="44" y="368"/>
                </a:cubicBezTo>
                <a:cubicBezTo>
                  <a:pt x="44" y="369"/>
                  <a:pt x="45" y="372"/>
                  <a:pt x="44" y="372"/>
                </a:cubicBezTo>
                <a:cubicBezTo>
                  <a:pt x="44" y="370"/>
                  <a:pt x="44" y="368"/>
                  <a:pt x="43" y="366"/>
                </a:cubicBezTo>
                <a:cubicBezTo>
                  <a:pt x="45" y="366"/>
                  <a:pt x="45" y="366"/>
                  <a:pt x="45" y="366"/>
                </a:cubicBezTo>
                <a:cubicBezTo>
                  <a:pt x="44" y="364"/>
                  <a:pt x="44" y="364"/>
                  <a:pt x="45" y="362"/>
                </a:cubicBezTo>
                <a:cubicBezTo>
                  <a:pt x="44" y="362"/>
                  <a:pt x="44" y="362"/>
                  <a:pt x="43" y="361"/>
                </a:cubicBezTo>
                <a:cubicBezTo>
                  <a:pt x="43" y="363"/>
                  <a:pt x="43" y="365"/>
                  <a:pt x="43" y="366"/>
                </a:cubicBezTo>
                <a:cubicBezTo>
                  <a:pt x="43" y="366"/>
                  <a:pt x="42" y="366"/>
                  <a:pt x="42" y="366"/>
                </a:cubicBezTo>
                <a:cubicBezTo>
                  <a:pt x="43" y="364"/>
                  <a:pt x="42" y="363"/>
                  <a:pt x="43" y="360"/>
                </a:cubicBezTo>
                <a:cubicBezTo>
                  <a:pt x="42" y="361"/>
                  <a:pt x="43" y="357"/>
                  <a:pt x="42" y="357"/>
                </a:cubicBezTo>
                <a:cubicBezTo>
                  <a:pt x="42" y="359"/>
                  <a:pt x="41" y="356"/>
                  <a:pt x="41" y="357"/>
                </a:cubicBezTo>
                <a:cubicBezTo>
                  <a:pt x="39" y="359"/>
                  <a:pt x="42" y="367"/>
                  <a:pt x="40" y="368"/>
                </a:cubicBezTo>
                <a:cubicBezTo>
                  <a:pt x="40" y="364"/>
                  <a:pt x="41" y="362"/>
                  <a:pt x="39" y="359"/>
                </a:cubicBezTo>
                <a:cubicBezTo>
                  <a:pt x="39" y="360"/>
                  <a:pt x="39" y="360"/>
                  <a:pt x="38" y="361"/>
                </a:cubicBezTo>
                <a:cubicBezTo>
                  <a:pt x="39" y="362"/>
                  <a:pt x="39" y="360"/>
                  <a:pt x="39" y="362"/>
                </a:cubicBezTo>
                <a:cubicBezTo>
                  <a:pt x="39" y="365"/>
                  <a:pt x="38" y="366"/>
                  <a:pt x="39" y="369"/>
                </a:cubicBezTo>
                <a:cubicBezTo>
                  <a:pt x="38" y="369"/>
                  <a:pt x="40" y="371"/>
                  <a:pt x="38" y="374"/>
                </a:cubicBezTo>
                <a:cubicBezTo>
                  <a:pt x="40" y="376"/>
                  <a:pt x="38" y="378"/>
                  <a:pt x="39" y="379"/>
                </a:cubicBezTo>
                <a:cubicBezTo>
                  <a:pt x="39" y="380"/>
                  <a:pt x="39" y="380"/>
                  <a:pt x="39" y="381"/>
                </a:cubicBezTo>
                <a:cubicBezTo>
                  <a:pt x="39" y="382"/>
                  <a:pt x="39" y="381"/>
                  <a:pt x="39" y="382"/>
                </a:cubicBezTo>
                <a:cubicBezTo>
                  <a:pt x="39" y="382"/>
                  <a:pt x="39" y="383"/>
                  <a:pt x="39" y="383"/>
                </a:cubicBezTo>
                <a:cubicBezTo>
                  <a:pt x="38" y="383"/>
                  <a:pt x="38" y="383"/>
                  <a:pt x="37" y="383"/>
                </a:cubicBezTo>
                <a:cubicBezTo>
                  <a:pt x="37" y="384"/>
                  <a:pt x="38" y="385"/>
                  <a:pt x="37" y="386"/>
                </a:cubicBezTo>
                <a:cubicBezTo>
                  <a:pt x="37" y="385"/>
                  <a:pt x="36" y="385"/>
                  <a:pt x="36" y="383"/>
                </a:cubicBezTo>
                <a:cubicBezTo>
                  <a:pt x="38" y="383"/>
                  <a:pt x="36" y="380"/>
                  <a:pt x="37" y="380"/>
                </a:cubicBezTo>
                <a:cubicBezTo>
                  <a:pt x="37" y="380"/>
                  <a:pt x="36" y="379"/>
                  <a:pt x="36" y="380"/>
                </a:cubicBezTo>
                <a:cubicBezTo>
                  <a:pt x="36" y="380"/>
                  <a:pt x="36" y="380"/>
                  <a:pt x="36" y="380"/>
                </a:cubicBezTo>
                <a:cubicBezTo>
                  <a:pt x="36" y="382"/>
                  <a:pt x="36" y="383"/>
                  <a:pt x="36" y="384"/>
                </a:cubicBezTo>
                <a:cubicBezTo>
                  <a:pt x="35" y="384"/>
                  <a:pt x="35" y="382"/>
                  <a:pt x="34" y="382"/>
                </a:cubicBezTo>
                <a:cubicBezTo>
                  <a:pt x="36" y="381"/>
                  <a:pt x="34" y="378"/>
                  <a:pt x="35" y="377"/>
                </a:cubicBezTo>
                <a:cubicBezTo>
                  <a:pt x="36" y="377"/>
                  <a:pt x="37" y="378"/>
                  <a:pt x="37" y="376"/>
                </a:cubicBezTo>
                <a:cubicBezTo>
                  <a:pt x="37" y="376"/>
                  <a:pt x="37" y="376"/>
                  <a:pt x="37" y="375"/>
                </a:cubicBezTo>
                <a:cubicBezTo>
                  <a:pt x="36" y="378"/>
                  <a:pt x="35" y="376"/>
                  <a:pt x="34" y="375"/>
                </a:cubicBezTo>
                <a:cubicBezTo>
                  <a:pt x="34" y="372"/>
                  <a:pt x="35" y="375"/>
                  <a:pt x="35" y="374"/>
                </a:cubicBezTo>
                <a:cubicBezTo>
                  <a:pt x="35" y="374"/>
                  <a:pt x="35" y="374"/>
                  <a:pt x="35" y="373"/>
                </a:cubicBezTo>
                <a:cubicBezTo>
                  <a:pt x="35" y="373"/>
                  <a:pt x="35" y="373"/>
                  <a:pt x="35" y="373"/>
                </a:cubicBezTo>
                <a:cubicBezTo>
                  <a:pt x="35" y="373"/>
                  <a:pt x="34" y="374"/>
                  <a:pt x="34" y="372"/>
                </a:cubicBezTo>
                <a:cubicBezTo>
                  <a:pt x="33" y="372"/>
                  <a:pt x="34" y="374"/>
                  <a:pt x="33" y="375"/>
                </a:cubicBezTo>
                <a:cubicBezTo>
                  <a:pt x="33" y="374"/>
                  <a:pt x="33" y="373"/>
                  <a:pt x="33" y="372"/>
                </a:cubicBezTo>
                <a:cubicBezTo>
                  <a:pt x="33" y="371"/>
                  <a:pt x="34" y="372"/>
                  <a:pt x="34" y="370"/>
                </a:cubicBezTo>
                <a:cubicBezTo>
                  <a:pt x="33" y="370"/>
                  <a:pt x="33" y="371"/>
                  <a:pt x="32" y="371"/>
                </a:cubicBezTo>
                <a:cubicBezTo>
                  <a:pt x="32" y="372"/>
                  <a:pt x="32" y="373"/>
                  <a:pt x="32" y="373"/>
                </a:cubicBezTo>
                <a:cubicBezTo>
                  <a:pt x="32" y="372"/>
                  <a:pt x="32" y="373"/>
                  <a:pt x="31" y="373"/>
                </a:cubicBezTo>
                <a:cubicBezTo>
                  <a:pt x="31" y="373"/>
                  <a:pt x="30" y="373"/>
                  <a:pt x="30" y="372"/>
                </a:cubicBezTo>
                <a:cubicBezTo>
                  <a:pt x="30" y="372"/>
                  <a:pt x="31" y="372"/>
                  <a:pt x="31" y="372"/>
                </a:cubicBezTo>
                <a:cubicBezTo>
                  <a:pt x="31" y="372"/>
                  <a:pt x="31" y="372"/>
                  <a:pt x="31" y="372"/>
                </a:cubicBezTo>
                <a:cubicBezTo>
                  <a:pt x="31" y="372"/>
                  <a:pt x="32" y="372"/>
                  <a:pt x="32" y="371"/>
                </a:cubicBezTo>
                <a:cubicBezTo>
                  <a:pt x="31" y="371"/>
                  <a:pt x="31" y="369"/>
                  <a:pt x="31" y="371"/>
                </a:cubicBezTo>
                <a:cubicBezTo>
                  <a:pt x="30" y="370"/>
                  <a:pt x="31" y="369"/>
                  <a:pt x="31" y="369"/>
                </a:cubicBezTo>
                <a:cubicBezTo>
                  <a:pt x="31" y="367"/>
                  <a:pt x="30" y="369"/>
                  <a:pt x="30" y="368"/>
                </a:cubicBezTo>
                <a:cubicBezTo>
                  <a:pt x="32" y="366"/>
                  <a:pt x="32" y="366"/>
                  <a:pt x="30" y="366"/>
                </a:cubicBezTo>
                <a:cubicBezTo>
                  <a:pt x="30" y="366"/>
                  <a:pt x="31" y="365"/>
                  <a:pt x="31" y="365"/>
                </a:cubicBezTo>
                <a:cubicBezTo>
                  <a:pt x="31" y="365"/>
                  <a:pt x="31" y="366"/>
                  <a:pt x="31" y="366"/>
                </a:cubicBezTo>
                <a:cubicBezTo>
                  <a:pt x="31" y="366"/>
                  <a:pt x="31" y="365"/>
                  <a:pt x="32" y="366"/>
                </a:cubicBezTo>
                <a:cubicBezTo>
                  <a:pt x="31" y="364"/>
                  <a:pt x="31" y="362"/>
                  <a:pt x="32" y="362"/>
                </a:cubicBezTo>
                <a:cubicBezTo>
                  <a:pt x="32" y="363"/>
                  <a:pt x="33" y="362"/>
                  <a:pt x="33" y="364"/>
                </a:cubicBezTo>
                <a:cubicBezTo>
                  <a:pt x="34" y="364"/>
                  <a:pt x="35" y="361"/>
                  <a:pt x="34" y="360"/>
                </a:cubicBezTo>
                <a:cubicBezTo>
                  <a:pt x="34" y="363"/>
                  <a:pt x="34" y="360"/>
                  <a:pt x="33" y="360"/>
                </a:cubicBezTo>
                <a:cubicBezTo>
                  <a:pt x="33" y="360"/>
                  <a:pt x="33" y="361"/>
                  <a:pt x="33" y="361"/>
                </a:cubicBezTo>
                <a:cubicBezTo>
                  <a:pt x="33" y="360"/>
                  <a:pt x="31" y="362"/>
                  <a:pt x="32" y="360"/>
                </a:cubicBezTo>
                <a:cubicBezTo>
                  <a:pt x="32" y="359"/>
                  <a:pt x="32" y="360"/>
                  <a:pt x="33" y="360"/>
                </a:cubicBezTo>
                <a:cubicBezTo>
                  <a:pt x="33" y="359"/>
                  <a:pt x="33" y="358"/>
                  <a:pt x="33" y="357"/>
                </a:cubicBezTo>
                <a:cubicBezTo>
                  <a:pt x="34" y="357"/>
                  <a:pt x="33" y="356"/>
                  <a:pt x="33" y="355"/>
                </a:cubicBezTo>
                <a:cubicBezTo>
                  <a:pt x="33" y="354"/>
                  <a:pt x="32" y="354"/>
                  <a:pt x="31" y="354"/>
                </a:cubicBezTo>
                <a:cubicBezTo>
                  <a:pt x="31" y="355"/>
                  <a:pt x="32" y="354"/>
                  <a:pt x="32" y="355"/>
                </a:cubicBezTo>
                <a:cubicBezTo>
                  <a:pt x="31" y="355"/>
                  <a:pt x="31" y="355"/>
                  <a:pt x="31" y="356"/>
                </a:cubicBezTo>
                <a:cubicBezTo>
                  <a:pt x="31" y="353"/>
                  <a:pt x="30" y="350"/>
                  <a:pt x="31" y="348"/>
                </a:cubicBezTo>
                <a:cubicBezTo>
                  <a:pt x="30" y="348"/>
                  <a:pt x="30" y="348"/>
                  <a:pt x="30" y="347"/>
                </a:cubicBezTo>
                <a:cubicBezTo>
                  <a:pt x="30" y="346"/>
                  <a:pt x="30" y="347"/>
                  <a:pt x="30" y="345"/>
                </a:cubicBezTo>
                <a:cubicBezTo>
                  <a:pt x="31" y="345"/>
                  <a:pt x="32" y="345"/>
                  <a:pt x="32" y="347"/>
                </a:cubicBezTo>
                <a:cubicBezTo>
                  <a:pt x="33" y="346"/>
                  <a:pt x="32" y="342"/>
                  <a:pt x="32" y="342"/>
                </a:cubicBezTo>
                <a:cubicBezTo>
                  <a:pt x="32" y="343"/>
                  <a:pt x="32" y="344"/>
                  <a:pt x="32" y="344"/>
                </a:cubicBezTo>
                <a:cubicBezTo>
                  <a:pt x="32" y="342"/>
                  <a:pt x="31" y="344"/>
                  <a:pt x="31" y="344"/>
                </a:cubicBezTo>
                <a:cubicBezTo>
                  <a:pt x="30" y="343"/>
                  <a:pt x="30" y="343"/>
                  <a:pt x="30" y="341"/>
                </a:cubicBezTo>
                <a:cubicBezTo>
                  <a:pt x="30" y="340"/>
                  <a:pt x="30" y="341"/>
                  <a:pt x="31" y="341"/>
                </a:cubicBezTo>
                <a:cubicBezTo>
                  <a:pt x="31" y="339"/>
                  <a:pt x="30" y="340"/>
                  <a:pt x="30" y="340"/>
                </a:cubicBezTo>
                <a:cubicBezTo>
                  <a:pt x="30" y="339"/>
                  <a:pt x="29" y="338"/>
                  <a:pt x="30" y="338"/>
                </a:cubicBezTo>
                <a:cubicBezTo>
                  <a:pt x="31" y="338"/>
                  <a:pt x="31" y="338"/>
                  <a:pt x="31" y="338"/>
                </a:cubicBezTo>
                <a:cubicBezTo>
                  <a:pt x="30" y="335"/>
                  <a:pt x="30" y="336"/>
                  <a:pt x="29" y="333"/>
                </a:cubicBezTo>
                <a:cubicBezTo>
                  <a:pt x="30" y="333"/>
                  <a:pt x="30" y="333"/>
                  <a:pt x="30" y="334"/>
                </a:cubicBezTo>
                <a:cubicBezTo>
                  <a:pt x="30" y="331"/>
                  <a:pt x="29" y="334"/>
                  <a:pt x="29" y="331"/>
                </a:cubicBezTo>
                <a:cubicBezTo>
                  <a:pt x="30" y="331"/>
                  <a:pt x="30" y="332"/>
                  <a:pt x="30" y="332"/>
                </a:cubicBezTo>
                <a:cubicBezTo>
                  <a:pt x="30" y="331"/>
                  <a:pt x="30" y="331"/>
                  <a:pt x="30" y="330"/>
                </a:cubicBezTo>
                <a:cubicBezTo>
                  <a:pt x="31" y="329"/>
                  <a:pt x="32" y="327"/>
                  <a:pt x="33" y="329"/>
                </a:cubicBezTo>
                <a:cubicBezTo>
                  <a:pt x="33" y="329"/>
                  <a:pt x="34" y="328"/>
                  <a:pt x="34" y="328"/>
                </a:cubicBezTo>
                <a:cubicBezTo>
                  <a:pt x="33" y="328"/>
                  <a:pt x="33" y="323"/>
                  <a:pt x="32" y="322"/>
                </a:cubicBezTo>
                <a:cubicBezTo>
                  <a:pt x="32" y="323"/>
                  <a:pt x="32" y="323"/>
                  <a:pt x="32" y="324"/>
                </a:cubicBezTo>
                <a:cubicBezTo>
                  <a:pt x="32" y="324"/>
                  <a:pt x="32" y="324"/>
                  <a:pt x="32" y="325"/>
                </a:cubicBezTo>
                <a:cubicBezTo>
                  <a:pt x="32" y="324"/>
                  <a:pt x="32" y="325"/>
                  <a:pt x="31" y="324"/>
                </a:cubicBezTo>
                <a:cubicBezTo>
                  <a:pt x="32" y="323"/>
                  <a:pt x="31" y="322"/>
                  <a:pt x="32" y="322"/>
                </a:cubicBezTo>
                <a:cubicBezTo>
                  <a:pt x="32" y="321"/>
                  <a:pt x="32" y="322"/>
                  <a:pt x="33" y="322"/>
                </a:cubicBezTo>
                <a:cubicBezTo>
                  <a:pt x="33" y="321"/>
                  <a:pt x="33" y="321"/>
                  <a:pt x="33" y="320"/>
                </a:cubicBezTo>
                <a:cubicBezTo>
                  <a:pt x="33" y="320"/>
                  <a:pt x="32" y="321"/>
                  <a:pt x="31" y="320"/>
                </a:cubicBezTo>
                <a:cubicBezTo>
                  <a:pt x="32" y="320"/>
                  <a:pt x="33" y="319"/>
                  <a:pt x="33" y="318"/>
                </a:cubicBezTo>
                <a:cubicBezTo>
                  <a:pt x="33" y="314"/>
                  <a:pt x="33" y="310"/>
                  <a:pt x="34" y="307"/>
                </a:cubicBezTo>
                <a:cubicBezTo>
                  <a:pt x="33" y="309"/>
                  <a:pt x="35" y="310"/>
                  <a:pt x="34" y="313"/>
                </a:cubicBezTo>
                <a:cubicBezTo>
                  <a:pt x="34" y="312"/>
                  <a:pt x="34" y="311"/>
                  <a:pt x="34" y="312"/>
                </a:cubicBezTo>
                <a:cubicBezTo>
                  <a:pt x="34" y="312"/>
                  <a:pt x="34" y="313"/>
                  <a:pt x="34" y="314"/>
                </a:cubicBezTo>
                <a:cubicBezTo>
                  <a:pt x="34" y="315"/>
                  <a:pt x="35" y="315"/>
                  <a:pt x="35" y="315"/>
                </a:cubicBezTo>
                <a:cubicBezTo>
                  <a:pt x="35" y="313"/>
                  <a:pt x="36" y="309"/>
                  <a:pt x="35" y="308"/>
                </a:cubicBezTo>
                <a:cubicBezTo>
                  <a:pt x="35" y="309"/>
                  <a:pt x="35" y="309"/>
                  <a:pt x="35" y="310"/>
                </a:cubicBezTo>
                <a:cubicBezTo>
                  <a:pt x="34" y="309"/>
                  <a:pt x="35" y="308"/>
                  <a:pt x="34" y="307"/>
                </a:cubicBezTo>
                <a:cubicBezTo>
                  <a:pt x="35" y="307"/>
                  <a:pt x="36" y="305"/>
                  <a:pt x="36" y="307"/>
                </a:cubicBezTo>
                <a:cubicBezTo>
                  <a:pt x="35" y="309"/>
                  <a:pt x="36" y="313"/>
                  <a:pt x="37" y="313"/>
                </a:cubicBezTo>
                <a:cubicBezTo>
                  <a:pt x="37" y="314"/>
                  <a:pt x="36" y="314"/>
                  <a:pt x="36" y="315"/>
                </a:cubicBezTo>
                <a:cubicBezTo>
                  <a:pt x="36" y="315"/>
                  <a:pt x="36" y="318"/>
                  <a:pt x="36" y="319"/>
                </a:cubicBezTo>
                <a:cubicBezTo>
                  <a:pt x="37" y="319"/>
                  <a:pt x="37" y="317"/>
                  <a:pt x="37" y="318"/>
                </a:cubicBezTo>
                <a:cubicBezTo>
                  <a:pt x="37" y="318"/>
                  <a:pt x="37" y="318"/>
                  <a:pt x="37" y="319"/>
                </a:cubicBezTo>
                <a:cubicBezTo>
                  <a:pt x="37" y="320"/>
                  <a:pt x="37" y="319"/>
                  <a:pt x="37" y="320"/>
                </a:cubicBezTo>
                <a:cubicBezTo>
                  <a:pt x="37" y="320"/>
                  <a:pt x="37" y="320"/>
                  <a:pt x="37" y="320"/>
                </a:cubicBezTo>
                <a:cubicBezTo>
                  <a:pt x="37" y="319"/>
                  <a:pt x="36" y="320"/>
                  <a:pt x="36" y="320"/>
                </a:cubicBezTo>
                <a:cubicBezTo>
                  <a:pt x="35" y="319"/>
                  <a:pt x="36" y="318"/>
                  <a:pt x="35" y="317"/>
                </a:cubicBezTo>
                <a:cubicBezTo>
                  <a:pt x="35" y="317"/>
                  <a:pt x="34" y="317"/>
                  <a:pt x="34" y="318"/>
                </a:cubicBezTo>
                <a:cubicBezTo>
                  <a:pt x="34" y="319"/>
                  <a:pt x="35" y="318"/>
                  <a:pt x="35" y="319"/>
                </a:cubicBezTo>
                <a:cubicBezTo>
                  <a:pt x="35" y="320"/>
                  <a:pt x="35" y="322"/>
                  <a:pt x="34" y="321"/>
                </a:cubicBezTo>
                <a:cubicBezTo>
                  <a:pt x="34" y="323"/>
                  <a:pt x="35" y="322"/>
                  <a:pt x="35" y="324"/>
                </a:cubicBezTo>
                <a:cubicBezTo>
                  <a:pt x="34" y="324"/>
                  <a:pt x="34" y="325"/>
                  <a:pt x="34" y="325"/>
                </a:cubicBezTo>
                <a:cubicBezTo>
                  <a:pt x="34" y="324"/>
                  <a:pt x="33" y="324"/>
                  <a:pt x="33" y="325"/>
                </a:cubicBezTo>
                <a:cubicBezTo>
                  <a:pt x="34" y="326"/>
                  <a:pt x="34" y="326"/>
                  <a:pt x="35" y="327"/>
                </a:cubicBezTo>
                <a:cubicBezTo>
                  <a:pt x="36" y="325"/>
                  <a:pt x="34" y="327"/>
                  <a:pt x="35" y="325"/>
                </a:cubicBezTo>
                <a:cubicBezTo>
                  <a:pt x="35" y="326"/>
                  <a:pt x="35" y="325"/>
                  <a:pt x="36" y="325"/>
                </a:cubicBezTo>
                <a:cubicBezTo>
                  <a:pt x="37" y="327"/>
                  <a:pt x="34" y="330"/>
                  <a:pt x="35" y="333"/>
                </a:cubicBezTo>
                <a:cubicBezTo>
                  <a:pt x="36" y="332"/>
                  <a:pt x="35" y="331"/>
                  <a:pt x="35" y="331"/>
                </a:cubicBezTo>
                <a:cubicBezTo>
                  <a:pt x="35" y="331"/>
                  <a:pt x="36" y="331"/>
                  <a:pt x="36" y="331"/>
                </a:cubicBezTo>
                <a:cubicBezTo>
                  <a:pt x="35" y="333"/>
                  <a:pt x="37" y="331"/>
                  <a:pt x="37" y="333"/>
                </a:cubicBezTo>
                <a:cubicBezTo>
                  <a:pt x="37" y="333"/>
                  <a:pt x="38" y="332"/>
                  <a:pt x="38" y="333"/>
                </a:cubicBezTo>
                <a:cubicBezTo>
                  <a:pt x="37" y="332"/>
                  <a:pt x="38" y="334"/>
                  <a:pt x="37" y="334"/>
                </a:cubicBezTo>
                <a:cubicBezTo>
                  <a:pt x="37" y="333"/>
                  <a:pt x="37" y="335"/>
                  <a:pt x="36" y="334"/>
                </a:cubicBezTo>
                <a:cubicBezTo>
                  <a:pt x="37" y="333"/>
                  <a:pt x="37" y="332"/>
                  <a:pt x="36" y="332"/>
                </a:cubicBezTo>
                <a:cubicBezTo>
                  <a:pt x="36" y="334"/>
                  <a:pt x="35" y="334"/>
                  <a:pt x="35" y="337"/>
                </a:cubicBezTo>
                <a:cubicBezTo>
                  <a:pt x="37" y="337"/>
                  <a:pt x="37" y="337"/>
                  <a:pt x="37" y="337"/>
                </a:cubicBezTo>
                <a:cubicBezTo>
                  <a:pt x="37" y="336"/>
                  <a:pt x="37" y="336"/>
                  <a:pt x="37" y="335"/>
                </a:cubicBezTo>
                <a:cubicBezTo>
                  <a:pt x="38" y="335"/>
                  <a:pt x="39" y="335"/>
                  <a:pt x="40" y="336"/>
                </a:cubicBezTo>
                <a:cubicBezTo>
                  <a:pt x="39" y="337"/>
                  <a:pt x="40" y="337"/>
                  <a:pt x="40" y="338"/>
                </a:cubicBezTo>
                <a:cubicBezTo>
                  <a:pt x="40" y="340"/>
                  <a:pt x="39" y="339"/>
                  <a:pt x="38" y="340"/>
                </a:cubicBezTo>
                <a:cubicBezTo>
                  <a:pt x="39" y="340"/>
                  <a:pt x="38" y="340"/>
                  <a:pt x="38" y="341"/>
                </a:cubicBezTo>
                <a:cubicBezTo>
                  <a:pt x="38" y="342"/>
                  <a:pt x="39" y="341"/>
                  <a:pt x="39" y="342"/>
                </a:cubicBezTo>
                <a:cubicBezTo>
                  <a:pt x="39" y="342"/>
                  <a:pt x="39" y="342"/>
                  <a:pt x="38" y="342"/>
                </a:cubicBezTo>
                <a:cubicBezTo>
                  <a:pt x="38" y="344"/>
                  <a:pt x="38" y="344"/>
                  <a:pt x="38" y="344"/>
                </a:cubicBezTo>
                <a:cubicBezTo>
                  <a:pt x="39" y="344"/>
                  <a:pt x="39" y="343"/>
                  <a:pt x="40" y="342"/>
                </a:cubicBezTo>
                <a:cubicBezTo>
                  <a:pt x="39" y="343"/>
                  <a:pt x="39" y="340"/>
                  <a:pt x="40" y="341"/>
                </a:cubicBezTo>
                <a:cubicBezTo>
                  <a:pt x="40" y="341"/>
                  <a:pt x="40" y="341"/>
                  <a:pt x="40" y="341"/>
                </a:cubicBezTo>
                <a:cubicBezTo>
                  <a:pt x="40" y="342"/>
                  <a:pt x="40" y="343"/>
                  <a:pt x="40" y="344"/>
                </a:cubicBezTo>
                <a:cubicBezTo>
                  <a:pt x="39" y="343"/>
                  <a:pt x="38" y="346"/>
                  <a:pt x="38" y="345"/>
                </a:cubicBezTo>
                <a:cubicBezTo>
                  <a:pt x="38" y="347"/>
                  <a:pt x="38" y="346"/>
                  <a:pt x="39" y="347"/>
                </a:cubicBezTo>
                <a:cubicBezTo>
                  <a:pt x="38" y="349"/>
                  <a:pt x="38" y="349"/>
                  <a:pt x="39" y="350"/>
                </a:cubicBezTo>
                <a:cubicBezTo>
                  <a:pt x="40" y="352"/>
                  <a:pt x="39" y="353"/>
                  <a:pt x="38" y="351"/>
                </a:cubicBezTo>
                <a:cubicBezTo>
                  <a:pt x="38" y="354"/>
                  <a:pt x="39" y="355"/>
                  <a:pt x="38" y="357"/>
                </a:cubicBezTo>
                <a:cubicBezTo>
                  <a:pt x="39" y="358"/>
                  <a:pt x="39" y="355"/>
                  <a:pt x="40" y="357"/>
                </a:cubicBezTo>
                <a:cubicBezTo>
                  <a:pt x="39" y="358"/>
                  <a:pt x="39" y="358"/>
                  <a:pt x="40" y="359"/>
                </a:cubicBezTo>
                <a:cubicBezTo>
                  <a:pt x="40" y="358"/>
                  <a:pt x="40" y="357"/>
                  <a:pt x="40" y="355"/>
                </a:cubicBezTo>
                <a:cubicBezTo>
                  <a:pt x="41" y="355"/>
                  <a:pt x="40" y="353"/>
                  <a:pt x="41" y="354"/>
                </a:cubicBezTo>
                <a:cubicBezTo>
                  <a:pt x="41" y="352"/>
                  <a:pt x="40" y="354"/>
                  <a:pt x="41" y="352"/>
                </a:cubicBezTo>
                <a:cubicBezTo>
                  <a:pt x="41" y="352"/>
                  <a:pt x="42" y="352"/>
                  <a:pt x="42" y="351"/>
                </a:cubicBezTo>
                <a:cubicBezTo>
                  <a:pt x="42" y="350"/>
                  <a:pt x="42" y="349"/>
                  <a:pt x="42" y="348"/>
                </a:cubicBezTo>
                <a:cubicBezTo>
                  <a:pt x="42" y="349"/>
                  <a:pt x="43" y="350"/>
                  <a:pt x="43" y="350"/>
                </a:cubicBezTo>
                <a:cubicBezTo>
                  <a:pt x="43" y="348"/>
                  <a:pt x="44" y="348"/>
                  <a:pt x="44" y="348"/>
                </a:cubicBezTo>
                <a:cubicBezTo>
                  <a:pt x="43" y="348"/>
                  <a:pt x="44" y="345"/>
                  <a:pt x="43" y="344"/>
                </a:cubicBezTo>
                <a:cubicBezTo>
                  <a:pt x="43" y="345"/>
                  <a:pt x="43" y="346"/>
                  <a:pt x="43" y="346"/>
                </a:cubicBezTo>
                <a:cubicBezTo>
                  <a:pt x="43" y="344"/>
                  <a:pt x="43" y="346"/>
                  <a:pt x="42" y="346"/>
                </a:cubicBezTo>
                <a:cubicBezTo>
                  <a:pt x="42" y="345"/>
                  <a:pt x="42" y="344"/>
                  <a:pt x="42" y="344"/>
                </a:cubicBezTo>
                <a:cubicBezTo>
                  <a:pt x="41" y="345"/>
                  <a:pt x="42" y="346"/>
                  <a:pt x="42" y="347"/>
                </a:cubicBezTo>
                <a:cubicBezTo>
                  <a:pt x="42" y="347"/>
                  <a:pt x="41" y="347"/>
                  <a:pt x="41" y="347"/>
                </a:cubicBezTo>
                <a:cubicBezTo>
                  <a:pt x="42" y="346"/>
                  <a:pt x="41" y="345"/>
                  <a:pt x="41" y="344"/>
                </a:cubicBezTo>
                <a:cubicBezTo>
                  <a:pt x="41" y="343"/>
                  <a:pt x="42" y="345"/>
                  <a:pt x="42" y="343"/>
                </a:cubicBezTo>
                <a:cubicBezTo>
                  <a:pt x="41" y="343"/>
                  <a:pt x="41" y="342"/>
                  <a:pt x="41" y="344"/>
                </a:cubicBezTo>
                <a:cubicBezTo>
                  <a:pt x="40" y="340"/>
                  <a:pt x="41" y="343"/>
                  <a:pt x="41" y="341"/>
                </a:cubicBezTo>
                <a:cubicBezTo>
                  <a:pt x="40" y="340"/>
                  <a:pt x="40" y="336"/>
                  <a:pt x="40" y="335"/>
                </a:cubicBezTo>
                <a:cubicBezTo>
                  <a:pt x="41" y="337"/>
                  <a:pt x="41" y="334"/>
                  <a:pt x="43" y="334"/>
                </a:cubicBezTo>
                <a:cubicBezTo>
                  <a:pt x="42" y="337"/>
                  <a:pt x="44" y="334"/>
                  <a:pt x="43" y="336"/>
                </a:cubicBezTo>
                <a:cubicBezTo>
                  <a:pt x="45" y="335"/>
                  <a:pt x="44" y="331"/>
                  <a:pt x="44" y="329"/>
                </a:cubicBezTo>
                <a:cubicBezTo>
                  <a:pt x="43" y="328"/>
                  <a:pt x="43" y="329"/>
                  <a:pt x="43" y="329"/>
                </a:cubicBezTo>
                <a:cubicBezTo>
                  <a:pt x="43" y="328"/>
                  <a:pt x="42" y="330"/>
                  <a:pt x="42" y="329"/>
                </a:cubicBezTo>
                <a:cubicBezTo>
                  <a:pt x="43" y="329"/>
                  <a:pt x="43" y="328"/>
                  <a:pt x="43" y="328"/>
                </a:cubicBezTo>
                <a:cubicBezTo>
                  <a:pt x="46" y="326"/>
                  <a:pt x="44" y="331"/>
                  <a:pt x="45" y="333"/>
                </a:cubicBezTo>
                <a:cubicBezTo>
                  <a:pt x="45" y="331"/>
                  <a:pt x="46" y="331"/>
                  <a:pt x="46" y="329"/>
                </a:cubicBezTo>
                <a:cubicBezTo>
                  <a:pt x="46" y="330"/>
                  <a:pt x="46" y="332"/>
                  <a:pt x="47" y="332"/>
                </a:cubicBezTo>
                <a:cubicBezTo>
                  <a:pt x="46" y="330"/>
                  <a:pt x="47" y="331"/>
                  <a:pt x="48" y="330"/>
                </a:cubicBezTo>
                <a:cubicBezTo>
                  <a:pt x="48" y="328"/>
                  <a:pt x="47" y="329"/>
                  <a:pt x="47" y="328"/>
                </a:cubicBezTo>
                <a:cubicBezTo>
                  <a:pt x="48" y="328"/>
                  <a:pt x="48" y="328"/>
                  <a:pt x="49" y="329"/>
                </a:cubicBezTo>
                <a:cubicBezTo>
                  <a:pt x="49" y="329"/>
                  <a:pt x="48" y="328"/>
                  <a:pt x="49" y="327"/>
                </a:cubicBezTo>
                <a:cubicBezTo>
                  <a:pt x="48" y="327"/>
                  <a:pt x="48" y="327"/>
                  <a:pt x="48" y="327"/>
                </a:cubicBezTo>
                <a:cubicBezTo>
                  <a:pt x="49" y="324"/>
                  <a:pt x="48" y="321"/>
                  <a:pt x="49" y="317"/>
                </a:cubicBezTo>
                <a:cubicBezTo>
                  <a:pt x="49" y="319"/>
                  <a:pt x="50" y="318"/>
                  <a:pt x="50" y="319"/>
                </a:cubicBezTo>
                <a:cubicBezTo>
                  <a:pt x="50" y="319"/>
                  <a:pt x="48" y="323"/>
                  <a:pt x="50" y="324"/>
                </a:cubicBezTo>
                <a:cubicBezTo>
                  <a:pt x="49" y="323"/>
                  <a:pt x="49" y="322"/>
                  <a:pt x="50" y="322"/>
                </a:cubicBezTo>
                <a:cubicBezTo>
                  <a:pt x="49" y="323"/>
                  <a:pt x="51" y="322"/>
                  <a:pt x="51" y="323"/>
                </a:cubicBezTo>
                <a:cubicBezTo>
                  <a:pt x="51" y="323"/>
                  <a:pt x="50" y="323"/>
                  <a:pt x="50" y="324"/>
                </a:cubicBezTo>
                <a:cubicBezTo>
                  <a:pt x="51" y="324"/>
                  <a:pt x="52" y="324"/>
                  <a:pt x="52" y="324"/>
                </a:cubicBezTo>
                <a:cubicBezTo>
                  <a:pt x="51" y="323"/>
                  <a:pt x="54" y="324"/>
                  <a:pt x="54" y="323"/>
                </a:cubicBezTo>
                <a:cubicBezTo>
                  <a:pt x="53" y="324"/>
                  <a:pt x="54" y="326"/>
                  <a:pt x="54" y="327"/>
                </a:cubicBezTo>
                <a:cubicBezTo>
                  <a:pt x="55" y="323"/>
                  <a:pt x="54" y="322"/>
                  <a:pt x="54" y="319"/>
                </a:cubicBezTo>
                <a:cubicBezTo>
                  <a:pt x="54" y="319"/>
                  <a:pt x="54" y="319"/>
                  <a:pt x="54" y="319"/>
                </a:cubicBezTo>
                <a:cubicBezTo>
                  <a:pt x="54" y="318"/>
                  <a:pt x="54" y="317"/>
                  <a:pt x="54" y="316"/>
                </a:cubicBezTo>
                <a:cubicBezTo>
                  <a:pt x="54" y="315"/>
                  <a:pt x="54" y="315"/>
                  <a:pt x="54" y="315"/>
                </a:cubicBezTo>
                <a:cubicBezTo>
                  <a:pt x="55" y="313"/>
                  <a:pt x="53" y="306"/>
                  <a:pt x="55" y="307"/>
                </a:cubicBezTo>
                <a:cubicBezTo>
                  <a:pt x="55" y="306"/>
                  <a:pt x="55" y="306"/>
                  <a:pt x="55" y="306"/>
                </a:cubicBezTo>
                <a:cubicBezTo>
                  <a:pt x="54" y="305"/>
                  <a:pt x="54" y="307"/>
                  <a:pt x="54" y="306"/>
                </a:cubicBezTo>
                <a:cubicBezTo>
                  <a:pt x="54" y="304"/>
                  <a:pt x="55" y="304"/>
                  <a:pt x="54" y="302"/>
                </a:cubicBezTo>
                <a:cubicBezTo>
                  <a:pt x="53" y="302"/>
                  <a:pt x="54" y="299"/>
                  <a:pt x="54" y="299"/>
                </a:cubicBezTo>
                <a:cubicBezTo>
                  <a:pt x="54" y="298"/>
                  <a:pt x="54" y="298"/>
                  <a:pt x="53" y="297"/>
                </a:cubicBezTo>
                <a:cubicBezTo>
                  <a:pt x="54" y="296"/>
                  <a:pt x="54" y="295"/>
                  <a:pt x="54" y="292"/>
                </a:cubicBezTo>
                <a:cubicBezTo>
                  <a:pt x="53" y="292"/>
                  <a:pt x="54" y="294"/>
                  <a:pt x="53" y="294"/>
                </a:cubicBezTo>
                <a:cubicBezTo>
                  <a:pt x="53" y="293"/>
                  <a:pt x="53" y="291"/>
                  <a:pt x="53" y="291"/>
                </a:cubicBezTo>
                <a:cubicBezTo>
                  <a:pt x="54" y="291"/>
                  <a:pt x="53" y="292"/>
                  <a:pt x="54" y="292"/>
                </a:cubicBezTo>
                <a:cubicBezTo>
                  <a:pt x="54" y="291"/>
                  <a:pt x="54" y="293"/>
                  <a:pt x="54" y="291"/>
                </a:cubicBezTo>
                <a:cubicBezTo>
                  <a:pt x="54" y="292"/>
                  <a:pt x="53" y="290"/>
                  <a:pt x="54" y="289"/>
                </a:cubicBezTo>
                <a:cubicBezTo>
                  <a:pt x="54" y="289"/>
                  <a:pt x="54" y="290"/>
                  <a:pt x="54" y="290"/>
                </a:cubicBezTo>
                <a:cubicBezTo>
                  <a:pt x="54" y="288"/>
                  <a:pt x="53" y="288"/>
                  <a:pt x="54" y="286"/>
                </a:cubicBezTo>
                <a:cubicBezTo>
                  <a:pt x="54" y="285"/>
                  <a:pt x="53" y="287"/>
                  <a:pt x="53" y="285"/>
                </a:cubicBezTo>
                <a:cubicBezTo>
                  <a:pt x="53" y="285"/>
                  <a:pt x="53" y="282"/>
                  <a:pt x="53" y="282"/>
                </a:cubicBezTo>
                <a:cubicBezTo>
                  <a:pt x="53" y="283"/>
                  <a:pt x="53" y="283"/>
                  <a:pt x="53" y="285"/>
                </a:cubicBezTo>
                <a:cubicBezTo>
                  <a:pt x="54" y="285"/>
                  <a:pt x="54" y="285"/>
                  <a:pt x="54" y="286"/>
                </a:cubicBezTo>
                <a:cubicBezTo>
                  <a:pt x="54" y="285"/>
                  <a:pt x="55" y="285"/>
                  <a:pt x="55" y="284"/>
                </a:cubicBezTo>
                <a:cubicBezTo>
                  <a:pt x="53" y="284"/>
                  <a:pt x="54" y="281"/>
                  <a:pt x="54" y="280"/>
                </a:cubicBezTo>
                <a:cubicBezTo>
                  <a:pt x="54" y="281"/>
                  <a:pt x="54" y="281"/>
                  <a:pt x="54" y="281"/>
                </a:cubicBezTo>
                <a:cubicBezTo>
                  <a:pt x="53" y="281"/>
                  <a:pt x="53" y="279"/>
                  <a:pt x="53" y="279"/>
                </a:cubicBezTo>
                <a:cubicBezTo>
                  <a:pt x="54" y="279"/>
                  <a:pt x="54" y="280"/>
                  <a:pt x="54" y="279"/>
                </a:cubicBezTo>
                <a:cubicBezTo>
                  <a:pt x="53" y="278"/>
                  <a:pt x="54" y="276"/>
                  <a:pt x="54" y="276"/>
                </a:cubicBezTo>
                <a:cubicBezTo>
                  <a:pt x="54" y="276"/>
                  <a:pt x="54" y="276"/>
                  <a:pt x="54" y="274"/>
                </a:cubicBezTo>
                <a:cubicBezTo>
                  <a:pt x="55" y="274"/>
                  <a:pt x="54" y="273"/>
                  <a:pt x="54" y="273"/>
                </a:cubicBezTo>
                <a:cubicBezTo>
                  <a:pt x="55" y="273"/>
                  <a:pt x="55" y="273"/>
                  <a:pt x="55" y="274"/>
                </a:cubicBezTo>
                <a:cubicBezTo>
                  <a:pt x="54" y="274"/>
                  <a:pt x="54" y="274"/>
                  <a:pt x="54" y="275"/>
                </a:cubicBezTo>
                <a:cubicBezTo>
                  <a:pt x="55" y="274"/>
                  <a:pt x="56" y="273"/>
                  <a:pt x="55" y="270"/>
                </a:cubicBezTo>
                <a:cubicBezTo>
                  <a:pt x="55" y="269"/>
                  <a:pt x="55" y="271"/>
                  <a:pt x="55" y="270"/>
                </a:cubicBezTo>
                <a:cubicBezTo>
                  <a:pt x="55" y="269"/>
                  <a:pt x="55" y="266"/>
                  <a:pt x="55" y="267"/>
                </a:cubicBezTo>
                <a:cubicBezTo>
                  <a:pt x="55" y="265"/>
                  <a:pt x="55" y="266"/>
                  <a:pt x="55" y="264"/>
                </a:cubicBezTo>
                <a:cubicBezTo>
                  <a:pt x="55" y="264"/>
                  <a:pt x="55" y="265"/>
                  <a:pt x="54" y="265"/>
                </a:cubicBezTo>
                <a:cubicBezTo>
                  <a:pt x="55" y="263"/>
                  <a:pt x="55" y="261"/>
                  <a:pt x="54" y="261"/>
                </a:cubicBezTo>
                <a:cubicBezTo>
                  <a:pt x="54" y="260"/>
                  <a:pt x="54" y="259"/>
                  <a:pt x="55" y="259"/>
                </a:cubicBezTo>
                <a:cubicBezTo>
                  <a:pt x="55" y="259"/>
                  <a:pt x="54" y="260"/>
                  <a:pt x="55" y="260"/>
                </a:cubicBezTo>
                <a:cubicBezTo>
                  <a:pt x="55" y="259"/>
                  <a:pt x="55" y="258"/>
                  <a:pt x="55" y="256"/>
                </a:cubicBezTo>
                <a:cubicBezTo>
                  <a:pt x="55" y="257"/>
                  <a:pt x="55" y="255"/>
                  <a:pt x="55" y="254"/>
                </a:cubicBezTo>
                <a:cubicBezTo>
                  <a:pt x="56" y="255"/>
                  <a:pt x="56" y="254"/>
                  <a:pt x="57" y="254"/>
                </a:cubicBezTo>
                <a:cubicBezTo>
                  <a:pt x="57" y="254"/>
                  <a:pt x="56" y="253"/>
                  <a:pt x="56" y="253"/>
                </a:cubicBezTo>
                <a:cubicBezTo>
                  <a:pt x="56" y="255"/>
                  <a:pt x="55" y="253"/>
                  <a:pt x="55" y="252"/>
                </a:cubicBezTo>
                <a:cubicBezTo>
                  <a:pt x="56" y="251"/>
                  <a:pt x="55" y="252"/>
                  <a:pt x="56" y="251"/>
                </a:cubicBezTo>
                <a:cubicBezTo>
                  <a:pt x="56" y="250"/>
                  <a:pt x="56" y="251"/>
                  <a:pt x="55" y="250"/>
                </a:cubicBezTo>
                <a:cubicBezTo>
                  <a:pt x="56" y="250"/>
                  <a:pt x="56" y="248"/>
                  <a:pt x="55" y="248"/>
                </a:cubicBezTo>
                <a:cubicBezTo>
                  <a:pt x="56" y="248"/>
                  <a:pt x="56" y="249"/>
                  <a:pt x="56" y="249"/>
                </a:cubicBezTo>
                <a:cubicBezTo>
                  <a:pt x="56" y="247"/>
                  <a:pt x="56" y="247"/>
                  <a:pt x="56" y="246"/>
                </a:cubicBezTo>
                <a:cubicBezTo>
                  <a:pt x="56" y="246"/>
                  <a:pt x="56" y="246"/>
                  <a:pt x="56" y="246"/>
                </a:cubicBezTo>
                <a:cubicBezTo>
                  <a:pt x="56" y="245"/>
                  <a:pt x="56" y="244"/>
                  <a:pt x="56" y="243"/>
                </a:cubicBezTo>
                <a:cubicBezTo>
                  <a:pt x="56" y="242"/>
                  <a:pt x="55" y="245"/>
                  <a:pt x="54" y="244"/>
                </a:cubicBezTo>
                <a:cubicBezTo>
                  <a:pt x="54" y="243"/>
                  <a:pt x="56" y="242"/>
                  <a:pt x="55" y="241"/>
                </a:cubicBezTo>
                <a:cubicBezTo>
                  <a:pt x="56" y="241"/>
                  <a:pt x="56" y="241"/>
                  <a:pt x="56" y="241"/>
                </a:cubicBezTo>
                <a:cubicBezTo>
                  <a:pt x="56" y="239"/>
                  <a:pt x="56" y="237"/>
                  <a:pt x="57" y="238"/>
                </a:cubicBezTo>
                <a:cubicBezTo>
                  <a:pt x="56" y="234"/>
                  <a:pt x="56" y="231"/>
                  <a:pt x="57" y="227"/>
                </a:cubicBezTo>
                <a:cubicBezTo>
                  <a:pt x="56" y="227"/>
                  <a:pt x="56" y="227"/>
                  <a:pt x="56" y="227"/>
                </a:cubicBezTo>
                <a:cubicBezTo>
                  <a:pt x="56" y="226"/>
                  <a:pt x="56" y="226"/>
                  <a:pt x="56" y="226"/>
                </a:cubicBezTo>
                <a:cubicBezTo>
                  <a:pt x="56" y="227"/>
                  <a:pt x="57" y="227"/>
                  <a:pt x="57" y="225"/>
                </a:cubicBezTo>
                <a:cubicBezTo>
                  <a:pt x="57" y="224"/>
                  <a:pt x="57" y="226"/>
                  <a:pt x="56" y="224"/>
                </a:cubicBezTo>
                <a:cubicBezTo>
                  <a:pt x="57" y="221"/>
                  <a:pt x="56" y="217"/>
                  <a:pt x="57" y="213"/>
                </a:cubicBezTo>
                <a:cubicBezTo>
                  <a:pt x="57" y="212"/>
                  <a:pt x="56" y="214"/>
                  <a:pt x="56" y="213"/>
                </a:cubicBezTo>
                <a:cubicBezTo>
                  <a:pt x="56" y="212"/>
                  <a:pt x="57" y="211"/>
                  <a:pt x="57" y="209"/>
                </a:cubicBezTo>
                <a:cubicBezTo>
                  <a:pt x="56" y="209"/>
                  <a:pt x="56" y="209"/>
                  <a:pt x="56" y="208"/>
                </a:cubicBezTo>
                <a:cubicBezTo>
                  <a:pt x="56" y="207"/>
                  <a:pt x="56" y="207"/>
                  <a:pt x="57" y="207"/>
                </a:cubicBezTo>
                <a:cubicBezTo>
                  <a:pt x="57" y="208"/>
                  <a:pt x="57" y="208"/>
                  <a:pt x="57" y="208"/>
                </a:cubicBezTo>
                <a:cubicBezTo>
                  <a:pt x="57" y="208"/>
                  <a:pt x="57" y="208"/>
                  <a:pt x="57" y="208"/>
                </a:cubicBezTo>
                <a:cubicBezTo>
                  <a:pt x="57" y="207"/>
                  <a:pt x="57" y="205"/>
                  <a:pt x="58" y="205"/>
                </a:cubicBezTo>
                <a:cubicBezTo>
                  <a:pt x="58" y="203"/>
                  <a:pt x="58" y="204"/>
                  <a:pt x="57" y="203"/>
                </a:cubicBezTo>
                <a:cubicBezTo>
                  <a:pt x="58" y="202"/>
                  <a:pt x="58" y="200"/>
                  <a:pt x="58" y="197"/>
                </a:cubicBezTo>
                <a:cubicBezTo>
                  <a:pt x="57" y="197"/>
                  <a:pt x="57" y="197"/>
                  <a:pt x="57" y="197"/>
                </a:cubicBezTo>
                <a:cubicBezTo>
                  <a:pt x="57" y="196"/>
                  <a:pt x="56" y="196"/>
                  <a:pt x="57" y="195"/>
                </a:cubicBezTo>
                <a:cubicBezTo>
                  <a:pt x="58" y="194"/>
                  <a:pt x="58" y="195"/>
                  <a:pt x="57" y="197"/>
                </a:cubicBezTo>
                <a:cubicBezTo>
                  <a:pt x="58" y="196"/>
                  <a:pt x="58" y="194"/>
                  <a:pt x="57" y="192"/>
                </a:cubicBezTo>
                <a:cubicBezTo>
                  <a:pt x="57" y="190"/>
                  <a:pt x="59" y="187"/>
                  <a:pt x="58" y="184"/>
                </a:cubicBezTo>
                <a:cubicBezTo>
                  <a:pt x="58" y="185"/>
                  <a:pt x="57" y="186"/>
                  <a:pt x="57" y="185"/>
                </a:cubicBezTo>
                <a:cubicBezTo>
                  <a:pt x="58" y="183"/>
                  <a:pt x="58" y="180"/>
                  <a:pt x="58" y="178"/>
                </a:cubicBezTo>
                <a:cubicBezTo>
                  <a:pt x="58" y="176"/>
                  <a:pt x="58" y="174"/>
                  <a:pt x="58" y="171"/>
                </a:cubicBezTo>
                <a:cubicBezTo>
                  <a:pt x="58" y="171"/>
                  <a:pt x="58" y="171"/>
                  <a:pt x="58" y="171"/>
                </a:cubicBezTo>
                <a:cubicBezTo>
                  <a:pt x="58" y="170"/>
                  <a:pt x="58" y="169"/>
                  <a:pt x="58" y="167"/>
                </a:cubicBezTo>
                <a:cubicBezTo>
                  <a:pt x="58" y="166"/>
                  <a:pt x="58" y="165"/>
                  <a:pt x="58" y="163"/>
                </a:cubicBezTo>
                <a:cubicBezTo>
                  <a:pt x="59" y="163"/>
                  <a:pt x="59" y="163"/>
                  <a:pt x="59" y="163"/>
                </a:cubicBezTo>
                <a:cubicBezTo>
                  <a:pt x="59" y="159"/>
                  <a:pt x="58" y="155"/>
                  <a:pt x="58" y="151"/>
                </a:cubicBezTo>
                <a:cubicBezTo>
                  <a:pt x="58" y="148"/>
                  <a:pt x="59" y="147"/>
                  <a:pt x="59" y="145"/>
                </a:cubicBezTo>
                <a:cubicBezTo>
                  <a:pt x="59" y="145"/>
                  <a:pt x="58" y="143"/>
                  <a:pt x="59" y="142"/>
                </a:cubicBezTo>
                <a:cubicBezTo>
                  <a:pt x="59" y="142"/>
                  <a:pt x="59" y="144"/>
                  <a:pt x="58" y="142"/>
                </a:cubicBezTo>
                <a:cubicBezTo>
                  <a:pt x="59" y="138"/>
                  <a:pt x="59" y="136"/>
                  <a:pt x="59" y="131"/>
                </a:cubicBezTo>
                <a:cubicBezTo>
                  <a:pt x="59" y="131"/>
                  <a:pt x="58" y="131"/>
                  <a:pt x="58" y="131"/>
                </a:cubicBezTo>
                <a:cubicBezTo>
                  <a:pt x="59" y="131"/>
                  <a:pt x="59" y="130"/>
                  <a:pt x="59" y="130"/>
                </a:cubicBezTo>
                <a:cubicBezTo>
                  <a:pt x="59" y="126"/>
                  <a:pt x="58" y="124"/>
                  <a:pt x="59" y="121"/>
                </a:cubicBezTo>
                <a:cubicBezTo>
                  <a:pt x="59" y="120"/>
                  <a:pt x="58" y="122"/>
                  <a:pt x="58" y="121"/>
                </a:cubicBezTo>
                <a:cubicBezTo>
                  <a:pt x="58" y="120"/>
                  <a:pt x="59" y="121"/>
                  <a:pt x="59" y="121"/>
                </a:cubicBezTo>
                <a:cubicBezTo>
                  <a:pt x="60" y="119"/>
                  <a:pt x="59" y="120"/>
                  <a:pt x="58" y="119"/>
                </a:cubicBezTo>
                <a:cubicBezTo>
                  <a:pt x="58" y="118"/>
                  <a:pt x="58" y="118"/>
                  <a:pt x="58" y="118"/>
                </a:cubicBezTo>
                <a:cubicBezTo>
                  <a:pt x="60" y="118"/>
                  <a:pt x="59" y="113"/>
                  <a:pt x="59" y="115"/>
                </a:cubicBezTo>
                <a:cubicBezTo>
                  <a:pt x="59" y="115"/>
                  <a:pt x="59" y="117"/>
                  <a:pt x="58" y="117"/>
                </a:cubicBezTo>
                <a:cubicBezTo>
                  <a:pt x="58" y="116"/>
                  <a:pt x="58" y="112"/>
                  <a:pt x="59" y="114"/>
                </a:cubicBezTo>
                <a:cubicBezTo>
                  <a:pt x="58" y="112"/>
                  <a:pt x="58" y="111"/>
                  <a:pt x="59" y="109"/>
                </a:cubicBezTo>
                <a:cubicBezTo>
                  <a:pt x="59" y="108"/>
                  <a:pt x="58" y="110"/>
                  <a:pt x="58" y="108"/>
                </a:cubicBezTo>
                <a:cubicBezTo>
                  <a:pt x="59" y="108"/>
                  <a:pt x="59" y="107"/>
                  <a:pt x="59" y="107"/>
                </a:cubicBezTo>
                <a:cubicBezTo>
                  <a:pt x="59" y="105"/>
                  <a:pt x="59" y="105"/>
                  <a:pt x="59" y="102"/>
                </a:cubicBezTo>
                <a:cubicBezTo>
                  <a:pt x="59" y="102"/>
                  <a:pt x="59" y="101"/>
                  <a:pt x="58" y="102"/>
                </a:cubicBezTo>
                <a:cubicBezTo>
                  <a:pt x="58" y="100"/>
                  <a:pt x="58" y="100"/>
                  <a:pt x="58" y="100"/>
                </a:cubicBezTo>
                <a:cubicBezTo>
                  <a:pt x="59" y="100"/>
                  <a:pt x="59" y="97"/>
                  <a:pt x="59" y="94"/>
                </a:cubicBezTo>
                <a:cubicBezTo>
                  <a:pt x="59" y="94"/>
                  <a:pt x="59" y="94"/>
                  <a:pt x="58" y="93"/>
                </a:cubicBezTo>
                <a:cubicBezTo>
                  <a:pt x="58" y="93"/>
                  <a:pt x="60" y="89"/>
                  <a:pt x="59" y="91"/>
                </a:cubicBezTo>
                <a:cubicBezTo>
                  <a:pt x="60" y="88"/>
                  <a:pt x="59" y="82"/>
                  <a:pt x="59" y="81"/>
                </a:cubicBezTo>
                <a:cubicBezTo>
                  <a:pt x="60" y="81"/>
                  <a:pt x="59" y="78"/>
                  <a:pt x="59" y="76"/>
                </a:cubicBezTo>
                <a:cubicBezTo>
                  <a:pt x="59" y="76"/>
                  <a:pt x="59" y="75"/>
                  <a:pt x="59" y="75"/>
                </a:cubicBezTo>
                <a:cubicBezTo>
                  <a:pt x="59" y="75"/>
                  <a:pt x="59" y="75"/>
                  <a:pt x="59" y="74"/>
                </a:cubicBezTo>
                <a:cubicBezTo>
                  <a:pt x="58" y="74"/>
                  <a:pt x="59" y="73"/>
                  <a:pt x="59" y="72"/>
                </a:cubicBezTo>
                <a:cubicBezTo>
                  <a:pt x="59" y="71"/>
                  <a:pt x="58" y="72"/>
                  <a:pt x="58" y="71"/>
                </a:cubicBezTo>
                <a:cubicBezTo>
                  <a:pt x="58" y="70"/>
                  <a:pt x="59" y="71"/>
                  <a:pt x="59" y="69"/>
                </a:cubicBezTo>
                <a:cubicBezTo>
                  <a:pt x="59" y="69"/>
                  <a:pt x="58" y="71"/>
                  <a:pt x="58" y="69"/>
                </a:cubicBezTo>
                <a:cubicBezTo>
                  <a:pt x="58" y="68"/>
                  <a:pt x="58" y="68"/>
                  <a:pt x="58" y="68"/>
                </a:cubicBezTo>
                <a:cubicBezTo>
                  <a:pt x="59" y="68"/>
                  <a:pt x="59" y="68"/>
                  <a:pt x="59" y="69"/>
                </a:cubicBezTo>
                <a:cubicBezTo>
                  <a:pt x="59" y="65"/>
                  <a:pt x="59" y="63"/>
                  <a:pt x="59" y="61"/>
                </a:cubicBezTo>
                <a:cubicBezTo>
                  <a:pt x="58" y="60"/>
                  <a:pt x="59" y="62"/>
                  <a:pt x="58" y="62"/>
                </a:cubicBezTo>
                <a:cubicBezTo>
                  <a:pt x="59" y="55"/>
                  <a:pt x="58" y="49"/>
                  <a:pt x="57" y="45"/>
                </a:cubicBezTo>
                <a:cubicBezTo>
                  <a:pt x="58" y="40"/>
                  <a:pt x="58" y="40"/>
                  <a:pt x="58" y="40"/>
                </a:cubicBezTo>
                <a:cubicBezTo>
                  <a:pt x="56" y="39"/>
                  <a:pt x="57" y="32"/>
                  <a:pt x="56" y="30"/>
                </a:cubicBezTo>
                <a:cubicBezTo>
                  <a:pt x="56" y="32"/>
                  <a:pt x="56" y="33"/>
                  <a:pt x="56" y="35"/>
                </a:cubicBezTo>
                <a:cubicBezTo>
                  <a:pt x="55" y="33"/>
                  <a:pt x="55" y="33"/>
                  <a:pt x="54" y="33"/>
                </a:cubicBezTo>
                <a:cubicBezTo>
                  <a:pt x="55" y="32"/>
                  <a:pt x="53" y="32"/>
                  <a:pt x="54" y="29"/>
                </a:cubicBezTo>
                <a:cubicBezTo>
                  <a:pt x="54" y="29"/>
                  <a:pt x="53" y="30"/>
                  <a:pt x="53" y="29"/>
                </a:cubicBezTo>
                <a:cubicBezTo>
                  <a:pt x="53" y="28"/>
                  <a:pt x="53" y="27"/>
                  <a:pt x="54" y="27"/>
                </a:cubicBezTo>
                <a:cubicBezTo>
                  <a:pt x="54" y="29"/>
                  <a:pt x="54" y="27"/>
                  <a:pt x="54" y="27"/>
                </a:cubicBezTo>
                <a:cubicBezTo>
                  <a:pt x="55" y="28"/>
                  <a:pt x="55" y="28"/>
                  <a:pt x="55" y="29"/>
                </a:cubicBezTo>
                <a:cubicBezTo>
                  <a:pt x="55" y="30"/>
                  <a:pt x="56" y="30"/>
                  <a:pt x="56" y="29"/>
                </a:cubicBezTo>
                <a:cubicBezTo>
                  <a:pt x="56" y="27"/>
                  <a:pt x="56" y="25"/>
                  <a:pt x="55" y="24"/>
                </a:cubicBezTo>
                <a:cubicBezTo>
                  <a:pt x="54" y="24"/>
                  <a:pt x="54" y="24"/>
                  <a:pt x="54" y="24"/>
                </a:cubicBezTo>
                <a:cubicBezTo>
                  <a:pt x="54" y="21"/>
                  <a:pt x="53" y="22"/>
                  <a:pt x="53" y="19"/>
                </a:cubicBezTo>
                <a:cubicBezTo>
                  <a:pt x="52" y="20"/>
                  <a:pt x="52" y="19"/>
                  <a:pt x="51" y="17"/>
                </a:cubicBezTo>
                <a:cubicBezTo>
                  <a:pt x="50" y="16"/>
                  <a:pt x="50" y="18"/>
                  <a:pt x="49" y="16"/>
                </a:cubicBezTo>
                <a:cubicBezTo>
                  <a:pt x="49" y="17"/>
                  <a:pt x="48" y="16"/>
                  <a:pt x="48" y="17"/>
                </a:cubicBezTo>
                <a:cubicBezTo>
                  <a:pt x="49" y="17"/>
                  <a:pt x="48" y="19"/>
                  <a:pt x="49" y="19"/>
                </a:cubicBezTo>
                <a:cubicBezTo>
                  <a:pt x="49" y="18"/>
                  <a:pt x="49" y="17"/>
                  <a:pt x="49" y="18"/>
                </a:cubicBezTo>
                <a:cubicBezTo>
                  <a:pt x="49" y="19"/>
                  <a:pt x="49" y="21"/>
                  <a:pt x="49" y="21"/>
                </a:cubicBezTo>
                <a:cubicBezTo>
                  <a:pt x="48" y="17"/>
                  <a:pt x="46" y="19"/>
                  <a:pt x="45" y="15"/>
                </a:cubicBezTo>
                <a:cubicBezTo>
                  <a:pt x="45" y="14"/>
                  <a:pt x="45" y="13"/>
                  <a:pt x="45" y="13"/>
                </a:cubicBezTo>
                <a:cubicBezTo>
                  <a:pt x="46" y="12"/>
                  <a:pt x="47" y="13"/>
                  <a:pt x="47" y="12"/>
                </a:cubicBezTo>
                <a:cubicBezTo>
                  <a:pt x="46" y="11"/>
                  <a:pt x="46" y="11"/>
                  <a:pt x="46" y="11"/>
                </a:cubicBezTo>
                <a:cubicBezTo>
                  <a:pt x="46" y="10"/>
                  <a:pt x="45" y="8"/>
                  <a:pt x="46" y="8"/>
                </a:cubicBezTo>
                <a:cubicBezTo>
                  <a:pt x="45" y="8"/>
                  <a:pt x="45" y="6"/>
                  <a:pt x="44" y="5"/>
                </a:cubicBezTo>
                <a:cubicBezTo>
                  <a:pt x="44" y="7"/>
                  <a:pt x="43" y="3"/>
                  <a:pt x="42" y="3"/>
                </a:cubicBezTo>
                <a:cubicBezTo>
                  <a:pt x="43" y="5"/>
                  <a:pt x="43" y="6"/>
                  <a:pt x="42" y="7"/>
                </a:cubicBezTo>
                <a:cubicBezTo>
                  <a:pt x="43" y="7"/>
                  <a:pt x="44" y="8"/>
                  <a:pt x="44" y="9"/>
                </a:cubicBezTo>
                <a:cubicBezTo>
                  <a:pt x="45" y="10"/>
                  <a:pt x="44" y="10"/>
                  <a:pt x="44" y="10"/>
                </a:cubicBezTo>
                <a:cubicBezTo>
                  <a:pt x="45" y="11"/>
                  <a:pt x="45" y="10"/>
                  <a:pt x="45" y="10"/>
                </a:cubicBezTo>
                <a:cubicBezTo>
                  <a:pt x="44" y="11"/>
                  <a:pt x="45" y="12"/>
                  <a:pt x="45" y="11"/>
                </a:cubicBezTo>
                <a:cubicBezTo>
                  <a:pt x="45" y="15"/>
                  <a:pt x="44" y="14"/>
                  <a:pt x="43" y="16"/>
                </a:cubicBezTo>
                <a:cubicBezTo>
                  <a:pt x="43" y="14"/>
                  <a:pt x="43" y="11"/>
                  <a:pt x="42" y="12"/>
                </a:cubicBezTo>
                <a:cubicBezTo>
                  <a:pt x="42" y="11"/>
                  <a:pt x="41" y="8"/>
                  <a:pt x="41" y="7"/>
                </a:cubicBezTo>
                <a:cubicBezTo>
                  <a:pt x="41" y="6"/>
                  <a:pt x="41" y="6"/>
                  <a:pt x="41" y="5"/>
                </a:cubicBezTo>
                <a:cubicBezTo>
                  <a:pt x="40" y="2"/>
                  <a:pt x="39" y="1"/>
                  <a:pt x="38" y="0"/>
                </a:cubicBezTo>
                <a:cubicBezTo>
                  <a:pt x="37" y="0"/>
                  <a:pt x="37" y="0"/>
                  <a:pt x="36" y="0"/>
                </a:cubicBezTo>
                <a:cubicBezTo>
                  <a:pt x="37" y="2"/>
                  <a:pt x="36" y="2"/>
                  <a:pt x="36" y="4"/>
                </a:cubicBezTo>
                <a:cubicBezTo>
                  <a:pt x="36" y="4"/>
                  <a:pt x="37" y="7"/>
                  <a:pt x="37" y="8"/>
                </a:cubicBezTo>
                <a:cubicBezTo>
                  <a:pt x="35" y="7"/>
                  <a:pt x="33" y="4"/>
                  <a:pt x="31" y="4"/>
                </a:cubicBezTo>
                <a:cubicBezTo>
                  <a:pt x="31" y="6"/>
                  <a:pt x="31" y="6"/>
                  <a:pt x="32" y="8"/>
                </a:cubicBezTo>
                <a:cubicBezTo>
                  <a:pt x="31" y="9"/>
                  <a:pt x="30" y="9"/>
                  <a:pt x="29" y="8"/>
                </a:cubicBezTo>
                <a:cubicBezTo>
                  <a:pt x="29" y="8"/>
                  <a:pt x="29" y="7"/>
                  <a:pt x="29" y="6"/>
                </a:cubicBezTo>
                <a:close/>
                <a:moveTo>
                  <a:pt x="55" y="273"/>
                </a:moveTo>
                <a:cubicBezTo>
                  <a:pt x="55" y="273"/>
                  <a:pt x="55" y="272"/>
                  <a:pt x="55" y="271"/>
                </a:cubicBezTo>
                <a:cubicBezTo>
                  <a:pt x="55" y="271"/>
                  <a:pt x="55" y="272"/>
                  <a:pt x="55" y="273"/>
                </a:cubicBezTo>
                <a:close/>
                <a:moveTo>
                  <a:pt x="47" y="329"/>
                </a:moveTo>
                <a:cubicBezTo>
                  <a:pt x="47" y="330"/>
                  <a:pt x="47" y="327"/>
                  <a:pt x="46" y="329"/>
                </a:cubicBezTo>
                <a:cubicBezTo>
                  <a:pt x="46" y="328"/>
                  <a:pt x="46" y="328"/>
                  <a:pt x="46" y="327"/>
                </a:cubicBezTo>
                <a:cubicBezTo>
                  <a:pt x="46" y="327"/>
                  <a:pt x="46" y="327"/>
                  <a:pt x="46" y="327"/>
                </a:cubicBezTo>
                <a:cubicBezTo>
                  <a:pt x="47" y="327"/>
                  <a:pt x="47" y="328"/>
                  <a:pt x="47" y="329"/>
                </a:cubicBezTo>
                <a:close/>
                <a:moveTo>
                  <a:pt x="44" y="326"/>
                </a:moveTo>
                <a:cubicBezTo>
                  <a:pt x="45" y="326"/>
                  <a:pt x="46" y="328"/>
                  <a:pt x="46" y="328"/>
                </a:cubicBezTo>
                <a:cubicBezTo>
                  <a:pt x="46" y="328"/>
                  <a:pt x="45" y="329"/>
                  <a:pt x="45" y="329"/>
                </a:cubicBezTo>
                <a:cubicBezTo>
                  <a:pt x="45" y="328"/>
                  <a:pt x="44" y="328"/>
                  <a:pt x="44" y="326"/>
                </a:cubicBezTo>
                <a:close/>
                <a:moveTo>
                  <a:pt x="42" y="370"/>
                </a:moveTo>
                <a:cubicBezTo>
                  <a:pt x="42" y="371"/>
                  <a:pt x="42" y="366"/>
                  <a:pt x="42" y="369"/>
                </a:cubicBezTo>
                <a:cubicBezTo>
                  <a:pt x="41" y="369"/>
                  <a:pt x="41" y="368"/>
                  <a:pt x="41" y="368"/>
                </a:cubicBezTo>
                <a:cubicBezTo>
                  <a:pt x="42" y="368"/>
                  <a:pt x="43" y="367"/>
                  <a:pt x="43" y="369"/>
                </a:cubicBezTo>
                <a:cubicBezTo>
                  <a:pt x="43" y="369"/>
                  <a:pt x="43" y="368"/>
                  <a:pt x="43" y="367"/>
                </a:cubicBezTo>
                <a:cubicBezTo>
                  <a:pt x="44" y="368"/>
                  <a:pt x="43" y="370"/>
                  <a:pt x="44" y="369"/>
                </a:cubicBezTo>
                <a:cubicBezTo>
                  <a:pt x="44" y="370"/>
                  <a:pt x="44" y="370"/>
                  <a:pt x="44" y="370"/>
                </a:cubicBezTo>
                <a:cubicBezTo>
                  <a:pt x="43" y="371"/>
                  <a:pt x="42" y="367"/>
                  <a:pt x="42" y="370"/>
                </a:cubicBezTo>
                <a:close/>
                <a:moveTo>
                  <a:pt x="22" y="380"/>
                </a:moveTo>
                <a:cubicBezTo>
                  <a:pt x="23" y="380"/>
                  <a:pt x="23" y="380"/>
                  <a:pt x="23" y="381"/>
                </a:cubicBezTo>
                <a:cubicBezTo>
                  <a:pt x="22" y="381"/>
                  <a:pt x="22" y="381"/>
                  <a:pt x="22" y="380"/>
                </a:cubicBezTo>
                <a:close/>
                <a:moveTo>
                  <a:pt x="22" y="5"/>
                </a:moveTo>
                <a:cubicBezTo>
                  <a:pt x="22" y="6"/>
                  <a:pt x="23" y="8"/>
                  <a:pt x="23" y="9"/>
                </a:cubicBezTo>
                <a:cubicBezTo>
                  <a:pt x="22" y="8"/>
                  <a:pt x="22" y="7"/>
                  <a:pt x="22" y="5"/>
                </a:cubicBezTo>
                <a:close/>
                <a:moveTo>
                  <a:pt x="13" y="12"/>
                </a:moveTo>
                <a:cubicBezTo>
                  <a:pt x="13" y="12"/>
                  <a:pt x="14" y="15"/>
                  <a:pt x="14" y="16"/>
                </a:cubicBezTo>
                <a:cubicBezTo>
                  <a:pt x="14" y="14"/>
                  <a:pt x="12" y="10"/>
                  <a:pt x="14" y="10"/>
                </a:cubicBezTo>
                <a:cubicBezTo>
                  <a:pt x="14" y="11"/>
                  <a:pt x="14" y="12"/>
                  <a:pt x="14" y="13"/>
                </a:cubicBezTo>
                <a:cubicBezTo>
                  <a:pt x="14" y="13"/>
                  <a:pt x="14" y="12"/>
                  <a:pt x="13" y="12"/>
                </a:cubicBezTo>
                <a:close/>
                <a:moveTo>
                  <a:pt x="20" y="9"/>
                </a:moveTo>
                <a:cubicBezTo>
                  <a:pt x="21" y="9"/>
                  <a:pt x="20" y="11"/>
                  <a:pt x="21" y="12"/>
                </a:cubicBezTo>
                <a:cubicBezTo>
                  <a:pt x="20" y="12"/>
                  <a:pt x="20" y="13"/>
                  <a:pt x="20" y="13"/>
                </a:cubicBezTo>
                <a:cubicBezTo>
                  <a:pt x="20" y="12"/>
                  <a:pt x="20" y="10"/>
                  <a:pt x="20" y="9"/>
                </a:cubicBezTo>
                <a:close/>
                <a:moveTo>
                  <a:pt x="33" y="7"/>
                </a:moveTo>
                <a:cubicBezTo>
                  <a:pt x="33" y="7"/>
                  <a:pt x="32" y="7"/>
                  <a:pt x="32" y="7"/>
                </a:cubicBezTo>
                <a:cubicBezTo>
                  <a:pt x="32" y="9"/>
                  <a:pt x="33" y="9"/>
                  <a:pt x="33" y="9"/>
                </a:cubicBezTo>
                <a:cubicBezTo>
                  <a:pt x="33" y="11"/>
                  <a:pt x="32" y="8"/>
                  <a:pt x="32" y="8"/>
                </a:cubicBezTo>
                <a:cubicBezTo>
                  <a:pt x="32" y="7"/>
                  <a:pt x="32" y="7"/>
                  <a:pt x="33" y="7"/>
                </a:cubicBezTo>
                <a:close/>
                <a:moveTo>
                  <a:pt x="22" y="11"/>
                </a:moveTo>
                <a:cubicBezTo>
                  <a:pt x="22" y="11"/>
                  <a:pt x="22" y="12"/>
                  <a:pt x="23" y="12"/>
                </a:cubicBezTo>
                <a:cubicBezTo>
                  <a:pt x="23" y="13"/>
                  <a:pt x="22" y="12"/>
                  <a:pt x="22" y="14"/>
                </a:cubicBezTo>
                <a:cubicBezTo>
                  <a:pt x="22" y="15"/>
                  <a:pt x="22" y="11"/>
                  <a:pt x="21" y="13"/>
                </a:cubicBezTo>
                <a:cubicBezTo>
                  <a:pt x="21" y="13"/>
                  <a:pt x="22" y="12"/>
                  <a:pt x="22" y="11"/>
                </a:cubicBezTo>
                <a:close/>
                <a:moveTo>
                  <a:pt x="11" y="16"/>
                </a:moveTo>
                <a:cubicBezTo>
                  <a:pt x="12" y="17"/>
                  <a:pt x="12" y="18"/>
                  <a:pt x="12" y="19"/>
                </a:cubicBezTo>
                <a:cubicBezTo>
                  <a:pt x="13" y="19"/>
                  <a:pt x="13" y="18"/>
                  <a:pt x="13" y="18"/>
                </a:cubicBezTo>
                <a:cubicBezTo>
                  <a:pt x="13" y="16"/>
                  <a:pt x="13" y="18"/>
                  <a:pt x="12" y="18"/>
                </a:cubicBezTo>
                <a:cubicBezTo>
                  <a:pt x="12" y="17"/>
                  <a:pt x="12" y="17"/>
                  <a:pt x="12" y="17"/>
                </a:cubicBezTo>
                <a:cubicBezTo>
                  <a:pt x="12" y="15"/>
                  <a:pt x="13" y="17"/>
                  <a:pt x="13" y="16"/>
                </a:cubicBezTo>
                <a:cubicBezTo>
                  <a:pt x="13" y="17"/>
                  <a:pt x="13" y="18"/>
                  <a:pt x="13" y="18"/>
                </a:cubicBezTo>
                <a:cubicBezTo>
                  <a:pt x="13" y="20"/>
                  <a:pt x="13" y="19"/>
                  <a:pt x="13" y="21"/>
                </a:cubicBezTo>
                <a:cubicBezTo>
                  <a:pt x="12" y="20"/>
                  <a:pt x="12" y="20"/>
                  <a:pt x="11" y="21"/>
                </a:cubicBezTo>
                <a:cubicBezTo>
                  <a:pt x="11" y="21"/>
                  <a:pt x="11" y="20"/>
                  <a:pt x="11" y="19"/>
                </a:cubicBezTo>
                <a:cubicBezTo>
                  <a:pt x="10" y="19"/>
                  <a:pt x="10" y="19"/>
                  <a:pt x="10" y="20"/>
                </a:cubicBezTo>
                <a:cubicBezTo>
                  <a:pt x="10" y="20"/>
                  <a:pt x="10" y="21"/>
                  <a:pt x="10" y="21"/>
                </a:cubicBezTo>
                <a:cubicBezTo>
                  <a:pt x="10" y="21"/>
                  <a:pt x="10" y="22"/>
                  <a:pt x="9" y="22"/>
                </a:cubicBezTo>
                <a:cubicBezTo>
                  <a:pt x="9" y="21"/>
                  <a:pt x="10" y="21"/>
                  <a:pt x="9" y="19"/>
                </a:cubicBezTo>
                <a:cubicBezTo>
                  <a:pt x="10" y="19"/>
                  <a:pt x="11" y="19"/>
                  <a:pt x="10" y="17"/>
                </a:cubicBezTo>
                <a:cubicBezTo>
                  <a:pt x="11" y="18"/>
                  <a:pt x="11" y="18"/>
                  <a:pt x="11" y="18"/>
                </a:cubicBezTo>
                <a:cubicBezTo>
                  <a:pt x="12" y="18"/>
                  <a:pt x="12" y="17"/>
                  <a:pt x="11" y="16"/>
                </a:cubicBezTo>
                <a:close/>
                <a:moveTo>
                  <a:pt x="14" y="20"/>
                </a:moveTo>
                <a:cubicBezTo>
                  <a:pt x="13" y="19"/>
                  <a:pt x="14" y="17"/>
                  <a:pt x="14" y="17"/>
                </a:cubicBezTo>
                <a:cubicBezTo>
                  <a:pt x="15" y="18"/>
                  <a:pt x="14" y="18"/>
                  <a:pt x="14" y="20"/>
                </a:cubicBezTo>
                <a:close/>
                <a:moveTo>
                  <a:pt x="42" y="18"/>
                </a:moveTo>
                <a:cubicBezTo>
                  <a:pt x="42" y="16"/>
                  <a:pt x="43" y="18"/>
                  <a:pt x="44" y="18"/>
                </a:cubicBezTo>
                <a:cubicBezTo>
                  <a:pt x="44" y="18"/>
                  <a:pt x="43" y="19"/>
                  <a:pt x="44" y="20"/>
                </a:cubicBezTo>
                <a:cubicBezTo>
                  <a:pt x="44" y="21"/>
                  <a:pt x="44" y="23"/>
                  <a:pt x="43" y="22"/>
                </a:cubicBezTo>
                <a:cubicBezTo>
                  <a:pt x="43" y="19"/>
                  <a:pt x="43" y="19"/>
                  <a:pt x="42" y="18"/>
                </a:cubicBezTo>
                <a:close/>
                <a:moveTo>
                  <a:pt x="14" y="20"/>
                </a:moveTo>
                <a:cubicBezTo>
                  <a:pt x="14" y="20"/>
                  <a:pt x="15" y="21"/>
                  <a:pt x="15" y="22"/>
                </a:cubicBezTo>
                <a:cubicBezTo>
                  <a:pt x="15" y="23"/>
                  <a:pt x="14" y="23"/>
                  <a:pt x="14" y="24"/>
                </a:cubicBezTo>
                <a:cubicBezTo>
                  <a:pt x="13" y="23"/>
                  <a:pt x="14" y="21"/>
                  <a:pt x="14" y="20"/>
                </a:cubicBezTo>
                <a:close/>
                <a:moveTo>
                  <a:pt x="8" y="21"/>
                </a:moveTo>
                <a:cubicBezTo>
                  <a:pt x="9" y="21"/>
                  <a:pt x="8" y="22"/>
                  <a:pt x="9" y="22"/>
                </a:cubicBezTo>
                <a:cubicBezTo>
                  <a:pt x="9" y="23"/>
                  <a:pt x="8" y="23"/>
                  <a:pt x="8" y="23"/>
                </a:cubicBezTo>
                <a:cubicBezTo>
                  <a:pt x="8" y="23"/>
                  <a:pt x="8" y="22"/>
                  <a:pt x="8" y="21"/>
                </a:cubicBezTo>
                <a:close/>
                <a:moveTo>
                  <a:pt x="17" y="22"/>
                </a:moveTo>
                <a:cubicBezTo>
                  <a:pt x="17" y="22"/>
                  <a:pt x="17" y="22"/>
                  <a:pt x="17" y="23"/>
                </a:cubicBezTo>
                <a:cubicBezTo>
                  <a:pt x="16" y="23"/>
                  <a:pt x="17" y="21"/>
                  <a:pt x="16" y="22"/>
                </a:cubicBezTo>
                <a:cubicBezTo>
                  <a:pt x="16" y="20"/>
                  <a:pt x="17" y="21"/>
                  <a:pt x="17" y="22"/>
                </a:cubicBezTo>
                <a:close/>
                <a:moveTo>
                  <a:pt x="38" y="21"/>
                </a:moveTo>
                <a:cubicBezTo>
                  <a:pt x="39" y="22"/>
                  <a:pt x="41" y="23"/>
                  <a:pt x="42" y="24"/>
                </a:cubicBezTo>
                <a:cubicBezTo>
                  <a:pt x="40" y="25"/>
                  <a:pt x="39" y="21"/>
                  <a:pt x="38" y="23"/>
                </a:cubicBezTo>
                <a:cubicBezTo>
                  <a:pt x="38" y="23"/>
                  <a:pt x="39" y="22"/>
                  <a:pt x="38" y="21"/>
                </a:cubicBezTo>
                <a:close/>
                <a:moveTo>
                  <a:pt x="42" y="22"/>
                </a:moveTo>
                <a:cubicBezTo>
                  <a:pt x="43" y="23"/>
                  <a:pt x="42" y="25"/>
                  <a:pt x="43" y="25"/>
                </a:cubicBezTo>
                <a:cubicBezTo>
                  <a:pt x="42" y="27"/>
                  <a:pt x="42" y="23"/>
                  <a:pt x="42" y="22"/>
                </a:cubicBezTo>
                <a:close/>
                <a:moveTo>
                  <a:pt x="51" y="23"/>
                </a:moveTo>
                <a:cubicBezTo>
                  <a:pt x="51" y="22"/>
                  <a:pt x="51" y="23"/>
                  <a:pt x="52" y="23"/>
                </a:cubicBezTo>
                <a:cubicBezTo>
                  <a:pt x="52" y="24"/>
                  <a:pt x="52" y="25"/>
                  <a:pt x="51" y="25"/>
                </a:cubicBezTo>
                <a:cubicBezTo>
                  <a:pt x="51" y="24"/>
                  <a:pt x="52" y="23"/>
                  <a:pt x="51" y="23"/>
                </a:cubicBezTo>
                <a:close/>
                <a:moveTo>
                  <a:pt x="6" y="48"/>
                </a:moveTo>
                <a:cubicBezTo>
                  <a:pt x="6" y="48"/>
                  <a:pt x="7" y="49"/>
                  <a:pt x="7" y="49"/>
                </a:cubicBezTo>
                <a:cubicBezTo>
                  <a:pt x="7" y="50"/>
                  <a:pt x="7" y="50"/>
                  <a:pt x="6" y="50"/>
                </a:cubicBezTo>
                <a:cubicBezTo>
                  <a:pt x="6" y="49"/>
                  <a:pt x="6" y="49"/>
                  <a:pt x="6" y="48"/>
                </a:cubicBezTo>
                <a:close/>
                <a:moveTo>
                  <a:pt x="7" y="52"/>
                </a:moveTo>
                <a:cubicBezTo>
                  <a:pt x="8" y="52"/>
                  <a:pt x="7" y="54"/>
                  <a:pt x="8" y="54"/>
                </a:cubicBezTo>
                <a:cubicBezTo>
                  <a:pt x="7" y="54"/>
                  <a:pt x="6" y="55"/>
                  <a:pt x="6" y="54"/>
                </a:cubicBezTo>
                <a:cubicBezTo>
                  <a:pt x="6" y="53"/>
                  <a:pt x="7" y="54"/>
                  <a:pt x="7" y="52"/>
                </a:cubicBezTo>
                <a:close/>
                <a:moveTo>
                  <a:pt x="17" y="61"/>
                </a:moveTo>
                <a:cubicBezTo>
                  <a:pt x="17" y="62"/>
                  <a:pt x="17" y="63"/>
                  <a:pt x="16" y="63"/>
                </a:cubicBezTo>
                <a:cubicBezTo>
                  <a:pt x="17" y="62"/>
                  <a:pt x="17" y="61"/>
                  <a:pt x="17" y="61"/>
                </a:cubicBezTo>
                <a:close/>
                <a:moveTo>
                  <a:pt x="17" y="65"/>
                </a:moveTo>
                <a:cubicBezTo>
                  <a:pt x="17" y="64"/>
                  <a:pt x="16" y="66"/>
                  <a:pt x="17" y="66"/>
                </a:cubicBezTo>
                <a:cubicBezTo>
                  <a:pt x="17" y="67"/>
                  <a:pt x="17" y="67"/>
                  <a:pt x="16" y="67"/>
                </a:cubicBezTo>
                <a:cubicBezTo>
                  <a:pt x="17" y="67"/>
                  <a:pt x="17" y="66"/>
                  <a:pt x="16" y="66"/>
                </a:cubicBezTo>
                <a:cubicBezTo>
                  <a:pt x="16" y="65"/>
                  <a:pt x="17" y="66"/>
                  <a:pt x="17" y="65"/>
                </a:cubicBezTo>
                <a:close/>
                <a:moveTo>
                  <a:pt x="11" y="65"/>
                </a:moveTo>
                <a:cubicBezTo>
                  <a:pt x="11" y="66"/>
                  <a:pt x="10" y="66"/>
                  <a:pt x="10" y="67"/>
                </a:cubicBezTo>
                <a:cubicBezTo>
                  <a:pt x="9" y="66"/>
                  <a:pt x="10" y="64"/>
                  <a:pt x="11" y="65"/>
                </a:cubicBezTo>
                <a:close/>
                <a:moveTo>
                  <a:pt x="23" y="66"/>
                </a:moveTo>
                <a:cubicBezTo>
                  <a:pt x="23" y="67"/>
                  <a:pt x="23" y="68"/>
                  <a:pt x="23" y="69"/>
                </a:cubicBezTo>
                <a:cubicBezTo>
                  <a:pt x="22" y="68"/>
                  <a:pt x="23" y="66"/>
                  <a:pt x="22" y="67"/>
                </a:cubicBezTo>
                <a:cubicBezTo>
                  <a:pt x="22" y="66"/>
                  <a:pt x="22" y="66"/>
                  <a:pt x="23" y="66"/>
                </a:cubicBezTo>
                <a:close/>
                <a:moveTo>
                  <a:pt x="6" y="67"/>
                </a:moveTo>
                <a:cubicBezTo>
                  <a:pt x="6" y="68"/>
                  <a:pt x="6" y="69"/>
                  <a:pt x="6" y="70"/>
                </a:cubicBezTo>
                <a:cubicBezTo>
                  <a:pt x="5" y="69"/>
                  <a:pt x="5" y="68"/>
                  <a:pt x="6" y="67"/>
                </a:cubicBezTo>
                <a:close/>
                <a:moveTo>
                  <a:pt x="6" y="69"/>
                </a:moveTo>
                <a:cubicBezTo>
                  <a:pt x="7" y="69"/>
                  <a:pt x="7" y="70"/>
                  <a:pt x="7" y="71"/>
                </a:cubicBezTo>
                <a:cubicBezTo>
                  <a:pt x="8" y="71"/>
                  <a:pt x="7" y="70"/>
                  <a:pt x="8" y="69"/>
                </a:cubicBezTo>
                <a:cubicBezTo>
                  <a:pt x="9" y="70"/>
                  <a:pt x="8" y="71"/>
                  <a:pt x="8" y="72"/>
                </a:cubicBezTo>
                <a:cubicBezTo>
                  <a:pt x="7" y="72"/>
                  <a:pt x="7" y="72"/>
                  <a:pt x="6" y="71"/>
                </a:cubicBezTo>
                <a:cubicBezTo>
                  <a:pt x="6" y="71"/>
                  <a:pt x="6" y="70"/>
                  <a:pt x="7" y="70"/>
                </a:cubicBezTo>
                <a:cubicBezTo>
                  <a:pt x="7" y="70"/>
                  <a:pt x="6" y="70"/>
                  <a:pt x="6" y="69"/>
                </a:cubicBezTo>
                <a:close/>
                <a:moveTo>
                  <a:pt x="10" y="70"/>
                </a:moveTo>
                <a:cubicBezTo>
                  <a:pt x="9" y="71"/>
                  <a:pt x="10" y="72"/>
                  <a:pt x="9" y="72"/>
                </a:cubicBezTo>
                <a:cubicBezTo>
                  <a:pt x="9" y="70"/>
                  <a:pt x="9" y="70"/>
                  <a:pt x="9" y="70"/>
                </a:cubicBezTo>
                <a:cubicBezTo>
                  <a:pt x="9" y="70"/>
                  <a:pt x="9" y="70"/>
                  <a:pt x="10" y="70"/>
                </a:cubicBezTo>
                <a:close/>
                <a:moveTo>
                  <a:pt x="6" y="73"/>
                </a:moveTo>
                <a:cubicBezTo>
                  <a:pt x="6" y="73"/>
                  <a:pt x="5" y="73"/>
                  <a:pt x="5" y="72"/>
                </a:cubicBezTo>
                <a:cubicBezTo>
                  <a:pt x="5" y="70"/>
                  <a:pt x="6" y="70"/>
                  <a:pt x="6" y="73"/>
                </a:cubicBezTo>
                <a:close/>
                <a:moveTo>
                  <a:pt x="9" y="75"/>
                </a:moveTo>
                <a:cubicBezTo>
                  <a:pt x="9" y="74"/>
                  <a:pt x="10" y="74"/>
                  <a:pt x="10" y="74"/>
                </a:cubicBezTo>
                <a:cubicBezTo>
                  <a:pt x="10" y="75"/>
                  <a:pt x="10" y="75"/>
                  <a:pt x="9" y="75"/>
                </a:cubicBezTo>
                <a:close/>
                <a:moveTo>
                  <a:pt x="6" y="85"/>
                </a:moveTo>
                <a:cubicBezTo>
                  <a:pt x="7" y="86"/>
                  <a:pt x="6" y="88"/>
                  <a:pt x="5" y="90"/>
                </a:cubicBezTo>
                <a:cubicBezTo>
                  <a:pt x="5" y="89"/>
                  <a:pt x="6" y="87"/>
                  <a:pt x="5" y="87"/>
                </a:cubicBezTo>
                <a:cubicBezTo>
                  <a:pt x="5" y="87"/>
                  <a:pt x="5" y="87"/>
                  <a:pt x="5" y="87"/>
                </a:cubicBezTo>
                <a:cubicBezTo>
                  <a:pt x="6" y="87"/>
                  <a:pt x="6" y="86"/>
                  <a:pt x="6" y="85"/>
                </a:cubicBezTo>
                <a:close/>
                <a:moveTo>
                  <a:pt x="58" y="85"/>
                </a:moveTo>
                <a:cubicBezTo>
                  <a:pt x="59" y="85"/>
                  <a:pt x="59" y="87"/>
                  <a:pt x="59" y="88"/>
                </a:cubicBezTo>
                <a:cubicBezTo>
                  <a:pt x="58" y="88"/>
                  <a:pt x="59" y="86"/>
                  <a:pt x="58" y="85"/>
                </a:cubicBezTo>
                <a:close/>
                <a:moveTo>
                  <a:pt x="5" y="92"/>
                </a:moveTo>
                <a:cubicBezTo>
                  <a:pt x="5" y="92"/>
                  <a:pt x="5" y="93"/>
                  <a:pt x="5" y="93"/>
                </a:cubicBezTo>
                <a:cubicBezTo>
                  <a:pt x="5" y="94"/>
                  <a:pt x="5" y="94"/>
                  <a:pt x="5" y="95"/>
                </a:cubicBezTo>
                <a:cubicBezTo>
                  <a:pt x="4" y="94"/>
                  <a:pt x="5" y="93"/>
                  <a:pt x="5" y="92"/>
                </a:cubicBezTo>
                <a:close/>
                <a:moveTo>
                  <a:pt x="5" y="141"/>
                </a:moveTo>
                <a:cubicBezTo>
                  <a:pt x="6" y="141"/>
                  <a:pt x="7" y="142"/>
                  <a:pt x="6" y="142"/>
                </a:cubicBezTo>
                <a:cubicBezTo>
                  <a:pt x="6" y="141"/>
                  <a:pt x="5" y="142"/>
                  <a:pt x="5" y="141"/>
                </a:cubicBezTo>
                <a:close/>
                <a:moveTo>
                  <a:pt x="8" y="152"/>
                </a:moveTo>
                <a:cubicBezTo>
                  <a:pt x="9" y="150"/>
                  <a:pt x="9" y="152"/>
                  <a:pt x="9" y="152"/>
                </a:cubicBezTo>
                <a:cubicBezTo>
                  <a:pt x="9" y="154"/>
                  <a:pt x="9" y="152"/>
                  <a:pt x="8" y="152"/>
                </a:cubicBezTo>
                <a:close/>
                <a:moveTo>
                  <a:pt x="8" y="159"/>
                </a:moveTo>
                <a:cubicBezTo>
                  <a:pt x="7" y="159"/>
                  <a:pt x="7" y="156"/>
                  <a:pt x="8" y="157"/>
                </a:cubicBezTo>
                <a:cubicBezTo>
                  <a:pt x="8" y="157"/>
                  <a:pt x="8" y="158"/>
                  <a:pt x="8" y="158"/>
                </a:cubicBezTo>
                <a:cubicBezTo>
                  <a:pt x="8" y="160"/>
                  <a:pt x="8" y="157"/>
                  <a:pt x="8" y="159"/>
                </a:cubicBezTo>
                <a:close/>
                <a:moveTo>
                  <a:pt x="7" y="159"/>
                </a:moveTo>
                <a:cubicBezTo>
                  <a:pt x="6" y="160"/>
                  <a:pt x="6" y="160"/>
                  <a:pt x="6" y="160"/>
                </a:cubicBezTo>
                <a:cubicBezTo>
                  <a:pt x="6" y="161"/>
                  <a:pt x="7" y="161"/>
                  <a:pt x="7" y="161"/>
                </a:cubicBezTo>
                <a:cubicBezTo>
                  <a:pt x="6" y="164"/>
                  <a:pt x="6" y="158"/>
                  <a:pt x="7" y="159"/>
                </a:cubicBezTo>
                <a:close/>
                <a:moveTo>
                  <a:pt x="8" y="175"/>
                </a:moveTo>
                <a:cubicBezTo>
                  <a:pt x="7" y="176"/>
                  <a:pt x="7" y="178"/>
                  <a:pt x="7" y="179"/>
                </a:cubicBezTo>
                <a:cubicBezTo>
                  <a:pt x="7" y="180"/>
                  <a:pt x="8" y="181"/>
                  <a:pt x="9" y="180"/>
                </a:cubicBezTo>
                <a:cubicBezTo>
                  <a:pt x="9" y="182"/>
                  <a:pt x="8" y="181"/>
                  <a:pt x="8" y="183"/>
                </a:cubicBezTo>
                <a:cubicBezTo>
                  <a:pt x="8" y="183"/>
                  <a:pt x="8" y="180"/>
                  <a:pt x="7" y="181"/>
                </a:cubicBezTo>
                <a:cubicBezTo>
                  <a:pt x="6" y="179"/>
                  <a:pt x="7" y="177"/>
                  <a:pt x="6" y="176"/>
                </a:cubicBezTo>
                <a:cubicBezTo>
                  <a:pt x="6" y="175"/>
                  <a:pt x="7" y="176"/>
                  <a:pt x="8" y="175"/>
                </a:cubicBezTo>
                <a:close/>
                <a:moveTo>
                  <a:pt x="12" y="182"/>
                </a:moveTo>
                <a:cubicBezTo>
                  <a:pt x="12" y="182"/>
                  <a:pt x="12" y="184"/>
                  <a:pt x="12" y="186"/>
                </a:cubicBezTo>
                <a:cubicBezTo>
                  <a:pt x="11" y="185"/>
                  <a:pt x="12" y="184"/>
                  <a:pt x="12" y="182"/>
                </a:cubicBezTo>
                <a:close/>
                <a:moveTo>
                  <a:pt x="8" y="191"/>
                </a:moveTo>
                <a:cubicBezTo>
                  <a:pt x="8" y="190"/>
                  <a:pt x="8" y="192"/>
                  <a:pt x="9" y="191"/>
                </a:cubicBezTo>
                <a:cubicBezTo>
                  <a:pt x="9" y="193"/>
                  <a:pt x="8" y="191"/>
                  <a:pt x="8" y="193"/>
                </a:cubicBezTo>
                <a:cubicBezTo>
                  <a:pt x="7" y="193"/>
                  <a:pt x="8" y="191"/>
                  <a:pt x="8" y="191"/>
                </a:cubicBezTo>
                <a:close/>
                <a:moveTo>
                  <a:pt x="10" y="192"/>
                </a:moveTo>
                <a:cubicBezTo>
                  <a:pt x="10" y="192"/>
                  <a:pt x="10" y="193"/>
                  <a:pt x="10" y="193"/>
                </a:cubicBezTo>
                <a:cubicBezTo>
                  <a:pt x="10" y="193"/>
                  <a:pt x="9" y="191"/>
                  <a:pt x="9" y="194"/>
                </a:cubicBezTo>
                <a:cubicBezTo>
                  <a:pt x="8" y="193"/>
                  <a:pt x="9" y="192"/>
                  <a:pt x="10" y="192"/>
                </a:cubicBezTo>
                <a:close/>
                <a:moveTo>
                  <a:pt x="9" y="194"/>
                </a:moveTo>
                <a:cubicBezTo>
                  <a:pt x="10" y="194"/>
                  <a:pt x="10" y="195"/>
                  <a:pt x="11" y="195"/>
                </a:cubicBezTo>
                <a:cubicBezTo>
                  <a:pt x="10" y="195"/>
                  <a:pt x="9" y="196"/>
                  <a:pt x="9" y="194"/>
                </a:cubicBezTo>
                <a:close/>
                <a:moveTo>
                  <a:pt x="12" y="219"/>
                </a:moveTo>
                <a:cubicBezTo>
                  <a:pt x="12" y="218"/>
                  <a:pt x="12" y="219"/>
                  <a:pt x="12" y="218"/>
                </a:cubicBezTo>
                <a:cubicBezTo>
                  <a:pt x="12" y="219"/>
                  <a:pt x="12" y="220"/>
                  <a:pt x="13" y="220"/>
                </a:cubicBezTo>
                <a:cubicBezTo>
                  <a:pt x="12" y="221"/>
                  <a:pt x="12" y="219"/>
                  <a:pt x="12" y="219"/>
                </a:cubicBezTo>
                <a:close/>
                <a:moveTo>
                  <a:pt x="13" y="222"/>
                </a:moveTo>
                <a:cubicBezTo>
                  <a:pt x="14" y="223"/>
                  <a:pt x="13" y="223"/>
                  <a:pt x="13" y="224"/>
                </a:cubicBezTo>
                <a:cubicBezTo>
                  <a:pt x="13" y="224"/>
                  <a:pt x="12" y="225"/>
                  <a:pt x="12" y="225"/>
                </a:cubicBezTo>
                <a:cubicBezTo>
                  <a:pt x="11" y="224"/>
                  <a:pt x="12" y="224"/>
                  <a:pt x="12" y="223"/>
                </a:cubicBezTo>
                <a:cubicBezTo>
                  <a:pt x="13" y="224"/>
                  <a:pt x="13" y="224"/>
                  <a:pt x="13" y="222"/>
                </a:cubicBezTo>
                <a:close/>
                <a:moveTo>
                  <a:pt x="14" y="229"/>
                </a:moveTo>
                <a:cubicBezTo>
                  <a:pt x="13" y="227"/>
                  <a:pt x="15" y="230"/>
                  <a:pt x="15" y="228"/>
                </a:cubicBezTo>
                <a:cubicBezTo>
                  <a:pt x="16" y="230"/>
                  <a:pt x="14" y="229"/>
                  <a:pt x="14" y="229"/>
                </a:cubicBezTo>
                <a:close/>
                <a:moveTo>
                  <a:pt x="12" y="230"/>
                </a:moveTo>
                <a:cubicBezTo>
                  <a:pt x="12" y="232"/>
                  <a:pt x="12" y="232"/>
                  <a:pt x="12" y="233"/>
                </a:cubicBezTo>
                <a:cubicBezTo>
                  <a:pt x="11" y="233"/>
                  <a:pt x="11" y="233"/>
                  <a:pt x="11" y="232"/>
                </a:cubicBezTo>
                <a:cubicBezTo>
                  <a:pt x="11" y="232"/>
                  <a:pt x="11" y="230"/>
                  <a:pt x="12" y="230"/>
                </a:cubicBezTo>
                <a:close/>
                <a:moveTo>
                  <a:pt x="14" y="230"/>
                </a:moveTo>
                <a:cubicBezTo>
                  <a:pt x="13" y="231"/>
                  <a:pt x="14" y="233"/>
                  <a:pt x="14" y="231"/>
                </a:cubicBezTo>
                <a:cubicBezTo>
                  <a:pt x="14" y="231"/>
                  <a:pt x="14" y="232"/>
                  <a:pt x="14" y="232"/>
                </a:cubicBezTo>
                <a:cubicBezTo>
                  <a:pt x="14" y="232"/>
                  <a:pt x="14" y="234"/>
                  <a:pt x="13" y="234"/>
                </a:cubicBezTo>
                <a:cubicBezTo>
                  <a:pt x="13" y="233"/>
                  <a:pt x="13" y="232"/>
                  <a:pt x="13" y="232"/>
                </a:cubicBezTo>
                <a:cubicBezTo>
                  <a:pt x="13" y="231"/>
                  <a:pt x="13" y="230"/>
                  <a:pt x="14" y="230"/>
                </a:cubicBezTo>
                <a:close/>
                <a:moveTo>
                  <a:pt x="12" y="233"/>
                </a:moveTo>
                <a:cubicBezTo>
                  <a:pt x="13" y="233"/>
                  <a:pt x="12" y="235"/>
                  <a:pt x="13" y="235"/>
                </a:cubicBezTo>
                <a:cubicBezTo>
                  <a:pt x="12" y="235"/>
                  <a:pt x="11" y="235"/>
                  <a:pt x="11" y="234"/>
                </a:cubicBezTo>
                <a:cubicBezTo>
                  <a:pt x="12" y="234"/>
                  <a:pt x="12" y="235"/>
                  <a:pt x="12" y="233"/>
                </a:cubicBezTo>
                <a:close/>
                <a:moveTo>
                  <a:pt x="16" y="234"/>
                </a:moveTo>
                <a:cubicBezTo>
                  <a:pt x="15" y="235"/>
                  <a:pt x="15" y="235"/>
                  <a:pt x="15" y="236"/>
                </a:cubicBezTo>
                <a:cubicBezTo>
                  <a:pt x="14" y="236"/>
                  <a:pt x="14" y="238"/>
                  <a:pt x="13" y="237"/>
                </a:cubicBezTo>
                <a:cubicBezTo>
                  <a:pt x="13" y="236"/>
                  <a:pt x="13" y="236"/>
                  <a:pt x="13" y="236"/>
                </a:cubicBezTo>
                <a:cubicBezTo>
                  <a:pt x="14" y="238"/>
                  <a:pt x="15" y="234"/>
                  <a:pt x="16" y="234"/>
                </a:cubicBezTo>
                <a:close/>
                <a:moveTo>
                  <a:pt x="15" y="241"/>
                </a:moveTo>
                <a:cubicBezTo>
                  <a:pt x="16" y="241"/>
                  <a:pt x="16" y="241"/>
                  <a:pt x="16" y="241"/>
                </a:cubicBezTo>
                <a:cubicBezTo>
                  <a:pt x="15" y="242"/>
                  <a:pt x="15" y="243"/>
                  <a:pt x="15" y="244"/>
                </a:cubicBezTo>
                <a:cubicBezTo>
                  <a:pt x="15" y="243"/>
                  <a:pt x="15" y="242"/>
                  <a:pt x="15" y="241"/>
                </a:cubicBezTo>
                <a:close/>
                <a:moveTo>
                  <a:pt x="55" y="250"/>
                </a:moveTo>
                <a:cubicBezTo>
                  <a:pt x="56" y="251"/>
                  <a:pt x="55" y="252"/>
                  <a:pt x="54" y="252"/>
                </a:cubicBezTo>
                <a:cubicBezTo>
                  <a:pt x="54" y="251"/>
                  <a:pt x="55" y="251"/>
                  <a:pt x="55" y="250"/>
                </a:cubicBezTo>
                <a:close/>
                <a:moveTo>
                  <a:pt x="53" y="261"/>
                </a:moveTo>
                <a:cubicBezTo>
                  <a:pt x="54" y="261"/>
                  <a:pt x="54" y="264"/>
                  <a:pt x="53" y="263"/>
                </a:cubicBezTo>
                <a:cubicBezTo>
                  <a:pt x="53" y="262"/>
                  <a:pt x="53" y="262"/>
                  <a:pt x="53" y="261"/>
                </a:cubicBezTo>
                <a:close/>
                <a:moveTo>
                  <a:pt x="18" y="276"/>
                </a:moveTo>
                <a:cubicBezTo>
                  <a:pt x="18" y="277"/>
                  <a:pt x="17" y="277"/>
                  <a:pt x="17" y="276"/>
                </a:cubicBezTo>
                <a:cubicBezTo>
                  <a:pt x="17" y="275"/>
                  <a:pt x="18" y="275"/>
                  <a:pt x="18" y="276"/>
                </a:cubicBezTo>
                <a:close/>
                <a:moveTo>
                  <a:pt x="49" y="276"/>
                </a:moveTo>
                <a:cubicBezTo>
                  <a:pt x="49" y="277"/>
                  <a:pt x="49" y="279"/>
                  <a:pt x="49" y="279"/>
                </a:cubicBezTo>
                <a:cubicBezTo>
                  <a:pt x="49" y="278"/>
                  <a:pt x="49" y="277"/>
                  <a:pt x="49" y="276"/>
                </a:cubicBezTo>
                <a:close/>
                <a:moveTo>
                  <a:pt x="51" y="277"/>
                </a:moveTo>
                <a:cubicBezTo>
                  <a:pt x="52" y="277"/>
                  <a:pt x="52" y="277"/>
                  <a:pt x="52" y="278"/>
                </a:cubicBezTo>
                <a:cubicBezTo>
                  <a:pt x="52" y="279"/>
                  <a:pt x="52" y="280"/>
                  <a:pt x="52" y="281"/>
                </a:cubicBezTo>
                <a:cubicBezTo>
                  <a:pt x="52" y="280"/>
                  <a:pt x="51" y="279"/>
                  <a:pt x="51" y="281"/>
                </a:cubicBezTo>
                <a:cubicBezTo>
                  <a:pt x="50" y="281"/>
                  <a:pt x="52" y="279"/>
                  <a:pt x="51" y="277"/>
                </a:cubicBezTo>
                <a:close/>
                <a:moveTo>
                  <a:pt x="18" y="279"/>
                </a:moveTo>
                <a:cubicBezTo>
                  <a:pt x="18" y="279"/>
                  <a:pt x="17" y="279"/>
                  <a:pt x="17" y="278"/>
                </a:cubicBezTo>
                <a:cubicBezTo>
                  <a:pt x="18" y="278"/>
                  <a:pt x="18" y="278"/>
                  <a:pt x="18" y="278"/>
                </a:cubicBezTo>
                <a:cubicBezTo>
                  <a:pt x="19" y="280"/>
                  <a:pt x="18" y="279"/>
                  <a:pt x="18" y="280"/>
                </a:cubicBezTo>
                <a:cubicBezTo>
                  <a:pt x="18" y="280"/>
                  <a:pt x="18" y="279"/>
                  <a:pt x="18" y="279"/>
                </a:cubicBezTo>
                <a:close/>
                <a:moveTo>
                  <a:pt x="33" y="282"/>
                </a:moveTo>
                <a:cubicBezTo>
                  <a:pt x="34" y="282"/>
                  <a:pt x="33" y="284"/>
                  <a:pt x="34" y="284"/>
                </a:cubicBezTo>
                <a:cubicBezTo>
                  <a:pt x="33" y="286"/>
                  <a:pt x="33" y="283"/>
                  <a:pt x="33" y="282"/>
                </a:cubicBezTo>
                <a:close/>
                <a:moveTo>
                  <a:pt x="49" y="282"/>
                </a:moveTo>
                <a:cubicBezTo>
                  <a:pt x="50" y="282"/>
                  <a:pt x="50" y="285"/>
                  <a:pt x="49" y="284"/>
                </a:cubicBezTo>
                <a:lnTo>
                  <a:pt x="49" y="282"/>
                </a:lnTo>
                <a:close/>
                <a:moveTo>
                  <a:pt x="45" y="283"/>
                </a:moveTo>
                <a:cubicBezTo>
                  <a:pt x="45" y="283"/>
                  <a:pt x="45" y="283"/>
                  <a:pt x="46" y="283"/>
                </a:cubicBezTo>
                <a:cubicBezTo>
                  <a:pt x="45" y="284"/>
                  <a:pt x="46" y="287"/>
                  <a:pt x="45" y="287"/>
                </a:cubicBezTo>
                <a:cubicBezTo>
                  <a:pt x="45" y="286"/>
                  <a:pt x="45" y="285"/>
                  <a:pt x="45" y="283"/>
                </a:cubicBezTo>
                <a:close/>
                <a:moveTo>
                  <a:pt x="17" y="284"/>
                </a:moveTo>
                <a:cubicBezTo>
                  <a:pt x="17" y="284"/>
                  <a:pt x="17" y="285"/>
                  <a:pt x="17" y="285"/>
                </a:cubicBezTo>
                <a:cubicBezTo>
                  <a:pt x="18" y="286"/>
                  <a:pt x="18" y="285"/>
                  <a:pt x="18" y="287"/>
                </a:cubicBezTo>
                <a:cubicBezTo>
                  <a:pt x="18" y="287"/>
                  <a:pt x="17" y="286"/>
                  <a:pt x="17" y="284"/>
                </a:cubicBezTo>
                <a:close/>
                <a:moveTo>
                  <a:pt x="52" y="284"/>
                </a:moveTo>
                <a:cubicBezTo>
                  <a:pt x="52" y="285"/>
                  <a:pt x="52" y="285"/>
                  <a:pt x="52" y="286"/>
                </a:cubicBezTo>
                <a:cubicBezTo>
                  <a:pt x="51" y="286"/>
                  <a:pt x="51" y="285"/>
                  <a:pt x="51" y="285"/>
                </a:cubicBezTo>
                <a:cubicBezTo>
                  <a:pt x="51" y="284"/>
                  <a:pt x="52" y="284"/>
                  <a:pt x="52" y="284"/>
                </a:cubicBezTo>
                <a:close/>
                <a:moveTo>
                  <a:pt x="40" y="286"/>
                </a:moveTo>
                <a:cubicBezTo>
                  <a:pt x="40" y="285"/>
                  <a:pt x="40" y="286"/>
                  <a:pt x="41" y="285"/>
                </a:cubicBezTo>
                <a:cubicBezTo>
                  <a:pt x="41" y="286"/>
                  <a:pt x="41" y="288"/>
                  <a:pt x="41" y="288"/>
                </a:cubicBezTo>
                <a:cubicBezTo>
                  <a:pt x="40" y="288"/>
                  <a:pt x="41" y="287"/>
                  <a:pt x="40" y="286"/>
                </a:cubicBezTo>
                <a:close/>
                <a:moveTo>
                  <a:pt x="46" y="286"/>
                </a:moveTo>
                <a:cubicBezTo>
                  <a:pt x="47" y="286"/>
                  <a:pt x="47" y="286"/>
                  <a:pt x="47" y="286"/>
                </a:cubicBezTo>
                <a:cubicBezTo>
                  <a:pt x="47" y="286"/>
                  <a:pt x="47" y="286"/>
                  <a:pt x="47" y="286"/>
                </a:cubicBezTo>
                <a:cubicBezTo>
                  <a:pt x="47" y="287"/>
                  <a:pt x="47" y="287"/>
                  <a:pt x="47" y="288"/>
                </a:cubicBezTo>
                <a:cubicBezTo>
                  <a:pt x="46" y="288"/>
                  <a:pt x="47" y="288"/>
                  <a:pt x="46" y="286"/>
                </a:cubicBezTo>
                <a:close/>
                <a:moveTo>
                  <a:pt x="48" y="286"/>
                </a:moveTo>
                <a:cubicBezTo>
                  <a:pt x="49" y="286"/>
                  <a:pt x="49" y="286"/>
                  <a:pt x="49" y="286"/>
                </a:cubicBezTo>
                <a:cubicBezTo>
                  <a:pt x="49" y="287"/>
                  <a:pt x="48" y="287"/>
                  <a:pt x="48" y="287"/>
                </a:cubicBezTo>
                <a:cubicBezTo>
                  <a:pt x="48" y="288"/>
                  <a:pt x="48" y="288"/>
                  <a:pt x="49" y="288"/>
                </a:cubicBezTo>
                <a:cubicBezTo>
                  <a:pt x="48" y="289"/>
                  <a:pt x="48" y="288"/>
                  <a:pt x="48" y="286"/>
                </a:cubicBezTo>
                <a:close/>
                <a:moveTo>
                  <a:pt x="51" y="286"/>
                </a:moveTo>
                <a:cubicBezTo>
                  <a:pt x="51" y="287"/>
                  <a:pt x="52" y="287"/>
                  <a:pt x="52" y="289"/>
                </a:cubicBezTo>
                <a:cubicBezTo>
                  <a:pt x="51" y="289"/>
                  <a:pt x="51" y="287"/>
                  <a:pt x="51" y="288"/>
                </a:cubicBezTo>
                <a:cubicBezTo>
                  <a:pt x="51" y="288"/>
                  <a:pt x="51" y="287"/>
                  <a:pt x="51" y="286"/>
                </a:cubicBezTo>
                <a:close/>
                <a:moveTo>
                  <a:pt x="53" y="287"/>
                </a:moveTo>
                <a:cubicBezTo>
                  <a:pt x="54" y="288"/>
                  <a:pt x="53" y="288"/>
                  <a:pt x="53" y="290"/>
                </a:cubicBezTo>
                <a:cubicBezTo>
                  <a:pt x="53" y="289"/>
                  <a:pt x="52" y="289"/>
                  <a:pt x="52" y="288"/>
                </a:cubicBezTo>
                <a:cubicBezTo>
                  <a:pt x="53" y="288"/>
                  <a:pt x="53" y="288"/>
                  <a:pt x="53" y="287"/>
                </a:cubicBezTo>
                <a:close/>
                <a:moveTo>
                  <a:pt x="36" y="290"/>
                </a:moveTo>
                <a:cubicBezTo>
                  <a:pt x="36" y="290"/>
                  <a:pt x="35" y="290"/>
                  <a:pt x="35" y="289"/>
                </a:cubicBezTo>
                <a:cubicBezTo>
                  <a:pt x="36" y="288"/>
                  <a:pt x="36" y="288"/>
                  <a:pt x="36" y="290"/>
                </a:cubicBezTo>
                <a:close/>
                <a:moveTo>
                  <a:pt x="42" y="290"/>
                </a:moveTo>
                <a:cubicBezTo>
                  <a:pt x="43" y="289"/>
                  <a:pt x="43" y="291"/>
                  <a:pt x="43" y="292"/>
                </a:cubicBezTo>
                <a:cubicBezTo>
                  <a:pt x="43" y="293"/>
                  <a:pt x="43" y="291"/>
                  <a:pt x="42" y="291"/>
                </a:cubicBezTo>
                <a:cubicBezTo>
                  <a:pt x="42" y="291"/>
                  <a:pt x="43" y="291"/>
                  <a:pt x="43" y="291"/>
                </a:cubicBezTo>
                <a:cubicBezTo>
                  <a:pt x="43" y="290"/>
                  <a:pt x="42" y="290"/>
                  <a:pt x="42" y="290"/>
                </a:cubicBezTo>
                <a:close/>
                <a:moveTo>
                  <a:pt x="46" y="290"/>
                </a:moveTo>
                <a:cubicBezTo>
                  <a:pt x="47" y="290"/>
                  <a:pt x="47" y="292"/>
                  <a:pt x="47" y="292"/>
                </a:cubicBezTo>
                <a:cubicBezTo>
                  <a:pt x="47" y="293"/>
                  <a:pt x="46" y="291"/>
                  <a:pt x="46" y="290"/>
                </a:cubicBezTo>
                <a:close/>
                <a:moveTo>
                  <a:pt x="35" y="291"/>
                </a:moveTo>
                <a:cubicBezTo>
                  <a:pt x="35" y="292"/>
                  <a:pt x="36" y="292"/>
                  <a:pt x="36" y="292"/>
                </a:cubicBezTo>
                <a:cubicBezTo>
                  <a:pt x="36" y="294"/>
                  <a:pt x="35" y="293"/>
                  <a:pt x="35" y="291"/>
                </a:cubicBezTo>
                <a:close/>
                <a:moveTo>
                  <a:pt x="44" y="293"/>
                </a:moveTo>
                <a:cubicBezTo>
                  <a:pt x="45" y="294"/>
                  <a:pt x="45" y="292"/>
                  <a:pt x="46" y="293"/>
                </a:cubicBezTo>
                <a:cubicBezTo>
                  <a:pt x="45" y="294"/>
                  <a:pt x="44" y="295"/>
                  <a:pt x="44" y="294"/>
                </a:cubicBezTo>
                <a:cubicBezTo>
                  <a:pt x="44" y="294"/>
                  <a:pt x="44" y="293"/>
                  <a:pt x="44" y="293"/>
                </a:cubicBezTo>
                <a:close/>
                <a:moveTo>
                  <a:pt x="50" y="293"/>
                </a:moveTo>
                <a:cubicBezTo>
                  <a:pt x="50" y="292"/>
                  <a:pt x="49" y="295"/>
                  <a:pt x="50" y="295"/>
                </a:cubicBezTo>
                <a:cubicBezTo>
                  <a:pt x="50" y="295"/>
                  <a:pt x="51" y="294"/>
                  <a:pt x="51" y="294"/>
                </a:cubicBezTo>
                <a:cubicBezTo>
                  <a:pt x="51" y="296"/>
                  <a:pt x="52" y="296"/>
                  <a:pt x="52" y="295"/>
                </a:cubicBezTo>
                <a:cubicBezTo>
                  <a:pt x="52" y="296"/>
                  <a:pt x="52" y="296"/>
                  <a:pt x="52" y="297"/>
                </a:cubicBezTo>
                <a:cubicBezTo>
                  <a:pt x="52" y="296"/>
                  <a:pt x="51" y="296"/>
                  <a:pt x="51" y="296"/>
                </a:cubicBezTo>
                <a:cubicBezTo>
                  <a:pt x="51" y="295"/>
                  <a:pt x="51" y="295"/>
                  <a:pt x="51" y="295"/>
                </a:cubicBezTo>
                <a:cubicBezTo>
                  <a:pt x="51" y="295"/>
                  <a:pt x="50" y="296"/>
                  <a:pt x="49" y="295"/>
                </a:cubicBezTo>
                <a:cubicBezTo>
                  <a:pt x="49" y="295"/>
                  <a:pt x="50" y="294"/>
                  <a:pt x="49" y="294"/>
                </a:cubicBezTo>
                <a:cubicBezTo>
                  <a:pt x="49" y="294"/>
                  <a:pt x="50" y="294"/>
                  <a:pt x="50" y="293"/>
                </a:cubicBezTo>
                <a:close/>
                <a:moveTo>
                  <a:pt x="43" y="295"/>
                </a:moveTo>
                <a:cubicBezTo>
                  <a:pt x="44" y="295"/>
                  <a:pt x="44" y="299"/>
                  <a:pt x="44" y="301"/>
                </a:cubicBezTo>
                <a:cubicBezTo>
                  <a:pt x="43" y="301"/>
                  <a:pt x="44" y="299"/>
                  <a:pt x="43" y="298"/>
                </a:cubicBezTo>
                <a:cubicBezTo>
                  <a:pt x="43" y="297"/>
                  <a:pt x="43" y="297"/>
                  <a:pt x="43" y="295"/>
                </a:cubicBezTo>
                <a:close/>
                <a:moveTo>
                  <a:pt x="48" y="295"/>
                </a:moveTo>
                <a:cubicBezTo>
                  <a:pt x="49" y="296"/>
                  <a:pt x="50" y="297"/>
                  <a:pt x="50" y="299"/>
                </a:cubicBezTo>
                <a:cubicBezTo>
                  <a:pt x="49" y="297"/>
                  <a:pt x="49" y="298"/>
                  <a:pt x="48" y="295"/>
                </a:cubicBezTo>
                <a:close/>
                <a:moveTo>
                  <a:pt x="41" y="296"/>
                </a:moveTo>
                <a:cubicBezTo>
                  <a:pt x="42" y="296"/>
                  <a:pt x="42" y="297"/>
                  <a:pt x="43" y="298"/>
                </a:cubicBezTo>
                <a:cubicBezTo>
                  <a:pt x="42" y="299"/>
                  <a:pt x="42" y="297"/>
                  <a:pt x="41" y="296"/>
                </a:cubicBezTo>
                <a:close/>
                <a:moveTo>
                  <a:pt x="53" y="296"/>
                </a:moveTo>
                <a:cubicBezTo>
                  <a:pt x="53" y="296"/>
                  <a:pt x="53" y="298"/>
                  <a:pt x="53" y="299"/>
                </a:cubicBezTo>
                <a:cubicBezTo>
                  <a:pt x="52" y="298"/>
                  <a:pt x="53" y="296"/>
                  <a:pt x="53" y="296"/>
                </a:cubicBezTo>
                <a:close/>
                <a:moveTo>
                  <a:pt x="20" y="296"/>
                </a:moveTo>
                <a:cubicBezTo>
                  <a:pt x="20" y="297"/>
                  <a:pt x="20" y="297"/>
                  <a:pt x="20" y="298"/>
                </a:cubicBezTo>
                <a:cubicBezTo>
                  <a:pt x="19" y="299"/>
                  <a:pt x="20" y="298"/>
                  <a:pt x="19" y="298"/>
                </a:cubicBezTo>
                <a:cubicBezTo>
                  <a:pt x="19" y="300"/>
                  <a:pt x="19" y="299"/>
                  <a:pt x="20" y="301"/>
                </a:cubicBezTo>
                <a:cubicBezTo>
                  <a:pt x="19" y="301"/>
                  <a:pt x="19" y="300"/>
                  <a:pt x="19" y="300"/>
                </a:cubicBezTo>
                <a:cubicBezTo>
                  <a:pt x="19" y="297"/>
                  <a:pt x="19" y="297"/>
                  <a:pt x="19" y="297"/>
                </a:cubicBezTo>
                <a:cubicBezTo>
                  <a:pt x="19" y="298"/>
                  <a:pt x="19" y="296"/>
                  <a:pt x="20" y="296"/>
                </a:cubicBezTo>
                <a:close/>
                <a:moveTo>
                  <a:pt x="44" y="296"/>
                </a:moveTo>
                <a:cubicBezTo>
                  <a:pt x="45" y="297"/>
                  <a:pt x="45" y="296"/>
                  <a:pt x="46" y="296"/>
                </a:cubicBezTo>
                <a:cubicBezTo>
                  <a:pt x="45" y="297"/>
                  <a:pt x="44" y="299"/>
                  <a:pt x="44" y="296"/>
                </a:cubicBezTo>
                <a:close/>
                <a:moveTo>
                  <a:pt x="37" y="298"/>
                </a:moveTo>
                <a:cubicBezTo>
                  <a:pt x="37" y="298"/>
                  <a:pt x="37" y="299"/>
                  <a:pt x="37" y="301"/>
                </a:cubicBezTo>
                <a:cubicBezTo>
                  <a:pt x="37" y="300"/>
                  <a:pt x="37" y="300"/>
                  <a:pt x="37" y="300"/>
                </a:cubicBezTo>
                <a:cubicBezTo>
                  <a:pt x="36" y="299"/>
                  <a:pt x="37" y="299"/>
                  <a:pt x="37" y="298"/>
                </a:cubicBezTo>
                <a:close/>
                <a:moveTo>
                  <a:pt x="34" y="298"/>
                </a:moveTo>
                <a:cubicBezTo>
                  <a:pt x="34" y="297"/>
                  <a:pt x="35" y="299"/>
                  <a:pt x="35" y="300"/>
                </a:cubicBezTo>
                <a:cubicBezTo>
                  <a:pt x="34" y="300"/>
                  <a:pt x="35" y="302"/>
                  <a:pt x="35" y="303"/>
                </a:cubicBezTo>
                <a:cubicBezTo>
                  <a:pt x="34" y="302"/>
                  <a:pt x="35" y="299"/>
                  <a:pt x="34" y="298"/>
                </a:cubicBezTo>
                <a:close/>
                <a:moveTo>
                  <a:pt x="48" y="301"/>
                </a:moveTo>
                <a:cubicBezTo>
                  <a:pt x="48" y="301"/>
                  <a:pt x="48" y="302"/>
                  <a:pt x="47" y="302"/>
                </a:cubicBezTo>
                <a:cubicBezTo>
                  <a:pt x="47" y="300"/>
                  <a:pt x="47" y="301"/>
                  <a:pt x="46" y="301"/>
                </a:cubicBezTo>
                <a:cubicBezTo>
                  <a:pt x="47" y="300"/>
                  <a:pt x="46" y="300"/>
                  <a:pt x="46" y="300"/>
                </a:cubicBezTo>
                <a:cubicBezTo>
                  <a:pt x="46" y="299"/>
                  <a:pt x="46" y="298"/>
                  <a:pt x="46" y="298"/>
                </a:cubicBezTo>
                <a:cubicBezTo>
                  <a:pt x="46" y="300"/>
                  <a:pt x="48" y="300"/>
                  <a:pt x="48" y="301"/>
                </a:cubicBezTo>
                <a:cubicBezTo>
                  <a:pt x="48" y="301"/>
                  <a:pt x="48" y="301"/>
                  <a:pt x="48" y="301"/>
                </a:cubicBezTo>
                <a:close/>
                <a:moveTo>
                  <a:pt x="33" y="299"/>
                </a:moveTo>
                <a:cubicBezTo>
                  <a:pt x="33" y="299"/>
                  <a:pt x="33" y="300"/>
                  <a:pt x="34" y="300"/>
                </a:cubicBezTo>
                <a:cubicBezTo>
                  <a:pt x="34" y="301"/>
                  <a:pt x="33" y="300"/>
                  <a:pt x="33" y="301"/>
                </a:cubicBezTo>
                <a:cubicBezTo>
                  <a:pt x="33" y="300"/>
                  <a:pt x="33" y="299"/>
                  <a:pt x="33" y="299"/>
                </a:cubicBezTo>
                <a:close/>
                <a:moveTo>
                  <a:pt x="37" y="302"/>
                </a:moveTo>
                <a:cubicBezTo>
                  <a:pt x="37" y="302"/>
                  <a:pt x="38" y="302"/>
                  <a:pt x="38" y="302"/>
                </a:cubicBezTo>
                <a:cubicBezTo>
                  <a:pt x="38" y="303"/>
                  <a:pt x="36" y="302"/>
                  <a:pt x="37" y="304"/>
                </a:cubicBezTo>
                <a:cubicBezTo>
                  <a:pt x="36" y="304"/>
                  <a:pt x="37" y="303"/>
                  <a:pt x="37" y="302"/>
                </a:cubicBezTo>
                <a:close/>
                <a:moveTo>
                  <a:pt x="49" y="305"/>
                </a:moveTo>
                <a:cubicBezTo>
                  <a:pt x="49" y="304"/>
                  <a:pt x="50" y="303"/>
                  <a:pt x="49" y="304"/>
                </a:cubicBezTo>
                <a:cubicBezTo>
                  <a:pt x="49" y="303"/>
                  <a:pt x="49" y="303"/>
                  <a:pt x="50" y="303"/>
                </a:cubicBezTo>
                <a:cubicBezTo>
                  <a:pt x="50" y="303"/>
                  <a:pt x="50" y="302"/>
                  <a:pt x="50" y="302"/>
                </a:cubicBezTo>
                <a:cubicBezTo>
                  <a:pt x="51" y="302"/>
                  <a:pt x="49" y="306"/>
                  <a:pt x="50" y="306"/>
                </a:cubicBezTo>
                <a:cubicBezTo>
                  <a:pt x="50" y="306"/>
                  <a:pt x="50" y="307"/>
                  <a:pt x="50" y="307"/>
                </a:cubicBezTo>
                <a:cubicBezTo>
                  <a:pt x="50" y="307"/>
                  <a:pt x="50" y="307"/>
                  <a:pt x="50" y="306"/>
                </a:cubicBezTo>
                <a:cubicBezTo>
                  <a:pt x="50" y="305"/>
                  <a:pt x="49" y="305"/>
                  <a:pt x="49" y="305"/>
                </a:cubicBezTo>
                <a:close/>
                <a:moveTo>
                  <a:pt x="34" y="305"/>
                </a:moveTo>
                <a:cubicBezTo>
                  <a:pt x="34" y="304"/>
                  <a:pt x="35" y="304"/>
                  <a:pt x="36" y="303"/>
                </a:cubicBezTo>
                <a:cubicBezTo>
                  <a:pt x="36" y="304"/>
                  <a:pt x="36" y="306"/>
                  <a:pt x="35" y="306"/>
                </a:cubicBezTo>
                <a:cubicBezTo>
                  <a:pt x="35" y="304"/>
                  <a:pt x="35" y="305"/>
                  <a:pt x="34" y="305"/>
                </a:cubicBezTo>
                <a:close/>
                <a:moveTo>
                  <a:pt x="48" y="305"/>
                </a:moveTo>
                <a:cubicBezTo>
                  <a:pt x="48" y="304"/>
                  <a:pt x="48" y="305"/>
                  <a:pt x="48" y="305"/>
                </a:cubicBezTo>
                <a:cubicBezTo>
                  <a:pt x="48" y="309"/>
                  <a:pt x="48" y="308"/>
                  <a:pt x="48" y="305"/>
                </a:cubicBezTo>
                <a:close/>
                <a:moveTo>
                  <a:pt x="20" y="306"/>
                </a:moveTo>
                <a:cubicBezTo>
                  <a:pt x="20" y="306"/>
                  <a:pt x="20" y="307"/>
                  <a:pt x="20" y="308"/>
                </a:cubicBezTo>
                <a:cubicBezTo>
                  <a:pt x="19" y="308"/>
                  <a:pt x="19" y="307"/>
                  <a:pt x="19" y="306"/>
                </a:cubicBezTo>
                <a:cubicBezTo>
                  <a:pt x="19" y="306"/>
                  <a:pt x="19" y="306"/>
                  <a:pt x="20" y="306"/>
                </a:cubicBezTo>
                <a:close/>
                <a:moveTo>
                  <a:pt x="20" y="318"/>
                </a:moveTo>
                <a:cubicBezTo>
                  <a:pt x="20" y="318"/>
                  <a:pt x="20" y="317"/>
                  <a:pt x="21" y="318"/>
                </a:cubicBezTo>
                <a:cubicBezTo>
                  <a:pt x="21" y="318"/>
                  <a:pt x="20" y="319"/>
                  <a:pt x="21" y="320"/>
                </a:cubicBezTo>
                <a:cubicBezTo>
                  <a:pt x="20" y="321"/>
                  <a:pt x="20" y="321"/>
                  <a:pt x="19" y="321"/>
                </a:cubicBezTo>
                <a:cubicBezTo>
                  <a:pt x="19" y="319"/>
                  <a:pt x="20" y="321"/>
                  <a:pt x="20" y="319"/>
                </a:cubicBezTo>
                <a:cubicBezTo>
                  <a:pt x="20" y="318"/>
                  <a:pt x="20" y="320"/>
                  <a:pt x="19" y="319"/>
                </a:cubicBezTo>
                <a:cubicBezTo>
                  <a:pt x="19" y="317"/>
                  <a:pt x="19" y="316"/>
                  <a:pt x="19" y="313"/>
                </a:cubicBezTo>
                <a:cubicBezTo>
                  <a:pt x="20" y="313"/>
                  <a:pt x="19" y="313"/>
                  <a:pt x="20" y="313"/>
                </a:cubicBezTo>
                <a:cubicBezTo>
                  <a:pt x="20" y="312"/>
                  <a:pt x="19" y="313"/>
                  <a:pt x="19" y="311"/>
                </a:cubicBezTo>
                <a:cubicBezTo>
                  <a:pt x="20" y="312"/>
                  <a:pt x="20" y="309"/>
                  <a:pt x="19" y="310"/>
                </a:cubicBezTo>
                <a:cubicBezTo>
                  <a:pt x="19" y="309"/>
                  <a:pt x="19" y="309"/>
                  <a:pt x="19" y="308"/>
                </a:cubicBezTo>
                <a:cubicBezTo>
                  <a:pt x="20" y="308"/>
                  <a:pt x="20" y="308"/>
                  <a:pt x="20" y="309"/>
                </a:cubicBezTo>
                <a:cubicBezTo>
                  <a:pt x="21" y="310"/>
                  <a:pt x="20" y="310"/>
                  <a:pt x="20" y="311"/>
                </a:cubicBezTo>
                <a:cubicBezTo>
                  <a:pt x="20" y="312"/>
                  <a:pt x="21" y="312"/>
                  <a:pt x="21" y="312"/>
                </a:cubicBezTo>
                <a:cubicBezTo>
                  <a:pt x="21" y="313"/>
                  <a:pt x="20" y="313"/>
                  <a:pt x="20" y="313"/>
                </a:cubicBezTo>
                <a:cubicBezTo>
                  <a:pt x="20" y="313"/>
                  <a:pt x="21" y="313"/>
                  <a:pt x="21" y="315"/>
                </a:cubicBezTo>
                <a:cubicBezTo>
                  <a:pt x="20" y="315"/>
                  <a:pt x="20" y="313"/>
                  <a:pt x="20" y="314"/>
                </a:cubicBezTo>
                <a:cubicBezTo>
                  <a:pt x="20" y="316"/>
                  <a:pt x="21" y="316"/>
                  <a:pt x="20" y="318"/>
                </a:cubicBezTo>
                <a:close/>
                <a:moveTo>
                  <a:pt x="37" y="309"/>
                </a:moveTo>
                <a:cubicBezTo>
                  <a:pt x="38" y="310"/>
                  <a:pt x="37" y="312"/>
                  <a:pt x="38" y="313"/>
                </a:cubicBezTo>
                <a:cubicBezTo>
                  <a:pt x="37" y="314"/>
                  <a:pt x="37" y="313"/>
                  <a:pt x="38" y="315"/>
                </a:cubicBezTo>
                <a:cubicBezTo>
                  <a:pt x="37" y="315"/>
                  <a:pt x="37" y="315"/>
                  <a:pt x="37" y="315"/>
                </a:cubicBezTo>
                <a:cubicBezTo>
                  <a:pt x="37" y="314"/>
                  <a:pt x="37" y="311"/>
                  <a:pt x="37" y="309"/>
                </a:cubicBezTo>
                <a:close/>
                <a:moveTo>
                  <a:pt x="49" y="309"/>
                </a:moveTo>
                <a:cubicBezTo>
                  <a:pt x="49" y="310"/>
                  <a:pt x="50" y="310"/>
                  <a:pt x="50" y="310"/>
                </a:cubicBezTo>
                <a:cubicBezTo>
                  <a:pt x="50" y="311"/>
                  <a:pt x="49" y="311"/>
                  <a:pt x="50" y="312"/>
                </a:cubicBezTo>
                <a:cubicBezTo>
                  <a:pt x="50" y="312"/>
                  <a:pt x="49" y="312"/>
                  <a:pt x="49" y="312"/>
                </a:cubicBezTo>
                <a:cubicBezTo>
                  <a:pt x="49" y="312"/>
                  <a:pt x="49" y="310"/>
                  <a:pt x="49" y="311"/>
                </a:cubicBezTo>
                <a:cubicBezTo>
                  <a:pt x="48" y="311"/>
                  <a:pt x="49" y="310"/>
                  <a:pt x="49" y="309"/>
                </a:cubicBezTo>
                <a:close/>
                <a:moveTo>
                  <a:pt x="47" y="311"/>
                </a:moveTo>
                <a:cubicBezTo>
                  <a:pt x="48" y="310"/>
                  <a:pt x="48" y="312"/>
                  <a:pt x="48" y="313"/>
                </a:cubicBezTo>
                <a:cubicBezTo>
                  <a:pt x="47" y="313"/>
                  <a:pt x="47" y="313"/>
                  <a:pt x="47" y="313"/>
                </a:cubicBezTo>
                <a:cubicBezTo>
                  <a:pt x="47" y="312"/>
                  <a:pt x="48" y="311"/>
                  <a:pt x="47" y="311"/>
                </a:cubicBezTo>
                <a:close/>
                <a:moveTo>
                  <a:pt x="48" y="313"/>
                </a:moveTo>
                <a:cubicBezTo>
                  <a:pt x="49" y="313"/>
                  <a:pt x="49" y="315"/>
                  <a:pt x="49" y="314"/>
                </a:cubicBezTo>
                <a:cubicBezTo>
                  <a:pt x="49" y="315"/>
                  <a:pt x="49" y="317"/>
                  <a:pt x="48" y="317"/>
                </a:cubicBezTo>
                <a:cubicBezTo>
                  <a:pt x="48" y="316"/>
                  <a:pt x="48" y="315"/>
                  <a:pt x="48" y="313"/>
                </a:cubicBezTo>
                <a:close/>
                <a:moveTo>
                  <a:pt x="45" y="314"/>
                </a:moveTo>
                <a:cubicBezTo>
                  <a:pt x="45" y="314"/>
                  <a:pt x="46" y="314"/>
                  <a:pt x="46" y="315"/>
                </a:cubicBezTo>
                <a:cubicBezTo>
                  <a:pt x="46" y="316"/>
                  <a:pt x="45" y="314"/>
                  <a:pt x="45" y="315"/>
                </a:cubicBezTo>
                <a:lnTo>
                  <a:pt x="45" y="314"/>
                </a:lnTo>
                <a:close/>
                <a:moveTo>
                  <a:pt x="53" y="316"/>
                </a:moveTo>
                <a:cubicBezTo>
                  <a:pt x="54" y="318"/>
                  <a:pt x="53" y="321"/>
                  <a:pt x="54" y="322"/>
                </a:cubicBezTo>
                <a:cubicBezTo>
                  <a:pt x="54" y="323"/>
                  <a:pt x="53" y="323"/>
                  <a:pt x="53" y="322"/>
                </a:cubicBezTo>
                <a:cubicBezTo>
                  <a:pt x="53" y="322"/>
                  <a:pt x="53" y="323"/>
                  <a:pt x="53" y="323"/>
                </a:cubicBezTo>
                <a:cubicBezTo>
                  <a:pt x="52" y="324"/>
                  <a:pt x="52" y="320"/>
                  <a:pt x="51" y="322"/>
                </a:cubicBezTo>
                <a:cubicBezTo>
                  <a:pt x="51" y="320"/>
                  <a:pt x="52" y="322"/>
                  <a:pt x="53" y="321"/>
                </a:cubicBezTo>
                <a:cubicBezTo>
                  <a:pt x="53" y="321"/>
                  <a:pt x="53" y="321"/>
                  <a:pt x="53" y="321"/>
                </a:cubicBezTo>
                <a:cubicBezTo>
                  <a:pt x="52" y="319"/>
                  <a:pt x="53" y="317"/>
                  <a:pt x="53" y="316"/>
                </a:cubicBezTo>
                <a:close/>
                <a:moveTo>
                  <a:pt x="40" y="317"/>
                </a:moveTo>
                <a:cubicBezTo>
                  <a:pt x="40" y="317"/>
                  <a:pt x="40" y="317"/>
                  <a:pt x="40" y="319"/>
                </a:cubicBezTo>
                <a:cubicBezTo>
                  <a:pt x="40" y="319"/>
                  <a:pt x="39" y="318"/>
                  <a:pt x="40" y="317"/>
                </a:cubicBezTo>
                <a:close/>
                <a:moveTo>
                  <a:pt x="45" y="320"/>
                </a:moveTo>
                <a:cubicBezTo>
                  <a:pt x="45" y="321"/>
                  <a:pt x="44" y="322"/>
                  <a:pt x="44" y="320"/>
                </a:cubicBezTo>
                <a:cubicBezTo>
                  <a:pt x="45" y="321"/>
                  <a:pt x="45" y="320"/>
                  <a:pt x="45" y="320"/>
                </a:cubicBezTo>
                <a:close/>
                <a:moveTo>
                  <a:pt x="40" y="320"/>
                </a:moveTo>
                <a:cubicBezTo>
                  <a:pt x="40" y="320"/>
                  <a:pt x="41" y="321"/>
                  <a:pt x="41" y="321"/>
                </a:cubicBezTo>
                <a:cubicBezTo>
                  <a:pt x="41" y="322"/>
                  <a:pt x="40" y="322"/>
                  <a:pt x="40" y="320"/>
                </a:cubicBezTo>
                <a:close/>
                <a:moveTo>
                  <a:pt x="47" y="325"/>
                </a:moveTo>
                <a:cubicBezTo>
                  <a:pt x="47" y="324"/>
                  <a:pt x="47" y="322"/>
                  <a:pt x="47" y="320"/>
                </a:cubicBezTo>
                <a:cubicBezTo>
                  <a:pt x="48" y="321"/>
                  <a:pt x="47" y="323"/>
                  <a:pt x="47" y="326"/>
                </a:cubicBezTo>
                <a:cubicBezTo>
                  <a:pt x="47" y="326"/>
                  <a:pt x="46" y="323"/>
                  <a:pt x="46" y="326"/>
                </a:cubicBezTo>
                <a:cubicBezTo>
                  <a:pt x="46" y="325"/>
                  <a:pt x="46" y="325"/>
                  <a:pt x="46" y="325"/>
                </a:cubicBezTo>
                <a:cubicBezTo>
                  <a:pt x="46" y="325"/>
                  <a:pt x="46" y="324"/>
                  <a:pt x="46" y="324"/>
                </a:cubicBezTo>
                <a:cubicBezTo>
                  <a:pt x="46" y="324"/>
                  <a:pt x="46" y="324"/>
                  <a:pt x="46" y="324"/>
                </a:cubicBezTo>
                <a:cubicBezTo>
                  <a:pt x="46" y="325"/>
                  <a:pt x="47" y="325"/>
                  <a:pt x="47" y="325"/>
                </a:cubicBezTo>
                <a:close/>
                <a:moveTo>
                  <a:pt x="46" y="327"/>
                </a:moveTo>
                <a:cubicBezTo>
                  <a:pt x="46" y="326"/>
                  <a:pt x="45" y="326"/>
                  <a:pt x="45" y="325"/>
                </a:cubicBezTo>
                <a:cubicBezTo>
                  <a:pt x="46" y="325"/>
                  <a:pt x="46" y="325"/>
                  <a:pt x="46" y="327"/>
                </a:cubicBezTo>
                <a:close/>
                <a:moveTo>
                  <a:pt x="19" y="323"/>
                </a:moveTo>
                <a:cubicBezTo>
                  <a:pt x="20" y="323"/>
                  <a:pt x="20" y="323"/>
                  <a:pt x="20" y="323"/>
                </a:cubicBezTo>
                <a:cubicBezTo>
                  <a:pt x="20" y="323"/>
                  <a:pt x="20" y="323"/>
                  <a:pt x="20" y="323"/>
                </a:cubicBezTo>
                <a:cubicBezTo>
                  <a:pt x="20" y="324"/>
                  <a:pt x="20" y="324"/>
                  <a:pt x="21" y="324"/>
                </a:cubicBezTo>
                <a:cubicBezTo>
                  <a:pt x="20" y="325"/>
                  <a:pt x="20" y="328"/>
                  <a:pt x="19" y="328"/>
                </a:cubicBezTo>
                <a:cubicBezTo>
                  <a:pt x="19" y="327"/>
                  <a:pt x="20" y="327"/>
                  <a:pt x="20" y="326"/>
                </a:cubicBezTo>
                <a:cubicBezTo>
                  <a:pt x="19" y="327"/>
                  <a:pt x="18" y="326"/>
                  <a:pt x="18" y="329"/>
                </a:cubicBezTo>
                <a:cubicBezTo>
                  <a:pt x="17" y="328"/>
                  <a:pt x="18" y="326"/>
                  <a:pt x="18" y="325"/>
                </a:cubicBezTo>
                <a:cubicBezTo>
                  <a:pt x="18" y="326"/>
                  <a:pt x="18" y="326"/>
                  <a:pt x="19" y="326"/>
                </a:cubicBezTo>
                <a:cubicBezTo>
                  <a:pt x="19" y="325"/>
                  <a:pt x="20" y="324"/>
                  <a:pt x="19" y="323"/>
                </a:cubicBezTo>
                <a:close/>
                <a:moveTo>
                  <a:pt x="31" y="323"/>
                </a:moveTo>
                <a:cubicBezTo>
                  <a:pt x="31" y="323"/>
                  <a:pt x="30" y="324"/>
                  <a:pt x="31" y="325"/>
                </a:cubicBezTo>
                <a:cubicBezTo>
                  <a:pt x="30" y="325"/>
                  <a:pt x="30" y="325"/>
                  <a:pt x="30" y="325"/>
                </a:cubicBezTo>
                <a:cubicBezTo>
                  <a:pt x="30" y="326"/>
                  <a:pt x="31" y="325"/>
                  <a:pt x="31" y="326"/>
                </a:cubicBezTo>
                <a:cubicBezTo>
                  <a:pt x="31" y="326"/>
                  <a:pt x="30" y="327"/>
                  <a:pt x="30" y="326"/>
                </a:cubicBezTo>
                <a:cubicBezTo>
                  <a:pt x="30" y="326"/>
                  <a:pt x="30" y="325"/>
                  <a:pt x="30" y="323"/>
                </a:cubicBezTo>
                <a:cubicBezTo>
                  <a:pt x="30" y="323"/>
                  <a:pt x="31" y="323"/>
                  <a:pt x="31" y="323"/>
                </a:cubicBezTo>
                <a:close/>
                <a:moveTo>
                  <a:pt x="37" y="323"/>
                </a:moveTo>
                <a:cubicBezTo>
                  <a:pt x="37" y="324"/>
                  <a:pt x="38" y="324"/>
                  <a:pt x="38" y="325"/>
                </a:cubicBezTo>
                <a:cubicBezTo>
                  <a:pt x="37" y="325"/>
                  <a:pt x="37" y="324"/>
                  <a:pt x="37" y="325"/>
                </a:cubicBezTo>
                <a:cubicBezTo>
                  <a:pt x="36" y="325"/>
                  <a:pt x="37" y="324"/>
                  <a:pt x="37" y="323"/>
                </a:cubicBezTo>
                <a:close/>
                <a:moveTo>
                  <a:pt x="32" y="326"/>
                </a:moveTo>
                <a:cubicBezTo>
                  <a:pt x="32" y="325"/>
                  <a:pt x="32" y="327"/>
                  <a:pt x="33" y="326"/>
                </a:cubicBezTo>
                <a:cubicBezTo>
                  <a:pt x="32" y="328"/>
                  <a:pt x="32" y="327"/>
                  <a:pt x="31" y="327"/>
                </a:cubicBezTo>
                <a:cubicBezTo>
                  <a:pt x="31" y="326"/>
                  <a:pt x="32" y="326"/>
                  <a:pt x="32" y="326"/>
                </a:cubicBezTo>
                <a:close/>
                <a:moveTo>
                  <a:pt x="31" y="326"/>
                </a:moveTo>
                <a:cubicBezTo>
                  <a:pt x="31" y="327"/>
                  <a:pt x="31" y="327"/>
                  <a:pt x="31" y="328"/>
                </a:cubicBezTo>
                <a:cubicBezTo>
                  <a:pt x="30" y="328"/>
                  <a:pt x="30" y="328"/>
                  <a:pt x="30" y="328"/>
                </a:cubicBezTo>
                <a:cubicBezTo>
                  <a:pt x="30" y="327"/>
                  <a:pt x="31" y="327"/>
                  <a:pt x="31" y="326"/>
                </a:cubicBezTo>
                <a:close/>
                <a:moveTo>
                  <a:pt x="38" y="328"/>
                </a:moveTo>
                <a:cubicBezTo>
                  <a:pt x="37" y="328"/>
                  <a:pt x="37" y="328"/>
                  <a:pt x="37" y="328"/>
                </a:cubicBezTo>
                <a:cubicBezTo>
                  <a:pt x="37" y="329"/>
                  <a:pt x="37" y="330"/>
                  <a:pt x="37" y="330"/>
                </a:cubicBezTo>
                <a:cubicBezTo>
                  <a:pt x="36" y="330"/>
                  <a:pt x="37" y="328"/>
                  <a:pt x="37" y="327"/>
                </a:cubicBezTo>
                <a:cubicBezTo>
                  <a:pt x="37" y="327"/>
                  <a:pt x="37" y="328"/>
                  <a:pt x="38" y="327"/>
                </a:cubicBezTo>
                <a:cubicBezTo>
                  <a:pt x="38" y="329"/>
                  <a:pt x="39" y="329"/>
                  <a:pt x="39" y="331"/>
                </a:cubicBezTo>
                <a:cubicBezTo>
                  <a:pt x="38" y="331"/>
                  <a:pt x="38" y="329"/>
                  <a:pt x="38" y="328"/>
                </a:cubicBezTo>
                <a:close/>
                <a:moveTo>
                  <a:pt x="42" y="329"/>
                </a:moveTo>
                <a:cubicBezTo>
                  <a:pt x="42" y="329"/>
                  <a:pt x="42" y="330"/>
                  <a:pt x="42" y="331"/>
                </a:cubicBezTo>
                <a:cubicBezTo>
                  <a:pt x="41" y="331"/>
                  <a:pt x="41" y="331"/>
                  <a:pt x="41" y="331"/>
                </a:cubicBezTo>
                <a:cubicBezTo>
                  <a:pt x="41" y="330"/>
                  <a:pt x="41" y="330"/>
                  <a:pt x="42" y="330"/>
                </a:cubicBezTo>
                <a:lnTo>
                  <a:pt x="42" y="329"/>
                </a:lnTo>
                <a:close/>
                <a:moveTo>
                  <a:pt x="42" y="334"/>
                </a:moveTo>
                <a:cubicBezTo>
                  <a:pt x="42" y="333"/>
                  <a:pt x="42" y="333"/>
                  <a:pt x="42" y="332"/>
                </a:cubicBezTo>
                <a:cubicBezTo>
                  <a:pt x="43" y="331"/>
                  <a:pt x="43" y="331"/>
                  <a:pt x="44" y="331"/>
                </a:cubicBezTo>
                <a:cubicBezTo>
                  <a:pt x="44" y="333"/>
                  <a:pt x="44" y="334"/>
                  <a:pt x="44" y="335"/>
                </a:cubicBezTo>
                <a:cubicBezTo>
                  <a:pt x="43" y="334"/>
                  <a:pt x="43" y="333"/>
                  <a:pt x="43" y="332"/>
                </a:cubicBezTo>
                <a:cubicBezTo>
                  <a:pt x="43" y="333"/>
                  <a:pt x="43" y="334"/>
                  <a:pt x="42" y="334"/>
                </a:cubicBezTo>
                <a:cubicBezTo>
                  <a:pt x="42" y="334"/>
                  <a:pt x="42" y="334"/>
                  <a:pt x="42" y="334"/>
                </a:cubicBezTo>
                <a:close/>
                <a:moveTo>
                  <a:pt x="41" y="332"/>
                </a:moveTo>
                <a:cubicBezTo>
                  <a:pt x="41" y="334"/>
                  <a:pt x="41" y="334"/>
                  <a:pt x="41" y="335"/>
                </a:cubicBezTo>
                <a:cubicBezTo>
                  <a:pt x="40" y="332"/>
                  <a:pt x="40" y="332"/>
                  <a:pt x="40" y="332"/>
                </a:cubicBezTo>
                <a:cubicBezTo>
                  <a:pt x="41" y="331"/>
                  <a:pt x="41" y="333"/>
                  <a:pt x="41" y="332"/>
                </a:cubicBezTo>
                <a:close/>
                <a:moveTo>
                  <a:pt x="24" y="335"/>
                </a:moveTo>
                <a:cubicBezTo>
                  <a:pt x="24" y="336"/>
                  <a:pt x="24" y="335"/>
                  <a:pt x="24" y="336"/>
                </a:cubicBezTo>
                <a:cubicBezTo>
                  <a:pt x="24" y="337"/>
                  <a:pt x="25" y="335"/>
                  <a:pt x="25" y="338"/>
                </a:cubicBezTo>
                <a:cubicBezTo>
                  <a:pt x="24" y="337"/>
                  <a:pt x="24" y="338"/>
                  <a:pt x="23" y="338"/>
                </a:cubicBezTo>
                <a:cubicBezTo>
                  <a:pt x="23" y="336"/>
                  <a:pt x="23" y="335"/>
                  <a:pt x="24" y="335"/>
                </a:cubicBezTo>
                <a:close/>
                <a:moveTo>
                  <a:pt x="26" y="342"/>
                </a:moveTo>
                <a:cubicBezTo>
                  <a:pt x="26" y="341"/>
                  <a:pt x="27" y="343"/>
                  <a:pt x="27" y="342"/>
                </a:cubicBezTo>
                <a:cubicBezTo>
                  <a:pt x="27" y="342"/>
                  <a:pt x="27" y="343"/>
                  <a:pt x="27" y="343"/>
                </a:cubicBezTo>
                <a:cubicBezTo>
                  <a:pt x="27" y="343"/>
                  <a:pt x="27" y="343"/>
                  <a:pt x="27" y="344"/>
                </a:cubicBezTo>
                <a:cubicBezTo>
                  <a:pt x="27" y="342"/>
                  <a:pt x="26" y="343"/>
                  <a:pt x="26" y="342"/>
                </a:cubicBezTo>
                <a:close/>
                <a:moveTo>
                  <a:pt x="25" y="343"/>
                </a:moveTo>
                <a:cubicBezTo>
                  <a:pt x="24" y="342"/>
                  <a:pt x="24" y="343"/>
                  <a:pt x="24" y="344"/>
                </a:cubicBezTo>
                <a:cubicBezTo>
                  <a:pt x="23" y="342"/>
                  <a:pt x="25" y="342"/>
                  <a:pt x="25" y="343"/>
                </a:cubicBezTo>
                <a:close/>
                <a:moveTo>
                  <a:pt x="24" y="346"/>
                </a:moveTo>
                <a:cubicBezTo>
                  <a:pt x="25" y="345"/>
                  <a:pt x="25" y="346"/>
                  <a:pt x="25" y="347"/>
                </a:cubicBezTo>
                <a:cubicBezTo>
                  <a:pt x="25" y="348"/>
                  <a:pt x="25" y="346"/>
                  <a:pt x="24" y="346"/>
                </a:cubicBezTo>
                <a:close/>
                <a:moveTo>
                  <a:pt x="26" y="349"/>
                </a:moveTo>
                <a:cubicBezTo>
                  <a:pt x="26" y="349"/>
                  <a:pt x="25" y="350"/>
                  <a:pt x="25" y="349"/>
                </a:cubicBezTo>
                <a:cubicBezTo>
                  <a:pt x="25" y="349"/>
                  <a:pt x="25" y="350"/>
                  <a:pt x="25" y="350"/>
                </a:cubicBezTo>
                <a:cubicBezTo>
                  <a:pt x="25" y="351"/>
                  <a:pt x="25" y="350"/>
                  <a:pt x="25" y="349"/>
                </a:cubicBezTo>
                <a:cubicBezTo>
                  <a:pt x="25" y="348"/>
                  <a:pt x="25" y="348"/>
                  <a:pt x="26" y="349"/>
                </a:cubicBezTo>
                <a:close/>
                <a:moveTo>
                  <a:pt x="24" y="348"/>
                </a:moveTo>
                <a:cubicBezTo>
                  <a:pt x="24" y="348"/>
                  <a:pt x="24" y="351"/>
                  <a:pt x="23" y="350"/>
                </a:cubicBezTo>
                <a:cubicBezTo>
                  <a:pt x="23" y="350"/>
                  <a:pt x="23" y="350"/>
                  <a:pt x="23" y="349"/>
                </a:cubicBezTo>
                <a:cubicBezTo>
                  <a:pt x="23" y="349"/>
                  <a:pt x="24" y="349"/>
                  <a:pt x="24" y="348"/>
                </a:cubicBezTo>
                <a:close/>
                <a:moveTo>
                  <a:pt x="40" y="350"/>
                </a:moveTo>
                <a:cubicBezTo>
                  <a:pt x="40" y="350"/>
                  <a:pt x="40" y="350"/>
                  <a:pt x="41" y="349"/>
                </a:cubicBezTo>
                <a:cubicBezTo>
                  <a:pt x="41" y="349"/>
                  <a:pt x="41" y="351"/>
                  <a:pt x="41" y="350"/>
                </a:cubicBezTo>
                <a:cubicBezTo>
                  <a:pt x="41" y="352"/>
                  <a:pt x="41" y="351"/>
                  <a:pt x="40" y="351"/>
                </a:cubicBezTo>
                <a:cubicBezTo>
                  <a:pt x="40" y="354"/>
                  <a:pt x="40" y="354"/>
                  <a:pt x="40" y="354"/>
                </a:cubicBezTo>
                <a:cubicBezTo>
                  <a:pt x="40" y="354"/>
                  <a:pt x="40" y="354"/>
                  <a:pt x="40" y="354"/>
                </a:cubicBezTo>
                <a:cubicBezTo>
                  <a:pt x="39" y="354"/>
                  <a:pt x="40" y="352"/>
                  <a:pt x="40" y="350"/>
                </a:cubicBezTo>
                <a:close/>
                <a:moveTo>
                  <a:pt x="25" y="351"/>
                </a:moveTo>
                <a:cubicBezTo>
                  <a:pt x="25" y="351"/>
                  <a:pt x="25" y="352"/>
                  <a:pt x="25" y="353"/>
                </a:cubicBezTo>
                <a:cubicBezTo>
                  <a:pt x="25" y="354"/>
                  <a:pt x="24" y="355"/>
                  <a:pt x="24" y="354"/>
                </a:cubicBezTo>
                <a:cubicBezTo>
                  <a:pt x="23" y="351"/>
                  <a:pt x="24" y="353"/>
                  <a:pt x="25" y="351"/>
                </a:cubicBezTo>
                <a:close/>
                <a:moveTo>
                  <a:pt x="26" y="352"/>
                </a:moveTo>
                <a:cubicBezTo>
                  <a:pt x="27" y="352"/>
                  <a:pt x="26" y="353"/>
                  <a:pt x="26" y="354"/>
                </a:cubicBezTo>
                <a:cubicBezTo>
                  <a:pt x="25" y="354"/>
                  <a:pt x="26" y="352"/>
                  <a:pt x="25" y="352"/>
                </a:cubicBezTo>
                <a:cubicBezTo>
                  <a:pt x="26" y="350"/>
                  <a:pt x="26" y="353"/>
                  <a:pt x="26" y="352"/>
                </a:cubicBezTo>
                <a:close/>
                <a:moveTo>
                  <a:pt x="27" y="352"/>
                </a:moveTo>
                <a:cubicBezTo>
                  <a:pt x="28" y="354"/>
                  <a:pt x="28" y="351"/>
                  <a:pt x="29" y="354"/>
                </a:cubicBezTo>
                <a:cubicBezTo>
                  <a:pt x="28" y="352"/>
                  <a:pt x="28" y="354"/>
                  <a:pt x="28" y="354"/>
                </a:cubicBezTo>
                <a:cubicBezTo>
                  <a:pt x="28" y="355"/>
                  <a:pt x="27" y="354"/>
                  <a:pt x="27" y="353"/>
                </a:cubicBezTo>
                <a:cubicBezTo>
                  <a:pt x="27" y="353"/>
                  <a:pt x="27" y="353"/>
                  <a:pt x="27" y="352"/>
                </a:cubicBezTo>
                <a:close/>
                <a:moveTo>
                  <a:pt x="25" y="361"/>
                </a:moveTo>
                <a:cubicBezTo>
                  <a:pt x="25" y="363"/>
                  <a:pt x="25" y="366"/>
                  <a:pt x="24" y="366"/>
                </a:cubicBezTo>
                <a:cubicBezTo>
                  <a:pt x="25" y="365"/>
                  <a:pt x="24" y="363"/>
                  <a:pt x="25" y="363"/>
                </a:cubicBezTo>
                <a:cubicBezTo>
                  <a:pt x="24" y="363"/>
                  <a:pt x="24" y="363"/>
                  <a:pt x="24" y="362"/>
                </a:cubicBezTo>
                <a:cubicBezTo>
                  <a:pt x="25" y="361"/>
                  <a:pt x="25" y="362"/>
                  <a:pt x="25" y="361"/>
                </a:cubicBezTo>
                <a:close/>
                <a:moveTo>
                  <a:pt x="24" y="359"/>
                </a:moveTo>
                <a:cubicBezTo>
                  <a:pt x="24" y="360"/>
                  <a:pt x="25" y="360"/>
                  <a:pt x="25" y="359"/>
                </a:cubicBezTo>
                <a:cubicBezTo>
                  <a:pt x="24" y="358"/>
                  <a:pt x="25" y="356"/>
                  <a:pt x="24" y="356"/>
                </a:cubicBezTo>
                <a:cubicBezTo>
                  <a:pt x="24" y="355"/>
                  <a:pt x="25" y="355"/>
                  <a:pt x="25" y="354"/>
                </a:cubicBezTo>
                <a:cubicBezTo>
                  <a:pt x="26" y="355"/>
                  <a:pt x="26" y="359"/>
                  <a:pt x="27" y="359"/>
                </a:cubicBezTo>
                <a:cubicBezTo>
                  <a:pt x="26" y="360"/>
                  <a:pt x="26" y="360"/>
                  <a:pt x="26" y="361"/>
                </a:cubicBezTo>
                <a:cubicBezTo>
                  <a:pt x="25" y="361"/>
                  <a:pt x="24" y="361"/>
                  <a:pt x="24" y="359"/>
                </a:cubicBezTo>
                <a:close/>
                <a:moveTo>
                  <a:pt x="31" y="357"/>
                </a:moveTo>
                <a:cubicBezTo>
                  <a:pt x="31" y="358"/>
                  <a:pt x="31" y="357"/>
                  <a:pt x="32" y="358"/>
                </a:cubicBezTo>
                <a:cubicBezTo>
                  <a:pt x="32" y="359"/>
                  <a:pt x="31" y="358"/>
                  <a:pt x="30" y="359"/>
                </a:cubicBezTo>
                <a:cubicBezTo>
                  <a:pt x="30" y="359"/>
                  <a:pt x="31" y="358"/>
                  <a:pt x="31" y="357"/>
                </a:cubicBezTo>
                <a:close/>
                <a:moveTo>
                  <a:pt x="41" y="358"/>
                </a:moveTo>
                <a:cubicBezTo>
                  <a:pt x="41" y="358"/>
                  <a:pt x="42" y="362"/>
                  <a:pt x="41" y="362"/>
                </a:cubicBezTo>
                <a:cubicBezTo>
                  <a:pt x="41" y="360"/>
                  <a:pt x="41" y="360"/>
                  <a:pt x="41" y="358"/>
                </a:cubicBezTo>
                <a:close/>
                <a:moveTo>
                  <a:pt x="31" y="361"/>
                </a:moveTo>
                <a:cubicBezTo>
                  <a:pt x="31" y="361"/>
                  <a:pt x="31" y="363"/>
                  <a:pt x="31" y="364"/>
                </a:cubicBezTo>
                <a:cubicBezTo>
                  <a:pt x="30" y="363"/>
                  <a:pt x="31" y="363"/>
                  <a:pt x="31" y="361"/>
                </a:cubicBezTo>
                <a:close/>
                <a:moveTo>
                  <a:pt x="27" y="367"/>
                </a:moveTo>
                <a:cubicBezTo>
                  <a:pt x="27" y="365"/>
                  <a:pt x="27" y="365"/>
                  <a:pt x="27" y="365"/>
                </a:cubicBezTo>
                <a:cubicBezTo>
                  <a:pt x="28" y="365"/>
                  <a:pt x="28" y="364"/>
                  <a:pt x="28" y="365"/>
                </a:cubicBezTo>
                <a:cubicBezTo>
                  <a:pt x="28" y="365"/>
                  <a:pt x="28" y="365"/>
                  <a:pt x="28" y="365"/>
                </a:cubicBezTo>
                <a:cubicBezTo>
                  <a:pt x="28" y="366"/>
                  <a:pt x="28" y="366"/>
                  <a:pt x="28" y="367"/>
                </a:cubicBezTo>
                <a:cubicBezTo>
                  <a:pt x="28" y="367"/>
                  <a:pt x="28" y="367"/>
                  <a:pt x="28" y="366"/>
                </a:cubicBezTo>
                <a:cubicBezTo>
                  <a:pt x="29" y="368"/>
                  <a:pt x="28" y="367"/>
                  <a:pt x="27" y="367"/>
                </a:cubicBezTo>
                <a:close/>
                <a:moveTo>
                  <a:pt x="24" y="368"/>
                </a:moveTo>
                <a:cubicBezTo>
                  <a:pt x="25" y="368"/>
                  <a:pt x="25" y="368"/>
                  <a:pt x="26" y="367"/>
                </a:cubicBezTo>
                <a:cubicBezTo>
                  <a:pt x="25" y="369"/>
                  <a:pt x="25" y="369"/>
                  <a:pt x="26" y="371"/>
                </a:cubicBezTo>
                <a:cubicBezTo>
                  <a:pt x="25" y="371"/>
                  <a:pt x="25" y="370"/>
                  <a:pt x="25" y="369"/>
                </a:cubicBezTo>
                <a:cubicBezTo>
                  <a:pt x="25" y="370"/>
                  <a:pt x="24" y="369"/>
                  <a:pt x="24" y="369"/>
                </a:cubicBezTo>
                <a:cubicBezTo>
                  <a:pt x="24" y="368"/>
                  <a:pt x="25" y="369"/>
                  <a:pt x="24" y="368"/>
                </a:cubicBezTo>
                <a:close/>
                <a:moveTo>
                  <a:pt x="45" y="370"/>
                </a:moveTo>
                <a:cubicBezTo>
                  <a:pt x="46" y="369"/>
                  <a:pt x="46" y="371"/>
                  <a:pt x="46" y="372"/>
                </a:cubicBezTo>
                <a:cubicBezTo>
                  <a:pt x="46" y="373"/>
                  <a:pt x="46" y="372"/>
                  <a:pt x="45" y="372"/>
                </a:cubicBezTo>
                <a:cubicBezTo>
                  <a:pt x="45" y="371"/>
                  <a:pt x="45" y="370"/>
                  <a:pt x="45" y="370"/>
                </a:cubicBezTo>
                <a:close/>
                <a:moveTo>
                  <a:pt x="28" y="370"/>
                </a:moveTo>
                <a:cubicBezTo>
                  <a:pt x="28" y="371"/>
                  <a:pt x="28" y="370"/>
                  <a:pt x="29" y="370"/>
                </a:cubicBezTo>
                <a:cubicBezTo>
                  <a:pt x="29" y="372"/>
                  <a:pt x="29" y="372"/>
                  <a:pt x="29" y="372"/>
                </a:cubicBezTo>
                <a:cubicBezTo>
                  <a:pt x="28" y="369"/>
                  <a:pt x="28" y="373"/>
                  <a:pt x="28" y="372"/>
                </a:cubicBezTo>
                <a:cubicBezTo>
                  <a:pt x="28" y="372"/>
                  <a:pt x="28" y="371"/>
                  <a:pt x="28" y="370"/>
                </a:cubicBezTo>
                <a:close/>
                <a:moveTo>
                  <a:pt x="25" y="373"/>
                </a:moveTo>
                <a:cubicBezTo>
                  <a:pt x="25" y="372"/>
                  <a:pt x="24" y="374"/>
                  <a:pt x="24" y="372"/>
                </a:cubicBezTo>
                <a:cubicBezTo>
                  <a:pt x="25" y="371"/>
                  <a:pt x="25" y="372"/>
                  <a:pt x="26" y="372"/>
                </a:cubicBezTo>
                <a:cubicBezTo>
                  <a:pt x="26" y="374"/>
                  <a:pt x="27" y="373"/>
                  <a:pt x="26" y="375"/>
                </a:cubicBezTo>
                <a:cubicBezTo>
                  <a:pt x="26" y="373"/>
                  <a:pt x="25" y="376"/>
                  <a:pt x="25" y="373"/>
                </a:cubicBezTo>
                <a:cubicBezTo>
                  <a:pt x="25" y="373"/>
                  <a:pt x="25" y="373"/>
                  <a:pt x="25" y="373"/>
                </a:cubicBezTo>
                <a:close/>
                <a:moveTo>
                  <a:pt x="41" y="374"/>
                </a:moveTo>
                <a:cubicBezTo>
                  <a:pt x="40" y="375"/>
                  <a:pt x="41" y="375"/>
                  <a:pt x="41" y="376"/>
                </a:cubicBezTo>
                <a:cubicBezTo>
                  <a:pt x="40" y="376"/>
                  <a:pt x="41" y="378"/>
                  <a:pt x="40" y="378"/>
                </a:cubicBezTo>
                <a:cubicBezTo>
                  <a:pt x="41" y="376"/>
                  <a:pt x="40" y="374"/>
                  <a:pt x="40" y="375"/>
                </a:cubicBezTo>
                <a:cubicBezTo>
                  <a:pt x="40" y="374"/>
                  <a:pt x="40" y="373"/>
                  <a:pt x="41" y="372"/>
                </a:cubicBezTo>
                <a:cubicBezTo>
                  <a:pt x="40" y="374"/>
                  <a:pt x="41" y="374"/>
                  <a:pt x="41" y="375"/>
                </a:cubicBezTo>
                <a:cubicBezTo>
                  <a:pt x="41" y="375"/>
                  <a:pt x="41" y="375"/>
                  <a:pt x="41" y="374"/>
                </a:cubicBezTo>
                <a:close/>
                <a:moveTo>
                  <a:pt x="28" y="378"/>
                </a:moveTo>
                <a:cubicBezTo>
                  <a:pt x="28" y="377"/>
                  <a:pt x="28" y="378"/>
                  <a:pt x="27" y="377"/>
                </a:cubicBezTo>
                <a:cubicBezTo>
                  <a:pt x="28" y="376"/>
                  <a:pt x="27" y="375"/>
                  <a:pt x="27" y="374"/>
                </a:cubicBezTo>
                <a:cubicBezTo>
                  <a:pt x="27" y="374"/>
                  <a:pt x="27" y="374"/>
                  <a:pt x="28" y="373"/>
                </a:cubicBezTo>
                <a:cubicBezTo>
                  <a:pt x="28" y="374"/>
                  <a:pt x="28" y="377"/>
                  <a:pt x="29" y="377"/>
                </a:cubicBezTo>
                <a:cubicBezTo>
                  <a:pt x="29" y="379"/>
                  <a:pt x="29" y="380"/>
                  <a:pt x="29" y="381"/>
                </a:cubicBezTo>
                <a:cubicBezTo>
                  <a:pt x="28" y="382"/>
                  <a:pt x="28" y="379"/>
                  <a:pt x="28" y="381"/>
                </a:cubicBezTo>
                <a:cubicBezTo>
                  <a:pt x="27" y="380"/>
                  <a:pt x="27" y="378"/>
                  <a:pt x="28" y="378"/>
                </a:cubicBezTo>
                <a:close/>
                <a:moveTo>
                  <a:pt x="43" y="374"/>
                </a:moveTo>
                <a:cubicBezTo>
                  <a:pt x="44" y="374"/>
                  <a:pt x="44" y="376"/>
                  <a:pt x="43" y="376"/>
                </a:cubicBezTo>
                <a:cubicBezTo>
                  <a:pt x="43" y="376"/>
                  <a:pt x="43" y="375"/>
                  <a:pt x="43" y="374"/>
                </a:cubicBezTo>
                <a:close/>
                <a:moveTo>
                  <a:pt x="22" y="375"/>
                </a:moveTo>
                <a:cubicBezTo>
                  <a:pt x="23" y="376"/>
                  <a:pt x="23" y="377"/>
                  <a:pt x="23" y="378"/>
                </a:cubicBezTo>
                <a:cubicBezTo>
                  <a:pt x="22" y="378"/>
                  <a:pt x="22" y="377"/>
                  <a:pt x="22" y="375"/>
                </a:cubicBezTo>
                <a:close/>
                <a:moveTo>
                  <a:pt x="25" y="375"/>
                </a:moveTo>
                <a:cubicBezTo>
                  <a:pt x="26" y="375"/>
                  <a:pt x="26" y="376"/>
                  <a:pt x="26" y="376"/>
                </a:cubicBezTo>
                <a:cubicBezTo>
                  <a:pt x="26" y="376"/>
                  <a:pt x="26" y="377"/>
                  <a:pt x="26" y="377"/>
                </a:cubicBezTo>
                <a:cubicBezTo>
                  <a:pt x="26" y="377"/>
                  <a:pt x="26" y="376"/>
                  <a:pt x="27" y="377"/>
                </a:cubicBezTo>
                <a:cubicBezTo>
                  <a:pt x="26" y="379"/>
                  <a:pt x="27" y="379"/>
                  <a:pt x="27" y="380"/>
                </a:cubicBezTo>
                <a:cubicBezTo>
                  <a:pt x="26" y="379"/>
                  <a:pt x="26" y="379"/>
                  <a:pt x="26" y="380"/>
                </a:cubicBezTo>
                <a:cubicBezTo>
                  <a:pt x="25" y="378"/>
                  <a:pt x="26" y="377"/>
                  <a:pt x="25" y="375"/>
                </a:cubicBezTo>
                <a:close/>
                <a:moveTo>
                  <a:pt x="32" y="381"/>
                </a:moveTo>
                <a:cubicBezTo>
                  <a:pt x="31" y="383"/>
                  <a:pt x="32" y="382"/>
                  <a:pt x="32" y="383"/>
                </a:cubicBezTo>
                <a:cubicBezTo>
                  <a:pt x="32" y="383"/>
                  <a:pt x="32" y="382"/>
                  <a:pt x="32" y="381"/>
                </a:cubicBezTo>
                <a:cubicBezTo>
                  <a:pt x="33" y="381"/>
                  <a:pt x="33" y="383"/>
                  <a:pt x="32" y="384"/>
                </a:cubicBezTo>
                <a:cubicBezTo>
                  <a:pt x="32" y="383"/>
                  <a:pt x="31" y="384"/>
                  <a:pt x="32" y="385"/>
                </a:cubicBezTo>
                <a:cubicBezTo>
                  <a:pt x="31" y="385"/>
                  <a:pt x="31" y="384"/>
                  <a:pt x="30" y="385"/>
                </a:cubicBezTo>
                <a:cubicBezTo>
                  <a:pt x="31" y="384"/>
                  <a:pt x="31" y="382"/>
                  <a:pt x="30" y="382"/>
                </a:cubicBezTo>
                <a:cubicBezTo>
                  <a:pt x="32" y="380"/>
                  <a:pt x="29" y="381"/>
                  <a:pt x="31" y="379"/>
                </a:cubicBezTo>
                <a:cubicBezTo>
                  <a:pt x="31" y="379"/>
                  <a:pt x="31" y="378"/>
                  <a:pt x="30" y="378"/>
                </a:cubicBezTo>
                <a:cubicBezTo>
                  <a:pt x="30" y="378"/>
                  <a:pt x="31" y="377"/>
                  <a:pt x="31" y="377"/>
                </a:cubicBezTo>
                <a:cubicBezTo>
                  <a:pt x="31" y="378"/>
                  <a:pt x="31" y="380"/>
                  <a:pt x="32" y="378"/>
                </a:cubicBezTo>
                <a:cubicBezTo>
                  <a:pt x="32" y="379"/>
                  <a:pt x="32" y="381"/>
                  <a:pt x="32" y="381"/>
                </a:cubicBezTo>
                <a:close/>
                <a:moveTo>
                  <a:pt x="34" y="378"/>
                </a:moveTo>
                <a:cubicBezTo>
                  <a:pt x="34" y="378"/>
                  <a:pt x="34" y="379"/>
                  <a:pt x="33" y="378"/>
                </a:cubicBezTo>
                <a:cubicBezTo>
                  <a:pt x="33" y="379"/>
                  <a:pt x="34" y="379"/>
                  <a:pt x="34" y="380"/>
                </a:cubicBezTo>
                <a:cubicBezTo>
                  <a:pt x="33" y="380"/>
                  <a:pt x="33" y="380"/>
                  <a:pt x="33" y="380"/>
                </a:cubicBezTo>
                <a:cubicBezTo>
                  <a:pt x="33" y="378"/>
                  <a:pt x="33" y="378"/>
                  <a:pt x="33" y="378"/>
                </a:cubicBezTo>
                <a:cubicBezTo>
                  <a:pt x="33" y="378"/>
                  <a:pt x="34" y="378"/>
                  <a:pt x="34" y="378"/>
                </a:cubicBezTo>
                <a:close/>
                <a:moveTo>
                  <a:pt x="43" y="379"/>
                </a:moveTo>
                <a:cubicBezTo>
                  <a:pt x="43" y="380"/>
                  <a:pt x="43" y="380"/>
                  <a:pt x="44" y="380"/>
                </a:cubicBezTo>
                <a:cubicBezTo>
                  <a:pt x="44" y="381"/>
                  <a:pt x="44" y="381"/>
                  <a:pt x="44" y="381"/>
                </a:cubicBezTo>
                <a:cubicBezTo>
                  <a:pt x="43" y="381"/>
                  <a:pt x="43" y="380"/>
                  <a:pt x="43" y="381"/>
                </a:cubicBezTo>
                <a:cubicBezTo>
                  <a:pt x="43" y="380"/>
                  <a:pt x="43" y="380"/>
                  <a:pt x="43" y="379"/>
                </a:cubicBezTo>
                <a:close/>
                <a:moveTo>
                  <a:pt x="27" y="380"/>
                </a:moveTo>
                <a:cubicBezTo>
                  <a:pt x="27" y="380"/>
                  <a:pt x="27" y="381"/>
                  <a:pt x="27" y="381"/>
                </a:cubicBezTo>
                <a:cubicBezTo>
                  <a:pt x="27" y="381"/>
                  <a:pt x="27" y="382"/>
                  <a:pt x="26" y="382"/>
                </a:cubicBezTo>
                <a:cubicBezTo>
                  <a:pt x="26" y="381"/>
                  <a:pt x="27" y="381"/>
                  <a:pt x="27" y="380"/>
                </a:cubicBezTo>
                <a:close/>
                <a:moveTo>
                  <a:pt x="42" y="380"/>
                </a:moveTo>
                <a:cubicBezTo>
                  <a:pt x="43" y="381"/>
                  <a:pt x="42" y="385"/>
                  <a:pt x="41" y="385"/>
                </a:cubicBezTo>
                <a:cubicBezTo>
                  <a:pt x="41" y="383"/>
                  <a:pt x="42" y="382"/>
                  <a:pt x="42" y="381"/>
                </a:cubicBezTo>
                <a:cubicBezTo>
                  <a:pt x="42" y="381"/>
                  <a:pt x="42" y="381"/>
                  <a:pt x="42" y="380"/>
                </a:cubicBezTo>
                <a:close/>
                <a:moveTo>
                  <a:pt x="25" y="381"/>
                </a:moveTo>
                <a:cubicBezTo>
                  <a:pt x="26" y="380"/>
                  <a:pt x="26" y="381"/>
                  <a:pt x="26" y="381"/>
                </a:cubicBezTo>
                <a:cubicBezTo>
                  <a:pt x="26" y="382"/>
                  <a:pt x="26" y="383"/>
                  <a:pt x="26" y="383"/>
                </a:cubicBezTo>
                <a:cubicBezTo>
                  <a:pt x="26" y="383"/>
                  <a:pt x="26" y="382"/>
                  <a:pt x="26" y="382"/>
                </a:cubicBezTo>
                <a:cubicBezTo>
                  <a:pt x="26" y="382"/>
                  <a:pt x="26" y="381"/>
                  <a:pt x="25" y="381"/>
                </a:cubicBezTo>
                <a:close/>
                <a:moveTo>
                  <a:pt x="34" y="381"/>
                </a:moveTo>
                <a:cubicBezTo>
                  <a:pt x="34" y="382"/>
                  <a:pt x="33" y="382"/>
                  <a:pt x="33" y="381"/>
                </a:cubicBezTo>
                <a:cubicBezTo>
                  <a:pt x="33" y="380"/>
                  <a:pt x="34" y="380"/>
                  <a:pt x="34" y="381"/>
                </a:cubicBezTo>
                <a:close/>
                <a:moveTo>
                  <a:pt x="46" y="381"/>
                </a:moveTo>
                <a:cubicBezTo>
                  <a:pt x="46" y="384"/>
                  <a:pt x="47" y="381"/>
                  <a:pt x="48" y="381"/>
                </a:cubicBezTo>
                <a:cubicBezTo>
                  <a:pt x="48" y="383"/>
                  <a:pt x="48" y="384"/>
                  <a:pt x="47" y="386"/>
                </a:cubicBezTo>
                <a:cubicBezTo>
                  <a:pt x="48" y="386"/>
                  <a:pt x="48" y="386"/>
                  <a:pt x="48" y="386"/>
                </a:cubicBezTo>
                <a:cubicBezTo>
                  <a:pt x="48" y="386"/>
                  <a:pt x="48" y="387"/>
                  <a:pt x="49" y="387"/>
                </a:cubicBezTo>
                <a:cubicBezTo>
                  <a:pt x="48" y="387"/>
                  <a:pt x="47" y="389"/>
                  <a:pt x="48" y="389"/>
                </a:cubicBezTo>
                <a:cubicBezTo>
                  <a:pt x="48" y="391"/>
                  <a:pt x="48" y="389"/>
                  <a:pt x="47" y="389"/>
                </a:cubicBezTo>
                <a:cubicBezTo>
                  <a:pt x="47" y="389"/>
                  <a:pt x="48" y="390"/>
                  <a:pt x="47" y="391"/>
                </a:cubicBezTo>
                <a:cubicBezTo>
                  <a:pt x="47" y="391"/>
                  <a:pt x="47" y="390"/>
                  <a:pt x="47" y="390"/>
                </a:cubicBezTo>
                <a:cubicBezTo>
                  <a:pt x="48" y="390"/>
                  <a:pt x="48" y="391"/>
                  <a:pt x="48" y="392"/>
                </a:cubicBezTo>
                <a:cubicBezTo>
                  <a:pt x="47" y="392"/>
                  <a:pt x="47" y="389"/>
                  <a:pt x="46" y="387"/>
                </a:cubicBezTo>
                <a:cubicBezTo>
                  <a:pt x="46" y="387"/>
                  <a:pt x="46" y="388"/>
                  <a:pt x="46" y="388"/>
                </a:cubicBezTo>
                <a:cubicBezTo>
                  <a:pt x="45" y="388"/>
                  <a:pt x="45" y="389"/>
                  <a:pt x="45" y="390"/>
                </a:cubicBezTo>
                <a:cubicBezTo>
                  <a:pt x="44" y="388"/>
                  <a:pt x="45" y="386"/>
                  <a:pt x="46" y="387"/>
                </a:cubicBezTo>
                <a:cubicBezTo>
                  <a:pt x="47" y="387"/>
                  <a:pt x="47" y="388"/>
                  <a:pt x="47" y="388"/>
                </a:cubicBezTo>
                <a:cubicBezTo>
                  <a:pt x="47" y="388"/>
                  <a:pt x="47" y="388"/>
                  <a:pt x="47" y="388"/>
                </a:cubicBezTo>
                <a:cubicBezTo>
                  <a:pt x="46" y="387"/>
                  <a:pt x="47" y="385"/>
                  <a:pt x="46" y="383"/>
                </a:cubicBezTo>
                <a:cubicBezTo>
                  <a:pt x="46" y="384"/>
                  <a:pt x="46" y="384"/>
                  <a:pt x="46" y="384"/>
                </a:cubicBezTo>
                <a:cubicBezTo>
                  <a:pt x="46" y="385"/>
                  <a:pt x="46" y="384"/>
                  <a:pt x="46" y="385"/>
                </a:cubicBezTo>
                <a:cubicBezTo>
                  <a:pt x="47" y="385"/>
                  <a:pt x="46" y="386"/>
                  <a:pt x="46" y="386"/>
                </a:cubicBezTo>
                <a:cubicBezTo>
                  <a:pt x="47" y="385"/>
                  <a:pt x="45" y="385"/>
                  <a:pt x="46" y="386"/>
                </a:cubicBezTo>
                <a:cubicBezTo>
                  <a:pt x="45" y="384"/>
                  <a:pt x="45" y="383"/>
                  <a:pt x="46" y="381"/>
                </a:cubicBezTo>
                <a:close/>
                <a:moveTo>
                  <a:pt x="43" y="381"/>
                </a:moveTo>
                <a:cubicBezTo>
                  <a:pt x="43" y="382"/>
                  <a:pt x="43" y="382"/>
                  <a:pt x="44" y="382"/>
                </a:cubicBezTo>
                <a:cubicBezTo>
                  <a:pt x="44" y="383"/>
                  <a:pt x="43" y="383"/>
                  <a:pt x="43" y="383"/>
                </a:cubicBezTo>
                <a:cubicBezTo>
                  <a:pt x="43" y="382"/>
                  <a:pt x="43" y="382"/>
                  <a:pt x="43" y="381"/>
                </a:cubicBezTo>
                <a:close/>
                <a:moveTo>
                  <a:pt x="52" y="382"/>
                </a:moveTo>
                <a:cubicBezTo>
                  <a:pt x="52" y="382"/>
                  <a:pt x="53" y="384"/>
                  <a:pt x="52" y="383"/>
                </a:cubicBezTo>
                <a:cubicBezTo>
                  <a:pt x="52" y="384"/>
                  <a:pt x="52" y="384"/>
                  <a:pt x="52" y="384"/>
                </a:cubicBezTo>
                <a:cubicBezTo>
                  <a:pt x="53" y="384"/>
                  <a:pt x="53" y="383"/>
                  <a:pt x="53" y="382"/>
                </a:cubicBezTo>
                <a:cubicBezTo>
                  <a:pt x="54" y="383"/>
                  <a:pt x="53" y="384"/>
                  <a:pt x="53" y="385"/>
                </a:cubicBezTo>
                <a:cubicBezTo>
                  <a:pt x="52" y="385"/>
                  <a:pt x="53" y="387"/>
                  <a:pt x="52" y="387"/>
                </a:cubicBezTo>
                <a:cubicBezTo>
                  <a:pt x="51" y="387"/>
                  <a:pt x="52" y="383"/>
                  <a:pt x="52" y="382"/>
                </a:cubicBezTo>
                <a:close/>
                <a:moveTo>
                  <a:pt x="27" y="384"/>
                </a:moveTo>
                <a:cubicBezTo>
                  <a:pt x="28" y="384"/>
                  <a:pt x="28" y="386"/>
                  <a:pt x="29" y="386"/>
                </a:cubicBezTo>
                <a:cubicBezTo>
                  <a:pt x="28" y="388"/>
                  <a:pt x="28" y="387"/>
                  <a:pt x="28" y="389"/>
                </a:cubicBezTo>
                <a:cubicBezTo>
                  <a:pt x="28" y="388"/>
                  <a:pt x="28" y="388"/>
                  <a:pt x="28" y="386"/>
                </a:cubicBezTo>
                <a:cubicBezTo>
                  <a:pt x="28" y="386"/>
                  <a:pt x="28" y="387"/>
                  <a:pt x="28" y="388"/>
                </a:cubicBezTo>
                <a:cubicBezTo>
                  <a:pt x="27" y="386"/>
                  <a:pt x="28" y="385"/>
                  <a:pt x="27" y="384"/>
                </a:cubicBezTo>
                <a:close/>
                <a:moveTo>
                  <a:pt x="26" y="383"/>
                </a:moveTo>
                <a:cubicBezTo>
                  <a:pt x="27" y="381"/>
                  <a:pt x="28" y="383"/>
                  <a:pt x="29" y="382"/>
                </a:cubicBezTo>
                <a:cubicBezTo>
                  <a:pt x="29" y="383"/>
                  <a:pt x="29" y="383"/>
                  <a:pt x="29" y="383"/>
                </a:cubicBezTo>
                <a:cubicBezTo>
                  <a:pt x="29" y="384"/>
                  <a:pt x="29" y="384"/>
                  <a:pt x="29" y="385"/>
                </a:cubicBezTo>
                <a:cubicBezTo>
                  <a:pt x="29" y="384"/>
                  <a:pt x="29" y="384"/>
                  <a:pt x="29" y="385"/>
                </a:cubicBezTo>
                <a:cubicBezTo>
                  <a:pt x="28" y="382"/>
                  <a:pt x="27" y="384"/>
                  <a:pt x="26" y="383"/>
                </a:cubicBezTo>
                <a:close/>
                <a:moveTo>
                  <a:pt x="41" y="382"/>
                </a:moveTo>
                <a:cubicBezTo>
                  <a:pt x="41" y="383"/>
                  <a:pt x="41" y="385"/>
                  <a:pt x="40" y="384"/>
                </a:cubicBezTo>
                <a:cubicBezTo>
                  <a:pt x="40" y="383"/>
                  <a:pt x="40" y="383"/>
                  <a:pt x="41" y="382"/>
                </a:cubicBezTo>
                <a:close/>
                <a:moveTo>
                  <a:pt x="34" y="384"/>
                </a:moveTo>
                <a:cubicBezTo>
                  <a:pt x="35" y="384"/>
                  <a:pt x="35" y="385"/>
                  <a:pt x="35" y="386"/>
                </a:cubicBezTo>
                <a:cubicBezTo>
                  <a:pt x="35" y="386"/>
                  <a:pt x="34" y="385"/>
                  <a:pt x="34" y="384"/>
                </a:cubicBezTo>
                <a:close/>
                <a:moveTo>
                  <a:pt x="27" y="386"/>
                </a:moveTo>
                <a:cubicBezTo>
                  <a:pt x="26" y="388"/>
                  <a:pt x="28" y="388"/>
                  <a:pt x="28" y="390"/>
                </a:cubicBezTo>
                <a:cubicBezTo>
                  <a:pt x="27" y="390"/>
                  <a:pt x="27" y="390"/>
                  <a:pt x="27" y="391"/>
                </a:cubicBezTo>
                <a:cubicBezTo>
                  <a:pt x="27" y="390"/>
                  <a:pt x="26" y="390"/>
                  <a:pt x="26" y="391"/>
                </a:cubicBezTo>
                <a:cubicBezTo>
                  <a:pt x="26" y="389"/>
                  <a:pt x="25" y="388"/>
                  <a:pt x="26" y="388"/>
                </a:cubicBezTo>
                <a:cubicBezTo>
                  <a:pt x="26" y="387"/>
                  <a:pt x="25" y="387"/>
                  <a:pt x="25" y="388"/>
                </a:cubicBezTo>
                <a:cubicBezTo>
                  <a:pt x="24" y="386"/>
                  <a:pt x="26" y="385"/>
                  <a:pt x="26" y="385"/>
                </a:cubicBezTo>
                <a:cubicBezTo>
                  <a:pt x="26" y="387"/>
                  <a:pt x="26" y="386"/>
                  <a:pt x="27" y="386"/>
                </a:cubicBezTo>
                <a:close/>
                <a:moveTo>
                  <a:pt x="33" y="385"/>
                </a:moveTo>
                <a:cubicBezTo>
                  <a:pt x="34" y="385"/>
                  <a:pt x="34" y="387"/>
                  <a:pt x="34" y="388"/>
                </a:cubicBezTo>
                <a:cubicBezTo>
                  <a:pt x="34" y="387"/>
                  <a:pt x="33" y="386"/>
                  <a:pt x="33" y="385"/>
                </a:cubicBezTo>
                <a:close/>
                <a:moveTo>
                  <a:pt x="42" y="385"/>
                </a:moveTo>
                <a:cubicBezTo>
                  <a:pt x="43" y="387"/>
                  <a:pt x="42" y="387"/>
                  <a:pt x="41" y="388"/>
                </a:cubicBezTo>
                <a:cubicBezTo>
                  <a:pt x="41" y="387"/>
                  <a:pt x="42" y="387"/>
                  <a:pt x="42" y="385"/>
                </a:cubicBezTo>
                <a:close/>
                <a:moveTo>
                  <a:pt x="31" y="387"/>
                </a:moveTo>
                <a:cubicBezTo>
                  <a:pt x="32" y="386"/>
                  <a:pt x="32" y="389"/>
                  <a:pt x="32" y="390"/>
                </a:cubicBezTo>
                <a:cubicBezTo>
                  <a:pt x="31" y="389"/>
                  <a:pt x="32" y="389"/>
                  <a:pt x="31" y="390"/>
                </a:cubicBezTo>
                <a:cubicBezTo>
                  <a:pt x="31" y="389"/>
                  <a:pt x="32" y="388"/>
                  <a:pt x="31" y="387"/>
                </a:cubicBezTo>
                <a:close/>
                <a:moveTo>
                  <a:pt x="25" y="389"/>
                </a:moveTo>
                <a:cubicBezTo>
                  <a:pt x="24" y="389"/>
                  <a:pt x="25" y="391"/>
                  <a:pt x="24" y="391"/>
                </a:cubicBezTo>
                <a:cubicBezTo>
                  <a:pt x="24" y="391"/>
                  <a:pt x="24" y="390"/>
                  <a:pt x="24" y="388"/>
                </a:cubicBezTo>
                <a:cubicBezTo>
                  <a:pt x="24" y="389"/>
                  <a:pt x="25" y="389"/>
                  <a:pt x="25" y="390"/>
                </a:cubicBezTo>
                <a:cubicBezTo>
                  <a:pt x="25" y="391"/>
                  <a:pt x="25" y="390"/>
                  <a:pt x="25" y="389"/>
                </a:cubicBezTo>
                <a:close/>
                <a:moveTo>
                  <a:pt x="30" y="389"/>
                </a:moveTo>
                <a:cubicBezTo>
                  <a:pt x="29" y="390"/>
                  <a:pt x="29" y="391"/>
                  <a:pt x="29" y="391"/>
                </a:cubicBezTo>
                <a:cubicBezTo>
                  <a:pt x="28" y="390"/>
                  <a:pt x="29" y="389"/>
                  <a:pt x="30" y="389"/>
                </a:cubicBezTo>
                <a:close/>
                <a:moveTo>
                  <a:pt x="33" y="391"/>
                </a:moveTo>
                <a:cubicBezTo>
                  <a:pt x="34" y="391"/>
                  <a:pt x="34" y="391"/>
                  <a:pt x="34" y="391"/>
                </a:cubicBezTo>
                <a:cubicBezTo>
                  <a:pt x="34" y="392"/>
                  <a:pt x="35" y="394"/>
                  <a:pt x="34" y="394"/>
                </a:cubicBezTo>
                <a:cubicBezTo>
                  <a:pt x="34" y="394"/>
                  <a:pt x="33" y="393"/>
                  <a:pt x="33" y="391"/>
                </a:cubicBezTo>
                <a:close/>
                <a:moveTo>
                  <a:pt x="25" y="391"/>
                </a:moveTo>
                <a:cubicBezTo>
                  <a:pt x="25" y="392"/>
                  <a:pt x="26" y="391"/>
                  <a:pt x="26" y="393"/>
                </a:cubicBezTo>
                <a:cubicBezTo>
                  <a:pt x="26" y="393"/>
                  <a:pt x="25" y="393"/>
                  <a:pt x="25" y="391"/>
                </a:cubicBezTo>
                <a:close/>
                <a:moveTo>
                  <a:pt x="25" y="394"/>
                </a:moveTo>
                <a:cubicBezTo>
                  <a:pt x="25" y="394"/>
                  <a:pt x="25" y="395"/>
                  <a:pt x="24" y="395"/>
                </a:cubicBezTo>
                <a:cubicBezTo>
                  <a:pt x="24" y="393"/>
                  <a:pt x="25" y="392"/>
                  <a:pt x="25" y="394"/>
                </a:cubicBezTo>
                <a:close/>
                <a:moveTo>
                  <a:pt x="32" y="394"/>
                </a:moveTo>
                <a:cubicBezTo>
                  <a:pt x="32" y="396"/>
                  <a:pt x="33" y="395"/>
                  <a:pt x="33" y="397"/>
                </a:cubicBezTo>
                <a:cubicBezTo>
                  <a:pt x="33" y="398"/>
                  <a:pt x="32" y="396"/>
                  <a:pt x="31" y="395"/>
                </a:cubicBezTo>
                <a:cubicBezTo>
                  <a:pt x="31" y="394"/>
                  <a:pt x="32" y="394"/>
                  <a:pt x="32" y="394"/>
                </a:cubicBezTo>
                <a:close/>
                <a:moveTo>
                  <a:pt x="42" y="400"/>
                </a:moveTo>
                <a:cubicBezTo>
                  <a:pt x="43" y="400"/>
                  <a:pt x="43" y="401"/>
                  <a:pt x="43" y="401"/>
                </a:cubicBezTo>
                <a:cubicBezTo>
                  <a:pt x="43" y="401"/>
                  <a:pt x="43" y="400"/>
                  <a:pt x="43" y="399"/>
                </a:cubicBezTo>
                <a:cubicBezTo>
                  <a:pt x="43" y="399"/>
                  <a:pt x="43" y="400"/>
                  <a:pt x="43" y="401"/>
                </a:cubicBezTo>
                <a:cubicBezTo>
                  <a:pt x="44" y="401"/>
                  <a:pt x="44" y="399"/>
                  <a:pt x="44" y="399"/>
                </a:cubicBezTo>
                <a:cubicBezTo>
                  <a:pt x="44" y="399"/>
                  <a:pt x="43" y="397"/>
                  <a:pt x="43" y="398"/>
                </a:cubicBezTo>
                <a:cubicBezTo>
                  <a:pt x="42" y="396"/>
                  <a:pt x="45" y="397"/>
                  <a:pt x="44" y="394"/>
                </a:cubicBezTo>
                <a:cubicBezTo>
                  <a:pt x="45" y="394"/>
                  <a:pt x="45" y="395"/>
                  <a:pt x="45" y="395"/>
                </a:cubicBezTo>
                <a:cubicBezTo>
                  <a:pt x="45" y="396"/>
                  <a:pt x="44" y="397"/>
                  <a:pt x="45" y="397"/>
                </a:cubicBezTo>
                <a:cubicBezTo>
                  <a:pt x="45" y="399"/>
                  <a:pt x="45" y="400"/>
                  <a:pt x="45" y="401"/>
                </a:cubicBezTo>
                <a:cubicBezTo>
                  <a:pt x="45" y="401"/>
                  <a:pt x="45" y="401"/>
                  <a:pt x="45" y="401"/>
                </a:cubicBezTo>
                <a:cubicBezTo>
                  <a:pt x="44" y="403"/>
                  <a:pt x="46" y="408"/>
                  <a:pt x="45" y="409"/>
                </a:cubicBezTo>
                <a:cubicBezTo>
                  <a:pt x="45" y="409"/>
                  <a:pt x="45" y="411"/>
                  <a:pt x="45" y="411"/>
                </a:cubicBezTo>
                <a:cubicBezTo>
                  <a:pt x="45" y="413"/>
                  <a:pt x="46" y="415"/>
                  <a:pt x="45" y="418"/>
                </a:cubicBezTo>
                <a:cubicBezTo>
                  <a:pt x="45" y="418"/>
                  <a:pt x="45" y="418"/>
                  <a:pt x="45" y="418"/>
                </a:cubicBezTo>
                <a:cubicBezTo>
                  <a:pt x="45" y="417"/>
                  <a:pt x="45" y="417"/>
                  <a:pt x="45" y="417"/>
                </a:cubicBezTo>
                <a:cubicBezTo>
                  <a:pt x="46" y="416"/>
                  <a:pt x="44" y="415"/>
                  <a:pt x="44" y="413"/>
                </a:cubicBezTo>
                <a:cubicBezTo>
                  <a:pt x="45" y="413"/>
                  <a:pt x="45" y="409"/>
                  <a:pt x="44" y="407"/>
                </a:cubicBezTo>
                <a:cubicBezTo>
                  <a:pt x="44" y="408"/>
                  <a:pt x="44" y="411"/>
                  <a:pt x="43" y="411"/>
                </a:cubicBezTo>
                <a:cubicBezTo>
                  <a:pt x="43" y="410"/>
                  <a:pt x="43" y="410"/>
                  <a:pt x="43" y="409"/>
                </a:cubicBezTo>
                <a:cubicBezTo>
                  <a:pt x="43" y="410"/>
                  <a:pt x="43" y="411"/>
                  <a:pt x="42" y="410"/>
                </a:cubicBezTo>
                <a:cubicBezTo>
                  <a:pt x="42" y="408"/>
                  <a:pt x="43" y="409"/>
                  <a:pt x="43" y="407"/>
                </a:cubicBezTo>
                <a:cubicBezTo>
                  <a:pt x="43" y="407"/>
                  <a:pt x="43" y="406"/>
                  <a:pt x="42" y="406"/>
                </a:cubicBezTo>
                <a:cubicBezTo>
                  <a:pt x="42" y="405"/>
                  <a:pt x="43" y="404"/>
                  <a:pt x="43" y="406"/>
                </a:cubicBezTo>
                <a:cubicBezTo>
                  <a:pt x="43" y="406"/>
                  <a:pt x="43" y="403"/>
                  <a:pt x="42" y="404"/>
                </a:cubicBezTo>
                <a:cubicBezTo>
                  <a:pt x="43" y="403"/>
                  <a:pt x="43" y="403"/>
                  <a:pt x="43" y="402"/>
                </a:cubicBezTo>
                <a:cubicBezTo>
                  <a:pt x="43" y="402"/>
                  <a:pt x="42" y="401"/>
                  <a:pt x="42" y="400"/>
                </a:cubicBezTo>
                <a:close/>
                <a:moveTo>
                  <a:pt x="42" y="398"/>
                </a:moveTo>
                <a:cubicBezTo>
                  <a:pt x="42" y="398"/>
                  <a:pt x="42" y="399"/>
                  <a:pt x="41" y="399"/>
                </a:cubicBezTo>
                <a:cubicBezTo>
                  <a:pt x="41" y="398"/>
                  <a:pt x="42" y="398"/>
                  <a:pt x="42" y="397"/>
                </a:cubicBezTo>
                <a:cubicBezTo>
                  <a:pt x="42" y="397"/>
                  <a:pt x="42" y="398"/>
                  <a:pt x="42" y="398"/>
                </a:cubicBezTo>
                <a:cubicBezTo>
                  <a:pt x="42" y="399"/>
                  <a:pt x="42" y="398"/>
                  <a:pt x="42" y="398"/>
                </a:cubicBezTo>
                <a:close/>
                <a:moveTo>
                  <a:pt x="53" y="397"/>
                </a:moveTo>
                <a:cubicBezTo>
                  <a:pt x="54" y="398"/>
                  <a:pt x="52" y="399"/>
                  <a:pt x="52" y="400"/>
                </a:cubicBezTo>
                <a:cubicBezTo>
                  <a:pt x="52" y="397"/>
                  <a:pt x="53" y="399"/>
                  <a:pt x="53" y="397"/>
                </a:cubicBezTo>
                <a:close/>
                <a:moveTo>
                  <a:pt x="32" y="397"/>
                </a:moveTo>
                <a:cubicBezTo>
                  <a:pt x="32" y="398"/>
                  <a:pt x="32" y="398"/>
                  <a:pt x="32" y="398"/>
                </a:cubicBezTo>
                <a:cubicBezTo>
                  <a:pt x="31" y="398"/>
                  <a:pt x="32" y="400"/>
                  <a:pt x="31" y="400"/>
                </a:cubicBezTo>
                <a:cubicBezTo>
                  <a:pt x="31" y="400"/>
                  <a:pt x="31" y="399"/>
                  <a:pt x="31" y="398"/>
                </a:cubicBezTo>
                <a:cubicBezTo>
                  <a:pt x="31" y="398"/>
                  <a:pt x="31" y="397"/>
                  <a:pt x="32" y="397"/>
                </a:cubicBezTo>
                <a:close/>
                <a:moveTo>
                  <a:pt x="52" y="404"/>
                </a:moveTo>
                <a:cubicBezTo>
                  <a:pt x="53" y="404"/>
                  <a:pt x="54" y="407"/>
                  <a:pt x="52" y="407"/>
                </a:cubicBezTo>
                <a:cubicBezTo>
                  <a:pt x="53" y="405"/>
                  <a:pt x="52" y="406"/>
                  <a:pt x="52" y="404"/>
                </a:cubicBezTo>
                <a:close/>
                <a:moveTo>
                  <a:pt x="42" y="441"/>
                </a:moveTo>
                <a:cubicBezTo>
                  <a:pt x="43" y="442"/>
                  <a:pt x="42" y="443"/>
                  <a:pt x="42" y="444"/>
                </a:cubicBezTo>
                <a:cubicBezTo>
                  <a:pt x="42" y="444"/>
                  <a:pt x="42" y="442"/>
                  <a:pt x="42" y="441"/>
                </a:cubicBezTo>
                <a:close/>
              </a:path>
            </a:pathLst>
          </a:custGeom>
          <a:solidFill>
            <a:schemeClr val="accent1">
              <a:alpha val="70000"/>
            </a:schemeClr>
          </a:solidFill>
          <a:ln w="14288" cap="flat">
            <a:noFill/>
            <a:prstDash val="solid"/>
            <a:miter lim="800000"/>
          </a:ln>
        </p:spPr>
        <p:txBody>
          <a:bodyPr vert="horz" wrap="square" lIns="68580" tIns="34290" rIns="68580" bIns="34290" numCol="1" anchor="ctr"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sz="1350">
              <a:solidFill>
                <a:srgbClr val="FFFFFF"/>
              </a:solidFill>
              <a:latin typeface="黑体" panose="02010609060101010101" pitchFamily="49" charset="-122"/>
              <a:ea typeface="黑体" panose="02010609060101010101" pitchFamily="49" charset="-122"/>
              <a:sym typeface="+mn-ea"/>
            </a:endParaRPr>
          </a:p>
        </p:txBody>
      </p:sp>
      <p:sp>
        <p:nvSpPr>
          <p:cNvPr id="3" name="矩形 2"/>
          <p:cNvSpPr/>
          <p:nvPr>
            <p:custDataLst>
              <p:tags r:id="rId3"/>
            </p:custDataLst>
          </p:nvPr>
        </p:nvSpPr>
        <p:spPr>
          <a:xfrm>
            <a:off x="981710" y="2211070"/>
            <a:ext cx="3131185" cy="2356485"/>
          </a:xfrm>
          <a:prstGeom prst="rect">
            <a:avLst/>
          </a:prstGeom>
          <a:noFill/>
        </p:spPr>
        <p:txBody>
          <a:bodyPr wrap="square" lIns="0" tIns="0" rIns="0" bIns="0" rtlCol="0">
            <a:noAutofit/>
          </a:bodyPr>
          <a:lstStyle/>
          <a:p>
            <a:pPr algn="l">
              <a:lnSpc>
                <a:spcPct val="150000"/>
              </a:lnSpc>
              <a:spcBef>
                <a:spcPct val="0"/>
              </a:spcBef>
              <a:spcAft>
                <a:spcPct val="0"/>
              </a:spcAft>
            </a:pP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全国约有</a:t>
            </a:r>
            <a:r>
              <a:rPr kumimoji="1" lang="en-US" altLang="zh-CN" sz="1200" dirty="0">
                <a:solidFill>
                  <a:schemeClr val="dk1"/>
                </a:solidFill>
                <a:latin typeface="黑体" panose="02010609060101010101" pitchFamily="49" charset="-122"/>
                <a:ea typeface="黑体" panose="02010609060101010101" pitchFamily="49" charset="-122"/>
                <a:cs typeface="+mn-ea"/>
                <a:sym typeface="+mn-ea"/>
              </a:rPr>
              <a:t>2,000</a:t>
            </a: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多家三级甲等医院，每家医院通常配备</a:t>
            </a:r>
            <a:r>
              <a:rPr kumimoji="1" lang="en-US" altLang="zh-CN" sz="1200" dirty="0">
                <a:solidFill>
                  <a:schemeClr val="dk1"/>
                </a:solidFill>
                <a:latin typeface="黑体" panose="02010609060101010101" pitchFamily="49" charset="-122"/>
                <a:ea typeface="黑体" panose="02010609060101010101" pitchFamily="49" charset="-122"/>
                <a:cs typeface="+mn-ea"/>
                <a:sym typeface="+mn-ea"/>
              </a:rPr>
              <a:t>1-2</a:t>
            </a: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套系统；</a:t>
            </a:r>
            <a:endParaRPr kumimoji="1" lang="zh-CN" altLang="en-US" sz="1200" dirty="0">
              <a:solidFill>
                <a:schemeClr val="dk1"/>
              </a:solidFill>
              <a:latin typeface="黑体" panose="02010609060101010101" pitchFamily="49" charset="-122"/>
              <a:ea typeface="黑体" panose="02010609060101010101" pitchFamily="49" charset="-122"/>
              <a:cs typeface="+mn-ea"/>
              <a:sym typeface="+mn-ea"/>
            </a:endParaRPr>
          </a:p>
          <a:p>
            <a:pPr algn="l">
              <a:lnSpc>
                <a:spcPct val="150000"/>
              </a:lnSpc>
              <a:spcBef>
                <a:spcPct val="0"/>
              </a:spcBef>
              <a:spcAft>
                <a:spcPct val="0"/>
              </a:spcAft>
            </a:pP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全国大约有</a:t>
            </a:r>
            <a:r>
              <a:rPr kumimoji="1" lang="en-US" altLang="zh-CN" sz="1200" dirty="0">
                <a:solidFill>
                  <a:schemeClr val="dk1"/>
                </a:solidFill>
                <a:latin typeface="黑体" panose="02010609060101010101" pitchFamily="49" charset="-122"/>
                <a:ea typeface="黑体" panose="02010609060101010101" pitchFamily="49" charset="-122"/>
                <a:cs typeface="+mn-ea"/>
                <a:sym typeface="+mn-ea"/>
              </a:rPr>
              <a:t>8,000</a:t>
            </a: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多家二级医院，预计其中约</a:t>
            </a:r>
            <a:r>
              <a:rPr kumimoji="1" lang="en-US" altLang="zh-CN" sz="1200" dirty="0">
                <a:solidFill>
                  <a:schemeClr val="dk1"/>
                </a:solidFill>
                <a:latin typeface="黑体" panose="02010609060101010101" pitchFamily="49" charset="-122"/>
                <a:ea typeface="黑体" panose="02010609060101010101" pitchFamily="49" charset="-122"/>
                <a:cs typeface="+mn-ea"/>
                <a:sym typeface="+mn-ea"/>
              </a:rPr>
              <a:t>30%</a:t>
            </a: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会配置至少一套系统；</a:t>
            </a:r>
            <a:endParaRPr kumimoji="1" lang="zh-CN" altLang="en-US" sz="1200" dirty="0">
              <a:solidFill>
                <a:schemeClr val="dk1"/>
              </a:solidFill>
              <a:latin typeface="黑体" panose="02010609060101010101" pitchFamily="49" charset="-122"/>
              <a:ea typeface="黑体" panose="02010609060101010101" pitchFamily="49" charset="-122"/>
              <a:cs typeface="+mn-ea"/>
              <a:sym typeface="+mn-ea"/>
            </a:endParaRPr>
          </a:p>
          <a:p>
            <a:pPr algn="l">
              <a:lnSpc>
                <a:spcPct val="150000"/>
              </a:lnSpc>
              <a:spcBef>
                <a:spcPct val="0"/>
              </a:spcBef>
              <a:spcAft>
                <a:spcPct val="0"/>
              </a:spcAft>
            </a:pP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全国约有</a:t>
            </a:r>
            <a:r>
              <a:rPr kumimoji="1" lang="en-US" altLang="zh-CN" sz="1200" dirty="0">
                <a:solidFill>
                  <a:schemeClr val="dk1"/>
                </a:solidFill>
                <a:latin typeface="黑体" panose="02010609060101010101" pitchFamily="49" charset="-122"/>
                <a:ea typeface="黑体" panose="02010609060101010101" pitchFamily="49" charset="-122"/>
                <a:cs typeface="+mn-ea"/>
                <a:sym typeface="+mn-ea"/>
              </a:rPr>
              <a:t>4</a:t>
            </a: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万多家乡镇卫生院，未来几年内可能有</a:t>
            </a:r>
            <a:r>
              <a:rPr kumimoji="1" lang="en-US" altLang="zh-CN" sz="1200" dirty="0">
                <a:solidFill>
                  <a:schemeClr val="dk1"/>
                </a:solidFill>
                <a:latin typeface="黑体" panose="02010609060101010101" pitchFamily="49" charset="-122"/>
                <a:ea typeface="黑体" panose="02010609060101010101" pitchFamily="49" charset="-122"/>
                <a:cs typeface="+mn-ea"/>
                <a:sym typeface="+mn-ea"/>
              </a:rPr>
              <a:t>5%-10%</a:t>
            </a: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的乡镇卫生院会逐步引入该设备；</a:t>
            </a:r>
            <a:endParaRPr kumimoji="1" lang="zh-CN" altLang="en-US" sz="1200" dirty="0">
              <a:solidFill>
                <a:schemeClr val="dk1"/>
              </a:solidFill>
              <a:latin typeface="黑体" panose="02010609060101010101" pitchFamily="49" charset="-122"/>
              <a:ea typeface="黑体" panose="02010609060101010101" pitchFamily="49" charset="-122"/>
              <a:cs typeface="+mn-ea"/>
              <a:sym typeface="+mn-ea"/>
            </a:endParaRPr>
          </a:p>
          <a:p>
            <a:pPr algn="l">
              <a:lnSpc>
                <a:spcPct val="150000"/>
              </a:lnSpc>
              <a:spcBef>
                <a:spcPct val="0"/>
              </a:spcBef>
              <a:spcAft>
                <a:spcPct val="0"/>
              </a:spcAft>
            </a:pP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全国约有上千家第三方实验室，预估会有</a:t>
            </a:r>
            <a:r>
              <a:rPr kumimoji="1" lang="en-US" altLang="zh-CN" sz="1200" dirty="0">
                <a:solidFill>
                  <a:schemeClr val="dk1"/>
                </a:solidFill>
                <a:latin typeface="黑体" panose="02010609060101010101" pitchFamily="49" charset="-122"/>
                <a:ea typeface="黑体" panose="02010609060101010101" pitchFamily="49" charset="-122"/>
                <a:cs typeface="+mn-ea"/>
                <a:sym typeface="+mn-ea"/>
              </a:rPr>
              <a:t>10%-20%</a:t>
            </a:r>
            <a:r>
              <a:rPr kumimoji="1" lang="zh-CN" altLang="en-US" sz="1200" dirty="0">
                <a:solidFill>
                  <a:schemeClr val="dk1"/>
                </a:solidFill>
                <a:latin typeface="黑体" panose="02010609060101010101" pitchFamily="49" charset="-122"/>
                <a:ea typeface="黑体" panose="02010609060101010101" pitchFamily="49" charset="-122"/>
                <a:cs typeface="+mn-ea"/>
                <a:sym typeface="+mn-ea"/>
              </a:rPr>
              <a:t>的实验室会安装该系统。</a:t>
            </a:r>
            <a:endParaRPr kumimoji="1" lang="zh-CN" altLang="en-US" sz="1200" dirty="0">
              <a:solidFill>
                <a:schemeClr val="dk1"/>
              </a:solidFill>
              <a:latin typeface="黑体" panose="02010609060101010101" pitchFamily="49" charset="-122"/>
              <a:ea typeface="黑体" panose="02010609060101010101" pitchFamily="49" charset="-122"/>
              <a:cs typeface="+mn-ea"/>
              <a:sym typeface="+mn-ea"/>
            </a:endParaRPr>
          </a:p>
          <a:p>
            <a:pPr algn="l">
              <a:lnSpc>
                <a:spcPct val="150000"/>
              </a:lnSpc>
              <a:spcBef>
                <a:spcPct val="0"/>
              </a:spcBef>
              <a:spcAft>
                <a:spcPct val="0"/>
              </a:spcAft>
            </a:pPr>
            <a:r>
              <a:rPr kumimoji="1" lang="zh-CN" altLang="en-US" sz="1200" b="1" dirty="0">
                <a:solidFill>
                  <a:schemeClr val="dk1"/>
                </a:solidFill>
                <a:latin typeface="黑体" panose="02010609060101010101" pitchFamily="49" charset="-122"/>
                <a:ea typeface="黑体" panose="02010609060101010101" pitchFamily="49" charset="-122"/>
                <a:cs typeface="+mn-ea"/>
                <a:sym typeface="+mn-ea"/>
              </a:rPr>
              <a:t>全国范围内骨髓细胞形态学分析系统的潜在安装数量可能在</a:t>
            </a:r>
            <a:r>
              <a:rPr kumimoji="1" lang="en-US" altLang="zh-CN" sz="1200" b="1" dirty="0">
                <a:solidFill>
                  <a:schemeClr val="dk1"/>
                </a:solidFill>
                <a:latin typeface="黑体" panose="02010609060101010101" pitchFamily="49" charset="-122"/>
                <a:ea typeface="黑体" panose="02010609060101010101" pitchFamily="49" charset="-122"/>
                <a:cs typeface="+mn-ea"/>
                <a:sym typeface="+mn-ea"/>
              </a:rPr>
              <a:t>7,500</a:t>
            </a:r>
            <a:r>
              <a:rPr kumimoji="1" lang="zh-CN" altLang="en-US" sz="1200" b="1" dirty="0">
                <a:solidFill>
                  <a:schemeClr val="dk1"/>
                </a:solidFill>
                <a:latin typeface="黑体" panose="02010609060101010101" pitchFamily="49" charset="-122"/>
                <a:ea typeface="黑体" panose="02010609060101010101" pitchFamily="49" charset="-122"/>
                <a:cs typeface="+mn-ea"/>
                <a:sym typeface="+mn-ea"/>
              </a:rPr>
              <a:t>至</a:t>
            </a:r>
            <a:r>
              <a:rPr kumimoji="1" lang="en-US" altLang="zh-CN" sz="1200" b="1" dirty="0">
                <a:solidFill>
                  <a:schemeClr val="dk1"/>
                </a:solidFill>
                <a:latin typeface="黑体" panose="02010609060101010101" pitchFamily="49" charset="-122"/>
                <a:ea typeface="黑体" panose="02010609060101010101" pitchFamily="49" charset="-122"/>
                <a:cs typeface="+mn-ea"/>
                <a:sym typeface="+mn-ea"/>
              </a:rPr>
              <a:t>13,000</a:t>
            </a:r>
            <a:r>
              <a:rPr kumimoji="1" lang="zh-CN" altLang="en-US" sz="1200" b="1" dirty="0">
                <a:solidFill>
                  <a:schemeClr val="dk1"/>
                </a:solidFill>
                <a:latin typeface="黑体" panose="02010609060101010101" pitchFamily="49" charset="-122"/>
                <a:ea typeface="黑体" panose="02010609060101010101" pitchFamily="49" charset="-122"/>
                <a:cs typeface="+mn-ea"/>
                <a:sym typeface="+mn-ea"/>
              </a:rPr>
              <a:t>套之间。</a:t>
            </a:r>
            <a:endParaRPr kumimoji="1" lang="zh-CN" altLang="en-US" sz="1200" b="1" dirty="0">
              <a:solidFill>
                <a:schemeClr val="dk1"/>
              </a:solidFill>
              <a:latin typeface="黑体" panose="02010609060101010101" pitchFamily="49" charset="-122"/>
              <a:ea typeface="黑体" panose="02010609060101010101" pitchFamily="49" charset="-122"/>
              <a:cs typeface="+mn-ea"/>
              <a:sym typeface="+mn-ea"/>
            </a:endParaRPr>
          </a:p>
        </p:txBody>
      </p:sp>
      <p:sp>
        <p:nvSpPr>
          <p:cNvPr id="4" name="矩形 3"/>
          <p:cNvSpPr/>
          <p:nvPr>
            <p:custDataLst>
              <p:tags r:id="rId4"/>
            </p:custDataLst>
          </p:nvPr>
        </p:nvSpPr>
        <p:spPr>
          <a:xfrm>
            <a:off x="5025390" y="2211070"/>
            <a:ext cx="3143885" cy="2371725"/>
          </a:xfrm>
          <a:prstGeom prst="rect">
            <a:avLst/>
          </a:prstGeom>
          <a:noFill/>
        </p:spPr>
        <p:txBody>
          <a:bodyPr wrap="square" lIns="0" tIns="0" rIns="0" bIns="0" rtlCol="0">
            <a:noAutofit/>
          </a:bodyPr>
          <a:lstStyle/>
          <a:p>
            <a:pPr algn="l">
              <a:lnSpc>
                <a:spcPct val="150000"/>
              </a:lnSpc>
              <a:spcBef>
                <a:spcPct val="0"/>
              </a:spcBef>
              <a:spcAft>
                <a:spcPct val="0"/>
              </a:spcAft>
            </a:pPr>
            <a:r>
              <a:rPr kumimoji="1" lang="zh-CN" altLang="en-US" sz="1200" b="1">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国际供应商：</a:t>
            </a:r>
            <a:r>
              <a:rPr kumimoji="1" lang="en-US" altLang="zh-CN"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CellaVision AB</a:t>
            </a:r>
            <a:r>
              <a:rPr kumimoji="1" lang="zh-CN" altLang="en-US"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、希森美康（</a:t>
            </a:r>
            <a:r>
              <a:rPr kumimoji="1" lang="en-US" altLang="zh-CN"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Sysmex</a:t>
            </a:r>
            <a:r>
              <a:rPr kumimoji="1" lang="zh-CN" altLang="en-US"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）等；</a:t>
            </a:r>
            <a:endParaRPr kumimoji="1" lang="zh-CN" altLang="en-US"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50000"/>
              </a:lnSpc>
              <a:spcBef>
                <a:spcPct val="0"/>
              </a:spcBef>
              <a:spcAft>
                <a:spcPct val="0"/>
              </a:spcAft>
            </a:pPr>
            <a:r>
              <a:rPr kumimoji="1" lang="zh-CN" altLang="en-US" sz="1200" b="1">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国内供应商：</a:t>
            </a:r>
            <a:r>
              <a:rPr kumimoji="1" lang="zh-CN" altLang="en-US"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智微信科、舜宇光学科技、海德星科技等；</a:t>
            </a:r>
            <a:endParaRPr kumimoji="1" lang="zh-CN" altLang="en-US"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50000"/>
              </a:lnSpc>
              <a:spcBef>
                <a:spcPct val="0"/>
              </a:spcBef>
              <a:spcAft>
                <a:spcPct val="0"/>
              </a:spcAft>
            </a:pPr>
            <a:r>
              <a:rPr kumimoji="1" lang="zh-CN" altLang="en-US"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市场供应呈现出多元化、专业化的特点，有国内政策的支持，也面临着激烈的国际竞争。</a:t>
            </a:r>
            <a:endParaRPr kumimoji="1" lang="zh-CN" altLang="en-US" sz="1200">
              <a:solidFill>
                <a:schemeClr val="dk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矩形 6"/>
          <p:cNvSpPr/>
          <p:nvPr>
            <p:custDataLst>
              <p:tags r:id="rId5"/>
            </p:custDataLst>
          </p:nvPr>
        </p:nvSpPr>
        <p:spPr>
          <a:xfrm>
            <a:off x="981464" y="1714101"/>
            <a:ext cx="3131069" cy="299085"/>
          </a:xfrm>
          <a:prstGeom prst="rect">
            <a:avLst/>
          </a:prstGeom>
          <a:noFill/>
        </p:spPr>
        <p:txBody>
          <a:bodyPr wrap="square" lIns="0" tIns="0" rIns="0" bIns="0" rtlCol="0" anchor="b" anchorCtr="0">
            <a:noAutofit/>
          </a:bodyPr>
          <a:lstStyle/>
          <a:p>
            <a:pPr algn="ctr">
              <a:spcBef>
                <a:spcPct val="0"/>
              </a:spcBef>
              <a:spcAft>
                <a:spcPct val="0"/>
              </a:spcAft>
            </a:pPr>
            <a:r>
              <a:rPr lang="zh-CN" altLang="en-US" b="1">
                <a:solidFill>
                  <a:schemeClr val="dk1"/>
                </a:solidFill>
                <a:latin typeface="黑体" panose="02010609060101010101" pitchFamily="49" charset="-122"/>
                <a:ea typeface="黑体" panose="02010609060101010101" pitchFamily="49" charset="-122"/>
                <a:cs typeface="+mn-ea"/>
                <a:sym typeface="+mn-ea"/>
              </a:rPr>
              <a:t>需求端</a:t>
            </a:r>
            <a:endParaRPr lang="zh-CN" altLang="en-US" b="1">
              <a:solidFill>
                <a:schemeClr val="dk1"/>
              </a:solidFill>
              <a:latin typeface="黑体" panose="02010609060101010101" pitchFamily="49" charset="-122"/>
              <a:ea typeface="黑体" panose="02010609060101010101" pitchFamily="49" charset="-122"/>
              <a:cs typeface="+mn-ea"/>
              <a:sym typeface="+mn-ea"/>
            </a:endParaRPr>
          </a:p>
        </p:txBody>
      </p:sp>
      <p:sp>
        <p:nvSpPr>
          <p:cNvPr id="8" name="矩形 7"/>
          <p:cNvSpPr/>
          <p:nvPr>
            <p:custDataLst>
              <p:tags r:id="rId6"/>
            </p:custDataLst>
          </p:nvPr>
        </p:nvSpPr>
        <p:spPr>
          <a:xfrm>
            <a:off x="5031464" y="1698625"/>
            <a:ext cx="3131069" cy="299085"/>
          </a:xfrm>
          <a:prstGeom prst="rect">
            <a:avLst/>
          </a:prstGeom>
          <a:noFill/>
        </p:spPr>
        <p:txBody>
          <a:bodyPr wrap="square" lIns="0" tIns="0" rIns="0" bIns="0" rtlCol="0" anchor="b" anchorCtr="0">
            <a:noAutofit/>
          </a:bodyPr>
          <a:lstStyle/>
          <a:p>
            <a:pPr algn="ctr">
              <a:spcBef>
                <a:spcPct val="0"/>
              </a:spcBef>
              <a:spcAft>
                <a:spcPct val="0"/>
              </a:spcAft>
            </a:pPr>
            <a:r>
              <a:rPr lang="zh-CN" altLang="en-US" b="1">
                <a:solidFill>
                  <a:schemeClr val="dk1"/>
                </a:solidFill>
                <a:latin typeface="黑体" panose="02010609060101010101" pitchFamily="49" charset="-122"/>
                <a:ea typeface="黑体" panose="02010609060101010101" pitchFamily="49" charset="-122"/>
                <a:cs typeface="+mn-ea"/>
                <a:sym typeface="+mn-ea"/>
              </a:rPr>
              <a:t>供应端</a:t>
            </a:r>
            <a:endParaRPr lang="zh-CN" altLang="en-US" b="1">
              <a:solidFill>
                <a:schemeClr val="dk1"/>
              </a:solidFill>
              <a:latin typeface="黑体" panose="02010609060101010101" pitchFamily="49" charset="-122"/>
              <a:ea typeface="黑体" panose="02010609060101010101" pitchFamily="49" charset="-122"/>
              <a:cs typeface="+mn-ea"/>
              <a:sym typeface="+mn-ea"/>
            </a:endParaRPr>
          </a:p>
        </p:txBody>
      </p:sp>
      <p:sp>
        <p:nvSpPr>
          <p:cNvPr id="14" name="文本框 13"/>
          <p:cNvSpPr txBox="1"/>
          <p:nvPr/>
        </p:nvSpPr>
        <p:spPr>
          <a:xfrm>
            <a:off x="769620" y="823595"/>
            <a:ext cx="7901940" cy="692785"/>
          </a:xfrm>
          <a:prstGeom prst="rect">
            <a:avLst/>
          </a:prstGeom>
        </p:spPr>
        <p:txBody>
          <a:bodyPr wrap="square">
            <a:noAutofit/>
          </a:bodyPr>
          <a:lstStyle/>
          <a:p>
            <a:pPr marL="0" indent="0" algn="l">
              <a:lnSpc>
                <a:spcPct val="150000"/>
              </a:lnSpc>
            </a:pPr>
            <a:r>
              <a:rPr lang="zh-CN" altLang="en-US" sz="1400" i="0">
                <a:solidFill>
                  <a:srgbClr val="000000"/>
                </a:solidFill>
                <a:latin typeface="黑体" panose="02010609060101010101" pitchFamily="49" charset="-122"/>
                <a:ea typeface="黑体" panose="02010609060101010101" pitchFamily="49" charset="-122"/>
              </a:rPr>
              <a:t>骨髓细胞形态学分析系统在医院实验室、基层医疗机构、医学研究机构、第三方检验实验室等医疗和科研场景中得到广泛应用</a:t>
            </a:r>
            <a:endParaRPr lang="zh-CN" altLang="en-US" sz="1400" i="0">
              <a:solidFill>
                <a:srgbClr val="000000"/>
              </a:solidFill>
              <a:latin typeface="黑体" panose="02010609060101010101" pitchFamily="49" charset="-122"/>
              <a:ea typeface="黑体" panose="02010609060101010101" pitchFamily="49" charset="-122"/>
            </a:endParaRPr>
          </a:p>
        </p:txBody>
      </p:sp>
      <p:sp>
        <p:nvSpPr>
          <p:cNvPr id="32" name="标题 31"/>
          <p:cNvSpPr>
            <a:spLocks noGrp="1"/>
          </p:cNvSpPr>
          <p:nvPr>
            <p:custDataLst>
              <p:tags r:id="rId7"/>
            </p:custDataLst>
          </p:nvPr>
        </p:nvSpPr>
        <p:spPr>
          <a:xfrm>
            <a:off x="521970" y="27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r>
              <a:rPr lang="zh-CN" altLang="en-US">
                <a:solidFill>
                  <a:schemeClr val="accent1"/>
                </a:solidFill>
                <a:latin typeface="黑体" panose="02010609060101010101" pitchFamily="49" charset="-122"/>
                <a:ea typeface="黑体" panose="02010609060101010101" pitchFamily="49" charset="-122"/>
              </a:rPr>
              <a:t>供需市场现状</a:t>
            </a:r>
            <a:endParaRPr lang="zh-CN" altLang="en-US">
              <a:solidFill>
                <a:schemeClr val="accent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8">
            <a:alphaModFix amt="36000"/>
          </a:blip>
          <a:stretch>
            <a:fillRect/>
          </a:stretch>
        </p:blipFill>
        <p:spPr>
          <a:xfrm>
            <a:off x="7595870" y="0"/>
            <a:ext cx="1521460" cy="669290"/>
          </a:xfrm>
          <a:prstGeom prst="rect">
            <a:avLst/>
          </a:prstGeom>
        </p:spPr>
      </p:pic>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2" name="对角圆角矩形 11"/>
          <p:cNvSpPr/>
          <p:nvPr>
            <p:custDataLst>
              <p:tags r:id="rId2"/>
            </p:custDataLst>
          </p:nvPr>
        </p:nvSpPr>
        <p:spPr>
          <a:xfrm>
            <a:off x="527685" y="1388269"/>
            <a:ext cx="1816418" cy="3037523"/>
          </a:xfrm>
          <a:prstGeom prst="round2DiagRect">
            <a:avLst>
              <a:gd name="adj1" fmla="val 16667"/>
              <a:gd name="adj2" fmla="val 1751"/>
            </a:avLst>
          </a:prstGeom>
          <a:solidFill>
            <a:schemeClr val="dk1">
              <a:lumMod val="50000"/>
              <a:lumOff val="5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6" name="椭圆 5"/>
          <p:cNvSpPr/>
          <p:nvPr>
            <p:custDataLst>
              <p:tags r:id="rId3"/>
            </p:custDataLst>
          </p:nvPr>
        </p:nvSpPr>
        <p:spPr>
          <a:xfrm>
            <a:off x="1937861" y="1220629"/>
            <a:ext cx="478155" cy="449580"/>
          </a:xfrm>
          <a:prstGeom prst="ellipse">
            <a:avLst/>
          </a:prstGeom>
          <a:solidFill>
            <a:schemeClr val="lt1"/>
          </a:solidFill>
          <a:ln>
            <a:solidFill>
              <a:schemeClr val="accent2">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350" dirty="0">
              <a:solidFill>
                <a:schemeClr val="lt1"/>
              </a:solidFill>
              <a:latin typeface="黑体" panose="02010609060101010101" pitchFamily="49" charset="-122"/>
              <a:ea typeface="黑体" panose="02010609060101010101" pitchFamily="49" charset="-122"/>
              <a:sym typeface="+mn-ea"/>
            </a:endParaRPr>
          </a:p>
        </p:txBody>
      </p:sp>
      <p:sp>
        <p:nvSpPr>
          <p:cNvPr id="2" name="矩形 1"/>
          <p:cNvSpPr/>
          <p:nvPr>
            <p:custDataLst>
              <p:tags r:id="rId4"/>
            </p:custDataLst>
          </p:nvPr>
        </p:nvSpPr>
        <p:spPr>
          <a:xfrm>
            <a:off x="687229" y="2265680"/>
            <a:ext cx="1497330" cy="1959769"/>
          </a:xfrm>
          <a:prstGeom prst="rect">
            <a:avLst/>
          </a:prstGeom>
        </p:spPr>
        <p:txBody>
          <a:bodyPr wrap="square" lIns="0" tIns="0" rIns="0" bIns="0">
            <a:noAutofit/>
          </a:bodyPr>
          <a:lstStyle/>
          <a:p>
            <a:pPr algn="just">
              <a:lnSpc>
                <a:spcPct val="150000"/>
              </a:lnSpc>
              <a:spcBef>
                <a:spcPct val="0"/>
              </a:spcBef>
              <a:spcAft>
                <a:spcPct val="0"/>
              </a:spcAft>
            </a:pPr>
            <a:r>
              <a:rPr lang="zh-CN" altLang="en-US" sz="1050" kern="0" dirty="0">
                <a:solidFill>
                  <a:schemeClr val="dk1"/>
                </a:solidFill>
                <a:latin typeface="黑体" panose="02010609060101010101" pitchFamily="49" charset="-122"/>
                <a:ea typeface="黑体" panose="02010609060101010101" pitchFamily="49" charset="-122"/>
                <a:cs typeface="黑体" panose="02010609060101010101" pitchFamily="49" charset="-122"/>
                <a:sym typeface="+mn-ea"/>
              </a:rPr>
              <a:t>骨髓形态学分析高度依赖病理学专家的经验，结果的准确性和一致性易受主观判断影响。专家短缺、工作量大时可能导致分析效率低，误诊风险增加。</a:t>
            </a:r>
            <a:endParaRPr lang="zh-CN" altLang="en-US" sz="1050" kern="0" dirty="0">
              <a:solidFill>
                <a:schemeClr val="dk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矩形 2"/>
          <p:cNvSpPr/>
          <p:nvPr>
            <p:custDataLst>
              <p:tags r:id="rId5"/>
            </p:custDataLst>
          </p:nvPr>
        </p:nvSpPr>
        <p:spPr>
          <a:xfrm>
            <a:off x="637461" y="1582579"/>
            <a:ext cx="1596866" cy="496730"/>
          </a:xfrm>
          <a:prstGeom prst="rect">
            <a:avLst/>
          </a:prstGeom>
          <a:noFill/>
        </p:spPr>
        <p:txBody>
          <a:bodyPr wrap="square" lIns="0" tIns="0" rIns="0" bIns="0" rtlCol="0" anchor="b">
            <a:noAutofit/>
          </a:bodyPr>
          <a:lstStyle/>
          <a:p>
            <a:pPr algn="ctr">
              <a:spcBef>
                <a:spcPct val="0"/>
              </a:spcBef>
              <a:spcAft>
                <a:spcPct val="0"/>
              </a:spcAft>
            </a:pPr>
            <a:r>
              <a:rPr lang="zh-CN" altLang="en-US" sz="1650" b="1">
                <a:solidFill>
                  <a:schemeClr val="dk1"/>
                </a:solidFill>
                <a:latin typeface="黑体" panose="02010609060101010101" pitchFamily="49" charset="-122"/>
                <a:ea typeface="黑体" panose="02010609060101010101" pitchFamily="49" charset="-122"/>
                <a:cs typeface="+mn-ea"/>
                <a:sym typeface="+mn-ea"/>
              </a:rPr>
              <a:t>分析依赖人工经验</a:t>
            </a:r>
            <a:endParaRPr lang="zh-CN" altLang="en-US" sz="1650" b="1">
              <a:solidFill>
                <a:schemeClr val="dk1"/>
              </a:solidFill>
              <a:latin typeface="黑体" panose="02010609060101010101" pitchFamily="49" charset="-122"/>
              <a:ea typeface="黑体" panose="02010609060101010101" pitchFamily="49" charset="-122"/>
              <a:cs typeface="+mn-ea"/>
              <a:sym typeface="+mn-ea"/>
            </a:endParaRPr>
          </a:p>
        </p:txBody>
      </p:sp>
      <p:cxnSp>
        <p:nvCxnSpPr>
          <p:cNvPr id="50" name="直接连接符 49"/>
          <p:cNvCxnSpPr/>
          <p:nvPr>
            <p:custDataLst>
              <p:tags r:id="rId6"/>
            </p:custDataLst>
          </p:nvPr>
        </p:nvCxnSpPr>
        <p:spPr>
          <a:xfrm>
            <a:off x="1152394" y="2204561"/>
            <a:ext cx="5670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对角圆角矩形 30"/>
          <p:cNvSpPr/>
          <p:nvPr>
            <p:custDataLst>
              <p:tags r:id="rId7"/>
            </p:custDataLst>
          </p:nvPr>
        </p:nvSpPr>
        <p:spPr>
          <a:xfrm>
            <a:off x="2576237" y="1386364"/>
            <a:ext cx="1816418" cy="3037523"/>
          </a:xfrm>
          <a:prstGeom prst="round2DiagRect">
            <a:avLst>
              <a:gd name="adj1" fmla="val 16667"/>
              <a:gd name="adj2" fmla="val 1751"/>
            </a:avLst>
          </a:prstGeom>
          <a:solidFill>
            <a:schemeClr val="dk1">
              <a:lumMod val="50000"/>
              <a:lumOff val="5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5" name="矩形 4"/>
          <p:cNvSpPr/>
          <p:nvPr>
            <p:custDataLst>
              <p:tags r:id="rId8"/>
            </p:custDataLst>
          </p:nvPr>
        </p:nvSpPr>
        <p:spPr>
          <a:xfrm>
            <a:off x="2735780" y="2263775"/>
            <a:ext cx="1497330" cy="1959769"/>
          </a:xfrm>
          <a:prstGeom prst="rect">
            <a:avLst/>
          </a:prstGeom>
        </p:spPr>
        <p:txBody>
          <a:bodyPr wrap="square" lIns="0" tIns="0" rIns="0" bIns="0">
            <a:noAutofit/>
          </a:bodyPr>
          <a:lstStyle/>
          <a:p>
            <a:pPr algn="just">
              <a:lnSpc>
                <a:spcPct val="150000"/>
              </a:lnSpc>
              <a:spcBef>
                <a:spcPct val="0"/>
              </a:spcBef>
              <a:spcAft>
                <a:spcPct val="0"/>
              </a:spcAft>
            </a:pPr>
            <a:r>
              <a:rPr lang="zh-CN" altLang="en-US" sz="1050" kern="0">
                <a:solidFill>
                  <a:schemeClr val="dk1"/>
                </a:solidFill>
                <a:latin typeface="黑体" panose="02010609060101010101" pitchFamily="49" charset="-122"/>
                <a:ea typeface="黑体" panose="02010609060101010101" pitchFamily="49" charset="-122"/>
                <a:cs typeface="+mn-ea"/>
                <a:sym typeface="+mn-ea"/>
              </a:rPr>
              <a:t>虽然部分厂商提供自动化设备，但骨髓形态学分析的复杂性（如稀有细胞类型、异常形态）使得完全自动化仍具有挑战。实验室自动化水平受限，分析速度和可重复性难以进一步提高。</a:t>
            </a:r>
            <a:endParaRPr lang="zh-CN" altLang="en-US" sz="1050" kern="0">
              <a:solidFill>
                <a:schemeClr val="dk1"/>
              </a:solidFill>
              <a:latin typeface="黑体" panose="02010609060101010101" pitchFamily="49" charset="-122"/>
              <a:ea typeface="黑体" panose="02010609060101010101" pitchFamily="49" charset="-122"/>
              <a:cs typeface="+mn-ea"/>
              <a:sym typeface="+mn-ea"/>
            </a:endParaRPr>
          </a:p>
        </p:txBody>
      </p:sp>
      <p:sp>
        <p:nvSpPr>
          <p:cNvPr id="9" name="矩形 8"/>
          <p:cNvSpPr/>
          <p:nvPr>
            <p:custDataLst>
              <p:tags r:id="rId9"/>
            </p:custDataLst>
          </p:nvPr>
        </p:nvSpPr>
        <p:spPr>
          <a:xfrm>
            <a:off x="2686013" y="1580674"/>
            <a:ext cx="1596866" cy="496730"/>
          </a:xfrm>
          <a:prstGeom prst="rect">
            <a:avLst/>
          </a:prstGeom>
          <a:noFill/>
        </p:spPr>
        <p:txBody>
          <a:bodyPr wrap="square" lIns="0" tIns="0" rIns="0" bIns="0" rtlCol="0" anchor="b">
            <a:noAutofit/>
          </a:bodyPr>
          <a:lstStyle/>
          <a:p>
            <a:pPr algn="ctr">
              <a:spcBef>
                <a:spcPct val="0"/>
              </a:spcBef>
              <a:spcAft>
                <a:spcPct val="0"/>
              </a:spcAft>
            </a:pPr>
            <a:r>
              <a:rPr lang="zh-CN" altLang="en-US" sz="1650" b="1">
                <a:solidFill>
                  <a:schemeClr val="dk1"/>
                </a:solidFill>
                <a:latin typeface="黑体" panose="02010609060101010101" pitchFamily="49" charset="-122"/>
                <a:ea typeface="黑体" panose="02010609060101010101" pitchFamily="49" charset="-122"/>
                <a:cs typeface="+mn-ea"/>
                <a:sym typeface="+mn-ea"/>
              </a:rPr>
              <a:t>自动化和数字化程度不足</a:t>
            </a:r>
            <a:endParaRPr lang="zh-CN" altLang="en-US" sz="1650" b="1">
              <a:solidFill>
                <a:schemeClr val="dk1"/>
              </a:solidFill>
              <a:latin typeface="黑体" panose="02010609060101010101" pitchFamily="49" charset="-122"/>
              <a:ea typeface="黑体" panose="02010609060101010101" pitchFamily="49" charset="-122"/>
              <a:cs typeface="+mn-ea"/>
              <a:sym typeface="+mn-ea"/>
            </a:endParaRPr>
          </a:p>
        </p:txBody>
      </p:sp>
      <p:cxnSp>
        <p:nvCxnSpPr>
          <p:cNvPr id="36" name="直接连接符 35"/>
          <p:cNvCxnSpPr/>
          <p:nvPr>
            <p:custDataLst>
              <p:tags r:id="rId10"/>
            </p:custDataLst>
          </p:nvPr>
        </p:nvCxnSpPr>
        <p:spPr>
          <a:xfrm>
            <a:off x="3200945" y="2203133"/>
            <a:ext cx="5670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对角圆角矩形 36"/>
          <p:cNvSpPr/>
          <p:nvPr>
            <p:custDataLst>
              <p:tags r:id="rId11"/>
            </p:custDataLst>
          </p:nvPr>
        </p:nvSpPr>
        <p:spPr>
          <a:xfrm>
            <a:off x="4619483" y="1386364"/>
            <a:ext cx="1816418" cy="3037523"/>
          </a:xfrm>
          <a:prstGeom prst="round2DiagRect">
            <a:avLst>
              <a:gd name="adj1" fmla="val 16667"/>
              <a:gd name="adj2" fmla="val 1751"/>
            </a:avLst>
          </a:prstGeom>
          <a:solidFill>
            <a:schemeClr val="dk1">
              <a:lumMod val="50000"/>
              <a:lumOff val="5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10" name="矩形 9"/>
          <p:cNvSpPr/>
          <p:nvPr>
            <p:custDataLst>
              <p:tags r:id="rId12"/>
            </p:custDataLst>
          </p:nvPr>
        </p:nvSpPr>
        <p:spPr>
          <a:xfrm>
            <a:off x="4779026" y="2263775"/>
            <a:ext cx="1497330" cy="1959769"/>
          </a:xfrm>
          <a:prstGeom prst="rect">
            <a:avLst/>
          </a:prstGeom>
        </p:spPr>
        <p:txBody>
          <a:bodyPr wrap="square" lIns="0" tIns="0" rIns="0" bIns="0">
            <a:noAutofit/>
          </a:bodyPr>
          <a:lstStyle/>
          <a:p>
            <a:pPr algn="just">
              <a:lnSpc>
                <a:spcPct val="150000"/>
              </a:lnSpc>
              <a:spcBef>
                <a:spcPct val="0"/>
              </a:spcBef>
              <a:spcAft>
                <a:spcPct val="0"/>
              </a:spcAft>
            </a:pPr>
            <a:r>
              <a:rPr lang="zh-CN" altLang="en-US" sz="1050" kern="0">
                <a:solidFill>
                  <a:schemeClr val="dk1"/>
                </a:solidFill>
                <a:latin typeface="黑体" panose="02010609060101010101" pitchFamily="49" charset="-122"/>
                <a:ea typeface="黑体" panose="02010609060101010101" pitchFamily="49" charset="-122"/>
                <a:cs typeface="+mn-ea"/>
                <a:sym typeface="+mn-ea"/>
              </a:rPr>
              <a:t>骨髓涂片和标本制备需要高质量，任何制备过程中的误差都会影响分析准确性。标本质量参差不齐可能导致细胞识别困难或结果偏差。</a:t>
            </a:r>
            <a:endParaRPr lang="zh-CN" altLang="en-US" sz="1050" kern="0">
              <a:solidFill>
                <a:schemeClr val="dk1"/>
              </a:solidFill>
              <a:latin typeface="黑体" panose="02010609060101010101" pitchFamily="49" charset="-122"/>
              <a:ea typeface="黑体" panose="02010609060101010101" pitchFamily="49" charset="-122"/>
              <a:cs typeface="+mn-ea"/>
              <a:sym typeface="+mn-ea"/>
            </a:endParaRPr>
          </a:p>
        </p:txBody>
      </p:sp>
      <p:sp>
        <p:nvSpPr>
          <p:cNvPr id="11" name="矩形 10"/>
          <p:cNvSpPr/>
          <p:nvPr>
            <p:custDataLst>
              <p:tags r:id="rId13"/>
            </p:custDataLst>
          </p:nvPr>
        </p:nvSpPr>
        <p:spPr>
          <a:xfrm>
            <a:off x="4729259" y="1580674"/>
            <a:ext cx="1596866" cy="496730"/>
          </a:xfrm>
          <a:prstGeom prst="rect">
            <a:avLst/>
          </a:prstGeom>
          <a:noFill/>
        </p:spPr>
        <p:txBody>
          <a:bodyPr wrap="square" lIns="0" tIns="0" rIns="0" bIns="0" rtlCol="0" anchor="b">
            <a:noAutofit/>
          </a:bodyPr>
          <a:lstStyle/>
          <a:p>
            <a:pPr algn="ctr">
              <a:spcBef>
                <a:spcPct val="0"/>
              </a:spcBef>
              <a:spcAft>
                <a:spcPct val="0"/>
              </a:spcAft>
            </a:pPr>
            <a:r>
              <a:rPr lang="zh-CN" altLang="en-US" sz="1650" b="1">
                <a:solidFill>
                  <a:schemeClr val="dk1"/>
                </a:solidFill>
                <a:latin typeface="黑体" panose="02010609060101010101" pitchFamily="49" charset="-122"/>
                <a:ea typeface="黑体" panose="02010609060101010101" pitchFamily="49" charset="-122"/>
                <a:cs typeface="+mn-ea"/>
                <a:sym typeface="+mn-ea"/>
              </a:rPr>
              <a:t>标本质量及前处理挑战</a:t>
            </a:r>
            <a:endParaRPr lang="zh-CN" altLang="en-US" sz="1650" b="1">
              <a:solidFill>
                <a:schemeClr val="dk1"/>
              </a:solidFill>
              <a:latin typeface="黑体" panose="02010609060101010101" pitchFamily="49" charset="-122"/>
              <a:ea typeface="黑体" panose="02010609060101010101" pitchFamily="49" charset="-122"/>
              <a:cs typeface="+mn-ea"/>
              <a:sym typeface="+mn-ea"/>
            </a:endParaRPr>
          </a:p>
        </p:txBody>
      </p:sp>
      <p:cxnSp>
        <p:nvCxnSpPr>
          <p:cNvPr id="43" name="直接连接符 42"/>
          <p:cNvCxnSpPr/>
          <p:nvPr>
            <p:custDataLst>
              <p:tags r:id="rId14"/>
            </p:custDataLst>
          </p:nvPr>
        </p:nvCxnSpPr>
        <p:spPr>
          <a:xfrm>
            <a:off x="5244191" y="2202656"/>
            <a:ext cx="5670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对角圆角矩形 22"/>
          <p:cNvSpPr/>
          <p:nvPr>
            <p:custDataLst>
              <p:tags r:id="rId15"/>
            </p:custDataLst>
          </p:nvPr>
        </p:nvSpPr>
        <p:spPr>
          <a:xfrm>
            <a:off x="6663205" y="1386364"/>
            <a:ext cx="1816418" cy="3037523"/>
          </a:xfrm>
          <a:prstGeom prst="round2DiagRect">
            <a:avLst>
              <a:gd name="adj1" fmla="val 16667"/>
              <a:gd name="adj2" fmla="val 1751"/>
            </a:avLst>
          </a:prstGeom>
          <a:solidFill>
            <a:schemeClr val="dk1">
              <a:lumMod val="50000"/>
              <a:lumOff val="5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黑体" panose="02010609060101010101" pitchFamily="49" charset="-122"/>
              <a:ea typeface="黑体" panose="02010609060101010101" pitchFamily="49" charset="-122"/>
            </a:endParaRPr>
          </a:p>
        </p:txBody>
      </p:sp>
      <p:sp>
        <p:nvSpPr>
          <p:cNvPr id="13" name="矩形 12"/>
          <p:cNvSpPr/>
          <p:nvPr>
            <p:custDataLst>
              <p:tags r:id="rId16"/>
            </p:custDataLst>
          </p:nvPr>
        </p:nvSpPr>
        <p:spPr>
          <a:xfrm>
            <a:off x="6822749" y="2263775"/>
            <a:ext cx="1497330" cy="1959769"/>
          </a:xfrm>
          <a:prstGeom prst="rect">
            <a:avLst/>
          </a:prstGeom>
        </p:spPr>
        <p:txBody>
          <a:bodyPr wrap="square" lIns="0" tIns="0" rIns="0" bIns="0">
            <a:noAutofit/>
          </a:bodyPr>
          <a:lstStyle/>
          <a:p>
            <a:pPr algn="just">
              <a:lnSpc>
                <a:spcPct val="150000"/>
              </a:lnSpc>
              <a:spcBef>
                <a:spcPct val="0"/>
              </a:spcBef>
              <a:spcAft>
                <a:spcPct val="0"/>
              </a:spcAft>
            </a:pPr>
            <a:r>
              <a:rPr lang="zh-CN" altLang="en-US" sz="1050" kern="0">
                <a:solidFill>
                  <a:schemeClr val="dk1"/>
                </a:solidFill>
                <a:latin typeface="黑体" panose="02010609060101010101" pitchFamily="49" charset="-122"/>
                <a:ea typeface="黑体" panose="02010609060101010101" pitchFamily="49" charset="-122"/>
                <a:cs typeface="+mn-ea"/>
                <a:sym typeface="+mn-ea"/>
              </a:rPr>
              <a:t>自动化骨髓形态学分析设备价格昂贵，中小型实验室难以承受。技术普及受限，无法惠及更多患者或资源有限的医疗机构。</a:t>
            </a:r>
            <a:endParaRPr lang="zh-CN" altLang="en-US" sz="1050" kern="0">
              <a:solidFill>
                <a:schemeClr val="dk1"/>
              </a:solidFill>
              <a:latin typeface="黑体" panose="02010609060101010101" pitchFamily="49" charset="-122"/>
              <a:ea typeface="黑体" panose="02010609060101010101" pitchFamily="49" charset="-122"/>
              <a:cs typeface="+mn-ea"/>
              <a:sym typeface="+mn-ea"/>
            </a:endParaRPr>
          </a:p>
        </p:txBody>
      </p:sp>
      <p:sp>
        <p:nvSpPr>
          <p:cNvPr id="15" name="矩形 14"/>
          <p:cNvSpPr/>
          <p:nvPr>
            <p:custDataLst>
              <p:tags r:id="rId17"/>
            </p:custDataLst>
          </p:nvPr>
        </p:nvSpPr>
        <p:spPr>
          <a:xfrm>
            <a:off x="6772981" y="1580674"/>
            <a:ext cx="1596866" cy="496730"/>
          </a:xfrm>
          <a:prstGeom prst="rect">
            <a:avLst/>
          </a:prstGeom>
          <a:noFill/>
        </p:spPr>
        <p:txBody>
          <a:bodyPr wrap="square" lIns="0" tIns="0" rIns="0" bIns="0" rtlCol="0" anchor="b">
            <a:noAutofit/>
          </a:bodyPr>
          <a:lstStyle/>
          <a:p>
            <a:pPr algn="ctr">
              <a:spcBef>
                <a:spcPct val="0"/>
              </a:spcBef>
              <a:spcAft>
                <a:spcPct val="0"/>
              </a:spcAft>
            </a:pPr>
            <a:r>
              <a:rPr lang="zh-CN" altLang="en-US" sz="1650" b="1">
                <a:solidFill>
                  <a:schemeClr val="dk1"/>
                </a:solidFill>
                <a:latin typeface="黑体" panose="02010609060101010101" pitchFamily="49" charset="-122"/>
                <a:ea typeface="黑体" panose="02010609060101010101" pitchFamily="49" charset="-122"/>
                <a:cs typeface="+mn-ea"/>
                <a:sym typeface="+mn-ea"/>
              </a:rPr>
              <a:t>成本和设备普及问题</a:t>
            </a:r>
            <a:endParaRPr lang="zh-CN" altLang="en-US" sz="1650" b="1">
              <a:solidFill>
                <a:schemeClr val="dk1"/>
              </a:solidFill>
              <a:latin typeface="黑体" panose="02010609060101010101" pitchFamily="49" charset="-122"/>
              <a:ea typeface="黑体" panose="02010609060101010101" pitchFamily="49" charset="-122"/>
              <a:cs typeface="+mn-ea"/>
              <a:sym typeface="+mn-ea"/>
            </a:endParaRPr>
          </a:p>
        </p:txBody>
      </p:sp>
      <p:cxnSp>
        <p:nvCxnSpPr>
          <p:cNvPr id="27" name="直接连接符 26"/>
          <p:cNvCxnSpPr/>
          <p:nvPr>
            <p:custDataLst>
              <p:tags r:id="rId18"/>
            </p:custDataLst>
          </p:nvPr>
        </p:nvCxnSpPr>
        <p:spPr>
          <a:xfrm>
            <a:off x="7287914" y="2202656"/>
            <a:ext cx="567000"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19"/>
            </p:custDataLst>
          </p:nvPr>
        </p:nvSpPr>
        <p:spPr>
          <a:xfrm>
            <a:off x="4020236" y="1220629"/>
            <a:ext cx="478155" cy="449580"/>
          </a:xfrm>
          <a:prstGeom prst="ellipse">
            <a:avLst/>
          </a:prstGeom>
          <a:solidFill>
            <a:schemeClr val="lt1"/>
          </a:solidFill>
          <a:ln>
            <a:solidFill>
              <a:schemeClr val="accent2">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350" dirty="0">
              <a:solidFill>
                <a:schemeClr val="lt1"/>
              </a:solidFill>
              <a:latin typeface="黑体" panose="02010609060101010101" pitchFamily="49" charset="-122"/>
              <a:ea typeface="黑体" panose="02010609060101010101" pitchFamily="49" charset="-122"/>
              <a:sym typeface="+mn-ea"/>
            </a:endParaRPr>
          </a:p>
        </p:txBody>
      </p:sp>
      <p:sp>
        <p:nvSpPr>
          <p:cNvPr id="8" name="椭圆 7"/>
          <p:cNvSpPr/>
          <p:nvPr>
            <p:custDataLst>
              <p:tags r:id="rId20"/>
            </p:custDataLst>
          </p:nvPr>
        </p:nvSpPr>
        <p:spPr>
          <a:xfrm>
            <a:off x="6062053" y="1220629"/>
            <a:ext cx="478155" cy="449580"/>
          </a:xfrm>
          <a:prstGeom prst="ellipse">
            <a:avLst/>
          </a:prstGeom>
          <a:solidFill>
            <a:schemeClr val="lt1"/>
          </a:solidFill>
          <a:ln>
            <a:solidFill>
              <a:schemeClr val="accent2">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350" dirty="0">
              <a:solidFill>
                <a:schemeClr val="lt1"/>
              </a:solidFill>
              <a:latin typeface="黑体" panose="02010609060101010101" pitchFamily="49" charset="-122"/>
              <a:ea typeface="黑体" panose="02010609060101010101" pitchFamily="49" charset="-122"/>
              <a:sym typeface="+mn-ea"/>
            </a:endParaRPr>
          </a:p>
        </p:txBody>
      </p:sp>
      <p:sp>
        <p:nvSpPr>
          <p:cNvPr id="25" name="椭圆 24"/>
          <p:cNvSpPr/>
          <p:nvPr>
            <p:custDataLst>
              <p:tags r:id="rId21"/>
            </p:custDataLst>
          </p:nvPr>
        </p:nvSpPr>
        <p:spPr>
          <a:xfrm>
            <a:off x="8144351" y="1220629"/>
            <a:ext cx="478155" cy="449580"/>
          </a:xfrm>
          <a:prstGeom prst="ellipse">
            <a:avLst/>
          </a:prstGeom>
          <a:solidFill>
            <a:schemeClr val="lt1"/>
          </a:solidFill>
          <a:ln>
            <a:solidFill>
              <a:schemeClr val="accent2">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350" dirty="0">
              <a:solidFill>
                <a:schemeClr val="lt1"/>
              </a:solidFill>
              <a:latin typeface="黑体" panose="02010609060101010101" pitchFamily="49" charset="-122"/>
              <a:ea typeface="黑体" panose="02010609060101010101" pitchFamily="49" charset="-122"/>
              <a:sym typeface="+mn-ea"/>
            </a:endParaRPr>
          </a:p>
        </p:txBody>
      </p:sp>
      <p:sp>
        <p:nvSpPr>
          <p:cNvPr id="18" name="任意多边形: 形状 17"/>
          <p:cNvSpPr/>
          <p:nvPr>
            <p:custDataLst>
              <p:tags r:id="rId22"/>
            </p:custDataLst>
          </p:nvPr>
        </p:nvSpPr>
        <p:spPr>
          <a:xfrm>
            <a:off x="4162152" y="1348219"/>
            <a:ext cx="194321" cy="194399"/>
          </a:xfrm>
          <a:custGeom>
            <a:avLst/>
            <a:gdLst>
              <a:gd name="connsiteX0" fmla="*/ 235390 w 259095"/>
              <a:gd name="connsiteY0" fmla="*/ 114 h 259199"/>
              <a:gd name="connsiteX1" fmla="*/ 189421 w 259095"/>
              <a:gd name="connsiteY1" fmla="*/ 114 h 259199"/>
              <a:gd name="connsiteX2" fmla="*/ 188167 w 259095"/>
              <a:gd name="connsiteY2" fmla="*/ 114 h 259199"/>
              <a:gd name="connsiteX3" fmla="*/ 40650 w 259095"/>
              <a:gd name="connsiteY3" fmla="*/ 533 h 259199"/>
              <a:gd name="connsiteX4" fmla="*/ 17248 w 259095"/>
              <a:gd name="connsiteY4" fmla="*/ 23982 h 259199"/>
              <a:gd name="connsiteX5" fmla="*/ 17248 w 259095"/>
              <a:gd name="connsiteY5" fmla="*/ 59156 h 259199"/>
              <a:gd name="connsiteX6" fmla="*/ 43993 w 259095"/>
              <a:gd name="connsiteY6" fmla="*/ 59156 h 259199"/>
              <a:gd name="connsiteX7" fmla="*/ 52769 w 259095"/>
              <a:gd name="connsiteY7" fmla="*/ 67950 h 259199"/>
              <a:gd name="connsiteX8" fmla="*/ 52769 w 259095"/>
              <a:gd name="connsiteY8" fmla="*/ 73812 h 259199"/>
              <a:gd name="connsiteX9" fmla="*/ 43993 w 259095"/>
              <a:gd name="connsiteY9" fmla="*/ 82606 h 259199"/>
              <a:gd name="connsiteX10" fmla="*/ 41068 w 259095"/>
              <a:gd name="connsiteY10" fmla="*/ 82606 h 259199"/>
              <a:gd name="connsiteX11" fmla="*/ 41068 w 259095"/>
              <a:gd name="connsiteY11" fmla="*/ 79675 h 259199"/>
              <a:gd name="connsiteX12" fmla="*/ 32292 w 259095"/>
              <a:gd name="connsiteY12" fmla="*/ 70881 h 259199"/>
              <a:gd name="connsiteX13" fmla="*/ 8054 w 259095"/>
              <a:gd name="connsiteY13" fmla="*/ 70881 h 259199"/>
              <a:gd name="connsiteX14" fmla="*/ 532 w 259095"/>
              <a:gd name="connsiteY14" fmla="*/ 76743 h 259199"/>
              <a:gd name="connsiteX15" fmla="*/ 114 w 259095"/>
              <a:gd name="connsiteY15" fmla="*/ 79675 h 259199"/>
              <a:gd name="connsiteX16" fmla="*/ 114 w 259095"/>
              <a:gd name="connsiteY16" fmla="*/ 85537 h 259199"/>
              <a:gd name="connsiteX17" fmla="*/ 8890 w 259095"/>
              <a:gd name="connsiteY17" fmla="*/ 94330 h 259199"/>
              <a:gd name="connsiteX18" fmla="*/ 17666 w 259095"/>
              <a:gd name="connsiteY18" fmla="*/ 94330 h 259199"/>
              <a:gd name="connsiteX19" fmla="*/ 17666 w 259095"/>
              <a:gd name="connsiteY19" fmla="*/ 159235 h 259199"/>
              <a:gd name="connsiteX20" fmla="*/ 44411 w 259095"/>
              <a:gd name="connsiteY20" fmla="*/ 159235 h 259199"/>
              <a:gd name="connsiteX21" fmla="*/ 53187 w 259095"/>
              <a:gd name="connsiteY21" fmla="*/ 168029 h 259199"/>
              <a:gd name="connsiteX22" fmla="*/ 53187 w 259095"/>
              <a:gd name="connsiteY22" fmla="*/ 173891 h 259199"/>
              <a:gd name="connsiteX23" fmla="*/ 44411 w 259095"/>
              <a:gd name="connsiteY23" fmla="*/ 182685 h 259199"/>
              <a:gd name="connsiteX24" fmla="*/ 41486 w 259095"/>
              <a:gd name="connsiteY24" fmla="*/ 182685 h 259199"/>
              <a:gd name="connsiteX25" fmla="*/ 41486 w 259095"/>
              <a:gd name="connsiteY25" fmla="*/ 180173 h 259199"/>
              <a:gd name="connsiteX26" fmla="*/ 32710 w 259095"/>
              <a:gd name="connsiteY26" fmla="*/ 171379 h 259199"/>
              <a:gd name="connsiteX27" fmla="*/ 8472 w 259095"/>
              <a:gd name="connsiteY27" fmla="*/ 171379 h 259199"/>
              <a:gd name="connsiteX28" fmla="*/ 950 w 259095"/>
              <a:gd name="connsiteY28" fmla="*/ 177241 h 259199"/>
              <a:gd name="connsiteX29" fmla="*/ 532 w 259095"/>
              <a:gd name="connsiteY29" fmla="*/ 180173 h 259199"/>
              <a:gd name="connsiteX30" fmla="*/ 532 w 259095"/>
              <a:gd name="connsiteY30" fmla="*/ 186034 h 259199"/>
              <a:gd name="connsiteX31" fmla="*/ 9308 w 259095"/>
              <a:gd name="connsiteY31" fmla="*/ 194828 h 259199"/>
              <a:gd name="connsiteX32" fmla="*/ 18084 w 259095"/>
              <a:gd name="connsiteY32" fmla="*/ 194828 h 259199"/>
              <a:gd name="connsiteX33" fmla="*/ 18084 w 259095"/>
              <a:gd name="connsiteY33" fmla="*/ 235865 h 259199"/>
              <a:gd name="connsiteX34" fmla="*/ 41486 w 259095"/>
              <a:gd name="connsiteY34" fmla="*/ 259314 h 259199"/>
              <a:gd name="connsiteX35" fmla="*/ 235807 w 259095"/>
              <a:gd name="connsiteY35" fmla="*/ 259314 h 259199"/>
              <a:gd name="connsiteX36" fmla="*/ 259210 w 259095"/>
              <a:gd name="connsiteY36" fmla="*/ 235865 h 259199"/>
              <a:gd name="connsiteX37" fmla="*/ 259210 w 259095"/>
              <a:gd name="connsiteY37" fmla="*/ 23563 h 259199"/>
              <a:gd name="connsiteX38" fmla="*/ 235390 w 259095"/>
              <a:gd name="connsiteY38" fmla="*/ 114 h 259199"/>
              <a:gd name="connsiteX39" fmla="*/ 218256 w 259095"/>
              <a:gd name="connsiteY39" fmla="*/ 191897 h 259199"/>
              <a:gd name="connsiteX40" fmla="*/ 217839 w 259095"/>
              <a:gd name="connsiteY40" fmla="*/ 193154 h 259199"/>
              <a:gd name="connsiteX41" fmla="*/ 215331 w 259095"/>
              <a:gd name="connsiteY41" fmla="*/ 196084 h 259199"/>
              <a:gd name="connsiteX42" fmla="*/ 212824 w 259095"/>
              <a:gd name="connsiteY42" fmla="*/ 197340 h 259199"/>
              <a:gd name="connsiteX43" fmla="*/ 211152 w 259095"/>
              <a:gd name="connsiteY43" fmla="*/ 197759 h 259199"/>
              <a:gd name="connsiteX44" fmla="*/ 84947 w 259095"/>
              <a:gd name="connsiteY44" fmla="*/ 197759 h 259199"/>
              <a:gd name="connsiteX45" fmla="*/ 82022 w 259095"/>
              <a:gd name="connsiteY45" fmla="*/ 196503 h 259199"/>
              <a:gd name="connsiteX46" fmla="*/ 79932 w 259095"/>
              <a:gd name="connsiteY46" fmla="*/ 193572 h 259199"/>
              <a:gd name="connsiteX47" fmla="*/ 79514 w 259095"/>
              <a:gd name="connsiteY47" fmla="*/ 192315 h 259199"/>
              <a:gd name="connsiteX48" fmla="*/ 79514 w 259095"/>
              <a:gd name="connsiteY48" fmla="*/ 180591 h 259199"/>
              <a:gd name="connsiteX49" fmla="*/ 79514 w 259095"/>
              <a:gd name="connsiteY49" fmla="*/ 180173 h 259199"/>
              <a:gd name="connsiteX50" fmla="*/ 79932 w 259095"/>
              <a:gd name="connsiteY50" fmla="*/ 179753 h 259199"/>
              <a:gd name="connsiteX51" fmla="*/ 105006 w 259095"/>
              <a:gd name="connsiteY51" fmla="*/ 162586 h 259199"/>
              <a:gd name="connsiteX52" fmla="*/ 129662 w 259095"/>
              <a:gd name="connsiteY52" fmla="*/ 144580 h 259199"/>
              <a:gd name="connsiteX53" fmla="*/ 129662 w 259095"/>
              <a:gd name="connsiteY53" fmla="*/ 142067 h 259199"/>
              <a:gd name="connsiteX54" fmla="*/ 128409 w 259095"/>
              <a:gd name="connsiteY54" fmla="*/ 139136 h 259199"/>
              <a:gd name="connsiteX55" fmla="*/ 115036 w 259095"/>
              <a:gd name="connsiteY55" fmla="*/ 105218 h 259199"/>
              <a:gd name="connsiteX56" fmla="*/ 148885 w 259095"/>
              <a:gd name="connsiteY56" fmla="*/ 62506 h 259199"/>
              <a:gd name="connsiteX57" fmla="*/ 182735 w 259095"/>
              <a:gd name="connsiteY57" fmla="*/ 105218 h 259199"/>
              <a:gd name="connsiteX58" fmla="*/ 169362 w 259095"/>
              <a:gd name="connsiteY58" fmla="*/ 139136 h 259199"/>
              <a:gd name="connsiteX59" fmla="*/ 168109 w 259095"/>
              <a:gd name="connsiteY59" fmla="*/ 142067 h 259199"/>
              <a:gd name="connsiteX60" fmla="*/ 168109 w 259095"/>
              <a:gd name="connsiteY60" fmla="*/ 144580 h 259199"/>
              <a:gd name="connsiteX61" fmla="*/ 192764 w 259095"/>
              <a:gd name="connsiteY61" fmla="*/ 162586 h 259199"/>
              <a:gd name="connsiteX62" fmla="*/ 217839 w 259095"/>
              <a:gd name="connsiteY62" fmla="*/ 179753 h 259199"/>
              <a:gd name="connsiteX63" fmla="*/ 218256 w 259095"/>
              <a:gd name="connsiteY63" fmla="*/ 180173 h 259199"/>
              <a:gd name="connsiteX64" fmla="*/ 218256 w 259095"/>
              <a:gd name="connsiteY64" fmla="*/ 180591 h 259199"/>
              <a:gd name="connsiteX65" fmla="*/ 218256 w 259095"/>
              <a:gd name="connsiteY65" fmla="*/ 191897 h 2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9095" h="259199">
                <a:moveTo>
                  <a:pt x="235390" y="114"/>
                </a:moveTo>
                <a:lnTo>
                  <a:pt x="189421" y="114"/>
                </a:lnTo>
                <a:lnTo>
                  <a:pt x="188167" y="114"/>
                </a:lnTo>
                <a:lnTo>
                  <a:pt x="40650" y="533"/>
                </a:lnTo>
                <a:cubicBezTo>
                  <a:pt x="27695" y="533"/>
                  <a:pt x="17248" y="11001"/>
                  <a:pt x="17248" y="23982"/>
                </a:cubicBezTo>
                <a:lnTo>
                  <a:pt x="17248" y="59156"/>
                </a:lnTo>
                <a:lnTo>
                  <a:pt x="43993" y="59156"/>
                </a:lnTo>
                <a:cubicBezTo>
                  <a:pt x="49008" y="59156"/>
                  <a:pt x="52769" y="62925"/>
                  <a:pt x="52769" y="67950"/>
                </a:cubicBezTo>
                <a:lnTo>
                  <a:pt x="52769" y="73812"/>
                </a:lnTo>
                <a:cubicBezTo>
                  <a:pt x="52769" y="78837"/>
                  <a:pt x="49008" y="82606"/>
                  <a:pt x="43993" y="82606"/>
                </a:cubicBezTo>
                <a:lnTo>
                  <a:pt x="41068" y="82606"/>
                </a:lnTo>
                <a:lnTo>
                  <a:pt x="41068" y="79675"/>
                </a:lnTo>
                <a:cubicBezTo>
                  <a:pt x="41068" y="74650"/>
                  <a:pt x="37307" y="70881"/>
                  <a:pt x="32292" y="70881"/>
                </a:cubicBezTo>
                <a:lnTo>
                  <a:pt x="8054" y="70881"/>
                </a:lnTo>
                <a:cubicBezTo>
                  <a:pt x="4711" y="71300"/>
                  <a:pt x="1786" y="73394"/>
                  <a:pt x="532" y="76743"/>
                </a:cubicBezTo>
                <a:cubicBezTo>
                  <a:pt x="114" y="77581"/>
                  <a:pt x="114" y="78837"/>
                  <a:pt x="114" y="79675"/>
                </a:cubicBezTo>
                <a:lnTo>
                  <a:pt x="114" y="85537"/>
                </a:lnTo>
                <a:cubicBezTo>
                  <a:pt x="114" y="90562"/>
                  <a:pt x="3875" y="94330"/>
                  <a:pt x="8890" y="94330"/>
                </a:cubicBezTo>
                <a:lnTo>
                  <a:pt x="17666" y="94330"/>
                </a:lnTo>
                <a:lnTo>
                  <a:pt x="17666" y="159235"/>
                </a:lnTo>
                <a:lnTo>
                  <a:pt x="44411" y="159235"/>
                </a:lnTo>
                <a:cubicBezTo>
                  <a:pt x="49426" y="159235"/>
                  <a:pt x="53187" y="163004"/>
                  <a:pt x="53187" y="168029"/>
                </a:cubicBezTo>
                <a:lnTo>
                  <a:pt x="53187" y="173891"/>
                </a:lnTo>
                <a:cubicBezTo>
                  <a:pt x="53187" y="178916"/>
                  <a:pt x="49426" y="182685"/>
                  <a:pt x="44411" y="182685"/>
                </a:cubicBezTo>
                <a:lnTo>
                  <a:pt x="41486" y="182685"/>
                </a:lnTo>
                <a:lnTo>
                  <a:pt x="41486" y="180173"/>
                </a:lnTo>
                <a:cubicBezTo>
                  <a:pt x="41486" y="175148"/>
                  <a:pt x="37725" y="171379"/>
                  <a:pt x="32710" y="171379"/>
                </a:cubicBezTo>
                <a:lnTo>
                  <a:pt x="8472" y="171379"/>
                </a:lnTo>
                <a:cubicBezTo>
                  <a:pt x="5129" y="171797"/>
                  <a:pt x="2203" y="173891"/>
                  <a:pt x="950" y="177241"/>
                </a:cubicBezTo>
                <a:cubicBezTo>
                  <a:pt x="532" y="178078"/>
                  <a:pt x="532" y="179334"/>
                  <a:pt x="532" y="180173"/>
                </a:cubicBezTo>
                <a:lnTo>
                  <a:pt x="532" y="186034"/>
                </a:lnTo>
                <a:cubicBezTo>
                  <a:pt x="532" y="191059"/>
                  <a:pt x="4293" y="194828"/>
                  <a:pt x="9308" y="194828"/>
                </a:cubicBezTo>
                <a:lnTo>
                  <a:pt x="18084" y="194828"/>
                </a:lnTo>
                <a:lnTo>
                  <a:pt x="18084" y="235865"/>
                </a:lnTo>
                <a:cubicBezTo>
                  <a:pt x="18084" y="248846"/>
                  <a:pt x="28531" y="259314"/>
                  <a:pt x="41486" y="259314"/>
                </a:cubicBezTo>
                <a:lnTo>
                  <a:pt x="235807" y="259314"/>
                </a:lnTo>
                <a:cubicBezTo>
                  <a:pt x="248762" y="259314"/>
                  <a:pt x="259210" y="248846"/>
                  <a:pt x="259210" y="235865"/>
                </a:cubicBezTo>
                <a:lnTo>
                  <a:pt x="259210" y="23563"/>
                </a:lnTo>
                <a:cubicBezTo>
                  <a:pt x="258792" y="10582"/>
                  <a:pt x="248345" y="114"/>
                  <a:pt x="235390" y="114"/>
                </a:cubicBezTo>
                <a:moveTo>
                  <a:pt x="218256" y="191897"/>
                </a:moveTo>
                <a:cubicBezTo>
                  <a:pt x="218256" y="191897"/>
                  <a:pt x="217839" y="192735"/>
                  <a:pt x="217839" y="193154"/>
                </a:cubicBezTo>
                <a:cubicBezTo>
                  <a:pt x="217420" y="193991"/>
                  <a:pt x="216167" y="195247"/>
                  <a:pt x="215331" y="196084"/>
                </a:cubicBezTo>
                <a:lnTo>
                  <a:pt x="212824" y="197340"/>
                </a:lnTo>
                <a:lnTo>
                  <a:pt x="211152" y="197759"/>
                </a:lnTo>
                <a:lnTo>
                  <a:pt x="84947" y="197759"/>
                </a:lnTo>
                <a:cubicBezTo>
                  <a:pt x="84111" y="197340"/>
                  <a:pt x="82858" y="196922"/>
                  <a:pt x="82022" y="196503"/>
                </a:cubicBezTo>
                <a:cubicBezTo>
                  <a:pt x="81186" y="196084"/>
                  <a:pt x="80350" y="194828"/>
                  <a:pt x="79932" y="193572"/>
                </a:cubicBezTo>
                <a:cubicBezTo>
                  <a:pt x="79932" y="193154"/>
                  <a:pt x="79514" y="192315"/>
                  <a:pt x="79514" y="192315"/>
                </a:cubicBezTo>
                <a:cubicBezTo>
                  <a:pt x="79097" y="191897"/>
                  <a:pt x="77843" y="186454"/>
                  <a:pt x="79514" y="180591"/>
                </a:cubicBezTo>
                <a:lnTo>
                  <a:pt x="79514" y="180173"/>
                </a:lnTo>
                <a:lnTo>
                  <a:pt x="79932" y="179753"/>
                </a:lnTo>
                <a:cubicBezTo>
                  <a:pt x="84111" y="174310"/>
                  <a:pt x="94141" y="168448"/>
                  <a:pt x="105006" y="162586"/>
                </a:cubicBezTo>
                <a:cubicBezTo>
                  <a:pt x="115036" y="157142"/>
                  <a:pt x="129662" y="148766"/>
                  <a:pt x="129662" y="144580"/>
                </a:cubicBezTo>
                <a:lnTo>
                  <a:pt x="129662" y="142067"/>
                </a:lnTo>
                <a:cubicBezTo>
                  <a:pt x="129662" y="140811"/>
                  <a:pt x="129244" y="139973"/>
                  <a:pt x="128409" y="139136"/>
                </a:cubicBezTo>
                <a:cubicBezTo>
                  <a:pt x="119632" y="130342"/>
                  <a:pt x="115036" y="118198"/>
                  <a:pt x="115036" y="105218"/>
                </a:cubicBezTo>
                <a:cubicBezTo>
                  <a:pt x="115036" y="84281"/>
                  <a:pt x="119214" y="62506"/>
                  <a:pt x="148885" y="62506"/>
                </a:cubicBezTo>
                <a:cubicBezTo>
                  <a:pt x="178556" y="62506"/>
                  <a:pt x="182735" y="83862"/>
                  <a:pt x="182735" y="105218"/>
                </a:cubicBezTo>
                <a:cubicBezTo>
                  <a:pt x="182735" y="118198"/>
                  <a:pt x="178138" y="130342"/>
                  <a:pt x="169362" y="139136"/>
                </a:cubicBezTo>
                <a:cubicBezTo>
                  <a:pt x="168526" y="139973"/>
                  <a:pt x="168109" y="140811"/>
                  <a:pt x="168109" y="142067"/>
                </a:cubicBezTo>
                <a:lnTo>
                  <a:pt x="168109" y="144580"/>
                </a:lnTo>
                <a:cubicBezTo>
                  <a:pt x="168109" y="148766"/>
                  <a:pt x="183152" y="157142"/>
                  <a:pt x="192764" y="162586"/>
                </a:cubicBezTo>
                <a:cubicBezTo>
                  <a:pt x="203630" y="168448"/>
                  <a:pt x="213659" y="174310"/>
                  <a:pt x="217839" y="179753"/>
                </a:cubicBezTo>
                <a:lnTo>
                  <a:pt x="218256" y="180173"/>
                </a:lnTo>
                <a:lnTo>
                  <a:pt x="218256" y="180591"/>
                </a:lnTo>
                <a:cubicBezTo>
                  <a:pt x="220346" y="186034"/>
                  <a:pt x="218674" y="191478"/>
                  <a:pt x="218256" y="191897"/>
                </a:cubicBezTo>
              </a:path>
            </a:pathLst>
          </a:custGeom>
          <a:solidFill>
            <a:schemeClr val="accent1"/>
          </a:solidFill>
          <a:ln w="9194" cap="flat">
            <a:noFill/>
            <a:prstDash val="solid"/>
            <a:miter/>
          </a:ln>
        </p:spPr>
        <p:txBody>
          <a:bodyPr rtlCol="0" anchor="ctr"/>
          <a:lstStyle/>
          <a:p>
            <a:endParaRPr lang="zh-CN" altLang="en-US" sz="1350">
              <a:solidFill>
                <a:schemeClr val="accent1"/>
              </a:solidFill>
              <a:latin typeface="黑体" panose="02010609060101010101" pitchFamily="49" charset="-122"/>
              <a:ea typeface="黑体" panose="02010609060101010101" pitchFamily="49" charset="-122"/>
            </a:endParaRPr>
          </a:p>
        </p:txBody>
      </p:sp>
      <p:sp>
        <p:nvSpPr>
          <p:cNvPr id="19" name="任意多边形: 形状 18"/>
          <p:cNvSpPr/>
          <p:nvPr>
            <p:custDataLst>
              <p:tags r:id="rId23"/>
            </p:custDataLst>
          </p:nvPr>
        </p:nvSpPr>
        <p:spPr>
          <a:xfrm>
            <a:off x="6203930" y="1355184"/>
            <a:ext cx="194399" cy="180469"/>
          </a:xfrm>
          <a:custGeom>
            <a:avLst/>
            <a:gdLst>
              <a:gd name="connsiteX0" fmla="*/ 228898 w 259199"/>
              <a:gd name="connsiteY0" fmla="*/ 115 h 240625"/>
              <a:gd name="connsiteX1" fmla="*/ 29869 w 259199"/>
              <a:gd name="connsiteY1" fmla="*/ 115 h 240625"/>
              <a:gd name="connsiteX2" fmla="*/ 114 w 259199"/>
              <a:gd name="connsiteY2" fmla="*/ 30110 h 240625"/>
              <a:gd name="connsiteX3" fmla="*/ 114 w 259199"/>
              <a:gd name="connsiteY3" fmla="*/ 159421 h 240625"/>
              <a:gd name="connsiteX4" fmla="*/ 29869 w 259199"/>
              <a:gd name="connsiteY4" fmla="*/ 189416 h 240625"/>
              <a:gd name="connsiteX5" fmla="*/ 104588 w 259199"/>
              <a:gd name="connsiteY5" fmla="*/ 189416 h 240625"/>
              <a:gd name="connsiteX6" fmla="*/ 104588 w 259199"/>
              <a:gd name="connsiteY6" fmla="*/ 226077 h 240625"/>
              <a:gd name="connsiteX7" fmla="*/ 63592 w 259199"/>
              <a:gd name="connsiteY7" fmla="*/ 226077 h 240625"/>
              <a:gd name="connsiteX8" fmla="*/ 56318 w 259199"/>
              <a:gd name="connsiteY8" fmla="*/ 233408 h 240625"/>
              <a:gd name="connsiteX9" fmla="*/ 63592 w 259199"/>
              <a:gd name="connsiteY9" fmla="*/ 240741 h 240625"/>
              <a:gd name="connsiteX10" fmla="*/ 189886 w 259199"/>
              <a:gd name="connsiteY10" fmla="*/ 240741 h 240625"/>
              <a:gd name="connsiteX11" fmla="*/ 197159 w 259199"/>
              <a:gd name="connsiteY11" fmla="*/ 233408 h 240625"/>
              <a:gd name="connsiteX12" fmla="*/ 189886 w 259199"/>
              <a:gd name="connsiteY12" fmla="*/ 226077 h 240625"/>
              <a:gd name="connsiteX13" fmla="*/ 149551 w 259199"/>
              <a:gd name="connsiteY13" fmla="*/ 226077 h 240625"/>
              <a:gd name="connsiteX14" fmla="*/ 149551 w 259199"/>
              <a:gd name="connsiteY14" fmla="*/ 189416 h 240625"/>
              <a:gd name="connsiteX15" fmla="*/ 229559 w 259199"/>
              <a:gd name="connsiteY15" fmla="*/ 189416 h 240625"/>
              <a:gd name="connsiteX16" fmla="*/ 259314 w 259199"/>
              <a:gd name="connsiteY16" fmla="*/ 159421 h 240625"/>
              <a:gd name="connsiteX17" fmla="*/ 259314 w 259199"/>
              <a:gd name="connsiteY17" fmla="*/ 30110 h 240625"/>
              <a:gd name="connsiteX18" fmla="*/ 228898 w 259199"/>
              <a:gd name="connsiteY18" fmla="*/ 115 h 240625"/>
              <a:gd name="connsiteX19" fmla="*/ 215673 w 259199"/>
              <a:gd name="connsiteY19" fmla="*/ 44774 h 240625"/>
              <a:gd name="connsiteX20" fmla="*/ 215673 w 259199"/>
              <a:gd name="connsiteY20" fmla="*/ 44774 h 240625"/>
              <a:gd name="connsiteX21" fmla="*/ 215673 w 259199"/>
              <a:gd name="connsiteY21" fmla="*/ 45440 h 240625"/>
              <a:gd name="connsiteX22" fmla="*/ 141616 w 259199"/>
              <a:gd name="connsiteY22" fmla="*/ 144757 h 240625"/>
              <a:gd name="connsiteX23" fmla="*/ 139633 w 259199"/>
              <a:gd name="connsiteY23" fmla="*/ 143424 h 240625"/>
              <a:gd name="connsiteX24" fmla="*/ 81445 w 259199"/>
              <a:gd name="connsiteY24" fmla="*/ 100765 h 240625"/>
              <a:gd name="connsiteX25" fmla="*/ 60947 w 259199"/>
              <a:gd name="connsiteY25" fmla="*/ 127427 h 240625"/>
              <a:gd name="connsiteX26" fmla="*/ 51689 w 259199"/>
              <a:gd name="connsiteY26" fmla="*/ 130759 h 240625"/>
              <a:gd name="connsiteX27" fmla="*/ 47061 w 259199"/>
              <a:gd name="connsiteY27" fmla="*/ 120761 h 240625"/>
              <a:gd name="connsiteX28" fmla="*/ 47722 w 259199"/>
              <a:gd name="connsiteY28" fmla="*/ 119428 h 240625"/>
              <a:gd name="connsiteX29" fmla="*/ 75494 w 259199"/>
              <a:gd name="connsiteY29" fmla="*/ 82768 h 240625"/>
              <a:gd name="connsiteX30" fmla="*/ 78139 w 259199"/>
              <a:gd name="connsiteY30" fmla="*/ 79435 h 240625"/>
              <a:gd name="connsiteX31" fmla="*/ 138310 w 259199"/>
              <a:gd name="connsiteY31" fmla="*/ 124094 h 240625"/>
              <a:gd name="connsiteX32" fmla="*/ 203772 w 259199"/>
              <a:gd name="connsiteY32" fmla="*/ 36775 h 240625"/>
              <a:gd name="connsiteX33" fmla="*/ 211705 w 259199"/>
              <a:gd name="connsiteY33" fmla="*/ 35442 h 240625"/>
              <a:gd name="connsiteX34" fmla="*/ 215673 w 259199"/>
              <a:gd name="connsiteY34" fmla="*/ 44774 h 2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9199" h="240625">
                <a:moveTo>
                  <a:pt x="228898" y="115"/>
                </a:moveTo>
                <a:lnTo>
                  <a:pt x="29869" y="115"/>
                </a:lnTo>
                <a:cubicBezTo>
                  <a:pt x="13339" y="115"/>
                  <a:pt x="114" y="13446"/>
                  <a:pt x="114" y="30110"/>
                </a:cubicBezTo>
                <a:lnTo>
                  <a:pt x="114" y="159421"/>
                </a:lnTo>
                <a:cubicBezTo>
                  <a:pt x="114" y="176085"/>
                  <a:pt x="13339" y="189416"/>
                  <a:pt x="29869" y="189416"/>
                </a:cubicBezTo>
                <a:lnTo>
                  <a:pt x="104588" y="189416"/>
                </a:lnTo>
                <a:lnTo>
                  <a:pt x="104588" y="226077"/>
                </a:lnTo>
                <a:lnTo>
                  <a:pt x="63592" y="226077"/>
                </a:lnTo>
                <a:cubicBezTo>
                  <a:pt x="59624" y="226077"/>
                  <a:pt x="56318" y="229409"/>
                  <a:pt x="56318" y="233408"/>
                </a:cubicBezTo>
                <a:cubicBezTo>
                  <a:pt x="56318" y="237408"/>
                  <a:pt x="59624" y="240741"/>
                  <a:pt x="63592" y="240741"/>
                </a:cubicBezTo>
                <a:lnTo>
                  <a:pt x="189886" y="240741"/>
                </a:lnTo>
                <a:cubicBezTo>
                  <a:pt x="193853" y="240741"/>
                  <a:pt x="197159" y="237408"/>
                  <a:pt x="197159" y="233408"/>
                </a:cubicBezTo>
                <a:cubicBezTo>
                  <a:pt x="197159" y="229409"/>
                  <a:pt x="193853" y="226077"/>
                  <a:pt x="189886" y="226077"/>
                </a:cubicBezTo>
                <a:lnTo>
                  <a:pt x="149551" y="226077"/>
                </a:lnTo>
                <a:lnTo>
                  <a:pt x="149551" y="189416"/>
                </a:lnTo>
                <a:lnTo>
                  <a:pt x="229559" y="189416"/>
                </a:lnTo>
                <a:cubicBezTo>
                  <a:pt x="246090" y="189416"/>
                  <a:pt x="259314" y="176085"/>
                  <a:pt x="259314" y="159421"/>
                </a:cubicBezTo>
                <a:lnTo>
                  <a:pt x="259314" y="30110"/>
                </a:lnTo>
                <a:cubicBezTo>
                  <a:pt x="258652" y="14113"/>
                  <a:pt x="245428" y="115"/>
                  <a:pt x="228898" y="115"/>
                </a:cubicBezTo>
                <a:moveTo>
                  <a:pt x="215673" y="44774"/>
                </a:moveTo>
                <a:cubicBezTo>
                  <a:pt x="215673" y="44774"/>
                  <a:pt x="215673" y="45440"/>
                  <a:pt x="215673" y="44774"/>
                </a:cubicBezTo>
                <a:lnTo>
                  <a:pt x="215673" y="45440"/>
                </a:lnTo>
                <a:lnTo>
                  <a:pt x="141616" y="144757"/>
                </a:lnTo>
                <a:lnTo>
                  <a:pt x="139633" y="143424"/>
                </a:lnTo>
                <a:lnTo>
                  <a:pt x="81445" y="100765"/>
                </a:lnTo>
                <a:lnTo>
                  <a:pt x="60947" y="127427"/>
                </a:lnTo>
                <a:cubicBezTo>
                  <a:pt x="58963" y="130759"/>
                  <a:pt x="54996" y="132093"/>
                  <a:pt x="51689" y="130759"/>
                </a:cubicBezTo>
                <a:cubicBezTo>
                  <a:pt x="47722" y="129426"/>
                  <a:pt x="45738" y="124760"/>
                  <a:pt x="47061" y="120761"/>
                </a:cubicBezTo>
                <a:cubicBezTo>
                  <a:pt x="47061" y="120095"/>
                  <a:pt x="47061" y="120095"/>
                  <a:pt x="47722" y="119428"/>
                </a:cubicBezTo>
                <a:lnTo>
                  <a:pt x="75494" y="82768"/>
                </a:lnTo>
                <a:lnTo>
                  <a:pt x="78139" y="79435"/>
                </a:lnTo>
                <a:lnTo>
                  <a:pt x="138310" y="124094"/>
                </a:lnTo>
                <a:lnTo>
                  <a:pt x="203772" y="36775"/>
                </a:lnTo>
                <a:cubicBezTo>
                  <a:pt x="205755" y="34776"/>
                  <a:pt x="209061" y="34109"/>
                  <a:pt x="211705" y="35442"/>
                </a:cubicBezTo>
                <a:cubicBezTo>
                  <a:pt x="215673" y="36775"/>
                  <a:pt x="217656" y="40775"/>
                  <a:pt x="215673" y="44774"/>
                </a:cubicBezTo>
              </a:path>
            </a:pathLst>
          </a:custGeom>
          <a:solidFill>
            <a:schemeClr val="accent1"/>
          </a:solidFill>
          <a:ln w="9197" cap="flat">
            <a:noFill/>
            <a:prstDash val="solid"/>
            <a:miter/>
          </a:ln>
        </p:spPr>
        <p:txBody>
          <a:bodyPr rtlCol="0" anchor="ctr"/>
          <a:lstStyle/>
          <a:p>
            <a:endParaRPr lang="zh-CN" altLang="en-US" sz="1350">
              <a:solidFill>
                <a:schemeClr val="accent1"/>
              </a:solidFill>
              <a:latin typeface="黑体" panose="02010609060101010101" pitchFamily="49" charset="-122"/>
              <a:ea typeface="黑体" panose="02010609060101010101" pitchFamily="49" charset="-122"/>
            </a:endParaRPr>
          </a:p>
        </p:txBody>
      </p:sp>
      <p:sp>
        <p:nvSpPr>
          <p:cNvPr id="20" name="任意多边形: 形状 19"/>
          <p:cNvSpPr/>
          <p:nvPr>
            <p:custDataLst>
              <p:tags r:id="rId24"/>
            </p:custDataLst>
          </p:nvPr>
        </p:nvSpPr>
        <p:spPr>
          <a:xfrm>
            <a:off x="8293893" y="1351705"/>
            <a:ext cx="194309" cy="187427"/>
          </a:xfrm>
          <a:custGeom>
            <a:avLst/>
            <a:gdLst>
              <a:gd name="connsiteX0" fmla="*/ 196011 w 259079"/>
              <a:gd name="connsiteY0" fmla="*/ 195649 h 249903"/>
              <a:gd name="connsiteX1" fmla="*/ 141082 w 259079"/>
              <a:gd name="connsiteY1" fmla="*/ 154354 h 249903"/>
              <a:gd name="connsiteX2" fmla="*/ 137828 w 259079"/>
              <a:gd name="connsiteY2" fmla="*/ 145681 h 249903"/>
              <a:gd name="connsiteX3" fmla="*/ 137828 w 259079"/>
              <a:gd name="connsiteY3" fmla="*/ 145552 h 249903"/>
              <a:gd name="connsiteX4" fmla="*/ 138218 w 259079"/>
              <a:gd name="connsiteY4" fmla="*/ 144776 h 249903"/>
              <a:gd name="connsiteX5" fmla="*/ 158784 w 259079"/>
              <a:gd name="connsiteY5" fmla="*/ 89500 h 249903"/>
              <a:gd name="connsiteX6" fmla="*/ 137307 w 259079"/>
              <a:gd name="connsiteY6" fmla="*/ 30471 h 249903"/>
              <a:gd name="connsiteX7" fmla="*/ 136135 w 259079"/>
              <a:gd name="connsiteY7" fmla="*/ 23092 h 249903"/>
              <a:gd name="connsiteX8" fmla="*/ 171801 w 259079"/>
              <a:gd name="connsiteY8" fmla="*/ 180 h 249903"/>
              <a:gd name="connsiteX9" fmla="*/ 218660 w 259079"/>
              <a:gd name="connsiteY9" fmla="*/ 40309 h 249903"/>
              <a:gd name="connsiteX10" fmla="*/ 203041 w 259079"/>
              <a:gd name="connsiteY10" fmla="*/ 99856 h 249903"/>
              <a:gd name="connsiteX11" fmla="*/ 197834 w 259079"/>
              <a:gd name="connsiteY11" fmla="*/ 106329 h 249903"/>
              <a:gd name="connsiteX12" fmla="*/ 197313 w 259079"/>
              <a:gd name="connsiteY12" fmla="*/ 116297 h 249903"/>
              <a:gd name="connsiteX13" fmla="*/ 199266 w 259079"/>
              <a:gd name="connsiteY13" fmla="*/ 119532 h 249903"/>
              <a:gd name="connsiteX14" fmla="*/ 214886 w 259079"/>
              <a:gd name="connsiteY14" fmla="*/ 127170 h 249903"/>
              <a:gd name="connsiteX15" fmla="*/ 231807 w 259079"/>
              <a:gd name="connsiteY15" fmla="*/ 134937 h 249903"/>
              <a:gd name="connsiteX16" fmla="*/ 257840 w 259079"/>
              <a:gd name="connsiteY16" fmla="*/ 158238 h 249903"/>
              <a:gd name="connsiteX17" fmla="*/ 255236 w 259079"/>
              <a:gd name="connsiteY17" fmla="*/ 182833 h 249903"/>
              <a:gd name="connsiteX18" fmla="*/ 202390 w 259079"/>
              <a:gd name="connsiteY18" fmla="*/ 199144 h 249903"/>
              <a:gd name="connsiteX19" fmla="*/ 196011 w 259079"/>
              <a:gd name="connsiteY19" fmla="*/ 195649 h 249903"/>
              <a:gd name="connsiteX20" fmla="*/ 114 w 259079"/>
              <a:gd name="connsiteY20" fmla="*/ 221539 h 249903"/>
              <a:gd name="connsiteX21" fmla="*/ 114 w 259079"/>
              <a:gd name="connsiteY21" fmla="*/ 212477 h 249903"/>
              <a:gd name="connsiteX22" fmla="*/ 2717 w 259079"/>
              <a:gd name="connsiteY22" fmla="*/ 204711 h 249903"/>
              <a:gd name="connsiteX23" fmla="*/ 27058 w 259079"/>
              <a:gd name="connsiteY23" fmla="*/ 181668 h 249903"/>
              <a:gd name="connsiteX24" fmla="*/ 27839 w 259079"/>
              <a:gd name="connsiteY24" fmla="*/ 181150 h 249903"/>
              <a:gd name="connsiteX25" fmla="*/ 52180 w 259079"/>
              <a:gd name="connsiteY25" fmla="*/ 169759 h 249903"/>
              <a:gd name="connsiteX26" fmla="*/ 59990 w 259079"/>
              <a:gd name="connsiteY26" fmla="*/ 166523 h 249903"/>
              <a:gd name="connsiteX27" fmla="*/ 62202 w 259079"/>
              <a:gd name="connsiteY27" fmla="*/ 164840 h 249903"/>
              <a:gd name="connsiteX28" fmla="*/ 66368 w 259079"/>
              <a:gd name="connsiteY28" fmla="*/ 143869 h 249903"/>
              <a:gd name="connsiteX29" fmla="*/ 61291 w 259079"/>
              <a:gd name="connsiteY29" fmla="*/ 137526 h 249903"/>
              <a:gd name="connsiteX30" fmla="*/ 61031 w 259079"/>
              <a:gd name="connsiteY30" fmla="*/ 137268 h 249903"/>
              <a:gd name="connsiteX31" fmla="*/ 41636 w 259079"/>
              <a:gd name="connsiteY31" fmla="*/ 76555 h 249903"/>
              <a:gd name="connsiteX32" fmla="*/ 89797 w 259079"/>
              <a:gd name="connsiteY32" fmla="*/ 32542 h 249903"/>
              <a:gd name="connsiteX33" fmla="*/ 139260 w 259079"/>
              <a:gd name="connsiteY33" fmla="*/ 76296 h 249903"/>
              <a:gd name="connsiteX34" fmla="*/ 139390 w 259079"/>
              <a:gd name="connsiteY34" fmla="*/ 76944 h 249903"/>
              <a:gd name="connsiteX35" fmla="*/ 132882 w 259079"/>
              <a:gd name="connsiteY35" fmla="*/ 115520 h 249903"/>
              <a:gd name="connsiteX36" fmla="*/ 120126 w 259079"/>
              <a:gd name="connsiteY36" fmla="*/ 137138 h 249903"/>
              <a:gd name="connsiteX37" fmla="*/ 119605 w 259079"/>
              <a:gd name="connsiteY37" fmla="*/ 137915 h 249903"/>
              <a:gd name="connsiteX38" fmla="*/ 114919 w 259079"/>
              <a:gd name="connsiteY38" fmla="*/ 143351 h 249903"/>
              <a:gd name="connsiteX39" fmla="*/ 114399 w 259079"/>
              <a:gd name="connsiteY39" fmla="*/ 144646 h 249903"/>
              <a:gd name="connsiteX40" fmla="*/ 117262 w 259079"/>
              <a:gd name="connsiteY40" fmla="*/ 166005 h 249903"/>
              <a:gd name="connsiteX41" fmla="*/ 127415 w 259079"/>
              <a:gd name="connsiteY41" fmla="*/ 169759 h 249903"/>
              <a:gd name="connsiteX42" fmla="*/ 128065 w 259079"/>
              <a:gd name="connsiteY42" fmla="*/ 170018 h 249903"/>
              <a:gd name="connsiteX43" fmla="*/ 170499 w 259079"/>
              <a:gd name="connsiteY43" fmla="*/ 194355 h 249903"/>
              <a:gd name="connsiteX44" fmla="*/ 170890 w 259079"/>
              <a:gd name="connsiteY44" fmla="*/ 194613 h 249903"/>
              <a:gd name="connsiteX45" fmla="*/ 180522 w 259079"/>
              <a:gd name="connsiteY45" fmla="*/ 208724 h 249903"/>
              <a:gd name="connsiteX46" fmla="*/ 181043 w 259079"/>
              <a:gd name="connsiteY46" fmla="*/ 213125 h 249903"/>
              <a:gd name="connsiteX47" fmla="*/ 181043 w 259079"/>
              <a:gd name="connsiteY47" fmla="*/ 223222 h 249903"/>
              <a:gd name="connsiteX48" fmla="*/ 180782 w 259079"/>
              <a:gd name="connsiteY48" fmla="*/ 225034 h 249903"/>
              <a:gd name="connsiteX49" fmla="*/ 141993 w 259079"/>
              <a:gd name="connsiteY49" fmla="*/ 246135 h 249903"/>
              <a:gd name="connsiteX50" fmla="*/ 43068 w 259079"/>
              <a:gd name="connsiteY50" fmla="*/ 246135 h 249903"/>
              <a:gd name="connsiteX51" fmla="*/ 5321 w 259079"/>
              <a:gd name="connsiteY51" fmla="*/ 230600 h 249903"/>
              <a:gd name="connsiteX52" fmla="*/ 114 w 259079"/>
              <a:gd name="connsiteY52" fmla="*/ 221539 h 24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59079" h="249903">
                <a:moveTo>
                  <a:pt x="196011" y="195649"/>
                </a:moveTo>
                <a:cubicBezTo>
                  <a:pt x="184817" y="174549"/>
                  <a:pt x="164251" y="163546"/>
                  <a:pt x="141082" y="154354"/>
                </a:cubicBezTo>
                <a:cubicBezTo>
                  <a:pt x="137567" y="152931"/>
                  <a:pt x="136135" y="148918"/>
                  <a:pt x="137828" y="145681"/>
                </a:cubicBezTo>
                <a:lnTo>
                  <a:pt x="137828" y="145552"/>
                </a:lnTo>
                <a:lnTo>
                  <a:pt x="138218" y="144776"/>
                </a:lnTo>
                <a:cubicBezTo>
                  <a:pt x="148502" y="130536"/>
                  <a:pt x="157482" y="112542"/>
                  <a:pt x="158784" y="89500"/>
                </a:cubicBezTo>
                <a:cubicBezTo>
                  <a:pt x="161257" y="63092"/>
                  <a:pt x="151235" y="44452"/>
                  <a:pt x="137307" y="30471"/>
                </a:cubicBezTo>
                <a:cubicBezTo>
                  <a:pt x="135355" y="28529"/>
                  <a:pt x="134834" y="25552"/>
                  <a:pt x="136135" y="23092"/>
                </a:cubicBezTo>
                <a:cubicBezTo>
                  <a:pt x="142774" y="10924"/>
                  <a:pt x="153057" y="1345"/>
                  <a:pt x="171801" y="180"/>
                </a:cubicBezTo>
                <a:cubicBezTo>
                  <a:pt x="200437" y="-1115"/>
                  <a:pt x="216057" y="17008"/>
                  <a:pt x="218660" y="40309"/>
                </a:cubicBezTo>
                <a:cubicBezTo>
                  <a:pt x="222565" y="66199"/>
                  <a:pt x="213454" y="86911"/>
                  <a:pt x="203041" y="99856"/>
                </a:cubicBezTo>
                <a:cubicBezTo>
                  <a:pt x="201739" y="102446"/>
                  <a:pt x="199135" y="103739"/>
                  <a:pt x="197834" y="106329"/>
                </a:cubicBezTo>
                <a:cubicBezTo>
                  <a:pt x="196792" y="108400"/>
                  <a:pt x="196532" y="113189"/>
                  <a:pt x="197313" y="116297"/>
                </a:cubicBezTo>
                <a:cubicBezTo>
                  <a:pt x="197574" y="117591"/>
                  <a:pt x="198224" y="118627"/>
                  <a:pt x="199266" y="119532"/>
                </a:cubicBezTo>
                <a:cubicBezTo>
                  <a:pt x="202910" y="122640"/>
                  <a:pt x="210329" y="124840"/>
                  <a:pt x="214886" y="127170"/>
                </a:cubicBezTo>
                <a:cubicBezTo>
                  <a:pt x="221393" y="129760"/>
                  <a:pt x="226600" y="132348"/>
                  <a:pt x="231807" y="134937"/>
                </a:cubicBezTo>
                <a:cubicBezTo>
                  <a:pt x="242220" y="140115"/>
                  <a:pt x="253934" y="147882"/>
                  <a:pt x="257840" y="158238"/>
                </a:cubicBezTo>
                <a:cubicBezTo>
                  <a:pt x="260443" y="164711"/>
                  <a:pt x="259141" y="177655"/>
                  <a:pt x="255236" y="182833"/>
                </a:cubicBezTo>
                <a:cubicBezTo>
                  <a:pt x="246775" y="194873"/>
                  <a:pt x="222434" y="196814"/>
                  <a:pt x="202390" y="199144"/>
                </a:cubicBezTo>
                <a:cubicBezTo>
                  <a:pt x="199786" y="199274"/>
                  <a:pt x="197313" y="197979"/>
                  <a:pt x="196011" y="195649"/>
                </a:cubicBezTo>
                <a:moveTo>
                  <a:pt x="114" y="221539"/>
                </a:moveTo>
                <a:lnTo>
                  <a:pt x="114" y="212477"/>
                </a:lnTo>
                <a:cubicBezTo>
                  <a:pt x="114" y="209889"/>
                  <a:pt x="1416" y="207299"/>
                  <a:pt x="2717" y="204711"/>
                </a:cubicBezTo>
                <a:cubicBezTo>
                  <a:pt x="7794" y="194484"/>
                  <a:pt x="18077" y="188012"/>
                  <a:pt x="27058" y="181668"/>
                </a:cubicBezTo>
                <a:cubicBezTo>
                  <a:pt x="27318" y="181539"/>
                  <a:pt x="27579" y="181280"/>
                  <a:pt x="27839" y="181150"/>
                </a:cubicBezTo>
                <a:cubicBezTo>
                  <a:pt x="35519" y="177397"/>
                  <a:pt x="43198" y="173513"/>
                  <a:pt x="52180" y="169759"/>
                </a:cubicBezTo>
                <a:cubicBezTo>
                  <a:pt x="54393" y="168724"/>
                  <a:pt x="57516" y="167559"/>
                  <a:pt x="59990" y="166523"/>
                </a:cubicBezTo>
                <a:cubicBezTo>
                  <a:pt x="60901" y="166134"/>
                  <a:pt x="61682" y="165617"/>
                  <a:pt x="62202" y="164840"/>
                </a:cubicBezTo>
                <a:cubicBezTo>
                  <a:pt x="65977" y="160309"/>
                  <a:pt x="70012" y="150989"/>
                  <a:pt x="66368" y="143869"/>
                </a:cubicBezTo>
                <a:cubicBezTo>
                  <a:pt x="65066" y="141280"/>
                  <a:pt x="63764" y="139986"/>
                  <a:pt x="61291" y="137526"/>
                </a:cubicBezTo>
                <a:lnTo>
                  <a:pt x="61031" y="137268"/>
                </a:lnTo>
                <a:cubicBezTo>
                  <a:pt x="49316" y="124322"/>
                  <a:pt x="39033" y="102316"/>
                  <a:pt x="41636" y="76555"/>
                </a:cubicBezTo>
                <a:cubicBezTo>
                  <a:pt x="44240" y="50665"/>
                  <a:pt x="61161" y="32542"/>
                  <a:pt x="89797" y="32542"/>
                </a:cubicBezTo>
                <a:cubicBezTo>
                  <a:pt x="118303" y="32542"/>
                  <a:pt x="135225" y="50536"/>
                  <a:pt x="139260" y="76296"/>
                </a:cubicBezTo>
                <a:cubicBezTo>
                  <a:pt x="139260" y="76555"/>
                  <a:pt x="139260" y="76685"/>
                  <a:pt x="139390" y="76944"/>
                </a:cubicBezTo>
                <a:cubicBezTo>
                  <a:pt x="140561" y="92348"/>
                  <a:pt x="136786" y="106458"/>
                  <a:pt x="132882" y="115520"/>
                </a:cubicBezTo>
                <a:cubicBezTo>
                  <a:pt x="129107" y="124452"/>
                  <a:pt x="125202" y="130795"/>
                  <a:pt x="120126" y="137138"/>
                </a:cubicBezTo>
                <a:cubicBezTo>
                  <a:pt x="119865" y="137396"/>
                  <a:pt x="119735" y="137656"/>
                  <a:pt x="119605" y="137915"/>
                </a:cubicBezTo>
                <a:cubicBezTo>
                  <a:pt x="118303" y="139986"/>
                  <a:pt x="116220" y="141280"/>
                  <a:pt x="114919" y="143351"/>
                </a:cubicBezTo>
                <a:cubicBezTo>
                  <a:pt x="114659" y="143740"/>
                  <a:pt x="114528" y="144128"/>
                  <a:pt x="114399" y="144646"/>
                </a:cubicBezTo>
                <a:cubicBezTo>
                  <a:pt x="112185" y="152284"/>
                  <a:pt x="114659" y="162251"/>
                  <a:pt x="117262" y="166005"/>
                </a:cubicBezTo>
                <a:cubicBezTo>
                  <a:pt x="118563" y="168465"/>
                  <a:pt x="123510" y="168594"/>
                  <a:pt x="127415" y="169759"/>
                </a:cubicBezTo>
                <a:cubicBezTo>
                  <a:pt x="127675" y="169889"/>
                  <a:pt x="127805" y="169889"/>
                  <a:pt x="128065" y="170018"/>
                </a:cubicBezTo>
                <a:cubicBezTo>
                  <a:pt x="143555" y="176490"/>
                  <a:pt x="158915" y="184128"/>
                  <a:pt x="170499" y="194355"/>
                </a:cubicBezTo>
                <a:cubicBezTo>
                  <a:pt x="170629" y="194484"/>
                  <a:pt x="170759" y="194613"/>
                  <a:pt x="170890" y="194613"/>
                </a:cubicBezTo>
                <a:cubicBezTo>
                  <a:pt x="174274" y="197979"/>
                  <a:pt x="178700" y="202510"/>
                  <a:pt x="180522" y="208724"/>
                </a:cubicBezTo>
                <a:cubicBezTo>
                  <a:pt x="180912" y="210147"/>
                  <a:pt x="181043" y="211701"/>
                  <a:pt x="181043" y="213125"/>
                </a:cubicBezTo>
                <a:lnTo>
                  <a:pt x="181043" y="223222"/>
                </a:lnTo>
                <a:cubicBezTo>
                  <a:pt x="181043" y="223869"/>
                  <a:pt x="180912" y="224517"/>
                  <a:pt x="180782" y="225034"/>
                </a:cubicBezTo>
                <a:cubicBezTo>
                  <a:pt x="176357" y="238497"/>
                  <a:pt x="158524" y="242381"/>
                  <a:pt x="141993" y="246135"/>
                </a:cubicBezTo>
                <a:cubicBezTo>
                  <a:pt x="113357" y="251313"/>
                  <a:pt x="73006" y="251313"/>
                  <a:pt x="43068" y="246135"/>
                </a:cubicBezTo>
                <a:cubicBezTo>
                  <a:pt x="28750" y="243546"/>
                  <a:pt x="13130" y="239662"/>
                  <a:pt x="5321" y="230600"/>
                </a:cubicBezTo>
                <a:cubicBezTo>
                  <a:pt x="2717" y="229307"/>
                  <a:pt x="1416" y="226717"/>
                  <a:pt x="114" y="221539"/>
                </a:cubicBezTo>
              </a:path>
            </a:pathLst>
          </a:custGeom>
          <a:solidFill>
            <a:schemeClr val="accent1"/>
          </a:solidFill>
          <a:ln w="9197" cap="flat">
            <a:noFill/>
            <a:prstDash val="solid"/>
            <a:miter/>
          </a:ln>
        </p:spPr>
        <p:txBody>
          <a:bodyPr rtlCol="0" anchor="ctr"/>
          <a:lstStyle/>
          <a:p>
            <a:endParaRPr lang="zh-CN" altLang="en-US" sz="1350">
              <a:solidFill>
                <a:schemeClr val="accent1"/>
              </a:solidFill>
              <a:latin typeface="黑体" panose="02010609060101010101" pitchFamily="49" charset="-122"/>
              <a:ea typeface="黑体" panose="02010609060101010101" pitchFamily="49" charset="-122"/>
            </a:endParaRPr>
          </a:p>
        </p:txBody>
      </p:sp>
      <p:sp>
        <p:nvSpPr>
          <p:cNvPr id="21" name="任意多边形: 形状 20"/>
          <p:cNvSpPr/>
          <p:nvPr>
            <p:custDataLst>
              <p:tags r:id="rId25"/>
            </p:custDataLst>
          </p:nvPr>
        </p:nvSpPr>
        <p:spPr>
          <a:xfrm>
            <a:off x="2081576" y="1342826"/>
            <a:ext cx="194400" cy="194400"/>
          </a:xfrm>
          <a:custGeom>
            <a:avLst/>
            <a:gdLst>
              <a:gd name="connsiteX0" fmla="*/ 86371 w 172430"/>
              <a:gd name="connsiteY0" fmla="*/ 54011 h 171130"/>
              <a:gd name="connsiteX1" fmla="*/ 54527 w 172430"/>
              <a:gd name="connsiteY1" fmla="*/ 85615 h 171130"/>
              <a:gd name="connsiteX2" fmla="*/ 86371 w 172430"/>
              <a:gd name="connsiteY2" fmla="*/ 117219 h 171130"/>
              <a:gd name="connsiteX3" fmla="*/ 118216 w 172430"/>
              <a:gd name="connsiteY3" fmla="*/ 85615 h 171130"/>
              <a:gd name="connsiteX4" fmla="*/ 86371 w 172430"/>
              <a:gd name="connsiteY4" fmla="*/ 54011 h 171130"/>
              <a:gd name="connsiteX5" fmla="*/ 102293 w 172430"/>
              <a:gd name="connsiteY5" fmla="*/ 6604 h 171130"/>
              <a:gd name="connsiteX6" fmla="*/ 166005 w 172430"/>
              <a:gd name="connsiteY6" fmla="*/ 69813 h 171130"/>
              <a:gd name="connsiteX7" fmla="*/ 166005 w 172430"/>
              <a:gd name="connsiteY7" fmla="*/ 101417 h 171130"/>
              <a:gd name="connsiteX8" fmla="*/ 102293 w 172430"/>
              <a:gd name="connsiteY8" fmla="*/ 164647 h 171130"/>
              <a:gd name="connsiteX9" fmla="*/ 70449 w 172430"/>
              <a:gd name="connsiteY9" fmla="*/ 164647 h 171130"/>
              <a:gd name="connsiteX10" fmla="*/ 6760 w 172430"/>
              <a:gd name="connsiteY10" fmla="*/ 101417 h 171130"/>
              <a:gd name="connsiteX11" fmla="*/ 6760 w 172430"/>
              <a:gd name="connsiteY11" fmla="*/ 69813 h 171130"/>
              <a:gd name="connsiteX12" fmla="*/ 70427 w 172430"/>
              <a:gd name="connsiteY12" fmla="*/ 6604 h 171130"/>
              <a:gd name="connsiteX13" fmla="*/ 102271 w 172430"/>
              <a:gd name="connsiteY13" fmla="*/ 6604 h 171130"/>
              <a:gd name="connsiteX14" fmla="*/ 102293 w 172430"/>
              <a:gd name="connsiteY14" fmla="*/ 6604 h 17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1" h="510">
                <a:moveTo>
                  <a:pt x="375" y="85"/>
                </a:moveTo>
                <a:lnTo>
                  <a:pt x="325" y="134"/>
                </a:lnTo>
                <a:lnTo>
                  <a:pt x="375" y="184"/>
                </a:lnTo>
                <a:lnTo>
                  <a:pt x="425" y="134"/>
                </a:lnTo>
                <a:lnTo>
                  <a:pt x="375" y="85"/>
                </a:lnTo>
                <a:close/>
                <a:moveTo>
                  <a:pt x="400" y="10"/>
                </a:moveTo>
                <a:lnTo>
                  <a:pt x="501" y="110"/>
                </a:lnTo>
                <a:cubicBezTo>
                  <a:pt x="515" y="123"/>
                  <a:pt x="515" y="146"/>
                  <a:pt x="501" y="159"/>
                </a:cubicBezTo>
                <a:lnTo>
                  <a:pt x="400" y="259"/>
                </a:lnTo>
                <a:cubicBezTo>
                  <a:pt x="386" y="272"/>
                  <a:pt x="364" y="272"/>
                  <a:pt x="350" y="259"/>
                </a:cubicBezTo>
                <a:lnTo>
                  <a:pt x="249" y="159"/>
                </a:lnTo>
                <a:cubicBezTo>
                  <a:pt x="236" y="146"/>
                  <a:pt x="236" y="123"/>
                  <a:pt x="249" y="110"/>
                </a:cubicBezTo>
                <a:lnTo>
                  <a:pt x="350" y="10"/>
                </a:lnTo>
                <a:cubicBezTo>
                  <a:pt x="364" y="-3"/>
                  <a:pt x="386" y="-3"/>
                  <a:pt x="400" y="10"/>
                </a:cubicBezTo>
                <a:lnTo>
                  <a:pt x="400" y="10"/>
                </a:lnTo>
                <a:close/>
                <a:moveTo>
                  <a:pt x="35" y="32"/>
                </a:moveTo>
                <a:lnTo>
                  <a:pt x="187" y="32"/>
                </a:lnTo>
                <a:cubicBezTo>
                  <a:pt x="206" y="32"/>
                  <a:pt x="222" y="48"/>
                  <a:pt x="222" y="67"/>
                </a:cubicBezTo>
                <a:lnTo>
                  <a:pt x="222" y="217"/>
                </a:lnTo>
                <a:cubicBezTo>
                  <a:pt x="222" y="237"/>
                  <a:pt x="206" y="253"/>
                  <a:pt x="187" y="253"/>
                </a:cubicBezTo>
                <a:lnTo>
                  <a:pt x="35" y="253"/>
                </a:lnTo>
                <a:cubicBezTo>
                  <a:pt x="16" y="253"/>
                  <a:pt x="0" y="237"/>
                  <a:pt x="0" y="217"/>
                </a:cubicBezTo>
                <a:lnTo>
                  <a:pt x="0" y="67"/>
                </a:lnTo>
                <a:cubicBezTo>
                  <a:pt x="0" y="48"/>
                  <a:pt x="16" y="32"/>
                  <a:pt x="35" y="32"/>
                </a:cubicBezTo>
                <a:close/>
                <a:moveTo>
                  <a:pt x="35" y="289"/>
                </a:moveTo>
                <a:lnTo>
                  <a:pt x="187" y="289"/>
                </a:lnTo>
                <a:cubicBezTo>
                  <a:pt x="206" y="289"/>
                  <a:pt x="222" y="305"/>
                  <a:pt x="222" y="325"/>
                </a:cubicBezTo>
                <a:lnTo>
                  <a:pt x="222" y="475"/>
                </a:lnTo>
                <a:cubicBezTo>
                  <a:pt x="222" y="494"/>
                  <a:pt x="206" y="510"/>
                  <a:pt x="187" y="510"/>
                </a:cubicBezTo>
                <a:lnTo>
                  <a:pt x="35" y="510"/>
                </a:lnTo>
                <a:cubicBezTo>
                  <a:pt x="16" y="510"/>
                  <a:pt x="0" y="494"/>
                  <a:pt x="0" y="475"/>
                </a:cubicBezTo>
                <a:lnTo>
                  <a:pt x="0" y="325"/>
                </a:lnTo>
                <a:cubicBezTo>
                  <a:pt x="0" y="305"/>
                  <a:pt x="16" y="289"/>
                  <a:pt x="35" y="289"/>
                </a:cubicBezTo>
                <a:close/>
                <a:moveTo>
                  <a:pt x="294" y="289"/>
                </a:moveTo>
                <a:lnTo>
                  <a:pt x="446" y="289"/>
                </a:lnTo>
                <a:cubicBezTo>
                  <a:pt x="465" y="289"/>
                  <a:pt x="481" y="305"/>
                  <a:pt x="481" y="325"/>
                </a:cubicBezTo>
                <a:lnTo>
                  <a:pt x="481" y="475"/>
                </a:lnTo>
                <a:cubicBezTo>
                  <a:pt x="481" y="494"/>
                  <a:pt x="465" y="510"/>
                  <a:pt x="446" y="510"/>
                </a:cubicBezTo>
                <a:lnTo>
                  <a:pt x="294" y="510"/>
                </a:lnTo>
                <a:cubicBezTo>
                  <a:pt x="275" y="510"/>
                  <a:pt x="259" y="494"/>
                  <a:pt x="259" y="475"/>
                </a:cubicBezTo>
                <a:lnTo>
                  <a:pt x="259" y="325"/>
                </a:lnTo>
                <a:cubicBezTo>
                  <a:pt x="259" y="305"/>
                  <a:pt x="275" y="289"/>
                  <a:pt x="294" y="289"/>
                </a:cubicBezTo>
                <a:close/>
              </a:path>
            </a:pathLst>
          </a:custGeom>
          <a:solidFill>
            <a:schemeClr val="accent1"/>
          </a:solidFill>
          <a:ln w="11569" cap="flat">
            <a:noFill/>
            <a:prstDash val="solid"/>
            <a:miter/>
          </a:ln>
        </p:spPr>
        <p:txBody>
          <a:bodyPr wrap="square" rtlCol="0" anchor="ctr">
            <a:noAutofit/>
          </a:bodyPr>
          <a:lstStyle/>
          <a:p>
            <a:endParaRPr lang="zh-CN" altLang="en-US" sz="1350">
              <a:solidFill>
                <a:schemeClr val="accent1"/>
              </a:solidFill>
              <a:latin typeface="黑体" panose="02010609060101010101" pitchFamily="49" charset="-122"/>
              <a:ea typeface="黑体" panose="02010609060101010101" pitchFamily="49" charset="-122"/>
            </a:endParaRPr>
          </a:p>
        </p:txBody>
      </p:sp>
      <p:sp>
        <p:nvSpPr>
          <p:cNvPr id="4" name="标题 3"/>
          <p:cNvSpPr>
            <a:spLocks noGrp="1"/>
          </p:cNvSpPr>
          <p:nvPr>
            <p:custDataLst>
              <p:tags r:id="rId26"/>
            </p:custDataLst>
          </p:nvPr>
        </p:nvSpPr>
        <p:spPr>
          <a:xfrm>
            <a:off x="521970" y="27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r>
              <a:rPr lang="zh-CN" altLang="en-US" sz="2665">
                <a:solidFill>
                  <a:schemeClr val="accent1"/>
                </a:solidFill>
                <a:latin typeface="黑体" panose="02010609060101010101" pitchFamily="49" charset="-122"/>
                <a:ea typeface="黑体" panose="02010609060101010101" pitchFamily="49" charset="-122"/>
                <a:sym typeface="+mn-ea"/>
              </a:rPr>
              <a:t>行业痛点问题</a:t>
            </a:r>
            <a:endParaRPr lang="zh-CN" altLang="en-US" sz="2665" dirty="0">
              <a:solidFill>
                <a:schemeClr val="accent1"/>
              </a:solidFill>
              <a:latin typeface="黑体" panose="02010609060101010101" pitchFamily="49" charset="-122"/>
              <a:ea typeface="黑体" panose="02010609060101010101" pitchFamily="49" charset="-122"/>
              <a:sym typeface="+mn-ea"/>
            </a:endParaRPr>
          </a:p>
        </p:txBody>
      </p:sp>
      <p:pic>
        <p:nvPicPr>
          <p:cNvPr id="14" name="图片 13"/>
          <p:cNvPicPr>
            <a:picLocks noChangeAspect="1"/>
          </p:cNvPicPr>
          <p:nvPr/>
        </p:nvPicPr>
        <p:blipFill>
          <a:blip r:embed="rId27">
            <a:alphaModFix amt="36000"/>
          </a:blip>
          <a:stretch>
            <a:fillRect/>
          </a:stretch>
        </p:blipFill>
        <p:spPr>
          <a:xfrm>
            <a:off x="7595870" y="0"/>
            <a:ext cx="1521460" cy="669290"/>
          </a:xfrm>
          <a:prstGeom prst="rect">
            <a:avLst/>
          </a:prstGeom>
        </p:spPr>
      </p:pic>
    </p:spTree>
    <p:custDataLst>
      <p:tags r:id="rId2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323505" y="1581149"/>
            <a:ext cx="4496991" cy="926306"/>
          </a:xfrm>
        </p:spPr>
        <p:txBody>
          <a:bodyPr/>
          <a:lstStyle/>
          <a:p>
            <a:pPr marL="0" indent="0" algn="ctr">
              <a:lnSpc>
                <a:spcPct val="90000"/>
              </a:lnSpc>
              <a:spcBef>
                <a:spcPts val="0"/>
              </a:spcBef>
              <a:spcAft>
                <a:spcPts val="0"/>
              </a:spcAft>
              <a:buSzPct val="100000"/>
              <a:buNone/>
            </a:pPr>
            <a:r>
              <a:rPr lang="zh-CN" altLang="en-US" sz="2700" dirty="0">
                <a:solidFill>
                  <a:schemeClr val="accent1"/>
                </a:solidFill>
                <a:latin typeface="+mj-lt"/>
                <a:ea typeface="+mj-ea"/>
                <a:sym typeface="+mn-ea"/>
              </a:rPr>
              <a:t>公司及团队介绍</a:t>
            </a:r>
            <a:endParaRPr lang="zh-CN" altLang="en-US" sz="2700" dirty="0">
              <a:solidFill>
                <a:schemeClr val="accent1"/>
              </a:solidFill>
              <a:latin typeface="+mj-lt"/>
              <a:ea typeface="+mj-ea"/>
              <a:sym typeface="+mn-ea"/>
            </a:endParaRPr>
          </a:p>
        </p:txBody>
      </p:sp>
      <p:sp>
        <p:nvSpPr>
          <p:cNvPr id="10" name="文本占位符 9"/>
          <p:cNvSpPr>
            <a:spLocks noGrp="1"/>
          </p:cNvSpPr>
          <p:nvPr>
            <p:ph type="body" idx="1"/>
            <p:custDataLst>
              <p:tags r:id="rId2"/>
            </p:custDataLst>
          </p:nvPr>
        </p:nvSpPr>
        <p:spPr>
          <a:xfrm>
            <a:off x="3038475" y="2505710"/>
            <a:ext cx="3067685" cy="1343660"/>
          </a:xfrm>
          <a:solidFill>
            <a:schemeClr val="lt1">
              <a:lumMod val="50000"/>
            </a:schemeClr>
          </a:solidFill>
        </p:spPr>
        <p:txBody>
          <a:bodyPr>
            <a:normAutofit/>
          </a:bodyPr>
          <a:lstStyle/>
          <a:p>
            <a:pPr marL="0" lvl="0" indent="-285750" algn="ctr" fontAlgn="ctr">
              <a:lnSpc>
                <a:spcPct val="130000"/>
              </a:lnSpc>
              <a:spcBef>
                <a:spcPts val="1000"/>
              </a:spcBef>
              <a:spcAft>
                <a:spcPts val="0"/>
              </a:spcAft>
              <a:buSzPct val="100000"/>
              <a:buFont typeface="Wingdings" panose="05000000000000000000" charset="0"/>
              <a:buNone/>
            </a:pPr>
            <a:r>
              <a:rPr lang="zh-CN" altLang="en-US" sz="1400" dirty="0">
                <a:solidFill>
                  <a:schemeClr val="lt1"/>
                </a:solidFill>
                <a:latin typeface="+mn-lt"/>
                <a:ea typeface="+mn-ea"/>
                <a:sym typeface="+mn-ea"/>
              </a:rPr>
              <a:t>专家团队介绍</a:t>
            </a:r>
            <a:endParaRPr lang="zh-CN" altLang="en-US" sz="1400" dirty="0">
              <a:solidFill>
                <a:schemeClr val="lt1"/>
              </a:solidFill>
              <a:latin typeface="+mn-lt"/>
              <a:ea typeface="+mn-ea"/>
              <a:sym typeface="+mn-ea"/>
            </a:endParaRPr>
          </a:p>
        </p:txBody>
      </p:sp>
      <p:sp>
        <p:nvSpPr>
          <p:cNvPr id="4" name="文本框 3"/>
          <p:cNvSpPr txBox="1"/>
          <p:nvPr>
            <p:custDataLst>
              <p:tags r:id="rId3"/>
            </p:custDataLst>
          </p:nvPr>
        </p:nvSpPr>
        <p:spPr>
          <a:xfrm>
            <a:off x="4217194" y="1070134"/>
            <a:ext cx="709613" cy="878205"/>
          </a:xfrm>
          <a:prstGeom prst="rect">
            <a:avLst/>
          </a:prstGeom>
          <a:noFill/>
        </p:spPr>
        <p:txBody>
          <a:bodyPr wrap="none" rtlCol="0">
            <a:normAutofit lnSpcReduction="10000"/>
          </a:bodyPr>
          <a:lstStyle/>
          <a:p>
            <a:pPr>
              <a:lnSpc>
                <a:spcPct val="130000"/>
              </a:lnSpc>
            </a:pPr>
            <a:r>
              <a:rPr lang="en-US" altLang="zh-CN" sz="4050" dirty="0">
                <a:solidFill>
                  <a:schemeClr val="dk1"/>
                </a:solidFill>
                <a:latin typeface="Arial" panose="020B0604020202020204" pitchFamily="34" charset="0"/>
                <a:ea typeface="微软雅黑" panose="020B0503020204020204" pitchFamily="34" charset="-122"/>
              </a:rPr>
              <a:t>02</a:t>
            </a:r>
            <a:endParaRPr lang="en-US" altLang="zh-CN" sz="4050" dirty="0">
              <a:solidFill>
                <a:schemeClr val="dk1"/>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4">
            <a:alphaModFix amt="36000"/>
          </a:blip>
          <a:stretch>
            <a:fillRect/>
          </a:stretch>
        </p:blipFill>
        <p:spPr>
          <a:xfrm>
            <a:off x="7595870" y="0"/>
            <a:ext cx="1521460" cy="669290"/>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accent1"/>
                </a:solidFill>
                <a:latin typeface="+mj-ea"/>
                <a:ea typeface="+mj-ea"/>
                <a:cs typeface="+mj-ea"/>
                <a:sym typeface="+mj-ea"/>
              </a:defRPr>
            </a:lvl1pPr>
          </a:lstStyle>
          <a:p>
            <a:pPr lvl="0" algn="l">
              <a:buClrTx/>
              <a:buSzTx/>
              <a:buFontTx/>
            </a:pPr>
            <a:r>
              <a:rPr spc="0">
                <a:latin typeface="黑体" panose="02010609060101010101" pitchFamily="49" charset="-122"/>
                <a:ea typeface="黑体" panose="02010609060101010101" pitchFamily="49" charset="-122"/>
                <a:sym typeface="+mn-ea"/>
              </a:rPr>
              <a:t>专家团队</a:t>
            </a:r>
            <a:r>
              <a:rPr spc="0">
                <a:latin typeface="黑体" panose="02010609060101010101" pitchFamily="49" charset="-122"/>
                <a:ea typeface="黑体" panose="02010609060101010101" pitchFamily="49" charset="-122"/>
                <a:sym typeface="+mn-ea"/>
              </a:rPr>
              <a:t>介绍</a:t>
            </a:r>
            <a:endParaRPr spc="0">
              <a:latin typeface="黑体" panose="02010609060101010101" pitchFamily="49" charset="-122"/>
              <a:ea typeface="黑体" panose="02010609060101010101" pitchFamily="49" charset="-122"/>
              <a:sym typeface="+mn-ea"/>
            </a:endParaRPr>
          </a:p>
        </p:txBody>
      </p:sp>
      <p:sp>
        <p:nvSpPr>
          <p:cNvPr id="3" name="矩形: 圆角 20"/>
          <p:cNvSpPr/>
          <p:nvPr>
            <p:custDataLst>
              <p:tags r:id="rId2"/>
            </p:custDataLst>
          </p:nvPr>
        </p:nvSpPr>
        <p:spPr>
          <a:xfrm>
            <a:off x="568643" y="1227773"/>
            <a:ext cx="2506028" cy="3392329"/>
          </a:xfrm>
          <a:prstGeom prst="roundRect">
            <a:avLst>
              <a:gd name="adj" fmla="val 7916"/>
            </a:avLst>
          </a:prstGeom>
          <a:gradFill>
            <a:gsLst>
              <a:gs pos="100000">
                <a:schemeClr val="accent1">
                  <a:alpha val="0"/>
                </a:schemeClr>
              </a:gs>
              <a:gs pos="100000">
                <a:schemeClr val="accent1">
                  <a:alpha val="100000"/>
                </a:schemeClr>
              </a:gs>
              <a:gs pos="0">
                <a:schemeClr val="accent1">
                  <a:lumMod val="20000"/>
                  <a:lumOff val="80000"/>
                  <a:alpha val="10000"/>
                </a:schemeClr>
              </a:gs>
            </a:gsLst>
            <a:lin ang="5400000" scaled="0"/>
          </a:gradFill>
          <a:ln>
            <a:gradFill>
              <a:gsLst>
                <a:gs pos="20000">
                  <a:schemeClr val="accent1">
                    <a:alpha val="0"/>
                  </a:schemeClr>
                </a:gs>
                <a:gs pos="100000">
                  <a:schemeClr val="accent1">
                    <a:lumMod val="60000"/>
                    <a:lumOff val="40000"/>
                  </a:schemeClr>
                </a:gs>
              </a:gsLst>
              <a:lin ang="16200000" scaled="1"/>
            </a:gradFill>
          </a:ln>
          <a:effectLst>
            <a:outerShdw blurRad="152400" dist="38100" dir="13500000" algn="br" rotWithShape="0">
              <a:schemeClr val="accent1">
                <a:lumMod val="75000"/>
                <a:alpha val="7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270033" tIns="270033" rIns="216217" bIns="270033" numCol="1" spcCol="0" rtlCol="0" fromWordArt="0" anchor="b" anchorCtr="1" forceAA="0" compatLnSpc="1">
            <a:noAutofit/>
          </a:bodyPr>
          <a:lstStyle/>
          <a:p>
            <a:pPr lvl="0" algn="just">
              <a:lnSpc>
                <a:spcPct val="150000"/>
              </a:lnSpc>
              <a:spcBef>
                <a:spcPts val="0"/>
              </a:spcBef>
              <a:spcAft>
                <a:spcPts val="0"/>
              </a:spcAft>
              <a:buClrTx/>
              <a:buSzTx/>
              <a:buFontTx/>
            </a:pPr>
            <a:endParaRPr lang="zh-CN" altLang="en-US" sz="1200" kern="0" dirty="0">
              <a:ln>
                <a:noFill/>
                <a:prstDash val="sysDot"/>
              </a:ln>
              <a:solidFill>
                <a:srgbClr val="292929"/>
              </a:solidFill>
              <a:latin typeface="+mn-ea"/>
              <a:sym typeface="+mn-ea"/>
            </a:endParaRPr>
          </a:p>
        </p:txBody>
      </p:sp>
      <p:sp>
        <p:nvSpPr>
          <p:cNvPr id="4" name="文本框 3"/>
          <p:cNvSpPr txBox="1"/>
          <p:nvPr>
            <p:custDataLst>
              <p:tags r:id="rId3"/>
            </p:custDataLst>
          </p:nvPr>
        </p:nvSpPr>
        <p:spPr>
          <a:xfrm>
            <a:off x="751999" y="1333976"/>
            <a:ext cx="2139315" cy="598646"/>
          </a:xfrm>
          <a:prstGeom prst="rect">
            <a:avLst/>
          </a:prstGeom>
          <a:noFill/>
        </p:spPr>
        <p:txBody>
          <a:bodyPr wrap="square" lIns="0" tIns="0" rIns="0" bIns="0" rtlCol="0" anchor="ctr" anchorCtr="0">
            <a:noAutofit/>
          </a:bodyPr>
          <a:lstStyle/>
          <a:p>
            <a:pPr lvl="0" algn="l">
              <a:lnSpc>
                <a:spcPct val="120000"/>
              </a:lnSpc>
              <a:buClrTx/>
              <a:buSzTx/>
              <a:buFontTx/>
            </a:pPr>
            <a:r>
              <a:rPr lang="zh-CN" altLang="en-US" sz="1350" b="1">
                <a:solidFill>
                  <a:schemeClr val="accent1"/>
                </a:solidFill>
                <a:latin typeface="+mn-ea"/>
                <a:cs typeface="+mn-ea"/>
                <a:sym typeface="+mn-ea"/>
              </a:rPr>
              <a:t>丰富的医疗</a:t>
            </a:r>
            <a:r>
              <a:rPr lang="zh-CN" altLang="en-US" sz="1350" b="1">
                <a:solidFill>
                  <a:schemeClr val="accent1"/>
                </a:solidFill>
                <a:latin typeface="+mn-ea"/>
                <a:cs typeface="+mn-ea"/>
                <a:sym typeface="+mn-ea"/>
              </a:rPr>
              <a:t>专家</a:t>
            </a:r>
            <a:endParaRPr lang="zh-CN" altLang="en-US" sz="1350" b="1">
              <a:solidFill>
                <a:schemeClr val="accent1"/>
              </a:solidFill>
              <a:latin typeface="+mn-ea"/>
              <a:cs typeface="+mn-ea"/>
              <a:sym typeface="+mn-ea"/>
            </a:endParaRPr>
          </a:p>
        </p:txBody>
      </p:sp>
      <p:cxnSp>
        <p:nvCxnSpPr>
          <p:cNvPr id="5" name="直接连接符 4"/>
          <p:cNvCxnSpPr/>
          <p:nvPr>
            <p:custDataLst>
              <p:tags r:id="rId4"/>
            </p:custDataLst>
          </p:nvPr>
        </p:nvCxnSpPr>
        <p:spPr>
          <a:xfrm>
            <a:off x="776756" y="1953816"/>
            <a:ext cx="2089800" cy="0"/>
          </a:xfrm>
          <a:prstGeom prst="line">
            <a:avLst/>
          </a:prstGeom>
          <a:ln>
            <a:gradFill>
              <a:gsLst>
                <a:gs pos="0">
                  <a:schemeClr val="accent1">
                    <a:alpha val="10000"/>
                  </a:schemeClr>
                </a:gs>
                <a:gs pos="100000">
                  <a:schemeClr val="accent1">
                    <a:alpha val="80000"/>
                  </a:schemeClr>
                </a:gs>
              </a:gsLst>
              <a:lin ang="10800000" scaled="1"/>
            </a:gradFill>
            <a:headEnd type="oval"/>
            <a:tailEnd type="none"/>
          </a:ln>
        </p:spPr>
        <p:style>
          <a:lnRef idx="2">
            <a:schemeClr val="accent1"/>
          </a:lnRef>
          <a:fillRef idx="0">
            <a:srgbClr val="FFFFFF"/>
          </a:fillRef>
          <a:effectRef idx="0">
            <a:srgbClr val="FFFFFF"/>
          </a:effectRef>
          <a:fontRef idx="minor">
            <a:schemeClr val="tx1"/>
          </a:fontRef>
        </p:style>
      </p:cxnSp>
      <p:sp>
        <p:nvSpPr>
          <p:cNvPr id="6" name="文本框 5"/>
          <p:cNvSpPr txBox="1"/>
          <p:nvPr>
            <p:custDataLst>
              <p:tags r:id="rId5"/>
            </p:custDataLst>
          </p:nvPr>
        </p:nvSpPr>
        <p:spPr>
          <a:xfrm>
            <a:off x="752456" y="2071211"/>
            <a:ext cx="2138400" cy="2330291"/>
          </a:xfrm>
          <a:prstGeom prst="rect">
            <a:avLst/>
          </a:prstGeom>
          <a:noFill/>
        </p:spPr>
        <p:txBody>
          <a:bodyPr wrap="square" lIns="0" tIns="0" rIns="0" bIns="0" rtlCol="0">
            <a:noAutofit/>
          </a:bodyPr>
          <a:lstStyle/>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首席医学顾问：</a:t>
            </a:r>
            <a:r>
              <a:rPr lang="zh-CN" altLang="en-US" sz="1200" kern="0" dirty="0">
                <a:ln>
                  <a:noFill/>
                  <a:prstDash val="sysDot"/>
                </a:ln>
                <a:solidFill>
                  <a:schemeClr val="tx1">
                    <a:lumMod val="85000"/>
                    <a:lumOff val="15000"/>
                  </a:schemeClr>
                </a:solidFill>
                <a:latin typeface="+mn-ea"/>
                <a:sym typeface="+mn-ea"/>
              </a:rPr>
              <a:t>由具有多年临床经验的血液病学专家担任，为项目的医学指导提供权威意见；</a:t>
            </a:r>
            <a:endParaRPr lang="zh-CN" altLang="en-US" sz="1200" kern="0" dirty="0">
              <a:ln>
                <a:noFill/>
                <a:prstDash val="sysDot"/>
              </a:ln>
              <a:solidFill>
                <a:schemeClr val="tx1">
                  <a:lumMod val="85000"/>
                  <a:lumOff val="15000"/>
                </a:schemeClr>
              </a:solidFill>
              <a:latin typeface="+mn-ea"/>
              <a:sym typeface="+mn-ea"/>
            </a:endParaRPr>
          </a:p>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临床应用负责人：</a:t>
            </a:r>
            <a:r>
              <a:rPr lang="zh-CN" altLang="en-US" sz="1200" kern="0" dirty="0">
                <a:ln>
                  <a:noFill/>
                  <a:prstDash val="sysDot"/>
                </a:ln>
                <a:solidFill>
                  <a:schemeClr val="tx1">
                    <a:lumMod val="85000"/>
                    <a:lumOff val="15000"/>
                  </a:schemeClr>
                </a:solidFill>
                <a:latin typeface="+mn-ea"/>
                <a:sym typeface="+mn-ea"/>
              </a:rPr>
              <a:t>负责主导临床试验，收集用户反馈并优化产品性能；</a:t>
            </a:r>
            <a:endParaRPr lang="zh-CN" altLang="en-US" sz="1200" kern="0" dirty="0">
              <a:ln>
                <a:noFill/>
                <a:prstDash val="sysDot"/>
              </a:ln>
              <a:solidFill>
                <a:schemeClr val="tx1">
                  <a:lumMod val="85000"/>
                  <a:lumOff val="15000"/>
                </a:schemeClr>
              </a:solidFill>
              <a:latin typeface="+mn-ea"/>
              <a:sym typeface="+mn-ea"/>
            </a:endParaRPr>
          </a:p>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科研合作人员：</a:t>
            </a:r>
            <a:r>
              <a:rPr lang="zh-CN" altLang="en-US" sz="1200" kern="0" dirty="0">
                <a:ln>
                  <a:noFill/>
                  <a:prstDash val="sysDot"/>
                </a:ln>
                <a:solidFill>
                  <a:schemeClr val="tx1">
                    <a:lumMod val="85000"/>
                    <a:lumOff val="15000"/>
                  </a:schemeClr>
                </a:solidFill>
                <a:latin typeface="+mn-ea"/>
                <a:sym typeface="+mn-ea"/>
              </a:rPr>
              <a:t>与国内外顶尖研究机构紧密合作，提供最新的科研成果作为技术支持。</a:t>
            </a:r>
            <a:endParaRPr lang="zh-CN" altLang="en-US" sz="1200" kern="0" dirty="0">
              <a:ln>
                <a:noFill/>
                <a:prstDash val="sysDot"/>
              </a:ln>
              <a:solidFill>
                <a:schemeClr val="tx1">
                  <a:lumMod val="85000"/>
                  <a:lumOff val="15000"/>
                </a:schemeClr>
              </a:solidFill>
              <a:latin typeface="+mn-ea"/>
              <a:sym typeface="+mn-ea"/>
            </a:endParaRPr>
          </a:p>
        </p:txBody>
      </p:sp>
      <p:sp>
        <p:nvSpPr>
          <p:cNvPr id="7" name="矩形: 圆角 20"/>
          <p:cNvSpPr/>
          <p:nvPr>
            <p:custDataLst>
              <p:tags r:id="rId6"/>
            </p:custDataLst>
          </p:nvPr>
        </p:nvSpPr>
        <p:spPr>
          <a:xfrm>
            <a:off x="3334226" y="1227773"/>
            <a:ext cx="2506028" cy="3392329"/>
          </a:xfrm>
          <a:prstGeom prst="roundRect">
            <a:avLst>
              <a:gd name="adj" fmla="val 8073"/>
            </a:avLst>
          </a:prstGeom>
          <a:gradFill>
            <a:gsLst>
              <a:gs pos="100000">
                <a:schemeClr val="accent1">
                  <a:alpha val="0"/>
                </a:schemeClr>
              </a:gs>
              <a:gs pos="100000">
                <a:schemeClr val="accent1">
                  <a:alpha val="100000"/>
                </a:schemeClr>
              </a:gs>
              <a:gs pos="0">
                <a:schemeClr val="accent1">
                  <a:lumMod val="20000"/>
                  <a:lumOff val="80000"/>
                  <a:alpha val="10000"/>
                </a:schemeClr>
              </a:gs>
            </a:gsLst>
            <a:lin ang="5400000" scaled="0"/>
          </a:gradFill>
          <a:ln>
            <a:gradFill>
              <a:gsLst>
                <a:gs pos="20000">
                  <a:schemeClr val="accent1">
                    <a:alpha val="0"/>
                  </a:schemeClr>
                </a:gs>
                <a:gs pos="100000">
                  <a:schemeClr val="accent1">
                    <a:lumMod val="60000"/>
                    <a:lumOff val="40000"/>
                  </a:schemeClr>
                </a:gs>
              </a:gsLst>
              <a:lin ang="16200000" scaled="1"/>
            </a:gradFill>
          </a:ln>
          <a:effectLst>
            <a:outerShdw blurRad="152400" dist="38100" dir="13500000" algn="br" rotWithShape="0">
              <a:schemeClr val="accent1">
                <a:lumMod val="75000"/>
                <a:alpha val="7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270033" tIns="270033" rIns="216217" bIns="270033" numCol="1" spcCol="0" rtlCol="0" fromWordArt="0" anchor="b" anchorCtr="1" forceAA="0" compatLnSpc="1">
            <a:noAutofit/>
          </a:bodyPr>
          <a:lstStyle/>
          <a:p>
            <a:pPr lvl="0" algn="just">
              <a:lnSpc>
                <a:spcPct val="150000"/>
              </a:lnSpc>
              <a:spcBef>
                <a:spcPts val="0"/>
              </a:spcBef>
              <a:spcAft>
                <a:spcPts val="0"/>
              </a:spcAft>
              <a:buClrTx/>
              <a:buSzTx/>
              <a:buFontTx/>
            </a:pPr>
            <a:endParaRPr lang="zh-CN" altLang="en-US" sz="1200" kern="0" dirty="0">
              <a:ln>
                <a:noFill/>
                <a:prstDash val="sysDot"/>
              </a:ln>
              <a:solidFill>
                <a:srgbClr val="292929"/>
              </a:solidFill>
              <a:latin typeface="+mn-ea"/>
              <a:sym typeface="+mn-ea"/>
            </a:endParaRPr>
          </a:p>
        </p:txBody>
      </p:sp>
      <p:sp>
        <p:nvSpPr>
          <p:cNvPr id="8" name="矩形: 圆角 20"/>
          <p:cNvSpPr/>
          <p:nvPr>
            <p:custDataLst>
              <p:tags r:id="rId7"/>
            </p:custDataLst>
          </p:nvPr>
        </p:nvSpPr>
        <p:spPr>
          <a:xfrm>
            <a:off x="6099810" y="1227773"/>
            <a:ext cx="2506028" cy="3392329"/>
          </a:xfrm>
          <a:prstGeom prst="roundRect">
            <a:avLst>
              <a:gd name="adj" fmla="val 8073"/>
            </a:avLst>
          </a:prstGeom>
          <a:gradFill>
            <a:gsLst>
              <a:gs pos="100000">
                <a:schemeClr val="accent1">
                  <a:alpha val="0"/>
                </a:schemeClr>
              </a:gs>
              <a:gs pos="100000">
                <a:schemeClr val="accent1">
                  <a:alpha val="100000"/>
                </a:schemeClr>
              </a:gs>
              <a:gs pos="0">
                <a:schemeClr val="accent1">
                  <a:lumMod val="20000"/>
                  <a:lumOff val="80000"/>
                  <a:alpha val="10000"/>
                </a:schemeClr>
              </a:gs>
            </a:gsLst>
            <a:lin ang="5400000" scaled="0"/>
          </a:gradFill>
          <a:ln>
            <a:gradFill>
              <a:gsLst>
                <a:gs pos="20000">
                  <a:schemeClr val="accent1">
                    <a:alpha val="0"/>
                  </a:schemeClr>
                </a:gs>
                <a:gs pos="100000">
                  <a:schemeClr val="accent1">
                    <a:lumMod val="60000"/>
                    <a:lumOff val="40000"/>
                  </a:schemeClr>
                </a:gs>
              </a:gsLst>
              <a:lin ang="16200000" scaled="1"/>
            </a:gradFill>
          </a:ln>
          <a:effectLst>
            <a:outerShdw blurRad="152400" dist="38100" dir="13500000" algn="br" rotWithShape="0">
              <a:schemeClr val="accent1">
                <a:lumMod val="75000"/>
                <a:alpha val="7000"/>
              </a:schemeClr>
            </a:outerShdw>
          </a:effectLst>
        </p:spPr>
        <p:style>
          <a:lnRef idx="1">
            <a:schemeClr val="accent1"/>
          </a:lnRef>
          <a:fillRef idx="2">
            <a:schemeClr val="accent1"/>
          </a:fillRef>
          <a:effectRef idx="1">
            <a:schemeClr val="accent1"/>
          </a:effectRef>
          <a:fontRef idx="minor">
            <a:schemeClr val="dk1"/>
          </a:fontRef>
        </p:style>
        <p:txBody>
          <a:bodyPr vertOverflow="overflow" horzOverflow="overflow" vert="horz" wrap="square" lIns="270033" tIns="270033" rIns="216217" bIns="270033" numCol="1" spcCol="0" rtlCol="0" fromWordArt="0" anchor="b" anchorCtr="1" forceAA="0" compatLnSpc="1">
            <a:noAutofit/>
          </a:bodyPr>
          <a:lstStyle/>
          <a:p>
            <a:pPr lvl="0" algn="just">
              <a:lnSpc>
                <a:spcPct val="150000"/>
              </a:lnSpc>
              <a:spcBef>
                <a:spcPts val="0"/>
              </a:spcBef>
              <a:spcAft>
                <a:spcPts val="0"/>
              </a:spcAft>
              <a:buClrTx/>
              <a:buSzTx/>
              <a:buFontTx/>
            </a:pPr>
            <a:endParaRPr lang="zh-CN" altLang="en-US" sz="1200" kern="0" dirty="0">
              <a:ln>
                <a:noFill/>
                <a:prstDash val="sysDot"/>
              </a:ln>
              <a:solidFill>
                <a:srgbClr val="292929"/>
              </a:solidFill>
              <a:latin typeface="+mn-ea"/>
              <a:sym typeface="+mn-ea"/>
            </a:endParaRPr>
          </a:p>
        </p:txBody>
      </p:sp>
      <p:sp>
        <p:nvSpPr>
          <p:cNvPr id="9" name="文本框 8"/>
          <p:cNvSpPr txBox="1"/>
          <p:nvPr>
            <p:custDataLst>
              <p:tags r:id="rId8"/>
            </p:custDataLst>
          </p:nvPr>
        </p:nvSpPr>
        <p:spPr>
          <a:xfrm>
            <a:off x="3518040" y="1333976"/>
            <a:ext cx="2138400" cy="598646"/>
          </a:xfrm>
          <a:prstGeom prst="rect">
            <a:avLst/>
          </a:prstGeom>
          <a:noFill/>
        </p:spPr>
        <p:txBody>
          <a:bodyPr wrap="square" lIns="0" tIns="0" rIns="0" bIns="0" rtlCol="0" anchor="ctr" anchorCtr="0">
            <a:noAutofit/>
          </a:bodyPr>
          <a:lstStyle/>
          <a:p>
            <a:pPr lvl="0" algn="l">
              <a:lnSpc>
                <a:spcPct val="120000"/>
              </a:lnSpc>
              <a:buClrTx/>
              <a:buSzTx/>
              <a:buFontTx/>
            </a:pPr>
            <a:r>
              <a:rPr lang="zh-CN" altLang="en-US" sz="1350" b="1" dirty="0">
                <a:solidFill>
                  <a:schemeClr val="accent1"/>
                </a:solidFill>
                <a:latin typeface="+mn-ea"/>
                <a:cs typeface="+mn-ea"/>
                <a:sym typeface="+mn-ea"/>
              </a:rPr>
              <a:t>完善的</a:t>
            </a:r>
            <a:r>
              <a:rPr lang="en-US" altLang="zh-CN" sz="1350" b="1" dirty="0">
                <a:solidFill>
                  <a:schemeClr val="accent1"/>
                </a:solidFill>
                <a:latin typeface="+mn-ea"/>
                <a:cs typeface="+mn-ea"/>
                <a:sym typeface="+mn-ea"/>
              </a:rPr>
              <a:t>IT</a:t>
            </a:r>
            <a:r>
              <a:rPr lang="zh-CN" altLang="en-US" sz="1350" b="1" dirty="0">
                <a:solidFill>
                  <a:schemeClr val="accent1"/>
                </a:solidFill>
                <a:latin typeface="+mn-ea"/>
                <a:cs typeface="+mn-ea"/>
                <a:sym typeface="+mn-ea"/>
              </a:rPr>
              <a:t>技术</a:t>
            </a:r>
            <a:r>
              <a:rPr lang="zh-CN" altLang="en-US" sz="1350" b="1" dirty="0">
                <a:solidFill>
                  <a:schemeClr val="accent1"/>
                </a:solidFill>
                <a:latin typeface="+mn-ea"/>
                <a:cs typeface="+mn-ea"/>
                <a:sym typeface="+mn-ea"/>
              </a:rPr>
              <a:t>团队</a:t>
            </a:r>
            <a:endParaRPr lang="zh-CN" altLang="en-US" sz="1350" b="1" dirty="0">
              <a:solidFill>
                <a:schemeClr val="accent1"/>
              </a:solidFill>
              <a:latin typeface="+mn-ea"/>
              <a:cs typeface="+mn-ea"/>
              <a:sym typeface="+mn-ea"/>
            </a:endParaRPr>
          </a:p>
        </p:txBody>
      </p:sp>
      <p:cxnSp>
        <p:nvCxnSpPr>
          <p:cNvPr id="11" name="直接连接符 10"/>
          <p:cNvCxnSpPr/>
          <p:nvPr>
            <p:custDataLst>
              <p:tags r:id="rId9"/>
            </p:custDataLst>
          </p:nvPr>
        </p:nvCxnSpPr>
        <p:spPr>
          <a:xfrm>
            <a:off x="3542340" y="1953816"/>
            <a:ext cx="2089800" cy="0"/>
          </a:xfrm>
          <a:prstGeom prst="line">
            <a:avLst/>
          </a:prstGeom>
          <a:ln>
            <a:gradFill>
              <a:gsLst>
                <a:gs pos="0">
                  <a:schemeClr val="accent1">
                    <a:alpha val="10000"/>
                  </a:schemeClr>
                </a:gs>
                <a:gs pos="100000">
                  <a:schemeClr val="accent1">
                    <a:alpha val="80000"/>
                  </a:schemeClr>
                </a:gs>
              </a:gsLst>
              <a:lin ang="10800000" scaled="1"/>
            </a:gradFill>
            <a:headEnd type="oval"/>
            <a:tailEnd type="none"/>
          </a:ln>
        </p:spPr>
        <p:style>
          <a:lnRef idx="2">
            <a:schemeClr val="accent1"/>
          </a:lnRef>
          <a:fillRef idx="0">
            <a:srgbClr val="FFFFFF"/>
          </a:fillRef>
          <a:effectRef idx="0">
            <a:srgbClr val="FFFFFF"/>
          </a:effectRef>
          <a:fontRef idx="minor">
            <a:schemeClr val="tx1"/>
          </a:fontRef>
        </p:style>
      </p:cxnSp>
      <p:sp>
        <p:nvSpPr>
          <p:cNvPr id="12" name="文本框 11"/>
          <p:cNvSpPr txBox="1"/>
          <p:nvPr>
            <p:custDataLst>
              <p:tags r:id="rId10"/>
            </p:custDataLst>
          </p:nvPr>
        </p:nvSpPr>
        <p:spPr>
          <a:xfrm>
            <a:off x="3518040" y="2070974"/>
            <a:ext cx="2138400" cy="2330291"/>
          </a:xfrm>
          <a:prstGeom prst="rect">
            <a:avLst/>
          </a:prstGeom>
          <a:noFill/>
        </p:spPr>
        <p:txBody>
          <a:bodyPr wrap="square" lIns="0" tIns="0" rIns="0" bIns="0" rtlCol="0">
            <a:noAutofit/>
          </a:bodyPr>
          <a:lstStyle/>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图像识别专家：</a:t>
            </a:r>
            <a:r>
              <a:rPr lang="zh-CN" altLang="en-US" sz="1200" kern="0" dirty="0">
                <a:ln>
                  <a:noFill/>
                  <a:prstDash val="sysDot"/>
                </a:ln>
                <a:solidFill>
                  <a:schemeClr val="tx1">
                    <a:lumMod val="85000"/>
                    <a:lumOff val="15000"/>
                  </a:schemeClr>
                </a:solidFill>
                <a:latin typeface="+mn-ea"/>
                <a:sym typeface="+mn-ea"/>
              </a:rPr>
              <a:t>专注于计算机视觉和机器学习领域，领导团队开发先进的图像识别算法；</a:t>
            </a:r>
            <a:endParaRPr lang="zh-CN" altLang="en-US" sz="1200" kern="0" dirty="0">
              <a:ln>
                <a:noFill/>
                <a:prstDash val="sysDot"/>
              </a:ln>
              <a:solidFill>
                <a:schemeClr val="tx1">
                  <a:lumMod val="85000"/>
                  <a:lumOff val="15000"/>
                </a:schemeClr>
              </a:solidFill>
              <a:latin typeface="+mn-ea"/>
              <a:sym typeface="+mn-ea"/>
            </a:endParaRPr>
          </a:p>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软件开发经理：</a:t>
            </a:r>
            <a:r>
              <a:rPr lang="zh-CN" altLang="en-US" sz="1200" kern="0" dirty="0">
                <a:ln>
                  <a:noFill/>
                  <a:prstDash val="sysDot"/>
                </a:ln>
                <a:solidFill>
                  <a:schemeClr val="tx1">
                    <a:lumMod val="85000"/>
                    <a:lumOff val="15000"/>
                  </a:schemeClr>
                </a:solidFill>
                <a:latin typeface="+mn-ea"/>
                <a:sym typeface="+mn-ea"/>
              </a:rPr>
              <a:t>组织协调软件开发流程，确保代码质量和用户体验的一致性；</a:t>
            </a:r>
            <a:endParaRPr lang="zh-CN" altLang="en-US" sz="1200" kern="0" dirty="0">
              <a:ln>
                <a:noFill/>
                <a:prstDash val="sysDot"/>
              </a:ln>
              <a:solidFill>
                <a:schemeClr val="tx1">
                  <a:lumMod val="85000"/>
                  <a:lumOff val="15000"/>
                </a:schemeClr>
              </a:solidFill>
              <a:latin typeface="+mn-ea"/>
              <a:sym typeface="+mn-ea"/>
            </a:endParaRPr>
          </a:p>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硬件架构师：</a:t>
            </a:r>
            <a:r>
              <a:rPr lang="zh-CN" altLang="en-US" sz="1200" kern="0" dirty="0">
                <a:ln>
                  <a:noFill/>
                  <a:prstDash val="sysDot"/>
                </a:ln>
                <a:solidFill>
                  <a:schemeClr val="tx1">
                    <a:lumMod val="85000"/>
                    <a:lumOff val="15000"/>
                  </a:schemeClr>
                </a:solidFill>
                <a:latin typeface="+mn-ea"/>
                <a:sym typeface="+mn-ea"/>
              </a:rPr>
              <a:t>确保系统的硬件平台稳定可靠，满足高性能计算和实时数据传输的要求。</a:t>
            </a:r>
            <a:endParaRPr lang="zh-CN" altLang="en-US" sz="1200" kern="0" dirty="0">
              <a:ln>
                <a:noFill/>
                <a:prstDash val="sysDot"/>
              </a:ln>
              <a:solidFill>
                <a:schemeClr val="tx1">
                  <a:lumMod val="85000"/>
                  <a:lumOff val="15000"/>
                </a:schemeClr>
              </a:solidFill>
              <a:latin typeface="+mn-ea"/>
              <a:sym typeface="+mn-ea"/>
            </a:endParaRPr>
          </a:p>
        </p:txBody>
      </p:sp>
      <p:sp>
        <p:nvSpPr>
          <p:cNvPr id="13" name="文本框 12"/>
          <p:cNvSpPr txBox="1"/>
          <p:nvPr>
            <p:custDataLst>
              <p:tags r:id="rId11"/>
            </p:custDataLst>
          </p:nvPr>
        </p:nvSpPr>
        <p:spPr>
          <a:xfrm>
            <a:off x="6283624" y="1333976"/>
            <a:ext cx="2138400" cy="598646"/>
          </a:xfrm>
          <a:prstGeom prst="rect">
            <a:avLst/>
          </a:prstGeom>
          <a:noFill/>
        </p:spPr>
        <p:txBody>
          <a:bodyPr wrap="square" lIns="0" tIns="0" rIns="0" bIns="0" rtlCol="0" anchor="ctr" anchorCtr="0">
            <a:noAutofit/>
          </a:bodyPr>
          <a:lstStyle/>
          <a:p>
            <a:pPr lvl="0" algn="l">
              <a:lnSpc>
                <a:spcPct val="120000"/>
              </a:lnSpc>
              <a:buClrTx/>
              <a:buSzTx/>
              <a:buFontTx/>
            </a:pPr>
            <a:r>
              <a:rPr lang="zh-CN" altLang="en-US" sz="1350" b="1">
                <a:solidFill>
                  <a:schemeClr val="accent1"/>
                </a:solidFill>
              </a:rPr>
              <a:t>完整的销售</a:t>
            </a:r>
            <a:r>
              <a:rPr lang="zh-CN" altLang="en-US" sz="1350" b="1">
                <a:solidFill>
                  <a:schemeClr val="accent1"/>
                </a:solidFill>
              </a:rPr>
              <a:t>团队</a:t>
            </a:r>
            <a:endParaRPr lang="zh-CN" altLang="en-US" sz="1350" b="1">
              <a:solidFill>
                <a:schemeClr val="accent1"/>
              </a:solidFill>
            </a:endParaRPr>
          </a:p>
        </p:txBody>
      </p:sp>
      <p:cxnSp>
        <p:nvCxnSpPr>
          <p:cNvPr id="14" name="直接连接符 13"/>
          <p:cNvCxnSpPr/>
          <p:nvPr>
            <p:custDataLst>
              <p:tags r:id="rId12"/>
            </p:custDataLst>
          </p:nvPr>
        </p:nvCxnSpPr>
        <p:spPr>
          <a:xfrm>
            <a:off x="6307924" y="1953816"/>
            <a:ext cx="2089800" cy="0"/>
          </a:xfrm>
          <a:prstGeom prst="line">
            <a:avLst/>
          </a:prstGeom>
          <a:ln>
            <a:gradFill>
              <a:gsLst>
                <a:gs pos="0">
                  <a:schemeClr val="accent1">
                    <a:alpha val="10000"/>
                  </a:schemeClr>
                </a:gs>
                <a:gs pos="100000">
                  <a:schemeClr val="accent1">
                    <a:alpha val="80000"/>
                  </a:schemeClr>
                </a:gs>
              </a:gsLst>
              <a:lin ang="10800000" scaled="1"/>
            </a:gradFill>
            <a:headEnd type="oval"/>
            <a:tailEnd type="none"/>
          </a:ln>
        </p:spPr>
        <p:style>
          <a:lnRef idx="2">
            <a:schemeClr val="accent1"/>
          </a:lnRef>
          <a:fillRef idx="0">
            <a:srgbClr val="FFFFFF"/>
          </a:fillRef>
          <a:effectRef idx="0">
            <a:srgbClr val="FFFFFF"/>
          </a:effectRef>
          <a:fontRef idx="minor">
            <a:schemeClr val="tx1"/>
          </a:fontRef>
        </p:style>
      </p:cxnSp>
      <p:sp>
        <p:nvSpPr>
          <p:cNvPr id="15" name="文本框 14"/>
          <p:cNvSpPr txBox="1"/>
          <p:nvPr>
            <p:custDataLst>
              <p:tags r:id="rId13"/>
            </p:custDataLst>
          </p:nvPr>
        </p:nvSpPr>
        <p:spPr>
          <a:xfrm>
            <a:off x="6283624" y="2070974"/>
            <a:ext cx="2138400" cy="2330291"/>
          </a:xfrm>
          <a:prstGeom prst="rect">
            <a:avLst/>
          </a:prstGeom>
          <a:noFill/>
        </p:spPr>
        <p:txBody>
          <a:bodyPr wrap="square" lIns="0" tIns="0" rIns="0" bIns="0" rtlCol="0">
            <a:noAutofit/>
          </a:bodyPr>
          <a:lstStyle/>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市场与销售总监：</a:t>
            </a:r>
            <a:r>
              <a:rPr lang="zh-CN" altLang="en-US" sz="1200" kern="0" dirty="0">
                <a:ln>
                  <a:noFill/>
                  <a:prstDash val="sysDot"/>
                </a:ln>
                <a:solidFill>
                  <a:schemeClr val="tx1">
                    <a:lumMod val="85000"/>
                    <a:lumOff val="15000"/>
                  </a:schemeClr>
                </a:solidFill>
                <a:latin typeface="+mn-ea"/>
                <a:sym typeface="+mn-ea"/>
              </a:rPr>
              <a:t>制定全面的市场营销策略，拓展销售渠道，维护客户关系；</a:t>
            </a:r>
            <a:endParaRPr lang="zh-CN" altLang="en-US" sz="1200" kern="0" dirty="0">
              <a:ln>
                <a:noFill/>
                <a:prstDash val="sysDot"/>
              </a:ln>
              <a:solidFill>
                <a:schemeClr val="tx1">
                  <a:lumMod val="85000"/>
                  <a:lumOff val="15000"/>
                </a:schemeClr>
              </a:solidFill>
              <a:latin typeface="+mn-ea"/>
              <a:sym typeface="+mn-ea"/>
            </a:endParaRPr>
          </a:p>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区域销售经理：</a:t>
            </a:r>
            <a:r>
              <a:rPr lang="zh-CN" altLang="en-US" sz="1200" kern="0" dirty="0">
                <a:ln>
                  <a:noFill/>
                  <a:prstDash val="sysDot"/>
                </a:ln>
                <a:solidFill>
                  <a:schemeClr val="tx1">
                    <a:lumMod val="85000"/>
                    <a:lumOff val="15000"/>
                  </a:schemeClr>
                </a:solidFill>
                <a:latin typeface="+mn-ea"/>
                <a:sym typeface="+mn-ea"/>
              </a:rPr>
              <a:t>负责特定区域市场的开拓与维护，及时响应客户需求，推动产品销售增长；</a:t>
            </a:r>
            <a:endParaRPr lang="zh-CN" altLang="en-US" sz="1200" kern="0" dirty="0">
              <a:ln>
                <a:noFill/>
                <a:prstDash val="sysDot"/>
              </a:ln>
              <a:solidFill>
                <a:schemeClr val="tx1">
                  <a:lumMod val="85000"/>
                  <a:lumOff val="15000"/>
                </a:schemeClr>
              </a:solidFill>
              <a:latin typeface="+mn-ea"/>
              <a:sym typeface="+mn-ea"/>
            </a:endParaRPr>
          </a:p>
          <a:p>
            <a:pPr indent="0" fontAlgn="auto">
              <a:lnSpc>
                <a:spcPct val="150000"/>
              </a:lnSpc>
            </a:pPr>
            <a:r>
              <a:rPr lang="zh-CN" altLang="en-US" sz="1200" b="1" kern="0" dirty="0">
                <a:ln>
                  <a:noFill/>
                  <a:prstDash val="sysDot"/>
                </a:ln>
                <a:solidFill>
                  <a:schemeClr val="tx1">
                    <a:lumMod val="85000"/>
                    <a:lumOff val="15000"/>
                  </a:schemeClr>
                </a:solidFill>
                <a:latin typeface="+mn-ea"/>
                <a:sym typeface="+mn-ea"/>
              </a:rPr>
              <a:t>客户服务组：</a:t>
            </a:r>
            <a:r>
              <a:rPr lang="zh-CN" altLang="en-US" sz="1200" kern="0" dirty="0">
                <a:ln>
                  <a:noFill/>
                  <a:prstDash val="sysDot"/>
                </a:ln>
                <a:solidFill>
                  <a:schemeClr val="tx1">
                    <a:lumMod val="85000"/>
                    <a:lumOff val="15000"/>
                  </a:schemeClr>
                </a:solidFill>
                <a:latin typeface="+mn-ea"/>
                <a:sym typeface="+mn-ea"/>
              </a:rPr>
              <a:t>提供专业的售后支持和技术咨询，解决客户问题，提高客户满意度。</a:t>
            </a:r>
            <a:endParaRPr lang="zh-CN" altLang="en-US" sz="1200" kern="0" dirty="0">
              <a:ln>
                <a:noFill/>
                <a:prstDash val="sysDot"/>
              </a:ln>
              <a:solidFill>
                <a:schemeClr val="tx1">
                  <a:lumMod val="85000"/>
                  <a:lumOff val="15000"/>
                </a:schemeClr>
              </a:solidFill>
              <a:latin typeface="+mn-ea"/>
              <a:sym typeface="+mn-ea"/>
            </a:endParaRPr>
          </a:p>
        </p:txBody>
      </p:sp>
      <p:pic>
        <p:nvPicPr>
          <p:cNvPr id="2" name="图片 1"/>
          <p:cNvPicPr>
            <a:picLocks noChangeAspect="1"/>
          </p:cNvPicPr>
          <p:nvPr/>
        </p:nvPicPr>
        <p:blipFill>
          <a:blip r:embed="rId14">
            <a:alphaModFix amt="36000"/>
          </a:blip>
          <a:stretch>
            <a:fillRect/>
          </a:stretch>
        </p:blipFill>
        <p:spPr>
          <a:xfrm>
            <a:off x="7595870" y="0"/>
            <a:ext cx="1521460" cy="669290"/>
          </a:xfrm>
          <a:prstGeom prst="rect">
            <a:avLst/>
          </a:prstGeom>
        </p:spPr>
      </p:pic>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2323505" y="1581149"/>
            <a:ext cx="4496991" cy="926306"/>
          </a:xfrm>
        </p:spPr>
        <p:txBody>
          <a:bodyPr/>
          <a:lstStyle/>
          <a:p>
            <a:pPr marL="0" indent="0" algn="ctr">
              <a:lnSpc>
                <a:spcPct val="90000"/>
              </a:lnSpc>
              <a:spcBef>
                <a:spcPts val="0"/>
              </a:spcBef>
              <a:spcAft>
                <a:spcPts val="0"/>
              </a:spcAft>
              <a:buSzPct val="100000"/>
              <a:buNone/>
            </a:pPr>
            <a:r>
              <a:rPr lang="zh-CN" altLang="en-US" spc="300" dirty="0">
                <a:solidFill>
                  <a:schemeClr val="accent1"/>
                </a:solidFill>
                <a:latin typeface="黑体" panose="02010609060101010101" pitchFamily="49" charset="-122"/>
                <a:cs typeface="+mn-ea"/>
                <a:sym typeface="+mn-ea"/>
              </a:rPr>
              <a:t>产品及技术优势对比</a:t>
            </a:r>
            <a:endParaRPr lang="zh-CN" altLang="en-US" sz="2700" dirty="0">
              <a:solidFill>
                <a:schemeClr val="accent1"/>
              </a:solidFill>
              <a:latin typeface="+mj-lt"/>
              <a:ea typeface="+mj-ea"/>
              <a:sym typeface="+mn-ea"/>
            </a:endParaRPr>
          </a:p>
        </p:txBody>
      </p:sp>
      <p:sp>
        <p:nvSpPr>
          <p:cNvPr id="10" name="文本占位符 9"/>
          <p:cNvSpPr>
            <a:spLocks noGrp="1"/>
          </p:cNvSpPr>
          <p:nvPr>
            <p:ph type="body" idx="1"/>
            <p:custDataLst>
              <p:tags r:id="rId2"/>
            </p:custDataLst>
          </p:nvPr>
        </p:nvSpPr>
        <p:spPr>
          <a:xfrm>
            <a:off x="3038475" y="2505710"/>
            <a:ext cx="3067685" cy="1343660"/>
          </a:xfrm>
          <a:solidFill>
            <a:schemeClr val="lt1">
              <a:lumMod val="50000"/>
            </a:schemeClr>
          </a:solidFill>
        </p:spPr>
        <p:txBody>
          <a:bodyPr>
            <a:noAutofit/>
          </a:bodyPr>
          <a:lstStyle/>
          <a:p>
            <a:pPr marL="0" lvl="0" indent="-285750" algn="ctr" fontAlgn="ctr">
              <a:lnSpc>
                <a:spcPct val="130000"/>
              </a:lnSpc>
              <a:spcBef>
                <a:spcPts val="1000"/>
              </a:spcBef>
              <a:spcAft>
                <a:spcPts val="0"/>
              </a:spcAft>
              <a:buSzPct val="100000"/>
              <a:buFont typeface="Wingdings" panose="05000000000000000000" charset="0"/>
              <a:buNone/>
            </a:pPr>
            <a:r>
              <a:rPr sz="1400">
                <a:solidFill>
                  <a:schemeClr val="lt1"/>
                </a:solidFill>
                <a:latin typeface="+mn-lt"/>
                <a:ea typeface="+mn-ea"/>
                <a:sym typeface="+mn-ea"/>
              </a:rPr>
              <a:t>产品概述</a:t>
            </a:r>
            <a:endParaRPr sz="1400">
              <a:solidFill>
                <a:schemeClr val="lt1"/>
              </a:solidFill>
              <a:latin typeface="+mn-lt"/>
              <a:ea typeface="+mn-ea"/>
              <a:sym typeface="+mn-ea"/>
            </a:endParaRPr>
          </a:p>
          <a:p>
            <a:pPr marL="0" lvl="0" indent="-285750" algn="ctr" fontAlgn="ctr">
              <a:lnSpc>
                <a:spcPct val="130000"/>
              </a:lnSpc>
              <a:spcBef>
                <a:spcPts val="1000"/>
              </a:spcBef>
              <a:spcAft>
                <a:spcPts val="0"/>
              </a:spcAft>
              <a:buSzPct val="100000"/>
              <a:buFont typeface="Wingdings" panose="05000000000000000000" charset="0"/>
              <a:buNone/>
            </a:pPr>
            <a:r>
              <a:rPr sz="1400">
                <a:solidFill>
                  <a:schemeClr val="lt1"/>
                </a:solidFill>
                <a:latin typeface="+mn-lt"/>
                <a:ea typeface="+mn-ea"/>
                <a:sym typeface="+mn-ea"/>
              </a:rPr>
              <a:t>国际、国内竞品企业对比</a:t>
            </a:r>
            <a:endParaRPr sz="1400">
              <a:solidFill>
                <a:schemeClr val="lt1"/>
              </a:solidFill>
              <a:latin typeface="+mn-lt"/>
              <a:ea typeface="+mn-ea"/>
              <a:sym typeface="+mn-ea"/>
            </a:endParaRPr>
          </a:p>
          <a:p>
            <a:pPr marL="0" lvl="0" indent="-285750" algn="ctr" fontAlgn="ctr">
              <a:lnSpc>
                <a:spcPct val="130000"/>
              </a:lnSpc>
              <a:spcBef>
                <a:spcPts val="1000"/>
              </a:spcBef>
              <a:spcAft>
                <a:spcPts val="0"/>
              </a:spcAft>
              <a:buSzPct val="100000"/>
              <a:buFont typeface="Wingdings" panose="05000000000000000000" charset="0"/>
              <a:buNone/>
            </a:pPr>
            <a:r>
              <a:rPr sz="1400">
                <a:solidFill>
                  <a:schemeClr val="lt1"/>
                </a:solidFill>
                <a:latin typeface="+mn-lt"/>
                <a:ea typeface="+mn-ea"/>
                <a:sym typeface="+mn-ea"/>
              </a:rPr>
              <a:t>行业发展对标</a:t>
            </a:r>
            <a:endParaRPr lang="zh-CN" altLang="en-US" sz="1400">
              <a:solidFill>
                <a:schemeClr val="lt1"/>
              </a:solidFill>
              <a:latin typeface="+mn-lt"/>
              <a:ea typeface="+mn-ea"/>
              <a:sym typeface="+mn-ea"/>
            </a:endParaRPr>
          </a:p>
        </p:txBody>
      </p:sp>
      <p:sp>
        <p:nvSpPr>
          <p:cNvPr id="4" name="文本框 3"/>
          <p:cNvSpPr txBox="1"/>
          <p:nvPr>
            <p:custDataLst>
              <p:tags r:id="rId3"/>
            </p:custDataLst>
          </p:nvPr>
        </p:nvSpPr>
        <p:spPr>
          <a:xfrm>
            <a:off x="4217194" y="1070134"/>
            <a:ext cx="709613" cy="878205"/>
          </a:xfrm>
          <a:prstGeom prst="rect">
            <a:avLst/>
          </a:prstGeom>
          <a:noFill/>
        </p:spPr>
        <p:txBody>
          <a:bodyPr wrap="none" rtlCol="0">
            <a:normAutofit lnSpcReduction="10000"/>
          </a:bodyPr>
          <a:lstStyle/>
          <a:p>
            <a:pPr>
              <a:lnSpc>
                <a:spcPct val="130000"/>
              </a:lnSpc>
            </a:pPr>
            <a:r>
              <a:rPr lang="en-US" altLang="zh-CN" sz="4050" dirty="0">
                <a:solidFill>
                  <a:schemeClr val="dk1"/>
                </a:solidFill>
                <a:latin typeface="Arial" panose="020B0604020202020204" pitchFamily="34" charset="0"/>
                <a:ea typeface="微软雅黑" panose="020B0503020204020204" pitchFamily="34" charset="-122"/>
              </a:rPr>
              <a:t>03</a:t>
            </a:r>
            <a:endParaRPr lang="en-US" altLang="zh-CN" sz="4050" dirty="0">
              <a:solidFill>
                <a:schemeClr val="dk1"/>
              </a:solidFill>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4">
            <a:alphaModFix amt="36000"/>
          </a:blip>
          <a:stretch>
            <a:fillRect/>
          </a:stretch>
        </p:blipFill>
        <p:spPr>
          <a:xfrm>
            <a:off x="7595870" y="0"/>
            <a:ext cx="1521460" cy="66929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136"/>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136"/>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6.xml><?xml version="1.0" encoding="utf-8"?>
<p:tagLst xmlns:p="http://schemas.openxmlformats.org/presentationml/2006/main">
  <p:tag name="KSO_WM_TEMPLATE_THUMBS_INDEX" val="1、9、12、16、19、20、25、27、29"/>
  <p:tag name="KSO_WM_TEMPLATE_CATEGORY" val="custom"/>
  <p:tag name="KSO_WM_TEMPLATE_INDEX" val="136"/>
  <p:tag name="KSO_WM_TAG_VERSION" val="1.0"/>
  <p:tag name="KSO_WM_BEAUTIFY_FLAG" val="#wm#"/>
  <p:tag name="KSO_WM_TEMPLATE_SUBCATEGORY" val="0"/>
  <p:tag name="KSO_WM_TEMPLATE_MASTER_TYPE" val="1"/>
  <p:tag name="KSO_WM_TEMPLATE_COLOR_TYPE" val="0"/>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1*a*1"/>
  <p:tag name="KSO_WM_UNIT_LAYERLEVEL" val="1"/>
  <p:tag name="KSO_WM_UNIT_VALUE" val="24"/>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TEXT_FILL_FORE_SCHEMECOLOR_INDEX_BRIGHTNESS" val="0"/>
  <p:tag name="KSO_WM_UNIT_TEXT_FILL_FORE_SCHEMECOLOR_INDEX" val="5"/>
  <p:tag name="KSO_WM_UNIT_TEXT_FILL_TYPE" val="1"/>
</p:tagLst>
</file>

<file path=ppt/tags/tag118.xml><?xml version="1.0" encoding="utf-8"?>
<p:tagLst xmlns:p="http://schemas.openxmlformats.org/presentationml/2006/main">
  <p:tag name="KSO_WM_SLIDE_ID" val="custom136_1"/>
  <p:tag name="KSO_WM_TEMPLATE_SUBCATEGORY" val="0"/>
  <p:tag name="KSO_WM_TEMPLATE_MASTER_TYPE" val="1"/>
  <p:tag name="KSO_WM_TEMPLATE_COLOR_TYPE" val="0"/>
  <p:tag name="KSO_WM_SLIDE_ITEM_CNT" val="0"/>
  <p:tag name="KSO_WM_SLIDE_INDEX" val="1"/>
  <p:tag name="KSO_WM_TAG_VERSION" val="1.0"/>
  <p:tag name="KSO_WM_BEAUTIFY_FLAG" val="#wm#"/>
  <p:tag name="KSO_WM_TEMPLATE_CATEGORY" val="custom"/>
  <p:tag name="KSO_WM_TEMPLATE_INDEX" val="136"/>
  <p:tag name="KSO_WM_SLIDE_LAYOUT" val="a_b"/>
  <p:tag name="KSO_WM_SLIDE_LAYOUT_CNT" val="1_1"/>
  <p:tag name="KSO_WM_SLIDE_TYPE" val="title"/>
  <p:tag name="KSO_WM_SLIDE_SUBTYPE" val="pureTxt"/>
  <p:tag name="KSO_WM_TEMPLATE_THUMBS_INDEX" val="1、9、12、16、19、20、25、27、29"/>
  <p:tag name="KSO_WM_SPECIAL_SOURCE" val="bdnull"/>
  <p:tag name="KSO_WM_SLIDE_THEME_ID" val="3323123"/>
  <p:tag name="KSO_WM_SLIDE_THEME_NAME" val="绿色医疗保健简约主题"/>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1_1"/>
  <p:tag name="KSO_WM_UNIT_ID" val="custom136_10*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SUBTYPE" val="d"/>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1_2"/>
  <p:tag name="KSO_WM_UNIT_ID" val="custom136_10*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f"/>
  <p:tag name="KSO_WM_UNIT_INDEX" val="1_1_1"/>
  <p:tag name="KSO_WM_UNIT_ID" val="custom136_10*l_h_f*1_1_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4,&quot;left&quot;:215.6625196850394,&quot;top&quot;:104.42496062992124,&quot;width&quot;:244.1999999999999}"/>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2_1"/>
  <p:tag name="KSO_WM_UNIT_ID" val="custom136_10*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SUBTYPE" val="d"/>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2_2"/>
  <p:tag name="KSO_WM_UNIT_ID" val="custom136_10*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f"/>
  <p:tag name="KSO_WM_UNIT_INDEX" val="1_2_1"/>
  <p:tag name="KSO_WM_UNIT_ID" val="custom136_10*l_h_f*1_2_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4,&quot;left&quot;:215.6625196850394,&quot;top&quot;:104.42496062992124,&quot;width&quot;:244.1999999999999}"/>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3_1"/>
  <p:tag name="KSO_WM_UNIT_ID" val="custom136_10*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SUBTYPE" val="d"/>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3_2"/>
  <p:tag name="KSO_WM_UNIT_ID" val="custom136_10*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f"/>
  <p:tag name="KSO_WM_UNIT_INDEX" val="1_3_1"/>
  <p:tag name="KSO_WM_UNIT_ID" val="custom136_10*l_h_f*1_3_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4,&quot;left&quot;:215.6625196850394,&quot;top&quot;:104.42496062992124,&quot;width&quot;:244.1999999999999}"/>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4_1"/>
  <p:tag name="KSO_WM_UNIT_ID" val="custom136_10*l_h_i*1_4_1"/>
  <p:tag name="KSO_WM_UNIT_LAYERLEVEL" val="1_1_1"/>
  <p:tag name="KSO_WM_DIAGRAM_GROUP_CODE" val="l1-1"/>
  <p:tag name="KSO_WM_UNIT_HIGHLIGHT" val="0"/>
  <p:tag name="KSO_WM_UNIT_COMPATIBLE" val="0"/>
  <p:tag name="KSO_WM_UNIT_DIAGRAM_ISNUMVISUAL" val="0"/>
  <p:tag name="KSO_WM_UNIT_DIAGRAM_ISREFERUNIT" val="0"/>
  <p:tag name="KSO_WM_UNIT_SUBTYPE" val="d"/>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4_2"/>
  <p:tag name="KSO_WM_UNIT_ID" val="custom136_10*l_h_i*1_4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f"/>
  <p:tag name="KSO_WM_UNIT_INDEX" val="1_4_1"/>
  <p:tag name="KSO_WM_UNIT_ID" val="custom136_10*l_h_f*1_4_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4,&quot;left&quot;:215.6625196850394,&quot;top&quot;:104.42496062992124,&quot;width&quot;:244.1999999999999}"/>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5_1"/>
  <p:tag name="KSO_WM_UNIT_ID" val="custom136_10*l_h_i*1_5_1"/>
  <p:tag name="KSO_WM_UNIT_LAYERLEVEL" val="1_1_1"/>
  <p:tag name="KSO_WM_DIAGRAM_GROUP_CODE" val="l1-1"/>
  <p:tag name="KSO_WM_UNIT_HIGHLIGHT" val="0"/>
  <p:tag name="KSO_WM_UNIT_COMPATIBLE" val="0"/>
  <p:tag name="KSO_WM_UNIT_DIAGRAM_ISNUMVISUAL" val="0"/>
  <p:tag name="KSO_WM_UNIT_DIAGRAM_ISREFERUNIT" val="0"/>
  <p:tag name="KSO_WM_UNIT_SUBTYPE" val="d"/>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i"/>
  <p:tag name="KSO_WM_UNIT_INDEX" val="1_5_2"/>
  <p:tag name="KSO_WM_UNIT_ID" val="custom136_10*l_h_i*1_5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 name="KSO_WM_DIAGRAM_VIRTUALLY_FRAME" val="{&quot;height&quot;:248.4,&quot;left&quot;:215.6625196850394,&quot;top&quot;:104.42496062992124,&quot;width&quot;:244.1999999999999}"/>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36"/>
  <p:tag name="KSO_WM_UNIT_TYPE" val="l_h_f"/>
  <p:tag name="KSO_WM_UNIT_INDEX" val="1_5_1"/>
  <p:tag name="KSO_WM_UNIT_ID" val="custom136_10*l_h_f*1_5_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4,&quot;left&quot;:215.6625196850394,&quot;top&quot;:104.42496062992124,&quot;width&quot;:244.1999999999999}"/>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10*a*1"/>
  <p:tag name="KSO_WM_UNIT_LAYERLEVEL" val="1"/>
  <p:tag name="KSO_WM_UNIT_VALUE" val="22"/>
  <p:tag name="KSO_WM_UNIT_ISCONTENTSTITLE" val="1"/>
  <p:tag name="KSO_WM_UNIT_HIGHLIGHT" val="0"/>
  <p:tag name="KSO_WM_UNIT_COMPATIBLE" val="0"/>
  <p:tag name="KSO_WM_UNIT_PRESET_TEXT" val="CONTENTS"/>
  <p:tag name="KSO_WM_UNIT_ISNUMDGMTITLE" val="0"/>
  <p:tag name="KSO_WM_UNIT_NOCLEAR" val="0"/>
  <p:tag name="KSO_WM_UNIT_DIAGRAM_ISNUMVISUAL" val="0"/>
  <p:tag name="KSO_WM_UNIT_DIAGRAM_ISREFERUNIT" val="0"/>
  <p:tag name="KSO_WM_DIAGRAM_GROUP_CODE" val="l1-1"/>
  <p:tag name="KSO_WM_UNIT_TEXT_FILL_FORE_SCHEMECOLOR_INDEX_BRIGHTNESS" val="0"/>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SLIDE_ID" val="custom136_10"/>
  <p:tag name="KSO_WM_TEMPLATE_SUBCATEGORY" val="0"/>
  <p:tag name="KSO_WM_TEMPLATE_MASTER_TYPE" val="1"/>
  <p:tag name="KSO_WM_TEMPLATE_COLOR_TYPE" val="0"/>
  <p:tag name="KSO_WM_SLIDE_ITEM_CNT" val="5"/>
  <p:tag name="KSO_WM_SLIDE_INDEX" val="10"/>
  <p:tag name="KSO_WM_TAG_VERSION" val="1.0"/>
  <p:tag name="KSO_WM_BEAUTIFY_FLAG" val="#wm#"/>
  <p:tag name="KSO_WM_TEMPLATE_CATEGORY" val="custom"/>
  <p:tag name="KSO_WM_TEMPLATE_INDEX" val="136"/>
  <p:tag name="KSO_WM_SLIDE_LAYOUT" val="a_l"/>
  <p:tag name="KSO_WM_SLIDE_LAYOUT_CNT" val="1_1"/>
  <p:tag name="KSO_WM_SLIDE_TYPE" val="contents"/>
  <p:tag name="KSO_WM_SLIDE_SUBTYPE" val="diag"/>
  <p:tag name="KSO_WM_DIAGRAM_GROUP_CODE" val="l1-1"/>
  <p:tag name="KSO_WM_SLIDE_DIAGTYPE" val="l"/>
  <p:tag name="KSO_WM_SPECIAL_SOURCE" val="bdnull"/>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12*a*1"/>
  <p:tag name="KSO_WM_UNIT_LAYERLEVEL" val="1"/>
  <p:tag name="KSO_WM_UNIT_VALUE" val="28"/>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TEXT_FILL_FORE_SCHEMECOLOR_INDEX_BRIGHTNESS" val="-0.5"/>
  <p:tag name="KSO_WM_UNIT_TEXT_FILL_FORE_SCHEMECOLOR_INDEX" val="14"/>
  <p:tag name="KSO_WM_UNIT_TEXT_FILL_TYPE" val="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36"/>
  <p:tag name="KSO_WM_UNIT_TYPE" val="b"/>
  <p:tag name="KSO_WM_UNIT_INDEX" val="1"/>
  <p:tag name="KSO_WM_UNIT_ID" val="custom136_12*b*1"/>
  <p:tag name="KSO_WM_UNIT_LAYERLEVEL" val="1"/>
  <p:tag name="KSO_WM_UNIT_VALUE" val="17"/>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FILL_FORE_SCHEMECOLOR_INDEX_BRIGHTNESS" val="-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138.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136_12*e*1"/>
  <p:tag name="KSO_WM_TEMPLATE_CATEGORY" val="custom"/>
  <p:tag name="KSO_WM_TEMPLATE_INDEX" val="13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ID" val="custom136_12"/>
  <p:tag name="KSO_WM_TEMPLATE_SUBCATEGORY" val="0"/>
  <p:tag name="KSO_WM_TEMPLATE_MASTER_TYPE" val="1"/>
  <p:tag name="KSO_WM_TEMPLATE_COLOR_TYPE" val="0"/>
  <p:tag name="KSO_WM_SLIDE_ITEM_CNT" val="0"/>
  <p:tag name="KSO_WM_SLIDE_INDEX" val="12"/>
  <p:tag name="KSO_WM_TAG_VERSION" val="1.0"/>
  <p:tag name="KSO_WM_BEAUTIFY_FLAG" val="#wm#"/>
  <p:tag name="KSO_WM_TEMPLATE_CATEGORY" val="custom"/>
  <p:tag name="KSO_WM_TEMPLATE_INDEX" val="136"/>
  <p:tag name="KSO_WM_SLIDE_TYPE" val="sectionTitle"/>
  <p:tag name="KSO_WM_SLIDE_SUBTYPE" val="pureTxt"/>
  <p:tag name="KSO_WM_SLIDE_LAYOUT" val="a_b_e"/>
  <p:tag name="KSO_WM_SLIDE_LAYOUT_CNT" val="1_1_1"/>
  <p:tag name="KSO_WM_SPECIAL_SOURCE" val="bdnull"/>
  <p:tag name="KSO_WM_SLIDE_THEME_ID" val="3323123"/>
  <p:tag name="KSO_WM_SLIDE_THEME_NAME" val="绿色医疗保健简约主题"/>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638_1*l_h_i*1_1_2"/>
  <p:tag name="KSO_WM_TEMPLATE_CATEGORY" val="diagram"/>
  <p:tag name="KSO_WM_TEMPLATE_INDEX" val="20231638"/>
  <p:tag name="KSO_WM_UNIT_LAYERLEVEL" val="1_1_1"/>
  <p:tag name="KSO_WM_TAG_VERSION" val="3.0"/>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gradient&quot;:[{&quot;brightness&quot;:0.949999988079071,&quot;colorType&quot;:1,&quot;foreColorIndex&quot;:5,&quot;pos&quot;:0,&quot;transparency&quot;:1},{&quot;brightness&quot;:0.800000011920929,&quot;colorType&quot;:1,&quot;foreColorIndex&quot;:5,&quot;pos&quot;:1,&quot;transparency&quot;:0.800000011920929}],&quot;type&quot;:3},&quot;glow&quot;:{&quot;colorType&quot;:0},&quot;line&quot;:{&quot;gradient&quot;:[{&quot;brightness&quot;:0.800000011920929,&quot;colorType&quot;:1,&quot;foreColorIndex&quot;:5,&quot;pos&quot;:0,&quot;transparency&quot;:0},{&quot;brightness&quot;:0.4000000059604645,&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FILL_TYPE" val="3"/>
  <p:tag name="KSO_WM_UNIT_LINE_FORE_SCHEMECOLOR_INDEX" val="5"/>
  <p:tag name="KSO_WM_UNIT_TEXT_FILL_FORE_SCHEMECOLOR_INDEX" val="13"/>
  <p:tag name="KSO_WM_UNIT_TEXT_FILL_TYPE" val="1"/>
  <p:tag name="KSO_WM_UNIT_USESOURCEFORMAT_APPLY" val="0"/>
  <p:tag name="KSO_WM_UNIT_LINE_FORE_SCHEMECOLOR_INDEX_1_BRIGHTNESS" val="0.8"/>
  <p:tag name="KSO_WM_UNIT_LINE_FORE_SCHEMECOLOR_INDEX_1" val="5"/>
  <p:tag name="KSO_WM_UNIT_LINE_FORE_SCHEMECOLOR_INDEX_1_POS" val="0"/>
  <p:tag name="KSO_WM_UNIT_LINE_FORE_SCHEMECOLOR_INDEX_1_TRANS" val="0"/>
  <p:tag name="KSO_WM_UNIT_LINE_FORE_SCHEMECOLOR_INDEX_2_BRIGHTNESS" val="0.4"/>
  <p:tag name="KSO_WM_UNIT_LINE_FORE_SCHEMECOLOR_INDEX_2" val="5"/>
  <p:tag name="KSO_WM_UNIT_LINE_FORE_SCHEMECOLOR_INDEX_2_POS" val="1"/>
  <p:tag name="KSO_WM_UNIT_LINE_FORE_SCHEMECOLOR_INDEX_2_TRANS" val="0"/>
  <p:tag name="KSO_WM_UNIT_LINE_GRADIENT_TYPE" val="0"/>
  <p:tag name="KSO_WM_UNIT_LINE_GRADIENT_ANGLE" val="180"/>
  <p:tag name="KSO_WM_UNIT_LINE_GRADIENT_DIRECTION" val="4"/>
  <p:tag name="KSO_WM_UNIT_LINE_FILL_TYPE" val="5"/>
</p:tagLst>
</file>

<file path=ppt/tags/tag14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638_1*l_h_a*1_1_1"/>
  <p:tag name="KSO_WM_TEMPLATE_CATEGORY" val="diagram"/>
  <p:tag name="KSO_WM_TEMPLATE_INDEX" val="20231638"/>
  <p:tag name="KSO_WM_UNIT_LAYERLEVEL" val="1_1_1"/>
  <p:tag name="KSO_WM_TAG_VERSION" val="3.0"/>
  <p:tag name="KSO_WM_DIAGRAM_GROUP_CODE" val="l1-1"/>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TEXT_TYPE" val="1"/>
  <p:tag name="KSO_WM_UNIT_PRESET_TEXT" val="单击此处&#10;添加标题"/>
  <p:tag name="KSO_WM_UNIT_TEXT_FILL_FORE_SCHEMECOLOR_INDEX" val="1"/>
  <p:tag name="KSO_WM_UNIT_TEXT_FILL_TYPE" val="1"/>
  <p:tag name="KSO_WM_UNIT_USESOURCEFORMAT_APPLY" val="0"/>
</p:tagLst>
</file>

<file path=ppt/tags/tag14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38_1*l_h_f*1_1_1"/>
  <p:tag name="KSO_WM_TEMPLATE_CATEGORY" val="diagram"/>
  <p:tag name="KSO_WM_TEMPLATE_INDEX" val="20231638"/>
  <p:tag name="KSO_WM_UNIT_LAYERLEVEL" val="1_1_1"/>
  <p:tag name="KSO_WM_TAG_VERSION" val="3.0"/>
  <p:tag name="KSO_WM_DIAGRAM_GROUP_CODE" val="l1-1"/>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UNIT_TEXT_FILL_FORE_SCHEMECOLOR_INDEX" val="1"/>
  <p:tag name="KSO_WM_UNIT_TEXT_FILL_TYPE" val="1"/>
  <p:tag name="KSO_WM_UNIT_USESOURCEFORMAT_APPLY" val="0"/>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638_1*l_h_i*1_2_2"/>
  <p:tag name="KSO_WM_TEMPLATE_CATEGORY" val="diagram"/>
  <p:tag name="KSO_WM_TEMPLATE_INDEX" val="20231638"/>
  <p:tag name="KSO_WM_UNIT_LAYERLEVEL" val="1_1_1"/>
  <p:tag name="KSO_WM_TAG_VERSION" val="3.0"/>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gradient&quot;:[{&quot;brightness&quot;:0.949999988079071,&quot;colorType&quot;:1,&quot;foreColorIndex&quot;:5,&quot;pos&quot;:0,&quot;transparency&quot;:1},{&quot;brightness&quot;:0.800000011920929,&quot;colorType&quot;:1,&quot;foreColorIndex&quot;:5,&quot;pos&quot;:1,&quot;transparency&quot;:0.800000011920929}],&quot;type&quot;:3},&quot;glow&quot;:{&quot;colorType&quot;:0},&quot;line&quot;:{&quot;gradient&quot;:[{&quot;brightness&quot;:0.800000011920929,&quot;colorType&quot;:1,&quot;foreColorIndex&quot;:5,&quot;pos&quot;:0,&quot;transparency&quot;:0},{&quot;brightness&quot;:0.4000000059604645,&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FILL_TYPE" val="3"/>
  <p:tag name="KSO_WM_UNIT_LINE_FORE_SCHEMECOLOR_INDEX" val="5"/>
  <p:tag name="KSO_WM_UNIT_TEXT_FILL_FORE_SCHEMECOLOR_INDEX" val="13"/>
  <p:tag name="KSO_WM_UNIT_TEXT_FILL_TYPE" val="1"/>
  <p:tag name="KSO_WM_UNIT_USESOURCEFORMAT_APPLY" val="0"/>
  <p:tag name="KSO_WM_UNIT_LINE_FORE_SCHEMECOLOR_INDEX_1_BRIGHTNESS" val="0.8"/>
  <p:tag name="KSO_WM_UNIT_LINE_FORE_SCHEMECOLOR_INDEX_1" val="5"/>
  <p:tag name="KSO_WM_UNIT_LINE_FORE_SCHEMECOLOR_INDEX_1_POS" val="0"/>
  <p:tag name="KSO_WM_UNIT_LINE_FORE_SCHEMECOLOR_INDEX_1_TRANS" val="0"/>
  <p:tag name="KSO_WM_UNIT_LINE_FORE_SCHEMECOLOR_INDEX_2_BRIGHTNESS" val="0.4"/>
  <p:tag name="KSO_WM_UNIT_LINE_FORE_SCHEMECOLOR_INDEX_2" val="5"/>
  <p:tag name="KSO_WM_UNIT_LINE_FORE_SCHEMECOLOR_INDEX_2_POS" val="1"/>
  <p:tag name="KSO_WM_UNIT_LINE_FORE_SCHEMECOLOR_INDEX_2_TRANS" val="0"/>
  <p:tag name="KSO_WM_UNIT_LINE_GRADIENT_TYPE" val="0"/>
  <p:tag name="KSO_WM_UNIT_LINE_GRADIENT_ANGLE" val="180"/>
  <p:tag name="KSO_WM_UNIT_LINE_GRADIENT_DIRECTION" val="4"/>
  <p:tag name="KSO_WM_UNIT_LINE_FILL_TYPE" val="5"/>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638_1*l_h_i*1_1_1"/>
  <p:tag name="KSO_WM_TEMPLATE_CATEGORY" val="diagram"/>
  <p:tag name="KSO_WM_TEMPLATE_INDEX" val="20231638"/>
  <p:tag name="KSO_WM_UNIT_LAYERLEVEL" val="1_1_1"/>
  <p:tag name="KSO_WM_TAG_VERSION" val="3.0"/>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5299999713897705,&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LINE_FORE_SCHEMECOLOR_INDEX" val="5"/>
  <p:tag name="KSO_WM_UNIT_USESOURCEFORMAT_APPLY" val="0"/>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0.53"/>
  <p:tag name="KSO_WM_UNIT_LINE_FORE_SCHEMECOLOR_INDEX_2_TRANS" val="0"/>
  <p:tag name="KSO_WM_UNIT_LINE_FORE_SCHEMECOLOR_INDEX_3_BRIGHTNESS" val="0"/>
  <p:tag name="KSO_WM_UNIT_LINE_FORE_SCHEMECOLOR_INDEX_3" val="5"/>
  <p:tag name="KSO_WM_UNIT_LINE_FORE_SCHEMECOLOR_INDEX_3_POS" val="1"/>
  <p:tag name="KSO_WM_UNIT_LINE_FORE_SCHEMECOLOR_INDEX_3_TRANS" val="1"/>
  <p:tag name="KSO_WM_UNIT_LINE_GRADIENT_TYPE" val="0"/>
  <p:tag name="KSO_WM_UNIT_LINE_GRADIENT_ANGLE" val="90"/>
  <p:tag name="KSO_WM_UNIT_LINE_GRADIENT_DIRECTION" val="1"/>
  <p:tag name="KSO_WM_UNIT_LINE_FILL_TYPE" val="5"/>
</p:tagLst>
</file>

<file path=ppt/tags/tag14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38_1*l_h_f*1_2_1"/>
  <p:tag name="KSO_WM_TEMPLATE_CATEGORY" val="diagram"/>
  <p:tag name="KSO_WM_TEMPLATE_INDEX" val="20231638"/>
  <p:tag name="KSO_WM_UNIT_LAYERLEVEL" val="1_1_1"/>
  <p:tag name="KSO_WM_TAG_VERSION" val="3.0"/>
  <p:tag name="KSO_WM_DIAGRAM_GROUP_CODE" val="l1-1"/>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UNIT_TEXT_FILL_FORE_SCHEMECOLOR_INDEX" val="1"/>
  <p:tag name="KSO_WM_UNIT_TEXT_FILL_TYPE" val="1"/>
  <p:tag name="KSO_WM_UNIT_USESOURCEFORMAT_APPLY" val="0"/>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638_1*l_h_i*1_2_1"/>
  <p:tag name="KSO_WM_TEMPLATE_CATEGORY" val="diagram"/>
  <p:tag name="KSO_WM_TEMPLATE_INDEX" val="20231638"/>
  <p:tag name="KSO_WM_UNIT_LAYERLEVEL" val="1_1_1"/>
  <p:tag name="KSO_WM_TAG_VERSION" val="3.0"/>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5299999713897705,&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LINE_FORE_SCHEMECOLOR_INDEX" val="5"/>
  <p:tag name="KSO_WM_UNIT_USESOURCEFORMAT_APPLY" val="0"/>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0.53"/>
  <p:tag name="KSO_WM_UNIT_LINE_FORE_SCHEMECOLOR_INDEX_2_TRANS" val="0"/>
  <p:tag name="KSO_WM_UNIT_LINE_FORE_SCHEMECOLOR_INDEX_3_BRIGHTNESS" val="0"/>
  <p:tag name="KSO_WM_UNIT_LINE_FORE_SCHEMECOLOR_INDEX_3" val="5"/>
  <p:tag name="KSO_WM_UNIT_LINE_FORE_SCHEMECOLOR_INDEX_3_POS" val="1"/>
  <p:tag name="KSO_WM_UNIT_LINE_FORE_SCHEMECOLOR_INDEX_3_TRANS" val="1"/>
  <p:tag name="KSO_WM_UNIT_LINE_GRADIENT_TYPE" val="0"/>
  <p:tag name="KSO_WM_UNIT_LINE_GRADIENT_ANGLE" val="90"/>
  <p:tag name="KSO_WM_UNIT_LINE_GRADIENT_DIRECTION" val="1"/>
  <p:tag name="KSO_WM_UNIT_LINE_FILL_TYPE" val="5"/>
</p:tagLst>
</file>

<file path=ppt/tags/tag14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638_1*l_h_a*1_2_1"/>
  <p:tag name="KSO_WM_TEMPLATE_CATEGORY" val="diagram"/>
  <p:tag name="KSO_WM_TEMPLATE_INDEX" val="20231638"/>
  <p:tag name="KSO_WM_UNIT_LAYERLEVEL" val="1_1_1"/>
  <p:tag name="KSO_WM_TAG_VERSION" val="3.0"/>
  <p:tag name="KSO_WM_DIAGRAM_GROUP_CODE" val="l1-1"/>
  <p:tag name="KSO_WM_DIAGRAM_MAX_ITEMCNT" val="3"/>
  <p:tag name="KSO_WM_DIAGRAM_MIN_ITEMCNT" val="2"/>
  <p:tag name="KSO_WM_DIAGRAM_VIRTUALLY_FRAME" val="{&quot;height&quot;:387.20007324218744,&quot;left&quot;:-65.20001220703125,&quot;top&quot;:40.962522434024365,&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TEXT_TYPE" val="1"/>
  <p:tag name="KSO_WM_UNIT_PRESET_TEXT" val="单击此处&#10;添加标题"/>
  <p:tag name="KSO_WM_UNIT_TEXT_FILL_FORE_SCHEMECOLOR_INDEX" val="1"/>
  <p:tag name="KSO_WM_UNIT_TEXT_FILL_TYPE" val="1"/>
  <p:tag name="KSO_WM_UNIT_USESOURCEFORMAT_APPLY" val="0"/>
</p:tagLst>
</file>

<file path=ppt/tags/tag14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638_1*a*1"/>
  <p:tag name="KSO_WM_TEMPLATE_CATEGORY" val="diagram"/>
  <p:tag name="KSO_WM_TEMPLATE_INDEX" val="20231638"/>
  <p:tag name="KSO_WM_UNIT_LAYERLEVEL" val="1"/>
  <p:tag name="KSO_WM_TAG_VERSION" val="3.0"/>
  <p:tag name="KSO_WM_BEAUTIFY_FLAG" val="#wm#"/>
  <p:tag name="KSO_WM_DIAGRAM_GROUP_CODE" val="l1-1"/>
  <p:tag name="KSO_WM_UNIT_TEXT_TYPE" val="1"/>
  <p:tag name="KSO_WM_UNIT_PRESET_TEXT" val="单击此处添加标题"/>
  <p:tag name="KSO_WM_UNIT_TEXT_FILL_FORE_SCHEMECOLOR_INDEX" val="13"/>
  <p:tag name="KSO_WM_UNIT_TEXT_FILL_TYPE" val="1"/>
  <p:tag name="KSO_WM_UNIT_USESOURCEFORMAT_APPLY" val="0"/>
</p:tagLst>
</file>

<file path=ppt/tags/tag149.xml><?xml version="1.0" encoding="utf-8"?>
<p:tagLst xmlns:p="http://schemas.openxmlformats.org/presentationml/2006/main">
  <p:tag name="KSO_WM_SLIDE_ID" val="diagram20231638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custom"/>
  <p:tag name="KSO_WM_TEMPLATE_INDEX" val="20234735"/>
  <p:tag name="KSO_WM_SLIDE_TYPE" val="text"/>
  <p:tag name="KSO_WM_SLIDE_SUBTYPE" val="diag"/>
  <p:tag name="KSO_WM_SLIDE_SIZE" val="850.4*346.9"/>
  <p:tag name="KSO_WM_SLIDE_POSITION" val="54.8*139.3"/>
  <p:tag name="KSO_WM_SLIDE_LAYOUT" val="a_l"/>
  <p:tag name="KSO_WM_SLIDE_LAYOUT_CNT" val="1_1"/>
  <p:tag name="KSO_WM_SPECIAL_SOURCE" val="bdnull"/>
  <p:tag name="KSO_WM_DIAGRAM_GROUP_CODE" val="l1-1"/>
  <p:tag name="KSO_WM_SLIDE_DIAGTYPE" val="l"/>
  <p:tag name="KSO_WM_SLIDE_BK_DARK_LIGHT" val="2"/>
  <p:tag name="KSO_WM_SLIDE_BACKGROUND_TYPE" val="gener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4728_1*l_h_i*1_1_2"/>
  <p:tag name="KSO_WM_TEMPLATE_CATEGORY" val="diagram"/>
  <p:tag name="KSO_WM_TEMPLATE_INDEX" val="20234728"/>
  <p:tag name="KSO_WM_UNIT_LAYERLEVEL" val="1_1_1"/>
  <p:tag name="KSO_WM_TAG_VERSION" val="3.0"/>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34.5186462402344,&quot;left&quot;:-48.87548758919784,&quot;top&quot;:47.521897352323776,&quot;width&quot;:818.24365234375}"/>
  <p:tag name="KSO_WM_DIAGRAM_COLOR_MATCH_VALUE" val="{&quot;shape&quot;:{&quot;fill&quot;:{&quot;solid&quot;:{&quot;brightness&quot;:0,&quot;colorType&quot;:1,&quot;foreColorIndex&quot;:5,&quot;transparency&quot;:0.30000001192092896},&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4728_1*l_h_f*1_1_1"/>
  <p:tag name="KSO_WM_TEMPLATE_CATEGORY" val="diagram"/>
  <p:tag name="KSO_WM_TEMPLATE_INDEX" val="20234728"/>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34.5186462402344,&quot;left&quot;:-48.87548758919784,&quot;top&quot;:47.521897352323776,&quot;width&quot;:818.24365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4"/>
  <p:tag name="KSO_WM_UNIT_PRESET_TEXT" val="单击此处添加文本具体内容，简明扼要地阐述您的观点。根据需要可酌情增减文字，以便观者准确地理解您传达的思想。"/>
  <p:tag name="KSO_WM_UNIT_TEXT_FILL_FORE_SCHEMECOLOR_INDEX" val="1"/>
  <p:tag name="KSO_WM_UNIT_TEXT_FILL_TYPE" val="1"/>
</p:tagLst>
</file>

<file path=ppt/tags/tag15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4728_1*l_h_f*1_2_1"/>
  <p:tag name="KSO_WM_TEMPLATE_CATEGORY" val="diagram"/>
  <p:tag name="KSO_WM_TEMPLATE_INDEX" val="20234728"/>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34.5186462402344,&quot;left&quot;:-48.87548758919784,&quot;top&quot;:47.521897352323776,&quot;width&quot;:818.24365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4"/>
  <p:tag name="KSO_WM_UNIT_PRESET_TEXT" val="单击此处添加文本具体内容，简明扼要地阐述您的观点。根据需要可酌情增减文字，以便观者准确地理解您传达的思想。"/>
  <p:tag name="KSO_WM_UNIT_TEXT_FILL_FORE_SCHEMECOLOR_INDEX" val="1"/>
  <p:tag name="KSO_WM_UNIT_TEXT_FILL_TYPE" val="1"/>
</p:tagLst>
</file>

<file path=ppt/tags/tag153.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4728_1*l_h_a*1_1_1"/>
  <p:tag name="KSO_WM_TEMPLATE_CATEGORY" val="diagram"/>
  <p:tag name="KSO_WM_TEMPLATE_INDEX" val="20234728"/>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34.5186462402344,&quot;left&quot;:-48.87548758919784,&quot;top&quot;:47.521897352323776,&quot;width&quot;:818.24365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此处添加标题"/>
  <p:tag name="KSO_WM_UNIT_TEXT_FILL_FORE_SCHEMECOLOR_INDEX" val="1"/>
  <p:tag name="KSO_WM_UNIT_TEXT_FILL_TYPE" val="1"/>
</p:tagLst>
</file>

<file path=ppt/tags/tag15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4728_1*l_h_a*1_2_1"/>
  <p:tag name="KSO_WM_TEMPLATE_CATEGORY" val="diagram"/>
  <p:tag name="KSO_WM_TEMPLATE_INDEX" val="20234728"/>
  <p:tag name="KSO_WM_UNIT_LAYERLEVEL" val="1_1_1"/>
  <p:tag name="KSO_WM_TAG_VERSION" val="3.0"/>
  <p:tag name="KSO_WM_DIAGRAM_VERSION" val="3"/>
  <p:tag name="KSO_WM_DIAGRAM_COLOR_TRICK" val="2"/>
  <p:tag name="KSO_WM_DIAGRAM_COLOR_TEXT_CAN_REMOVE" val="n"/>
  <p:tag name="KSO_WM_DIAGRAM_MAX_ITEMCNT" val="4"/>
  <p:tag name="KSO_WM_DIAGRAM_MIN_ITEMCNT" val="2"/>
  <p:tag name="KSO_WM_DIAGRAM_VIRTUALLY_FRAME" val="{&quot;height&quot;:334.5186462402344,&quot;left&quot;:-48.87548758919784,&quot;top&quot;:47.521897352323776,&quot;width&quot;:818.24365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6"/>
  <p:tag name="KSO_WM_BEAUTIFY_FLAG" val="#wm#"/>
  <p:tag name="KSO_WM_UNIT_PRESET_TEXT" val="此处添加标题"/>
  <p:tag name="KSO_WM_UNIT_TEXT_FILL_FORE_SCHEMECOLOR_INDEX" val="1"/>
  <p:tag name="KSO_WM_UNIT_TEXT_FILL_TYPE" val="1"/>
</p:tagLst>
</file>

<file path=ppt/tags/tag15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4728_1*a*1"/>
  <p:tag name="KSO_WM_TEMPLATE_CATEGORY" val="diagram"/>
  <p:tag name="KSO_WM_TEMPLATE_INDEX" val="20234728"/>
  <p:tag name="KSO_WM_UNIT_LAYERLEVEL" val="1"/>
  <p:tag name="KSO_WM_TAG_VERSION" val="3.0"/>
  <p:tag name="KSO_WM_BEAUTIFY_FLAG" val="#wm#"/>
  <p:tag name="KSO_WM_UNIT_PRESET_TEXT" val="单击此处添加标题"/>
</p:tagLst>
</file>

<file path=ppt/tags/tag156.xml><?xml version="1.0" encoding="utf-8"?>
<p:tagLst xmlns:p="http://schemas.openxmlformats.org/presentationml/2006/main">
  <p:tag name="KSO_WM_SLIDE_ID" val="diagram20234728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754.575*318.25"/>
  <p:tag name="KSO_WM_SLIDE_POSITION" val="103.041*127.25"/>
  <p:tag name="KSO_WM_DIAGRAM_GROUP_CODE" val="l1-1"/>
  <p:tag name="KSO_WM_SLIDE_DIAGTYPE" val="l"/>
  <p:tag name="KSO_WM_TAG_VERSION" val="3.0"/>
  <p:tag name="KSO_WM_BEAUTIFY_FLAG" val="#wm#"/>
  <p:tag name="KSO_WM_TEMPLATE_CATEGORY" val="diagram"/>
  <p:tag name="KSO_WM_TEMPLATE_INDEX" val="20234728"/>
  <p:tag name="KSO_WM_SLIDE_LAYOUT" val="a_l"/>
  <p:tag name="KSO_WM_SLIDE_LAYOUT_CNT" val="1_1"/>
  <p:tag name="KSO_WM_SPECIAL_SOURCE" val="bdnull"/>
  <p:tag name="KSO_WM_SLIDE_BK_DARK_LIGHT" val="2"/>
  <p:tag name="KSO_WM_SLIDE_BACKGROUND_TYPE" val="genera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872_3*l_h_i*1_1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872_3*l_h_i*1_1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6"/>
  <p:tag name="KSO_WM_UNIT_LINE_FORE_SCHEMECOLOR_INDEX_BRIGHTNESS" val="0"/>
  <p:tag name="KSO_WM_UNIT_LINE_FILL_TYPE" val="2"/>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872_3*l_h_f*1_1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8"/>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872_3*l_h_a*1_1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6"/>
  <p:tag name="KSO_WM_UNIT_TEXT_FILL_FORE_SCHEMECOLOR_INDEX" val="1"/>
  <p:tag name="KSO_WM_UNIT_TEXT_FILL_TYPE" val="1"/>
  <p:tag name="KSO_WM_UNIT_PRESET_TEXT" val="添加项标题"/>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872_3*l_h_i*1_1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ORE_SCHEMECOLOR_INDEX_BRIGHTNESS" val="0"/>
  <p:tag name="KSO_WM_UNIT_LINE_FILL_TYPE"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872_3*l_h_i*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872_3*l_h_f*1_2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8"/>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Lst>
</file>

<file path=ppt/tags/tag16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872_3*l_h_a*1_2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6"/>
  <p:tag name="KSO_WM_UNIT_TEXT_FILL_FORE_SCHEMECOLOR_INDEX" val="1"/>
  <p:tag name="KSO_WM_UNIT_TEXT_FILL_TYPE" val="1"/>
  <p:tag name="KSO_WM_UNIT_PRESET_TEXT" val="添加项标题"/>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872_3*l_h_i*1_2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ORE_SCHEMECOLOR_INDEX_BRIGHTNESS" val="0"/>
  <p:tag name="KSO_WM_UNIT_LINE_FILL_TYPE"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872_3*l_h_i*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872_3*l_h_f*1_3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UNIT_VALUE" val="80"/>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Lst>
</file>

<file path=ppt/tags/tag16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872_3*l_h_a*1_3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UNIT_VALUE" val="16"/>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项标题"/>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872_3*l_h_i*1_3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ORE_SCHEMECOLOR_INDEX_BRIGHTNESS" val="0"/>
  <p:tag name="KSO_WM_UNIT_LINE_FILL_TYPE"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872_3*l_h_i*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_BRIGHTNESS" val="0"/>
  <p:tag name="KSO_WM_UNIT_TEXT_FILL_FORE_SCHEMECOLOR_INDEX" val="2"/>
  <p:tag name="KSO_WM_UNIT_TEXT_FILL_TYPE" val="1"/>
</p:tagLst>
</file>

<file path=ppt/tags/tag17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872_3*l_h_f*1_4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UNIT_VALUE" val="80"/>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Lst>
</file>

<file path=ppt/tags/tag17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872_3*l_h_a*1_4_1"/>
  <p:tag name="KSO_WM_TEMPLATE_CATEGORY" val="diagram"/>
  <p:tag name="KSO_WM_TEMPLATE_INDEX" val="20231872"/>
  <p:tag name="KSO_WM_UNIT_LAYERLEVEL" val="1_1_1"/>
  <p:tag name="KSO_WM_TAG_VERSION" val="3.0"/>
  <p:tag name="KSO_WM_DIAGRAM_VERSION" val="3"/>
  <p:tag name="KSO_WM_DIAGRAM_COLOR_TRICK" val="1"/>
  <p:tag name="KSO_WM_DIAGRAM_COLOR_TEXT_CAN_REMOVE" val="n"/>
  <p:tag name="KSO_WM_UNIT_VALUE" val="16"/>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项标题"/>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872_3*l_h_i*1_4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ORE_SCHEMECOLOR_INDEX_BRIGHTNESS" val="0"/>
  <p:tag name="KSO_WM_UNIT_LINE_FILL_TYPE"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872_3*l_h_i*1_2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6"/>
  <p:tag name="KSO_WM_UNIT_LINE_FORE_SCHEMECOLOR_INDEX_BRIGHTNESS" val="0"/>
  <p:tag name="KSO_WM_UNIT_LINE_FILL_TYPE" val="2"/>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872_3*l_h_i*1_3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6"/>
  <p:tag name="KSO_WM_UNIT_LINE_FORE_SCHEMECOLOR_INDEX_BRIGHTNESS" val="0"/>
  <p:tag name="KSO_WM_UNIT_LINE_FILL_TYPE" val="2"/>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872_3*l_h_i*1_4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6"/>
  <p:tag name="KSO_WM_UNIT_LINE_FORE_SCHEMECOLOR_INDEX_BRIGHTNESS" val="0"/>
  <p:tag name="KSO_WM_UNIT_LINE_FILL_TYPE" val="2"/>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72*72"/>
  <p:tag name="KSO_WM_UNIT_TYPE" val="l_h_x"/>
  <p:tag name="KSO_WM_UNIT_INDEX" val="1_2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5"/>
  <p:tag name="KSO_WM_UNIT_TEXT_FILL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67*72"/>
  <p:tag name="KSO_WM_UNIT_TYPE" val="l_h_x"/>
  <p:tag name="KSO_WM_UNIT_INDEX" val="1_3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5"/>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69*72"/>
  <p:tag name="KSO_WM_UNIT_TYPE" val="l_h_x"/>
  <p:tag name="KSO_WM_UNIT_INDEX" val="1_4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5"/>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DIAGRAM_VERSION" val="3"/>
  <p:tag name="KSO_WM_DIAGRAM_COLOR_TRICK" val="1"/>
  <p:tag name="KSO_WM_DIAGRAM_COLOR_TEXT_CAN_REMOVE" val="n"/>
  <p:tag name="KSO_WM_UNIT_VALUE" val="90*9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1872_3*l_h_x*1_1_1"/>
  <p:tag name="KSO_WM_TEMPLATE_CATEGORY" val="diagram"/>
  <p:tag name="KSO_WM_TEMPLATE_INDEX" val="20231872"/>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88.3999938964844,&quot;left&quot;:-64.99176399291028,&quot;top&quot;:28.1000424218365,&quot;width&quot;:850.47100830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5"/>
  <p:tag name="KSO_WM_UNIT_TEXT_FILL_TYPE" val="1"/>
</p:tagLst>
</file>

<file path=ppt/tags/tag18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872_3*a*1"/>
  <p:tag name="KSO_WM_TEMPLATE_CATEGORY" val="diagram"/>
  <p:tag name="KSO_WM_TEMPLATE_INDEX" val="20231872"/>
  <p:tag name="KSO_WM_UNIT_LAYERLEVEL" val="1"/>
  <p:tag name="KSO_WM_TAG_VERSION" val="3.0"/>
  <p:tag name="KSO_WM_BEAUTIFY_FLAG" val="#wm#"/>
  <p:tag name="KSO_WM_UNIT_VALUE" val="26"/>
  <p:tag name="KSO_WM_UNIT_PRESET_TEXT" val="单击此处添加标题"/>
</p:tagLst>
</file>

<file path=ppt/tags/tag182.xml><?xml version="1.0" encoding="utf-8"?>
<p:tagLst xmlns:p="http://schemas.openxmlformats.org/presentationml/2006/main">
  <p:tag name="KSO_WM_SLIDE_ID" val="diagram20231872_3"/>
  <p:tag name="KSO_WM_TEMPLATE_SUBCATEGORY" val="0"/>
  <p:tag name="KSO_WM_TEMPLATE_MASTER_TYPE" val="0"/>
  <p:tag name="KSO_WM_TEMPLATE_COLOR_TYPE" val="0"/>
  <p:tag name="KSO_WM_SLIDE_TYPE" val="text"/>
  <p:tag name="KSO_WM_SLIDE_SUBTYPE" val="diag"/>
  <p:tag name="KSO_WM_SLIDE_ITEM_CNT" val="4"/>
  <p:tag name="KSO_WM_SLIDE_INDEX" val="3"/>
  <p:tag name="KSO_WM_SLIDE_SIZE" val="849.85*336.5"/>
  <p:tag name="KSO_WM_SLIDE_POSITION" val="55.4*128.15"/>
  <p:tag name="KSO_WM_DIAGRAM_GROUP_CODE" val="l1-1"/>
  <p:tag name="KSO_WM_SLIDE_DIAGTYPE" val="l"/>
  <p:tag name="KSO_WM_TAG_VERSION" val="3.0"/>
  <p:tag name="KSO_WM_BEAUTIFY_FLAG" val="#wm#"/>
  <p:tag name="KSO_WM_TEMPLATE_CATEGORY" val="diagram"/>
  <p:tag name="KSO_WM_TEMPLATE_INDEX" val="20231872"/>
  <p:tag name="KSO_WM_SLIDE_LAYOUT" val="a_l"/>
  <p:tag name="KSO_WM_SLIDE_LAYOUT_CNT" val="1_1"/>
  <p:tag name="KSO_WM_SPECIAL_SOURCE" val="bdnull"/>
  <p:tag name="KSO_WM_SLIDE_BK_DARK_LIGHT" val="2"/>
  <p:tag name="KSO_WM_SLIDE_BACKGROUND_TYPE" val="general"/>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12*a*1"/>
  <p:tag name="KSO_WM_UNIT_LAYERLEVEL" val="1"/>
  <p:tag name="KSO_WM_UNIT_VALUE" val="28"/>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TEXT_FILL_FORE_SCHEMECOLOR_INDEX_BRIGHTNESS" val="-0.5"/>
  <p:tag name="KSO_WM_UNIT_TEXT_FILL_FORE_SCHEMECOLOR_INDEX" val="14"/>
  <p:tag name="KSO_WM_UNIT_TEXT_FILL_TYPE" val="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36"/>
  <p:tag name="KSO_WM_UNIT_TYPE" val="b"/>
  <p:tag name="KSO_WM_UNIT_INDEX" val="1"/>
  <p:tag name="KSO_WM_UNIT_ID" val="custom136_12*b*1"/>
  <p:tag name="KSO_WM_UNIT_LAYERLEVEL" val="1"/>
  <p:tag name="KSO_WM_UNIT_VALUE" val="17"/>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FILL_FORE_SCHEMECOLOR_INDEX_BRIGHTNESS" val="-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185.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136_12*e*1"/>
  <p:tag name="KSO_WM_TEMPLATE_CATEGORY" val="custom"/>
  <p:tag name="KSO_WM_TEMPLATE_INDEX" val="13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SLIDE_ID" val="custom136_12"/>
  <p:tag name="KSO_WM_TEMPLATE_SUBCATEGORY" val="0"/>
  <p:tag name="KSO_WM_TEMPLATE_MASTER_TYPE" val="1"/>
  <p:tag name="KSO_WM_TEMPLATE_COLOR_TYPE" val="0"/>
  <p:tag name="KSO_WM_SLIDE_ITEM_CNT" val="0"/>
  <p:tag name="KSO_WM_SLIDE_INDEX" val="12"/>
  <p:tag name="KSO_WM_TAG_VERSION" val="1.0"/>
  <p:tag name="KSO_WM_BEAUTIFY_FLAG" val="#wm#"/>
  <p:tag name="KSO_WM_TEMPLATE_CATEGORY" val="custom"/>
  <p:tag name="KSO_WM_TEMPLATE_INDEX" val="136"/>
  <p:tag name="KSO_WM_SLIDE_TYPE" val="sectionTitle"/>
  <p:tag name="KSO_WM_SLIDE_SUBTYPE" val="pureTxt"/>
  <p:tag name="KSO_WM_SLIDE_LAYOUT" val="a_b_e"/>
  <p:tag name="KSO_WM_SLIDE_LAYOUT_CNT" val="1_1_1"/>
  <p:tag name="KSO_WM_SPECIAL_SOURCE" val="bdnull"/>
  <p:tag name="KSO_WM_SLIDE_THEME_ID" val="3323123"/>
  <p:tag name="KSO_WM_SLIDE_THEME_NAME" val="绿色医疗保健简约主题"/>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a*1"/>
  <p:tag name="KSO_WM_TEMPLATE_CATEGORY" val="diagram"/>
  <p:tag name="KSO_WM_TEMPLATE_INDEX" val="20231861"/>
  <p:tag name="KSO_WM_UNIT_LAYERLEVEL" val="1"/>
  <p:tag name="KSO_WM_TAG_VERSION" val="3.0"/>
  <p:tag name="KSO_WM_BEAUTIFY_FLAG" val="#wm#"/>
  <p:tag name="KSO_WM_UNIT_ISCONTENTSTITLE" val="0"/>
  <p:tag name="KSO_WM_UNIT_ISNUMDGMTITLE" val="0"/>
  <p:tag name="KSO_WM_UNIT_NOCLEAR" val="0"/>
  <p:tag name="KSO_WM_DIAGRAM_GROUP_CODE" val="l1-1"/>
  <p:tag name="KSO_WM_UNIT_TYPE" val="a"/>
  <p:tag name="KSO_WM_UNIT_INDEX" val="1"/>
  <p:tag name="KSO_WM_UNIT_TEXT_TYPE" val="1"/>
  <p:tag name="KSO_WM_UNIT_PRESET_TEXT" val="单击此处添加标题"/>
  <p:tag name="KSO_WM_UNIT_TEXT_FILL_FORE_SCHEMECOLOR_INDEX" val="13"/>
  <p:tag name="KSO_WM_UNIT_TEXT_FILL_TYPE" val="1"/>
  <p:tag name="KSO_WM_UNIT_USESOURCEFORMAT_APPLY" val="0"/>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i*1_1_2"/>
  <p:tag name="KSO_WM_TEMPLATE_CATEGORY" val="diagram"/>
  <p:tag name="KSO_WM_TEMPLATE_INDEX" val="20231861"/>
  <p:tag name="KSO_WM_UNIT_LAYERLEVEL" val="1_1_1"/>
  <p:tag name="KSO_WM_TAG_VERSION" val="3.0"/>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gradient&quot;:[{&quot;brightness&quot;:0,&quot;colorType&quot;:1,&quot;foreColorIndex&quot;:5,&quot;pos&quot;:1,&quot;transparency&quot;:1},{&quot;brightness&quot;:0,&quot;colorType&quot;:1,&quot;foreColorIndex&quot;:5,&quot;pos&quot;:1,&quot;transparency&quot;:0},{&quot;brightness&quot;:0.800000011920929,&quot;colorType&quot;:1,&quot;foreColorIndex&quot;:5,&quot;pos&quot;:0,&quot;transparency&quot;:0.8999999761581421}],&quot;type&quot;:3},&quot;glow&quot;:{&quot;colorType&quot;:0},&quot;line&quot;:{&quot;gradient&quot;:[{&quot;brightness&quot;:0,&quot;colorType&quot;:1,&quot;foreColorIndex&quot;:5,&quot;pos&quot;:0.20000000298023224,&quot;transparency&quot;:1},{&quot;brightness&quot;:0.4000000059604645,&quot;colorType&quot;:1,&quot;foreColorIndex&quot;:5,&quot;pos&quot;:1,&quot;transparency&quot;:0}],&quot;type&quot;:2},&quot;shadow&quot;:{&quot;brightness&quot;:-0.25,&quot;colorType&quot;:1,&quot;foreColorIndex&quot;:5,&quot;transparency&quot;:0.9300000071525574},&quot;threeD&quot;:{&quot;curvedSurface&quot;:{&quot;brightness&quot;:0,&quot;colorType&quot;:2,&quot;rgb&quot;:&quot;#000000&quot;},&quot;depth&quot;:{&quot;colorType&quot;:0}}},&quot;text&quot;:{&quot;fill&quot;:{&quot;solid&quot;:{&quot;brightness&quot;:0,&quot;colorType&quot;:2,&quot;rgb&quot;:&quot;#292929&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BEAUTIFY_FLAG" val="#wm#"/>
  <p:tag name="KSO_WM_UNIT_FILL_TYPE" val="3"/>
  <p:tag name="KSO_WM_UNIT_LINE_FORE_SCHEMECOLOR_INDEX" val="5"/>
  <p:tag name="KSO_WM_UNIT_SHADOW_SCHEMECOLOR_INDEX" val="5"/>
  <p:tag name="KSO_WM_UNIT_USESOURCEFORMAT_APPLY" val="0"/>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a*1_1_1"/>
  <p:tag name="KSO_WM_TEMPLATE_CATEGORY" val="diagram"/>
  <p:tag name="KSO_WM_TEMPLATE_INDEX" val="20231861"/>
  <p:tag name="KSO_WM_UNIT_LAYERLEVEL" val="1_1_1"/>
  <p:tag name="KSO_WM_TAG_VERSION" val="3.0"/>
  <p:tag name="KSO_WM_UNIT_ISCONTENTSTITLE" val="0"/>
  <p:tag name="KSO_WM_UNIT_ISNUMDGMTITLE" val="0"/>
  <p:tag name="KSO_WM_UNIT_NOCLEAR" val="0"/>
  <p:tag name="KSO_WM_DIAGRAM_GROUP_CODE" val="l1-1"/>
  <p:tag name="KSO_WM_UNIT_TYPE" val="l_h_a"/>
  <p:tag name="KSO_WM_UNIT_INDEX" val="1_1_1"/>
  <p:tag name="KSO_WM_DIAGRAM_VERSION" val="3"/>
  <p:tag name="KSO_WM_DIAGRAM_COLOR_TRICK" val="1"/>
  <p:tag name="KSO_WM_DIAGRAM_COLOR_TEXT_CAN_REMOVE" val="n"/>
  <p:tag name="KSO_WM_UNIT_VALUE" val="10"/>
  <p:tag name="KSO_WM_UNIT_TEXT_TYPE" val="1"/>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BEAUTIFY_FLAG" val="#wm#"/>
  <p:tag name="KSO_WM_UNIT_PRESET_TEXT" val="添加标题内容"/>
  <p:tag name="KSO_WM_UNIT_TEXT_FILL_FORE_SCHEMECOLOR_INDEX" val="1"/>
  <p:tag name="KSO_WM_UNIT_TEXT_FILL_TYPE" val="1"/>
  <p:tag name="KSO_WM_UNIT_USESOURCEFORMAT_APPLY"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i*1_1_1"/>
  <p:tag name="KSO_WM_TEMPLATE_CATEGORY" val="diagram"/>
  <p:tag name="KSO_WM_TEMPLATE_INDEX" val="20231861"/>
  <p:tag name="KSO_WM_UNIT_LAYERLEVEL" val="1_1_1"/>
  <p:tag name="KSO_WM_TAG_VERSION" val="3.0"/>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gradient&quot;:[{&quot;brightness&quot;:0,&quot;colorType&quot;:1,&quot;foreColorIndex&quot;:5,&quot;pos&quot;:0,&quot;transparency&quot;:0.8999999761581421},{&quot;brightness&quot;:0,&quot;colorType&quot;:1,&quot;foreColorIndex&quot;:5,&quot;pos&quot;:1,&quot;transparency&quot;:0.20000000298023224}],&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 name="KSO_WM_BEAUTIFY_FLAG" val="#wm#"/>
  <p:tag name="KSO_WM_UNIT_LINE_FORE_SCHEMECOLOR_INDEX" val="5"/>
  <p:tag name="KSO_WM_UNIT_USESOURCEFORMAT_APPLY" val="0"/>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f*1_1_1"/>
  <p:tag name="KSO_WM_TEMPLATE_CATEGORY" val="diagram"/>
  <p:tag name="KSO_WM_TEMPLATE_INDEX" val="20231861"/>
  <p:tag name="KSO_WM_UNIT_LAYERLEVEL" val="1_1_1"/>
  <p:tag name="KSO_WM_TAG_VERSION" val="3.0"/>
  <p:tag name="KSO_WM_UNIT_SUBTYPE" val="a"/>
  <p:tag name="KSO_WM_UNIT_NOCLEAR" val="0"/>
  <p:tag name="KSO_WM_DIAGRAM_GROUP_CODE" val="l1-1"/>
  <p:tag name="KSO_WM_UNIT_TYPE" val="l_h_f"/>
  <p:tag name="KSO_WM_UNIT_INDEX" val="1_1_1"/>
  <p:tag name="KSO_WM_DIAGRAM_VERSION" val="3"/>
  <p:tag name="KSO_WM_DIAGRAM_COLOR_TRICK" val="1"/>
  <p:tag name="KSO_WM_DIAGRAM_COLOR_TEXT_CAN_REMOVE" val="n"/>
  <p:tag name="KSO_WM_UNIT_VALUE" val="96"/>
  <p:tag name="KSO_WM_UNIT_TEXT_TYPE" val="1"/>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UNIT_TEXT_LAYER_COUNT"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
  <p:tag name="KSO_WM_UNIT_TEXT_FILL_FORE_SCHEMECOLOR_INDEX" val="1"/>
  <p:tag name="KSO_WM_UNIT_TEXT_FILL_TYPE" val="1"/>
  <p:tag name="KSO_WM_UNIT_USESOURCEFORMAT_APPLY" val="0"/>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i*1_2_2"/>
  <p:tag name="KSO_WM_TEMPLATE_CATEGORY" val="diagram"/>
  <p:tag name="KSO_WM_TEMPLATE_INDEX" val="20231861"/>
  <p:tag name="KSO_WM_UNIT_LAYERLEVEL" val="1_1_1"/>
  <p:tag name="KSO_WM_TAG_VERSION" val="3.0"/>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gradient&quot;:[{&quot;brightness&quot;:0,&quot;colorType&quot;:1,&quot;foreColorIndex&quot;:5,&quot;pos&quot;:1,&quot;transparency&quot;:1},{&quot;brightness&quot;:0,&quot;colorType&quot;:1,&quot;foreColorIndex&quot;:5,&quot;pos&quot;:1,&quot;transparency&quot;:0},{&quot;brightness&quot;:0.800000011920929,&quot;colorType&quot;:1,&quot;foreColorIndex&quot;:5,&quot;pos&quot;:0,&quot;transparency&quot;:0.8999999761581421}],&quot;type&quot;:3},&quot;glow&quot;:{&quot;colorType&quot;:0},&quot;line&quot;:{&quot;gradient&quot;:[{&quot;brightness&quot;:0,&quot;colorType&quot;:1,&quot;foreColorIndex&quot;:5,&quot;pos&quot;:0.20000000298023224,&quot;transparency&quot;:1},{&quot;brightness&quot;:0.4000000059604645,&quot;colorType&quot;:1,&quot;foreColorIndex&quot;:5,&quot;pos&quot;:1,&quot;transparency&quot;:0}],&quot;type&quot;:2},&quot;shadow&quot;:{&quot;brightness&quot;:-0.25,&quot;colorType&quot;:1,&quot;foreColorIndex&quot;:5,&quot;transparency&quot;:0.9300000071525574},&quot;threeD&quot;:{&quot;curvedSurface&quot;:{&quot;brightness&quot;:0,&quot;colorType&quot;:2,&quot;rgb&quot;:&quot;#000000&quot;},&quot;depth&quot;:{&quot;colorType&quot;:0}}},&quot;text&quot;:{&quot;fill&quot;:{&quot;solid&quot;:{&quot;brightness&quot;:0,&quot;colorType&quot;:2,&quot;rgb&quot;:&quot;#292929&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BEAUTIFY_FLAG" val="#wm#"/>
  <p:tag name="KSO_WM_UNIT_FILL_TYPE" val="3"/>
  <p:tag name="KSO_WM_UNIT_LINE_FORE_SCHEMECOLOR_INDEX" val="5"/>
  <p:tag name="KSO_WM_UNIT_SHADOW_SCHEMECOLOR_INDEX" val="5"/>
  <p:tag name="KSO_WM_UNIT_USESOURCEFORMAT_APPLY" val="0"/>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i*1_3_2"/>
  <p:tag name="KSO_WM_TEMPLATE_CATEGORY" val="diagram"/>
  <p:tag name="KSO_WM_TEMPLATE_INDEX" val="20231861"/>
  <p:tag name="KSO_WM_UNIT_LAYERLEVEL" val="1_1_1"/>
  <p:tag name="KSO_WM_TAG_VERSION" val="3.0"/>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gradient&quot;:[{&quot;brightness&quot;:0,&quot;colorType&quot;:1,&quot;foreColorIndex&quot;:5,&quot;pos&quot;:1,&quot;transparency&quot;:1},{&quot;brightness&quot;:0,&quot;colorType&quot;:1,&quot;foreColorIndex&quot;:5,&quot;pos&quot;:1,&quot;transparency&quot;:0},{&quot;brightness&quot;:0.800000011920929,&quot;colorType&quot;:1,&quot;foreColorIndex&quot;:5,&quot;pos&quot;:0,&quot;transparency&quot;:0.8999999761581421}],&quot;type&quot;:3},&quot;glow&quot;:{&quot;colorType&quot;:0},&quot;line&quot;:{&quot;gradient&quot;:[{&quot;brightness&quot;:0,&quot;colorType&quot;:1,&quot;foreColorIndex&quot;:5,&quot;pos&quot;:0.20000000298023224,&quot;transparency&quot;:1},{&quot;brightness&quot;:0.4000000059604645,&quot;colorType&quot;:1,&quot;foreColorIndex&quot;:5,&quot;pos&quot;:1,&quot;transparency&quot;:0}],&quot;type&quot;:2},&quot;shadow&quot;:{&quot;brightness&quot;:-0.25,&quot;colorType&quot;:1,&quot;foreColorIndex&quot;:5,&quot;transparency&quot;:0.9300000071525574},&quot;threeD&quot;:{&quot;curvedSurface&quot;:{&quot;brightness&quot;:0,&quot;colorType&quot;:2,&quot;rgb&quot;:&quot;#000000&quot;},&quot;depth&quot;:{&quot;colorType&quot;:0}}},&quot;text&quot;:{&quot;fill&quot;:{&quot;solid&quot;:{&quot;brightness&quot;:0,&quot;colorType&quot;:2,&quot;rgb&quot;:&quot;#292929&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BEAUTIFY_FLAG" val="#wm#"/>
  <p:tag name="KSO_WM_UNIT_FILL_TYPE" val="3"/>
  <p:tag name="KSO_WM_UNIT_LINE_FORE_SCHEMECOLOR_INDEX" val="5"/>
  <p:tag name="KSO_WM_UNIT_SHADOW_SCHEMECOLOR_INDEX" val="5"/>
  <p:tag name="KSO_WM_UNIT_USESOURCEFORMAT_APPLY" val="0"/>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a*1_2_1"/>
  <p:tag name="KSO_WM_TEMPLATE_CATEGORY" val="diagram"/>
  <p:tag name="KSO_WM_TEMPLATE_INDEX" val="20231861"/>
  <p:tag name="KSO_WM_UNIT_LAYERLEVEL" val="1_1_1"/>
  <p:tag name="KSO_WM_TAG_VERSION" val="3.0"/>
  <p:tag name="KSO_WM_UNIT_ISCONTENTSTITLE" val="0"/>
  <p:tag name="KSO_WM_UNIT_ISNUMDGMTITLE" val="0"/>
  <p:tag name="KSO_WM_UNIT_NOCLEAR" val="0"/>
  <p:tag name="KSO_WM_DIAGRAM_GROUP_CODE" val="l1-1"/>
  <p:tag name="KSO_WM_UNIT_TYPE" val="l_h_a"/>
  <p:tag name="KSO_WM_UNIT_INDEX" val="1_2_1"/>
  <p:tag name="KSO_WM_DIAGRAM_VERSION" val="3"/>
  <p:tag name="KSO_WM_DIAGRAM_COLOR_TRICK" val="1"/>
  <p:tag name="KSO_WM_DIAGRAM_COLOR_TEXT_CAN_REMOVE" val="n"/>
  <p:tag name="KSO_WM_UNIT_VALUE" val="10"/>
  <p:tag name="KSO_WM_UNIT_TEXT_TYPE" val="1"/>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BEAUTIFY_FLAG" val="#wm#"/>
  <p:tag name="KSO_WM_UNIT_PRESET_TEXT" val="添加标题内容"/>
  <p:tag name="KSO_WM_UNIT_TEXT_FILL_FORE_SCHEMECOLOR_INDEX" val="1"/>
  <p:tag name="KSO_WM_UNIT_TEXT_FILL_TYPE" val="1"/>
  <p:tag name="KSO_WM_UNIT_USESOURCEFORMAT_APPLY" val="0"/>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i*1_2_1"/>
  <p:tag name="KSO_WM_TEMPLATE_CATEGORY" val="diagram"/>
  <p:tag name="KSO_WM_TEMPLATE_INDEX" val="20231861"/>
  <p:tag name="KSO_WM_UNIT_LAYERLEVEL" val="1_1_1"/>
  <p:tag name="KSO_WM_TAG_VERSION" val="3.0"/>
  <p:tag name="KSO_WM_DIAGRAM_GROUP_CODE" val="l1-1"/>
  <p:tag name="KSO_WM_UNIT_TYPE" val="l_h_i"/>
  <p:tag name="KSO_WM_UNIT_INDEX" val="1_2_1"/>
  <p:tag name="KSO_WM_DIAGRAM_VERSION" val="3"/>
  <p:tag name="KSO_WM_DIAGRAM_COLOR_TRICK" val="1"/>
  <p:tag name="KSO_WM_DIAGRAM_COLOR_TEXT_CAN_REMOVE" val="n"/>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gradient&quot;:[{&quot;brightness&quot;:0,&quot;colorType&quot;:1,&quot;foreColorIndex&quot;:5,&quot;pos&quot;:0,&quot;transparency&quot;:0.8999999761581421},{&quot;brightness&quot;:0,&quot;colorType&quot;:1,&quot;foreColorIndex&quot;:5,&quot;pos&quot;:1,&quot;transparency&quot;:0.20000000298023224}],&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 name="KSO_WM_BEAUTIFY_FLAG" val="#wm#"/>
  <p:tag name="KSO_WM_UNIT_LINE_FORE_SCHEMECOLOR_INDEX" val="5"/>
  <p:tag name="KSO_WM_UNIT_USESOURCEFORMAT_APPLY" val="0"/>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f*1_2_1"/>
  <p:tag name="KSO_WM_TEMPLATE_CATEGORY" val="diagram"/>
  <p:tag name="KSO_WM_TEMPLATE_INDEX" val="20231861"/>
  <p:tag name="KSO_WM_UNIT_LAYERLEVEL" val="1_1_1"/>
  <p:tag name="KSO_WM_TAG_VERSION" val="3.0"/>
  <p:tag name="KSO_WM_UNIT_SUBTYPE" val="a"/>
  <p:tag name="KSO_WM_UNIT_NOCLEAR" val="0"/>
  <p:tag name="KSO_WM_DIAGRAM_GROUP_CODE" val="l1-1"/>
  <p:tag name="KSO_WM_UNIT_TYPE" val="l_h_f"/>
  <p:tag name="KSO_WM_UNIT_INDEX" val="1_2_1"/>
  <p:tag name="KSO_WM_DIAGRAM_VERSION" val="3"/>
  <p:tag name="KSO_WM_DIAGRAM_COLOR_TRICK" val="1"/>
  <p:tag name="KSO_WM_DIAGRAM_COLOR_TEXT_CAN_REMOVE" val="n"/>
  <p:tag name="KSO_WM_UNIT_VALUE" val="96"/>
  <p:tag name="KSO_WM_UNIT_TEXT_TYPE" val="1"/>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UNIT_TEXT_LAYER_COUNT"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
  <p:tag name="KSO_WM_UNIT_TEXT_FILL_FORE_SCHEMECOLOR_INDEX" val="1"/>
  <p:tag name="KSO_WM_UNIT_TEXT_FILL_TYPE" val="1"/>
  <p:tag name="KSO_WM_UNIT_USESOURCEFORMAT_APPLY" val="0"/>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a*1_3_1"/>
  <p:tag name="KSO_WM_TEMPLATE_CATEGORY" val="diagram"/>
  <p:tag name="KSO_WM_TEMPLATE_INDEX" val="20231861"/>
  <p:tag name="KSO_WM_UNIT_LAYERLEVEL" val="1_1_1"/>
  <p:tag name="KSO_WM_TAG_VERSION" val="3.0"/>
  <p:tag name="KSO_WM_UNIT_ISCONTENTSTITLE" val="0"/>
  <p:tag name="KSO_WM_UNIT_ISNUMDGMTITLE" val="0"/>
  <p:tag name="KSO_WM_UNIT_NOCLEAR" val="0"/>
  <p:tag name="KSO_WM_DIAGRAM_GROUP_CODE" val="l1-1"/>
  <p:tag name="KSO_WM_UNIT_TYPE" val="l_h_a"/>
  <p:tag name="KSO_WM_UNIT_INDEX" val="1_3_1"/>
  <p:tag name="KSO_WM_DIAGRAM_VERSION" val="3"/>
  <p:tag name="KSO_WM_DIAGRAM_COLOR_TRICK" val="1"/>
  <p:tag name="KSO_WM_DIAGRAM_COLOR_TEXT_CAN_REMOVE" val="n"/>
  <p:tag name="KSO_WM_UNIT_VALUE" val="10"/>
  <p:tag name="KSO_WM_UNIT_TEXT_TYPE" val="1"/>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BEAUTIFY_FLAG" val="#wm#"/>
  <p:tag name="KSO_WM_UNIT_PRESET_TEXT" val="添加标题内容"/>
  <p:tag name="KSO_WM_UNIT_TEXT_FILL_FORE_SCHEMECOLOR_INDEX" val="1"/>
  <p:tag name="KSO_WM_UNIT_TEXT_FILL_TYPE" val="1"/>
  <p:tag name="KSO_WM_UNIT_USESOURCEFORMAT_APPLY" val="0"/>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i*1_3_1"/>
  <p:tag name="KSO_WM_TEMPLATE_CATEGORY" val="diagram"/>
  <p:tag name="KSO_WM_TEMPLATE_INDEX" val="20231861"/>
  <p:tag name="KSO_WM_UNIT_LAYERLEVEL" val="1_1_1"/>
  <p:tag name="KSO_WM_TAG_VERSION" val="3.0"/>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gradient&quot;:[{&quot;brightness&quot;:0,&quot;colorType&quot;:1,&quot;foreColorIndex&quot;:5,&quot;pos&quot;:0,&quot;transparency&quot;:0.8999999761581421},{&quot;brightness&quot;:0,&quot;colorType&quot;:1,&quot;foreColorIndex&quot;:5,&quot;pos&quot;:1,&quot;transparency&quot;:0.20000000298023224}],&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5,6,5,6,5,6]}"/>
  <p:tag name="KSO_WM_BEAUTIFY_FLAG" val="#wm#"/>
  <p:tag name="KSO_WM_UNIT_LINE_FORE_SCHEMECOLOR_INDEX" val="5"/>
  <p:tag name="KSO_WM_UNIT_USESOURCEFORMAT_APPLY" val="0"/>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861_2*l_h_f*1_3_1"/>
  <p:tag name="KSO_WM_TEMPLATE_CATEGORY" val="diagram"/>
  <p:tag name="KSO_WM_TEMPLATE_INDEX" val="20231861"/>
  <p:tag name="KSO_WM_UNIT_LAYERLEVEL" val="1_1_1"/>
  <p:tag name="KSO_WM_TAG_VERSION" val="3.0"/>
  <p:tag name="KSO_WM_UNIT_SUBTYPE" val="a"/>
  <p:tag name="KSO_WM_UNIT_NOCLEAR" val="0"/>
  <p:tag name="KSO_WM_DIAGRAM_GROUP_CODE" val="l1-1"/>
  <p:tag name="KSO_WM_UNIT_TYPE" val="l_h_f"/>
  <p:tag name="KSO_WM_UNIT_INDEX" val="1_3_1"/>
  <p:tag name="KSO_WM_DIAGRAM_VERSION" val="3"/>
  <p:tag name="KSO_WM_DIAGRAM_COLOR_TRICK" val="1"/>
  <p:tag name="KSO_WM_DIAGRAM_COLOR_TEXT_CAN_REMOVE" val="n"/>
  <p:tag name="KSO_WM_UNIT_VALUE" val="96"/>
  <p:tag name="KSO_WM_UNIT_TEXT_TYPE" val="1"/>
  <p:tag name="KSO_WM_DIAGRAM_MAX_ITEMCNT" val="3"/>
  <p:tag name="KSO_WM_DIAGRAM_MIN_ITEMCNT" val="2"/>
  <p:tag name="KSO_WM_DIAGRAM_VIRTUALLY_FRAME" val="{&quot;height&quot;:356.1499938964844,&quot;left&quot;:-60.69995452640565,&quot;top&quot;:52.156302264356235,&quot;width&quot;:843.7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5,6,5,6,5,6]}"/>
  <p:tag name="KSO_WM_UNIT_TEXT_LAYER_COUNT"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
  <p:tag name="KSO_WM_UNIT_TEXT_FILL_FORE_SCHEMECOLOR_INDEX" val="1"/>
  <p:tag name="KSO_WM_UNIT_TEXT_FILL_TYPE" val="1"/>
  <p:tag name="KSO_WM_UNIT_USESOURCEFORMAT_APPLY"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ID" val="diagram20231861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3144"/>
  <p:tag name="KSO_WM_DIAGRAM_GROUP_CODE" val="l1-1"/>
  <p:tag name="KSO_WM_SLIDE_DIAGTYPE" val="l"/>
  <p:tag name="KSO_WM_SLIDE_LAYOUT" val="a_l"/>
  <p:tag name="KSO_WM_SLIDE_LAYOUT_CNT" val="1_1"/>
  <p:tag name="KSO_WM_SLIDE_TYPE" val="text"/>
  <p:tag name="KSO_WM_SLIDE_SUBTYPE" val="diag"/>
  <p:tag name="KSO_WM_SLIDE_SIZE" val="843.8*356.15"/>
  <p:tag name="KSO_WM_SLIDE_POSITION" val="59.7*128.9"/>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12*a*1"/>
  <p:tag name="KSO_WM_UNIT_LAYERLEVEL" val="1"/>
  <p:tag name="KSO_WM_UNIT_VALUE" val="28"/>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TEXT_FILL_FORE_SCHEMECOLOR_INDEX_BRIGHTNESS" val="-0.5"/>
  <p:tag name="KSO_WM_UNIT_TEXT_FILL_FORE_SCHEMECOLOR_INDEX" val="14"/>
  <p:tag name="KSO_WM_UNIT_TEXT_FILL_TYPE" val="1"/>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36"/>
  <p:tag name="KSO_WM_UNIT_TYPE" val="b"/>
  <p:tag name="KSO_WM_UNIT_INDEX" val="1"/>
  <p:tag name="KSO_WM_UNIT_ID" val="custom136_12*b*1"/>
  <p:tag name="KSO_WM_UNIT_LAYERLEVEL" val="1"/>
  <p:tag name="KSO_WM_UNIT_VALUE" val="17"/>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FILL_FORE_SCHEMECOLOR_INDEX_BRIGHTNESS" val="-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203.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136_12*e*1"/>
  <p:tag name="KSO_WM_TEMPLATE_CATEGORY" val="custom"/>
  <p:tag name="KSO_WM_TEMPLATE_INDEX" val="13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SLIDE_ID" val="custom136_12"/>
  <p:tag name="KSO_WM_TEMPLATE_SUBCATEGORY" val="0"/>
  <p:tag name="KSO_WM_TEMPLATE_MASTER_TYPE" val="1"/>
  <p:tag name="KSO_WM_TEMPLATE_COLOR_TYPE" val="0"/>
  <p:tag name="KSO_WM_SLIDE_ITEM_CNT" val="0"/>
  <p:tag name="KSO_WM_SLIDE_INDEX" val="12"/>
  <p:tag name="KSO_WM_TAG_VERSION" val="1.0"/>
  <p:tag name="KSO_WM_BEAUTIFY_FLAG" val="#wm#"/>
  <p:tag name="KSO_WM_TEMPLATE_CATEGORY" val="custom"/>
  <p:tag name="KSO_WM_TEMPLATE_INDEX" val="136"/>
  <p:tag name="KSO_WM_SLIDE_TYPE" val="sectionTitle"/>
  <p:tag name="KSO_WM_SLIDE_SUBTYPE" val="pureTxt"/>
  <p:tag name="KSO_WM_SLIDE_LAYOUT" val="a_b_e"/>
  <p:tag name="KSO_WM_SLIDE_LAYOUT_CNT" val="1_1_1"/>
  <p:tag name="KSO_WM_SPECIAL_SOURCE" val="bdnull"/>
  <p:tag name="KSO_WM_SLIDE_THEME_ID" val="3323123"/>
  <p:tag name="KSO_WM_SLIDE_THEME_NAME" val="绿色医疗保健简约主题"/>
</p:tagLst>
</file>

<file path=ppt/tags/tag20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30939_4*m_h_f*1_3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VALUE" val="60"/>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输入你的智能图形项正文&#10;请尽量言简意赅"/>
  <p:tag name="KSO_WM_UNIT_TEXT_FILL_FORE_SCHEMECOLOR_INDEX" val="1"/>
  <p:tag name="KSO_WM_UNIT_TEXT_FILL_TYPE" val="1"/>
  <p:tag name="KSO_WM_UNIT_TEXT_TYPE" val="1"/>
  <p:tag name="KSO_WM_UNIT_USESOURCEFORMAT_APPLY" val="0"/>
</p:tagLst>
</file>

<file path=ppt/tags/tag20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30939_4*m_h_f*1_4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0"/>
  <p:tag name="KSO_WM_UNIT_PRESET_TEXT" val="输入你的智能图形项正文&#10;请尽量言简意赅"/>
  <p:tag name="KSO_WM_UNIT_TEXT_FILL_FORE_SCHEMECOLOR_INDEX" val="1"/>
  <p:tag name="KSO_WM_UNIT_TEXT_FILL_TYPE" val="1"/>
  <p:tag name="KSO_WM_UNIT_TEXT_TYPE" val="1"/>
  <p:tag name="KSO_WM_UNIT_USESOURCEFORMAT_APPLY" val="0"/>
</p:tagLst>
</file>

<file path=ppt/tags/tag20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30939_4*m_h_f*1_1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VALUE" val="60"/>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输入你的智能图形项正文&#10;请尽量言简意赅"/>
  <p:tag name="KSO_WM_UNIT_TEXT_FILL_FORE_SCHEMECOLOR_INDEX" val="1"/>
  <p:tag name="KSO_WM_UNIT_TEXT_FILL_TYPE" val="1"/>
  <p:tag name="KSO_WM_UNIT_TEXT_TYPE" val="1"/>
  <p:tag name="KSO_WM_UNIT_USESOURCEFORMAT_APPLY" val="0"/>
</p:tagLst>
</file>

<file path=ppt/tags/tag2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0939_4*m_h_f*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0"/>
  <p:tag name="KSO_WM_UNIT_PRESET_TEXT" val="输入你的智能图形项正文&#10;请尽量言简意赅"/>
  <p:tag name="KSO_WM_UNIT_TEXT_FILL_FORE_SCHEMECOLOR_INDEX" val="1"/>
  <p:tag name="KSO_WM_UNIT_TEXT_FILL_TYPE" val="1"/>
  <p:tag name="KSO_WM_UNIT_TEXT_TYPE" val="1"/>
  <p:tag name="KSO_WM_UNIT_USESOURCEFORMAT_APPLY" val="0"/>
</p:tagLst>
</file>

<file path=ppt/tags/tag2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3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3"/>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3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3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7,&quot;transparency&quot;:0},&quot;type&quot;:1},&quot;glow&quot;:{&quot;colorType&quot;:0},&quot;line&quot;:{&quot;type&quot;:0},&quot;shadow&quot;:{&quot;brightness&quot;:0.800000011920929,&quot;colorType&quot;:1,&quot;foreColorIndex&quot;:7,&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SHADOW_SCHEMECOLOR_INDEX" val="7"/>
  <p:tag name="KSO_WM_UNIT_USESOURCEFORMAT_APPLY" val="0"/>
</p:tagLst>
</file>

<file path=ppt/tags/tag2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3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4"/>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7,&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7"/>
  <p:tag name="KSO_WM_UNIT_TEXT_FILL_FORE_SCHEMECOLOR_INDEX" val="2"/>
  <p:tag name="KSO_WM_UNIT_TEXT_FILL_TYPE" val="1"/>
  <p:tag name="KSO_WM_UNIT_USESOURCEFORMAT_APPLY" val="0"/>
</p:tagLst>
</file>

<file path=ppt/tags/tag2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3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2"/>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solidLine&quot;:{&quot;brightness&quot;:0,&quot;colorType&quot;:1,&quot;foreColorIndex&quot;:7,&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7"/>
  <p:tag name="KSO_WM_UNIT_LINE_FILL_TYPE" val="2"/>
  <p:tag name="KSO_WM_UNIT_TEXT_FILL_FORE_SCHEMECOLOR_INDEX" val="13"/>
  <p:tag name="KSO_WM_UNIT_TEXT_FILL_TYPE" val="1"/>
  <p:tag name="KSO_WM_UNIT_USESOURCEFORMAT_APPLY" val="0"/>
</p:tagLst>
</file>

<file path=ppt/tags/tag2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4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4_3"/>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2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4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4_2"/>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solidLine&quot;:{&quot;brightness&quot;:0,&quot;colorType&quot;:1,&quot;foreColorIndex&quot;:8,&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8"/>
  <p:tag name="KSO_WM_UNIT_LINE_FILL_TYPE" val="2"/>
  <p:tag name="KSO_WM_UNIT_TEXT_FILL_FORE_SCHEMECOLOR_INDEX" val="13"/>
  <p:tag name="KSO_WM_UNIT_TEXT_FILL_TYPE" val="1"/>
  <p:tag name="KSO_WM_UNIT_USESOURCEFORMAT_APPLY" val="0"/>
</p:tagLst>
</file>

<file path=ppt/tags/tag2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1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4"/>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2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1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1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5,&quot;transparency&quot;:0},&quot;type&quot;:1},&quot;glow&quot;:{&quot;colorType&quot;:0},&quot;line&quot;:{&quot;type&quot;:0},&quot;shadow&quot;:{&quot;brightness&quot;:0.800000011920929,&quot;colorType&quot;:1,&quot;foreColorIndex&quot;:5,&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SHADOW_SCHEMECOLOR_INDEX" val="5"/>
  <p:tag name="KSO_WM_UNIT_USESOURCEFORMAT_APPLY" val="0"/>
</p:tagLst>
</file>

<file path=ppt/tags/tag2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1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2"/>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5"/>
  <p:tag name="KSO_WM_UNIT_TEXT_FILL_FORE_SCHEMECOLOR_INDEX" val="2"/>
  <p:tag name="KSO_WM_UNIT_TEXT_FILL_TYPE" val="1"/>
  <p:tag name="KSO_WM_UNIT_USESOURCEFORMAT_APPLY" val="0"/>
</p:tagLst>
</file>

<file path=ppt/tags/tag2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1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3"/>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2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2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3"/>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2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6,&quot;transparency&quot;:0},&quot;type&quot;:1},&quot;glow&quot;:{&quot;colorType&quot;:0},&quot;line&quot;:{&quot;type&quot;:0},&quot;shadow&quot;:{&quot;brightness&quot;:0.800000011920929,&quot;colorType&quot;:1,&quot;foreColorIndex&quot;:6,&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SHADOW_SCHEMECOLOR_INDEX" val="6"/>
  <p:tag name="KSO_WM_UNIT_USESOURCEFORMAT_APPLY" val="0"/>
</p:tagLst>
</file>

<file path=ppt/tags/tag2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2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4"/>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6,&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6"/>
  <p:tag name="KSO_WM_UNIT_TEXT_FILL_FORE_SCHEMECOLOR_INDEX" val="2"/>
  <p:tag name="KSO_WM_UNIT_TEXT_FILL_TYPE" val="1"/>
  <p:tag name="KSO_WM_UNIT_USESOURCEFORMAT_APPLY" val="0"/>
</p:tagLst>
</file>

<file path=ppt/tags/tag2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2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2"/>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solidLine&quot;:{&quot;brightness&quot;:0,&quot;colorType&quot;:1,&quot;foreColorIndex&quot;:6,&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6"/>
  <p:tag name="KSO_WM_UNIT_LINE_FILL_TYPE" val="2"/>
  <p:tag name="KSO_WM_UNIT_TEXT_FILL_FORE_SCHEMECOLOR_INDEX" val="13"/>
  <p:tag name="KSO_WM_UNIT_TEXT_FILL_TYPE" val="1"/>
  <p:tag name="KSO_WM_UNIT_USESOURCEFORMAT_APPLY" val="0"/>
</p:tagLst>
</file>

<file path=ppt/tags/tag2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30939_4*m_h_f*1_5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0"/>
  <p:tag name="KSO_WM_UNIT_PRESET_TEXT" val="输入你的智能图形项正文&#10;请尽量言简意赅"/>
  <p:tag name="KSO_WM_UNIT_TEXT_FILL_FORE_SCHEMECOLOR_INDEX" val="1"/>
  <p:tag name="KSO_WM_UNIT_TEXT_FILL_TYPE" val="1"/>
  <p:tag name="KSO_WM_UNIT_TEXT_TYPE" val="1"/>
  <p:tag name="KSO_WM_UNIT_USESOURCEFORMAT_APPLY" val="0"/>
</p:tagLst>
</file>

<file path=ppt/tags/tag2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5_3"/>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5_3"/>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9,&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9"/>
  <p:tag name="KSO_WM_UNIT_FILL_FORE_SCHEMECOLOR_INDEX_BRIGHTNESS" val="0"/>
  <p:tag name="KSO_WM_UNIT_TEXT_FILL_FORE_SCHEMECOLOR_INDEX" val="2"/>
  <p:tag name="KSO_WM_UNIT_TEXT_FILL_TYPE" val="1"/>
  <p:tag name="KSO_WM_UNIT_USESOURCEFORMAT_APPLY" val="0"/>
</p:tagLst>
</file>

<file path=ppt/tags/tag2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5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5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1,&quot;foreColorIndex&quot;:9,&quot;transparency&quot;:0},&quot;type&quot;:1},&quot;glow&quot;:{&quot;colorType&quot;:0},&quot;line&quot;:{&quot;type&quot;:0},&quot;shadow&quot;:{&quot;brightness&quot;:0.800000011920929,&quot;colorType&quot;:1,&quot;foreColorIndex&quot;:5,&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9"/>
  <p:tag name="KSO_WM_UNIT_FILL_FORE_SCHEMECOLOR_INDEX_BRIGHTNESS" val="0"/>
  <p:tag name="KSO_WM_UNIT_SHADOW_SCHEMECOLOR_INDEX" val="5"/>
  <p:tag name="KSO_WM_UNIT_USESOURCEFORMAT_APPLY" val="0"/>
</p:tagLst>
</file>

<file path=ppt/tags/tag2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5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5_4"/>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gradient&quot;:[{&quot;brightness&quot;:0,&quot;colorType&quot;:2,&quot;pos&quot;:0,&quot;rgb&quot;:&quot;#ffffff&quot;,&quot;transparency&quot;:0.550000011920929},{&quot;brightness&quot;:0,&quot;colorType&quot;:2,&quot;pos&quot;:1,&quot;rgb&quot;:&quot;#ffffff&quot;,&quot;transparency&quot;:0.550000011920929},{&quot;brightness&quot;:0,&quot;colorType&quot;:2,&quot;pos&quot;:0.75,&quot;rgb&quot;:&quot;#ffffff&quot;,&quot;transparency&quot;:1},{&quot;brightness&quot;:0,&quot;colorType&quot;:2,&quot;pos&quot;:0.25,&quot;rgb&quot;:&quot;#ffffff&quot;,&quot;transparency&quot;:1}],&quot;type&quot;:2},&quot;shadow&quot;:{&quot;brightness&quot;:-0.25,&quot;colorType&quot;:1,&quot;foreColorIndex&quot;:9,&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9"/>
  <p:tag name="KSO_WM_UNIT_TEXT_FILL_FORE_SCHEMECOLOR_INDEX" val="2"/>
  <p:tag name="KSO_WM_UNIT_TEXT_FILL_TYPE" val="1"/>
  <p:tag name="KSO_WM_UNIT_USESOURCEFORMAT_APPLY" val="0"/>
</p:tagLst>
</file>

<file path=ppt/tags/tag2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4*m_h_i*1_5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5_2"/>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solidLine&quot;:{&quot;brightness&quot;:0,&quot;colorType&quot;:1,&quot;foreColorIndex&quot;:9,&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9"/>
  <p:tag name="KSO_WM_UNIT_LINE_FILL_TYPE" val="2"/>
  <p:tag name="KSO_WM_UNIT_TEXT_FILL_FORE_SCHEMECOLOR_INDEX" val="13"/>
  <p:tag name="KSO_WM_UNIT_TEXT_FILL_TYPE" val="1"/>
  <p:tag name="KSO_WM_UNIT_USESOURCEFORMAT_APPLY" val="0"/>
</p:tagLst>
</file>

<file path=ppt/tags/tag22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0939_4*m_h_a*1_1_1"/>
  <p:tag name="KSO_WM_TEMPLATE_CATEGORY" val="diagram"/>
  <p:tag name="KSO_WM_TEMPLATE_INDEX" val="20230939"/>
  <p:tag name="KSO_WM_UNIT_LAYERLEVEL" val="1_1_1"/>
  <p:tag name="KSO_WM_TAG_VERSION" val="3.0"/>
  <p:tag name="KSO_WM_DIAGRAM_GROUP_CODE" val="m1-1"/>
  <p:tag name="KSO_WM_DIAGRAM_VERSION" val="3"/>
  <p:tag name="KSO_WM_DIAGRAM_COLOR_TRICK" val="4"/>
  <p:tag name="KSO_WM_DIAGRAM_COLOR_TEXT_CAN_REMOVE" val="n"/>
  <p:tag name="KSO_WM_UNIT_TEXT_FILL_TYPE" val="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TYPE" val="1"/>
  <p:tag name="KSO_WM_UNIT_USESOURCEFORMAT_APPLY" val="0"/>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m_h_x*1_1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78*72"/>
  <p:tag name="KSO_WM_UNIT_TYPE" val="m_h_x"/>
  <p:tag name="KSO_WM_UNIT_INDEX" val="1_1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39_4*m_h_a*1_2_1"/>
  <p:tag name="KSO_WM_TEMPLATE_CATEGORY" val="diagram"/>
  <p:tag name="KSO_WM_TEMPLATE_INDEX" val="20230939"/>
  <p:tag name="KSO_WM_UNIT_LAYERLEVEL" val="1_1_1"/>
  <p:tag name="KSO_WM_TAG_VERSION" val="3.0"/>
  <p:tag name="KSO_WM_DIAGRAM_GROUP_CODE" val="m1-1"/>
  <p:tag name="KSO_WM_DIAGRAM_VERSION" val="3"/>
  <p:tag name="KSO_WM_DIAGRAM_COLOR_TRICK" val="4"/>
  <p:tag name="KSO_WM_DIAGRAM_COLOR_TEXT_CAN_REMOVE" val="n"/>
  <p:tag name="KSO_WM_UNIT_TEXT_FILL_TYPE" val="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TYPE" val="1"/>
  <p:tag name="KSO_WM_UNIT_USESOURCEFORMAT_APPLY" val="0"/>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m_h_x*1_2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82*70"/>
  <p:tag name="KSO_WM_UNIT_TYPE" val="m_h_x"/>
  <p:tag name="KSO_WM_UNIT_INDEX" val="1_2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23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0939_4*m_h_a*1_3_1"/>
  <p:tag name="KSO_WM_TEMPLATE_CATEGORY" val="diagram"/>
  <p:tag name="KSO_WM_TEMPLATE_INDEX" val="20230939"/>
  <p:tag name="KSO_WM_UNIT_LAYERLEVEL" val="1_1_1"/>
  <p:tag name="KSO_WM_TAG_VERSION" val="3.0"/>
  <p:tag name="KSO_WM_DIAGRAM_GROUP_CODE" val="m1-1"/>
  <p:tag name="KSO_WM_DIAGRAM_VERSION" val="3"/>
  <p:tag name="KSO_WM_DIAGRAM_COLOR_TRICK" val="4"/>
  <p:tag name="KSO_WM_DIAGRAM_COLOR_TEXT_CAN_REMOVE" val="n"/>
  <p:tag name="KSO_WM_UNIT_TEXT_FILL_TYPE" val="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TYPE" val="1"/>
  <p:tag name="KSO_WM_UNIT_USESOURCEFORMAT_APPLY" val="0"/>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m_h_x*1_3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77*82"/>
  <p:tag name="KSO_WM_UNIT_TYPE" val="m_h_x"/>
  <p:tag name="KSO_WM_UNIT_INDEX" val="1_3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23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0939_4*m_h_a*1_4_1"/>
  <p:tag name="KSO_WM_TEMPLATE_CATEGORY" val="diagram"/>
  <p:tag name="KSO_WM_TEMPLATE_INDEX" val="20230939"/>
  <p:tag name="KSO_WM_UNIT_LAYERLEVEL" val="1_1_1"/>
  <p:tag name="KSO_WM_TAG_VERSION" val="3.0"/>
  <p:tag name="KSO_WM_DIAGRAM_GROUP_CODE" val="m1-1"/>
  <p:tag name="KSO_WM_DIAGRAM_VERSION" val="3"/>
  <p:tag name="KSO_WM_DIAGRAM_COLOR_TRICK" val="4"/>
  <p:tag name="KSO_WM_DIAGRAM_COLOR_TEXT_CAN_REMOVE" val="n"/>
  <p:tag name="KSO_WM_UNIT_TEXT_FILL_TYPE" val="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TYPE" val="1"/>
  <p:tag name="KSO_WM_UNIT_USESOURCEFORMAT_APPLY" val="0"/>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m_h_x*1_4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80*82"/>
  <p:tag name="KSO_WM_UNIT_TYPE" val="m_h_x"/>
  <p:tag name="KSO_WM_UNIT_INDEX" val="1_4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23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0939_4*m_h_a*1_5_1"/>
  <p:tag name="KSO_WM_TEMPLATE_CATEGORY" val="diagram"/>
  <p:tag name="KSO_WM_TEMPLATE_INDEX" val="20230939"/>
  <p:tag name="KSO_WM_UNIT_LAYERLEVEL" val="1_1_1"/>
  <p:tag name="KSO_WM_TAG_VERSION" val="3.0"/>
  <p:tag name="KSO_WM_DIAGRAM_GROUP_CODE" val="m1-1"/>
  <p:tag name="KSO_WM_DIAGRAM_VERSION" val="3"/>
  <p:tag name="KSO_WM_DIAGRAM_COLOR_TRICK" val="4"/>
  <p:tag name="KSO_WM_DIAGRAM_COLOR_TEXT_CAN_REMOVE" val="n"/>
  <p:tag name="KSO_WM_UNIT_TEXT_FILL_TYPE" val="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TYPE" val="1"/>
  <p:tag name="KSO_WM_UNIT_USESOURCEFORMAT_APPLY" val="0"/>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m_h_x*1_5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83*83"/>
  <p:tag name="KSO_WM_UNIT_TYPE" val="m_h_x"/>
  <p:tag name="KSO_WM_UNIT_INDEX" val="1_5_1"/>
  <p:tag name="KSO_WM_DIAGRAM_MAX_ITEMCNT" val="6"/>
  <p:tag name="KSO_WM_DIAGRAM_MIN_ITEMCNT" val="2"/>
  <p:tag name="KSO_WM_DIAGRAM_VIRTUALLY_FRAME" val="{&quot;height&quot;:319.8999938964844,&quot;left&quot;:-99.75627204955094,&quot;top&quot;:94.46874320923817,&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0939_4*a*1"/>
  <p:tag name="KSO_WM_TEMPLATE_CATEGORY" val="diagram"/>
  <p:tag name="KSO_WM_TEMPLATE_INDEX" val="20230939"/>
  <p:tag name="KSO_WM_UNIT_LAYERLEVEL" val="1"/>
  <p:tag name="KSO_WM_TAG_VERSION" val="3.0"/>
  <p:tag name="KSO_WM_BEAUTIFY_FLAG" val="#wm#"/>
  <p:tag name="KSO_WM_UNIT_ISCONTENTSTITLE" val="0"/>
  <p:tag name="KSO_WM_UNIT_ISNUMDGMTITLE" val="0"/>
  <p:tag name="KSO_WM_UNIT_NOCLEAR" val="0"/>
  <p:tag name="KSO_WM_UNIT_VALUE" val="30"/>
  <p:tag name="KSO_WM_UNIT_TYPE" val="a"/>
  <p:tag name="KSO_WM_UNIT_INDEX" val="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39.xml><?xml version="1.0" encoding="utf-8"?>
<p:tagLst xmlns:p="http://schemas.openxmlformats.org/presentationml/2006/main">
  <p:tag name="KSO_WM_BEAUTIFY_FLAG" val="#wm#"/>
  <p:tag name="KSO_WM_TEMPLATE_CATEGORY" val="diagram"/>
  <p:tag name="KSO_WM_TEMPLATE_INDEX" val="20230939"/>
  <p:tag name="KSO_WM_SPECIAL_SOURCE" val="bdnull"/>
  <p:tag name="KSO_WM_SLIDE_ID" val="diagram20230939_4"/>
  <p:tag name="KSO_WM_TEMPLATE_SUBCATEGORY" val="0"/>
  <p:tag name="KSO_WM_TEMPLATE_MASTER_TYPE" val="0"/>
  <p:tag name="KSO_WM_TEMPLATE_COLOR_TYPE" val="0"/>
  <p:tag name="KSO_WM_SLIDE_ITEM_CNT" val="5"/>
  <p:tag name="KSO_WM_SLIDE_INDEX" val="4"/>
  <p:tag name="KSO_WM_DIAGRAM_GROUP_CODE" val="m1-1"/>
  <p:tag name="KSO_WM_SLIDE_DIAGTYPE" val="m"/>
  <p:tag name="KSO_WM_TAG_VERSION" val="3.0"/>
  <p:tag name="KSO_WM_SLIDE_LAYOUT" val="a_m"/>
  <p:tag name="KSO_WM_SLIDE_LAYOUT_CNT" val="1_1"/>
  <p:tag name="KSO_WM_SLIDE_TYPE" val="text"/>
  <p:tag name="KSO_WM_SLIDE_SUBTYPE" val="diag"/>
  <p:tag name="KSO_WM_SLIDE_SIZE" val="911.15*304.85"/>
  <p:tag name="KSO_WM_SLIDE_POSITION" val="18.85*186.8"/>
  <p:tag name="KSO_WM_SLIDE_BK_DARK_LIGHT" val="2"/>
  <p:tag name="KSO_WM_SLIDE_BACKGROUND_TYPE" val="gener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060_2*l_h_i*1_2_2"/>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2"/>
  <p:tag name="KSO_WM_UNIT_TEXT_FILL_TYPE" val="1"/>
  <p:tag name="KSO_WM_UNIT_USESOURCEFORMAT_APPLY" val="0"/>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060_2*l_h_i*1_2_3"/>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13"/>
  <p:tag name="KSO_WM_UNIT_TEXT_FILL_TYPE" val="1"/>
  <p:tag name="KSO_WM_UNIT_USESOURCEFORMAT_APPLY" val="0"/>
</p:tagLst>
</file>

<file path=ppt/tags/tag24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060_2*l_h_a*1_2_1"/>
  <p:tag name="KSO_WM_TEMPLATE_CATEGORY" val="diagram"/>
  <p:tag name="KSO_WM_TEMPLATE_INDEX" val="20231060"/>
  <p:tag name="KSO_WM_UNIT_LAYERLEVEL" val="1_1_1"/>
  <p:tag name="KSO_WM_TAG_VERSION" val="3.0"/>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添加项标题"/>
  <p:tag name="KSO_WM_UNIT_TEXT_FILL_FORE_SCHEMECOLOR_INDEX" val="1"/>
  <p:tag name="KSO_WM_UNIT_TEXT_FILL_TYPE" val="1"/>
  <p:tag name="KSO_WM_UNIT_TEXT_TYPE" val="1"/>
  <p:tag name="KSO_WM_UNIT_USESOURCEFORMAT_APPLY" val="0"/>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060_2*l_h_i*1_1_2"/>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2"/>
  <p:tag name="KSO_WM_UNIT_TEXT_FILL_TYPE" val="1"/>
  <p:tag name="KSO_WM_UNIT_USESOURCEFORMAT_APPLY" val="0"/>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060_2*l_h_i*1_1_3"/>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3"/>
  <p:tag name="KSO_WM_UNIT_TEXT_FILL_TYPE" val="1"/>
  <p:tag name="KSO_WM_UNIT_USESOURCEFORMAT_APPLY" val="0"/>
</p:tagLst>
</file>

<file path=ppt/tags/tag24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060_2*l_h_a*1_1_1"/>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添加项标题"/>
  <p:tag name="KSO_WM_UNIT_TEXT_FILL_FORE_SCHEMECOLOR_INDEX" val="1"/>
  <p:tag name="KSO_WM_UNIT_TEXT_FILL_TYPE" val="1"/>
  <p:tag name="KSO_WM_UNIT_TEXT_TYPE" val="1"/>
  <p:tag name="KSO_WM_UNIT_USESOURCEFORMAT_APPLY" val="0"/>
</p:tagLst>
</file>

<file path=ppt/tags/tag246.xml><?xml version="1.0" encoding="utf-8"?>
<p:tagLst xmlns:p="http://schemas.openxmlformats.org/presentationml/2006/main">
  <p:tag name="KSO_WM_UNIT_SUBTYPE" val="a"/>
  <p:tag name="KSO_WM_UNIT_NOCLEAR" val="0"/>
  <p:tag name="KSO_WM_UNIT_VALUE" val="7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060_2*l_h_f*1_1_1"/>
  <p:tag name="KSO_WM_TEMPLATE_CATEGORY" val="diagram"/>
  <p:tag name="KSO_WM_TEMPLATE_INDEX" val="20231060"/>
  <p:tag name="KSO_WM_UNIT_LAYERLEVEL" val="1_1_1"/>
  <p:tag name="KSO_WM_TAG_VERSION" val="3.0"/>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单击此处输入您的项正文，文字是您思想的提炼，请尽量言简意赅的阐述观点。"/>
  <p:tag name="KSO_WM_UNIT_TEXT_FILL_FORE_SCHEMECOLOR_INDEX" val="1"/>
  <p:tag name="KSO_WM_UNIT_TEXT_FILL_TYPE" val="1"/>
  <p:tag name="KSO_WM_UNIT_TEXT_TYPE" val="1"/>
  <p:tag name="KSO_WM_UNIT_USESOURCEFORMAT_APPLY" val="0"/>
</p:tagLst>
</file>

<file path=ppt/tags/tag24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060_2*l_h_f*1_2_1"/>
  <p:tag name="KSO_WM_TEMPLATE_CATEGORY" val="diagram"/>
  <p:tag name="KSO_WM_TEMPLATE_INDEX" val="20231060"/>
  <p:tag name="KSO_WM_UNIT_LAYERLEVEL" val="1_1_1"/>
  <p:tag name="KSO_WM_TAG_VERSION" val="3.0"/>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7"/>
  <p:tag name="KSO_WM_UNIT_PRESET_TEXT" val="单击此处输入您的项正文，文字是您思想的提炼，请尽量言简意赅的阐述观点。单击此处输入您的项正文，文字是您思想的提炼，请尽量言简意赅的阐述观点。"/>
  <p:tag name="KSO_WM_UNIT_TEXT_FILL_FORE_SCHEMECOLOR_INDEX" val="1"/>
  <p:tag name="KSO_WM_UNIT_TEXT_FILL_TYPE" val="1"/>
  <p:tag name="KSO_WM_UNIT_TEXT_TYPE" val="1"/>
  <p:tag name="KSO_WM_UNIT_USESOURCEFORMAT_APPLY" val="0"/>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060_2*l_h_i*1_3_2"/>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2"/>
  <p:tag name="KSO_WM_UNIT_TEXT_FILL_TYPE" val="1"/>
  <p:tag name="KSO_WM_UNIT_USESOURCEFORMAT_APPLY" val="0"/>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060_2*l_h_i*1_3_3"/>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060_2*l_h_a*1_3_1"/>
  <p:tag name="KSO_WM_TEMPLATE_CATEGORY" val="diagram"/>
  <p:tag name="KSO_WM_TEMPLATE_INDEX" val="20231060"/>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UNIT_PRESET_TEXT" val="添加项标题"/>
  <p:tag name="KSO_WM_UNIT_TEXT_FILL_FORE_SCHEMECOLOR_INDEX" val="1"/>
  <p:tag name="KSO_WM_UNIT_TEXT_FILL_TYPE" val="1"/>
  <p:tag name="KSO_WM_UNIT_TEXT_TYPE" val="1"/>
  <p:tag name="KSO_WM_UNIT_USESOURCEFORMAT_APPLY" val="0"/>
</p:tagLst>
</file>

<file path=ppt/tags/tag25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060_2*l_h_f*1_3_1"/>
  <p:tag name="KSO_WM_TEMPLATE_CATEGORY" val="diagram"/>
  <p:tag name="KSO_WM_TEMPLATE_INDEX" val="20231060"/>
  <p:tag name="KSO_WM_UNIT_LAYERLEVEL" val="1_1_1"/>
  <p:tag name="KSO_WM_TAG_VERSION" val="3.0"/>
  <p:tag name="KSO_WM_DIAGRAM_VERSION" val="3"/>
  <p:tag name="KSO_WM_DIAGRAM_COLOR_TRICK" val="2"/>
  <p:tag name="KSO_WM_DIAGRAM_COLOR_TEXT_CAN_REMOVE" val="n"/>
  <p:tag name="KSO_WM_DIAGRAM_MAX_ITEMCNT" val="6"/>
  <p:tag name="KSO_WM_DIAGRAM_MIN_ITEMCNT" val="2"/>
  <p:tag name="KSO_WM_DIAGRAM_VIRTUALLY_FRAME" val="{&quot;height&quot;:389.2112731933594,&quot;left&quot;:-65.20001220703125,&quot;top&quot;:24.54310356080059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7"/>
  <p:tag name="KSO_WM_UNIT_PRESET_TEXT" val="单击此处输入您的项正文，文字是您思想的提炼，请尽量言简意赅的阐述观点。单击此处输入您的项正文，文字是您思想的提炼，请尽量言简意赅的阐述观点。"/>
  <p:tag name="KSO_WM_UNIT_TEXT_FILL_FORE_SCHEMECOLOR_INDEX" val="1"/>
  <p:tag name="KSO_WM_UNIT_TEXT_FILL_TYPE" val="1"/>
  <p:tag name="KSO_WM_UNIT_TEXT_TYPE" val="1"/>
  <p:tag name="KSO_WM_UNIT_USESOURCEFORMAT_APPLY" val="0"/>
</p:tagLst>
</file>

<file path=ppt/tags/tag25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060_2*a*1"/>
  <p:tag name="KSO_WM_TEMPLATE_CATEGORY" val="diagram"/>
  <p:tag name="KSO_WM_TEMPLATE_INDEX" val="20231060"/>
  <p:tag name="KSO_WM_UNIT_LAYERLEVEL" val="1"/>
  <p:tag name="KSO_WM_TAG_VERSION" val="3.0"/>
  <p:tag name="KSO_WM_BEAUTIFY_FLAG" val="#wm#"/>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SLIDE_ID" val="diagram20231060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850.4*388.346"/>
  <p:tag name="KSO_WM_SLIDE_POSITION" val="54.8*98.025"/>
  <p:tag name="KSO_WM_DIAGRAM_GROUP_CODE" val="l1-1"/>
  <p:tag name="KSO_WM_SLIDE_DIAGTYPE" val="l"/>
  <p:tag name="KSO_WM_TAG_VERSION" val="3.0"/>
  <p:tag name="KSO_WM_BEAUTIFY_FLAG" val="#wm#"/>
  <p:tag name="KSO_WM_TEMPLATE_CATEGORY" val="diagram"/>
  <p:tag name="KSO_WM_TEMPLATE_INDEX" val="20230939"/>
  <p:tag name="KSO_WM_SLIDE_LAYOUT" val="a_l"/>
  <p:tag name="KSO_WM_SLIDE_LAYOUT_CNT" val="1_1"/>
  <p:tag name="KSO_WM_SPECIAL_SOURCE" val="bdnull"/>
</p:tagLst>
</file>

<file path=ppt/tags/tag25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1*l_h_i*1_1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44.3437340539647,&quot;left&quot;:-65.15624763548844,&quot;top&quot;:58.10626594603532,&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0"/>
</p:tagLst>
</file>

<file path=ppt/tags/tag25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1*l_h_f*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left&quot;:-65.15624763548844,&quot;top&quot;:58.10626594603532,&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TEXT_TYPE" val="1"/>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 name="KSO_WM_UNIT_USESOURCEFORMAT_APPLY" val="0"/>
</p:tagLst>
</file>

<file path=ppt/tags/tag25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1*l_h_i*1_1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44.3437340539647,&quot;left&quot;:-65.15624763548844,&quot;top&quot;:58.10626594603532,&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257.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1*l_h_a*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left&quot;:-65.15624763548844,&quot;top&quot;:58.10626594603532,&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0"/>
</p:tagLst>
</file>

<file path=ppt/tags/tag25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1*l_h_i*1_2_2"/>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44.3437340539647,&quot;left&quot;:-65.15624763548844,&quot;top&quot;:58.10626594603532,&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0"/>
</p:tagLst>
</file>

<file path=ppt/tags/tag25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1*l_h_f*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44.3437340539647,&quot;left&quot;:-65.15624763548844,&quot;top&quot;:58.10626594603532,&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32"/>
  <p:tag name="KSO_WM_UNIT_TEXT_TYPE" val="1"/>
  <p:tag name="KSO_WM_UNIT_PRESET_TEXT" val="单击此处添加正文，文字是您思想的提炼，请言简意赅的阐述您的观点。单击此处添加正文，文字是您思想的提炼，请言简意赅的阐述您的观点。单击此处添加正文，文字是您思想的提炼，请言简意赅的阐述您的观点"/>
  <p:tag name="KSO_WM_UNIT_TEXT_FILL_FORE_SCHEMECOLOR_INDEX" val="1"/>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1*l_h_i*1_2_3"/>
  <p:tag name="KSO_WM_TEMPLATE_CATEGORY" val="diagram"/>
  <p:tag name="KSO_WM_TEMPLATE_INDEX" val="20231973"/>
  <p:tag name="KSO_WM_UNIT_LAYERLEVEL" val="1_1_1"/>
  <p:tag name="KSO_WM_TAG_VERSION" val="3.0"/>
  <p:tag name="KSO_WM_BEAUTIFY_FLAG" val="#wm#"/>
  <p:tag name="KSO_WM_DIAGRAM_MAX_ITEMCNT" val="5"/>
  <p:tag name="KSO_WM_DIAGRAM_MIN_ITEMCNT" val="2"/>
  <p:tag name="KSO_WM_DIAGRAM_VIRTUALLY_FRAME" val="{&quot;height&quot;:344.3437340539647,&quot;left&quot;:-65.15624763548844,&quot;top&quot;:58.10626594603532,&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26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1*l_h_a*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left&quot;:-65.15624763548844,&quot;top&quot;:58.10626594603532,&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0"/>
</p:tagLst>
</file>

<file path=ppt/tags/tag262.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973_1*a*1"/>
  <p:tag name="KSO_WM_TEMPLATE_CATEGORY" val="diagram"/>
  <p:tag name="KSO_WM_TEMPLATE_INDEX" val="20231973"/>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34431_1*l_i*1_5"/>
  <p:tag name="KSO_WM_TEMPLATE_CATEGORY" val="diagram"/>
  <p:tag name="KSO_WM_TEMPLATE_INDEX" val="20234431"/>
  <p:tag name="KSO_WM_UNIT_LAYERLEVEL" val="1_1"/>
  <p:tag name="KSO_WM_TAG_VERSION" val="3.0"/>
  <p:tag name="KSO_WM_BEAUTIFY_FLAG" val="#wm#"/>
  <p:tag name="KSO_WM_UNIT_DIAGRAM_CONTRAST_TITLE_CNT" val="0"/>
  <p:tag name="KSO_WM_UNIT_DIAGRAM_DIMENSION_TITLE_CNT" val="0"/>
  <p:tag name="KSO_WM_DIAGRAM_VERSION" val="3"/>
  <p:tag name="KSO_WM_DIAGRAM_COLOR_TRICK" val="1"/>
  <p:tag name="KSO_WM_DIAGRAM_COLOR_TEXT_CAN_REMOVE" val="n"/>
  <p:tag name="KSO_WM_DIAGRAM_VIRTUALLY_FRAME" val="{&quot;height&quot;:220.99322509765625,&quot;left&quot;:-40.82661844088339,&quot;top&quot;:109.022009498416,&quot;width&quot;:802.670166015625}"/>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34431_1*l_i*1_4"/>
  <p:tag name="KSO_WM_TEMPLATE_CATEGORY" val="diagram"/>
  <p:tag name="KSO_WM_TEMPLATE_INDEX" val="20234431"/>
  <p:tag name="KSO_WM_UNIT_LAYERLEVEL" val="1_1"/>
  <p:tag name="KSO_WM_TAG_VERSION" val="3.0"/>
  <p:tag name="KSO_WM_UNIT_DIAGRAM_CONTRAST_TITLE_CNT" val="0"/>
  <p:tag name="KSO_WM_UNIT_DIAGRAM_DIMENSION_TITLE_CNT" val="0"/>
  <p:tag name="KSO_WM_DIAGRAM_VERSION" val="3"/>
  <p:tag name="KSO_WM_DIAGRAM_COLOR_TRICK" val="1"/>
  <p:tag name="KSO_WM_DIAGRAM_COLOR_TEXT_CAN_REMOVE" val="n"/>
  <p:tag name="KSO_WM_DIAGRAM_MAX_ITEMCNT" val="2"/>
  <p:tag name="KSO_WM_DIAGRAM_MIN_ITEMCNT" val="2"/>
  <p:tag name="KSO_WM_DIAGRAM_VIRTUALLY_FRAME" val="{&quot;height&quot;:220.99322509765625,&quot;left&quot;:-40.82661844088339,&quot;top&quot;:109.022009498416,&quot;width&quot;:802.670166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34431_1*l_i*1_3"/>
  <p:tag name="KSO_WM_TEMPLATE_CATEGORY" val="diagram"/>
  <p:tag name="KSO_WM_TEMPLATE_INDEX" val="20234431"/>
  <p:tag name="KSO_WM_UNIT_LAYERLEVEL" val="1_1"/>
  <p:tag name="KSO_WM_TAG_VERSION" val="3.0"/>
  <p:tag name="KSO_WM_UNIT_DIAGRAM_CONTRAST_TITLE_CNT" val="0"/>
  <p:tag name="KSO_WM_UNIT_DIAGRAM_DIMENSION_TITLE_CNT" val="0"/>
  <p:tag name="KSO_WM_DIAGRAM_VERSION" val="3"/>
  <p:tag name="KSO_WM_DIAGRAM_COLOR_TRICK" val="1"/>
  <p:tag name="KSO_WM_DIAGRAM_COLOR_TEXT_CAN_REMOVE" val="n"/>
  <p:tag name="KSO_WM_DIAGRAM_MAX_ITEMCNT" val="2"/>
  <p:tag name="KSO_WM_DIAGRAM_MIN_ITEMCNT" val="2"/>
  <p:tag name="KSO_WM_DIAGRAM_VIRTUALLY_FRAME" val="{&quot;height&quot;:220.99322509765625,&quot;left&quot;:-40.82661844088339,&quot;top&quot;:109.022009498416,&quot;width&quot;:802.670166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66.xml><?xml version="1.0" encoding="utf-8"?>
<p:tagLst xmlns:p="http://schemas.openxmlformats.org/presentationml/2006/main">
  <p:tag name="KSO_WM_SLIDE_ID" val="diagram20231973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850.35*326.55"/>
  <p:tag name="KSO_WM_SLIDE_POSITION" val="54.85*131.9"/>
  <p:tag name="KSO_WM_DIAGRAM_GROUP_CODE" val="l1-1"/>
  <p:tag name="KSO_WM_SLIDE_DIAGTYPE" val="l"/>
  <p:tag name="KSO_WM_TAG_VERSION" val="3.0"/>
  <p:tag name="KSO_WM_BEAUTIFY_FLAG" val="#wm#"/>
  <p:tag name="KSO_WM_TEMPLATE_CATEGORY" val="diagram"/>
  <p:tag name="KSO_WM_TEMPLATE_INDEX" val="20234431"/>
  <p:tag name="KSO_WM_SLIDE_LAYOUT" val="a_l"/>
  <p:tag name="KSO_WM_SLIDE_LAYOUT_CNT" val="1_1"/>
  <p:tag name="KSO_WM_SPECIAL_SOURCE" val="bdnull"/>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12*a*1"/>
  <p:tag name="KSO_WM_UNIT_LAYERLEVEL" val="1"/>
  <p:tag name="KSO_WM_UNIT_VALUE" val="28"/>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TEXT_FILL_FORE_SCHEMECOLOR_INDEX_BRIGHTNESS" val="-0.5"/>
  <p:tag name="KSO_WM_UNIT_TEXT_FILL_FORE_SCHEMECOLOR_INDEX" val="14"/>
  <p:tag name="KSO_WM_UNIT_TEXT_FILL_TYPE" val="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36"/>
  <p:tag name="KSO_WM_UNIT_TYPE" val="b"/>
  <p:tag name="KSO_WM_UNIT_INDEX" val="1"/>
  <p:tag name="KSO_WM_UNIT_ID" val="custom136_12*b*1"/>
  <p:tag name="KSO_WM_UNIT_LAYERLEVEL" val="1"/>
  <p:tag name="KSO_WM_UNIT_VALUE" val="17"/>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FILL_FORE_SCHEMECOLOR_INDEX_BRIGHTNESS" val="-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269.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136_12*e*1"/>
  <p:tag name="KSO_WM_TEMPLATE_CATEGORY" val="custom"/>
  <p:tag name="KSO_WM_TEMPLATE_INDEX" val="13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ID" val="custom136_12"/>
  <p:tag name="KSO_WM_TEMPLATE_SUBCATEGORY" val="0"/>
  <p:tag name="KSO_WM_TEMPLATE_MASTER_TYPE" val="1"/>
  <p:tag name="KSO_WM_TEMPLATE_COLOR_TYPE" val="0"/>
  <p:tag name="KSO_WM_SLIDE_ITEM_CNT" val="0"/>
  <p:tag name="KSO_WM_SLIDE_INDEX" val="12"/>
  <p:tag name="KSO_WM_TAG_VERSION" val="1.0"/>
  <p:tag name="KSO_WM_BEAUTIFY_FLAG" val="#wm#"/>
  <p:tag name="KSO_WM_TEMPLATE_CATEGORY" val="custom"/>
  <p:tag name="KSO_WM_TEMPLATE_INDEX" val="136"/>
  <p:tag name="KSO_WM_SLIDE_TYPE" val="sectionTitle"/>
  <p:tag name="KSO_WM_SLIDE_SUBTYPE" val="pureTxt"/>
  <p:tag name="KSO_WM_SLIDE_LAYOUT" val="a_b_e"/>
  <p:tag name="KSO_WM_SLIDE_LAYOUT_CNT" val="1_1_1"/>
  <p:tag name="KSO_WM_SPECIAL_SOURCE" val="bdnull"/>
  <p:tag name="KSO_WM_SLIDE_THEME_ID" val="3323123"/>
  <p:tag name="KSO_WM_SLIDE_THEME_NAME" val="绿色医疗保健简约主题"/>
</p:tagLst>
</file>

<file path=ppt/tags/tag27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799_2*a*1"/>
  <p:tag name="KSO_WM_TEMPLATE_CATEGORY" val="diagram"/>
  <p:tag name="KSO_WM_TEMPLATE_INDEX" val="20231799"/>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diagram20231799_2*l_h_i*1_1_2"/>
  <p:tag name="KSO_WM_TEMPLATE_CATEGORY" val="diagram"/>
  <p:tag name="KSO_WM_TEMPLATE_INDEX" val="20231799"/>
  <p:tag name="KSO_WM_UNIT_LAYERLEVEL" val="1_1_1"/>
  <p:tag name="KSO_WM_TAG_VERSION" val="3.0"/>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SHADOW_SCHEMECOLOR_INDEX" val="14"/>
  <p:tag name="KSO_WM_UNIT_TEXT_FILL_FORE_SCHEMECOLOR_INDEX" val="13"/>
  <p:tag name="KSO_WM_UNIT_TEXT_FILL_TYPE" val="1"/>
  <p:tag name="KSO_WM_UNIT_USESOURCEFORMAT_APPLY" val="0"/>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diagram20231799_2*l_h_i*1_1_1"/>
  <p:tag name="KSO_WM_TEMPLATE_CATEGORY" val="diagram"/>
  <p:tag name="KSO_WM_TEMPLATE_INDEX" val="20231799"/>
  <p:tag name="KSO_WM_UNIT_LAYERLEVEL" val="1_1_1"/>
  <p:tag name="KSO_WM_TAG_VERSION" val="3.0"/>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solid&quot;:{&quot;brightness&quot;:0,&quot;colorType&quot;:2,&quot;rgb&quot;:&quot;#ffffff&quot;,&quot;transparency&quot;:0},&quot;type&quot;:1},&quot;glow&quot;:{&quot;colorType&quot;:0},&quot;line&quot;:{&quot;solidLine&quot;:{&quot;brightness&quot;:0,&quot;colorType&quot;:2,&quot;rgb&quot;:&quot;#666666&quot;,&quot;transparency&quot;:0.8999999761581421},&quot;type&quot;:1},&quot;shadow&quot;:{&quot;brightness&quot;:0.25,&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SHADOW_SCHEMECOLOR_INDEX" val="13"/>
  <p:tag name="KSO_WM_UNIT_USESOURCEFORMAT_APPLY" val="0"/>
</p:tagLst>
</file>

<file path=ppt/tags/tag27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99_2*l_h_a*1_1_1"/>
  <p:tag name="KSO_WM_TEMPLATE_CATEGORY" val="diagram"/>
  <p:tag name="KSO_WM_TEMPLATE_INDEX" val="20231799"/>
  <p:tag name="KSO_WM_UNIT_LAYERLEVEL" val="1_1_1"/>
  <p:tag name="KSO_WM_TAG_VERSION" val="3.0"/>
  <p:tag name="KSO_WM_UNIT_TEXT_FILL_FORE_SCHEMECOLOR_INDEX_BRIGHTNESS" val="0.15"/>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项标题"/>
  <p:tag name="KSO_WM_UNIT_TEXT_FILL_FORE_SCHEMECOLOR_INDEX" val="1"/>
  <p:tag name="KSO_WM_UNIT_TEXT_FILL_TYPE" val="1"/>
  <p:tag name="KSO_WM_UNIT_USESOURCEFORMAT_APPLY" val="0"/>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2"/>
  <p:tag name="KSO_WM_UNIT_ID" val="diagram20231799_2*l_h_i*1_2_2"/>
  <p:tag name="KSO_WM_TEMPLATE_CATEGORY" val="diagram"/>
  <p:tag name="KSO_WM_TEMPLATE_INDEX" val="20231799"/>
  <p:tag name="KSO_WM_UNIT_LAYERLEVEL" val="1_1_1"/>
  <p:tag name="KSO_WM_TAG_VERSION" val="3.0"/>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SHADOW_SCHEMECOLOR_INDEX" val="14"/>
  <p:tag name="KSO_WM_UNIT_TEXT_FILL_FORE_SCHEMECOLOR_INDEX" val="13"/>
  <p:tag name="KSO_WM_UNIT_TEXT_FILL_TYPE" val="1"/>
  <p:tag name="KSO_WM_UNIT_USESOURCEFORMAT_APPLY" val="0"/>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1"/>
  <p:tag name="KSO_WM_UNIT_ID" val="diagram20231799_2*l_h_i*1_2_1"/>
  <p:tag name="KSO_WM_TEMPLATE_CATEGORY" val="diagram"/>
  <p:tag name="KSO_WM_TEMPLATE_INDEX" val="20231799"/>
  <p:tag name="KSO_WM_UNIT_LAYERLEVEL" val="1_1_1"/>
  <p:tag name="KSO_WM_TAG_VERSION" val="3.0"/>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solid&quot;:{&quot;brightness&quot;:0,&quot;colorType&quot;:2,&quot;rgb&quot;:&quot;#ffffff&quot;,&quot;transparency&quot;:0},&quot;type&quot;:1},&quot;glow&quot;:{&quot;colorType&quot;:0},&quot;line&quot;:{&quot;solidLine&quot;:{&quot;brightness&quot;:0,&quot;colorType&quot;:2,&quot;rgb&quot;:&quot;#666666&quot;,&quot;transparency&quot;:0.8999999761581421},&quot;type&quot;:1},&quot;shadow&quot;:{&quot;brightness&quot;:0.25,&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SHADOW_SCHEMECOLOR_INDEX" val="13"/>
  <p:tag name="KSO_WM_UNIT_USESOURCEFORMAT_APPLY" val="0"/>
</p:tagLst>
</file>

<file path=ppt/tags/tag27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99_2*l_h_f*1_2_1"/>
  <p:tag name="KSO_WM_TEMPLATE_CATEGORY" val="diagram"/>
  <p:tag name="KSO_WM_TEMPLATE_INDEX" val="20231799"/>
  <p:tag name="KSO_WM_UNIT_LAYERLEVEL" val="1_1_1"/>
  <p:tag name="KSO_WM_TAG_VERSION" val="3.0"/>
  <p:tag name="KSO_WM_UNIT_TEXT_FILL_FORE_SCHEMECOLOR_INDEX_BRIGHTNESS" val="0.15"/>
  <p:tag name="KSO_WM_UNIT_TEXT_FILL_TYPE" val="1"/>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 name="KSO_WM_UNIT_USESOURCEFORMAT_APPLY" val="0"/>
</p:tagLst>
</file>

<file path=ppt/tags/tag2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99_2*l_h_a*1_2_1"/>
  <p:tag name="KSO_WM_TEMPLATE_CATEGORY" val="diagram"/>
  <p:tag name="KSO_WM_TEMPLATE_INDEX" val="20231799"/>
  <p:tag name="KSO_WM_UNIT_LAYERLEVEL" val="1_1_1"/>
  <p:tag name="KSO_WM_TAG_VERSION" val="3.0"/>
  <p:tag name="KSO_WM_UNIT_TEXT_FILL_FORE_SCHEMECOLOR_INDEX_BRIGHTNESS" val="0.15"/>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项标题"/>
  <p:tag name="KSO_WM_UNIT_TEXT_FILL_FORE_SCHEMECOLOR_INDEX" val="1"/>
  <p:tag name="KSO_WM_UNIT_TEXT_FILL_TYPE" val="1"/>
  <p:tag name="KSO_WM_UNIT_USESOURCEFORMAT_APPLY" val="0"/>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3_2"/>
  <p:tag name="KSO_WM_UNIT_ID" val="diagram20231799_2*l_h_i*1_3_2"/>
  <p:tag name="KSO_WM_TEMPLATE_CATEGORY" val="diagram"/>
  <p:tag name="KSO_WM_TEMPLATE_INDEX" val="20231799"/>
  <p:tag name="KSO_WM_UNIT_LAYERLEVEL" val="1_1_1"/>
  <p:tag name="KSO_WM_TAG_VERSION" val="3.0"/>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SHADOW_SCHEMECOLOR_INDEX" val="14"/>
  <p:tag name="KSO_WM_UNIT_TEXT_FILL_FORE_SCHEMECOLOR_INDEX" val="13"/>
  <p:tag name="KSO_WM_UNIT_TEXT_FILL_TYPE" val="1"/>
  <p:tag name="KSO_WM_UNIT_USESOURCEFORMAT_APPLY" val="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3_1"/>
  <p:tag name="KSO_WM_UNIT_ID" val="diagram20231799_2*l_h_i*1_3_1"/>
  <p:tag name="KSO_WM_TEMPLATE_CATEGORY" val="diagram"/>
  <p:tag name="KSO_WM_TEMPLATE_INDEX" val="20231799"/>
  <p:tag name="KSO_WM_UNIT_LAYERLEVEL" val="1_1_1"/>
  <p:tag name="KSO_WM_TAG_VERSION" val="3.0"/>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solid&quot;:{&quot;brightness&quot;:0,&quot;colorType&quot;:2,&quot;rgb&quot;:&quot;#ffffff&quot;,&quot;transparency&quot;:0},&quot;type&quot;:1},&quot;glow&quot;:{&quot;colorType&quot;:0},&quot;line&quot;:{&quot;solidLine&quot;:{&quot;brightness&quot;:0,&quot;colorType&quot;:2,&quot;rgb&quot;:&quot;#666666&quot;,&quot;transparency&quot;:0.8999999761581421},&quot;type&quot;:1},&quot;shadow&quot;:{&quot;brightness&quot;:0.25,&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SHADOW_SCHEMECOLOR_INDEX" val="13"/>
  <p:tag name="KSO_WM_UNIT_USESOURCEFORMAT_APPLY" val="0"/>
</p:tagLst>
</file>

<file path=ppt/tags/tag28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99_2*l_h_f*1_3_1"/>
  <p:tag name="KSO_WM_TEMPLATE_CATEGORY" val="diagram"/>
  <p:tag name="KSO_WM_TEMPLATE_INDEX" val="20231799"/>
  <p:tag name="KSO_WM_UNIT_LAYERLEVEL" val="1_1_1"/>
  <p:tag name="KSO_WM_TAG_VERSION" val="3.0"/>
  <p:tag name="KSO_WM_UNIT_TEXT_FILL_FORE_SCHEMECOLOR_INDEX_BRIGHTNESS" val="0.15"/>
  <p:tag name="KSO_WM_UNIT_TEXT_FILL_TYPE" val="1"/>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 name="KSO_WM_UNIT_USESOURCEFORMAT_APPLY" val="0"/>
</p:tagLst>
</file>

<file path=ppt/tags/tag28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99_2*l_h_a*1_3_1"/>
  <p:tag name="KSO_WM_TEMPLATE_CATEGORY" val="diagram"/>
  <p:tag name="KSO_WM_TEMPLATE_INDEX" val="20231799"/>
  <p:tag name="KSO_WM_UNIT_LAYERLEVEL" val="1_1_1"/>
  <p:tag name="KSO_WM_TAG_VERSION" val="3.0"/>
  <p:tag name="KSO_WM_UNIT_TEXT_FILL_FORE_SCHEMECOLOR_INDEX_BRIGHTNESS" val="0.15"/>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项标题"/>
  <p:tag name="KSO_WM_UNIT_TEXT_FILL_FORE_SCHEMECOLOR_INDEX" val="1"/>
  <p:tag name="KSO_WM_UNIT_TEXT_FILL_TYPE" val="1"/>
  <p:tag name="KSO_WM_UNIT_USESOURCEFORMAT_APPLY" val="0"/>
</p:tagLst>
</file>

<file path=ppt/tags/tag28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99_2*l_h_f*1_1_1"/>
  <p:tag name="KSO_WM_TEMPLATE_CATEGORY" val="diagram"/>
  <p:tag name="KSO_WM_TEMPLATE_INDEX" val="20231799"/>
  <p:tag name="KSO_WM_UNIT_LAYERLEVEL" val="1_1_1"/>
  <p:tag name="KSO_WM_TAG_VERSION" val="3.0"/>
  <p:tag name="KSO_WM_UNIT_TEXT_FILL_FORE_SCHEMECOLOR_INDEX_BRIGHTNESS" val="0.15"/>
  <p:tag name="KSO_WM_UNIT_TEXT_FILL_TYPE" val="1"/>
  <p:tag name="KSO_WM_DIAGRAM_GROUP_CODE" val="l1-1"/>
  <p:tag name="KSO_WM_DIAGRAM_MAX_ITEMCNT" val="6"/>
  <p:tag name="KSO_WM_DIAGRAM_MIN_ITEMCNT" val="2"/>
  <p:tag name="KSO_WM_DIAGRAM_VIRTUALLY_FRAME" val="{&quot;height&quot;:388.6499938964844,&quot;left&quot;:-65.22496673343684,&quot;top&quot;:35.381302264356236,&quot;width&quot;:850.45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 name="KSO_WM_UNIT_USESOURCEFORMAT_APPLY" val="0"/>
</p:tagLst>
</file>

<file path=ppt/tags/tag284.xml><?xml version="1.0" encoding="utf-8"?>
<p:tagLst xmlns:p="http://schemas.openxmlformats.org/presentationml/2006/main">
  <p:tag name="KSO_WM_SLIDE_ID" val="diagram20231799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6951"/>
  <p:tag name="KSO_WM_SLIDE_TYPE" val="text"/>
  <p:tag name="KSO_WM_SLIDE_SUBTYPE" val="diag"/>
  <p:tag name="KSO_WM_SLIDE_SIZE" val="850.4*374.65"/>
  <p:tag name="KSO_WM_SLIDE_POSITION" val="54.8*118.95"/>
  <p:tag name="KSO_WM_SLIDE_LAYOUT" val="a_l"/>
  <p:tag name="KSO_WM_SLIDE_LAYOUT_CNT" val="1_1"/>
  <p:tag name="KSO_WM_SPECIAL_SOURCE" val="bdnull"/>
  <p:tag name="KSO_WM_DIAGRAM_GROUP_CODE" val="l1-1"/>
  <p:tag name="KSO_WM_SLIDE_DIAGTYPE" val="l"/>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6946_1*i*1"/>
  <p:tag name="KSO_WM_TEMPLATE_CATEGORY" val="custom"/>
  <p:tag name="KSO_WM_TEMPLATE_INDEX" val="20236946"/>
  <p:tag name="KSO_WM_UNIT_LAYERLEVEL" val="1"/>
  <p:tag name="KSO_WM_TAG_VERSION" val="3.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UNIT_VALUE" val="723*725"/>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6946_1*d*1"/>
  <p:tag name="KSO_WM_TEMPLATE_CATEGORY" val="custom"/>
  <p:tag name="KSO_WM_TEMPLATE_INDEX" val="20236946"/>
  <p:tag name="KSO_WM_UNIT_LAYERLEVEL" val="1"/>
  <p:tag name="KSO_WM_TAG_VERSION" val="3.0"/>
  <p:tag name="KSO_WM_BEAUTIFY_FLAG" val="#wm#"/>
  <p:tag name="KSO_WM_UNIT_FILL_FORE_SCHEMECOLOR_INDEX_BRIGHTNESS" val="0.4"/>
  <p:tag name="KSO_WM_UNIT_FILL_FORE_SCHEMECOLOR_INDEX" val="10"/>
  <p:tag name="KSO_WM_UNIT_FILL_TYPE" val="1"/>
  <p:tag name="KSO_WM_UNIT_LINE_FORE_SCHEMECOLOR_INDEX_BRIGHTNESS" val="0.6"/>
  <p:tag name="KSO_WM_UNIT_LINE_FORE_SCHEMECOLOR_INDEX" val="9"/>
  <p:tag name="KSO_WM_UNIT_LINE_FILL_TYPE"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6946_1*i*2"/>
  <p:tag name="KSO_WM_TEMPLATE_CATEGORY" val="custom"/>
  <p:tag name="KSO_WM_TEMPLATE_INDEX" val="20236946"/>
  <p:tag name="KSO_WM_UNIT_LAYERLEVEL" val="1"/>
  <p:tag name="KSO_WM_TAG_VERSION" val="3.0"/>
  <p:tag name="KSO_WM_BEAUTIFY_FLAG" val="#wm#"/>
  <p:tag name="KSO_WM_UNIT_FILL_FORE_SCHEMECOLOR_INDEX_1_BRIGHTNESS" val="0.4"/>
  <p:tag name="KSO_WM_UNIT_FILL_FORE_SCHEMECOLOR_INDEX_1" val="5"/>
  <p:tag name="KSO_WM_UNIT_FILL_FORE_SCHEMECOLOR_INDEX_1_POS" val="0.04587"/>
  <p:tag name="KSO_WM_UNIT_FILL_FORE_SCHEMECOLOR_INDEX_1_TRANS" val="0.6"/>
  <p:tag name="KSO_WM_UNIT_FILL_FORE_SCHEMECOLOR_INDEX_2_BRIGHTNESS" val="0.4"/>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36946_1*i*3"/>
  <p:tag name="KSO_WM_TEMPLATE_CATEGORY" val="custom"/>
  <p:tag name="KSO_WM_TEMPLATE_INDEX" val="20236946"/>
  <p:tag name="KSO_WM_UNIT_LAYERLEVEL" val="1"/>
  <p:tag name="KSO_WM_TAG_VERSION" val="3.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VALUE" val="723*725"/>
  <p:tag name="KSO_WM_UNIT_HIGHLIGHT" val="0"/>
  <p:tag name="KSO_WM_UNIT_COMPATIBLE" val="0"/>
  <p:tag name="KSO_WM_UNIT_DIAGRAM_ISNUMVISUAL" val="0"/>
  <p:tag name="KSO_WM_UNIT_DIAGRAM_ISREFERUNIT" val="0"/>
  <p:tag name="KSO_WM_DIAGRAM_GROUP_CODE" val="l1-1"/>
  <p:tag name="KSO_WM_UNIT_TYPE" val="d"/>
  <p:tag name="KSO_WM_UNIT_INDEX" val="2"/>
  <p:tag name="KSO_WM_UNIT_ID" val="custom20236946_1*d*2"/>
  <p:tag name="KSO_WM_TEMPLATE_CATEGORY" val="custom"/>
  <p:tag name="KSO_WM_TEMPLATE_INDEX" val="20236946"/>
  <p:tag name="KSO_WM_UNIT_LAYERLEVEL" val="1"/>
  <p:tag name="KSO_WM_TAG_VERSION" val="3.0"/>
  <p:tag name="KSO_WM_BEAUTIFY_FLAG" val="#wm#"/>
  <p:tag name="KSO_WM_UNIT_FILL_FORE_SCHEMECOLOR_INDEX_BRIGHTNESS" val="0.4"/>
  <p:tag name="KSO_WM_UNIT_FILL_FORE_SCHEMECOLOR_INDEX" val="10"/>
  <p:tag name="KSO_WM_UNIT_FILL_TYPE" val="1"/>
  <p:tag name="KSO_WM_UNIT_LINE_FORE_SCHEMECOLOR_INDEX_BRIGHTNESS" val="0.6"/>
  <p:tag name="KSO_WM_UNIT_LINE_FORE_SCHEMECOLOR_INDEX" val="9"/>
  <p:tag name="KSO_WM_UNIT_LINE_FILL_TYPE"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36946_1*i*4"/>
  <p:tag name="KSO_WM_TEMPLATE_CATEGORY" val="custom"/>
  <p:tag name="KSO_WM_TEMPLATE_INDEX" val="20236946"/>
  <p:tag name="KSO_WM_UNIT_LAYERLEVEL" val="1"/>
  <p:tag name="KSO_WM_TAG_VERSION" val="3.0"/>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6"/>
  <p:tag name="KSO_WM_UNIT_FILL_FORE_SCHEMECOLOR_INDEX_2_BRIGHTNESS" val="0"/>
  <p:tag name="KSO_WM_UNIT_FILL_FORE_SCHEMECOLOR_INDEX_2" val="5"/>
  <p:tag name="KSO_WM_UNIT_FILL_FORE_SCHEMECOLOR_INDEX_2_POS" val="0.88"/>
  <p:tag name="KSO_WM_UNIT_FILL_FORE_SCHEMECOLOR_INDEX_2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36946_1*i*5"/>
  <p:tag name="KSO_WM_TEMPLATE_CATEGORY" val="custom"/>
  <p:tag name="KSO_WM_TEMPLATE_INDEX" val="20236946"/>
  <p:tag name="KSO_WM_UNIT_LAYERLEVEL" val="1"/>
  <p:tag name="KSO_WM_TAG_VERSION" val="3.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VALUE" val="723*725"/>
  <p:tag name="KSO_WM_UNIT_HIGHLIGHT" val="0"/>
  <p:tag name="KSO_WM_UNIT_COMPATIBLE" val="0"/>
  <p:tag name="KSO_WM_UNIT_DIAGRAM_ISNUMVISUAL" val="0"/>
  <p:tag name="KSO_WM_UNIT_DIAGRAM_ISREFERUNIT" val="0"/>
  <p:tag name="KSO_WM_DIAGRAM_GROUP_CODE" val="l1-1"/>
  <p:tag name="KSO_WM_UNIT_TYPE" val="d"/>
  <p:tag name="KSO_WM_UNIT_INDEX" val="3"/>
  <p:tag name="KSO_WM_UNIT_ID" val="custom20236946_1*d*3"/>
  <p:tag name="KSO_WM_TEMPLATE_CATEGORY" val="custom"/>
  <p:tag name="KSO_WM_TEMPLATE_INDEX" val="20236946"/>
  <p:tag name="KSO_WM_UNIT_LAYERLEVEL" val="1"/>
  <p:tag name="KSO_WM_TAG_VERSION" val="3.0"/>
  <p:tag name="KSO_WM_BEAUTIFY_FLAG" val="#wm#"/>
  <p:tag name="KSO_WM_UNIT_FILL_FORE_SCHEMECOLOR_INDEX_BRIGHTNESS" val="0.4"/>
  <p:tag name="KSO_WM_UNIT_FILL_FORE_SCHEMECOLOR_INDEX" val="10"/>
  <p:tag name="KSO_WM_UNIT_FILL_TYPE" val="1"/>
  <p:tag name="KSO_WM_UNIT_LINE_FORE_SCHEMECOLOR_INDEX_BRIGHTNESS" val="0.6"/>
  <p:tag name="KSO_WM_UNIT_LINE_FORE_SCHEMECOLOR_INDEX" val="9"/>
  <p:tag name="KSO_WM_UNIT_LINE_FILL_TYPE"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i*1_1_1"/>
  <p:tag name="KSO_WM_TEMPLATE_CATEGORY" val="diagram"/>
  <p:tag name="KSO_WM_TEMPLATE_INDEX" val="20236942"/>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UNIT_FILL_TYPE" val="3"/>
  <p:tag name="KSO_WM_DIAGRAM_MAX_ITEMCNT" val="4"/>
  <p:tag name="KSO_WM_DIAGRAM_MIN_ITEMCNT" val="2"/>
  <p:tag name="KSO_WM_DIAGRAM_VIRTUALLY_FRAME" val="{&quot;height&quot;:385.11079182782504,&quot;left&quot;:37.13393700787401,&quot;top&quot;:87.75377952755905,&quot;width&quot;:392.6595300533265}"/>
  <p:tag name="KSO_WM_DIAGRAM_COLOR_MATCH_VALUE" val="{&quot;shape&quot;:{&quot;fill&quot;:{&quot;gradient&quot;:[{&quot;brightness&quot;:0.4000000059604645,&quot;colorType&quot;:1,&quot;foreColorIndex&quot;:5,&quot;pos&quot;:0,&quot;transparency&quot;:0},{&quot;brightness&quot;:0,&quot;colorType&quot;:1,&quot;foreColorIndex&quot;:5,&quot;pos&quot;:0.8799999952316284,&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i*1_3_1"/>
  <p:tag name="KSO_WM_TEMPLATE_CATEGORY" val="diagram"/>
  <p:tag name="KSO_WM_TEMPLATE_INDEX" val="20236942"/>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UNIT_FILL_TYPE" val="3"/>
  <p:tag name="KSO_WM_DIAGRAM_MAX_ITEMCNT" val="4"/>
  <p:tag name="KSO_WM_DIAGRAM_MIN_ITEMCNT" val="2"/>
  <p:tag name="KSO_WM_DIAGRAM_VIRTUALLY_FRAME" val="{&quot;height&quot;:385.11079182782504,&quot;left&quot;:37.13393700787401,&quot;top&quot;:87.75377952755905,&quot;width&quot;:392.6595300533265}"/>
  <p:tag name="KSO_WM_DIAGRAM_COLOR_MATCH_VALUE" val="{&quot;shape&quot;:{&quot;fill&quot;:{&quot;gradient&quot;:[{&quot;brightness&quot;:0.4000000059604645,&quot;colorType&quot;:1,&quot;foreColorIndex&quot;:5,&quot;pos&quot;:0,&quot;transparency&quot;:0},{&quot;brightness&quot;:0,&quot;colorType&quot;:1,&quot;foreColorIndex&quot;:5,&quot;pos&quot;:0.8799999952316284,&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i*1_2_1"/>
  <p:tag name="KSO_WM_TEMPLATE_CATEGORY" val="diagram"/>
  <p:tag name="KSO_WM_TEMPLATE_INDEX" val="20236942"/>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RICK" val="1"/>
  <p:tag name="KSO_WM_DIAGRAM_COLOR_TEXT_CAN_REMOVE" val="n"/>
  <p:tag name="KSO_WM_UNIT_FILL_TYPE" val="3"/>
  <p:tag name="KSO_WM_DIAGRAM_MAX_ITEMCNT" val="4"/>
  <p:tag name="KSO_WM_DIAGRAM_MIN_ITEMCNT" val="2"/>
  <p:tag name="KSO_WM_DIAGRAM_VIRTUALLY_FRAME" val="{&quot;height&quot;:385.11079182782504,&quot;left&quot;:37.13393700787401,&quot;top&quot;:87.75377952755905,&quot;width&quot;:392.6595300533265}"/>
  <p:tag name="KSO_WM_DIAGRAM_COLOR_MATCH_VALUE" val="{&quot;shape&quot;:{&quot;fill&quot;:{&quot;gradient&quot;:[{&quot;brightness&quot;:0.4000000059604645,&quot;colorType&quot;:1,&quot;foreColorIndex&quot;:5,&quot;pos&quot;:0,&quot;transparency&quot;:0},{&quot;brightness&quot;:0,&quot;colorType&quot;:1,&quot;foreColorIndex&quot;:5,&quot;pos&quot;:0.8799999952316284,&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f*1_1_1"/>
  <p:tag name="KSO_WM_TEMPLATE_CATEGORY" val="diagram"/>
  <p:tag name="KSO_WM_TEMPLATE_INDEX" val="20236942"/>
  <p:tag name="KSO_WM_UNIT_LAYERLEVEL" val="1_1_1"/>
  <p:tag name="KSO_WM_TAG_VERSION" val="3.0"/>
  <p:tag name="KSO_WM_UNIT_SUBTYPE" val="a"/>
  <p:tag name="KSO_WM_UNIT_NOCLEAR" val="0"/>
  <p:tag name="KSO_WM_UNIT_VALUE" val="60"/>
  <p:tag name="KSO_WM_DIAGRAM_GROUP_CODE" val="l1-1"/>
  <p:tag name="KSO_WM_UNIT_TYPE" val="l_h_f"/>
  <p:tag name="KSO_WM_UNIT_INDEX" val="1_1_1"/>
  <p:tag name="KSO_WM_DIAGRAM_VERSION" val="3"/>
  <p:tag name="KSO_WM_DIAGRAM_COLOR_TRICK" val="1"/>
  <p:tag name="KSO_WM_DIAGRAM_COLOR_TEXT_CAN_REMOVE" val="n"/>
  <p:tag name="KSO_WM_DIAGRAM_MAX_ITEMCNT" val="4"/>
  <p:tag name="KSO_WM_DIAGRAM_MIN_ITEMCNT" val="2"/>
  <p:tag name="KSO_WM_DIAGRAM_VIRTUALLY_FRAME" val="{&quot;height&quot;:347.310791827825,&quot;left&quot;:52.38393700787401,&quot;top&quot;:125.55377952755904,&quot;width&quot;:377.409530053326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
  <p:tag name="KSO_WM_UNIT_TEXT_FILL_FORE_SCHEMECOLOR_INDEX_BRIGHTNESS" val="0.15"/>
  <p:tag name="KSO_WM_UNIT_TEXT_FILL_FORE_SCHEMECOLOR_INDEX" val="13"/>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f*1_2_1"/>
  <p:tag name="KSO_WM_TEMPLATE_CATEGORY" val="diagram"/>
  <p:tag name="KSO_WM_TEMPLATE_INDEX" val="20236942"/>
  <p:tag name="KSO_WM_UNIT_LAYERLEVEL" val="1_1_1"/>
  <p:tag name="KSO_WM_TAG_VERSION" val="3.0"/>
  <p:tag name="KSO_WM_UNIT_SUBTYPE" val="a"/>
  <p:tag name="KSO_WM_UNIT_NOCLEAR" val="0"/>
  <p:tag name="KSO_WM_DIAGRAM_GROUP_CODE" val="l1-1"/>
  <p:tag name="KSO_WM_UNIT_TYPE" val="l_h_f"/>
  <p:tag name="KSO_WM_UNIT_INDEX" val="1_2_1"/>
  <p:tag name="KSO_WM_DIAGRAM_VERSION" val="3"/>
  <p:tag name="KSO_WM_DIAGRAM_COLOR_TRICK" val="1"/>
  <p:tag name="KSO_WM_DIAGRAM_COLOR_TEXT_CAN_REMOVE" val="n"/>
  <p:tag name="KSO_WM_DIAGRAM_MAX_ITEMCNT" val="4"/>
  <p:tag name="KSO_WM_DIAGRAM_MIN_ITEMCNT" val="2"/>
  <p:tag name="KSO_WM_DIAGRAM_VIRTUALLY_FRAME" val="{&quot;height&quot;:347.310791827825,&quot;left&quot;:52.38393700787401,&quot;top&quot;:125.55377952755904,&quot;width&quot;:377.409530053326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
  <p:tag name="KSO_WM_UNIT_TEXT_FILL_FORE_SCHEMECOLOR_INDEX_BRIGHTNESS" val="0.15"/>
  <p:tag name="KSO_WM_UNIT_TEXT_FILL_FORE_SCHEMECOLOR_INDEX" val="13"/>
  <p:tag name="KSO_WM_UNIT_TEXT_FILL_TYPE"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f*1_3_1"/>
  <p:tag name="KSO_WM_TEMPLATE_CATEGORY" val="diagram"/>
  <p:tag name="KSO_WM_TEMPLATE_INDEX" val="20236942"/>
  <p:tag name="KSO_WM_UNIT_LAYERLEVEL" val="1_1_1"/>
  <p:tag name="KSO_WM_TAG_VERSION" val="3.0"/>
  <p:tag name="KSO_WM_UNIT_SUBTYPE" val="a"/>
  <p:tag name="KSO_WM_UNIT_NOCLEAR" val="0"/>
  <p:tag name="KSO_WM_DIAGRAM_GROUP_CODE" val="l1-1"/>
  <p:tag name="KSO_WM_UNIT_TYPE" val="l_h_f"/>
  <p:tag name="KSO_WM_UNIT_INDEX" val="1_3_1"/>
  <p:tag name="KSO_WM_DIAGRAM_VERSION" val="3"/>
  <p:tag name="KSO_WM_DIAGRAM_COLOR_TRICK" val="1"/>
  <p:tag name="KSO_WM_DIAGRAM_COLOR_TEXT_CAN_REMOVE" val="n"/>
  <p:tag name="KSO_WM_DIAGRAM_MAX_ITEMCNT" val="4"/>
  <p:tag name="KSO_WM_DIAGRAM_MIN_ITEMCNT" val="2"/>
  <p:tag name="KSO_WM_DIAGRAM_VIRTUALLY_FRAME" val="{&quot;height&quot;:347.310791827825,&quot;left&quot;:52.38393700787401,&quot;top&quot;:125.55377952755904,&quot;width&quot;:377.409530053326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
  <p:tag name="KSO_WM_UNIT_TEXT_FILL_FORE_SCHEMECOLOR_INDEX_BRIGHTNESS" val="0.15"/>
  <p:tag name="KSO_WM_UNIT_TEXT_FILL_FORE_SCHEMECOLOR_INDEX" val="13"/>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x*1_1_1"/>
  <p:tag name="KSO_WM_TEMPLATE_CATEGORY" val="diagram"/>
  <p:tag name="KSO_WM_TEMPLATE_INDEX" val="20236942"/>
  <p:tag name="KSO_WM_UNIT_LAYERLEVEL" val="1_1_1"/>
  <p:tag name="KSO_WM_TAG_VERSION" val="3.0"/>
  <p:tag name="KSO_WM_BEAUTIFY_FLAG" val="#wm#"/>
  <p:tag name="KSO_WM_UNIT_VALUE" val="75*69"/>
  <p:tag name="KSO_WM_DIAGRAM_GROUP_CODE" val="l1-1"/>
  <p:tag name="KSO_WM_UNIT_TYPE" val="l_h_x"/>
  <p:tag name="KSO_WM_UNIT_INDEX" val="1_1_1"/>
  <p:tag name="KSO_WM_DIAGRAM_VERSION" val="3"/>
  <p:tag name="KSO_WM_DIAGRAM_COLOR_TRICK" val="1"/>
  <p:tag name="KSO_WM_DIAGRAM_COLOR_TEXT_CAN_REMOVE" val="n"/>
  <p:tag name="KSO_WM_DIAGRAM_MAX_ITEMCNT" val="4"/>
  <p:tag name="KSO_WM_DIAGRAM_MIN_ITEMCNT" val="2"/>
  <p:tag name="KSO_WM_DIAGRAM_VIRTUALLY_FRAME" val="{&quot;height&quot;:385.11079182782504,&quot;left&quot;:37.13393700787401,&quot;top&quot;:87.75377952755905,&quot;width&quot;:392.659530053326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x*1_2_1"/>
  <p:tag name="KSO_WM_TEMPLATE_CATEGORY" val="diagram"/>
  <p:tag name="KSO_WM_TEMPLATE_INDEX" val="20236942"/>
  <p:tag name="KSO_WM_UNIT_LAYERLEVEL" val="1_1_1"/>
  <p:tag name="KSO_WM_TAG_VERSION" val="3.0"/>
  <p:tag name="KSO_WM_BEAUTIFY_FLAG" val="#wm#"/>
  <p:tag name="KSO_WM_UNIT_VALUE" val="75*75"/>
  <p:tag name="KSO_WM_DIAGRAM_GROUP_CODE" val="l1-1"/>
  <p:tag name="KSO_WM_UNIT_TYPE" val="l_h_x"/>
  <p:tag name="KSO_WM_UNIT_INDEX" val="1_2_1"/>
  <p:tag name="KSO_WM_DIAGRAM_VERSION" val="3"/>
  <p:tag name="KSO_WM_DIAGRAM_COLOR_TRICK" val="1"/>
  <p:tag name="KSO_WM_DIAGRAM_COLOR_TEXT_CAN_REMOVE" val="n"/>
  <p:tag name="KSO_WM_DIAGRAM_MAX_ITEMCNT" val="4"/>
  <p:tag name="KSO_WM_DIAGRAM_MIN_ITEMCNT" val="2"/>
  <p:tag name="KSO_WM_DIAGRAM_VIRTUALLY_FRAME" val="{&quot;height&quot;:385.11079182782504,&quot;left&quot;:37.13393700787401,&quot;top&quot;:87.75377952755905,&quot;width&quot;:392.659530053326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6942_2*l_h_x*1_3_1"/>
  <p:tag name="KSO_WM_TEMPLATE_CATEGORY" val="diagram"/>
  <p:tag name="KSO_WM_TEMPLATE_INDEX" val="20236942"/>
  <p:tag name="KSO_WM_UNIT_LAYERLEVEL" val="1_1_1"/>
  <p:tag name="KSO_WM_TAG_VERSION" val="3.0"/>
  <p:tag name="KSO_WM_BEAUTIFY_FLAG" val="#wm#"/>
  <p:tag name="KSO_WM_UNIT_VALUE" val="75*75"/>
  <p:tag name="KSO_WM_DIAGRAM_GROUP_CODE" val="l1-1"/>
  <p:tag name="KSO_WM_UNIT_TYPE" val="l_h_x"/>
  <p:tag name="KSO_WM_UNIT_INDEX" val="1_3_1"/>
  <p:tag name="KSO_WM_DIAGRAM_VERSION" val="3"/>
  <p:tag name="KSO_WM_DIAGRAM_COLOR_TRICK" val="1"/>
  <p:tag name="KSO_WM_DIAGRAM_COLOR_TEXT_CAN_REMOVE" val="n"/>
  <p:tag name="KSO_WM_DIAGRAM_MAX_ITEMCNT" val="4"/>
  <p:tag name="KSO_WM_DIAGRAM_MIN_ITEMCNT" val="2"/>
  <p:tag name="KSO_WM_DIAGRAM_VIRTUALLY_FRAME" val="{&quot;height&quot;:385.11079182782504,&quot;left&quot;:37.13393700787401,&quot;top&quot;:87.75377952755905,&quot;width&quot;:392.659530053326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30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6946_1*a*1"/>
  <p:tag name="KSO_WM_TEMPLATE_CATEGORY" val="custom"/>
  <p:tag name="KSO_WM_TEMPLATE_INDEX" val="20236946"/>
  <p:tag name="KSO_WM_UNIT_LAYERLEVEL" val="1"/>
  <p:tag name="KSO_WM_TAG_VERSION" val="3.0"/>
  <p:tag name="KSO_WM_BEAUTIFY_FLAG" val="#wm#"/>
  <p:tag name="KSO_WM_UNIT_PRESET_TEXT" val="单击此处添加标题"/>
</p:tagLst>
</file>

<file path=ppt/tags/tag303.xml><?xml version="1.0" encoding="utf-8"?>
<p:tagLst xmlns:p="http://schemas.openxmlformats.org/presentationml/2006/main">
  <p:tag name="KSO_WM_SLIDE_ID" val="custom20236946_1"/>
  <p:tag name="KSO_WM_TEMPLATE_SUBCATEGORY" val="0"/>
  <p:tag name="KSO_WM_TEMPLATE_MASTER_TYPE" val="0"/>
  <p:tag name="KSO_WM_TEMPLATE_COLOR_TYPE" val="0"/>
  <p:tag name="KSO_WM_SLIDE_TYPE" val="text"/>
  <p:tag name="KSO_WM_SLIDE_SUBTYPE" val="picTxt"/>
  <p:tag name="KSO_WM_SLIDE_ITEM_CNT" val="3"/>
  <p:tag name="KSO_WM_SLIDE_INDEX" val="1"/>
  <p:tag name="KSO_WM_SLIDE_SIZE" val="359.948*287.294"/>
  <p:tag name="KSO_WM_SLIDE_POSITION" val="69.8452*167.405"/>
  <p:tag name="KSO_WM_DIAGRAM_GROUP_CODE" val="l1-1"/>
  <p:tag name="KSO_WM_SLIDE_DIAGTYPE" val="l"/>
  <p:tag name="KSO_WM_TAG_VERSION" val="3.0"/>
  <p:tag name="KSO_WM_BEAUTIFY_FLAG" val="#wm#"/>
  <p:tag name="KSO_WM_TEMPLATE_CATEGORY" val="custom"/>
  <p:tag name="KSO_WM_TEMPLATE_INDEX" val="20236946"/>
  <p:tag name="KSO_WM_SLIDE_LAYOUT" val="a_d_l"/>
  <p:tag name="KSO_WM_SLIDE_LAYOUT_CNT" val="1_3_1"/>
  <p:tag name="KSO_WM_SLIDE_BK_DARK_LIGHT" val="2"/>
  <p:tag name="KSO_WM_SLIDE_BACKGROUND_TYPE" val="general"/>
</p:tagLst>
</file>

<file path=ppt/tags/tag304.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12*a*1"/>
  <p:tag name="KSO_WM_UNIT_LAYERLEVEL" val="1"/>
  <p:tag name="KSO_WM_UNIT_VALUE" val="28"/>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TEXT_FILL_FORE_SCHEMECOLOR_INDEX_BRIGHTNESS" val="-0.5"/>
  <p:tag name="KSO_WM_UNIT_TEXT_FILL_FORE_SCHEMECOLOR_INDEX" val="14"/>
  <p:tag name="KSO_WM_UNIT_TEXT_FILL_TYPE" val="1"/>
</p:tagLst>
</file>

<file path=ppt/tags/tag305.xml><?xml version="1.0" encoding="utf-8"?>
<p:tagLst xmlns:p="http://schemas.openxmlformats.org/presentationml/2006/main">
  <p:tag name="KSO_WM_TAG_VERSION" val="1.0"/>
  <p:tag name="KSO_WM_BEAUTIFY_FLAG" val="#wm#"/>
  <p:tag name="KSO_WM_TEMPLATE_CATEGORY" val="custom"/>
  <p:tag name="KSO_WM_TEMPLATE_INDEX" val="136"/>
  <p:tag name="KSO_WM_UNIT_TYPE" val="b"/>
  <p:tag name="KSO_WM_UNIT_INDEX" val="1"/>
  <p:tag name="KSO_WM_UNIT_ID" val="custom136_12*b*1"/>
  <p:tag name="KSO_WM_UNIT_LAYERLEVEL" val="1"/>
  <p:tag name="KSO_WM_UNIT_VALUE" val="17"/>
  <p:tag name="KSO_WM_UNIT_ISCONTENTSTITLE" val="0"/>
  <p:tag name="KSO_WM_UNIT_HIGHLIGHT" val="0"/>
  <p:tag name="KSO_WM_UNIT_COMPATIBLE" val="0"/>
  <p:tag name="KSO_WM_UNIT_PRESET_TEXT_INDEX" val="3"/>
  <p:tag name="KSO_WM_UNIT_PRESET_TEXT_LEN" val="17"/>
  <p:tag name="KSO_WM_UNIT_ISNUMDGMTITLE" val="0"/>
  <p:tag name="KSO_WM_UNIT_NOCLEAR" val="0"/>
  <p:tag name="KSO_WM_UNIT_DIAGRAM_ISNUMVISUAL" val="0"/>
  <p:tag name="KSO_WM_UNIT_DIAGRAM_ISREFERUNIT" val="0"/>
  <p:tag name="KSO_WM_UNIT_FILL_FORE_SCHEMECOLOR_INDEX_BRIGHTNESS" val="-0.5"/>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30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136_12*e*1"/>
  <p:tag name="KSO_WM_TEMPLATE_CATEGORY" val="custom"/>
  <p:tag name="KSO_WM_TEMPLATE_INDEX" val="136"/>
  <p:tag name="KSO_WM_UNIT_LAYERLEVEL" val="1"/>
  <p:tag name="KSO_WM_TAG_VERSION" val="1.0"/>
  <p:tag name="KSO_WM_BEAUTIFY_FLAG" val="#wm#"/>
  <p:tag name="KSO_WM_UNIT_TEXT_FILL_FORE_SCHEMECOLOR_INDEX_BRIGHTNESS" val="0"/>
  <p:tag name="KSO_WM_UNIT_TEXT_FILL_FORE_SCHEMECOLOR_INDEX" val="13"/>
  <p:tag name="KSO_WM_UNIT_TEXT_FILL_TYPE" val="1"/>
</p:tagLst>
</file>

<file path=ppt/tags/tag307.xml><?xml version="1.0" encoding="utf-8"?>
<p:tagLst xmlns:p="http://schemas.openxmlformats.org/presentationml/2006/main">
  <p:tag name="KSO_WM_SLIDE_ID" val="custom136_12"/>
  <p:tag name="KSO_WM_TEMPLATE_SUBCATEGORY" val="0"/>
  <p:tag name="KSO_WM_TEMPLATE_MASTER_TYPE" val="1"/>
  <p:tag name="KSO_WM_TEMPLATE_COLOR_TYPE" val="0"/>
  <p:tag name="KSO_WM_SLIDE_ITEM_CNT" val="0"/>
  <p:tag name="KSO_WM_SLIDE_INDEX" val="12"/>
  <p:tag name="KSO_WM_TAG_VERSION" val="1.0"/>
  <p:tag name="KSO_WM_BEAUTIFY_FLAG" val="#wm#"/>
  <p:tag name="KSO_WM_TEMPLATE_CATEGORY" val="custom"/>
  <p:tag name="KSO_WM_TEMPLATE_INDEX" val="136"/>
  <p:tag name="KSO_WM_SLIDE_TYPE" val="sectionTitle"/>
  <p:tag name="KSO_WM_SLIDE_SUBTYPE" val="pureTxt"/>
  <p:tag name="KSO_WM_SLIDE_LAYOUT" val="a_b_e"/>
  <p:tag name="KSO_WM_SLIDE_LAYOUT_CNT" val="1_1_1"/>
  <p:tag name="KSO_WM_SPECIAL_SOURCE" val="bdnull"/>
  <p:tag name="KSO_WM_SLIDE_THEME_ID" val="3323123"/>
  <p:tag name="KSO_WM_SLIDE_THEME_NAME" val="绿色医疗保健简约主题"/>
</p:tagLst>
</file>

<file path=ppt/tags/tag30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PRESET_TEXT" val="单击此处添加标题"/>
  <p:tag name="KSO_WM_TEMPLATE_INDEX" val="20231652"/>
  <p:tag name="KSO_WM_UNIT_ID" val="custom20231652_1*a*1"/>
  <p:tag name="KSO_WM_UNIT_TEXT_FILL_FORE_SCHEMECOLOR_INDEX" val="13"/>
  <p:tag name="KSO_WM_UNIT_TEXT_FILL_TYPE" val="1"/>
  <p:tag name="KSO_WM_UNIT_USESOURCEFORMAT_APPLY" val="0"/>
</p:tagLst>
</file>

<file path=ppt/tags/tag309.xml><?xml version="1.0" encoding="utf-8"?>
<p:tagLst xmlns:p="http://schemas.openxmlformats.org/presentationml/2006/main">
  <p:tag name="KSO_WM_BEAUTIFY_FLAG" val="#wm#"/>
  <p:tag name="KSO_WM_UNIT_CHART_MATCH_MAX_SERIES_COUNT" val="0"/>
  <p:tag name="KSO_WM_UNIT_CHART_MATCH_MIN_SERIES_COUNT" val="0"/>
  <p:tag name="KSO_WM_UNIT_HIGHLIGHT" val="0"/>
  <p:tag name="KSO_WM_UNIT_COMPATIBLE" val="0"/>
  <p:tag name="KSO_WM_UNIT_DIAGRAM_ISNUMVISUAL" val="0"/>
  <p:tag name="KSO_WM_UNIT_DIAGRAM_ISREFERUNIT" val="0"/>
  <p:tag name="KSO_WM_DIAGRAM_GROUP_CODE" val="l1-1"/>
  <p:tag name="KSO_WM_UNIT_TYPE" val="α"/>
  <p:tag name="KSO_WM_UNIT_INDEX" val="1"/>
  <p:tag name="KSO_WM_UNIT_ID" val="custom20231652_1*α*1"/>
  <p:tag name="KSO_WM_TEMPLATE_CATEGORY" val="custom"/>
  <p:tag name="KSO_WM_TEMPLATE_INDEX" val="20231652"/>
  <p:tag name="KSO_WM_UNIT_LAYERLEVEL" val="1"/>
  <p:tag name="KSO_WM_TAG_VERSION" val="3.0"/>
  <p:tag name="KSO_WM_UNIT_USESOURCEFORMAT_APPLY" val="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251_1*l_h_i*1_1_1"/>
  <p:tag name="KSO_WM_TEMPLATE_CATEGORY" val="diagram"/>
  <p:tag name="KSO_WM_TEMPLATE_INDEX" val="20231251"/>
  <p:tag name="KSO_WM_UNIT_LAYERLEVEL" val="1_1_1"/>
  <p:tag name="KSO_WM_TAG_VERSION" val="3.0"/>
  <p:tag name="KSO_WM_BEAUTIFY_FLAG" val="#wm#"/>
  <p:tag name="KSO_WM_DIAGRAM_MAX_ITEMCNT" val="5"/>
  <p:tag name="KSO_WM_DIAGRAM_MIN_ITEMCNT" val="2"/>
  <p:tag name="KSO_WM_DIAGRAM_VIRTUALLY_FRAME" val="{&quot;height&quot;:114.44999694824219,&quot;left&quot;:-64.86680854376846,&quot;top&quot;:273.0750408959576,&quot;width&quot;:847.661254882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1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51_1*l_h_f*1_1_1"/>
  <p:tag name="KSO_WM_TEMPLATE_CATEGORY" val="diagram"/>
  <p:tag name="KSO_WM_TEMPLATE_INDEX" val="20231251"/>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5"/>
  <p:tag name="KSO_WM_DIAGRAM_MIN_ITEMCNT" val="2"/>
  <p:tag name="KSO_WM_DIAGRAM_VIRTUALLY_FRAME" val="{&quot;height&quot;:114.44999694824219,&quot;left&quot;:-64.86680854376846,&quot;top&quot;:273.0750408959576,&quot;width&quot;:847.6612548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文字是您思想的提炼"/>
  <p:tag name="KSO_WM_UNIT_TEXT_FILL_FORE_SCHEMECOLOR_INDEX" val="1"/>
  <p:tag name="KSO_WM_UNIT_TEXT_FILL_TYPE" val="1"/>
  <p:tag name="KSO_WM_UNIT_USESOURCEFORMAT_APPLY" val="0"/>
</p:tagLst>
</file>

<file path=ppt/tags/tag312.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847.613*113.4"/>
  <p:tag name="KSO_WM_SLIDE_POSITION" val="54.8117*383.7"/>
  <p:tag name="KSO_WM_SLIDE_LAYOUT" val="a_α_l"/>
  <p:tag name="KSO_WM_SLIDE_LAYOUT_CNT" val="1_1_1"/>
  <p:tag name="KSO_WM_SPECIAL_SOURCE" val="bdnull"/>
  <p:tag name="KSO_WM_DIAGRAM_GROUP_CODE" val="l1-1"/>
  <p:tag name="KSO_WM_SLIDE_DIAGTYPE" val="l"/>
  <p:tag name="KSO_WM_TEMPLATE_INDEX" val="20231816"/>
  <p:tag name="KSO_WM_TEMPLATE_SUBCATEGORY" val="0"/>
  <p:tag name="KSO_WM_SLIDE_INDEX" val="1"/>
  <p:tag name="KSO_WM_TAG_VERSION" val="3.0"/>
  <p:tag name="KSO_WM_SLIDE_ID" val="custom20231652_1"/>
  <p:tag name="KSO_WM_SLIDE_ITEM_CNT" val="2"/>
</p:tagLst>
</file>

<file path=ppt/tags/tag313.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644"/>
  <p:tag name="KSO_WM_UNIT_ID" val="custom20231644_1*a*1"/>
  <p:tag name="KSO_WM_UNIT_TEXT_TYPE" val="1"/>
  <p:tag name="KSO_WM_UNIT_PRESET_TEXT" val="单击此处添加标题"/>
  <p:tag name="KSO_WM_UNIT_TEXT_FILL_FORE_SCHEMECOLOR_INDEX" val="13"/>
  <p:tag name="KSO_WM_UNIT_TEXT_FILL_TYPE" val="1"/>
  <p:tag name="KSO_WM_UNIT_USESOURCEFORMAT_APPLY" val="0"/>
</p:tagLst>
</file>

<file path=ppt/tags/tag314.xml><?xml version="1.0" encoding="utf-8"?>
<p:tagLst xmlns:p="http://schemas.openxmlformats.org/presentationml/2006/main">
  <p:tag name="KSO_WM_UNIT_VALUE" val="679*2997"/>
  <p:tag name="KSO_WM_UNIT_HIGHLIGHT" val="0"/>
  <p:tag name="KSO_WM_UNIT_COMPATIBLE" val="0"/>
  <p:tag name="KSO_WM_UNIT_DIAGRAM_ISNUMVISUAL" val="0"/>
  <p:tag name="KSO_WM_UNIT_DIAGRAM_ISREFERUNIT" val="0"/>
  <p:tag name="KSO_WM_DIAGRAM_GROUP_CODE" val="l1-1"/>
  <p:tag name="KSO_WM_UNIT_TYPE" val="β"/>
  <p:tag name="KSO_WM_UNIT_INDEX" val="1"/>
  <p:tag name="KSO_WM_UNIT_ID" val="custom20231644_1*β*1"/>
  <p:tag name="KSO_WM_TEMPLATE_CATEGORY" val="custom"/>
  <p:tag name="KSO_WM_TEMPLATE_INDEX" val="20231644"/>
  <p:tag name="KSO_WM_UNIT_LAYERLEVEL" val="1"/>
  <p:tag name="KSO_WM_TAG_VERSION" val="3.0"/>
  <p:tag name="KSO_WM_BEAUTIFY_FLAG" val="#wm#"/>
  <p:tag name="KSO_WM_UNIT_USESOURCEFORMAT_APPLY" val="0"/>
  <p:tag name="TABLE_ENDDRAG_ORIGIN_RECT" val="539*289"/>
  <p:tag name="TABLE_ENDDRAG_RECT" val="41*86*539*289"/>
</p:tagLst>
</file>

<file path=ppt/tags/tag315.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850.397*174.097"/>
  <p:tag name="KSO_WM_SLIDE_POSITION" val="48.45*316.33"/>
  <p:tag name="KSO_WM_SLIDE_LAYOUT" val="a_β_l"/>
  <p:tag name="KSO_WM_SLIDE_LAYOUT_CNT" val="1_1_1"/>
  <p:tag name="KSO_WM_SPECIAL_SOURCE" val="bdnull"/>
  <p:tag name="KSO_WM_DIAGRAM_GROUP_CODE" val="l1-1"/>
  <p:tag name="KSO_WM_SLIDE_DIAGTYPE" val="l"/>
  <p:tag name="KSO_WM_TEMPLATE_INDEX" val="20231816"/>
  <p:tag name="KSO_WM_TEMPLATE_SUBCATEGORY" val="0"/>
  <p:tag name="KSO_WM_SLIDE_INDEX" val="1"/>
  <p:tag name="KSO_WM_TAG_VERSION" val="3.0"/>
  <p:tag name="KSO_WM_SLIDE_ID" val="custom20231644_1"/>
  <p:tag name="KSO_WM_SLIDE_ITEM_CNT" val="2"/>
</p:tagLst>
</file>

<file path=ppt/tags/tag316.xml><?xml version="1.0" encoding="utf-8"?>
<p:tagLst xmlns:p="http://schemas.openxmlformats.org/presentationml/2006/main">
  <p:tag name="KSO_WM_TAG_VERSION" val="1.0"/>
  <p:tag name="KSO_WM_BEAUTIFY_FLAG" val="#wm#"/>
  <p:tag name="KSO_WM_TEMPLATE_CATEGORY" val="custom"/>
  <p:tag name="KSO_WM_TEMPLATE_INDEX" val="136"/>
  <p:tag name="KSO_WM_UNIT_TYPE" val="a"/>
  <p:tag name="KSO_WM_UNIT_INDEX" val="1"/>
  <p:tag name="KSO_WM_UNIT_ID" val="custom136_29*a*1"/>
  <p:tag name="KSO_WM_UNIT_LAYERLEVEL" val="1"/>
  <p:tag name="KSO_WM_UNIT_VALUE" val="15"/>
  <p:tag name="KSO_WM_UNIT_ISCONTENTSTITLE" val="0"/>
  <p:tag name="KSO_WM_UNIT_HIGHLIGHT" val="0"/>
  <p:tag name="KSO_WM_UNIT_COMPATIBLE" val="0"/>
  <p:tag name="KSO_WM_UNIT_PRESET_TEXT" val="THANK YOU"/>
  <p:tag name="KSO_WM_UNIT_ISNUMDGMTITLE" val="0"/>
  <p:tag name="KSO_WM_UNIT_NOCLEAR" val="0"/>
  <p:tag name="KSO_WM_UNIT_DIAGRAM_ISNUMVISUAL" val="0"/>
  <p:tag name="KSO_WM_UNIT_DIAGRAM_ISREFERUNIT" val="0"/>
  <p:tag name="KSO_WM_UNIT_TEXT_FILL_FORE_SCHEMECOLOR_INDEX_BRIGHTNESS" val="0"/>
  <p:tag name="KSO_WM_UNIT_TEXT_FILL_FORE_SCHEMECOLOR_INDEX" val="5"/>
  <p:tag name="KSO_WM_UNIT_TEXT_FILL_TYPE" val="1"/>
</p:tagLst>
</file>

<file path=ppt/tags/tag317.xml><?xml version="1.0" encoding="utf-8"?>
<p:tagLst xmlns:p="http://schemas.openxmlformats.org/presentationml/2006/main">
  <p:tag name="KSO_WM_TAG_VERSION" val="1.0"/>
  <p:tag name="KSO_WM_BEAUTIFY_FLAG" val="#wm#"/>
  <p:tag name="KSO_WM_UNIT_TYPE" val="i"/>
  <p:tag name="KSO_WM_UNIT_ID" val="custom136_29*i*1"/>
  <p:tag name="KSO_WM_TEMPLATE_CATEGORY" val="custom"/>
  <p:tag name="KSO_WM_TEMPLATE_INDEX" val="136"/>
  <p:tag name="KSO_WM_UNIT_INDEX" val="1"/>
  <p:tag name="KSO_WM_UNIT_HIGHLIGHT" val="0"/>
  <p:tag name="KSO_WM_UNIT_COMPATIBLE" val="0"/>
  <p:tag name="KSO_WM_UNIT_DIAGRAM_ISNUMVISUAL" val="0"/>
  <p:tag name="KSO_WM_UNIT_DIAGRAM_ISREFERUNIT" val="0"/>
  <p:tag name="KSO_WM_UNIT_LAYERLEVEL"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SLIDE_ID" val="custom136_29"/>
  <p:tag name="KSO_WM_TEMPLATE_SUBCATEGORY" val="0"/>
  <p:tag name="KSO_WM_TEMPLATE_MASTER_TYPE" val="1"/>
  <p:tag name="KSO_WM_TEMPLATE_COLOR_TYPE" val="0"/>
  <p:tag name="KSO_WM_SLIDE_ITEM_CNT" val="0"/>
  <p:tag name="KSO_WM_SLIDE_INDEX" val="29"/>
  <p:tag name="KSO_WM_TAG_VERSION" val="1.0"/>
  <p:tag name="KSO_WM_BEAUTIFY_FLAG" val="#wm#"/>
  <p:tag name="KSO_WM_TEMPLATE_CATEGORY" val="custom"/>
  <p:tag name="KSO_WM_TEMPLATE_INDEX" val="136"/>
  <p:tag name="KSO_WM_SLIDE_TYPE" val="endPage"/>
  <p:tag name="KSO_WM_SLIDE_SUBTYPE" val="pureTxt"/>
  <p:tag name="KSO_WM_SLIDE_LAYOUT" val="a_b"/>
  <p:tag name="KSO_WM_SLIDE_LAYOUT_CNT" val="1_1"/>
  <p:tag name="KSO_WM_SPECIAL_SOURCE" val="bdnull"/>
  <p:tag name="KSO_WM_SLIDE_THEME_ID" val="3323123"/>
  <p:tag name="KSO_WM_SLIDE_THEME_NAME" val="绿色医疗保健简约主题"/>
</p:tagLst>
</file>

<file path=ppt/tags/tag319.xml><?xml version="1.0" encoding="utf-8"?>
<p:tagLst xmlns:p="http://schemas.openxmlformats.org/presentationml/2006/main">
  <p:tag name="ISPRING_PRESENTATION_TITLE" val="第一PPT模板网-WWW.1PPT.COM"/>
  <p:tag name="KSO_WPP_MARK_KEY" val="9ad45cff-2715-4621-a652-1f47771a04fd"/>
  <p:tag name="COMMONDATA" val="eyJoZGlkIjoiZjkwZTY0ZTc2YjEyN2Y5YWNhYmJhNDA0Nzc4MWRkZjQifQ=="/>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6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D6EFFF"/>
      </a:dk2>
      <a:lt2>
        <a:srgbClr val="FFFFFF"/>
      </a:lt2>
      <a:accent1>
        <a:srgbClr val="046FB6"/>
      </a:accent1>
      <a:accent2>
        <a:srgbClr val="5D76BA"/>
      </a:accent2>
      <a:accent3>
        <a:srgbClr val="7B93D7"/>
      </a:accent3>
      <a:accent4>
        <a:srgbClr val="22B1DE"/>
      </a:accent4>
      <a:accent5>
        <a:srgbClr val="41B1FB"/>
      </a:accent5>
      <a:accent6>
        <a:srgbClr val="80CBFC"/>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3171</Words>
  <Application>WPS 演示</Application>
  <PresentationFormat>全屏显示(16:9)</PresentationFormat>
  <Paragraphs>275</Paragraphs>
  <Slides>19</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19</vt:i4>
      </vt:variant>
    </vt:vector>
  </HeadingPairs>
  <TitlesOfParts>
    <vt:vector size="32" baseType="lpstr">
      <vt:lpstr>Arial</vt:lpstr>
      <vt:lpstr>宋体</vt:lpstr>
      <vt:lpstr>Wingdings</vt:lpstr>
      <vt:lpstr>微软雅黑</vt:lpstr>
      <vt:lpstr>黑体</vt:lpstr>
      <vt:lpstr>Webdings</vt:lpstr>
      <vt:lpstr>幼圆</vt:lpstr>
      <vt:lpstr>Wingdings</vt:lpstr>
      <vt:lpstr>等线</vt:lpstr>
      <vt:lpstr>Arial Unicode MS</vt:lpstr>
      <vt:lpstr>Calibri</vt:lpstr>
      <vt:lpstr>自定义设计方案</vt:lpstr>
      <vt:lpstr>Office 主题</vt:lpstr>
      <vt:lpstr>商业计划书</vt:lpstr>
      <vt:lpstr>PowerPoint 演示文稿</vt:lpstr>
      <vt:lpstr>市场现状及供需分析</vt:lpstr>
      <vt:lpstr>PowerPoint 演示文稿</vt:lpstr>
      <vt:lpstr>PowerPoint 演示文稿</vt:lpstr>
      <vt:lpstr>PowerPoint 演示文稿</vt:lpstr>
      <vt:lpstr>公司及团队介绍</vt:lpstr>
      <vt:lpstr>专家团队介绍</vt:lpstr>
      <vt:lpstr>产品及技术优势对比</vt:lpstr>
      <vt:lpstr>PowerPoint 演示文稿</vt:lpstr>
      <vt:lpstr>国际、国内竞品企业对比</vt:lpstr>
      <vt:lpstr>行业发展对标-图片输出</vt:lpstr>
      <vt:lpstr>渠道及布局规划</vt:lpstr>
      <vt:lpstr>销售渠道分布</vt:lpstr>
      <vt:lpstr>PowerPoint 演示文稿</vt:lpstr>
      <vt:lpstr>营收数据测算</vt:lpstr>
      <vt:lpstr>5年营收预算</vt:lpstr>
      <vt:lpstr>营收预测依据</vt:lpstr>
      <vt:lpstr>谢谢欣赏</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8237476547</cp:lastModifiedBy>
  <cp:revision>618</cp:revision>
  <dcterms:created xsi:type="dcterms:W3CDTF">2015-12-11T17:46:00Z</dcterms:created>
  <dcterms:modified xsi:type="dcterms:W3CDTF">2024-12-06T06:53:19Z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0C5ABAD22A93415FA2950AC4F401FF22_12</vt:lpwstr>
  </property>
</Properties>
</file>