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88" r:id="rId30"/>
    <p:sldId id="295" r:id="rId31"/>
    <p:sldId id="297" r:id="rId32"/>
    <p:sldId id="292" r:id="rId33"/>
    <p:sldId id="293" r:id="rId34"/>
    <p:sldId id="294" r:id="rId35"/>
    <p:sldId id="296" r:id="rId36"/>
    <p:sldId id="298" r:id="rId37"/>
    <p:sldId id="300" r:id="rId38"/>
    <p:sldId id="302" r:id="rId39"/>
    <p:sldId id="303" r:id="rId40"/>
    <p:sldId id="304" r:id="rId41"/>
    <p:sldId id="305" r:id="rId42"/>
    <p:sldId id="301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7" r:id="rId64"/>
    <p:sldId id="326" r:id="rId65"/>
    <p:sldId id="328" r:id="rId66"/>
    <p:sldId id="32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71FF-6636-40AA-8734-3BDC3BA7696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347EA-CF65-4794-AB61-0172E3988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D338-22CF-47C2-8C3C-C458E520F36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E84E-4AD1-4968-ABB1-B3B05062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792DE-1323-4EAE-8ADA-5CA56027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D9434-667F-4A01-92EE-DF3E1812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F9ED0-A006-4CA5-B3B4-24189F1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015B5-93C2-4540-A4F8-B02677B0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279D-A6A9-46FC-AC8F-EBFF79A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A421D-0452-4996-867D-E1B5640A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86FB2-146F-4C82-9EA4-175669A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D0B2B-279A-4E14-9155-524783B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E3C66-D464-4E58-B13B-3FF161B3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DAA40-173B-4374-85AF-2ABD73A7E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D8633-5E8B-4168-B833-AC29B804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AC910-3780-407A-A61F-FDD60343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96031-919F-4968-9A8B-FD3A0DDF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452DD-83D0-40A2-90E0-CBC1BAA8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C521-3828-4648-A36D-3A4B402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9E865-9AE7-4362-8E3A-45EFEBE5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A4305-6EC8-42A3-843D-DECDE7D0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C76CC-9698-4491-B4FB-9C97755D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995D6-7061-4CEF-9AE4-FF2AC83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58F35-DC2F-49D3-9990-458B20C9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1B9B6-818C-4C95-909F-AACBB87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5C9D5-8774-43BB-A933-D234398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4C886-5C8A-4770-92EE-F56942FA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BDC95-2028-441D-8639-BB9CACE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6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C203-EE89-4D2B-A81F-D31ABCF9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94936-2135-490B-A2CE-0E6AD015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1E739-1C76-4377-B9CB-2F16F42F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58CEE-84B5-403A-9E10-D3618215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F7AB7-F501-43AA-8615-5430A74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D3E92-83A1-4078-8B08-492DEEC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67B03-6063-4538-8A4C-40EC6C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685C4-0F5A-4788-85A8-D760B7B5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1DC4D-FD1A-4926-8AB8-949DBE5C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720E9-6D61-4581-9FF7-5A2A0EEF2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803DA-9CED-459C-AC5C-58BC56D7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2FD19-A874-40B0-BA33-6D4C531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8A51D-1A05-48F5-8071-4B6B6D8E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5F616C-0273-4D29-93C8-36038CAF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4C9B-BBB2-457B-8929-8C5A797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35810-3C0A-4ED7-8F83-F680988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DAD4A-958C-4E12-8152-04729256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AD19E-12E0-4189-ADF3-7CB194F4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76B3C-B3D6-482D-A376-F913A00C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575FB-40F0-4D49-B987-0758F8C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DCF62-2060-457F-ADDD-2784569D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0B88-482F-4517-90D7-08E05DE5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BB674-209D-47FC-8FA4-1DAB56BB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FA54B-7533-4832-B529-AF528235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8124B-FBE5-43C9-BD72-004D63F2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AF49D-FAF9-46D8-9E41-D8525DF2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ADC11-5006-4137-892D-626B4DBD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6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9819-027F-4E84-BD90-2E23559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49711-4BE8-47B0-A71A-5D421CF22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596D6-3A2B-492A-9942-B50BD48B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52E69-9B91-43BE-A92F-4823644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5ADB5-FEFC-4F08-8E2B-5412CF86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6964C-0EFF-431A-B053-2714BCA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8DAEC-ACBD-4536-BC88-06D500E7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991D2-FF05-4708-99BE-048C894A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F66E2-DE87-41EB-9908-2ECCC17CD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E1BD-2B7A-4B07-BFE9-DA62FBA6F3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0436-2366-4C71-B35C-7BA7F6FF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8FEA-4BCE-44FC-9912-1E821840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758C-68B8-4726-BCC3-1DCCB6757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0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s?pn=20" TargetMode="External"/><Relationship Id="rId2" Type="http://schemas.openxmlformats.org/officeDocument/2006/relationships/hyperlink" Target="http://localhost:8080/emp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12BFDA07-4645-47A0-8302-5FB8923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652876"/>
            <a:ext cx="112871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176621-5158-46D2-B21A-D1FC6B484E84}"/>
              </a:ext>
            </a:extLst>
          </p:cNvPr>
          <p:cNvSpPr txBox="1"/>
          <p:nvPr/>
        </p:nvSpPr>
        <p:spPr>
          <a:xfrm>
            <a:off x="267854" y="3232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界面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4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69C4-F707-4DE9-A874-68170686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en-US" altLang="zh-CN" dirty="0"/>
              <a:t>SSM</a:t>
            </a:r>
            <a:r>
              <a:rPr lang="zh-CN" altLang="zh-CN" dirty="0"/>
              <a:t>整合的关键配置文件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2C20B-D583-47AD-9CCC-0D039E0D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zh-CN" dirty="0"/>
          </a:p>
          <a:p>
            <a:r>
              <a:rPr lang="en-US" altLang="zh-CN" dirty="0"/>
              <a:t>applicationContext.xml(Spring</a:t>
            </a:r>
            <a:r>
              <a:rPr lang="zh-CN" altLang="en-US" dirty="0"/>
              <a:t>的配置文件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springmvc</a:t>
            </a:r>
            <a:r>
              <a:rPr lang="en-US" altLang="zh-CN"/>
              <a:t>.xml(SpringMVC</a:t>
            </a:r>
            <a:r>
              <a:rPr lang="zh-CN" altLang="en-US"/>
              <a:t>的配置文件</a:t>
            </a:r>
            <a:r>
              <a:rPr lang="en-US" altLang="zh-CN"/>
              <a:t>)</a:t>
            </a:r>
            <a:endParaRPr lang="zh-CN" altLang="zh-CN" dirty="0"/>
          </a:p>
          <a:p>
            <a:r>
              <a:rPr lang="en-US" altLang="zh-CN" dirty="0"/>
              <a:t>mybatis</a:t>
            </a:r>
            <a:r>
              <a:rPr lang="en-US" altLang="zh-CN"/>
              <a:t>.xml(Mybatis</a:t>
            </a:r>
            <a:r>
              <a:rPr lang="zh-CN" altLang="en-US"/>
              <a:t>的配置文件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6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0DE1-D3D3-448D-85AB-60DAA607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" y="0"/>
            <a:ext cx="10515600" cy="1325563"/>
          </a:xfrm>
        </p:spPr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FAF68-FD1F-4BC3-9545-C7B0E19D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" y="1042883"/>
            <a:ext cx="4367213" cy="799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DE6245-8C26-4985-8F9A-1052A29A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" y="1842327"/>
            <a:ext cx="4814454" cy="70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7A57A9-1E98-44FA-9474-4A6C5C1F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3202"/>
            <a:ext cx="4483533" cy="258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3ED4D0-E9C9-4760-9DA1-ADF562B3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71680"/>
            <a:ext cx="4664364" cy="1712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51D237-01CC-423A-A7E0-DED381C69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58000"/>
            <a:ext cx="4814453" cy="1087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FBC59-2496-4E68-A370-43D0B0332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05" y="1285875"/>
            <a:ext cx="3095625" cy="42862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82C4D2-DDEE-4638-83C7-2DC85FA55729}"/>
              </a:ext>
            </a:extLst>
          </p:cNvPr>
          <p:cNvCxnSpPr/>
          <p:nvPr/>
        </p:nvCxnSpPr>
        <p:spPr>
          <a:xfrm>
            <a:off x="3191596" y="1671782"/>
            <a:ext cx="4516873" cy="17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502438-CF02-4834-BBC4-AA04D9C1AF1E}"/>
              </a:ext>
            </a:extLst>
          </p:cNvPr>
          <p:cNvCxnSpPr/>
          <p:nvPr/>
        </p:nvCxnSpPr>
        <p:spPr>
          <a:xfrm flipV="1">
            <a:off x="3135600" y="4269546"/>
            <a:ext cx="4502873" cy="17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4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003E3-2257-4F73-A829-E2D988D1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2499158"/>
            <a:ext cx="7162800" cy="3152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03CDFA-08E7-4B26-9C1E-BE1D427CCB9E}"/>
              </a:ext>
            </a:extLst>
          </p:cNvPr>
          <p:cNvSpPr txBox="1"/>
          <p:nvPr/>
        </p:nvSpPr>
        <p:spPr>
          <a:xfrm>
            <a:off x="1126836" y="1865745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334333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B0B0B-3002-4517-9BCF-6689CEB2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457"/>
            <a:ext cx="7781925" cy="231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073BC3-3521-4865-BC11-BC5ABAA0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07" y="1443037"/>
            <a:ext cx="2724150" cy="397192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58A9F1-88F7-4229-A5FA-A3E5251E3AA9}"/>
              </a:ext>
            </a:extLst>
          </p:cNvPr>
          <p:cNvCxnSpPr/>
          <p:nvPr/>
        </p:nvCxnSpPr>
        <p:spPr>
          <a:xfrm>
            <a:off x="7130473" y="2687782"/>
            <a:ext cx="2798618" cy="111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1A8234D-1BEC-46EF-84A5-3EB9EB040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4" y="5555672"/>
            <a:ext cx="4914900" cy="1066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9DAC1B-38CB-4A89-A809-1E06CABBB675}"/>
              </a:ext>
            </a:extLst>
          </p:cNvPr>
          <p:cNvSpPr txBox="1"/>
          <p:nvPr/>
        </p:nvSpPr>
        <p:spPr>
          <a:xfrm>
            <a:off x="630084" y="504563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Jdbc</a:t>
            </a:r>
            <a:r>
              <a:rPr lang="zh-CN" altLang="en-US" dirty="0"/>
              <a:t>配置文件的内容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823B27-7FFF-4869-A80C-E677853936FC}"/>
              </a:ext>
            </a:extLst>
          </p:cNvPr>
          <p:cNvCxnSpPr/>
          <p:nvPr/>
        </p:nvCxnSpPr>
        <p:spPr>
          <a:xfrm flipH="1">
            <a:off x="1403927" y="3429000"/>
            <a:ext cx="3352800" cy="24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2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0B84-09BA-44C9-BE8C-26D9FFF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8288-410E-404F-AFA0-E0A8755F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0" y="2137930"/>
            <a:ext cx="607695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ABD77-9716-450B-B974-E165242F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82" y="596900"/>
            <a:ext cx="3057525" cy="58959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19817B-BD04-4BA4-8B64-214E8E1D8E16}"/>
              </a:ext>
            </a:extLst>
          </p:cNvPr>
          <p:cNvCxnSpPr/>
          <p:nvPr/>
        </p:nvCxnSpPr>
        <p:spPr>
          <a:xfrm>
            <a:off x="5689600" y="2974109"/>
            <a:ext cx="3205018" cy="3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4A382B4-E080-49A4-86D5-F50F45A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79DD16-904C-4EEF-9412-2C40351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0B0B3-0165-468E-9D97-DB9BC20B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8" y="1690688"/>
            <a:ext cx="5839547" cy="262958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F68B05-83E4-40FD-AD36-D097E6D389A5}"/>
              </a:ext>
            </a:extLst>
          </p:cNvPr>
          <p:cNvCxnSpPr>
            <a:cxnSpLocks/>
          </p:cNvCxnSpPr>
          <p:nvPr/>
        </p:nvCxnSpPr>
        <p:spPr>
          <a:xfrm>
            <a:off x="5320145" y="2484582"/>
            <a:ext cx="4793673" cy="30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B10CEA-EBBB-4AF5-A030-1D204F24C2DA}"/>
              </a:ext>
            </a:extLst>
          </p:cNvPr>
          <p:cNvCxnSpPr>
            <a:cxnSpLocks/>
          </p:cNvCxnSpPr>
          <p:nvPr/>
        </p:nvCxnSpPr>
        <p:spPr>
          <a:xfrm>
            <a:off x="5483730" y="3131127"/>
            <a:ext cx="4630088" cy="125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26193F-5285-4A24-B0F3-A31DB2A9A008}"/>
              </a:ext>
            </a:extLst>
          </p:cNvPr>
          <p:cNvCxnSpPr>
            <a:cxnSpLocks/>
          </p:cNvCxnSpPr>
          <p:nvPr/>
        </p:nvCxnSpPr>
        <p:spPr>
          <a:xfrm flipV="1">
            <a:off x="4599709" y="2752436"/>
            <a:ext cx="5734051" cy="12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0D5625A-B5B3-44B0-8C50-0792C98B6BDE}"/>
              </a:ext>
            </a:extLst>
          </p:cNvPr>
          <p:cNvSpPr/>
          <p:nvPr/>
        </p:nvSpPr>
        <p:spPr>
          <a:xfrm>
            <a:off x="3380509" y="2641600"/>
            <a:ext cx="1219200" cy="2586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A7C871-1FF8-456F-AFAC-2B1ED1FC5879}"/>
              </a:ext>
            </a:extLst>
          </p:cNvPr>
          <p:cNvSpPr txBox="1"/>
          <p:nvPr/>
        </p:nvSpPr>
        <p:spPr>
          <a:xfrm>
            <a:off x="655782" y="49229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3AA0D7-5734-44DC-B6EC-24699D9B91F9}"/>
              </a:ext>
            </a:extLst>
          </p:cNvPr>
          <p:cNvCxnSpPr/>
          <p:nvPr/>
        </p:nvCxnSpPr>
        <p:spPr>
          <a:xfrm flipH="1">
            <a:off x="2715491" y="2900218"/>
            <a:ext cx="1099127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5C40-1055-4871-AEC0-28F58F06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49E7E-94F3-4FA4-99D1-C11D6B6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2846"/>
            <a:ext cx="6637481" cy="40723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3F36F-11AB-4EE3-9562-61B6D7C2DA1D}"/>
              </a:ext>
            </a:extLst>
          </p:cNvPr>
          <p:cNvSpPr txBox="1"/>
          <p:nvPr/>
        </p:nvSpPr>
        <p:spPr>
          <a:xfrm>
            <a:off x="838200" y="573578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来自第一步配置的</a:t>
            </a:r>
            <a:r>
              <a:rPr lang="en-US" altLang="zh-CN" dirty="0"/>
              <a:t>C3P0</a:t>
            </a:r>
            <a:r>
              <a:rPr lang="zh-CN" altLang="en-US" dirty="0"/>
              <a:t>数据源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9A38EE-9626-4156-9A39-DFA43801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76200"/>
            <a:ext cx="3105150" cy="67056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9B9864-24BB-48AD-BA46-3233199E17EC}"/>
              </a:ext>
            </a:extLst>
          </p:cNvPr>
          <p:cNvCxnSpPr/>
          <p:nvPr/>
        </p:nvCxnSpPr>
        <p:spPr>
          <a:xfrm flipH="1">
            <a:off x="2613891" y="2438400"/>
            <a:ext cx="1461093" cy="32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F7DE6A-216B-47AB-B6B6-0D147D69F64C}"/>
              </a:ext>
            </a:extLst>
          </p:cNvPr>
          <p:cNvCxnSpPr/>
          <p:nvPr/>
        </p:nvCxnSpPr>
        <p:spPr>
          <a:xfrm flipV="1">
            <a:off x="5116945" y="3306618"/>
            <a:ext cx="5283200" cy="156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C9EABC-CD72-498C-A95E-537879E7703F}"/>
              </a:ext>
            </a:extLst>
          </p:cNvPr>
          <p:cNvSpPr txBox="1"/>
          <p:nvPr/>
        </p:nvSpPr>
        <p:spPr>
          <a:xfrm>
            <a:off x="4476288" y="4393462"/>
            <a:ext cx="4089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返回值任意 </a:t>
            </a:r>
            <a:r>
              <a:rPr lang="en-US" altLang="zh-CN" sz="1100" dirty="0" err="1"/>
              <a:t>com.crud.service</a:t>
            </a:r>
            <a:r>
              <a:rPr lang="zh-CN" altLang="en-US" sz="1100" dirty="0"/>
              <a:t>包及其子包下的任意方法 可变参数</a:t>
            </a:r>
          </a:p>
        </p:txBody>
      </p:sp>
    </p:spTree>
    <p:extLst>
      <p:ext uri="{BB962C8B-B14F-4D97-AF65-F5344CB8AC3E}">
        <p14:creationId xmlns:p14="http://schemas.microsoft.com/office/powerpoint/2010/main" val="28482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9A1A0-D7E5-4E3F-97B7-E7875FC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837"/>
            <a:ext cx="9406470" cy="12269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9BD683-C0E1-4216-905F-C03B44595E5B}"/>
              </a:ext>
            </a:extLst>
          </p:cNvPr>
          <p:cNvSpPr txBox="1"/>
          <p:nvPr/>
        </p:nvSpPr>
        <p:spPr>
          <a:xfrm>
            <a:off x="838200" y="191559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完整文件头 从文档中拷贝</a:t>
            </a:r>
          </a:p>
        </p:txBody>
      </p:sp>
    </p:spTree>
    <p:extLst>
      <p:ext uri="{BB962C8B-B14F-4D97-AF65-F5344CB8AC3E}">
        <p14:creationId xmlns:p14="http://schemas.microsoft.com/office/powerpoint/2010/main" val="406439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4D54-5D98-41E0-9B28-43C13EF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722F7-DC5C-4C80-A940-CA7A737F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076"/>
            <a:ext cx="8063230" cy="3574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C47B19-8C66-4AD4-BB7E-A82B4A85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6AB3B9-5827-44C6-92BC-BBB84FC3C09B}"/>
              </a:ext>
            </a:extLst>
          </p:cNvPr>
          <p:cNvCxnSpPr>
            <a:cxnSpLocks/>
          </p:cNvCxnSpPr>
          <p:nvPr/>
        </p:nvCxnSpPr>
        <p:spPr>
          <a:xfrm flipV="1">
            <a:off x="4031615" y="2004291"/>
            <a:ext cx="5897476" cy="78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FD0A39-66C3-439B-9B54-3C52AB823CC4}"/>
              </a:ext>
            </a:extLst>
          </p:cNvPr>
          <p:cNvCxnSpPr>
            <a:cxnSpLocks/>
          </p:cNvCxnSpPr>
          <p:nvPr/>
        </p:nvCxnSpPr>
        <p:spPr>
          <a:xfrm>
            <a:off x="3537527" y="3519055"/>
            <a:ext cx="6613237" cy="257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D12F26-95AA-45CB-AEBB-A1B99037EC1F}"/>
              </a:ext>
            </a:extLst>
          </p:cNvPr>
          <p:cNvCxnSpPr/>
          <p:nvPr/>
        </p:nvCxnSpPr>
        <p:spPr>
          <a:xfrm>
            <a:off x="2669309" y="3842327"/>
            <a:ext cx="7712733" cy="239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4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79B-F43C-4909-B9C7-5608DCF0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mybatis.xml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436A5-3668-481A-9657-8C18934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471"/>
            <a:ext cx="6631881" cy="4410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81A96C-D0B6-4575-8EF7-9DFA5540DEA0}"/>
              </a:ext>
            </a:extLst>
          </p:cNvPr>
          <p:cNvSpPr/>
          <p:nvPr/>
        </p:nvSpPr>
        <p:spPr>
          <a:xfrm>
            <a:off x="838200" y="2586182"/>
            <a:ext cx="5969000" cy="19119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660DB7-8041-498D-8F33-9D319F9E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430" y="0"/>
            <a:ext cx="2961224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04D708-E5A1-4874-8795-17E2FB5ECA52}"/>
              </a:ext>
            </a:extLst>
          </p:cNvPr>
          <p:cNvCxnSpPr/>
          <p:nvPr/>
        </p:nvCxnSpPr>
        <p:spPr>
          <a:xfrm flipV="1">
            <a:off x="4257964" y="2586182"/>
            <a:ext cx="5624945" cy="16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50B5-E521-4A89-87E7-2B050CEA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功能分解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2D4EC-FEC1-4C8C-AB51-C3B6EAE2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CN" dirty="0"/>
              <a:t> </a:t>
            </a:r>
            <a:r>
              <a:rPr lang="zh-CN" altLang="zh-CN" dirty="0"/>
              <a:t>查询和分页显示</a:t>
            </a:r>
          </a:p>
          <a:p>
            <a:r>
              <a:rPr lang="zh-CN" altLang="zh-CN" dirty="0"/>
              <a:t> 新增员工</a:t>
            </a:r>
            <a:r>
              <a:rPr lang="zh-CN" altLang="zh-CN"/>
              <a:t>信息功能</a:t>
            </a:r>
            <a:endParaRPr lang="zh-CN" altLang="zh-CN" dirty="0"/>
          </a:p>
          <a:p>
            <a:r>
              <a:rPr lang="zh-CN" altLang="zh-CN" dirty="0"/>
              <a:t> 单个删除员工</a:t>
            </a:r>
          </a:p>
          <a:p>
            <a:r>
              <a:rPr lang="zh-CN" altLang="zh-CN" dirty="0"/>
              <a:t> 批量</a:t>
            </a:r>
            <a:r>
              <a:rPr lang="zh-CN" altLang="zh-CN"/>
              <a:t>删除员工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96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1A1AC-C2F0-400D-B50D-79227C08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手动在数据库中创建数据库表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F7A1CE-FBA1-4B5B-89F2-A03D9E2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08C24-4810-4F3F-A375-21C8A755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zh-CN" dirty="0"/>
              <a:t>的逆向工程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0FAD82-ED35-49DB-B4EA-DF4469F0A6CE}"/>
              </a:ext>
            </a:extLst>
          </p:cNvPr>
          <p:cNvSpPr txBox="1"/>
          <p:nvPr/>
        </p:nvSpPr>
        <p:spPr>
          <a:xfrm>
            <a:off x="86231" y="142752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mbg.xml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DE67E-36A3-4BC6-B401-44801EBF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06" y="1427527"/>
            <a:ext cx="4786026" cy="52788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246675-2F51-48EF-9627-599DCF59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02" y="0"/>
            <a:ext cx="1931989" cy="454375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0E0847-616A-4812-8501-DBB22B733A54}"/>
              </a:ext>
            </a:extLst>
          </p:cNvPr>
          <p:cNvCxnSpPr>
            <a:cxnSpLocks/>
          </p:cNvCxnSpPr>
          <p:nvPr/>
        </p:nvCxnSpPr>
        <p:spPr>
          <a:xfrm flipV="1">
            <a:off x="4765964" y="637525"/>
            <a:ext cx="4941454" cy="330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161993-8EAB-454A-944B-6CA1309219DF}"/>
              </a:ext>
            </a:extLst>
          </p:cNvPr>
          <p:cNvCxnSpPr>
            <a:cxnSpLocks/>
          </p:cNvCxnSpPr>
          <p:nvPr/>
        </p:nvCxnSpPr>
        <p:spPr>
          <a:xfrm flipV="1">
            <a:off x="4285673" y="2480690"/>
            <a:ext cx="5242754" cy="233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5498E0-8638-4616-81ED-F5916D4C0CCF}"/>
              </a:ext>
            </a:extLst>
          </p:cNvPr>
          <p:cNvCxnSpPr>
            <a:cxnSpLocks/>
          </p:cNvCxnSpPr>
          <p:nvPr/>
        </p:nvCxnSpPr>
        <p:spPr>
          <a:xfrm flipV="1">
            <a:off x="4008582" y="1570183"/>
            <a:ext cx="5771932" cy="40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69239B15-DFB2-4AE2-A7ED-52759099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55" y="4380393"/>
            <a:ext cx="4405745" cy="2477607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6D95D6-0A80-49AC-843B-40CF0F266805}"/>
              </a:ext>
            </a:extLst>
          </p:cNvPr>
          <p:cNvCxnSpPr/>
          <p:nvPr/>
        </p:nvCxnSpPr>
        <p:spPr>
          <a:xfrm flipV="1">
            <a:off x="5680364" y="4686407"/>
            <a:ext cx="2152643" cy="15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12648F-EB28-4743-91FE-5E4199C8DDF6}"/>
              </a:ext>
            </a:extLst>
          </p:cNvPr>
          <p:cNvCxnSpPr/>
          <p:nvPr/>
        </p:nvCxnSpPr>
        <p:spPr>
          <a:xfrm flipV="1">
            <a:off x="5708073" y="6142182"/>
            <a:ext cx="2124934" cy="25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4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737A-F3FB-4B93-9AF8-C1B1EF2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71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程序实现</a:t>
            </a:r>
            <a:r>
              <a:rPr lang="en-US" altLang="zh-CN" dirty="0" err="1"/>
              <a:t>mybatis</a:t>
            </a:r>
            <a:r>
              <a:rPr lang="zh-CN" altLang="en-US" dirty="0"/>
              <a:t>逆向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938D9-F625-4EE0-AA99-A418AE9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" y="2474648"/>
            <a:ext cx="5820064" cy="4190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C8B6B-0B51-415B-B181-5952BA6C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91" y="283729"/>
            <a:ext cx="3924300" cy="6477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93BD6A-5104-419F-987D-7156F95200DF}"/>
              </a:ext>
            </a:extLst>
          </p:cNvPr>
          <p:cNvCxnSpPr>
            <a:cxnSpLocks/>
          </p:cNvCxnSpPr>
          <p:nvPr/>
        </p:nvCxnSpPr>
        <p:spPr>
          <a:xfrm>
            <a:off x="1662545" y="2586182"/>
            <a:ext cx="7887855" cy="10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BC30F1-400C-42AA-AC54-61824D2E10F6}"/>
              </a:ext>
            </a:extLst>
          </p:cNvPr>
          <p:cNvCxnSpPr/>
          <p:nvPr/>
        </p:nvCxnSpPr>
        <p:spPr>
          <a:xfrm>
            <a:off x="2881745" y="5495636"/>
            <a:ext cx="5588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99F5A-A653-4259-89FE-2847D150A042}"/>
              </a:ext>
            </a:extLst>
          </p:cNvPr>
          <p:cNvSpPr txBox="1"/>
          <p:nvPr/>
        </p:nvSpPr>
        <p:spPr>
          <a:xfrm>
            <a:off x="267855" y="168101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mybatis</a:t>
            </a:r>
            <a:r>
              <a:rPr lang="zh-CN" altLang="en-US" dirty="0"/>
              <a:t>官网拷贝，指定配置文件的路径</a:t>
            </a:r>
          </a:p>
        </p:txBody>
      </p:sp>
    </p:spTree>
    <p:extLst>
      <p:ext uri="{BB962C8B-B14F-4D97-AF65-F5344CB8AC3E}">
        <p14:creationId xmlns:p14="http://schemas.microsoft.com/office/powerpoint/2010/main" val="113283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36ED-3429-4D5D-9318-28E621BF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逆向成功后测试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BD38D-D12E-4752-BBBF-BCA56769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1" y="1851602"/>
            <a:ext cx="4317364" cy="4742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DFC8BF-9FE1-478D-B862-EE572222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80424" cy="35929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E01D8F-251B-4D4C-9006-EF33F7BC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21890"/>
            <a:ext cx="5874616" cy="10681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97C64EE-ACD7-4F7A-B549-03BC0E2ACA1C}"/>
              </a:ext>
            </a:extLst>
          </p:cNvPr>
          <p:cNvSpPr txBox="1"/>
          <p:nvPr/>
        </p:nvSpPr>
        <p:spPr>
          <a:xfrm>
            <a:off x="6096000" y="4911379"/>
            <a:ext cx="505138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批量生成数据的时候，可以使用循环单个插入，这里选择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的方式插入</a:t>
            </a:r>
            <a:endParaRPr lang="en-US" altLang="zh-CN" sz="1100" dirty="0"/>
          </a:p>
          <a:p>
            <a:r>
              <a:rPr lang="zh-CN" altLang="en-US" sz="1100" dirty="0"/>
              <a:t>需要在</a:t>
            </a:r>
            <a:r>
              <a:rPr lang="en-US" altLang="zh-CN" sz="1100" dirty="0"/>
              <a:t>Spring</a:t>
            </a:r>
            <a:r>
              <a:rPr lang="zh-CN" altLang="en-US" sz="1100" dirty="0"/>
              <a:t>的配置文件中注入</a:t>
            </a:r>
            <a:r>
              <a:rPr lang="en-US" altLang="zh-CN" sz="1100" dirty="0" err="1"/>
              <a:t>SqlSession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95D722-5FB8-4862-8B8F-DB340F27D394}"/>
              </a:ext>
            </a:extLst>
          </p:cNvPr>
          <p:cNvCxnSpPr/>
          <p:nvPr/>
        </p:nvCxnSpPr>
        <p:spPr>
          <a:xfrm>
            <a:off x="1838036" y="3592945"/>
            <a:ext cx="4341091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18A121-CA5E-4834-8B74-26671427337A}"/>
              </a:ext>
            </a:extLst>
          </p:cNvPr>
          <p:cNvSpPr/>
          <p:nvPr/>
        </p:nvSpPr>
        <p:spPr>
          <a:xfrm>
            <a:off x="838200" y="4904723"/>
            <a:ext cx="3650673" cy="129287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C2C8D9-BC74-43D8-873A-730E06A655CA}"/>
              </a:ext>
            </a:extLst>
          </p:cNvPr>
          <p:cNvSpPr txBox="1"/>
          <p:nvPr/>
        </p:nvSpPr>
        <p:spPr>
          <a:xfrm>
            <a:off x="6158983" y="4015517"/>
            <a:ext cx="2340705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用户名使用</a:t>
            </a:r>
            <a:r>
              <a:rPr lang="en-US" altLang="zh-CN" sz="1100" dirty="0"/>
              <a:t>UUID</a:t>
            </a:r>
            <a:r>
              <a:rPr lang="zh-CN" altLang="en-US" sz="1100" dirty="0"/>
              <a:t>生成，保持唯一性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8CDC7F-9F64-490C-BFA0-99C1F6B66AB7}"/>
              </a:ext>
            </a:extLst>
          </p:cNvPr>
          <p:cNvCxnSpPr/>
          <p:nvPr/>
        </p:nvCxnSpPr>
        <p:spPr>
          <a:xfrm flipV="1">
            <a:off x="4008581" y="4320414"/>
            <a:ext cx="2087419" cy="110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9496-86DF-42FC-AE9B-B25CA090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测试后检查数据库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6D47-23F5-4888-9550-EAA8F37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查看是否有数据生成</a:t>
            </a:r>
          </a:p>
        </p:txBody>
      </p:sp>
    </p:spTree>
    <p:extLst>
      <p:ext uri="{BB962C8B-B14F-4D97-AF65-F5344CB8AC3E}">
        <p14:creationId xmlns:p14="http://schemas.microsoft.com/office/powerpoint/2010/main" val="392924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E1B-594C-46F4-8CBB-5584B196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30133-07E1-4C80-B510-174FB13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返回分页页面</a:t>
            </a:r>
            <a:endParaRPr lang="en-US" altLang="zh-CN" dirty="0"/>
          </a:p>
          <a:p>
            <a:r>
              <a:rPr lang="zh-CN" altLang="en-US" dirty="0"/>
              <a:t>新增员工信息</a:t>
            </a:r>
            <a:endParaRPr lang="en-US" altLang="zh-CN" dirty="0"/>
          </a:p>
          <a:p>
            <a:r>
              <a:rPr lang="zh-CN" altLang="en-US" dirty="0"/>
              <a:t>修改员工信息</a:t>
            </a:r>
            <a:endParaRPr lang="en-US" altLang="zh-CN" dirty="0"/>
          </a:p>
          <a:p>
            <a:r>
              <a:rPr lang="zh-CN" altLang="en-US" dirty="0"/>
              <a:t>删除员工记录</a:t>
            </a:r>
          </a:p>
        </p:txBody>
      </p:sp>
    </p:spTree>
    <p:extLst>
      <p:ext uri="{BB962C8B-B14F-4D97-AF65-F5344CB8AC3E}">
        <p14:creationId xmlns:p14="http://schemas.microsoft.com/office/powerpoint/2010/main" val="410561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第一版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 err="1"/>
              <a:t>index.jsp</a:t>
            </a:r>
            <a:r>
              <a:rPr lang="zh-CN" altLang="en-US" dirty="0"/>
              <a:t>转发请求（</a:t>
            </a:r>
            <a:r>
              <a:rPr lang="en-US" altLang="zh-CN" dirty="0"/>
              <a:t>URI</a:t>
            </a:r>
            <a:r>
              <a:rPr lang="zh-CN" altLang="en-US" dirty="0"/>
              <a:t>为</a:t>
            </a:r>
            <a:r>
              <a:rPr lang="en-US" altLang="zh-CN" dirty="0"/>
              <a:t>/</a:t>
            </a:r>
            <a:r>
              <a:rPr lang="en-US" altLang="zh-CN" dirty="0" err="1"/>
              <a:t>emps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层的</a:t>
            </a:r>
            <a:r>
              <a:rPr lang="en-US" altLang="zh-CN" dirty="0" err="1"/>
              <a:t>EmployeeController</a:t>
            </a:r>
            <a:r>
              <a:rPr lang="zh-CN" altLang="en-US" dirty="0"/>
              <a:t>接收请求，查出员工数据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Model</a:t>
            </a:r>
            <a:r>
              <a:rPr lang="zh-CN" altLang="en-US" dirty="0"/>
              <a:t>交给</a:t>
            </a:r>
            <a:r>
              <a:rPr lang="en-US" altLang="zh-CN" dirty="0" err="1"/>
              <a:t>list.jsp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322616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A3BCA5-1714-4987-B331-FA1FD927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835"/>
            <a:ext cx="9096375" cy="90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589F9E-44B9-4BB5-A603-7B2F2C6D12EF}"/>
              </a:ext>
            </a:extLst>
          </p:cNvPr>
          <p:cNvSpPr txBox="1"/>
          <p:nvPr/>
        </p:nvSpPr>
        <p:spPr>
          <a:xfrm>
            <a:off x="748146" y="1406503"/>
            <a:ext cx="704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前端页面显示的数据是：</a:t>
            </a:r>
            <a:r>
              <a:rPr lang="en-US" altLang="zh-CN" dirty="0" err="1"/>
              <a:t>empId</a:t>
            </a:r>
            <a:r>
              <a:rPr lang="en-US" altLang="zh-CN" dirty="0"/>
              <a:t>/</a:t>
            </a:r>
            <a:r>
              <a:rPr lang="en-US" altLang="zh-CN" dirty="0" err="1"/>
              <a:t>empName</a:t>
            </a:r>
            <a:r>
              <a:rPr lang="en-US" altLang="zh-CN" dirty="0"/>
              <a:t>/gender/email/</a:t>
            </a:r>
            <a:r>
              <a:rPr lang="en-US" altLang="zh-CN" dirty="0" err="1"/>
              <a:t>deptName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36A78C-24BF-4555-AC93-4E0C69E35EEA}"/>
              </a:ext>
            </a:extLst>
          </p:cNvPr>
          <p:cNvSpPr txBox="1"/>
          <p:nvPr/>
        </p:nvSpPr>
        <p:spPr>
          <a:xfrm>
            <a:off x="838200" y="2900218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需要在</a:t>
            </a:r>
            <a:r>
              <a:rPr lang="en-US" altLang="zh-CN" dirty="0"/>
              <a:t>employee</a:t>
            </a:r>
            <a:r>
              <a:rPr lang="zh-CN" altLang="en-US" dirty="0"/>
              <a:t>实体类中添加</a:t>
            </a:r>
            <a:r>
              <a:rPr lang="en-US" altLang="zh-CN" dirty="0"/>
              <a:t>department</a:t>
            </a:r>
            <a:r>
              <a:rPr lang="zh-CN" altLang="en-US" dirty="0"/>
              <a:t>对象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33AA2F-1A52-438F-9636-48C34AE8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" y="3812288"/>
            <a:ext cx="2689082" cy="1683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C4F466-9493-470E-B632-D522B745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62" y="3588451"/>
            <a:ext cx="3952875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A9EB72-6E56-4D80-BB67-8CB4F0E2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62" y="4192517"/>
            <a:ext cx="492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78457A-010F-4CD3-AD74-EEF5E6A94939}"/>
              </a:ext>
            </a:extLst>
          </p:cNvPr>
          <p:cNvSpPr/>
          <p:nvPr/>
        </p:nvSpPr>
        <p:spPr>
          <a:xfrm>
            <a:off x="3851561" y="2984500"/>
            <a:ext cx="8340439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50B7CD-B434-4F55-8159-CCE9F17B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01D3A4-0C06-4EA5-8DCA-B102B476D95F}"/>
              </a:ext>
            </a:extLst>
          </p:cNvPr>
          <p:cNvSpPr txBox="1"/>
          <p:nvPr/>
        </p:nvSpPr>
        <p:spPr>
          <a:xfrm>
            <a:off x="838200" y="1475244"/>
            <a:ext cx="47740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默认生成的</a:t>
            </a:r>
            <a:r>
              <a:rPr lang="en-US" altLang="zh-CN" sz="1100" dirty="0" err="1"/>
              <a:t>employeemapper</a:t>
            </a:r>
            <a:r>
              <a:rPr lang="zh-CN" altLang="en-US" sz="1100" dirty="0"/>
              <a:t>接口是不带有联合查询员工和部门信息的方法</a:t>
            </a:r>
            <a:endParaRPr lang="en-US" altLang="zh-CN" sz="1100" dirty="0"/>
          </a:p>
          <a:p>
            <a:r>
              <a:rPr lang="zh-CN" altLang="en-US" sz="1100" dirty="0"/>
              <a:t>此处需要增加</a:t>
            </a:r>
            <a:r>
              <a:rPr lang="en-US" altLang="zh-CN" sz="1100" dirty="0"/>
              <a:t>2</a:t>
            </a:r>
            <a:r>
              <a:rPr lang="zh-CN" altLang="en-US" sz="1100" dirty="0"/>
              <a:t>个方法</a:t>
            </a:r>
            <a:endParaRPr lang="en-US" altLang="zh-CN" sz="1100" dirty="0"/>
          </a:p>
          <a:p>
            <a:r>
              <a:rPr lang="zh-CN" altLang="en-US" sz="1100" dirty="0"/>
              <a:t>对应需要修改</a:t>
            </a:r>
            <a:r>
              <a:rPr lang="en-US" altLang="zh-CN" sz="1100" dirty="0"/>
              <a:t>mapper</a:t>
            </a:r>
            <a:r>
              <a:rPr lang="zh-CN" altLang="en-US" sz="1100" dirty="0"/>
              <a:t>的映射文件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39916-0D98-4687-80B1-A38E77A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" y="2540000"/>
            <a:ext cx="2890938" cy="28427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2ED721-9FBD-4939-BC61-72862956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62" y="2248444"/>
            <a:ext cx="4292599" cy="67383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160D43-8C28-45F7-A429-D5B2CA65A6D6}"/>
              </a:ext>
            </a:extLst>
          </p:cNvPr>
          <p:cNvCxnSpPr/>
          <p:nvPr/>
        </p:nvCxnSpPr>
        <p:spPr>
          <a:xfrm flipV="1">
            <a:off x="2403193" y="2678545"/>
            <a:ext cx="1448368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8D25CC8-2F96-4CCF-9897-958A2F16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62" y="3480038"/>
            <a:ext cx="4292599" cy="15338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AB8939-DB33-42E6-A94D-D106EC4A8EC1}"/>
              </a:ext>
            </a:extLst>
          </p:cNvPr>
          <p:cNvSpPr txBox="1"/>
          <p:nvPr/>
        </p:nvSpPr>
        <p:spPr>
          <a:xfrm>
            <a:off x="3927762" y="3085097"/>
            <a:ext cx="2550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参考不带返回部门信息的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语句编写</a:t>
            </a:r>
            <a:endParaRPr lang="en-US" altLang="zh-CN" sz="1100" dirty="0"/>
          </a:p>
          <a:p>
            <a:r>
              <a:rPr lang="en-US" altLang="zh-CN" sz="1100" dirty="0"/>
              <a:t>xml</a:t>
            </a:r>
            <a:r>
              <a:rPr lang="zh-CN" altLang="en-US" sz="1100" dirty="0"/>
              <a:t>的返回结果需要重新封装</a:t>
            </a:r>
            <a:r>
              <a:rPr lang="en-US" altLang="zh-CN" sz="1100" dirty="0" err="1"/>
              <a:t>resultmap</a:t>
            </a:r>
            <a:endParaRPr lang="zh-CN" altLang="en-US" sz="11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F927E8-915F-4C88-B8E9-2BD223F2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01" y="5246808"/>
            <a:ext cx="3574184" cy="9378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A59282-F03A-48A1-BA3A-76C0564CB420}"/>
              </a:ext>
            </a:extLst>
          </p:cNvPr>
          <p:cNvSpPr txBox="1"/>
          <p:nvPr/>
        </p:nvSpPr>
        <p:spPr>
          <a:xfrm>
            <a:off x="3927762" y="501912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相同的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部分重新抽取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6D5B9D-958E-4116-8C6A-5F2A4D5CD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102" y="3072822"/>
            <a:ext cx="2890938" cy="20771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EB0CB9-BD6F-44BB-8A92-BC6510DA7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102" y="5330233"/>
            <a:ext cx="3345440" cy="112662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85EDAA-8D9F-474A-8746-667D8029FCA8}"/>
              </a:ext>
            </a:extLst>
          </p:cNvPr>
          <p:cNvCxnSpPr/>
          <p:nvPr/>
        </p:nvCxnSpPr>
        <p:spPr>
          <a:xfrm>
            <a:off x="2278380" y="5212143"/>
            <a:ext cx="135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5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EmployeeMapper.xml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BEBE7C-D36F-407B-B84F-4108718CEB31}"/>
              </a:ext>
            </a:extLst>
          </p:cNvPr>
          <p:cNvGrpSpPr/>
          <p:nvPr/>
        </p:nvGrpSpPr>
        <p:grpSpPr>
          <a:xfrm>
            <a:off x="215442" y="1144382"/>
            <a:ext cx="3219889" cy="2084893"/>
            <a:chOff x="0" y="736414"/>
            <a:chExt cx="4640919" cy="204373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DD41E2-66AA-41D3-BFCF-1A958EE4A65F}"/>
                </a:ext>
              </a:extLst>
            </p:cNvPr>
            <p:cNvSpPr/>
            <p:nvPr/>
          </p:nvSpPr>
          <p:spPr>
            <a:xfrm>
              <a:off x="0" y="736414"/>
              <a:ext cx="4640919" cy="204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 err="1"/>
                <a:t>index.jsp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DF2997-6E6F-4683-8488-79C4FC085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040064"/>
              <a:ext cx="4249116" cy="166109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648011-B5CA-4EDE-BB85-4657ADEB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1163" y="2076017"/>
              <a:ext cx="4514193" cy="2734026"/>
            </a:xfrm>
            <a:prstGeom prst="rect">
              <a:avLst/>
            </a:prstGeom>
          </p:spPr>
        </p:pic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/>
          <p:nvPr/>
        </p:nvCxnSpPr>
        <p:spPr>
          <a:xfrm>
            <a:off x="794327" y="1782618"/>
            <a:ext cx="387928" cy="330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396669" y="5402211"/>
            <a:ext cx="2597186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这里的对象都是自动注入的</a:t>
            </a:r>
            <a:r>
              <a:rPr lang="en-US" altLang="zh-CN" sz="1100" dirty="0" err="1"/>
              <a:t>byType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从前端带过来的默认请求参数为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</a:p>
          <a:p>
            <a:r>
              <a:rPr lang="zh-CN" altLang="en-US" sz="1100" dirty="0"/>
              <a:t>以</a:t>
            </a:r>
            <a:r>
              <a:rPr lang="en-US" altLang="zh-CN" sz="1100" dirty="0"/>
              <a:t>?</a:t>
            </a:r>
            <a:r>
              <a:rPr lang="en-US" altLang="zh-CN" sz="1100" dirty="0" err="1"/>
              <a:t>pn</a:t>
            </a:r>
            <a:r>
              <a:rPr lang="en-US" altLang="zh-CN" sz="1100" dirty="0"/>
              <a:t>=1</a:t>
            </a:r>
            <a:r>
              <a:rPr lang="zh-CN" altLang="en-US" sz="1100" dirty="0"/>
              <a:t>的形式拼接在</a:t>
            </a:r>
            <a:r>
              <a:rPr lang="en-US" altLang="zh-CN" sz="1100" dirty="0" err="1"/>
              <a:t>url</a:t>
            </a:r>
            <a:r>
              <a:rPr lang="zh-CN" altLang="en-US" sz="1100" dirty="0"/>
              <a:t>后面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这里写死了每页显示</a:t>
            </a:r>
            <a:r>
              <a:rPr lang="en-US" altLang="zh-CN" sz="1100" dirty="0"/>
              <a:t>5</a:t>
            </a:r>
            <a:r>
              <a:rPr lang="zh-CN" altLang="en-US" sz="1100" dirty="0"/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37060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5667-258D-4263-BC03-CE85F2A5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技术点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2840C-3244-4711-8026-9DD8B9D0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	-</a:t>
            </a:r>
            <a:r>
              <a:rPr lang="zh-CN" altLang="zh-CN" dirty="0"/>
              <a:t>基础框架：</a:t>
            </a:r>
            <a:r>
              <a:rPr lang="en-US" altLang="zh-CN" dirty="0" err="1"/>
              <a:t>SpringMVC+Spring+MyBatis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数据库：</a:t>
            </a:r>
            <a:r>
              <a:rPr lang="en-US" altLang="zh-CN" dirty="0"/>
              <a:t>MySQL</a:t>
            </a:r>
            <a:endParaRPr lang="zh-CN" altLang="zh-CN" dirty="0"/>
          </a:p>
          <a:p>
            <a:r>
              <a:rPr lang="en-US" altLang="zh-CN" dirty="0"/>
              <a:t>	-</a:t>
            </a:r>
            <a:r>
              <a:rPr lang="zh-CN" altLang="zh-CN" dirty="0"/>
              <a:t>前端框架：</a:t>
            </a:r>
            <a:r>
              <a:rPr lang="en-US" altLang="zh-CN" dirty="0" err="1"/>
              <a:t>BootStrap</a:t>
            </a:r>
            <a:r>
              <a:rPr lang="zh-CN" altLang="zh-CN" dirty="0"/>
              <a:t>快速搭建</a:t>
            </a:r>
          </a:p>
          <a:p>
            <a:r>
              <a:rPr lang="en-US" altLang="zh-CN" dirty="0"/>
              <a:t>	-</a:t>
            </a:r>
            <a:r>
              <a:rPr lang="zh-CN" altLang="zh-CN" dirty="0"/>
              <a:t>分页：</a:t>
            </a:r>
            <a:r>
              <a:rPr lang="en-US" altLang="zh-CN" dirty="0" err="1"/>
              <a:t>pagehelper</a:t>
            </a:r>
            <a:r>
              <a:rPr lang="zh-CN" altLang="zh-CN" dirty="0"/>
              <a:t>（</a:t>
            </a:r>
            <a:r>
              <a:rPr lang="en-US" altLang="zh-CN" err="1"/>
              <a:t>Mybatis</a:t>
            </a:r>
            <a:r>
              <a:rPr lang="zh-CN" altLang="zh-CN"/>
              <a:t>的</a:t>
            </a:r>
            <a:r>
              <a:rPr lang="zh-CN" altLang="en-US"/>
              <a:t>插件</a:t>
            </a:r>
            <a:r>
              <a:rPr lang="zh-CN" altLang="zh-CN"/>
              <a:t>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59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9477-A69D-4A21-A2B0-6156958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6D4C-2804-4865-AB93-7E93FBC2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/>
              <a:t>分页使用的是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在</a:t>
            </a:r>
            <a:r>
              <a:rPr lang="en-US" altLang="zh-CN" sz="1100" dirty="0"/>
              <a:t>Controller</a:t>
            </a:r>
            <a:r>
              <a:rPr lang="zh-CN" altLang="en-US" sz="1100" dirty="0"/>
              <a:t>中使用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DCBB23-1E2F-48F8-A77C-F071B212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08274"/>
            <a:ext cx="5829451" cy="38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1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12F331-0720-4463-A320-1AC2A59B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5513"/>
            <a:ext cx="6957002" cy="400128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922843E-0223-435B-B694-0A743E911A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Bootstrap</a:t>
            </a:r>
            <a:r>
              <a:rPr lang="zh-CN" altLang="en-US"/>
              <a:t>搭建</a:t>
            </a:r>
            <a:r>
              <a:rPr lang="en-US" altLang="zh-CN"/>
              <a:t>UI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8352B-8F6E-4EDB-A41A-66B30E43E572}"/>
              </a:ext>
            </a:extLst>
          </p:cNvPr>
          <p:cNvSpPr txBox="1"/>
          <p:nvPr/>
        </p:nvSpPr>
        <p:spPr>
          <a:xfrm>
            <a:off x="990600" y="1658422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基本环境的准备：</a:t>
            </a:r>
            <a:r>
              <a:rPr lang="en-US" altLang="zh-CN" dirty="0"/>
              <a:t>EL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en-US" altLang="zh-CN" dirty="0" err="1"/>
              <a:t>Jquery</a:t>
            </a:r>
            <a:r>
              <a:rPr lang="en-US" altLang="zh-CN" dirty="0"/>
              <a:t>/Bootstrap/</a:t>
            </a:r>
            <a:r>
              <a:rPr lang="zh-CN" altLang="en-US" dirty="0"/>
              <a:t>全局服务器的地址</a:t>
            </a:r>
          </a:p>
        </p:txBody>
      </p:sp>
    </p:spTree>
    <p:extLst>
      <p:ext uri="{BB962C8B-B14F-4D97-AF65-F5344CB8AC3E}">
        <p14:creationId xmlns:p14="http://schemas.microsoft.com/office/powerpoint/2010/main" val="288148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第</a:t>
            </a:r>
            <a:r>
              <a:rPr lang="en-US" altLang="zh-CN" sz="1100" dirty="0"/>
              <a:t>1</a:t>
            </a:r>
            <a:r>
              <a:rPr lang="zh-CN" altLang="en-US" sz="1100" dirty="0"/>
              <a:t>行标题和第</a:t>
            </a:r>
            <a:r>
              <a:rPr lang="en-US" altLang="zh-CN" sz="1100" dirty="0"/>
              <a:t>2</a:t>
            </a:r>
            <a:r>
              <a:rPr lang="zh-CN" altLang="en-US" sz="1100" dirty="0"/>
              <a:t>行的</a:t>
            </a:r>
            <a:r>
              <a:rPr lang="en-US" altLang="zh-CN" sz="1100" dirty="0"/>
              <a:t>2</a:t>
            </a:r>
            <a:r>
              <a:rPr lang="zh-CN" altLang="en-US" sz="1100" dirty="0"/>
              <a:t>个按钮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81FD04-218C-488E-AC9C-DF548783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5" y="2479278"/>
            <a:ext cx="5935326" cy="2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表格数据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FB9E84-EB07-40E4-B94F-5214758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30939"/>
            <a:ext cx="6527505" cy="44619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7DC584-08CF-4700-A2BB-D130945A806F}"/>
              </a:ext>
            </a:extLst>
          </p:cNvPr>
          <p:cNvSpPr/>
          <p:nvPr/>
        </p:nvSpPr>
        <p:spPr>
          <a:xfrm>
            <a:off x="3999345" y="3851563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的封装对象，真实的数据再</a:t>
            </a:r>
            <a:r>
              <a:rPr lang="en-US" altLang="zh-CN" sz="1100" dirty="0" err="1"/>
              <a:t>pageInfo.list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前端直接使用</a:t>
            </a:r>
            <a:r>
              <a:rPr lang="en-US" altLang="zh-CN" sz="1100" dirty="0"/>
              <a:t>EL</a:t>
            </a:r>
            <a:r>
              <a:rPr lang="zh-CN" altLang="en-US" sz="1100" dirty="0"/>
              <a:t>表达式，</a:t>
            </a:r>
            <a:r>
              <a:rPr lang="en-US" altLang="zh-CN" sz="1100" dirty="0"/>
              <a:t>${}</a:t>
            </a:r>
            <a:r>
              <a:rPr lang="zh-CN" altLang="en-US" sz="1100" dirty="0"/>
              <a:t>的形式进行解析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遍历数据并填充到表格</a:t>
            </a:r>
          </a:p>
        </p:txBody>
      </p:sp>
    </p:spTree>
    <p:extLst>
      <p:ext uri="{BB962C8B-B14F-4D97-AF65-F5344CB8AC3E}">
        <p14:creationId xmlns:p14="http://schemas.microsoft.com/office/powerpoint/2010/main" val="265878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23C-7621-420F-B6E6-9056615A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/>
              <a:t>搭建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pic>
        <p:nvPicPr>
          <p:cNvPr id="4" name="Picture 2" descr="计算机生成了可选文字:&#10;员 工 信 息 管 理 系 统 &#10;电 子 邮 箱 &#10;2C5731 @126.com &#10;6E5002 @12&amp; com &#10;」494巳3@12&amp; com &#10;《7ra94@126.com &#10;5C70 巳5@126.com &#10;首 页 &#10;开 发 部 &#10;开 发 部 &#10;开 发 部 &#10;开 发 部 &#10;开 发 部 &#10;2 &#10;3 &#10;新 唱 &#10;5 &#10;亂 除 &#10;囗 &#10;囗 &#10;囗 &#10;囗 &#10;5 &#10;6 &#10;7 &#10;8 &#10;2C5731 &#10;6E5002 &#10;」 494 巳 3 &#10;《 7ra94 &#10;5C70 巳 5 &#10;当 前 第 1 页 401 页 2 5 条 记 录 &#10;4 &#10;末 页 ">
            <a:extLst>
              <a:ext uri="{FF2B5EF4-FFF2-40B4-BE49-F238E27FC236}">
                <a16:creationId xmlns:a16="http://schemas.microsoft.com/office/drawing/2014/main" id="{07E5EFAC-7D13-413D-8415-CFF900A4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30" y="905165"/>
            <a:ext cx="4201397" cy="17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E5513B-A638-44D7-A8CF-A74A81C28F85}"/>
              </a:ext>
            </a:extLst>
          </p:cNvPr>
          <p:cNvSpPr txBox="1"/>
          <p:nvPr/>
        </p:nvSpPr>
        <p:spPr>
          <a:xfrm>
            <a:off x="838200" y="1420431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Bootstrap</a:t>
            </a:r>
            <a:r>
              <a:rPr lang="zh-CN" altLang="en-US" sz="1100" dirty="0"/>
              <a:t>官方提供的样式快速搭建</a:t>
            </a:r>
            <a:r>
              <a:rPr lang="en-US" altLang="zh-CN" sz="1100" dirty="0"/>
              <a:t>UI</a:t>
            </a:r>
          </a:p>
          <a:p>
            <a:r>
              <a:rPr lang="zh-CN" altLang="en-US" sz="1100" dirty="0"/>
              <a:t>页面放置在</a:t>
            </a:r>
            <a:r>
              <a:rPr lang="en-US" altLang="zh-CN" sz="1100" dirty="0"/>
              <a:t>1</a:t>
            </a:r>
            <a:r>
              <a:rPr lang="zh-CN" altLang="en-US" sz="1100" dirty="0"/>
              <a:t>个</a:t>
            </a:r>
            <a:r>
              <a:rPr lang="en-US" altLang="zh-CN" sz="1100" dirty="0"/>
              <a:t>container</a:t>
            </a:r>
            <a:r>
              <a:rPr lang="zh-CN" altLang="en-US" sz="1100" dirty="0"/>
              <a:t>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F091B-F247-4212-9A89-D84B7437C137}"/>
              </a:ext>
            </a:extLst>
          </p:cNvPr>
          <p:cNvSpPr txBox="1"/>
          <p:nvPr/>
        </p:nvSpPr>
        <p:spPr>
          <a:xfrm>
            <a:off x="152400" y="20344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分页信息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710E9E-3F7F-4E9F-B938-05B95B1D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74145"/>
            <a:ext cx="5712691" cy="4429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6076D0-63B5-4D69-B152-BCA74F3F2E1B}"/>
              </a:ext>
            </a:extLst>
          </p:cNvPr>
          <p:cNvSpPr/>
          <p:nvPr/>
        </p:nvSpPr>
        <p:spPr>
          <a:xfrm>
            <a:off x="6326911" y="3214401"/>
            <a:ext cx="4906818" cy="115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100" dirty="0"/>
              <a:t>数据解析：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en-US" altLang="zh-CN" sz="1100" dirty="0"/>
              <a:t>Controller</a:t>
            </a:r>
            <a:r>
              <a:rPr lang="zh-CN" altLang="en-US" sz="1100" dirty="0"/>
              <a:t>返回的</a:t>
            </a:r>
            <a:r>
              <a:rPr lang="en-US" altLang="zh-CN" sz="1100" dirty="0"/>
              <a:t>model</a:t>
            </a:r>
            <a:r>
              <a:rPr lang="zh-CN" altLang="en-US" sz="1100" dirty="0"/>
              <a:t>中</a:t>
            </a:r>
            <a:r>
              <a:rPr lang="en-US" altLang="zh-CN" sz="1100" dirty="0"/>
              <a:t>key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</a:t>
            </a:r>
            <a:r>
              <a:rPr lang="en-US" altLang="zh-CN" sz="1100" dirty="0"/>
              <a:t>value</a:t>
            </a:r>
            <a:r>
              <a:rPr lang="zh-CN" altLang="en-US" sz="1100" dirty="0"/>
              <a:t>为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的封装对象，分页信息在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中</a:t>
            </a:r>
            <a:endParaRPr lang="en-US" altLang="zh-CN" sz="1100" dirty="0"/>
          </a:p>
          <a:p>
            <a:pPr marL="228600" indent="-228600">
              <a:buAutoNum type="arabicPeriod"/>
            </a:pPr>
            <a:r>
              <a:rPr lang="zh-CN" altLang="en-US" sz="1100" dirty="0"/>
              <a:t>具体</a:t>
            </a:r>
            <a:r>
              <a:rPr lang="en-US" altLang="zh-CN" sz="1100" dirty="0"/>
              <a:t>API</a:t>
            </a:r>
            <a:r>
              <a:rPr lang="zh-CN" altLang="en-US" sz="1100" dirty="0"/>
              <a:t>查看</a:t>
            </a:r>
            <a:r>
              <a:rPr lang="en-US" altLang="zh-CN" sz="1100" dirty="0" err="1"/>
              <a:t>pageInfo</a:t>
            </a:r>
            <a:r>
              <a:rPr lang="zh-CN" altLang="en-US" sz="1100" dirty="0"/>
              <a:t>即可获得首页，下一页的信息</a:t>
            </a:r>
          </a:p>
        </p:txBody>
      </p:sp>
    </p:spTree>
    <p:extLst>
      <p:ext uri="{BB962C8B-B14F-4D97-AF65-F5344CB8AC3E}">
        <p14:creationId xmlns:p14="http://schemas.microsoft.com/office/powerpoint/2010/main" val="151345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D30-4D5C-4BA0-8A2F-7D26C347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F0EB-7359-48C1-93C9-2D213295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8200" cy="1942811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http://localhost:8080/emps</a:t>
            </a:r>
            <a:endParaRPr lang="en-US" altLang="zh-CN" dirty="0"/>
          </a:p>
          <a:p>
            <a:pPr lvl="1"/>
            <a:r>
              <a:rPr lang="zh-CN" altLang="en-US" dirty="0"/>
              <a:t>可以看到第一页员工的信息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http://localhost:8080/emps?pn=20</a:t>
            </a:r>
            <a:endParaRPr lang="en-US" altLang="zh-CN" dirty="0"/>
          </a:p>
          <a:p>
            <a:pPr lvl="1"/>
            <a:r>
              <a:rPr lang="zh-CN" altLang="en-US" dirty="0"/>
              <a:t>可以看到第</a:t>
            </a:r>
            <a:r>
              <a:rPr lang="en-US" altLang="zh-CN" dirty="0"/>
              <a:t>20</a:t>
            </a:r>
            <a:r>
              <a:rPr lang="zh-CN" altLang="en-US" dirty="0"/>
              <a:t>页员工的信息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46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4BDA-0EB0-4ECD-BECA-A676742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第一稿存在的问题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49AC2-3EE0-4065-9C7F-6653CBD3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Model</a:t>
            </a:r>
            <a:r>
              <a:rPr lang="zh-CN" altLang="en-US" dirty="0"/>
              <a:t>只用于浏览器界面显示不支持移动页面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解决方法：数据改造成</a:t>
            </a:r>
            <a:r>
              <a:rPr lang="en-US" altLang="zh-CN" dirty="0"/>
              <a:t>JSON</a:t>
            </a:r>
            <a:r>
              <a:rPr lang="zh-CN" altLang="en-US" dirty="0"/>
              <a:t>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问题：每次翻页都刷新页面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解决方法：使用</a:t>
            </a:r>
            <a:r>
              <a:rPr lang="en-US" altLang="zh-CN" dirty="0"/>
              <a:t>AJAX</a:t>
            </a:r>
            <a:r>
              <a:rPr lang="zh-CN" altLang="en-US" dirty="0"/>
              <a:t>进行交互（</a:t>
            </a:r>
            <a:r>
              <a:rPr lang="en-US" altLang="zh-CN" dirty="0" err="1"/>
              <a:t>SpringMVC</a:t>
            </a:r>
            <a:r>
              <a:rPr lang="zh-CN" altLang="en-US" dirty="0"/>
              <a:t>对</a:t>
            </a:r>
            <a:r>
              <a:rPr lang="en-US" altLang="zh-CN" dirty="0"/>
              <a:t>AJAX</a:t>
            </a:r>
            <a:r>
              <a:rPr lang="zh-CN" altLang="en-US" dirty="0"/>
              <a:t>有很好的支持）</a:t>
            </a:r>
          </a:p>
        </p:txBody>
      </p:sp>
    </p:spTree>
    <p:extLst>
      <p:ext uri="{BB962C8B-B14F-4D97-AF65-F5344CB8AC3E}">
        <p14:creationId xmlns:p14="http://schemas.microsoft.com/office/powerpoint/2010/main" val="291019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CD13-3E4C-4A43-993B-8749483A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查询和分页的后台代码编写</a:t>
            </a:r>
            <a:r>
              <a:rPr lang="en-US" altLang="zh-CN" dirty="0"/>
              <a:t>-</a:t>
            </a:r>
            <a:r>
              <a:rPr lang="zh-CN" altLang="en-US" dirty="0"/>
              <a:t>第二版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351-4E87-4B4A-A663-5F180AE2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8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逻辑：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 err="1"/>
              <a:t>index.jsp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请求员工数据</a:t>
            </a:r>
            <a:endParaRPr lang="en-US" altLang="zh-CN" dirty="0"/>
          </a:p>
          <a:p>
            <a:pPr lvl="1"/>
            <a:r>
              <a:rPr lang="zh-CN" altLang="en-US" dirty="0"/>
              <a:t>服务器将数据以</a:t>
            </a:r>
            <a:r>
              <a:rPr lang="en-US" altLang="zh-CN" dirty="0"/>
              <a:t>JSON</a:t>
            </a:r>
            <a:r>
              <a:rPr lang="zh-CN" altLang="en-US" dirty="0"/>
              <a:t>形式返回</a:t>
            </a:r>
            <a:endParaRPr lang="en-US" altLang="zh-CN" dirty="0"/>
          </a:p>
          <a:p>
            <a:pPr lvl="1"/>
            <a:r>
              <a:rPr lang="zh-CN" altLang="en-US" dirty="0"/>
              <a:t>浏览器侧使用</a:t>
            </a:r>
            <a:r>
              <a:rPr lang="en-US" altLang="zh-CN" dirty="0"/>
              <a:t>JS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字符串，使用</a:t>
            </a:r>
            <a:r>
              <a:rPr lang="en-US" altLang="zh-CN" dirty="0"/>
              <a:t>DOM</a:t>
            </a:r>
            <a:r>
              <a:rPr lang="zh-CN" altLang="en-US" dirty="0"/>
              <a:t>增删改查修改页面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技术要求：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导入</a:t>
            </a:r>
            <a:r>
              <a:rPr lang="en-US" altLang="zh-CN" dirty="0" err="1"/>
              <a:t>jackson</a:t>
            </a:r>
            <a:r>
              <a:rPr lang="zh-CN" altLang="en-US" dirty="0"/>
              <a:t>包，把对象转换成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定义一个新的实体类</a:t>
            </a:r>
            <a:r>
              <a:rPr lang="en-US" altLang="zh-CN" dirty="0"/>
              <a:t>Msg.java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个属性：响应码（</a:t>
            </a:r>
            <a:r>
              <a:rPr lang="en-US" altLang="zh-CN" dirty="0"/>
              <a:t>100</a:t>
            </a:r>
            <a:r>
              <a:rPr lang="zh-CN" altLang="en-US" dirty="0"/>
              <a:t>成功 </a:t>
            </a:r>
            <a:r>
              <a:rPr lang="en-US" altLang="zh-CN" dirty="0"/>
              <a:t>200</a:t>
            </a:r>
            <a:r>
              <a:rPr lang="zh-CN" altLang="en-US" dirty="0"/>
              <a:t>失败），提示信息（</a:t>
            </a:r>
            <a:r>
              <a:rPr lang="en-US" altLang="zh-CN" dirty="0" err="1"/>
              <a:t>msg</a:t>
            </a:r>
            <a:r>
              <a:rPr lang="zh-CN" altLang="en-US" dirty="0"/>
              <a:t>），返回给浏览器的数据（</a:t>
            </a:r>
            <a:r>
              <a:rPr lang="en-US" altLang="zh-CN" dirty="0"/>
              <a:t>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</a:t>
            </a:r>
            <a:r>
              <a:rPr lang="zh-CN" altLang="en-US" dirty="0"/>
              <a:t>封装）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个方法：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Success: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100</a:t>
            </a:r>
            <a:r>
              <a:rPr lang="zh-CN" altLang="en-US" dirty="0"/>
              <a:t>，提示信息处理成功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en-US" altLang="zh-CN" dirty="0"/>
              <a:t>Fail:</a:t>
            </a:r>
            <a:r>
              <a:rPr lang="zh-CN" altLang="en-US" dirty="0"/>
              <a:t>返回</a:t>
            </a:r>
            <a:r>
              <a:rPr lang="en-US" altLang="zh-CN" dirty="0" err="1"/>
              <a:t>Msg</a:t>
            </a:r>
            <a:r>
              <a:rPr lang="zh-CN" altLang="en-US" dirty="0"/>
              <a:t>对象，设置响应吗</a:t>
            </a:r>
            <a:r>
              <a:rPr lang="en-US" altLang="zh-CN" dirty="0"/>
              <a:t>200</a:t>
            </a:r>
            <a:r>
              <a:rPr lang="zh-CN" altLang="en-US" dirty="0"/>
              <a:t>，提示信息处理失败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CN" dirty="0"/>
              <a:t>Add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r>
              <a:rPr lang="zh-CN" altLang="en-US" dirty="0"/>
              <a:t>用于把</a:t>
            </a:r>
            <a:r>
              <a:rPr lang="en-US" altLang="zh-CN" dirty="0" err="1"/>
              <a:t>pageInfo</a:t>
            </a:r>
            <a:r>
              <a:rPr lang="zh-CN" altLang="en-US" dirty="0"/>
              <a:t>放入到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Msg</a:t>
            </a:r>
            <a:r>
              <a:rPr lang="en-US" altLang="zh-CN" dirty="0"/>
              <a:t> add(String key, Object value) {</a:t>
            </a:r>
          </a:p>
          <a:p>
            <a:pPr marL="1828800" lvl="4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this.getExtend</a:t>
            </a:r>
            <a:r>
              <a:rPr lang="en-US" altLang="zh-CN" dirty="0"/>
              <a:t>().put(</a:t>
            </a:r>
            <a:r>
              <a:rPr lang="en-US" altLang="zh-CN" dirty="0" err="1"/>
              <a:t>key,value</a:t>
            </a:r>
            <a:r>
              <a:rPr lang="en-US" altLang="zh-CN" dirty="0"/>
              <a:t>);</a:t>
            </a:r>
          </a:p>
          <a:p>
            <a:pPr marL="1828800" lvl="4" indent="0">
              <a:buNone/>
            </a:pPr>
            <a:r>
              <a:rPr lang="en-US" altLang="zh-CN" dirty="0"/>
              <a:t>		return this;</a:t>
            </a:r>
          </a:p>
          <a:p>
            <a:pPr marL="1828800" lvl="4" indent="0">
              <a:buNone/>
            </a:pPr>
            <a:r>
              <a:rPr lang="en-US" altLang="zh-CN" dirty="0"/>
              <a:t>	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Index.jsp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进行拼接元素，显示表格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dirty="0"/>
          </a:p>
          <a:p>
            <a:pPr lvl="4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08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6644D-7BB3-40C5-BC77-2F05165B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76" y="1418897"/>
            <a:ext cx="7091349" cy="51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2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C75B60-3E0E-48F8-84BE-CA0CFFA3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03" y="0"/>
            <a:ext cx="5043309" cy="3089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F8E4B6-6B48-49CA-9CF7-C8F09927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3" y="3095299"/>
            <a:ext cx="5043309" cy="35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21ED-8431-4590-ADA1-8337A1FA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FF31-2F85-4BE2-9037-E5069CDA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zh-CN" altLang="en-US"/>
              <a:t>创建工程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SSM</a:t>
            </a:r>
            <a:r>
              <a:rPr lang="zh-CN" altLang="en-US" dirty="0"/>
              <a:t>框架整合的配置文件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1070152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47709-441D-4C9B-A7CC-F70D5A9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BC0A9-3CBA-485E-885F-6CB12EF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" y="1418897"/>
            <a:ext cx="3823050" cy="3218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A321C1-D708-4C8E-993D-1A7387DC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73" y="1418897"/>
            <a:ext cx="4807268" cy="18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659D-1217-4F80-9EE5-4A83D326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623059"/>
            <a:ext cx="5928360" cy="388621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页面加载完成后，应该就直接跳转到第一页，所以在</a:t>
            </a:r>
            <a:r>
              <a:rPr lang="en-US" altLang="zh-CN" sz="1100" dirty="0"/>
              <a:t>JS</a:t>
            </a:r>
            <a:r>
              <a:rPr lang="zh-CN" altLang="en-US" sz="1100" dirty="0"/>
              <a:t>脚本最前面加上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8E69E-5DF9-494A-80CD-92303FAC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5" y="1905000"/>
            <a:ext cx="3454456" cy="122714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8C9750-DA1E-4B11-B341-4F71DFC29FBB}"/>
              </a:ext>
            </a:extLst>
          </p:cNvPr>
          <p:cNvSpPr txBox="1">
            <a:spLocks/>
          </p:cNvSpPr>
          <p:nvPr/>
        </p:nvSpPr>
        <p:spPr>
          <a:xfrm>
            <a:off x="693420" y="3346460"/>
            <a:ext cx="5928360" cy="3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每次往表格主体增加显示数据的时候，先清空表格内容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FE921-A6ED-4190-9511-3642C45E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5" y="3735081"/>
            <a:ext cx="2789331" cy="501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96F6D5-FE06-4C71-9152-0D8B818E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5" y="4317484"/>
            <a:ext cx="2730555" cy="615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66839A-1FC0-459A-86C1-E7C54E46A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5" y="4933197"/>
            <a:ext cx="2578155" cy="6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9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8CA5E47-96E5-4D1F-9022-11A3DFCBC11F}"/>
              </a:ext>
            </a:extLst>
          </p:cNvPr>
          <p:cNvSpPr/>
          <p:nvPr/>
        </p:nvSpPr>
        <p:spPr>
          <a:xfrm>
            <a:off x="7642791" y="729673"/>
            <a:ext cx="3572970" cy="4354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7CFB52-7B21-4F79-9B85-74F7F9380DB3}"/>
              </a:ext>
            </a:extLst>
          </p:cNvPr>
          <p:cNvSpPr/>
          <p:nvPr/>
        </p:nvSpPr>
        <p:spPr>
          <a:xfrm>
            <a:off x="7725432" y="2611506"/>
            <a:ext cx="3312024" cy="238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EmployeeMapper.xml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776F6D-3FB2-4348-A0ED-08BFFD945D74}"/>
              </a:ext>
            </a:extLst>
          </p:cNvPr>
          <p:cNvSpPr/>
          <p:nvPr/>
        </p:nvSpPr>
        <p:spPr>
          <a:xfrm>
            <a:off x="3847662" y="729673"/>
            <a:ext cx="3572970" cy="220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4B3C84-B497-4C9A-A0EF-14A81C1F876A}"/>
              </a:ext>
            </a:extLst>
          </p:cNvPr>
          <p:cNvSpPr/>
          <p:nvPr/>
        </p:nvSpPr>
        <p:spPr>
          <a:xfrm>
            <a:off x="138545" y="729673"/>
            <a:ext cx="3404317" cy="6128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FD1EC-64CB-49F9-8A3C-53EB781FA4F9}"/>
              </a:ext>
            </a:extLst>
          </p:cNvPr>
          <p:cNvSpPr/>
          <p:nvPr/>
        </p:nvSpPr>
        <p:spPr>
          <a:xfrm>
            <a:off x="7725432" y="1080582"/>
            <a:ext cx="3312024" cy="11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EmployeeMapper.java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41E76-D339-4888-BA30-FAE5D737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539"/>
            <a:ext cx="10515600" cy="1325563"/>
          </a:xfrm>
        </p:spPr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DD41E2-66AA-41D3-BFCF-1A958EE4A65F}"/>
              </a:ext>
            </a:extLst>
          </p:cNvPr>
          <p:cNvSpPr/>
          <p:nvPr/>
        </p:nvSpPr>
        <p:spPr>
          <a:xfrm>
            <a:off x="215442" y="1144382"/>
            <a:ext cx="3219889" cy="208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err="1"/>
              <a:t>index.jsp</a:t>
            </a:r>
            <a:endParaRPr lang="zh-CN" altLang="en-US" sz="1100" dirty="0"/>
          </a:p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4C456-6E15-4249-BA9C-8A9C40192047}"/>
              </a:ext>
            </a:extLst>
          </p:cNvPr>
          <p:cNvGrpSpPr/>
          <p:nvPr/>
        </p:nvGrpSpPr>
        <p:grpSpPr>
          <a:xfrm>
            <a:off x="215442" y="3388871"/>
            <a:ext cx="3219888" cy="3389745"/>
            <a:chOff x="5194439" y="572655"/>
            <a:chExt cx="4640918" cy="4535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795E04-60AB-49D8-BCCD-2EF4F0C94FCF}"/>
                </a:ext>
              </a:extLst>
            </p:cNvPr>
            <p:cNvSpPr/>
            <p:nvPr/>
          </p:nvSpPr>
          <p:spPr>
            <a:xfrm>
              <a:off x="5194439" y="572655"/>
              <a:ext cx="4640918" cy="453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EmployeeController.java</a:t>
              </a:r>
              <a:endParaRPr lang="zh-CN" altLang="en-US" sz="1100" dirty="0"/>
            </a:p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4F95A5-3A31-4575-9945-1C03E1570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1163" y="999692"/>
              <a:ext cx="3524250" cy="1076325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D0598C-E962-4680-AF76-438D1FE25E3D}"/>
              </a:ext>
            </a:extLst>
          </p:cNvPr>
          <p:cNvGrpSpPr/>
          <p:nvPr/>
        </p:nvGrpSpPr>
        <p:grpSpPr>
          <a:xfrm>
            <a:off x="3847662" y="1144382"/>
            <a:ext cx="3494949" cy="1578921"/>
            <a:chOff x="4073236" y="998024"/>
            <a:chExt cx="3494949" cy="15789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1901FC5-ECA5-4487-88C0-4BA9BB23B017}"/>
                </a:ext>
              </a:extLst>
            </p:cNvPr>
            <p:cNvSpPr/>
            <p:nvPr/>
          </p:nvSpPr>
          <p:spPr>
            <a:xfrm>
              <a:off x="4073236" y="998024"/>
              <a:ext cx="3494949" cy="157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100" dirty="0"/>
                <a:t>EmployeeService.java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55C2D9B-91E9-4761-91D6-84646168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065" y="1355204"/>
              <a:ext cx="2890143" cy="1157940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3934B75-9930-4EEB-9A54-0878CBE3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62" y="1562957"/>
            <a:ext cx="2820694" cy="439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E723EAA-9AB9-474E-A0D7-A2617B1E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432" y="2917023"/>
            <a:ext cx="2890938" cy="207710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0D821C-3D2E-46D5-A2F2-EB75255A3B3F}"/>
              </a:ext>
            </a:extLst>
          </p:cNvPr>
          <p:cNvCxnSpPr/>
          <p:nvPr/>
        </p:nvCxnSpPr>
        <p:spPr>
          <a:xfrm flipV="1">
            <a:off x="5338618" y="1699491"/>
            <a:ext cx="2798618" cy="748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864FFB-F589-4D69-BD3E-3C473FE0B90C}"/>
              </a:ext>
            </a:extLst>
          </p:cNvPr>
          <p:cNvCxnSpPr>
            <a:cxnSpLocks/>
          </p:cNvCxnSpPr>
          <p:nvPr/>
        </p:nvCxnSpPr>
        <p:spPr>
          <a:xfrm>
            <a:off x="8876145" y="1782618"/>
            <a:ext cx="0" cy="177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9DD4EF-F389-41FE-84B6-45F954AF6B9E}"/>
              </a:ext>
            </a:extLst>
          </p:cNvPr>
          <p:cNvSpPr/>
          <p:nvPr/>
        </p:nvSpPr>
        <p:spPr>
          <a:xfrm>
            <a:off x="8386618" y="5957455"/>
            <a:ext cx="182880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EC7AF123-0AD0-4282-9E8B-B6D9F69B6878}"/>
              </a:ext>
            </a:extLst>
          </p:cNvPr>
          <p:cNvSpPr/>
          <p:nvPr/>
        </p:nvSpPr>
        <p:spPr>
          <a:xfrm>
            <a:off x="9060873" y="5083743"/>
            <a:ext cx="184727" cy="8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66E92-F235-42FD-9A2E-F57CF8118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24" y="4671934"/>
            <a:ext cx="2932245" cy="159484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2A31DED-293C-427E-9BC6-B58BB713E0B4}"/>
              </a:ext>
            </a:extLst>
          </p:cNvPr>
          <p:cNvSpPr txBox="1"/>
          <p:nvPr/>
        </p:nvSpPr>
        <p:spPr>
          <a:xfrm>
            <a:off x="2785582" y="5610868"/>
            <a:ext cx="157447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 err="1"/>
              <a:t>PageHelper</a:t>
            </a:r>
            <a:r>
              <a:rPr lang="zh-CN" altLang="en-US" sz="1100" dirty="0"/>
              <a:t>插件</a:t>
            </a:r>
            <a:endParaRPr lang="en-US" altLang="zh-CN" sz="1100" dirty="0"/>
          </a:p>
          <a:p>
            <a:r>
              <a:rPr lang="zh-CN" altLang="en-US" sz="1100" dirty="0"/>
              <a:t>返回封装后的</a:t>
            </a:r>
            <a:r>
              <a:rPr lang="en-US" altLang="zh-CN" sz="1100" dirty="0" err="1"/>
              <a:t>Msg</a:t>
            </a:r>
            <a:r>
              <a:rPr lang="zh-CN" altLang="en-US" sz="1100" dirty="0"/>
              <a:t>对象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549B46-B286-43F0-84A7-AD18417EA9C1}"/>
              </a:ext>
            </a:extLst>
          </p:cNvPr>
          <p:cNvCxnSpPr/>
          <p:nvPr/>
        </p:nvCxnSpPr>
        <p:spPr>
          <a:xfrm flipV="1">
            <a:off x="2004291" y="2448490"/>
            <a:ext cx="2207491" cy="328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C0595E7-2E24-4973-BBDF-7E49C292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33" y="1484296"/>
            <a:ext cx="1779759" cy="149853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E6B433-2857-4AC6-87B1-B3E7704D3A84}"/>
              </a:ext>
            </a:extLst>
          </p:cNvPr>
          <p:cNvCxnSpPr>
            <a:cxnSpLocks/>
          </p:cNvCxnSpPr>
          <p:nvPr/>
        </p:nvCxnSpPr>
        <p:spPr>
          <a:xfrm>
            <a:off x="678180" y="1722149"/>
            <a:ext cx="65672" cy="349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55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B1F9-8C0D-4A55-9F90-33D05EE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新增员工信息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93B221A-7A0C-4008-A873-0A8C3500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 err="1"/>
              <a:t>Index.jsp</a:t>
            </a:r>
            <a:r>
              <a:rPr lang="zh-CN" altLang="en-US" sz="1100" dirty="0"/>
              <a:t>页面点击新增</a:t>
            </a:r>
            <a:endParaRPr lang="en-US" altLang="zh-CN" sz="1100" dirty="0"/>
          </a:p>
          <a:p>
            <a:r>
              <a:rPr lang="zh-CN" altLang="en-US" sz="1100" dirty="0"/>
              <a:t>弹出新增员工的对话框（模态框）</a:t>
            </a:r>
            <a:endParaRPr lang="en-US" altLang="zh-CN" sz="1100" dirty="0"/>
          </a:p>
          <a:p>
            <a:r>
              <a:rPr lang="zh-CN" altLang="en-US" sz="1100" dirty="0"/>
              <a:t>数据库查询部门列表，显示在对话框中</a:t>
            </a:r>
            <a:endParaRPr lang="en-US" altLang="zh-CN" sz="1100" dirty="0"/>
          </a:p>
          <a:p>
            <a:r>
              <a:rPr lang="zh-CN" altLang="en-US" sz="1100" dirty="0"/>
              <a:t>用户输入数据</a:t>
            </a:r>
            <a:endParaRPr lang="en-US" altLang="zh-CN" sz="1100" dirty="0"/>
          </a:p>
          <a:p>
            <a:pPr lvl="1"/>
            <a:r>
              <a:rPr lang="zh-CN" altLang="en-US" sz="700" dirty="0"/>
              <a:t>校验数据</a:t>
            </a:r>
            <a:endParaRPr lang="en-US" altLang="zh-CN" sz="700" dirty="0"/>
          </a:p>
          <a:p>
            <a:r>
              <a:rPr lang="zh-CN" altLang="en-US" sz="1100" dirty="0"/>
              <a:t>完成保存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0376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54B7-C37A-4F2E-B5BE-A9F8277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新增按钮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8A0D80-E271-448E-A893-7FE346A03E33}"/>
              </a:ext>
            </a:extLst>
          </p:cNvPr>
          <p:cNvSpPr txBox="1"/>
          <p:nvPr/>
        </p:nvSpPr>
        <p:spPr>
          <a:xfrm>
            <a:off x="1028700" y="16906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新增按钮绑定事件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56170-9C1B-4330-8EFC-B922B957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59581"/>
            <a:ext cx="4295775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EBA237-DA3E-4F0B-A91D-3E041CD7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167312"/>
            <a:ext cx="5734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9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A708C-8B7F-49EB-8A67-FDA3E72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B1936-295C-49A4-8EA5-88765A47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690688"/>
            <a:ext cx="8201025" cy="3324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A6778D-8262-4E6C-A8B6-EF4DF155B49D}"/>
              </a:ext>
            </a:extLst>
          </p:cNvPr>
          <p:cNvSpPr txBox="1"/>
          <p:nvPr/>
        </p:nvSpPr>
        <p:spPr>
          <a:xfrm>
            <a:off x="952500" y="54578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姓名和邮箱要做前端</a:t>
            </a:r>
            <a:r>
              <a:rPr lang="en-US" altLang="zh-CN" dirty="0"/>
              <a:t>+</a:t>
            </a:r>
            <a:r>
              <a:rPr lang="zh-CN" altLang="en-US" dirty="0"/>
              <a:t>后端校验</a:t>
            </a:r>
            <a:endParaRPr lang="en-US" altLang="zh-CN" dirty="0"/>
          </a:p>
          <a:p>
            <a:r>
              <a:rPr lang="zh-CN" altLang="en-US" dirty="0"/>
              <a:t>部门根据数据库信息返回的添加进去</a:t>
            </a:r>
          </a:p>
        </p:txBody>
      </p:sp>
    </p:spTree>
    <p:extLst>
      <p:ext uri="{BB962C8B-B14F-4D97-AF65-F5344CB8AC3E}">
        <p14:creationId xmlns:p14="http://schemas.microsoft.com/office/powerpoint/2010/main" val="2223761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B3AEC-F082-4F66-B411-2537E5F1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模态框的编写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A13FD-6E9B-4278-918E-047CF218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2272512"/>
            <a:ext cx="5906813" cy="4062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540205-EB5D-4C6D-AD97-39FAF498DA67}"/>
              </a:ext>
            </a:extLst>
          </p:cNvPr>
          <p:cNvSpPr txBox="1"/>
          <p:nvPr/>
        </p:nvSpPr>
        <p:spPr>
          <a:xfrm>
            <a:off x="1072055" y="169068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参照</a:t>
            </a:r>
            <a:r>
              <a:rPr lang="en-US" altLang="zh-CN" dirty="0"/>
              <a:t>Bootstrap</a:t>
            </a:r>
            <a:r>
              <a:rPr lang="zh-CN" altLang="en-US" dirty="0"/>
              <a:t>官网的样式进行编写</a:t>
            </a:r>
          </a:p>
        </p:txBody>
      </p:sp>
    </p:spTree>
    <p:extLst>
      <p:ext uri="{BB962C8B-B14F-4D97-AF65-F5344CB8AC3E}">
        <p14:creationId xmlns:p14="http://schemas.microsoft.com/office/powerpoint/2010/main" val="154124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B4E14-BB2C-49A8-9DDF-16F52B6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查出部门信息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C6A2E-0ABA-4D60-8124-5BBE92C2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95529"/>
            <a:ext cx="4643436" cy="2147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D60A80-A03A-44F7-AC76-8453B375B4EF}"/>
              </a:ext>
            </a:extLst>
          </p:cNvPr>
          <p:cNvSpPr txBox="1"/>
          <p:nvPr/>
        </p:nvSpPr>
        <p:spPr>
          <a:xfrm>
            <a:off x="0" y="1526197"/>
            <a:ext cx="161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94A4C0-6E0D-4411-B570-3B5D824C7563}"/>
              </a:ext>
            </a:extLst>
          </p:cNvPr>
          <p:cNvSpPr txBox="1"/>
          <p:nvPr/>
        </p:nvSpPr>
        <p:spPr>
          <a:xfrm>
            <a:off x="5473700" y="1423777"/>
            <a:ext cx="3029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DepartmentController</a:t>
            </a:r>
            <a:r>
              <a:rPr lang="zh-CN" altLang="en-US" dirty="0"/>
              <a:t>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268A30-2019-45F3-BF09-B6F67BA8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78" y="1895529"/>
            <a:ext cx="3607839" cy="2635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E98ADD-032A-4A7A-84DC-6083BC62C901}"/>
              </a:ext>
            </a:extLst>
          </p:cNvPr>
          <p:cNvSpPr txBox="1"/>
          <p:nvPr/>
        </p:nvSpPr>
        <p:spPr>
          <a:xfrm>
            <a:off x="5473700" y="4773006"/>
            <a:ext cx="4131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发到</a:t>
            </a:r>
            <a:r>
              <a:rPr lang="en-US" altLang="zh-CN" dirty="0"/>
              <a:t>service</a:t>
            </a:r>
            <a:r>
              <a:rPr lang="zh-CN" altLang="en-US" dirty="0"/>
              <a:t>层的</a:t>
            </a:r>
            <a:r>
              <a:rPr lang="en-US" altLang="zh-CN" dirty="0" err="1"/>
              <a:t>DepartmentService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1E82FE-654D-4803-A230-0AA31574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778" y="5310176"/>
            <a:ext cx="4737373" cy="1514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D94921-B023-4CDB-B0A2-AE8F2D623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434328"/>
            <a:ext cx="3741738" cy="2609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9A5B42-335C-4150-948C-2B1B570BEC9B}"/>
              </a:ext>
            </a:extLst>
          </p:cNvPr>
          <p:cNvSpPr txBox="1"/>
          <p:nvPr/>
        </p:nvSpPr>
        <p:spPr>
          <a:xfrm>
            <a:off x="0" y="4773006"/>
            <a:ext cx="28296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发到</a:t>
            </a:r>
            <a:r>
              <a:rPr lang="en-US" altLang="zh-CN" dirty="0"/>
              <a:t>DAO</a:t>
            </a:r>
            <a:r>
              <a:rPr lang="zh-CN" altLang="en-US" dirty="0"/>
              <a:t>层的</a:t>
            </a:r>
            <a:r>
              <a:rPr lang="en-US" altLang="zh-CN" dirty="0"/>
              <a:t>Mapper</a:t>
            </a:r>
            <a:r>
              <a:rPr lang="zh-CN" altLang="en-US" dirty="0"/>
              <a:t>处理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5E8E5A-B08A-4123-A620-076E2AC58184}"/>
              </a:ext>
            </a:extLst>
          </p:cNvPr>
          <p:cNvCxnSpPr>
            <a:stCxn id="5" idx="3"/>
          </p:cNvCxnSpPr>
          <p:nvPr/>
        </p:nvCxnSpPr>
        <p:spPr>
          <a:xfrm>
            <a:off x="1614545" y="1710863"/>
            <a:ext cx="3655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A35C31E-AE6B-463A-9F14-B648C70D1FF4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8503697" y="1608443"/>
            <a:ext cx="1101262" cy="3349229"/>
          </a:xfrm>
          <a:prstGeom prst="bentConnector3">
            <a:avLst>
              <a:gd name="adj1" fmla="val 20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18F2FE-4BF1-45E2-9713-E3E6D8E89BC4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829621" y="4957672"/>
            <a:ext cx="2644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9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4F4F-1251-4492-9A42-94E1FCDE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前端校验用户名和邮箱是否合法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77F8C-9A72-4F60-B50D-55431F58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02100" cy="2474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D79112-AF3B-4646-B6EC-A452B13D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4753"/>
            <a:ext cx="4102100" cy="1792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7A1167-7C16-46D4-A137-E32B6D29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069" y="2456047"/>
            <a:ext cx="4708533" cy="22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7AB3-8F9C-4A55-BB5E-09885115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后端校验用户名和邮箱是否合法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79B79-F035-40F5-8DC9-153F811E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9700" cy="358775"/>
          </a:xfrm>
        </p:spPr>
        <p:txBody>
          <a:bodyPr>
            <a:normAutofit/>
          </a:bodyPr>
          <a:lstStyle/>
          <a:p>
            <a:r>
              <a:rPr lang="zh-CN" altLang="en-US" sz="1100" dirty="0"/>
              <a:t>使用的是</a:t>
            </a:r>
            <a:r>
              <a:rPr lang="en-US" altLang="zh-CN" sz="1100" dirty="0"/>
              <a:t>JSR303</a:t>
            </a:r>
            <a:r>
              <a:rPr lang="zh-CN" altLang="en-US" sz="1100" dirty="0"/>
              <a:t>校验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6F819-6921-412B-A1FA-7B98BA4E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700"/>
            <a:ext cx="2352675" cy="4572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8DB317-B69A-4534-B143-6BAA4188680F}"/>
              </a:ext>
            </a:extLst>
          </p:cNvPr>
          <p:cNvSpPr txBox="1">
            <a:spLocks/>
          </p:cNvSpPr>
          <p:nvPr/>
        </p:nvSpPr>
        <p:spPr>
          <a:xfrm>
            <a:off x="838200" y="3276600"/>
            <a:ext cx="77343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当输入框输入完成移开鼠标之后，发送</a:t>
            </a:r>
            <a:r>
              <a:rPr lang="en-US" altLang="zh-CN" sz="1100" dirty="0"/>
              <a:t>AJAX</a:t>
            </a:r>
            <a:r>
              <a:rPr lang="zh-CN" altLang="en-US" sz="1100" dirty="0"/>
              <a:t>到服务器请求用户名是否已经存在，并且是否是合法的用户名</a:t>
            </a:r>
          </a:p>
        </p:txBody>
      </p:sp>
    </p:spTree>
    <p:extLst>
      <p:ext uri="{BB962C8B-B14F-4D97-AF65-F5344CB8AC3E}">
        <p14:creationId xmlns:p14="http://schemas.microsoft.com/office/powerpoint/2010/main" val="17267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78E2-001D-4765-A6D8-B3E4B296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449D6-F688-44DE-8DFE-A9ADB94D7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28" y="1583887"/>
            <a:ext cx="7737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8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1811-4D75-4F27-AAC8-154CFA7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后端校验的</a:t>
            </a:r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111EC-5ECE-49BE-AA37-8D7933B5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" y="1854200"/>
            <a:ext cx="3124200" cy="2178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CA73B-4225-4F69-8B8F-A0968432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79" y="2009716"/>
            <a:ext cx="3357563" cy="20230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EAA77C-250E-4CCA-8948-2C30EE90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77" y="2009716"/>
            <a:ext cx="3983038" cy="1601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055515-7128-43F3-916A-BA52B986D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44" y="5085557"/>
            <a:ext cx="4813981" cy="1606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68D232-DF3B-44ED-927E-93CBBFE99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077" y="4490035"/>
            <a:ext cx="4086516" cy="52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382AA2-BD4E-41DE-BE11-F3A1876991AC}"/>
              </a:ext>
            </a:extLst>
          </p:cNvPr>
          <p:cNvSpPr txBox="1"/>
          <p:nvPr/>
        </p:nvSpPr>
        <p:spPr>
          <a:xfrm>
            <a:off x="229444" y="1403112"/>
            <a:ext cx="161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29C10A-64A0-4213-B56D-34BB791591D0}"/>
              </a:ext>
            </a:extLst>
          </p:cNvPr>
          <p:cNvSpPr txBox="1"/>
          <p:nvPr/>
        </p:nvSpPr>
        <p:spPr>
          <a:xfrm>
            <a:off x="3836079" y="1403112"/>
            <a:ext cx="2605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EmployeeController</a:t>
            </a:r>
            <a:r>
              <a:rPr lang="zh-CN" altLang="en-US" dirty="0"/>
              <a:t>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3EC78-CEDC-460C-885A-E8AFA89AA680}"/>
              </a:ext>
            </a:extLst>
          </p:cNvPr>
          <p:cNvSpPr txBox="1"/>
          <p:nvPr/>
        </p:nvSpPr>
        <p:spPr>
          <a:xfrm>
            <a:off x="7676077" y="1403112"/>
            <a:ext cx="23150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EmployeeService</a:t>
            </a:r>
            <a:r>
              <a:rPr lang="zh-CN" altLang="en-US" dirty="0"/>
              <a:t>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0FDABA-5736-405B-8D5E-32B7BCC9D033}"/>
              </a:ext>
            </a:extLst>
          </p:cNvPr>
          <p:cNvSpPr txBox="1"/>
          <p:nvPr/>
        </p:nvSpPr>
        <p:spPr>
          <a:xfrm>
            <a:off x="7676077" y="4032809"/>
            <a:ext cx="2396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EmployeeMapper</a:t>
            </a:r>
            <a:r>
              <a:rPr lang="zh-CN" altLang="en-US" dirty="0"/>
              <a:t>处理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44E027-8494-4A04-AEAE-73B1F7D52D4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843989" y="1587778"/>
            <a:ext cx="199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208519-30F3-411F-B339-0F388DC7057B}"/>
              </a:ext>
            </a:extLst>
          </p:cNvPr>
          <p:cNvCxnSpPr>
            <a:endCxn id="11" idx="1"/>
          </p:cNvCxnSpPr>
          <p:nvPr/>
        </p:nvCxnSpPr>
        <p:spPr>
          <a:xfrm>
            <a:off x="6441279" y="1587778"/>
            <a:ext cx="123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587A8B3-6D72-4171-B017-20B7AC4DC623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9991134" y="1587778"/>
            <a:ext cx="81753" cy="2629697"/>
          </a:xfrm>
          <a:prstGeom prst="bentConnector3">
            <a:avLst>
              <a:gd name="adj1" fmla="val 212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DCD2A-3595-437F-805B-88F19C472FCD}"/>
              </a:ext>
            </a:extLst>
          </p:cNvPr>
          <p:cNvSpPr txBox="1"/>
          <p:nvPr/>
        </p:nvSpPr>
        <p:spPr>
          <a:xfrm>
            <a:off x="229444" y="4709637"/>
            <a:ext cx="34195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JSR303</a:t>
            </a:r>
            <a:r>
              <a:rPr lang="zh-CN" altLang="en-US" dirty="0"/>
              <a:t>校验，直接配置在实体中</a:t>
            </a:r>
          </a:p>
        </p:txBody>
      </p:sp>
    </p:spTree>
    <p:extLst>
      <p:ext uri="{BB962C8B-B14F-4D97-AF65-F5344CB8AC3E}">
        <p14:creationId xmlns:p14="http://schemas.microsoft.com/office/powerpoint/2010/main" val="1486735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0A45-F07D-4F0B-854F-5E92FC1C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后端校验的</a:t>
            </a:r>
            <a:r>
              <a:rPr lang="en-US" altLang="zh-CN" dirty="0"/>
              <a:t>AJAX</a:t>
            </a:r>
            <a:r>
              <a:rPr lang="zh-CN" altLang="en-US" dirty="0"/>
              <a:t>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5FB55-0D30-417E-B354-F0C5D1B9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zh-CN" altLang="en-US" dirty="0"/>
              <a:t>如果校验不通过，那么保存信息的按钮应处于不可用状态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7ACF0-2690-4E8D-AB95-43B0EF94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1523"/>
            <a:ext cx="4890558" cy="39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CC52-A28E-4F33-9D5C-A61FEE7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保存新增的员工信息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96C30-6FC2-4F8F-85B3-86C7DCA0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23"/>
            <a:ext cx="6092029" cy="35318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0C6755-AE84-45B1-93CE-69FE520F4B2A}"/>
              </a:ext>
            </a:extLst>
          </p:cNvPr>
          <p:cNvSpPr txBox="1"/>
          <p:nvPr/>
        </p:nvSpPr>
        <p:spPr>
          <a:xfrm>
            <a:off x="-106680" y="150602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调用的是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serialize()</a:t>
            </a:r>
            <a:r>
              <a:rPr lang="zh-CN" altLang="en-US" dirty="0"/>
              <a:t>方法，把表单数据包装成对象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64270-2350-4DC4-9A1C-F0044F80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55" y="1791059"/>
            <a:ext cx="4347301" cy="2303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36C298-E340-45AF-B6E1-A79F148EB6B1}"/>
              </a:ext>
            </a:extLst>
          </p:cNvPr>
          <p:cNvSpPr txBox="1"/>
          <p:nvPr/>
        </p:nvSpPr>
        <p:spPr>
          <a:xfrm>
            <a:off x="6706356" y="465496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进行处理，</a:t>
            </a:r>
            <a:r>
              <a:rPr lang="en-US" altLang="zh-CN" dirty="0"/>
              <a:t>Valid</a:t>
            </a:r>
            <a:r>
              <a:rPr lang="zh-CN" altLang="en-US" dirty="0"/>
              <a:t>是</a:t>
            </a:r>
            <a:r>
              <a:rPr lang="en-US" altLang="zh-CN" dirty="0"/>
              <a:t>JSR303</a:t>
            </a:r>
            <a:r>
              <a:rPr lang="zh-CN" altLang="en-US" dirty="0"/>
              <a:t>的注解，</a:t>
            </a:r>
            <a:endParaRPr lang="en-US" altLang="zh-CN" dirty="0"/>
          </a:p>
          <a:p>
            <a:r>
              <a:rPr lang="zh-CN" altLang="en-US" dirty="0"/>
              <a:t>要在</a:t>
            </a:r>
            <a:r>
              <a:rPr lang="en-US" altLang="zh-CN" dirty="0" err="1"/>
              <a:t>mvc</a:t>
            </a:r>
            <a:r>
              <a:rPr lang="zh-CN" altLang="en-US" dirty="0"/>
              <a:t>的配置文件中先配置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82BBB-DA1F-497B-B377-E26034A1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0" y="1144728"/>
            <a:ext cx="4927620" cy="369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E95DF2-8597-4C0A-953F-C74E3C4F3787}"/>
              </a:ext>
            </a:extLst>
          </p:cNvPr>
          <p:cNvSpPr txBox="1"/>
          <p:nvPr/>
        </p:nvSpPr>
        <p:spPr>
          <a:xfrm>
            <a:off x="6755155" y="439332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校验通过后调用</a:t>
            </a:r>
            <a:r>
              <a:rPr lang="en-US" altLang="zh-CN" dirty="0"/>
              <a:t>service</a:t>
            </a:r>
            <a:r>
              <a:rPr lang="zh-CN" altLang="en-US" dirty="0"/>
              <a:t>的保存方法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41B047-7AE7-4BD8-A8D6-69107309C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500" y="4886651"/>
            <a:ext cx="4495800" cy="15621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A8D927-3622-46D7-9418-47B702E89E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795898" y="788662"/>
            <a:ext cx="910458" cy="9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14AE9AD-18DB-49A2-B06E-01818226A80B}"/>
              </a:ext>
            </a:extLst>
          </p:cNvPr>
          <p:cNvCxnSpPr/>
          <p:nvPr/>
        </p:nvCxnSpPr>
        <p:spPr>
          <a:xfrm>
            <a:off x="8692055" y="3983421"/>
            <a:ext cx="0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94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64ABB-F1CF-4259-A661-321B8B3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修改员工信息功能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1FF3C-D573-4218-B21A-1BC81A1C8BFC}"/>
              </a:ext>
            </a:extLst>
          </p:cNvPr>
          <p:cNvSpPr txBox="1"/>
          <p:nvPr/>
        </p:nvSpPr>
        <p:spPr>
          <a:xfrm>
            <a:off x="1072055" y="1870841"/>
            <a:ext cx="110947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点击修改按钮，发送</a:t>
            </a:r>
            <a:r>
              <a:rPr lang="en-US" altLang="zh-CN" dirty="0"/>
              <a:t>AJAX</a:t>
            </a:r>
            <a:r>
              <a:rPr lang="zh-CN" altLang="en-US" dirty="0"/>
              <a:t>信息，请求当前修改员工的数据库信息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弹出模态框，回显员工信息，姓名不允许修改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校验邮箱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由于修改和删除按钮都是页面加载完成后，由</a:t>
            </a:r>
            <a:r>
              <a:rPr lang="en-US" altLang="zh-CN" dirty="0"/>
              <a:t>AJAX</a:t>
            </a:r>
            <a:r>
              <a:rPr lang="zh-CN" altLang="en-US" dirty="0"/>
              <a:t>发送请求，再添加到页面的，所有</a:t>
            </a:r>
            <a:r>
              <a:rPr lang="en-US" altLang="zh-CN" dirty="0"/>
              <a:t>click</a:t>
            </a:r>
            <a:r>
              <a:rPr lang="zh-CN" altLang="en-US" dirty="0"/>
              <a:t>事件不生效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要使用</a:t>
            </a:r>
            <a:r>
              <a:rPr lang="en-US" altLang="zh-CN" dirty="0" err="1"/>
              <a:t>dom</a:t>
            </a:r>
            <a:r>
              <a:rPr lang="zh-CN" altLang="en-US" dirty="0"/>
              <a:t>对象操作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83C64-380B-42A8-82B4-1F42F2D4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4592552"/>
            <a:ext cx="4761187" cy="2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6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3FFD-F65B-4015-A5F1-5D0459B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EB971-6EE8-4E13-9EFD-5775A292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63122"/>
            <a:ext cx="11020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0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2AE65-6CC5-4305-8517-D9F811C4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修改员工信息的模态框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675AF-2931-4616-8ECB-D9BF1ECB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83" cy="476141"/>
          </a:xfrm>
        </p:spPr>
        <p:txBody>
          <a:bodyPr/>
          <a:lstStyle/>
          <a:p>
            <a:r>
              <a:rPr lang="zh-CN" altLang="en-US" dirty="0"/>
              <a:t>参照新增员工的模态框即可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6827A-AC7C-4616-854E-122F74E4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6" y="2444705"/>
            <a:ext cx="5037084" cy="42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6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9944B-22E0-428E-9EAF-7C1F9E10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在生成表格数据的时候就先为修改按钮增加员工</a:t>
            </a:r>
            <a:r>
              <a:rPr lang="en-US" altLang="zh-CN" dirty="0"/>
              <a:t>ID</a:t>
            </a:r>
            <a:r>
              <a:rPr lang="zh-CN" altLang="en-US" dirty="0"/>
              <a:t>的属性，同理删除也要（为后面做准备）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61995-3F90-41A8-B553-46DFFFCB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491"/>
            <a:ext cx="4907392" cy="43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7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A84F1-3655-44CF-94D7-660F4CAA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获取部门信息增加到下拉框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3AFAA-EE31-45FF-BE76-6ABBDFF4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96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3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AA43-3D04-408D-A82B-E7D466E2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获取员工信息添加到模态框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BB2B5-4F61-49E3-8243-8199E8A1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3" y="1690688"/>
            <a:ext cx="3900759" cy="3349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B11475-9792-41A2-B01E-15E74021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59" y="1381714"/>
            <a:ext cx="4268407" cy="1557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E85B00-B9CC-488B-8BAF-9128BA3D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59" y="3124819"/>
            <a:ext cx="4163303" cy="1312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39BB39-B281-4D66-8B0D-5B91D262FA5A}"/>
              </a:ext>
            </a:extLst>
          </p:cNvPr>
          <p:cNvSpPr txBox="1"/>
          <p:nvPr/>
        </p:nvSpPr>
        <p:spPr>
          <a:xfrm>
            <a:off x="4897821" y="503987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Mapper</a:t>
            </a:r>
            <a:r>
              <a:rPr lang="zh-CN" altLang="en-US" dirty="0"/>
              <a:t>此处省略</a:t>
            </a:r>
          </a:p>
        </p:txBody>
      </p:sp>
    </p:spTree>
    <p:extLst>
      <p:ext uri="{BB962C8B-B14F-4D97-AF65-F5344CB8AC3E}">
        <p14:creationId xmlns:p14="http://schemas.microsoft.com/office/powerpoint/2010/main" val="4263760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A324-3DA3-4A0E-B8CD-DE7224B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点击保存按钮更新员工信息到数据库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777A1-7073-4893-BA52-CB408ED5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6855"/>
            <a:ext cx="4079534" cy="3720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A8846-E6BD-48D5-89AD-0F137752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66850"/>
            <a:ext cx="5475890" cy="1762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5A8274-D66E-4811-A24F-8CB16EF4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27" y="3550077"/>
            <a:ext cx="5296187" cy="1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5E7-82B9-49DF-AED8-F631660A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4E9F4-F41C-4355-BCB6-556619F5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 dirty="0"/>
              <a:t>Tomcat</a:t>
            </a:r>
          </a:p>
          <a:p>
            <a:r>
              <a:rPr lang="zh-CN" altLang="en-US"/>
              <a:t>创建工程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66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85973-0DA2-4AA1-B51F-0457815B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1675"/>
          </a:xfrm>
        </p:spPr>
        <p:txBody>
          <a:bodyPr>
            <a:normAutofit/>
          </a:bodyPr>
          <a:lstStyle/>
          <a:p>
            <a:r>
              <a:rPr lang="en-US" altLang="zh-CN" dirty="0"/>
              <a:t>TOMCAT</a:t>
            </a:r>
            <a:r>
              <a:rPr lang="zh-CN" altLang="en-US" dirty="0"/>
              <a:t>直接使用</a:t>
            </a:r>
            <a:r>
              <a:rPr lang="en-US" altLang="zh-CN" dirty="0"/>
              <a:t>PUT</a:t>
            </a:r>
            <a:r>
              <a:rPr lang="zh-CN" altLang="en-US" dirty="0"/>
              <a:t>请求的时候不会封装请求体数据，要使用</a:t>
            </a:r>
            <a:r>
              <a:rPr lang="en-US" altLang="zh-CN" dirty="0" err="1"/>
              <a:t>SpringMVC</a:t>
            </a:r>
            <a:r>
              <a:rPr lang="zh-CN" altLang="en-US" dirty="0"/>
              <a:t>的过滤器完成</a:t>
            </a:r>
            <a:r>
              <a:rPr lang="en-US" altLang="zh-CN" dirty="0"/>
              <a:t>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F98CA2-FF38-4BF7-A81D-332F48EE8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2394"/>
            <a:ext cx="8648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1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7115-C1E7-4774-9FE6-9EBBB19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EA21F-2FBA-462F-B08F-9456F7ED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单个删除</a:t>
            </a:r>
            <a:endParaRPr lang="en-US" altLang="zh-CN" dirty="0"/>
          </a:p>
          <a:p>
            <a:r>
              <a:rPr lang="zh-CN" altLang="en-US" dirty="0"/>
              <a:t>批量删除</a:t>
            </a:r>
            <a:endParaRPr lang="en-US" altLang="zh-CN" dirty="0"/>
          </a:p>
          <a:p>
            <a:pPr lvl="1"/>
            <a:r>
              <a:rPr lang="zh-CN" altLang="en-US" dirty="0"/>
              <a:t>全选功能</a:t>
            </a:r>
          </a:p>
        </p:txBody>
      </p:sp>
    </p:spTree>
    <p:extLst>
      <p:ext uri="{BB962C8B-B14F-4D97-AF65-F5344CB8AC3E}">
        <p14:creationId xmlns:p14="http://schemas.microsoft.com/office/powerpoint/2010/main" val="274734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508A-B8EA-4CAE-B458-9EC86632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E340E-3DFF-4EF9-8ED3-C2DB35E2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1" y="1557338"/>
            <a:ext cx="4455566" cy="2519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F1DE85-9DA9-4000-9BA1-1EE95867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8" y="271792"/>
            <a:ext cx="3830773" cy="335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4595D0-52E1-475E-9C6E-56213901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688" y="4076816"/>
            <a:ext cx="4772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E2D0-C7CD-4011-9F43-F2002A8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添加选择按钮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5970A-9F50-41F1-9589-1504D9A9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3" y="4694073"/>
            <a:ext cx="9267825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45394C-099A-43EE-9FA3-7B4DD630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0" y="1368731"/>
            <a:ext cx="5163860" cy="3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0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89C0-CC5B-4C59-B287-A534D39C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D00F2-C198-456A-9D30-9EC95772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74960" cy="4850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A3187-D7BB-46CF-9665-69DDF9C4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03" y="0"/>
            <a:ext cx="4729949" cy="4140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4BF3B-6DC8-4A4C-87DF-A907F7AD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203" y="4342416"/>
            <a:ext cx="4365700" cy="20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3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085C07E-1081-45CF-B086-C4A614F0054C}"/>
              </a:ext>
            </a:extLst>
          </p:cNvPr>
          <p:cNvSpPr/>
          <p:nvPr/>
        </p:nvSpPr>
        <p:spPr>
          <a:xfrm>
            <a:off x="2887103" y="1964244"/>
            <a:ext cx="7833449" cy="3857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Spring</a:t>
            </a:r>
            <a:r>
              <a:rPr lang="zh-CN" altLang="en-US" dirty="0"/>
              <a:t>容器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DAA683-7FCB-4D8E-AC11-70FAB67D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90" y="-129598"/>
            <a:ext cx="10515600" cy="1325563"/>
          </a:xfrm>
        </p:spPr>
        <p:txBody>
          <a:bodyPr/>
          <a:lstStyle/>
          <a:p>
            <a:r>
              <a:rPr lang="zh-CN" altLang="en-US"/>
              <a:t>系统架构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F02619-77D8-4211-97DA-6A4BD2DB91C9}"/>
              </a:ext>
            </a:extLst>
          </p:cNvPr>
          <p:cNvSpPr/>
          <p:nvPr/>
        </p:nvSpPr>
        <p:spPr>
          <a:xfrm>
            <a:off x="239110" y="1848344"/>
            <a:ext cx="1589690" cy="4279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网页前端界面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D136F-DC38-41CF-937A-3E5B6372DA49}"/>
              </a:ext>
            </a:extLst>
          </p:cNvPr>
          <p:cNvSpPr/>
          <p:nvPr/>
        </p:nvSpPr>
        <p:spPr>
          <a:xfrm>
            <a:off x="3216165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46C82F-C4BD-4D4D-85E1-FBF43BE356D5}"/>
              </a:ext>
            </a:extLst>
          </p:cNvPr>
          <p:cNvSpPr/>
          <p:nvPr/>
        </p:nvSpPr>
        <p:spPr>
          <a:xfrm>
            <a:off x="5633544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5199A2-533C-46C0-BA8A-F8B72570DE29}"/>
              </a:ext>
            </a:extLst>
          </p:cNvPr>
          <p:cNvSpPr/>
          <p:nvPr/>
        </p:nvSpPr>
        <p:spPr>
          <a:xfrm>
            <a:off x="8050924" y="2554014"/>
            <a:ext cx="2196662" cy="312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5B8BE-D344-4F8B-AC76-F29C66649ABF}"/>
              </a:ext>
            </a:extLst>
          </p:cNvPr>
          <p:cNvSpPr/>
          <p:nvPr/>
        </p:nvSpPr>
        <p:spPr>
          <a:xfrm>
            <a:off x="3447393" y="3111062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SpringMVC</a:t>
            </a:r>
            <a:endParaRPr lang="en-US" altLang="zh-CN" dirty="0"/>
          </a:p>
          <a:p>
            <a:pPr algn="ctr"/>
            <a:r>
              <a:rPr lang="zh-CN" altLang="en-US" dirty="0"/>
              <a:t>前端控制器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D95BFE-75CF-4A45-805A-AA0D6FE2E63A}"/>
              </a:ext>
            </a:extLst>
          </p:cNvPr>
          <p:cNvSpPr/>
          <p:nvPr/>
        </p:nvSpPr>
        <p:spPr>
          <a:xfrm>
            <a:off x="3447393" y="4393324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XXXController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FBC43A-AFB7-4531-81CF-6D13693C9E5B}"/>
              </a:ext>
            </a:extLst>
          </p:cNvPr>
          <p:cNvSpPr/>
          <p:nvPr/>
        </p:nvSpPr>
        <p:spPr>
          <a:xfrm>
            <a:off x="5938345" y="4393324"/>
            <a:ext cx="1744717" cy="683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XXXService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F58B76-D613-468B-A8E7-6BF4E061903E}"/>
              </a:ext>
            </a:extLst>
          </p:cNvPr>
          <p:cNvSpPr/>
          <p:nvPr/>
        </p:nvSpPr>
        <p:spPr>
          <a:xfrm>
            <a:off x="8198069" y="2942898"/>
            <a:ext cx="1912883" cy="25329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D7DA90-821D-4F3F-9E7F-4DF4186FACDD}"/>
              </a:ext>
            </a:extLst>
          </p:cNvPr>
          <p:cNvSpPr/>
          <p:nvPr/>
        </p:nvSpPr>
        <p:spPr>
          <a:xfrm>
            <a:off x="8276896" y="3668935"/>
            <a:ext cx="1744717" cy="317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XXXMapper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F5027D-41B6-47C8-91B3-812B986D118A}"/>
              </a:ext>
            </a:extLst>
          </p:cNvPr>
          <p:cNvSpPr/>
          <p:nvPr/>
        </p:nvSpPr>
        <p:spPr>
          <a:xfrm>
            <a:off x="8276896" y="4366511"/>
            <a:ext cx="1744717" cy="408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XXXMapper.xml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65B352-EA87-4F41-B7E8-3B1535C36283}"/>
              </a:ext>
            </a:extLst>
          </p:cNvPr>
          <p:cNvSpPr/>
          <p:nvPr/>
        </p:nvSpPr>
        <p:spPr>
          <a:xfrm>
            <a:off x="430924" y="3153102"/>
            <a:ext cx="1135117" cy="19706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Jquery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164F2D-D2EC-423D-A11C-ABBAAE0A0FCF}"/>
              </a:ext>
            </a:extLst>
          </p:cNvPr>
          <p:cNvCxnSpPr>
            <a:cxnSpLocks/>
          </p:cNvCxnSpPr>
          <p:nvPr/>
        </p:nvCxnSpPr>
        <p:spPr>
          <a:xfrm>
            <a:off x="1566041" y="3473668"/>
            <a:ext cx="18813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F549132-B541-42FD-BCC1-F61C6406BA9C}"/>
              </a:ext>
            </a:extLst>
          </p:cNvPr>
          <p:cNvSpPr txBox="1"/>
          <p:nvPr/>
        </p:nvSpPr>
        <p:spPr>
          <a:xfrm>
            <a:off x="1828800" y="3153102"/>
            <a:ext cx="1058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/>
              <a:t>AJAX</a:t>
            </a:r>
            <a:r>
              <a:rPr lang="zh-CN" altLang="en-US" sz="1100" dirty="0"/>
              <a:t>请求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338B7A-93DB-4092-B8A6-D22D62749E12}"/>
              </a:ext>
            </a:extLst>
          </p:cNvPr>
          <p:cNvCxnSpPr>
            <a:cxnSpLocks/>
          </p:cNvCxnSpPr>
          <p:nvPr/>
        </p:nvCxnSpPr>
        <p:spPr>
          <a:xfrm flipV="1">
            <a:off x="4739528" y="1024758"/>
            <a:ext cx="0" cy="211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F1F5AC-6A17-4DF7-9CC9-5DC086782E7F}"/>
              </a:ext>
            </a:extLst>
          </p:cNvPr>
          <p:cNvSpPr/>
          <p:nvPr/>
        </p:nvSpPr>
        <p:spPr>
          <a:xfrm>
            <a:off x="4046483" y="462455"/>
            <a:ext cx="1366344" cy="56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MVC</a:t>
            </a:r>
            <a:r>
              <a:rPr lang="zh-CN" altLang="en-US" sz="1100" dirty="0"/>
              <a:t>无法处理的静态资源直接交给</a:t>
            </a:r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AB94304-B382-48EC-B9EB-5701364B74F2}"/>
              </a:ext>
            </a:extLst>
          </p:cNvPr>
          <p:cNvCxnSpPr>
            <a:cxnSpLocks/>
          </p:cNvCxnSpPr>
          <p:nvPr/>
        </p:nvCxnSpPr>
        <p:spPr>
          <a:xfrm>
            <a:off x="3691758" y="3794234"/>
            <a:ext cx="1" cy="599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3B54F-D648-4FE8-B4E3-7401F7EE3FD6}"/>
              </a:ext>
            </a:extLst>
          </p:cNvPr>
          <p:cNvSpPr txBox="1"/>
          <p:nvPr/>
        </p:nvSpPr>
        <p:spPr>
          <a:xfrm>
            <a:off x="3650789" y="3894081"/>
            <a:ext cx="1031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处理器映射器</a:t>
            </a:r>
            <a:endParaRPr lang="en-US" altLang="zh-CN" sz="1100" dirty="0"/>
          </a:p>
          <a:p>
            <a:r>
              <a:rPr lang="zh-CN" altLang="en-US" sz="1100" dirty="0"/>
              <a:t>处理器适配器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00059E4-C077-4647-908C-2050223E213E}"/>
              </a:ext>
            </a:extLst>
          </p:cNvPr>
          <p:cNvCxnSpPr>
            <a:cxnSpLocks/>
          </p:cNvCxnSpPr>
          <p:nvPr/>
        </p:nvCxnSpPr>
        <p:spPr>
          <a:xfrm>
            <a:off x="5192110" y="4734910"/>
            <a:ext cx="74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5A23F7-99F3-409B-AC46-2C2AA0D750F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683062" y="3153102"/>
            <a:ext cx="1145628" cy="1581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3435BE-F6C6-4AB5-A424-E0E8E909C764}"/>
              </a:ext>
            </a:extLst>
          </p:cNvPr>
          <p:cNvCxnSpPr>
            <a:cxnSpLocks/>
          </p:cNvCxnSpPr>
          <p:nvPr/>
        </p:nvCxnSpPr>
        <p:spPr>
          <a:xfrm>
            <a:off x="9155299" y="3986167"/>
            <a:ext cx="0" cy="388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071D89-5681-4039-AA22-B5278FD8052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49255" y="3234374"/>
            <a:ext cx="6044" cy="43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7C77A3D-F5B2-4794-869B-4652E598EE9F}"/>
              </a:ext>
            </a:extLst>
          </p:cNvPr>
          <p:cNvSpPr/>
          <p:nvPr/>
        </p:nvSpPr>
        <p:spPr>
          <a:xfrm>
            <a:off x="8276896" y="5034224"/>
            <a:ext cx="1744717" cy="408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sqlsession</a:t>
            </a:r>
            <a:endParaRPr lang="en-US" altLang="zh-CN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90CF78-B772-4E86-A0AD-B9D350E8D673}"/>
              </a:ext>
            </a:extLst>
          </p:cNvPr>
          <p:cNvCxnSpPr>
            <a:cxnSpLocks/>
          </p:cNvCxnSpPr>
          <p:nvPr/>
        </p:nvCxnSpPr>
        <p:spPr>
          <a:xfrm>
            <a:off x="9155299" y="4734910"/>
            <a:ext cx="0" cy="388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B64F21F-D871-4F26-BB26-97638718D694}"/>
              </a:ext>
            </a:extLst>
          </p:cNvPr>
          <p:cNvSpPr/>
          <p:nvPr/>
        </p:nvSpPr>
        <p:spPr>
          <a:xfrm>
            <a:off x="11391900" y="3668935"/>
            <a:ext cx="711200" cy="215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D59E07-7496-4BC3-A067-DEC5967A9D53}"/>
              </a:ext>
            </a:extLst>
          </p:cNvPr>
          <p:cNvCxnSpPr>
            <a:cxnSpLocks/>
          </p:cNvCxnSpPr>
          <p:nvPr/>
        </p:nvCxnSpPr>
        <p:spPr>
          <a:xfrm>
            <a:off x="10021613" y="5251668"/>
            <a:ext cx="14591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2229243-40C2-4303-ABBB-A4232E8DC636}"/>
              </a:ext>
            </a:extLst>
          </p:cNvPr>
          <p:cNvSpPr txBox="1"/>
          <p:nvPr/>
        </p:nvSpPr>
        <p:spPr>
          <a:xfrm>
            <a:off x="7404100" y="139289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XXXMapper</a:t>
            </a:r>
            <a:r>
              <a:rPr lang="zh-CN" altLang="en-US" dirty="0"/>
              <a:t>自动装配到</a:t>
            </a:r>
            <a:r>
              <a:rPr lang="en-US" altLang="zh-CN" dirty="0" err="1"/>
              <a:t>XXXService</a:t>
            </a:r>
            <a:endParaRPr lang="en-US" altLang="zh-CN" dirty="0"/>
          </a:p>
          <a:p>
            <a:r>
              <a:rPr lang="en-US" altLang="zh-CN" dirty="0" err="1"/>
              <a:t>XXXService</a:t>
            </a:r>
            <a:r>
              <a:rPr lang="en-US" altLang="zh-CN" dirty="0"/>
              <a:t> </a:t>
            </a:r>
            <a:r>
              <a:rPr lang="zh-CN" altLang="en-US" dirty="0"/>
              <a:t>自动装配到</a:t>
            </a:r>
            <a:r>
              <a:rPr lang="en-US" altLang="zh-CN" dirty="0" err="1"/>
              <a:t>XXXController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F5E191-6F40-41A1-9905-1FD802D11BDC}"/>
              </a:ext>
            </a:extLst>
          </p:cNvPr>
          <p:cNvCxnSpPr>
            <a:cxnSpLocks/>
          </p:cNvCxnSpPr>
          <p:nvPr/>
        </p:nvCxnSpPr>
        <p:spPr>
          <a:xfrm flipH="1">
            <a:off x="1419311" y="3668935"/>
            <a:ext cx="2028082" cy="1116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DAAED86-9AD1-4A46-A655-51790274CEFC}"/>
              </a:ext>
            </a:extLst>
          </p:cNvPr>
          <p:cNvSpPr txBox="1"/>
          <p:nvPr/>
        </p:nvSpPr>
        <p:spPr>
          <a:xfrm>
            <a:off x="1856114" y="402420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返回</a:t>
            </a:r>
            <a:r>
              <a:rPr lang="en-US" altLang="zh-CN" sz="1100" dirty="0"/>
              <a:t>JSON</a:t>
            </a:r>
            <a:endParaRPr lang="zh-CN" altLang="en-US" sz="11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EA5B4E-7484-4394-9989-67E429FCCCE9}"/>
              </a:ext>
            </a:extLst>
          </p:cNvPr>
          <p:cNvCxnSpPr>
            <a:cxnSpLocks/>
          </p:cNvCxnSpPr>
          <p:nvPr/>
        </p:nvCxnSpPr>
        <p:spPr>
          <a:xfrm flipV="1">
            <a:off x="4963119" y="3788603"/>
            <a:ext cx="0" cy="610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A19632-B506-4E6F-9AC5-8C525BCE99EF}"/>
              </a:ext>
            </a:extLst>
          </p:cNvPr>
          <p:cNvSpPr txBox="1"/>
          <p:nvPr/>
        </p:nvSpPr>
        <p:spPr>
          <a:xfrm>
            <a:off x="4976128" y="3913118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返回</a:t>
            </a:r>
            <a:endParaRPr lang="zh-CN" altLang="en-US" sz="11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6CEA80-C897-4C69-B1FD-E4BD56676FAA}"/>
              </a:ext>
            </a:extLst>
          </p:cNvPr>
          <p:cNvCxnSpPr>
            <a:cxnSpLocks/>
          </p:cNvCxnSpPr>
          <p:nvPr/>
        </p:nvCxnSpPr>
        <p:spPr>
          <a:xfrm rot="10800000">
            <a:off x="5186854" y="4929352"/>
            <a:ext cx="7462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FDECF0-8CB6-4BC8-A9D7-C772BF9674A1}"/>
              </a:ext>
            </a:extLst>
          </p:cNvPr>
          <p:cNvSpPr txBox="1"/>
          <p:nvPr/>
        </p:nvSpPr>
        <p:spPr>
          <a:xfrm>
            <a:off x="5118018" y="4405709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@autowired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2A08A7-93C7-4462-A07D-735EB31E4BE8}"/>
              </a:ext>
            </a:extLst>
          </p:cNvPr>
          <p:cNvCxnSpPr>
            <a:cxnSpLocks/>
          </p:cNvCxnSpPr>
          <p:nvPr/>
        </p:nvCxnSpPr>
        <p:spPr>
          <a:xfrm flipH="1">
            <a:off x="7677346" y="4069697"/>
            <a:ext cx="735331" cy="1057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D7F02E9-5B6E-42C2-8CA7-8ED8EC71DD9D}"/>
              </a:ext>
            </a:extLst>
          </p:cNvPr>
          <p:cNvSpPr txBox="1"/>
          <p:nvPr/>
        </p:nvSpPr>
        <p:spPr>
          <a:xfrm rot="18096047">
            <a:off x="7412446" y="3878380"/>
            <a:ext cx="103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@autowired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4843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B713-2D71-4479-AE9E-3CB0D4D7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826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导出工程成</a:t>
            </a:r>
            <a:r>
              <a:rPr lang="en-US" altLang="zh-CN" dirty="0"/>
              <a:t>war</a:t>
            </a:r>
            <a:r>
              <a:rPr lang="zh-CN" altLang="en-US" dirty="0"/>
              <a:t>包</a:t>
            </a:r>
            <a:br>
              <a:rPr lang="en-US" altLang="zh-CN" dirty="0"/>
            </a:br>
            <a:r>
              <a:rPr lang="zh-CN" altLang="en-US" dirty="0"/>
              <a:t>将包放到</a:t>
            </a:r>
            <a:r>
              <a:rPr lang="en-US" altLang="zh-CN" dirty="0"/>
              <a:t>tomcat</a:t>
            </a:r>
            <a:r>
              <a:rPr lang="zh-CN" altLang="en-US" dirty="0"/>
              <a:t>服务器的</a:t>
            </a:r>
            <a:r>
              <a:rPr lang="en-US" altLang="zh-CN" dirty="0" err="1"/>
              <a:t>webapp</a:t>
            </a:r>
            <a:r>
              <a:rPr lang="zh-CN" altLang="en-US" dirty="0"/>
              <a:t>下</a:t>
            </a:r>
            <a:br>
              <a:rPr lang="en-US" altLang="zh-CN" dirty="0"/>
            </a:br>
            <a:r>
              <a:rPr lang="zh-CN" altLang="en-US" dirty="0"/>
              <a:t>启动</a:t>
            </a:r>
            <a:r>
              <a:rPr lang="en-US" altLang="zh-CN" dirty="0"/>
              <a:t>tomcat</a:t>
            </a:r>
            <a:r>
              <a:rPr lang="zh-CN" altLang="en-US" dirty="0"/>
              <a:t>就会自动部署项目了</a:t>
            </a:r>
          </a:p>
        </p:txBody>
      </p:sp>
    </p:spTree>
    <p:extLst>
      <p:ext uri="{BB962C8B-B14F-4D97-AF65-F5344CB8AC3E}">
        <p14:creationId xmlns:p14="http://schemas.microsoft.com/office/powerpoint/2010/main" val="35438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89D2D-7525-487B-AEA2-F9D3CA3D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A738CB-30DF-40E9-9B94-FB29B9B1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4005"/>
            <a:ext cx="4573980" cy="3114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ACB43-0F0D-4054-94BD-2CE79438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80" y="178664"/>
            <a:ext cx="2780749" cy="299791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98B5FEC-C458-467A-AD63-A6B088706EDA}"/>
              </a:ext>
            </a:extLst>
          </p:cNvPr>
          <p:cNvSpPr/>
          <p:nvPr/>
        </p:nvSpPr>
        <p:spPr>
          <a:xfrm>
            <a:off x="4638634" y="1884339"/>
            <a:ext cx="653801" cy="8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06FC1B-95C9-4671-A083-94C7F83B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582" y="3680872"/>
            <a:ext cx="5571980" cy="310092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21E658C-C211-4BC2-9D49-FD991C432404}"/>
              </a:ext>
            </a:extLst>
          </p:cNvPr>
          <p:cNvCxnSpPr>
            <a:endCxn id="7" idx="0"/>
          </p:cNvCxnSpPr>
          <p:nvPr/>
        </p:nvCxnSpPr>
        <p:spPr>
          <a:xfrm>
            <a:off x="8294255" y="2346036"/>
            <a:ext cx="1040317" cy="13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3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8D6A-3BBB-4711-AF6A-0A5B919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引入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F8C6-D661-4950-8101-DE9466D0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08325"/>
          </a:xfrm>
        </p:spPr>
        <p:txBody>
          <a:bodyPr/>
          <a:lstStyle/>
          <a:p>
            <a:r>
              <a:rPr lang="en-US" altLang="zh-CN" dirty="0"/>
              <a:t>spring</a:t>
            </a:r>
            <a:endParaRPr lang="zh-CN" altLang="zh-CN" dirty="0"/>
          </a:p>
          <a:p>
            <a:r>
              <a:rPr lang="en-US" altLang="zh-CN" dirty="0" err="1"/>
              <a:t>springMVC</a:t>
            </a:r>
            <a:endParaRPr lang="zh-CN" altLang="zh-CN" dirty="0"/>
          </a:p>
          <a:p>
            <a:r>
              <a:rPr lang="en-US" altLang="zh-CN" dirty="0" err="1"/>
              <a:t>mybatis</a:t>
            </a:r>
            <a:endParaRPr lang="zh-CN" altLang="zh-CN" dirty="0"/>
          </a:p>
          <a:p>
            <a:r>
              <a:rPr lang="zh-CN" altLang="zh-CN" dirty="0"/>
              <a:t>数据库连接池</a:t>
            </a:r>
          </a:p>
          <a:p>
            <a:r>
              <a:rPr lang="zh-CN" altLang="zh-CN" dirty="0"/>
              <a:t>数据库驱动包</a:t>
            </a:r>
          </a:p>
          <a:p>
            <a:r>
              <a:rPr lang="zh-CN" altLang="zh-CN" dirty="0"/>
              <a:t>其他（</a:t>
            </a:r>
            <a:r>
              <a:rPr lang="en-US" altLang="zh-CN" dirty="0" err="1"/>
              <a:t>jstl</a:t>
            </a:r>
            <a:r>
              <a:rPr lang="en-US" altLang="zh-CN" dirty="0"/>
              <a:t>/servlet-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junit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5B4B-2D69-4C9B-8960-776E752D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F915A-3F44-44AC-8D81-29AC37D84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1838325"/>
            <a:ext cx="2752725" cy="4743450"/>
          </a:xfrm>
          <a:prstGeom prst="rect">
            <a:avLst/>
          </a:prstGeom>
        </p:spPr>
      </p:pic>
      <p:pic>
        <p:nvPicPr>
          <p:cNvPr id="5121" name="Picture 1" descr="page language=&quot;java&quot; content Type=&quot;text/htm[; charset=UTF-8&quot; &#10;page Encoding— &quot;UTF-8 &quot;%&gt; &#10;&lt;jsp:forward &#10;html PUBLIC &#10;-//W3C//DTD HTML 4.01 Transitional//EN&quot; &#10;&lt;html&gt; &#10;&lt;head&gt; &#10;&quot;http://www.w3.org/TR/htm14/loose.dtd&quot;&gt; &#10;&lt;meta http-equiv &quot;Content-Type&quot; content ' text/htmL; charset=UTF-81&quot;&gt; &#10;Bootstrap &#10;&lt;link css&quot; rel &quot;styLesheet&quot;&gt; &#10;&lt;script src &quot;static/bootstrap-3.3.7-dist/js/bootstrap.min.js&quot;&gt;&lt;/script&gt; &#10;JQuery --&gt; &#10;&lt;script type=&quot;text/javascript&quot; src &quot;static/js/jquery-l. 11.0. &#10;&lt;/head&gt; &#10;&lt;body&gt; &#10;&lt;/bodp &#10;&lt;/html&gt; ">
            <a:extLst>
              <a:ext uri="{FF2B5EF4-FFF2-40B4-BE49-F238E27FC236}">
                <a16:creationId xmlns:a16="http://schemas.microsoft.com/office/drawing/2014/main" id="{75ECE079-6207-4F5E-9108-41B66C35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1" y="2798442"/>
            <a:ext cx="5829300" cy="22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9B977F-2113-4A49-A713-B76D3262B95A}"/>
              </a:ext>
            </a:extLst>
          </p:cNvPr>
          <p:cNvCxnSpPr/>
          <p:nvPr/>
        </p:nvCxnSpPr>
        <p:spPr>
          <a:xfrm>
            <a:off x="3429000" y="380047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5B2AA8-4EE9-48AE-894C-5C97BA5FC0DD}"/>
              </a:ext>
            </a:extLst>
          </p:cNvPr>
          <p:cNvSpPr txBox="1"/>
          <p:nvPr/>
        </p:nvSpPr>
        <p:spPr>
          <a:xfrm>
            <a:off x="3818428" y="327701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定义</a:t>
            </a:r>
            <a:r>
              <a:rPr lang="en-US" altLang="zh-CN" dirty="0" err="1"/>
              <a:t>index.jsp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4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1535</Words>
  <Application>Microsoft Office PowerPoint</Application>
  <PresentationFormat>宽屏</PresentationFormat>
  <Paragraphs>272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等线</vt:lpstr>
      <vt:lpstr>等线 Light</vt:lpstr>
      <vt:lpstr>Arial</vt:lpstr>
      <vt:lpstr>Wingdings</vt:lpstr>
      <vt:lpstr>Office 主题​​</vt:lpstr>
      <vt:lpstr>PowerPoint 演示文稿</vt:lpstr>
      <vt:lpstr>功能分解</vt:lpstr>
      <vt:lpstr>技术点</vt:lpstr>
      <vt:lpstr>基础环境搭建</vt:lpstr>
      <vt:lpstr>数据库表设计</vt:lpstr>
      <vt:lpstr>准备工作</vt:lpstr>
      <vt:lpstr>配置Tomcat</vt:lpstr>
      <vt:lpstr>引入jar包</vt:lpstr>
      <vt:lpstr>引入BootStrap和JQuery</vt:lpstr>
      <vt:lpstr>编写SSM整合的关键配置文件</vt:lpstr>
      <vt:lpstr>web.xml</vt:lpstr>
      <vt:lpstr>applicationContext.xml</vt:lpstr>
      <vt:lpstr>applicationContext.xml</vt:lpstr>
      <vt:lpstr>applicationContext.xml</vt:lpstr>
      <vt:lpstr>applicationContext.xml</vt:lpstr>
      <vt:lpstr>applicationContext.xml</vt:lpstr>
      <vt:lpstr>springmvc.xml</vt:lpstr>
      <vt:lpstr>springmvc.xml</vt:lpstr>
      <vt:lpstr>mybatis.xml</vt:lpstr>
      <vt:lpstr>手动在数据库中创建数据库表</vt:lpstr>
      <vt:lpstr>mybatis的逆向工程</vt:lpstr>
      <vt:lpstr>使用Java程序实现mybatis逆向</vt:lpstr>
      <vt:lpstr>逆向成功后测试</vt:lpstr>
      <vt:lpstr>测试后检查数据库</vt:lpstr>
      <vt:lpstr>功能开发</vt:lpstr>
      <vt:lpstr>查询和分页的后台代码编写-第一版</vt:lpstr>
      <vt:lpstr>数据分析</vt:lpstr>
      <vt:lpstr>数据分析</vt:lpstr>
      <vt:lpstr>流程图</vt:lpstr>
      <vt:lpstr>分页的实现</vt:lpstr>
      <vt:lpstr>PowerPoint 演示文稿</vt:lpstr>
      <vt:lpstr>Bootstrap搭建UI</vt:lpstr>
      <vt:lpstr>Bootstrap搭建UI</vt:lpstr>
      <vt:lpstr>Bootstrap搭建UI</vt:lpstr>
      <vt:lpstr>第一稿测试</vt:lpstr>
      <vt:lpstr>第一稿存在的问题</vt:lpstr>
      <vt:lpstr>查询和分页的后台代码编写-第二版</vt:lpstr>
      <vt:lpstr>AJAX编写</vt:lpstr>
      <vt:lpstr>AJAX编写</vt:lpstr>
      <vt:lpstr>AJAX编写</vt:lpstr>
      <vt:lpstr>AJAX编写</vt:lpstr>
      <vt:lpstr>流程图</vt:lpstr>
      <vt:lpstr>新增员工信息</vt:lpstr>
      <vt:lpstr>新增按钮</vt:lpstr>
      <vt:lpstr>模态框数据分析</vt:lpstr>
      <vt:lpstr>模态框的编写</vt:lpstr>
      <vt:lpstr>查出部门信息</vt:lpstr>
      <vt:lpstr>前端校验用户名和邮箱是否合法</vt:lpstr>
      <vt:lpstr>后端校验用户名和邮箱是否合法</vt:lpstr>
      <vt:lpstr>后端校验的AJAX编写</vt:lpstr>
      <vt:lpstr>后端校验的AJAX编写</vt:lpstr>
      <vt:lpstr>保存新增的员工信息</vt:lpstr>
      <vt:lpstr>修改员工信息功能</vt:lpstr>
      <vt:lpstr>数据分析</vt:lpstr>
      <vt:lpstr>修改员工信息的模态框</vt:lpstr>
      <vt:lpstr>在生成表格数据的时候就先为修改按钮增加员工ID的属性，同理删除也要（为后面做准备）</vt:lpstr>
      <vt:lpstr>获取部门信息增加到下拉框</vt:lpstr>
      <vt:lpstr>获取员工信息添加到模态框</vt:lpstr>
      <vt:lpstr>点击保存按钮更新员工信息到数据库</vt:lpstr>
      <vt:lpstr>TOMCAT直接使用PUT请求的时候不会封装请求体数据，要使用SpringMVC的过滤器完成PUT</vt:lpstr>
      <vt:lpstr>删除功能</vt:lpstr>
      <vt:lpstr>单个删除</vt:lpstr>
      <vt:lpstr>添加选择按钮</vt:lpstr>
      <vt:lpstr>批量删除</vt:lpstr>
      <vt:lpstr>系统架构</vt:lpstr>
      <vt:lpstr>导出工程成war包 将包放到tomcat服务器的webapp下 启动tomcat就会自动部署项目了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locoroco 黄映涛</dc:creator>
  <cp:lastModifiedBy>locoroco 黄映涛</cp:lastModifiedBy>
  <cp:revision>16</cp:revision>
  <dcterms:created xsi:type="dcterms:W3CDTF">2020-06-16T08:30:39Z</dcterms:created>
  <dcterms:modified xsi:type="dcterms:W3CDTF">2020-06-30T07:12:11Z</dcterms:modified>
</cp:coreProperties>
</file>