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0" r:id="rId5"/>
    <p:sldId id="281" r:id="rId6"/>
    <p:sldId id="282" r:id="rId7"/>
    <p:sldId id="283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5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39" d="100"/>
          <a:sy n="39" d="100"/>
        </p:scale>
        <p:origin x="33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21014-F337-C130-3794-FD75021A1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70BA3D-2DDB-DACA-8266-49C11FF97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E48600-5D9A-FB74-16A8-30E86970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035A-3D08-4E03-BA64-C0BCE466347B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0A7CA7-9554-2718-6A62-4EBF9E20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775AAA-3D68-34FA-37B2-2D9E6367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21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5EF21D-E7CF-B880-2D9E-D0BCDB9F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DA9DDD-2B14-EB81-C49E-4F00B520C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9EDEAE-EC1B-1A76-42E1-3F437883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035A-3D08-4E03-BA64-C0BCE466347B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7AC530-4F7E-2B87-2FB7-B55F68FF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A1D67D-7FB0-C6F5-43FD-566C628C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19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204F5B7-7A34-A86D-AEAB-920BC9920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EC1C95F-457A-5FAD-09DD-F68CC3BE2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373453-0EE9-DA83-1303-64C8C015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035A-3D08-4E03-BA64-C0BCE466347B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E0B0D0-9F86-B08D-EA30-3AD85765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CB8C60-A6AC-DB73-3F34-705787AC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07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1DCDCA-5282-2D8F-9D50-4B64BE3A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547917-4964-6B5C-10F5-9CF8B4231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537A92-E152-83AC-6D22-EA692A8C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035A-3D08-4E03-BA64-C0BCE466347B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1DFE60-9162-3EDC-B233-A29B5129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575DB6-B98C-6CE5-96DE-865EEE18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90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0F3DF8-B064-7037-9799-A44CB7E97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654C4F-9A69-7E1C-99AA-3D4FB13EC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D56C5E-7F5C-32F4-9181-2AFCDBF6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035A-3D08-4E03-BA64-C0BCE466347B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1B8F88-6BF7-6B27-2D2C-805D59A5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9E4B53-7B88-9619-9F93-1C8F36E4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02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C5740-3823-2C6C-4D1F-2D93AE44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E0F5DC-C46C-BEA6-BDC6-D40A24F49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E16EAB-8B16-A454-1DCB-03B3E46A8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D1E01F-FC0F-F338-4D9E-F92658837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035A-3D08-4E03-BA64-C0BCE466347B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C780FA-D909-D11B-F853-EFF4FBCF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B595FD-7F16-E372-970F-42DAC4AB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62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B193F7-EEC4-AEE0-8A5B-77BF63760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2EE5AC-7A4F-0F4D-C18D-1A68362ED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9DBF34-96D6-D3B9-01AA-DFEC3CC2C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9070CE-45C3-300B-1A46-170F16DF2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30FA59C-7C95-2043-603D-F704BC096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5F62164-863C-25DB-3AA7-63CACAEFF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035A-3D08-4E03-BA64-C0BCE466347B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5AC0C8-10C3-11AB-7044-5BA36567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A57DBC2-E726-910E-4DAA-732A7385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19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F6E78-1245-7475-985F-07C877E8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F650B9-4279-21E6-0DB9-85044604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035A-3D08-4E03-BA64-C0BCE466347B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175129D-62C9-3765-25F2-F3C565F6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9DF7205-6ACB-078E-6FC9-025B86F1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26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920E2CA-9FDA-6713-3A26-D6FB9F6C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035A-3D08-4E03-BA64-C0BCE466347B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E44C3D1-F271-FAFE-511B-08998F66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C1419B-8D74-1805-5482-D8478E43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18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F4027-5DD2-8A43-ECED-961AA9A29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384A86-EC8B-BE53-0E68-BDFCDC96F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363E774-7C5E-35AF-8688-74AEA79AB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74BF9E-7F9E-CC95-283D-D5F23F05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035A-3D08-4E03-BA64-C0BCE466347B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57AC23-8F9D-3DAC-24E5-31314340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97AD76-66EB-4E01-D56A-97AA930D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2BBBB-B9C2-38D4-1407-049418AA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910A0BE-181D-DAB1-D9F6-1CBB1F47B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C964314-1388-1701-18DF-28B168EB0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59E778-B06D-B806-E4E1-539B7CAF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035A-3D08-4E03-BA64-C0BCE466347B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16E1FE-0FAC-9F22-E117-1FD5A9E0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C63049-B11A-952E-5C45-E693337C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24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6A79D90-EB26-E7D0-70F8-B6F6821C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63F886-7231-1BF9-B919-33484B94E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2E1664-4B3D-461D-9FCC-3E1785DC2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C035A-3D08-4E03-BA64-C0BCE466347B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655F8A-769D-FDC9-A533-931224E7E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5A560A-AF33-599D-941E-D849C522E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19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F7AED-704B-C304-A1EC-3116B1292A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關聯式資料庫</a:t>
            </a:r>
          </a:p>
        </p:txBody>
      </p:sp>
    </p:spTree>
    <p:extLst>
      <p:ext uri="{BB962C8B-B14F-4D97-AF65-F5344CB8AC3E}">
        <p14:creationId xmlns:p14="http://schemas.microsoft.com/office/powerpoint/2010/main" val="1744310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16D98-6E0D-60DA-7938-9893D606E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點選資料夾圖示</a:t>
            </a:r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81EF2DC4-DC2E-EA04-DDBE-8F066372A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157" y="1825625"/>
            <a:ext cx="69756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44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BA9487-9971-062E-DBDB-9F3C4E9D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變更檔案名稱以及存檔類型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C0472F9-CD66-D644-0D59-D39C47A88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3628" y="1825625"/>
            <a:ext cx="5744743" cy="4351338"/>
          </a:xfrm>
        </p:spPr>
      </p:pic>
    </p:spTree>
    <p:extLst>
      <p:ext uri="{BB962C8B-B14F-4D97-AF65-F5344CB8AC3E}">
        <p14:creationId xmlns:p14="http://schemas.microsoft.com/office/powerpoint/2010/main" val="749936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9C32D-C4DF-0DE5-4A5F-D9893CF2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按建立圖示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F71287C-05E8-2E6C-8531-E5079E6E9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157" y="1825625"/>
            <a:ext cx="6975685" cy="4351338"/>
          </a:xfrm>
        </p:spPr>
      </p:pic>
    </p:spTree>
    <p:extLst>
      <p:ext uri="{BB962C8B-B14F-4D97-AF65-F5344CB8AC3E}">
        <p14:creationId xmlns:p14="http://schemas.microsoft.com/office/powerpoint/2010/main" val="1161348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01A343-2447-F927-A9D6-8B81FA9C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切換到設計檢視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F7211A6-AE72-8A33-E2E5-DDC0A06CB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7418" y="1825625"/>
            <a:ext cx="4977164" cy="4351338"/>
          </a:xfrm>
        </p:spPr>
      </p:pic>
    </p:spTree>
    <p:extLst>
      <p:ext uri="{BB962C8B-B14F-4D97-AF65-F5344CB8AC3E}">
        <p14:creationId xmlns:p14="http://schemas.microsoft.com/office/powerpoint/2010/main" val="4126988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D97FB8-D5C2-33AB-5C87-3EC2FF2E3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鍵入資料表名稱</a:t>
            </a:r>
            <a:r>
              <a:rPr lang="en-US" altLang="zh-TW" dirty="0"/>
              <a:t>”</a:t>
            </a:r>
            <a:r>
              <a:rPr lang="zh-TW" altLang="en-US" dirty="0"/>
              <a:t>客戶基本資料</a:t>
            </a:r>
            <a:r>
              <a:rPr lang="en-US" altLang="zh-TW" dirty="0"/>
              <a:t>“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393D6913-FA0A-683C-2613-0074FAD5F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B635C28-F14B-4B1E-78BB-60BE079E5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5" y="2476500"/>
            <a:ext cx="46291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77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3FC05D-EC70-CBF3-8BAF-1589531A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輸入欄位名稱以及資料型別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6F9CB5C-3D02-13CD-A47C-A906AC573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162" y="2024856"/>
            <a:ext cx="6543675" cy="3952875"/>
          </a:xfrm>
        </p:spPr>
      </p:pic>
    </p:spTree>
    <p:extLst>
      <p:ext uri="{BB962C8B-B14F-4D97-AF65-F5344CB8AC3E}">
        <p14:creationId xmlns:p14="http://schemas.microsoft.com/office/powerpoint/2010/main" val="4029109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077010-AA30-7F83-A017-12804C02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按下存檔後點選資料工作表檢視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261F61C-78DD-B5D7-85EA-ADA08ACC9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E26357D-CA9D-E530-6019-E5C1BFC36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5" y="2085975"/>
            <a:ext cx="28003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60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D17AE-5AA4-D7C4-7CC7-33A362B5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鍵入資料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6F0C161-8F54-BFAA-44CF-68A9CB333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562" y="2653506"/>
            <a:ext cx="7762875" cy="2695575"/>
          </a:xfrm>
        </p:spPr>
      </p:pic>
    </p:spTree>
    <p:extLst>
      <p:ext uri="{BB962C8B-B14F-4D97-AF65-F5344CB8AC3E}">
        <p14:creationId xmlns:p14="http://schemas.microsoft.com/office/powerpoint/2010/main" val="3778066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5AF383-3B67-51DA-3716-5890323C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點選查詢設計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0F494D3-5C01-B9D7-C52C-1DD8F0658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125" y="2543969"/>
            <a:ext cx="5619750" cy="2914650"/>
          </a:xfrm>
        </p:spPr>
      </p:pic>
    </p:spTree>
    <p:extLst>
      <p:ext uri="{BB962C8B-B14F-4D97-AF65-F5344CB8AC3E}">
        <p14:creationId xmlns:p14="http://schemas.microsoft.com/office/powerpoint/2010/main" val="3968006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7BF8A8-5E8D-C837-6EA2-5E9C79C3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將客戶基本資料拖曳至查詢區域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FD3C007-B9AF-F0E3-E6D8-DB70B077F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6354" y="1825625"/>
            <a:ext cx="5999291" cy="4351338"/>
          </a:xfrm>
        </p:spPr>
      </p:pic>
    </p:spTree>
    <p:extLst>
      <p:ext uri="{BB962C8B-B14F-4D97-AF65-F5344CB8AC3E}">
        <p14:creationId xmlns:p14="http://schemas.microsoft.com/office/powerpoint/2010/main" val="99629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DAEAA-F778-569D-BC86-385437A0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資料庫的歷史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A7559C-A992-719E-D14B-AF3928C05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資料庫，簡而言之可視為電子化的檔案櫃</a:t>
            </a:r>
            <a:r>
              <a:rPr lang="en-US" altLang="zh-TW" dirty="0"/>
              <a:t>——</a:t>
            </a:r>
            <a:r>
              <a:rPr lang="zh-TW" altLang="en-US" dirty="0"/>
              <a:t>儲存電子檔案的處所，使用者可以對檔案中的資料執行新增、擷取、更新、刪除等操作。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 Hierarchical databases.</a:t>
            </a:r>
          </a:p>
          <a:p>
            <a:pPr marL="0" indent="0">
              <a:buNone/>
            </a:pPr>
            <a:r>
              <a:rPr lang="en-US" altLang="zh-TW" dirty="0"/>
              <a:t>2. Network databases.</a:t>
            </a:r>
          </a:p>
          <a:p>
            <a:pPr marL="0" indent="0">
              <a:buNone/>
            </a:pPr>
            <a:r>
              <a:rPr lang="en-US" altLang="zh-TW" dirty="0"/>
              <a:t>3. Relational databases.</a:t>
            </a:r>
          </a:p>
          <a:p>
            <a:pPr marL="0" indent="0">
              <a:buNone/>
            </a:pPr>
            <a:r>
              <a:rPr lang="en-US" altLang="zh-TW" dirty="0"/>
              <a:t>4. Object-oriented databases.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641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9A11F8-A822-77EA-41AA-AA0320E1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點選欄位至下方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3663CF5-442C-43AB-8266-7FFA6F3BF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2473" y="1825625"/>
            <a:ext cx="5107054" cy="4351338"/>
          </a:xfrm>
        </p:spPr>
      </p:pic>
    </p:spTree>
    <p:extLst>
      <p:ext uri="{BB962C8B-B14F-4D97-AF65-F5344CB8AC3E}">
        <p14:creationId xmlns:p14="http://schemas.microsoft.com/office/powerpoint/2010/main" val="3799250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B8B7C0-9E8C-64E5-25C6-A21E48E4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在準則的欄位中鍵入 </a:t>
            </a:r>
            <a:r>
              <a:rPr lang="en-US" altLang="zh-TW" dirty="0"/>
              <a:t>9* </a:t>
            </a:r>
            <a:r>
              <a:rPr lang="zh-TW" altLang="en-US" dirty="0"/>
              <a:t>按</a:t>
            </a:r>
            <a:r>
              <a:rPr lang="en-US" altLang="zh-TW" dirty="0"/>
              <a:t>Enter</a:t>
            </a:r>
            <a:r>
              <a:rPr lang="zh-TW" altLang="en-US" dirty="0"/>
              <a:t>鍵</a:t>
            </a:r>
            <a:r>
              <a:rPr lang="en-US" altLang="zh-TW" dirty="0"/>
              <a:t>, </a:t>
            </a:r>
            <a:r>
              <a:rPr lang="zh-TW" altLang="en-US" dirty="0"/>
              <a:t>自動變成</a:t>
            </a:r>
            <a:r>
              <a:rPr lang="en-US" altLang="zh-TW" dirty="0"/>
              <a:t>Like “9*”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B0B64B6-083D-DB4F-0B48-0466958C0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750" y="2963069"/>
            <a:ext cx="6286500" cy="2076450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279AD1B-8538-40E9-0AE2-DF29D14B1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255" y="5111115"/>
            <a:ext cx="55816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47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9274B0-07C7-0706-1584-F6A69390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按執行查看結果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56EE3DE-961E-481C-86D4-67A5446FF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6350" y="2767806"/>
            <a:ext cx="2019300" cy="2466975"/>
          </a:xfrm>
        </p:spPr>
      </p:pic>
    </p:spTree>
    <p:extLst>
      <p:ext uri="{BB962C8B-B14F-4D97-AF65-F5344CB8AC3E}">
        <p14:creationId xmlns:p14="http://schemas.microsoft.com/office/powerpoint/2010/main" val="630808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F3F4EC-DB01-E526-B221-8797AC07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資料型別</a:t>
            </a:r>
            <a:r>
              <a:rPr lang="en-US" altLang="zh-TW" dirty="0"/>
              <a:t>-</a:t>
            </a:r>
            <a:r>
              <a:rPr lang="zh-TW" altLang="en-US" dirty="0"/>
              <a:t>數值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135C60-226A-341A-D2A2-2875A605F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Byte(</a:t>
            </a:r>
            <a:r>
              <a:rPr lang="zh-TW" altLang="en-US" dirty="0"/>
              <a:t>位元組</a:t>
            </a:r>
            <a:r>
              <a:rPr lang="en-US" altLang="zh-TW" dirty="0"/>
              <a:t>): 0 ~ 255</a:t>
            </a:r>
          </a:p>
          <a:p>
            <a:pPr marL="0" indent="0">
              <a:buNone/>
            </a:pPr>
            <a:r>
              <a:rPr lang="en-US" altLang="zh-TW" dirty="0"/>
              <a:t>Integer(</a:t>
            </a:r>
            <a:r>
              <a:rPr lang="zh-TW" altLang="en-US" dirty="0"/>
              <a:t>整數</a:t>
            </a:r>
            <a:r>
              <a:rPr lang="en-US" altLang="zh-TW" dirty="0"/>
              <a:t>): -32768 ~ 32767</a:t>
            </a:r>
          </a:p>
          <a:p>
            <a:pPr marL="0" indent="0">
              <a:buNone/>
            </a:pPr>
            <a:r>
              <a:rPr lang="en-US" altLang="zh-TW" dirty="0"/>
              <a:t>Long Integer(</a:t>
            </a:r>
            <a:r>
              <a:rPr lang="zh-TW" altLang="en-US" dirty="0"/>
              <a:t>長整數</a:t>
            </a:r>
            <a:r>
              <a:rPr lang="en-US" altLang="zh-TW" dirty="0"/>
              <a:t>): -2</a:t>
            </a:r>
            <a:r>
              <a:rPr lang="en-US" altLang="zh-TW" sz="2000" baseline="100000" dirty="0"/>
              <a:t>31</a:t>
            </a:r>
            <a:r>
              <a:rPr lang="en-US" altLang="zh-TW" dirty="0"/>
              <a:t>~2</a:t>
            </a:r>
            <a:r>
              <a:rPr lang="en-US" altLang="zh-TW" sz="2000" baseline="100000" dirty="0"/>
              <a:t>31</a:t>
            </a:r>
            <a:r>
              <a:rPr lang="en-US" altLang="zh-TW" dirty="0"/>
              <a:t>-1</a:t>
            </a:r>
          </a:p>
          <a:p>
            <a:pPr marL="0" indent="0">
              <a:buNone/>
            </a:pPr>
            <a:r>
              <a:rPr lang="en-US" altLang="zh-TW" dirty="0"/>
              <a:t>Single(</a:t>
            </a:r>
            <a:r>
              <a:rPr lang="zh-TW" altLang="en-US" dirty="0"/>
              <a:t>單精準數</a:t>
            </a:r>
            <a:r>
              <a:rPr lang="en-US" altLang="zh-TW" dirty="0"/>
              <a:t>):7</a:t>
            </a:r>
            <a:r>
              <a:rPr lang="zh-TW" altLang="en-US" dirty="0"/>
              <a:t>位有效位數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Double(</a:t>
            </a:r>
            <a:r>
              <a:rPr lang="zh-TW" altLang="en-US" dirty="0"/>
              <a:t>雙精準數</a:t>
            </a:r>
            <a:r>
              <a:rPr lang="en-US" altLang="zh-TW" dirty="0"/>
              <a:t>):15</a:t>
            </a:r>
            <a:r>
              <a:rPr lang="zh-TW" altLang="en-US" dirty="0"/>
              <a:t>位有效位數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Decimal(</a:t>
            </a:r>
            <a:r>
              <a:rPr lang="zh-TW" altLang="en-US" dirty="0"/>
              <a:t>小數點</a:t>
            </a:r>
            <a:r>
              <a:rPr lang="en-US" altLang="zh-TW" dirty="0"/>
              <a:t>):</a:t>
            </a:r>
            <a:r>
              <a:rPr lang="zh-TW" altLang="en-US" dirty="0"/>
              <a:t>最多</a:t>
            </a:r>
            <a:r>
              <a:rPr lang="en-US" altLang="zh-TW" dirty="0"/>
              <a:t>28</a:t>
            </a:r>
            <a:r>
              <a:rPr lang="zh-TW" altLang="en-US" dirty="0"/>
              <a:t>位數</a:t>
            </a:r>
          </a:p>
        </p:txBody>
      </p:sp>
    </p:spTree>
    <p:extLst>
      <p:ext uri="{BB962C8B-B14F-4D97-AF65-F5344CB8AC3E}">
        <p14:creationId xmlns:p14="http://schemas.microsoft.com/office/powerpoint/2010/main" val="2478346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410E08-8BFF-84AC-1FCD-5F2267DD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資料型別</a:t>
            </a:r>
            <a:r>
              <a:rPr lang="en-US" altLang="zh-TW" dirty="0"/>
              <a:t>-</a:t>
            </a:r>
            <a:r>
              <a:rPr lang="zh-TW" altLang="en-US" dirty="0"/>
              <a:t>文字、日期時間、布林值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968461-EE86-E241-9F05-C2A0A59ED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Text: </a:t>
            </a:r>
            <a:r>
              <a:rPr lang="zh-TW" altLang="en-US" dirty="0"/>
              <a:t>簡短文字</a:t>
            </a:r>
            <a:r>
              <a:rPr lang="en-US" altLang="zh-TW" dirty="0"/>
              <a:t>(1 ~ 255</a:t>
            </a:r>
            <a:r>
              <a:rPr lang="zh-TW" altLang="en-US" dirty="0"/>
              <a:t>個字元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Memo: </a:t>
            </a:r>
            <a:r>
              <a:rPr lang="zh-TW" altLang="en-US" dirty="0"/>
              <a:t>長文字</a:t>
            </a:r>
            <a:r>
              <a:rPr lang="en-US" altLang="zh-TW" dirty="0"/>
              <a:t>(</a:t>
            </a:r>
            <a:r>
              <a:rPr lang="zh-TW" altLang="en-US" dirty="0"/>
              <a:t>最多</a:t>
            </a:r>
            <a:r>
              <a:rPr lang="en-US" altLang="zh-TW" dirty="0"/>
              <a:t>65536</a:t>
            </a:r>
            <a:r>
              <a:rPr lang="zh-TW" altLang="en-US" dirty="0"/>
              <a:t>個字元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 err="1"/>
              <a:t>DateTime</a:t>
            </a:r>
            <a:r>
              <a:rPr lang="en-US" altLang="zh-TW" dirty="0"/>
              <a:t>: </a:t>
            </a:r>
            <a:r>
              <a:rPr lang="zh-TW" altLang="en-US" dirty="0"/>
              <a:t>日期時間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Boolean: </a:t>
            </a:r>
            <a:r>
              <a:rPr lang="zh-TW" altLang="en-US" dirty="0"/>
              <a:t>布林值</a:t>
            </a:r>
            <a:r>
              <a:rPr lang="en-US" altLang="zh-TW" dirty="0"/>
              <a:t>(</a:t>
            </a:r>
            <a:r>
              <a:rPr lang="zh-TW" altLang="en-US" dirty="0"/>
              <a:t>是</a:t>
            </a:r>
            <a:r>
              <a:rPr lang="en-US" altLang="zh-TW" dirty="0"/>
              <a:t>/</a:t>
            </a:r>
            <a:r>
              <a:rPr lang="zh-TW" altLang="en-US" dirty="0"/>
              <a:t>否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4082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F6F723-E760-E040-1427-96F6B112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建立員工資料表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870A2E-28E8-656A-969C-AE6239767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065"/>
            <a:ext cx="10515600" cy="4667250"/>
          </a:xfrm>
        </p:spPr>
        <p:txBody>
          <a:bodyPr/>
          <a:lstStyle/>
          <a:p>
            <a:r>
              <a:rPr lang="zh-TW" altLang="en-US" dirty="0"/>
              <a:t>員工基本資料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新增以下資料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3EA3DC8-DBB4-631D-288B-4B50146DD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543634"/>
              </p:ext>
            </p:extLst>
          </p:nvPr>
        </p:nvGraphicFramePr>
        <p:xfrm>
          <a:off x="1590039" y="2092801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106939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879424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27841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欄位名稱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資料型別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備註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99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員工編號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數值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長整數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主索引鍵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員工姓名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簡短文字</a:t>
                      </a:r>
                      <a:r>
                        <a:rPr lang="en-US" altLang="zh-TW" dirty="0"/>
                        <a:t>(10)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636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薪資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數值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長整數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034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出生年月日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日期時間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651267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E67BBF95-721D-568E-5CBE-63E67A264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448924"/>
              </p:ext>
            </p:extLst>
          </p:nvPr>
        </p:nvGraphicFramePr>
        <p:xfrm>
          <a:off x="1590038" y="4638675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293157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917471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515083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78847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員工編號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員工姓名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薪資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出生年月日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69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John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40000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1980-1-1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86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Peter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46000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1981-1-1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4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Linda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42000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1982-1-1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48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Alice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38000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1983-1-1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622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450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4443E-2201-6984-0B8C-3DA57DDB3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查詢資料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1F4884-8DD2-7E87-F0F3-C2DB7E027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查詢薪資低於</a:t>
            </a:r>
            <a:r>
              <a:rPr lang="en-US" altLang="zh-TW" dirty="0"/>
              <a:t>40000</a:t>
            </a:r>
            <a:r>
              <a:rPr lang="zh-TW" altLang="en-US" dirty="0"/>
              <a:t>的員工</a:t>
            </a:r>
            <a:endParaRPr lang="en-US" altLang="zh-TW" dirty="0"/>
          </a:p>
          <a:p>
            <a:r>
              <a:rPr lang="zh-TW" altLang="en-US" dirty="0"/>
              <a:t>查詢薪資介於</a:t>
            </a:r>
            <a:r>
              <a:rPr lang="en-US" altLang="zh-TW" dirty="0"/>
              <a:t>30000</a:t>
            </a:r>
            <a:r>
              <a:rPr lang="zh-TW" altLang="en-US" dirty="0"/>
              <a:t>以及</a:t>
            </a:r>
            <a:r>
              <a:rPr lang="en-US" altLang="zh-TW" dirty="0"/>
              <a:t>40000</a:t>
            </a:r>
            <a:r>
              <a:rPr lang="zh-TW" altLang="en-US" dirty="0"/>
              <a:t>之間的員工</a:t>
            </a:r>
            <a:endParaRPr lang="en-US" altLang="zh-TW" dirty="0"/>
          </a:p>
          <a:p>
            <a:r>
              <a:rPr lang="zh-TW" altLang="en-US" dirty="0"/>
              <a:t>查詢員工編號</a:t>
            </a:r>
            <a:r>
              <a:rPr lang="en-US" altLang="zh-TW" dirty="0"/>
              <a:t>=3</a:t>
            </a:r>
            <a:r>
              <a:rPr lang="zh-TW" altLang="en-US" dirty="0"/>
              <a:t>的員工</a:t>
            </a:r>
            <a:endParaRPr lang="en-US" altLang="zh-TW" dirty="0"/>
          </a:p>
          <a:p>
            <a:r>
              <a:rPr lang="zh-TW" altLang="en-US" dirty="0"/>
              <a:t>查詢出生年月日在</a:t>
            </a:r>
            <a:r>
              <a:rPr lang="en-US" altLang="zh-TW" dirty="0"/>
              <a:t>1982-1-1</a:t>
            </a:r>
            <a:r>
              <a:rPr lang="zh-TW" altLang="en-US" dirty="0"/>
              <a:t>以前的員工</a:t>
            </a:r>
            <a:endParaRPr lang="en-US" altLang="zh-TW" dirty="0"/>
          </a:p>
          <a:p>
            <a:r>
              <a:rPr lang="zh-TW" altLang="en-US" dirty="0"/>
              <a:t>查詢姓名以</a:t>
            </a:r>
            <a:r>
              <a:rPr lang="en-US" altLang="zh-TW" dirty="0"/>
              <a:t>A</a:t>
            </a:r>
            <a:r>
              <a:rPr lang="zh-TW" altLang="en-US" dirty="0"/>
              <a:t>開頭的員工</a:t>
            </a:r>
            <a:endParaRPr lang="en-US" altLang="zh-TW" dirty="0"/>
          </a:p>
          <a:p>
            <a:r>
              <a:rPr lang="zh-TW" altLang="en-US" dirty="0"/>
              <a:t>查詢姓名以</a:t>
            </a:r>
            <a:r>
              <a:rPr lang="en-US" altLang="zh-TW" dirty="0"/>
              <a:t>A</a:t>
            </a:r>
            <a:r>
              <a:rPr lang="zh-TW" altLang="en-US" dirty="0"/>
              <a:t>結尾的員工</a:t>
            </a:r>
            <a:endParaRPr lang="en-US" altLang="zh-TW" dirty="0"/>
          </a:p>
          <a:p>
            <a:r>
              <a:rPr lang="zh-TW" altLang="en-US" dirty="0"/>
              <a:t>查詢姓名中包含</a:t>
            </a:r>
            <a:r>
              <a:rPr lang="en-US" altLang="zh-TW" dirty="0"/>
              <a:t>A</a:t>
            </a:r>
            <a:r>
              <a:rPr lang="zh-TW" altLang="en-US" dirty="0"/>
              <a:t>的員工</a:t>
            </a:r>
            <a:endParaRPr lang="en-US" altLang="zh-TW" dirty="0"/>
          </a:p>
          <a:p>
            <a:r>
              <a:rPr lang="zh-TW" altLang="en-US" dirty="0"/>
              <a:t>查詢姓名不等於</a:t>
            </a:r>
            <a:r>
              <a:rPr lang="en-US" altLang="zh-TW" dirty="0"/>
              <a:t>John</a:t>
            </a:r>
            <a:r>
              <a:rPr lang="zh-TW" altLang="en-US" dirty="0"/>
              <a:t>的員工</a:t>
            </a:r>
          </a:p>
        </p:txBody>
      </p:sp>
    </p:spTree>
    <p:extLst>
      <p:ext uri="{BB962C8B-B14F-4D97-AF65-F5344CB8AC3E}">
        <p14:creationId xmlns:p14="http://schemas.microsoft.com/office/powerpoint/2010/main" val="2549694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4FDAD-DD02-C31A-B949-241CB213C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BF7931-493F-CB6A-DB8C-CC2E073D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=&gt; </a:t>
            </a:r>
            <a:r>
              <a:rPr lang="zh-TW" altLang="en-US" dirty="0"/>
              <a:t>資料表</a:t>
            </a:r>
          </a:p>
        </p:txBody>
      </p:sp>
      <p:pic>
        <p:nvPicPr>
          <p:cNvPr id="7" name="內容版面配置區 6" descr="一張含有 文字, 螢幕擷取畫面, 圖表, Rectangle 的圖片&#10;&#10;AI 產生的內容可能不正確。">
            <a:extLst>
              <a:ext uri="{FF2B5EF4-FFF2-40B4-BE49-F238E27FC236}">
                <a16:creationId xmlns:a16="http://schemas.microsoft.com/office/drawing/2014/main" id="{AD141225-ADCB-3017-4BFF-AC18420DF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266" y="2514600"/>
            <a:ext cx="5174355" cy="3262745"/>
          </a:xfrm>
        </p:spPr>
      </p:pic>
    </p:spTree>
    <p:extLst>
      <p:ext uri="{BB962C8B-B14F-4D97-AF65-F5344CB8AC3E}">
        <p14:creationId xmlns:p14="http://schemas.microsoft.com/office/powerpoint/2010/main" val="1206487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FC4F5-3ACE-8EDA-DC12-E1AA0978B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72DA8-D113-01A7-924C-1003D1D6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切換為設計檢視</a:t>
            </a:r>
          </a:p>
        </p:txBody>
      </p:sp>
      <p:pic>
        <p:nvPicPr>
          <p:cNvPr id="11" name="內容版面配置區 10" descr="一張含有 文字, 螢幕擷取畫面, 字型, 數字 的圖片&#10;&#10;AI 產生的內容可能不正確。">
            <a:extLst>
              <a:ext uri="{FF2B5EF4-FFF2-40B4-BE49-F238E27FC236}">
                <a16:creationId xmlns:a16="http://schemas.microsoft.com/office/drawing/2014/main" id="{2BDF491E-2B36-65FB-BFA0-72AB4575F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290" y="2337955"/>
            <a:ext cx="6314132" cy="3273135"/>
          </a:xfrm>
        </p:spPr>
      </p:pic>
    </p:spTree>
    <p:extLst>
      <p:ext uri="{BB962C8B-B14F-4D97-AF65-F5344CB8AC3E}">
        <p14:creationId xmlns:p14="http://schemas.microsoft.com/office/powerpoint/2010/main" val="3246549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10038-FE91-3941-DBE3-72FD96392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CBA12-DC0C-4FF1-A112-D39986B4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儲存</a:t>
            </a:r>
            <a:r>
              <a:rPr lang="en-US" altLang="zh-TW" dirty="0"/>
              <a:t>=&gt;</a:t>
            </a:r>
            <a:r>
              <a:rPr lang="zh-TW" altLang="en-US" dirty="0"/>
              <a:t>資料表名稱</a:t>
            </a:r>
            <a:r>
              <a:rPr lang="en-US" altLang="zh-TW" dirty="0"/>
              <a:t>: </a:t>
            </a:r>
            <a:r>
              <a:rPr lang="zh-TW" altLang="en-US" dirty="0"/>
              <a:t>訂單</a:t>
            </a:r>
          </a:p>
        </p:txBody>
      </p:sp>
      <p:pic>
        <p:nvPicPr>
          <p:cNvPr id="6" name="內容版面配置區 5" descr="一張含有 文字, 螢幕擷取畫面, 字型, 數字 的圖片&#10;&#10;AI 產生的內容可能不正確。">
            <a:extLst>
              <a:ext uri="{FF2B5EF4-FFF2-40B4-BE49-F238E27FC236}">
                <a16:creationId xmlns:a16="http://schemas.microsoft.com/office/drawing/2014/main" id="{5F0AD8C0-2852-2F4D-CB06-76A993069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98" y="2965622"/>
            <a:ext cx="6572204" cy="2144501"/>
          </a:xfrm>
        </p:spPr>
      </p:pic>
    </p:spTree>
    <p:extLst>
      <p:ext uri="{BB962C8B-B14F-4D97-AF65-F5344CB8AC3E}">
        <p14:creationId xmlns:p14="http://schemas.microsoft.com/office/powerpoint/2010/main" val="302422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B7C4D4-C9E5-20D9-AC4F-8B6384F34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關聯式資料庫</a:t>
            </a:r>
            <a:r>
              <a:rPr lang="en-US" altLang="zh-TW" dirty="0"/>
              <a:t>(Relational Database)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840101-6D93-6828-8BDD-C4F6A6D34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1970, Dr. </a:t>
            </a:r>
            <a:r>
              <a:rPr lang="en-US" altLang="zh-TW" dirty="0" err="1"/>
              <a:t>E.F.Codd</a:t>
            </a:r>
            <a:r>
              <a:rPr lang="zh-TW" altLang="en-US" dirty="0"/>
              <a:t>所發明</a:t>
            </a:r>
            <a:r>
              <a:rPr lang="en-US" altLang="zh-TW" dirty="0"/>
              <a:t>, </a:t>
            </a:r>
            <a:r>
              <a:rPr lang="zh-TW" altLang="en-US" dirty="0"/>
              <a:t>以資料表型式為資料儲存的基礎</a:t>
            </a:r>
            <a:r>
              <a:rPr lang="en-US" altLang="zh-TW" dirty="0"/>
              <a:t>, </a:t>
            </a:r>
            <a:r>
              <a:rPr lang="zh-TW" altLang="en-US" dirty="0"/>
              <a:t>定義以下幾個名詞：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Table(</a:t>
            </a:r>
            <a:r>
              <a:rPr lang="zh-TW" altLang="en-US" dirty="0"/>
              <a:t>資料表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Column(</a:t>
            </a:r>
            <a:r>
              <a:rPr lang="zh-TW" altLang="en-US" dirty="0"/>
              <a:t>欄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Row(</a:t>
            </a:r>
            <a:r>
              <a:rPr lang="zh-TW" altLang="en-US" dirty="0"/>
              <a:t>列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Primary Key(</a:t>
            </a:r>
            <a:r>
              <a:rPr lang="zh-TW" altLang="en-US" dirty="0"/>
              <a:t>主索引鍵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Foreign Key(</a:t>
            </a:r>
            <a:r>
              <a:rPr lang="zh-TW" altLang="en-US" dirty="0"/>
              <a:t>外部索引鍵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Relationship(</a:t>
            </a:r>
            <a:r>
              <a:rPr lang="zh-TW" altLang="en-US" dirty="0"/>
              <a:t>關聯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1722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A5D7B-7BFD-86D0-3044-2D2B561E1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668D07-1B2A-CF4A-FAB7-1025E0CD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建立資料表欄位如下圖</a:t>
            </a:r>
          </a:p>
        </p:txBody>
      </p:sp>
      <p:pic>
        <p:nvPicPr>
          <p:cNvPr id="7" name="內容版面配置區 6" descr="一張含有 文字, 螢幕擷取畫面, 字型, 數字 的圖片&#10;&#10;AI 產生的內容可能不正確。">
            <a:extLst>
              <a:ext uri="{FF2B5EF4-FFF2-40B4-BE49-F238E27FC236}">
                <a16:creationId xmlns:a16="http://schemas.microsoft.com/office/drawing/2014/main" id="{2BE635CC-C9A6-D333-DFA0-0751A2C7B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06" y="2421924"/>
            <a:ext cx="8037040" cy="2755557"/>
          </a:xfrm>
        </p:spPr>
      </p:pic>
    </p:spTree>
    <p:extLst>
      <p:ext uri="{BB962C8B-B14F-4D97-AF65-F5344CB8AC3E}">
        <p14:creationId xmlns:p14="http://schemas.microsoft.com/office/powerpoint/2010/main" val="4018724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7A0C8-A681-EB6D-71CF-0B3AE14DC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3ADF7C-9DA6-66C4-E9A5-A7F72487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新增下列資料</a:t>
            </a:r>
          </a:p>
        </p:txBody>
      </p:sp>
      <p:pic>
        <p:nvPicPr>
          <p:cNvPr id="11" name="內容版面配置區 10" descr="一張含有 文字, 螢幕擷取畫面, 數字, 字型 的圖片&#10;&#10;AI 產生的內容可能不正確。">
            <a:extLst>
              <a:ext uri="{FF2B5EF4-FFF2-40B4-BE49-F238E27FC236}">
                <a16:creationId xmlns:a16="http://schemas.microsoft.com/office/drawing/2014/main" id="{18DF8BCB-6BD9-98DF-9D15-ED8A02B1E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52" y="2320282"/>
            <a:ext cx="9832248" cy="2977977"/>
          </a:xfrm>
        </p:spPr>
      </p:pic>
    </p:spTree>
    <p:extLst>
      <p:ext uri="{BB962C8B-B14F-4D97-AF65-F5344CB8AC3E}">
        <p14:creationId xmlns:p14="http://schemas.microsoft.com/office/powerpoint/2010/main" val="2568283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001DB-31CF-4600-1184-033A298B3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7B9492-D8D2-F482-B84A-283A3167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建立查詢設計</a:t>
            </a:r>
          </a:p>
        </p:txBody>
      </p:sp>
      <p:pic>
        <p:nvPicPr>
          <p:cNvPr id="6" name="內容版面配置區 5" descr="一張含有 文字, 圖表, 螢幕擷取畫面, Rectangle 的圖片&#10;&#10;AI 產生的內容可能不正確。">
            <a:extLst>
              <a:ext uri="{FF2B5EF4-FFF2-40B4-BE49-F238E27FC236}">
                <a16:creationId xmlns:a16="http://schemas.microsoft.com/office/drawing/2014/main" id="{010BD57F-EDDD-2415-FD2B-35C6EDFC4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194" y="2648753"/>
            <a:ext cx="5013367" cy="2172755"/>
          </a:xfrm>
        </p:spPr>
      </p:pic>
    </p:spTree>
    <p:extLst>
      <p:ext uri="{BB962C8B-B14F-4D97-AF65-F5344CB8AC3E}">
        <p14:creationId xmlns:p14="http://schemas.microsoft.com/office/powerpoint/2010/main" val="3884258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1CB3F-5ED7-0AC4-77E5-426ABACC1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15D61-5609-2EB1-4D61-803E7673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”</a:t>
            </a:r>
            <a:r>
              <a:rPr lang="zh-TW" altLang="en-US" dirty="0"/>
              <a:t>訂單</a:t>
            </a:r>
            <a:r>
              <a:rPr lang="en-US" altLang="zh-TW" dirty="0"/>
              <a:t>”</a:t>
            </a:r>
            <a:r>
              <a:rPr lang="zh-TW" altLang="en-US" dirty="0"/>
              <a:t>以及</a:t>
            </a:r>
            <a:r>
              <a:rPr lang="en-US" altLang="zh-TW" dirty="0"/>
              <a:t>”</a:t>
            </a:r>
            <a:r>
              <a:rPr lang="zh-TW" altLang="en-US" dirty="0"/>
              <a:t>員工基本資料</a:t>
            </a:r>
            <a:r>
              <a:rPr lang="en-US" altLang="zh-TW" dirty="0"/>
              <a:t>”</a:t>
            </a:r>
            <a:r>
              <a:rPr lang="zh-TW" altLang="en-US" dirty="0"/>
              <a:t>拖曳至畫面</a:t>
            </a:r>
          </a:p>
        </p:txBody>
      </p:sp>
      <p:pic>
        <p:nvPicPr>
          <p:cNvPr id="7" name="內容版面配置區 6" descr="一張含有 文字, 螢幕擷取畫面, 圖表, 行 的圖片&#10;&#10;AI 產生的內容可能不正確。">
            <a:extLst>
              <a:ext uri="{FF2B5EF4-FFF2-40B4-BE49-F238E27FC236}">
                <a16:creationId xmlns:a16="http://schemas.microsoft.com/office/drawing/2014/main" id="{1FBAC0FA-0C71-9AD1-F4C6-6D1394635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93" y="2703357"/>
            <a:ext cx="9481569" cy="3039144"/>
          </a:xfrm>
        </p:spPr>
      </p:pic>
    </p:spTree>
    <p:extLst>
      <p:ext uri="{BB962C8B-B14F-4D97-AF65-F5344CB8AC3E}">
        <p14:creationId xmlns:p14="http://schemas.microsoft.com/office/powerpoint/2010/main" val="1464156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16F10-C93D-BFCF-B9F3-E1BF7EA76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D14C3C-F9A0-6289-0037-507C43EA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選取下圖中的欄位</a:t>
            </a:r>
          </a:p>
        </p:txBody>
      </p:sp>
      <p:pic>
        <p:nvPicPr>
          <p:cNvPr id="11" name="內容版面配置區 10" descr="一張含有 文字, 圖表, 螢幕擷取畫面, 行 的圖片&#10;&#10;AI 產生的內容可能不正確。">
            <a:extLst>
              <a:ext uri="{FF2B5EF4-FFF2-40B4-BE49-F238E27FC236}">
                <a16:creationId xmlns:a16="http://schemas.microsoft.com/office/drawing/2014/main" id="{3335BD19-7863-CC8B-F66D-17137C3AE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62" y="2101042"/>
            <a:ext cx="5638055" cy="4200904"/>
          </a:xfrm>
        </p:spPr>
      </p:pic>
    </p:spTree>
    <p:extLst>
      <p:ext uri="{BB962C8B-B14F-4D97-AF65-F5344CB8AC3E}">
        <p14:creationId xmlns:p14="http://schemas.microsoft.com/office/powerpoint/2010/main" val="1900408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4996B-A02E-3EAE-F2CD-A6CDD8C33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B270CA-06FB-8C8D-E3A2-DE8A2592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儲存為</a:t>
            </a:r>
            <a:r>
              <a:rPr lang="en-US" altLang="zh-TW" dirty="0"/>
              <a:t>”</a:t>
            </a:r>
            <a:r>
              <a:rPr lang="zh-TW" altLang="en-US" dirty="0"/>
              <a:t>員工訂單查詢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pic>
        <p:nvPicPr>
          <p:cNvPr id="6" name="內容版面配置區 5" descr="一張含有 文字, 螢幕擷取畫面, 字型, Rectangle 的圖片&#10;&#10;AI 產生的內容可能不正確。">
            <a:extLst>
              <a:ext uri="{FF2B5EF4-FFF2-40B4-BE49-F238E27FC236}">
                <a16:creationId xmlns:a16="http://schemas.microsoft.com/office/drawing/2014/main" id="{7450AE65-59D5-0B4F-18EF-BAC510F4E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879" y="2965622"/>
            <a:ext cx="5587597" cy="1823225"/>
          </a:xfrm>
        </p:spPr>
      </p:pic>
    </p:spTree>
    <p:extLst>
      <p:ext uri="{BB962C8B-B14F-4D97-AF65-F5344CB8AC3E}">
        <p14:creationId xmlns:p14="http://schemas.microsoft.com/office/powerpoint/2010/main" val="772265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3C193-743D-E581-48F8-28FD1FFC6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3374C-1DE3-ADF4-18EB-EDE63B4C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按執行查看結果</a:t>
            </a:r>
          </a:p>
        </p:txBody>
      </p:sp>
      <p:pic>
        <p:nvPicPr>
          <p:cNvPr id="7" name="內容版面配置區 6" descr="一張含有 文字, 螢幕擷取畫面, 字型, 數字 的圖片&#10;&#10;AI 產生的內容可能不正確。">
            <a:extLst>
              <a:ext uri="{FF2B5EF4-FFF2-40B4-BE49-F238E27FC236}">
                <a16:creationId xmlns:a16="http://schemas.microsoft.com/office/drawing/2014/main" id="{724DD71C-DF89-0608-E9E8-77008CCC4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954" y="2730843"/>
            <a:ext cx="9763550" cy="3215957"/>
          </a:xfrm>
        </p:spPr>
      </p:pic>
    </p:spTree>
    <p:extLst>
      <p:ext uri="{BB962C8B-B14F-4D97-AF65-F5344CB8AC3E}">
        <p14:creationId xmlns:p14="http://schemas.microsoft.com/office/powerpoint/2010/main" val="213686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294E4-F737-F44E-E0EC-82DCB2180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95883E-90F3-3B78-7AD4-F6F5D97E1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舉例說明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5F9FB9C-AC3E-D957-228F-A82EFF9AEC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67084"/>
          <a:ext cx="105156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341571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525634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2412184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43153125"/>
                    </a:ext>
                  </a:extLst>
                </a:gridCol>
              </a:tblGrid>
              <a:tr h="337185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FFFF00"/>
                          </a:solidFill>
                        </a:rPr>
                        <a:t>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電話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6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張三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999-9999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03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李四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888-8888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52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王五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777-7777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KS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666004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149E42-296B-D0B9-72ED-A7EEF62301F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227512"/>
          <a:ext cx="812799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723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228018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13963123"/>
                    </a:ext>
                  </a:extLst>
                </a:gridCol>
              </a:tblGrid>
              <a:tr h="302066">
                <a:tc>
                  <a:txBody>
                    <a:bodyPr/>
                    <a:lstStyle/>
                    <a:p>
                      <a:r>
                        <a:rPr lang="zh-TW" altLang="en-US" dirty="0"/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FFFF00"/>
                          </a:solidFill>
                        </a:rPr>
                        <a:t>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金額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963909"/>
                  </a:ext>
                </a:extLst>
              </a:tr>
              <a:tr h="306261">
                <a:tc>
                  <a:txBody>
                    <a:bodyPr/>
                    <a:lstStyle/>
                    <a:p>
                      <a:r>
                        <a:rPr lang="en-US" altLang="zh-TW" dirty="0"/>
                        <a:t>1/1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309112"/>
                  </a:ext>
                </a:extLst>
              </a:tr>
              <a:tr h="306261">
                <a:tc>
                  <a:txBody>
                    <a:bodyPr/>
                    <a:lstStyle/>
                    <a:p>
                      <a:r>
                        <a:rPr lang="en-US" altLang="zh-TW" dirty="0"/>
                        <a:t>1/1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37709"/>
                  </a:ext>
                </a:extLst>
              </a:tr>
              <a:tr h="306261">
                <a:tc>
                  <a:txBody>
                    <a:bodyPr/>
                    <a:lstStyle/>
                    <a:p>
                      <a:r>
                        <a:rPr lang="en-US" altLang="zh-TW" dirty="0"/>
                        <a:t>1/1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187386"/>
                  </a:ext>
                </a:extLst>
              </a:tr>
              <a:tr h="306261">
                <a:tc>
                  <a:txBody>
                    <a:bodyPr/>
                    <a:lstStyle/>
                    <a:p>
                      <a:r>
                        <a:rPr lang="en-US" altLang="zh-TW" dirty="0"/>
                        <a:t>2/1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31720"/>
                  </a:ext>
                </a:extLst>
              </a:tr>
              <a:tr h="306261">
                <a:tc>
                  <a:txBody>
                    <a:bodyPr/>
                    <a:lstStyle/>
                    <a:p>
                      <a:r>
                        <a:rPr lang="en-US" altLang="zh-TW" dirty="0"/>
                        <a:t>2/1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242146"/>
                  </a:ext>
                </a:extLst>
              </a:tr>
              <a:tr h="306261">
                <a:tc>
                  <a:txBody>
                    <a:bodyPr/>
                    <a:lstStyle/>
                    <a:p>
                      <a:r>
                        <a:rPr lang="en-US" altLang="zh-TW" dirty="0"/>
                        <a:t>2/1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183121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39CAFA18-35EA-714F-D8B2-80576B6E00E6}"/>
              </a:ext>
            </a:extLst>
          </p:cNvPr>
          <p:cNvSpPr txBox="1"/>
          <p:nvPr/>
        </p:nvSpPr>
        <p:spPr>
          <a:xfrm>
            <a:off x="822960" y="1632188"/>
            <a:ext cx="275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電話簿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5B832E7-E832-A0C6-469B-50E916ABDB6E}"/>
              </a:ext>
            </a:extLst>
          </p:cNvPr>
          <p:cNvSpPr txBox="1"/>
          <p:nvPr/>
        </p:nvSpPr>
        <p:spPr>
          <a:xfrm>
            <a:off x="822960" y="3688080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標會紀錄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401F6A34-C855-C721-449D-51F88B39E7F2}"/>
              </a:ext>
            </a:extLst>
          </p:cNvPr>
          <p:cNvSpPr/>
          <p:nvPr/>
        </p:nvSpPr>
        <p:spPr>
          <a:xfrm>
            <a:off x="822960" y="2050733"/>
            <a:ext cx="2622973" cy="148955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C00B6B14-9C0A-7FF5-DE5B-143AA98AE6F8}"/>
              </a:ext>
            </a:extLst>
          </p:cNvPr>
          <p:cNvSpPr/>
          <p:nvPr/>
        </p:nvSpPr>
        <p:spPr>
          <a:xfrm>
            <a:off x="3505199" y="4178299"/>
            <a:ext cx="2726267" cy="26797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B460257-7890-5732-E540-ACE52F2117D0}"/>
              </a:ext>
            </a:extLst>
          </p:cNvPr>
          <p:cNvSpPr txBox="1"/>
          <p:nvPr/>
        </p:nvSpPr>
        <p:spPr>
          <a:xfrm>
            <a:off x="1570781" y="1688865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Primary Key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0184151-B15E-0102-C372-CAE854806537}"/>
              </a:ext>
            </a:extLst>
          </p:cNvPr>
          <p:cNvSpPr txBox="1"/>
          <p:nvPr/>
        </p:nvSpPr>
        <p:spPr>
          <a:xfrm>
            <a:off x="4653280" y="380896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Foreign Key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箭號: 弧形下彎 12">
            <a:extLst>
              <a:ext uri="{FF2B5EF4-FFF2-40B4-BE49-F238E27FC236}">
                <a16:creationId xmlns:a16="http://schemas.microsoft.com/office/drawing/2014/main" id="{2E5A4A72-62EF-CEEC-2516-F2C9FDFEB864}"/>
              </a:ext>
            </a:extLst>
          </p:cNvPr>
          <p:cNvSpPr/>
          <p:nvPr/>
        </p:nvSpPr>
        <p:spPr>
          <a:xfrm rot="2150021">
            <a:off x="1460756" y="2365019"/>
            <a:ext cx="3498595" cy="1057197"/>
          </a:xfrm>
          <a:prstGeom prst="curved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CAD28D4-E472-8347-23AD-F03D420FD3D8}"/>
              </a:ext>
            </a:extLst>
          </p:cNvPr>
          <p:cNvSpPr txBox="1"/>
          <p:nvPr/>
        </p:nvSpPr>
        <p:spPr>
          <a:xfrm>
            <a:off x="4161365" y="289361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Relationship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35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/>
      <p:bldP spid="12" grpId="0"/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A8503-644C-71DA-9F07-64108DAC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資料庫系統</a:t>
            </a:r>
            <a:r>
              <a:rPr lang="en-US" altLang="zh-TW" dirty="0"/>
              <a:t>(RDBMS)</a:t>
            </a:r>
            <a:br>
              <a:rPr lang="en-US" altLang="zh-TW" dirty="0"/>
            </a:br>
            <a:r>
              <a:rPr lang="en-US" altLang="zh-TW" dirty="0"/>
              <a:t>Relational Database Management System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07E1FE-AB5B-463C-4B59-78E86BE12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sz="3600" b="1" dirty="0"/>
              <a:t>Mainframe</a:t>
            </a:r>
          </a:p>
          <a:p>
            <a:pPr marL="0" indent="0">
              <a:buNone/>
            </a:pPr>
            <a:r>
              <a:rPr lang="en-US" altLang="zh-TW" dirty="0"/>
              <a:t>Oracle, IBM db2, Sybase, Informix</a:t>
            </a:r>
            <a:br>
              <a:rPr lang="en-US" altLang="zh-TW" dirty="0"/>
            </a:br>
            <a:endParaRPr lang="en-US" altLang="zh-TW" dirty="0"/>
          </a:p>
          <a:p>
            <a:pPr marL="0" indent="0">
              <a:buNone/>
            </a:pPr>
            <a:r>
              <a:rPr lang="en-US" altLang="zh-TW" sz="3600" b="1" dirty="0"/>
              <a:t>PC</a:t>
            </a:r>
          </a:p>
          <a:p>
            <a:pPr marL="0" indent="0">
              <a:buNone/>
            </a:pPr>
            <a:r>
              <a:rPr lang="en-US" altLang="zh-TW" dirty="0"/>
              <a:t>dBase III, Clipper, Fox Pro, Access</a:t>
            </a:r>
            <a:br>
              <a:rPr lang="en-US" altLang="zh-TW" dirty="0"/>
            </a:br>
            <a:endParaRPr lang="en-US" altLang="zh-TW" dirty="0"/>
          </a:p>
          <a:p>
            <a:pPr marL="0" indent="0">
              <a:buNone/>
            </a:pPr>
            <a:r>
              <a:rPr lang="en-US" altLang="zh-TW" sz="3600" b="1" dirty="0"/>
              <a:t>Client/Server</a:t>
            </a:r>
          </a:p>
          <a:p>
            <a:pPr marL="0" indent="0">
              <a:buNone/>
            </a:pPr>
            <a:r>
              <a:rPr lang="en-US" altLang="zh-TW" dirty="0"/>
              <a:t>MySQL, SQL Server, PostgreSQL</a:t>
            </a:r>
          </a:p>
          <a:p>
            <a:pPr marL="0" indent="0">
              <a:buNone/>
            </a:pPr>
            <a:br>
              <a:rPr lang="en-US" altLang="zh-TW" dirty="0"/>
            </a:br>
            <a:r>
              <a:rPr lang="en-US" altLang="zh-TW" sz="4400" b="1" dirty="0"/>
              <a:t>Cloud</a:t>
            </a:r>
            <a:br>
              <a:rPr lang="en-US" altLang="zh-TW" sz="4400" b="1" dirty="0"/>
            </a:br>
            <a:r>
              <a:rPr lang="en-US" altLang="zh-TW" dirty="0"/>
              <a:t>IaaS(Infrastructure as a Service)</a:t>
            </a:r>
          </a:p>
          <a:p>
            <a:pPr marL="0" indent="0">
              <a:buNone/>
            </a:pPr>
            <a:r>
              <a:rPr lang="en-US" altLang="zh-TW" dirty="0"/>
              <a:t>PaaS(Platform as a Service)</a:t>
            </a:r>
          </a:p>
          <a:p>
            <a:pPr marL="0" indent="0">
              <a:buNone/>
            </a:pPr>
            <a:r>
              <a:rPr lang="en-US" altLang="zh-TW" dirty="0"/>
              <a:t>SaaS(Software as a Service)</a:t>
            </a:r>
            <a:endParaRPr lang="zh-TW" alt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3437661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918FB-6AAB-89C2-BF09-FEE4D2D45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725E2D-1F38-5C42-B6E8-AD79C348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IaaS</a:t>
            </a:r>
            <a:r>
              <a:rPr lang="zh-TW" altLang="en-US" dirty="0"/>
              <a:t>、</a:t>
            </a:r>
            <a:r>
              <a:rPr lang="en-US" altLang="zh-TW" dirty="0"/>
              <a:t>PaaS</a:t>
            </a:r>
            <a:r>
              <a:rPr lang="zh-TW" altLang="en-US" dirty="0"/>
              <a:t>、</a:t>
            </a:r>
            <a:r>
              <a:rPr lang="en-US" altLang="zh-TW" dirty="0"/>
              <a:t>SaaS</a:t>
            </a:r>
            <a:endParaRPr lang="zh-TW" altLang="en-US" dirty="0"/>
          </a:p>
        </p:txBody>
      </p:sp>
      <p:pic>
        <p:nvPicPr>
          <p:cNvPr id="1026" name="Picture 2" descr="不同的雲端運算模型和服務結構">
            <a:extLst>
              <a:ext uri="{FF2B5EF4-FFF2-40B4-BE49-F238E27FC236}">
                <a16:creationId xmlns:a16="http://schemas.microsoft.com/office/drawing/2014/main" id="{E9C43272-49FE-E24F-85B1-3B04A8885C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530" y="1322967"/>
            <a:ext cx="9735637" cy="547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80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195610-4B05-B5CE-E779-B3AD8AC4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目前</a:t>
            </a:r>
            <a:r>
              <a:rPr lang="en-US" altLang="zh-TW" dirty="0"/>
              <a:t>SQL Server</a:t>
            </a:r>
            <a:r>
              <a:rPr lang="zh-TW" altLang="en-US" dirty="0"/>
              <a:t>使用狀況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4004B3-1323-0EB7-1183-5C62705A2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800" b="1" dirty="0"/>
              <a:t>ChatGPT:</a:t>
            </a:r>
          </a:p>
          <a:p>
            <a:r>
              <a:rPr lang="zh-TW" altLang="en-US" b="1" dirty="0"/>
              <a:t>全球資料庫系統的排行</a:t>
            </a:r>
            <a:endParaRPr lang="en-US" altLang="zh-TW" b="1" dirty="0"/>
          </a:p>
          <a:p>
            <a:r>
              <a:rPr lang="en-US" altLang="zh-TW" sz="2800" b="1" dirty="0"/>
              <a:t>SQL Server On-Premises</a:t>
            </a:r>
            <a:r>
              <a:rPr lang="zh-TW" altLang="en-US" sz="2800" b="1" dirty="0"/>
              <a:t>以及</a:t>
            </a:r>
            <a:r>
              <a:rPr lang="en-US" altLang="zh-TW" sz="2800" b="1" dirty="0"/>
              <a:t>Cloud</a:t>
            </a:r>
            <a:r>
              <a:rPr lang="zh-TW" altLang="en-US" sz="2800" b="1" dirty="0"/>
              <a:t>的佔比為何</a:t>
            </a:r>
            <a:endParaRPr lang="en-US" altLang="zh-TW" sz="2800" b="1" dirty="0"/>
          </a:p>
          <a:p>
            <a:r>
              <a:rPr lang="en-US" altLang="zh-TW" b="1" dirty="0"/>
              <a:t>SQL Server </a:t>
            </a:r>
            <a:r>
              <a:rPr lang="zh-TW" altLang="en-US" b="1" dirty="0"/>
              <a:t>雲端的使用</a:t>
            </a:r>
            <a:r>
              <a:rPr lang="en-US" altLang="zh-TW" b="1" dirty="0"/>
              <a:t>Azure SQL, Managed Instance, VM</a:t>
            </a:r>
            <a:r>
              <a:rPr lang="zh-TW" altLang="en-US" b="1" dirty="0"/>
              <a:t>企業使用的佔比</a:t>
            </a:r>
            <a:endParaRPr lang="en-US" altLang="zh-TW" b="1" dirty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54028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340E75-0D67-9F1F-E3BB-F9C8403E4E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Access</a:t>
            </a:r>
            <a:r>
              <a:rPr lang="zh-TW" altLang="en-US" dirty="0"/>
              <a:t>中建立資料庫</a:t>
            </a:r>
          </a:p>
        </p:txBody>
      </p:sp>
    </p:spTree>
    <p:extLst>
      <p:ext uri="{BB962C8B-B14F-4D97-AF65-F5344CB8AC3E}">
        <p14:creationId xmlns:p14="http://schemas.microsoft.com/office/powerpoint/2010/main" val="261140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B2290-589D-D9D4-315D-D7A99F50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點選空白資料庫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F4F87A5-1F8D-1BED-FED7-D7DB04DBB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4971" y="1825625"/>
            <a:ext cx="6342058" cy="4351338"/>
          </a:xfrm>
        </p:spPr>
      </p:pic>
    </p:spTree>
    <p:extLst>
      <p:ext uri="{BB962C8B-B14F-4D97-AF65-F5344CB8AC3E}">
        <p14:creationId xmlns:p14="http://schemas.microsoft.com/office/powerpoint/2010/main" val="583874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648</Words>
  <Application>Microsoft Office PowerPoint</Application>
  <PresentationFormat>寬螢幕</PresentationFormat>
  <Paragraphs>160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佈景主題</vt:lpstr>
      <vt:lpstr>關聯式資料庫</vt:lpstr>
      <vt:lpstr>資料庫的歷史</vt:lpstr>
      <vt:lpstr>關聯式資料庫(Relational Database)</vt:lpstr>
      <vt:lpstr>舉例說明</vt:lpstr>
      <vt:lpstr>資料庫系統(RDBMS) Relational Database Management System</vt:lpstr>
      <vt:lpstr>IaaS、PaaS、SaaS</vt:lpstr>
      <vt:lpstr>目前SQL Server使用狀況</vt:lpstr>
      <vt:lpstr>Access中建立資料庫</vt:lpstr>
      <vt:lpstr>點選空白資料庫</vt:lpstr>
      <vt:lpstr>點選資料夾圖示</vt:lpstr>
      <vt:lpstr>變更檔案名稱以及存檔類型</vt:lpstr>
      <vt:lpstr>按建立圖示</vt:lpstr>
      <vt:lpstr>切換到設計檢視</vt:lpstr>
      <vt:lpstr>鍵入資料表名稱”客戶基本資料“</vt:lpstr>
      <vt:lpstr>輸入欄位名稱以及資料型別</vt:lpstr>
      <vt:lpstr>按下存檔後點選資料工作表檢視</vt:lpstr>
      <vt:lpstr>鍵入資料</vt:lpstr>
      <vt:lpstr>點選查詢設計</vt:lpstr>
      <vt:lpstr>將客戶基本資料拖曳至查詢區域</vt:lpstr>
      <vt:lpstr>點選欄位至下方</vt:lpstr>
      <vt:lpstr>在準則的欄位中鍵入 9* 按Enter鍵, 自動變成Like “9*”</vt:lpstr>
      <vt:lpstr>按執行查看結果</vt:lpstr>
      <vt:lpstr>資料型別-數值</vt:lpstr>
      <vt:lpstr>資料型別-文字、日期時間、布林值</vt:lpstr>
      <vt:lpstr>建立員工資料表</vt:lpstr>
      <vt:lpstr>查詢資料</vt:lpstr>
      <vt:lpstr>建立=&gt; 資料表</vt:lpstr>
      <vt:lpstr>切換為設計檢視</vt:lpstr>
      <vt:lpstr>儲存=&gt;資料表名稱: 訂單</vt:lpstr>
      <vt:lpstr>建立資料表欄位如下圖</vt:lpstr>
      <vt:lpstr>新增下列資料</vt:lpstr>
      <vt:lpstr>建立查詢設計</vt:lpstr>
      <vt:lpstr>將”訂單”以及”員工基本資料”拖曳至畫面</vt:lpstr>
      <vt:lpstr>選取下圖中的欄位</vt:lpstr>
      <vt:lpstr>儲存為”員工訂單查詢”</vt:lpstr>
      <vt:lpstr>按執行查看結果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關聯式資料庫</dc:title>
  <dc:creator>JerryHuang 黃家瑞</dc:creator>
  <cp:lastModifiedBy>JerryHuang 黃家瑞</cp:lastModifiedBy>
  <cp:revision>3</cp:revision>
  <dcterms:created xsi:type="dcterms:W3CDTF">2023-04-20T05:53:20Z</dcterms:created>
  <dcterms:modified xsi:type="dcterms:W3CDTF">2025-04-23T01:17:00Z</dcterms:modified>
</cp:coreProperties>
</file>