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2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035A-3D08-4E03-BA64-C0BCE466347B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83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035A-3D08-4E03-BA64-C0BCE466347B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67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035A-3D08-4E03-BA64-C0BCE466347B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3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035A-3D08-4E03-BA64-C0BCE466347B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035A-3D08-4E03-BA64-C0BCE466347B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08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035A-3D08-4E03-BA64-C0BCE466347B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31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035A-3D08-4E03-BA64-C0BCE466347B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63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035A-3D08-4E03-BA64-C0BCE466347B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41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035A-3D08-4E03-BA64-C0BCE466347B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47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8C035A-3D08-4E03-BA64-C0BCE466347B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63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035A-3D08-4E03-BA64-C0BCE466347B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5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8C035A-3D08-4E03-BA64-C0BCE466347B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47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5DF7AED-704B-C304-A1EC-3116B1292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zh-TW" altLang="en-US"/>
              <a:t>關聯式資料庫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310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BA9487-9971-062E-DBDB-9F3C4E9D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變更檔案位置</a:t>
            </a:r>
            <a:r>
              <a:rPr lang="en-US" altLang="zh-TW" dirty="0"/>
              <a:t>(</a:t>
            </a:r>
            <a:r>
              <a:rPr lang="zh-TW" altLang="en-US" dirty="0"/>
              <a:t>存到容易識別的路徑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A67F836-BF39-DE9A-0A67-57458CF54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349" y="2205523"/>
            <a:ext cx="4349087" cy="328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36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9C32D-C4DF-0DE5-4A5F-D9893CF2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按建立圖示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6F897D4C-0B7E-43F3-F0F7-3E0470D21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589" y="2378190"/>
            <a:ext cx="4804740" cy="301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48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01A343-2447-F927-A9D6-8B81FA9C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切換到設計檢視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F7211A6-AE72-8A33-E2E5-DDC0A06CB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5355" y="2008720"/>
            <a:ext cx="4601289" cy="4022725"/>
          </a:xfrm>
        </p:spPr>
      </p:pic>
    </p:spTree>
    <p:extLst>
      <p:ext uri="{BB962C8B-B14F-4D97-AF65-F5344CB8AC3E}">
        <p14:creationId xmlns:p14="http://schemas.microsoft.com/office/powerpoint/2010/main" val="4126988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D97FB8-D5C2-33AB-5C87-3EC2FF2E3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鍵入資料表名稱</a:t>
            </a:r>
            <a:r>
              <a:rPr lang="en-US" altLang="zh-TW" dirty="0"/>
              <a:t>”</a:t>
            </a:r>
            <a:r>
              <a:rPr lang="zh-TW" altLang="en-US" dirty="0"/>
              <a:t>客戶基本資料</a:t>
            </a:r>
            <a:r>
              <a:rPr lang="en-US" altLang="zh-TW" dirty="0"/>
              <a:t>“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B635C28-F14B-4B1E-78BB-60BE079E5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144" y="2999664"/>
            <a:ext cx="46291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77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3FC05D-EC70-CBF3-8BAF-1589531A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輸入欄位名稱以及資料型別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6F9CB5C-3D02-13CD-A47C-A906AC573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99" t="3700" b="47337"/>
          <a:stretch/>
        </p:blipFill>
        <p:spPr>
          <a:xfrm>
            <a:off x="2602173" y="2835955"/>
            <a:ext cx="7377204" cy="2256428"/>
          </a:xfrm>
        </p:spPr>
      </p:pic>
    </p:spTree>
    <p:extLst>
      <p:ext uri="{BB962C8B-B14F-4D97-AF65-F5344CB8AC3E}">
        <p14:creationId xmlns:p14="http://schemas.microsoft.com/office/powerpoint/2010/main" val="4029109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077010-AA30-7F83-A017-12804C02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按下存檔後點選資料工作表檢視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E26357D-CA9D-E530-6019-E5C1BFC36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487" y="2791110"/>
            <a:ext cx="28003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60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9D17AE-5AA4-D7C4-7CC7-33A362B5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鍵入資料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6F0C161-8F54-BFAA-44CF-68A9CB333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725" y="2509838"/>
            <a:ext cx="7762875" cy="2695575"/>
          </a:xfrm>
        </p:spPr>
      </p:pic>
    </p:spTree>
    <p:extLst>
      <p:ext uri="{BB962C8B-B14F-4D97-AF65-F5344CB8AC3E}">
        <p14:creationId xmlns:p14="http://schemas.microsoft.com/office/powerpoint/2010/main" val="3778066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5AF383-3B67-51DA-3716-5890323C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點選查詢設計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0F494D3-5C01-B9D7-C52C-1DD8F0658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9371"/>
          <a:stretch/>
        </p:blipFill>
        <p:spPr>
          <a:xfrm>
            <a:off x="3286125" y="2759075"/>
            <a:ext cx="5619750" cy="2058585"/>
          </a:xfrm>
        </p:spPr>
      </p:pic>
    </p:spTree>
    <p:extLst>
      <p:ext uri="{BB962C8B-B14F-4D97-AF65-F5344CB8AC3E}">
        <p14:creationId xmlns:p14="http://schemas.microsoft.com/office/powerpoint/2010/main" val="3968006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7BF8A8-5E8D-C837-6EA2-5E9C79C3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將客戶基本資料拖曳至查詢區域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FD3C007-B9AF-F0E3-E6D8-DB70B077F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300"/>
          <a:stretch/>
        </p:blipFill>
        <p:spPr>
          <a:xfrm>
            <a:off x="3676856" y="2738651"/>
            <a:ext cx="4574431" cy="3009308"/>
          </a:xfrm>
        </p:spPr>
      </p:pic>
    </p:spTree>
    <p:extLst>
      <p:ext uri="{BB962C8B-B14F-4D97-AF65-F5344CB8AC3E}">
        <p14:creationId xmlns:p14="http://schemas.microsoft.com/office/powerpoint/2010/main" val="996295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9A11F8-A822-77EA-41AA-AA0320E1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點選欄位至下方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3663CF5-442C-43AB-8266-7FFA6F3BF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5478" y="1846263"/>
            <a:ext cx="4721370" cy="4022725"/>
          </a:xfrm>
        </p:spPr>
      </p:pic>
    </p:spTree>
    <p:extLst>
      <p:ext uri="{BB962C8B-B14F-4D97-AF65-F5344CB8AC3E}">
        <p14:creationId xmlns:p14="http://schemas.microsoft.com/office/powerpoint/2010/main" val="379925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6FDAEAA-F778-569D-BC86-385437A02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zh-TW" altLang="en-US"/>
              <a:t>甚麼是資料庫</a:t>
            </a:r>
            <a:endParaRPr lang="zh-TW" altLang="en-US" dirty="0"/>
          </a:p>
        </p:txBody>
      </p:sp>
      <p:pic>
        <p:nvPicPr>
          <p:cNvPr id="17" name="Picture 4" descr="Illuminated server room panel">
            <a:extLst>
              <a:ext uri="{FF2B5EF4-FFF2-40B4-BE49-F238E27FC236}">
                <a16:creationId xmlns:a16="http://schemas.microsoft.com/office/drawing/2014/main" id="{B1D19FDA-A81A-0A33-30FE-2ECD12970D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23" r="30756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A7559C-A992-719E-D14B-AF3928C05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altLang="en-US">
                <a:latin typeface="Segoe UI" panose="020B0502040204020203" pitchFamily="34" charset="0"/>
                <a:cs typeface="Segoe UI" panose="020B0502040204020203" pitchFamily="34" charset="0"/>
              </a:rPr>
              <a:t>在電腦上儲存資料</a:t>
            </a:r>
            <a:endParaRPr lang="en-US" altLang="zh-TW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altLang="en-US">
                <a:latin typeface="Segoe UI" panose="020B0502040204020203" pitchFamily="34" charset="0"/>
                <a:cs typeface="Segoe UI" panose="020B0502040204020203" pitchFamily="34" charset="0"/>
              </a:rPr>
              <a:t>儲存的資料可以提供查詢、取得</a:t>
            </a:r>
            <a:endParaRPr lang="en-US" altLang="zh-TW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altLang="en-US">
                <a:latin typeface="Segoe UI" panose="020B0502040204020203" pitchFamily="34" charset="0"/>
                <a:cs typeface="Segoe UI" panose="020B0502040204020203" pitchFamily="34" charset="0"/>
              </a:rPr>
              <a:t>通常存放在大型的主機上</a:t>
            </a:r>
            <a:r>
              <a:rPr lang="en-US" altLang="zh-TW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zh-TW" altLang="en-US">
                <a:latin typeface="Segoe UI" panose="020B0502040204020203" pitchFamily="34" charset="0"/>
                <a:cs typeface="Segoe UI" panose="020B0502040204020203" pitchFamily="34" charset="0"/>
              </a:rPr>
              <a:t>習慣稱之為伺服器</a:t>
            </a:r>
            <a:r>
              <a:rPr lang="en-US" altLang="zh-TW">
                <a:latin typeface="Segoe UI" panose="020B0502040204020203" pitchFamily="34" charset="0"/>
                <a:cs typeface="Segoe UI" panose="020B0502040204020203" pitchFamily="34" charset="0"/>
              </a:rPr>
              <a:t>(Server)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altLang="en-US">
                <a:latin typeface="Segoe UI" panose="020B0502040204020203" pitchFamily="34" charset="0"/>
                <a:cs typeface="Segoe UI" panose="020B0502040204020203" pitchFamily="34" charset="0"/>
              </a:rPr>
              <a:t>可以存放在自己的電腦上</a:t>
            </a:r>
            <a:endParaRPr lang="en-US" altLang="zh-TW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335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B8B7C0-9E8C-64E5-25C6-A21E48E4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在準則的欄位中鍵入 </a:t>
            </a:r>
            <a:r>
              <a:rPr lang="en-US" altLang="zh-TW" dirty="0"/>
              <a:t>9* </a:t>
            </a:r>
            <a:r>
              <a:rPr lang="zh-TW" altLang="en-US" dirty="0"/>
              <a:t>按</a:t>
            </a:r>
            <a:r>
              <a:rPr lang="en-US" altLang="zh-TW" dirty="0"/>
              <a:t>Enter</a:t>
            </a:r>
            <a:r>
              <a:rPr lang="zh-TW" altLang="en-US" dirty="0"/>
              <a:t>鍵</a:t>
            </a:r>
            <a:r>
              <a:rPr lang="en-US" altLang="zh-TW" dirty="0"/>
              <a:t>, </a:t>
            </a:r>
            <a:r>
              <a:rPr lang="zh-TW" altLang="en-US" dirty="0"/>
              <a:t>自動變成</a:t>
            </a:r>
            <a:r>
              <a:rPr lang="en-US" altLang="zh-TW" dirty="0"/>
              <a:t>Like “9*”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B0B64B6-083D-DB4F-0B48-0466958C0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14" r="4700"/>
          <a:stretch/>
        </p:blipFill>
        <p:spPr>
          <a:xfrm>
            <a:off x="3291526" y="2148246"/>
            <a:ext cx="5283818" cy="1901440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279AD1B-8538-40E9-0AE2-DF29D14B1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526" y="4237775"/>
            <a:ext cx="5238324" cy="158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47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9274B0-07C7-0706-1584-F6A69390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按執行查看結果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56EE3DE-961E-481C-86D4-67A5446FF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6513" y="2624138"/>
            <a:ext cx="2019300" cy="2466975"/>
          </a:xfrm>
        </p:spPr>
      </p:pic>
    </p:spTree>
    <p:extLst>
      <p:ext uri="{BB962C8B-B14F-4D97-AF65-F5344CB8AC3E}">
        <p14:creationId xmlns:p14="http://schemas.microsoft.com/office/powerpoint/2010/main" val="630808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59ACFFBB-2166-9D77-2BE9-7FEA429B71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9212" b="5789"/>
          <a:stretch/>
        </p:blipFill>
        <p:spPr>
          <a:xfrm>
            <a:off x="1" y="10"/>
            <a:ext cx="12192000" cy="685799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71F3F4EC-DB01-E526-B221-8797AC073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zh-TW" altLang="en-US" dirty="0"/>
              <a:t>資料型別</a:t>
            </a:r>
            <a:r>
              <a:rPr lang="en-US" altLang="zh-TW" dirty="0"/>
              <a:t>-</a:t>
            </a:r>
            <a:r>
              <a:rPr lang="zh-TW" altLang="en-US" dirty="0"/>
              <a:t>數值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135C60-226A-341A-D2A2-2875A605F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900" y="1845734"/>
            <a:ext cx="992378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latin typeface="Segoe UI" panose="020B0502040204020203" pitchFamily="34" charset="0"/>
                <a:cs typeface="Segoe UI" panose="020B0502040204020203" pitchFamily="34" charset="0"/>
              </a:rPr>
              <a:t>Byte(</a:t>
            </a:r>
            <a:r>
              <a:rPr lang="zh-TW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位元組</a:t>
            </a:r>
            <a:r>
              <a:rPr lang="en-US" altLang="zh-TW" dirty="0">
                <a:latin typeface="Segoe UI" panose="020B0502040204020203" pitchFamily="34" charset="0"/>
                <a:cs typeface="Segoe UI" panose="020B0502040204020203" pitchFamily="34" charset="0"/>
              </a:rPr>
              <a:t>): 0 ~ 255</a:t>
            </a:r>
          </a:p>
          <a:p>
            <a:pPr marL="0" indent="0">
              <a:buNone/>
            </a:pPr>
            <a:r>
              <a:rPr lang="en-US" altLang="zh-TW" dirty="0">
                <a:latin typeface="Segoe UI" panose="020B0502040204020203" pitchFamily="34" charset="0"/>
                <a:cs typeface="Segoe UI" panose="020B0502040204020203" pitchFamily="34" charset="0"/>
              </a:rPr>
              <a:t>Integer(</a:t>
            </a:r>
            <a:r>
              <a:rPr lang="zh-TW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整數</a:t>
            </a:r>
            <a:r>
              <a:rPr lang="en-US" altLang="zh-TW" dirty="0">
                <a:latin typeface="Segoe UI" panose="020B0502040204020203" pitchFamily="34" charset="0"/>
                <a:cs typeface="Segoe UI" panose="020B0502040204020203" pitchFamily="34" charset="0"/>
              </a:rPr>
              <a:t>): -32768 ~ 32767</a:t>
            </a:r>
          </a:p>
          <a:p>
            <a:pPr marL="0" indent="0">
              <a:buNone/>
            </a:pPr>
            <a:r>
              <a:rPr lang="en-US" altLang="zh-TW" dirty="0">
                <a:latin typeface="Segoe UI" panose="020B0502040204020203" pitchFamily="34" charset="0"/>
                <a:cs typeface="Segoe UI" panose="020B0502040204020203" pitchFamily="34" charset="0"/>
              </a:rPr>
              <a:t>Long Integer(</a:t>
            </a:r>
            <a:r>
              <a:rPr lang="zh-TW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長整數</a:t>
            </a:r>
            <a:r>
              <a:rPr lang="en-US" altLang="zh-TW" dirty="0">
                <a:latin typeface="Segoe UI" panose="020B0502040204020203" pitchFamily="34" charset="0"/>
                <a:cs typeface="Segoe UI" panose="020B0502040204020203" pitchFamily="34" charset="0"/>
              </a:rPr>
              <a:t>): -2</a:t>
            </a:r>
            <a:r>
              <a:rPr lang="en-US" altLang="zh-TW" baseline="100000" dirty="0">
                <a:latin typeface="Segoe UI" panose="020B0502040204020203" pitchFamily="34" charset="0"/>
                <a:cs typeface="Segoe UI" panose="020B0502040204020203" pitchFamily="34" charset="0"/>
              </a:rPr>
              <a:t>31</a:t>
            </a:r>
            <a:r>
              <a:rPr lang="en-US" altLang="zh-TW" dirty="0">
                <a:latin typeface="Segoe UI" panose="020B0502040204020203" pitchFamily="34" charset="0"/>
                <a:cs typeface="Segoe UI" panose="020B0502040204020203" pitchFamily="34" charset="0"/>
              </a:rPr>
              <a:t>~2</a:t>
            </a:r>
            <a:r>
              <a:rPr lang="en-US" altLang="zh-TW" baseline="100000" dirty="0">
                <a:latin typeface="Segoe UI" panose="020B0502040204020203" pitchFamily="34" charset="0"/>
                <a:cs typeface="Segoe UI" panose="020B0502040204020203" pitchFamily="34" charset="0"/>
              </a:rPr>
              <a:t>31</a:t>
            </a:r>
            <a:r>
              <a:rPr lang="en-US" altLang="zh-TW" dirty="0">
                <a:latin typeface="Segoe UI" panose="020B0502040204020203" pitchFamily="34" charset="0"/>
                <a:cs typeface="Segoe UI" panose="020B0502040204020203" pitchFamily="34" charset="0"/>
              </a:rPr>
              <a:t>-1</a:t>
            </a:r>
          </a:p>
          <a:p>
            <a:pPr marL="0" indent="0">
              <a:buNone/>
            </a:pPr>
            <a:r>
              <a:rPr lang="en-US" altLang="zh-TW" dirty="0">
                <a:latin typeface="Segoe UI" panose="020B0502040204020203" pitchFamily="34" charset="0"/>
                <a:cs typeface="Segoe UI" panose="020B0502040204020203" pitchFamily="34" charset="0"/>
              </a:rPr>
              <a:t>Single(</a:t>
            </a:r>
            <a:r>
              <a:rPr lang="zh-TW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單精準數</a:t>
            </a:r>
            <a:r>
              <a:rPr lang="en-US" altLang="zh-TW" dirty="0">
                <a:latin typeface="Segoe UI" panose="020B0502040204020203" pitchFamily="34" charset="0"/>
                <a:cs typeface="Segoe UI" panose="020B0502040204020203" pitchFamily="34" charset="0"/>
              </a:rPr>
              <a:t>):7</a:t>
            </a:r>
            <a:r>
              <a:rPr lang="zh-TW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位有效位數</a:t>
            </a:r>
            <a:endParaRPr lang="en-US" altLang="zh-TW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altLang="zh-TW" dirty="0">
                <a:latin typeface="Segoe UI" panose="020B0502040204020203" pitchFamily="34" charset="0"/>
                <a:cs typeface="Segoe UI" panose="020B0502040204020203" pitchFamily="34" charset="0"/>
              </a:rPr>
              <a:t>Double(</a:t>
            </a:r>
            <a:r>
              <a:rPr lang="zh-TW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雙精準數</a:t>
            </a:r>
            <a:r>
              <a:rPr lang="en-US" altLang="zh-TW" dirty="0">
                <a:latin typeface="Segoe UI" panose="020B0502040204020203" pitchFamily="34" charset="0"/>
                <a:cs typeface="Segoe UI" panose="020B0502040204020203" pitchFamily="34" charset="0"/>
              </a:rPr>
              <a:t>):15</a:t>
            </a:r>
            <a:r>
              <a:rPr lang="zh-TW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位有效位數</a:t>
            </a:r>
            <a:endParaRPr lang="en-US" altLang="zh-TW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altLang="zh-TW" dirty="0">
                <a:latin typeface="Segoe UI" panose="020B0502040204020203" pitchFamily="34" charset="0"/>
                <a:cs typeface="Segoe UI" panose="020B0502040204020203" pitchFamily="34" charset="0"/>
              </a:rPr>
              <a:t>Decimal(</a:t>
            </a:r>
            <a:r>
              <a:rPr lang="zh-TW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小數點</a:t>
            </a:r>
            <a:r>
              <a:rPr lang="en-US" altLang="zh-TW" dirty="0">
                <a:latin typeface="Segoe UI" panose="020B0502040204020203" pitchFamily="34" charset="0"/>
                <a:cs typeface="Segoe UI" panose="020B0502040204020203" pitchFamily="34" charset="0"/>
              </a:rPr>
              <a:t>):</a:t>
            </a:r>
            <a:r>
              <a:rPr lang="zh-TW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最多</a:t>
            </a:r>
            <a:r>
              <a:rPr lang="en-US" altLang="zh-TW" dirty="0">
                <a:latin typeface="Segoe UI" panose="020B0502040204020203" pitchFamily="34" charset="0"/>
                <a:cs typeface="Segoe UI" panose="020B0502040204020203" pitchFamily="34" charset="0"/>
              </a:rPr>
              <a:t>28</a:t>
            </a:r>
            <a:r>
              <a:rPr lang="zh-TW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位數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346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59ACFFBB-2166-9D77-2BE9-7FEA429B71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9212" b="5789"/>
          <a:stretch/>
        </p:blipFill>
        <p:spPr>
          <a:xfrm>
            <a:off x="1" y="10"/>
            <a:ext cx="12192000" cy="685799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1F3F4EC-DB01-E526-B221-8797AC073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zh-TW" altLang="en-US" dirty="0"/>
              <a:t>資料型別</a:t>
            </a:r>
            <a:r>
              <a:rPr lang="en-US" altLang="zh-TW" dirty="0"/>
              <a:t>-</a:t>
            </a:r>
            <a:r>
              <a:rPr lang="zh-TW" altLang="en-US" dirty="0"/>
              <a:t>文字、日期時間、布林值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135C60-226A-341A-D2A2-2875A605F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366" y="1845734"/>
            <a:ext cx="9915313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latin typeface="Segoe UI" panose="020B0502040204020203" pitchFamily="34" charset="0"/>
                <a:cs typeface="Segoe UI" panose="020B0502040204020203" pitchFamily="34" charset="0"/>
              </a:rPr>
              <a:t>Text: </a:t>
            </a:r>
            <a:r>
              <a:rPr lang="zh-TW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簡短文字</a:t>
            </a:r>
            <a:r>
              <a:rPr lang="en-US" altLang="zh-TW" dirty="0">
                <a:latin typeface="Segoe UI" panose="020B0502040204020203" pitchFamily="34" charset="0"/>
                <a:cs typeface="Segoe UI" panose="020B0502040204020203" pitchFamily="34" charset="0"/>
              </a:rPr>
              <a:t>(1 ~ 255</a:t>
            </a:r>
            <a:r>
              <a:rPr lang="zh-TW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個字元</a:t>
            </a:r>
            <a:r>
              <a:rPr lang="en-US" altLang="zh-TW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Segoe UI" panose="020B0502040204020203" pitchFamily="34" charset="0"/>
                <a:cs typeface="Segoe UI" panose="020B0502040204020203" pitchFamily="34" charset="0"/>
              </a:rPr>
              <a:t>Memo: </a:t>
            </a:r>
            <a:r>
              <a:rPr lang="zh-TW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長文字</a:t>
            </a:r>
            <a:r>
              <a:rPr lang="en-US" altLang="zh-TW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zh-TW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最多</a:t>
            </a:r>
            <a:r>
              <a:rPr lang="en-US" altLang="zh-TW" dirty="0">
                <a:latin typeface="Segoe UI" panose="020B0502040204020203" pitchFamily="34" charset="0"/>
                <a:cs typeface="Segoe UI" panose="020B0502040204020203" pitchFamily="34" charset="0"/>
              </a:rPr>
              <a:t>65536</a:t>
            </a:r>
            <a:r>
              <a:rPr lang="zh-TW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個字元</a:t>
            </a:r>
            <a:r>
              <a:rPr lang="en-US" altLang="zh-TW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 err="1">
                <a:latin typeface="Segoe UI" panose="020B0502040204020203" pitchFamily="34" charset="0"/>
                <a:cs typeface="Segoe UI" panose="020B0502040204020203" pitchFamily="34" charset="0"/>
              </a:rPr>
              <a:t>DateTime</a:t>
            </a:r>
            <a:r>
              <a:rPr lang="en-US" altLang="zh-TW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zh-TW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日期時間</a:t>
            </a:r>
            <a:endParaRPr lang="en-US" altLang="zh-TW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altLang="zh-TW" dirty="0">
                <a:latin typeface="Segoe UI" panose="020B0502040204020203" pitchFamily="34" charset="0"/>
                <a:cs typeface="Segoe UI" panose="020B0502040204020203" pitchFamily="34" charset="0"/>
              </a:rPr>
              <a:t>Boolean: </a:t>
            </a:r>
            <a:r>
              <a:rPr lang="zh-TW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布林值</a:t>
            </a:r>
            <a:r>
              <a:rPr lang="en-US" altLang="zh-TW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zh-TW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是</a:t>
            </a:r>
            <a:r>
              <a:rPr lang="en-US" altLang="zh-TW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zh-TW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否</a:t>
            </a:r>
            <a:r>
              <a:rPr lang="en-US" altLang="zh-TW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zh-TW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347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F6F723-E760-E040-1427-96F6B112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建立員工資料表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870A2E-28E8-656A-969C-AE6239767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73454"/>
            <a:ext cx="10058398" cy="3587494"/>
          </a:xfrm>
        </p:spPr>
        <p:txBody>
          <a:bodyPr/>
          <a:lstStyle/>
          <a:p>
            <a:r>
              <a:rPr lang="zh-TW" altLang="en-US" sz="1800" dirty="0"/>
              <a:t>員工基本資料</a:t>
            </a:r>
            <a:endParaRPr lang="en-US" altLang="zh-TW" sz="1800" dirty="0"/>
          </a:p>
          <a:p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endParaRPr lang="en-US" altLang="zh-TW" sz="1800" dirty="0"/>
          </a:p>
          <a:p>
            <a:r>
              <a:rPr lang="zh-TW" altLang="en-US" sz="1800" dirty="0"/>
              <a:t>新增以下資料</a:t>
            </a:r>
            <a:endParaRPr lang="en-US" altLang="zh-TW" sz="1800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3EA3DC8-DBB4-631D-288B-4B50146DD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650429"/>
              </p:ext>
            </p:extLst>
          </p:nvPr>
        </p:nvGraphicFramePr>
        <p:xfrm>
          <a:off x="3466531" y="2570226"/>
          <a:ext cx="499963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707">
                  <a:extLst>
                    <a:ext uri="{9D8B030D-6E8A-4147-A177-3AD203B41FA5}">
                      <a16:colId xmlns:a16="http://schemas.microsoft.com/office/drawing/2014/main" val="3810693907"/>
                    </a:ext>
                  </a:extLst>
                </a:gridCol>
                <a:gridCol w="1658962">
                  <a:extLst>
                    <a:ext uri="{9D8B030D-6E8A-4147-A177-3AD203B41FA5}">
                      <a16:colId xmlns:a16="http://schemas.microsoft.com/office/drawing/2014/main" val="1787942439"/>
                    </a:ext>
                  </a:extLst>
                </a:gridCol>
                <a:gridCol w="1658962">
                  <a:extLst>
                    <a:ext uri="{9D8B030D-6E8A-4147-A177-3AD203B41FA5}">
                      <a16:colId xmlns:a16="http://schemas.microsoft.com/office/drawing/2014/main" val="3127841797"/>
                    </a:ext>
                  </a:extLst>
                </a:gridCol>
              </a:tblGrid>
              <a:tr h="245689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欄位名稱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資料型別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備註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999081"/>
                  </a:ext>
                </a:extLst>
              </a:tr>
              <a:tr h="245689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員工編號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數值</a:t>
                      </a:r>
                      <a:r>
                        <a:rPr lang="en-US" altLang="zh-TW" sz="1200" dirty="0"/>
                        <a:t>(</a:t>
                      </a:r>
                      <a:r>
                        <a:rPr lang="zh-TW" altLang="en-US" sz="1200" dirty="0"/>
                        <a:t>長整數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主索引鍵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4612"/>
                  </a:ext>
                </a:extLst>
              </a:tr>
              <a:tr h="245689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員工姓名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簡短文字</a:t>
                      </a:r>
                      <a:r>
                        <a:rPr lang="en-US" altLang="zh-TW" sz="1200" dirty="0"/>
                        <a:t>(10)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636350"/>
                  </a:ext>
                </a:extLst>
              </a:tr>
              <a:tr h="245689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薪資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數值</a:t>
                      </a:r>
                      <a:r>
                        <a:rPr lang="en-US" altLang="zh-TW" sz="1200" dirty="0"/>
                        <a:t>(</a:t>
                      </a:r>
                      <a:r>
                        <a:rPr lang="zh-TW" altLang="en-US" sz="1200" dirty="0"/>
                        <a:t>長整數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034904"/>
                  </a:ext>
                </a:extLst>
              </a:tr>
              <a:tr h="245689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出生年月日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日期時間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651267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E67BBF95-721D-568E-5CBE-63E67A264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448388"/>
              </p:ext>
            </p:extLst>
          </p:nvPr>
        </p:nvGraphicFramePr>
        <p:xfrm>
          <a:off x="3466531" y="4190998"/>
          <a:ext cx="686702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756">
                  <a:extLst>
                    <a:ext uri="{9D8B030D-6E8A-4147-A177-3AD203B41FA5}">
                      <a16:colId xmlns:a16="http://schemas.microsoft.com/office/drawing/2014/main" val="3029315796"/>
                    </a:ext>
                  </a:extLst>
                </a:gridCol>
                <a:gridCol w="1716756">
                  <a:extLst>
                    <a:ext uri="{9D8B030D-6E8A-4147-A177-3AD203B41FA5}">
                      <a16:colId xmlns:a16="http://schemas.microsoft.com/office/drawing/2014/main" val="1391747194"/>
                    </a:ext>
                  </a:extLst>
                </a:gridCol>
                <a:gridCol w="1716756">
                  <a:extLst>
                    <a:ext uri="{9D8B030D-6E8A-4147-A177-3AD203B41FA5}">
                      <a16:colId xmlns:a16="http://schemas.microsoft.com/office/drawing/2014/main" val="4051508303"/>
                    </a:ext>
                  </a:extLst>
                </a:gridCol>
                <a:gridCol w="1716756">
                  <a:extLst>
                    <a:ext uri="{9D8B030D-6E8A-4147-A177-3AD203B41FA5}">
                      <a16:colId xmlns:a16="http://schemas.microsoft.com/office/drawing/2014/main" val="4178847719"/>
                    </a:ext>
                  </a:extLst>
                </a:gridCol>
              </a:tblGrid>
              <a:tr h="247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員工編號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員工姓名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薪資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出生年月日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693098"/>
                  </a:ext>
                </a:extLst>
              </a:tr>
              <a:tr h="247439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John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40000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2000-1-1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864635"/>
                  </a:ext>
                </a:extLst>
              </a:tr>
              <a:tr h="247439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Peter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46000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2001-1-1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48987"/>
                  </a:ext>
                </a:extLst>
              </a:tr>
              <a:tr h="247439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Linda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42000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2002-1-1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48926"/>
                  </a:ext>
                </a:extLst>
              </a:tr>
              <a:tr h="247439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Alice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38000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2003-1-1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622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450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44443E-2201-6984-0B8C-3DA57DDB3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查詢資料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1F4884-8DD2-7E87-F0F3-C2DB7E027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查詢薪資低於</a:t>
            </a:r>
            <a:r>
              <a:rPr lang="en-US" altLang="zh-TW" dirty="0"/>
              <a:t>40000</a:t>
            </a:r>
            <a:r>
              <a:rPr lang="zh-TW" altLang="en-US" dirty="0"/>
              <a:t>的員工</a:t>
            </a:r>
            <a:endParaRPr lang="en-US" altLang="zh-TW" dirty="0"/>
          </a:p>
          <a:p>
            <a:r>
              <a:rPr lang="zh-TW" altLang="en-US" dirty="0"/>
              <a:t>查詢薪資介於</a:t>
            </a:r>
            <a:r>
              <a:rPr lang="en-US" altLang="zh-TW" dirty="0"/>
              <a:t>30000</a:t>
            </a:r>
            <a:r>
              <a:rPr lang="zh-TW" altLang="en-US" dirty="0"/>
              <a:t>以及</a:t>
            </a:r>
            <a:r>
              <a:rPr lang="en-US" altLang="zh-TW" dirty="0"/>
              <a:t>40000</a:t>
            </a:r>
            <a:r>
              <a:rPr lang="zh-TW" altLang="en-US" dirty="0"/>
              <a:t>之間的員工</a:t>
            </a:r>
            <a:endParaRPr lang="en-US" altLang="zh-TW" dirty="0"/>
          </a:p>
          <a:p>
            <a:r>
              <a:rPr lang="zh-TW" altLang="en-US" dirty="0"/>
              <a:t>查詢員工編號</a:t>
            </a:r>
            <a:r>
              <a:rPr lang="en-US" altLang="zh-TW" dirty="0"/>
              <a:t>=3</a:t>
            </a:r>
            <a:r>
              <a:rPr lang="zh-TW" altLang="en-US" dirty="0"/>
              <a:t>的員工</a:t>
            </a:r>
            <a:endParaRPr lang="en-US" altLang="zh-TW" dirty="0"/>
          </a:p>
          <a:p>
            <a:r>
              <a:rPr lang="zh-TW" altLang="en-US" dirty="0"/>
              <a:t>查詢出生年月日在</a:t>
            </a:r>
            <a:r>
              <a:rPr lang="en-US" altLang="zh-TW" dirty="0"/>
              <a:t>1982-1-1</a:t>
            </a:r>
            <a:r>
              <a:rPr lang="zh-TW" altLang="en-US" dirty="0"/>
              <a:t>以前的員工</a:t>
            </a:r>
            <a:endParaRPr lang="en-US" altLang="zh-TW" dirty="0"/>
          </a:p>
          <a:p>
            <a:r>
              <a:rPr lang="zh-TW" altLang="en-US" dirty="0"/>
              <a:t>查詢姓名以</a:t>
            </a:r>
            <a:r>
              <a:rPr lang="en-US" altLang="zh-TW" dirty="0"/>
              <a:t>A</a:t>
            </a:r>
            <a:r>
              <a:rPr lang="zh-TW" altLang="en-US" dirty="0"/>
              <a:t>開頭的員工</a:t>
            </a:r>
            <a:endParaRPr lang="en-US" altLang="zh-TW" dirty="0"/>
          </a:p>
          <a:p>
            <a:r>
              <a:rPr lang="zh-TW" altLang="en-US" dirty="0"/>
              <a:t>查詢姓名以</a:t>
            </a:r>
            <a:r>
              <a:rPr lang="en-US" altLang="zh-TW" dirty="0"/>
              <a:t>A</a:t>
            </a:r>
            <a:r>
              <a:rPr lang="zh-TW" altLang="en-US" dirty="0"/>
              <a:t>結尾的員工</a:t>
            </a:r>
            <a:endParaRPr lang="en-US" altLang="zh-TW" dirty="0"/>
          </a:p>
          <a:p>
            <a:r>
              <a:rPr lang="zh-TW" altLang="en-US" dirty="0"/>
              <a:t>查詢姓名中包含</a:t>
            </a:r>
            <a:r>
              <a:rPr lang="en-US" altLang="zh-TW" dirty="0"/>
              <a:t>A</a:t>
            </a:r>
            <a:r>
              <a:rPr lang="zh-TW" altLang="en-US" dirty="0"/>
              <a:t>的員工</a:t>
            </a:r>
            <a:endParaRPr lang="en-US" altLang="zh-TW" dirty="0"/>
          </a:p>
          <a:p>
            <a:r>
              <a:rPr lang="zh-TW" altLang="en-US" dirty="0"/>
              <a:t>查詢姓名不等於</a:t>
            </a:r>
            <a:r>
              <a:rPr lang="en-US" altLang="zh-TW" dirty="0"/>
              <a:t>John</a:t>
            </a:r>
            <a:r>
              <a:rPr lang="zh-TW" altLang="en-US" dirty="0"/>
              <a:t>的員工</a:t>
            </a:r>
          </a:p>
        </p:txBody>
      </p:sp>
    </p:spTree>
    <p:extLst>
      <p:ext uri="{BB962C8B-B14F-4D97-AF65-F5344CB8AC3E}">
        <p14:creationId xmlns:p14="http://schemas.microsoft.com/office/powerpoint/2010/main" val="254969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6B2AC858-E2CF-39CB-B3D1-2EBBFD3F2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4732" b="10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76FDAEAA-F778-569D-BC86-385437A02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zh-TW" altLang="en-US" dirty="0"/>
              <a:t>資料庫的歷史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A7559C-A992-719E-D14B-AF3928C05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altLang="en-US">
                <a:latin typeface="Segoe UI" panose="020B0502040204020203" pitchFamily="34" charset="0"/>
                <a:cs typeface="Segoe UI" panose="020B0502040204020203" pitchFamily="34" charset="0"/>
              </a:rPr>
              <a:t>階層式資料庫</a:t>
            </a:r>
            <a:r>
              <a:rPr lang="en-US" altLang="zh-TW">
                <a:latin typeface="Segoe UI" panose="020B0502040204020203" pitchFamily="34" charset="0"/>
                <a:cs typeface="Segoe UI" panose="020B0502040204020203" pitchFamily="34" charset="0"/>
              </a:rPr>
              <a:t>(Hierarchical databases)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altLang="en-US">
                <a:latin typeface="Segoe UI" panose="020B0502040204020203" pitchFamily="34" charset="0"/>
                <a:cs typeface="Segoe UI" panose="020B0502040204020203" pitchFamily="34" charset="0"/>
              </a:rPr>
              <a:t>網路式資料庫</a:t>
            </a:r>
            <a:r>
              <a:rPr lang="en-US" altLang="zh-TW">
                <a:latin typeface="Segoe UI" panose="020B0502040204020203" pitchFamily="34" charset="0"/>
                <a:cs typeface="Segoe UI" panose="020B0502040204020203" pitchFamily="34" charset="0"/>
              </a:rPr>
              <a:t>(Network databases)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altLang="en-US">
                <a:latin typeface="Segoe UI" panose="020B0502040204020203" pitchFamily="34" charset="0"/>
                <a:cs typeface="Segoe UI" panose="020B0502040204020203" pitchFamily="34" charset="0"/>
              </a:rPr>
              <a:t>物件導向式資料庫</a:t>
            </a:r>
            <a:r>
              <a:rPr lang="en-US" altLang="zh-TW">
                <a:latin typeface="Segoe UI" panose="020B0502040204020203" pitchFamily="34" charset="0"/>
                <a:cs typeface="Segoe UI" panose="020B0502040204020203" pitchFamily="34" charset="0"/>
              </a:rPr>
              <a:t>(Object-oriented databases)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altLang="en-US">
                <a:latin typeface="Segoe UI" panose="020B0502040204020203" pitchFamily="34" charset="0"/>
                <a:cs typeface="Segoe UI" panose="020B0502040204020203" pitchFamily="34" charset="0"/>
              </a:rPr>
              <a:t>關聯式資料庫</a:t>
            </a:r>
            <a:r>
              <a:rPr lang="en-US" altLang="zh-TW">
                <a:latin typeface="Segoe UI" panose="020B0502040204020203" pitchFamily="34" charset="0"/>
                <a:cs typeface="Segoe UI" panose="020B0502040204020203" pitchFamily="34" charset="0"/>
              </a:rPr>
              <a:t>(Relational databases)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4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CF81D86-BDBA-477C-B7DD-8D359BB99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AB7C4D4-C9E5-20D9-AC4F-8B6384F34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zh-TW" altLang="en-US">
                <a:latin typeface="Segoe UI" panose="020B0502040204020203" pitchFamily="34" charset="0"/>
                <a:cs typeface="Segoe UI" panose="020B0502040204020203" pitchFamily="34" charset="0"/>
              </a:rPr>
              <a:t>關聯式資料庫</a:t>
            </a:r>
            <a:r>
              <a:rPr lang="en-US" altLang="zh-TW">
                <a:latin typeface="Segoe UI" panose="020B0502040204020203" pitchFamily="34" charset="0"/>
                <a:cs typeface="Segoe UI" panose="020B0502040204020203" pitchFamily="34" charset="0"/>
              </a:rPr>
              <a:t>(Relational Database)</a:t>
            </a:r>
            <a:endParaRPr lang="zh-TW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 descr="Close-up of a calculator keypad">
            <a:extLst>
              <a:ext uri="{FF2B5EF4-FFF2-40B4-BE49-F238E27FC236}">
                <a16:creationId xmlns:a16="http://schemas.microsoft.com/office/drawing/2014/main" id="{CDC26345-87A2-2814-8711-0E0C3E9C9C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42" r="28376" b="-2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5F3E9C-EF11-4F8F-A621-399C7A3E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840101-6D93-6828-8BDD-C4F6A6D34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>
                <a:latin typeface="Segoe UI" panose="020B0502040204020203" pitchFamily="34" charset="0"/>
                <a:cs typeface="Segoe UI" panose="020B0502040204020203" pitchFamily="34" charset="0"/>
              </a:rPr>
              <a:t>1970, Dr. E.F.Codd</a:t>
            </a:r>
            <a:r>
              <a:rPr lang="zh-TW" altLang="en-US">
                <a:latin typeface="Segoe UI" panose="020B0502040204020203" pitchFamily="34" charset="0"/>
                <a:cs typeface="Segoe UI" panose="020B0502040204020203" pitchFamily="34" charset="0"/>
              </a:rPr>
              <a:t>發表</a:t>
            </a:r>
            <a:r>
              <a:rPr lang="en-US" altLang="zh-TW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zh-TW" altLang="en-US">
                <a:latin typeface="Segoe UI" panose="020B0502040204020203" pitchFamily="34" charset="0"/>
                <a:cs typeface="Segoe UI" panose="020B0502040204020203" pitchFamily="34" charset="0"/>
              </a:rPr>
              <a:t>以資料表型式為資料儲存的基礎</a:t>
            </a:r>
            <a:r>
              <a:rPr lang="en-US" altLang="zh-TW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zh-TW" altLang="en-US">
                <a:latin typeface="Segoe UI" panose="020B0502040204020203" pitchFamily="34" charset="0"/>
                <a:cs typeface="Segoe UI" panose="020B0502040204020203" pitchFamily="34" charset="0"/>
              </a:rPr>
              <a:t>定義以下幾個名詞：</a:t>
            </a:r>
            <a:endParaRPr lang="en-US" altLang="zh-TW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altLang="zh-TW">
                <a:latin typeface="Segoe UI" panose="020B0502040204020203" pitchFamily="34" charset="0"/>
                <a:cs typeface="Segoe UI" panose="020B0502040204020203" pitchFamily="34" charset="0"/>
              </a:rPr>
              <a:t>Table(</a:t>
            </a:r>
            <a:r>
              <a:rPr lang="zh-TW" altLang="en-US">
                <a:latin typeface="Segoe UI" panose="020B0502040204020203" pitchFamily="34" charset="0"/>
                <a:cs typeface="Segoe UI" panose="020B0502040204020203" pitchFamily="34" charset="0"/>
              </a:rPr>
              <a:t>資料表</a:t>
            </a:r>
            <a:r>
              <a:rPr lang="en-US" altLang="zh-TW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zh-TW">
                <a:latin typeface="Segoe UI" panose="020B0502040204020203" pitchFamily="34" charset="0"/>
                <a:cs typeface="Segoe UI" panose="020B0502040204020203" pitchFamily="34" charset="0"/>
              </a:rPr>
              <a:t>Column(</a:t>
            </a:r>
            <a:r>
              <a:rPr lang="zh-TW" altLang="en-US">
                <a:latin typeface="Segoe UI" panose="020B0502040204020203" pitchFamily="34" charset="0"/>
                <a:cs typeface="Segoe UI" panose="020B0502040204020203" pitchFamily="34" charset="0"/>
              </a:rPr>
              <a:t>欄</a:t>
            </a:r>
            <a:r>
              <a:rPr lang="en-US" altLang="zh-TW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zh-TW">
                <a:latin typeface="Segoe UI" panose="020B0502040204020203" pitchFamily="34" charset="0"/>
                <a:cs typeface="Segoe UI" panose="020B0502040204020203" pitchFamily="34" charset="0"/>
              </a:rPr>
              <a:t>Row(</a:t>
            </a:r>
            <a:r>
              <a:rPr lang="zh-TW" altLang="en-US">
                <a:latin typeface="Segoe UI" panose="020B0502040204020203" pitchFamily="34" charset="0"/>
                <a:cs typeface="Segoe UI" panose="020B0502040204020203" pitchFamily="34" charset="0"/>
              </a:rPr>
              <a:t>列</a:t>
            </a:r>
            <a:r>
              <a:rPr lang="en-US" altLang="zh-TW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zh-TW">
                <a:latin typeface="Segoe UI" panose="020B0502040204020203" pitchFamily="34" charset="0"/>
                <a:cs typeface="Segoe UI" panose="020B0502040204020203" pitchFamily="34" charset="0"/>
              </a:rPr>
              <a:t>Primary Key(</a:t>
            </a:r>
            <a:r>
              <a:rPr lang="zh-TW" altLang="en-US">
                <a:latin typeface="Segoe UI" panose="020B0502040204020203" pitchFamily="34" charset="0"/>
                <a:cs typeface="Segoe UI" panose="020B0502040204020203" pitchFamily="34" charset="0"/>
              </a:rPr>
              <a:t>主索引鍵</a:t>
            </a:r>
            <a:r>
              <a:rPr lang="en-US" altLang="zh-TW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zh-TW">
                <a:latin typeface="Segoe UI" panose="020B0502040204020203" pitchFamily="34" charset="0"/>
                <a:cs typeface="Segoe UI" panose="020B0502040204020203" pitchFamily="34" charset="0"/>
              </a:rPr>
              <a:t>Foreign Key(</a:t>
            </a:r>
            <a:r>
              <a:rPr lang="zh-TW" altLang="en-US">
                <a:latin typeface="Segoe UI" panose="020B0502040204020203" pitchFamily="34" charset="0"/>
                <a:cs typeface="Segoe UI" panose="020B0502040204020203" pitchFamily="34" charset="0"/>
              </a:rPr>
              <a:t>外部索引鍵</a:t>
            </a:r>
            <a:r>
              <a:rPr lang="en-US" altLang="zh-TW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zh-TW">
                <a:latin typeface="Segoe UI" panose="020B0502040204020203" pitchFamily="34" charset="0"/>
                <a:cs typeface="Segoe UI" panose="020B0502040204020203" pitchFamily="34" charset="0"/>
              </a:rPr>
              <a:t>Relationship(</a:t>
            </a:r>
            <a:r>
              <a:rPr lang="zh-TW" altLang="en-US">
                <a:latin typeface="Segoe UI" panose="020B0502040204020203" pitchFamily="34" charset="0"/>
                <a:cs typeface="Segoe UI" panose="020B0502040204020203" pitchFamily="34" charset="0"/>
              </a:rPr>
              <a:t>關聯</a:t>
            </a:r>
            <a:r>
              <a:rPr lang="en-US" altLang="zh-TW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indent="0">
              <a:buNone/>
            </a:pPr>
            <a:endParaRPr lang="zh-TW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AA064E-5F6E-4024-BC28-EDDC3DFC7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3B29638-4838-4B9B-B9DB-96E542BAF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72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483B1D-7966-CA66-A3BA-23BFABA7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073487"/>
            <a:ext cx="9601196" cy="741019"/>
          </a:xfrm>
        </p:spPr>
        <p:txBody>
          <a:bodyPr>
            <a:noAutofit/>
          </a:bodyPr>
          <a:lstStyle/>
          <a:p>
            <a:r>
              <a:rPr lang="zh-TW" altLang="en-US" dirty="0"/>
              <a:t>舉例說明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E74C0BA-678B-0264-FDB5-BA66D56DAF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405598"/>
              </p:ext>
            </p:extLst>
          </p:nvPr>
        </p:nvGraphicFramePr>
        <p:xfrm>
          <a:off x="1353889" y="2735013"/>
          <a:ext cx="5114012" cy="1700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796">
                  <a:extLst>
                    <a:ext uri="{9D8B030D-6E8A-4147-A177-3AD203B41FA5}">
                      <a16:colId xmlns:a16="http://schemas.microsoft.com/office/drawing/2014/main" val="1534157183"/>
                    </a:ext>
                  </a:extLst>
                </a:gridCol>
                <a:gridCol w="1337480">
                  <a:extLst>
                    <a:ext uri="{9D8B030D-6E8A-4147-A177-3AD203B41FA5}">
                      <a16:colId xmlns:a16="http://schemas.microsoft.com/office/drawing/2014/main" val="3652563464"/>
                    </a:ext>
                  </a:extLst>
                </a:gridCol>
                <a:gridCol w="1551343">
                  <a:extLst>
                    <a:ext uri="{9D8B030D-6E8A-4147-A177-3AD203B41FA5}">
                      <a16:colId xmlns:a16="http://schemas.microsoft.com/office/drawing/2014/main" val="624121845"/>
                    </a:ext>
                  </a:extLst>
                </a:gridCol>
                <a:gridCol w="1287393">
                  <a:extLst>
                    <a:ext uri="{9D8B030D-6E8A-4147-A177-3AD203B41FA5}">
                      <a16:colId xmlns:a16="http://schemas.microsoft.com/office/drawing/2014/main" val="943153125"/>
                    </a:ext>
                  </a:extLst>
                </a:gridCol>
              </a:tblGrid>
              <a:tr h="422195"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solidFill>
                            <a:srgbClr val="FF0000"/>
                          </a:solidFill>
                        </a:rPr>
                        <a:t>編號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姓名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電話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地址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6529"/>
                  </a:ext>
                </a:extLst>
              </a:tr>
              <a:tr h="422195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張三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999-9999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TP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034776"/>
                  </a:ext>
                </a:extLst>
              </a:tr>
              <a:tr h="42806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李四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888-8888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TP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520166"/>
                  </a:ext>
                </a:extLst>
              </a:tr>
              <a:tr h="42806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王五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777-7777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KS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666004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708B618-5BC0-4817-D700-E40480E52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548056"/>
              </p:ext>
            </p:extLst>
          </p:nvPr>
        </p:nvGraphicFramePr>
        <p:xfrm>
          <a:off x="6809212" y="2730463"/>
          <a:ext cx="395341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805">
                  <a:extLst>
                    <a:ext uri="{9D8B030D-6E8A-4147-A177-3AD203B41FA5}">
                      <a16:colId xmlns:a16="http://schemas.microsoft.com/office/drawing/2014/main" val="2372339"/>
                    </a:ext>
                  </a:extLst>
                </a:gridCol>
                <a:gridCol w="959662">
                  <a:extLst>
                    <a:ext uri="{9D8B030D-6E8A-4147-A177-3AD203B41FA5}">
                      <a16:colId xmlns:a16="http://schemas.microsoft.com/office/drawing/2014/main" val="3622801817"/>
                    </a:ext>
                  </a:extLst>
                </a:gridCol>
                <a:gridCol w="1675948">
                  <a:extLst>
                    <a:ext uri="{9D8B030D-6E8A-4147-A177-3AD203B41FA5}">
                      <a16:colId xmlns:a16="http://schemas.microsoft.com/office/drawing/2014/main" val="2313963123"/>
                    </a:ext>
                  </a:extLst>
                </a:gridCol>
              </a:tblGrid>
              <a:tr h="362891">
                <a:tc>
                  <a:txBody>
                    <a:bodyPr/>
                    <a:lstStyle/>
                    <a:p>
                      <a:r>
                        <a:rPr lang="zh-TW" altLang="en-US" dirty="0"/>
                        <a:t>日期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編號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金額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963909"/>
                  </a:ext>
                </a:extLst>
              </a:tr>
              <a:tr h="362891">
                <a:tc>
                  <a:txBody>
                    <a:bodyPr/>
                    <a:lstStyle/>
                    <a:p>
                      <a:r>
                        <a:rPr lang="en-US" altLang="zh-TW" dirty="0"/>
                        <a:t>1/1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309112"/>
                  </a:ext>
                </a:extLst>
              </a:tr>
              <a:tr h="362891">
                <a:tc>
                  <a:txBody>
                    <a:bodyPr/>
                    <a:lstStyle/>
                    <a:p>
                      <a:r>
                        <a:rPr lang="en-US" altLang="zh-TW" dirty="0"/>
                        <a:t>1/1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37709"/>
                  </a:ext>
                </a:extLst>
              </a:tr>
              <a:tr h="362891">
                <a:tc>
                  <a:txBody>
                    <a:bodyPr/>
                    <a:lstStyle/>
                    <a:p>
                      <a:r>
                        <a:rPr lang="en-US" altLang="zh-TW" dirty="0"/>
                        <a:t>1/1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187386"/>
                  </a:ext>
                </a:extLst>
              </a:tr>
              <a:tr h="362891">
                <a:tc>
                  <a:txBody>
                    <a:bodyPr/>
                    <a:lstStyle/>
                    <a:p>
                      <a:r>
                        <a:rPr lang="en-US" altLang="zh-TW" dirty="0"/>
                        <a:t>2/1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31720"/>
                  </a:ext>
                </a:extLst>
              </a:tr>
              <a:tr h="362891">
                <a:tc>
                  <a:txBody>
                    <a:bodyPr/>
                    <a:lstStyle/>
                    <a:p>
                      <a:r>
                        <a:rPr lang="en-US" altLang="zh-TW" dirty="0"/>
                        <a:t>2/1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242146"/>
                  </a:ext>
                </a:extLst>
              </a:tr>
              <a:tr h="362891">
                <a:tc>
                  <a:txBody>
                    <a:bodyPr/>
                    <a:lstStyle/>
                    <a:p>
                      <a:r>
                        <a:rPr lang="en-US" altLang="zh-TW" dirty="0"/>
                        <a:t>2/1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183121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69CE1DB3-D29F-7207-FF04-DBA17284283E}"/>
              </a:ext>
            </a:extLst>
          </p:cNvPr>
          <p:cNvSpPr txBox="1"/>
          <p:nvPr/>
        </p:nvSpPr>
        <p:spPr>
          <a:xfrm>
            <a:off x="1295402" y="2327501"/>
            <a:ext cx="275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電話簿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F03E9BF-B6A9-B17D-A2BD-5705EBE498E9}"/>
              </a:ext>
            </a:extLst>
          </p:cNvPr>
          <p:cNvSpPr txBox="1"/>
          <p:nvPr/>
        </p:nvSpPr>
        <p:spPr>
          <a:xfrm>
            <a:off x="6722321" y="2327501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標會紀錄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230C2B0-74B5-6F4C-7D2B-83DA77C2FAED}"/>
              </a:ext>
            </a:extLst>
          </p:cNvPr>
          <p:cNvSpPr/>
          <p:nvPr/>
        </p:nvSpPr>
        <p:spPr>
          <a:xfrm>
            <a:off x="1386500" y="3148083"/>
            <a:ext cx="932598" cy="4048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F74DF21B-B152-620E-C01C-C723D6AB2902}"/>
              </a:ext>
            </a:extLst>
          </p:cNvPr>
          <p:cNvSpPr/>
          <p:nvPr/>
        </p:nvSpPr>
        <p:spPr>
          <a:xfrm>
            <a:off x="8148965" y="3070748"/>
            <a:ext cx="932598" cy="3775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DD26F8F-DEF2-4A23-36A2-C8EE0465CE3D}"/>
              </a:ext>
            </a:extLst>
          </p:cNvPr>
          <p:cNvSpPr/>
          <p:nvPr/>
        </p:nvSpPr>
        <p:spPr>
          <a:xfrm>
            <a:off x="8148965" y="4192139"/>
            <a:ext cx="932598" cy="3775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01079EFE-5B1C-57D0-CD30-12F6BCD4F18D}"/>
              </a:ext>
            </a:extLst>
          </p:cNvPr>
          <p:cNvSpPr/>
          <p:nvPr/>
        </p:nvSpPr>
        <p:spPr>
          <a:xfrm>
            <a:off x="2569305" y="3132650"/>
            <a:ext cx="5490951" cy="3229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7D9FEC79-B284-C6BD-DBC1-407F48F60A02}"/>
              </a:ext>
            </a:extLst>
          </p:cNvPr>
          <p:cNvSpPr/>
          <p:nvPr/>
        </p:nvSpPr>
        <p:spPr>
          <a:xfrm rot="615633">
            <a:off x="2520062" y="3644488"/>
            <a:ext cx="5602675" cy="3229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64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 descr="Illuminated server room panel">
            <a:extLst>
              <a:ext uri="{FF2B5EF4-FFF2-40B4-BE49-F238E27FC236}">
                <a16:creationId xmlns:a16="http://schemas.microsoft.com/office/drawing/2014/main" id="{47A51177-6E8F-5B73-2DD8-2B35F9DF2F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979A8503-644C-71DA-9F07-64108DAC4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zh-TW" altLang="en-US" sz="4400"/>
              <a:t>資料庫系統</a:t>
            </a:r>
            <a:r>
              <a:rPr lang="en-US" altLang="zh-TW" sz="4400"/>
              <a:t>(RDBMS)</a:t>
            </a:r>
            <a:br>
              <a:rPr lang="en-US" altLang="zh-TW" sz="4400"/>
            </a:br>
            <a:r>
              <a:rPr lang="en-US" altLang="zh-TW" sz="4400"/>
              <a:t>Relational Database Management System</a:t>
            </a:r>
            <a:endParaRPr lang="zh-TW" altLang="en-US" sz="44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07E1FE-AB5B-463C-4B59-78E86BE1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早期的系統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Oracle, IBM db2, Sybase, Informix</a:t>
            </a:r>
          </a:p>
          <a:p>
            <a:pPr marL="0" indent="0">
              <a:buNone/>
            </a:pPr>
            <a:r>
              <a:rPr lang="en-US" altLang="zh-TW" dirty="0"/>
              <a:t>PC</a:t>
            </a:r>
          </a:p>
          <a:p>
            <a:pPr marL="0" indent="0">
              <a:buNone/>
            </a:pPr>
            <a:r>
              <a:rPr lang="en-US" altLang="zh-TW" dirty="0"/>
              <a:t>dBase III, Clipper, Fox Pro, Access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Client/Server</a:t>
            </a:r>
          </a:p>
          <a:p>
            <a:pPr marL="0" indent="0">
              <a:buNone/>
            </a:pPr>
            <a:r>
              <a:rPr lang="en-US" altLang="zh-TW" dirty="0"/>
              <a:t>MySQL, SQL Server, PostgreSQL</a:t>
            </a:r>
            <a:endParaRPr lang="zh-TW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39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153E7A-0803-F35F-F1A2-115A812B1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r="10666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3340E75-0D67-9F1F-E3BB-F9C8403E4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zh-TW" altLang="en-US"/>
              <a:t>使用</a:t>
            </a:r>
            <a:r>
              <a:rPr lang="en-US" altLang="zh-TW"/>
              <a:t>Access</a:t>
            </a:r>
            <a:br>
              <a:rPr lang="en-US" altLang="zh-TW"/>
            </a:br>
            <a:r>
              <a:rPr lang="zh-TW" altLang="en-US"/>
              <a:t>建立資料庫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40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B2290-589D-D9D4-315D-D7A99F50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點選空白資料庫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F4F87A5-1F8D-1BED-FED7-D7DB04DBB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610" y="1846263"/>
            <a:ext cx="5863106" cy="4022725"/>
          </a:xfrm>
        </p:spPr>
      </p:pic>
    </p:spTree>
    <p:extLst>
      <p:ext uri="{BB962C8B-B14F-4D97-AF65-F5344CB8AC3E}">
        <p14:creationId xmlns:p14="http://schemas.microsoft.com/office/powerpoint/2010/main" val="583874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16D98-6E0D-60DA-7938-9893D606E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點選資料夾圖示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DFCAD2-0A65-1303-E309-4092F0496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201" y="2305016"/>
            <a:ext cx="5344370" cy="333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4488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1327</TotalTime>
  <Words>542</Words>
  <Application>Microsoft Office PowerPoint</Application>
  <PresentationFormat>寬螢幕</PresentationFormat>
  <Paragraphs>141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9" baseType="lpstr">
      <vt:lpstr>Calibri</vt:lpstr>
      <vt:lpstr>Calibri Light</vt:lpstr>
      <vt:lpstr>Segoe UI</vt:lpstr>
      <vt:lpstr>回顧</vt:lpstr>
      <vt:lpstr>關聯式資料庫</vt:lpstr>
      <vt:lpstr>甚麼是資料庫</vt:lpstr>
      <vt:lpstr>資料庫的歷史</vt:lpstr>
      <vt:lpstr>關聯式資料庫(Relational Database)</vt:lpstr>
      <vt:lpstr>舉例說明</vt:lpstr>
      <vt:lpstr>資料庫系統(RDBMS) Relational Database Management System</vt:lpstr>
      <vt:lpstr>使用Access 建立資料庫</vt:lpstr>
      <vt:lpstr>點選空白資料庫</vt:lpstr>
      <vt:lpstr>點選資料夾圖示</vt:lpstr>
      <vt:lpstr>變更檔案位置(存到容易識別的路徑)</vt:lpstr>
      <vt:lpstr>按建立圖示</vt:lpstr>
      <vt:lpstr>切換到設計檢視</vt:lpstr>
      <vt:lpstr>鍵入資料表名稱”客戶基本資料“</vt:lpstr>
      <vt:lpstr>輸入欄位名稱以及資料型別</vt:lpstr>
      <vt:lpstr>按下存檔後點選資料工作表檢視</vt:lpstr>
      <vt:lpstr>鍵入資料</vt:lpstr>
      <vt:lpstr>點選查詢設計</vt:lpstr>
      <vt:lpstr>將客戶基本資料拖曳至查詢區域</vt:lpstr>
      <vt:lpstr>點選欄位至下方</vt:lpstr>
      <vt:lpstr>在準則的欄位中鍵入 9* 按Enter鍵, 自動變成Like “9*”</vt:lpstr>
      <vt:lpstr>按執行查看結果</vt:lpstr>
      <vt:lpstr>資料型別-數值</vt:lpstr>
      <vt:lpstr>資料型別-文字、日期時間、布林值</vt:lpstr>
      <vt:lpstr>建立員工資料表</vt:lpstr>
      <vt:lpstr>查詢資料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關聯式資料庫</dc:title>
  <dc:creator>JerryHuang 黃家瑞</dc:creator>
  <cp:lastModifiedBy>JerryHuang 黃家瑞</cp:lastModifiedBy>
  <cp:revision>6</cp:revision>
  <dcterms:created xsi:type="dcterms:W3CDTF">2023-04-20T05:53:20Z</dcterms:created>
  <dcterms:modified xsi:type="dcterms:W3CDTF">2024-03-30T03:15:44Z</dcterms:modified>
</cp:coreProperties>
</file>