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90"/>
  </p:notesMasterIdLst>
  <p:handoutMasterIdLst>
    <p:handoutMasterId r:id="rId191"/>
  </p:handoutMasterIdLst>
  <p:sldIdLst>
    <p:sldId id="256" r:id="rId2"/>
    <p:sldId id="365" r:id="rId3"/>
    <p:sldId id="257" r:id="rId4"/>
    <p:sldId id="259" r:id="rId5"/>
    <p:sldId id="461" r:id="rId6"/>
    <p:sldId id="462" r:id="rId7"/>
    <p:sldId id="463" r:id="rId8"/>
    <p:sldId id="464" r:id="rId9"/>
    <p:sldId id="465" r:id="rId10"/>
    <p:sldId id="466" r:id="rId11"/>
    <p:sldId id="467" r:id="rId12"/>
    <p:sldId id="468" r:id="rId13"/>
    <p:sldId id="469" r:id="rId14"/>
    <p:sldId id="303" r:id="rId15"/>
    <p:sldId id="366" r:id="rId16"/>
    <p:sldId id="272" r:id="rId17"/>
    <p:sldId id="470" r:id="rId18"/>
    <p:sldId id="472" r:id="rId19"/>
    <p:sldId id="475" r:id="rId20"/>
    <p:sldId id="473" r:id="rId21"/>
    <p:sldId id="474" r:id="rId22"/>
    <p:sldId id="476" r:id="rId23"/>
    <p:sldId id="477" r:id="rId24"/>
    <p:sldId id="478" r:id="rId25"/>
    <p:sldId id="479" r:id="rId26"/>
    <p:sldId id="480" r:id="rId27"/>
    <p:sldId id="481" r:id="rId28"/>
    <p:sldId id="482" r:id="rId29"/>
    <p:sldId id="483" r:id="rId30"/>
    <p:sldId id="295" r:id="rId31"/>
    <p:sldId id="367" r:id="rId32"/>
    <p:sldId id="302" r:id="rId33"/>
    <p:sldId id="484" r:id="rId34"/>
    <p:sldId id="485" r:id="rId35"/>
    <p:sldId id="486" r:id="rId36"/>
    <p:sldId id="487" r:id="rId37"/>
    <p:sldId id="488" r:id="rId38"/>
    <p:sldId id="489" r:id="rId39"/>
    <p:sldId id="490" r:id="rId40"/>
    <p:sldId id="491" r:id="rId41"/>
    <p:sldId id="496" r:id="rId42"/>
    <p:sldId id="497" r:id="rId43"/>
    <p:sldId id="498" r:id="rId44"/>
    <p:sldId id="499" r:id="rId45"/>
    <p:sldId id="500" r:id="rId46"/>
    <p:sldId id="493" r:id="rId47"/>
    <p:sldId id="494" r:id="rId48"/>
    <p:sldId id="492" r:id="rId49"/>
    <p:sldId id="495" r:id="rId50"/>
    <p:sldId id="310" r:id="rId51"/>
    <p:sldId id="368" r:id="rId52"/>
    <p:sldId id="311" r:id="rId53"/>
    <p:sldId id="312" r:id="rId54"/>
    <p:sldId id="501" r:id="rId55"/>
    <p:sldId id="502" r:id="rId56"/>
    <p:sldId id="503" r:id="rId57"/>
    <p:sldId id="504" r:id="rId58"/>
    <p:sldId id="505" r:id="rId59"/>
    <p:sldId id="506" r:id="rId60"/>
    <p:sldId id="507" r:id="rId61"/>
    <p:sldId id="508" r:id="rId62"/>
    <p:sldId id="509" r:id="rId63"/>
    <p:sldId id="510" r:id="rId64"/>
    <p:sldId id="511" r:id="rId65"/>
    <p:sldId id="512" r:id="rId66"/>
    <p:sldId id="513" r:id="rId67"/>
    <p:sldId id="514" r:id="rId68"/>
    <p:sldId id="515" r:id="rId69"/>
    <p:sldId id="516" r:id="rId70"/>
    <p:sldId id="517" r:id="rId71"/>
    <p:sldId id="518" r:id="rId72"/>
    <p:sldId id="313" r:id="rId73"/>
    <p:sldId id="519" r:id="rId74"/>
    <p:sldId id="520" r:id="rId75"/>
    <p:sldId id="521" r:id="rId76"/>
    <p:sldId id="522" r:id="rId77"/>
    <p:sldId id="523" r:id="rId78"/>
    <p:sldId id="524" r:id="rId79"/>
    <p:sldId id="525" r:id="rId80"/>
    <p:sldId id="526" r:id="rId81"/>
    <p:sldId id="527" r:id="rId82"/>
    <p:sldId id="528" r:id="rId83"/>
    <p:sldId id="529" r:id="rId84"/>
    <p:sldId id="530" r:id="rId85"/>
    <p:sldId id="531" r:id="rId86"/>
    <p:sldId id="532" r:id="rId87"/>
    <p:sldId id="533" r:id="rId88"/>
    <p:sldId id="534" r:id="rId89"/>
    <p:sldId id="535" r:id="rId90"/>
    <p:sldId id="536" r:id="rId91"/>
    <p:sldId id="537" r:id="rId92"/>
    <p:sldId id="538" r:id="rId93"/>
    <p:sldId id="542" r:id="rId94"/>
    <p:sldId id="543" r:id="rId95"/>
    <p:sldId id="539" r:id="rId96"/>
    <p:sldId id="544" r:id="rId97"/>
    <p:sldId id="545" r:id="rId98"/>
    <p:sldId id="546" r:id="rId99"/>
    <p:sldId id="547" r:id="rId100"/>
    <p:sldId id="540" r:id="rId101"/>
    <p:sldId id="541" r:id="rId102"/>
    <p:sldId id="548" r:id="rId103"/>
    <p:sldId id="562" r:id="rId104"/>
    <p:sldId id="549" r:id="rId105"/>
    <p:sldId id="550" r:id="rId106"/>
    <p:sldId id="551" r:id="rId107"/>
    <p:sldId id="552" r:id="rId108"/>
    <p:sldId id="553" r:id="rId109"/>
    <p:sldId id="554" r:id="rId110"/>
    <p:sldId id="555" r:id="rId111"/>
    <p:sldId id="556" r:id="rId112"/>
    <p:sldId id="557" r:id="rId113"/>
    <p:sldId id="558" r:id="rId114"/>
    <p:sldId id="559" r:id="rId115"/>
    <p:sldId id="560" r:id="rId116"/>
    <p:sldId id="563" r:id="rId117"/>
    <p:sldId id="564" r:id="rId118"/>
    <p:sldId id="565" r:id="rId119"/>
    <p:sldId id="566" r:id="rId120"/>
    <p:sldId id="568" r:id="rId121"/>
    <p:sldId id="569" r:id="rId122"/>
    <p:sldId id="570" r:id="rId123"/>
    <p:sldId id="571" r:id="rId124"/>
    <p:sldId id="572" r:id="rId125"/>
    <p:sldId id="573" r:id="rId126"/>
    <p:sldId id="574" r:id="rId127"/>
    <p:sldId id="583" r:id="rId128"/>
    <p:sldId id="575" r:id="rId129"/>
    <p:sldId id="576" r:id="rId130"/>
    <p:sldId id="577" r:id="rId131"/>
    <p:sldId id="578" r:id="rId132"/>
    <p:sldId id="579" r:id="rId133"/>
    <p:sldId id="580" r:id="rId134"/>
    <p:sldId id="581" r:id="rId135"/>
    <p:sldId id="582" r:id="rId136"/>
    <p:sldId id="584" r:id="rId137"/>
    <p:sldId id="585" r:id="rId138"/>
    <p:sldId id="586" r:id="rId139"/>
    <p:sldId id="587" r:id="rId140"/>
    <p:sldId id="588" r:id="rId141"/>
    <p:sldId id="589" r:id="rId142"/>
    <p:sldId id="590" r:id="rId143"/>
    <p:sldId id="591" r:id="rId144"/>
    <p:sldId id="593" r:id="rId145"/>
    <p:sldId id="592" r:id="rId146"/>
    <p:sldId id="594" r:id="rId147"/>
    <p:sldId id="595" r:id="rId148"/>
    <p:sldId id="596" r:id="rId149"/>
    <p:sldId id="597" r:id="rId150"/>
    <p:sldId id="598" r:id="rId151"/>
    <p:sldId id="599" r:id="rId152"/>
    <p:sldId id="600" r:id="rId153"/>
    <p:sldId id="601" r:id="rId154"/>
    <p:sldId id="602" r:id="rId155"/>
    <p:sldId id="603" r:id="rId156"/>
    <p:sldId id="604" r:id="rId157"/>
    <p:sldId id="605" r:id="rId158"/>
    <p:sldId id="606" r:id="rId159"/>
    <p:sldId id="607" r:id="rId160"/>
    <p:sldId id="608" r:id="rId161"/>
    <p:sldId id="609" r:id="rId162"/>
    <p:sldId id="610" r:id="rId163"/>
    <p:sldId id="611" r:id="rId164"/>
    <p:sldId id="612" r:id="rId165"/>
    <p:sldId id="613" r:id="rId166"/>
    <p:sldId id="614" r:id="rId167"/>
    <p:sldId id="615" r:id="rId168"/>
    <p:sldId id="616" r:id="rId169"/>
    <p:sldId id="617" r:id="rId170"/>
    <p:sldId id="619" r:id="rId171"/>
    <p:sldId id="618" r:id="rId172"/>
    <p:sldId id="620" r:id="rId173"/>
    <p:sldId id="621" r:id="rId174"/>
    <p:sldId id="622" r:id="rId175"/>
    <p:sldId id="623" r:id="rId176"/>
    <p:sldId id="624" r:id="rId177"/>
    <p:sldId id="625" r:id="rId178"/>
    <p:sldId id="626" r:id="rId179"/>
    <p:sldId id="627" r:id="rId180"/>
    <p:sldId id="631" r:id="rId181"/>
    <p:sldId id="628" r:id="rId182"/>
    <p:sldId id="629" r:id="rId183"/>
    <p:sldId id="630" r:id="rId184"/>
    <p:sldId id="632" r:id="rId185"/>
    <p:sldId id="633" r:id="rId186"/>
    <p:sldId id="634" r:id="rId187"/>
    <p:sldId id="635" r:id="rId188"/>
    <p:sldId id="636" r:id="rId189"/>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E5609CD6-D023-4906-BEEE-A2BD9B7E40D2}">
          <p14:sldIdLst>
            <p14:sldId id="256"/>
            <p14:sldId id="365"/>
            <p14:sldId id="257"/>
            <p14:sldId id="259"/>
            <p14:sldId id="461"/>
            <p14:sldId id="462"/>
            <p14:sldId id="463"/>
            <p14:sldId id="464"/>
            <p14:sldId id="465"/>
            <p14:sldId id="466"/>
            <p14:sldId id="467"/>
            <p14:sldId id="468"/>
            <p14:sldId id="469"/>
            <p14:sldId id="303"/>
            <p14:sldId id="366"/>
            <p14:sldId id="272"/>
            <p14:sldId id="470"/>
            <p14:sldId id="472"/>
            <p14:sldId id="475"/>
            <p14:sldId id="473"/>
            <p14:sldId id="474"/>
            <p14:sldId id="476"/>
            <p14:sldId id="477"/>
            <p14:sldId id="478"/>
            <p14:sldId id="479"/>
            <p14:sldId id="480"/>
            <p14:sldId id="481"/>
            <p14:sldId id="482"/>
            <p14:sldId id="483"/>
            <p14:sldId id="295"/>
            <p14:sldId id="367"/>
            <p14:sldId id="302"/>
            <p14:sldId id="484"/>
            <p14:sldId id="485"/>
            <p14:sldId id="486"/>
            <p14:sldId id="487"/>
            <p14:sldId id="488"/>
            <p14:sldId id="489"/>
            <p14:sldId id="490"/>
            <p14:sldId id="491"/>
            <p14:sldId id="496"/>
            <p14:sldId id="497"/>
            <p14:sldId id="498"/>
            <p14:sldId id="499"/>
            <p14:sldId id="500"/>
            <p14:sldId id="493"/>
            <p14:sldId id="494"/>
            <p14:sldId id="492"/>
            <p14:sldId id="495"/>
            <p14:sldId id="310"/>
            <p14:sldId id="368"/>
            <p14:sldId id="311"/>
            <p14:sldId id="312"/>
            <p14:sldId id="501"/>
            <p14:sldId id="502"/>
            <p14:sldId id="503"/>
            <p14:sldId id="504"/>
            <p14:sldId id="505"/>
            <p14:sldId id="506"/>
            <p14:sldId id="507"/>
            <p14:sldId id="508"/>
            <p14:sldId id="509"/>
            <p14:sldId id="510"/>
            <p14:sldId id="511"/>
            <p14:sldId id="512"/>
            <p14:sldId id="513"/>
            <p14:sldId id="514"/>
            <p14:sldId id="515"/>
            <p14:sldId id="516"/>
            <p14:sldId id="517"/>
            <p14:sldId id="518"/>
            <p14:sldId id="313"/>
            <p14:sldId id="519"/>
            <p14:sldId id="520"/>
            <p14:sldId id="521"/>
            <p14:sldId id="522"/>
            <p14:sldId id="523"/>
            <p14:sldId id="524"/>
            <p14:sldId id="525"/>
            <p14:sldId id="526"/>
            <p14:sldId id="527"/>
            <p14:sldId id="528"/>
            <p14:sldId id="529"/>
            <p14:sldId id="530"/>
            <p14:sldId id="531"/>
            <p14:sldId id="532"/>
            <p14:sldId id="533"/>
            <p14:sldId id="534"/>
            <p14:sldId id="535"/>
            <p14:sldId id="536"/>
            <p14:sldId id="537"/>
            <p14:sldId id="538"/>
            <p14:sldId id="542"/>
            <p14:sldId id="543"/>
            <p14:sldId id="539"/>
            <p14:sldId id="544"/>
            <p14:sldId id="545"/>
            <p14:sldId id="546"/>
            <p14:sldId id="547"/>
            <p14:sldId id="540"/>
            <p14:sldId id="541"/>
            <p14:sldId id="548"/>
            <p14:sldId id="562"/>
            <p14:sldId id="549"/>
            <p14:sldId id="550"/>
            <p14:sldId id="551"/>
            <p14:sldId id="552"/>
            <p14:sldId id="553"/>
            <p14:sldId id="554"/>
            <p14:sldId id="555"/>
            <p14:sldId id="556"/>
            <p14:sldId id="557"/>
            <p14:sldId id="558"/>
            <p14:sldId id="559"/>
            <p14:sldId id="560"/>
            <p14:sldId id="563"/>
            <p14:sldId id="564"/>
            <p14:sldId id="565"/>
            <p14:sldId id="566"/>
            <p14:sldId id="568"/>
            <p14:sldId id="569"/>
            <p14:sldId id="570"/>
            <p14:sldId id="571"/>
            <p14:sldId id="572"/>
            <p14:sldId id="573"/>
            <p14:sldId id="574"/>
            <p14:sldId id="583"/>
            <p14:sldId id="575"/>
            <p14:sldId id="576"/>
            <p14:sldId id="577"/>
            <p14:sldId id="578"/>
            <p14:sldId id="579"/>
            <p14:sldId id="580"/>
            <p14:sldId id="581"/>
            <p14:sldId id="582"/>
            <p14:sldId id="584"/>
            <p14:sldId id="585"/>
            <p14:sldId id="586"/>
            <p14:sldId id="587"/>
            <p14:sldId id="588"/>
            <p14:sldId id="589"/>
            <p14:sldId id="590"/>
            <p14:sldId id="591"/>
            <p14:sldId id="593"/>
            <p14:sldId id="592"/>
            <p14:sldId id="594"/>
            <p14:sldId id="595"/>
            <p14:sldId id="596"/>
            <p14:sldId id="597"/>
            <p14:sldId id="598"/>
            <p14:sldId id="599"/>
            <p14:sldId id="600"/>
            <p14:sldId id="601"/>
            <p14:sldId id="602"/>
            <p14:sldId id="603"/>
            <p14:sldId id="604"/>
            <p14:sldId id="605"/>
            <p14:sldId id="606"/>
            <p14:sldId id="607"/>
            <p14:sldId id="608"/>
            <p14:sldId id="609"/>
            <p14:sldId id="610"/>
            <p14:sldId id="611"/>
            <p14:sldId id="612"/>
            <p14:sldId id="613"/>
            <p14:sldId id="614"/>
            <p14:sldId id="615"/>
            <p14:sldId id="616"/>
            <p14:sldId id="617"/>
            <p14:sldId id="619"/>
            <p14:sldId id="618"/>
            <p14:sldId id="620"/>
            <p14:sldId id="621"/>
            <p14:sldId id="622"/>
            <p14:sldId id="623"/>
            <p14:sldId id="624"/>
            <p14:sldId id="625"/>
            <p14:sldId id="626"/>
            <p14:sldId id="627"/>
            <p14:sldId id="631"/>
            <p14:sldId id="628"/>
            <p14:sldId id="629"/>
            <p14:sldId id="630"/>
            <p14:sldId id="632"/>
            <p14:sldId id="633"/>
            <p14:sldId id="634"/>
            <p14:sldId id="635"/>
            <p14:sldId id="63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51" autoAdjust="0"/>
  </p:normalViewPr>
  <p:slideViewPr>
    <p:cSldViewPr snapToGrid="0">
      <p:cViewPr varScale="1">
        <p:scale>
          <a:sx n="84" d="100"/>
          <a:sy n="84" d="100"/>
        </p:scale>
        <p:origin x="643" y="3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3307" y="4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ableStyles" Target="tableStyles.xml"/><Relationship Id="rId190"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10554BDD-96EB-9752-6969-CE28F296CB88}"/>
              </a:ext>
            </a:extLst>
          </p:cNvPr>
          <p:cNvSpPr>
            <a:spLocks noGrp="1"/>
          </p:cNvSpPr>
          <p:nvPr>
            <p:ph type="sldNum" sz="quarter" idx="3"/>
          </p:nvPr>
        </p:nvSpPr>
        <p:spPr>
          <a:xfrm>
            <a:off x="4024313" y="9721850"/>
            <a:ext cx="3078162" cy="512763"/>
          </a:xfrm>
          <a:prstGeom prst="rect">
            <a:avLst/>
          </a:prstGeom>
        </p:spPr>
        <p:txBody>
          <a:bodyPr vert="horz" lIns="91440" tIns="45720" rIns="91440" bIns="45720" rtlCol="0" anchor="b"/>
          <a:lstStyle>
            <a:lvl1pPr algn="r">
              <a:defRPr sz="1200"/>
            </a:lvl1pPr>
          </a:lstStyle>
          <a:p>
            <a:fld id="{62CAC042-3E8D-4A93-A12C-B3F1E1769A5C}" type="slidenum">
              <a:rPr lang="zh-TW" altLang="en-US" smtClean="0"/>
              <a:t>‹#›</a:t>
            </a:fld>
            <a:endParaRPr lang="zh-TW" altLang="en-US"/>
          </a:p>
        </p:txBody>
      </p:sp>
    </p:spTree>
    <p:extLst>
      <p:ext uri="{BB962C8B-B14F-4D97-AF65-F5344CB8AC3E}">
        <p14:creationId xmlns:p14="http://schemas.microsoft.com/office/powerpoint/2010/main" val="4595496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1"/>
            <a:ext cx="3078427" cy="513508"/>
          </a:xfrm>
          <a:prstGeom prst="rect">
            <a:avLst/>
          </a:prstGeom>
        </p:spPr>
        <p:txBody>
          <a:bodyPr vert="horz" lIns="99075" tIns="49538" rIns="99075" bIns="49538" rtlCol="0"/>
          <a:lstStyle>
            <a:lvl1pPr algn="l">
              <a:defRPr sz="1300"/>
            </a:lvl1pPr>
          </a:lstStyle>
          <a:p>
            <a:endParaRPr lang="zh-TW" altLang="en-US"/>
          </a:p>
        </p:txBody>
      </p:sp>
      <p:sp>
        <p:nvSpPr>
          <p:cNvPr id="3" name="日期版面配置區 2"/>
          <p:cNvSpPr>
            <a:spLocks noGrp="1"/>
          </p:cNvSpPr>
          <p:nvPr>
            <p:ph type="dt" idx="1"/>
          </p:nvPr>
        </p:nvSpPr>
        <p:spPr>
          <a:xfrm>
            <a:off x="4023993" y="1"/>
            <a:ext cx="3078427" cy="513508"/>
          </a:xfrm>
          <a:prstGeom prst="rect">
            <a:avLst/>
          </a:prstGeom>
        </p:spPr>
        <p:txBody>
          <a:bodyPr vert="horz" lIns="99075" tIns="49538" rIns="99075" bIns="49538" rtlCol="0"/>
          <a:lstStyle>
            <a:lvl1pPr algn="r">
              <a:defRPr sz="1300"/>
            </a:lvl1pPr>
          </a:lstStyle>
          <a:p>
            <a:fld id="{C0C9B221-AC96-437A-B250-323EFE69D8D7}" type="datetimeFigureOut">
              <a:rPr lang="zh-TW" altLang="en-US" smtClean="0"/>
              <a:t>2024/9/22</a:t>
            </a:fld>
            <a:endParaRPr lang="zh-TW" altLang="en-US"/>
          </a:p>
        </p:txBody>
      </p:sp>
      <p:sp>
        <p:nvSpPr>
          <p:cNvPr id="4" name="投影片影像版面配置區 3"/>
          <p:cNvSpPr>
            <a:spLocks noGrp="1" noRot="1" noChangeAspect="1"/>
          </p:cNvSpPr>
          <p:nvPr>
            <p:ph type="sldImg" idx="2"/>
          </p:nvPr>
        </p:nvSpPr>
        <p:spPr>
          <a:xfrm>
            <a:off x="481013" y="1277938"/>
            <a:ext cx="6143625" cy="3455987"/>
          </a:xfrm>
          <a:prstGeom prst="rect">
            <a:avLst/>
          </a:prstGeom>
          <a:noFill/>
          <a:ln w="12700">
            <a:solidFill>
              <a:prstClr val="black"/>
            </a:solidFill>
          </a:ln>
        </p:spPr>
        <p:txBody>
          <a:bodyPr vert="horz" lIns="99075" tIns="49538" rIns="99075" bIns="49538" rtlCol="0" anchor="ctr"/>
          <a:lstStyle/>
          <a:p>
            <a:endParaRPr lang="zh-TW" altLang="en-US"/>
          </a:p>
        </p:txBody>
      </p:sp>
      <p:sp>
        <p:nvSpPr>
          <p:cNvPr id="5" name="備忘稿版面配置區 4"/>
          <p:cNvSpPr>
            <a:spLocks noGrp="1"/>
          </p:cNvSpPr>
          <p:nvPr>
            <p:ph type="body" sz="quarter" idx="3"/>
          </p:nvPr>
        </p:nvSpPr>
        <p:spPr>
          <a:xfrm>
            <a:off x="710407" y="4925408"/>
            <a:ext cx="5683250" cy="4029879"/>
          </a:xfrm>
          <a:prstGeom prst="rect">
            <a:avLst/>
          </a:prstGeom>
        </p:spPr>
        <p:txBody>
          <a:bodyPr vert="horz" lIns="99075" tIns="49538" rIns="99075" bIns="49538"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1" y="9721108"/>
            <a:ext cx="3078427" cy="513507"/>
          </a:xfrm>
          <a:prstGeom prst="rect">
            <a:avLst/>
          </a:prstGeom>
        </p:spPr>
        <p:txBody>
          <a:bodyPr vert="horz" lIns="99075" tIns="49538" rIns="99075" bIns="49538"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3993" y="9721108"/>
            <a:ext cx="3078427" cy="513507"/>
          </a:xfrm>
          <a:prstGeom prst="rect">
            <a:avLst/>
          </a:prstGeom>
        </p:spPr>
        <p:txBody>
          <a:bodyPr vert="horz" lIns="99075" tIns="49538" rIns="99075" bIns="49538" rtlCol="0" anchor="b"/>
          <a:lstStyle>
            <a:lvl1pPr algn="r">
              <a:defRPr sz="1300"/>
            </a:lvl1pPr>
          </a:lstStyle>
          <a:p>
            <a:fld id="{2A435394-8EE1-4938-A1F0-A617D3C5742E}" type="slidenum">
              <a:rPr lang="zh-TW" altLang="en-US" smtClean="0"/>
              <a:t>‹#›</a:t>
            </a:fld>
            <a:endParaRPr lang="zh-TW" altLang="en-US"/>
          </a:p>
        </p:txBody>
      </p:sp>
    </p:spTree>
    <p:extLst>
      <p:ext uri="{BB962C8B-B14F-4D97-AF65-F5344CB8AC3E}">
        <p14:creationId xmlns:p14="http://schemas.microsoft.com/office/powerpoint/2010/main" val="26888209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4286399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678344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39337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4127525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149822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6EF7C3A7-D6F6-4D38-A7C3-B72967BB81A6}" type="datetime1">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0107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EF7C3A7-D6F6-4D38-A7C3-B72967BB81A6}" type="datetime1">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8099747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EF7C3A7-D6F6-4D38-A7C3-B72967BB81A6}" type="datetime1">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8471795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EF7C3A7-D6F6-4D38-A7C3-B72967BB81A6}" type="datetime1">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1357791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EF7C3A7-D6F6-4D38-A7C3-B72967BB81A6}" type="datetime1">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0257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EF7C3A7-D6F6-4D38-A7C3-B72967BB81A6}" type="datetime1">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8744489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EF7C3A7-D6F6-4D38-A7C3-B72967BB81A6}" type="datetime1">
              <a:rPr lang="en-US" smtClean="0"/>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03359956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EF7C3A7-D6F6-4D38-A7C3-B72967BB81A6}" type="datetime1">
              <a:rPr lang="en-US" smtClean="0"/>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7396572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EF7C3A7-D6F6-4D38-A7C3-B72967BB81A6}" type="datetime1">
              <a:rPr lang="en-US" smtClean="0"/>
              <a:t>9/22/2024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52900470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EF7C3A7-D6F6-4D38-A7C3-B72967BB81A6}" type="datetime1">
              <a:rPr lang="en-US" smtClean="0"/>
              <a:t>9/22/2024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586042B-6341-4E38-A80C-926D3BB8AAC9}" type="slidenum">
              <a:rPr lang="en-US" smtClean="0"/>
              <a:t>‹#›</a:t>
            </a:fld>
            <a:endParaRPr lang="en-US"/>
          </a:p>
        </p:txBody>
      </p:sp>
    </p:spTree>
    <p:extLst>
      <p:ext uri="{BB962C8B-B14F-4D97-AF65-F5344CB8AC3E}">
        <p14:creationId xmlns:p14="http://schemas.microsoft.com/office/powerpoint/2010/main" val="131827494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EF7C3A7-D6F6-4D38-A7C3-B72967BB81A6}" type="datetime1">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862507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EF7C3A7-D6F6-4D38-A7C3-B72967BB81A6}" type="datetime1">
              <a:rPr lang="en-US" smtClean="0"/>
              <a:t>9/22/2024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586042B-6341-4E38-A80C-926D3BB8AAC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704726"/>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木桌上筆筒內的彩色鉛筆">
            <a:extLst>
              <a:ext uri="{FF2B5EF4-FFF2-40B4-BE49-F238E27FC236}">
                <a16:creationId xmlns:a16="http://schemas.microsoft.com/office/drawing/2014/main" id="{96FAF9A9-705A-84E6-8A9B-A29D008C27AF}"/>
              </a:ext>
            </a:extLst>
          </p:cNvPr>
          <p:cNvPicPr>
            <a:picLocks noChangeAspect="1"/>
          </p:cNvPicPr>
          <p:nvPr/>
        </p:nvPicPr>
        <p:blipFill>
          <a:blip r:embed="rId3">
            <a:duotone>
              <a:schemeClr val="bg2">
                <a:shade val="45000"/>
                <a:satMod val="135000"/>
              </a:schemeClr>
              <a:prstClr val="white"/>
            </a:duotone>
            <a:alphaModFix amt="35000"/>
          </a:blip>
          <a:srcRect t="15730"/>
          <a:stretch/>
        </p:blipFill>
        <p:spPr>
          <a:xfrm>
            <a:off x="20" y="10"/>
            <a:ext cx="12191980" cy="6857990"/>
          </a:xfrm>
          <a:prstGeom prst="rect">
            <a:avLst/>
          </a:prstGeom>
        </p:spPr>
      </p:pic>
      <p:sp>
        <p:nvSpPr>
          <p:cNvPr id="2" name="標題 1">
            <a:extLst>
              <a:ext uri="{FF2B5EF4-FFF2-40B4-BE49-F238E27FC236}">
                <a16:creationId xmlns:a16="http://schemas.microsoft.com/office/drawing/2014/main" id="{9D9CBC01-001D-C504-3091-3EB1EC260513}"/>
              </a:ext>
            </a:extLst>
          </p:cNvPr>
          <p:cNvSpPr>
            <a:spLocks noGrp="1"/>
          </p:cNvSpPr>
          <p:nvPr>
            <p:ph type="ctrTitle"/>
          </p:nvPr>
        </p:nvSpPr>
        <p:spPr>
          <a:xfrm>
            <a:off x="1097280" y="758952"/>
            <a:ext cx="10058400" cy="3566160"/>
          </a:xfrm>
        </p:spPr>
        <p:txBody>
          <a:bodyPr>
            <a:normAutofit/>
          </a:bodyPr>
          <a:lstStyle/>
          <a:p>
            <a:r>
              <a:rPr lang="en-US" altLang="zh-TW" b="1" dirty="0">
                <a:latin typeface="微軟正黑體 Light" panose="020B0304030504040204" pitchFamily="34" charset="-120"/>
                <a:ea typeface="微軟正黑體 Light" panose="020B0304030504040204" pitchFamily="34" charset="-120"/>
              </a:rPr>
              <a:t>SQL Server</a:t>
            </a:r>
            <a:r>
              <a:rPr lang="zh-TW" altLang="en-US" b="1" dirty="0">
                <a:latin typeface="微軟正黑體 Light" panose="020B0304030504040204" pitchFamily="34" charset="-120"/>
                <a:ea typeface="微軟正黑體 Light" panose="020B0304030504040204" pitchFamily="34" charset="-120"/>
              </a:rPr>
              <a:t>開發進階</a:t>
            </a:r>
          </a:p>
        </p:txBody>
      </p:sp>
      <p:sp>
        <p:nvSpPr>
          <p:cNvPr id="3" name="副標題 2">
            <a:extLst>
              <a:ext uri="{FF2B5EF4-FFF2-40B4-BE49-F238E27FC236}">
                <a16:creationId xmlns:a16="http://schemas.microsoft.com/office/drawing/2014/main" id="{EAC7158C-1AC0-06C8-91BB-593B80AE2DD7}"/>
              </a:ext>
            </a:extLst>
          </p:cNvPr>
          <p:cNvSpPr>
            <a:spLocks noGrp="1"/>
          </p:cNvSpPr>
          <p:nvPr>
            <p:ph type="subTitle" idx="1"/>
          </p:nvPr>
        </p:nvSpPr>
        <p:spPr>
          <a:xfrm>
            <a:off x="1100051" y="4455620"/>
            <a:ext cx="10058400" cy="1143000"/>
          </a:xfrm>
        </p:spPr>
        <p:txBody>
          <a:bodyPr>
            <a:normAutofit/>
          </a:bodyPr>
          <a:lstStyle/>
          <a:p>
            <a:endParaRPr lang="zh-TW" altLang="en-US">
              <a:solidFill>
                <a:schemeClr val="tx1">
                  <a:lumMod val="85000"/>
                  <a:lumOff val="15000"/>
                </a:schemeClr>
              </a:solidFill>
              <a:latin typeface="微軟正黑體 Light" panose="020B0304030504040204" pitchFamily="34" charset="-120"/>
              <a:ea typeface="微軟正黑體 Light" panose="020B0304030504040204" pitchFamily="34" charset="-120"/>
            </a:endParaRPr>
          </a:p>
        </p:txBody>
      </p:sp>
      <p:cxnSp>
        <p:nvCxnSpPr>
          <p:cNvPr id="9" name="Straight Connector 8">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3" name="Rectangle 12">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Tree>
    <p:extLst>
      <p:ext uri="{BB962C8B-B14F-4D97-AF65-F5344CB8AC3E}">
        <p14:creationId xmlns:p14="http://schemas.microsoft.com/office/powerpoint/2010/main" val="190980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81E427-6C46-0150-0507-A74A92C474EE}"/>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SQL Server </a:t>
            </a:r>
            <a:r>
              <a:rPr lang="zh-TW" altLang="en-US" b="1" dirty="0">
                <a:latin typeface="微軟正黑體" panose="020B0604030504040204" pitchFamily="34" charset="-120"/>
                <a:ea typeface="微軟正黑體" panose="020B0604030504040204" pitchFamily="34" charset="-120"/>
              </a:rPr>
              <a:t>功能性版本</a:t>
            </a:r>
            <a:r>
              <a:rPr lang="en-US" altLang="zh-TW" b="1" dirty="0">
                <a:latin typeface="微軟正黑體" panose="020B0604030504040204" pitchFamily="34" charset="-120"/>
                <a:ea typeface="微軟正黑體" panose="020B0604030504040204" pitchFamily="34" charset="-120"/>
              </a:rPr>
              <a:t>(Edition)</a:t>
            </a:r>
            <a:endParaRPr lang="zh-TW" altLang="en-US" b="1"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254C573E-4ABD-B45B-3BF6-45B3FB84B58E}"/>
              </a:ext>
            </a:extLst>
          </p:cNvPr>
          <p:cNvSpPr>
            <a:spLocks noGrp="1"/>
          </p:cNvSpPr>
          <p:nvPr>
            <p:ph idx="1"/>
          </p:nvPr>
        </p:nvSpPr>
        <p:spPr/>
        <p:txBody>
          <a:bodyPr>
            <a:noAutofit/>
          </a:bodyPr>
          <a:lstStyle/>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在以下的幾個狀況下，可以考慮安裝多個執行個體：</a:t>
            </a: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資料庫需要不同的管理者以及安全性環境。</a:t>
            </a: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應用程式需要不同</a:t>
            </a:r>
            <a:r>
              <a:rPr lang="en-US" altLang="zh-TW" sz="2200" dirty="0">
                <a:latin typeface="微軟正黑體" panose="020B0604030504040204" pitchFamily="34" charset="-120"/>
                <a:ea typeface="微軟正黑體" panose="020B0604030504040204" pitchFamily="34" charset="-120"/>
              </a:rPr>
              <a:t>SQL Server</a:t>
            </a:r>
            <a:r>
              <a:rPr lang="zh-TW" altLang="en-US" sz="2200" dirty="0">
                <a:latin typeface="微軟正黑體" panose="020B0604030504040204" pitchFamily="34" charset="-120"/>
                <a:ea typeface="微軟正黑體" panose="020B0604030504040204" pitchFamily="34" charset="-120"/>
              </a:rPr>
              <a:t>的設定，而這些設定本身互斥。</a:t>
            </a: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應用程式需要不同等級的服務，特別是和可用性有關。</a:t>
            </a:r>
            <a:endParaRPr lang="en-US" altLang="zh-TW" sz="2200"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必須支援不同版本</a:t>
            </a:r>
            <a:r>
              <a:rPr lang="en-US" altLang="zh-TW" sz="2200" dirty="0">
                <a:latin typeface="微軟正黑體" panose="020B0604030504040204" pitchFamily="34" charset="-120"/>
                <a:ea typeface="微軟正黑體" panose="020B0604030504040204" pitchFamily="34" charset="-120"/>
              </a:rPr>
              <a:t>(Version)</a:t>
            </a:r>
            <a:r>
              <a:rPr lang="zh-TW" altLang="en-US" sz="2200" dirty="0">
                <a:latin typeface="微軟正黑體" panose="020B0604030504040204" pitchFamily="34" charset="-120"/>
                <a:ea typeface="微軟正黑體" panose="020B0604030504040204" pitchFamily="34" charset="-120"/>
              </a:rPr>
              <a:t>的</a:t>
            </a:r>
            <a:r>
              <a:rPr lang="en-US" altLang="zh-TW" sz="2200" dirty="0">
                <a:latin typeface="微軟正黑體" panose="020B0604030504040204" pitchFamily="34" charset="-120"/>
                <a:ea typeface="微軟正黑體" panose="020B0604030504040204" pitchFamily="34" charset="-120"/>
              </a:rPr>
              <a:t>SQL Server</a:t>
            </a:r>
            <a:r>
              <a:rPr lang="zh-TW" altLang="en-US" sz="2200" dirty="0">
                <a:latin typeface="微軟正黑體" panose="020B0604030504040204" pitchFamily="34" charset="-120"/>
                <a:ea typeface="微軟正黑體" panose="020B0604030504040204" pitchFamily="34" charset="-120"/>
              </a:rPr>
              <a:t>。</a:t>
            </a: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應用程式需要伺服器等級的定序。</a:t>
            </a:r>
          </a:p>
          <a:p>
            <a:pPr marL="0" indent="0">
              <a:lnSpc>
                <a:spcPct val="150000"/>
              </a:lnSpc>
              <a:buNone/>
            </a:pPr>
            <a:endParaRPr lang="zh-TW" altLang="en-US" sz="2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885509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索引的進階設定</a:t>
            </a:r>
            <a:r>
              <a:rPr lang="en-US" altLang="zh-TW" b="1" dirty="0">
                <a:latin typeface="微軟正黑體" panose="020B0604030504040204" pitchFamily="34" charset="-120"/>
                <a:ea typeface="微軟正黑體" panose="020B0604030504040204" pitchFamily="34" charset="-120"/>
              </a:rPr>
              <a:t>-Pad Index</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pPr algn="just">
              <a:lnSpc>
                <a:spcPct val="150000"/>
              </a:lnSpc>
            </a:pPr>
            <a:r>
              <a:rPr lang="zh-TW" altLang="en-US" sz="1800" kern="100" dirty="0">
                <a:effectLst/>
                <a:latin typeface="微軟正黑體" panose="020B0604030504040204" pitchFamily="34" charset="-120"/>
                <a:ea typeface="微軟正黑體" panose="020B0604030504040204" pitchFamily="34" charset="-120"/>
                <a:cs typeface="Segoe UI" panose="020B0502040204020203" pitchFamily="34" charset="0"/>
              </a:rPr>
              <a:t>甚麼是填充因子</a:t>
            </a:r>
            <a:endParaRPr lang="en-US" altLang="zh-TW" sz="1800" kern="100" dirty="0">
              <a:effectLst/>
              <a:latin typeface="微軟正黑體" panose="020B0604030504040204" pitchFamily="34" charset="-120"/>
              <a:ea typeface="微軟正黑體" panose="020B0604030504040204" pitchFamily="34" charset="-120"/>
              <a:cs typeface="Segoe UI" panose="020B0502040204020203" pitchFamily="34" charset="0"/>
            </a:endParaRPr>
          </a:p>
          <a:p>
            <a:pPr lvl="1" algn="just">
              <a:lnSpc>
                <a:spcPct val="150000"/>
              </a:lnSpc>
              <a:buFont typeface="Wingdings" panose="05000000000000000000" pitchFamily="2" charset="2"/>
              <a:buChar char="Ø"/>
            </a:pPr>
            <a:r>
              <a:rPr lang="zh-TW"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填充索引</a:t>
            </a:r>
            <a:r>
              <a:rPr lang="en-US"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(PAD_INDEX)</a:t>
            </a:r>
            <a:r>
              <a:rPr lang="zh-TW"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是與填滿因子結合使用的參數。確定在索引的中間節點上是否還留有空間。</a:t>
            </a:r>
            <a:endParaRPr lang="zh-TW"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lvl="1" algn="just">
              <a:lnSpc>
                <a:spcPct val="150000"/>
              </a:lnSpc>
              <a:buFont typeface="Wingdings" panose="05000000000000000000" pitchFamily="2" charset="2"/>
              <a:buChar char="Ø"/>
            </a:pPr>
            <a:r>
              <a:rPr lang="zh-TW"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填充索引與填滿因子一起確定在索引的所有級別上都留有空間。選項</a:t>
            </a:r>
            <a:r>
              <a:rPr lang="en-US"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WITH PAD_INDEX</a:t>
            </a:r>
            <a:r>
              <a:rPr lang="zh-TW"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指定應該在中間節點處保留相同的空間量索引，保留在索引的葉節點上。填充索引使用與填滿因子指定的百分比相同的百分比。但是，</a:t>
            </a:r>
            <a:r>
              <a:rPr lang="en-US"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SQL Server</a:t>
            </a:r>
            <a:r>
              <a:rPr lang="zh-TW"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總是在中間索引頁上至少保留兩行，並確保有足夠的空間將一筆資新增到中間頁。</a:t>
            </a:r>
            <a:endParaRPr lang="zh-TW"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0" indent="0" algn="just">
              <a:lnSpc>
                <a:spcPct val="100000"/>
              </a:lnSpc>
              <a:buNone/>
            </a:pP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42835542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索引的進階設定</a:t>
            </a:r>
            <a:r>
              <a:rPr lang="en-US" altLang="zh-TW" b="1" dirty="0">
                <a:latin typeface="微軟正黑體" panose="020B0604030504040204" pitchFamily="34" charset="-120"/>
                <a:ea typeface="微軟正黑體" panose="020B0604030504040204" pitchFamily="34" charset="-120"/>
              </a:rPr>
              <a:t>-Statistics</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92500" lnSpcReduction="20000"/>
          </a:bodyPr>
          <a:lstStyle/>
          <a:p>
            <a:pPr>
              <a:lnSpc>
                <a:spcPct val="150000"/>
              </a:lnSpc>
              <a:buFont typeface="Wingdings" panose="05000000000000000000" pitchFamily="2" charset="2"/>
              <a:buChar char="n"/>
            </a:pPr>
            <a:r>
              <a:rPr lang="zh-TW" altLang="zh-TW" sz="1800" b="1" kern="100" dirty="0">
                <a:effectLst/>
                <a:latin typeface="微軟正黑體" panose="020B0604030504040204" pitchFamily="34" charset="-120"/>
                <a:ea typeface="微軟正黑體" panose="020B0604030504040204" pitchFamily="34" charset="-120"/>
                <a:cs typeface="Segoe UI" panose="020B0502040204020203" pitchFamily="34" charset="0"/>
              </a:rPr>
              <a:t>什麼是統計物件</a:t>
            </a:r>
            <a:r>
              <a:rPr lang="en-US"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rPr>
              <a:t>(Statistics)</a:t>
            </a:r>
            <a:r>
              <a:rPr lang="zh-TW" altLang="zh-TW" sz="1800" b="1" kern="100" dirty="0">
                <a:effectLst/>
                <a:latin typeface="微軟正黑體" panose="020B0604030504040204" pitchFamily="34" charset="-120"/>
                <a:ea typeface="微軟正黑體" panose="020B0604030504040204" pitchFamily="34" charset="-120"/>
                <a:cs typeface="Segoe UI" panose="020B0502040204020203" pitchFamily="34" charset="0"/>
              </a:rPr>
              <a:t>？</a:t>
            </a:r>
            <a:endParaRPr lang="zh-TW"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lvl="1" algn="just">
              <a:lnSpc>
                <a:spcPct val="150000"/>
              </a:lnSpc>
              <a:buFont typeface="Wingdings" panose="05000000000000000000" pitchFamily="2" charset="2"/>
              <a:buChar char="Ø"/>
            </a:pPr>
            <a:r>
              <a:rPr lang="en-US"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SQL Server</a:t>
            </a:r>
            <a:r>
              <a:rPr lang="zh-TW"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優化處理器</a:t>
            </a:r>
            <a:r>
              <a:rPr lang="en-US"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(Query Optimizer)</a:t>
            </a:r>
            <a:r>
              <a:rPr lang="zh-TW"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使用統計物件來建立執行計劃。</a:t>
            </a:r>
            <a:r>
              <a:rPr lang="en-US"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SQL Server</a:t>
            </a:r>
            <a:r>
              <a:rPr lang="zh-TW"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使用內部物件來保存有關資料庫中保存的資料的資訊。具體來說，如何在資料列中分配值。過時或遺失的統計資訊可能會導致查詢性能下降。</a:t>
            </a:r>
            <a:endParaRPr lang="zh-TW"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lvl="1" algn="just">
              <a:lnSpc>
                <a:spcPct val="150000"/>
              </a:lnSpc>
              <a:buFont typeface="Wingdings" panose="05000000000000000000" pitchFamily="2" charset="2"/>
              <a:buChar char="Ø"/>
            </a:pPr>
            <a:r>
              <a:rPr lang="en-US"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SQL Server</a:t>
            </a:r>
            <a:r>
              <a:rPr lang="zh-TW"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通過了解一資料表中包含多少個不同的值來計算統計資訊。然後使用統計資訊來估計在查詢的不同階段可能回傳的資料列筆數。</a:t>
            </a:r>
            <a:endParaRPr lang="zh-TW"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50000"/>
              </a:lnSpc>
              <a:buFont typeface="Wingdings" panose="05000000000000000000" pitchFamily="2" charset="2"/>
              <a:buChar char="n"/>
            </a:pPr>
            <a:r>
              <a:rPr lang="en-US"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rPr>
              <a:t>SQL Server</a:t>
            </a:r>
            <a:r>
              <a:rPr lang="zh-TW" altLang="zh-TW" sz="1800" b="1" kern="100" dirty="0">
                <a:effectLst/>
                <a:latin typeface="微軟正黑體" panose="020B0604030504040204" pitchFamily="34" charset="-120"/>
                <a:ea typeface="微軟正黑體" panose="020B0604030504040204" pitchFamily="34" charset="-120"/>
                <a:cs typeface="Segoe UI" panose="020B0502040204020203" pitchFamily="34" charset="0"/>
              </a:rPr>
              <a:t>中如何使用統計資訊？</a:t>
            </a:r>
            <a:endParaRPr lang="zh-TW"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lvl="1" algn="just">
              <a:lnSpc>
                <a:spcPct val="150000"/>
              </a:lnSpc>
              <a:buFont typeface="Wingdings" panose="05000000000000000000" pitchFamily="2" charset="2"/>
              <a:buChar char="Ø"/>
            </a:pPr>
            <a:r>
              <a:rPr lang="zh-TW"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優化處理器是</a:t>
            </a:r>
            <a:r>
              <a:rPr lang="en-US"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SQL Server</a:t>
            </a:r>
            <a:r>
              <a:rPr lang="zh-TW"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資料庫引擎的一部分，安排資料庫引擎如何執行查詢。優化處理器使用統計資訊在執行查詢的不同方式之間進行選擇。例如，使用索引掃描</a:t>
            </a:r>
            <a:r>
              <a:rPr lang="en-US"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(Index Scan)</a:t>
            </a:r>
            <a:r>
              <a:rPr lang="zh-TW"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還是資料表掃描</a:t>
            </a:r>
            <a:r>
              <a:rPr lang="en-US"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(Table Scan)</a:t>
            </a:r>
            <a:r>
              <a:rPr lang="zh-TW"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。為了讓統計資訊有用，統計資訊必須是最新的並反映資料的當前狀態。</a:t>
            </a:r>
            <a:endParaRPr lang="zh-TW"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gn="just">
              <a:lnSpc>
                <a:spcPct val="150000"/>
              </a:lnSpc>
              <a:buFont typeface="Wingdings" panose="05000000000000000000" pitchFamily="2" charset="2"/>
              <a:buChar char="n"/>
            </a:pPr>
            <a:r>
              <a:rPr lang="zh-TW" altLang="zh-TW" sz="1800" kern="100" dirty="0">
                <a:effectLst/>
                <a:latin typeface="微軟正黑體" panose="020B0604030504040204" pitchFamily="34" charset="-120"/>
                <a:ea typeface="微軟正黑體" panose="020B0604030504040204" pitchFamily="34" charset="-120"/>
                <a:cs typeface="Segoe UI" panose="020B0502040204020203" pitchFamily="34" charset="0"/>
              </a:rPr>
              <a:t>統計資訊可以根據需要自動或手動更新。</a:t>
            </a:r>
            <a:endParaRPr lang="zh-TW"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0" indent="0" algn="just">
              <a:lnSpc>
                <a:spcPct val="100000"/>
              </a:lnSpc>
              <a:buNone/>
            </a:pP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7700832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索引的進階設定</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自動更新統計資訊</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pPr algn="just">
              <a:lnSpc>
                <a:spcPct val="150000"/>
              </a:lnSpc>
            </a:pPr>
            <a:r>
              <a:rPr lang="zh-TW" altLang="zh-TW" sz="1800" kern="100" dirty="0">
                <a:effectLst/>
                <a:latin typeface="微軟正黑體" panose="020B0604030504040204" pitchFamily="34" charset="-120"/>
                <a:ea typeface="微軟正黑體" panose="020B0604030504040204" pitchFamily="34" charset="-120"/>
                <a:cs typeface="Segoe UI" panose="020B0502040204020203" pitchFamily="34" charset="0"/>
              </a:rPr>
              <a:t>以下三個方式可以確定如何在資料庫中建立和更新統計資訊。這些特定於每個資料庫，並使用</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ALTER DATABASE</a:t>
            </a:r>
            <a:r>
              <a:rPr lang="zh-TW" altLang="zh-TW" sz="1800" kern="100" dirty="0">
                <a:effectLst/>
                <a:latin typeface="微軟正黑體" panose="020B0604030504040204" pitchFamily="34" charset="-120"/>
                <a:ea typeface="微軟正黑體" panose="020B0604030504040204" pitchFamily="34" charset="-120"/>
                <a:cs typeface="Segoe UI" panose="020B0502040204020203" pitchFamily="34" charset="0"/>
              </a:rPr>
              <a:t>語句進行了更改：</a:t>
            </a:r>
            <a:endParaRPr lang="zh-TW"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lvl="1" algn="just">
              <a:lnSpc>
                <a:spcPct val="150000"/>
              </a:lnSpc>
              <a:buSzPts val="1000"/>
              <a:buFont typeface="Wingdings" panose="05000000000000000000" pitchFamily="2" charset="2"/>
              <a:buChar char="Ø"/>
              <a:tabLst>
                <a:tab pos="457200" algn="l"/>
              </a:tabLst>
            </a:pPr>
            <a:r>
              <a:rPr lang="en-US" altLang="zh-TW" sz="1600" dirty="0">
                <a:solidFill>
                  <a:srgbClr val="171717"/>
                </a:solidFill>
                <a:effectLst/>
                <a:latin typeface="微軟正黑體" panose="020B0604030504040204" pitchFamily="34" charset="-120"/>
                <a:ea typeface="微軟正黑體" panose="020B0604030504040204" pitchFamily="34" charset="-120"/>
                <a:cs typeface="新細明體" panose="02020500000000000000" pitchFamily="18" charset="-120"/>
              </a:rPr>
              <a:t>AUTO_CREATE_STATISTICS</a:t>
            </a:r>
            <a:r>
              <a:rPr lang="zh-TW" altLang="zh-TW" sz="1600" dirty="0">
                <a:solidFill>
                  <a:srgbClr val="171717"/>
                </a:solidFill>
                <a:effectLst/>
                <a:latin typeface="微軟正黑體" panose="020B0604030504040204" pitchFamily="34" charset="-120"/>
                <a:ea typeface="微軟正黑體" panose="020B0604030504040204" pitchFamily="34" charset="-120"/>
                <a:cs typeface="Segoe UI" panose="020B0502040204020203" pitchFamily="34" charset="0"/>
              </a:rPr>
              <a:t>。優化處理器根據需要建立統計資訊，以提高查詢性能。預設情況下，此功能處於開啟狀態，通常應保持開啟狀態。</a:t>
            </a:r>
            <a:endParaRPr lang="zh-TW" altLang="zh-TW" sz="1600" dirty="0">
              <a:effectLst/>
              <a:latin typeface="微軟正黑體" panose="020B0604030504040204" pitchFamily="34" charset="-120"/>
              <a:ea typeface="微軟正黑體" panose="020B0604030504040204" pitchFamily="34" charset="-120"/>
              <a:cs typeface="新細明體" panose="02020500000000000000" pitchFamily="18" charset="-120"/>
            </a:endParaRPr>
          </a:p>
          <a:p>
            <a:pPr lvl="1" algn="just">
              <a:lnSpc>
                <a:spcPct val="150000"/>
              </a:lnSpc>
              <a:buSzPts val="1000"/>
              <a:buFont typeface="Wingdings" panose="05000000000000000000" pitchFamily="2" charset="2"/>
              <a:buChar char="Ø"/>
              <a:tabLst>
                <a:tab pos="457200" algn="l"/>
              </a:tabLst>
            </a:pPr>
            <a:r>
              <a:rPr lang="en-US" altLang="zh-TW" sz="1600" dirty="0">
                <a:solidFill>
                  <a:srgbClr val="171717"/>
                </a:solidFill>
                <a:effectLst/>
                <a:latin typeface="微軟正黑體" panose="020B0604030504040204" pitchFamily="34" charset="-120"/>
                <a:ea typeface="微軟正黑體" panose="020B0604030504040204" pitchFamily="34" charset="-120"/>
                <a:cs typeface="新細明體" panose="02020500000000000000" pitchFamily="18" charset="-120"/>
              </a:rPr>
              <a:t>AUTO_UPDATE_STATISTICS</a:t>
            </a:r>
            <a:r>
              <a:rPr lang="zh-TW" altLang="zh-TW" sz="1600" dirty="0">
                <a:solidFill>
                  <a:srgbClr val="171717"/>
                </a:solidFill>
                <a:effectLst/>
                <a:latin typeface="微軟正黑體" panose="020B0604030504040204" pitchFamily="34" charset="-120"/>
                <a:ea typeface="微軟正黑體" panose="020B0604030504040204" pitchFamily="34" charset="-120"/>
                <a:cs typeface="Segoe UI" panose="020B0502040204020203" pitchFamily="34" charset="0"/>
              </a:rPr>
              <a:t>。優化處理器根據需要更新過時的統計資訊。預設情況下，此功能處於開啟狀態，通常應保持開啟狀態。</a:t>
            </a:r>
            <a:endParaRPr lang="zh-TW" altLang="zh-TW" sz="1600" dirty="0">
              <a:effectLst/>
              <a:latin typeface="微軟正黑體" panose="020B0604030504040204" pitchFamily="34" charset="-120"/>
              <a:ea typeface="微軟正黑體" panose="020B0604030504040204" pitchFamily="34" charset="-120"/>
              <a:cs typeface="新細明體" panose="02020500000000000000" pitchFamily="18" charset="-120"/>
            </a:endParaRPr>
          </a:p>
          <a:p>
            <a:pPr lvl="1" algn="just">
              <a:lnSpc>
                <a:spcPct val="150000"/>
              </a:lnSpc>
              <a:buSzPts val="1000"/>
              <a:buFont typeface="Wingdings" panose="05000000000000000000" pitchFamily="2" charset="2"/>
              <a:buChar char="Ø"/>
              <a:tabLst>
                <a:tab pos="457200" algn="l"/>
              </a:tabLst>
            </a:pPr>
            <a:r>
              <a:rPr lang="en-US" altLang="zh-TW" sz="1600" dirty="0">
                <a:solidFill>
                  <a:srgbClr val="171717"/>
                </a:solidFill>
                <a:effectLst/>
                <a:latin typeface="微軟正黑體" panose="020B0604030504040204" pitchFamily="34" charset="-120"/>
                <a:ea typeface="微軟正黑體" panose="020B0604030504040204" pitchFamily="34" charset="-120"/>
                <a:cs typeface="新細明體" panose="02020500000000000000" pitchFamily="18" charset="-120"/>
              </a:rPr>
              <a:t>AUTO_UPDATE_STATISTICS_ASYNC</a:t>
            </a:r>
            <a:r>
              <a:rPr lang="zh-TW" altLang="zh-TW" sz="1600" dirty="0">
                <a:solidFill>
                  <a:srgbClr val="171717"/>
                </a:solidFill>
                <a:effectLst/>
                <a:latin typeface="微軟正黑體" panose="020B0604030504040204" pitchFamily="34" charset="-120"/>
                <a:ea typeface="微軟正黑體" panose="020B0604030504040204" pitchFamily="34" charset="-120"/>
                <a:cs typeface="Segoe UI" panose="020B0502040204020203" pitchFamily="34" charset="0"/>
              </a:rPr>
              <a:t>。僅在</a:t>
            </a:r>
            <a:r>
              <a:rPr lang="en-US" altLang="zh-TW" sz="1600" dirty="0">
                <a:solidFill>
                  <a:srgbClr val="171717"/>
                </a:solidFill>
                <a:effectLst/>
                <a:latin typeface="微軟正黑體" panose="020B0604030504040204" pitchFamily="34" charset="-120"/>
                <a:ea typeface="微軟正黑體" panose="020B0604030504040204" pitchFamily="34" charset="-120"/>
                <a:cs typeface="新細明體" panose="02020500000000000000" pitchFamily="18" charset="-120"/>
              </a:rPr>
              <a:t>AUTO_UPDATE_STATISTICS</a:t>
            </a:r>
            <a:r>
              <a:rPr lang="zh-TW" altLang="zh-TW" sz="1600" dirty="0">
                <a:solidFill>
                  <a:srgbClr val="171717"/>
                </a:solidFill>
                <a:effectLst/>
                <a:latin typeface="微軟正黑體" panose="020B0604030504040204" pitchFamily="34" charset="-120"/>
                <a:ea typeface="微軟正黑體" panose="020B0604030504040204" pitchFamily="34" charset="-120"/>
                <a:cs typeface="Segoe UI" panose="020B0502040204020203" pitchFamily="34" charset="0"/>
              </a:rPr>
              <a:t>啟用時使用。允許優化處理器在更新統計資訊之前選擇執行計劃。預設情況下是關閉的。</a:t>
            </a:r>
            <a:endParaRPr lang="zh-TW" altLang="zh-TW" sz="1600" dirty="0">
              <a:effectLst/>
              <a:latin typeface="微軟正黑體" panose="020B0604030504040204" pitchFamily="34" charset="-120"/>
              <a:ea typeface="微軟正黑體" panose="020B0604030504040204" pitchFamily="34" charset="-120"/>
              <a:cs typeface="新細明體" panose="02020500000000000000" pitchFamily="18" charset="-120"/>
            </a:endParaRPr>
          </a:p>
          <a:p>
            <a:pPr marL="0" indent="0" algn="just">
              <a:lnSpc>
                <a:spcPct val="100000"/>
              </a:lnSpc>
              <a:buNone/>
            </a:pP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674079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索引的維護</a:t>
            </a:r>
            <a:r>
              <a:rPr lang="en-US" altLang="zh-TW" b="1" dirty="0">
                <a:latin typeface="微軟正黑體" panose="020B0604030504040204" pitchFamily="34" charset="-120"/>
                <a:ea typeface="微軟正黑體" panose="020B0604030504040204" pitchFamily="34" charset="-120"/>
              </a:rPr>
              <a:t>-Rebuild, Reorganize</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r>
              <a:rPr lang="zh-TW" altLang="en-US"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重建索引</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(REBUILD Index)</a:t>
            </a:r>
          </a:p>
          <a:p>
            <a:r>
              <a:rPr lang="en-US" altLang="zh-TW" sz="1800" dirty="0">
                <a:solidFill>
                  <a:srgbClr val="0000FF"/>
                </a:solidFill>
                <a:latin typeface="Consolas" panose="020B0609020204030204" pitchFamily="49" charset="0"/>
              </a:rPr>
              <a:t>ALTER</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INDEX</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ALL</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ON</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HumanResources</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Employee</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REBUILD</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endParaRPr lang="zh-TW" altLang="en-US" sz="1800" kern="100" dirty="0">
              <a:latin typeface="微軟正黑體" panose="020B0604030504040204" pitchFamily="34" charset="-120"/>
              <a:ea typeface="微軟正黑體" panose="020B0604030504040204" pitchFamily="34" charset="-120"/>
              <a:cs typeface="Times New Roman" panose="02020603050405020304" pitchFamily="18" charset="0"/>
            </a:endParaRPr>
          </a:p>
          <a:p>
            <a:endParaRPr lang="en-US" altLang="zh-TW" sz="1800" dirty="0">
              <a:solidFill>
                <a:srgbClr val="0000FF"/>
              </a:solidFill>
              <a:latin typeface="Consolas" panose="020B0609020204030204" pitchFamily="49" charset="0"/>
            </a:endParaRPr>
          </a:p>
          <a:p>
            <a:r>
              <a:rPr lang="zh-TW" altLang="en-US"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重整索引</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(REORGANIZE Index)</a:t>
            </a:r>
            <a:endParaRPr lang="en-US" altLang="zh-TW" sz="1800" dirty="0">
              <a:solidFill>
                <a:srgbClr val="0000FF"/>
              </a:solidFill>
              <a:latin typeface="Consolas" panose="020B0609020204030204" pitchFamily="49" charset="0"/>
            </a:endParaRPr>
          </a:p>
          <a:p>
            <a:r>
              <a:rPr lang="en-US" altLang="zh-TW" sz="1800" dirty="0">
                <a:solidFill>
                  <a:srgbClr val="0000FF"/>
                </a:solidFill>
                <a:latin typeface="Consolas" panose="020B0609020204030204" pitchFamily="49" charset="0"/>
              </a:rPr>
              <a:t>ALTER</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INDEX</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ALL</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ON</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HumanResources</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Employee</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REORGANIZE</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41027529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心得與討論</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35401236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6. </a:t>
            </a:r>
            <a:r>
              <a:rPr lang="zh-TW" altLang="en-US" b="1" dirty="0">
                <a:latin typeface="微軟正黑體" panose="020B0604030504040204" pitchFamily="34" charset="-120"/>
                <a:ea typeface="微軟正黑體" panose="020B0604030504040204" pitchFamily="34" charset="-120"/>
              </a:rPr>
              <a:t>檢視</a:t>
            </a:r>
            <a:r>
              <a:rPr lang="en-US" altLang="zh-TW" b="1" dirty="0">
                <a:latin typeface="微軟正黑體" panose="020B0604030504040204" pitchFamily="34" charset="-120"/>
                <a:ea typeface="微軟正黑體" panose="020B0604030504040204" pitchFamily="34" charset="-120"/>
              </a:rPr>
              <a:t>(View)</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3845023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甚麼是檢視</a:t>
            </a:r>
            <a:r>
              <a:rPr lang="en-US" altLang="zh-TW" b="1" dirty="0">
                <a:latin typeface="微軟正黑體" panose="020B0604030504040204" pitchFamily="34" charset="-120"/>
                <a:ea typeface="微軟正黑體" panose="020B0604030504040204" pitchFamily="34" charset="-120"/>
              </a:rPr>
              <a:t>(View)</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pPr algn="just">
              <a:lnSpc>
                <a:spcPct val="150000"/>
              </a:lnSpc>
            </a:pPr>
            <a:r>
              <a:rPr lang="zh-TW" altLang="en-US" sz="1800" kern="100" dirty="0">
                <a:effectLst/>
                <a:latin typeface="微軟正黑體" panose="020B0604030504040204" pitchFamily="34" charset="-120"/>
                <a:ea typeface="微軟正黑體" panose="020B0604030504040204" pitchFamily="34" charset="-120"/>
                <a:cs typeface="Segoe UI" panose="020B0502040204020203" pitchFamily="34" charset="0"/>
              </a:rPr>
              <a:t>檢視可以篩選資料表的資料，讓資料可以更適合在特定的場合上使用。例如報表功能或是使用者的權限設計。檢視是儲存資料庫中的查詢運算式。雖然行為模式類似資料表，但是不會儲存實際的資料。檢視物件在資料庫中只會佔非常小的空間，資料內容會在原資料表中。</a:t>
            </a:r>
          </a:p>
          <a:p>
            <a:pPr algn="just">
              <a:lnSpc>
                <a:spcPct val="150000"/>
              </a:lnSpc>
            </a:pPr>
            <a:r>
              <a:rPr lang="zh-TW" altLang="en-US" sz="1800" kern="100" dirty="0">
                <a:effectLst/>
                <a:latin typeface="微軟正黑體" panose="020B0604030504040204" pitchFamily="34" charset="-120"/>
                <a:ea typeface="微軟正黑體" panose="020B0604030504040204" pitchFamily="34" charset="-120"/>
                <a:cs typeface="Segoe UI" panose="020B0502040204020203" pitchFamily="34" charset="0"/>
              </a:rPr>
              <a:t>檢視是以</a:t>
            </a:r>
            <a:r>
              <a:rPr lang="en-US" altLang="zh-TW" sz="1800" kern="100" dirty="0">
                <a:effectLst/>
                <a:latin typeface="微軟正黑體" panose="020B0604030504040204" pitchFamily="34" charset="-120"/>
                <a:ea typeface="微軟正黑體" panose="020B0604030504040204" pitchFamily="34" charset="-120"/>
                <a:cs typeface="Segoe UI" panose="020B0502040204020203" pitchFamily="34" charset="0"/>
              </a:rPr>
              <a:t>SELECT</a:t>
            </a:r>
            <a:r>
              <a:rPr lang="zh-TW" altLang="en-US" sz="1800" kern="100" dirty="0">
                <a:effectLst/>
                <a:latin typeface="微軟正黑體" panose="020B0604030504040204" pitchFamily="34" charset="-120"/>
                <a:ea typeface="微軟正黑體" panose="020B0604030504040204" pitchFamily="34" charset="-120"/>
                <a:cs typeface="Segoe UI" panose="020B0502040204020203" pitchFamily="34" charset="0"/>
              </a:rPr>
              <a:t>語法建立。必須給定名稱，儲存定義的語法。可以在</a:t>
            </a:r>
            <a:r>
              <a:rPr lang="en-US" altLang="zh-TW" sz="1800" kern="100" dirty="0">
                <a:effectLst/>
                <a:latin typeface="微軟正黑體" panose="020B0604030504040204" pitchFamily="34" charset="-120"/>
                <a:ea typeface="微軟正黑體" panose="020B0604030504040204" pitchFamily="34" charset="-120"/>
                <a:cs typeface="Segoe UI" panose="020B0502040204020203" pitchFamily="34" charset="0"/>
              </a:rPr>
              <a:t>SELECT</a:t>
            </a:r>
            <a:r>
              <a:rPr lang="zh-TW" altLang="en-US" sz="1800" kern="100" dirty="0">
                <a:effectLst/>
                <a:latin typeface="微軟正黑體" panose="020B0604030504040204" pitchFamily="34" charset="-120"/>
                <a:ea typeface="微軟正黑體" panose="020B0604030504040204" pitchFamily="34" charset="-120"/>
                <a:cs typeface="Segoe UI" panose="020B0502040204020203" pitchFamily="34" charset="0"/>
              </a:rPr>
              <a:t>語法中使用檢視，也可以定義一個檢視使用其它檢視。</a:t>
            </a:r>
          </a:p>
          <a:p>
            <a:pPr marL="0" indent="0" algn="just">
              <a:lnSpc>
                <a:spcPct val="100000"/>
              </a:lnSpc>
              <a:buNone/>
            </a:pP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80587332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檢視的類型</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pPr algn="just">
              <a:lnSpc>
                <a:spcPct val="200000"/>
              </a:lnSpc>
            </a:pPr>
            <a:r>
              <a:rPr lang="zh-TW" altLang="en-US" sz="1800" kern="100" dirty="0">
                <a:effectLst/>
                <a:latin typeface="微軟正黑體" panose="020B0604030504040204" pitchFamily="34" charset="-120"/>
                <a:ea typeface="微軟正黑體" panose="020B0604030504040204" pitchFamily="34" charset="-120"/>
                <a:cs typeface="Segoe UI" panose="020B0502040204020203" pitchFamily="34" charset="0"/>
              </a:rPr>
              <a:t>資料庫中有兩大類的檢視：</a:t>
            </a:r>
          </a:p>
          <a:p>
            <a:pPr lvl="1" algn="just">
              <a:lnSpc>
                <a:spcPct val="200000"/>
              </a:lnSpc>
              <a:buFont typeface="Wingdings" panose="05000000000000000000" pitchFamily="2" charset="2"/>
              <a:buChar char="Ø"/>
            </a:pP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使用者自訂檢視：資料庫中由使用者建立以及管理。</a:t>
            </a:r>
          </a:p>
          <a:p>
            <a:pPr lvl="1" algn="just">
              <a:lnSpc>
                <a:spcPct val="200000"/>
              </a:lnSpc>
              <a:buFont typeface="Wingdings" panose="05000000000000000000" pitchFamily="2" charset="2"/>
              <a:buChar char="Ø"/>
            </a:pP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系統檢視：</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SQL Server</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提供的檢視。</a:t>
            </a:r>
          </a:p>
          <a:p>
            <a:pPr marL="0" indent="0" algn="just">
              <a:lnSpc>
                <a:spcPct val="100000"/>
              </a:lnSpc>
              <a:buNone/>
            </a:pP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3656954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使用者自訂檢視</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85000" lnSpcReduction="20000"/>
          </a:bodyPr>
          <a:lstStyle/>
          <a:p>
            <a:pPr algn="just">
              <a:lnSpc>
                <a:spcPct val="200000"/>
              </a:lnSpc>
            </a:pPr>
            <a:r>
              <a:rPr lang="zh-TW" altLang="en-US" sz="2600" kern="100" dirty="0">
                <a:effectLst/>
                <a:latin typeface="微軟正黑體" panose="020B0604030504040204" pitchFamily="34" charset="-120"/>
                <a:ea typeface="微軟正黑體" panose="020B0604030504040204" pitchFamily="34" charset="-120"/>
                <a:cs typeface="Segoe UI" panose="020B0502040204020203" pitchFamily="34" charset="0"/>
              </a:rPr>
              <a:t>自訂檢視大致有三種</a:t>
            </a:r>
          </a:p>
          <a:p>
            <a:pPr lvl="1" algn="just">
              <a:lnSpc>
                <a:spcPct val="200000"/>
              </a:lnSpc>
              <a:buFont typeface="Wingdings" panose="05000000000000000000" pitchFamily="2" charset="2"/>
              <a:buChar char="Ø"/>
            </a:pP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一般檢視</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(Standard View)</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：由基底的資料表或檢視所組成。檢視所定義的運算語法，像是</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JOIN</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、彙總運算，在查詢當下才會執行，不會在建立時執行。這一類的檢視為一般檢視。</a:t>
            </a:r>
          </a:p>
          <a:p>
            <a:pPr lvl="1" algn="just">
              <a:lnSpc>
                <a:spcPct val="200000"/>
              </a:lnSpc>
              <a:buFont typeface="Wingdings" panose="05000000000000000000" pitchFamily="2" charset="2"/>
              <a:buChar char="Ø"/>
            </a:pP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索引檢視</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(Indexed View)</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：利用建立叢集索引產生。建立索引檢視會將資料儲存在檢視中，之後查詢檢視時可以取得較佳的效能。對於</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JOIN</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多個資料表或是匯總運算的的檢視，索引檢視可以取得較佳的效能。如果底層資料表的異動頻繁，索引檢視較不適合使用。</a:t>
            </a:r>
          </a:p>
          <a:p>
            <a:pPr lvl="1" algn="just">
              <a:lnSpc>
                <a:spcPct val="200000"/>
              </a:lnSpc>
              <a:buFont typeface="Wingdings" panose="05000000000000000000" pitchFamily="2" charset="2"/>
              <a:buChar char="Ø"/>
            </a:pP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分割檢視</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(Partitioned View)</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：利用</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UNION</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語法連結多個資料表。各資料表的資料列合併為一個檢視。在個別資料表上，利用</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CHECK</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語法限制資料範圍，在查詢特定範圍的資料可以產生較佳效能的執行計畫。檢視只包含一個</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SQL Server</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執行個體中的資料表為區域分割檢視，跨多個</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SQL Server</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之行個體的檢視為分散式分割檢視。</a:t>
            </a:r>
          </a:p>
          <a:p>
            <a:pPr marL="0" indent="0" algn="just">
              <a:lnSpc>
                <a:spcPct val="100000"/>
              </a:lnSpc>
              <a:buNone/>
            </a:pP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89038819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系統檢視</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25000" lnSpcReduction="20000"/>
          </a:bodyPr>
          <a:lstStyle/>
          <a:p>
            <a:pPr lvl="1" algn="just">
              <a:lnSpc>
                <a:spcPct val="170000"/>
              </a:lnSpc>
              <a:buFont typeface="Wingdings" panose="05000000000000000000" pitchFamily="2" charset="2"/>
              <a:buChar char="Ø"/>
            </a:pPr>
            <a:r>
              <a:rPr lang="zh-TW" altLang="en-US" sz="8000" kern="100" dirty="0">
                <a:latin typeface="微軟正黑體" panose="020B0604030504040204" pitchFamily="34" charset="-120"/>
                <a:ea typeface="微軟正黑體" panose="020B0604030504040204" pitchFamily="34" charset="-120"/>
                <a:cs typeface="Segoe UI" panose="020B0502040204020203" pitchFamily="34" charset="0"/>
              </a:rPr>
              <a:t>動態管理檢視</a:t>
            </a:r>
            <a:r>
              <a:rPr lang="en-US" altLang="zh-TW" sz="8000" kern="100" dirty="0">
                <a:latin typeface="微軟正黑體" panose="020B0604030504040204" pitchFamily="34" charset="-120"/>
                <a:ea typeface="微軟正黑體" panose="020B0604030504040204" pitchFamily="34" charset="-120"/>
                <a:cs typeface="Segoe UI" panose="020B0502040204020203" pitchFamily="34" charset="0"/>
              </a:rPr>
              <a:t>(Dynamic Management View-DMV)</a:t>
            </a:r>
          </a:p>
          <a:p>
            <a:pPr marL="384048" lvl="2" indent="0" algn="just">
              <a:lnSpc>
                <a:spcPct val="170000"/>
              </a:lnSpc>
              <a:buNone/>
            </a:pPr>
            <a:r>
              <a:rPr lang="zh-TW" altLang="en-US" sz="5600" kern="100" dirty="0">
                <a:latin typeface="微軟正黑體" panose="020B0604030504040204" pitchFamily="34" charset="-120"/>
                <a:ea typeface="微軟正黑體" panose="020B0604030504040204" pitchFamily="34" charset="-120"/>
                <a:cs typeface="Segoe UI" panose="020B0502040204020203" pitchFamily="34" charset="0"/>
              </a:rPr>
              <a:t>提供動態狀態資訊，像是工作階段狀態或是目前執行中的查詢。</a:t>
            </a:r>
          </a:p>
          <a:p>
            <a:pPr lvl="1" algn="just">
              <a:lnSpc>
                <a:spcPct val="170000"/>
              </a:lnSpc>
              <a:buFont typeface="Wingdings" panose="05000000000000000000" pitchFamily="2" charset="2"/>
              <a:buChar char="Ø"/>
            </a:pPr>
            <a:r>
              <a:rPr lang="zh-TW" altLang="en-US" sz="8000" kern="100" dirty="0">
                <a:latin typeface="微軟正黑體" panose="020B0604030504040204" pitchFamily="34" charset="-120"/>
                <a:ea typeface="微軟正黑體" panose="020B0604030504040204" pitchFamily="34" charset="-120"/>
                <a:cs typeface="Segoe UI" panose="020B0502040204020203" pitchFamily="34" charset="0"/>
              </a:rPr>
              <a:t>系統檢視</a:t>
            </a:r>
          </a:p>
          <a:p>
            <a:pPr marL="384048" lvl="2" indent="0" algn="just">
              <a:lnSpc>
                <a:spcPct val="170000"/>
              </a:lnSpc>
              <a:buNone/>
            </a:pPr>
            <a:r>
              <a:rPr lang="zh-TW" altLang="en-US" sz="5600" kern="100" dirty="0">
                <a:latin typeface="微軟正黑體" panose="020B0604030504040204" pitchFamily="34" charset="-120"/>
                <a:ea typeface="微軟正黑體" panose="020B0604030504040204" pitchFamily="34" charset="-120"/>
                <a:cs typeface="Segoe UI" panose="020B0502040204020203" pitchFamily="34" charset="0"/>
              </a:rPr>
              <a:t>提供</a:t>
            </a:r>
            <a:r>
              <a:rPr lang="en-US" altLang="zh-TW" sz="5600" kern="100" dirty="0">
                <a:latin typeface="微軟正黑體" panose="020B0604030504040204" pitchFamily="34" charset="-120"/>
                <a:ea typeface="微軟正黑體" panose="020B0604030504040204" pitchFamily="34" charset="-120"/>
                <a:cs typeface="Segoe UI" panose="020B0502040204020203" pitchFamily="34" charset="0"/>
              </a:rPr>
              <a:t>SQL Server</a:t>
            </a:r>
            <a:r>
              <a:rPr lang="zh-TW" altLang="en-US" sz="5600" kern="100" dirty="0">
                <a:latin typeface="微軟正黑體" panose="020B0604030504040204" pitchFamily="34" charset="-120"/>
                <a:ea typeface="微軟正黑體" panose="020B0604030504040204" pitchFamily="34" charset="-120"/>
                <a:cs typeface="Segoe UI" panose="020B0502040204020203" pitchFamily="34" charset="0"/>
              </a:rPr>
              <a:t>資料庫引擎的狀態資訊。</a:t>
            </a:r>
          </a:p>
          <a:p>
            <a:pPr lvl="1" algn="just">
              <a:lnSpc>
                <a:spcPct val="170000"/>
              </a:lnSpc>
              <a:buFont typeface="Wingdings" panose="05000000000000000000" pitchFamily="2" charset="2"/>
              <a:buChar char="Ø"/>
            </a:pPr>
            <a:r>
              <a:rPr lang="zh-TW" altLang="en-US" sz="8000" kern="100" dirty="0">
                <a:latin typeface="微軟正黑體" panose="020B0604030504040204" pitchFamily="34" charset="-120"/>
                <a:ea typeface="微軟正黑體" panose="020B0604030504040204" pitchFamily="34" charset="-120"/>
                <a:cs typeface="Segoe UI" panose="020B0502040204020203" pitchFamily="34" charset="0"/>
              </a:rPr>
              <a:t>相容性檢視</a:t>
            </a:r>
          </a:p>
          <a:p>
            <a:pPr marL="384048" lvl="2" indent="0" algn="just">
              <a:lnSpc>
                <a:spcPct val="170000"/>
              </a:lnSpc>
              <a:buNone/>
            </a:pPr>
            <a:r>
              <a:rPr lang="zh-TW" altLang="en-US" sz="5600" kern="100" dirty="0">
                <a:latin typeface="微軟正黑體" panose="020B0604030504040204" pitchFamily="34" charset="-120"/>
                <a:ea typeface="微軟正黑體" panose="020B0604030504040204" pitchFamily="34" charset="-120"/>
                <a:cs typeface="Segoe UI" panose="020B0502040204020203" pitchFamily="34" charset="0"/>
              </a:rPr>
              <a:t>具備向前相容性，取代舊版本</a:t>
            </a:r>
            <a:r>
              <a:rPr lang="en-US" altLang="zh-TW" sz="5600" kern="100" dirty="0">
                <a:latin typeface="微軟正黑體" panose="020B0604030504040204" pitchFamily="34" charset="-120"/>
                <a:ea typeface="微軟正黑體" panose="020B0604030504040204" pitchFamily="34" charset="-120"/>
                <a:cs typeface="Segoe UI" panose="020B0502040204020203" pitchFamily="34" charset="0"/>
              </a:rPr>
              <a:t>SQL Server</a:t>
            </a:r>
            <a:r>
              <a:rPr lang="zh-TW" altLang="en-US" sz="5600" kern="100" dirty="0">
                <a:latin typeface="微軟正黑體" panose="020B0604030504040204" pitchFamily="34" charset="-120"/>
                <a:ea typeface="微軟正黑體" panose="020B0604030504040204" pitchFamily="34" charset="-120"/>
                <a:cs typeface="Segoe UI" panose="020B0502040204020203" pitchFamily="34" charset="0"/>
              </a:rPr>
              <a:t>的系統資料表。</a:t>
            </a:r>
          </a:p>
          <a:p>
            <a:pPr lvl="1" algn="just">
              <a:lnSpc>
                <a:spcPct val="170000"/>
              </a:lnSpc>
              <a:buFont typeface="Wingdings" panose="05000000000000000000" pitchFamily="2" charset="2"/>
              <a:buChar char="Ø"/>
            </a:pPr>
            <a:r>
              <a:rPr lang="zh-TW" altLang="en-US" sz="8000" kern="100" dirty="0">
                <a:latin typeface="微軟正黑體" panose="020B0604030504040204" pitchFamily="34" charset="-120"/>
                <a:ea typeface="微軟正黑體" panose="020B0604030504040204" pitchFamily="34" charset="-120"/>
                <a:cs typeface="Segoe UI" panose="020B0502040204020203" pitchFamily="34" charset="0"/>
              </a:rPr>
              <a:t>結構描述檢視</a:t>
            </a:r>
            <a:r>
              <a:rPr lang="en-US" altLang="zh-TW" sz="8000" kern="100" dirty="0">
                <a:latin typeface="微軟正黑體" panose="020B0604030504040204" pitchFamily="34" charset="-120"/>
                <a:ea typeface="微軟正黑體" panose="020B0604030504040204" pitchFamily="34" charset="-120"/>
                <a:cs typeface="Segoe UI" panose="020B0502040204020203" pitchFamily="34" charset="0"/>
              </a:rPr>
              <a:t>(Information Schema View)</a:t>
            </a:r>
          </a:p>
          <a:p>
            <a:pPr marL="384048" lvl="2" indent="0" algn="just">
              <a:lnSpc>
                <a:spcPct val="170000"/>
              </a:lnSpc>
              <a:buNone/>
            </a:pPr>
            <a:r>
              <a:rPr lang="en-US" altLang="zh-TW" sz="5600" kern="100" dirty="0">
                <a:latin typeface="微軟正黑體" panose="020B0604030504040204" pitchFamily="34" charset="-120"/>
                <a:ea typeface="微軟正黑體" panose="020B0604030504040204" pitchFamily="34" charset="-120"/>
                <a:cs typeface="Segoe UI" panose="020B0502040204020203" pitchFamily="34" charset="0"/>
              </a:rPr>
              <a:t>INFORMATION_SCHEMA</a:t>
            </a:r>
            <a:r>
              <a:rPr lang="zh-TW" altLang="en-US" sz="5600" kern="100" dirty="0">
                <a:latin typeface="微軟正黑體" panose="020B0604030504040204" pitchFamily="34" charset="-120"/>
                <a:ea typeface="微軟正黑體" panose="020B0604030504040204" pitchFamily="34" charset="-120"/>
                <a:cs typeface="Segoe UI" panose="020B0502040204020203" pitchFamily="34" charset="0"/>
              </a:rPr>
              <a:t>結構描述符合</a:t>
            </a:r>
            <a:r>
              <a:rPr lang="en-US" altLang="zh-TW" sz="5600" kern="100" dirty="0">
                <a:latin typeface="微軟正黑體" panose="020B0604030504040204" pitchFamily="34" charset="-120"/>
                <a:ea typeface="微軟正黑體" panose="020B0604030504040204" pitchFamily="34" charset="-120"/>
                <a:cs typeface="Segoe UI" panose="020B0502040204020203" pitchFamily="34" charset="0"/>
              </a:rPr>
              <a:t>ISO</a:t>
            </a:r>
            <a:r>
              <a:rPr lang="zh-TW" altLang="en-US" sz="5600" kern="100" dirty="0">
                <a:latin typeface="微軟正黑體" panose="020B0604030504040204" pitchFamily="34" charset="-120"/>
                <a:ea typeface="微軟正黑體" panose="020B0604030504040204" pitchFamily="34" charset="-120"/>
                <a:cs typeface="Segoe UI" panose="020B0502040204020203" pitchFamily="34" charset="0"/>
              </a:rPr>
              <a:t>標準定義的系統檢視。</a:t>
            </a:r>
          </a:p>
          <a:p>
            <a:pPr marL="0" indent="0" algn="just">
              <a:lnSpc>
                <a:spcPct val="100000"/>
              </a:lnSpc>
              <a:buNone/>
            </a:pP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412590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81E427-6C46-0150-0507-A74A92C474EE}"/>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SQL Server </a:t>
            </a:r>
            <a:r>
              <a:rPr lang="zh-TW" altLang="en-US" b="1" dirty="0">
                <a:latin typeface="微軟正黑體" panose="020B0604030504040204" pitchFamily="34" charset="-120"/>
                <a:ea typeface="微軟正黑體" panose="020B0604030504040204" pitchFamily="34" charset="-120"/>
              </a:rPr>
              <a:t>功能性版本</a:t>
            </a:r>
            <a:r>
              <a:rPr lang="en-US" altLang="zh-TW" b="1" dirty="0">
                <a:latin typeface="微軟正黑體" panose="020B0604030504040204" pitchFamily="34" charset="-120"/>
                <a:ea typeface="微軟正黑體" panose="020B0604030504040204" pitchFamily="34" charset="-120"/>
              </a:rPr>
              <a:t>(Edition)</a:t>
            </a:r>
            <a:endParaRPr lang="zh-TW" altLang="en-US" b="1"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254C573E-4ABD-B45B-3BF6-45B3FB84B58E}"/>
              </a:ext>
            </a:extLst>
          </p:cNvPr>
          <p:cNvSpPr>
            <a:spLocks noGrp="1"/>
          </p:cNvSpPr>
          <p:nvPr>
            <p:ph idx="1"/>
          </p:nvPr>
        </p:nvSpPr>
        <p:spPr/>
        <p:txBody>
          <a:bodyPr>
            <a:noAutofit/>
          </a:bodyPr>
          <a:lstStyle/>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企業版</a:t>
            </a:r>
            <a:r>
              <a:rPr lang="en-US" altLang="zh-TW" sz="2200" dirty="0">
                <a:latin typeface="微軟正黑體" panose="020B0604030504040204" pitchFamily="34" charset="-120"/>
                <a:ea typeface="微軟正黑體" panose="020B0604030504040204" pitchFamily="34" charset="-120"/>
              </a:rPr>
              <a:t>(Enterprise) - SQL Server Enterprise Edition</a:t>
            </a:r>
            <a:r>
              <a:rPr lang="zh-TW" altLang="en-US" sz="2200" dirty="0">
                <a:latin typeface="微軟正黑體" panose="020B0604030504040204" pitchFamily="34" charset="-120"/>
                <a:ea typeface="微軟正黑體" panose="020B0604030504040204" pitchFamily="34" charset="-120"/>
              </a:rPr>
              <a:t>提供完整的高階資料中心功能。</a:t>
            </a: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標準版</a:t>
            </a:r>
            <a:r>
              <a:rPr lang="en-US" altLang="zh-TW" sz="2200" dirty="0">
                <a:latin typeface="微軟正黑體" panose="020B0604030504040204" pitchFamily="34" charset="-120"/>
                <a:ea typeface="微軟正黑體" panose="020B0604030504040204" pitchFamily="34" charset="-120"/>
              </a:rPr>
              <a:t>(Standard) - </a:t>
            </a:r>
            <a:r>
              <a:rPr lang="zh-TW" altLang="en-US" sz="2200" dirty="0">
                <a:latin typeface="微軟正黑體" panose="020B0604030504040204" pitchFamily="34" charset="-120"/>
                <a:ea typeface="微軟正黑體" panose="020B0604030504040204" pitchFamily="34" charset="-120"/>
              </a:rPr>
              <a:t>針對部門和小型組織提供基本的資料管理資料庫。</a:t>
            </a: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開發版</a:t>
            </a:r>
            <a:r>
              <a:rPr lang="en-US" altLang="zh-TW" sz="2200" dirty="0">
                <a:latin typeface="微軟正黑體" panose="020B0604030504040204" pitchFamily="34" charset="-120"/>
                <a:ea typeface="微軟正黑體" panose="020B0604030504040204" pitchFamily="34" charset="-120"/>
              </a:rPr>
              <a:t>(Developer) - </a:t>
            </a:r>
            <a:r>
              <a:rPr lang="zh-TW" altLang="en-US" sz="2200" dirty="0">
                <a:latin typeface="微軟正黑體" panose="020B0604030504040204" pitchFamily="34" charset="-120"/>
                <a:ea typeface="微軟正黑體" panose="020B0604030504040204" pitchFamily="34" charset="-120"/>
              </a:rPr>
              <a:t>可讓開發人員在 </a:t>
            </a:r>
            <a:r>
              <a:rPr lang="en-US" altLang="zh-TW" sz="2200" dirty="0">
                <a:latin typeface="微軟正黑體" panose="020B0604030504040204" pitchFamily="34" charset="-120"/>
                <a:ea typeface="微軟正黑體" panose="020B0604030504040204" pitchFamily="34" charset="-120"/>
              </a:rPr>
              <a:t>SQL Server</a:t>
            </a:r>
            <a:r>
              <a:rPr lang="zh-TW" altLang="en-US" sz="2200" dirty="0">
                <a:latin typeface="微軟正黑體" panose="020B0604030504040204" pitchFamily="34" charset="-120"/>
                <a:ea typeface="微軟正黑體" panose="020B0604030504040204" pitchFamily="34" charset="-120"/>
              </a:rPr>
              <a:t>上建立任何類型的應用程式。</a:t>
            </a:r>
          </a:p>
          <a:p>
            <a:pPr>
              <a:lnSpc>
                <a:spcPct val="150000"/>
              </a:lnSpc>
              <a:buFont typeface="Wingdings" panose="05000000000000000000" pitchFamily="2" charset="2"/>
              <a:buChar char="n"/>
            </a:pPr>
            <a:r>
              <a:rPr lang="en-US" altLang="zh-TW" sz="2200" dirty="0">
                <a:latin typeface="微軟正黑體" panose="020B0604030504040204" pitchFamily="34" charset="-120"/>
                <a:ea typeface="微軟正黑體" panose="020B0604030504040204" pitchFamily="34" charset="-120"/>
              </a:rPr>
              <a:t>Express - SQL Server Express Edition</a:t>
            </a:r>
            <a:r>
              <a:rPr lang="zh-TW" altLang="en-US" sz="2200" dirty="0">
                <a:latin typeface="微軟正黑體" panose="020B0604030504040204" pitchFamily="34" charset="-120"/>
                <a:ea typeface="微軟正黑體" panose="020B0604030504040204" pitchFamily="34" charset="-120"/>
              </a:rPr>
              <a:t>是入門級免費伺服器。</a:t>
            </a:r>
          </a:p>
          <a:p>
            <a:pPr>
              <a:lnSpc>
                <a:spcPct val="150000"/>
              </a:lnSpc>
              <a:buFont typeface="Wingdings" panose="05000000000000000000" pitchFamily="2" charset="2"/>
              <a:buChar char="n"/>
            </a:pPr>
            <a:r>
              <a:rPr lang="en-US" altLang="zh-TW" sz="2200" dirty="0">
                <a:latin typeface="微軟正黑體" panose="020B0604030504040204" pitchFamily="34" charset="-120"/>
                <a:ea typeface="微軟正黑體" panose="020B0604030504040204" pitchFamily="34" charset="-120"/>
              </a:rPr>
              <a:t>Azure® SQL Database - </a:t>
            </a:r>
            <a:r>
              <a:rPr lang="zh-TW" altLang="en-US" sz="2200" dirty="0">
                <a:latin typeface="微軟正黑體" panose="020B0604030504040204" pitchFamily="34" charset="-120"/>
                <a:ea typeface="微軟正黑體" panose="020B0604030504040204" pitchFamily="34" charset="-120"/>
              </a:rPr>
              <a:t>提供雲端上的平台建立應用程式使用的資料庫。</a:t>
            </a:r>
          </a:p>
          <a:p>
            <a:pPr marL="0" indent="0">
              <a:lnSpc>
                <a:spcPct val="150000"/>
              </a:lnSpc>
              <a:buNone/>
            </a:pPr>
            <a:endParaRPr lang="zh-TW" altLang="en-US" sz="2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470280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檢視的優點</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40000" lnSpcReduction="20000"/>
          </a:bodyPr>
          <a:lstStyle/>
          <a:p>
            <a:pPr algn="just">
              <a:lnSpc>
                <a:spcPct val="170000"/>
              </a:lnSpc>
              <a:buFont typeface="Wingdings" panose="05000000000000000000" pitchFamily="2" charset="2"/>
              <a:buChar char="Ø"/>
            </a:pPr>
            <a:r>
              <a:rPr lang="zh-TW" altLang="en-US" sz="3800" kern="100" dirty="0">
                <a:effectLst/>
                <a:latin typeface="微軟正黑體" panose="020B0604030504040204" pitchFamily="34" charset="-120"/>
                <a:ea typeface="微軟正黑體" panose="020B0604030504040204" pitchFamily="34" charset="-120"/>
                <a:cs typeface="Segoe UI" panose="020B0502040204020203" pitchFamily="34" charset="0"/>
              </a:rPr>
              <a:t>簡化複雜的關聯，僅顯示對應的資料</a:t>
            </a:r>
          </a:p>
          <a:p>
            <a:pPr marL="201168" lvl="1" indent="0" algn="just">
              <a:lnSpc>
                <a:spcPct val="170000"/>
              </a:lnSpc>
              <a:buNone/>
            </a:pPr>
            <a:r>
              <a:rPr lang="zh-TW" altLang="en-US" sz="2900" kern="100" dirty="0">
                <a:effectLst/>
                <a:latin typeface="微軟正黑體" panose="020B0604030504040204" pitchFamily="34" charset="-120"/>
                <a:ea typeface="微軟正黑體" panose="020B0604030504040204" pitchFamily="34" charset="-120"/>
                <a:cs typeface="Segoe UI" panose="020B0502040204020203" pitchFamily="34" charset="0"/>
              </a:rPr>
              <a:t>檢視可以幫使用者專注於需要處理的資料，而不需一一檢視所有的欄位，就如同處理單一資料表一般。</a:t>
            </a:r>
          </a:p>
          <a:p>
            <a:pPr algn="just">
              <a:lnSpc>
                <a:spcPct val="170000"/>
              </a:lnSpc>
              <a:buFont typeface="Wingdings" panose="05000000000000000000" pitchFamily="2" charset="2"/>
              <a:buChar char="Ø"/>
            </a:pPr>
            <a:r>
              <a:rPr lang="zh-TW" altLang="en-US" sz="3800" kern="100" dirty="0">
                <a:latin typeface="微軟正黑體" panose="020B0604030504040204" pitchFamily="34" charset="-120"/>
                <a:ea typeface="微軟正黑體" panose="020B0604030504040204" pitchFamily="34" charset="-120"/>
                <a:cs typeface="Segoe UI" panose="020B0502040204020203" pitchFamily="34" charset="0"/>
              </a:rPr>
              <a:t>安全性限定使用者只能根據權限讀取所需資料</a:t>
            </a:r>
          </a:p>
          <a:p>
            <a:pPr marL="201168" lvl="1" indent="0" algn="just">
              <a:lnSpc>
                <a:spcPct val="170000"/>
              </a:lnSpc>
              <a:buNone/>
            </a:pPr>
            <a:r>
              <a:rPr lang="zh-TW" altLang="en-US" sz="3000" kern="100" dirty="0">
                <a:latin typeface="微軟正黑體" panose="020B0604030504040204" pitchFamily="34" charset="-120"/>
                <a:ea typeface="微軟正黑體" panose="020B0604030504040204" pitchFamily="34" charset="-120"/>
                <a:cs typeface="Segoe UI" panose="020B0502040204020203" pitchFamily="34" charset="0"/>
              </a:rPr>
              <a:t>將權限設定在檢視上，限制底層的資料表權限，簡化權限設計</a:t>
            </a:r>
          </a:p>
          <a:p>
            <a:pPr algn="just">
              <a:lnSpc>
                <a:spcPct val="170000"/>
              </a:lnSpc>
              <a:buFont typeface="Wingdings" panose="05000000000000000000" pitchFamily="2" charset="2"/>
              <a:buChar char="Ø"/>
            </a:pPr>
            <a:r>
              <a:rPr lang="zh-TW" altLang="en-US" sz="3800" kern="100" dirty="0">
                <a:latin typeface="微軟正黑體" panose="020B0604030504040204" pitchFamily="34" charset="-120"/>
                <a:ea typeface="微軟正黑體" panose="020B0604030504040204" pitchFamily="34" charset="-120"/>
                <a:cs typeface="Segoe UI" panose="020B0502040204020203" pitchFamily="34" charset="0"/>
              </a:rPr>
              <a:t>提供應用程式的介面</a:t>
            </a:r>
          </a:p>
          <a:p>
            <a:pPr marL="201168" lvl="1" indent="0" algn="just">
              <a:lnSpc>
                <a:spcPct val="170000"/>
              </a:lnSpc>
              <a:buNone/>
            </a:pPr>
            <a:r>
              <a:rPr lang="zh-TW" altLang="en-US" sz="3000" kern="100" dirty="0">
                <a:latin typeface="微軟正黑體" panose="020B0604030504040204" pitchFamily="34" charset="-120"/>
                <a:ea typeface="微軟正黑體" panose="020B0604030504040204" pitchFamily="34" charset="-120"/>
                <a:cs typeface="Segoe UI" panose="020B0502040204020203" pitchFamily="34" charset="0"/>
              </a:rPr>
              <a:t>有些外部的程式無法執行</a:t>
            </a:r>
            <a:r>
              <a:rPr lang="en-US" altLang="zh-TW" sz="3000" kern="100" dirty="0">
                <a:latin typeface="微軟正黑體" panose="020B0604030504040204" pitchFamily="34" charset="-120"/>
                <a:ea typeface="微軟正黑體" panose="020B0604030504040204" pitchFamily="34" charset="-120"/>
                <a:cs typeface="Segoe UI" panose="020B0502040204020203" pitchFamily="34" charset="0"/>
              </a:rPr>
              <a:t>TRANSACT-SQL</a:t>
            </a:r>
            <a:r>
              <a:rPr lang="zh-TW" altLang="en-US" sz="3000" kern="100" dirty="0">
                <a:latin typeface="微軟正黑體" panose="020B0604030504040204" pitchFamily="34" charset="-120"/>
                <a:ea typeface="微軟正黑體" panose="020B0604030504040204" pitchFamily="34" charset="-120"/>
                <a:cs typeface="Segoe UI" panose="020B0502040204020203" pitchFamily="34" charset="0"/>
              </a:rPr>
              <a:t>語法或是預存程序，將查詢語法建立成檢視，可以抽離程式碼和</a:t>
            </a:r>
            <a:r>
              <a:rPr lang="en-US" altLang="zh-TW" sz="3000" kern="100" dirty="0">
                <a:latin typeface="微軟正黑體" panose="020B0604030504040204" pitchFamily="34" charset="-120"/>
                <a:ea typeface="微軟正黑體" panose="020B0604030504040204" pitchFamily="34" charset="-120"/>
                <a:cs typeface="Segoe UI" panose="020B0502040204020203" pitchFamily="34" charset="0"/>
              </a:rPr>
              <a:t>SQL</a:t>
            </a:r>
            <a:r>
              <a:rPr lang="zh-TW" altLang="en-US" sz="3000" kern="100" dirty="0">
                <a:latin typeface="微軟正黑體" panose="020B0604030504040204" pitchFamily="34" charset="-120"/>
                <a:ea typeface="微軟正黑體" panose="020B0604030504040204" pitchFamily="34" charset="-120"/>
                <a:cs typeface="Segoe UI" panose="020B0502040204020203" pitchFamily="34" charset="0"/>
              </a:rPr>
              <a:t>語法。</a:t>
            </a:r>
          </a:p>
          <a:p>
            <a:pPr algn="just">
              <a:lnSpc>
                <a:spcPct val="170000"/>
              </a:lnSpc>
              <a:buFont typeface="Wingdings" panose="05000000000000000000" pitchFamily="2" charset="2"/>
              <a:buChar char="Ø"/>
            </a:pPr>
            <a:r>
              <a:rPr lang="zh-TW" altLang="en-US" sz="3800" kern="100" dirty="0">
                <a:latin typeface="微軟正黑體" panose="020B0604030504040204" pitchFamily="34" charset="-120"/>
                <a:ea typeface="微軟正黑體" panose="020B0604030504040204" pitchFamily="34" charset="-120"/>
                <a:cs typeface="Segoe UI" panose="020B0502040204020203" pitchFamily="34" charset="0"/>
              </a:rPr>
              <a:t>檢視可以作為應用程式的格式化資料的工具</a:t>
            </a:r>
          </a:p>
          <a:p>
            <a:pPr marL="201168" lvl="1" indent="0" algn="just">
              <a:lnSpc>
                <a:spcPct val="170000"/>
              </a:lnSpc>
              <a:buNone/>
            </a:pPr>
            <a:r>
              <a:rPr lang="zh-TW" altLang="en-US" sz="3000" kern="100" dirty="0">
                <a:latin typeface="微軟正黑體" panose="020B0604030504040204" pitchFamily="34" charset="-120"/>
                <a:ea typeface="微軟正黑體" panose="020B0604030504040204" pitchFamily="34" charset="-120"/>
                <a:cs typeface="Segoe UI" panose="020B0502040204020203" pitchFamily="34" charset="0"/>
              </a:rPr>
              <a:t>報表類型的應用程式，常需要建立複雜的查詢語法，連結多個資料表，彙總運算，檢視的使用可以簡化這些複雜的查詢語法，在應用程式中可以避免這些複雜的運算邏輯。</a:t>
            </a:r>
          </a:p>
          <a:p>
            <a:pPr marL="0" indent="0" algn="just">
              <a:lnSpc>
                <a:spcPct val="100000"/>
              </a:lnSpc>
              <a:buNone/>
            </a:pP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54120577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建立檢視</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pPr marL="0" indent="0" algn="just">
              <a:lnSpc>
                <a:spcPct val="170000"/>
              </a:lnSpc>
              <a:buNone/>
            </a:pPr>
            <a:endParaRPr lang="zh-TW" altLang="en-US" sz="1200" kern="100" dirty="0">
              <a:latin typeface="Segoe UI" panose="020B0502040204020203" pitchFamily="34" charset="0"/>
              <a:ea typeface="新細明體" panose="02020500000000000000" pitchFamily="18" charset="-120"/>
              <a:cs typeface="Segoe UI" panose="020B0502040204020203" pitchFamily="34" charset="0"/>
            </a:endParaRPr>
          </a:p>
          <a:p>
            <a:r>
              <a:rPr lang="en-US" altLang="zh-TW" sz="1800" dirty="0">
                <a:solidFill>
                  <a:srgbClr val="0000FF"/>
                </a:solidFill>
                <a:latin typeface="Consolas" panose="020B0609020204030204" pitchFamily="49" charset="0"/>
              </a:rPr>
              <a:t>CREATE OR ALTER</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VIEW</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vwEmployeeList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a:t>
            </a:r>
          </a:p>
          <a:p>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Title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FirstName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MiddleName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LastName</a:t>
            </a:r>
            <a:r>
              <a:rPr lang="en-US" altLang="zh-TW" sz="1800" dirty="0">
                <a:solidFill>
                  <a:srgbClr val="000000"/>
                </a:solidFill>
                <a:latin typeface="Consolas" panose="020B0609020204030204" pitchFamily="49" charset="0"/>
              </a:rPr>
              <a:t> </a:t>
            </a:r>
          </a:p>
          <a:p>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person</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person</a:t>
            </a:r>
            <a:r>
              <a:rPr lang="en-US" altLang="zh-TW" sz="1800" dirty="0">
                <a:solidFill>
                  <a:srgbClr val="000000"/>
                </a:solidFill>
                <a:latin typeface="Consolas" panose="020B0609020204030204" pitchFamily="49" charset="0"/>
              </a:rPr>
              <a:t> </a:t>
            </a:r>
          </a:p>
          <a:p>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INNER</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JOIN</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HumanResources</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Employee</a:t>
            </a:r>
            <a:r>
              <a:rPr lang="en-US" altLang="zh-TW" sz="1800" dirty="0">
                <a:solidFill>
                  <a:srgbClr val="000000"/>
                </a:solidFill>
                <a:latin typeface="Consolas" panose="020B0609020204030204" pitchFamily="49" charset="0"/>
              </a:rPr>
              <a:t> </a:t>
            </a:r>
          </a:p>
          <a:p>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ON</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Person</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BusinessEntityID</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Employee</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BusinessEntityID</a:t>
            </a:r>
            <a:r>
              <a:rPr lang="en-US" altLang="zh-TW" sz="1800" dirty="0">
                <a:solidFill>
                  <a:srgbClr val="000000"/>
                </a:solidFill>
                <a:latin typeface="Consolas" panose="020B0609020204030204" pitchFamily="49" charset="0"/>
              </a:rPr>
              <a:t> </a:t>
            </a:r>
          </a:p>
          <a:p>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WHERE</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Employee</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CurrentFlag</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1</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p>
          <a:p>
            <a:r>
              <a:rPr lang="en-US" altLang="zh-TW" sz="1800" dirty="0">
                <a:solidFill>
                  <a:srgbClr val="0000FF"/>
                </a:solidFill>
                <a:latin typeface="Consolas" panose="020B0609020204030204" pitchFamily="49" charset="0"/>
              </a:rPr>
              <a:t>GO</a:t>
            </a:r>
            <a:endParaRPr lang="en-US" altLang="zh-TW" sz="1800" dirty="0">
              <a:solidFill>
                <a:srgbClr val="000000"/>
              </a:solidFill>
              <a:latin typeface="Consolas" panose="020B0609020204030204" pitchFamily="49" charset="0"/>
            </a:endParaRPr>
          </a:p>
          <a:p>
            <a:pPr marL="0" indent="0" algn="just">
              <a:lnSpc>
                <a:spcPct val="100000"/>
              </a:lnSpc>
              <a:buNone/>
            </a:pPr>
            <a:endParaRPr lang="zh-TW" altLang="en-US" kern="100" dirty="0">
              <a:latin typeface="Segoe UI" panose="020B0502040204020203"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51041870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可變動資料的檢視</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47500" lnSpcReduction="20000"/>
          </a:bodyPr>
          <a:lstStyle/>
          <a:p>
            <a:pPr algn="just">
              <a:lnSpc>
                <a:spcPct val="170000"/>
              </a:lnSpc>
            </a:pPr>
            <a:r>
              <a:rPr lang="zh-TW" altLang="en-US" sz="3300" kern="100" dirty="0">
                <a:latin typeface="微軟正黑體" panose="020B0604030504040204" pitchFamily="34" charset="-120"/>
                <a:ea typeface="微軟正黑體" panose="020B0604030504040204" pitchFamily="34" charset="-120"/>
                <a:cs typeface="Segoe UI" panose="020B0502040204020203" pitchFamily="34" charset="0"/>
              </a:rPr>
              <a:t>利用可變動資料的檢視可以修改底層資料表中的資料。這表示，檢視除了可以利用</a:t>
            </a:r>
            <a:r>
              <a:rPr lang="en-US" altLang="zh-TW" sz="3300" kern="100" dirty="0">
                <a:latin typeface="微軟正黑體" panose="020B0604030504040204" pitchFamily="34" charset="-120"/>
                <a:ea typeface="微軟正黑體" panose="020B0604030504040204" pitchFamily="34" charset="-120"/>
                <a:cs typeface="Segoe UI" panose="020B0502040204020203" pitchFamily="34" charset="0"/>
              </a:rPr>
              <a:t>SELECT</a:t>
            </a:r>
            <a:r>
              <a:rPr lang="zh-TW" altLang="en-US" sz="3300" kern="100" dirty="0">
                <a:latin typeface="微軟正黑體" panose="020B0604030504040204" pitchFamily="34" charset="-120"/>
                <a:ea typeface="微軟正黑體" panose="020B0604030504040204" pitchFamily="34" charset="-120"/>
                <a:cs typeface="Segoe UI" panose="020B0502040204020203" pitchFamily="34" charset="0"/>
              </a:rPr>
              <a:t>查詢資料外，也可以對檢視使用</a:t>
            </a:r>
            <a:r>
              <a:rPr lang="en-US" altLang="zh-TW" sz="3300" kern="100" dirty="0">
                <a:latin typeface="微軟正黑體" panose="020B0604030504040204" pitchFamily="34" charset="-120"/>
                <a:ea typeface="微軟正黑體" panose="020B0604030504040204" pitchFamily="34" charset="-120"/>
                <a:cs typeface="Segoe UI" panose="020B0502040204020203" pitchFamily="34" charset="0"/>
              </a:rPr>
              <a:t>INSERT</a:t>
            </a:r>
            <a:r>
              <a:rPr lang="zh-TW" altLang="en-US" sz="3300" kern="100" dirty="0">
                <a:latin typeface="微軟正黑體" panose="020B0604030504040204" pitchFamily="34" charset="-120"/>
                <a:ea typeface="微軟正黑體" panose="020B0604030504040204" pitchFamily="34" charset="-120"/>
                <a:cs typeface="Segoe UI" panose="020B0502040204020203" pitchFamily="34" charset="0"/>
              </a:rPr>
              <a:t>、</a:t>
            </a:r>
            <a:r>
              <a:rPr lang="en-US" altLang="zh-TW" sz="3300" kern="100" dirty="0">
                <a:latin typeface="微軟正黑體" panose="020B0604030504040204" pitchFamily="34" charset="-120"/>
                <a:ea typeface="微軟正黑體" panose="020B0604030504040204" pitchFamily="34" charset="-120"/>
                <a:cs typeface="Segoe UI" panose="020B0502040204020203" pitchFamily="34" charset="0"/>
              </a:rPr>
              <a:t>UPDATE</a:t>
            </a:r>
            <a:r>
              <a:rPr lang="zh-TW" altLang="en-US" sz="3300" kern="100" dirty="0">
                <a:latin typeface="微軟正黑體" panose="020B0604030504040204" pitchFamily="34" charset="-120"/>
                <a:ea typeface="微軟正黑體" panose="020B0604030504040204" pitchFamily="34" charset="-120"/>
                <a:cs typeface="Segoe UI" panose="020B0502040204020203" pitchFamily="34" charset="0"/>
              </a:rPr>
              <a:t>、</a:t>
            </a:r>
            <a:r>
              <a:rPr lang="en-US" altLang="zh-TW" sz="3300" kern="100" dirty="0">
                <a:latin typeface="微軟正黑體" panose="020B0604030504040204" pitchFamily="34" charset="-120"/>
                <a:ea typeface="微軟正黑體" panose="020B0604030504040204" pitchFamily="34" charset="-120"/>
                <a:cs typeface="Segoe UI" panose="020B0502040204020203" pitchFamily="34" charset="0"/>
              </a:rPr>
              <a:t>DELETE</a:t>
            </a:r>
            <a:r>
              <a:rPr lang="zh-TW" altLang="en-US" sz="3300" kern="100" dirty="0">
                <a:latin typeface="微軟正黑體" panose="020B0604030504040204" pitchFamily="34" charset="-120"/>
                <a:ea typeface="微軟正黑體" panose="020B0604030504040204" pitchFamily="34" charset="-120"/>
                <a:cs typeface="Segoe UI" panose="020B0502040204020203" pitchFamily="34" charset="0"/>
              </a:rPr>
              <a:t>語法修改資料。</a:t>
            </a:r>
            <a:endParaRPr lang="en-US" altLang="zh-TW" sz="3300" kern="100" dirty="0">
              <a:latin typeface="微軟正黑體" panose="020B0604030504040204" pitchFamily="34" charset="-120"/>
              <a:ea typeface="微軟正黑體" panose="020B0604030504040204" pitchFamily="34" charset="-120"/>
              <a:cs typeface="Segoe UI" panose="020B0502040204020203" pitchFamily="34" charset="0"/>
            </a:endParaRPr>
          </a:p>
          <a:p>
            <a:pPr algn="just">
              <a:lnSpc>
                <a:spcPct val="170000"/>
              </a:lnSpc>
            </a:pPr>
            <a:r>
              <a:rPr lang="zh-TW" altLang="en-US" sz="3300" kern="100" dirty="0">
                <a:latin typeface="微軟正黑體" panose="020B0604030504040204" pitchFamily="34" charset="-120"/>
                <a:ea typeface="微軟正黑體" panose="020B0604030504040204" pitchFamily="34" charset="-120"/>
                <a:cs typeface="Segoe UI" panose="020B0502040204020203" pitchFamily="34" charset="0"/>
              </a:rPr>
              <a:t>可變動資料的檢視的限制</a:t>
            </a:r>
          </a:p>
          <a:p>
            <a:pPr lvl="1" algn="just">
              <a:lnSpc>
                <a:spcPct val="170000"/>
              </a:lnSpc>
              <a:buFont typeface="Wingdings" panose="05000000000000000000" pitchFamily="2" charset="2"/>
              <a:buChar char="Ø"/>
            </a:pPr>
            <a:r>
              <a:rPr lang="zh-TW" altLang="en-US" sz="2500" kern="100" dirty="0">
                <a:latin typeface="微軟正黑體" panose="020B0604030504040204" pitchFamily="34" charset="-120"/>
                <a:ea typeface="微軟正黑體" panose="020B0604030504040204" pitchFamily="34" charset="-120"/>
                <a:cs typeface="Segoe UI" panose="020B0502040204020203" pitchFamily="34" charset="0"/>
              </a:rPr>
              <a:t>可變動資料的檢視中的欄位</a:t>
            </a:r>
          </a:p>
          <a:p>
            <a:pPr lvl="1" algn="just">
              <a:lnSpc>
                <a:spcPct val="170000"/>
              </a:lnSpc>
              <a:buFont typeface="Wingdings" panose="05000000000000000000" pitchFamily="2" charset="2"/>
              <a:buChar char="Ø"/>
            </a:pPr>
            <a:r>
              <a:rPr lang="zh-TW" altLang="en-US" sz="2500" kern="100" dirty="0">
                <a:latin typeface="微軟正黑體" panose="020B0604030504040204" pitchFamily="34" charset="-120"/>
                <a:ea typeface="微軟正黑體" panose="020B0604030504040204" pitchFamily="34" charset="-120"/>
                <a:cs typeface="Segoe UI" panose="020B0502040204020203" pitchFamily="34" charset="0"/>
              </a:rPr>
              <a:t>必須從同一個資料表中查詢</a:t>
            </a:r>
          </a:p>
          <a:p>
            <a:pPr lvl="1" algn="just">
              <a:lnSpc>
                <a:spcPct val="170000"/>
              </a:lnSpc>
              <a:buFont typeface="Wingdings" panose="05000000000000000000" pitchFamily="2" charset="2"/>
              <a:buChar char="Ø"/>
            </a:pPr>
            <a:r>
              <a:rPr lang="zh-TW" altLang="en-US" sz="2500" kern="100" dirty="0">
                <a:latin typeface="微軟正黑體" panose="020B0604030504040204" pitchFamily="34" charset="-120"/>
                <a:ea typeface="微軟正黑體" panose="020B0604030504040204" pitchFamily="34" charset="-120"/>
                <a:cs typeface="Segoe UI" panose="020B0502040204020203" pitchFamily="34" charset="0"/>
              </a:rPr>
              <a:t>直接參考底層的資料表欄位</a:t>
            </a:r>
          </a:p>
          <a:p>
            <a:pPr lvl="1" algn="just">
              <a:lnSpc>
                <a:spcPct val="170000"/>
              </a:lnSpc>
              <a:buFont typeface="Wingdings" panose="05000000000000000000" pitchFamily="2" charset="2"/>
              <a:buChar char="Ø"/>
            </a:pPr>
            <a:r>
              <a:rPr lang="zh-TW" altLang="en-US" sz="2500" kern="100" dirty="0">
                <a:latin typeface="微軟正黑體" panose="020B0604030504040204" pitchFamily="34" charset="-120"/>
                <a:ea typeface="微軟正黑體" panose="020B0604030504040204" pitchFamily="34" charset="-120"/>
                <a:cs typeface="Segoe UI" panose="020B0502040204020203" pitchFamily="34" charset="0"/>
              </a:rPr>
              <a:t>不能使用彙總函數</a:t>
            </a:r>
            <a:r>
              <a:rPr lang="en-US" altLang="zh-TW" sz="2500" kern="100" dirty="0">
                <a:latin typeface="微軟正黑體" panose="020B0604030504040204" pitchFamily="34" charset="-120"/>
                <a:ea typeface="微軟正黑體" panose="020B0604030504040204" pitchFamily="34" charset="-120"/>
                <a:cs typeface="Segoe UI" panose="020B0502040204020203" pitchFamily="34" charset="0"/>
              </a:rPr>
              <a:t>: AVG, COUNT, SUM, MIN, MAX, GROUPING, STDEV, STDEVP, VAR, VARP</a:t>
            </a:r>
          </a:p>
          <a:p>
            <a:pPr lvl="1" algn="just">
              <a:lnSpc>
                <a:spcPct val="170000"/>
              </a:lnSpc>
              <a:buFont typeface="Wingdings" panose="05000000000000000000" pitchFamily="2" charset="2"/>
              <a:buChar char="Ø"/>
            </a:pPr>
            <a:r>
              <a:rPr lang="zh-TW" altLang="en-US" sz="2500" kern="100" dirty="0">
                <a:latin typeface="微軟正黑體" panose="020B0604030504040204" pitchFamily="34" charset="-120"/>
                <a:ea typeface="微軟正黑體" panose="020B0604030504040204" pitchFamily="34" charset="-120"/>
                <a:cs typeface="Segoe UI" panose="020B0502040204020203" pitchFamily="34" charset="0"/>
              </a:rPr>
              <a:t>不能使用</a:t>
            </a:r>
            <a:r>
              <a:rPr lang="en-US" altLang="zh-TW" sz="2500" kern="100" dirty="0">
                <a:latin typeface="微軟正黑體" panose="020B0604030504040204" pitchFamily="34" charset="-120"/>
                <a:ea typeface="微軟正黑體" panose="020B0604030504040204" pitchFamily="34" charset="-120"/>
                <a:cs typeface="Segoe UI" panose="020B0502040204020203" pitchFamily="34" charset="0"/>
              </a:rPr>
              <a:t>DISTINCT</a:t>
            </a:r>
            <a:r>
              <a:rPr lang="zh-TW" altLang="en-US" sz="2500" kern="100" dirty="0">
                <a:latin typeface="微軟正黑體" panose="020B0604030504040204" pitchFamily="34" charset="-120"/>
                <a:ea typeface="微軟正黑體" panose="020B0604030504040204" pitchFamily="34" charset="-120"/>
                <a:cs typeface="Segoe UI" panose="020B0502040204020203" pitchFamily="34" charset="0"/>
              </a:rPr>
              <a:t>、</a:t>
            </a:r>
            <a:r>
              <a:rPr lang="en-US" altLang="zh-TW" sz="2500" kern="100" dirty="0">
                <a:latin typeface="微軟正黑體" panose="020B0604030504040204" pitchFamily="34" charset="-120"/>
                <a:ea typeface="微軟正黑體" panose="020B0604030504040204" pitchFamily="34" charset="-120"/>
                <a:cs typeface="Segoe UI" panose="020B0502040204020203" pitchFamily="34" charset="0"/>
              </a:rPr>
              <a:t>GROUP BY</a:t>
            </a:r>
            <a:r>
              <a:rPr lang="zh-TW" altLang="en-US" sz="2500" kern="100" dirty="0">
                <a:latin typeface="微軟正黑體" panose="020B0604030504040204" pitchFamily="34" charset="-120"/>
                <a:ea typeface="微軟正黑體" panose="020B0604030504040204" pitchFamily="34" charset="-120"/>
                <a:cs typeface="Segoe UI" panose="020B0502040204020203" pitchFamily="34" charset="0"/>
              </a:rPr>
              <a:t>、</a:t>
            </a:r>
            <a:r>
              <a:rPr lang="en-US" altLang="zh-TW" sz="2500" kern="100" dirty="0">
                <a:latin typeface="微軟正黑體" panose="020B0604030504040204" pitchFamily="34" charset="-120"/>
                <a:ea typeface="微軟正黑體" panose="020B0604030504040204" pitchFamily="34" charset="-120"/>
                <a:cs typeface="Segoe UI" panose="020B0502040204020203" pitchFamily="34" charset="0"/>
              </a:rPr>
              <a:t>HAVING</a:t>
            </a:r>
            <a:r>
              <a:rPr lang="zh-TW" altLang="en-US" sz="2500" kern="100" dirty="0">
                <a:latin typeface="微軟正黑體" panose="020B0604030504040204" pitchFamily="34" charset="-120"/>
                <a:ea typeface="微軟正黑體" panose="020B0604030504040204" pitchFamily="34" charset="-120"/>
                <a:cs typeface="Segoe UI" panose="020B0502040204020203" pitchFamily="34" charset="0"/>
              </a:rPr>
              <a:t>子句</a:t>
            </a:r>
          </a:p>
          <a:p>
            <a:pPr lvl="1" algn="just">
              <a:lnSpc>
                <a:spcPct val="170000"/>
              </a:lnSpc>
              <a:buFont typeface="Wingdings" panose="05000000000000000000" pitchFamily="2" charset="2"/>
              <a:buChar char="Ø"/>
            </a:pPr>
            <a:r>
              <a:rPr lang="zh-TW" altLang="en-US" sz="2500" kern="100" dirty="0">
                <a:latin typeface="微軟正黑體" panose="020B0604030504040204" pitchFamily="34" charset="-120"/>
                <a:ea typeface="微軟正黑體" panose="020B0604030504040204" pitchFamily="34" charset="-120"/>
                <a:cs typeface="Segoe UI" panose="020B0502040204020203" pitchFamily="34" charset="0"/>
              </a:rPr>
              <a:t>不能使用計算欄位</a:t>
            </a:r>
          </a:p>
          <a:p>
            <a:pPr lvl="1" algn="just">
              <a:lnSpc>
                <a:spcPct val="170000"/>
              </a:lnSpc>
              <a:buFont typeface="Wingdings" panose="05000000000000000000" pitchFamily="2" charset="2"/>
              <a:buChar char="Ø"/>
            </a:pPr>
            <a:r>
              <a:rPr lang="zh-TW" altLang="en-US" sz="2500" kern="100" dirty="0">
                <a:latin typeface="微軟正黑體" panose="020B0604030504040204" pitchFamily="34" charset="-120"/>
                <a:ea typeface="微軟正黑體" panose="020B0604030504040204" pitchFamily="34" charset="-120"/>
                <a:cs typeface="Segoe UI" panose="020B0502040204020203" pitchFamily="34" charset="0"/>
              </a:rPr>
              <a:t>不能使用</a:t>
            </a:r>
            <a:r>
              <a:rPr lang="en-US" altLang="zh-TW" sz="2500" kern="100" dirty="0">
                <a:latin typeface="微軟正黑體" panose="020B0604030504040204" pitchFamily="34" charset="-120"/>
                <a:ea typeface="微軟正黑體" panose="020B0604030504040204" pitchFamily="34" charset="-120"/>
                <a:cs typeface="Segoe UI" panose="020B0502040204020203" pitchFamily="34" charset="0"/>
              </a:rPr>
              <a:t>TOP</a:t>
            </a:r>
            <a:r>
              <a:rPr lang="zh-TW" altLang="en-US" sz="2500" kern="100" dirty="0">
                <a:latin typeface="微軟正黑體" panose="020B0604030504040204" pitchFamily="34" charset="-120"/>
                <a:ea typeface="微軟正黑體" panose="020B0604030504040204" pitchFamily="34" charset="-120"/>
                <a:cs typeface="Segoe UI" panose="020B0502040204020203" pitchFamily="34" charset="0"/>
              </a:rPr>
              <a:t>語法</a:t>
            </a:r>
          </a:p>
          <a:p>
            <a:pPr marL="0" indent="0" algn="just">
              <a:lnSpc>
                <a:spcPct val="100000"/>
              </a:lnSpc>
              <a:buNone/>
            </a:pP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71873153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分割檢視</a:t>
            </a:r>
            <a:r>
              <a:rPr lang="en-US" altLang="zh-TW" b="1" dirty="0">
                <a:latin typeface="微軟正黑體" panose="020B0604030504040204" pitchFamily="34" charset="-120"/>
                <a:ea typeface="微軟正黑體" panose="020B0604030504040204" pitchFamily="34" charset="-120"/>
              </a:rPr>
              <a:t>(Partitioned View)</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pPr algn="just">
              <a:lnSpc>
                <a:spcPct val="170000"/>
              </a:lnSpc>
            </a:pP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分割檢視是指在一個檢視切割成多個資料表。這個檢視像一個資表，即使是多個資料表組成的。</a:t>
            </a:r>
            <a:endParaRPr lang="en-US" altLang="zh-TW" sz="1800" kern="100" dirty="0">
              <a:latin typeface="微軟正黑體" panose="020B0604030504040204" pitchFamily="34" charset="-120"/>
              <a:ea typeface="微軟正黑體" panose="020B0604030504040204" pitchFamily="34" charset="-120"/>
              <a:cs typeface="Segoe UI" panose="020B0502040204020203" pitchFamily="34" charset="0"/>
            </a:endParaRPr>
          </a:p>
          <a:p>
            <a:pPr algn="just"/>
            <a:r>
              <a:rPr lang="zh-TW" altLang="zh-TW" sz="1800" b="1" kern="100" dirty="0">
                <a:effectLst/>
                <a:latin typeface="微軟正黑體" panose="020B0604030504040204" pitchFamily="34" charset="-120"/>
                <a:ea typeface="微軟正黑體" panose="020B0604030504040204" pitchFamily="34" charset="-120"/>
                <a:cs typeface="Segoe UI" panose="020B0502040204020203" pitchFamily="34" charset="0"/>
              </a:rPr>
              <a:t>使用分割檢視修改資料</a:t>
            </a:r>
            <a:endParaRPr lang="zh-TW"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r>
              <a:rPr lang="zh-HK" altLang="zh-TW" sz="1800" kern="100" dirty="0">
                <a:effectLst/>
                <a:latin typeface="微軟正黑體" panose="020B0604030504040204" pitchFamily="34" charset="-120"/>
                <a:ea typeface="微軟正黑體" panose="020B0604030504040204" pitchFamily="34" charset="-120"/>
                <a:cs typeface="Segoe UI" panose="020B0502040204020203" pitchFamily="34" charset="0"/>
              </a:rPr>
              <a:t>分割檢視是多個資料表給成一個檢視。這個檢視允許就像一個資料表的使用。對分割資料表比較容易管理。也可以對檢視執行新增、修改及刪除的動作，寫到底層資料表。</a:t>
            </a:r>
            <a:b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br>
            <a:r>
              <a:rPr lang="zh-TW" altLang="zh-TW" sz="1800" b="1" kern="100" dirty="0">
                <a:effectLst/>
                <a:latin typeface="微軟正黑體" panose="020B0604030504040204" pitchFamily="34" charset="-120"/>
                <a:ea typeface="微軟正黑體" panose="020B0604030504040204" pitchFamily="34" charset="-120"/>
                <a:cs typeface="Segoe UI" panose="020B0502040204020203" pitchFamily="34" charset="0"/>
              </a:rPr>
              <a:t>分割檢視效能上的提昇</a:t>
            </a:r>
            <a:endParaRPr lang="zh-TW"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r>
              <a:rPr lang="zh-HK" altLang="zh-TW" sz="1800" kern="100" dirty="0">
                <a:effectLst/>
                <a:latin typeface="微軟正黑體" panose="020B0604030504040204" pitchFamily="34" charset="-120"/>
                <a:ea typeface="微軟正黑體" panose="020B0604030504040204" pitchFamily="34" charset="-120"/>
                <a:cs typeface="Segoe UI" panose="020B0502040204020203" pitchFamily="34" charset="0"/>
              </a:rPr>
              <a:t>大型資料表分割資料表可以讓個別資料表的速度提昇。查詢速度較快，索引也較小較快。分割檢視在建立上較分割資料表簡單，也可以簡化應用程式的邏輯。</a:t>
            </a:r>
            <a:endParaRPr lang="zh-TW"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gn="just">
              <a:lnSpc>
                <a:spcPct val="170000"/>
              </a:lnSpc>
            </a:pP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26241508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索引檢視</a:t>
            </a:r>
            <a:r>
              <a:rPr lang="en-US" altLang="zh-TW" b="1" dirty="0">
                <a:latin typeface="微軟正黑體" panose="020B0604030504040204" pitchFamily="34" charset="-120"/>
                <a:ea typeface="微軟正黑體" panose="020B0604030504040204" pitchFamily="34" charset="-120"/>
              </a:rPr>
              <a:t>(Indexed View)</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pPr algn="just">
              <a:lnSpc>
                <a:spcPct val="170000"/>
              </a:lnSpc>
            </a:pPr>
            <a:r>
              <a:rPr lang="zh-TW" altLang="en-US" sz="2200" kern="100" dirty="0">
                <a:latin typeface="微軟正黑體" panose="020B0604030504040204" pitchFamily="34" charset="-120"/>
                <a:ea typeface="微軟正黑體" panose="020B0604030504040204" pitchFamily="34" charset="-120"/>
                <a:cs typeface="Segoe UI" panose="020B0502040204020203" pitchFamily="34" charset="0"/>
              </a:rPr>
              <a:t>甚麼是索引檢視</a:t>
            </a:r>
            <a:r>
              <a:rPr lang="en-US" altLang="zh-TW" sz="2200" kern="100" dirty="0">
                <a:latin typeface="微軟正黑體" panose="020B0604030504040204" pitchFamily="34" charset="-120"/>
                <a:ea typeface="微軟正黑體" panose="020B0604030504040204" pitchFamily="34" charset="-120"/>
                <a:cs typeface="Segoe UI" panose="020B0502040204020203" pitchFamily="34" charset="0"/>
              </a:rPr>
              <a:t>(Indexed View)</a:t>
            </a:r>
          </a:p>
          <a:p>
            <a:pPr algn="just">
              <a:lnSpc>
                <a:spcPct val="170000"/>
              </a:lnSpc>
            </a:pPr>
            <a:r>
              <a:rPr lang="zh-TW" altLang="en-US" sz="2200" kern="100" dirty="0">
                <a:latin typeface="微軟正黑體" panose="020B0604030504040204" pitchFamily="34" charset="-120"/>
                <a:ea typeface="微軟正黑體" panose="020B0604030504040204" pitchFamily="34" charset="-120"/>
                <a:cs typeface="Segoe UI" panose="020B0502040204020203" pitchFamily="34" charset="0"/>
              </a:rPr>
              <a:t>索引檢視上有一個叢集索引。藉由建立叢集索引讓檢視「實體化」</a:t>
            </a:r>
            <a:r>
              <a:rPr lang="en-US" altLang="zh-TW" sz="2200" kern="100" dirty="0">
                <a:latin typeface="微軟正黑體" panose="020B0604030504040204" pitchFamily="34" charset="-120"/>
                <a:ea typeface="微軟正黑體" panose="020B0604030504040204" pitchFamily="34" charset="-120"/>
                <a:cs typeface="Segoe UI" panose="020B0502040204020203" pitchFamily="34" charset="0"/>
              </a:rPr>
              <a:t>(materialized)</a:t>
            </a:r>
            <a:r>
              <a:rPr lang="zh-TW" altLang="en-US" sz="2200" kern="100" dirty="0">
                <a:latin typeface="微軟正黑體" panose="020B0604030504040204" pitchFamily="34" charset="-120"/>
                <a:ea typeface="微軟正黑體" panose="020B0604030504040204" pitchFamily="34" charset="-120"/>
                <a:cs typeface="Segoe UI" panose="020B0502040204020203" pitchFamily="34" charset="0"/>
              </a:rPr>
              <a:t>並讓資料儲存在磁碟中。複雜的</a:t>
            </a:r>
            <a:r>
              <a:rPr lang="en-US" altLang="zh-TW" sz="2200" kern="100" dirty="0">
                <a:latin typeface="微軟正黑體" panose="020B0604030504040204" pitchFamily="34" charset="-120"/>
                <a:ea typeface="微軟正黑體" panose="020B0604030504040204" pitchFamily="34" charset="-120"/>
                <a:cs typeface="Segoe UI" panose="020B0502040204020203" pitchFamily="34" charset="0"/>
              </a:rPr>
              <a:t>Join</a:t>
            </a:r>
            <a:r>
              <a:rPr lang="zh-TW" altLang="en-US" sz="2200" kern="100" dirty="0">
                <a:latin typeface="微軟正黑體" panose="020B0604030504040204" pitchFamily="34" charset="-120"/>
                <a:ea typeface="微軟正黑體" panose="020B0604030504040204" pitchFamily="34" charset="-120"/>
                <a:cs typeface="Segoe UI" panose="020B0502040204020203" pitchFamily="34" charset="0"/>
              </a:rPr>
              <a:t>以及彙總函的檢視上建立索引可以讓查詢速度變快，因為彙總的計算不必在執行時計算。</a:t>
            </a:r>
          </a:p>
          <a:p>
            <a:pPr marL="0" indent="0" algn="just">
              <a:lnSpc>
                <a:spcPct val="100000"/>
              </a:lnSpc>
              <a:buNone/>
            </a:pP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83058088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索引檢視</a:t>
            </a:r>
            <a:r>
              <a:rPr lang="en-US" altLang="zh-TW" b="1" dirty="0">
                <a:latin typeface="微軟正黑體" panose="020B0604030504040204" pitchFamily="34" charset="-120"/>
                <a:ea typeface="微軟正黑體" panose="020B0604030504040204" pitchFamily="34" charset="-120"/>
              </a:rPr>
              <a:t>(Indexed View)-</a:t>
            </a:r>
            <a:r>
              <a:rPr lang="zh-TW" altLang="en-US" b="1" dirty="0">
                <a:latin typeface="微軟正黑體" panose="020B0604030504040204" pitchFamily="34" charset="-120"/>
                <a:ea typeface="微軟正黑體" panose="020B0604030504040204" pitchFamily="34" charset="-120"/>
              </a:rPr>
              <a:t>續</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92500" lnSpcReduction="20000"/>
          </a:bodyPr>
          <a:lstStyle/>
          <a:p>
            <a:pPr algn="just">
              <a:lnSpc>
                <a:spcPct val="170000"/>
              </a:lnSpc>
              <a:buFont typeface="Wingdings" panose="05000000000000000000" pitchFamily="2" charset="2"/>
              <a:buChar char="n"/>
            </a:pPr>
            <a:r>
              <a:rPr lang="zh-TW" altLang="en-US" sz="2200" kern="100" dirty="0">
                <a:latin typeface="微軟正黑體" panose="020B0604030504040204" pitchFamily="34" charset="-120"/>
                <a:ea typeface="微軟正黑體" panose="020B0604030504040204" pitchFamily="34" charset="-120"/>
                <a:cs typeface="Segoe UI" panose="020B0502040204020203" pitchFamily="34" charset="0"/>
              </a:rPr>
              <a:t>建立索引檢視</a:t>
            </a:r>
            <a:r>
              <a:rPr lang="en-US" altLang="zh-TW" sz="2200" kern="100" dirty="0">
                <a:latin typeface="微軟正黑體" panose="020B0604030504040204" pitchFamily="34" charset="-120"/>
                <a:ea typeface="微軟正黑體" panose="020B0604030504040204" pitchFamily="34" charset="-120"/>
                <a:cs typeface="Segoe UI" panose="020B0502040204020203" pitchFamily="34" charset="0"/>
              </a:rPr>
              <a:t>(Indexed View)</a:t>
            </a:r>
          </a:p>
          <a:p>
            <a:pPr lvl="1" algn="just">
              <a:lnSpc>
                <a:spcPct val="170000"/>
              </a:lnSpc>
              <a:buFont typeface="Wingdings" panose="05000000000000000000" pitchFamily="2" charset="2"/>
              <a:buChar char="Ø"/>
            </a:pPr>
            <a:r>
              <a:rPr lang="zh-TW" altLang="en-US" sz="2000" kern="100" dirty="0">
                <a:latin typeface="微軟正黑體" panose="020B0604030504040204" pitchFamily="34" charset="-120"/>
                <a:ea typeface="微軟正黑體" panose="020B0604030504040204" pitchFamily="34" charset="-120"/>
                <a:cs typeface="Segoe UI" panose="020B0502040204020203" pitchFamily="34" charset="0"/>
              </a:rPr>
              <a:t>索引檢視可以</a:t>
            </a:r>
            <a:r>
              <a:rPr lang="en-US" altLang="zh-TW" sz="2000" kern="100" dirty="0">
                <a:latin typeface="微軟正黑體" panose="020B0604030504040204" pitchFamily="34" charset="-120"/>
                <a:ea typeface="微軟正黑體" panose="020B0604030504040204" pitchFamily="34" charset="-120"/>
                <a:cs typeface="Segoe UI" panose="020B0502040204020203" pitchFamily="34" charset="0"/>
              </a:rPr>
              <a:t>TRANSACT-SQL</a:t>
            </a:r>
            <a:r>
              <a:rPr lang="zh-TW" altLang="en-US" sz="2000" kern="100" dirty="0">
                <a:latin typeface="微軟正黑體" panose="020B0604030504040204" pitchFamily="34" charset="-120"/>
                <a:ea typeface="微軟正黑體" panose="020B0604030504040204" pitchFamily="34" charset="-120"/>
                <a:cs typeface="Segoe UI" panose="020B0502040204020203" pitchFamily="34" charset="0"/>
              </a:rPr>
              <a:t>語法建立。檢視必須是固定式</a:t>
            </a:r>
            <a:r>
              <a:rPr lang="en-US" altLang="zh-TW" sz="2000" kern="100" dirty="0">
                <a:latin typeface="微軟正黑體" panose="020B0604030504040204" pitchFamily="34" charset="-120"/>
                <a:ea typeface="微軟正黑體" panose="020B0604030504040204" pitchFamily="34" charset="-120"/>
                <a:cs typeface="Segoe UI" panose="020B0502040204020203" pitchFamily="34" charset="0"/>
              </a:rPr>
              <a:t>(deterministic)</a:t>
            </a:r>
            <a:r>
              <a:rPr lang="zh-TW" altLang="en-US" sz="2000" kern="100" dirty="0">
                <a:latin typeface="微軟正黑體" panose="020B0604030504040204" pitchFamily="34" charset="-120"/>
                <a:ea typeface="微軟正黑體" panose="020B0604030504040204" pitchFamily="34" charset="-120"/>
                <a:cs typeface="Segoe UI" panose="020B0502040204020203" pitchFamily="34" charset="0"/>
              </a:rPr>
              <a:t>，確保資料儲存都是固定一致。</a:t>
            </a:r>
          </a:p>
          <a:p>
            <a:pPr lvl="1" algn="just">
              <a:lnSpc>
                <a:spcPct val="170000"/>
              </a:lnSpc>
              <a:buFont typeface="Wingdings" panose="05000000000000000000" pitchFamily="2" charset="2"/>
              <a:buChar char="Ø"/>
            </a:pPr>
            <a:r>
              <a:rPr lang="zh-TW" altLang="en-US" sz="2000" kern="100" dirty="0">
                <a:latin typeface="微軟正黑體" panose="020B0604030504040204" pitchFamily="34" charset="-120"/>
                <a:ea typeface="微軟正黑體" panose="020B0604030504040204" pitchFamily="34" charset="-120"/>
                <a:cs typeface="Segoe UI" panose="020B0502040204020203" pitchFamily="34" charset="0"/>
              </a:rPr>
              <a:t>以</a:t>
            </a:r>
            <a:r>
              <a:rPr lang="en-US" altLang="zh-TW" sz="2000" kern="100" dirty="0">
                <a:latin typeface="微軟正黑體" panose="020B0604030504040204" pitchFamily="34" charset="-120"/>
                <a:ea typeface="微軟正黑體" panose="020B0604030504040204" pitchFamily="34" charset="-120"/>
                <a:cs typeface="Segoe UI" panose="020B0502040204020203" pitchFamily="34" charset="0"/>
              </a:rPr>
              <a:t>CREATE VIEW WITH SCHEMABINDING </a:t>
            </a:r>
            <a:r>
              <a:rPr lang="zh-TW" altLang="en-US" sz="2000" kern="100" dirty="0">
                <a:latin typeface="微軟正黑體" panose="020B0604030504040204" pitchFamily="34" charset="-120"/>
                <a:ea typeface="微軟正黑體" panose="020B0604030504040204" pitchFamily="34" charset="-120"/>
                <a:cs typeface="Segoe UI" panose="020B0502040204020203" pitchFamily="34" charset="0"/>
              </a:rPr>
              <a:t>語法建立，之後使用</a:t>
            </a:r>
            <a:r>
              <a:rPr lang="en-US" altLang="zh-TW" sz="2000" kern="100" dirty="0">
                <a:latin typeface="微軟正黑體" panose="020B0604030504040204" pitchFamily="34" charset="-120"/>
                <a:ea typeface="微軟正黑體" panose="020B0604030504040204" pitchFamily="34" charset="-120"/>
                <a:cs typeface="Segoe UI" panose="020B0502040204020203" pitchFamily="34" charset="0"/>
              </a:rPr>
              <a:t>CREATE UNIQUE CLUSTERED INDEX</a:t>
            </a:r>
            <a:r>
              <a:rPr lang="zh-TW" altLang="en-US" sz="2000" kern="100" dirty="0">
                <a:latin typeface="微軟正黑體" panose="020B0604030504040204" pitchFamily="34" charset="-120"/>
                <a:ea typeface="微軟正黑體" panose="020B0604030504040204" pitchFamily="34" charset="-120"/>
                <a:cs typeface="Segoe UI" panose="020B0502040204020203" pitchFamily="34" charset="0"/>
              </a:rPr>
              <a:t>建立叢集索引。</a:t>
            </a:r>
          </a:p>
          <a:p>
            <a:pPr algn="just">
              <a:lnSpc>
                <a:spcPct val="100000"/>
              </a:lnSpc>
              <a:buFont typeface="Wingdings" panose="05000000000000000000" pitchFamily="2" charset="2"/>
              <a:buChar char="n"/>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使用索引檢視</a:t>
            </a:r>
          </a:p>
          <a:p>
            <a:pPr marL="0" indent="0" algn="just">
              <a:lnSpc>
                <a:spcPct val="100000"/>
              </a:lnSpc>
              <a:buNone/>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     兩種方法可以使用索引檢視</a:t>
            </a:r>
          </a:p>
          <a:p>
            <a:pPr marL="578358" lvl="1" indent="-285750" algn="just">
              <a:lnSpc>
                <a:spcPct val="100000"/>
              </a:lnSpc>
              <a:buFont typeface="Wingdings" panose="05000000000000000000" pitchFamily="2" charset="2"/>
              <a:buChar char="Ø"/>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直接在</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SQL</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的</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FROM</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子句查詢索引檢視。索引檢視的查詢速度會遠快過一般的檢視。</a:t>
            </a:r>
          </a:p>
          <a:p>
            <a:pPr marL="578358" lvl="1" indent="-285750" algn="just">
              <a:lnSpc>
                <a:spcPct val="100000"/>
              </a:lnSpc>
              <a:buFont typeface="Wingdings" panose="05000000000000000000" pitchFamily="2" charset="2"/>
              <a:buChar char="Ø"/>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索引檢視也可以在執行計劃中使用，而不會去存取底層的資料表，也能取得在效能上的改善。</a:t>
            </a:r>
          </a:p>
          <a:p>
            <a:pPr marL="0" indent="0" algn="just">
              <a:lnSpc>
                <a:spcPct val="100000"/>
              </a:lnSpc>
              <a:buNone/>
            </a:pP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2780855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心得與討論</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14669049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7. T-SQL</a:t>
            </a:r>
            <a:r>
              <a:rPr lang="zh-TW" altLang="en-US" b="1" dirty="0">
                <a:latin typeface="微軟正黑體" panose="020B0604030504040204" pitchFamily="34" charset="-120"/>
                <a:ea typeface="微軟正黑體" panose="020B0604030504040204" pitchFamily="34" charset="-120"/>
              </a:rPr>
              <a:t>流程控制語法</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459997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T-SQL</a:t>
            </a:r>
            <a:r>
              <a:rPr lang="zh-TW" altLang="en-US" b="1" dirty="0">
                <a:latin typeface="微軟正黑體" panose="020B0604030504040204" pitchFamily="34" charset="-120"/>
                <a:ea typeface="微軟正黑體" panose="020B0604030504040204" pitchFamily="34" charset="-120"/>
              </a:rPr>
              <a:t>流程控制語法</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pPr>
              <a:lnSpc>
                <a:spcPct val="150000"/>
              </a:lnSpc>
            </a:pPr>
            <a:r>
              <a:rPr lang="en-US" altLang="zh-TW" sz="2200" dirty="0"/>
              <a:t>T-SQL</a:t>
            </a:r>
            <a:r>
              <a:rPr lang="zh-TW" altLang="en-US" sz="2200" dirty="0"/>
              <a:t>流程控制語法主要有</a:t>
            </a:r>
            <a:endParaRPr lang="en-US" altLang="zh-TW" sz="2200" dirty="0"/>
          </a:p>
          <a:p>
            <a:pPr lvl="1">
              <a:lnSpc>
                <a:spcPct val="150000"/>
              </a:lnSpc>
              <a:buFont typeface="Wingdings" panose="05000000000000000000" pitchFamily="2" charset="2"/>
              <a:buChar char="Ø"/>
            </a:pPr>
            <a:r>
              <a:rPr lang="zh-TW" altLang="en-US" sz="2000" dirty="0"/>
              <a:t>變數</a:t>
            </a:r>
            <a:r>
              <a:rPr lang="en-US" altLang="zh-TW" sz="2000" dirty="0"/>
              <a:t>(Variable)</a:t>
            </a:r>
          </a:p>
          <a:p>
            <a:pPr lvl="1">
              <a:lnSpc>
                <a:spcPct val="150000"/>
              </a:lnSpc>
              <a:buFont typeface="Wingdings" panose="05000000000000000000" pitchFamily="2" charset="2"/>
              <a:buChar char="Ø"/>
            </a:pPr>
            <a:r>
              <a:rPr lang="en-US" altLang="zh-TW" sz="2000" dirty="0"/>
              <a:t>IF</a:t>
            </a:r>
          </a:p>
          <a:p>
            <a:pPr lvl="1">
              <a:lnSpc>
                <a:spcPct val="150000"/>
              </a:lnSpc>
              <a:buFont typeface="Wingdings" panose="05000000000000000000" pitchFamily="2" charset="2"/>
              <a:buChar char="Ø"/>
            </a:pPr>
            <a:r>
              <a:rPr lang="en-US" altLang="zh-TW" sz="2000" dirty="0"/>
              <a:t>WHILE</a:t>
            </a:r>
          </a:p>
          <a:p>
            <a:pPr lvl="1">
              <a:lnSpc>
                <a:spcPct val="150000"/>
              </a:lnSpc>
              <a:buFont typeface="Wingdings" panose="05000000000000000000" pitchFamily="2" charset="2"/>
              <a:buChar char="Ø"/>
            </a:pPr>
            <a:r>
              <a:rPr lang="en-US" altLang="zh-TW" sz="2000" dirty="0"/>
              <a:t>GOTO</a:t>
            </a:r>
          </a:p>
          <a:p>
            <a:pPr lvl="1">
              <a:lnSpc>
                <a:spcPct val="150000"/>
              </a:lnSpc>
              <a:buFont typeface="Wingdings" panose="05000000000000000000" pitchFamily="2" charset="2"/>
              <a:buChar char="Ø"/>
            </a:pPr>
            <a:r>
              <a:rPr lang="en-US" altLang="zh-TW" sz="2000" dirty="0"/>
              <a:t>BEGIN TRY … END TRY</a:t>
            </a:r>
          </a:p>
          <a:p>
            <a:br>
              <a:rPr lang="en-US" altLang="zh-TW" dirty="0"/>
            </a:br>
            <a:endParaRPr lang="zh-TW" altLang="en-US" dirty="0"/>
          </a:p>
        </p:txBody>
      </p:sp>
    </p:spTree>
    <p:extLst>
      <p:ext uri="{BB962C8B-B14F-4D97-AF65-F5344CB8AC3E}">
        <p14:creationId xmlns:p14="http://schemas.microsoft.com/office/powerpoint/2010/main" val="37562807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變數</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pPr>
              <a:lnSpc>
                <a:spcPct val="150000"/>
              </a:lnSpc>
            </a:pPr>
            <a:r>
              <a:rPr lang="en-US" altLang="zh-TW" dirty="0"/>
              <a:t>Transact-SQL </a:t>
            </a:r>
            <a:r>
              <a:rPr lang="zh-TW" altLang="en-US" dirty="0"/>
              <a:t>區域變數是一種物件，可保存特定類型的單一資料值。 批次和指令碼中的變數通常的用途為：</a:t>
            </a:r>
          </a:p>
          <a:p>
            <a:pPr lvl="1">
              <a:lnSpc>
                <a:spcPct val="150000"/>
              </a:lnSpc>
              <a:buFont typeface="Wingdings" panose="05000000000000000000" pitchFamily="2" charset="2"/>
              <a:buChar char="Ø"/>
            </a:pPr>
            <a:r>
              <a:rPr lang="zh-TW" altLang="en-US" dirty="0"/>
              <a:t>做為計數器，可計算執行循環的次數，或控制執行循環的次數。</a:t>
            </a:r>
          </a:p>
          <a:p>
            <a:pPr lvl="1">
              <a:lnSpc>
                <a:spcPct val="150000"/>
              </a:lnSpc>
              <a:buFont typeface="Wingdings" panose="05000000000000000000" pitchFamily="2" charset="2"/>
              <a:buChar char="Ø"/>
            </a:pPr>
            <a:r>
              <a:rPr lang="zh-TW" altLang="en-US" dirty="0"/>
              <a:t>容納由流程控制陳述式測試的資料值。</a:t>
            </a:r>
          </a:p>
          <a:p>
            <a:pPr lvl="1">
              <a:lnSpc>
                <a:spcPct val="150000"/>
              </a:lnSpc>
              <a:buFont typeface="Wingdings" panose="05000000000000000000" pitchFamily="2" charset="2"/>
              <a:buChar char="Ø"/>
            </a:pPr>
            <a:r>
              <a:rPr lang="zh-TW" altLang="en-US" dirty="0"/>
              <a:t>若要儲存預存程序傳回碼或函數傳回值所傳回的資料值。</a:t>
            </a:r>
          </a:p>
        </p:txBody>
      </p:sp>
    </p:spTree>
    <p:extLst>
      <p:ext uri="{BB962C8B-B14F-4D97-AF65-F5344CB8AC3E}">
        <p14:creationId xmlns:p14="http://schemas.microsoft.com/office/powerpoint/2010/main" val="273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81E427-6C46-0150-0507-A74A92C474EE}"/>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SQL Server </a:t>
            </a:r>
            <a:r>
              <a:rPr lang="zh-TW" altLang="en-US" b="1" dirty="0">
                <a:latin typeface="微軟正黑體" panose="020B0604030504040204" pitchFamily="34" charset="-120"/>
                <a:ea typeface="微軟正黑體" panose="020B0604030504040204" pitchFamily="34" charset="-120"/>
              </a:rPr>
              <a:t>歷年版本</a:t>
            </a:r>
            <a:r>
              <a:rPr lang="en-US" altLang="zh-TW" b="1" dirty="0">
                <a:latin typeface="微軟正黑體" panose="020B0604030504040204" pitchFamily="34" charset="-120"/>
                <a:ea typeface="微軟正黑體" panose="020B0604030504040204" pitchFamily="34" charset="-120"/>
              </a:rPr>
              <a:t>(Version)</a:t>
            </a:r>
            <a:endParaRPr lang="zh-TW" altLang="en-US" b="1"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254C573E-4ABD-B45B-3BF6-45B3FB84B58E}"/>
              </a:ext>
            </a:extLst>
          </p:cNvPr>
          <p:cNvSpPr>
            <a:spLocks noGrp="1"/>
          </p:cNvSpPr>
          <p:nvPr>
            <p:ph idx="1"/>
          </p:nvPr>
        </p:nvSpPr>
        <p:spPr/>
        <p:txBody>
          <a:bodyPr>
            <a:noAutofit/>
          </a:bodyPr>
          <a:lstStyle/>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早期的版本 </a:t>
            </a:r>
            <a:r>
              <a:rPr lang="en-US" altLang="zh-TW" sz="2200" dirty="0">
                <a:latin typeface="微軟正黑體" panose="020B0604030504040204" pitchFamily="34" charset="-120"/>
                <a:ea typeface="微軟正黑體" panose="020B0604030504040204" pitchFamily="34" charset="-120"/>
              </a:rPr>
              <a:t>- SQL Server</a:t>
            </a:r>
            <a:r>
              <a:rPr lang="zh-TW" altLang="en-US" sz="2200" dirty="0">
                <a:latin typeface="微軟正黑體" panose="020B0604030504040204" pitchFamily="34" charset="-120"/>
                <a:ea typeface="微軟正黑體" panose="020B0604030504040204" pitchFamily="34" charset="-120"/>
              </a:rPr>
              <a:t>最早的版本</a:t>
            </a:r>
            <a:r>
              <a:rPr lang="en-US" altLang="zh-TW" sz="2200" dirty="0">
                <a:latin typeface="微軟正黑體" panose="020B0604030504040204" pitchFamily="34" charset="-120"/>
                <a:ea typeface="微軟正黑體" panose="020B0604030504040204" pitchFamily="34" charset="-120"/>
              </a:rPr>
              <a:t>(1.0, 1.1</a:t>
            </a:r>
            <a:r>
              <a:rPr lang="zh-TW" altLang="en-US" sz="2200" dirty="0">
                <a:latin typeface="微軟正黑體" panose="020B0604030504040204" pitchFamily="34" charset="-120"/>
                <a:ea typeface="微軟正黑體" panose="020B0604030504040204" pitchFamily="34" charset="-120"/>
              </a:rPr>
              <a:t>版</a:t>
            </a:r>
            <a:r>
              <a:rPr lang="en-US" altLang="zh-TW" sz="2200" dirty="0">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是在</a:t>
            </a:r>
            <a:r>
              <a:rPr lang="en-US" altLang="zh-TW" sz="2200" dirty="0">
                <a:latin typeface="微軟正黑體" panose="020B0604030504040204" pitchFamily="34" charset="-120"/>
                <a:ea typeface="微軟正黑體" panose="020B0604030504040204" pitchFamily="34" charset="-120"/>
              </a:rPr>
              <a:t>OS/2</a:t>
            </a:r>
            <a:r>
              <a:rPr lang="zh-TW" altLang="en-US" sz="2200" dirty="0">
                <a:latin typeface="微軟正黑體" panose="020B0604030504040204" pitchFamily="34" charset="-120"/>
                <a:ea typeface="微軟正黑體" panose="020B0604030504040204" pitchFamily="34" charset="-120"/>
              </a:rPr>
              <a:t>作業系統上。直至</a:t>
            </a:r>
            <a:r>
              <a:rPr lang="en-US" altLang="zh-TW" sz="2200" dirty="0">
                <a:latin typeface="微軟正黑體" panose="020B0604030504040204" pitchFamily="34" charset="-120"/>
                <a:ea typeface="微軟正黑體" panose="020B0604030504040204" pitchFamily="34" charset="-120"/>
              </a:rPr>
              <a:t>4.2</a:t>
            </a:r>
            <a:r>
              <a:rPr lang="zh-TW" altLang="en-US" sz="2200" dirty="0">
                <a:latin typeface="微軟正黑體" panose="020B0604030504040204" pitchFamily="34" charset="-120"/>
                <a:ea typeface="微軟正黑體" panose="020B0604030504040204" pitchFamily="34" charset="-120"/>
              </a:rPr>
              <a:t>版才移植到</a:t>
            </a:r>
            <a:r>
              <a:rPr lang="en-US" altLang="zh-TW" sz="2200" dirty="0">
                <a:latin typeface="微軟正黑體" panose="020B0604030504040204" pitchFamily="34" charset="-120"/>
                <a:ea typeface="微軟正黑體" panose="020B0604030504040204" pitchFamily="34" charset="-120"/>
              </a:rPr>
              <a:t>Windows</a:t>
            </a:r>
            <a:r>
              <a:rPr lang="zh-TW" altLang="en-US" sz="2200" dirty="0">
                <a:latin typeface="微軟正黑體" panose="020B0604030504040204" pitchFamily="34" charset="-120"/>
                <a:ea typeface="微軟正黑體" panose="020B0604030504040204" pitchFamily="34" charset="-120"/>
              </a:rPr>
              <a:t>作業系統，最早是建立在</a:t>
            </a:r>
            <a:r>
              <a:rPr lang="en-US" altLang="zh-TW" sz="2200" dirty="0">
                <a:latin typeface="微軟正黑體" panose="020B0604030504040204" pitchFamily="34" charset="-120"/>
                <a:ea typeface="微軟正黑體" panose="020B0604030504040204" pitchFamily="34" charset="-120"/>
              </a:rPr>
              <a:t>Windows NT</a:t>
            </a:r>
            <a:r>
              <a:rPr lang="zh-TW" altLang="en-US" sz="2200" dirty="0">
                <a:latin typeface="微軟正黑體" panose="020B0604030504040204" pitchFamily="34" charset="-120"/>
                <a:ea typeface="微軟正黑體" panose="020B0604030504040204" pitchFamily="34" charset="-120"/>
              </a:rPr>
              <a:t>作業系統。</a:t>
            </a: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之後的版本 </a:t>
            </a:r>
            <a:br>
              <a:rPr lang="en-US" altLang="zh-TW" sz="2200" dirty="0">
                <a:latin typeface="微軟正黑體" panose="020B0604030504040204" pitchFamily="34" charset="-120"/>
                <a:ea typeface="微軟正黑體" panose="020B0604030504040204" pitchFamily="34" charset="-120"/>
              </a:rPr>
            </a:br>
            <a:r>
              <a:rPr lang="en-US" altLang="zh-TW" sz="2200" dirty="0">
                <a:latin typeface="微軟正黑體" panose="020B0604030504040204" pitchFamily="34" charset="-120"/>
                <a:ea typeface="微軟正黑體" panose="020B0604030504040204" pitchFamily="34" charset="-120"/>
              </a:rPr>
              <a:t> - SQL Server 7.0</a:t>
            </a:r>
            <a:r>
              <a:rPr lang="zh-TW" altLang="en-US" sz="2200" dirty="0">
                <a:latin typeface="微軟正黑體" panose="020B0604030504040204" pitchFamily="34" charset="-120"/>
                <a:ea typeface="微軟正黑體" panose="020B0604030504040204" pitchFamily="34" charset="-120"/>
              </a:rPr>
              <a:t>、</a:t>
            </a:r>
            <a:r>
              <a:rPr lang="en-US" altLang="zh-TW" sz="2200" dirty="0">
                <a:latin typeface="微軟正黑體" panose="020B0604030504040204" pitchFamily="34" charset="-120"/>
                <a:ea typeface="微軟正黑體" panose="020B0604030504040204" pitchFamily="34" charset="-120"/>
              </a:rPr>
              <a:t>SQL Server 2000(8.0)</a:t>
            </a:r>
            <a:r>
              <a:rPr lang="zh-TW" altLang="en-US" sz="2200" dirty="0">
                <a:latin typeface="微軟正黑體" panose="020B0604030504040204" pitchFamily="34" charset="-120"/>
                <a:ea typeface="微軟正黑體" panose="020B0604030504040204" pitchFamily="34" charset="-120"/>
              </a:rPr>
              <a:t>、</a:t>
            </a:r>
            <a:r>
              <a:rPr lang="en-US" altLang="zh-TW" sz="2200" dirty="0">
                <a:latin typeface="微軟正黑體" panose="020B0604030504040204" pitchFamily="34" charset="-120"/>
                <a:ea typeface="微軟正黑體" panose="020B0604030504040204" pitchFamily="34" charset="-120"/>
              </a:rPr>
              <a:t>SQL Server 2005(9.0)</a:t>
            </a:r>
            <a:r>
              <a:rPr lang="zh-TW" altLang="en-US" sz="2200" dirty="0">
                <a:latin typeface="微軟正黑體" panose="020B0604030504040204" pitchFamily="34" charset="-120"/>
                <a:ea typeface="微軟正黑體" panose="020B0604030504040204" pitchFamily="34" charset="-120"/>
              </a:rPr>
              <a:t>、</a:t>
            </a:r>
            <a:r>
              <a:rPr lang="en-US" altLang="zh-TW" sz="2200" dirty="0">
                <a:latin typeface="微軟正黑體" panose="020B0604030504040204" pitchFamily="34" charset="-120"/>
                <a:ea typeface="微軟正黑體" panose="020B0604030504040204" pitchFamily="34" charset="-120"/>
              </a:rPr>
              <a:t>SQL Server 2008(10.0)</a:t>
            </a:r>
            <a:r>
              <a:rPr lang="zh-TW" altLang="en-US" sz="2200" dirty="0">
                <a:latin typeface="微軟正黑體" panose="020B0604030504040204" pitchFamily="34" charset="-120"/>
                <a:ea typeface="微軟正黑體" panose="020B0604030504040204" pitchFamily="34" charset="-120"/>
              </a:rPr>
              <a:t>、</a:t>
            </a:r>
            <a:r>
              <a:rPr lang="en-US" altLang="zh-TW" sz="2200" dirty="0">
                <a:latin typeface="微軟正黑體" panose="020B0604030504040204" pitchFamily="34" charset="-120"/>
                <a:ea typeface="微軟正黑體" panose="020B0604030504040204" pitchFamily="34" charset="-120"/>
              </a:rPr>
              <a:t>SQL Server 2008 R2(10.5)</a:t>
            </a:r>
            <a:r>
              <a:rPr lang="zh-TW" altLang="en-US" sz="2200" dirty="0">
                <a:latin typeface="微軟正黑體" panose="020B0604030504040204" pitchFamily="34" charset="-120"/>
                <a:ea typeface="微軟正黑體" panose="020B0604030504040204" pitchFamily="34" charset="-120"/>
              </a:rPr>
              <a:t>、</a:t>
            </a:r>
            <a:r>
              <a:rPr lang="en-US" altLang="zh-TW" sz="2200" dirty="0">
                <a:latin typeface="微軟正黑體" panose="020B0604030504040204" pitchFamily="34" charset="-120"/>
                <a:ea typeface="微軟正黑體" panose="020B0604030504040204" pitchFamily="34" charset="-120"/>
              </a:rPr>
              <a:t>SQL Server 2012(11.0)</a:t>
            </a:r>
            <a:r>
              <a:rPr lang="zh-TW" altLang="en-US" sz="2200" dirty="0">
                <a:latin typeface="微軟正黑體" panose="020B0604030504040204" pitchFamily="34" charset="-120"/>
                <a:ea typeface="微軟正黑體" panose="020B0604030504040204" pitchFamily="34" charset="-120"/>
              </a:rPr>
              <a:t>、</a:t>
            </a:r>
            <a:r>
              <a:rPr lang="en-US" altLang="zh-TW" sz="2200" dirty="0">
                <a:latin typeface="微軟正黑體" panose="020B0604030504040204" pitchFamily="34" charset="-120"/>
                <a:ea typeface="微軟正黑體" panose="020B0604030504040204" pitchFamily="34" charset="-120"/>
              </a:rPr>
              <a:t>SQL Server 2014(12.0)</a:t>
            </a:r>
            <a:r>
              <a:rPr lang="zh-TW" altLang="en-US" sz="2200" dirty="0">
                <a:latin typeface="微軟正黑體" panose="020B0604030504040204" pitchFamily="34" charset="-120"/>
                <a:ea typeface="微軟正黑體" panose="020B0604030504040204" pitchFamily="34" charset="-120"/>
              </a:rPr>
              <a:t>、</a:t>
            </a:r>
            <a:br>
              <a:rPr lang="en-US" altLang="zh-TW" sz="2200" dirty="0">
                <a:latin typeface="微軟正黑體" panose="020B0604030504040204" pitchFamily="34" charset="-120"/>
                <a:ea typeface="微軟正黑體" panose="020B0604030504040204" pitchFamily="34" charset="-120"/>
              </a:rPr>
            </a:br>
            <a:r>
              <a:rPr lang="en-US" altLang="zh-TW" sz="2200" dirty="0">
                <a:latin typeface="微軟正黑體" panose="020B0604030504040204" pitchFamily="34" charset="-120"/>
                <a:ea typeface="微軟正黑體" panose="020B0604030504040204" pitchFamily="34" charset="-120"/>
              </a:rPr>
              <a:t>SQL Server 2016(13.0)</a:t>
            </a:r>
            <a:r>
              <a:rPr lang="zh-TW" altLang="en-US" sz="2200" dirty="0">
                <a:latin typeface="微軟正黑體" panose="020B0604030504040204" pitchFamily="34" charset="-120"/>
                <a:ea typeface="微軟正黑體" panose="020B0604030504040204" pitchFamily="34" charset="-120"/>
              </a:rPr>
              <a:t>、</a:t>
            </a:r>
            <a:r>
              <a:rPr lang="en-US" altLang="zh-TW" sz="2200" dirty="0">
                <a:latin typeface="微軟正黑體" panose="020B0604030504040204" pitchFamily="34" charset="-120"/>
                <a:ea typeface="微軟正黑體" panose="020B0604030504040204" pitchFamily="34" charset="-120"/>
              </a:rPr>
              <a:t>SQL Server 2017(14.0)</a:t>
            </a:r>
            <a:r>
              <a:rPr lang="zh-TW" altLang="en-US" sz="2200" dirty="0">
                <a:latin typeface="微軟正黑體" panose="020B0604030504040204" pitchFamily="34" charset="-120"/>
                <a:ea typeface="微軟正黑體" panose="020B0604030504040204" pitchFamily="34" charset="-120"/>
              </a:rPr>
              <a:t>、</a:t>
            </a:r>
            <a:r>
              <a:rPr lang="en-US" altLang="zh-TW" sz="2200" dirty="0">
                <a:latin typeface="微軟正黑體" panose="020B0604030504040204" pitchFamily="34" charset="-120"/>
                <a:ea typeface="微軟正黑體" panose="020B0604030504040204" pitchFamily="34" charset="-120"/>
              </a:rPr>
              <a:t> SQL Server 2022 (15.0)</a:t>
            </a: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目前最新的版本 </a:t>
            </a:r>
            <a:r>
              <a:rPr lang="en-US" altLang="zh-TW" sz="2200" dirty="0">
                <a:latin typeface="微軟正黑體" panose="020B0604030504040204" pitchFamily="34" charset="-120"/>
                <a:ea typeface="微軟正黑體" panose="020B0604030504040204" pitchFamily="34" charset="-120"/>
              </a:rPr>
              <a:t> - SQL Server 2022(16.0)</a:t>
            </a:r>
          </a:p>
          <a:p>
            <a:pPr marL="0" indent="0">
              <a:lnSpc>
                <a:spcPct val="150000"/>
              </a:lnSpc>
              <a:buNone/>
            </a:pPr>
            <a:endParaRPr lang="zh-TW" altLang="en-US" sz="2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4771091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變數</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設定常數值</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r>
              <a:rPr lang="en-US" altLang="zh-TW" sz="1800" dirty="0">
                <a:solidFill>
                  <a:srgbClr val="0000FF"/>
                </a:solidFill>
                <a:latin typeface="Consolas" panose="020B0609020204030204" pitchFamily="49" charset="0"/>
              </a:rPr>
              <a:t>USE</a:t>
            </a:r>
            <a:r>
              <a:rPr lang="en-US" altLang="zh-TW" sz="1800" dirty="0">
                <a:solidFill>
                  <a:srgbClr val="000000"/>
                </a:solidFill>
                <a:latin typeface="Consolas" panose="020B0609020204030204" pitchFamily="49" charset="0"/>
              </a:rPr>
              <a:t> Northwind</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endParaRPr lang="zh-TW" altLang="en-US"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DECLARE</a:t>
            </a:r>
            <a:r>
              <a:rPr lang="en-US" altLang="zh-TW" sz="1800" dirty="0">
                <a:solidFill>
                  <a:srgbClr val="000000"/>
                </a:solidFill>
                <a:latin typeface="Consolas" panose="020B0609020204030204" pitchFamily="49" charset="0"/>
              </a:rPr>
              <a:t> @n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int</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0</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SET</a:t>
            </a:r>
            <a:r>
              <a:rPr lang="en-US" altLang="zh-TW" sz="1800" dirty="0">
                <a:solidFill>
                  <a:srgbClr val="000000"/>
                </a:solidFill>
                <a:latin typeface="Consolas" panose="020B0609020204030204" pitchFamily="49" charset="0"/>
              </a:rPr>
              <a:t> @n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50</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@n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num</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PRINT</a:t>
            </a:r>
            <a:r>
              <a:rPr lang="en-US" altLang="zh-TW" sz="1800" dirty="0">
                <a:solidFill>
                  <a:srgbClr val="000000"/>
                </a:solidFill>
                <a:latin typeface="Consolas" panose="020B0609020204030204" pitchFamily="49" charset="0"/>
              </a:rPr>
              <a:t> @n</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zh-TW" altLang="en-US" dirty="0"/>
          </a:p>
        </p:txBody>
      </p:sp>
    </p:spTree>
    <p:extLst>
      <p:ext uri="{BB962C8B-B14F-4D97-AF65-F5344CB8AC3E}">
        <p14:creationId xmlns:p14="http://schemas.microsoft.com/office/powerpoint/2010/main" val="368397237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變數</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以</a:t>
            </a:r>
            <a:r>
              <a:rPr lang="en-US" altLang="zh-TW" b="1" dirty="0">
                <a:latin typeface="微軟正黑體" panose="020B0604030504040204" pitchFamily="34" charset="-120"/>
                <a:ea typeface="微軟正黑體" panose="020B0604030504040204" pitchFamily="34" charset="-120"/>
              </a:rPr>
              <a:t>SQL</a:t>
            </a:r>
            <a:r>
              <a:rPr lang="zh-TW" altLang="en-US" b="1" dirty="0">
                <a:latin typeface="微軟正黑體" panose="020B0604030504040204" pitchFamily="34" charset="-120"/>
                <a:ea typeface="微軟正黑體" panose="020B0604030504040204" pitchFamily="34" charset="-120"/>
              </a:rPr>
              <a:t>語法傳回值</a:t>
            </a:r>
            <a:r>
              <a:rPr lang="en-US" altLang="zh-TW" b="1" dirty="0">
                <a:latin typeface="微軟正黑體" panose="020B0604030504040204" pitchFamily="34" charset="-120"/>
                <a:ea typeface="微軟正黑體" panose="020B0604030504040204" pitchFamily="34" charset="-120"/>
              </a:rPr>
              <a:t>(SELECT)</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r>
              <a:rPr lang="en-US" altLang="zh-TW" sz="1800" dirty="0">
                <a:solidFill>
                  <a:srgbClr val="0000FF"/>
                </a:solidFill>
                <a:latin typeface="Consolas" panose="020B0609020204030204" pitchFamily="49" charset="0"/>
              </a:rPr>
              <a:t>DECLARE</a:t>
            </a:r>
            <a:r>
              <a:rPr lang="en-US" altLang="zh-TW" sz="1800" dirty="0">
                <a:solidFill>
                  <a:srgbClr val="000000"/>
                </a:solidFill>
                <a:latin typeface="Consolas" panose="020B0609020204030204" pitchFamily="49" charset="0"/>
              </a:rPr>
              <a:t> @f_name </a:t>
            </a:r>
            <a:r>
              <a:rPr lang="en-US" altLang="zh-TW" sz="1800" dirty="0" err="1">
                <a:solidFill>
                  <a:srgbClr val="0000FF"/>
                </a:solidFill>
                <a:latin typeface="Consolas" panose="020B0609020204030204" pitchFamily="49" charset="0"/>
              </a:rPr>
              <a:t>nvarchar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30</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@l_name </a:t>
            </a:r>
            <a:r>
              <a:rPr lang="en-US" altLang="zh-TW" sz="1800" dirty="0" err="1">
                <a:solidFill>
                  <a:srgbClr val="0000FF"/>
                </a:solidFill>
                <a:latin typeface="Consolas" panose="020B0609020204030204" pitchFamily="49" charset="0"/>
              </a:rPr>
              <a:t>nvarchar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30</a:t>
            </a:r>
            <a:r>
              <a:rPr lang="en-US" altLang="zh-TW" sz="1800" dirty="0">
                <a:solidFill>
                  <a:srgbClr val="808080"/>
                </a:solidFill>
                <a:latin typeface="Consolas" panose="020B0609020204030204" pitchFamily="49" charset="0"/>
              </a:rPr>
              <a:t>);</a:t>
            </a:r>
          </a:p>
          <a:p>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@f_name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FirstName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@l_name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LastName</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Employees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WHERE</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EmployeeID</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5</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@f_name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 '</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@l_name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emp_name</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zh-TW" altLang="en-US" dirty="0"/>
          </a:p>
        </p:txBody>
      </p:sp>
    </p:spTree>
    <p:extLst>
      <p:ext uri="{BB962C8B-B14F-4D97-AF65-F5344CB8AC3E}">
        <p14:creationId xmlns:p14="http://schemas.microsoft.com/office/powerpoint/2010/main" val="299086859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變數</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以</a:t>
            </a:r>
            <a:r>
              <a:rPr lang="en-US" altLang="zh-TW" b="1" dirty="0">
                <a:latin typeface="微軟正黑體" panose="020B0604030504040204" pitchFamily="34" charset="-120"/>
                <a:ea typeface="微軟正黑體" panose="020B0604030504040204" pitchFamily="34" charset="-120"/>
              </a:rPr>
              <a:t>SQL</a:t>
            </a:r>
            <a:r>
              <a:rPr lang="zh-TW" altLang="en-US" b="1" dirty="0">
                <a:latin typeface="微軟正黑體" panose="020B0604030504040204" pitchFamily="34" charset="-120"/>
                <a:ea typeface="微軟正黑體" panose="020B0604030504040204" pitchFamily="34" charset="-120"/>
              </a:rPr>
              <a:t>語法傳回值</a:t>
            </a:r>
            <a:r>
              <a:rPr lang="en-US" altLang="zh-TW" b="1" dirty="0">
                <a:latin typeface="微軟正黑體" panose="020B0604030504040204" pitchFamily="34" charset="-120"/>
                <a:ea typeface="微軟正黑體" panose="020B0604030504040204" pitchFamily="34" charset="-120"/>
              </a:rPr>
              <a:t>(SET)</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r>
              <a:rPr lang="en-US" altLang="zh-TW" sz="1800" dirty="0">
                <a:solidFill>
                  <a:srgbClr val="0000FF"/>
                </a:solidFill>
                <a:latin typeface="Consolas" panose="020B0609020204030204" pitchFamily="49" charset="0"/>
              </a:rPr>
              <a:t>DECLARE</a:t>
            </a:r>
            <a:r>
              <a:rPr lang="en-US" altLang="zh-TW" sz="1800" dirty="0">
                <a:solidFill>
                  <a:srgbClr val="000000"/>
                </a:solidFill>
                <a:latin typeface="Consolas" panose="020B0609020204030204" pitchFamily="49" charset="0"/>
              </a:rPr>
              <a:t> @rec_count </a:t>
            </a:r>
            <a:r>
              <a:rPr lang="en-US" altLang="zh-TW" sz="1800" dirty="0">
                <a:solidFill>
                  <a:srgbClr val="0000FF"/>
                </a:solidFill>
                <a:latin typeface="Consolas" panose="020B0609020204030204" pitchFamily="49" charset="0"/>
              </a:rPr>
              <a:t>int</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SET</a:t>
            </a:r>
            <a:r>
              <a:rPr lang="en-US" altLang="zh-TW" sz="1800" dirty="0">
                <a:solidFill>
                  <a:srgbClr val="000000"/>
                </a:solidFill>
                <a:latin typeface="Consolas" panose="020B0609020204030204" pitchFamily="49" charset="0"/>
              </a:rPr>
              <a:t> @rec_count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p>
          <a:p>
            <a:r>
              <a:rPr lang="en-US" altLang="zh-TW" sz="1800" dirty="0">
                <a:solidFill>
                  <a:srgbClr val="808080"/>
                </a:solidFill>
                <a:latin typeface="Consolas" panose="020B0609020204030204" pitchFamily="49" charset="0"/>
              </a:rPr>
              <a:t>(</a:t>
            </a:r>
            <a:endParaRPr lang="zh-TW" altLang="en-US"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a:t>
            </a:r>
            <a:r>
              <a:rPr lang="en-US" altLang="zh-TW" sz="1800" dirty="0">
                <a:solidFill>
                  <a:srgbClr val="FF00FF"/>
                </a:solidFill>
                <a:latin typeface="Consolas" panose="020B0609020204030204" pitchFamily="49" charset="0"/>
              </a:rPr>
              <a:t>COUNT</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WHERE</a:t>
            </a:r>
            <a:r>
              <a:rPr lang="en-US" altLang="zh-TW" sz="1800" dirty="0">
                <a:solidFill>
                  <a:srgbClr val="000000"/>
                </a:solidFill>
                <a:latin typeface="Consolas" panose="020B0609020204030204" pitchFamily="49" charset="0"/>
              </a:rPr>
              <a:t> </a:t>
            </a:r>
            <a:r>
              <a:rPr lang="en-US" altLang="zh-TW" sz="1800" dirty="0">
                <a:solidFill>
                  <a:srgbClr val="FF00FF"/>
                </a:solidFill>
                <a:latin typeface="Consolas" panose="020B0609020204030204" pitchFamily="49" charset="0"/>
              </a:rPr>
              <a:t>YEAR</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OrderDate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1997 </a:t>
            </a:r>
            <a:r>
              <a:rPr lang="en-US" altLang="zh-TW" sz="1800" dirty="0">
                <a:solidFill>
                  <a:srgbClr val="808080"/>
                </a:solidFill>
                <a:latin typeface="Consolas" panose="020B0609020204030204" pitchFamily="49" charset="0"/>
              </a:rPr>
              <a:t>AND</a:t>
            </a:r>
            <a:r>
              <a:rPr lang="en-US" altLang="zh-TW" sz="1800" dirty="0">
                <a:solidFill>
                  <a:srgbClr val="000000"/>
                </a:solidFill>
                <a:latin typeface="Consolas" panose="020B0609020204030204" pitchFamily="49" charset="0"/>
              </a:rPr>
              <a:t> </a:t>
            </a:r>
            <a:r>
              <a:rPr lang="en-US" altLang="zh-TW" sz="1800" dirty="0">
                <a:solidFill>
                  <a:srgbClr val="FF00FF"/>
                </a:solidFill>
                <a:latin typeface="Consolas" panose="020B0609020204030204" pitchFamily="49" charset="0"/>
              </a:rPr>
              <a:t>MONTH</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OrderDate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1</a:t>
            </a:r>
          </a:p>
          <a:p>
            <a:r>
              <a:rPr lang="en-US" altLang="zh-TW" sz="1800" dirty="0">
                <a:solidFill>
                  <a:srgbClr val="808080"/>
                </a:solidFill>
                <a:latin typeface="Consolas" panose="020B0609020204030204" pitchFamily="49" charset="0"/>
              </a:rPr>
              <a:t>);</a:t>
            </a:r>
            <a:endParaRPr lang="zh-TW" altLang="en-US"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@rec_count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Order_Count</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730608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IF</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92500" lnSpcReduction="10000"/>
          </a:bodyPr>
          <a:lstStyle/>
          <a:p>
            <a:pPr>
              <a:lnSpc>
                <a:spcPct val="150000"/>
              </a:lnSpc>
            </a:pPr>
            <a:r>
              <a:rPr lang="zh-TW" altLang="en-US" dirty="0">
                <a:latin typeface="微軟正黑體" panose="020B0604030504040204" pitchFamily="34" charset="-120"/>
                <a:ea typeface="微軟正黑體" panose="020B0604030504040204" pitchFamily="34" charset="-120"/>
              </a:rPr>
              <a:t>在 </a:t>
            </a:r>
            <a:r>
              <a:rPr lang="en-US" altLang="zh-TW" dirty="0">
                <a:latin typeface="微軟正黑體" panose="020B0604030504040204" pitchFamily="34" charset="-120"/>
                <a:ea typeface="微軟正黑體" panose="020B0604030504040204" pitchFamily="34" charset="-120"/>
              </a:rPr>
              <a:t>Transact-SQL </a:t>
            </a:r>
            <a:r>
              <a:rPr lang="zh-TW" altLang="en-US" dirty="0">
                <a:latin typeface="微軟正黑體" panose="020B0604030504040204" pitchFamily="34" charset="-120"/>
                <a:ea typeface="微軟正黑體" panose="020B0604030504040204" pitchFamily="34" charset="-120"/>
              </a:rPr>
              <a:t>陳述式的執行上強制加上條件。</a:t>
            </a:r>
            <a:endParaRPr lang="en-US" altLang="zh-TW" dirty="0">
              <a:latin typeface="微軟正黑體" panose="020B0604030504040204" pitchFamily="34" charset="-120"/>
              <a:ea typeface="微軟正黑體" panose="020B0604030504040204" pitchFamily="34" charset="-120"/>
            </a:endParaRPr>
          </a:p>
          <a:p>
            <a:pPr>
              <a:lnSpc>
                <a:spcPct val="150000"/>
              </a:lnSpc>
            </a:pPr>
            <a:r>
              <a:rPr lang="zh-TW" altLang="en-US" dirty="0">
                <a:latin typeface="微軟正黑體" panose="020B0604030504040204" pitchFamily="34" charset="-120"/>
                <a:ea typeface="微軟正黑體" panose="020B0604030504040204" pitchFamily="34" charset="-120"/>
              </a:rPr>
              <a:t> 如果符合條件，則會執行後面 </a:t>
            </a:r>
            <a:r>
              <a:rPr lang="en-US" altLang="zh-TW" dirty="0">
                <a:latin typeface="微軟正黑體" panose="020B0604030504040204" pitchFamily="34" charset="-120"/>
                <a:ea typeface="微軟正黑體" panose="020B0604030504040204" pitchFamily="34" charset="-120"/>
              </a:rPr>
              <a:t>IF </a:t>
            </a:r>
            <a:r>
              <a:rPr lang="zh-TW" altLang="en-US" dirty="0">
                <a:latin typeface="微軟正黑體" panose="020B0604030504040204" pitchFamily="34" charset="-120"/>
                <a:ea typeface="微軟正黑體" panose="020B0604030504040204" pitchFamily="34" charset="-120"/>
              </a:rPr>
              <a:t>關鍵詞及其條件的 </a:t>
            </a:r>
            <a:r>
              <a:rPr lang="en-US" altLang="zh-TW" dirty="0">
                <a:latin typeface="微軟正黑體" panose="020B0604030504040204" pitchFamily="34" charset="-120"/>
                <a:ea typeface="微軟正黑體" panose="020B0604030504040204" pitchFamily="34" charset="-120"/>
              </a:rPr>
              <a:t>Transact-SQL </a:t>
            </a:r>
            <a:r>
              <a:rPr lang="zh-TW" altLang="en-US" dirty="0">
                <a:latin typeface="微軟正黑體" panose="020B0604030504040204" pitchFamily="34" charset="-120"/>
                <a:ea typeface="微軟正黑體" panose="020B0604030504040204" pitchFamily="34" charset="-120"/>
              </a:rPr>
              <a:t>指令</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選擇性 </a:t>
            </a:r>
            <a:r>
              <a:rPr lang="en-US" altLang="zh-TW" dirty="0">
                <a:latin typeface="微軟正黑體" panose="020B0604030504040204" pitchFamily="34" charset="-120"/>
                <a:ea typeface="微軟正黑體" panose="020B0604030504040204" pitchFamily="34" charset="-120"/>
              </a:rPr>
              <a:t>ELSE </a:t>
            </a:r>
            <a:r>
              <a:rPr lang="zh-TW" altLang="en-US" dirty="0">
                <a:latin typeface="微軟正黑體" panose="020B0604030504040204" pitchFamily="34" charset="-120"/>
                <a:ea typeface="微軟正黑體" panose="020B0604030504040204" pitchFamily="34" charset="-120"/>
              </a:rPr>
              <a:t>關鍵字當條件式不為</a:t>
            </a:r>
            <a:r>
              <a:rPr lang="en-US" altLang="zh-TW" dirty="0">
                <a:latin typeface="微軟正黑體" panose="020B0604030504040204" pitchFamily="34" charset="-120"/>
                <a:ea typeface="微軟正黑體" panose="020B0604030504040204" pitchFamily="34" charset="-120"/>
              </a:rPr>
              <a:t>True(False </a:t>
            </a:r>
            <a:r>
              <a:rPr lang="zh-TW" altLang="en-US" dirty="0">
                <a:latin typeface="微軟正黑體" panose="020B0604030504040204" pitchFamily="34" charset="-120"/>
                <a:ea typeface="微軟正黑體" panose="020B0604030504040204" pitchFamily="34" charset="-120"/>
              </a:rPr>
              <a:t>或是</a:t>
            </a:r>
            <a:r>
              <a:rPr lang="en-US" altLang="zh-TW" dirty="0">
                <a:latin typeface="微軟正黑體" panose="020B0604030504040204" pitchFamily="34" charset="-120"/>
                <a:ea typeface="微軟正黑體" panose="020B0604030504040204" pitchFamily="34" charset="-120"/>
              </a:rPr>
              <a:t>Unknown)</a:t>
            </a:r>
            <a:r>
              <a:rPr lang="zh-TW" altLang="en-US" dirty="0">
                <a:latin typeface="微軟正黑體" panose="020B0604030504040204" pitchFamily="34" charset="-120"/>
                <a:ea typeface="微軟正黑體" panose="020B0604030504040204" pitchFamily="34" charset="-120"/>
              </a:rPr>
              <a:t>時執行</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語法：</a:t>
            </a:r>
            <a:endParaRPr lang="en-US" altLang="zh-TW" dirty="0">
              <a:latin typeface="微軟正黑體" panose="020B0604030504040204" pitchFamily="34" charset="-120"/>
              <a:ea typeface="微軟正黑體" panose="020B0604030504040204" pitchFamily="34" charset="-120"/>
            </a:endParaRPr>
          </a:p>
          <a:p>
            <a:r>
              <a:rPr lang="en-US" altLang="zh-TW" sz="1800" dirty="0">
                <a:solidFill>
                  <a:srgbClr val="0000FF"/>
                </a:solidFill>
                <a:latin typeface="Consolas" panose="020B0609020204030204" pitchFamily="49" charset="0"/>
              </a:rPr>
              <a:t>IF</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boolean_expression</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sql_statement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statement_block</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ELSE</a:t>
            </a:r>
          </a:p>
          <a:p>
            <a:r>
              <a:rPr lang="en-US" altLang="zh-TW" sz="1800" dirty="0">
                <a:solidFill>
                  <a:srgbClr val="000000"/>
                </a:solidFill>
                <a:latin typeface="Consolas" panose="020B0609020204030204" pitchFamily="49" charset="0"/>
              </a:rPr>
              <a:t>    { </a:t>
            </a:r>
            <a:r>
              <a:rPr lang="en-US" altLang="zh-TW" sz="1800" dirty="0" err="1">
                <a:solidFill>
                  <a:srgbClr val="000000"/>
                </a:solidFill>
                <a:latin typeface="Consolas" panose="020B0609020204030204" pitchFamily="49" charset="0"/>
              </a:rPr>
              <a:t>sql_statement</a:t>
            </a:r>
            <a:r>
              <a:rPr lang="en-US" altLang="zh-TW" sz="1800" dirty="0">
                <a:solidFill>
                  <a:srgbClr val="000000"/>
                </a:solidFill>
                <a:latin typeface="Consolas" panose="020B0609020204030204" pitchFamily="49" charset="0"/>
              </a:rPr>
              <a:t> | </a:t>
            </a:r>
            <a:r>
              <a:rPr lang="en-US" altLang="zh-TW" sz="1800" dirty="0" err="1">
                <a:solidFill>
                  <a:srgbClr val="000000"/>
                </a:solidFill>
                <a:latin typeface="Consolas" panose="020B0609020204030204" pitchFamily="49" charset="0"/>
              </a:rPr>
              <a:t>statement_block</a:t>
            </a:r>
            <a:r>
              <a:rPr lang="en-US" altLang="zh-TW" sz="1800" dirty="0">
                <a:solidFill>
                  <a:srgbClr val="000000"/>
                </a:solidFill>
                <a:latin typeface="Consolas" panose="020B0609020204030204" pitchFamily="49" charset="0"/>
              </a:rPr>
              <a:t> } ]</a:t>
            </a:r>
            <a:endParaRPr lang="zh-TW" altLang="en-US" dirty="0"/>
          </a:p>
        </p:txBody>
      </p:sp>
    </p:spTree>
    <p:extLst>
      <p:ext uri="{BB962C8B-B14F-4D97-AF65-F5344CB8AC3E}">
        <p14:creationId xmlns:p14="http://schemas.microsoft.com/office/powerpoint/2010/main" val="350933902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IF-</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-1</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92500" lnSpcReduction="20000"/>
          </a:bodyPr>
          <a:lstStyle/>
          <a:p>
            <a:r>
              <a:rPr lang="en-US" altLang="zh-TW" sz="1800" dirty="0">
                <a:solidFill>
                  <a:srgbClr val="0000FF"/>
                </a:solidFill>
                <a:latin typeface="Consolas" panose="020B0609020204030204" pitchFamily="49" charset="0"/>
              </a:rPr>
              <a:t>USE</a:t>
            </a:r>
            <a:r>
              <a:rPr lang="en-US" altLang="zh-TW" sz="1800" dirty="0">
                <a:solidFill>
                  <a:srgbClr val="000000"/>
                </a:solidFill>
                <a:latin typeface="Consolas" panose="020B0609020204030204" pitchFamily="49" charset="0"/>
              </a:rPr>
              <a:t> Northwind</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endParaRPr lang="zh-TW" altLang="en-US"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DECLARE</a:t>
            </a:r>
            <a:r>
              <a:rPr lang="en-US" altLang="zh-TW" sz="1800" dirty="0">
                <a:solidFill>
                  <a:srgbClr val="000000"/>
                </a:solidFill>
                <a:latin typeface="Consolas" panose="020B0609020204030204" pitchFamily="49" charset="0"/>
              </a:rPr>
              <a:t> @n </a:t>
            </a:r>
            <a:r>
              <a:rPr lang="en-US" altLang="zh-TW" sz="1800" dirty="0">
                <a:solidFill>
                  <a:srgbClr val="0000FF"/>
                </a:solidFill>
                <a:latin typeface="Consolas" panose="020B0609020204030204" pitchFamily="49" charset="0"/>
              </a:rPr>
              <a:t>int</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SET</a:t>
            </a:r>
            <a:r>
              <a:rPr lang="en-US" altLang="zh-TW" sz="1800" dirty="0">
                <a:solidFill>
                  <a:srgbClr val="000000"/>
                </a:solidFill>
                <a:latin typeface="Consolas" panose="020B0609020204030204" pitchFamily="49" charset="0"/>
              </a:rPr>
              <a:t> @n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50</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IF</a:t>
            </a:r>
            <a:r>
              <a:rPr lang="en-US" altLang="zh-TW" sz="1800" dirty="0">
                <a:solidFill>
                  <a:srgbClr val="000000"/>
                </a:solidFill>
                <a:latin typeface="Consolas" panose="020B0609020204030204" pitchFamily="49" charset="0"/>
              </a:rPr>
              <a:t> @n </a:t>
            </a:r>
            <a:r>
              <a:rPr lang="en-US" altLang="zh-TW" sz="1800" dirty="0">
                <a:solidFill>
                  <a:srgbClr val="808080"/>
                </a:solidFill>
                <a:latin typeface="Consolas" panose="020B0609020204030204" pitchFamily="49" charset="0"/>
              </a:rPr>
              <a:t>&lt;</a:t>
            </a:r>
            <a:r>
              <a:rPr lang="en-US" altLang="zh-TW" sz="1800" dirty="0">
                <a:solidFill>
                  <a:srgbClr val="000000"/>
                </a:solidFill>
                <a:latin typeface="Consolas" panose="020B0609020204030204" pitchFamily="49" charset="0"/>
              </a:rPr>
              <a:t> 60</a:t>
            </a:r>
          </a:p>
          <a:p>
            <a:r>
              <a:rPr lang="en-US" altLang="zh-TW" sz="1800" dirty="0">
                <a:solidFill>
                  <a:srgbClr val="0000FF"/>
                </a:solidFill>
                <a:latin typeface="Consolas" panose="020B0609020204030204" pitchFamily="49" charset="0"/>
              </a:rPr>
              <a:t>    PRINT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'small'</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ELSE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IF</a:t>
            </a:r>
            <a:r>
              <a:rPr lang="en-US" altLang="zh-TW" sz="1800" dirty="0">
                <a:solidFill>
                  <a:srgbClr val="000000"/>
                </a:solidFill>
                <a:latin typeface="Consolas" panose="020B0609020204030204" pitchFamily="49" charset="0"/>
              </a:rPr>
              <a:t> @n </a:t>
            </a:r>
            <a:r>
              <a:rPr lang="en-US" altLang="zh-TW" sz="1800" dirty="0">
                <a:solidFill>
                  <a:srgbClr val="808080"/>
                </a:solidFill>
                <a:latin typeface="Consolas" panose="020B0609020204030204" pitchFamily="49" charset="0"/>
              </a:rPr>
              <a:t>&gt;=</a:t>
            </a:r>
            <a:r>
              <a:rPr lang="en-US" altLang="zh-TW" sz="1800" dirty="0">
                <a:solidFill>
                  <a:srgbClr val="000000"/>
                </a:solidFill>
                <a:latin typeface="Consolas" panose="020B0609020204030204" pitchFamily="49" charset="0"/>
              </a:rPr>
              <a:t> 60</a:t>
            </a:r>
          </a:p>
          <a:p>
            <a:r>
              <a:rPr lang="en-US" altLang="zh-TW" sz="1800" dirty="0">
                <a:solidFill>
                  <a:srgbClr val="0000FF"/>
                </a:solidFill>
                <a:latin typeface="Consolas" panose="020B0609020204030204" pitchFamily="49" charset="0"/>
              </a:rPr>
              <a:t>    PRINT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'big'</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ELSE</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    PRINT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'unknown'</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zh-TW" altLang="en-US" dirty="0"/>
          </a:p>
        </p:txBody>
      </p:sp>
    </p:spTree>
    <p:extLst>
      <p:ext uri="{BB962C8B-B14F-4D97-AF65-F5344CB8AC3E}">
        <p14:creationId xmlns:p14="http://schemas.microsoft.com/office/powerpoint/2010/main" val="121989531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IF-</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-2</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r>
              <a:rPr lang="en-US" altLang="zh-TW" sz="1800" dirty="0">
                <a:solidFill>
                  <a:srgbClr val="0000FF"/>
                </a:solidFill>
                <a:latin typeface="Consolas" panose="020B0609020204030204" pitchFamily="49" charset="0"/>
              </a:rPr>
              <a:t>USE</a:t>
            </a:r>
            <a:r>
              <a:rPr lang="en-US" altLang="zh-TW" sz="1800" dirty="0">
                <a:solidFill>
                  <a:srgbClr val="000000"/>
                </a:solidFill>
                <a:latin typeface="Consolas" panose="020B0609020204030204" pitchFamily="49" charset="0"/>
              </a:rPr>
              <a:t> Northwind</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endParaRPr lang="en-US" altLang="zh-TW" sz="1800" dirty="0">
              <a:solidFill>
                <a:srgbClr val="0000FF"/>
              </a:solidFill>
              <a:latin typeface="Consolas" panose="020B0609020204030204" pitchFamily="49" charset="0"/>
            </a:endParaRPr>
          </a:p>
          <a:p>
            <a:r>
              <a:rPr lang="en-US" altLang="zh-TW" sz="1800" dirty="0">
                <a:solidFill>
                  <a:srgbClr val="0000FF"/>
                </a:solidFill>
                <a:latin typeface="Consolas" panose="020B0609020204030204" pitchFamily="49" charset="0"/>
              </a:rPr>
              <a:t>DECLARE</a:t>
            </a:r>
            <a:r>
              <a:rPr lang="en-US" altLang="zh-TW" sz="1800" dirty="0">
                <a:solidFill>
                  <a:srgbClr val="000000"/>
                </a:solidFill>
                <a:latin typeface="Consolas" panose="020B0609020204030204" pitchFamily="49" charset="0"/>
              </a:rPr>
              <a:t> @name </a:t>
            </a:r>
            <a:r>
              <a:rPr lang="en-US" altLang="zh-TW" sz="1800" dirty="0" err="1">
                <a:solidFill>
                  <a:srgbClr val="0000FF"/>
                </a:solidFill>
                <a:latin typeface="Consolas" panose="020B0609020204030204" pitchFamily="49" charset="0"/>
              </a:rPr>
              <a:t>nvarchar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20</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SET</a:t>
            </a:r>
            <a:r>
              <a:rPr lang="en-US" altLang="zh-TW" sz="1800" dirty="0">
                <a:solidFill>
                  <a:srgbClr val="000000"/>
                </a:solidFill>
                <a:latin typeface="Consolas" panose="020B0609020204030204" pitchFamily="49" charset="0"/>
              </a:rPr>
              <a:t> @name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FF0000"/>
                </a:solidFill>
                <a:latin typeface="Consolas" panose="020B0609020204030204" pitchFamily="49" charset="0"/>
              </a:rPr>
              <a:t>N'Nancy</a:t>
            </a:r>
            <a:r>
              <a:rPr lang="en-US" altLang="zh-TW" sz="1800" dirty="0">
                <a:solidFill>
                  <a:srgbClr val="FF0000"/>
                </a:solidFill>
                <a:latin typeface="Consolas" panose="020B0609020204030204" pitchFamily="49" charset="0"/>
              </a:rPr>
              <a:t>'</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IF</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EXISTS(</a:t>
            </a:r>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Employees</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WHERE</a:t>
            </a:r>
            <a:r>
              <a:rPr lang="en-US" altLang="zh-TW" sz="1800" dirty="0">
                <a:solidFill>
                  <a:srgbClr val="000000"/>
                </a:solidFill>
                <a:latin typeface="Consolas" panose="020B0609020204030204" pitchFamily="49" charset="0"/>
              </a:rPr>
              <a:t> FirstName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@name</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    PRINT</a:t>
            </a:r>
            <a:r>
              <a:rPr lang="en-US" altLang="zh-TW" sz="1800" dirty="0">
                <a:solidFill>
                  <a:srgbClr val="000000"/>
                </a:solidFill>
                <a:latin typeface="Consolas" panose="020B0609020204030204" pitchFamily="49" charset="0"/>
              </a:rPr>
              <a:t> </a:t>
            </a:r>
            <a:r>
              <a:rPr lang="en-US" altLang="zh-TW" sz="1800" dirty="0">
                <a:solidFill>
                  <a:srgbClr val="FF00FF"/>
                </a:solidFill>
                <a:latin typeface="Consolas" panose="020B0609020204030204" pitchFamily="49" charset="0"/>
              </a:rPr>
              <a:t>CONCAT</a:t>
            </a:r>
            <a:r>
              <a:rPr lang="en-US" altLang="zh-TW" sz="1800" dirty="0">
                <a:solidFill>
                  <a:srgbClr val="808080"/>
                </a:solidFill>
                <a:latin typeface="Consolas" panose="020B0609020204030204" pitchFamily="49" charset="0"/>
              </a:rPr>
              <a:t>(</a:t>
            </a:r>
            <a:r>
              <a:rPr lang="en-US" altLang="zh-TW" sz="1800" dirty="0">
                <a:solidFill>
                  <a:srgbClr val="FF0000"/>
                </a:solidFill>
                <a:latin typeface="Consolas" panose="020B0609020204030204" pitchFamily="49" charset="0"/>
              </a:rPr>
              <a:t>'Yes,'</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@name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 is here!'</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ELSE</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    PRINT</a:t>
            </a:r>
            <a:r>
              <a:rPr lang="en-US" altLang="zh-TW" sz="1800" dirty="0">
                <a:solidFill>
                  <a:srgbClr val="000000"/>
                </a:solidFill>
                <a:latin typeface="Consolas" panose="020B0609020204030204" pitchFamily="49" charset="0"/>
              </a:rPr>
              <a:t> </a:t>
            </a:r>
            <a:r>
              <a:rPr lang="en-US" altLang="zh-TW" sz="1800" dirty="0">
                <a:solidFill>
                  <a:srgbClr val="FF00FF"/>
                </a:solidFill>
                <a:latin typeface="Consolas" panose="020B0609020204030204" pitchFamily="49" charset="0"/>
              </a:rPr>
              <a:t>CONCAT</a:t>
            </a:r>
            <a:r>
              <a:rPr lang="en-US" altLang="zh-TW" sz="1800" dirty="0">
                <a:solidFill>
                  <a:srgbClr val="808080"/>
                </a:solidFill>
                <a:latin typeface="Consolas" panose="020B0609020204030204" pitchFamily="49" charset="0"/>
              </a:rPr>
              <a:t>(</a:t>
            </a:r>
            <a:r>
              <a:rPr lang="en-US" altLang="zh-TW" sz="1800" dirty="0">
                <a:solidFill>
                  <a:srgbClr val="FF0000"/>
                </a:solidFill>
                <a:latin typeface="Consolas" panose="020B0609020204030204" pitchFamily="49" charset="0"/>
              </a:rPr>
              <a:t>'No,'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@name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 is not here!'</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zh-TW" altLang="en-US" dirty="0"/>
          </a:p>
        </p:txBody>
      </p:sp>
    </p:spTree>
    <p:extLst>
      <p:ext uri="{BB962C8B-B14F-4D97-AF65-F5344CB8AC3E}">
        <p14:creationId xmlns:p14="http://schemas.microsoft.com/office/powerpoint/2010/main" val="129757061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IF-</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-3</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Autofit/>
          </a:bodyPr>
          <a:lstStyle/>
          <a:p>
            <a:pPr>
              <a:lnSpc>
                <a:spcPct val="100000"/>
              </a:lnSpc>
            </a:pPr>
            <a:r>
              <a:rPr lang="en-US" altLang="zh-TW" sz="1400" dirty="0">
                <a:solidFill>
                  <a:srgbClr val="0000FF"/>
                </a:solidFill>
                <a:latin typeface="Consolas" panose="020B0609020204030204" pitchFamily="49" charset="0"/>
              </a:rPr>
              <a:t>DECLARE</a:t>
            </a:r>
            <a:r>
              <a:rPr lang="en-US" altLang="zh-TW" sz="1400" dirty="0">
                <a:solidFill>
                  <a:srgbClr val="000000"/>
                </a:solidFill>
                <a:latin typeface="Consolas" panose="020B0609020204030204" pitchFamily="49" charset="0"/>
              </a:rPr>
              <a:t> @n </a:t>
            </a:r>
            <a:r>
              <a:rPr lang="en-US" altLang="zh-TW" sz="1400" dirty="0">
                <a:solidFill>
                  <a:srgbClr val="0000FF"/>
                </a:solidFill>
                <a:latin typeface="Consolas" panose="020B0609020204030204" pitchFamily="49" charset="0"/>
              </a:rPr>
              <a:t>int = 8</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@result </a:t>
            </a:r>
            <a:r>
              <a:rPr lang="en-US" altLang="zh-TW" sz="1400" dirty="0" err="1">
                <a:solidFill>
                  <a:srgbClr val="0000FF"/>
                </a:solidFill>
                <a:latin typeface="Consolas" panose="020B0609020204030204" pitchFamily="49" charset="0"/>
              </a:rPr>
              <a:t>nvarchar</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20</a:t>
            </a:r>
            <a:r>
              <a:rPr lang="en-US" altLang="zh-TW" sz="1400" dirty="0">
                <a:solidFill>
                  <a:srgbClr val="808080"/>
                </a:solidFill>
                <a:latin typeface="Consolas" panose="020B0609020204030204" pitchFamily="49" charset="0"/>
              </a:rPr>
              <a:t>);</a:t>
            </a:r>
            <a:endParaRPr lang="en-US" altLang="zh-TW" sz="1400" dirty="0">
              <a:solidFill>
                <a:srgbClr val="000000"/>
              </a:solidFill>
              <a:latin typeface="Consolas" panose="020B0609020204030204" pitchFamily="49" charset="0"/>
            </a:endParaRPr>
          </a:p>
          <a:p>
            <a:pPr>
              <a:lnSpc>
                <a:spcPct val="100000"/>
              </a:lnSpc>
            </a:pPr>
            <a:r>
              <a:rPr lang="en-US" altLang="zh-TW" sz="1400" dirty="0">
                <a:solidFill>
                  <a:srgbClr val="0000FF"/>
                </a:solidFill>
                <a:latin typeface="Consolas" panose="020B0609020204030204" pitchFamily="49" charset="0"/>
              </a:rPr>
              <a:t>IF</a:t>
            </a:r>
            <a:r>
              <a:rPr lang="en-US" altLang="zh-TW" sz="1400" dirty="0">
                <a:solidFill>
                  <a:srgbClr val="000000"/>
                </a:solidFill>
                <a:latin typeface="Consolas" panose="020B0609020204030204" pitchFamily="49" charset="0"/>
              </a:rPr>
              <a:t> @n </a:t>
            </a:r>
            <a:r>
              <a:rPr lang="en-US" altLang="zh-TW" sz="1400" dirty="0">
                <a:solidFill>
                  <a:srgbClr val="808080"/>
                </a:solidFill>
                <a:latin typeface="Consolas" panose="020B0609020204030204" pitchFamily="49" charset="0"/>
              </a:rPr>
              <a:t>&lt;</a:t>
            </a:r>
            <a:r>
              <a:rPr lang="en-US" altLang="zh-TW" sz="1400" dirty="0">
                <a:solidFill>
                  <a:srgbClr val="000000"/>
                </a:solidFill>
                <a:latin typeface="Consolas" panose="020B0609020204030204" pitchFamily="49" charset="0"/>
              </a:rPr>
              <a:t> 5 </a:t>
            </a:r>
          </a:p>
          <a:p>
            <a:pPr>
              <a:lnSpc>
                <a:spcPct val="100000"/>
              </a:lnSpc>
            </a:pPr>
            <a:r>
              <a:rPr lang="en-US" altLang="zh-TW" sz="1400" dirty="0">
                <a:solidFill>
                  <a:srgbClr val="000000"/>
                </a:solidFill>
                <a:latin typeface="Consolas" panose="020B0609020204030204" pitchFamily="49" charset="0"/>
              </a:rPr>
              <a:t>    </a:t>
            </a:r>
            <a:r>
              <a:rPr lang="en-US" altLang="zh-TW" sz="1400" dirty="0">
                <a:solidFill>
                  <a:srgbClr val="0000FF"/>
                </a:solidFill>
                <a:latin typeface="Consolas" panose="020B0609020204030204" pitchFamily="49" charset="0"/>
              </a:rPr>
              <a:t>SET</a:t>
            </a:r>
            <a:r>
              <a:rPr lang="en-US" altLang="zh-TW" sz="1400" dirty="0">
                <a:solidFill>
                  <a:srgbClr val="000000"/>
                </a:solidFill>
                <a:latin typeface="Consolas" panose="020B0609020204030204" pitchFamily="49" charset="0"/>
              </a:rPr>
              <a:t> @result </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a:t>
            </a:r>
            <a:r>
              <a:rPr lang="en-US" altLang="zh-TW" sz="1400" dirty="0" err="1">
                <a:solidFill>
                  <a:srgbClr val="FF0000"/>
                </a:solidFill>
                <a:latin typeface="Consolas" panose="020B0609020204030204" pitchFamily="49" charset="0"/>
              </a:rPr>
              <a:t>N'Less</a:t>
            </a:r>
            <a:r>
              <a:rPr lang="en-US" altLang="zh-TW" sz="1400" dirty="0">
                <a:solidFill>
                  <a:srgbClr val="FF0000"/>
                </a:solidFill>
                <a:latin typeface="Consolas" panose="020B0609020204030204" pitchFamily="49" charset="0"/>
              </a:rPr>
              <a:t> than 5'</a:t>
            </a:r>
            <a:r>
              <a:rPr lang="en-US" altLang="zh-TW" sz="1400" dirty="0">
                <a:solidFill>
                  <a:srgbClr val="808080"/>
                </a:solidFill>
                <a:latin typeface="Consolas" panose="020B0609020204030204" pitchFamily="49" charset="0"/>
              </a:rPr>
              <a:t>;</a:t>
            </a:r>
            <a:endParaRPr lang="en-US" altLang="zh-TW" sz="1400" dirty="0">
              <a:solidFill>
                <a:srgbClr val="000000"/>
              </a:solidFill>
              <a:latin typeface="Consolas" panose="020B0609020204030204" pitchFamily="49" charset="0"/>
            </a:endParaRPr>
          </a:p>
          <a:p>
            <a:pPr>
              <a:lnSpc>
                <a:spcPct val="100000"/>
              </a:lnSpc>
            </a:pPr>
            <a:r>
              <a:rPr lang="en-US" altLang="zh-TW" sz="1400" dirty="0">
                <a:solidFill>
                  <a:srgbClr val="0000FF"/>
                </a:solidFill>
                <a:latin typeface="Consolas" panose="020B0609020204030204" pitchFamily="49" charset="0"/>
              </a:rPr>
              <a:t>ELSE</a:t>
            </a:r>
            <a:r>
              <a:rPr lang="en-US" altLang="zh-TW" sz="1400" dirty="0">
                <a:solidFill>
                  <a:srgbClr val="000000"/>
                </a:solidFill>
                <a:latin typeface="Consolas" panose="020B0609020204030204" pitchFamily="49" charset="0"/>
              </a:rPr>
              <a:t> </a:t>
            </a:r>
            <a:r>
              <a:rPr lang="en-US" altLang="zh-TW" sz="1400" dirty="0">
                <a:solidFill>
                  <a:srgbClr val="0000FF"/>
                </a:solidFill>
                <a:latin typeface="Consolas" panose="020B0609020204030204" pitchFamily="49" charset="0"/>
              </a:rPr>
              <a:t>IF</a:t>
            </a:r>
            <a:r>
              <a:rPr lang="en-US" altLang="zh-TW" sz="1400" dirty="0">
                <a:solidFill>
                  <a:srgbClr val="000000"/>
                </a:solidFill>
                <a:latin typeface="Consolas" panose="020B0609020204030204" pitchFamily="49" charset="0"/>
              </a:rPr>
              <a:t> @n </a:t>
            </a:r>
            <a:r>
              <a:rPr lang="en-US" altLang="zh-TW" sz="1400" dirty="0">
                <a:solidFill>
                  <a:srgbClr val="808080"/>
                </a:solidFill>
                <a:latin typeface="Consolas" panose="020B0609020204030204" pitchFamily="49" charset="0"/>
              </a:rPr>
              <a:t>BETWEEN</a:t>
            </a:r>
            <a:r>
              <a:rPr lang="en-US" altLang="zh-TW" sz="1400" dirty="0">
                <a:solidFill>
                  <a:srgbClr val="000000"/>
                </a:solidFill>
                <a:latin typeface="Consolas" panose="020B0609020204030204" pitchFamily="49" charset="0"/>
              </a:rPr>
              <a:t> 5 </a:t>
            </a:r>
            <a:r>
              <a:rPr lang="en-US" altLang="zh-TW" sz="1400" dirty="0">
                <a:solidFill>
                  <a:srgbClr val="808080"/>
                </a:solidFill>
                <a:latin typeface="Consolas" panose="020B0609020204030204" pitchFamily="49" charset="0"/>
              </a:rPr>
              <a:t>AND</a:t>
            </a:r>
            <a:r>
              <a:rPr lang="en-US" altLang="zh-TW" sz="1400" dirty="0">
                <a:solidFill>
                  <a:srgbClr val="000000"/>
                </a:solidFill>
                <a:latin typeface="Consolas" panose="020B0609020204030204" pitchFamily="49" charset="0"/>
              </a:rPr>
              <a:t> 10 </a:t>
            </a:r>
          </a:p>
          <a:p>
            <a:pPr>
              <a:lnSpc>
                <a:spcPct val="100000"/>
              </a:lnSpc>
            </a:pPr>
            <a:r>
              <a:rPr lang="en-US" altLang="zh-TW" sz="1400" dirty="0">
                <a:solidFill>
                  <a:srgbClr val="000000"/>
                </a:solidFill>
                <a:latin typeface="Consolas" panose="020B0609020204030204" pitchFamily="49" charset="0"/>
              </a:rPr>
              <a:t>    </a:t>
            </a:r>
            <a:r>
              <a:rPr lang="en-US" altLang="zh-TW" sz="1400" dirty="0">
                <a:solidFill>
                  <a:srgbClr val="0000FF"/>
                </a:solidFill>
                <a:latin typeface="Consolas" panose="020B0609020204030204" pitchFamily="49" charset="0"/>
              </a:rPr>
              <a:t>SET</a:t>
            </a:r>
            <a:r>
              <a:rPr lang="en-US" altLang="zh-TW" sz="1400" dirty="0">
                <a:solidFill>
                  <a:srgbClr val="000000"/>
                </a:solidFill>
                <a:latin typeface="Consolas" panose="020B0609020204030204" pitchFamily="49" charset="0"/>
              </a:rPr>
              <a:t> @result </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a:t>
            </a:r>
            <a:r>
              <a:rPr lang="en-US" altLang="zh-TW" sz="1400" dirty="0" err="1">
                <a:solidFill>
                  <a:srgbClr val="FF0000"/>
                </a:solidFill>
                <a:latin typeface="Consolas" panose="020B0609020204030204" pitchFamily="49" charset="0"/>
              </a:rPr>
              <a:t>N'Between</a:t>
            </a:r>
            <a:r>
              <a:rPr lang="en-US" altLang="zh-TW" sz="1400" dirty="0">
                <a:solidFill>
                  <a:srgbClr val="FF0000"/>
                </a:solidFill>
                <a:latin typeface="Consolas" panose="020B0609020204030204" pitchFamily="49" charset="0"/>
              </a:rPr>
              <a:t> 5 and 10'</a:t>
            </a:r>
            <a:r>
              <a:rPr lang="en-US" altLang="zh-TW" sz="1400" dirty="0">
                <a:solidFill>
                  <a:srgbClr val="808080"/>
                </a:solidFill>
                <a:latin typeface="Consolas" panose="020B0609020204030204" pitchFamily="49" charset="0"/>
              </a:rPr>
              <a:t>;</a:t>
            </a:r>
            <a:endParaRPr lang="en-US" altLang="zh-TW" sz="1400" dirty="0">
              <a:solidFill>
                <a:srgbClr val="000000"/>
              </a:solidFill>
              <a:latin typeface="Consolas" panose="020B0609020204030204" pitchFamily="49" charset="0"/>
            </a:endParaRPr>
          </a:p>
          <a:p>
            <a:pPr>
              <a:lnSpc>
                <a:spcPct val="100000"/>
              </a:lnSpc>
            </a:pPr>
            <a:r>
              <a:rPr lang="en-US" altLang="zh-TW" sz="1400" dirty="0">
                <a:solidFill>
                  <a:srgbClr val="0000FF"/>
                </a:solidFill>
                <a:latin typeface="Consolas" panose="020B0609020204030204" pitchFamily="49" charset="0"/>
              </a:rPr>
              <a:t>ELSE</a:t>
            </a:r>
            <a:r>
              <a:rPr lang="en-US" altLang="zh-TW" sz="1400" dirty="0">
                <a:solidFill>
                  <a:srgbClr val="000000"/>
                </a:solidFill>
                <a:latin typeface="Consolas" panose="020B0609020204030204" pitchFamily="49" charset="0"/>
              </a:rPr>
              <a:t> </a:t>
            </a:r>
            <a:r>
              <a:rPr lang="en-US" altLang="zh-TW" sz="1400" dirty="0">
                <a:solidFill>
                  <a:srgbClr val="0000FF"/>
                </a:solidFill>
                <a:latin typeface="Consolas" panose="020B0609020204030204" pitchFamily="49" charset="0"/>
              </a:rPr>
              <a:t>IF</a:t>
            </a:r>
            <a:r>
              <a:rPr lang="en-US" altLang="zh-TW" sz="1400" dirty="0">
                <a:solidFill>
                  <a:srgbClr val="000000"/>
                </a:solidFill>
                <a:latin typeface="Consolas" panose="020B0609020204030204" pitchFamily="49" charset="0"/>
              </a:rPr>
              <a:t> @n </a:t>
            </a:r>
            <a:r>
              <a:rPr lang="en-US" altLang="zh-TW" sz="1400" dirty="0">
                <a:solidFill>
                  <a:srgbClr val="808080"/>
                </a:solidFill>
                <a:latin typeface="Consolas" panose="020B0609020204030204" pitchFamily="49" charset="0"/>
              </a:rPr>
              <a:t>&gt;</a:t>
            </a:r>
            <a:r>
              <a:rPr lang="en-US" altLang="zh-TW" sz="1400" dirty="0">
                <a:solidFill>
                  <a:srgbClr val="000000"/>
                </a:solidFill>
                <a:latin typeface="Consolas" panose="020B0609020204030204" pitchFamily="49" charset="0"/>
              </a:rPr>
              <a:t> 10 </a:t>
            </a:r>
          </a:p>
          <a:p>
            <a:pPr>
              <a:lnSpc>
                <a:spcPct val="100000"/>
              </a:lnSpc>
            </a:pPr>
            <a:r>
              <a:rPr lang="en-US" altLang="zh-TW" sz="1400" dirty="0">
                <a:solidFill>
                  <a:srgbClr val="000000"/>
                </a:solidFill>
                <a:latin typeface="Consolas" panose="020B0609020204030204" pitchFamily="49" charset="0"/>
              </a:rPr>
              <a:t>    </a:t>
            </a:r>
            <a:r>
              <a:rPr lang="en-US" altLang="zh-TW" sz="1400" dirty="0">
                <a:solidFill>
                  <a:srgbClr val="0000FF"/>
                </a:solidFill>
                <a:latin typeface="Consolas" panose="020B0609020204030204" pitchFamily="49" charset="0"/>
              </a:rPr>
              <a:t>SET</a:t>
            </a:r>
            <a:r>
              <a:rPr lang="en-US" altLang="zh-TW" sz="1400" dirty="0">
                <a:solidFill>
                  <a:srgbClr val="000000"/>
                </a:solidFill>
                <a:latin typeface="Consolas" panose="020B0609020204030204" pitchFamily="49" charset="0"/>
              </a:rPr>
              <a:t> @result </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a:t>
            </a:r>
            <a:r>
              <a:rPr lang="en-US" altLang="zh-TW" sz="1400" dirty="0" err="1">
                <a:solidFill>
                  <a:srgbClr val="FF0000"/>
                </a:solidFill>
                <a:latin typeface="Consolas" panose="020B0609020204030204" pitchFamily="49" charset="0"/>
              </a:rPr>
              <a:t>N'Greater</a:t>
            </a:r>
            <a:r>
              <a:rPr lang="en-US" altLang="zh-TW" sz="1400" dirty="0">
                <a:solidFill>
                  <a:srgbClr val="FF0000"/>
                </a:solidFill>
                <a:latin typeface="Consolas" panose="020B0609020204030204" pitchFamily="49" charset="0"/>
              </a:rPr>
              <a:t> than 10'</a:t>
            </a:r>
            <a:r>
              <a:rPr lang="en-US" altLang="zh-TW" sz="1400" dirty="0">
                <a:solidFill>
                  <a:srgbClr val="808080"/>
                </a:solidFill>
                <a:latin typeface="Consolas" panose="020B0609020204030204" pitchFamily="49" charset="0"/>
              </a:rPr>
              <a:t>;</a:t>
            </a:r>
            <a:endParaRPr lang="en-US" altLang="zh-TW" sz="1400" dirty="0">
              <a:solidFill>
                <a:srgbClr val="000000"/>
              </a:solidFill>
              <a:latin typeface="Consolas" panose="020B0609020204030204" pitchFamily="49" charset="0"/>
            </a:endParaRPr>
          </a:p>
          <a:p>
            <a:pPr>
              <a:lnSpc>
                <a:spcPct val="100000"/>
              </a:lnSpc>
            </a:pPr>
            <a:r>
              <a:rPr lang="en-US" altLang="zh-TW" sz="1400" dirty="0">
                <a:solidFill>
                  <a:srgbClr val="0000FF"/>
                </a:solidFill>
                <a:latin typeface="Consolas" panose="020B0609020204030204" pitchFamily="49" charset="0"/>
              </a:rPr>
              <a:t>ELSE </a:t>
            </a:r>
          </a:p>
          <a:p>
            <a:pPr>
              <a:lnSpc>
                <a:spcPct val="100000"/>
              </a:lnSpc>
            </a:pPr>
            <a:r>
              <a:rPr lang="en-US" altLang="zh-TW" sz="1400" dirty="0">
                <a:solidFill>
                  <a:srgbClr val="0000FF"/>
                </a:solidFill>
                <a:latin typeface="Consolas" panose="020B0609020204030204" pitchFamily="49" charset="0"/>
              </a:rPr>
              <a:t>    SET</a:t>
            </a:r>
            <a:r>
              <a:rPr lang="en-US" altLang="zh-TW" sz="1400" dirty="0">
                <a:solidFill>
                  <a:srgbClr val="000000"/>
                </a:solidFill>
                <a:latin typeface="Consolas" panose="020B0609020204030204" pitchFamily="49" charset="0"/>
              </a:rPr>
              <a:t> @result </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a:t>
            </a:r>
            <a:r>
              <a:rPr lang="en-US" altLang="zh-TW" sz="1400" dirty="0" err="1">
                <a:solidFill>
                  <a:srgbClr val="FF0000"/>
                </a:solidFill>
                <a:latin typeface="Consolas" panose="020B0609020204030204" pitchFamily="49" charset="0"/>
              </a:rPr>
              <a:t>N'Unknown</a:t>
            </a:r>
            <a:r>
              <a:rPr lang="en-US" altLang="zh-TW" sz="1400" dirty="0">
                <a:solidFill>
                  <a:srgbClr val="FF0000"/>
                </a:solidFill>
                <a:latin typeface="Consolas" panose="020B0609020204030204" pitchFamily="49" charset="0"/>
              </a:rPr>
              <a:t>'</a:t>
            </a:r>
            <a:r>
              <a:rPr lang="en-US" altLang="zh-TW" sz="1400" dirty="0">
                <a:solidFill>
                  <a:srgbClr val="808080"/>
                </a:solidFill>
                <a:latin typeface="Consolas" panose="020B0609020204030204" pitchFamily="49" charset="0"/>
              </a:rPr>
              <a:t>;</a:t>
            </a:r>
            <a:endParaRPr lang="en-US" altLang="zh-TW" sz="1400" dirty="0">
              <a:solidFill>
                <a:srgbClr val="000000"/>
              </a:solidFill>
              <a:latin typeface="Consolas" panose="020B0609020204030204" pitchFamily="49" charset="0"/>
            </a:endParaRPr>
          </a:p>
          <a:p>
            <a:pPr>
              <a:lnSpc>
                <a:spcPct val="100000"/>
              </a:lnSpc>
            </a:pPr>
            <a:r>
              <a:rPr lang="pt-BR" altLang="zh-TW" sz="1400" dirty="0">
                <a:solidFill>
                  <a:srgbClr val="0000FF"/>
                </a:solidFill>
                <a:latin typeface="Consolas" panose="020B0609020204030204" pitchFamily="49" charset="0"/>
              </a:rPr>
              <a:t>SELECT</a:t>
            </a:r>
            <a:r>
              <a:rPr lang="pt-BR" altLang="zh-TW" sz="1400" dirty="0">
                <a:solidFill>
                  <a:srgbClr val="000000"/>
                </a:solidFill>
                <a:latin typeface="Consolas" panose="020B0609020204030204" pitchFamily="49" charset="0"/>
              </a:rPr>
              <a:t> @n </a:t>
            </a:r>
            <a:r>
              <a:rPr lang="pt-BR" altLang="zh-TW" sz="1400" dirty="0">
                <a:solidFill>
                  <a:srgbClr val="0000FF"/>
                </a:solidFill>
                <a:latin typeface="Consolas" panose="020B0609020204030204" pitchFamily="49" charset="0"/>
              </a:rPr>
              <a:t>AS</a:t>
            </a:r>
            <a:r>
              <a:rPr lang="pt-BR" altLang="zh-TW" sz="1400" dirty="0">
                <a:solidFill>
                  <a:srgbClr val="000000"/>
                </a:solidFill>
                <a:latin typeface="Consolas" panose="020B0609020204030204" pitchFamily="49" charset="0"/>
              </a:rPr>
              <a:t> num</a:t>
            </a:r>
            <a:r>
              <a:rPr lang="pt-BR" altLang="zh-TW" sz="1400" dirty="0">
                <a:solidFill>
                  <a:srgbClr val="808080"/>
                </a:solidFill>
                <a:latin typeface="Consolas" panose="020B0609020204030204" pitchFamily="49" charset="0"/>
              </a:rPr>
              <a:t>,</a:t>
            </a:r>
            <a:r>
              <a:rPr lang="pt-BR" altLang="zh-TW" sz="1400" dirty="0">
                <a:solidFill>
                  <a:srgbClr val="000000"/>
                </a:solidFill>
                <a:latin typeface="Consolas" panose="020B0609020204030204" pitchFamily="49" charset="0"/>
              </a:rPr>
              <a:t> @result </a:t>
            </a:r>
            <a:r>
              <a:rPr lang="pt-BR" altLang="zh-TW" sz="1400" dirty="0">
                <a:solidFill>
                  <a:srgbClr val="0000FF"/>
                </a:solidFill>
                <a:latin typeface="Consolas" panose="020B0609020204030204" pitchFamily="49" charset="0"/>
              </a:rPr>
              <a:t>AS</a:t>
            </a:r>
            <a:r>
              <a:rPr lang="pt-BR" altLang="zh-TW" sz="1400" dirty="0">
                <a:solidFill>
                  <a:srgbClr val="000000"/>
                </a:solidFill>
                <a:latin typeface="Consolas" panose="020B0609020204030204" pitchFamily="49" charset="0"/>
              </a:rPr>
              <a:t> result</a:t>
            </a:r>
            <a:r>
              <a:rPr lang="pt-BR" altLang="zh-TW" sz="1400" dirty="0">
                <a:solidFill>
                  <a:srgbClr val="808080"/>
                </a:solidFill>
                <a:latin typeface="Consolas" panose="020B0609020204030204" pitchFamily="49" charset="0"/>
              </a:rPr>
              <a:t>;</a:t>
            </a:r>
            <a:endParaRPr lang="pt-BR" altLang="zh-TW" sz="1400" dirty="0">
              <a:solidFill>
                <a:srgbClr val="000000"/>
              </a:solidFill>
              <a:latin typeface="Consolas" panose="020B0609020204030204" pitchFamily="49" charset="0"/>
            </a:endParaRPr>
          </a:p>
          <a:p>
            <a:pPr>
              <a:lnSpc>
                <a:spcPct val="100000"/>
              </a:lnSpc>
            </a:pPr>
            <a:r>
              <a:rPr lang="en-US" altLang="zh-TW" sz="1400" dirty="0">
                <a:solidFill>
                  <a:srgbClr val="0000FF"/>
                </a:solidFill>
                <a:latin typeface="Consolas" panose="020B0609020204030204" pitchFamily="49" charset="0"/>
              </a:rPr>
              <a:t>GO</a:t>
            </a:r>
            <a:endParaRPr lang="zh-TW" altLang="en-US" sz="1400" dirty="0"/>
          </a:p>
        </p:txBody>
      </p:sp>
    </p:spTree>
    <p:extLst>
      <p:ext uri="{BB962C8B-B14F-4D97-AF65-F5344CB8AC3E}">
        <p14:creationId xmlns:p14="http://schemas.microsoft.com/office/powerpoint/2010/main" val="378660880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IF-</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-3(</a:t>
            </a:r>
            <a:r>
              <a:rPr lang="zh-TW" altLang="en-US" b="1" dirty="0">
                <a:latin typeface="微軟正黑體" panose="020B0604030504040204" pitchFamily="34" charset="-120"/>
                <a:ea typeface="微軟正黑體" panose="020B0604030504040204" pitchFamily="34" charset="-120"/>
              </a:rPr>
              <a:t>比較</a:t>
            </a:r>
            <a:r>
              <a:rPr lang="en-US" altLang="zh-TW" b="1" dirty="0">
                <a:latin typeface="微軟正黑體" panose="020B0604030504040204" pitchFamily="34" charset="-120"/>
                <a:ea typeface="微軟正黑體" panose="020B0604030504040204" pitchFamily="34" charset="-120"/>
              </a:rPr>
              <a:t>CASE)</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Autofit/>
          </a:bodyPr>
          <a:lstStyle/>
          <a:p>
            <a:r>
              <a:rPr lang="en-US" altLang="zh-TW" sz="1800" dirty="0">
                <a:solidFill>
                  <a:srgbClr val="0000FF"/>
                </a:solidFill>
                <a:latin typeface="Consolas" panose="020B0609020204030204" pitchFamily="49" charset="0"/>
              </a:rPr>
              <a:t>DECLARE</a:t>
            </a:r>
            <a:r>
              <a:rPr lang="en-US" altLang="zh-TW" sz="1800" dirty="0">
                <a:solidFill>
                  <a:srgbClr val="000000"/>
                </a:solidFill>
                <a:latin typeface="Consolas" panose="020B0609020204030204" pitchFamily="49" charset="0"/>
              </a:rPr>
              <a:t> @n </a:t>
            </a:r>
            <a:r>
              <a:rPr lang="en-US" altLang="zh-TW" sz="1800" dirty="0">
                <a:solidFill>
                  <a:srgbClr val="0000FF"/>
                </a:solidFill>
                <a:latin typeface="Consolas" panose="020B0609020204030204" pitchFamily="49" charset="0"/>
              </a:rPr>
              <a:t>int</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@result </a:t>
            </a:r>
            <a:r>
              <a:rPr lang="en-US" altLang="zh-TW" sz="1800" dirty="0" err="1">
                <a:solidFill>
                  <a:srgbClr val="0000FF"/>
                </a:solidFill>
                <a:latin typeface="Consolas" panose="020B0609020204030204" pitchFamily="49" charset="0"/>
              </a:rPr>
              <a:t>nvarchar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20</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SET</a:t>
            </a:r>
            <a:r>
              <a:rPr lang="en-US" altLang="zh-TW" sz="1800" dirty="0">
                <a:solidFill>
                  <a:srgbClr val="000000"/>
                </a:solidFill>
                <a:latin typeface="Consolas" panose="020B0609020204030204" pitchFamily="49" charset="0"/>
              </a:rPr>
              <a:t> @n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8</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SET</a:t>
            </a:r>
            <a:r>
              <a:rPr lang="en-US" altLang="zh-TW" sz="1800" dirty="0">
                <a:solidFill>
                  <a:srgbClr val="000000"/>
                </a:solidFill>
                <a:latin typeface="Consolas" panose="020B0609020204030204" pitchFamily="49" charset="0"/>
              </a:rPr>
              <a:t> @result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CASE</a:t>
            </a:r>
            <a:r>
              <a:rPr lang="en-US" altLang="zh-TW" sz="1800" dirty="0">
                <a:solidFill>
                  <a:srgbClr val="000000"/>
                </a:solidFill>
                <a:latin typeface="Consolas" panose="020B0609020204030204" pitchFamily="49" charset="0"/>
              </a:rPr>
              <a:t> </a:t>
            </a:r>
          </a:p>
          <a:p>
            <a:r>
              <a:rPr lang="en-US" altLang="zh-TW" sz="1800" dirty="0">
                <a:solidFill>
                  <a:srgbClr val="0000FF"/>
                </a:solidFill>
                <a:latin typeface="Consolas" panose="020B0609020204030204" pitchFamily="49" charset="0"/>
              </a:rPr>
              <a:t>    WHEN</a:t>
            </a:r>
            <a:r>
              <a:rPr lang="en-US" altLang="zh-TW" sz="1800" dirty="0">
                <a:solidFill>
                  <a:srgbClr val="000000"/>
                </a:solidFill>
                <a:latin typeface="Consolas" panose="020B0609020204030204" pitchFamily="49" charset="0"/>
              </a:rPr>
              <a:t> @n </a:t>
            </a:r>
            <a:r>
              <a:rPr lang="en-US" altLang="zh-TW" sz="1800" dirty="0">
                <a:solidFill>
                  <a:srgbClr val="808080"/>
                </a:solidFill>
                <a:latin typeface="Consolas" panose="020B0609020204030204" pitchFamily="49" charset="0"/>
              </a:rPr>
              <a:t>&lt;</a:t>
            </a:r>
            <a:r>
              <a:rPr lang="en-US" altLang="zh-TW" sz="1800" dirty="0">
                <a:solidFill>
                  <a:srgbClr val="000000"/>
                </a:solidFill>
                <a:latin typeface="Consolas" panose="020B0609020204030204" pitchFamily="49" charset="0"/>
              </a:rPr>
              <a:t> 5 </a:t>
            </a:r>
            <a:r>
              <a:rPr lang="en-US" altLang="zh-TW" sz="1800" dirty="0">
                <a:solidFill>
                  <a:srgbClr val="0000FF"/>
                </a:solidFill>
                <a:latin typeface="Consolas" panose="020B0609020204030204" pitchFamily="49" charset="0"/>
              </a:rPr>
              <a:t>THEN</a:t>
            </a:r>
            <a:r>
              <a:rPr lang="en-US" altLang="zh-TW" sz="1800" dirty="0">
                <a:solidFill>
                  <a:srgbClr val="000000"/>
                </a:solidFill>
                <a:latin typeface="Consolas" panose="020B0609020204030204" pitchFamily="49" charset="0"/>
              </a:rPr>
              <a:t> </a:t>
            </a:r>
            <a:r>
              <a:rPr lang="en-US" altLang="zh-TW" sz="1800" dirty="0" err="1">
                <a:solidFill>
                  <a:srgbClr val="FF0000"/>
                </a:solidFill>
                <a:latin typeface="Consolas" panose="020B0609020204030204" pitchFamily="49" charset="0"/>
              </a:rPr>
              <a:t>N'Less</a:t>
            </a:r>
            <a:r>
              <a:rPr lang="en-US" altLang="zh-TW" sz="1800" dirty="0">
                <a:solidFill>
                  <a:srgbClr val="FF0000"/>
                </a:solidFill>
                <a:latin typeface="Consolas" panose="020B0609020204030204" pitchFamily="49" charset="0"/>
              </a:rPr>
              <a:t> than 5’</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    WHEN</a:t>
            </a:r>
            <a:r>
              <a:rPr lang="en-US" altLang="zh-TW" sz="1800" dirty="0">
                <a:solidFill>
                  <a:srgbClr val="000000"/>
                </a:solidFill>
                <a:latin typeface="Consolas" panose="020B0609020204030204" pitchFamily="49" charset="0"/>
              </a:rPr>
              <a:t> @n </a:t>
            </a:r>
            <a:r>
              <a:rPr lang="en-US" altLang="zh-TW" sz="1800" dirty="0">
                <a:solidFill>
                  <a:srgbClr val="808080"/>
                </a:solidFill>
                <a:latin typeface="Consolas" panose="020B0609020204030204" pitchFamily="49" charset="0"/>
              </a:rPr>
              <a:t>BETWEEN</a:t>
            </a:r>
            <a:r>
              <a:rPr lang="en-US" altLang="zh-TW" sz="1800" dirty="0">
                <a:solidFill>
                  <a:srgbClr val="000000"/>
                </a:solidFill>
                <a:latin typeface="Consolas" panose="020B0609020204030204" pitchFamily="49" charset="0"/>
              </a:rPr>
              <a:t> 5 </a:t>
            </a:r>
            <a:r>
              <a:rPr lang="en-US" altLang="zh-TW" sz="1800" dirty="0">
                <a:solidFill>
                  <a:srgbClr val="808080"/>
                </a:solidFill>
                <a:latin typeface="Consolas" panose="020B0609020204030204" pitchFamily="49" charset="0"/>
              </a:rPr>
              <a:t>AND</a:t>
            </a:r>
            <a:r>
              <a:rPr lang="en-US" altLang="zh-TW" sz="1800" dirty="0">
                <a:solidFill>
                  <a:srgbClr val="000000"/>
                </a:solidFill>
                <a:latin typeface="Consolas" panose="020B0609020204030204" pitchFamily="49" charset="0"/>
              </a:rPr>
              <a:t> 10 </a:t>
            </a:r>
            <a:r>
              <a:rPr lang="en-US" altLang="zh-TW" sz="1800" dirty="0">
                <a:solidFill>
                  <a:srgbClr val="0000FF"/>
                </a:solidFill>
                <a:latin typeface="Consolas" panose="020B0609020204030204" pitchFamily="49" charset="0"/>
              </a:rPr>
              <a:t>THEN</a:t>
            </a:r>
            <a:r>
              <a:rPr lang="en-US" altLang="zh-TW" sz="1800" dirty="0">
                <a:solidFill>
                  <a:srgbClr val="000000"/>
                </a:solidFill>
                <a:latin typeface="Consolas" panose="020B0609020204030204" pitchFamily="49" charset="0"/>
              </a:rPr>
              <a:t> </a:t>
            </a:r>
            <a:r>
              <a:rPr lang="en-US" altLang="zh-TW" sz="1800" dirty="0" err="1">
                <a:solidFill>
                  <a:srgbClr val="FF0000"/>
                </a:solidFill>
                <a:latin typeface="Consolas" panose="020B0609020204030204" pitchFamily="49" charset="0"/>
              </a:rPr>
              <a:t>N'Between</a:t>
            </a:r>
            <a:r>
              <a:rPr lang="en-US" altLang="zh-TW" sz="1800" dirty="0">
                <a:solidFill>
                  <a:srgbClr val="FF0000"/>
                </a:solidFill>
                <a:latin typeface="Consolas" panose="020B0609020204030204" pitchFamily="49" charset="0"/>
              </a:rPr>
              <a:t> 5 and 10’</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    WHEN</a:t>
            </a:r>
            <a:r>
              <a:rPr lang="en-US" altLang="zh-TW" sz="1800" dirty="0">
                <a:solidFill>
                  <a:srgbClr val="000000"/>
                </a:solidFill>
                <a:latin typeface="Consolas" panose="020B0609020204030204" pitchFamily="49" charset="0"/>
              </a:rPr>
              <a:t> @n </a:t>
            </a:r>
            <a:r>
              <a:rPr lang="en-US" altLang="zh-TW" sz="1800" dirty="0">
                <a:solidFill>
                  <a:srgbClr val="808080"/>
                </a:solidFill>
                <a:latin typeface="Consolas" panose="020B0609020204030204" pitchFamily="49" charset="0"/>
              </a:rPr>
              <a:t>&gt;</a:t>
            </a:r>
            <a:r>
              <a:rPr lang="en-US" altLang="zh-TW" sz="1800" dirty="0">
                <a:solidFill>
                  <a:srgbClr val="000000"/>
                </a:solidFill>
                <a:latin typeface="Consolas" panose="020B0609020204030204" pitchFamily="49" charset="0"/>
              </a:rPr>
              <a:t> 10 </a:t>
            </a:r>
            <a:r>
              <a:rPr lang="en-US" altLang="zh-TW" sz="1800" dirty="0">
                <a:solidFill>
                  <a:srgbClr val="0000FF"/>
                </a:solidFill>
                <a:latin typeface="Consolas" panose="020B0609020204030204" pitchFamily="49" charset="0"/>
              </a:rPr>
              <a:t>THEN</a:t>
            </a:r>
            <a:r>
              <a:rPr lang="en-US" altLang="zh-TW" sz="1800" dirty="0">
                <a:solidFill>
                  <a:srgbClr val="000000"/>
                </a:solidFill>
                <a:latin typeface="Consolas" panose="020B0609020204030204" pitchFamily="49" charset="0"/>
              </a:rPr>
              <a:t> </a:t>
            </a:r>
            <a:r>
              <a:rPr lang="en-US" altLang="zh-TW" sz="1800" dirty="0" err="1">
                <a:solidFill>
                  <a:srgbClr val="FF0000"/>
                </a:solidFill>
                <a:latin typeface="Consolas" panose="020B0609020204030204" pitchFamily="49" charset="0"/>
              </a:rPr>
              <a:t>N'Greater</a:t>
            </a:r>
            <a:r>
              <a:rPr lang="en-US" altLang="zh-TW" sz="1800" dirty="0">
                <a:solidFill>
                  <a:srgbClr val="FF0000"/>
                </a:solidFill>
                <a:latin typeface="Consolas" panose="020B0609020204030204" pitchFamily="49" charset="0"/>
              </a:rPr>
              <a:t> than 10’</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    ELSE</a:t>
            </a:r>
            <a:r>
              <a:rPr lang="en-US" altLang="zh-TW" sz="1800" dirty="0">
                <a:solidFill>
                  <a:srgbClr val="000000"/>
                </a:solidFill>
                <a:latin typeface="Consolas" panose="020B0609020204030204" pitchFamily="49" charset="0"/>
              </a:rPr>
              <a:t> </a:t>
            </a:r>
            <a:r>
              <a:rPr lang="en-US" altLang="zh-TW" sz="1800" dirty="0" err="1">
                <a:solidFill>
                  <a:srgbClr val="FF0000"/>
                </a:solidFill>
                <a:latin typeface="Consolas" panose="020B0609020204030204" pitchFamily="49" charset="0"/>
              </a:rPr>
              <a:t>N'Unknown</a:t>
            </a:r>
            <a:r>
              <a:rPr lang="en-US" altLang="zh-TW" sz="1800" dirty="0">
                <a:solidFill>
                  <a:srgbClr val="FF000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END</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pt-BR" altLang="zh-TW" sz="1800" dirty="0">
                <a:solidFill>
                  <a:srgbClr val="0000FF"/>
                </a:solidFill>
                <a:latin typeface="Consolas" panose="020B0609020204030204" pitchFamily="49" charset="0"/>
              </a:rPr>
              <a:t>SELECT</a:t>
            </a:r>
            <a:r>
              <a:rPr lang="pt-BR" altLang="zh-TW" sz="1800" dirty="0">
                <a:solidFill>
                  <a:srgbClr val="000000"/>
                </a:solidFill>
                <a:latin typeface="Consolas" panose="020B0609020204030204" pitchFamily="49" charset="0"/>
              </a:rPr>
              <a:t> @n </a:t>
            </a:r>
            <a:r>
              <a:rPr lang="pt-BR" altLang="zh-TW" sz="1800" dirty="0">
                <a:solidFill>
                  <a:srgbClr val="0000FF"/>
                </a:solidFill>
                <a:latin typeface="Consolas" panose="020B0609020204030204" pitchFamily="49" charset="0"/>
              </a:rPr>
              <a:t>AS</a:t>
            </a:r>
            <a:r>
              <a:rPr lang="pt-BR" altLang="zh-TW" sz="1800" dirty="0">
                <a:solidFill>
                  <a:srgbClr val="000000"/>
                </a:solidFill>
                <a:latin typeface="Consolas" panose="020B0609020204030204" pitchFamily="49" charset="0"/>
              </a:rPr>
              <a:t> num</a:t>
            </a:r>
            <a:r>
              <a:rPr lang="pt-BR" altLang="zh-TW" sz="1800" dirty="0">
                <a:solidFill>
                  <a:srgbClr val="808080"/>
                </a:solidFill>
                <a:latin typeface="Consolas" panose="020B0609020204030204" pitchFamily="49" charset="0"/>
              </a:rPr>
              <a:t>,</a:t>
            </a:r>
            <a:r>
              <a:rPr lang="pt-BR" altLang="zh-TW" sz="1800" dirty="0">
                <a:solidFill>
                  <a:srgbClr val="000000"/>
                </a:solidFill>
                <a:latin typeface="Consolas" panose="020B0609020204030204" pitchFamily="49" charset="0"/>
              </a:rPr>
              <a:t> @result </a:t>
            </a:r>
            <a:r>
              <a:rPr lang="pt-BR" altLang="zh-TW" sz="1800" dirty="0">
                <a:solidFill>
                  <a:srgbClr val="0000FF"/>
                </a:solidFill>
                <a:latin typeface="Consolas" panose="020B0609020204030204" pitchFamily="49" charset="0"/>
              </a:rPr>
              <a:t>AS</a:t>
            </a:r>
            <a:r>
              <a:rPr lang="pt-BR" altLang="zh-TW" sz="1800" dirty="0">
                <a:solidFill>
                  <a:srgbClr val="000000"/>
                </a:solidFill>
                <a:latin typeface="Consolas" panose="020B0609020204030204" pitchFamily="49" charset="0"/>
              </a:rPr>
              <a:t> result</a:t>
            </a:r>
            <a:r>
              <a:rPr lang="pt-BR" altLang="zh-TW" sz="1800" dirty="0">
                <a:solidFill>
                  <a:srgbClr val="808080"/>
                </a:solidFill>
                <a:latin typeface="Consolas" panose="020B0609020204030204" pitchFamily="49" charset="0"/>
              </a:rPr>
              <a:t>;</a:t>
            </a:r>
            <a:endParaRPr lang="pt-BR"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pt-BR" altLang="zh-TW"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18397197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WHILE</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pPr>
              <a:lnSpc>
                <a:spcPct val="150000"/>
              </a:lnSpc>
            </a:pPr>
            <a:r>
              <a:rPr lang="zh-TW" altLang="en-US" dirty="0">
                <a:latin typeface="微軟正黑體" panose="020B0604030504040204" pitchFamily="34" charset="-120"/>
                <a:ea typeface="微軟正黑體" panose="020B0604030504040204" pitchFamily="34" charset="-120"/>
              </a:rPr>
              <a:t>設定重複執行 </a:t>
            </a:r>
            <a:r>
              <a:rPr lang="en-US" altLang="zh-TW" dirty="0">
                <a:latin typeface="微軟正黑體" panose="020B0604030504040204" pitchFamily="34" charset="-120"/>
                <a:ea typeface="微軟正黑體" panose="020B0604030504040204" pitchFamily="34" charset="-120"/>
              </a:rPr>
              <a:t>SQL </a:t>
            </a:r>
            <a:r>
              <a:rPr lang="zh-TW" altLang="en-US" dirty="0">
                <a:latin typeface="微軟正黑體" panose="020B0604030504040204" pitchFamily="34" charset="-120"/>
                <a:ea typeface="微軟正黑體" panose="020B0604030504040204" pitchFamily="34" charset="-120"/>
              </a:rPr>
              <a:t>陳述式或陳述式區塊的條件。 只要符合指定的條件，就會重複執行這些陳述式。 迴圈中的 </a:t>
            </a:r>
            <a:r>
              <a:rPr lang="en-US" altLang="zh-TW" dirty="0">
                <a:latin typeface="微軟正黑體" panose="020B0604030504040204" pitchFamily="34" charset="-120"/>
                <a:ea typeface="微軟正黑體" panose="020B0604030504040204" pitchFamily="34" charset="-120"/>
              </a:rPr>
              <a:t>WHILE </a:t>
            </a:r>
            <a:r>
              <a:rPr lang="zh-TW" altLang="en-US" dirty="0">
                <a:latin typeface="微軟正黑體" panose="020B0604030504040204" pitchFamily="34" charset="-120"/>
                <a:ea typeface="微軟正黑體" panose="020B0604030504040204" pitchFamily="34" charset="-120"/>
              </a:rPr>
              <a:t>語句執行可以從 迴圈內使用 </a:t>
            </a:r>
            <a:r>
              <a:rPr lang="en-US" altLang="zh-TW" dirty="0">
                <a:latin typeface="微軟正黑體" panose="020B0604030504040204" pitchFamily="34" charset="-120"/>
                <a:ea typeface="微軟正黑體" panose="020B0604030504040204" pitchFamily="34" charset="-120"/>
              </a:rPr>
              <a:t>BREAK </a:t>
            </a:r>
            <a:r>
              <a:rPr lang="zh-TW" altLang="en-US" dirty="0">
                <a:latin typeface="微軟正黑體" panose="020B0604030504040204" pitchFamily="34" charset="-120"/>
                <a:ea typeface="微軟正黑體" panose="020B0604030504040204" pitchFamily="34" charset="-120"/>
              </a:rPr>
              <a:t>和 </a:t>
            </a:r>
            <a:r>
              <a:rPr lang="en-US" altLang="zh-TW" dirty="0">
                <a:latin typeface="微軟正黑體" panose="020B0604030504040204" pitchFamily="34" charset="-120"/>
                <a:ea typeface="微軟正黑體" panose="020B0604030504040204" pitchFamily="34" charset="-120"/>
              </a:rPr>
              <a:t>CONTINUE </a:t>
            </a:r>
            <a:r>
              <a:rPr lang="zh-TW" altLang="en-US" dirty="0">
                <a:latin typeface="微軟正黑體" panose="020B0604030504040204" pitchFamily="34" charset="-120"/>
                <a:ea typeface="微軟正黑體" panose="020B0604030504040204" pitchFamily="34" charset="-120"/>
              </a:rPr>
              <a:t>關鍵詞來控制。</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語法：</a:t>
            </a:r>
            <a:endParaRPr lang="en-US" altLang="zh-TW" dirty="0">
              <a:latin typeface="微軟正黑體" panose="020B0604030504040204" pitchFamily="34" charset="-120"/>
              <a:ea typeface="微軟正黑體" panose="020B0604030504040204" pitchFamily="34" charset="-120"/>
            </a:endParaRPr>
          </a:p>
          <a:p>
            <a:r>
              <a:rPr lang="en-US" altLang="zh-TW" sz="1800" dirty="0">
                <a:solidFill>
                  <a:srgbClr val="0000FF"/>
                </a:solidFill>
                <a:latin typeface="Consolas" panose="020B0609020204030204" pitchFamily="49" charset="0"/>
              </a:rPr>
              <a:t>WHILE </a:t>
            </a:r>
            <a:r>
              <a:rPr lang="en-US" altLang="zh-TW" sz="1800" dirty="0" err="1">
                <a:solidFill>
                  <a:srgbClr val="0000FF"/>
                </a:solidFill>
                <a:latin typeface="Consolas" panose="020B0609020204030204" pitchFamily="49" charset="0"/>
              </a:rPr>
              <a:t>boolean_expression</a:t>
            </a:r>
            <a:endParaRPr lang="en-US" altLang="zh-TW" sz="1800" dirty="0">
              <a:solidFill>
                <a:srgbClr val="0000FF"/>
              </a:solidFill>
              <a:latin typeface="Consolas" panose="020B0609020204030204" pitchFamily="49" charset="0"/>
            </a:endParaRPr>
          </a:p>
          <a:p>
            <a:r>
              <a:rPr lang="en-US" altLang="zh-TW" sz="1800" dirty="0">
                <a:solidFill>
                  <a:srgbClr val="0000FF"/>
                </a:solidFill>
                <a:latin typeface="Consolas" panose="020B0609020204030204" pitchFamily="49" charset="0"/>
              </a:rPr>
              <a:t>    { </a:t>
            </a:r>
            <a:r>
              <a:rPr lang="en-US" altLang="zh-TW" sz="1800" dirty="0" err="1">
                <a:solidFill>
                  <a:srgbClr val="0000FF"/>
                </a:solidFill>
                <a:latin typeface="Consolas" panose="020B0609020204030204" pitchFamily="49" charset="0"/>
              </a:rPr>
              <a:t>sql_statement</a:t>
            </a:r>
            <a:r>
              <a:rPr lang="en-US" altLang="zh-TW" sz="1800" dirty="0">
                <a:solidFill>
                  <a:srgbClr val="0000FF"/>
                </a:solidFill>
                <a:latin typeface="Consolas" panose="020B0609020204030204" pitchFamily="49" charset="0"/>
              </a:rPr>
              <a:t> | </a:t>
            </a:r>
            <a:r>
              <a:rPr lang="en-US" altLang="zh-TW" sz="1800" dirty="0" err="1">
                <a:solidFill>
                  <a:srgbClr val="0000FF"/>
                </a:solidFill>
                <a:latin typeface="Consolas" panose="020B0609020204030204" pitchFamily="49" charset="0"/>
              </a:rPr>
              <a:t>statement_block</a:t>
            </a:r>
            <a:r>
              <a:rPr lang="en-US" altLang="zh-TW" sz="1800" dirty="0">
                <a:solidFill>
                  <a:srgbClr val="0000FF"/>
                </a:solidFill>
                <a:latin typeface="Consolas" panose="020B0609020204030204" pitchFamily="49" charset="0"/>
              </a:rPr>
              <a:t> | BREAK | CONTINUE }</a:t>
            </a:r>
            <a:endParaRPr lang="zh-TW" altLang="en-US" dirty="0"/>
          </a:p>
        </p:txBody>
      </p:sp>
    </p:spTree>
    <p:extLst>
      <p:ext uri="{BB962C8B-B14F-4D97-AF65-F5344CB8AC3E}">
        <p14:creationId xmlns:p14="http://schemas.microsoft.com/office/powerpoint/2010/main" val="33779814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WHILE-</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-1</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r>
              <a:rPr lang="en-US" altLang="zh-TW" sz="1800" dirty="0">
                <a:solidFill>
                  <a:srgbClr val="0000FF"/>
                </a:solidFill>
                <a:latin typeface="Consolas" panose="020B0609020204030204" pitchFamily="49" charset="0"/>
              </a:rPr>
              <a:t>USE</a:t>
            </a:r>
            <a:r>
              <a:rPr lang="en-US" altLang="zh-TW" sz="1800" dirty="0">
                <a:solidFill>
                  <a:srgbClr val="000000"/>
                </a:solidFill>
                <a:latin typeface="Consolas" panose="020B0609020204030204" pitchFamily="49" charset="0"/>
              </a:rPr>
              <a:t> Northwind</a:t>
            </a:r>
            <a:r>
              <a:rPr lang="en-US" altLang="zh-TW" sz="1800" dirty="0">
                <a:solidFill>
                  <a:srgbClr val="808080"/>
                </a:solidFill>
                <a:latin typeface="Consolas" panose="020B0609020204030204" pitchFamily="49" charset="0"/>
              </a:rPr>
              <a:t>;</a:t>
            </a:r>
          </a:p>
          <a:p>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DECLARE</a:t>
            </a:r>
            <a:r>
              <a:rPr lang="en-US" altLang="zh-TW" sz="1800" dirty="0">
                <a:solidFill>
                  <a:srgbClr val="000000"/>
                </a:solidFill>
                <a:latin typeface="Consolas" panose="020B0609020204030204" pitchFamily="49" charset="0"/>
              </a:rPr>
              <a:t> @n </a:t>
            </a:r>
            <a:r>
              <a:rPr lang="en-US" altLang="zh-TW" sz="1800" dirty="0">
                <a:solidFill>
                  <a:srgbClr val="0000FF"/>
                </a:solidFill>
                <a:latin typeface="Consolas" panose="020B0609020204030204" pitchFamily="49" charset="0"/>
              </a:rPr>
              <a:t>int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1</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WHILE</a:t>
            </a:r>
            <a:r>
              <a:rPr lang="en-US" altLang="zh-TW" sz="1800" dirty="0">
                <a:solidFill>
                  <a:srgbClr val="000000"/>
                </a:solidFill>
                <a:latin typeface="Consolas" panose="020B0609020204030204" pitchFamily="49" charset="0"/>
              </a:rPr>
              <a:t> @n </a:t>
            </a:r>
            <a:r>
              <a:rPr lang="en-US" altLang="zh-TW" sz="1800" dirty="0">
                <a:solidFill>
                  <a:srgbClr val="808080"/>
                </a:solidFill>
                <a:latin typeface="Consolas" panose="020B0609020204030204" pitchFamily="49" charset="0"/>
              </a:rPr>
              <a:t>&lt;=</a:t>
            </a:r>
            <a:r>
              <a:rPr lang="en-US" altLang="zh-TW" sz="1800" dirty="0">
                <a:solidFill>
                  <a:srgbClr val="000000"/>
                </a:solidFill>
                <a:latin typeface="Consolas" panose="020B0609020204030204" pitchFamily="49" charset="0"/>
              </a:rPr>
              <a:t> 10</a:t>
            </a:r>
          </a:p>
          <a:p>
            <a:r>
              <a:rPr lang="en-US" altLang="zh-TW" sz="1800" dirty="0">
                <a:solidFill>
                  <a:srgbClr val="0000FF"/>
                </a:solidFill>
                <a:latin typeface="Consolas" panose="020B0609020204030204" pitchFamily="49" charset="0"/>
              </a:rPr>
              <a:t>BEGIN</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    PRINT</a:t>
            </a:r>
            <a:r>
              <a:rPr lang="en-US" altLang="zh-TW" sz="1800" dirty="0">
                <a:solidFill>
                  <a:srgbClr val="000000"/>
                </a:solidFill>
                <a:latin typeface="Consolas" panose="020B0609020204030204" pitchFamily="49" charset="0"/>
              </a:rPr>
              <a:t> @n</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    SET</a:t>
            </a:r>
            <a:r>
              <a:rPr lang="en-US" altLang="zh-TW" sz="1800" dirty="0">
                <a:solidFill>
                  <a:srgbClr val="000000"/>
                </a:solidFill>
                <a:latin typeface="Consolas" panose="020B0609020204030204" pitchFamily="49" charset="0"/>
              </a:rPr>
              <a:t> @n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@n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1</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END</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zh-TW" altLang="en-US" dirty="0"/>
          </a:p>
        </p:txBody>
      </p:sp>
    </p:spTree>
    <p:extLst>
      <p:ext uri="{BB962C8B-B14F-4D97-AF65-F5344CB8AC3E}">
        <p14:creationId xmlns:p14="http://schemas.microsoft.com/office/powerpoint/2010/main" val="3242563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81E427-6C46-0150-0507-A74A92C474EE}"/>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SQL Server </a:t>
            </a:r>
            <a:r>
              <a:rPr lang="zh-TW" altLang="en-US" b="1" dirty="0">
                <a:latin typeface="微軟正黑體" panose="020B0604030504040204" pitchFamily="34" charset="-120"/>
                <a:ea typeface="微軟正黑體" panose="020B0604030504040204" pitchFamily="34" charset="-120"/>
              </a:rPr>
              <a:t>開發工作</a:t>
            </a:r>
          </a:p>
        </p:txBody>
      </p:sp>
      <p:sp>
        <p:nvSpPr>
          <p:cNvPr id="4" name="內容版面配置區 3">
            <a:extLst>
              <a:ext uri="{FF2B5EF4-FFF2-40B4-BE49-F238E27FC236}">
                <a16:creationId xmlns:a16="http://schemas.microsoft.com/office/drawing/2014/main" id="{254C573E-4ABD-B45B-3BF6-45B3FB84B58E}"/>
              </a:ext>
            </a:extLst>
          </p:cNvPr>
          <p:cNvSpPr>
            <a:spLocks noGrp="1"/>
          </p:cNvSpPr>
          <p:nvPr>
            <p:ph idx="1"/>
          </p:nvPr>
        </p:nvSpPr>
        <p:spPr/>
        <p:txBody>
          <a:bodyPr>
            <a:noAutofit/>
          </a:bodyPr>
          <a:lstStyle/>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熟悉常用的開發工具</a:t>
            </a: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儲存以及操作資料</a:t>
            </a: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程式化處理資料</a:t>
            </a: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確保及檢查資料品質</a:t>
            </a: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資料安全性</a:t>
            </a:r>
          </a:p>
          <a:p>
            <a:pPr marL="0" indent="0">
              <a:lnSpc>
                <a:spcPct val="150000"/>
              </a:lnSpc>
              <a:buNone/>
            </a:pPr>
            <a:endParaRPr lang="zh-TW" altLang="en-US" sz="2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1561678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WHILE-</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-2</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Autofit/>
          </a:bodyPr>
          <a:lstStyle/>
          <a:p>
            <a:r>
              <a:rPr lang="en-US" altLang="zh-TW" sz="1400" dirty="0">
                <a:solidFill>
                  <a:srgbClr val="0000FF"/>
                </a:solidFill>
                <a:latin typeface="Consolas" panose="020B0609020204030204" pitchFamily="49" charset="0"/>
              </a:rPr>
              <a:t>DECLARE</a:t>
            </a:r>
            <a:r>
              <a:rPr lang="en-US" altLang="zh-TW" sz="1400" dirty="0">
                <a:solidFill>
                  <a:srgbClr val="000000"/>
                </a:solidFill>
                <a:latin typeface="Consolas" panose="020B0609020204030204" pitchFamily="49" charset="0"/>
              </a:rPr>
              <a:t> @d </a:t>
            </a:r>
            <a:r>
              <a:rPr lang="en-US" altLang="zh-TW" sz="1400" dirty="0">
                <a:solidFill>
                  <a:srgbClr val="0000FF"/>
                </a:solidFill>
                <a:latin typeface="Consolas" panose="020B0609020204030204" pitchFamily="49" charset="0"/>
              </a:rPr>
              <a:t>date</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@d1 </a:t>
            </a:r>
            <a:r>
              <a:rPr lang="en-US" altLang="zh-TW" sz="1400" dirty="0">
                <a:solidFill>
                  <a:srgbClr val="0000FF"/>
                </a:solidFill>
                <a:latin typeface="Consolas" panose="020B0609020204030204" pitchFamily="49" charset="0"/>
              </a:rPr>
              <a:t>date </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@d2 </a:t>
            </a:r>
            <a:r>
              <a:rPr lang="en-US" altLang="zh-TW" sz="1400" dirty="0">
                <a:solidFill>
                  <a:srgbClr val="0000FF"/>
                </a:solidFill>
                <a:latin typeface="Consolas" panose="020B0609020204030204" pitchFamily="49" charset="0"/>
              </a:rPr>
              <a:t>date</a:t>
            </a:r>
            <a:r>
              <a:rPr lang="en-US" altLang="zh-TW" sz="1400" dirty="0">
                <a:solidFill>
                  <a:srgbClr val="808080"/>
                </a:solidFill>
                <a:latin typeface="Consolas" panose="020B0609020204030204" pitchFamily="49" charset="0"/>
              </a:rPr>
              <a:t>;</a:t>
            </a:r>
            <a:endParaRPr lang="en-US" altLang="zh-TW" sz="1400" dirty="0">
              <a:solidFill>
                <a:srgbClr val="000000"/>
              </a:solidFill>
              <a:latin typeface="Consolas" panose="020B0609020204030204" pitchFamily="49" charset="0"/>
            </a:endParaRPr>
          </a:p>
          <a:p>
            <a:r>
              <a:rPr lang="en-US" altLang="zh-TW" sz="1400" dirty="0">
                <a:solidFill>
                  <a:srgbClr val="0000FF"/>
                </a:solidFill>
                <a:latin typeface="Consolas" panose="020B0609020204030204" pitchFamily="49" charset="0"/>
              </a:rPr>
              <a:t>DECLARE</a:t>
            </a:r>
            <a:r>
              <a:rPr lang="en-US" altLang="zh-TW" sz="1400" dirty="0">
                <a:solidFill>
                  <a:srgbClr val="000000"/>
                </a:solidFill>
                <a:latin typeface="Consolas" panose="020B0609020204030204" pitchFamily="49" charset="0"/>
              </a:rPr>
              <a:t> @tbl </a:t>
            </a:r>
            <a:r>
              <a:rPr lang="en-US" altLang="zh-TW" sz="1400" dirty="0">
                <a:solidFill>
                  <a:srgbClr val="0000FF"/>
                </a:solidFill>
                <a:latin typeface="Consolas" panose="020B0609020204030204" pitchFamily="49" charset="0"/>
              </a:rPr>
              <a:t>AS</a:t>
            </a:r>
            <a:r>
              <a:rPr lang="en-US" altLang="zh-TW" sz="1400" dirty="0">
                <a:solidFill>
                  <a:srgbClr val="000000"/>
                </a:solidFill>
                <a:latin typeface="Consolas" panose="020B0609020204030204" pitchFamily="49" charset="0"/>
              </a:rPr>
              <a:t> </a:t>
            </a:r>
            <a:r>
              <a:rPr lang="en-US" altLang="zh-TW" sz="1400" dirty="0">
                <a:solidFill>
                  <a:srgbClr val="0000FF"/>
                </a:solidFill>
                <a:latin typeface="Consolas" panose="020B0609020204030204" pitchFamily="49" charset="0"/>
              </a:rPr>
              <a:t>TABLE</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dt </a:t>
            </a:r>
            <a:r>
              <a:rPr lang="en-US" altLang="zh-TW" sz="1400" dirty="0">
                <a:solidFill>
                  <a:srgbClr val="0000FF"/>
                </a:solidFill>
                <a:latin typeface="Consolas" panose="020B0609020204030204" pitchFamily="49" charset="0"/>
              </a:rPr>
              <a:t>date</a:t>
            </a:r>
            <a:r>
              <a:rPr lang="en-US" altLang="zh-TW" sz="1400" dirty="0">
                <a:solidFill>
                  <a:srgbClr val="808080"/>
                </a:solidFill>
                <a:latin typeface="Consolas" panose="020B0609020204030204" pitchFamily="49" charset="0"/>
              </a:rPr>
              <a:t>);</a:t>
            </a:r>
            <a:endParaRPr lang="en-US" altLang="zh-TW" sz="1400" dirty="0">
              <a:solidFill>
                <a:srgbClr val="000000"/>
              </a:solidFill>
              <a:latin typeface="Consolas" panose="020B0609020204030204" pitchFamily="49" charset="0"/>
            </a:endParaRPr>
          </a:p>
          <a:p>
            <a:r>
              <a:rPr lang="en-US" altLang="zh-TW" sz="1400" dirty="0">
                <a:solidFill>
                  <a:srgbClr val="0000FF"/>
                </a:solidFill>
                <a:latin typeface="Consolas" panose="020B0609020204030204" pitchFamily="49" charset="0"/>
              </a:rPr>
              <a:t>SET</a:t>
            </a:r>
            <a:r>
              <a:rPr lang="en-US" altLang="zh-TW" sz="1400" dirty="0">
                <a:solidFill>
                  <a:srgbClr val="000000"/>
                </a:solidFill>
                <a:latin typeface="Consolas" panose="020B0609020204030204" pitchFamily="49" charset="0"/>
              </a:rPr>
              <a:t> @d1 </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a:t>
            </a:r>
            <a:r>
              <a:rPr lang="en-US" altLang="zh-TW" sz="1400" dirty="0">
                <a:solidFill>
                  <a:srgbClr val="FF00FF"/>
                </a:solidFill>
                <a:latin typeface="Consolas" panose="020B0609020204030204" pitchFamily="49" charset="0"/>
              </a:rPr>
              <a:t>DATEFROMPARTS</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1997</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1</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1</a:t>
            </a:r>
            <a:r>
              <a:rPr lang="en-US" altLang="zh-TW" sz="1400" dirty="0">
                <a:solidFill>
                  <a:srgbClr val="808080"/>
                </a:solidFill>
                <a:latin typeface="Consolas" panose="020B0609020204030204" pitchFamily="49" charset="0"/>
              </a:rPr>
              <a:t>);</a:t>
            </a:r>
            <a:endParaRPr lang="en-US" altLang="zh-TW" sz="1400" dirty="0">
              <a:solidFill>
                <a:srgbClr val="000000"/>
              </a:solidFill>
              <a:latin typeface="Consolas" panose="020B0609020204030204" pitchFamily="49" charset="0"/>
            </a:endParaRPr>
          </a:p>
          <a:p>
            <a:r>
              <a:rPr lang="en-US" altLang="zh-TW" sz="1400" dirty="0">
                <a:solidFill>
                  <a:srgbClr val="0000FF"/>
                </a:solidFill>
                <a:latin typeface="Consolas" panose="020B0609020204030204" pitchFamily="49" charset="0"/>
              </a:rPr>
              <a:t>SET</a:t>
            </a:r>
            <a:r>
              <a:rPr lang="en-US" altLang="zh-TW" sz="1400" dirty="0">
                <a:solidFill>
                  <a:srgbClr val="000000"/>
                </a:solidFill>
                <a:latin typeface="Consolas" panose="020B0609020204030204" pitchFamily="49" charset="0"/>
              </a:rPr>
              <a:t> @d2 </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a:t>
            </a:r>
            <a:r>
              <a:rPr lang="en-US" altLang="zh-TW" sz="1400" dirty="0">
                <a:solidFill>
                  <a:srgbClr val="FF00FF"/>
                </a:solidFill>
                <a:latin typeface="Consolas" panose="020B0609020204030204" pitchFamily="49" charset="0"/>
              </a:rPr>
              <a:t>EOMONTH</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@d1</a:t>
            </a:r>
            <a:r>
              <a:rPr lang="en-US" altLang="zh-TW" sz="1400" dirty="0">
                <a:solidFill>
                  <a:srgbClr val="808080"/>
                </a:solidFill>
                <a:latin typeface="Consolas" panose="020B0609020204030204" pitchFamily="49" charset="0"/>
              </a:rPr>
              <a:t>);</a:t>
            </a:r>
            <a:endParaRPr lang="en-US" altLang="zh-TW" sz="1400" dirty="0">
              <a:solidFill>
                <a:srgbClr val="000000"/>
              </a:solidFill>
              <a:latin typeface="Consolas" panose="020B0609020204030204" pitchFamily="49" charset="0"/>
            </a:endParaRPr>
          </a:p>
          <a:p>
            <a:r>
              <a:rPr lang="en-US" altLang="zh-TW" sz="1400" dirty="0">
                <a:solidFill>
                  <a:srgbClr val="0000FF"/>
                </a:solidFill>
                <a:latin typeface="Consolas" panose="020B0609020204030204" pitchFamily="49" charset="0"/>
              </a:rPr>
              <a:t>SET</a:t>
            </a:r>
            <a:r>
              <a:rPr lang="en-US" altLang="zh-TW" sz="1400" dirty="0">
                <a:solidFill>
                  <a:srgbClr val="000000"/>
                </a:solidFill>
                <a:latin typeface="Consolas" panose="020B0609020204030204" pitchFamily="49" charset="0"/>
              </a:rPr>
              <a:t> @d </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@d1</a:t>
            </a:r>
            <a:r>
              <a:rPr lang="en-US" altLang="zh-TW" sz="1400" dirty="0">
                <a:solidFill>
                  <a:srgbClr val="808080"/>
                </a:solidFill>
                <a:latin typeface="Consolas" panose="020B0609020204030204" pitchFamily="49" charset="0"/>
              </a:rPr>
              <a:t>;</a:t>
            </a:r>
            <a:endParaRPr lang="en-US" altLang="zh-TW" sz="1400" dirty="0">
              <a:solidFill>
                <a:srgbClr val="000000"/>
              </a:solidFill>
              <a:latin typeface="Consolas" panose="020B0609020204030204" pitchFamily="49" charset="0"/>
            </a:endParaRPr>
          </a:p>
          <a:p>
            <a:r>
              <a:rPr lang="en-US" altLang="zh-TW" sz="1400" dirty="0">
                <a:solidFill>
                  <a:srgbClr val="0000FF"/>
                </a:solidFill>
                <a:latin typeface="Consolas" panose="020B0609020204030204" pitchFamily="49" charset="0"/>
              </a:rPr>
              <a:t>SET</a:t>
            </a:r>
            <a:r>
              <a:rPr lang="en-US" altLang="zh-TW" sz="1400" dirty="0">
                <a:solidFill>
                  <a:srgbClr val="000000"/>
                </a:solidFill>
                <a:latin typeface="Consolas" panose="020B0609020204030204" pitchFamily="49" charset="0"/>
              </a:rPr>
              <a:t> </a:t>
            </a:r>
            <a:r>
              <a:rPr lang="en-US" altLang="zh-TW" sz="1400" dirty="0">
                <a:solidFill>
                  <a:srgbClr val="0000FF"/>
                </a:solidFill>
                <a:latin typeface="Consolas" panose="020B0609020204030204" pitchFamily="49" charset="0"/>
              </a:rPr>
              <a:t>NOCOUNT</a:t>
            </a:r>
            <a:r>
              <a:rPr lang="en-US" altLang="zh-TW" sz="1400" dirty="0">
                <a:solidFill>
                  <a:srgbClr val="000000"/>
                </a:solidFill>
                <a:latin typeface="Consolas" panose="020B0609020204030204" pitchFamily="49" charset="0"/>
              </a:rPr>
              <a:t> </a:t>
            </a:r>
            <a:r>
              <a:rPr lang="en-US" altLang="zh-TW" sz="1400" dirty="0">
                <a:solidFill>
                  <a:srgbClr val="0000FF"/>
                </a:solidFill>
                <a:latin typeface="Consolas" panose="020B0609020204030204" pitchFamily="49" charset="0"/>
              </a:rPr>
              <a:t>ON</a:t>
            </a:r>
            <a:r>
              <a:rPr lang="en-US" altLang="zh-TW" sz="1400" dirty="0">
                <a:solidFill>
                  <a:srgbClr val="808080"/>
                </a:solidFill>
                <a:latin typeface="Consolas" panose="020B0609020204030204" pitchFamily="49" charset="0"/>
              </a:rPr>
              <a:t>;</a:t>
            </a:r>
            <a:endParaRPr lang="en-US" altLang="zh-TW" sz="1400" dirty="0">
              <a:solidFill>
                <a:srgbClr val="000000"/>
              </a:solidFill>
              <a:latin typeface="Consolas" panose="020B0609020204030204" pitchFamily="49" charset="0"/>
            </a:endParaRPr>
          </a:p>
          <a:p>
            <a:r>
              <a:rPr lang="en-US" altLang="zh-TW" sz="1400" dirty="0">
                <a:solidFill>
                  <a:srgbClr val="0000FF"/>
                </a:solidFill>
                <a:latin typeface="Consolas" panose="020B0609020204030204" pitchFamily="49" charset="0"/>
              </a:rPr>
              <a:t>WHILE</a:t>
            </a:r>
            <a:r>
              <a:rPr lang="en-US" altLang="zh-TW" sz="1400" dirty="0">
                <a:solidFill>
                  <a:srgbClr val="000000"/>
                </a:solidFill>
                <a:latin typeface="Consolas" panose="020B0609020204030204" pitchFamily="49" charset="0"/>
              </a:rPr>
              <a:t> @d </a:t>
            </a:r>
            <a:r>
              <a:rPr lang="en-US" altLang="zh-TW" sz="1400" dirty="0">
                <a:solidFill>
                  <a:srgbClr val="808080"/>
                </a:solidFill>
                <a:latin typeface="Consolas" panose="020B0609020204030204" pitchFamily="49" charset="0"/>
              </a:rPr>
              <a:t>&lt;=</a:t>
            </a:r>
            <a:r>
              <a:rPr lang="en-US" altLang="zh-TW" sz="1400" dirty="0">
                <a:solidFill>
                  <a:srgbClr val="000000"/>
                </a:solidFill>
                <a:latin typeface="Consolas" panose="020B0609020204030204" pitchFamily="49" charset="0"/>
              </a:rPr>
              <a:t> @d2</a:t>
            </a:r>
          </a:p>
          <a:p>
            <a:r>
              <a:rPr lang="en-US" altLang="zh-TW" sz="1400" dirty="0">
                <a:solidFill>
                  <a:srgbClr val="0000FF"/>
                </a:solidFill>
                <a:latin typeface="Consolas" panose="020B0609020204030204" pitchFamily="49" charset="0"/>
              </a:rPr>
              <a:t>BEGIN</a:t>
            </a:r>
            <a:endParaRPr lang="en-US" altLang="zh-TW" sz="1400" dirty="0">
              <a:solidFill>
                <a:srgbClr val="000000"/>
              </a:solidFill>
              <a:latin typeface="Consolas" panose="020B0609020204030204" pitchFamily="49" charset="0"/>
            </a:endParaRPr>
          </a:p>
          <a:p>
            <a:r>
              <a:rPr lang="en-US" altLang="zh-TW" sz="1400" dirty="0">
                <a:solidFill>
                  <a:srgbClr val="0000FF"/>
                </a:solidFill>
                <a:latin typeface="Consolas" panose="020B0609020204030204" pitchFamily="49" charset="0"/>
              </a:rPr>
              <a:t>    INSERT</a:t>
            </a:r>
            <a:r>
              <a:rPr lang="en-US" altLang="zh-TW" sz="1400" dirty="0">
                <a:solidFill>
                  <a:srgbClr val="000000"/>
                </a:solidFill>
                <a:latin typeface="Consolas" panose="020B0609020204030204" pitchFamily="49" charset="0"/>
              </a:rPr>
              <a:t> </a:t>
            </a:r>
            <a:r>
              <a:rPr lang="en-US" altLang="zh-TW" sz="1400" dirty="0">
                <a:solidFill>
                  <a:srgbClr val="0000FF"/>
                </a:solidFill>
                <a:latin typeface="Consolas" panose="020B0609020204030204" pitchFamily="49" charset="0"/>
              </a:rPr>
              <a:t>INTO</a:t>
            </a:r>
            <a:r>
              <a:rPr lang="en-US" altLang="zh-TW" sz="1400" dirty="0">
                <a:solidFill>
                  <a:srgbClr val="000000"/>
                </a:solidFill>
                <a:latin typeface="Consolas" panose="020B0609020204030204" pitchFamily="49" charset="0"/>
              </a:rPr>
              <a:t> @tbl</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dt</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a:t>
            </a:r>
            <a:r>
              <a:rPr lang="en-US" altLang="zh-TW" sz="1400" dirty="0">
                <a:solidFill>
                  <a:srgbClr val="0000FF"/>
                </a:solidFill>
                <a:latin typeface="Consolas" panose="020B0609020204030204" pitchFamily="49" charset="0"/>
              </a:rPr>
              <a:t>VALUES</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@d</a:t>
            </a:r>
            <a:r>
              <a:rPr lang="en-US" altLang="zh-TW" sz="1400" dirty="0">
                <a:solidFill>
                  <a:srgbClr val="808080"/>
                </a:solidFill>
                <a:latin typeface="Consolas" panose="020B0609020204030204" pitchFamily="49" charset="0"/>
              </a:rPr>
              <a:t>);</a:t>
            </a:r>
            <a:endParaRPr lang="en-US" altLang="zh-TW" sz="1400" dirty="0">
              <a:solidFill>
                <a:srgbClr val="000000"/>
              </a:solidFill>
              <a:latin typeface="Consolas" panose="020B0609020204030204" pitchFamily="49" charset="0"/>
            </a:endParaRPr>
          </a:p>
          <a:p>
            <a:r>
              <a:rPr lang="en-US" altLang="zh-TW" sz="1400" dirty="0">
                <a:solidFill>
                  <a:srgbClr val="0000FF"/>
                </a:solidFill>
                <a:latin typeface="Consolas" panose="020B0609020204030204" pitchFamily="49" charset="0"/>
              </a:rPr>
              <a:t>    SET</a:t>
            </a:r>
            <a:r>
              <a:rPr lang="en-US" altLang="zh-TW" sz="1400" dirty="0">
                <a:solidFill>
                  <a:srgbClr val="000000"/>
                </a:solidFill>
                <a:latin typeface="Consolas" panose="020B0609020204030204" pitchFamily="49" charset="0"/>
              </a:rPr>
              <a:t> @d </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a:t>
            </a:r>
            <a:r>
              <a:rPr lang="en-US" altLang="zh-TW" sz="1400" dirty="0">
                <a:solidFill>
                  <a:srgbClr val="FF00FF"/>
                </a:solidFill>
                <a:latin typeface="Consolas" panose="020B0609020204030204" pitchFamily="49" charset="0"/>
              </a:rPr>
              <a:t>DATEADD</a:t>
            </a:r>
            <a:r>
              <a:rPr lang="en-US" altLang="zh-TW" sz="1400" dirty="0">
                <a:solidFill>
                  <a:srgbClr val="808080"/>
                </a:solidFill>
                <a:latin typeface="Consolas" panose="020B0609020204030204" pitchFamily="49" charset="0"/>
              </a:rPr>
              <a:t>(</a:t>
            </a:r>
            <a:r>
              <a:rPr lang="en-US" altLang="zh-TW" sz="1400" dirty="0">
                <a:solidFill>
                  <a:srgbClr val="FF00FF"/>
                </a:solidFill>
                <a:latin typeface="Consolas" panose="020B0609020204030204" pitchFamily="49" charset="0"/>
              </a:rPr>
              <a:t>DAY</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1</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@d</a:t>
            </a:r>
            <a:r>
              <a:rPr lang="en-US" altLang="zh-TW" sz="1400" dirty="0">
                <a:solidFill>
                  <a:srgbClr val="808080"/>
                </a:solidFill>
                <a:latin typeface="Consolas" panose="020B0609020204030204" pitchFamily="49" charset="0"/>
              </a:rPr>
              <a:t>);</a:t>
            </a:r>
            <a:endParaRPr lang="en-US" altLang="zh-TW" sz="1400" dirty="0">
              <a:solidFill>
                <a:srgbClr val="000000"/>
              </a:solidFill>
              <a:latin typeface="Consolas" panose="020B0609020204030204" pitchFamily="49" charset="0"/>
            </a:endParaRPr>
          </a:p>
          <a:p>
            <a:r>
              <a:rPr lang="en-US" altLang="zh-TW" sz="1400" dirty="0">
                <a:solidFill>
                  <a:srgbClr val="0000FF"/>
                </a:solidFill>
                <a:latin typeface="Consolas" panose="020B0609020204030204" pitchFamily="49" charset="0"/>
              </a:rPr>
              <a:t>END</a:t>
            </a:r>
            <a:r>
              <a:rPr lang="en-US" altLang="zh-TW" sz="1400" dirty="0">
                <a:solidFill>
                  <a:srgbClr val="808080"/>
                </a:solidFill>
                <a:latin typeface="Consolas" panose="020B0609020204030204" pitchFamily="49" charset="0"/>
              </a:rPr>
              <a:t>;</a:t>
            </a:r>
            <a:endParaRPr lang="en-US" altLang="zh-TW" sz="1400" dirty="0">
              <a:solidFill>
                <a:srgbClr val="000000"/>
              </a:solidFill>
              <a:latin typeface="Consolas" panose="020B0609020204030204" pitchFamily="49" charset="0"/>
            </a:endParaRPr>
          </a:p>
          <a:p>
            <a:r>
              <a:rPr lang="en-US" altLang="zh-TW" sz="1400" dirty="0">
                <a:solidFill>
                  <a:srgbClr val="0000FF"/>
                </a:solidFill>
                <a:latin typeface="Consolas" panose="020B0609020204030204" pitchFamily="49" charset="0"/>
              </a:rPr>
              <a:t>SELECT</a:t>
            </a:r>
            <a:r>
              <a:rPr lang="en-US" altLang="zh-TW" sz="1400" dirty="0">
                <a:solidFill>
                  <a:srgbClr val="000000"/>
                </a:solidFill>
                <a:latin typeface="Consolas" panose="020B0609020204030204" pitchFamily="49" charset="0"/>
              </a:rPr>
              <a:t> </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a:t>
            </a:r>
            <a:r>
              <a:rPr lang="en-US" altLang="zh-TW" sz="1400" dirty="0">
                <a:solidFill>
                  <a:srgbClr val="0000FF"/>
                </a:solidFill>
                <a:latin typeface="Consolas" panose="020B0609020204030204" pitchFamily="49" charset="0"/>
              </a:rPr>
              <a:t>FROM</a:t>
            </a:r>
            <a:r>
              <a:rPr lang="en-US" altLang="zh-TW" sz="1400" dirty="0">
                <a:solidFill>
                  <a:srgbClr val="000000"/>
                </a:solidFill>
                <a:latin typeface="Consolas" panose="020B0609020204030204" pitchFamily="49" charset="0"/>
              </a:rPr>
              <a:t> @tbl</a:t>
            </a:r>
            <a:r>
              <a:rPr lang="en-US" altLang="zh-TW" sz="1400" dirty="0">
                <a:solidFill>
                  <a:srgbClr val="808080"/>
                </a:solidFill>
                <a:latin typeface="Consolas" panose="020B0609020204030204" pitchFamily="49" charset="0"/>
              </a:rPr>
              <a:t>;</a:t>
            </a:r>
            <a:endParaRPr lang="en-US" altLang="zh-TW"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97181977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TRY … CATCH</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85000" lnSpcReduction="20000"/>
          </a:bodyPr>
          <a:lstStyle/>
          <a:p>
            <a:pPr>
              <a:lnSpc>
                <a:spcPct val="150000"/>
              </a:lnSpc>
            </a:pPr>
            <a:r>
              <a:rPr lang="zh-TW" altLang="en-US" dirty="0">
                <a:latin typeface="微軟正黑體" panose="020B0604030504040204" pitchFamily="34" charset="-120"/>
                <a:ea typeface="微軟正黑體" panose="020B0604030504040204" pitchFamily="34" charset="-120"/>
              </a:rPr>
              <a:t>實作 </a:t>
            </a:r>
            <a:r>
              <a:rPr lang="en-US" altLang="zh-TW" dirty="0">
                <a:latin typeface="微軟正黑體" panose="020B0604030504040204" pitchFamily="34" charset="-120"/>
                <a:ea typeface="微軟正黑體" panose="020B0604030504040204" pitchFamily="34" charset="-120"/>
              </a:rPr>
              <a:t>Transact-SQL </a:t>
            </a:r>
            <a:r>
              <a:rPr lang="zh-TW" altLang="en-US" dirty="0">
                <a:latin typeface="微軟正黑體" panose="020B0604030504040204" pitchFamily="34" charset="-120"/>
                <a:ea typeface="微軟正黑體" panose="020B0604030504040204" pitchFamily="34" charset="-120"/>
              </a:rPr>
              <a:t>的錯誤處理，類似於 </a:t>
            </a:r>
            <a:r>
              <a:rPr lang="en-US" altLang="zh-TW" dirty="0">
                <a:latin typeface="微軟正黑體" panose="020B0604030504040204" pitchFamily="34" charset="-120"/>
                <a:ea typeface="微軟正黑體" panose="020B0604030504040204" pitchFamily="34" charset="-120"/>
              </a:rPr>
              <a:t>C# </a:t>
            </a:r>
            <a:r>
              <a:rPr lang="zh-TW" altLang="en-US" dirty="0">
                <a:latin typeface="微軟正黑體" panose="020B0604030504040204" pitchFamily="34" charset="-120"/>
                <a:ea typeface="微軟正黑體" panose="020B0604030504040204" pitchFamily="34" charset="-120"/>
              </a:rPr>
              <a:t>和 </a:t>
            </a:r>
            <a:r>
              <a:rPr lang="en-US" altLang="zh-TW" dirty="0">
                <a:latin typeface="微軟正黑體" panose="020B0604030504040204" pitchFamily="34" charset="-120"/>
                <a:ea typeface="微軟正黑體" panose="020B0604030504040204" pitchFamily="34" charset="-120"/>
              </a:rPr>
              <a:t>Visual C++ </a:t>
            </a:r>
            <a:r>
              <a:rPr lang="zh-TW" altLang="en-US" dirty="0">
                <a:latin typeface="微軟正黑體" panose="020B0604030504040204" pitchFamily="34" charset="-120"/>
                <a:ea typeface="微軟正黑體" panose="020B0604030504040204" pitchFamily="34" charset="-120"/>
              </a:rPr>
              <a:t>語言中的例外狀況處理。 </a:t>
            </a:r>
            <a:r>
              <a:rPr lang="en-US" altLang="zh-TW" dirty="0">
                <a:latin typeface="微軟正黑體" panose="020B0604030504040204" pitchFamily="34" charset="-120"/>
                <a:ea typeface="微軟正黑體" panose="020B0604030504040204" pitchFamily="34" charset="-120"/>
              </a:rPr>
              <a:t>Transact-SQL </a:t>
            </a:r>
            <a:r>
              <a:rPr lang="zh-TW" altLang="en-US" dirty="0">
                <a:latin typeface="微軟正黑體" panose="020B0604030504040204" pitchFamily="34" charset="-120"/>
                <a:ea typeface="微軟正黑體" panose="020B0604030504040204" pitchFamily="34" charset="-120"/>
              </a:rPr>
              <a:t>語句的群組可以封入區塊中 </a:t>
            </a:r>
            <a:r>
              <a:rPr lang="en-US" altLang="zh-TW" dirty="0">
                <a:latin typeface="微軟正黑體" panose="020B0604030504040204" pitchFamily="34" charset="-120"/>
                <a:ea typeface="微軟正黑體" panose="020B0604030504040204" pitchFamily="34" charset="-120"/>
              </a:rPr>
              <a:t>TRY </a:t>
            </a:r>
            <a:r>
              <a:rPr lang="zh-TW" altLang="en-US" dirty="0">
                <a:latin typeface="微軟正黑體" panose="020B0604030504040204" pitchFamily="34" charset="-120"/>
                <a:ea typeface="微軟正黑體" panose="020B0604030504040204" pitchFamily="34" charset="-120"/>
              </a:rPr>
              <a:t>。 如果區塊中 </a:t>
            </a:r>
            <a:r>
              <a:rPr lang="en-US" altLang="zh-TW" dirty="0">
                <a:latin typeface="微軟正黑體" panose="020B0604030504040204" pitchFamily="34" charset="-120"/>
                <a:ea typeface="微軟正黑體" panose="020B0604030504040204" pitchFamily="34" charset="-120"/>
              </a:rPr>
              <a:t>TRY </a:t>
            </a:r>
            <a:r>
              <a:rPr lang="zh-TW" altLang="en-US" dirty="0">
                <a:latin typeface="微軟正黑體" panose="020B0604030504040204" pitchFamily="34" charset="-120"/>
                <a:ea typeface="微軟正黑體" panose="020B0604030504040204" pitchFamily="34" charset="-120"/>
              </a:rPr>
              <a:t>發生錯誤，控件通常會傳遞至區塊中所 </a:t>
            </a:r>
            <a:r>
              <a:rPr lang="en-US" altLang="zh-TW" dirty="0">
                <a:latin typeface="微軟正黑體" panose="020B0604030504040204" pitchFamily="34" charset="-120"/>
                <a:ea typeface="微軟正黑體" panose="020B0604030504040204" pitchFamily="34" charset="-120"/>
              </a:rPr>
              <a:t>CATCH </a:t>
            </a:r>
            <a:r>
              <a:rPr lang="zh-TW" altLang="en-US" dirty="0">
                <a:latin typeface="微軟正黑體" panose="020B0604030504040204" pitchFamily="34" charset="-120"/>
                <a:ea typeface="微軟正黑體" panose="020B0604030504040204" pitchFamily="34" charset="-120"/>
              </a:rPr>
              <a:t>封入的另一組語句。</a:t>
            </a:r>
            <a:endParaRPr lang="en-US" altLang="zh-TW" dirty="0">
              <a:latin typeface="微軟正黑體" panose="020B0604030504040204" pitchFamily="34" charset="-120"/>
              <a:ea typeface="微軟正黑體" panose="020B0604030504040204" pitchFamily="34" charset="-120"/>
            </a:endParaRPr>
          </a:p>
          <a:p>
            <a:pPr>
              <a:lnSpc>
                <a:spcPct val="150000"/>
              </a:lnSpc>
            </a:pPr>
            <a:r>
              <a:rPr lang="zh-TW" altLang="en-US" dirty="0">
                <a:latin typeface="微軟正黑體" panose="020B0604030504040204" pitchFamily="34" charset="-120"/>
                <a:ea typeface="微軟正黑體" panose="020B0604030504040204" pitchFamily="34" charset="-120"/>
              </a:rPr>
              <a:t>語法：</a:t>
            </a:r>
            <a:endParaRPr lang="en-US" altLang="zh-TW" dirty="0">
              <a:latin typeface="微軟正黑體" panose="020B0604030504040204" pitchFamily="34" charset="-120"/>
              <a:ea typeface="微軟正黑體" panose="020B0604030504040204" pitchFamily="34" charset="-120"/>
            </a:endParaRPr>
          </a:p>
          <a:p>
            <a:r>
              <a:rPr lang="en-US" altLang="zh-TW" sz="1800" dirty="0">
                <a:solidFill>
                  <a:srgbClr val="0000FF"/>
                </a:solidFill>
                <a:latin typeface="Consolas" panose="020B0609020204030204" pitchFamily="49" charset="0"/>
              </a:rPr>
              <a:t>BEGIN</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TRY</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sql_statement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statement_block</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END</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TRY</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BEGIN</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CATCH</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 { </a:t>
            </a:r>
            <a:r>
              <a:rPr lang="en-US" altLang="zh-TW" sz="1800" dirty="0" err="1">
                <a:solidFill>
                  <a:srgbClr val="000000"/>
                </a:solidFill>
                <a:latin typeface="Consolas" panose="020B0609020204030204" pitchFamily="49" charset="0"/>
              </a:rPr>
              <a:t>sql_statement</a:t>
            </a:r>
            <a:r>
              <a:rPr lang="en-US" altLang="zh-TW" sz="1800" dirty="0">
                <a:solidFill>
                  <a:srgbClr val="000000"/>
                </a:solidFill>
                <a:latin typeface="Consolas" panose="020B0609020204030204" pitchFamily="49" charset="0"/>
              </a:rPr>
              <a:t> | </a:t>
            </a:r>
            <a:r>
              <a:rPr lang="en-US" altLang="zh-TW" sz="1800" dirty="0" err="1">
                <a:solidFill>
                  <a:srgbClr val="000000"/>
                </a:solidFill>
                <a:latin typeface="Consolas" panose="020B0609020204030204" pitchFamily="49" charset="0"/>
              </a:rPr>
              <a:t>statement_block</a:t>
            </a:r>
            <a:r>
              <a:rPr lang="en-US" altLang="zh-TW" sz="1800" dirty="0">
                <a:solidFill>
                  <a:srgbClr val="000000"/>
                </a:solidFill>
                <a:latin typeface="Consolas" panose="020B0609020204030204" pitchFamily="49" charset="0"/>
              </a:rPr>
              <a:t> } ]</a:t>
            </a:r>
          </a:p>
          <a:p>
            <a:r>
              <a:rPr lang="en-US" altLang="zh-TW" sz="1800" dirty="0">
                <a:solidFill>
                  <a:srgbClr val="0000FF"/>
                </a:solidFill>
                <a:latin typeface="Consolas" panose="020B0609020204030204" pitchFamily="49" charset="0"/>
              </a:rPr>
              <a:t>END</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CATCH</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 ]</a:t>
            </a:r>
            <a:endParaRPr lang="zh-TW" altLang="en-US" dirty="0"/>
          </a:p>
        </p:txBody>
      </p:sp>
    </p:spTree>
    <p:extLst>
      <p:ext uri="{BB962C8B-B14F-4D97-AF65-F5344CB8AC3E}">
        <p14:creationId xmlns:p14="http://schemas.microsoft.com/office/powerpoint/2010/main" val="201849187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TRY … CATCH-</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-1</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1</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IF</a:t>
            </a:r>
            <a:r>
              <a:rPr lang="en-US" altLang="zh-TW" sz="1800" dirty="0">
                <a:solidFill>
                  <a:srgbClr val="000000"/>
                </a:solidFill>
                <a:latin typeface="Consolas" panose="020B0609020204030204" pitchFamily="49" charset="0"/>
              </a:rPr>
              <a:t> </a:t>
            </a:r>
            <a:r>
              <a:rPr lang="en-US" altLang="zh-TW" sz="1800" dirty="0">
                <a:solidFill>
                  <a:srgbClr val="FF00FF"/>
                </a:solidFill>
                <a:latin typeface="Consolas" panose="020B0609020204030204" pitchFamily="49" charset="0"/>
              </a:rPr>
              <a:t>@@ERROR</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&lt;&gt;</a:t>
            </a:r>
            <a:r>
              <a:rPr lang="en-US" altLang="zh-TW" sz="1800" dirty="0">
                <a:solidFill>
                  <a:srgbClr val="000000"/>
                </a:solidFill>
                <a:latin typeface="Consolas" panose="020B0609020204030204" pitchFamily="49" charset="0"/>
              </a:rPr>
              <a:t> 0 </a:t>
            </a:r>
            <a:r>
              <a:rPr lang="en-US" altLang="zh-TW" sz="1800" dirty="0">
                <a:solidFill>
                  <a:srgbClr val="0000FF"/>
                </a:solidFill>
                <a:latin typeface="Consolas" panose="020B0609020204030204" pitchFamily="49" charset="0"/>
              </a:rPr>
              <a:t>GOTO</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errHandler</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2</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IF</a:t>
            </a:r>
            <a:r>
              <a:rPr lang="en-US" altLang="zh-TW" sz="1800" dirty="0">
                <a:solidFill>
                  <a:srgbClr val="000000"/>
                </a:solidFill>
                <a:latin typeface="Consolas" panose="020B0609020204030204" pitchFamily="49" charset="0"/>
              </a:rPr>
              <a:t> </a:t>
            </a:r>
            <a:r>
              <a:rPr lang="en-US" altLang="zh-TW" sz="1800" dirty="0">
                <a:solidFill>
                  <a:srgbClr val="FF00FF"/>
                </a:solidFill>
                <a:latin typeface="Consolas" panose="020B0609020204030204" pitchFamily="49" charset="0"/>
              </a:rPr>
              <a:t>@@ERROR</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&lt;&gt;</a:t>
            </a:r>
            <a:r>
              <a:rPr lang="en-US" altLang="zh-TW" sz="1800" dirty="0">
                <a:solidFill>
                  <a:srgbClr val="000000"/>
                </a:solidFill>
                <a:latin typeface="Consolas" panose="020B0609020204030204" pitchFamily="49" charset="0"/>
              </a:rPr>
              <a:t> 0 </a:t>
            </a:r>
            <a:r>
              <a:rPr lang="en-US" altLang="zh-TW" sz="1800" dirty="0">
                <a:solidFill>
                  <a:srgbClr val="0000FF"/>
                </a:solidFill>
                <a:latin typeface="Consolas" panose="020B0609020204030204" pitchFamily="49" charset="0"/>
              </a:rPr>
              <a:t>GOTO</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errHandler</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3</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0</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IF</a:t>
            </a:r>
            <a:r>
              <a:rPr lang="en-US" altLang="zh-TW" sz="1800" dirty="0">
                <a:solidFill>
                  <a:srgbClr val="000000"/>
                </a:solidFill>
                <a:latin typeface="Consolas" panose="020B0609020204030204" pitchFamily="49" charset="0"/>
              </a:rPr>
              <a:t> </a:t>
            </a:r>
            <a:r>
              <a:rPr lang="en-US" altLang="zh-TW" sz="1800" dirty="0">
                <a:solidFill>
                  <a:srgbClr val="FF00FF"/>
                </a:solidFill>
                <a:latin typeface="Consolas" panose="020B0609020204030204" pitchFamily="49" charset="0"/>
              </a:rPr>
              <a:t>@@ERROR</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&lt;&gt;</a:t>
            </a:r>
            <a:r>
              <a:rPr lang="en-US" altLang="zh-TW" sz="1800" dirty="0">
                <a:solidFill>
                  <a:srgbClr val="000000"/>
                </a:solidFill>
                <a:latin typeface="Consolas" panose="020B0609020204030204" pitchFamily="49" charset="0"/>
              </a:rPr>
              <a:t> 0 </a:t>
            </a:r>
            <a:r>
              <a:rPr lang="en-US" altLang="zh-TW" sz="1800" dirty="0">
                <a:solidFill>
                  <a:srgbClr val="0000FF"/>
                </a:solidFill>
                <a:latin typeface="Consolas" panose="020B0609020204030204" pitchFamily="49" charset="0"/>
              </a:rPr>
              <a:t>GOTO</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errHandler</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4</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IF</a:t>
            </a:r>
            <a:r>
              <a:rPr lang="en-US" altLang="zh-TW" sz="1800" dirty="0">
                <a:solidFill>
                  <a:srgbClr val="000000"/>
                </a:solidFill>
                <a:latin typeface="Consolas" panose="020B0609020204030204" pitchFamily="49" charset="0"/>
              </a:rPr>
              <a:t> </a:t>
            </a:r>
            <a:r>
              <a:rPr lang="en-US" altLang="zh-TW" sz="1800" dirty="0">
                <a:solidFill>
                  <a:srgbClr val="FF00FF"/>
                </a:solidFill>
                <a:latin typeface="Consolas" panose="020B0609020204030204" pitchFamily="49" charset="0"/>
              </a:rPr>
              <a:t>@@ERROR</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&lt;&gt;</a:t>
            </a:r>
            <a:r>
              <a:rPr lang="en-US" altLang="zh-TW" sz="1800" dirty="0">
                <a:solidFill>
                  <a:srgbClr val="000000"/>
                </a:solidFill>
                <a:latin typeface="Consolas" panose="020B0609020204030204" pitchFamily="49" charset="0"/>
              </a:rPr>
              <a:t> 0 </a:t>
            </a:r>
            <a:r>
              <a:rPr lang="en-US" altLang="zh-TW" sz="1800" dirty="0">
                <a:solidFill>
                  <a:srgbClr val="0000FF"/>
                </a:solidFill>
                <a:latin typeface="Consolas" panose="020B0609020204030204" pitchFamily="49" charset="0"/>
              </a:rPr>
              <a:t>GOTO</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errHandler</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endParaRPr lang="zh-TW" altLang="en-US" dirty="0"/>
          </a:p>
        </p:txBody>
      </p:sp>
    </p:spTree>
    <p:extLst>
      <p:ext uri="{BB962C8B-B14F-4D97-AF65-F5344CB8AC3E}">
        <p14:creationId xmlns:p14="http://schemas.microsoft.com/office/powerpoint/2010/main" val="23544292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TRY … CATCH-</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5</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IF</a:t>
            </a:r>
            <a:r>
              <a:rPr lang="en-US" altLang="zh-TW" sz="1800" dirty="0">
                <a:solidFill>
                  <a:srgbClr val="000000"/>
                </a:solidFill>
                <a:latin typeface="Consolas" panose="020B0609020204030204" pitchFamily="49" charset="0"/>
              </a:rPr>
              <a:t> </a:t>
            </a:r>
            <a:r>
              <a:rPr lang="en-US" altLang="zh-TW" sz="1800" dirty="0">
                <a:solidFill>
                  <a:srgbClr val="FF00FF"/>
                </a:solidFill>
                <a:latin typeface="Consolas" panose="020B0609020204030204" pitchFamily="49" charset="0"/>
              </a:rPr>
              <a:t>@@ERROR</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&lt;&gt;</a:t>
            </a:r>
            <a:r>
              <a:rPr lang="en-US" altLang="zh-TW" sz="1800" dirty="0">
                <a:solidFill>
                  <a:srgbClr val="000000"/>
                </a:solidFill>
                <a:latin typeface="Consolas" panose="020B0609020204030204" pitchFamily="49" charset="0"/>
              </a:rPr>
              <a:t> 0 </a:t>
            </a:r>
            <a:r>
              <a:rPr lang="en-US" altLang="zh-TW" sz="1800" dirty="0">
                <a:solidFill>
                  <a:srgbClr val="0000FF"/>
                </a:solidFill>
                <a:latin typeface="Consolas" panose="020B0609020204030204" pitchFamily="49" charset="0"/>
              </a:rPr>
              <a:t>GOTO</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errHandler</a:t>
            </a:r>
            <a:r>
              <a:rPr lang="en-US" altLang="zh-TW" sz="1800" dirty="0">
                <a:solidFill>
                  <a:srgbClr val="808080"/>
                </a:solidFill>
                <a:latin typeface="Consolas" panose="020B0609020204030204" pitchFamily="49" charset="0"/>
              </a:rPr>
              <a:t>;</a:t>
            </a:r>
            <a:endParaRPr lang="zh-TW" altLang="en-US"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RETURN</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err="1">
                <a:solidFill>
                  <a:srgbClr val="0000FF"/>
                </a:solidFill>
                <a:latin typeface="Consolas" panose="020B0609020204030204" pitchFamily="49" charset="0"/>
              </a:rPr>
              <a:t>errHandler</a:t>
            </a:r>
            <a:r>
              <a:rPr lang="en-US" altLang="zh-TW" sz="1800" dirty="0">
                <a:solidFill>
                  <a:srgbClr val="0000FF"/>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'Error'</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zh-TW" altLang="en-US" dirty="0"/>
          </a:p>
        </p:txBody>
      </p:sp>
    </p:spTree>
    <p:extLst>
      <p:ext uri="{BB962C8B-B14F-4D97-AF65-F5344CB8AC3E}">
        <p14:creationId xmlns:p14="http://schemas.microsoft.com/office/powerpoint/2010/main" val="63297661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TRY … CATCH-</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-2</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r>
              <a:rPr lang="en-US" altLang="zh-TW" sz="1800" dirty="0">
                <a:solidFill>
                  <a:srgbClr val="0000FF"/>
                </a:solidFill>
                <a:latin typeface="Consolas" panose="020B0609020204030204" pitchFamily="49" charset="0"/>
              </a:rPr>
              <a:t>BEGIN</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TRY</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    SELECT</a:t>
            </a:r>
            <a:r>
              <a:rPr lang="en-US" altLang="zh-TW" sz="1800" dirty="0">
                <a:solidFill>
                  <a:srgbClr val="000000"/>
                </a:solidFill>
                <a:latin typeface="Consolas" panose="020B0609020204030204" pitchFamily="49" charset="0"/>
              </a:rPr>
              <a:t> 1</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    SELECT</a:t>
            </a:r>
            <a:r>
              <a:rPr lang="en-US" altLang="zh-TW" sz="1800" dirty="0">
                <a:solidFill>
                  <a:srgbClr val="000000"/>
                </a:solidFill>
                <a:latin typeface="Consolas" panose="020B0609020204030204" pitchFamily="49" charset="0"/>
              </a:rPr>
              <a:t> 2</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    SELECT</a:t>
            </a:r>
            <a:r>
              <a:rPr lang="en-US" altLang="zh-TW" sz="1800" dirty="0">
                <a:solidFill>
                  <a:srgbClr val="000000"/>
                </a:solidFill>
                <a:latin typeface="Consolas" panose="020B0609020204030204" pitchFamily="49" charset="0"/>
              </a:rPr>
              <a:t> 3</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0</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    SELECT</a:t>
            </a:r>
            <a:r>
              <a:rPr lang="en-US" altLang="zh-TW" sz="1800" dirty="0">
                <a:solidFill>
                  <a:srgbClr val="000000"/>
                </a:solidFill>
                <a:latin typeface="Consolas" panose="020B0609020204030204" pitchFamily="49" charset="0"/>
              </a:rPr>
              <a:t> 4</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    SELECT</a:t>
            </a:r>
            <a:r>
              <a:rPr lang="en-US" altLang="zh-TW" sz="1800" dirty="0">
                <a:solidFill>
                  <a:srgbClr val="000000"/>
                </a:solidFill>
                <a:latin typeface="Consolas" panose="020B0609020204030204" pitchFamily="49" charset="0"/>
              </a:rPr>
              <a:t> 5</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END</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TRY</a:t>
            </a:r>
            <a:endParaRPr lang="en-US" altLang="zh-TW"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88510177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TRY … CATCH-</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-2(</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r>
              <a:rPr lang="en-US" altLang="zh-TW" sz="1800" dirty="0">
                <a:solidFill>
                  <a:srgbClr val="0000FF"/>
                </a:solidFill>
                <a:latin typeface="Consolas" panose="020B0609020204030204" pitchFamily="49" charset="0"/>
              </a:rPr>
              <a:t>BEGIN</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CATCH</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    SELECT</a:t>
            </a:r>
            <a:r>
              <a:rPr lang="en-US" altLang="zh-TW" sz="1800" dirty="0">
                <a:solidFill>
                  <a:srgbClr val="000000"/>
                </a:solidFill>
                <a:latin typeface="Consolas" panose="020B0609020204030204" pitchFamily="49" charset="0"/>
              </a:rPr>
              <a:t> </a:t>
            </a:r>
            <a:r>
              <a:rPr lang="en-US" altLang="zh-TW" sz="1800" dirty="0">
                <a:solidFill>
                  <a:srgbClr val="FF00FF"/>
                </a:solidFill>
                <a:latin typeface="Consolas" panose="020B0609020204030204" pitchFamily="49" charset="0"/>
              </a:rPr>
              <a:t>ERROR_NUMBER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err_no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p>
          <a:p>
            <a:r>
              <a:rPr lang="en-US" altLang="zh-TW" sz="1800" dirty="0">
                <a:solidFill>
                  <a:srgbClr val="FF00FF"/>
                </a:solidFill>
                <a:latin typeface="Consolas" panose="020B0609020204030204" pitchFamily="49" charset="0"/>
              </a:rPr>
              <a:t>        ERROR_LINE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err_line</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pt-BR" altLang="zh-TW" sz="1800" dirty="0">
                <a:solidFill>
                  <a:srgbClr val="FF00FF"/>
                </a:solidFill>
                <a:latin typeface="Consolas" panose="020B0609020204030204" pitchFamily="49" charset="0"/>
              </a:rPr>
              <a:t>        ERROR_MESSAGE</a:t>
            </a:r>
            <a:r>
              <a:rPr lang="pt-BR" altLang="zh-TW" sz="1800" dirty="0">
                <a:solidFill>
                  <a:srgbClr val="808080"/>
                </a:solidFill>
                <a:latin typeface="Consolas" panose="020B0609020204030204" pitchFamily="49" charset="0"/>
              </a:rPr>
              <a:t>()</a:t>
            </a:r>
            <a:r>
              <a:rPr lang="pt-BR" altLang="zh-TW" sz="1800" dirty="0">
                <a:solidFill>
                  <a:srgbClr val="000000"/>
                </a:solidFill>
                <a:latin typeface="Consolas" panose="020B0609020204030204" pitchFamily="49" charset="0"/>
              </a:rPr>
              <a:t> </a:t>
            </a:r>
            <a:r>
              <a:rPr lang="pt-BR" altLang="zh-TW" sz="1800" dirty="0">
                <a:solidFill>
                  <a:srgbClr val="0000FF"/>
                </a:solidFill>
                <a:latin typeface="Consolas" panose="020B0609020204030204" pitchFamily="49" charset="0"/>
              </a:rPr>
              <a:t>AS</a:t>
            </a:r>
            <a:r>
              <a:rPr lang="pt-BR" altLang="zh-TW" sz="1800" dirty="0">
                <a:solidFill>
                  <a:srgbClr val="000000"/>
                </a:solidFill>
                <a:latin typeface="Consolas" panose="020B0609020204030204" pitchFamily="49" charset="0"/>
              </a:rPr>
              <a:t> err_msg</a:t>
            </a:r>
            <a:r>
              <a:rPr lang="pt-BR" altLang="zh-TW" sz="1800" dirty="0">
                <a:solidFill>
                  <a:srgbClr val="808080"/>
                </a:solidFill>
                <a:latin typeface="Consolas" panose="020B0609020204030204" pitchFamily="49" charset="0"/>
              </a:rPr>
              <a:t>,</a:t>
            </a:r>
            <a:endParaRPr lang="pt-BR" altLang="zh-TW" sz="1800" dirty="0">
              <a:solidFill>
                <a:srgbClr val="000000"/>
              </a:solidFill>
              <a:latin typeface="Consolas" panose="020B0609020204030204" pitchFamily="49" charset="0"/>
            </a:endParaRPr>
          </a:p>
          <a:p>
            <a:r>
              <a:rPr lang="en-US" altLang="zh-TW" sz="1800" dirty="0">
                <a:solidFill>
                  <a:srgbClr val="FF00FF"/>
                </a:solidFill>
                <a:latin typeface="Consolas" panose="020B0609020204030204" pitchFamily="49" charset="0"/>
              </a:rPr>
              <a:t>        ERROR_PROCEDURE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err_proc</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FF00FF"/>
                </a:solidFill>
                <a:latin typeface="Consolas" panose="020B0609020204030204" pitchFamily="49" charset="0"/>
              </a:rPr>
              <a:t>        ERROR_SEVERITY</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err_level</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FF00FF"/>
                </a:solidFill>
                <a:latin typeface="Consolas" panose="020B0609020204030204" pitchFamily="49" charset="0"/>
              </a:rPr>
              <a:t>        RROR_STATE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err_state</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END</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CATCH</a:t>
            </a:r>
            <a:endParaRPr lang="zh-TW" altLang="en-US" sz="1800" dirty="0"/>
          </a:p>
        </p:txBody>
      </p:sp>
    </p:spTree>
    <p:extLst>
      <p:ext uri="{BB962C8B-B14F-4D97-AF65-F5344CB8AC3E}">
        <p14:creationId xmlns:p14="http://schemas.microsoft.com/office/powerpoint/2010/main" val="2681635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心得與討論</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139049638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8. </a:t>
            </a:r>
            <a:r>
              <a:rPr lang="zh-TW" altLang="en-US" b="1" dirty="0">
                <a:latin typeface="微軟正黑體" panose="020B0604030504040204" pitchFamily="34" charset="-120"/>
                <a:ea typeface="微軟正黑體" panose="020B0604030504040204" pitchFamily="34" charset="-120"/>
              </a:rPr>
              <a:t>交易</a:t>
            </a:r>
            <a:r>
              <a:rPr lang="en-US" altLang="zh-TW" b="1" dirty="0">
                <a:latin typeface="微軟正黑體" panose="020B0604030504040204" pitchFamily="34" charset="-120"/>
                <a:ea typeface="微軟正黑體" panose="020B0604030504040204" pitchFamily="34" charset="-120"/>
              </a:rPr>
              <a:t>(Transaction)</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31331031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關聯式資料庫中的交易</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pPr algn="just">
              <a:lnSpc>
                <a:spcPct val="150000"/>
              </a:lnSpc>
            </a:pPr>
            <a:r>
              <a:rPr lang="zh-TW"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rPr>
              <a:t>交易是將多個</a:t>
            </a: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TRANSACT-SQL</a:t>
            </a:r>
            <a:r>
              <a:rPr lang="zh-TW"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rPr>
              <a:t>語法變成一個工作。所有對資料的變動必須在交易成功才能寫入。在</a:t>
            </a: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T-SQL</a:t>
            </a:r>
            <a:r>
              <a:rPr lang="zh-TW"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rPr>
              <a:t>語法中，每一個執行命令</a:t>
            </a: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rPr>
              <a:t>以分號做結尾的語法</a:t>
            </a: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rPr>
              <a:t>，都被視作一筆交易，交易必須符合</a:t>
            </a: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ACID</a:t>
            </a:r>
            <a:r>
              <a:rPr lang="zh-TW"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rPr>
              <a:t>原則：</a:t>
            </a:r>
            <a:endParaRPr lang="zh-TW"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8358" lvl="1" indent="-285750" algn="just">
              <a:lnSpc>
                <a:spcPct val="150000"/>
              </a:lnSpc>
              <a:buSzPts val="1000"/>
              <a:buFont typeface="Wingdings" panose="05000000000000000000" pitchFamily="2" charset="2"/>
              <a:buChar char="Ø"/>
              <a:tabLst>
                <a:tab pos="457200" algn="l"/>
              </a:tabLst>
            </a:pPr>
            <a:r>
              <a:rPr lang="en-US" altLang="zh-TW" sz="2200" b="1" dirty="0">
                <a:solidFill>
                  <a:srgbClr val="171717"/>
                </a:solidFill>
                <a:effectLst/>
                <a:latin typeface="微軟正黑體" panose="020B0604030504040204" pitchFamily="34" charset="-120"/>
                <a:ea typeface="微軟正黑體" panose="020B0604030504040204" pitchFamily="34" charset="-120"/>
                <a:cs typeface="新細明體" panose="02020500000000000000" pitchFamily="18" charset="-120"/>
              </a:rPr>
              <a:t>Atomicity</a:t>
            </a:r>
            <a:r>
              <a:rPr lang="zh-TW" altLang="zh-TW" sz="2200" b="1" dirty="0">
                <a:solidFill>
                  <a:srgbClr val="171717"/>
                </a:solidFill>
                <a:effectLst/>
                <a:latin typeface="微軟正黑體" panose="020B0604030504040204" pitchFamily="34" charset="-120"/>
                <a:ea typeface="微軟正黑體" panose="020B0604030504040204" pitchFamily="34" charset="-120"/>
                <a:cs typeface="Segoe UI" panose="020B0502040204020203" pitchFamily="34" charset="0"/>
              </a:rPr>
              <a:t>：</a:t>
            </a:r>
            <a:r>
              <a:rPr lang="zh-TW" altLang="zh-TW" sz="2200" dirty="0">
                <a:solidFill>
                  <a:srgbClr val="171717"/>
                </a:solidFill>
                <a:effectLst/>
                <a:latin typeface="微軟正黑體" panose="020B0604030504040204" pitchFamily="34" charset="-120"/>
                <a:ea typeface="微軟正黑體" panose="020B0604030504040204" pitchFamily="34" charset="-120"/>
                <a:cs typeface="Segoe UI" panose="020B0502040204020203" pitchFamily="34" charset="0"/>
              </a:rPr>
              <a:t>不可分割性。</a:t>
            </a:r>
            <a:endParaRPr lang="zh-TW" altLang="zh-TW" sz="2200" dirty="0">
              <a:effectLst/>
              <a:latin typeface="微軟正黑體" panose="020B0604030504040204" pitchFamily="34" charset="-120"/>
              <a:ea typeface="微軟正黑體" panose="020B0604030504040204" pitchFamily="34" charset="-120"/>
              <a:cs typeface="新細明體" panose="02020500000000000000" pitchFamily="18" charset="-120"/>
            </a:endParaRPr>
          </a:p>
          <a:p>
            <a:pPr marL="578358" lvl="1" indent="-285750" algn="just">
              <a:lnSpc>
                <a:spcPct val="150000"/>
              </a:lnSpc>
              <a:buSzPts val="1000"/>
              <a:buFont typeface="Wingdings" panose="05000000000000000000" pitchFamily="2" charset="2"/>
              <a:buChar char="Ø"/>
              <a:tabLst>
                <a:tab pos="457200" algn="l"/>
              </a:tabLst>
            </a:pPr>
            <a:r>
              <a:rPr lang="en-US" altLang="zh-TW" sz="2200" b="1" dirty="0">
                <a:solidFill>
                  <a:srgbClr val="171717"/>
                </a:solidFill>
                <a:effectLst/>
                <a:latin typeface="微軟正黑體" panose="020B0604030504040204" pitchFamily="34" charset="-120"/>
                <a:ea typeface="微軟正黑體" panose="020B0604030504040204" pitchFamily="34" charset="-120"/>
                <a:cs typeface="新細明體" panose="02020500000000000000" pitchFamily="18" charset="-120"/>
              </a:rPr>
              <a:t>Consistency</a:t>
            </a:r>
            <a:r>
              <a:rPr lang="zh-TW" altLang="zh-TW" sz="2200" b="1" dirty="0">
                <a:solidFill>
                  <a:srgbClr val="171717"/>
                </a:solidFill>
                <a:effectLst/>
                <a:latin typeface="微軟正黑體" panose="020B0604030504040204" pitchFamily="34" charset="-120"/>
                <a:ea typeface="微軟正黑體" panose="020B0604030504040204" pitchFamily="34" charset="-120"/>
                <a:cs typeface="Segoe UI" panose="020B0502040204020203" pitchFamily="34" charset="0"/>
              </a:rPr>
              <a:t>：</a:t>
            </a:r>
            <a:r>
              <a:rPr lang="zh-TW" altLang="zh-TW" sz="2200" dirty="0">
                <a:solidFill>
                  <a:srgbClr val="171717"/>
                </a:solidFill>
                <a:effectLst/>
                <a:latin typeface="微軟正黑體" panose="020B0604030504040204" pitchFamily="34" charset="-120"/>
                <a:ea typeface="微軟正黑體" panose="020B0604030504040204" pitchFamily="34" charset="-120"/>
                <a:cs typeface="Segoe UI" panose="020B0502040204020203" pitchFamily="34" charset="0"/>
              </a:rPr>
              <a:t>資料一致性</a:t>
            </a:r>
            <a:endParaRPr lang="zh-TW" altLang="zh-TW" sz="2200" dirty="0">
              <a:effectLst/>
              <a:latin typeface="微軟正黑體" panose="020B0604030504040204" pitchFamily="34" charset="-120"/>
              <a:ea typeface="微軟正黑體" panose="020B0604030504040204" pitchFamily="34" charset="-120"/>
              <a:cs typeface="新細明體" panose="02020500000000000000" pitchFamily="18" charset="-120"/>
            </a:endParaRPr>
          </a:p>
          <a:p>
            <a:pPr marL="578358" lvl="1" indent="-285750" algn="just">
              <a:lnSpc>
                <a:spcPct val="150000"/>
              </a:lnSpc>
              <a:buSzPts val="1000"/>
              <a:buFont typeface="Wingdings" panose="05000000000000000000" pitchFamily="2" charset="2"/>
              <a:buChar char="Ø"/>
              <a:tabLst>
                <a:tab pos="457200" algn="l"/>
              </a:tabLst>
            </a:pPr>
            <a:r>
              <a:rPr lang="en-US" altLang="zh-TW" sz="2200" b="1" dirty="0">
                <a:solidFill>
                  <a:srgbClr val="171717"/>
                </a:solidFill>
                <a:effectLst/>
                <a:latin typeface="微軟正黑體" panose="020B0604030504040204" pitchFamily="34" charset="-120"/>
                <a:ea typeface="微軟正黑體" panose="020B0604030504040204" pitchFamily="34" charset="-120"/>
                <a:cs typeface="新細明體" panose="02020500000000000000" pitchFamily="18" charset="-120"/>
              </a:rPr>
              <a:t>Isolation</a:t>
            </a:r>
            <a:r>
              <a:rPr lang="zh-TW" altLang="zh-TW" sz="2200" b="1" dirty="0">
                <a:solidFill>
                  <a:srgbClr val="171717"/>
                </a:solidFill>
                <a:effectLst/>
                <a:latin typeface="微軟正黑體" panose="020B0604030504040204" pitchFamily="34" charset="-120"/>
                <a:ea typeface="微軟正黑體" panose="020B0604030504040204" pitchFamily="34" charset="-120"/>
                <a:cs typeface="Segoe UI" panose="020B0502040204020203" pitchFamily="34" charset="0"/>
              </a:rPr>
              <a:t>：</a:t>
            </a:r>
            <a:r>
              <a:rPr lang="zh-TW" altLang="zh-TW" sz="2200" dirty="0">
                <a:solidFill>
                  <a:srgbClr val="171717"/>
                </a:solidFill>
                <a:effectLst/>
                <a:latin typeface="微軟正黑體" panose="020B0604030504040204" pitchFamily="34" charset="-120"/>
                <a:ea typeface="微軟正黑體" panose="020B0604030504040204" pitchFamily="34" charset="-120"/>
                <a:cs typeface="Segoe UI" panose="020B0502040204020203" pitchFamily="34" charset="0"/>
              </a:rPr>
              <a:t>隔離性</a:t>
            </a:r>
            <a:endParaRPr lang="zh-TW" altLang="zh-TW" sz="2200" dirty="0">
              <a:effectLst/>
              <a:latin typeface="微軟正黑體" panose="020B0604030504040204" pitchFamily="34" charset="-120"/>
              <a:ea typeface="微軟正黑體" panose="020B0604030504040204" pitchFamily="34" charset="-120"/>
              <a:cs typeface="新細明體" panose="02020500000000000000" pitchFamily="18" charset="-120"/>
            </a:endParaRPr>
          </a:p>
          <a:p>
            <a:pPr marL="578358" lvl="1" indent="-285750" algn="just">
              <a:lnSpc>
                <a:spcPct val="150000"/>
              </a:lnSpc>
              <a:buSzPts val="1000"/>
              <a:buFont typeface="Wingdings" panose="05000000000000000000" pitchFamily="2" charset="2"/>
              <a:buChar char="Ø"/>
              <a:tabLst>
                <a:tab pos="457200" algn="l"/>
              </a:tabLst>
            </a:pPr>
            <a:r>
              <a:rPr lang="en-US" altLang="zh-TW" sz="2200" b="1" dirty="0">
                <a:solidFill>
                  <a:srgbClr val="171717"/>
                </a:solidFill>
                <a:effectLst/>
                <a:latin typeface="微軟正黑體" panose="020B0604030504040204" pitchFamily="34" charset="-120"/>
                <a:ea typeface="微軟正黑體" panose="020B0604030504040204" pitchFamily="34" charset="-120"/>
                <a:cs typeface="新細明體" panose="02020500000000000000" pitchFamily="18" charset="-120"/>
              </a:rPr>
              <a:t>Durability</a:t>
            </a:r>
            <a:r>
              <a:rPr lang="zh-TW" altLang="zh-TW" sz="2200" b="1" dirty="0">
                <a:solidFill>
                  <a:srgbClr val="171717"/>
                </a:solidFill>
                <a:effectLst/>
                <a:latin typeface="微軟正黑體" panose="020B0604030504040204" pitchFamily="34" charset="-120"/>
                <a:ea typeface="微軟正黑體" panose="020B0604030504040204" pitchFamily="34" charset="-120"/>
                <a:cs typeface="Segoe UI" panose="020B0502040204020203" pitchFamily="34" charset="0"/>
              </a:rPr>
              <a:t>：</a:t>
            </a:r>
            <a:r>
              <a:rPr lang="zh-TW" altLang="zh-TW" sz="2200" dirty="0">
                <a:solidFill>
                  <a:srgbClr val="171717"/>
                </a:solidFill>
                <a:effectLst/>
                <a:latin typeface="微軟正黑體" panose="020B0604030504040204" pitchFamily="34" charset="-120"/>
                <a:ea typeface="微軟正黑體" panose="020B0604030504040204" pitchFamily="34" charset="-120"/>
                <a:cs typeface="Segoe UI" panose="020B0502040204020203" pitchFamily="34" charset="0"/>
              </a:rPr>
              <a:t>持久性</a:t>
            </a:r>
            <a:endParaRPr lang="zh-TW" altLang="zh-TW" sz="2200" dirty="0">
              <a:effectLst/>
              <a:latin typeface="微軟正黑體" panose="020B0604030504040204" pitchFamily="34" charset="-120"/>
              <a:ea typeface="微軟正黑體" panose="020B0604030504040204" pitchFamily="34" charset="-120"/>
              <a:cs typeface="新細明體" panose="02020500000000000000" pitchFamily="18" charset="-120"/>
            </a:endParaRPr>
          </a:p>
          <a:p>
            <a:endParaRPr lang="zh-TW" altLang="en-US" dirty="0"/>
          </a:p>
        </p:txBody>
      </p:sp>
    </p:spTree>
    <p:extLst>
      <p:ext uri="{BB962C8B-B14F-4D97-AF65-F5344CB8AC3E}">
        <p14:creationId xmlns:p14="http://schemas.microsoft.com/office/powerpoint/2010/main" val="274771271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併行作業處理</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pPr algn="just">
              <a:lnSpc>
                <a:spcPct val="150000"/>
              </a:lnSpc>
            </a:pPr>
            <a:r>
              <a:rPr lang="zh-TW" altLang="en-US" sz="2200" kern="100" dirty="0">
                <a:effectLst/>
                <a:latin typeface="微軟正黑體" panose="020B0604030504040204" pitchFamily="34" charset="-120"/>
                <a:ea typeface="微軟正黑體" panose="020B0604030504040204" pitchFamily="34" charset="-120"/>
                <a:cs typeface="Segoe UI" panose="020B0502040204020203" pitchFamily="34" charset="0"/>
              </a:rPr>
              <a:t>資料庫中多人同時變更並用的資料時，並行作業是相當重要的系統功能。在分享的資料上，愈多人使用，並行作業的等級就愈高。並行作業的等級提高後，發生資料衝突</a:t>
            </a:r>
            <a:r>
              <a:rPr lang="en-US"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rPr>
              <a:t>(</a:t>
            </a:r>
            <a:r>
              <a:rPr lang="zh-TW" altLang="en-US" sz="2200" kern="100" dirty="0">
                <a:effectLst/>
                <a:latin typeface="微軟正黑體" panose="020B0604030504040204" pitchFamily="34" charset="-120"/>
                <a:ea typeface="微軟正黑體" panose="020B0604030504040204" pitchFamily="34" charset="-120"/>
                <a:cs typeface="Segoe UI" panose="020B0502040204020203" pitchFamily="34" charset="0"/>
              </a:rPr>
              <a:t>同時間兩個以上的使用者要存取相同的資料</a:t>
            </a:r>
            <a:r>
              <a:rPr lang="en-US"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rPr>
              <a:t>)</a:t>
            </a:r>
            <a:r>
              <a:rPr lang="zh-TW" altLang="en-US" sz="2200" kern="100" dirty="0">
                <a:effectLst/>
                <a:latin typeface="微軟正黑體" panose="020B0604030504040204" pitchFamily="34" charset="-120"/>
                <a:ea typeface="微軟正黑體" panose="020B0604030504040204" pitchFamily="34" charset="-120"/>
                <a:cs typeface="Segoe UI" panose="020B0502040204020203" pitchFamily="34" charset="0"/>
              </a:rPr>
              <a:t>的可能性也會跟著提高。</a:t>
            </a:r>
          </a:p>
          <a:p>
            <a:pPr algn="just">
              <a:lnSpc>
                <a:spcPct val="150000"/>
              </a:lnSpc>
            </a:pPr>
            <a:r>
              <a:rPr lang="zh-TW" altLang="en-US" sz="2200" kern="100" dirty="0">
                <a:effectLst/>
                <a:latin typeface="微軟正黑體" panose="020B0604030504040204" pitchFamily="34" charset="-120"/>
                <a:ea typeface="微軟正黑體" panose="020B0604030504040204" pitchFamily="34" charset="-120"/>
                <a:cs typeface="Segoe UI" panose="020B0502040204020203" pitchFamily="34" charset="0"/>
              </a:rPr>
              <a:t>在並行作業時，處理資料衝突有兩種方式，樂觀鎖定以及悲觀鎖定。</a:t>
            </a:r>
          </a:p>
          <a:p>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61833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心得與討論</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174309096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悲觀鎖定</a:t>
            </a:r>
            <a:r>
              <a:rPr lang="en-US" altLang="zh-TW" b="1" dirty="0">
                <a:latin typeface="微軟正黑體" panose="020B0604030504040204" pitchFamily="34" charset="-120"/>
                <a:ea typeface="微軟正黑體" panose="020B0604030504040204" pitchFamily="34" charset="-120"/>
              </a:rPr>
              <a:t>(Pessimistic Concurrency)</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85000" lnSpcReduction="20000"/>
          </a:bodyPr>
          <a:lstStyle/>
          <a:p>
            <a:pPr algn="just">
              <a:lnSpc>
                <a:spcPct val="150000"/>
              </a:lnSpc>
            </a:pPr>
            <a:r>
              <a:rPr lang="zh-TW" altLang="en-US" sz="2200" kern="100" dirty="0">
                <a:effectLst/>
                <a:latin typeface="微軟正黑體" panose="020B0604030504040204" pitchFamily="34" charset="-120"/>
                <a:ea typeface="微軟正黑體" panose="020B0604030504040204" pitchFamily="34" charset="-120"/>
                <a:cs typeface="Segoe UI" panose="020B0502040204020203" pitchFamily="34" charset="0"/>
              </a:rPr>
              <a:t>悲觀鎖定有以下的特性：</a:t>
            </a:r>
          </a:p>
          <a:p>
            <a:pPr lvl="1" algn="just">
              <a:lnSpc>
                <a:spcPct val="150000"/>
              </a:lnSpc>
              <a:buFont typeface="Wingdings" panose="05000000000000000000" pitchFamily="2" charset="2"/>
              <a:buChar char="Ø"/>
            </a:pPr>
            <a:r>
              <a:rPr lang="zh-TW" altLang="en-US" sz="2000" kern="100" dirty="0">
                <a:effectLst/>
                <a:latin typeface="微軟正黑體" panose="020B0604030504040204" pitchFamily="34" charset="-120"/>
                <a:ea typeface="微軟正黑體" panose="020B0604030504040204" pitchFamily="34" charset="-120"/>
                <a:cs typeface="Segoe UI" panose="020B0502040204020203" pitchFamily="34" charset="0"/>
              </a:rPr>
              <a:t>資料讀取時鎖定，其它使用者不能修改資料。</a:t>
            </a:r>
          </a:p>
          <a:p>
            <a:pPr lvl="1" algn="just">
              <a:lnSpc>
                <a:spcPct val="150000"/>
              </a:lnSpc>
              <a:buFont typeface="Wingdings" panose="05000000000000000000" pitchFamily="2" charset="2"/>
              <a:buChar char="Ø"/>
            </a:pPr>
            <a:r>
              <a:rPr lang="zh-TW" altLang="en-US" sz="2000" kern="100" dirty="0">
                <a:effectLst/>
                <a:latin typeface="微軟正黑體" panose="020B0604030504040204" pitchFamily="34" charset="-120"/>
                <a:ea typeface="微軟正黑體" panose="020B0604030504040204" pitchFamily="34" charset="-120"/>
                <a:cs typeface="Segoe UI" panose="020B0502040204020203" pitchFamily="34" charset="0"/>
              </a:rPr>
              <a:t>資料修改時鎖定，其它使用者不能修改以及讀取資料。</a:t>
            </a:r>
          </a:p>
          <a:p>
            <a:pPr lvl="1" algn="just">
              <a:lnSpc>
                <a:spcPct val="150000"/>
              </a:lnSpc>
              <a:buFont typeface="Wingdings" panose="05000000000000000000" pitchFamily="2" charset="2"/>
              <a:buChar char="Ø"/>
            </a:pPr>
            <a:r>
              <a:rPr lang="zh-TW" altLang="en-US" sz="2000" kern="100" dirty="0">
                <a:effectLst/>
                <a:latin typeface="微軟正黑體" panose="020B0604030504040204" pitchFamily="34" charset="-120"/>
                <a:ea typeface="微軟正黑體" panose="020B0604030504040204" pitchFamily="34" charset="-120"/>
                <a:cs typeface="Segoe UI" panose="020B0502040204020203" pitchFamily="34" charset="0"/>
              </a:rPr>
              <a:t>資料讀取或修改時都會鎖定，資料鎖定的數目較多。</a:t>
            </a:r>
          </a:p>
          <a:p>
            <a:pPr lvl="1" algn="just">
              <a:lnSpc>
                <a:spcPct val="150000"/>
              </a:lnSpc>
              <a:buFont typeface="Wingdings" panose="05000000000000000000" pitchFamily="2" charset="2"/>
              <a:buChar char="Ø"/>
            </a:pPr>
            <a:r>
              <a:rPr lang="zh-TW" altLang="en-US" sz="2000" kern="100" dirty="0">
                <a:effectLst/>
                <a:latin typeface="微軟正黑體" panose="020B0604030504040204" pitchFamily="34" charset="-120"/>
                <a:ea typeface="微軟正黑體" panose="020B0604030504040204" pitchFamily="34" charset="-120"/>
                <a:cs typeface="Segoe UI" panose="020B0502040204020203" pitchFamily="34" charset="0"/>
              </a:rPr>
              <a:t>寫入時其它使用者不能讀取和寫入，讀取時其它使用者不能寫入。</a:t>
            </a:r>
          </a:p>
          <a:p>
            <a:pPr algn="just">
              <a:lnSpc>
                <a:spcPct val="150000"/>
              </a:lnSpc>
            </a:pPr>
            <a:r>
              <a:rPr lang="zh-TW" altLang="en-US" sz="2200" kern="100" dirty="0">
                <a:effectLst/>
                <a:latin typeface="微軟正黑體" panose="020B0604030504040204" pitchFamily="34" charset="-120"/>
                <a:ea typeface="微軟正黑體" panose="020B0604030504040204" pitchFamily="34" charset="-120"/>
                <a:cs typeface="Segoe UI" panose="020B0502040204020203" pitchFamily="34" charset="0"/>
              </a:rPr>
              <a:t>悲觀鎖定適合以下類型的系統</a:t>
            </a:r>
          </a:p>
          <a:p>
            <a:pPr lvl="1" algn="just">
              <a:lnSpc>
                <a:spcPct val="150000"/>
              </a:lnSpc>
              <a:buFont typeface="Wingdings" panose="05000000000000000000" pitchFamily="2" charset="2"/>
              <a:buChar char="Ø"/>
            </a:pPr>
            <a:r>
              <a:rPr lang="zh-TW" altLang="en-US" sz="2000" kern="100" dirty="0">
                <a:effectLst/>
                <a:latin typeface="微軟正黑體" panose="020B0604030504040204" pitchFamily="34" charset="-120"/>
                <a:ea typeface="微軟正黑體" panose="020B0604030504040204" pitchFamily="34" charset="-120"/>
                <a:cs typeface="Segoe UI" panose="020B0502040204020203" pitchFamily="34" charset="0"/>
              </a:rPr>
              <a:t>資料競爭</a:t>
            </a:r>
            <a:r>
              <a:rPr lang="en-US" altLang="zh-TW" sz="2000" kern="100" dirty="0">
                <a:effectLst/>
                <a:latin typeface="微軟正黑體" panose="020B0604030504040204" pitchFamily="34" charset="-120"/>
                <a:ea typeface="微軟正黑體" panose="020B0604030504040204" pitchFamily="34" charset="-120"/>
                <a:cs typeface="Segoe UI" panose="020B0502040204020203" pitchFamily="34" charset="0"/>
              </a:rPr>
              <a:t>(Data Contention)</a:t>
            </a:r>
            <a:r>
              <a:rPr lang="zh-TW" altLang="en-US" sz="2000" kern="100" dirty="0">
                <a:effectLst/>
                <a:latin typeface="微軟正黑體" panose="020B0604030504040204" pitchFamily="34" charset="-120"/>
                <a:ea typeface="微軟正黑體" panose="020B0604030504040204" pitchFamily="34" charset="-120"/>
                <a:cs typeface="Segoe UI" panose="020B0502040204020203" pitchFamily="34" charset="0"/>
              </a:rPr>
              <a:t>較常發生</a:t>
            </a:r>
          </a:p>
          <a:p>
            <a:pPr lvl="1" algn="just">
              <a:lnSpc>
                <a:spcPct val="150000"/>
              </a:lnSpc>
              <a:buFont typeface="Wingdings" panose="05000000000000000000" pitchFamily="2" charset="2"/>
              <a:buChar char="Ø"/>
            </a:pPr>
            <a:r>
              <a:rPr lang="zh-TW" altLang="en-US" sz="2000" kern="100" dirty="0">
                <a:effectLst/>
                <a:latin typeface="微軟正黑體" panose="020B0604030504040204" pitchFamily="34" charset="-120"/>
                <a:ea typeface="微軟正黑體" panose="020B0604030504040204" pitchFamily="34" charset="-120"/>
                <a:cs typeface="Segoe UI" panose="020B0502040204020203" pitchFamily="34" charset="0"/>
              </a:rPr>
              <a:t>鎖定時間較短</a:t>
            </a:r>
          </a:p>
          <a:p>
            <a:pPr lvl="1" algn="just">
              <a:lnSpc>
                <a:spcPct val="150000"/>
              </a:lnSpc>
              <a:buFont typeface="Wingdings" panose="05000000000000000000" pitchFamily="2" charset="2"/>
              <a:buChar char="Ø"/>
            </a:pPr>
            <a:r>
              <a:rPr lang="zh-TW" altLang="en-US" sz="2000" kern="100" dirty="0">
                <a:effectLst/>
                <a:latin typeface="微軟正黑體" panose="020B0604030504040204" pitchFamily="34" charset="-120"/>
                <a:ea typeface="微軟正黑體" panose="020B0604030504040204" pitchFamily="34" charset="-120"/>
                <a:cs typeface="Segoe UI" panose="020B0502040204020203" pitchFamily="34" charset="0"/>
              </a:rPr>
              <a:t>防止資料衝突的鎖定成本低於復原寫入資料的成本</a:t>
            </a:r>
          </a:p>
          <a:p>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6728006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樂觀鎖定</a:t>
            </a:r>
            <a:r>
              <a:rPr lang="en-US" altLang="zh-TW" b="1" dirty="0">
                <a:latin typeface="微軟正黑體" panose="020B0604030504040204" pitchFamily="34" charset="-120"/>
                <a:ea typeface="微軟正黑體" panose="020B0604030504040204" pitchFamily="34" charset="-120"/>
              </a:rPr>
              <a:t>(Optimistic Concurrency)</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25000" lnSpcReduction="20000"/>
          </a:bodyPr>
          <a:lstStyle/>
          <a:p>
            <a:pPr algn="just">
              <a:lnSpc>
                <a:spcPct val="150000"/>
              </a:lnSpc>
            </a:pPr>
            <a:r>
              <a:rPr lang="zh-TW" altLang="en-US" sz="7600" kern="100" dirty="0">
                <a:latin typeface="微軟正黑體" panose="020B0604030504040204" pitchFamily="34" charset="-120"/>
                <a:ea typeface="微軟正黑體" panose="020B0604030504040204" pitchFamily="34" charset="-120"/>
                <a:cs typeface="Segoe UI" panose="020B0502040204020203" pitchFamily="34" charset="0"/>
              </a:rPr>
              <a:t>樂觀鎖定有以下的特性：</a:t>
            </a:r>
          </a:p>
          <a:p>
            <a:pPr lvl="1" algn="just">
              <a:lnSpc>
                <a:spcPct val="150000"/>
              </a:lnSpc>
              <a:buFont typeface="Wingdings" panose="05000000000000000000" pitchFamily="2" charset="2"/>
              <a:buChar char="Ø"/>
            </a:pPr>
            <a:r>
              <a:rPr lang="zh-TW" altLang="en-US" sz="6800" kern="100" dirty="0">
                <a:latin typeface="微軟正黑體" panose="020B0604030504040204" pitchFamily="34" charset="-120"/>
                <a:ea typeface="微軟正黑體" panose="020B0604030504040204" pitchFamily="34" charset="-120"/>
                <a:cs typeface="Segoe UI" panose="020B0502040204020203" pitchFamily="34" charset="0"/>
              </a:rPr>
              <a:t>資料讀取時不鎖定，其它使用者可以讀取資料、修改資料。</a:t>
            </a:r>
          </a:p>
          <a:p>
            <a:pPr lvl="1" algn="just">
              <a:lnSpc>
                <a:spcPct val="150000"/>
              </a:lnSpc>
              <a:buFont typeface="Wingdings" panose="05000000000000000000" pitchFamily="2" charset="2"/>
              <a:buChar char="Ø"/>
            </a:pPr>
            <a:r>
              <a:rPr lang="zh-TW" altLang="en-US" sz="6800" kern="100" dirty="0">
                <a:latin typeface="微軟正黑體" panose="020B0604030504040204" pitchFamily="34" charset="-120"/>
                <a:ea typeface="微軟正黑體" panose="020B0604030504040204" pitchFamily="34" charset="-120"/>
                <a:cs typeface="Segoe UI" panose="020B0502040204020203" pitchFamily="34" charset="0"/>
              </a:rPr>
              <a:t>資料修改時不鎖定，其它使用者可以讀取資料、修改資料。</a:t>
            </a:r>
          </a:p>
          <a:p>
            <a:pPr lvl="1" algn="just">
              <a:lnSpc>
                <a:spcPct val="150000"/>
              </a:lnSpc>
              <a:buFont typeface="Wingdings" panose="05000000000000000000" pitchFamily="2" charset="2"/>
              <a:buChar char="Ø"/>
            </a:pPr>
            <a:r>
              <a:rPr lang="zh-TW" altLang="en-US" sz="6800" kern="100" dirty="0">
                <a:latin typeface="微軟正黑體" panose="020B0604030504040204" pitchFamily="34" charset="-120"/>
                <a:ea typeface="微軟正黑體" panose="020B0604030504040204" pitchFamily="34" charset="-120"/>
                <a:cs typeface="Segoe UI" panose="020B0502040204020203" pitchFamily="34" charset="0"/>
              </a:rPr>
              <a:t>資料寫入前檢查資料在異動期間是否變動過，如果沒有異動就寫入資料。</a:t>
            </a:r>
          </a:p>
          <a:p>
            <a:pPr lvl="1" algn="just">
              <a:lnSpc>
                <a:spcPct val="150000"/>
              </a:lnSpc>
              <a:buFont typeface="Wingdings" panose="05000000000000000000" pitchFamily="2" charset="2"/>
              <a:buChar char="Ø"/>
            </a:pPr>
            <a:r>
              <a:rPr lang="zh-TW" altLang="en-US" sz="6800" kern="100" dirty="0">
                <a:latin typeface="微軟正黑體" panose="020B0604030504040204" pitchFamily="34" charset="-120"/>
                <a:ea typeface="微軟正黑體" panose="020B0604030504040204" pitchFamily="34" charset="-120"/>
                <a:cs typeface="Segoe UI" panose="020B0502040204020203" pitchFamily="34" charset="0"/>
              </a:rPr>
              <a:t>資料鎖定數目較少</a:t>
            </a:r>
          </a:p>
          <a:p>
            <a:pPr algn="just">
              <a:lnSpc>
                <a:spcPct val="150000"/>
              </a:lnSpc>
            </a:pPr>
            <a:r>
              <a:rPr lang="zh-TW" altLang="en-US" sz="7600" kern="100" dirty="0">
                <a:latin typeface="微軟正黑體" panose="020B0604030504040204" pitchFamily="34" charset="-120"/>
                <a:ea typeface="微軟正黑體" panose="020B0604030504040204" pitchFamily="34" charset="-120"/>
                <a:cs typeface="Segoe UI" panose="020B0502040204020203" pitchFamily="34" charset="0"/>
              </a:rPr>
              <a:t>樂觀鎖定適合以下類型的系統</a:t>
            </a:r>
          </a:p>
          <a:p>
            <a:pPr lvl="1" algn="just">
              <a:lnSpc>
                <a:spcPct val="150000"/>
              </a:lnSpc>
              <a:buFont typeface="Wingdings" panose="05000000000000000000" pitchFamily="2" charset="2"/>
              <a:buChar char="Ø"/>
            </a:pPr>
            <a:r>
              <a:rPr lang="zh-TW" altLang="en-US" sz="6800" kern="100" dirty="0">
                <a:latin typeface="微軟正黑體" panose="020B0604030504040204" pitchFamily="34" charset="-120"/>
                <a:ea typeface="微軟正黑體" panose="020B0604030504040204" pitchFamily="34" charset="-120"/>
                <a:cs typeface="Segoe UI" panose="020B0502040204020203" pitchFamily="34" charset="0"/>
              </a:rPr>
              <a:t>資料競爭不常發生</a:t>
            </a:r>
          </a:p>
          <a:p>
            <a:pPr lvl="1" algn="just">
              <a:lnSpc>
                <a:spcPct val="150000"/>
              </a:lnSpc>
              <a:buFont typeface="Wingdings" panose="05000000000000000000" pitchFamily="2" charset="2"/>
              <a:buChar char="Ø"/>
            </a:pPr>
            <a:r>
              <a:rPr lang="zh-TW" altLang="en-US" sz="6800" kern="100" dirty="0">
                <a:latin typeface="微軟正黑體" panose="020B0604030504040204" pitchFamily="34" charset="-120"/>
                <a:ea typeface="微軟正黑體" panose="020B0604030504040204" pitchFamily="34" charset="-120"/>
                <a:cs typeface="Segoe UI" panose="020B0502040204020203" pitchFamily="34" charset="0"/>
              </a:rPr>
              <a:t>資料異動時間較長</a:t>
            </a:r>
          </a:p>
          <a:p>
            <a:pPr lvl="1" algn="just">
              <a:lnSpc>
                <a:spcPct val="150000"/>
              </a:lnSpc>
              <a:buFont typeface="Wingdings" panose="05000000000000000000" pitchFamily="2" charset="2"/>
              <a:buChar char="Ø"/>
            </a:pPr>
            <a:r>
              <a:rPr lang="zh-TW" altLang="en-US" sz="6800" kern="100" dirty="0">
                <a:latin typeface="微軟正黑體" panose="020B0604030504040204" pitchFamily="34" charset="-120"/>
                <a:ea typeface="微軟正黑體" panose="020B0604030504040204" pitchFamily="34" charset="-120"/>
                <a:cs typeface="Segoe UI" panose="020B0502040204020203" pitchFamily="34" charset="0"/>
              </a:rPr>
              <a:t>復原寫入資料的成本低於防止資料衝突的鎖定成本</a:t>
            </a:r>
          </a:p>
          <a:p>
            <a:pPr lvl="1" algn="just">
              <a:lnSpc>
                <a:spcPct val="150000"/>
              </a:lnSpc>
              <a:buFont typeface="Wingdings" panose="05000000000000000000" pitchFamily="2" charset="2"/>
              <a:buChar char="Ø"/>
            </a:pPr>
            <a:r>
              <a:rPr lang="zh-TW" altLang="en-US" sz="6800" kern="100" dirty="0">
                <a:latin typeface="微軟正黑體" panose="020B0604030504040204" pitchFamily="34" charset="-120"/>
                <a:ea typeface="微軟正黑體" panose="020B0604030504040204" pitchFamily="34" charset="-120"/>
                <a:cs typeface="Segoe UI" panose="020B0502040204020203" pitchFamily="34" charset="0"/>
              </a:rPr>
              <a:t>讀取資料時可以同時寫入資料</a:t>
            </a:r>
          </a:p>
          <a:p>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35659763"/>
      </p:ext>
    </p:extLst>
  </p:cSld>
  <p:clrMapOvr>
    <a:overrideClrMapping bg1="lt1" tx1="dk1" bg2="lt2" tx2="dk2" accent1="accent1" accent2="accent2" accent3="accent3" accent4="accent4" accent5="accent5" accent6="accent6" hlink="hlink" folHlink="folHlink"/>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鎖定範圍</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32500" lnSpcReduction="20000"/>
          </a:bodyPr>
          <a:lstStyle/>
          <a:p>
            <a:pPr algn="just">
              <a:lnSpc>
                <a:spcPct val="150000"/>
              </a:lnSpc>
            </a:pPr>
            <a:r>
              <a:rPr lang="zh-TW" altLang="en-US" sz="7600" kern="100" dirty="0">
                <a:latin typeface="微軟正黑體" panose="020B0604030504040204" pitchFamily="34" charset="-120"/>
                <a:ea typeface="微軟正黑體" panose="020B0604030504040204" pitchFamily="34" charset="-120"/>
                <a:cs typeface="Segoe UI" panose="020B0502040204020203" pitchFamily="34" charset="0"/>
              </a:rPr>
              <a:t>資料庫物件及資源有不同層級的鎖定範圍。</a:t>
            </a:r>
            <a:r>
              <a:rPr lang="en-US" altLang="zh-TW" sz="7600" kern="100" dirty="0">
                <a:latin typeface="微軟正黑體" panose="020B0604030504040204" pitchFamily="34" charset="-120"/>
                <a:ea typeface="微軟正黑體" panose="020B0604030504040204" pitchFamily="34" charset="-120"/>
                <a:cs typeface="Segoe UI" panose="020B0502040204020203" pitchFamily="34" charset="0"/>
              </a:rPr>
              <a:t>SQL Server</a:t>
            </a:r>
            <a:r>
              <a:rPr lang="zh-TW" altLang="en-US" sz="7600" kern="100" dirty="0">
                <a:latin typeface="微軟正黑體" panose="020B0604030504040204" pitchFamily="34" charset="-120"/>
                <a:ea typeface="微軟正黑體" panose="020B0604030504040204" pitchFamily="34" charset="-120"/>
                <a:cs typeface="Segoe UI" panose="020B0502040204020203" pitchFamily="34" charset="0"/>
              </a:rPr>
              <a:t>的鎖定列表</a:t>
            </a:r>
            <a:r>
              <a:rPr lang="en-US" altLang="zh-TW" sz="7600" kern="100" dirty="0">
                <a:latin typeface="微軟正黑體" panose="020B0604030504040204" pitchFamily="34" charset="-120"/>
                <a:ea typeface="微軟正黑體" panose="020B0604030504040204" pitchFamily="34" charset="-120"/>
                <a:cs typeface="Segoe UI" panose="020B0502040204020203" pitchFamily="34" charset="0"/>
              </a:rPr>
              <a:t>(</a:t>
            </a:r>
            <a:r>
              <a:rPr lang="zh-TW" altLang="en-US" sz="7600" kern="100" dirty="0">
                <a:latin typeface="微軟正黑體" panose="020B0604030504040204" pitchFamily="34" charset="-120"/>
                <a:ea typeface="微軟正黑體" panose="020B0604030504040204" pitchFamily="34" charset="-120"/>
                <a:cs typeface="Segoe UI" panose="020B0502040204020203" pitchFamily="34" charset="0"/>
              </a:rPr>
              <a:t>由最小範圍到最大範圍</a:t>
            </a:r>
            <a:r>
              <a:rPr lang="en-US" altLang="zh-TW" sz="7600" kern="100" dirty="0">
                <a:latin typeface="微軟正黑體" panose="020B0604030504040204" pitchFamily="34" charset="-120"/>
                <a:ea typeface="微軟正黑體" panose="020B0604030504040204" pitchFamily="34" charset="-120"/>
                <a:cs typeface="Segoe UI" panose="020B0502040204020203" pitchFamily="34" charset="0"/>
              </a:rPr>
              <a:t>)</a:t>
            </a:r>
            <a:r>
              <a:rPr lang="zh-TW" altLang="en-US" sz="7600" kern="100" dirty="0">
                <a:latin typeface="微軟正黑體" panose="020B0604030504040204" pitchFamily="34" charset="-120"/>
                <a:ea typeface="微軟正黑體" panose="020B0604030504040204" pitchFamily="34" charset="-120"/>
                <a:cs typeface="Segoe UI" panose="020B0502040204020203" pitchFamily="34" charset="0"/>
              </a:rPr>
              <a:t>，</a:t>
            </a:r>
            <a:r>
              <a:rPr lang="en-US" altLang="zh-TW" sz="7600" kern="100" dirty="0">
                <a:latin typeface="微軟正黑體" panose="020B0604030504040204" pitchFamily="34" charset="-120"/>
                <a:ea typeface="微軟正黑體" panose="020B0604030504040204" pitchFamily="34" charset="-120"/>
                <a:cs typeface="Segoe UI" panose="020B0502040204020203" pitchFamily="34" charset="0"/>
              </a:rPr>
              <a:t>RID</a:t>
            </a:r>
            <a:r>
              <a:rPr lang="zh-TW" altLang="en-US" sz="7600" kern="100" dirty="0">
                <a:latin typeface="微軟正黑體" panose="020B0604030504040204" pitchFamily="34" charset="-120"/>
                <a:ea typeface="微軟正黑體" panose="020B0604030504040204" pitchFamily="34" charset="-120"/>
                <a:cs typeface="Segoe UI" panose="020B0502040204020203" pitchFamily="34" charset="0"/>
              </a:rPr>
              <a:t>以及</a:t>
            </a:r>
            <a:r>
              <a:rPr lang="en-US" altLang="zh-TW" sz="7600" kern="100" dirty="0">
                <a:latin typeface="微軟正黑體" panose="020B0604030504040204" pitchFamily="34" charset="-120"/>
                <a:ea typeface="微軟正黑體" panose="020B0604030504040204" pitchFamily="34" charset="-120"/>
                <a:cs typeface="Segoe UI" panose="020B0502040204020203" pitchFamily="34" charset="0"/>
              </a:rPr>
              <a:t>Key</a:t>
            </a:r>
            <a:r>
              <a:rPr lang="zh-TW" altLang="en-US" sz="7600" kern="100" dirty="0">
                <a:latin typeface="微軟正黑體" panose="020B0604030504040204" pitchFamily="34" charset="-120"/>
                <a:ea typeface="微軟正黑體" panose="020B0604030504040204" pitchFamily="34" charset="-120"/>
                <a:cs typeface="Segoe UI" panose="020B0502040204020203" pitchFamily="34" charset="0"/>
              </a:rPr>
              <a:t>是同級的。</a:t>
            </a:r>
          </a:p>
          <a:p>
            <a:pPr lvl="1" algn="just">
              <a:lnSpc>
                <a:spcPct val="150000"/>
              </a:lnSpc>
              <a:buFont typeface="Wingdings" panose="05000000000000000000" pitchFamily="2" charset="2"/>
              <a:buChar char="Ø"/>
            </a:pPr>
            <a:r>
              <a:rPr lang="en-US" altLang="zh-TW" sz="5400" kern="100" dirty="0">
                <a:latin typeface="微軟正黑體" panose="020B0604030504040204" pitchFamily="34" charset="-120"/>
                <a:ea typeface="微軟正黑體" panose="020B0604030504040204" pitchFamily="34" charset="-120"/>
                <a:cs typeface="Segoe UI" panose="020B0502040204020203" pitchFamily="34" charset="0"/>
              </a:rPr>
              <a:t>RID	</a:t>
            </a:r>
            <a:r>
              <a:rPr lang="zh-TW" altLang="en-US" sz="5400" kern="100" dirty="0">
                <a:latin typeface="微軟正黑體" panose="020B0604030504040204" pitchFamily="34" charset="-120"/>
                <a:ea typeface="微軟正黑體" panose="020B0604030504040204" pitchFamily="34" charset="-120"/>
                <a:cs typeface="Segoe UI" panose="020B0502040204020203" pitchFamily="34" charset="0"/>
              </a:rPr>
              <a:t>資料列識別碼：用來鎖定堆積內單一資料列。</a:t>
            </a:r>
          </a:p>
          <a:p>
            <a:pPr lvl="1" algn="just">
              <a:lnSpc>
                <a:spcPct val="150000"/>
              </a:lnSpc>
              <a:buFont typeface="Wingdings" panose="05000000000000000000" pitchFamily="2" charset="2"/>
              <a:buChar char="Ø"/>
            </a:pPr>
            <a:r>
              <a:rPr lang="en-US" altLang="zh-TW" sz="5400" kern="100" dirty="0">
                <a:latin typeface="微軟正黑體" panose="020B0604030504040204" pitchFamily="34" charset="-120"/>
                <a:ea typeface="微軟正黑體" panose="020B0604030504040204" pitchFamily="34" charset="-120"/>
                <a:cs typeface="Segoe UI" panose="020B0502040204020203" pitchFamily="34" charset="0"/>
              </a:rPr>
              <a:t>KEY</a:t>
            </a:r>
            <a:r>
              <a:rPr lang="zh-TW" altLang="en-US" sz="5400" kern="100" dirty="0">
                <a:latin typeface="微軟正黑體" panose="020B0604030504040204" pitchFamily="34" charset="-120"/>
                <a:ea typeface="微軟正黑體" panose="020B0604030504040204" pitchFamily="34" charset="-120"/>
                <a:cs typeface="Segoe UI" panose="020B0502040204020203" pitchFamily="34" charset="0"/>
              </a:rPr>
              <a:t>： 索引中的資料列鎖定，用來保護可序列化交易中的索引鍵範圍。</a:t>
            </a:r>
          </a:p>
          <a:p>
            <a:pPr lvl="1" algn="just">
              <a:lnSpc>
                <a:spcPct val="150000"/>
              </a:lnSpc>
              <a:buFont typeface="Wingdings" panose="05000000000000000000" pitchFamily="2" charset="2"/>
              <a:buChar char="Ø"/>
            </a:pPr>
            <a:r>
              <a:rPr lang="en-US" altLang="zh-TW" sz="5400" kern="100" dirty="0">
                <a:latin typeface="微軟正黑體" panose="020B0604030504040204" pitchFamily="34" charset="-120"/>
                <a:ea typeface="微軟正黑體" panose="020B0604030504040204" pitchFamily="34" charset="-120"/>
                <a:cs typeface="Segoe UI" panose="020B0502040204020203" pitchFamily="34" charset="0"/>
              </a:rPr>
              <a:t>PAGE</a:t>
            </a:r>
            <a:r>
              <a:rPr lang="zh-TW" altLang="en-US" sz="5400" kern="100" dirty="0">
                <a:latin typeface="微軟正黑體" panose="020B0604030504040204" pitchFamily="34" charset="-120"/>
                <a:ea typeface="微軟正黑體" panose="020B0604030504040204" pitchFamily="34" charset="-120"/>
                <a:cs typeface="Segoe UI" panose="020B0502040204020203" pitchFamily="34" charset="0"/>
              </a:rPr>
              <a:t>： 資料庫中的 </a:t>
            </a:r>
            <a:r>
              <a:rPr lang="en-US" altLang="zh-TW" sz="5400" kern="100" dirty="0">
                <a:latin typeface="微軟正黑體" panose="020B0604030504040204" pitchFamily="34" charset="-120"/>
                <a:ea typeface="微軟正黑體" panose="020B0604030504040204" pitchFamily="34" charset="-120"/>
                <a:cs typeface="Segoe UI" panose="020B0502040204020203" pitchFamily="34" charset="0"/>
              </a:rPr>
              <a:t>8 KB </a:t>
            </a:r>
            <a:r>
              <a:rPr lang="zh-TW" altLang="en-US" sz="5400" kern="100" dirty="0">
                <a:latin typeface="微軟正黑體" panose="020B0604030504040204" pitchFamily="34" charset="-120"/>
                <a:ea typeface="微軟正黑體" panose="020B0604030504040204" pitchFamily="34" charset="-120"/>
                <a:cs typeface="Segoe UI" panose="020B0502040204020203" pitchFamily="34" charset="0"/>
              </a:rPr>
              <a:t>頁面，例如資料或索引頁面。</a:t>
            </a:r>
          </a:p>
          <a:p>
            <a:pPr lvl="1" algn="just">
              <a:lnSpc>
                <a:spcPct val="150000"/>
              </a:lnSpc>
              <a:buFont typeface="Wingdings" panose="05000000000000000000" pitchFamily="2" charset="2"/>
              <a:buChar char="Ø"/>
            </a:pPr>
            <a:r>
              <a:rPr lang="en-US" altLang="zh-TW" sz="5400" kern="100" dirty="0">
                <a:latin typeface="微軟正黑體" panose="020B0604030504040204" pitchFamily="34" charset="-120"/>
                <a:ea typeface="微軟正黑體" panose="020B0604030504040204" pitchFamily="34" charset="-120"/>
                <a:cs typeface="Segoe UI" panose="020B0502040204020203" pitchFamily="34" charset="0"/>
              </a:rPr>
              <a:t>EXTENT</a:t>
            </a:r>
            <a:r>
              <a:rPr lang="zh-TW" altLang="en-US" sz="5400" kern="100" dirty="0">
                <a:latin typeface="微軟正黑體" panose="020B0604030504040204" pitchFamily="34" charset="-120"/>
                <a:ea typeface="微軟正黑體" panose="020B0604030504040204" pitchFamily="34" charset="-120"/>
                <a:cs typeface="Segoe UI" panose="020B0502040204020203" pitchFamily="34" charset="0"/>
              </a:rPr>
              <a:t>： 連續八個頁面的群組，例如資料頁或索引頁面。</a:t>
            </a:r>
          </a:p>
          <a:p>
            <a:pPr lvl="1" algn="just">
              <a:lnSpc>
                <a:spcPct val="150000"/>
              </a:lnSpc>
              <a:buFont typeface="Wingdings" panose="05000000000000000000" pitchFamily="2" charset="2"/>
              <a:buChar char="Ø"/>
            </a:pPr>
            <a:r>
              <a:rPr lang="en-US" altLang="zh-TW" sz="5400" kern="100" dirty="0" err="1">
                <a:latin typeface="微軟正黑體" panose="020B0604030504040204" pitchFamily="34" charset="-120"/>
                <a:ea typeface="微軟正黑體" panose="020B0604030504040204" pitchFamily="34" charset="-120"/>
                <a:cs typeface="Segoe UI" panose="020B0502040204020203" pitchFamily="34" charset="0"/>
              </a:rPr>
              <a:t>HoBT</a:t>
            </a:r>
            <a:r>
              <a:rPr lang="zh-TW" altLang="en-US" sz="5400" kern="100" dirty="0">
                <a:latin typeface="微軟正黑體" panose="020B0604030504040204" pitchFamily="34" charset="-120"/>
                <a:ea typeface="微軟正黑體" panose="020B0604030504040204" pitchFamily="34" charset="-120"/>
                <a:cs typeface="Segoe UI" panose="020B0502040204020203" pitchFamily="34" charset="0"/>
              </a:rPr>
              <a:t>： 堆積或</a:t>
            </a:r>
            <a:r>
              <a:rPr lang="en-US" altLang="zh-TW" sz="5400" kern="100" dirty="0">
                <a:latin typeface="微軟正黑體" panose="020B0604030504040204" pitchFamily="34" charset="-120"/>
                <a:ea typeface="微軟正黑體" panose="020B0604030504040204" pitchFamily="34" charset="-120"/>
                <a:cs typeface="Segoe UI" panose="020B0502040204020203" pitchFamily="34" charset="0"/>
              </a:rPr>
              <a:t>B+ Tree</a:t>
            </a:r>
            <a:r>
              <a:rPr lang="zh-TW" altLang="en-US" sz="5400" kern="100" dirty="0">
                <a:latin typeface="微軟正黑體" panose="020B0604030504040204" pitchFamily="34" charset="-120"/>
                <a:ea typeface="微軟正黑體" panose="020B0604030504040204" pitchFamily="34" charset="-120"/>
                <a:cs typeface="Segoe UI" panose="020B0502040204020203" pitchFamily="34" charset="0"/>
              </a:rPr>
              <a:t>目錄。 針對資料表中沒有叢集索引的 </a:t>
            </a:r>
            <a:r>
              <a:rPr lang="en-US" altLang="zh-TW" sz="5400" kern="100" dirty="0">
                <a:latin typeface="微軟正黑體" panose="020B0604030504040204" pitchFamily="34" charset="-120"/>
                <a:ea typeface="微軟正黑體" panose="020B0604030504040204" pitchFamily="34" charset="-120"/>
                <a:cs typeface="Segoe UI" panose="020B0502040204020203" pitchFamily="34" charset="0"/>
              </a:rPr>
              <a:t>B+ Tree</a:t>
            </a:r>
            <a:r>
              <a:rPr lang="zh-TW" altLang="en-US" sz="5400" kern="100" dirty="0">
                <a:latin typeface="微軟正黑體" panose="020B0604030504040204" pitchFamily="34" charset="-120"/>
                <a:ea typeface="微軟正黑體" panose="020B0604030504040204" pitchFamily="34" charset="-120"/>
                <a:cs typeface="Segoe UI" panose="020B0502040204020203" pitchFamily="34" charset="0"/>
              </a:rPr>
              <a:t>結構 </a:t>
            </a:r>
            <a:r>
              <a:rPr lang="en-US" altLang="zh-TW" sz="5400" kern="100" dirty="0">
                <a:latin typeface="微軟正黑體" panose="020B0604030504040204" pitchFamily="34" charset="-120"/>
                <a:ea typeface="微軟正黑體" panose="020B0604030504040204" pitchFamily="34" charset="-120"/>
                <a:cs typeface="Segoe UI" panose="020B0502040204020203" pitchFamily="34" charset="0"/>
              </a:rPr>
              <a:t>(</a:t>
            </a:r>
            <a:r>
              <a:rPr lang="zh-TW" altLang="en-US" sz="5400" kern="100" dirty="0">
                <a:latin typeface="微軟正黑體" panose="020B0604030504040204" pitchFamily="34" charset="-120"/>
                <a:ea typeface="微軟正黑體" panose="020B0604030504040204" pitchFamily="34" charset="-120"/>
                <a:cs typeface="Segoe UI" panose="020B0502040204020203" pitchFamily="34" charset="0"/>
              </a:rPr>
              <a:t>索引</a:t>
            </a:r>
            <a:r>
              <a:rPr lang="en-US" altLang="zh-TW" sz="5400" kern="100" dirty="0">
                <a:latin typeface="微軟正黑體" panose="020B0604030504040204" pitchFamily="34" charset="-120"/>
                <a:ea typeface="微軟正黑體" panose="020B0604030504040204" pitchFamily="34" charset="-120"/>
                <a:cs typeface="Segoe UI" panose="020B0502040204020203" pitchFamily="34" charset="0"/>
              </a:rPr>
              <a:t>) </a:t>
            </a:r>
            <a:r>
              <a:rPr lang="zh-TW" altLang="en-US" sz="5400" kern="100" dirty="0">
                <a:latin typeface="微軟正黑體" panose="020B0604030504040204" pitchFamily="34" charset="-120"/>
                <a:ea typeface="微軟正黑體" panose="020B0604030504040204" pitchFamily="34" charset="-120"/>
                <a:cs typeface="Segoe UI" panose="020B0502040204020203" pitchFamily="34" charset="0"/>
              </a:rPr>
              <a:t>或堆積資料頁面進行保護鎖定。</a:t>
            </a:r>
          </a:p>
          <a:p>
            <a:endParaRPr lang="zh-TW" altLang="en-US" sz="5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4223850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鎖定範圍</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altLang="zh-TW" sz="1800" kern="100" dirty="0">
                <a:latin typeface="微軟正黑體" panose="020B0604030504040204" pitchFamily="34" charset="-120"/>
                <a:ea typeface="微軟正黑體" panose="020B0604030504040204" pitchFamily="34" charset="-120"/>
                <a:cs typeface="Segoe UI" panose="020B0502040204020203" pitchFamily="34" charset="0"/>
              </a:rPr>
              <a:t>TABLE</a:t>
            </a: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 一整個資料表，包含所有資料和索引。</a:t>
            </a:r>
          </a:p>
          <a:p>
            <a:pPr algn="just">
              <a:lnSpc>
                <a:spcPct val="150000"/>
              </a:lnSpc>
              <a:buFont typeface="Wingdings" panose="05000000000000000000" pitchFamily="2" charset="2"/>
              <a:buChar char="Ø"/>
            </a:pPr>
            <a:r>
              <a:rPr lang="en-US" altLang="zh-TW" sz="1800" kern="100" dirty="0">
                <a:latin typeface="微軟正黑體" panose="020B0604030504040204" pitchFamily="34" charset="-120"/>
                <a:ea typeface="微軟正黑體" panose="020B0604030504040204" pitchFamily="34" charset="-120"/>
                <a:cs typeface="Segoe UI" panose="020B0502040204020203" pitchFamily="34" charset="0"/>
              </a:rPr>
              <a:t>FILE</a:t>
            </a: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 資料庫檔案</a:t>
            </a:r>
          </a:p>
          <a:p>
            <a:pPr algn="just">
              <a:lnSpc>
                <a:spcPct val="150000"/>
              </a:lnSpc>
              <a:buFont typeface="Wingdings" panose="05000000000000000000" pitchFamily="2" charset="2"/>
              <a:buChar char="Ø"/>
            </a:pPr>
            <a:r>
              <a:rPr lang="en-US" altLang="zh-TW" sz="1800" kern="100" dirty="0">
                <a:latin typeface="微軟正黑體" panose="020B0604030504040204" pitchFamily="34" charset="-120"/>
                <a:ea typeface="微軟正黑體" panose="020B0604030504040204" pitchFamily="34" charset="-120"/>
                <a:cs typeface="Segoe UI" panose="020B0502040204020203" pitchFamily="34" charset="0"/>
              </a:rPr>
              <a:t>APPLICATION</a:t>
            </a: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 應用程式指定資源。</a:t>
            </a:r>
          </a:p>
          <a:p>
            <a:pPr algn="just">
              <a:lnSpc>
                <a:spcPct val="150000"/>
              </a:lnSpc>
              <a:buFont typeface="Wingdings" panose="05000000000000000000" pitchFamily="2" charset="2"/>
              <a:buChar char="Ø"/>
            </a:pPr>
            <a:r>
              <a:rPr lang="en-US" altLang="zh-TW" sz="1800" kern="100" dirty="0">
                <a:latin typeface="微軟正黑體" panose="020B0604030504040204" pitchFamily="34" charset="-120"/>
                <a:ea typeface="微軟正黑體" panose="020B0604030504040204" pitchFamily="34" charset="-120"/>
                <a:cs typeface="Segoe UI" panose="020B0502040204020203" pitchFamily="34" charset="0"/>
              </a:rPr>
              <a:t>METADATA</a:t>
            </a: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 中繼資料鎖定。</a:t>
            </a:r>
          </a:p>
          <a:p>
            <a:pPr algn="just">
              <a:lnSpc>
                <a:spcPct val="150000"/>
              </a:lnSpc>
              <a:buFont typeface="Wingdings" panose="05000000000000000000" pitchFamily="2" charset="2"/>
              <a:buChar char="Ø"/>
            </a:pPr>
            <a:r>
              <a:rPr lang="en-US" altLang="zh-TW" sz="1800" kern="100" dirty="0">
                <a:latin typeface="微軟正黑體" panose="020B0604030504040204" pitchFamily="34" charset="-120"/>
                <a:ea typeface="微軟正黑體" panose="020B0604030504040204" pitchFamily="34" charset="-120"/>
                <a:cs typeface="Segoe UI" panose="020B0502040204020203" pitchFamily="34" charset="0"/>
              </a:rPr>
              <a:t>ALLOCATION_UNIT</a:t>
            </a: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 配置單位。</a:t>
            </a:r>
          </a:p>
          <a:p>
            <a:pPr algn="just">
              <a:lnSpc>
                <a:spcPct val="150000"/>
              </a:lnSpc>
              <a:buFont typeface="Wingdings" panose="05000000000000000000" pitchFamily="2" charset="2"/>
              <a:buChar char="Ø"/>
            </a:pPr>
            <a:r>
              <a:rPr lang="en-US" altLang="zh-TW" sz="1800" kern="100" dirty="0">
                <a:latin typeface="微軟正黑體" panose="020B0604030504040204" pitchFamily="34" charset="-120"/>
                <a:ea typeface="微軟正黑體" panose="020B0604030504040204" pitchFamily="34" charset="-120"/>
                <a:cs typeface="Segoe UI" panose="020B0502040204020203" pitchFamily="34" charset="0"/>
              </a:rPr>
              <a:t>DATABASE</a:t>
            </a: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 整個資料庫。</a:t>
            </a:r>
          </a:p>
          <a:p>
            <a:endParaRPr lang="zh-TW" altLang="en-US" sz="5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8455087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鎖定模式</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zh-TW" altLang="en-US" sz="1800" b="1" kern="100" dirty="0">
                <a:latin typeface="微軟正黑體" panose="020B0604030504040204" pitchFamily="34" charset="-120"/>
                <a:ea typeface="微軟正黑體" panose="020B0604030504040204" pitchFamily="34" charset="-120"/>
                <a:cs typeface="Segoe UI" panose="020B0502040204020203" pitchFamily="34" charset="0"/>
              </a:rPr>
              <a:t>共用鎖定</a:t>
            </a:r>
            <a:r>
              <a:rPr lang="en-US" altLang="zh-TW" sz="1800" b="1" kern="100" dirty="0">
                <a:latin typeface="微軟正黑體" panose="020B0604030504040204" pitchFamily="34" charset="-120"/>
                <a:ea typeface="微軟正黑體" panose="020B0604030504040204" pitchFamily="34" charset="-120"/>
                <a:cs typeface="Segoe UI" panose="020B0502040204020203" pitchFamily="34" charset="0"/>
              </a:rPr>
              <a:t>-</a:t>
            </a:r>
            <a:r>
              <a:rPr lang="en-US" altLang="zh-TW" sz="1800" b="1" kern="100" dirty="0" err="1">
                <a:latin typeface="微軟正黑體" panose="020B0604030504040204" pitchFamily="34" charset="-120"/>
                <a:ea typeface="微軟正黑體" panose="020B0604030504040204" pitchFamily="34" charset="-120"/>
                <a:cs typeface="Segoe UI" panose="020B0502040204020203" pitchFamily="34" charset="0"/>
              </a:rPr>
              <a:t>Sared</a:t>
            </a:r>
            <a:r>
              <a:rPr lang="en-US" altLang="zh-TW" sz="1800" b="1" kern="100" dirty="0">
                <a:latin typeface="微軟正黑體" panose="020B0604030504040204" pitchFamily="34" charset="-120"/>
                <a:ea typeface="微軟正黑體" panose="020B0604030504040204" pitchFamily="34" charset="-120"/>
                <a:cs typeface="Segoe UI" panose="020B0502040204020203" pitchFamily="34" charset="0"/>
              </a:rPr>
              <a:t> Lock(S)</a:t>
            </a:r>
            <a:r>
              <a:rPr lang="zh-TW" altLang="en-US" sz="1800" b="1" kern="100" dirty="0">
                <a:latin typeface="微軟正黑體" panose="020B0604030504040204" pitchFamily="34" charset="-120"/>
                <a:ea typeface="微軟正黑體" panose="020B0604030504040204" pitchFamily="34" charset="-120"/>
                <a:cs typeface="Segoe UI" panose="020B0502040204020203" pitchFamily="34" charset="0"/>
              </a:rPr>
              <a:t>：</a:t>
            </a: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鎖定允許並行交易在</a:t>
            </a:r>
            <a:r>
              <a:rPr lang="en-US" altLang="zh-TW" sz="1800" kern="100" dirty="0">
                <a:latin typeface="微軟正黑體" panose="020B0604030504040204" pitchFamily="34" charset="-120"/>
                <a:ea typeface="微軟正黑體" panose="020B0604030504040204" pitchFamily="34" charset="-120"/>
                <a:cs typeface="Segoe UI" panose="020B0502040204020203" pitchFamily="34" charset="0"/>
              </a:rPr>
              <a:t>(Pessimistic)</a:t>
            </a: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並行控制之下讀取 </a:t>
            </a:r>
            <a:r>
              <a:rPr lang="en-US" altLang="zh-TW" sz="1800" kern="100" dirty="0">
                <a:latin typeface="微軟正黑體" panose="020B0604030504040204" pitchFamily="34" charset="-120"/>
                <a:ea typeface="微軟正黑體" panose="020B0604030504040204" pitchFamily="34" charset="-120"/>
                <a:cs typeface="Segoe UI" panose="020B0502040204020203" pitchFamily="34" charset="0"/>
              </a:rPr>
              <a:t>(SELECT) </a:t>
            </a: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資源。</a:t>
            </a:r>
          </a:p>
          <a:p>
            <a:pPr algn="just">
              <a:lnSpc>
                <a:spcPct val="150000"/>
              </a:lnSpc>
              <a:buFont typeface="Wingdings" panose="05000000000000000000" pitchFamily="2" charset="2"/>
              <a:buChar char="Ø"/>
            </a:pPr>
            <a:r>
              <a:rPr lang="zh-TW" altLang="en-US" sz="1800" b="1" kern="100" dirty="0">
                <a:latin typeface="微軟正黑體" panose="020B0604030504040204" pitchFamily="34" charset="-120"/>
                <a:ea typeface="微軟正黑體" panose="020B0604030504040204" pitchFamily="34" charset="-120"/>
                <a:cs typeface="Segoe UI" panose="020B0502040204020203" pitchFamily="34" charset="0"/>
              </a:rPr>
              <a:t>更新鎖定</a:t>
            </a:r>
            <a:r>
              <a:rPr lang="en-US" altLang="zh-TW" sz="1800" b="1" kern="100" dirty="0">
                <a:latin typeface="微軟正黑體" panose="020B0604030504040204" pitchFamily="34" charset="-120"/>
                <a:ea typeface="微軟正黑體" panose="020B0604030504040204" pitchFamily="34" charset="-120"/>
                <a:cs typeface="Segoe UI" panose="020B0502040204020203" pitchFamily="34" charset="0"/>
              </a:rPr>
              <a:t>-Update Lock(U)</a:t>
            </a:r>
            <a:r>
              <a:rPr lang="zh-TW" altLang="en-US" sz="1800" b="1" kern="100" dirty="0">
                <a:latin typeface="微軟正黑體" panose="020B0604030504040204" pitchFamily="34" charset="-120"/>
                <a:ea typeface="微軟正黑體" panose="020B0604030504040204" pitchFamily="34" charset="-120"/>
                <a:cs typeface="Segoe UI" panose="020B0502040204020203" pitchFamily="34" charset="0"/>
              </a:rPr>
              <a:t>：</a:t>
            </a: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鎖定可防止常見的死結。 在可重複讀取或可序列化交易中，交易在讀取資料時取得資源 </a:t>
            </a:r>
            <a:r>
              <a:rPr lang="en-US" altLang="zh-TW" sz="1800" kern="100" dirty="0">
                <a:latin typeface="微軟正黑體" panose="020B0604030504040204" pitchFamily="34" charset="-120"/>
                <a:ea typeface="微軟正黑體" panose="020B0604030504040204" pitchFamily="34" charset="-120"/>
                <a:cs typeface="Segoe UI" panose="020B0502040204020203" pitchFamily="34" charset="0"/>
              </a:rPr>
              <a:t>(</a:t>
            </a: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頁面或資料列</a:t>
            </a:r>
            <a:r>
              <a:rPr lang="en-US" altLang="zh-TW" sz="1800" kern="100" dirty="0">
                <a:latin typeface="微軟正黑體" panose="020B0604030504040204" pitchFamily="34" charset="-120"/>
                <a:ea typeface="微軟正黑體" panose="020B0604030504040204" pitchFamily="34" charset="-120"/>
                <a:cs typeface="Segoe UI" panose="020B0502040204020203" pitchFamily="34" charset="0"/>
              </a:rPr>
              <a:t>) </a:t>
            </a: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的共用 </a:t>
            </a:r>
            <a:r>
              <a:rPr lang="en-US" altLang="zh-TW" sz="1800" kern="100" dirty="0">
                <a:latin typeface="微軟正黑體" panose="020B0604030504040204" pitchFamily="34" charset="-120"/>
                <a:ea typeface="微軟正黑體" panose="020B0604030504040204" pitchFamily="34" charset="-120"/>
                <a:cs typeface="Segoe UI" panose="020B0502040204020203" pitchFamily="34" charset="0"/>
              </a:rPr>
              <a:t>(S) </a:t>
            </a: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鎖定，然後修改資料，此過程需要將鎖定轉換為獨佔 </a:t>
            </a:r>
            <a:r>
              <a:rPr lang="en-US" altLang="zh-TW" sz="1800" kern="100" dirty="0">
                <a:latin typeface="微軟正黑體" panose="020B0604030504040204" pitchFamily="34" charset="-120"/>
                <a:ea typeface="微軟正黑體" panose="020B0604030504040204" pitchFamily="34" charset="-120"/>
                <a:cs typeface="Segoe UI" panose="020B0502040204020203" pitchFamily="34" charset="0"/>
              </a:rPr>
              <a:t>(X) </a:t>
            </a: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鎖定。</a:t>
            </a:r>
          </a:p>
          <a:p>
            <a:pPr algn="just">
              <a:lnSpc>
                <a:spcPct val="150000"/>
              </a:lnSpc>
              <a:buFont typeface="Wingdings" panose="05000000000000000000" pitchFamily="2" charset="2"/>
              <a:buChar char="Ø"/>
            </a:pPr>
            <a:r>
              <a:rPr lang="zh-TW" altLang="en-US" sz="1800" b="1" kern="100" dirty="0">
                <a:latin typeface="微軟正黑體" panose="020B0604030504040204" pitchFamily="34" charset="-120"/>
                <a:ea typeface="微軟正黑體" panose="020B0604030504040204" pitchFamily="34" charset="-120"/>
                <a:cs typeface="Segoe UI" panose="020B0502040204020203" pitchFamily="34" charset="0"/>
              </a:rPr>
              <a:t>獨佔鎖定</a:t>
            </a:r>
            <a:r>
              <a:rPr lang="en-US" altLang="zh-TW" sz="1800" b="1" kern="100" dirty="0">
                <a:latin typeface="微軟正黑體" panose="020B0604030504040204" pitchFamily="34" charset="-120"/>
                <a:ea typeface="微軟正黑體" panose="020B0604030504040204" pitchFamily="34" charset="-120"/>
                <a:cs typeface="Segoe UI" panose="020B0502040204020203" pitchFamily="34" charset="0"/>
              </a:rPr>
              <a:t>-</a:t>
            </a:r>
            <a:r>
              <a:rPr lang="en-US" altLang="zh-TW" sz="1800" b="1" kern="100" dirty="0" err="1">
                <a:latin typeface="微軟正黑體" panose="020B0604030504040204" pitchFamily="34" charset="-120"/>
                <a:ea typeface="微軟正黑體" panose="020B0604030504040204" pitchFamily="34" charset="-120"/>
                <a:cs typeface="Segoe UI" panose="020B0502040204020203" pitchFamily="34" charset="0"/>
              </a:rPr>
              <a:t>Exclusice</a:t>
            </a:r>
            <a:r>
              <a:rPr lang="en-US" altLang="zh-TW" sz="1800" b="1" kern="100" dirty="0">
                <a:latin typeface="微軟正黑體" panose="020B0604030504040204" pitchFamily="34" charset="-120"/>
                <a:ea typeface="微軟正黑體" panose="020B0604030504040204" pitchFamily="34" charset="-120"/>
                <a:cs typeface="Segoe UI" panose="020B0502040204020203" pitchFamily="34" charset="0"/>
              </a:rPr>
              <a:t> Lock(X)</a:t>
            </a:r>
            <a:r>
              <a:rPr lang="zh-TW" altLang="en-US" sz="1800" b="1" kern="100" dirty="0">
                <a:latin typeface="微軟正黑體" panose="020B0604030504040204" pitchFamily="34" charset="-120"/>
                <a:ea typeface="微軟正黑體" panose="020B0604030504040204" pitchFamily="34" charset="-120"/>
                <a:cs typeface="Segoe UI" panose="020B0502040204020203" pitchFamily="34" charset="0"/>
              </a:rPr>
              <a:t>：</a:t>
            </a: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鎖定防止並行交易存取某個資源。運用獨佔 </a:t>
            </a:r>
            <a:r>
              <a:rPr lang="en-US" altLang="zh-TW" sz="1800" kern="100" dirty="0">
                <a:latin typeface="微軟正黑體" panose="020B0604030504040204" pitchFamily="34" charset="-120"/>
                <a:ea typeface="微軟正黑體" panose="020B0604030504040204" pitchFamily="34" charset="-120"/>
                <a:cs typeface="Segoe UI" panose="020B0502040204020203" pitchFamily="34" charset="0"/>
              </a:rPr>
              <a:t>(X) </a:t>
            </a: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鎖定，沒有其它交易可修改資料。</a:t>
            </a:r>
          </a:p>
          <a:p>
            <a:pPr algn="just">
              <a:lnSpc>
                <a:spcPct val="150000"/>
              </a:lnSpc>
              <a:buFont typeface="Wingdings" panose="05000000000000000000" pitchFamily="2" charset="2"/>
              <a:buChar char="Ø"/>
            </a:pPr>
            <a:r>
              <a:rPr lang="zh-TW" altLang="en-US" sz="1800" b="1" kern="100" dirty="0">
                <a:latin typeface="微軟正黑體" panose="020B0604030504040204" pitchFamily="34" charset="-120"/>
                <a:ea typeface="微軟正黑體" panose="020B0604030504040204" pitchFamily="34" charset="-120"/>
                <a:cs typeface="Segoe UI" panose="020B0502040204020203" pitchFamily="34" charset="0"/>
              </a:rPr>
              <a:t>意圖鎖定</a:t>
            </a:r>
            <a:r>
              <a:rPr lang="en-US" altLang="zh-TW" sz="1800" b="1" kern="100" dirty="0">
                <a:latin typeface="微軟正黑體" panose="020B0604030504040204" pitchFamily="34" charset="-120"/>
                <a:ea typeface="微軟正黑體" panose="020B0604030504040204" pitchFamily="34" charset="-120"/>
                <a:cs typeface="Segoe UI" panose="020B0502040204020203" pitchFamily="34" charset="0"/>
              </a:rPr>
              <a:t>-Intent Lock(I)</a:t>
            </a:r>
            <a:r>
              <a:rPr lang="zh-TW" altLang="en-US" sz="1800" b="1" kern="100" dirty="0">
                <a:latin typeface="微軟正黑體" panose="020B0604030504040204" pitchFamily="34" charset="-120"/>
                <a:ea typeface="微軟正黑體" panose="020B0604030504040204" pitchFamily="34" charset="-120"/>
                <a:cs typeface="Segoe UI" panose="020B0502040204020203" pitchFamily="34" charset="0"/>
              </a:rPr>
              <a:t>：</a:t>
            </a:r>
            <a:r>
              <a:rPr lang="en-US" altLang="zh-TW" sz="1800" kern="100" dirty="0">
                <a:latin typeface="微軟正黑體" panose="020B0604030504040204" pitchFamily="34" charset="-120"/>
                <a:ea typeface="微軟正黑體" panose="020B0604030504040204" pitchFamily="34" charset="-120"/>
                <a:cs typeface="Segoe UI" panose="020B0502040204020203" pitchFamily="34" charset="0"/>
              </a:rPr>
              <a:t>SQL Server Database Engine </a:t>
            </a: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使用意圖鎖定來保護，它把共用 </a:t>
            </a:r>
            <a:r>
              <a:rPr lang="en-US" altLang="zh-TW" sz="1800" kern="100" dirty="0">
                <a:latin typeface="微軟正黑體" panose="020B0604030504040204" pitchFamily="34" charset="-120"/>
                <a:ea typeface="微軟正黑體" panose="020B0604030504040204" pitchFamily="34" charset="-120"/>
                <a:cs typeface="Segoe UI" panose="020B0502040204020203" pitchFamily="34" charset="0"/>
              </a:rPr>
              <a:t>(S) </a:t>
            </a: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鎖定或獨佔 </a:t>
            </a:r>
            <a:r>
              <a:rPr lang="en-US" altLang="zh-TW" sz="1800" kern="100" dirty="0">
                <a:latin typeface="微軟正黑體" panose="020B0604030504040204" pitchFamily="34" charset="-120"/>
                <a:ea typeface="微軟正黑體" panose="020B0604030504040204" pitchFamily="34" charset="-120"/>
                <a:cs typeface="Segoe UI" panose="020B0502040204020203" pitchFamily="34" charset="0"/>
              </a:rPr>
              <a:t>(X) </a:t>
            </a: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鎖定放在鎖定階層中較低的資源上。</a:t>
            </a:r>
          </a:p>
          <a:p>
            <a:endParaRPr lang="zh-TW" altLang="en-US" sz="5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5580556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鎖定模式的相容性。</a:t>
            </a:r>
            <a:endParaRPr lang="en-US" altLang="zh-TW" b="1" dirty="0">
              <a:latin typeface="微軟正黑體" panose="020B0604030504040204" pitchFamily="34" charset="-120"/>
              <a:ea typeface="微軟正黑體" panose="020B0604030504040204" pitchFamily="34" charset="-120"/>
            </a:endParaRPr>
          </a:p>
        </p:txBody>
      </p:sp>
      <p:graphicFrame>
        <p:nvGraphicFramePr>
          <p:cNvPr id="4" name="內容版面配置區 3">
            <a:extLst>
              <a:ext uri="{FF2B5EF4-FFF2-40B4-BE49-F238E27FC236}">
                <a16:creationId xmlns:a16="http://schemas.microsoft.com/office/drawing/2014/main" id="{E100B4E5-27D8-EB9C-C730-BD42B9DFE66F}"/>
              </a:ext>
            </a:extLst>
          </p:cNvPr>
          <p:cNvGraphicFramePr>
            <a:graphicFrameLocks noGrp="1"/>
          </p:cNvGraphicFramePr>
          <p:nvPr>
            <p:ph idx="1"/>
            <p:extLst>
              <p:ext uri="{D42A27DB-BD31-4B8C-83A1-F6EECF244321}">
                <p14:modId xmlns:p14="http://schemas.microsoft.com/office/powerpoint/2010/main" val="3205788876"/>
              </p:ext>
            </p:extLst>
          </p:nvPr>
        </p:nvGraphicFramePr>
        <p:xfrm>
          <a:off x="1659467" y="1857829"/>
          <a:ext cx="8350550" cy="4000683"/>
        </p:xfrm>
        <a:graphic>
          <a:graphicData uri="http://schemas.openxmlformats.org/drawingml/2006/table">
            <a:tbl>
              <a:tblPr>
                <a:tableStyleId>{5C22544A-7EE6-4342-B048-85BDC9FD1C3A}</a:tableStyleId>
              </a:tblPr>
              <a:tblGrid>
                <a:gridCol w="2429380">
                  <a:extLst>
                    <a:ext uri="{9D8B030D-6E8A-4147-A177-3AD203B41FA5}">
                      <a16:colId xmlns:a16="http://schemas.microsoft.com/office/drawing/2014/main" val="1007812177"/>
                    </a:ext>
                  </a:extLst>
                </a:gridCol>
                <a:gridCol w="986025">
                  <a:extLst>
                    <a:ext uri="{9D8B030D-6E8A-4147-A177-3AD203B41FA5}">
                      <a16:colId xmlns:a16="http://schemas.microsoft.com/office/drawing/2014/main" val="3025911357"/>
                    </a:ext>
                  </a:extLst>
                </a:gridCol>
                <a:gridCol w="987029">
                  <a:extLst>
                    <a:ext uri="{9D8B030D-6E8A-4147-A177-3AD203B41FA5}">
                      <a16:colId xmlns:a16="http://schemas.microsoft.com/office/drawing/2014/main" val="3148105737"/>
                    </a:ext>
                  </a:extLst>
                </a:gridCol>
                <a:gridCol w="987029">
                  <a:extLst>
                    <a:ext uri="{9D8B030D-6E8A-4147-A177-3AD203B41FA5}">
                      <a16:colId xmlns:a16="http://schemas.microsoft.com/office/drawing/2014/main" val="3062430875"/>
                    </a:ext>
                  </a:extLst>
                </a:gridCol>
                <a:gridCol w="987029">
                  <a:extLst>
                    <a:ext uri="{9D8B030D-6E8A-4147-A177-3AD203B41FA5}">
                      <a16:colId xmlns:a16="http://schemas.microsoft.com/office/drawing/2014/main" val="2680625235"/>
                    </a:ext>
                  </a:extLst>
                </a:gridCol>
                <a:gridCol w="987029">
                  <a:extLst>
                    <a:ext uri="{9D8B030D-6E8A-4147-A177-3AD203B41FA5}">
                      <a16:colId xmlns:a16="http://schemas.microsoft.com/office/drawing/2014/main" val="2388194166"/>
                    </a:ext>
                  </a:extLst>
                </a:gridCol>
                <a:gridCol w="987029">
                  <a:extLst>
                    <a:ext uri="{9D8B030D-6E8A-4147-A177-3AD203B41FA5}">
                      <a16:colId xmlns:a16="http://schemas.microsoft.com/office/drawing/2014/main" val="3331347419"/>
                    </a:ext>
                  </a:extLst>
                </a:gridCol>
              </a:tblGrid>
              <a:tr h="839349">
                <a:tc>
                  <a:txBody>
                    <a:bodyPr/>
                    <a:lstStyle/>
                    <a:p>
                      <a:pPr marL="4445" indent="633730" algn="ctr">
                        <a:tabLst>
                          <a:tab pos="1980565" algn="l"/>
                          <a:tab pos="2340610" algn="l"/>
                          <a:tab pos="2610485" algn="l"/>
                          <a:tab pos="2970530" algn="l"/>
                          <a:tab pos="3330575" algn="l"/>
                          <a:tab pos="3780790" algn="l"/>
                        </a:tabLst>
                      </a:pPr>
                      <a:r>
                        <a:rPr lang="zh-HK" sz="1400" kern="100" dirty="0">
                          <a:effectLst/>
                        </a:rPr>
                        <a:t>現有已授與的模式</a:t>
                      </a:r>
                      <a:endParaRPr lang="en-US" altLang="zh-HK" sz="1400" kern="100" dirty="0">
                        <a:effectLst/>
                      </a:endParaRPr>
                    </a:p>
                    <a:p>
                      <a:pPr marL="4445" indent="633730" algn="ctr">
                        <a:tabLst>
                          <a:tab pos="1980565" algn="l"/>
                          <a:tab pos="2340610" algn="l"/>
                          <a:tab pos="2610485" algn="l"/>
                          <a:tab pos="2970530" algn="l"/>
                          <a:tab pos="3330575" algn="l"/>
                          <a:tab pos="3780790" algn="l"/>
                        </a:tabLst>
                      </a:pPr>
                      <a:endParaRPr lang="en-US" altLang="zh-HK" sz="1400" kern="100" dirty="0">
                        <a:effectLst/>
                      </a:endParaRPr>
                    </a:p>
                    <a:p>
                      <a:pPr marL="4445" indent="633730" algn="ctr">
                        <a:tabLst>
                          <a:tab pos="1980565" algn="l"/>
                          <a:tab pos="2340610" algn="l"/>
                          <a:tab pos="2610485" algn="l"/>
                          <a:tab pos="2970530" algn="l"/>
                          <a:tab pos="3330575" algn="l"/>
                          <a:tab pos="3780790" algn="l"/>
                        </a:tabLst>
                      </a:pPr>
                      <a:br>
                        <a:rPr lang="en-US" sz="1400" kern="100" dirty="0">
                          <a:effectLst/>
                        </a:rPr>
                      </a:br>
                      <a:r>
                        <a:rPr lang="zh-HK" sz="1400" kern="100" dirty="0">
                          <a:effectLst/>
                        </a:rPr>
                        <a:t>要求的模式</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tc>
                <a:tc>
                  <a:txBody>
                    <a:bodyPr/>
                    <a:lstStyle/>
                    <a:p>
                      <a:pPr marL="4445" algn="ctr">
                        <a:tabLst>
                          <a:tab pos="1980565" algn="l"/>
                          <a:tab pos="2340610" algn="l"/>
                          <a:tab pos="2610485" algn="l"/>
                          <a:tab pos="2970530" algn="l"/>
                          <a:tab pos="3330575" algn="l"/>
                          <a:tab pos="3780790" algn="l"/>
                        </a:tabLst>
                      </a:pPr>
                      <a:r>
                        <a:rPr lang="en-US" sz="1400" kern="100" dirty="0">
                          <a:effectLst/>
                        </a:rPr>
                        <a:t>IS</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a:effectLst/>
                        </a:rPr>
                        <a:t>S</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a:effectLst/>
                        </a:rPr>
                        <a:t>U</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a:effectLst/>
                        </a:rPr>
                        <a:t>IX</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a:effectLst/>
                        </a:rPr>
                        <a:t>SIX</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a:effectLst/>
                        </a:rPr>
                        <a:t>X</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extLst>
                  <a:ext uri="{0D108BD9-81ED-4DB2-BD59-A6C34878D82A}">
                    <a16:rowId xmlns:a16="http://schemas.microsoft.com/office/drawing/2014/main" val="371517917"/>
                  </a:ext>
                </a:extLst>
              </a:tr>
              <a:tr h="483607">
                <a:tc>
                  <a:txBody>
                    <a:bodyPr/>
                    <a:lstStyle/>
                    <a:p>
                      <a:pPr marL="4445" algn="ctr">
                        <a:tabLst>
                          <a:tab pos="2340610" algn="l"/>
                          <a:tab pos="2610485" algn="l"/>
                          <a:tab pos="2970530" algn="l"/>
                          <a:tab pos="3330575" algn="l"/>
                          <a:tab pos="3780790" algn="l"/>
                        </a:tabLst>
                      </a:pPr>
                      <a:r>
                        <a:rPr lang="zh-HK" sz="1400" kern="100" dirty="0">
                          <a:effectLst/>
                        </a:rPr>
                        <a:t>意圖共用</a:t>
                      </a:r>
                      <a:r>
                        <a:rPr lang="en-US" sz="1400" kern="100" dirty="0">
                          <a:effectLst/>
                        </a:rPr>
                        <a:t> (IS)</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2340610" algn="l"/>
                          <a:tab pos="2610485" algn="l"/>
                          <a:tab pos="2970530" algn="l"/>
                          <a:tab pos="3330575" algn="l"/>
                          <a:tab pos="3780790" algn="l"/>
                        </a:tabLst>
                      </a:pPr>
                      <a:r>
                        <a:rPr lang="en-US" sz="1400" kern="100">
                          <a:effectLst/>
                        </a:rPr>
                        <a:t>Y</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2340610" algn="l"/>
                          <a:tab pos="2610485" algn="l"/>
                          <a:tab pos="2970530" algn="l"/>
                          <a:tab pos="3330575" algn="l"/>
                          <a:tab pos="3780790" algn="l"/>
                        </a:tabLst>
                      </a:pPr>
                      <a:r>
                        <a:rPr lang="en-US" sz="1400" kern="100">
                          <a:effectLst/>
                        </a:rPr>
                        <a:t>Y</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2340610" algn="l"/>
                          <a:tab pos="2610485" algn="l"/>
                          <a:tab pos="2970530" algn="l"/>
                          <a:tab pos="3330575" algn="l"/>
                          <a:tab pos="3780790" algn="l"/>
                        </a:tabLst>
                      </a:pPr>
                      <a:r>
                        <a:rPr lang="en-US" sz="1400" kern="100">
                          <a:effectLst/>
                        </a:rPr>
                        <a:t>Y</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2340610" algn="l"/>
                          <a:tab pos="2610485" algn="l"/>
                          <a:tab pos="2970530" algn="l"/>
                          <a:tab pos="3330575" algn="l"/>
                          <a:tab pos="3780790" algn="l"/>
                        </a:tabLst>
                      </a:pPr>
                      <a:r>
                        <a:rPr lang="en-US" sz="1400" kern="100">
                          <a:effectLst/>
                        </a:rPr>
                        <a:t>Y</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2340610" algn="l"/>
                          <a:tab pos="2610485" algn="l"/>
                          <a:tab pos="2970530" algn="l"/>
                          <a:tab pos="3330575" algn="l"/>
                          <a:tab pos="3780790" algn="l"/>
                        </a:tabLst>
                      </a:pPr>
                      <a:r>
                        <a:rPr lang="en-US" sz="1400" kern="100">
                          <a:effectLst/>
                        </a:rPr>
                        <a:t>Y</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2340610" algn="l"/>
                          <a:tab pos="2610485" algn="l"/>
                          <a:tab pos="2970530" algn="l"/>
                          <a:tab pos="3330575" algn="l"/>
                          <a:tab pos="3780790" algn="l"/>
                        </a:tabLst>
                      </a:pPr>
                      <a:r>
                        <a:rPr lang="en-US" sz="1400" kern="100">
                          <a:effectLst/>
                        </a:rPr>
                        <a:t>N</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extLst>
                  <a:ext uri="{0D108BD9-81ED-4DB2-BD59-A6C34878D82A}">
                    <a16:rowId xmlns:a16="http://schemas.microsoft.com/office/drawing/2014/main" val="2092970733"/>
                  </a:ext>
                </a:extLst>
              </a:tr>
              <a:tr h="483607">
                <a:tc>
                  <a:txBody>
                    <a:bodyPr/>
                    <a:lstStyle/>
                    <a:p>
                      <a:pPr marL="4445" algn="ctr">
                        <a:tabLst>
                          <a:tab pos="1980565" algn="l"/>
                          <a:tab pos="2340610" algn="l"/>
                          <a:tab pos="2610485" algn="l"/>
                          <a:tab pos="2970530" algn="l"/>
                          <a:tab pos="3330575" algn="l"/>
                          <a:tab pos="3780790" algn="l"/>
                        </a:tabLst>
                      </a:pPr>
                      <a:r>
                        <a:rPr lang="zh-HK" sz="1400" kern="100" dirty="0">
                          <a:effectLst/>
                        </a:rPr>
                        <a:t>共用</a:t>
                      </a:r>
                      <a:r>
                        <a:rPr lang="en-US" sz="1400" kern="100" dirty="0">
                          <a:effectLst/>
                        </a:rPr>
                        <a:t> (S)</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a:effectLst/>
                        </a:rPr>
                        <a:t>Y</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a:effectLst/>
                        </a:rPr>
                        <a:t>Y</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a:effectLst/>
                        </a:rPr>
                        <a:t>Y</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a:effectLst/>
                        </a:rPr>
                        <a:t>N</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a:effectLst/>
                        </a:rPr>
                        <a:t>N</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2340610" algn="l"/>
                          <a:tab pos="2610485" algn="l"/>
                          <a:tab pos="2970530" algn="l"/>
                          <a:tab pos="3330575" algn="l"/>
                          <a:tab pos="3780790" algn="l"/>
                        </a:tabLst>
                      </a:pPr>
                      <a:r>
                        <a:rPr lang="en-US" sz="1400" kern="100">
                          <a:effectLst/>
                        </a:rPr>
                        <a:t>N</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extLst>
                  <a:ext uri="{0D108BD9-81ED-4DB2-BD59-A6C34878D82A}">
                    <a16:rowId xmlns:a16="http://schemas.microsoft.com/office/drawing/2014/main" val="2747280361"/>
                  </a:ext>
                </a:extLst>
              </a:tr>
              <a:tr h="483607">
                <a:tc>
                  <a:txBody>
                    <a:bodyPr/>
                    <a:lstStyle/>
                    <a:p>
                      <a:pPr marL="4445" algn="ctr">
                        <a:tabLst>
                          <a:tab pos="1980565" algn="l"/>
                          <a:tab pos="2340610" algn="l"/>
                          <a:tab pos="2610485" algn="l"/>
                          <a:tab pos="2970530" algn="l"/>
                          <a:tab pos="3330575" algn="l"/>
                          <a:tab pos="3780790" algn="l"/>
                        </a:tabLst>
                      </a:pPr>
                      <a:r>
                        <a:rPr lang="zh-HK" sz="1400" kern="100" dirty="0">
                          <a:effectLst/>
                        </a:rPr>
                        <a:t>更新</a:t>
                      </a:r>
                      <a:r>
                        <a:rPr lang="en-US" sz="1400" kern="100" dirty="0">
                          <a:effectLst/>
                        </a:rPr>
                        <a:t> (U)</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dirty="0">
                          <a:effectLst/>
                        </a:rPr>
                        <a:t>Y</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dirty="0">
                          <a:effectLst/>
                        </a:rPr>
                        <a:t>Y</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a:effectLst/>
                        </a:rPr>
                        <a:t>N</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a:effectLst/>
                        </a:rPr>
                        <a:t>N</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a:effectLst/>
                        </a:rPr>
                        <a:t>N</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2340610" algn="l"/>
                          <a:tab pos="2610485" algn="l"/>
                          <a:tab pos="2970530" algn="l"/>
                          <a:tab pos="3330575" algn="l"/>
                          <a:tab pos="3780790" algn="l"/>
                        </a:tabLst>
                      </a:pPr>
                      <a:r>
                        <a:rPr lang="en-US" sz="1400" kern="100">
                          <a:effectLst/>
                        </a:rPr>
                        <a:t>N</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extLst>
                  <a:ext uri="{0D108BD9-81ED-4DB2-BD59-A6C34878D82A}">
                    <a16:rowId xmlns:a16="http://schemas.microsoft.com/office/drawing/2014/main" val="3400101562"/>
                  </a:ext>
                </a:extLst>
              </a:tr>
              <a:tr h="483607">
                <a:tc>
                  <a:txBody>
                    <a:bodyPr/>
                    <a:lstStyle/>
                    <a:p>
                      <a:pPr marL="4445" algn="ctr">
                        <a:tabLst>
                          <a:tab pos="1980565" algn="l"/>
                          <a:tab pos="2340610" algn="l"/>
                          <a:tab pos="2610485" algn="l"/>
                          <a:tab pos="2970530" algn="l"/>
                          <a:tab pos="3330575" algn="l"/>
                          <a:tab pos="3780790" algn="l"/>
                        </a:tabLst>
                      </a:pPr>
                      <a:r>
                        <a:rPr lang="zh-HK" sz="1400" kern="100" dirty="0">
                          <a:effectLst/>
                        </a:rPr>
                        <a:t>意圖獨佔</a:t>
                      </a:r>
                      <a:r>
                        <a:rPr lang="en-US" sz="1400" kern="100" dirty="0">
                          <a:effectLst/>
                        </a:rPr>
                        <a:t> (IX)</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a:effectLst/>
                        </a:rPr>
                        <a:t>Y</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dirty="0">
                          <a:effectLst/>
                        </a:rPr>
                        <a:t>N</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dirty="0">
                          <a:effectLst/>
                        </a:rPr>
                        <a:t>Y</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a:effectLst/>
                        </a:rPr>
                        <a:t>N</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a:effectLst/>
                        </a:rPr>
                        <a:t>N</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2340610" algn="l"/>
                          <a:tab pos="2610485" algn="l"/>
                          <a:tab pos="2970530" algn="l"/>
                          <a:tab pos="3330575" algn="l"/>
                          <a:tab pos="3780790" algn="l"/>
                        </a:tabLst>
                      </a:pPr>
                      <a:r>
                        <a:rPr lang="en-US" sz="1400" kern="100">
                          <a:effectLst/>
                        </a:rPr>
                        <a:t>N</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271379921"/>
                  </a:ext>
                </a:extLst>
              </a:tr>
              <a:tr h="483607">
                <a:tc>
                  <a:txBody>
                    <a:bodyPr/>
                    <a:lstStyle/>
                    <a:p>
                      <a:pPr marL="4445" algn="ctr">
                        <a:tabLst>
                          <a:tab pos="1980565" algn="l"/>
                          <a:tab pos="2340610" algn="l"/>
                          <a:tab pos="2610485" algn="l"/>
                          <a:tab pos="2970530" algn="l"/>
                          <a:tab pos="3330575" algn="l"/>
                          <a:tab pos="3780790" algn="l"/>
                        </a:tabLst>
                      </a:pPr>
                      <a:r>
                        <a:rPr lang="zh-HK" sz="1400" kern="100" dirty="0">
                          <a:effectLst/>
                        </a:rPr>
                        <a:t>與意圖獨佔共用</a:t>
                      </a:r>
                      <a:r>
                        <a:rPr lang="en-US" sz="1400" kern="100" dirty="0">
                          <a:effectLst/>
                        </a:rPr>
                        <a:t> (SIX)</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a:effectLst/>
                        </a:rPr>
                        <a:t>Y</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a:effectLst/>
                        </a:rPr>
                        <a:t>N</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dirty="0">
                          <a:effectLst/>
                        </a:rPr>
                        <a:t>N</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dirty="0">
                          <a:effectLst/>
                        </a:rPr>
                        <a:t>N</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980565" algn="l"/>
                          <a:tab pos="2340610" algn="l"/>
                          <a:tab pos="2610485" algn="l"/>
                          <a:tab pos="2970530" algn="l"/>
                          <a:tab pos="3330575" algn="l"/>
                          <a:tab pos="3780790" algn="l"/>
                        </a:tabLst>
                      </a:pPr>
                      <a:r>
                        <a:rPr lang="en-US" sz="1400" kern="100">
                          <a:effectLst/>
                        </a:rPr>
                        <a:t>N</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2340610" algn="l"/>
                          <a:tab pos="2610485" algn="l"/>
                          <a:tab pos="2970530" algn="l"/>
                          <a:tab pos="3330575" algn="l"/>
                          <a:tab pos="3780790" algn="l"/>
                        </a:tabLst>
                      </a:pPr>
                      <a:r>
                        <a:rPr lang="en-US" sz="1400" kern="100">
                          <a:effectLst/>
                        </a:rPr>
                        <a:t>N</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extLst>
                  <a:ext uri="{0D108BD9-81ED-4DB2-BD59-A6C34878D82A}">
                    <a16:rowId xmlns:a16="http://schemas.microsoft.com/office/drawing/2014/main" val="4160349224"/>
                  </a:ext>
                </a:extLst>
              </a:tr>
              <a:tr h="729208">
                <a:tc>
                  <a:txBody>
                    <a:bodyPr/>
                    <a:lstStyle/>
                    <a:p>
                      <a:pPr marL="4445" algn="ctr">
                        <a:tabLst>
                          <a:tab pos="1854200" algn="l"/>
                          <a:tab pos="2340610" algn="l"/>
                          <a:tab pos="2610485" algn="l"/>
                          <a:tab pos="2970530" algn="l"/>
                          <a:tab pos="3330575" algn="l"/>
                          <a:tab pos="3780790" algn="l"/>
                        </a:tabLst>
                      </a:pPr>
                      <a:r>
                        <a:rPr lang="zh-HK" sz="1400" kern="100" dirty="0">
                          <a:effectLst/>
                        </a:rPr>
                        <a:t>獨占</a:t>
                      </a:r>
                      <a:r>
                        <a:rPr lang="en-US" sz="1400" kern="100" dirty="0">
                          <a:effectLst/>
                        </a:rPr>
                        <a:t> (X) </a:t>
                      </a:r>
                      <a:br>
                        <a:rPr lang="en-US" sz="1400" kern="100" dirty="0">
                          <a:effectLst/>
                        </a:rPr>
                      </a:b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854200" algn="l"/>
                          <a:tab pos="2340610" algn="l"/>
                          <a:tab pos="2610485" algn="l"/>
                          <a:tab pos="2970530" algn="l"/>
                          <a:tab pos="3330575" algn="l"/>
                          <a:tab pos="3780790" algn="l"/>
                        </a:tabLst>
                      </a:pPr>
                      <a:r>
                        <a:rPr lang="en-US" sz="1400" kern="100">
                          <a:effectLst/>
                        </a:rPr>
                        <a:t>N</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854200" algn="l"/>
                          <a:tab pos="2340610" algn="l"/>
                          <a:tab pos="2610485" algn="l"/>
                          <a:tab pos="2970530" algn="l"/>
                          <a:tab pos="3330575" algn="l"/>
                          <a:tab pos="3780790" algn="l"/>
                        </a:tabLst>
                      </a:pPr>
                      <a:r>
                        <a:rPr lang="en-US" sz="1400" kern="100">
                          <a:effectLst/>
                        </a:rPr>
                        <a:t>N</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854200" algn="l"/>
                          <a:tab pos="2340610" algn="l"/>
                          <a:tab pos="2610485" algn="l"/>
                          <a:tab pos="2970530" algn="l"/>
                          <a:tab pos="3330575" algn="l"/>
                          <a:tab pos="3780790" algn="l"/>
                        </a:tabLst>
                      </a:pPr>
                      <a:r>
                        <a:rPr lang="en-US" sz="1400" kern="100">
                          <a:effectLst/>
                        </a:rPr>
                        <a:t>N</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854200" algn="l"/>
                          <a:tab pos="2340610" algn="l"/>
                          <a:tab pos="2610485" algn="l"/>
                          <a:tab pos="2970530" algn="l"/>
                          <a:tab pos="3330575" algn="l"/>
                          <a:tab pos="3780790" algn="l"/>
                        </a:tabLst>
                      </a:pPr>
                      <a:r>
                        <a:rPr lang="en-US" sz="1400" kern="100">
                          <a:effectLst/>
                        </a:rPr>
                        <a:t>N</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1854200" algn="l"/>
                          <a:tab pos="2340610" algn="l"/>
                          <a:tab pos="2610485" algn="l"/>
                          <a:tab pos="2970530" algn="l"/>
                          <a:tab pos="3330575" algn="l"/>
                          <a:tab pos="3780790" algn="l"/>
                        </a:tabLst>
                      </a:pPr>
                      <a:r>
                        <a:rPr lang="en-US" sz="1400" kern="100" dirty="0">
                          <a:effectLst/>
                        </a:rPr>
                        <a:t>N</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marL="4445" algn="ctr">
                        <a:tabLst>
                          <a:tab pos="2340610" algn="l"/>
                          <a:tab pos="2610485" algn="l"/>
                          <a:tab pos="2970530" algn="l"/>
                          <a:tab pos="3330575" algn="l"/>
                          <a:tab pos="3780790" algn="l"/>
                        </a:tabLst>
                      </a:pPr>
                      <a:r>
                        <a:rPr lang="en-US" sz="1400" kern="100" dirty="0">
                          <a:effectLst/>
                        </a:rPr>
                        <a:t>N</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303503216"/>
                  </a:ext>
                </a:extLst>
              </a:tr>
            </a:tbl>
          </a:graphicData>
        </a:graphic>
      </p:graphicFrame>
      <p:cxnSp>
        <p:nvCxnSpPr>
          <p:cNvPr id="6" name="直線接點 5">
            <a:extLst>
              <a:ext uri="{FF2B5EF4-FFF2-40B4-BE49-F238E27FC236}">
                <a16:creationId xmlns:a16="http://schemas.microsoft.com/office/drawing/2014/main" id="{2958B003-2FAD-0E40-23F5-0A81A6CF0BB9}"/>
              </a:ext>
            </a:extLst>
          </p:cNvPr>
          <p:cNvCxnSpPr/>
          <p:nvPr/>
        </p:nvCxnSpPr>
        <p:spPr>
          <a:xfrm flipH="1" flipV="1">
            <a:off x="1630438" y="1857829"/>
            <a:ext cx="2462591" cy="861181"/>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21227749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交易隔離性等級</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altLang="zh-TW" b="1" kern="100" dirty="0">
                <a:latin typeface="微軟正黑體" panose="020B0604030504040204" pitchFamily="34" charset="-120"/>
                <a:ea typeface="微軟正黑體" panose="020B0604030504040204" pitchFamily="34" charset="-120"/>
                <a:cs typeface="Segoe UI" panose="020B0502040204020203" pitchFamily="34" charset="0"/>
              </a:rPr>
              <a:t>READ UNCOMMITTED</a:t>
            </a:r>
          </a:p>
          <a:p>
            <a:pPr marL="201168" lvl="1" indent="0" algn="just">
              <a:lnSpc>
                <a:spcPct val="150000"/>
              </a:lnSpc>
              <a:buNone/>
            </a:pPr>
            <a:r>
              <a:rPr lang="zh-TW"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可以讀取其它交易已修改，但尚未認可的資料列。</a:t>
            </a:r>
            <a:endParaRPr lang="zh-TW"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gn="just">
              <a:lnSpc>
                <a:spcPct val="150000"/>
              </a:lnSpc>
              <a:buFont typeface="Wingdings" panose="05000000000000000000" pitchFamily="2" charset="2"/>
              <a:buChar char="Ø"/>
            </a:pPr>
            <a:r>
              <a:rPr lang="en-US" altLang="zh-TW" b="1" kern="100" dirty="0">
                <a:latin typeface="微軟正黑體" panose="020B0604030504040204" pitchFamily="34" charset="-120"/>
                <a:ea typeface="微軟正黑體" panose="020B0604030504040204" pitchFamily="34" charset="-120"/>
                <a:cs typeface="Segoe UI" panose="020B0502040204020203" pitchFamily="34" charset="0"/>
              </a:rPr>
              <a:t>READ COMMITTED</a:t>
            </a:r>
          </a:p>
          <a:p>
            <a:pPr marL="201168" lvl="1" indent="0" algn="just">
              <a:lnSpc>
                <a:spcPct val="150000"/>
              </a:lnSpc>
              <a:buNone/>
            </a:pPr>
            <a:r>
              <a:rPr lang="zh-TW" altLang="zh-TW" sz="1600" kern="100" dirty="0">
                <a:latin typeface="微軟正黑體" panose="020B0604030504040204" pitchFamily="34" charset="-120"/>
                <a:ea typeface="微軟正黑體" panose="020B0604030504040204" pitchFamily="34" charset="-120"/>
                <a:cs typeface="Segoe UI" panose="020B0502040204020203" pitchFamily="34" charset="0"/>
              </a:rPr>
              <a:t>不能讀取其它交易已修改而尚未認可的資料。</a:t>
            </a:r>
            <a:endParaRPr lang="zh-TW" altLang="en-US" sz="1600" kern="100" dirty="0">
              <a:latin typeface="微軟正黑體" panose="020B0604030504040204" pitchFamily="34" charset="-120"/>
              <a:ea typeface="微軟正黑體" panose="020B0604030504040204" pitchFamily="34" charset="-120"/>
              <a:cs typeface="Segoe UI" panose="020B0502040204020203" pitchFamily="34" charset="0"/>
            </a:endParaRPr>
          </a:p>
          <a:p>
            <a:pPr algn="just">
              <a:lnSpc>
                <a:spcPct val="150000"/>
              </a:lnSpc>
              <a:buFont typeface="Wingdings" panose="05000000000000000000" pitchFamily="2" charset="2"/>
              <a:buChar char="Ø"/>
            </a:pPr>
            <a:r>
              <a:rPr lang="en-US" altLang="zh-TW" b="1" kern="100" dirty="0">
                <a:latin typeface="微軟正黑體" panose="020B0604030504040204" pitchFamily="34" charset="-120"/>
                <a:ea typeface="微軟正黑體" panose="020B0604030504040204" pitchFamily="34" charset="-120"/>
                <a:cs typeface="Segoe UI" panose="020B0502040204020203" pitchFamily="34" charset="0"/>
              </a:rPr>
              <a:t>REPEATABLE READ</a:t>
            </a:r>
          </a:p>
          <a:p>
            <a:pPr marL="201168" lvl="1" indent="0" algn="just">
              <a:lnSpc>
                <a:spcPct val="160000"/>
              </a:lnSpc>
              <a:buNone/>
            </a:pPr>
            <a:r>
              <a:rPr lang="zh-TW" altLang="zh-TW" sz="1500" kern="100" dirty="0">
                <a:latin typeface="微軟正黑體" panose="020B0604030504040204" pitchFamily="34" charset="-120"/>
                <a:ea typeface="微軟正黑體" panose="020B0604030504040204" pitchFamily="34" charset="-120"/>
                <a:cs typeface="Segoe UI" panose="020B0502040204020203" pitchFamily="34" charset="0"/>
              </a:rPr>
              <a:t>不能讀取其它交易已修改而尚未認可的資料，且在目前交易完成之前，任何其它交易都不能修改目前交易已讀取的資料。</a:t>
            </a:r>
            <a:endParaRPr lang="zh-TW" altLang="en-US" sz="1500" kern="100" dirty="0">
              <a:latin typeface="微軟正黑體" panose="020B0604030504040204" pitchFamily="34" charset="-120"/>
              <a:ea typeface="微軟正黑體" panose="020B0604030504040204" pitchFamily="34" charset="-120"/>
              <a:cs typeface="Segoe UI" panose="020B0502040204020203" pitchFamily="34" charset="0"/>
            </a:endParaRPr>
          </a:p>
          <a:p>
            <a:pPr algn="just">
              <a:lnSpc>
                <a:spcPct val="150000"/>
              </a:lnSpc>
              <a:buFont typeface="Wingdings" panose="05000000000000000000" pitchFamily="2" charset="2"/>
              <a:buChar char="Ø"/>
            </a:pPr>
            <a:endPar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endParaRPr>
          </a:p>
          <a:p>
            <a:endParaRPr lang="zh-TW" altLang="en-US" sz="5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78034480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交易隔離性等級</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altLang="zh-TW" b="1" kern="100" dirty="0">
                <a:latin typeface="微軟正黑體" panose="020B0604030504040204" pitchFamily="34" charset="-120"/>
                <a:ea typeface="微軟正黑體" panose="020B0604030504040204" pitchFamily="34" charset="-120"/>
                <a:cs typeface="Segoe UI" panose="020B0502040204020203" pitchFamily="34" charset="0"/>
              </a:rPr>
              <a:t>SERIALIZABLE</a:t>
            </a:r>
          </a:p>
          <a:p>
            <a:pPr lvl="1" algn="just">
              <a:lnSpc>
                <a:spcPct val="160000"/>
              </a:lnSpc>
              <a:buSzPts val="1000"/>
              <a:buFont typeface="Wingdings" panose="05000000000000000000" pitchFamily="2" charset="2"/>
              <a:buChar char="ü"/>
              <a:tabLst>
                <a:tab pos="457200" algn="l"/>
              </a:tabLst>
            </a:pPr>
            <a:r>
              <a:rPr lang="zh-TW" altLang="zh-TW" sz="1600" kern="100" dirty="0">
                <a:latin typeface="微軟正黑體" panose="020B0604030504040204" pitchFamily="34" charset="-120"/>
                <a:ea typeface="微軟正黑體" panose="020B0604030504040204" pitchFamily="34" charset="-120"/>
                <a:cs typeface="Segoe UI" panose="020B0502040204020203" pitchFamily="34" charset="0"/>
              </a:rPr>
              <a:t>無法讀取其它交易已修改但尚未認可的資料。</a:t>
            </a:r>
          </a:p>
          <a:p>
            <a:pPr lvl="1" algn="just">
              <a:lnSpc>
                <a:spcPct val="160000"/>
              </a:lnSpc>
              <a:buSzPts val="1000"/>
              <a:buFont typeface="Wingdings" panose="05000000000000000000" pitchFamily="2" charset="2"/>
              <a:buChar char="ü"/>
              <a:tabLst>
                <a:tab pos="457200" algn="l"/>
              </a:tabLst>
            </a:pPr>
            <a:r>
              <a:rPr lang="zh-TW" altLang="zh-TW" sz="1600" kern="100" dirty="0">
                <a:latin typeface="微軟正黑體" panose="020B0604030504040204" pitchFamily="34" charset="-120"/>
                <a:ea typeface="微軟正黑體" panose="020B0604030504040204" pitchFamily="34" charset="-120"/>
                <a:cs typeface="Segoe UI" panose="020B0502040204020203" pitchFamily="34" charset="0"/>
              </a:rPr>
              <a:t>在目前交易完成之前，其它交易不能修改目前交易已讀取的資料。</a:t>
            </a:r>
          </a:p>
          <a:p>
            <a:pPr lvl="1" algn="just">
              <a:lnSpc>
                <a:spcPct val="160000"/>
              </a:lnSpc>
              <a:buSzPts val="1000"/>
              <a:buFont typeface="Wingdings" panose="05000000000000000000" pitchFamily="2" charset="2"/>
              <a:buChar char="ü"/>
              <a:tabLst>
                <a:tab pos="457200" algn="l"/>
              </a:tabLst>
            </a:pPr>
            <a:r>
              <a:rPr lang="zh-TW" altLang="zh-TW" sz="1600" kern="100" dirty="0">
                <a:latin typeface="微軟正黑體" panose="020B0604030504040204" pitchFamily="34" charset="-120"/>
                <a:ea typeface="微軟正黑體" panose="020B0604030504040204" pitchFamily="34" charset="-120"/>
                <a:cs typeface="Segoe UI" panose="020B0502040204020203" pitchFamily="34" charset="0"/>
              </a:rPr>
              <a:t>在目前交易完成之前，其它交易所插入的新資料列，其索引鍵值不能在目前交易的任何陳述式所讀取的索引鍵範圍中。</a:t>
            </a:r>
          </a:p>
          <a:p>
            <a:pPr algn="just">
              <a:lnSpc>
                <a:spcPct val="150000"/>
              </a:lnSpc>
              <a:buFont typeface="Wingdings" panose="05000000000000000000" pitchFamily="2" charset="2"/>
              <a:buChar char="Ø"/>
            </a:pPr>
            <a:r>
              <a:rPr lang="en-US" altLang="zh-TW" b="1" kern="100" dirty="0">
                <a:latin typeface="微軟正黑體" panose="020B0604030504040204" pitchFamily="34" charset="-120"/>
                <a:ea typeface="微軟正黑體" panose="020B0604030504040204" pitchFamily="34" charset="-120"/>
                <a:cs typeface="Segoe UI" panose="020B0502040204020203" pitchFamily="34" charset="0"/>
              </a:rPr>
              <a:t>SNAPSHOT</a:t>
            </a:r>
          </a:p>
          <a:p>
            <a:pPr marL="201168" lvl="1" indent="0" algn="just">
              <a:lnSpc>
                <a:spcPct val="150000"/>
              </a:lnSpc>
              <a:buNone/>
            </a:pPr>
            <a:r>
              <a:rPr lang="zh-TW" altLang="zh-TW" sz="1600" dirty="0">
                <a:effectLst/>
                <a:latin typeface="微軟正黑體" panose="020B0604030504040204" pitchFamily="34" charset="-120"/>
                <a:ea typeface="微軟正黑體" panose="020B0604030504040204" pitchFamily="34" charset="-120"/>
                <a:cs typeface="Segoe UI" panose="020B0502040204020203" pitchFamily="34" charset="0"/>
              </a:rPr>
              <a:t>指定交易中任何陳述式所讀取的資料，都是交易開始時就存在之資料的交易一致性版本。</a:t>
            </a:r>
            <a:endParaRPr lang="zh-TW" altLang="en-US" sz="1600" kern="100" dirty="0">
              <a:latin typeface="微軟正黑體" panose="020B0604030504040204" pitchFamily="34" charset="-120"/>
              <a:ea typeface="微軟正黑體" panose="020B0604030504040204" pitchFamily="34" charset="-120"/>
              <a:cs typeface="Segoe UI" panose="020B0502040204020203" pitchFamily="34" charset="0"/>
            </a:endParaRPr>
          </a:p>
          <a:p>
            <a:pPr algn="just">
              <a:lnSpc>
                <a:spcPct val="150000"/>
              </a:lnSpc>
              <a:buFont typeface="Wingdings" panose="05000000000000000000" pitchFamily="2" charset="2"/>
              <a:buChar char="Ø"/>
            </a:pPr>
            <a:endPar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endParaRPr>
          </a:p>
          <a:p>
            <a:endParaRPr lang="zh-TW" altLang="en-US" sz="5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7835053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Dirty Read, Phantom Read</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altLang="zh-TW" b="1" kern="100" dirty="0">
                <a:latin typeface="微軟正黑體" panose="020B0604030504040204" pitchFamily="34" charset="-120"/>
                <a:ea typeface="微軟正黑體" panose="020B0604030504040204" pitchFamily="34" charset="-120"/>
                <a:cs typeface="Segoe UI" panose="020B0502040204020203" pitchFamily="34" charset="0"/>
              </a:rPr>
              <a:t>Dirty Read</a:t>
            </a:r>
          </a:p>
          <a:p>
            <a:pPr marL="201168" lvl="1" indent="0" algn="just">
              <a:lnSpc>
                <a:spcPct val="150000"/>
              </a:lnSpc>
              <a:buNone/>
            </a:pP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讀取到尚未被認可</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(Uncommitted)</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的資料</a:t>
            </a:r>
            <a:r>
              <a:rPr lang="zh-TW"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a:t>
            </a:r>
            <a:endParaRPr lang="zh-TW"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gn="just">
              <a:lnSpc>
                <a:spcPct val="150000"/>
              </a:lnSpc>
              <a:buFont typeface="Wingdings" panose="05000000000000000000" pitchFamily="2" charset="2"/>
              <a:buChar char="Ø"/>
            </a:pPr>
            <a:r>
              <a:rPr lang="en-US" altLang="zh-TW" b="1" kern="100" dirty="0">
                <a:latin typeface="微軟正黑體" panose="020B0604030504040204" pitchFamily="34" charset="-120"/>
                <a:ea typeface="微軟正黑體" panose="020B0604030504040204" pitchFamily="34" charset="-120"/>
                <a:cs typeface="Segoe UI" panose="020B0502040204020203" pitchFamily="34" charset="0"/>
              </a:rPr>
              <a:t>Phantom Read</a:t>
            </a:r>
          </a:p>
          <a:p>
            <a:pPr marL="201168" lvl="1" indent="0" algn="just">
              <a:lnSpc>
                <a:spcPct val="150000"/>
              </a:lnSpc>
              <a:buNone/>
            </a:pPr>
            <a:r>
              <a:rPr lang="zh-TW" altLang="en-US" sz="1600" kern="100" dirty="0">
                <a:latin typeface="微軟正黑體" panose="020B0604030504040204" pitchFamily="34" charset="-120"/>
                <a:ea typeface="微軟正黑體" panose="020B0604030504040204" pitchFamily="34" charset="-120"/>
                <a:cs typeface="Segoe UI" panose="020B0502040204020203" pitchFamily="34" charset="0"/>
              </a:rPr>
              <a:t>一次交易中，兩個</a:t>
            </a:r>
            <a:r>
              <a:rPr lang="en-US" altLang="zh-TW" sz="1600" kern="100" dirty="0">
                <a:latin typeface="微軟正黑體" panose="020B0604030504040204" pitchFamily="34" charset="-120"/>
                <a:ea typeface="微軟正黑體" panose="020B0604030504040204" pitchFamily="34" charset="-120"/>
                <a:cs typeface="Segoe UI" panose="020B0502040204020203" pitchFamily="34" charset="0"/>
              </a:rPr>
              <a:t>SELECT</a:t>
            </a:r>
            <a:r>
              <a:rPr lang="zh-TW" altLang="en-US" sz="1600" kern="100" dirty="0">
                <a:latin typeface="微軟正黑體" panose="020B0604030504040204" pitchFamily="34" charset="-120"/>
                <a:ea typeface="微軟正黑體" panose="020B0604030504040204" pitchFamily="34" charset="-120"/>
                <a:cs typeface="Segoe UI" panose="020B0502040204020203" pitchFamily="34" charset="0"/>
              </a:rPr>
              <a:t>語法不具連續性</a:t>
            </a:r>
            <a:r>
              <a:rPr lang="en-US" altLang="zh-TW" sz="1600" kern="100" dirty="0">
                <a:latin typeface="微軟正黑體" panose="020B0604030504040204" pitchFamily="34" charset="-120"/>
                <a:ea typeface="微軟正黑體" panose="020B0604030504040204" pitchFamily="34" charset="-120"/>
                <a:cs typeface="Segoe UI" panose="020B0502040204020203" pitchFamily="34" charset="0"/>
              </a:rPr>
              <a:t>(Serializable)</a:t>
            </a:r>
            <a:r>
              <a:rPr lang="zh-TW" altLang="zh-TW" sz="1600" kern="100" dirty="0">
                <a:latin typeface="微軟正黑體" panose="020B0604030504040204" pitchFamily="34" charset="-120"/>
                <a:ea typeface="微軟正黑體" panose="020B0604030504040204" pitchFamily="34" charset="-120"/>
                <a:cs typeface="Segoe UI" panose="020B0502040204020203" pitchFamily="34" charset="0"/>
              </a:rPr>
              <a:t>。</a:t>
            </a:r>
            <a:endParaRPr lang="zh-TW" altLang="en-US" sz="1600" kern="100" dirty="0">
              <a:latin typeface="微軟正黑體" panose="020B0604030504040204" pitchFamily="34" charset="-120"/>
              <a:ea typeface="微軟正黑體" panose="020B0604030504040204" pitchFamily="34" charset="-120"/>
              <a:cs typeface="Segoe UI" panose="020B0502040204020203" pitchFamily="34" charset="0"/>
            </a:endParaRPr>
          </a:p>
          <a:p>
            <a:pPr marL="0" indent="0" algn="just">
              <a:lnSpc>
                <a:spcPct val="150000"/>
              </a:lnSpc>
              <a:buNone/>
            </a:pPr>
            <a:endPar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endParaRPr>
          </a:p>
          <a:p>
            <a:endParaRPr lang="zh-TW" altLang="en-US" sz="5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100136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死結</a:t>
            </a:r>
            <a:r>
              <a:rPr lang="en-US" altLang="zh-TW" b="1" dirty="0">
                <a:latin typeface="微軟正黑體" panose="020B0604030504040204" pitchFamily="34" charset="-120"/>
                <a:ea typeface="微軟正黑體" panose="020B0604030504040204" pitchFamily="34" charset="-120"/>
              </a:rPr>
              <a:t>(Deadlock)-</a:t>
            </a:r>
            <a:r>
              <a:rPr lang="zh-TW" altLang="en-US" b="1" dirty="0">
                <a:latin typeface="微軟正黑體" panose="020B0604030504040204" pitchFamily="34" charset="-120"/>
                <a:ea typeface="微軟正黑體" panose="020B0604030504040204" pitchFamily="34" charset="-120"/>
              </a:rPr>
              <a:t>發生原因</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92500" lnSpcReduction="10000"/>
          </a:bodyPr>
          <a:lstStyle/>
          <a:p>
            <a:pPr>
              <a:lnSpc>
                <a:spcPct val="125000"/>
              </a:lnSpc>
              <a:buFont typeface="Wingdings" panose="05000000000000000000" pitchFamily="2" charset="2"/>
              <a:buChar char="Ø"/>
            </a:pPr>
            <a:r>
              <a:rPr lang="zh-TW" altLang="zh-TW" sz="1800" b="1" kern="100" dirty="0">
                <a:effectLst/>
                <a:latin typeface="微軟正黑體" panose="020B0604030504040204" pitchFamily="34" charset="-120"/>
                <a:ea typeface="微軟正黑體" panose="020B0604030504040204" pitchFamily="34" charset="-120"/>
                <a:cs typeface="Segoe UI" panose="020B0502040204020203" pitchFamily="34" charset="0"/>
              </a:rPr>
              <a:t>互斥</a:t>
            </a:r>
            <a:r>
              <a:rPr lang="en-US"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rPr>
              <a:t>(Mutual Exclusion)</a:t>
            </a:r>
            <a:endParaRPr lang="zh-TW"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201168" lvl="1" indent="0">
              <a:buNone/>
            </a:pPr>
            <a:r>
              <a:rPr lang="zh-TW"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同時間一項資源</a:t>
            </a:r>
            <a:r>
              <a:rPr lang="en-US"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(Resource)</a:t>
            </a:r>
            <a:r>
              <a:rPr lang="zh-TW"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只能被一個程序</a:t>
            </a:r>
            <a:r>
              <a:rPr lang="en-US"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(Process)</a:t>
            </a:r>
            <a:r>
              <a:rPr lang="zh-TW"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所佔用</a:t>
            </a:r>
          </a:p>
          <a:p>
            <a:pPr>
              <a:lnSpc>
                <a:spcPct val="125000"/>
              </a:lnSpc>
              <a:buFont typeface="Wingdings" panose="05000000000000000000" pitchFamily="2" charset="2"/>
              <a:buChar char="Ø"/>
            </a:pPr>
            <a:r>
              <a:rPr lang="zh-TW" altLang="zh-TW" sz="1800" b="1" kern="100" dirty="0">
                <a:effectLst/>
                <a:latin typeface="微軟正黑體" panose="020B0604030504040204" pitchFamily="34" charset="-120"/>
                <a:ea typeface="微軟正黑體" panose="020B0604030504040204" pitchFamily="34" charset="-120"/>
                <a:cs typeface="Segoe UI" panose="020B0502040204020203" pitchFamily="34" charset="0"/>
              </a:rPr>
              <a:t>不可強佔</a:t>
            </a:r>
            <a:r>
              <a:rPr lang="en-US"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rPr>
              <a:t>(No Preemption)</a:t>
            </a:r>
            <a:endParaRPr lang="zh-TW"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201168" lvl="1" indent="0">
              <a:buNone/>
            </a:pPr>
            <a:r>
              <a:rPr lang="zh-TW"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資源被占用時，其他程序必須等待資源被釋放才能占用這個資源</a:t>
            </a:r>
          </a:p>
          <a:p>
            <a:pPr>
              <a:lnSpc>
                <a:spcPct val="125000"/>
              </a:lnSpc>
              <a:buFont typeface="Wingdings" panose="05000000000000000000" pitchFamily="2" charset="2"/>
              <a:buChar char="Ø"/>
            </a:pPr>
            <a:r>
              <a:rPr lang="zh-TW" altLang="zh-TW" sz="1800" b="1" kern="100" dirty="0">
                <a:effectLst/>
                <a:latin typeface="微軟正黑體" panose="020B0604030504040204" pitchFamily="34" charset="-120"/>
                <a:ea typeface="微軟正黑體" panose="020B0604030504040204" pitchFamily="34" charset="-120"/>
                <a:cs typeface="Segoe UI" panose="020B0502040204020203" pitchFamily="34" charset="0"/>
              </a:rPr>
              <a:t>持有並等待</a:t>
            </a:r>
            <a:r>
              <a:rPr lang="en-US"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rPr>
              <a:t>(Hold and Wait)</a:t>
            </a:r>
            <a:endParaRPr lang="zh-TW"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201168" lvl="1" indent="0">
              <a:buNone/>
            </a:pPr>
            <a:r>
              <a:rPr lang="zh-TW"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一個程序佔用一項資源，也等待另一項資源被釋放</a:t>
            </a:r>
            <a:endParaRPr lang="zh-TW"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buFont typeface="Wingdings" panose="05000000000000000000" pitchFamily="2" charset="2"/>
              <a:buChar char="Ø"/>
            </a:pPr>
            <a:r>
              <a:rPr lang="zh-TW" altLang="zh-TW" sz="1800" b="1" kern="100" dirty="0">
                <a:effectLst/>
                <a:latin typeface="微軟正黑體" panose="020B0604030504040204" pitchFamily="34" charset="-120"/>
                <a:ea typeface="微軟正黑體" panose="020B0604030504040204" pitchFamily="34" charset="-120"/>
                <a:cs typeface="Segoe UI" panose="020B0502040204020203" pitchFamily="34" charset="0"/>
              </a:rPr>
              <a:t>循環式等待</a:t>
            </a:r>
            <a:r>
              <a:rPr lang="en-US"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rPr>
              <a:t>(Circular Wait)</a:t>
            </a:r>
            <a:endParaRPr lang="zh-TW"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201168" lvl="1" indent="0">
              <a:buNone/>
            </a:pPr>
            <a:r>
              <a:rPr lang="en-US"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A</a:t>
            </a:r>
            <a:r>
              <a:rPr lang="zh-HK"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程序等待</a:t>
            </a:r>
            <a:r>
              <a:rPr lang="en-US"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B</a:t>
            </a:r>
            <a:r>
              <a:rPr lang="zh-HK"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程序</a:t>
            </a:r>
            <a:r>
              <a:rPr lang="zh-TW"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釋放資源</a:t>
            </a:r>
            <a:endParaRPr lang="zh-TW"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201168" lvl="1" indent="0">
              <a:buNone/>
            </a:pPr>
            <a:r>
              <a:rPr lang="en-US"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B</a:t>
            </a:r>
            <a:r>
              <a:rPr lang="zh-HK"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程序等待</a:t>
            </a:r>
            <a:r>
              <a:rPr lang="en-US"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C</a:t>
            </a:r>
            <a:r>
              <a:rPr lang="zh-HK"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程序</a:t>
            </a:r>
            <a:r>
              <a:rPr lang="zh-TW"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釋放資源</a:t>
            </a:r>
            <a:endParaRPr lang="zh-TW"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201168" lvl="1" indent="0">
              <a:buNone/>
            </a:pPr>
            <a:r>
              <a:rPr lang="en-US"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C</a:t>
            </a:r>
            <a:r>
              <a:rPr lang="zh-HK"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程序等待</a:t>
            </a:r>
            <a:r>
              <a:rPr lang="en-US"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D</a:t>
            </a:r>
            <a:r>
              <a:rPr lang="zh-HK"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程序</a:t>
            </a:r>
            <a:r>
              <a:rPr lang="zh-TW"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釋放資源</a:t>
            </a:r>
            <a:endParaRPr lang="zh-TW"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201168" lvl="1" indent="0">
              <a:buNone/>
            </a:pPr>
            <a:r>
              <a:rPr lang="en-US"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201168" lvl="1" indent="0">
              <a:buNone/>
            </a:pPr>
            <a:r>
              <a:rPr lang="en-US"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X</a:t>
            </a:r>
            <a:r>
              <a:rPr lang="zh-HK"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程序等待</a:t>
            </a:r>
            <a:r>
              <a:rPr lang="en-US"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rPr>
              <a:t>A</a:t>
            </a:r>
            <a:r>
              <a:rPr lang="zh-HK"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程序</a:t>
            </a:r>
            <a:r>
              <a:rPr lang="zh-TW"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釋放資源</a:t>
            </a:r>
            <a:endParaRPr lang="zh-TW"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0" indent="0" algn="just">
              <a:lnSpc>
                <a:spcPct val="150000"/>
              </a:lnSpc>
              <a:buNone/>
            </a:pPr>
            <a:endPar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endParaRPr>
          </a:p>
          <a:p>
            <a:endParaRPr lang="zh-TW" altLang="en-US" sz="5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05475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F46E30-6E01-6F14-296B-41E542B3844C}"/>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2. </a:t>
            </a:r>
            <a:r>
              <a:rPr lang="zh-TW" altLang="en-US" b="1" dirty="0">
                <a:latin typeface="微軟正黑體" panose="020B0604030504040204" pitchFamily="34" charset="-120"/>
                <a:ea typeface="微軟正黑體" panose="020B0604030504040204" pitchFamily="34" charset="-120"/>
              </a:rPr>
              <a:t>設計資料表</a:t>
            </a:r>
          </a:p>
        </p:txBody>
      </p:sp>
      <p:sp>
        <p:nvSpPr>
          <p:cNvPr id="3" name="內容版面配置區 2">
            <a:extLst>
              <a:ext uri="{FF2B5EF4-FFF2-40B4-BE49-F238E27FC236}">
                <a16:creationId xmlns:a16="http://schemas.microsoft.com/office/drawing/2014/main" id="{A2726BDC-E83D-AF4E-34CE-E61CFBDA26AC}"/>
              </a:ext>
            </a:extLst>
          </p:cNvPr>
          <p:cNvSpPr>
            <a:spLocks noGrp="1"/>
          </p:cNvSpPr>
          <p:nvPr>
            <p:ph idx="1"/>
          </p:nvPr>
        </p:nvSpPr>
        <p:spPr/>
        <p:txBody>
          <a:bodyPr>
            <a:normAutofit/>
          </a:bodyPr>
          <a:lstStyle/>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p>
          <a:p>
            <a:endParaRPr lang="zh-TW" altLang="en-US" dirty="0"/>
          </a:p>
        </p:txBody>
      </p:sp>
    </p:spTree>
    <p:extLst>
      <p:ext uri="{BB962C8B-B14F-4D97-AF65-F5344CB8AC3E}">
        <p14:creationId xmlns:p14="http://schemas.microsoft.com/office/powerpoint/2010/main" val="420618835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死結</a:t>
            </a:r>
            <a:r>
              <a:rPr lang="en-US" altLang="zh-TW" b="1" dirty="0">
                <a:latin typeface="微軟正黑體" panose="020B0604030504040204" pitchFamily="34" charset="-120"/>
                <a:ea typeface="微軟正黑體" panose="020B0604030504040204" pitchFamily="34" charset="-120"/>
              </a:rPr>
              <a:t>(Deadlock)-</a:t>
            </a:r>
            <a:r>
              <a:rPr lang="zh-TW" altLang="en-US" b="1" dirty="0">
                <a:latin typeface="微軟正黑體" panose="020B0604030504040204" pitchFamily="34" charset="-120"/>
                <a:ea typeface="微軟正黑體" panose="020B0604030504040204" pitchFamily="34" charset="-120"/>
              </a:rPr>
              <a:t>處理方式</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pPr marL="0" indent="0">
              <a:lnSpc>
                <a:spcPct val="125000"/>
              </a:lnSpc>
              <a:buNone/>
            </a:pPr>
            <a:r>
              <a:rPr lang="en-US" altLang="zh-TW" sz="1800" b="1" kern="100" dirty="0">
                <a:effectLst/>
                <a:latin typeface="微軟正黑體" panose="020B0604030504040204" pitchFamily="34" charset="-120"/>
                <a:ea typeface="微軟正黑體" panose="020B0604030504040204" pitchFamily="34" charset="-120"/>
                <a:cs typeface="Segoe UI" panose="020B0502040204020203" pitchFamily="34" charset="0"/>
              </a:rPr>
              <a:t>SQL Server</a:t>
            </a:r>
            <a:r>
              <a:rPr lang="zh-TW" altLang="en-US" sz="1800" b="1" kern="100" dirty="0">
                <a:effectLst/>
                <a:latin typeface="微軟正黑體" panose="020B0604030504040204" pitchFamily="34" charset="-120"/>
                <a:ea typeface="微軟正黑體" panose="020B0604030504040204" pitchFamily="34" charset="-120"/>
                <a:cs typeface="Segoe UI" panose="020B0502040204020203" pitchFamily="34" charset="0"/>
              </a:rPr>
              <a:t>中的鎖定監控程序</a:t>
            </a:r>
            <a:r>
              <a:rPr lang="en-US" altLang="zh-TW" sz="1800" b="1" kern="100" dirty="0">
                <a:effectLst/>
                <a:latin typeface="微軟正黑體" panose="020B0604030504040204" pitchFamily="34" charset="-120"/>
                <a:ea typeface="微軟正黑體" panose="020B0604030504040204" pitchFamily="34" charset="-120"/>
                <a:cs typeface="Segoe UI" panose="020B0502040204020203" pitchFamily="34" charset="0"/>
              </a:rPr>
              <a:t>(Lock Monitor Process)</a:t>
            </a:r>
            <a:r>
              <a:rPr lang="zh-TW" altLang="en-US" sz="1800" b="1" kern="100" dirty="0">
                <a:effectLst/>
                <a:latin typeface="微軟正黑體" panose="020B0604030504040204" pitchFamily="34" charset="-120"/>
                <a:ea typeface="微軟正黑體" panose="020B0604030504040204" pitchFamily="34" charset="-120"/>
                <a:cs typeface="Segoe UI" panose="020B0502040204020203" pitchFamily="34" charset="0"/>
              </a:rPr>
              <a:t>負責偵測死結。依據以下方式週期式執行：</a:t>
            </a:r>
          </a:p>
          <a:p>
            <a:pPr lvl="1">
              <a:lnSpc>
                <a:spcPct val="125000"/>
              </a:lnSpc>
              <a:buFont typeface="Wingdings" panose="05000000000000000000" pitchFamily="2" charset="2"/>
              <a:buChar char="Ø"/>
            </a:pPr>
            <a:r>
              <a:rPr lang="zh-TW" altLang="en-US" sz="1600" b="1" kern="100" dirty="0">
                <a:effectLst/>
                <a:latin typeface="微軟正黑體" panose="020B0604030504040204" pitchFamily="34" charset="-120"/>
                <a:ea typeface="微軟正黑體" panose="020B0604030504040204" pitchFamily="34" charset="-120"/>
                <a:cs typeface="Segoe UI" panose="020B0502040204020203" pitchFamily="34" charset="0"/>
              </a:rPr>
              <a:t>預設狀態下，每</a:t>
            </a:r>
            <a:r>
              <a:rPr lang="en-US" altLang="zh-TW" sz="1600" b="1" kern="100" dirty="0">
                <a:effectLst/>
                <a:latin typeface="微軟正黑體" panose="020B0604030504040204" pitchFamily="34" charset="-120"/>
                <a:ea typeface="微軟正黑體" panose="020B0604030504040204" pitchFamily="34" charset="-120"/>
                <a:cs typeface="Segoe UI" panose="020B0502040204020203" pitchFamily="34" charset="0"/>
              </a:rPr>
              <a:t>5</a:t>
            </a:r>
            <a:r>
              <a:rPr lang="zh-TW" altLang="en-US" sz="1600" b="1" kern="100" dirty="0">
                <a:effectLst/>
                <a:latin typeface="微軟正黑體" panose="020B0604030504040204" pitchFamily="34" charset="-120"/>
                <a:ea typeface="微軟正黑體" panose="020B0604030504040204" pitchFamily="34" charset="-120"/>
                <a:cs typeface="Segoe UI" panose="020B0502040204020203" pitchFamily="34" charset="0"/>
              </a:rPr>
              <a:t>秒鐘偵測死結的發生</a:t>
            </a:r>
          </a:p>
          <a:p>
            <a:pPr lvl="1">
              <a:lnSpc>
                <a:spcPct val="125000"/>
              </a:lnSpc>
              <a:buFont typeface="Wingdings" panose="05000000000000000000" pitchFamily="2" charset="2"/>
              <a:buChar char="Ø"/>
            </a:pPr>
            <a:r>
              <a:rPr lang="zh-TW" altLang="en-US" sz="1600" b="1" kern="100" dirty="0">
                <a:effectLst/>
                <a:latin typeface="微軟正黑體" panose="020B0604030504040204" pitchFamily="34" charset="-120"/>
                <a:ea typeface="微軟正黑體" panose="020B0604030504040204" pitchFamily="34" charset="-120"/>
                <a:cs typeface="Segoe UI" panose="020B0502040204020203" pitchFamily="34" charset="0"/>
              </a:rPr>
              <a:t>發現死結時，立刻進行偵測程序</a:t>
            </a:r>
          </a:p>
          <a:p>
            <a:pPr lvl="1">
              <a:lnSpc>
                <a:spcPct val="125000"/>
              </a:lnSpc>
              <a:buFont typeface="Wingdings" panose="05000000000000000000" pitchFamily="2" charset="2"/>
              <a:buChar char="Ø"/>
            </a:pPr>
            <a:r>
              <a:rPr lang="zh-TW" altLang="en-US" sz="1600" b="1" kern="100" dirty="0">
                <a:effectLst/>
                <a:latin typeface="微軟正黑體" panose="020B0604030504040204" pitchFamily="34" charset="-120"/>
                <a:ea typeface="微軟正黑體" panose="020B0604030504040204" pitchFamily="34" charset="-120"/>
                <a:cs typeface="Segoe UI" panose="020B0502040204020203" pitchFamily="34" charset="0"/>
              </a:rPr>
              <a:t>確定死結的發生，偵測的頻率改為每</a:t>
            </a:r>
            <a:r>
              <a:rPr lang="en-US" altLang="zh-TW" sz="1600" b="1" kern="100" dirty="0">
                <a:effectLst/>
                <a:latin typeface="微軟正黑體" panose="020B0604030504040204" pitchFamily="34" charset="-120"/>
                <a:ea typeface="微軟正黑體" panose="020B0604030504040204" pitchFamily="34" charset="-120"/>
                <a:cs typeface="Segoe UI" panose="020B0502040204020203" pitchFamily="34" charset="0"/>
              </a:rPr>
              <a:t>0.1</a:t>
            </a:r>
            <a:r>
              <a:rPr lang="zh-TW" altLang="en-US" sz="1600" b="1" kern="100" dirty="0">
                <a:effectLst/>
                <a:latin typeface="微軟正黑體" panose="020B0604030504040204" pitchFamily="34" charset="-120"/>
                <a:ea typeface="微軟正黑體" panose="020B0604030504040204" pitchFamily="34" charset="-120"/>
                <a:cs typeface="Segoe UI" panose="020B0502040204020203" pitchFamily="34" charset="0"/>
              </a:rPr>
              <a:t>秒執行一次</a:t>
            </a:r>
            <a:endParaRPr lang="zh-TW" alt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r>
              <a:rPr lang="zh-HK" altLang="zh-TW" sz="1800" kern="100" dirty="0">
                <a:effectLst/>
                <a:latin typeface="微軟正黑體" panose="020B0604030504040204" pitchFamily="34" charset="-120"/>
                <a:ea typeface="微軟正黑體" panose="020B0604030504040204" pitchFamily="34" charset="-120"/>
                <a:cs typeface="Segoe UI" panose="020B0502040204020203" pitchFamily="34" charset="0"/>
              </a:rPr>
              <a:t>偵測到死結時，鎖定監控程序會選定一個程序為犧牲者</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(Victim)</a:t>
            </a:r>
            <a:r>
              <a:rPr lang="zh-HK" altLang="zh-TW" sz="1800" kern="100" dirty="0">
                <a:effectLst/>
                <a:latin typeface="微軟正黑體" panose="020B0604030504040204" pitchFamily="34" charset="-120"/>
                <a:ea typeface="微軟正黑體" panose="020B0604030504040204" pitchFamily="34" charset="-120"/>
                <a:cs typeface="Segoe UI" panose="020B0502040204020203" pitchFamily="34" charset="0"/>
              </a:rPr>
              <a:t>，終止這個程序並發送錯誤邊碼為</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1205</a:t>
            </a:r>
            <a:r>
              <a:rPr lang="zh-HK" altLang="zh-TW" sz="1800" kern="100" dirty="0">
                <a:effectLst/>
                <a:latin typeface="微軟正黑體" panose="020B0604030504040204" pitchFamily="34" charset="-120"/>
                <a:ea typeface="微軟正黑體" panose="020B0604030504040204" pitchFamily="34" charset="-120"/>
                <a:cs typeface="Segoe UI" panose="020B0502040204020203" pitchFamily="34" charset="0"/>
              </a:rPr>
              <a:t>的錯誤訊息。程序終止後，鎖定被解除，其他程序就可以繼續工作。死結犧牲者會依下列方式進行選定</a:t>
            </a:r>
            <a:endParaRPr lang="zh-TW"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lvl="1">
              <a:lnSpc>
                <a:spcPct val="125000"/>
              </a:lnSpc>
              <a:buSzPts val="1000"/>
              <a:buFont typeface="Wingdings" panose="05000000000000000000" pitchFamily="2" charset="2"/>
              <a:buChar char="Ø"/>
              <a:tabLst>
                <a:tab pos="457200" algn="l"/>
              </a:tabLst>
            </a:pPr>
            <a:r>
              <a:rPr lang="zh-TW" altLang="zh-TW" sz="1600" b="1" kern="100" dirty="0">
                <a:latin typeface="微軟正黑體" panose="020B0604030504040204" pitchFamily="34" charset="-120"/>
                <a:ea typeface="微軟正黑體" panose="020B0604030504040204" pitchFamily="34" charset="-120"/>
                <a:cs typeface="Segoe UI" panose="020B0502040204020203" pitchFamily="34" charset="0"/>
              </a:rPr>
              <a:t>如果發生死結的交易</a:t>
            </a:r>
            <a:r>
              <a:rPr lang="en-US" altLang="zh-TW" sz="1600" b="1" kern="100" dirty="0">
                <a:latin typeface="微軟正黑體" panose="020B0604030504040204" pitchFamily="34" charset="-120"/>
                <a:ea typeface="微軟正黑體" panose="020B0604030504040204" pitchFamily="34" charset="-120"/>
                <a:cs typeface="Segoe UI" panose="020B0502040204020203" pitchFamily="34" charset="0"/>
              </a:rPr>
              <a:t>deadlock priority</a:t>
            </a:r>
            <a:r>
              <a:rPr lang="zh-TW" altLang="zh-TW" sz="1600" b="1" kern="100" dirty="0">
                <a:latin typeface="微軟正黑體" panose="020B0604030504040204" pitchFamily="34" charset="-120"/>
                <a:ea typeface="微軟正黑體" panose="020B0604030504040204" pitchFamily="34" charset="-120"/>
                <a:cs typeface="Segoe UI" panose="020B0502040204020203" pitchFamily="34" charset="0"/>
              </a:rPr>
              <a:t>相同，會優先選定復原成本較低的交易。</a:t>
            </a:r>
          </a:p>
          <a:p>
            <a:pPr lvl="1">
              <a:lnSpc>
                <a:spcPct val="125000"/>
              </a:lnSpc>
              <a:buSzPts val="1000"/>
              <a:buFont typeface="Wingdings" panose="05000000000000000000" pitchFamily="2" charset="2"/>
              <a:buChar char="Ø"/>
              <a:tabLst>
                <a:tab pos="457200" algn="l"/>
              </a:tabLst>
            </a:pPr>
            <a:r>
              <a:rPr lang="en-US" altLang="zh-TW" sz="1600" b="1" kern="100" dirty="0">
                <a:latin typeface="微軟正黑體" panose="020B0604030504040204" pitchFamily="34" charset="-120"/>
                <a:ea typeface="微軟正黑體" panose="020B0604030504040204" pitchFamily="34" charset="-120"/>
                <a:cs typeface="Segoe UI" panose="020B0502040204020203" pitchFamily="34" charset="0"/>
              </a:rPr>
              <a:t>deadlock priority</a:t>
            </a:r>
            <a:r>
              <a:rPr lang="zh-TW" altLang="zh-TW" sz="1600" b="1" kern="100" dirty="0">
                <a:latin typeface="微軟正黑體" panose="020B0604030504040204" pitchFamily="34" charset="-120"/>
                <a:ea typeface="微軟正黑體" panose="020B0604030504040204" pitchFamily="34" charset="-120"/>
                <a:cs typeface="Segoe UI" panose="020B0502040204020203" pitchFamily="34" charset="0"/>
              </a:rPr>
              <a:t>設定不相同時，會優先選定</a:t>
            </a:r>
            <a:r>
              <a:rPr lang="en-US" altLang="zh-TW" sz="1600" b="1" kern="100" dirty="0">
                <a:latin typeface="微軟正黑體" panose="020B0604030504040204" pitchFamily="34" charset="-120"/>
                <a:ea typeface="微軟正黑體" panose="020B0604030504040204" pitchFamily="34" charset="-120"/>
                <a:cs typeface="Segoe UI" panose="020B0502040204020203" pitchFamily="34" charset="0"/>
              </a:rPr>
              <a:t>deadlock priority</a:t>
            </a:r>
            <a:r>
              <a:rPr lang="zh-TW" altLang="zh-TW" sz="1600" b="1" kern="100" dirty="0">
                <a:latin typeface="微軟正黑體" panose="020B0604030504040204" pitchFamily="34" charset="-120"/>
                <a:ea typeface="微軟正黑體" panose="020B0604030504040204" pitchFamily="34" charset="-120"/>
                <a:cs typeface="Segoe UI" panose="020B0502040204020203" pitchFamily="34" charset="0"/>
              </a:rPr>
              <a:t>較低者</a:t>
            </a:r>
          </a:p>
          <a:p>
            <a:pPr lvl="1">
              <a:lnSpc>
                <a:spcPct val="125000"/>
              </a:lnSpc>
              <a:buFont typeface="Wingdings" panose="05000000000000000000" pitchFamily="2" charset="2"/>
              <a:buChar char="Ø"/>
            </a:pPr>
            <a:endParaRPr lang="zh-TW" altLang="en-US" sz="1600" b="1" kern="100" dirty="0">
              <a:latin typeface="微軟正黑體" panose="020B0604030504040204" pitchFamily="34" charset="-120"/>
              <a:ea typeface="微軟正黑體" panose="020B0604030504040204" pitchFamily="34" charset="-120"/>
              <a:cs typeface="Segoe UI" panose="020B0502040204020203" pitchFamily="34" charset="0"/>
            </a:endParaRPr>
          </a:p>
          <a:p>
            <a:endParaRPr lang="zh-TW" altLang="en-US" sz="5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4654027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死結的偵測</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pPr>
              <a:lnSpc>
                <a:spcPct val="125000"/>
              </a:lnSpc>
              <a:buFont typeface="Wingdings" panose="05000000000000000000" pitchFamily="2" charset="2"/>
              <a:buChar char="Ø"/>
            </a:pPr>
            <a:r>
              <a:rPr lang="en-US" altLang="zh-TW" b="1" kern="100" dirty="0">
                <a:effectLst/>
                <a:latin typeface="微軟正黑體" panose="020B0604030504040204" pitchFamily="34" charset="-120"/>
                <a:ea typeface="微軟正黑體" panose="020B0604030504040204" pitchFamily="34" charset="-120"/>
                <a:cs typeface="Segoe UI" panose="020B0502040204020203" pitchFamily="34" charset="0"/>
              </a:rPr>
              <a:t>SQL</a:t>
            </a:r>
            <a:r>
              <a:rPr lang="zh-TW" altLang="en-US" b="1" kern="100" dirty="0">
                <a:effectLst/>
                <a:latin typeface="微軟正黑體" panose="020B0604030504040204" pitchFamily="34" charset="-120"/>
                <a:ea typeface="微軟正黑體" panose="020B0604030504040204" pitchFamily="34" charset="-120"/>
                <a:cs typeface="Segoe UI" panose="020B0502040204020203" pitchFamily="34" charset="0"/>
              </a:rPr>
              <a:t> </a:t>
            </a:r>
            <a:r>
              <a:rPr lang="en-US" altLang="zh-TW" b="1" kern="100" dirty="0">
                <a:effectLst/>
                <a:latin typeface="微軟正黑體" panose="020B0604030504040204" pitchFamily="34" charset="-120"/>
                <a:ea typeface="微軟正黑體" panose="020B0604030504040204" pitchFamily="34" charset="-120"/>
                <a:cs typeface="Segoe UI" panose="020B0502040204020203" pitchFamily="34" charset="0"/>
              </a:rPr>
              <a:t>Server Profiler</a:t>
            </a:r>
          </a:p>
          <a:p>
            <a:pPr>
              <a:lnSpc>
                <a:spcPct val="125000"/>
              </a:lnSpc>
              <a:buFont typeface="Wingdings" panose="05000000000000000000" pitchFamily="2" charset="2"/>
              <a:buChar char="Ø"/>
            </a:pPr>
            <a:r>
              <a:rPr lang="en-US" altLang="zh-TW" b="1" kern="100" dirty="0">
                <a:latin typeface="微軟正黑體" panose="020B0604030504040204" pitchFamily="34" charset="-120"/>
                <a:ea typeface="微軟正黑體" panose="020B0604030504040204" pitchFamily="34" charset="-120"/>
                <a:cs typeface="Segoe UI" panose="020B0502040204020203" pitchFamily="34" charset="0"/>
              </a:rPr>
              <a:t>Extended Event</a:t>
            </a:r>
            <a:endParaRPr lang="zh-TW" altLang="en-US" b="1" kern="100" dirty="0">
              <a:latin typeface="微軟正黑體" panose="020B0604030504040204" pitchFamily="34" charset="-120"/>
              <a:ea typeface="微軟正黑體" panose="020B0604030504040204" pitchFamily="34" charset="-120"/>
              <a:cs typeface="Segoe UI" panose="020B0502040204020203" pitchFamily="34" charset="0"/>
            </a:endParaRPr>
          </a:p>
          <a:p>
            <a:endParaRPr lang="zh-TW" altLang="en-US" sz="5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0962735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心得與討論</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4795432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9. </a:t>
            </a:r>
            <a:r>
              <a:rPr lang="zh-TW" altLang="en-US" b="1" dirty="0">
                <a:latin typeface="微軟正黑體" panose="020B0604030504040204" pitchFamily="34" charset="-120"/>
                <a:ea typeface="微軟正黑體" panose="020B0604030504040204" pitchFamily="34" charset="-120"/>
              </a:rPr>
              <a:t>預存程序</a:t>
            </a:r>
            <a:r>
              <a:rPr lang="en-US" altLang="zh-TW" b="1" dirty="0">
                <a:latin typeface="微軟正黑體" panose="020B0604030504040204" pitchFamily="34" charset="-120"/>
                <a:ea typeface="微軟正黑體" panose="020B0604030504040204" pitchFamily="34" charset="-120"/>
              </a:rPr>
              <a:t>(Stored Procedure)</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47001722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甚麼是預存程序</a:t>
            </a:r>
            <a:r>
              <a:rPr lang="en-US" altLang="zh-TW" b="1" dirty="0">
                <a:latin typeface="微軟正黑體" panose="020B0604030504040204" pitchFamily="34" charset="-120"/>
                <a:ea typeface="微軟正黑體" panose="020B0604030504040204" pitchFamily="34" charset="-120"/>
              </a:rPr>
              <a:t>(Stored Procedure)</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pPr algn="just">
              <a:lnSpc>
                <a:spcPct val="150000"/>
              </a:lnSpc>
            </a:pPr>
            <a:r>
              <a:rPr lang="zh-HK"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rPr>
              <a:t>預存程序有如高階語言中的程序、方法或是函數。可以有輸入參數、輸入參數以及回傳值。</a:t>
            </a:r>
            <a:endParaRPr lang="zh-TW"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50000"/>
              </a:lnSpc>
            </a:pPr>
            <a:r>
              <a:rPr lang="zh-HK" altLang="zh-TW" sz="2200" dirty="0">
                <a:effectLst/>
                <a:latin typeface="微軟正黑體" panose="020B0604030504040204" pitchFamily="34" charset="-120"/>
                <a:ea typeface="微軟正黑體" panose="020B0604030504040204" pitchFamily="34" charset="-120"/>
                <a:cs typeface="Segoe UI" panose="020B0502040204020203" pitchFamily="34" charset="0"/>
              </a:rPr>
              <a:t>預存程序會將查詢結果傳回。</a:t>
            </a:r>
            <a:r>
              <a:rPr lang="zh-TW" altLang="en-US" sz="2200" dirty="0">
                <a:effectLst/>
                <a:latin typeface="微軟正黑體" panose="020B0604030504040204" pitchFamily="34" charset="-120"/>
                <a:ea typeface="微軟正黑體" panose="020B0604030504040204" pitchFamily="34" charset="-120"/>
                <a:cs typeface="Segoe UI" panose="020B0502040204020203" pitchFamily="34" charset="0"/>
              </a:rPr>
              <a:t>如果</a:t>
            </a:r>
            <a:r>
              <a:rPr lang="zh-HK" altLang="zh-TW" sz="2200" dirty="0">
                <a:effectLst/>
                <a:latin typeface="微軟正黑體" panose="020B0604030504040204" pitchFamily="34" charset="-120"/>
                <a:ea typeface="微軟正黑體" panose="020B0604030504040204" pitchFamily="34" charset="-120"/>
                <a:cs typeface="Segoe UI" panose="020B0502040204020203" pitchFamily="34" charset="0"/>
              </a:rPr>
              <a:t>預存程序中有多個查詢語法，會回傳所有的查詢結果。</a:t>
            </a:r>
            <a:br>
              <a:rPr lang="en-US" altLang="zh-TW" sz="2200" dirty="0">
                <a:effectLst/>
                <a:latin typeface="微軟正黑體" panose="020B0604030504040204" pitchFamily="34" charset="-120"/>
                <a:ea typeface="微軟正黑體" panose="020B0604030504040204" pitchFamily="34" charset="-120"/>
              </a:rPr>
            </a:br>
            <a:r>
              <a:rPr lang="zh-HK" altLang="zh-TW" sz="2200" dirty="0">
                <a:effectLst/>
                <a:latin typeface="微軟正黑體" panose="020B0604030504040204" pitchFamily="34" charset="-120"/>
                <a:ea typeface="微軟正黑體" panose="020B0604030504040204" pitchFamily="34" charset="-120"/>
                <a:cs typeface="Segoe UI" panose="020B0502040204020203" pitchFamily="34" charset="0"/>
              </a:rPr>
              <a:t>預存程序可以用</a:t>
            </a:r>
            <a:r>
              <a:rPr lang="en-US" altLang="zh-TW" sz="2200" dirty="0">
                <a:effectLst/>
                <a:latin typeface="微軟正黑體" panose="020B0604030504040204" pitchFamily="34" charset="-120"/>
                <a:ea typeface="微軟正黑體" panose="020B0604030504040204" pitchFamily="34" charset="-120"/>
              </a:rPr>
              <a:t>TRANSACT-SQL</a:t>
            </a:r>
            <a:r>
              <a:rPr lang="zh-HK" altLang="zh-TW" sz="2200" dirty="0">
                <a:effectLst/>
                <a:latin typeface="微軟正黑體" panose="020B0604030504040204" pitchFamily="34" charset="-120"/>
                <a:ea typeface="微軟正黑體" panose="020B0604030504040204" pitchFamily="34" charset="-120"/>
                <a:cs typeface="Segoe UI" panose="020B0502040204020203" pitchFamily="34" charset="0"/>
              </a:rPr>
              <a:t>語法建立或是</a:t>
            </a:r>
            <a:r>
              <a:rPr lang="en-US" altLang="zh-TW" sz="2200" dirty="0">
                <a:effectLst/>
                <a:latin typeface="微軟正黑體" panose="020B0604030504040204" pitchFamily="34" charset="-120"/>
                <a:ea typeface="微軟正黑體" panose="020B0604030504040204" pitchFamily="34" charset="-120"/>
              </a:rPr>
              <a:t>.NET</a:t>
            </a:r>
            <a:r>
              <a:rPr lang="zh-HK" altLang="zh-TW" sz="2200" dirty="0">
                <a:effectLst/>
                <a:latin typeface="微軟正黑體" panose="020B0604030504040204" pitchFamily="34" charset="-120"/>
                <a:ea typeface="微軟正黑體" panose="020B0604030504040204" pitchFamily="34" charset="-120"/>
                <a:cs typeface="Segoe UI" panose="020B0502040204020203" pitchFamily="34" charset="0"/>
              </a:rPr>
              <a:t>程式碼建立，然後以</a:t>
            </a:r>
            <a:r>
              <a:rPr lang="en-US" altLang="zh-TW" sz="2200" b="1" dirty="0">
                <a:effectLst/>
                <a:latin typeface="微軟正黑體" panose="020B0604030504040204" pitchFamily="34" charset="-120"/>
                <a:ea typeface="微軟正黑體" panose="020B0604030504040204" pitchFamily="34" charset="-120"/>
              </a:rPr>
              <a:t>EXECUTE</a:t>
            </a:r>
            <a:r>
              <a:rPr lang="zh-HK" altLang="zh-TW" sz="2200" dirty="0">
                <a:effectLst/>
                <a:latin typeface="微軟正黑體" panose="020B0604030504040204" pitchFamily="34" charset="-120"/>
                <a:ea typeface="微軟正黑體" panose="020B0604030504040204" pitchFamily="34" charset="-120"/>
                <a:cs typeface="Segoe UI" panose="020B0502040204020203" pitchFamily="34" charset="0"/>
              </a:rPr>
              <a:t>語法執行。</a:t>
            </a:r>
            <a:endParaRPr lang="zh-TW" altLang="en-US" sz="2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0245225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預存程序的優點</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70000" lnSpcReduction="20000"/>
          </a:bodyPr>
          <a:lstStyle/>
          <a:p>
            <a:pPr algn="just">
              <a:lnSpc>
                <a:spcPct val="150000"/>
              </a:lnSpc>
              <a:buFont typeface="Wingdings" panose="05000000000000000000" pitchFamily="2" charset="2"/>
              <a:buChar char="Ø"/>
            </a:pPr>
            <a:r>
              <a:rPr lang="zh-TW" altLang="en-US" sz="2200" dirty="0">
                <a:latin typeface="微軟正黑體" panose="020B0604030504040204" pitchFamily="34" charset="-120"/>
                <a:ea typeface="微軟正黑體" panose="020B0604030504040204" pitchFamily="34" charset="-120"/>
              </a:rPr>
              <a:t>安全性的邊界</a:t>
            </a:r>
          </a:p>
          <a:p>
            <a:pPr marL="201168" lvl="1" indent="0" algn="just">
              <a:lnSpc>
                <a:spcPct val="150000"/>
              </a:lnSpc>
              <a:buNone/>
            </a:pPr>
            <a:r>
              <a:rPr lang="zh-TW" altLang="en-US" sz="2000" dirty="0">
                <a:latin typeface="微軟正黑體" panose="020B0604030504040204" pitchFamily="34" charset="-120"/>
                <a:ea typeface="微軟正黑體" panose="020B0604030504040204" pitchFamily="34" charset="-120"/>
              </a:rPr>
              <a:t>預存程式可以視為結構描述的一部份，可以提高應用程式的安全性。</a:t>
            </a:r>
          </a:p>
          <a:p>
            <a:pPr algn="just">
              <a:lnSpc>
                <a:spcPct val="150000"/>
              </a:lnSpc>
              <a:buFont typeface="Wingdings" panose="05000000000000000000" pitchFamily="2" charset="2"/>
              <a:buChar char="Ø"/>
            </a:pPr>
            <a:r>
              <a:rPr lang="zh-TW" altLang="en-US" sz="2200" dirty="0">
                <a:latin typeface="微軟正黑體" panose="020B0604030504040204" pitchFamily="34" charset="-120"/>
                <a:ea typeface="微軟正黑體" panose="020B0604030504040204" pitchFamily="34" charset="-120"/>
              </a:rPr>
              <a:t>模組化程式設計</a:t>
            </a:r>
          </a:p>
          <a:p>
            <a:pPr marL="201168" lvl="1" indent="0" algn="just">
              <a:lnSpc>
                <a:spcPct val="150000"/>
              </a:lnSpc>
              <a:buNone/>
            </a:pPr>
            <a:r>
              <a:rPr lang="zh-TW" altLang="en-US" sz="2000" dirty="0">
                <a:latin typeface="微軟正黑體" panose="020B0604030504040204" pitchFamily="34" charset="-120"/>
                <a:ea typeface="微軟正黑體" panose="020B0604030504040204" pitchFamily="34" charset="-120"/>
              </a:rPr>
              <a:t>考量程式碼管理時再用性很重要。預存程序可以讓重複執行的程式邏輯寫在一個模組裏，這有助於模組化設計的概念。</a:t>
            </a:r>
          </a:p>
          <a:p>
            <a:pPr algn="just">
              <a:lnSpc>
                <a:spcPct val="150000"/>
              </a:lnSpc>
              <a:buFont typeface="Wingdings" panose="05000000000000000000" pitchFamily="2" charset="2"/>
              <a:buChar char="Ø"/>
            </a:pPr>
            <a:r>
              <a:rPr lang="zh-TW" altLang="en-US" sz="2200" dirty="0">
                <a:latin typeface="微軟正黑體" panose="020B0604030504040204" pitchFamily="34" charset="-120"/>
                <a:ea typeface="微軟正黑體" panose="020B0604030504040204" pitchFamily="34" charset="-120"/>
              </a:rPr>
              <a:t>延遲綁定</a:t>
            </a:r>
            <a:r>
              <a:rPr lang="en-US" altLang="zh-TW" sz="2200" dirty="0">
                <a:latin typeface="微軟正黑體" panose="020B0604030504040204" pitchFamily="34" charset="-120"/>
                <a:ea typeface="微軟正黑體" panose="020B0604030504040204" pitchFamily="34" charset="-120"/>
              </a:rPr>
              <a:t>(Delayed Binding)</a:t>
            </a:r>
          </a:p>
          <a:p>
            <a:pPr marL="201168" lvl="1" indent="0" algn="just">
              <a:lnSpc>
                <a:spcPct val="150000"/>
              </a:lnSpc>
              <a:buNone/>
            </a:pPr>
            <a:r>
              <a:rPr lang="zh-TW" altLang="en-US" sz="2000" dirty="0">
                <a:latin typeface="微軟正黑體" panose="020B0604030504040204" pitchFamily="34" charset="-120"/>
                <a:ea typeface="微軟正黑體" panose="020B0604030504040204" pitchFamily="34" charset="-120"/>
              </a:rPr>
              <a:t>在建立預程序時，要存取的資料庫物件有可能還沒生成。預存程序在執行時期才編譯為可執行程式，這有助於資料庫的建置順序。</a:t>
            </a:r>
          </a:p>
          <a:p>
            <a:pPr algn="just">
              <a:lnSpc>
                <a:spcPct val="150000"/>
              </a:lnSpc>
              <a:buFont typeface="Wingdings" panose="05000000000000000000" pitchFamily="2" charset="2"/>
              <a:buChar char="Ø"/>
            </a:pPr>
            <a:r>
              <a:rPr lang="zh-TW" altLang="en-US" sz="2200" dirty="0">
                <a:latin typeface="微軟正黑體" panose="020B0604030504040204" pitchFamily="34" charset="-120"/>
                <a:ea typeface="微軟正黑體" panose="020B0604030504040204" pitchFamily="34" charset="-120"/>
              </a:rPr>
              <a:t>效能</a:t>
            </a:r>
            <a:endParaRPr lang="en-US" altLang="zh-TW" sz="2200" dirty="0">
              <a:latin typeface="微軟正黑體" panose="020B0604030504040204" pitchFamily="34" charset="-120"/>
              <a:ea typeface="微軟正黑體" panose="020B0604030504040204" pitchFamily="34" charset="-120"/>
            </a:endParaRPr>
          </a:p>
          <a:p>
            <a:pPr marL="201168" lvl="1" indent="0" algn="just">
              <a:lnSpc>
                <a:spcPct val="150000"/>
              </a:lnSpc>
              <a:buNone/>
            </a:pPr>
            <a:r>
              <a:rPr lang="zh-TW" altLang="en-US" sz="2000" dirty="0">
                <a:latin typeface="微軟正黑體" panose="020B0604030504040204" pitchFamily="34" charset="-120"/>
                <a:ea typeface="微軟正黑體" panose="020B0604030504040204" pitchFamily="34" charset="-120"/>
              </a:rPr>
              <a:t>比起從應用程式中執行多行的</a:t>
            </a:r>
            <a:r>
              <a:rPr lang="en-US" altLang="zh-TW" sz="2000" dirty="0">
                <a:latin typeface="微軟正黑體" panose="020B0604030504040204" pitchFamily="34" charset="-120"/>
                <a:ea typeface="微軟正黑體" panose="020B0604030504040204" pitchFamily="34" charset="-120"/>
              </a:rPr>
              <a:t>TRANSACT-SQL</a:t>
            </a:r>
            <a:r>
              <a:rPr lang="zh-TW" altLang="en-US" sz="2000" dirty="0">
                <a:latin typeface="微軟正黑體" panose="020B0604030504040204" pitchFamily="34" charset="-120"/>
                <a:ea typeface="微軟正黑體" panose="020B0604030504040204" pitchFamily="34" charset="-120"/>
              </a:rPr>
              <a:t>語法到</a:t>
            </a:r>
            <a:r>
              <a:rPr lang="en-US" altLang="zh-TW" sz="2000" dirty="0">
                <a:latin typeface="微軟正黑體" panose="020B0604030504040204" pitchFamily="34" charset="-120"/>
                <a:ea typeface="微軟正黑體" panose="020B0604030504040204" pitchFamily="34" charset="-120"/>
              </a:rPr>
              <a:t>SQL Server</a:t>
            </a:r>
            <a:r>
              <a:rPr lang="zh-TW" altLang="en-US" sz="2000" dirty="0">
                <a:latin typeface="微軟正黑體" panose="020B0604030504040204" pitchFamily="34" charset="-120"/>
                <a:ea typeface="微軟正黑體" panose="020B0604030504040204" pitchFamily="34" charset="-120"/>
              </a:rPr>
              <a:t>中，預存程序只需傳送預存程序名稱，可以大量降低網路流量。</a:t>
            </a:r>
          </a:p>
          <a:p>
            <a:pPr algn="just">
              <a:lnSpc>
                <a:spcPct val="150000"/>
              </a:lnSpc>
            </a:pPr>
            <a:endParaRPr lang="zh-TW" altLang="en-US" sz="2200" dirty="0"/>
          </a:p>
        </p:txBody>
      </p:sp>
    </p:spTree>
    <p:extLst>
      <p:ext uri="{BB962C8B-B14F-4D97-AF65-F5344CB8AC3E}">
        <p14:creationId xmlns:p14="http://schemas.microsoft.com/office/powerpoint/2010/main" val="10952461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預存程序不能使用的語法</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92500" lnSpcReduction="20000"/>
          </a:bodyPr>
          <a:lstStyle/>
          <a:p>
            <a:pPr marL="0" indent="0" algn="just">
              <a:lnSpc>
                <a:spcPct val="150000"/>
              </a:lnSpc>
              <a:buNone/>
            </a:pPr>
            <a:r>
              <a:rPr lang="zh-TW" altLang="en-US" sz="2200" dirty="0">
                <a:latin typeface="微軟正黑體" panose="020B0604030504040204" pitchFamily="34" charset="-120"/>
                <a:ea typeface="微軟正黑體" panose="020B0604030504040204" pitchFamily="34" charset="-120"/>
              </a:rPr>
              <a:t>並非所有的</a:t>
            </a:r>
            <a:r>
              <a:rPr lang="en-US" altLang="zh-TW" sz="2200" dirty="0">
                <a:latin typeface="微軟正黑體" panose="020B0604030504040204" pitchFamily="34" charset="-120"/>
                <a:ea typeface="微軟正黑體" panose="020B0604030504040204" pitchFamily="34" charset="-120"/>
              </a:rPr>
              <a:t>TRANSACT-SQL</a:t>
            </a:r>
            <a:r>
              <a:rPr lang="zh-TW" altLang="en-US" sz="2200" dirty="0">
                <a:latin typeface="微軟正黑體" panose="020B0604030504040204" pitchFamily="34" charset="-120"/>
                <a:ea typeface="微軟正黑體" panose="020B0604030504040204" pitchFamily="34" charset="-120"/>
              </a:rPr>
              <a:t>語法都能在存程序中使用。以下的語法是不能使用的：</a:t>
            </a:r>
          </a:p>
          <a:p>
            <a:pPr algn="just">
              <a:lnSpc>
                <a:spcPct val="150000"/>
              </a:lnSpc>
              <a:buFont typeface="Wingdings" panose="05000000000000000000" pitchFamily="2" charset="2"/>
              <a:buChar char="l"/>
            </a:pPr>
            <a:r>
              <a:rPr lang="en-US" altLang="zh-TW" sz="2200" dirty="0">
                <a:latin typeface="微軟正黑體" panose="020B0604030504040204" pitchFamily="34" charset="-120"/>
                <a:ea typeface="微軟正黑體" panose="020B0604030504040204" pitchFamily="34" charset="-120"/>
              </a:rPr>
              <a:t>USE </a:t>
            </a:r>
            <a:r>
              <a:rPr lang="en-US" altLang="zh-TW" sz="2200" dirty="0" err="1">
                <a:latin typeface="微軟正黑體" panose="020B0604030504040204" pitchFamily="34" charset="-120"/>
                <a:ea typeface="微軟正黑體" panose="020B0604030504040204" pitchFamily="34" charset="-120"/>
              </a:rPr>
              <a:t>databasename</a:t>
            </a:r>
            <a:endParaRPr lang="en-US" altLang="zh-TW" sz="2200" dirty="0">
              <a:latin typeface="微軟正黑體" panose="020B0604030504040204" pitchFamily="34" charset="-120"/>
              <a:ea typeface="微軟正黑體" panose="020B0604030504040204" pitchFamily="34" charset="-120"/>
            </a:endParaRPr>
          </a:p>
          <a:p>
            <a:pPr algn="just">
              <a:lnSpc>
                <a:spcPct val="150000"/>
              </a:lnSpc>
              <a:buFont typeface="Wingdings" panose="05000000000000000000" pitchFamily="2" charset="2"/>
              <a:buChar char="l"/>
            </a:pPr>
            <a:r>
              <a:rPr lang="en-US" altLang="zh-TW" sz="2200" dirty="0">
                <a:latin typeface="微軟正黑體" panose="020B0604030504040204" pitchFamily="34" charset="-120"/>
                <a:ea typeface="微軟正黑體" panose="020B0604030504040204" pitchFamily="34" charset="-120"/>
              </a:rPr>
              <a:t>CREATE AGGREGATE</a:t>
            </a:r>
          </a:p>
          <a:p>
            <a:pPr algn="just">
              <a:lnSpc>
                <a:spcPct val="150000"/>
              </a:lnSpc>
              <a:buFont typeface="Wingdings" panose="05000000000000000000" pitchFamily="2" charset="2"/>
              <a:buChar char="l"/>
            </a:pPr>
            <a:r>
              <a:rPr lang="en-US" altLang="zh-TW" sz="2200" dirty="0">
                <a:latin typeface="微軟正黑體" panose="020B0604030504040204" pitchFamily="34" charset="-120"/>
                <a:ea typeface="微軟正黑體" panose="020B0604030504040204" pitchFamily="34" charset="-120"/>
              </a:rPr>
              <a:t>CREATE DEFAULT </a:t>
            </a:r>
          </a:p>
          <a:p>
            <a:pPr algn="just">
              <a:lnSpc>
                <a:spcPct val="150000"/>
              </a:lnSpc>
              <a:buFont typeface="Wingdings" panose="05000000000000000000" pitchFamily="2" charset="2"/>
              <a:buChar char="l"/>
            </a:pPr>
            <a:r>
              <a:rPr lang="en-US" altLang="zh-TW" sz="2200" dirty="0">
                <a:latin typeface="微軟正黑體" panose="020B0604030504040204" pitchFamily="34" charset="-120"/>
                <a:ea typeface="微軟正黑體" panose="020B0604030504040204" pitchFamily="34" charset="-120"/>
              </a:rPr>
              <a:t>CREATE RULE</a:t>
            </a:r>
          </a:p>
          <a:p>
            <a:pPr algn="just">
              <a:lnSpc>
                <a:spcPct val="150000"/>
              </a:lnSpc>
              <a:buFont typeface="Wingdings" panose="05000000000000000000" pitchFamily="2" charset="2"/>
              <a:buChar char="l"/>
            </a:pPr>
            <a:r>
              <a:rPr lang="en-US" altLang="zh-TW" sz="2200" dirty="0">
                <a:latin typeface="微軟正黑體" panose="020B0604030504040204" pitchFamily="34" charset="-120"/>
                <a:ea typeface="微軟正黑體" panose="020B0604030504040204" pitchFamily="34" charset="-120"/>
              </a:rPr>
              <a:t>CREATE SCHEMA</a:t>
            </a:r>
          </a:p>
          <a:p>
            <a:pPr algn="just">
              <a:lnSpc>
                <a:spcPct val="150000"/>
              </a:lnSpc>
              <a:buFont typeface="Wingdings" panose="05000000000000000000" pitchFamily="2" charset="2"/>
              <a:buChar char="l"/>
            </a:pPr>
            <a:r>
              <a:rPr lang="en-US" altLang="zh-TW" sz="2200" dirty="0">
                <a:latin typeface="微軟正黑體" panose="020B0604030504040204" pitchFamily="34" charset="-120"/>
                <a:ea typeface="微軟正黑體" panose="020B0604030504040204" pitchFamily="34" charset="-120"/>
              </a:rPr>
              <a:t>CREATE or ALTER FUNCTION</a:t>
            </a:r>
          </a:p>
          <a:p>
            <a:pPr marL="201168" lvl="1" indent="0" algn="just">
              <a:lnSpc>
                <a:spcPct val="150000"/>
              </a:lnSpc>
              <a:buNone/>
            </a:pPr>
            <a:endParaRPr lang="zh-TW" altLang="en-US" sz="2000" dirty="0">
              <a:latin typeface="微軟正黑體" panose="020B0604030504040204" pitchFamily="34" charset="-120"/>
              <a:ea typeface="微軟正黑體" panose="020B0604030504040204" pitchFamily="34" charset="-120"/>
            </a:endParaRPr>
          </a:p>
          <a:p>
            <a:pPr algn="just">
              <a:lnSpc>
                <a:spcPct val="150000"/>
              </a:lnSpc>
            </a:pPr>
            <a:endParaRPr lang="zh-TW" altLang="en-US" sz="2200" dirty="0"/>
          </a:p>
        </p:txBody>
      </p:sp>
    </p:spTree>
    <p:extLst>
      <p:ext uri="{BB962C8B-B14F-4D97-AF65-F5344CB8AC3E}">
        <p14:creationId xmlns:p14="http://schemas.microsoft.com/office/powerpoint/2010/main" val="146261194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預存程序不能使用的語法</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92500" lnSpcReduction="20000"/>
          </a:bodyPr>
          <a:lstStyle/>
          <a:p>
            <a:pPr algn="just">
              <a:lnSpc>
                <a:spcPct val="150000"/>
              </a:lnSpc>
              <a:buFont typeface="Wingdings" panose="05000000000000000000" pitchFamily="2" charset="2"/>
              <a:buChar char="l"/>
            </a:pPr>
            <a:r>
              <a:rPr lang="en-US" altLang="zh-TW" sz="2200" dirty="0">
                <a:latin typeface="微軟正黑體" panose="020B0604030504040204" pitchFamily="34" charset="-120"/>
                <a:ea typeface="微軟正黑體" panose="020B0604030504040204" pitchFamily="34" charset="-120"/>
              </a:rPr>
              <a:t>CREATE or ALTER PROCEDURE</a:t>
            </a:r>
          </a:p>
          <a:p>
            <a:pPr algn="just">
              <a:lnSpc>
                <a:spcPct val="150000"/>
              </a:lnSpc>
              <a:buFont typeface="Wingdings" panose="05000000000000000000" pitchFamily="2" charset="2"/>
              <a:buChar char="l"/>
            </a:pPr>
            <a:r>
              <a:rPr lang="en-US" altLang="zh-TW" sz="2200" dirty="0">
                <a:latin typeface="微軟正黑體" panose="020B0604030504040204" pitchFamily="34" charset="-120"/>
                <a:ea typeface="微軟正黑體" panose="020B0604030504040204" pitchFamily="34" charset="-120"/>
              </a:rPr>
              <a:t>CREATE or ALTER TRIGGER</a:t>
            </a:r>
          </a:p>
          <a:p>
            <a:pPr algn="just">
              <a:lnSpc>
                <a:spcPct val="150000"/>
              </a:lnSpc>
              <a:buFont typeface="Wingdings" panose="05000000000000000000" pitchFamily="2" charset="2"/>
              <a:buChar char="l"/>
            </a:pPr>
            <a:r>
              <a:rPr lang="en-US" altLang="zh-TW" sz="2200" dirty="0">
                <a:latin typeface="微軟正黑體" panose="020B0604030504040204" pitchFamily="34" charset="-120"/>
                <a:ea typeface="微軟正黑體" panose="020B0604030504040204" pitchFamily="34" charset="-120"/>
              </a:rPr>
              <a:t>CREATE or ALTER VIEW</a:t>
            </a:r>
          </a:p>
          <a:p>
            <a:pPr algn="just">
              <a:lnSpc>
                <a:spcPct val="150000"/>
              </a:lnSpc>
              <a:buFont typeface="Wingdings" panose="05000000000000000000" pitchFamily="2" charset="2"/>
              <a:buChar char="l"/>
            </a:pPr>
            <a:r>
              <a:rPr lang="en-US" altLang="zh-TW" sz="2200" dirty="0">
                <a:latin typeface="微軟正黑體" panose="020B0604030504040204" pitchFamily="34" charset="-120"/>
                <a:ea typeface="微軟正黑體" panose="020B0604030504040204" pitchFamily="34" charset="-120"/>
              </a:rPr>
              <a:t>SET PARSEONLY</a:t>
            </a:r>
          </a:p>
          <a:p>
            <a:pPr algn="just">
              <a:lnSpc>
                <a:spcPct val="150000"/>
              </a:lnSpc>
              <a:buFont typeface="Wingdings" panose="05000000000000000000" pitchFamily="2" charset="2"/>
              <a:buChar char="l"/>
            </a:pPr>
            <a:r>
              <a:rPr lang="en-US" altLang="zh-TW" sz="2200" dirty="0">
                <a:latin typeface="微軟正黑體" panose="020B0604030504040204" pitchFamily="34" charset="-120"/>
                <a:ea typeface="微軟正黑體" panose="020B0604030504040204" pitchFamily="34" charset="-120"/>
              </a:rPr>
              <a:t>SET SHOWPLAN_ALL</a:t>
            </a:r>
          </a:p>
          <a:p>
            <a:pPr algn="just">
              <a:lnSpc>
                <a:spcPct val="150000"/>
              </a:lnSpc>
              <a:buFont typeface="Wingdings" panose="05000000000000000000" pitchFamily="2" charset="2"/>
              <a:buChar char="l"/>
            </a:pPr>
            <a:r>
              <a:rPr lang="en-US" altLang="zh-TW" sz="2200" dirty="0">
                <a:latin typeface="微軟正黑體" panose="020B0604030504040204" pitchFamily="34" charset="-120"/>
                <a:ea typeface="微軟正黑體" panose="020B0604030504040204" pitchFamily="34" charset="-120"/>
              </a:rPr>
              <a:t>SET SHOWPLAN_TEXT</a:t>
            </a:r>
          </a:p>
          <a:p>
            <a:pPr algn="just">
              <a:lnSpc>
                <a:spcPct val="150000"/>
              </a:lnSpc>
              <a:buFont typeface="Wingdings" panose="05000000000000000000" pitchFamily="2" charset="2"/>
              <a:buChar char="l"/>
            </a:pPr>
            <a:r>
              <a:rPr lang="en-US" altLang="zh-TW" sz="2200" dirty="0">
                <a:latin typeface="微軟正黑體" panose="020B0604030504040204" pitchFamily="34" charset="-120"/>
                <a:ea typeface="微軟正黑體" panose="020B0604030504040204" pitchFamily="34" charset="-120"/>
              </a:rPr>
              <a:t>SET SHOWPLAN_XML</a:t>
            </a:r>
          </a:p>
          <a:p>
            <a:pPr lvl="1" algn="just">
              <a:lnSpc>
                <a:spcPct val="150000"/>
              </a:lnSpc>
              <a:buFont typeface="Wingdings" panose="05000000000000000000" pitchFamily="2" charset="2"/>
              <a:buChar char="l"/>
            </a:pPr>
            <a:endParaRPr lang="zh-TW" altLang="en-US" sz="2000" dirty="0">
              <a:latin typeface="微軟正黑體" panose="020B0604030504040204" pitchFamily="34" charset="-120"/>
              <a:ea typeface="微軟正黑體" panose="020B0604030504040204" pitchFamily="34" charset="-120"/>
            </a:endParaRPr>
          </a:p>
          <a:p>
            <a:pPr algn="just">
              <a:lnSpc>
                <a:spcPct val="150000"/>
              </a:lnSpc>
              <a:buFont typeface="Wingdings" panose="05000000000000000000" pitchFamily="2" charset="2"/>
              <a:buChar char="l"/>
            </a:pPr>
            <a:endParaRPr lang="zh-TW" altLang="en-US" sz="2200" dirty="0"/>
          </a:p>
        </p:txBody>
      </p:sp>
    </p:spTree>
    <p:extLst>
      <p:ext uri="{BB962C8B-B14F-4D97-AF65-F5344CB8AC3E}">
        <p14:creationId xmlns:p14="http://schemas.microsoft.com/office/powerpoint/2010/main" val="63995814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建立預存程序</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Autofit/>
          </a:bodyPr>
          <a:lstStyle/>
          <a:p>
            <a:r>
              <a:rPr lang="en-US" altLang="zh-TW" sz="1800" dirty="0">
                <a:solidFill>
                  <a:srgbClr val="0000FF"/>
                </a:solidFill>
                <a:latin typeface="Consolas" panose="020B0609020204030204" pitchFamily="49" charset="0"/>
              </a:rPr>
              <a:t>USE</a:t>
            </a:r>
            <a:r>
              <a:rPr lang="en-US" altLang="zh-TW" sz="1800" dirty="0">
                <a:solidFill>
                  <a:srgbClr val="000000"/>
                </a:solidFill>
                <a:latin typeface="Consolas" panose="020B0609020204030204" pitchFamily="49" charset="0"/>
              </a:rPr>
              <a:t> Northwind</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CREATE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PROC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P1</a:t>
            </a:r>
          </a:p>
          <a:p>
            <a:r>
              <a:rPr lang="en-US" altLang="zh-TW" sz="1800" dirty="0">
                <a:solidFill>
                  <a:srgbClr val="0000FF"/>
                </a:solidFill>
                <a:latin typeface="Consolas" panose="020B0609020204030204" pitchFamily="49" charset="0"/>
              </a:rPr>
              <a:t>AS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EmployeeID</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p>
          <a:p>
            <a:r>
              <a:rPr lang="en-US" altLang="zh-TW" sz="1800" dirty="0">
                <a:solidFill>
                  <a:srgbClr val="000000"/>
                </a:solidFill>
                <a:latin typeface="Consolas" panose="020B0609020204030204" pitchFamily="49" charset="0"/>
              </a:rPr>
              <a:t>FirstName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 '</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LastName</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Employees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ORDER</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BY</a:t>
            </a:r>
            <a:r>
              <a:rPr lang="en-US" altLang="zh-TW" sz="1800" dirty="0">
                <a:solidFill>
                  <a:srgbClr val="000000"/>
                </a:solidFill>
                <a:latin typeface="Consolas" panose="020B0609020204030204" pitchFamily="49" charset="0"/>
              </a:rPr>
              <a:t> FirstName</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P1</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zh-TW" altLang="en-US" sz="1400" dirty="0"/>
          </a:p>
        </p:txBody>
      </p:sp>
    </p:spTree>
    <p:extLst>
      <p:ext uri="{BB962C8B-B14F-4D97-AF65-F5344CB8AC3E}">
        <p14:creationId xmlns:p14="http://schemas.microsoft.com/office/powerpoint/2010/main" val="185269017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建立預存程序</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-1</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Autofit/>
          </a:bodyPr>
          <a:lstStyle/>
          <a:p>
            <a:r>
              <a:rPr lang="en-US" altLang="zh-TW" sz="1800" dirty="0">
                <a:solidFill>
                  <a:srgbClr val="0000FF"/>
                </a:solidFill>
                <a:latin typeface="Consolas" panose="020B0609020204030204" pitchFamily="49" charset="0"/>
              </a:rPr>
              <a:t>USE</a:t>
            </a:r>
            <a:r>
              <a:rPr lang="en-US" altLang="zh-TW" sz="1800" dirty="0">
                <a:solidFill>
                  <a:srgbClr val="000000"/>
                </a:solidFill>
                <a:latin typeface="Consolas" panose="020B0609020204030204" pitchFamily="49" charset="0"/>
              </a:rPr>
              <a:t> Northwind</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CREATE OR ALTER</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PROC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P1</a:t>
            </a:r>
          </a:p>
          <a:p>
            <a:r>
              <a:rPr lang="en-US" altLang="zh-TW" sz="1800" dirty="0">
                <a:solidFill>
                  <a:srgbClr val="0000FF"/>
                </a:solidFill>
                <a:latin typeface="Consolas" panose="020B0609020204030204" pitchFamily="49" charset="0"/>
              </a:rPr>
              <a:t>AS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EmployeeID</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p>
          <a:p>
            <a:r>
              <a:rPr lang="en-US" altLang="zh-TW" sz="1800" dirty="0">
                <a:solidFill>
                  <a:srgbClr val="000000"/>
                </a:solidFill>
                <a:latin typeface="Consolas" panose="020B0609020204030204" pitchFamily="49" charset="0"/>
              </a:rPr>
              <a:t>FirstName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 '</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LastName</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Employees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ORDER</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BY</a:t>
            </a:r>
            <a:r>
              <a:rPr lang="en-US" altLang="zh-TW" sz="1800" dirty="0">
                <a:solidFill>
                  <a:srgbClr val="000000"/>
                </a:solidFill>
                <a:latin typeface="Consolas" panose="020B0609020204030204" pitchFamily="49" charset="0"/>
              </a:rPr>
              <a:t> FirstName</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P1</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zh-TW" altLang="en-US" sz="1400" dirty="0"/>
          </a:p>
        </p:txBody>
      </p:sp>
    </p:spTree>
    <p:extLst>
      <p:ext uri="{BB962C8B-B14F-4D97-AF65-F5344CB8AC3E}">
        <p14:creationId xmlns:p14="http://schemas.microsoft.com/office/powerpoint/2010/main" val="3122783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6572D-4236-A4C6-B2C1-B53769BE3862}"/>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什麼是資料表</a:t>
            </a:r>
            <a:r>
              <a:rPr lang="en-US" altLang="zh-TW" b="1" dirty="0">
                <a:latin typeface="微軟正黑體" panose="020B0604030504040204" pitchFamily="34" charset="-120"/>
                <a:ea typeface="微軟正黑體" panose="020B0604030504040204" pitchFamily="34" charset="-120"/>
              </a:rPr>
              <a:t>(Table)</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2C0A2F6E-8274-DE70-0299-27FFE650944C}"/>
              </a:ext>
            </a:extLst>
          </p:cNvPr>
          <p:cNvSpPr>
            <a:spLocks noGrp="1"/>
          </p:cNvSpPr>
          <p:nvPr>
            <p:ph idx="1"/>
          </p:nvPr>
        </p:nvSpPr>
        <p:spPr/>
        <p:txBody>
          <a:bodyPr/>
          <a:lstStyle/>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關聯式資料庫中，資料表示儲存資料的地方。</a:t>
            </a:r>
            <a:endParaRPr lang="en-US" altLang="zh-TW" sz="2200"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資料表由欄位</a:t>
            </a:r>
            <a:r>
              <a:rPr lang="en-US" altLang="zh-TW" sz="2200" dirty="0">
                <a:latin typeface="微軟正黑體" panose="020B0604030504040204" pitchFamily="34" charset="-120"/>
                <a:ea typeface="微軟正黑體" panose="020B0604030504040204" pitchFamily="34" charset="-120"/>
              </a:rPr>
              <a:t>(Column)</a:t>
            </a:r>
            <a:r>
              <a:rPr lang="zh-TW" altLang="en-US" sz="2200" dirty="0">
                <a:latin typeface="微軟正黑體" panose="020B0604030504040204" pitchFamily="34" charset="-120"/>
                <a:ea typeface="微軟正黑體" panose="020B0604030504040204" pitchFamily="34" charset="-120"/>
              </a:rPr>
              <a:t>與資料列</a:t>
            </a:r>
            <a:r>
              <a:rPr lang="en-US" altLang="zh-TW" sz="2200" dirty="0">
                <a:latin typeface="微軟正黑體" panose="020B0604030504040204" pitchFamily="34" charset="-120"/>
                <a:ea typeface="微軟正黑體" panose="020B0604030504040204" pitchFamily="34" charset="-120"/>
              </a:rPr>
              <a:t>(Row)</a:t>
            </a:r>
            <a:r>
              <a:rPr lang="zh-TW" altLang="en-US" sz="2200" dirty="0">
                <a:latin typeface="微軟正黑體" panose="020B0604030504040204" pitchFamily="34" charset="-120"/>
                <a:ea typeface="微軟正黑體" panose="020B0604030504040204" pitchFamily="34" charset="-120"/>
              </a:rPr>
              <a:t>組合而成。</a:t>
            </a:r>
            <a:endParaRPr lang="en-US" altLang="zh-TW" sz="2200"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每一個資料列代表一個實體</a:t>
            </a:r>
            <a:r>
              <a:rPr lang="en-US" altLang="zh-TW" sz="2200" dirty="0">
                <a:latin typeface="微軟正黑體" panose="020B0604030504040204" pitchFamily="34" charset="-120"/>
                <a:ea typeface="微軟正黑體" panose="020B0604030504040204" pitchFamily="34" charset="-120"/>
              </a:rPr>
              <a:t>(Entity)</a:t>
            </a:r>
            <a:r>
              <a:rPr lang="zh-TW" altLang="en-US" sz="2200" dirty="0">
                <a:latin typeface="微軟正黑體" panose="020B0604030504040204" pitchFamily="34" charset="-120"/>
                <a:ea typeface="微軟正黑體" panose="020B0604030504040204" pitchFamily="34" charset="-120"/>
              </a:rPr>
              <a:t>，而欄位則是實體的屬性</a:t>
            </a:r>
            <a:r>
              <a:rPr lang="en-US" altLang="zh-TW" sz="2200" dirty="0">
                <a:latin typeface="微軟正黑體" panose="020B0604030504040204" pitchFamily="34" charset="-120"/>
                <a:ea typeface="微軟正黑體" panose="020B0604030504040204" pitchFamily="34" charset="-120"/>
              </a:rPr>
              <a:t>(Attribute)</a:t>
            </a:r>
            <a:r>
              <a:rPr lang="zh-TW" altLang="en-US" sz="2200" dirty="0">
                <a:latin typeface="微軟正黑體" panose="020B0604030504040204" pitchFamily="34" charset="-120"/>
                <a:ea typeface="微軟正黑體" panose="020B0604030504040204" pitchFamily="34" charset="-120"/>
              </a:rPr>
              <a:t>。</a:t>
            </a:r>
            <a:endParaRPr lang="en-US" altLang="zh-TW" sz="2200"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預設的情況下，資料列為最小安全性邊界。</a:t>
            </a:r>
          </a:p>
        </p:txBody>
      </p:sp>
    </p:spTree>
    <p:extLst>
      <p:ext uri="{BB962C8B-B14F-4D97-AF65-F5344CB8AC3E}">
        <p14:creationId xmlns:p14="http://schemas.microsoft.com/office/powerpoint/2010/main" val="239198238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建立預存程序</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-2</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Autofit/>
          </a:bodyPr>
          <a:lstStyle/>
          <a:p>
            <a:r>
              <a:rPr lang="en-US" altLang="zh-TW" sz="1800" dirty="0">
                <a:solidFill>
                  <a:srgbClr val="0000FF"/>
                </a:solidFill>
                <a:latin typeface="Consolas" panose="020B0609020204030204" pitchFamily="49" charset="0"/>
              </a:rPr>
              <a:t>CREATE OR ALTER</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PROC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P2</a:t>
            </a:r>
          </a:p>
          <a:p>
            <a:r>
              <a:rPr lang="en-US" altLang="zh-TW" sz="1800" dirty="0">
                <a:solidFill>
                  <a:srgbClr val="000000"/>
                </a:solidFill>
                <a:latin typeface="Consolas" panose="020B0609020204030204" pitchFamily="49" charset="0"/>
              </a:rPr>
              <a:t>@yr </a:t>
            </a:r>
            <a:r>
              <a:rPr lang="en-US" altLang="zh-TW" sz="1800" dirty="0">
                <a:solidFill>
                  <a:srgbClr val="0000FF"/>
                </a:solidFill>
                <a:latin typeface="Consolas" panose="020B0609020204030204" pitchFamily="49" charset="0"/>
              </a:rPr>
              <a:t>int</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@mn </a:t>
            </a:r>
            <a:r>
              <a:rPr lang="en-US" altLang="zh-TW" sz="1800" dirty="0">
                <a:solidFill>
                  <a:srgbClr val="0000FF"/>
                </a:solidFill>
                <a:latin typeface="Consolas" panose="020B0609020204030204" pitchFamily="49" charset="0"/>
              </a:rPr>
              <a:t>int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AS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OrderID</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OrderDate</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WHERE</a:t>
            </a:r>
            <a:r>
              <a:rPr lang="en-US" altLang="zh-TW" sz="1800" dirty="0">
                <a:solidFill>
                  <a:srgbClr val="000000"/>
                </a:solidFill>
                <a:latin typeface="Consolas" panose="020B0609020204030204" pitchFamily="49" charset="0"/>
              </a:rPr>
              <a:t> </a:t>
            </a:r>
            <a:r>
              <a:rPr lang="en-US" altLang="zh-TW" sz="1800" dirty="0">
                <a:solidFill>
                  <a:srgbClr val="FF00FF"/>
                </a:solidFill>
                <a:latin typeface="Consolas" panose="020B0609020204030204" pitchFamily="49" charset="0"/>
              </a:rPr>
              <a:t>YEAR</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OrderDate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@yr</a:t>
            </a:r>
          </a:p>
          <a:p>
            <a:r>
              <a:rPr lang="en-US" altLang="zh-TW" sz="1800" dirty="0">
                <a:solidFill>
                  <a:srgbClr val="808080"/>
                </a:solidFill>
                <a:latin typeface="Consolas" panose="020B0609020204030204" pitchFamily="49" charset="0"/>
              </a:rPr>
              <a:t>AND</a:t>
            </a:r>
            <a:r>
              <a:rPr lang="en-US" altLang="zh-TW" sz="1800" dirty="0">
                <a:solidFill>
                  <a:srgbClr val="000000"/>
                </a:solidFill>
                <a:latin typeface="Consolas" panose="020B0609020204030204" pitchFamily="49" charset="0"/>
              </a:rPr>
              <a:t> </a:t>
            </a:r>
            <a:r>
              <a:rPr lang="en-US" altLang="zh-TW" sz="1800" dirty="0">
                <a:solidFill>
                  <a:srgbClr val="FF00FF"/>
                </a:solidFill>
                <a:latin typeface="Consolas" panose="020B0609020204030204" pitchFamily="49" charset="0"/>
              </a:rPr>
              <a:t>MONTH</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OrderDate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@mn</a:t>
            </a:r>
          </a:p>
          <a:p>
            <a:r>
              <a:rPr lang="en-US" altLang="zh-TW" sz="1800" dirty="0">
                <a:solidFill>
                  <a:srgbClr val="0000FF"/>
                </a:solidFill>
                <a:latin typeface="Consolas" panose="020B0609020204030204" pitchFamily="49" charset="0"/>
              </a:rPr>
              <a:t>GO</a:t>
            </a:r>
          </a:p>
        </p:txBody>
      </p:sp>
    </p:spTree>
    <p:extLst>
      <p:ext uri="{BB962C8B-B14F-4D97-AF65-F5344CB8AC3E}">
        <p14:creationId xmlns:p14="http://schemas.microsoft.com/office/powerpoint/2010/main" val="178664841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建立預存程序</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-2(</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Autofit/>
          </a:bodyPr>
          <a:lstStyle/>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P2</a:t>
            </a:r>
            <a:r>
              <a:rPr lang="en-US" altLang="zh-TW" sz="1800" dirty="0">
                <a:solidFill>
                  <a:srgbClr val="0000FF"/>
                </a:solidFill>
                <a:latin typeface="Consolas" panose="020B0609020204030204" pitchFamily="49" charset="0"/>
              </a:rPr>
              <a:t> </a:t>
            </a:r>
            <a:r>
              <a:rPr lang="en-US" altLang="zh-TW" sz="1800" dirty="0">
                <a:solidFill>
                  <a:srgbClr val="000000"/>
                </a:solidFill>
                <a:latin typeface="Consolas" panose="020B0609020204030204" pitchFamily="49" charset="0"/>
              </a:rPr>
              <a:t>1997</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1</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P2</a:t>
            </a:r>
            <a:r>
              <a:rPr lang="en-US" altLang="zh-TW" sz="1800" dirty="0">
                <a:solidFill>
                  <a:srgbClr val="0000FF"/>
                </a:solidFill>
                <a:latin typeface="Consolas" panose="020B0609020204030204" pitchFamily="49" charset="0"/>
              </a:rPr>
              <a:t> </a:t>
            </a:r>
            <a:r>
              <a:rPr lang="en-US" altLang="zh-TW" sz="1800" dirty="0">
                <a:solidFill>
                  <a:srgbClr val="000000"/>
                </a:solidFill>
                <a:latin typeface="Consolas" panose="020B0609020204030204" pitchFamily="49" charset="0"/>
              </a:rPr>
              <a:t>@yr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1997</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@mn</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2</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P2</a:t>
            </a:r>
            <a:r>
              <a:rPr lang="en-US" altLang="zh-TW" sz="1800" dirty="0">
                <a:solidFill>
                  <a:srgbClr val="0000FF"/>
                </a:solidFill>
                <a:latin typeface="Consolas" panose="020B0609020204030204" pitchFamily="49" charset="0"/>
              </a:rPr>
              <a:t> </a:t>
            </a:r>
            <a:r>
              <a:rPr lang="en-US" altLang="zh-TW" sz="1800" dirty="0">
                <a:solidFill>
                  <a:srgbClr val="000000"/>
                </a:solidFill>
                <a:latin typeface="Consolas" panose="020B0609020204030204" pitchFamily="49" charset="0"/>
              </a:rPr>
              <a:t>@mn</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3</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@yr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1997</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P2</a:t>
            </a:r>
            <a:r>
              <a:rPr lang="en-US" altLang="zh-TW" sz="1800" dirty="0">
                <a:solidFill>
                  <a:srgbClr val="0000FF"/>
                </a:solidFill>
                <a:latin typeface="Consolas" panose="020B0609020204030204" pitchFamily="49" charset="0"/>
              </a:rPr>
              <a:t> </a:t>
            </a:r>
            <a:r>
              <a:rPr lang="en-US" altLang="zh-TW" sz="1800" dirty="0">
                <a:solidFill>
                  <a:srgbClr val="000000"/>
                </a:solidFill>
                <a:latin typeface="Consolas" panose="020B0609020204030204" pitchFamily="49" charset="0"/>
              </a:rPr>
              <a:t>@yr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1997</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zh-TW" altLang="en-US" sz="1400" dirty="0"/>
          </a:p>
        </p:txBody>
      </p:sp>
    </p:spTree>
    <p:extLst>
      <p:ext uri="{BB962C8B-B14F-4D97-AF65-F5344CB8AC3E}">
        <p14:creationId xmlns:p14="http://schemas.microsoft.com/office/powerpoint/2010/main" val="276560952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建立預存程序</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-2(</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Autofit/>
          </a:bodyPr>
          <a:lstStyle/>
          <a:p>
            <a:r>
              <a:rPr lang="en-US" altLang="zh-TW" sz="1800" dirty="0">
                <a:solidFill>
                  <a:srgbClr val="0000FF"/>
                </a:solidFill>
                <a:latin typeface="Consolas" panose="020B0609020204030204" pitchFamily="49" charset="0"/>
              </a:rPr>
              <a:t>CREATE OR ALTER</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PROC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P2</a:t>
            </a:r>
          </a:p>
          <a:p>
            <a:r>
              <a:rPr lang="en-US" altLang="zh-TW" sz="1800" dirty="0">
                <a:solidFill>
                  <a:srgbClr val="000000"/>
                </a:solidFill>
                <a:latin typeface="Consolas" panose="020B0609020204030204" pitchFamily="49" charset="0"/>
              </a:rPr>
              <a:t>@yr </a:t>
            </a:r>
            <a:r>
              <a:rPr lang="en-US" altLang="zh-TW" sz="1800" dirty="0">
                <a:solidFill>
                  <a:srgbClr val="0000FF"/>
                </a:solidFill>
                <a:latin typeface="Consolas" panose="020B0609020204030204" pitchFamily="49" charset="0"/>
              </a:rPr>
              <a:t>int</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@mn </a:t>
            </a:r>
            <a:r>
              <a:rPr lang="en-US" altLang="zh-TW" sz="1800" dirty="0">
                <a:solidFill>
                  <a:srgbClr val="0000FF"/>
                </a:solidFill>
                <a:latin typeface="Consolas" panose="020B0609020204030204" pitchFamily="49" charset="0"/>
              </a:rPr>
              <a:t>int</a:t>
            </a:r>
            <a:r>
              <a:rPr lang="en-US" altLang="zh-TW" sz="1800" dirty="0">
                <a:solidFill>
                  <a:srgbClr val="808080"/>
                </a:solidFill>
                <a:latin typeface="Consolas" panose="020B0609020204030204" pitchFamily="49" charset="0"/>
              </a:rPr>
              <a:t>=NULL</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AS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OrderID</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OrderDate</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WHERE</a:t>
            </a:r>
            <a:r>
              <a:rPr lang="en-US" altLang="zh-TW" sz="1800" dirty="0">
                <a:solidFill>
                  <a:srgbClr val="000000"/>
                </a:solidFill>
                <a:latin typeface="Consolas" panose="020B0609020204030204" pitchFamily="49" charset="0"/>
              </a:rPr>
              <a:t> </a:t>
            </a:r>
            <a:r>
              <a:rPr lang="en-US" altLang="zh-TW" sz="1800" dirty="0">
                <a:solidFill>
                  <a:srgbClr val="FF00FF"/>
                </a:solidFill>
                <a:latin typeface="Consolas" panose="020B0609020204030204" pitchFamily="49" charset="0"/>
              </a:rPr>
              <a:t>YEAR</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OrderDate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@yr </a:t>
            </a:r>
          </a:p>
          <a:p>
            <a:r>
              <a:rPr lang="en-US" altLang="zh-TW" sz="1800" dirty="0">
                <a:solidFill>
                  <a:srgbClr val="808080"/>
                </a:solidFill>
                <a:latin typeface="Consolas" panose="020B0609020204030204" pitchFamily="49" charset="0"/>
              </a:rPr>
              <a:t>AND</a:t>
            </a:r>
            <a:r>
              <a:rPr lang="en-US" altLang="zh-TW" sz="1800" dirty="0">
                <a:solidFill>
                  <a:srgbClr val="0000FF"/>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FF00FF"/>
                </a:solidFill>
                <a:latin typeface="Consolas" panose="020B0609020204030204" pitchFamily="49" charset="0"/>
              </a:rPr>
              <a:t>MONTH</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OrderDate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@mn </a:t>
            </a:r>
            <a:r>
              <a:rPr lang="en-US" altLang="zh-TW" sz="1800" dirty="0">
                <a:solidFill>
                  <a:srgbClr val="808080"/>
                </a:solidFill>
                <a:latin typeface="Consolas" panose="020B0609020204030204" pitchFamily="49" charset="0"/>
              </a:rPr>
              <a:t>OR</a:t>
            </a:r>
            <a:r>
              <a:rPr lang="en-US" altLang="zh-TW" sz="1800" dirty="0">
                <a:solidFill>
                  <a:srgbClr val="000000"/>
                </a:solidFill>
                <a:latin typeface="Consolas" panose="020B0609020204030204" pitchFamily="49" charset="0"/>
              </a:rPr>
              <a:t> @mn </a:t>
            </a:r>
            <a:r>
              <a:rPr lang="en-US" altLang="zh-TW" sz="1800" dirty="0">
                <a:solidFill>
                  <a:srgbClr val="808080"/>
                </a:solidFill>
                <a:latin typeface="Consolas" panose="020B0609020204030204" pitchFamily="49" charset="0"/>
              </a:rPr>
              <a:t>IS</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NULL)</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p>
        </p:txBody>
      </p:sp>
    </p:spTree>
    <p:extLst>
      <p:ext uri="{BB962C8B-B14F-4D97-AF65-F5344CB8AC3E}">
        <p14:creationId xmlns:p14="http://schemas.microsoft.com/office/powerpoint/2010/main" val="16515266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建立預存程序</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-2(</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Autofit/>
          </a:bodyPr>
          <a:lstStyle/>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P2</a:t>
            </a:r>
            <a:r>
              <a:rPr lang="en-US" altLang="zh-TW" sz="1800" dirty="0">
                <a:solidFill>
                  <a:srgbClr val="0000FF"/>
                </a:solidFill>
                <a:latin typeface="Consolas" panose="020B0609020204030204" pitchFamily="49" charset="0"/>
              </a:rPr>
              <a:t> </a:t>
            </a:r>
            <a:r>
              <a:rPr lang="en-US" altLang="zh-TW" sz="1800" dirty="0">
                <a:solidFill>
                  <a:srgbClr val="000000"/>
                </a:solidFill>
                <a:latin typeface="Consolas" panose="020B0609020204030204" pitchFamily="49" charset="0"/>
              </a:rPr>
              <a:t>1997</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1</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P2</a:t>
            </a:r>
            <a:r>
              <a:rPr lang="en-US" altLang="zh-TW" sz="1800" dirty="0">
                <a:solidFill>
                  <a:srgbClr val="0000FF"/>
                </a:solidFill>
                <a:latin typeface="Consolas" panose="020B0609020204030204" pitchFamily="49" charset="0"/>
              </a:rPr>
              <a:t> </a:t>
            </a:r>
            <a:r>
              <a:rPr lang="en-US" altLang="zh-TW" sz="1800" dirty="0">
                <a:solidFill>
                  <a:srgbClr val="000000"/>
                </a:solidFill>
                <a:latin typeface="Consolas" panose="020B0609020204030204" pitchFamily="49" charset="0"/>
              </a:rPr>
              <a:t>@yr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1997</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@mn</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2</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P2</a:t>
            </a:r>
            <a:r>
              <a:rPr lang="en-US" altLang="zh-TW" sz="1800" dirty="0">
                <a:solidFill>
                  <a:srgbClr val="0000FF"/>
                </a:solidFill>
                <a:latin typeface="Consolas" panose="020B0609020204030204" pitchFamily="49" charset="0"/>
              </a:rPr>
              <a:t> </a:t>
            </a:r>
            <a:r>
              <a:rPr lang="en-US" altLang="zh-TW" sz="1800" dirty="0">
                <a:solidFill>
                  <a:srgbClr val="000000"/>
                </a:solidFill>
                <a:latin typeface="Consolas" panose="020B0609020204030204" pitchFamily="49" charset="0"/>
              </a:rPr>
              <a:t>@mn</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3</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@yr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1997</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P2</a:t>
            </a:r>
            <a:r>
              <a:rPr lang="en-US" altLang="zh-TW" sz="1800" dirty="0">
                <a:solidFill>
                  <a:srgbClr val="0000FF"/>
                </a:solidFill>
                <a:latin typeface="Consolas" panose="020B0609020204030204" pitchFamily="49" charset="0"/>
              </a:rPr>
              <a:t> </a:t>
            </a:r>
            <a:r>
              <a:rPr lang="en-US" altLang="zh-TW" sz="1800" dirty="0">
                <a:solidFill>
                  <a:srgbClr val="000000"/>
                </a:solidFill>
                <a:latin typeface="Consolas" panose="020B0609020204030204" pitchFamily="49" charset="0"/>
              </a:rPr>
              <a:t>@yr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1997</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zh-TW" altLang="en-US" sz="1400" dirty="0"/>
          </a:p>
        </p:txBody>
      </p:sp>
    </p:spTree>
    <p:extLst>
      <p:ext uri="{BB962C8B-B14F-4D97-AF65-F5344CB8AC3E}">
        <p14:creationId xmlns:p14="http://schemas.microsoft.com/office/powerpoint/2010/main" val="58915595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建立預存程序</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-3</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Autofit/>
          </a:bodyPr>
          <a:lstStyle/>
          <a:p>
            <a:r>
              <a:rPr lang="en-US" altLang="zh-TW" sz="1800" dirty="0">
                <a:solidFill>
                  <a:srgbClr val="0000FF"/>
                </a:solidFill>
                <a:latin typeface="Consolas" panose="020B0609020204030204" pitchFamily="49" charset="0"/>
              </a:rPr>
              <a:t>CREATE OR ALTER</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PROC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P3</a:t>
            </a:r>
          </a:p>
          <a:p>
            <a:r>
              <a:rPr lang="sv-SE" altLang="zh-TW" sz="1800" dirty="0">
                <a:solidFill>
                  <a:srgbClr val="000000"/>
                </a:solidFill>
                <a:latin typeface="Consolas" panose="020B0609020204030204" pitchFamily="49" charset="0"/>
              </a:rPr>
              <a:t>@yr </a:t>
            </a:r>
            <a:r>
              <a:rPr lang="sv-SE" altLang="zh-TW" sz="1800" dirty="0">
                <a:solidFill>
                  <a:srgbClr val="0000FF"/>
                </a:solidFill>
                <a:latin typeface="Consolas" panose="020B0609020204030204" pitchFamily="49" charset="0"/>
              </a:rPr>
              <a:t>int</a:t>
            </a:r>
            <a:r>
              <a:rPr lang="sv-SE" altLang="zh-TW" sz="1800" dirty="0">
                <a:solidFill>
                  <a:srgbClr val="808080"/>
                </a:solidFill>
                <a:latin typeface="Consolas" panose="020B0609020204030204" pitchFamily="49" charset="0"/>
              </a:rPr>
              <a:t>,</a:t>
            </a:r>
            <a:r>
              <a:rPr lang="sv-SE" altLang="zh-TW" sz="1800" dirty="0">
                <a:solidFill>
                  <a:srgbClr val="000000"/>
                </a:solidFill>
                <a:latin typeface="Consolas" panose="020B0609020204030204" pitchFamily="49" charset="0"/>
              </a:rPr>
              <a:t> @mn </a:t>
            </a:r>
            <a:r>
              <a:rPr lang="sv-SE" altLang="zh-TW" sz="1800" dirty="0">
                <a:solidFill>
                  <a:srgbClr val="0000FF"/>
                </a:solidFill>
                <a:latin typeface="Consolas" panose="020B0609020204030204" pitchFamily="49" charset="0"/>
              </a:rPr>
              <a:t>int</a:t>
            </a:r>
            <a:r>
              <a:rPr lang="sv-SE" altLang="zh-TW" sz="1800" dirty="0">
                <a:solidFill>
                  <a:srgbClr val="000000"/>
                </a:solidFill>
                <a:latin typeface="Consolas" panose="020B0609020204030204" pitchFamily="49" charset="0"/>
              </a:rPr>
              <a:t> </a:t>
            </a:r>
            <a:r>
              <a:rPr lang="sv-SE" altLang="zh-TW" sz="1800" dirty="0">
                <a:solidFill>
                  <a:srgbClr val="808080"/>
                </a:solidFill>
                <a:latin typeface="Consolas" panose="020B0609020204030204" pitchFamily="49" charset="0"/>
              </a:rPr>
              <a:t>=</a:t>
            </a:r>
            <a:r>
              <a:rPr lang="sv-SE" altLang="zh-TW" sz="1800" dirty="0">
                <a:solidFill>
                  <a:srgbClr val="000000"/>
                </a:solidFill>
                <a:latin typeface="Consolas" panose="020B0609020204030204" pitchFamily="49" charset="0"/>
              </a:rPr>
              <a:t> </a:t>
            </a:r>
            <a:r>
              <a:rPr lang="sv-SE" altLang="zh-TW" sz="1800" dirty="0">
                <a:solidFill>
                  <a:srgbClr val="808080"/>
                </a:solidFill>
                <a:latin typeface="Consolas" panose="020B0609020204030204" pitchFamily="49" charset="0"/>
              </a:rPr>
              <a:t>NULL,</a:t>
            </a:r>
            <a:r>
              <a:rPr lang="sv-SE" altLang="zh-TW" sz="1800" dirty="0">
                <a:solidFill>
                  <a:srgbClr val="000000"/>
                </a:solidFill>
                <a:latin typeface="Consolas" panose="020B0609020204030204" pitchFamily="49" charset="0"/>
              </a:rPr>
              <a:t> @eid </a:t>
            </a:r>
            <a:r>
              <a:rPr lang="sv-SE" altLang="zh-TW" sz="1800" dirty="0">
                <a:solidFill>
                  <a:srgbClr val="0000FF"/>
                </a:solidFill>
                <a:latin typeface="Consolas" panose="020B0609020204030204" pitchFamily="49" charset="0"/>
              </a:rPr>
              <a:t>int</a:t>
            </a:r>
            <a:r>
              <a:rPr lang="sv-SE" altLang="zh-TW" sz="1800" dirty="0">
                <a:solidFill>
                  <a:srgbClr val="000000"/>
                </a:solidFill>
                <a:latin typeface="Consolas" panose="020B0609020204030204" pitchFamily="49" charset="0"/>
              </a:rPr>
              <a:t> </a:t>
            </a:r>
            <a:r>
              <a:rPr lang="sv-SE" altLang="zh-TW" sz="1800" dirty="0">
                <a:solidFill>
                  <a:srgbClr val="808080"/>
                </a:solidFill>
                <a:latin typeface="Consolas" panose="020B0609020204030204" pitchFamily="49" charset="0"/>
              </a:rPr>
              <a:t>=</a:t>
            </a:r>
            <a:r>
              <a:rPr lang="sv-SE" altLang="zh-TW" sz="1800" dirty="0">
                <a:solidFill>
                  <a:srgbClr val="000000"/>
                </a:solidFill>
                <a:latin typeface="Consolas" panose="020B0609020204030204" pitchFamily="49" charset="0"/>
              </a:rPr>
              <a:t> </a:t>
            </a:r>
            <a:r>
              <a:rPr lang="sv-SE" altLang="zh-TW" sz="1800" dirty="0">
                <a:solidFill>
                  <a:srgbClr val="808080"/>
                </a:solidFill>
                <a:latin typeface="Consolas" panose="020B0609020204030204" pitchFamily="49" charset="0"/>
              </a:rPr>
              <a:t>NULL</a:t>
            </a:r>
            <a:endParaRPr lang="sv-SE"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AS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EmployeeID</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FirstName</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FF00FF"/>
                </a:solidFill>
                <a:latin typeface="Consolas" panose="020B0609020204030204" pitchFamily="49" charset="0"/>
              </a:rPr>
              <a:t>MONTH</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OrderDate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Mn</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FF00FF"/>
                </a:solidFill>
                <a:latin typeface="Consolas" panose="020B0609020204030204" pitchFamily="49" charset="0"/>
              </a:rPr>
              <a:t>SUM</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od</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Quantity</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od</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UnitPrice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Total</a:t>
            </a:r>
          </a:p>
          <a:p>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Employees</a:t>
            </a:r>
            <a:r>
              <a:rPr lang="en-US" altLang="zh-TW" sz="1800" dirty="0">
                <a:solidFill>
                  <a:srgbClr val="000000"/>
                </a:solidFill>
                <a:latin typeface="Consolas" panose="020B0609020204030204" pitchFamily="49" charset="0"/>
              </a:rPr>
              <a:t> e</a:t>
            </a:r>
          </a:p>
          <a:p>
            <a:r>
              <a:rPr lang="en-US" altLang="zh-TW" sz="1800" dirty="0">
                <a:solidFill>
                  <a:srgbClr val="808080"/>
                </a:solidFill>
                <a:latin typeface="Consolas" panose="020B0609020204030204" pitchFamily="49" charset="0"/>
              </a:rPr>
              <a:t>INNER</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JOIN</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Orders</a:t>
            </a:r>
            <a:r>
              <a:rPr lang="en-US" altLang="zh-TW" sz="1800" dirty="0">
                <a:solidFill>
                  <a:srgbClr val="000000"/>
                </a:solidFill>
                <a:latin typeface="Consolas" panose="020B0609020204030204" pitchFamily="49" charset="0"/>
              </a:rPr>
              <a:t> o</a:t>
            </a:r>
          </a:p>
          <a:p>
            <a:r>
              <a:rPr lang="en-US" altLang="zh-TW" sz="1800" dirty="0">
                <a:solidFill>
                  <a:srgbClr val="0000FF"/>
                </a:solidFill>
                <a:latin typeface="Consolas" panose="020B0609020204030204" pitchFamily="49" charset="0"/>
              </a:rPr>
              <a:t>ON</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EmployeeID</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EmployeeID</a:t>
            </a:r>
            <a:endParaRPr lang="en-US" altLang="zh-TW" sz="1800" dirty="0">
              <a:solidFill>
                <a:srgbClr val="000000"/>
              </a:solidFill>
              <a:latin typeface="Consolas" panose="020B0609020204030204" pitchFamily="49" charset="0"/>
            </a:endParaRPr>
          </a:p>
          <a:p>
            <a:endParaRPr lang="en-US" altLang="zh-TW" sz="1800"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234576390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建立預存程序</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-3(</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Autofit/>
          </a:bodyPr>
          <a:lstStyle/>
          <a:p>
            <a:r>
              <a:rPr lang="en-US" altLang="zh-TW" sz="1800" dirty="0">
                <a:solidFill>
                  <a:srgbClr val="808080"/>
                </a:solidFill>
                <a:latin typeface="Consolas" panose="020B0609020204030204" pitchFamily="49" charset="0"/>
              </a:rPr>
              <a:t>INNER</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JOIN</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[Order Details] od</a:t>
            </a:r>
          </a:p>
          <a:p>
            <a:r>
              <a:rPr lang="en-US" altLang="zh-TW" sz="1800" dirty="0">
                <a:solidFill>
                  <a:srgbClr val="0000FF"/>
                </a:solidFill>
                <a:latin typeface="Consolas" panose="020B0609020204030204" pitchFamily="49" charset="0"/>
              </a:rPr>
              <a:t>ON</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OrderID</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od</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OrderID</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WHERE</a:t>
            </a:r>
            <a:r>
              <a:rPr lang="en-US" altLang="zh-TW" sz="1800" dirty="0">
                <a:solidFill>
                  <a:srgbClr val="000000"/>
                </a:solidFill>
                <a:latin typeface="Consolas" panose="020B0609020204030204" pitchFamily="49" charset="0"/>
              </a:rPr>
              <a:t> </a:t>
            </a:r>
            <a:r>
              <a:rPr lang="en-US" altLang="zh-TW" sz="1800" dirty="0">
                <a:solidFill>
                  <a:srgbClr val="FF00FF"/>
                </a:solidFill>
                <a:latin typeface="Consolas" panose="020B0609020204030204" pitchFamily="49" charset="0"/>
              </a:rPr>
              <a:t>YEAR</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OrderDate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@yr</a:t>
            </a:r>
          </a:p>
          <a:p>
            <a:r>
              <a:rPr lang="en-US" altLang="zh-TW" sz="1800" dirty="0">
                <a:solidFill>
                  <a:srgbClr val="808080"/>
                </a:solidFill>
                <a:latin typeface="Consolas" panose="020B0609020204030204" pitchFamily="49" charset="0"/>
              </a:rPr>
              <a:t>AND</a:t>
            </a:r>
            <a:r>
              <a:rPr lang="en-US" altLang="zh-TW" sz="1800" dirty="0">
                <a:solidFill>
                  <a:srgbClr val="0000FF"/>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FF00FF"/>
                </a:solidFill>
                <a:latin typeface="Consolas" panose="020B0609020204030204" pitchFamily="49" charset="0"/>
              </a:rPr>
              <a:t>MONTH</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OrderDate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@mn </a:t>
            </a:r>
            <a:r>
              <a:rPr lang="en-US" altLang="zh-TW" sz="1800" dirty="0">
                <a:solidFill>
                  <a:srgbClr val="808080"/>
                </a:solidFill>
                <a:latin typeface="Consolas" panose="020B0609020204030204" pitchFamily="49" charset="0"/>
              </a:rPr>
              <a:t>OR</a:t>
            </a:r>
            <a:r>
              <a:rPr lang="en-US" altLang="zh-TW" sz="1800" dirty="0">
                <a:solidFill>
                  <a:srgbClr val="000000"/>
                </a:solidFill>
                <a:latin typeface="Consolas" panose="020B0609020204030204" pitchFamily="49" charset="0"/>
              </a:rPr>
              <a:t> @mn </a:t>
            </a:r>
            <a:r>
              <a:rPr lang="en-US" altLang="zh-TW" sz="1800" dirty="0">
                <a:solidFill>
                  <a:srgbClr val="808080"/>
                </a:solidFill>
                <a:latin typeface="Consolas" panose="020B0609020204030204" pitchFamily="49" charset="0"/>
              </a:rPr>
              <a:t>IS</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NULL)</a:t>
            </a:r>
            <a:endParaRPr lang="en-US" altLang="zh-TW" sz="1800" dirty="0">
              <a:solidFill>
                <a:srgbClr val="000000"/>
              </a:solidFill>
              <a:latin typeface="Consolas" panose="020B0609020204030204" pitchFamily="49" charset="0"/>
            </a:endParaRPr>
          </a:p>
          <a:p>
            <a:r>
              <a:rPr lang="en-US" altLang="zh-TW" sz="1800" dirty="0">
                <a:solidFill>
                  <a:srgbClr val="808080"/>
                </a:solidFill>
                <a:latin typeface="Consolas" panose="020B0609020204030204" pitchFamily="49" charset="0"/>
              </a:rPr>
              <a:t>AND</a:t>
            </a:r>
            <a:r>
              <a:rPr lang="en-US" altLang="zh-TW" sz="1800" dirty="0">
                <a:solidFill>
                  <a:srgbClr val="0000FF"/>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e</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EmployeeID</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@eid </a:t>
            </a:r>
            <a:r>
              <a:rPr lang="en-US" altLang="zh-TW" sz="1800" dirty="0">
                <a:solidFill>
                  <a:srgbClr val="808080"/>
                </a:solidFill>
                <a:latin typeface="Consolas" panose="020B0609020204030204" pitchFamily="49" charset="0"/>
              </a:rPr>
              <a:t>OR</a:t>
            </a:r>
            <a:r>
              <a:rPr lang="en-US" altLang="zh-TW" sz="1800" dirty="0">
                <a:solidFill>
                  <a:srgbClr val="000000"/>
                </a:solidFill>
                <a:latin typeface="Consolas" panose="020B0609020204030204" pitchFamily="49" charset="0"/>
              </a:rPr>
              <a:t> @eid </a:t>
            </a:r>
            <a:r>
              <a:rPr lang="en-US" altLang="zh-TW" sz="1800" dirty="0">
                <a:solidFill>
                  <a:srgbClr val="808080"/>
                </a:solidFill>
                <a:latin typeface="Consolas" panose="020B0609020204030204" pitchFamily="49" charset="0"/>
              </a:rPr>
              <a:t>IS</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NULL)</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GROUP</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BY</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EmployeeID</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FirstName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FF"/>
                </a:solidFill>
                <a:latin typeface="Consolas" panose="020B0609020204030204" pitchFamily="49" charset="0"/>
              </a:rPr>
              <a:t>MONTH</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OrderDate</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ORDER</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BY</a:t>
            </a:r>
            <a:r>
              <a:rPr lang="en-US" altLang="zh-TW" sz="1800" dirty="0">
                <a:solidFill>
                  <a:srgbClr val="000000"/>
                </a:solidFill>
                <a:latin typeface="Consolas" panose="020B0609020204030204" pitchFamily="49" charset="0"/>
              </a:rPr>
              <a:t> Mn</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EmployeeID</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p>
        </p:txBody>
      </p:sp>
    </p:spTree>
    <p:extLst>
      <p:ext uri="{BB962C8B-B14F-4D97-AF65-F5344CB8AC3E}">
        <p14:creationId xmlns:p14="http://schemas.microsoft.com/office/powerpoint/2010/main" val="124735961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建立預存程序</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-3(</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Autofit/>
          </a:bodyPr>
          <a:lstStyle/>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P3</a:t>
            </a:r>
            <a:r>
              <a:rPr lang="en-US" altLang="zh-TW" sz="1800" dirty="0">
                <a:solidFill>
                  <a:srgbClr val="0000FF"/>
                </a:solidFill>
                <a:latin typeface="Consolas" panose="020B0609020204030204" pitchFamily="49" charset="0"/>
              </a:rPr>
              <a:t> </a:t>
            </a:r>
            <a:r>
              <a:rPr lang="en-US" altLang="zh-TW" sz="1800" dirty="0">
                <a:solidFill>
                  <a:srgbClr val="000000"/>
                </a:solidFill>
                <a:latin typeface="Consolas" panose="020B0609020204030204" pitchFamily="49" charset="0"/>
              </a:rPr>
              <a:t>@yr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1997</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@mn</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1</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@eid</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1</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P3</a:t>
            </a:r>
            <a:r>
              <a:rPr lang="en-US" altLang="zh-TW" sz="1800" dirty="0">
                <a:solidFill>
                  <a:srgbClr val="0000FF"/>
                </a:solidFill>
                <a:latin typeface="Consolas" panose="020B0609020204030204" pitchFamily="49" charset="0"/>
              </a:rPr>
              <a:t> </a:t>
            </a:r>
            <a:r>
              <a:rPr lang="en-US" altLang="zh-TW" sz="1800" dirty="0">
                <a:solidFill>
                  <a:srgbClr val="000000"/>
                </a:solidFill>
                <a:latin typeface="Consolas" panose="020B0609020204030204" pitchFamily="49" charset="0"/>
              </a:rPr>
              <a:t>@yr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1997</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@mn</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1</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P3</a:t>
            </a:r>
            <a:r>
              <a:rPr lang="en-US" altLang="zh-TW" sz="1800" dirty="0">
                <a:solidFill>
                  <a:srgbClr val="0000FF"/>
                </a:solidFill>
                <a:latin typeface="Consolas" panose="020B0609020204030204" pitchFamily="49" charset="0"/>
              </a:rPr>
              <a:t> </a:t>
            </a:r>
            <a:r>
              <a:rPr lang="en-US" altLang="zh-TW" sz="1800" dirty="0">
                <a:solidFill>
                  <a:srgbClr val="000000"/>
                </a:solidFill>
                <a:latin typeface="Consolas" panose="020B0609020204030204" pitchFamily="49" charset="0"/>
              </a:rPr>
              <a:t>@yr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1997</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@eid</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1</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P3</a:t>
            </a:r>
            <a:r>
              <a:rPr lang="en-US" altLang="zh-TW" sz="1800" dirty="0">
                <a:solidFill>
                  <a:srgbClr val="0000FF"/>
                </a:solidFill>
                <a:latin typeface="Consolas" panose="020B0609020204030204" pitchFamily="49" charset="0"/>
              </a:rPr>
              <a:t> </a:t>
            </a:r>
            <a:r>
              <a:rPr lang="en-US" altLang="zh-TW" sz="1800" dirty="0">
                <a:solidFill>
                  <a:srgbClr val="000000"/>
                </a:solidFill>
                <a:latin typeface="Consolas" panose="020B0609020204030204" pitchFamily="49" charset="0"/>
              </a:rPr>
              <a:t>@yr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1997</a:t>
            </a:r>
            <a:r>
              <a:rPr lang="en-US" altLang="zh-TW" sz="1800" dirty="0">
                <a:solidFill>
                  <a:srgbClr val="808080"/>
                </a:solidFill>
                <a:latin typeface="Consolas" panose="020B0609020204030204" pitchFamily="49" charset="0"/>
              </a:rPr>
              <a:t>;</a:t>
            </a:r>
            <a:endParaRPr lang="en-US" altLang="zh-TW" sz="1800"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357182960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使用輸出參數</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pPr algn="just">
              <a:lnSpc>
                <a:spcPct val="150000"/>
              </a:lnSpc>
            </a:pPr>
            <a:r>
              <a:rPr lang="zh-TW" altLang="en-US" sz="2200" kern="100" dirty="0">
                <a:effectLst/>
                <a:latin typeface="微軟正黑體" panose="020B0604030504040204" pitchFamily="34" charset="-120"/>
                <a:ea typeface="微軟正黑體" panose="020B0604030504040204" pitchFamily="34" charset="-120"/>
                <a:cs typeface="Segoe UI" panose="020B0502040204020203" pitchFamily="34" charset="0"/>
              </a:rPr>
              <a:t>輸出參數的宣告與使用和輸入參數類似，但是輸出參數有一些特殊要求。</a:t>
            </a:r>
          </a:p>
          <a:p>
            <a:pPr algn="just">
              <a:lnSpc>
                <a:spcPct val="150000"/>
              </a:lnSpc>
            </a:pPr>
            <a:r>
              <a:rPr lang="zh-TW" altLang="en-US" sz="2200" kern="100" dirty="0">
                <a:effectLst/>
                <a:latin typeface="微軟正黑體" panose="020B0604030504040204" pitchFamily="34" charset="-120"/>
                <a:ea typeface="微軟正黑體" panose="020B0604030504040204" pitchFamily="34" charset="-120"/>
                <a:cs typeface="Segoe UI" panose="020B0502040204020203" pitchFamily="34" charset="0"/>
              </a:rPr>
              <a:t>輸出參數的要求：</a:t>
            </a:r>
          </a:p>
          <a:p>
            <a:pPr lvl="1" algn="just">
              <a:lnSpc>
                <a:spcPct val="150000"/>
              </a:lnSpc>
              <a:buFont typeface="Wingdings" panose="05000000000000000000" pitchFamily="2" charset="2"/>
              <a:buChar char="Ø"/>
            </a:pPr>
            <a:r>
              <a:rPr lang="zh-TW" altLang="en-US" sz="2000" kern="100" dirty="0">
                <a:effectLst/>
                <a:latin typeface="微軟正黑體" panose="020B0604030504040204" pitchFamily="34" charset="-120"/>
                <a:ea typeface="微軟正黑體" panose="020B0604030504040204" pitchFamily="34" charset="-120"/>
                <a:cs typeface="Segoe UI" panose="020B0502040204020203" pitchFamily="34" charset="0"/>
              </a:rPr>
              <a:t>在預存程序中宣告輸出參數必須加上</a:t>
            </a:r>
            <a:r>
              <a:rPr lang="en-US" altLang="zh-TW" sz="2000" kern="100" dirty="0">
                <a:effectLst/>
                <a:latin typeface="微軟正黑體" panose="020B0604030504040204" pitchFamily="34" charset="-120"/>
                <a:ea typeface="微軟正黑體" panose="020B0604030504040204" pitchFamily="34" charset="-120"/>
                <a:cs typeface="Segoe UI" panose="020B0502040204020203" pitchFamily="34" charset="0"/>
              </a:rPr>
              <a:t>OUTPUT</a:t>
            </a:r>
            <a:r>
              <a:rPr lang="zh-TW" altLang="en-US" sz="2000" kern="100" dirty="0">
                <a:effectLst/>
                <a:latin typeface="微軟正黑體" panose="020B0604030504040204" pitchFamily="34" charset="-120"/>
                <a:ea typeface="微軟正黑體" panose="020B0604030504040204" pitchFamily="34" charset="-120"/>
                <a:cs typeface="Segoe UI" panose="020B0502040204020203" pitchFamily="34" charset="0"/>
              </a:rPr>
              <a:t>關鍵字。</a:t>
            </a:r>
          </a:p>
          <a:p>
            <a:pPr lvl="1" algn="just">
              <a:lnSpc>
                <a:spcPct val="150000"/>
              </a:lnSpc>
              <a:buFont typeface="Wingdings" panose="05000000000000000000" pitchFamily="2" charset="2"/>
              <a:buChar char="Ø"/>
            </a:pPr>
            <a:r>
              <a:rPr lang="zh-TW" altLang="en-US" sz="2000" kern="100" dirty="0">
                <a:effectLst/>
                <a:latin typeface="微軟正黑體" panose="020B0604030504040204" pitchFamily="34" charset="-120"/>
                <a:ea typeface="微軟正黑體" panose="020B0604030504040204" pitchFamily="34" charset="-120"/>
                <a:cs typeface="Segoe UI" panose="020B0502040204020203" pitchFamily="34" charset="0"/>
              </a:rPr>
              <a:t>執行預存程序時，</a:t>
            </a:r>
            <a:r>
              <a:rPr lang="en-US" altLang="zh-TW" sz="2000" kern="100" dirty="0">
                <a:effectLst/>
                <a:latin typeface="微軟正黑體" panose="020B0604030504040204" pitchFamily="34" charset="-120"/>
                <a:ea typeface="微軟正黑體" panose="020B0604030504040204" pitchFamily="34" charset="-120"/>
                <a:cs typeface="Segoe UI" panose="020B0502040204020203" pitchFamily="34" charset="0"/>
              </a:rPr>
              <a:t>EXEC</a:t>
            </a:r>
            <a:r>
              <a:rPr lang="zh-TW" altLang="en-US" sz="2000" kern="100" dirty="0">
                <a:effectLst/>
                <a:latin typeface="微軟正黑體" panose="020B0604030504040204" pitchFamily="34" charset="-120"/>
                <a:ea typeface="微軟正黑體" panose="020B0604030504040204" pitchFamily="34" charset="-120"/>
                <a:cs typeface="Segoe UI" panose="020B0502040204020203" pitchFamily="34" charset="0"/>
              </a:rPr>
              <a:t>的語法中必須在輸出參數加上</a:t>
            </a:r>
            <a:r>
              <a:rPr lang="en-US" altLang="zh-TW" sz="2000" kern="100" dirty="0">
                <a:effectLst/>
                <a:latin typeface="微軟正黑體" panose="020B0604030504040204" pitchFamily="34" charset="-120"/>
                <a:ea typeface="微軟正黑體" panose="020B0604030504040204" pitchFamily="34" charset="-120"/>
                <a:cs typeface="Segoe UI" panose="020B0502040204020203" pitchFamily="34" charset="0"/>
              </a:rPr>
              <a:t>OUTPUT</a:t>
            </a:r>
            <a:r>
              <a:rPr lang="zh-TW" altLang="en-US" sz="2000" kern="100" dirty="0">
                <a:effectLst/>
                <a:latin typeface="微軟正黑體" panose="020B0604030504040204" pitchFamily="34" charset="-120"/>
                <a:ea typeface="微軟正黑體" panose="020B0604030504040204" pitchFamily="34" charset="-120"/>
                <a:cs typeface="Segoe UI" panose="020B0502040204020203" pitchFamily="34" charset="0"/>
              </a:rPr>
              <a:t>關鍵字。</a:t>
            </a:r>
          </a:p>
          <a:p>
            <a:pPr algn="just">
              <a:lnSpc>
                <a:spcPct val="150000"/>
              </a:lnSpc>
            </a:pPr>
            <a:endParaRPr lang="en-US"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endParaRPr>
          </a:p>
        </p:txBody>
      </p:sp>
    </p:spTree>
    <p:extLst>
      <p:ext uri="{BB962C8B-B14F-4D97-AF65-F5344CB8AC3E}">
        <p14:creationId xmlns:p14="http://schemas.microsoft.com/office/powerpoint/2010/main" val="258161927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使用輸出參數</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-4</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r>
              <a:rPr lang="en-US" altLang="zh-TW" sz="1800" dirty="0">
                <a:solidFill>
                  <a:srgbClr val="0000FF"/>
                </a:solidFill>
                <a:latin typeface="Consolas" panose="020B0609020204030204" pitchFamily="49" charset="0"/>
              </a:rPr>
              <a:t>CREATE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PROC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P4</a:t>
            </a:r>
          </a:p>
          <a:p>
            <a:r>
              <a:rPr lang="en-US" altLang="zh-TW" sz="1800" dirty="0">
                <a:solidFill>
                  <a:srgbClr val="0000FF"/>
                </a:solidFill>
                <a:latin typeface="Consolas" panose="020B0609020204030204" pitchFamily="49" charset="0"/>
              </a:rPr>
              <a:t>AS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Orders</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en-US" altLang="zh-TW" sz="1800" dirty="0">
              <a:solidFill>
                <a:srgbClr val="000000"/>
              </a:solidFill>
              <a:latin typeface="Consolas" panose="020B0609020204030204" pitchFamily="49" charset="0"/>
            </a:endParaRPr>
          </a:p>
          <a:p>
            <a:endParaRPr lang="zh-TW" altLang="en-US"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DECLARE</a:t>
            </a:r>
            <a:r>
              <a:rPr lang="en-US" altLang="zh-TW" sz="1800" dirty="0">
                <a:solidFill>
                  <a:srgbClr val="000000"/>
                </a:solidFill>
                <a:latin typeface="Consolas" panose="020B0609020204030204" pitchFamily="49" charset="0"/>
              </a:rPr>
              <a:t> @n </a:t>
            </a:r>
            <a:r>
              <a:rPr lang="en-US" altLang="zh-TW" sz="1800" dirty="0">
                <a:solidFill>
                  <a:srgbClr val="0000FF"/>
                </a:solidFill>
                <a:latin typeface="Consolas" panose="020B0609020204030204" pitchFamily="49" charset="0"/>
              </a:rPr>
              <a:t>int</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@n</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P4</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@n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ret_value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8000"/>
                </a:solidFill>
                <a:latin typeface="Consolas" panose="020B0609020204030204" pitchFamily="49" charset="0"/>
              </a:rPr>
              <a:t>--0</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en-US"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endParaRPr>
          </a:p>
        </p:txBody>
      </p:sp>
    </p:spTree>
    <p:extLst>
      <p:ext uri="{BB962C8B-B14F-4D97-AF65-F5344CB8AC3E}">
        <p14:creationId xmlns:p14="http://schemas.microsoft.com/office/powerpoint/2010/main" val="173268524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使用輸出參數</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-4(</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lnSpcReduction="10000"/>
          </a:bodyPr>
          <a:lstStyle/>
          <a:p>
            <a:r>
              <a:rPr lang="en-US" altLang="zh-TW" sz="1800" dirty="0">
                <a:solidFill>
                  <a:srgbClr val="0000FF"/>
                </a:solidFill>
                <a:latin typeface="Consolas" panose="020B0609020204030204" pitchFamily="49" charset="0"/>
              </a:rPr>
              <a:t>CREATE OR ALTER</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PROC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P4</a:t>
            </a:r>
          </a:p>
          <a:p>
            <a:r>
              <a:rPr lang="en-US" altLang="zh-TW" sz="1800" dirty="0">
                <a:solidFill>
                  <a:srgbClr val="0000FF"/>
                </a:solidFill>
                <a:latin typeface="Consolas" panose="020B0609020204030204" pitchFamily="49" charset="0"/>
              </a:rPr>
              <a:t>AS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Orders</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RETURN</a:t>
            </a:r>
            <a:r>
              <a:rPr lang="en-US" altLang="zh-TW" sz="1800" dirty="0">
                <a:solidFill>
                  <a:srgbClr val="000000"/>
                </a:solidFill>
                <a:latin typeface="Consolas" panose="020B0609020204030204" pitchFamily="49" charset="0"/>
              </a:rPr>
              <a:t> 100</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en-US" altLang="zh-TW" sz="1800" dirty="0">
              <a:solidFill>
                <a:srgbClr val="000000"/>
              </a:solidFill>
              <a:latin typeface="Consolas" panose="020B0609020204030204" pitchFamily="49" charset="0"/>
            </a:endParaRPr>
          </a:p>
          <a:p>
            <a:endParaRPr lang="zh-TW" altLang="en-US"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DECLARE</a:t>
            </a:r>
            <a:r>
              <a:rPr lang="en-US" altLang="zh-TW" sz="1800" dirty="0">
                <a:solidFill>
                  <a:srgbClr val="000000"/>
                </a:solidFill>
                <a:latin typeface="Consolas" panose="020B0609020204030204" pitchFamily="49" charset="0"/>
              </a:rPr>
              <a:t> @n </a:t>
            </a:r>
            <a:r>
              <a:rPr lang="en-US" altLang="zh-TW" sz="1800" dirty="0">
                <a:solidFill>
                  <a:srgbClr val="0000FF"/>
                </a:solidFill>
                <a:latin typeface="Consolas" panose="020B0609020204030204" pitchFamily="49" charset="0"/>
              </a:rPr>
              <a:t>int</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@n</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P4</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@n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ret_value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8000"/>
                </a:solidFill>
                <a:latin typeface="Consolas" panose="020B0609020204030204" pitchFamily="49" charset="0"/>
              </a:rPr>
              <a:t>--100</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en-US" altLang="zh-TW"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4806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6572D-4236-A4C6-B2C1-B53769BE3862}"/>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命名規則</a:t>
            </a:r>
            <a:r>
              <a:rPr lang="en-US" altLang="zh-TW" b="1" dirty="0">
                <a:latin typeface="微軟正黑體" panose="020B0604030504040204" pitchFamily="34" charset="-120"/>
                <a:ea typeface="微軟正黑體" panose="020B0604030504040204" pitchFamily="34" charset="-120"/>
              </a:rPr>
              <a:t>(Naming Rules)</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2C0A2F6E-8274-DE70-0299-27FFE650944C}"/>
              </a:ext>
            </a:extLst>
          </p:cNvPr>
          <p:cNvSpPr>
            <a:spLocks noGrp="1"/>
          </p:cNvSpPr>
          <p:nvPr>
            <p:ph idx="1"/>
          </p:nvPr>
        </p:nvSpPr>
        <p:spPr/>
        <p:txBody>
          <a:bodyPr>
            <a:noAutofit/>
          </a:bodyPr>
          <a:lstStyle/>
          <a:p>
            <a:pPr>
              <a:lnSpc>
                <a:spcPct val="150000"/>
              </a:lnSpc>
              <a:buFont typeface="Wingdings" panose="05000000000000000000" pitchFamily="2" charset="2"/>
              <a:buChar char="n"/>
            </a:pPr>
            <a:r>
              <a:rPr lang="zh-TW" altLang="en-US" sz="1600" b="1" i="0" dirty="0">
                <a:solidFill>
                  <a:srgbClr val="161616"/>
                </a:solidFill>
                <a:effectLst/>
                <a:latin typeface="微軟正黑體" panose="020B0604030504040204" pitchFamily="34" charset="-120"/>
                <a:ea typeface="微軟正黑體" panose="020B0604030504040204" pitchFamily="34" charset="-120"/>
              </a:rPr>
              <a:t>第一個字元必須是以下任一項：</a:t>
            </a:r>
            <a:endParaRPr lang="en-US" altLang="zh-TW" sz="1600" b="1" i="0" dirty="0">
              <a:solidFill>
                <a:srgbClr val="161616"/>
              </a:solidFill>
              <a:effectLst/>
              <a:latin typeface="微軟正黑體" panose="020B0604030504040204" pitchFamily="34" charset="-120"/>
              <a:ea typeface="微軟正黑體" panose="020B0604030504040204" pitchFamily="34" charset="-120"/>
            </a:endParaRPr>
          </a:p>
          <a:p>
            <a:pPr lvl="1">
              <a:lnSpc>
                <a:spcPct val="150000"/>
              </a:lnSpc>
              <a:buFont typeface="Wingdings" panose="05000000000000000000" pitchFamily="2" charset="2"/>
              <a:buChar char="Ø"/>
            </a:pPr>
            <a:r>
              <a:rPr lang="en-US" altLang="zh-TW" sz="1400" dirty="0">
                <a:latin typeface="微軟正黑體" panose="020B0604030504040204" pitchFamily="34" charset="-120"/>
                <a:ea typeface="微軟正黑體" panose="020B0604030504040204" pitchFamily="34" charset="-120"/>
              </a:rPr>
              <a:t>Unicode Standard 3.2 </a:t>
            </a:r>
            <a:r>
              <a:rPr lang="zh-TW" altLang="en-US" sz="1400" dirty="0">
                <a:latin typeface="微軟正黑體" panose="020B0604030504040204" pitchFamily="34" charset="-120"/>
                <a:ea typeface="微軟正黑體" panose="020B0604030504040204" pitchFamily="34" charset="-120"/>
              </a:rPr>
              <a:t>所定義的字母。</a:t>
            </a:r>
            <a:endParaRPr lang="en-US" altLang="zh-TW" sz="1400" dirty="0">
              <a:solidFill>
                <a:srgbClr val="161616"/>
              </a:solidFill>
              <a:latin typeface="微軟正黑體" panose="020B0604030504040204" pitchFamily="34" charset="-120"/>
              <a:ea typeface="微軟正黑體" panose="020B0604030504040204" pitchFamily="34" charset="-120"/>
            </a:endParaRPr>
          </a:p>
          <a:p>
            <a:pPr lvl="1">
              <a:lnSpc>
                <a:spcPct val="150000"/>
              </a:lnSpc>
              <a:buFont typeface="Wingdings" panose="05000000000000000000" pitchFamily="2" charset="2"/>
              <a:buChar char="Ø"/>
            </a:pPr>
            <a:r>
              <a:rPr lang="zh-TW" altLang="en-US" sz="1400" dirty="0">
                <a:latin typeface="微軟正黑體" panose="020B0604030504040204" pitchFamily="34" charset="-120"/>
                <a:ea typeface="微軟正黑體" panose="020B0604030504040204" pitchFamily="34" charset="-120"/>
              </a:rPr>
              <a:t>底線 </a:t>
            </a:r>
            <a:r>
              <a:rPr lang="en-US" altLang="zh-TW" sz="1400" dirty="0">
                <a:latin typeface="微軟正黑體" panose="020B0604030504040204" pitchFamily="34" charset="-120"/>
                <a:ea typeface="微軟正黑體" panose="020B0604030504040204" pitchFamily="34" charset="-120"/>
              </a:rPr>
              <a:t>(_)</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 </a:t>
            </a:r>
            <a:r>
              <a:rPr lang="zh-TW" altLang="en-US" sz="1400" dirty="0">
                <a:latin typeface="微軟正黑體" panose="020B0604030504040204" pitchFamily="34" charset="-120"/>
                <a:ea typeface="微軟正黑體" panose="020B0604030504040204" pitchFamily="34" charset="-120"/>
              </a:rPr>
              <a:t>符號或數字符號 </a:t>
            </a:r>
            <a:r>
              <a:rPr lang="en-US" altLang="zh-TW" sz="1400" dirty="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a:t>
            </a:r>
            <a:endParaRPr lang="en-US" altLang="zh-TW" sz="1400" dirty="0">
              <a:solidFill>
                <a:srgbClr val="161616"/>
              </a:solidFill>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n"/>
            </a:pPr>
            <a:r>
              <a:rPr lang="zh-TW" altLang="en-US" sz="1600" b="1" dirty="0">
                <a:latin typeface="微軟正黑體" panose="020B0604030504040204" pitchFamily="34" charset="-120"/>
                <a:ea typeface="微軟正黑體" panose="020B0604030504040204" pitchFamily="34" charset="-120"/>
              </a:rPr>
              <a:t>可包含的後續字元如下列：</a:t>
            </a:r>
            <a:endParaRPr lang="en-US" altLang="zh-TW" sz="1600" b="1" dirty="0">
              <a:latin typeface="微軟正黑體" panose="020B0604030504040204" pitchFamily="34" charset="-120"/>
              <a:ea typeface="微軟正黑體" panose="020B0604030504040204" pitchFamily="34" charset="-120"/>
            </a:endParaRPr>
          </a:p>
          <a:p>
            <a:pPr lvl="1">
              <a:lnSpc>
                <a:spcPct val="150000"/>
              </a:lnSpc>
              <a:buFont typeface="Wingdings" panose="05000000000000000000" pitchFamily="2" charset="2"/>
              <a:buChar char="Ø"/>
            </a:pPr>
            <a:r>
              <a:rPr lang="en-US" altLang="zh-TW" sz="1400" dirty="0">
                <a:latin typeface="微軟正黑體" panose="020B0604030504040204" pitchFamily="34" charset="-120"/>
                <a:ea typeface="微軟正黑體" panose="020B0604030504040204" pitchFamily="34" charset="-120"/>
              </a:rPr>
              <a:t>Unicode Standard 3.2 </a:t>
            </a:r>
            <a:r>
              <a:rPr lang="zh-TW" altLang="en-US" sz="1400" dirty="0">
                <a:latin typeface="微軟正黑體" panose="020B0604030504040204" pitchFamily="34" charset="-120"/>
                <a:ea typeface="微軟正黑體" panose="020B0604030504040204" pitchFamily="34" charset="-120"/>
              </a:rPr>
              <a:t>所定義的字母。</a:t>
            </a:r>
          </a:p>
          <a:p>
            <a:pPr lvl="1">
              <a:lnSpc>
                <a:spcPct val="150000"/>
              </a:lnSpc>
              <a:buFont typeface="Wingdings" panose="05000000000000000000" pitchFamily="2" charset="2"/>
              <a:buChar char="Ø"/>
            </a:pPr>
            <a:r>
              <a:rPr lang="zh-TW" altLang="en-US" sz="1400" dirty="0">
                <a:latin typeface="微軟正黑體" panose="020B0604030504040204" pitchFamily="34" charset="-120"/>
                <a:ea typeface="微軟正黑體" panose="020B0604030504040204" pitchFamily="34" charset="-120"/>
              </a:rPr>
              <a:t>其他基本拉丁文或其他國家 </a:t>
            </a:r>
            <a:r>
              <a:rPr lang="en-US" altLang="zh-TW" sz="1400" dirty="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地區</a:t>
            </a:r>
            <a:r>
              <a:rPr lang="en-US" altLang="zh-TW" sz="1400" dirty="0">
                <a:latin typeface="微軟正黑體" panose="020B0604030504040204" pitchFamily="34" charset="-120"/>
                <a:ea typeface="微軟正黑體" panose="020B0604030504040204" pitchFamily="34" charset="-120"/>
              </a:rPr>
              <a:t>) </a:t>
            </a:r>
            <a:r>
              <a:rPr lang="zh-TW" altLang="en-US" sz="1400" dirty="0">
                <a:latin typeface="微軟正黑體" panose="020B0604030504040204" pitchFamily="34" charset="-120"/>
                <a:ea typeface="微軟正黑體" panose="020B0604030504040204" pitchFamily="34" charset="-120"/>
              </a:rPr>
              <a:t>字集中的十進位數字。</a:t>
            </a:r>
          </a:p>
          <a:p>
            <a:pPr lvl="1">
              <a:lnSpc>
                <a:spcPct val="150000"/>
              </a:lnSpc>
              <a:buFont typeface="Wingdings" panose="05000000000000000000" pitchFamily="2" charset="2"/>
              <a:buChar char="Ø"/>
            </a:pPr>
            <a:r>
              <a:rPr lang="en-US" altLang="zh-TW" sz="1400" dirty="0">
                <a:latin typeface="微軟正黑體" panose="020B0604030504040204" pitchFamily="34" charset="-120"/>
                <a:ea typeface="微軟正黑體" panose="020B0604030504040204" pitchFamily="34" charset="-120"/>
              </a:rPr>
              <a:t>@ </a:t>
            </a:r>
            <a:r>
              <a:rPr lang="zh-TW" altLang="en-US" sz="1400" dirty="0">
                <a:latin typeface="微軟正黑體" panose="020B0604030504040204" pitchFamily="34" charset="-120"/>
                <a:ea typeface="微軟正黑體" panose="020B0604030504040204" pitchFamily="34" charset="-120"/>
              </a:rPr>
              <a:t>記號 </a:t>
            </a:r>
            <a:r>
              <a:rPr lang="en-US" altLang="zh-TW" sz="1400" dirty="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、貨幣符號 </a:t>
            </a:r>
            <a:r>
              <a:rPr lang="en-US" altLang="zh-TW" sz="1400" dirty="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、數字記號 </a:t>
            </a:r>
            <a:r>
              <a:rPr lang="en-US" altLang="zh-TW" sz="1400" dirty="0">
                <a:latin typeface="微軟正黑體" panose="020B0604030504040204" pitchFamily="34" charset="-120"/>
                <a:ea typeface="微軟正黑體" panose="020B0604030504040204" pitchFamily="34" charset="-120"/>
              </a:rPr>
              <a:t>(#) </a:t>
            </a:r>
            <a:r>
              <a:rPr lang="zh-TW" altLang="en-US" sz="1400" dirty="0">
                <a:latin typeface="微軟正黑體" panose="020B0604030504040204" pitchFamily="34" charset="-120"/>
                <a:ea typeface="微軟正黑體" panose="020B0604030504040204" pitchFamily="34" charset="-120"/>
              </a:rPr>
              <a:t>或底線 </a:t>
            </a:r>
            <a:r>
              <a:rPr lang="en-US" altLang="zh-TW" sz="1400" dirty="0">
                <a:latin typeface="微軟正黑體" panose="020B0604030504040204" pitchFamily="34" charset="-120"/>
                <a:ea typeface="微軟正黑體" panose="020B0604030504040204" pitchFamily="34" charset="-120"/>
              </a:rPr>
              <a:t>(_)</a:t>
            </a:r>
            <a:r>
              <a:rPr lang="zh-TW" altLang="en-US" sz="1400" dirty="0">
                <a:latin typeface="微軟正黑體" panose="020B0604030504040204" pitchFamily="34" charset="-120"/>
                <a:ea typeface="微軟正黑體" panose="020B0604030504040204" pitchFamily="34" charset="-120"/>
              </a:rPr>
              <a:t>。</a:t>
            </a:r>
            <a:endParaRPr lang="en-US" altLang="zh-TW" sz="1400"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n"/>
            </a:pPr>
            <a:r>
              <a:rPr lang="zh-TW" altLang="en-US" sz="1600" b="1" dirty="0">
                <a:latin typeface="微軟正黑體" panose="020B0604030504040204" pitchFamily="34" charset="-120"/>
                <a:ea typeface="微軟正黑體" panose="020B0604030504040204" pitchFamily="34" charset="-120"/>
              </a:rPr>
              <a:t>不可以是 </a:t>
            </a:r>
            <a:r>
              <a:rPr lang="en-US" altLang="zh-TW" sz="1600" b="1" dirty="0">
                <a:latin typeface="微軟正黑體" panose="020B0604030504040204" pitchFamily="34" charset="-120"/>
                <a:ea typeface="微軟正黑體" panose="020B0604030504040204" pitchFamily="34" charset="-120"/>
              </a:rPr>
              <a:t>Transact-SQL </a:t>
            </a:r>
            <a:r>
              <a:rPr lang="zh-TW" altLang="en-US" sz="1600" b="1" dirty="0">
                <a:latin typeface="微軟正黑體" panose="020B0604030504040204" pitchFamily="34" charset="-120"/>
                <a:ea typeface="微軟正黑體" panose="020B0604030504040204" pitchFamily="34" charset="-120"/>
              </a:rPr>
              <a:t>保留字</a:t>
            </a:r>
            <a:endParaRPr lang="en-US" altLang="zh-TW" sz="1600" b="1" dirty="0">
              <a:latin typeface="微軟正黑體" panose="020B0604030504040204" pitchFamily="34" charset="-120"/>
              <a:ea typeface="微軟正黑體" panose="020B0604030504040204" pitchFamily="34" charset="-120"/>
            </a:endParaRPr>
          </a:p>
          <a:p>
            <a:pPr lvl="1">
              <a:lnSpc>
                <a:spcPct val="150000"/>
              </a:lnSpc>
              <a:buFont typeface="Wingdings" panose="05000000000000000000" pitchFamily="2" charset="2"/>
              <a:buChar char="Ø"/>
            </a:pPr>
            <a:r>
              <a:rPr lang="zh-TW" altLang="en-US" sz="1400" b="0" i="0" dirty="0">
                <a:solidFill>
                  <a:srgbClr val="161616"/>
                </a:solidFill>
                <a:effectLst/>
                <a:latin typeface="微軟正黑體" panose="020B0604030504040204" pitchFamily="34" charset="-120"/>
                <a:ea typeface="微軟正黑體" panose="020B0604030504040204" pitchFamily="34" charset="-120"/>
              </a:rPr>
              <a:t>如果識別碼與上述規則不符，必須使用雙引號 </a:t>
            </a:r>
            <a:r>
              <a:rPr lang="en-US" altLang="zh-TW" sz="1400" b="0" i="0" dirty="0">
                <a:solidFill>
                  <a:srgbClr val="161616"/>
                </a:solidFill>
                <a:effectLst/>
                <a:latin typeface="微軟正黑體" panose="020B0604030504040204" pitchFamily="34" charset="-120"/>
                <a:ea typeface="微軟正黑體" panose="020B0604030504040204" pitchFamily="34" charset="-120"/>
              </a:rPr>
              <a:t>("") </a:t>
            </a:r>
            <a:r>
              <a:rPr lang="zh-TW" altLang="en-US" sz="1400" b="0" i="0" dirty="0">
                <a:solidFill>
                  <a:srgbClr val="161616"/>
                </a:solidFill>
                <a:effectLst/>
                <a:latin typeface="微軟正黑體" panose="020B0604030504040204" pitchFamily="34" charset="-120"/>
                <a:ea typeface="微軟正黑體" panose="020B0604030504040204" pitchFamily="34" charset="-120"/>
              </a:rPr>
              <a:t>或方括號 </a:t>
            </a:r>
            <a:r>
              <a:rPr lang="en-US" altLang="zh-TW" sz="1400" b="0" i="0" dirty="0">
                <a:solidFill>
                  <a:srgbClr val="161616"/>
                </a:solidFill>
                <a:effectLst/>
                <a:latin typeface="微軟正黑體" panose="020B0604030504040204" pitchFamily="34" charset="-120"/>
                <a:ea typeface="微軟正黑體" panose="020B0604030504040204" pitchFamily="34" charset="-120"/>
              </a:rPr>
              <a:t>([]) </a:t>
            </a:r>
            <a:r>
              <a:rPr lang="zh-TW" altLang="en-US" sz="1400" b="0" i="0" dirty="0">
                <a:solidFill>
                  <a:srgbClr val="161616"/>
                </a:solidFill>
                <a:effectLst/>
                <a:latin typeface="微軟正黑體" panose="020B0604030504040204" pitchFamily="34" charset="-120"/>
                <a:ea typeface="微軟正黑體" panose="020B0604030504040204" pitchFamily="34" charset="-120"/>
              </a:rPr>
              <a:t>加以分隔。</a:t>
            </a:r>
            <a:endParaRPr lang="en-US" altLang="zh-TW" sz="1400"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n"/>
            </a:pPr>
            <a:r>
              <a:rPr lang="zh-TW" altLang="en-US" sz="1600" b="1" dirty="0">
                <a:latin typeface="微軟正黑體" panose="020B0604030504040204" pitchFamily="34" charset="-120"/>
                <a:ea typeface="微軟正黑體" panose="020B0604030504040204" pitchFamily="34" charset="-120"/>
              </a:rPr>
              <a:t>不允許內嵌的空格、特殊字元或補充字元。</a:t>
            </a:r>
          </a:p>
        </p:txBody>
      </p:sp>
    </p:spTree>
    <p:extLst>
      <p:ext uri="{BB962C8B-B14F-4D97-AF65-F5344CB8AC3E}">
        <p14:creationId xmlns:p14="http://schemas.microsoft.com/office/powerpoint/2010/main" val="47472369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使用輸出參數</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-4(</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lnSpcReduction="10000"/>
          </a:bodyPr>
          <a:lstStyle/>
          <a:p>
            <a:r>
              <a:rPr lang="en-US" altLang="zh-TW" sz="1800" dirty="0">
                <a:solidFill>
                  <a:srgbClr val="0000FF"/>
                </a:solidFill>
                <a:latin typeface="Consolas" panose="020B0609020204030204" pitchFamily="49" charset="0"/>
              </a:rPr>
              <a:t>CREATE OR ALTER</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PROC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P4</a:t>
            </a:r>
          </a:p>
          <a:p>
            <a:r>
              <a:rPr lang="en-US" altLang="zh-TW" sz="1800" dirty="0">
                <a:solidFill>
                  <a:srgbClr val="0000FF"/>
                </a:solidFill>
                <a:latin typeface="Consolas" panose="020B0609020204030204" pitchFamily="49" charset="0"/>
              </a:rPr>
              <a:t>AS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Orders</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RETURN</a:t>
            </a:r>
            <a:r>
              <a:rPr lang="en-US" altLang="zh-TW" sz="1800" dirty="0">
                <a:solidFill>
                  <a:srgbClr val="000000"/>
                </a:solidFill>
                <a:latin typeface="Consolas" panose="020B0609020204030204" pitchFamily="49" charset="0"/>
              </a:rPr>
              <a:t> 100</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en-US" altLang="zh-TW" sz="1800" dirty="0">
              <a:solidFill>
                <a:srgbClr val="000000"/>
              </a:solidFill>
              <a:latin typeface="Consolas" panose="020B0609020204030204" pitchFamily="49" charset="0"/>
            </a:endParaRPr>
          </a:p>
          <a:p>
            <a:endParaRPr lang="zh-TW" altLang="en-US"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DECLARE</a:t>
            </a:r>
            <a:r>
              <a:rPr lang="en-US" altLang="zh-TW" sz="1800" dirty="0">
                <a:solidFill>
                  <a:srgbClr val="000000"/>
                </a:solidFill>
                <a:latin typeface="Consolas" panose="020B0609020204030204" pitchFamily="49" charset="0"/>
              </a:rPr>
              <a:t> @n </a:t>
            </a:r>
            <a:r>
              <a:rPr lang="en-US" altLang="zh-TW" sz="1800" dirty="0">
                <a:solidFill>
                  <a:srgbClr val="0000FF"/>
                </a:solidFill>
                <a:latin typeface="Consolas" panose="020B0609020204030204" pitchFamily="49" charset="0"/>
              </a:rPr>
              <a:t>int</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@n</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P4</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@n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ret_value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8000"/>
                </a:solidFill>
                <a:latin typeface="Consolas" panose="020B0609020204030204" pitchFamily="49" charset="0"/>
              </a:rPr>
              <a:t>--100</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en-US" altLang="zh-TW"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47185498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使用輸出參數</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-5</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85000" lnSpcReduction="20000"/>
          </a:bodyPr>
          <a:lstStyle/>
          <a:p>
            <a:r>
              <a:rPr lang="en-US" altLang="zh-TW" sz="1800" dirty="0">
                <a:solidFill>
                  <a:srgbClr val="0000FF"/>
                </a:solidFill>
                <a:latin typeface="Consolas" panose="020B0609020204030204" pitchFamily="49" charset="0"/>
              </a:rPr>
              <a:t>CREATE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PROC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P5</a:t>
            </a:r>
          </a:p>
          <a:p>
            <a:r>
              <a:rPr lang="en-US" altLang="zh-TW" sz="1800" dirty="0">
                <a:solidFill>
                  <a:srgbClr val="000000"/>
                </a:solidFill>
                <a:latin typeface="Consolas" panose="020B0609020204030204" pitchFamily="49" charset="0"/>
              </a:rPr>
              <a:t>@yr </a:t>
            </a:r>
            <a:r>
              <a:rPr lang="en-US" altLang="zh-TW" sz="1800" dirty="0">
                <a:solidFill>
                  <a:srgbClr val="0000FF"/>
                </a:solidFill>
                <a:latin typeface="Consolas" panose="020B0609020204030204" pitchFamily="49" charset="0"/>
              </a:rPr>
              <a:t>int</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@mn </a:t>
            </a:r>
            <a:r>
              <a:rPr lang="en-US" altLang="zh-TW" sz="1800" dirty="0">
                <a:solidFill>
                  <a:srgbClr val="0000FF"/>
                </a:solidFill>
                <a:latin typeface="Consolas" panose="020B0609020204030204" pitchFamily="49" charset="0"/>
              </a:rPr>
              <a:t>int</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@record_count </a:t>
            </a:r>
            <a:r>
              <a:rPr lang="en-US" altLang="zh-TW" sz="1800" dirty="0">
                <a:solidFill>
                  <a:srgbClr val="0000FF"/>
                </a:solidFill>
                <a:latin typeface="Consolas" panose="020B0609020204030204" pitchFamily="49" charset="0"/>
              </a:rPr>
              <a:t>int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OUTPUT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AS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@record_count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FF"/>
                </a:solidFill>
                <a:latin typeface="Consolas" panose="020B0609020204030204" pitchFamily="49" charset="0"/>
              </a:rPr>
              <a:t>COUNT</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WHERE</a:t>
            </a:r>
            <a:r>
              <a:rPr lang="en-US" altLang="zh-TW" sz="1800" dirty="0">
                <a:solidFill>
                  <a:srgbClr val="000000"/>
                </a:solidFill>
                <a:latin typeface="Consolas" panose="020B0609020204030204" pitchFamily="49" charset="0"/>
              </a:rPr>
              <a:t> </a:t>
            </a:r>
            <a:r>
              <a:rPr lang="en-US" altLang="zh-TW" sz="1800" dirty="0">
                <a:solidFill>
                  <a:srgbClr val="FF00FF"/>
                </a:solidFill>
                <a:latin typeface="Consolas" panose="020B0609020204030204" pitchFamily="49" charset="0"/>
              </a:rPr>
              <a:t>YEAR</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OrderDate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@yr </a:t>
            </a:r>
            <a:r>
              <a:rPr lang="en-US" altLang="zh-TW" sz="1800" dirty="0">
                <a:solidFill>
                  <a:srgbClr val="808080"/>
                </a:solidFill>
                <a:latin typeface="Consolas" panose="020B0609020204030204" pitchFamily="49" charset="0"/>
              </a:rPr>
              <a:t>AND</a:t>
            </a:r>
            <a:r>
              <a:rPr lang="en-US" altLang="zh-TW" sz="1800" dirty="0">
                <a:solidFill>
                  <a:srgbClr val="000000"/>
                </a:solidFill>
                <a:latin typeface="Consolas" panose="020B0609020204030204" pitchFamily="49" charset="0"/>
              </a:rPr>
              <a:t> </a:t>
            </a:r>
            <a:r>
              <a:rPr lang="en-US" altLang="zh-TW" sz="1800" dirty="0">
                <a:solidFill>
                  <a:srgbClr val="FF00FF"/>
                </a:solidFill>
                <a:latin typeface="Consolas" panose="020B0609020204030204" pitchFamily="49" charset="0"/>
              </a:rPr>
              <a:t>MONTH</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OrderDate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@mn</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en-US" altLang="zh-TW" sz="1800" dirty="0">
              <a:solidFill>
                <a:srgbClr val="000000"/>
              </a:solidFill>
              <a:latin typeface="Consolas" panose="020B0609020204030204" pitchFamily="49" charset="0"/>
            </a:endParaRPr>
          </a:p>
          <a:p>
            <a:endParaRPr lang="zh-TW" altLang="en-US"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DECLARE</a:t>
            </a:r>
            <a:r>
              <a:rPr lang="en-US" altLang="zh-TW" sz="1800" dirty="0">
                <a:solidFill>
                  <a:srgbClr val="000000"/>
                </a:solidFill>
                <a:latin typeface="Consolas" panose="020B0609020204030204" pitchFamily="49" charset="0"/>
              </a:rPr>
              <a:t> @n </a:t>
            </a:r>
            <a:r>
              <a:rPr lang="en-US" altLang="zh-TW" sz="1800" dirty="0">
                <a:solidFill>
                  <a:srgbClr val="0000FF"/>
                </a:solidFill>
                <a:latin typeface="Consolas" panose="020B0609020204030204" pitchFamily="49" charset="0"/>
              </a:rPr>
              <a:t>int</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P5</a:t>
            </a:r>
            <a:r>
              <a:rPr lang="en-US" altLang="zh-TW" sz="1800" dirty="0">
                <a:solidFill>
                  <a:srgbClr val="0000FF"/>
                </a:solidFill>
                <a:latin typeface="Consolas" panose="020B0609020204030204" pitchFamily="49" charset="0"/>
              </a:rPr>
              <a:t> </a:t>
            </a:r>
            <a:r>
              <a:rPr lang="en-US" altLang="zh-TW" sz="1800" dirty="0">
                <a:solidFill>
                  <a:srgbClr val="000000"/>
                </a:solidFill>
                <a:latin typeface="Consolas" panose="020B0609020204030204" pitchFamily="49" charset="0"/>
              </a:rPr>
              <a:t>@yr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1997</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@mn</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1</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@record_count</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@n </a:t>
            </a:r>
            <a:r>
              <a:rPr lang="en-US" altLang="zh-TW" sz="1800" dirty="0">
                <a:solidFill>
                  <a:srgbClr val="0000FF"/>
                </a:solidFill>
                <a:latin typeface="Consolas" panose="020B0609020204030204" pitchFamily="49" charset="0"/>
              </a:rPr>
              <a:t>OUTPUT</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@n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RecordCount</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en-US" altLang="zh-TW"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70950250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參數探測</a:t>
            </a:r>
            <a:r>
              <a:rPr lang="en-US" altLang="zh-TW" b="1" dirty="0">
                <a:latin typeface="微軟正黑體" panose="020B0604030504040204" pitchFamily="34" charset="-120"/>
                <a:ea typeface="微軟正黑體" panose="020B0604030504040204" pitchFamily="34" charset="-120"/>
              </a:rPr>
              <a:t>(Parameter </a:t>
            </a:r>
            <a:r>
              <a:rPr lang="en-US" altLang="zh-TW" b="1" dirty="0" err="1">
                <a:latin typeface="微軟正黑體" panose="020B0604030504040204" pitchFamily="34" charset="-120"/>
                <a:ea typeface="微軟正黑體" panose="020B0604030504040204" pitchFamily="34" charset="-120"/>
              </a:rPr>
              <a:t>Sniffering</a:t>
            </a:r>
            <a:r>
              <a:rPr lang="en-US" altLang="zh-TW" b="1" dirty="0">
                <a:latin typeface="微軟正黑體" panose="020B0604030504040204" pitchFamily="34" charset="-120"/>
                <a:ea typeface="微軟正黑體" panose="020B0604030504040204" pitchFamily="34" charset="-120"/>
              </a:rPr>
              <a:t>)</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pPr algn="just">
              <a:lnSpc>
                <a:spcPct val="150000"/>
              </a:lnSpc>
            </a:pPr>
            <a:r>
              <a:rPr lang="zh-TW" altLang="en-US" sz="2200" kern="100" dirty="0">
                <a:effectLst/>
                <a:latin typeface="微軟正黑體" panose="020B0604030504040204" pitchFamily="34" charset="-120"/>
                <a:ea typeface="微軟正黑體" panose="020B0604030504040204" pitchFamily="34" charset="-120"/>
                <a:cs typeface="Segoe UI" panose="020B0502040204020203" pitchFamily="34" charset="0"/>
              </a:rPr>
              <a:t>預存程序執行時，重複使用先前執行過同樣的執行計劃通常不會有太大的問題。但在使用參數時，重複的執行計劃可能在效能並不理想，各而需要重新產生執行計劃。</a:t>
            </a:r>
          </a:p>
          <a:p>
            <a:pPr algn="just">
              <a:lnSpc>
                <a:spcPct val="150000"/>
              </a:lnSpc>
            </a:pPr>
            <a:r>
              <a:rPr lang="zh-TW" altLang="en-US" sz="2200" kern="100" dirty="0">
                <a:effectLst/>
                <a:latin typeface="微軟正黑體" panose="020B0604030504040204" pitchFamily="34" charset="-120"/>
                <a:ea typeface="微軟正黑體" panose="020B0604030504040204" pitchFamily="34" charset="-120"/>
                <a:cs typeface="Segoe UI" panose="020B0502040204020203" pitchFamily="34" charset="0"/>
              </a:rPr>
              <a:t>這個問題通常稱之為參數探測</a:t>
            </a:r>
            <a:r>
              <a:rPr lang="en-US"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rPr>
              <a:t>(</a:t>
            </a:r>
            <a:r>
              <a:rPr lang="en-US" altLang="zh-TW" sz="2200" kern="100" dirty="0" err="1">
                <a:effectLst/>
                <a:latin typeface="微軟正黑體" panose="020B0604030504040204" pitchFamily="34" charset="-120"/>
                <a:ea typeface="微軟正黑體" panose="020B0604030504040204" pitchFamily="34" charset="-120"/>
                <a:cs typeface="Segoe UI" panose="020B0502040204020203" pitchFamily="34" charset="0"/>
              </a:rPr>
              <a:t>Parmeter</a:t>
            </a:r>
            <a:r>
              <a:rPr lang="en-US"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rPr>
              <a:t> Sniffing)</a:t>
            </a:r>
            <a:r>
              <a:rPr lang="zh-TW" altLang="en-US" sz="2200" kern="100" dirty="0">
                <a:effectLst/>
                <a:latin typeface="微軟正黑體" panose="020B0604030504040204" pitchFamily="34" charset="-120"/>
                <a:ea typeface="微軟正黑體" panose="020B0604030504040204" pitchFamily="34" charset="-120"/>
                <a:cs typeface="Segoe UI" panose="020B0502040204020203" pitchFamily="34" charset="0"/>
              </a:rPr>
              <a:t>問題，</a:t>
            </a:r>
            <a:r>
              <a:rPr lang="en-US"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rPr>
              <a:t>SQL Server</a:t>
            </a:r>
            <a:r>
              <a:rPr lang="zh-TW" altLang="en-US" sz="2200" kern="100" dirty="0">
                <a:effectLst/>
                <a:latin typeface="微軟正黑體" panose="020B0604030504040204" pitchFamily="34" charset="-120"/>
                <a:ea typeface="微軟正黑體" panose="020B0604030504040204" pitchFamily="34" charset="-120"/>
                <a:cs typeface="Segoe UI" panose="020B0502040204020203" pitchFamily="34" charset="0"/>
              </a:rPr>
              <a:t>有幾個解這個問題的方法。注意到參數探測僅適用於預存程序的參數，對於批次執行的變數是沒有作用的。</a:t>
            </a:r>
          </a:p>
          <a:p>
            <a:pPr algn="just">
              <a:lnSpc>
                <a:spcPct val="150000"/>
              </a:lnSpc>
            </a:pPr>
            <a:endParaRPr lang="en-US"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endParaRPr>
          </a:p>
        </p:txBody>
      </p:sp>
    </p:spTree>
    <p:extLst>
      <p:ext uri="{BB962C8B-B14F-4D97-AF65-F5344CB8AC3E}">
        <p14:creationId xmlns:p14="http://schemas.microsoft.com/office/powerpoint/2010/main" val="69839869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參數探測</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-6</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lnSpcReduction="10000"/>
          </a:bodyPr>
          <a:lstStyle/>
          <a:p>
            <a:r>
              <a:rPr lang="en-US" altLang="zh-TW" sz="1800" dirty="0">
                <a:solidFill>
                  <a:srgbClr val="0000FF"/>
                </a:solidFill>
                <a:latin typeface="Consolas" panose="020B0609020204030204" pitchFamily="49" charset="0"/>
              </a:rPr>
              <a:t>CREATE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PROC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P6</a:t>
            </a:r>
          </a:p>
          <a:p>
            <a:r>
              <a:rPr lang="en-US" altLang="zh-TW" sz="1800" dirty="0">
                <a:solidFill>
                  <a:srgbClr val="000000"/>
                </a:solidFill>
                <a:latin typeface="Consolas" panose="020B0609020204030204" pitchFamily="49" charset="0"/>
              </a:rPr>
              <a:t>@d1 </a:t>
            </a:r>
            <a:r>
              <a:rPr lang="en-US" altLang="zh-TW" sz="1800" dirty="0">
                <a:solidFill>
                  <a:srgbClr val="0000FF"/>
                </a:solidFill>
                <a:latin typeface="Consolas" panose="020B0609020204030204" pitchFamily="49" charset="0"/>
              </a:rPr>
              <a:t>date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@d2 </a:t>
            </a:r>
            <a:r>
              <a:rPr lang="en-US" altLang="zh-TW" sz="1800" dirty="0">
                <a:solidFill>
                  <a:srgbClr val="0000FF"/>
                </a:solidFill>
                <a:latin typeface="Consolas" panose="020B0609020204030204" pitchFamily="49" charset="0"/>
              </a:rPr>
              <a:t>date</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AS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WHERE</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OrderDate</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BETWEEN</a:t>
            </a:r>
            <a:r>
              <a:rPr lang="en-US" altLang="zh-TW" sz="1800" dirty="0">
                <a:solidFill>
                  <a:srgbClr val="000000"/>
                </a:solidFill>
                <a:latin typeface="Consolas" panose="020B0609020204030204" pitchFamily="49" charset="0"/>
              </a:rPr>
              <a:t> @d1 </a:t>
            </a:r>
            <a:r>
              <a:rPr lang="en-US" altLang="zh-TW" sz="1800" dirty="0">
                <a:solidFill>
                  <a:srgbClr val="808080"/>
                </a:solidFill>
                <a:latin typeface="Consolas" panose="020B0609020204030204" pitchFamily="49" charset="0"/>
              </a:rPr>
              <a:t>AND</a:t>
            </a:r>
            <a:r>
              <a:rPr lang="en-US" altLang="zh-TW" sz="1800" dirty="0">
                <a:solidFill>
                  <a:srgbClr val="000000"/>
                </a:solidFill>
                <a:latin typeface="Consolas" panose="020B0609020204030204" pitchFamily="49" charset="0"/>
              </a:rPr>
              <a:t> @d2</a:t>
            </a:r>
          </a:p>
          <a:p>
            <a:r>
              <a:rPr lang="en-US" altLang="zh-TW" sz="1800" dirty="0">
                <a:solidFill>
                  <a:srgbClr val="0000FF"/>
                </a:solidFill>
                <a:latin typeface="Consolas" panose="020B0609020204030204" pitchFamily="49" charset="0"/>
              </a:rPr>
              <a:t>GO</a:t>
            </a:r>
          </a:p>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P6</a:t>
            </a:r>
            <a:r>
              <a:rPr lang="en-US" altLang="zh-TW" sz="1800" dirty="0">
                <a:solidFill>
                  <a:srgbClr val="0000FF"/>
                </a:solidFill>
                <a:latin typeface="Consolas" panose="020B0609020204030204" pitchFamily="49" charset="0"/>
              </a:rPr>
              <a:t> </a:t>
            </a:r>
            <a:r>
              <a:rPr lang="en-US" altLang="zh-TW" sz="1800" dirty="0">
                <a:solidFill>
                  <a:srgbClr val="000000"/>
                </a:solidFill>
                <a:latin typeface="Consolas" panose="020B0609020204030204" pitchFamily="49" charset="0"/>
              </a:rPr>
              <a:t>@d1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'1997-1-1'</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@d2</a:t>
            </a:r>
            <a:r>
              <a:rPr lang="en-US" altLang="zh-TW" sz="1800" dirty="0">
                <a:solidFill>
                  <a:srgbClr val="808080"/>
                </a:solidFill>
                <a:latin typeface="Consolas" panose="020B0609020204030204" pitchFamily="49" charset="0"/>
              </a:rPr>
              <a:t>=</a:t>
            </a:r>
            <a:r>
              <a:rPr lang="en-US" altLang="zh-TW" sz="1800" dirty="0">
                <a:solidFill>
                  <a:srgbClr val="FF0000"/>
                </a:solidFill>
                <a:latin typeface="Consolas" panose="020B0609020204030204" pitchFamily="49" charset="0"/>
              </a:rPr>
              <a:t>'1997-1-5'</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P6</a:t>
            </a:r>
            <a:r>
              <a:rPr lang="en-US" altLang="zh-TW" sz="1800" dirty="0">
                <a:solidFill>
                  <a:srgbClr val="0000FF"/>
                </a:solidFill>
                <a:latin typeface="Consolas" panose="020B0609020204030204" pitchFamily="49" charset="0"/>
              </a:rPr>
              <a:t> </a:t>
            </a:r>
            <a:r>
              <a:rPr lang="en-US" altLang="zh-TW" sz="1800" dirty="0">
                <a:solidFill>
                  <a:srgbClr val="000000"/>
                </a:solidFill>
                <a:latin typeface="Consolas" panose="020B0609020204030204" pitchFamily="49" charset="0"/>
              </a:rPr>
              <a:t>@d1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'1997-1-1'</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@d2</a:t>
            </a:r>
            <a:r>
              <a:rPr lang="en-US" altLang="zh-TW" sz="1800" dirty="0">
                <a:solidFill>
                  <a:srgbClr val="808080"/>
                </a:solidFill>
                <a:latin typeface="Consolas" panose="020B0609020204030204" pitchFamily="49" charset="0"/>
              </a:rPr>
              <a:t>=</a:t>
            </a:r>
            <a:r>
              <a:rPr lang="en-US" altLang="zh-TW" sz="1800" dirty="0">
                <a:solidFill>
                  <a:srgbClr val="FF0000"/>
                </a:solidFill>
                <a:latin typeface="Consolas" panose="020B0609020204030204" pitchFamily="49" charset="0"/>
              </a:rPr>
              <a:t>'1997-1-31'</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P6</a:t>
            </a:r>
            <a:r>
              <a:rPr lang="en-US" altLang="zh-TW" sz="1800" dirty="0">
                <a:solidFill>
                  <a:srgbClr val="0000FF"/>
                </a:solidFill>
                <a:latin typeface="Consolas" panose="020B0609020204030204" pitchFamily="49" charset="0"/>
              </a:rPr>
              <a:t> </a:t>
            </a:r>
            <a:r>
              <a:rPr lang="en-US" altLang="zh-TW" sz="1800" dirty="0">
                <a:solidFill>
                  <a:srgbClr val="000000"/>
                </a:solidFill>
                <a:latin typeface="Consolas" panose="020B0609020204030204" pitchFamily="49" charset="0"/>
              </a:rPr>
              <a:t>@d1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'1997-1-1'</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@d2</a:t>
            </a:r>
            <a:r>
              <a:rPr lang="en-US" altLang="zh-TW" sz="1800" dirty="0">
                <a:solidFill>
                  <a:srgbClr val="808080"/>
                </a:solidFill>
                <a:latin typeface="Consolas" panose="020B0609020204030204" pitchFamily="49" charset="0"/>
              </a:rPr>
              <a:t>=</a:t>
            </a:r>
            <a:r>
              <a:rPr lang="en-US" altLang="zh-TW" sz="1800" dirty="0">
                <a:solidFill>
                  <a:srgbClr val="FF0000"/>
                </a:solidFill>
                <a:latin typeface="Consolas" panose="020B0609020204030204" pitchFamily="49" charset="0"/>
              </a:rPr>
              <a:t>'1997-1-31'</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WITH</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RECOMPILE</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en-US"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endParaRPr>
          </a:p>
        </p:txBody>
      </p:sp>
    </p:spTree>
    <p:extLst>
      <p:ext uri="{BB962C8B-B14F-4D97-AF65-F5344CB8AC3E}">
        <p14:creationId xmlns:p14="http://schemas.microsoft.com/office/powerpoint/2010/main" val="86224743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參數探測</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-6(</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r>
              <a:rPr lang="en-US" altLang="zh-TW" sz="1800" dirty="0">
                <a:solidFill>
                  <a:srgbClr val="0000FF"/>
                </a:solidFill>
                <a:latin typeface="Consolas" panose="020B0609020204030204" pitchFamily="49" charset="0"/>
              </a:rPr>
              <a:t>CREATE OR ALTER</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PROC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P6</a:t>
            </a:r>
          </a:p>
          <a:p>
            <a:r>
              <a:rPr lang="en-US" altLang="zh-TW" sz="1800" dirty="0">
                <a:solidFill>
                  <a:srgbClr val="000000"/>
                </a:solidFill>
                <a:latin typeface="Consolas" panose="020B0609020204030204" pitchFamily="49" charset="0"/>
              </a:rPr>
              <a:t>@d1 </a:t>
            </a:r>
            <a:r>
              <a:rPr lang="en-US" altLang="zh-TW" sz="1800" dirty="0">
                <a:solidFill>
                  <a:srgbClr val="0000FF"/>
                </a:solidFill>
                <a:latin typeface="Consolas" panose="020B0609020204030204" pitchFamily="49" charset="0"/>
              </a:rPr>
              <a:t>date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@d2 </a:t>
            </a:r>
            <a:r>
              <a:rPr lang="en-US" altLang="zh-TW" sz="1800" dirty="0">
                <a:solidFill>
                  <a:srgbClr val="0000FF"/>
                </a:solidFill>
                <a:latin typeface="Consolas" panose="020B0609020204030204" pitchFamily="49" charset="0"/>
              </a:rPr>
              <a:t>date</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WITH</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RECOMPILE</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AS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WHERE</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OrderDate</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BETWEEN</a:t>
            </a:r>
            <a:r>
              <a:rPr lang="en-US" altLang="zh-TW" sz="1800" dirty="0">
                <a:solidFill>
                  <a:srgbClr val="000000"/>
                </a:solidFill>
                <a:latin typeface="Consolas" panose="020B0609020204030204" pitchFamily="49" charset="0"/>
              </a:rPr>
              <a:t> @d1 </a:t>
            </a:r>
            <a:r>
              <a:rPr lang="en-US" altLang="zh-TW" sz="1800" dirty="0">
                <a:solidFill>
                  <a:srgbClr val="808080"/>
                </a:solidFill>
                <a:latin typeface="Consolas" panose="020B0609020204030204" pitchFamily="49" charset="0"/>
              </a:rPr>
              <a:t>AND</a:t>
            </a:r>
            <a:r>
              <a:rPr lang="en-US" altLang="zh-TW" sz="1800" dirty="0">
                <a:solidFill>
                  <a:srgbClr val="000000"/>
                </a:solidFill>
                <a:latin typeface="Consolas" panose="020B0609020204030204" pitchFamily="49" charset="0"/>
              </a:rPr>
              <a:t> @d2</a:t>
            </a:r>
          </a:p>
          <a:p>
            <a:r>
              <a:rPr lang="en-US" altLang="zh-TW" sz="1800" dirty="0">
                <a:solidFill>
                  <a:srgbClr val="0000FF"/>
                </a:solidFill>
                <a:latin typeface="Consolas" panose="020B0609020204030204" pitchFamily="49" charset="0"/>
              </a:rPr>
              <a:t>GO</a:t>
            </a:r>
          </a:p>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P6</a:t>
            </a:r>
            <a:r>
              <a:rPr lang="en-US" altLang="zh-TW" sz="1800" dirty="0">
                <a:solidFill>
                  <a:srgbClr val="0000FF"/>
                </a:solidFill>
                <a:latin typeface="Consolas" panose="020B0609020204030204" pitchFamily="49" charset="0"/>
              </a:rPr>
              <a:t> </a:t>
            </a:r>
            <a:r>
              <a:rPr lang="en-US" altLang="zh-TW" sz="1800" dirty="0">
                <a:solidFill>
                  <a:srgbClr val="000000"/>
                </a:solidFill>
                <a:latin typeface="Consolas" panose="020B0609020204030204" pitchFamily="49" charset="0"/>
              </a:rPr>
              <a:t>@d1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'1997-1-1'</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@d2</a:t>
            </a:r>
            <a:r>
              <a:rPr lang="en-US" altLang="zh-TW" sz="1800" dirty="0">
                <a:solidFill>
                  <a:srgbClr val="808080"/>
                </a:solidFill>
                <a:latin typeface="Consolas" panose="020B0609020204030204" pitchFamily="49" charset="0"/>
              </a:rPr>
              <a:t>=</a:t>
            </a:r>
            <a:r>
              <a:rPr lang="en-US" altLang="zh-TW" sz="1800" dirty="0">
                <a:solidFill>
                  <a:srgbClr val="FF0000"/>
                </a:solidFill>
                <a:latin typeface="Consolas" panose="020B0609020204030204" pitchFamily="49" charset="0"/>
              </a:rPr>
              <a:t>'1997-1-5'</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P6</a:t>
            </a:r>
            <a:r>
              <a:rPr lang="en-US" altLang="zh-TW" sz="1800" dirty="0">
                <a:solidFill>
                  <a:srgbClr val="0000FF"/>
                </a:solidFill>
                <a:latin typeface="Consolas" panose="020B0609020204030204" pitchFamily="49" charset="0"/>
              </a:rPr>
              <a:t> </a:t>
            </a:r>
            <a:r>
              <a:rPr lang="en-US" altLang="zh-TW" sz="1800" dirty="0">
                <a:solidFill>
                  <a:srgbClr val="000000"/>
                </a:solidFill>
                <a:latin typeface="Consolas" panose="020B0609020204030204" pitchFamily="49" charset="0"/>
              </a:rPr>
              <a:t>@d1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'1997-1-1'</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@d2</a:t>
            </a:r>
            <a:r>
              <a:rPr lang="en-US" altLang="zh-TW" sz="1800" dirty="0">
                <a:solidFill>
                  <a:srgbClr val="808080"/>
                </a:solidFill>
                <a:latin typeface="Consolas" panose="020B0609020204030204" pitchFamily="49" charset="0"/>
              </a:rPr>
              <a:t>=</a:t>
            </a:r>
            <a:r>
              <a:rPr lang="en-US" altLang="zh-TW" sz="1800" dirty="0">
                <a:solidFill>
                  <a:srgbClr val="FF0000"/>
                </a:solidFill>
                <a:latin typeface="Consolas" panose="020B0609020204030204" pitchFamily="49" charset="0"/>
              </a:rPr>
              <a:t>'1997-1-31'</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endParaRPr lang="en-US"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endParaRPr>
          </a:p>
        </p:txBody>
      </p:sp>
    </p:spTree>
    <p:extLst>
      <p:ext uri="{BB962C8B-B14F-4D97-AF65-F5344CB8AC3E}">
        <p14:creationId xmlns:p14="http://schemas.microsoft.com/office/powerpoint/2010/main" val="387294903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參數探測</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範例</a:t>
            </a:r>
            <a:r>
              <a:rPr lang="en-US" altLang="zh-TW" b="1" dirty="0">
                <a:latin typeface="微軟正黑體" panose="020B0604030504040204" pitchFamily="34" charset="-120"/>
                <a:ea typeface="微軟正黑體" panose="020B0604030504040204" pitchFamily="34" charset="-120"/>
              </a:rPr>
              <a:t>-6(</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r>
              <a:rPr lang="en-US" altLang="zh-TW" sz="1800" dirty="0">
                <a:solidFill>
                  <a:srgbClr val="0000FF"/>
                </a:solidFill>
                <a:latin typeface="Consolas" panose="020B0609020204030204" pitchFamily="49" charset="0"/>
              </a:rPr>
              <a:t>CREATE OR ALTER</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PROC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P6</a:t>
            </a:r>
          </a:p>
          <a:p>
            <a:r>
              <a:rPr lang="en-US" altLang="zh-TW" sz="1800" dirty="0">
                <a:solidFill>
                  <a:srgbClr val="000000"/>
                </a:solidFill>
                <a:latin typeface="Consolas" panose="020B0609020204030204" pitchFamily="49" charset="0"/>
              </a:rPr>
              <a:t>@d1 </a:t>
            </a:r>
            <a:r>
              <a:rPr lang="en-US" altLang="zh-TW" sz="1800" dirty="0">
                <a:solidFill>
                  <a:srgbClr val="0000FF"/>
                </a:solidFill>
                <a:latin typeface="Consolas" panose="020B0609020204030204" pitchFamily="49" charset="0"/>
              </a:rPr>
              <a:t>date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@d2 </a:t>
            </a:r>
            <a:r>
              <a:rPr lang="en-US" altLang="zh-TW" sz="1800" dirty="0">
                <a:solidFill>
                  <a:srgbClr val="0000FF"/>
                </a:solidFill>
                <a:latin typeface="Consolas" panose="020B0609020204030204" pitchFamily="49" charset="0"/>
              </a:rPr>
              <a:t>date</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AS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WHERE</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OrderDate</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BETWEEN</a:t>
            </a:r>
            <a:r>
              <a:rPr lang="en-US" altLang="zh-TW" sz="1800" dirty="0">
                <a:solidFill>
                  <a:srgbClr val="000000"/>
                </a:solidFill>
                <a:latin typeface="Consolas" panose="020B0609020204030204" pitchFamily="49" charset="0"/>
              </a:rPr>
              <a:t> @d1 </a:t>
            </a:r>
            <a:r>
              <a:rPr lang="en-US" altLang="zh-TW" sz="1800" dirty="0">
                <a:solidFill>
                  <a:srgbClr val="808080"/>
                </a:solidFill>
                <a:latin typeface="Consolas" panose="020B0609020204030204" pitchFamily="49" charset="0"/>
              </a:rPr>
              <a:t>AND</a:t>
            </a:r>
            <a:r>
              <a:rPr lang="en-US" altLang="zh-TW" sz="1800" dirty="0">
                <a:solidFill>
                  <a:srgbClr val="000000"/>
                </a:solidFill>
                <a:latin typeface="Consolas" panose="020B0609020204030204" pitchFamily="49" charset="0"/>
              </a:rPr>
              <a:t> @d2</a:t>
            </a:r>
          </a:p>
          <a:p>
            <a:r>
              <a:rPr lang="en-US" altLang="zh-TW" sz="1800" dirty="0">
                <a:solidFill>
                  <a:srgbClr val="0000FF"/>
                </a:solidFill>
                <a:latin typeface="Consolas" panose="020B0609020204030204" pitchFamily="49" charset="0"/>
              </a:rPr>
              <a:t>OPTION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OPTIMIZE </a:t>
            </a:r>
            <a:r>
              <a:rPr lang="en-US" altLang="zh-TW" sz="1800" dirty="0">
                <a:solidFill>
                  <a:srgbClr val="0000FF"/>
                </a:solidFill>
                <a:latin typeface="Consolas" panose="020B0609020204030204" pitchFamily="49" charset="0"/>
              </a:rPr>
              <a:t>FOR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@d1</a:t>
            </a:r>
            <a:r>
              <a:rPr lang="en-US" altLang="zh-TW" sz="1800" dirty="0">
                <a:solidFill>
                  <a:srgbClr val="808080"/>
                </a:solidFill>
                <a:latin typeface="Consolas" panose="020B0609020204030204" pitchFamily="49" charset="0"/>
              </a:rPr>
              <a:t>=</a:t>
            </a:r>
            <a:r>
              <a:rPr lang="en-US" altLang="zh-TW" sz="1800" dirty="0">
                <a:solidFill>
                  <a:srgbClr val="FF0000"/>
                </a:solidFill>
                <a:latin typeface="Consolas" panose="020B0609020204030204" pitchFamily="49" charset="0"/>
              </a:rPr>
              <a:t>'1997-1-1'</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@d2</a:t>
            </a:r>
            <a:r>
              <a:rPr lang="en-US" altLang="zh-TW" sz="1800" dirty="0">
                <a:solidFill>
                  <a:srgbClr val="808080"/>
                </a:solidFill>
                <a:latin typeface="Consolas" panose="020B0609020204030204" pitchFamily="49" charset="0"/>
              </a:rPr>
              <a:t>=</a:t>
            </a:r>
            <a:r>
              <a:rPr lang="en-US" altLang="zh-TW" sz="1800" dirty="0">
                <a:solidFill>
                  <a:srgbClr val="FF0000"/>
                </a:solidFill>
                <a:latin typeface="Consolas" panose="020B0609020204030204" pitchFamily="49" charset="0"/>
              </a:rPr>
              <a:t>'1997-1-31'</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p>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P6</a:t>
            </a:r>
            <a:r>
              <a:rPr lang="en-US" altLang="zh-TW" sz="1800" dirty="0">
                <a:solidFill>
                  <a:srgbClr val="0000FF"/>
                </a:solidFill>
                <a:latin typeface="Consolas" panose="020B0609020204030204" pitchFamily="49" charset="0"/>
              </a:rPr>
              <a:t> </a:t>
            </a:r>
            <a:r>
              <a:rPr lang="en-US" altLang="zh-TW" sz="1800" dirty="0">
                <a:solidFill>
                  <a:srgbClr val="000000"/>
                </a:solidFill>
                <a:latin typeface="Consolas" panose="020B0609020204030204" pitchFamily="49" charset="0"/>
              </a:rPr>
              <a:t>@d1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'1997-1-1'</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@d2</a:t>
            </a:r>
            <a:r>
              <a:rPr lang="en-US" altLang="zh-TW" sz="1800" dirty="0">
                <a:solidFill>
                  <a:srgbClr val="808080"/>
                </a:solidFill>
                <a:latin typeface="Consolas" panose="020B0609020204030204" pitchFamily="49" charset="0"/>
              </a:rPr>
              <a:t>=</a:t>
            </a:r>
            <a:r>
              <a:rPr lang="en-US" altLang="zh-TW" sz="1800" dirty="0">
                <a:solidFill>
                  <a:srgbClr val="FF0000"/>
                </a:solidFill>
                <a:latin typeface="Consolas" panose="020B0609020204030204" pitchFamily="49" charset="0"/>
              </a:rPr>
              <a:t>'1997-1-5'</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P6</a:t>
            </a:r>
            <a:r>
              <a:rPr lang="en-US" altLang="zh-TW" sz="1800" dirty="0">
                <a:solidFill>
                  <a:srgbClr val="0000FF"/>
                </a:solidFill>
                <a:latin typeface="Consolas" panose="020B0609020204030204" pitchFamily="49" charset="0"/>
              </a:rPr>
              <a:t> </a:t>
            </a:r>
            <a:r>
              <a:rPr lang="en-US" altLang="zh-TW" sz="1800" dirty="0">
                <a:solidFill>
                  <a:srgbClr val="000000"/>
                </a:solidFill>
                <a:latin typeface="Consolas" panose="020B0609020204030204" pitchFamily="49" charset="0"/>
              </a:rPr>
              <a:t>@d1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'1997-1-1'</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@d2</a:t>
            </a:r>
            <a:r>
              <a:rPr lang="en-US" altLang="zh-TW" sz="1800" dirty="0">
                <a:solidFill>
                  <a:srgbClr val="808080"/>
                </a:solidFill>
                <a:latin typeface="Consolas" panose="020B0609020204030204" pitchFamily="49" charset="0"/>
              </a:rPr>
              <a:t>=</a:t>
            </a:r>
            <a:r>
              <a:rPr lang="en-US" altLang="zh-TW" sz="1800" dirty="0">
                <a:solidFill>
                  <a:srgbClr val="FF0000"/>
                </a:solidFill>
                <a:latin typeface="Consolas" panose="020B0609020204030204" pitchFamily="49" charset="0"/>
              </a:rPr>
              <a:t>'1997-1-31'</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endParaRPr lang="en-US"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endParaRPr>
          </a:p>
        </p:txBody>
      </p:sp>
    </p:spTree>
    <p:extLst>
      <p:ext uri="{BB962C8B-B14F-4D97-AF65-F5344CB8AC3E}">
        <p14:creationId xmlns:p14="http://schemas.microsoft.com/office/powerpoint/2010/main" val="184836935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心得與討論</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161619505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10. </a:t>
            </a:r>
            <a:r>
              <a:rPr lang="zh-TW" altLang="en-US" b="1" dirty="0">
                <a:latin typeface="微軟正黑體" panose="020B0604030504040204" pitchFamily="34" charset="-120"/>
                <a:ea typeface="微軟正黑體" panose="020B0604030504040204" pitchFamily="34" charset="-120"/>
              </a:rPr>
              <a:t>函數</a:t>
            </a:r>
            <a:r>
              <a:rPr lang="en-US" altLang="zh-TW" b="1" dirty="0">
                <a:latin typeface="微軟正黑體" panose="020B0604030504040204" pitchFamily="34" charset="-120"/>
                <a:ea typeface="微軟正黑體" panose="020B0604030504040204" pitchFamily="34" charset="-120"/>
              </a:rPr>
              <a:t>(Function)</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29033996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SQL Server</a:t>
            </a:r>
            <a:r>
              <a:rPr lang="zh-TW" altLang="en-US" b="1" dirty="0">
                <a:latin typeface="微軟正黑體" panose="020B0604030504040204" pitchFamily="34" charset="-120"/>
                <a:ea typeface="微軟正黑體" panose="020B0604030504040204" pitchFamily="34" charset="-120"/>
              </a:rPr>
              <a:t>的函數</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pPr algn="just">
              <a:lnSpc>
                <a:spcPct val="150000"/>
              </a:lnSpc>
            </a:pPr>
            <a:r>
              <a:rPr lang="zh-TW" altLang="en-US" sz="2200" kern="100" dirty="0">
                <a:latin typeface="微軟正黑體" panose="020B0604030504040204" pitchFamily="34" charset="-120"/>
                <a:ea typeface="微軟正黑體" panose="020B0604030504040204" pitchFamily="34" charset="-120"/>
                <a:cs typeface="Segoe UI" panose="020B0502040204020203" pitchFamily="34" charset="0"/>
              </a:rPr>
              <a:t>函數是包含一個或多個</a:t>
            </a:r>
            <a:r>
              <a:rPr lang="en-US" altLang="zh-TW" sz="2200" kern="100" dirty="0">
                <a:latin typeface="微軟正黑體" panose="020B0604030504040204" pitchFamily="34" charset="-120"/>
                <a:ea typeface="微軟正黑體" panose="020B0604030504040204" pitchFamily="34" charset="-120"/>
                <a:cs typeface="Segoe UI" panose="020B0502040204020203" pitchFamily="34" charset="0"/>
              </a:rPr>
              <a:t>Transact-SQL</a:t>
            </a:r>
            <a:r>
              <a:rPr lang="zh-TW" altLang="en-US" sz="2200" kern="100" dirty="0">
                <a:latin typeface="微軟正黑體" panose="020B0604030504040204" pitchFamily="34" charset="-120"/>
                <a:ea typeface="微軟正黑體" panose="020B0604030504040204" pitchFamily="34" charset="-120"/>
                <a:cs typeface="Segoe UI" panose="020B0502040204020203" pitchFamily="34" charset="0"/>
              </a:rPr>
              <a:t>陳述式的程序可以將程式碼封裝以重複使用。函數可以輸入零個到多個參數，然後輸出一個純量值</a:t>
            </a:r>
            <a:r>
              <a:rPr lang="en-US" altLang="zh-TW" sz="2200" kern="100" dirty="0">
                <a:latin typeface="微軟正黑體" panose="020B0604030504040204" pitchFamily="34" charset="-120"/>
                <a:ea typeface="微軟正黑體" panose="020B0604030504040204" pitchFamily="34" charset="-120"/>
                <a:cs typeface="Segoe UI" panose="020B0502040204020203" pitchFamily="34" charset="0"/>
              </a:rPr>
              <a:t>(scalar)</a:t>
            </a:r>
            <a:r>
              <a:rPr lang="zh-TW" altLang="en-US" sz="2200" kern="100" dirty="0">
                <a:latin typeface="微軟正黑體" panose="020B0604030504040204" pitchFamily="34" charset="-120"/>
                <a:ea typeface="微軟正黑體" panose="020B0604030504040204" pitchFamily="34" charset="-120"/>
                <a:cs typeface="Segoe UI" panose="020B0502040204020203" pitchFamily="34" charset="0"/>
              </a:rPr>
              <a:t>或是表格</a:t>
            </a:r>
            <a:r>
              <a:rPr lang="en-US" altLang="zh-TW" sz="2200" kern="100" dirty="0">
                <a:latin typeface="微軟正黑體" panose="020B0604030504040204" pitchFamily="34" charset="-120"/>
                <a:ea typeface="微軟正黑體" panose="020B0604030504040204" pitchFamily="34" charset="-120"/>
                <a:cs typeface="Segoe UI" panose="020B0502040204020203" pitchFamily="34" charset="0"/>
              </a:rPr>
              <a:t>(table)</a:t>
            </a:r>
            <a:r>
              <a:rPr lang="zh-TW" altLang="en-US" sz="2200" kern="100" dirty="0">
                <a:latin typeface="微軟正黑體" panose="020B0604030504040204" pitchFamily="34" charset="-120"/>
                <a:ea typeface="微軟正黑體" panose="020B0604030504040204" pitchFamily="34" charset="-120"/>
                <a:cs typeface="Segoe UI" panose="020B0502040204020203" pitchFamily="34" charset="0"/>
              </a:rPr>
              <a:t>。函數並不支援輸出參數而是直接將結果以純量或是表格的形式回傳。</a:t>
            </a:r>
          </a:p>
        </p:txBody>
      </p:sp>
    </p:spTree>
    <p:extLst>
      <p:ext uri="{BB962C8B-B14F-4D97-AF65-F5344CB8AC3E}">
        <p14:creationId xmlns:p14="http://schemas.microsoft.com/office/powerpoint/2010/main" val="71642426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函數的類型</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92500" lnSpcReduction="20000"/>
          </a:bodyPr>
          <a:lstStyle/>
          <a:p>
            <a:pPr algn="just">
              <a:lnSpc>
                <a:spcPct val="150000"/>
              </a:lnSpc>
            </a:pPr>
            <a:r>
              <a:rPr lang="en-US" altLang="zh-TW" sz="2200" kern="100" dirty="0">
                <a:latin typeface="微軟正黑體" panose="020B0604030504040204" pitchFamily="34" charset="-120"/>
                <a:ea typeface="微軟正黑體" panose="020B0604030504040204" pitchFamily="34" charset="-120"/>
                <a:cs typeface="Segoe UI" panose="020B0502040204020203" pitchFamily="34" charset="0"/>
              </a:rPr>
              <a:t>Microsoft® SQL Server®</a:t>
            </a:r>
            <a:r>
              <a:rPr lang="zh-TW" altLang="en-US" sz="2200" kern="100" dirty="0">
                <a:latin typeface="微軟正黑體" panose="020B0604030504040204" pitchFamily="34" charset="-120"/>
                <a:ea typeface="微軟正黑體" panose="020B0604030504040204" pitchFamily="34" charset="-120"/>
                <a:cs typeface="Segoe UI" panose="020B0502040204020203" pitchFamily="34" charset="0"/>
              </a:rPr>
              <a:t>提供三種函數：</a:t>
            </a:r>
            <a:endParaRPr lang="en-US" altLang="zh-TW" sz="2200" kern="100" dirty="0">
              <a:latin typeface="微軟正黑體" panose="020B0604030504040204" pitchFamily="34" charset="-120"/>
              <a:ea typeface="微軟正黑體" panose="020B0604030504040204" pitchFamily="34" charset="-120"/>
              <a:cs typeface="Segoe UI" panose="020B0502040204020203" pitchFamily="34" charset="0"/>
            </a:endParaRPr>
          </a:p>
          <a:p>
            <a:pPr lvl="1" algn="just">
              <a:lnSpc>
                <a:spcPct val="150000"/>
              </a:lnSpc>
              <a:buFont typeface="Wingdings" panose="05000000000000000000" pitchFamily="2" charset="2"/>
              <a:buChar char="Ø"/>
            </a:pPr>
            <a:r>
              <a:rPr lang="zh-TW" altLang="en-US" sz="2000" kern="100" dirty="0">
                <a:latin typeface="微軟正黑體" panose="020B0604030504040204" pitchFamily="34" charset="-120"/>
                <a:ea typeface="微軟正黑體" panose="020B0604030504040204" pitchFamily="34" charset="-120"/>
                <a:cs typeface="Segoe UI" panose="020B0502040204020203" pitchFamily="34" charset="0"/>
              </a:rPr>
              <a:t>純量值函數</a:t>
            </a:r>
            <a:r>
              <a:rPr lang="en-US" altLang="zh-TW" sz="2000" kern="100" dirty="0">
                <a:latin typeface="微軟正黑體" panose="020B0604030504040204" pitchFamily="34" charset="-120"/>
                <a:ea typeface="微軟正黑體" panose="020B0604030504040204" pitchFamily="34" charset="-120"/>
                <a:cs typeface="Segoe UI" panose="020B0502040204020203" pitchFamily="34" charset="0"/>
              </a:rPr>
              <a:t>(scalar functions)</a:t>
            </a:r>
          </a:p>
          <a:p>
            <a:pPr lvl="1" algn="just">
              <a:lnSpc>
                <a:spcPct val="150000"/>
              </a:lnSpc>
              <a:buFont typeface="Wingdings" panose="05000000000000000000" pitchFamily="2" charset="2"/>
              <a:buChar char="Ø"/>
            </a:pPr>
            <a:r>
              <a:rPr lang="zh-TW" altLang="en-US" sz="2000" kern="100" dirty="0">
                <a:latin typeface="微軟正黑體" panose="020B0604030504040204" pitchFamily="34" charset="-120"/>
                <a:ea typeface="微軟正黑體" panose="020B0604030504040204" pitchFamily="34" charset="-120"/>
                <a:cs typeface="Segoe UI" panose="020B0502040204020203" pitchFamily="34" charset="0"/>
              </a:rPr>
              <a:t>資料表值函數</a:t>
            </a:r>
            <a:r>
              <a:rPr lang="en-US" altLang="zh-TW" sz="2000" kern="100" dirty="0">
                <a:latin typeface="微軟正黑體" panose="020B0604030504040204" pitchFamily="34" charset="-120"/>
                <a:ea typeface="微軟正黑體" panose="020B0604030504040204" pitchFamily="34" charset="-120"/>
                <a:cs typeface="Segoe UI" panose="020B0502040204020203" pitchFamily="34" charset="0"/>
              </a:rPr>
              <a:t>(TVFs, table-value functions)</a:t>
            </a:r>
          </a:p>
          <a:p>
            <a:pPr lvl="1" algn="just">
              <a:lnSpc>
                <a:spcPct val="150000"/>
              </a:lnSpc>
              <a:buFont typeface="Wingdings" panose="05000000000000000000" pitchFamily="2" charset="2"/>
              <a:buChar char="Ø"/>
            </a:pPr>
            <a:r>
              <a:rPr lang="zh-TW" altLang="en-US" sz="2000" kern="100" dirty="0">
                <a:latin typeface="微軟正黑體" panose="020B0604030504040204" pitchFamily="34" charset="-120"/>
                <a:ea typeface="微軟正黑體" panose="020B0604030504040204" pitchFamily="34" charset="-120"/>
                <a:cs typeface="Segoe UI" panose="020B0502040204020203" pitchFamily="34" charset="0"/>
              </a:rPr>
              <a:t>系統函數</a:t>
            </a:r>
            <a:r>
              <a:rPr lang="en-US" altLang="zh-TW" sz="2000" kern="100" dirty="0">
                <a:latin typeface="微軟正黑體" panose="020B0604030504040204" pitchFamily="34" charset="-120"/>
                <a:ea typeface="微軟正黑體" panose="020B0604030504040204" pitchFamily="34" charset="-120"/>
                <a:cs typeface="Segoe UI" panose="020B0502040204020203" pitchFamily="34" charset="0"/>
              </a:rPr>
              <a:t>(system functions)</a:t>
            </a:r>
          </a:p>
          <a:p>
            <a:pPr algn="just">
              <a:lnSpc>
                <a:spcPct val="150000"/>
              </a:lnSpc>
            </a:pPr>
            <a:r>
              <a:rPr lang="zh-TW" altLang="zh-TW" sz="2200" kern="100" dirty="0">
                <a:latin typeface="微軟正黑體" panose="020B0604030504040204" pitchFamily="34" charset="-120"/>
                <a:ea typeface="微軟正黑體" panose="020B0604030504040204" pitchFamily="34" charset="-120"/>
                <a:cs typeface="Segoe UI" panose="020B0502040204020203" pitchFamily="34" charset="0"/>
              </a:rPr>
              <a:t>使用者可以創建</a:t>
            </a:r>
            <a:r>
              <a:rPr lang="zh-TW" altLang="en-US" sz="2200" kern="100" dirty="0">
                <a:latin typeface="微軟正黑體" panose="020B0604030504040204" pitchFamily="34" charset="-120"/>
                <a:ea typeface="微軟正黑體" panose="020B0604030504040204" pitchFamily="34" charset="-120"/>
                <a:cs typeface="Segoe UI" panose="020B0502040204020203" pitchFamily="34" charset="0"/>
              </a:rPr>
              <a:t>：</a:t>
            </a:r>
            <a:endParaRPr lang="en-US" altLang="zh-TW" sz="2200" kern="100" dirty="0">
              <a:latin typeface="微軟正黑體" panose="020B0604030504040204" pitchFamily="34" charset="-120"/>
              <a:ea typeface="微軟正黑體" panose="020B0604030504040204" pitchFamily="34" charset="-120"/>
              <a:cs typeface="Segoe UI" panose="020B0502040204020203" pitchFamily="34" charset="0"/>
            </a:endParaRPr>
          </a:p>
          <a:p>
            <a:pPr lvl="1" algn="just">
              <a:lnSpc>
                <a:spcPct val="150000"/>
              </a:lnSpc>
              <a:buFont typeface="Wingdings" panose="05000000000000000000" pitchFamily="2" charset="2"/>
              <a:buChar char="Ø"/>
            </a:pPr>
            <a:r>
              <a:rPr lang="zh-TW" altLang="en-US" sz="2000" kern="100" dirty="0">
                <a:latin typeface="微軟正黑體" panose="020B0604030504040204" pitchFamily="34" charset="-120"/>
                <a:ea typeface="微軟正黑體" panose="020B0604030504040204" pitchFamily="34" charset="-120"/>
                <a:cs typeface="Segoe UI" panose="020B0502040204020203" pitchFamily="34" charset="0"/>
              </a:rPr>
              <a:t>純量值函數</a:t>
            </a:r>
            <a:r>
              <a:rPr lang="en-US" altLang="zh-TW" sz="2000" kern="100" dirty="0">
                <a:latin typeface="微軟正黑體" panose="020B0604030504040204" pitchFamily="34" charset="-120"/>
                <a:ea typeface="微軟正黑體" panose="020B0604030504040204" pitchFamily="34" charset="-120"/>
                <a:cs typeface="Segoe UI" panose="020B0502040204020203" pitchFamily="34" charset="0"/>
              </a:rPr>
              <a:t>(scalar functions)</a:t>
            </a:r>
          </a:p>
          <a:p>
            <a:pPr lvl="1" algn="just">
              <a:lnSpc>
                <a:spcPct val="150000"/>
              </a:lnSpc>
              <a:buFont typeface="Wingdings" panose="05000000000000000000" pitchFamily="2" charset="2"/>
              <a:buChar char="Ø"/>
            </a:pPr>
            <a:r>
              <a:rPr lang="zh-TW" altLang="zh-TW" sz="2000" kern="100" dirty="0">
                <a:latin typeface="微軟正黑體" panose="020B0604030504040204" pitchFamily="34" charset="-120"/>
                <a:ea typeface="微軟正黑體" panose="020B0604030504040204" pitchFamily="34" charset="-120"/>
                <a:cs typeface="Segoe UI" panose="020B0502040204020203" pitchFamily="34" charset="0"/>
              </a:rPr>
              <a:t>內嵌資料表值函數</a:t>
            </a:r>
            <a:r>
              <a:rPr lang="en-US" altLang="zh-TW" sz="2000" kern="100" dirty="0">
                <a:latin typeface="微軟正黑體" panose="020B0604030504040204" pitchFamily="34" charset="-120"/>
                <a:ea typeface="微軟正黑體" panose="020B0604030504040204" pitchFamily="34" charset="-120"/>
                <a:cs typeface="Segoe UI" panose="020B0502040204020203" pitchFamily="34" charset="0"/>
              </a:rPr>
              <a:t>(inline TVFs)</a:t>
            </a:r>
            <a:r>
              <a:rPr lang="zh-TW" altLang="zh-TW" sz="2000" kern="100" dirty="0">
                <a:latin typeface="微軟正黑體" panose="020B0604030504040204" pitchFamily="34" charset="-120"/>
                <a:ea typeface="微軟正黑體" panose="020B0604030504040204" pitchFamily="34" charset="-120"/>
                <a:cs typeface="Segoe UI" panose="020B0502040204020203" pitchFamily="34" charset="0"/>
              </a:rPr>
              <a:t> </a:t>
            </a:r>
            <a:endParaRPr lang="en-US" altLang="zh-TW" sz="2000" kern="100" dirty="0">
              <a:latin typeface="微軟正黑體" panose="020B0604030504040204" pitchFamily="34" charset="-120"/>
              <a:ea typeface="微軟正黑體" panose="020B0604030504040204" pitchFamily="34" charset="-120"/>
              <a:cs typeface="Segoe UI" panose="020B0502040204020203" pitchFamily="34" charset="0"/>
            </a:endParaRPr>
          </a:p>
          <a:p>
            <a:pPr lvl="1" algn="just">
              <a:lnSpc>
                <a:spcPct val="150000"/>
              </a:lnSpc>
              <a:buFont typeface="Wingdings" panose="05000000000000000000" pitchFamily="2" charset="2"/>
              <a:buChar char="Ø"/>
            </a:pPr>
            <a:r>
              <a:rPr lang="zh-TW" altLang="zh-TW" sz="2000" kern="100" dirty="0">
                <a:latin typeface="微軟正黑體" panose="020B0604030504040204" pitchFamily="34" charset="-120"/>
                <a:ea typeface="微軟正黑體" panose="020B0604030504040204" pitchFamily="34" charset="-120"/>
                <a:cs typeface="Segoe UI" panose="020B0502040204020203" pitchFamily="34" charset="0"/>
              </a:rPr>
              <a:t>多重陳述式資料表值函數</a:t>
            </a:r>
            <a:r>
              <a:rPr lang="en-US" altLang="zh-TW" sz="2000" kern="100" dirty="0">
                <a:latin typeface="微軟正黑體" panose="020B0604030504040204" pitchFamily="34" charset="-120"/>
                <a:ea typeface="微軟正黑體" panose="020B0604030504040204" pitchFamily="34" charset="-120"/>
                <a:cs typeface="Segoe UI" panose="020B0502040204020203" pitchFamily="34" charset="0"/>
              </a:rPr>
              <a:t>(</a:t>
            </a:r>
            <a:r>
              <a:rPr lang="en-US" altLang="zh-TW" sz="2000" kern="100" dirty="0" err="1">
                <a:latin typeface="微軟正黑體" panose="020B0604030504040204" pitchFamily="34" charset="-120"/>
                <a:ea typeface="微軟正黑體" panose="020B0604030504040204" pitchFamily="34" charset="-120"/>
                <a:cs typeface="Segoe UI" panose="020B0502040204020203" pitchFamily="34" charset="0"/>
              </a:rPr>
              <a:t>multistatement</a:t>
            </a:r>
            <a:r>
              <a:rPr lang="en-US" altLang="zh-TW" sz="2000" kern="100" dirty="0">
                <a:latin typeface="微軟正黑體" panose="020B0604030504040204" pitchFamily="34" charset="-120"/>
                <a:ea typeface="微軟正黑體" panose="020B0604030504040204" pitchFamily="34" charset="-120"/>
                <a:cs typeface="Segoe UI" panose="020B0502040204020203" pitchFamily="34" charset="0"/>
              </a:rPr>
              <a:t> TVFs)</a:t>
            </a:r>
            <a:r>
              <a:rPr lang="zh-TW" altLang="zh-TW" sz="2000" kern="100" dirty="0">
                <a:latin typeface="微軟正黑體" panose="020B0604030504040204" pitchFamily="34" charset="-120"/>
                <a:ea typeface="微軟正黑體" panose="020B0604030504040204" pitchFamily="34" charset="-120"/>
                <a:cs typeface="Segoe UI" panose="020B0502040204020203" pitchFamily="34" charset="0"/>
              </a:rPr>
              <a:t>。</a:t>
            </a:r>
          </a:p>
          <a:p>
            <a:pPr algn="just">
              <a:lnSpc>
                <a:spcPct val="150000"/>
              </a:lnSpc>
            </a:pPr>
            <a:endParaRPr lang="zh-TW" altLang="en-US" sz="2200" kern="100" dirty="0">
              <a:latin typeface="微軟正黑體" panose="020B0604030504040204" pitchFamily="34" charset="-120"/>
              <a:ea typeface="微軟正黑體" panose="020B0604030504040204" pitchFamily="34" charset="-120"/>
              <a:cs typeface="Segoe UI" panose="020B0502040204020203" pitchFamily="34" charset="0"/>
            </a:endParaRPr>
          </a:p>
        </p:txBody>
      </p:sp>
    </p:spTree>
    <p:extLst>
      <p:ext uri="{BB962C8B-B14F-4D97-AF65-F5344CB8AC3E}">
        <p14:creationId xmlns:p14="http://schemas.microsoft.com/office/powerpoint/2010/main" val="1301945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6572D-4236-A4C6-B2C1-B53769BE3862}"/>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命名慣例</a:t>
            </a:r>
            <a:r>
              <a:rPr lang="en-US" altLang="zh-TW" b="1" dirty="0">
                <a:latin typeface="微軟正黑體" panose="020B0604030504040204" pitchFamily="34" charset="-120"/>
                <a:ea typeface="微軟正黑體" panose="020B0604030504040204" pitchFamily="34" charset="-120"/>
              </a:rPr>
              <a:t>(Naming Convention)</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2C0A2F6E-8274-DE70-0299-27FFE650944C}"/>
              </a:ext>
            </a:extLst>
          </p:cNvPr>
          <p:cNvSpPr>
            <a:spLocks noGrp="1"/>
          </p:cNvSpPr>
          <p:nvPr>
            <p:ph idx="1"/>
          </p:nvPr>
        </p:nvSpPr>
        <p:spPr/>
        <p:txBody>
          <a:bodyPr>
            <a:noAutofit/>
          </a:bodyPr>
          <a:lstStyle/>
          <a:p>
            <a:pPr>
              <a:lnSpc>
                <a:spcPct val="150000"/>
              </a:lnSpc>
              <a:buFont typeface="Wingdings" panose="05000000000000000000" pitchFamily="2" charset="2"/>
              <a:buChar char="n"/>
            </a:pPr>
            <a:r>
              <a:rPr lang="zh-TW" altLang="en-US" sz="1600" b="1" i="0" dirty="0">
                <a:solidFill>
                  <a:srgbClr val="161616"/>
                </a:solidFill>
                <a:effectLst/>
                <a:latin typeface="微軟正黑體" panose="020B0604030504040204" pitchFamily="34" charset="-120"/>
                <a:ea typeface="微軟正黑體" panose="020B0604030504040204" pitchFamily="34" charset="-120"/>
              </a:rPr>
              <a:t>統一規範命名法則：</a:t>
            </a:r>
            <a:endParaRPr lang="en-US" altLang="zh-TW" sz="1600" b="1" i="0" dirty="0">
              <a:solidFill>
                <a:srgbClr val="161616"/>
              </a:solidFill>
              <a:effectLst/>
              <a:latin typeface="微軟正黑體" panose="020B0604030504040204" pitchFamily="34" charset="-120"/>
              <a:ea typeface="微軟正黑體" panose="020B0604030504040204" pitchFamily="34" charset="-120"/>
            </a:endParaRPr>
          </a:p>
          <a:p>
            <a:pPr lvl="1">
              <a:lnSpc>
                <a:spcPct val="150000"/>
              </a:lnSpc>
              <a:buFont typeface="Wingdings" panose="05000000000000000000" pitchFamily="2" charset="2"/>
              <a:buChar char="Ø"/>
            </a:pPr>
            <a:r>
              <a:rPr lang="zh-TW" altLang="en-US" sz="1400" dirty="0">
                <a:latin typeface="微軟正黑體" panose="020B0604030504040204" pitchFamily="34" charset="-120"/>
                <a:ea typeface="微軟正黑體" panose="020B0604030504040204" pitchFamily="34" charset="-120"/>
              </a:rPr>
              <a:t>全大寫</a:t>
            </a:r>
            <a:r>
              <a:rPr lang="en-US" altLang="zh-TW" sz="1400" dirty="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例如</a:t>
            </a:r>
            <a:r>
              <a:rPr lang="en-US" altLang="zh-TW" sz="1400" dirty="0">
                <a:latin typeface="微軟正黑體" panose="020B0604030504040204" pitchFamily="34" charset="-120"/>
                <a:ea typeface="微軟正黑體" panose="020B0604030504040204" pitchFamily="34" charset="-120"/>
              </a:rPr>
              <a:t>:HRMS)</a:t>
            </a:r>
            <a:endParaRPr lang="en-US" altLang="zh-TW" sz="1400" dirty="0">
              <a:solidFill>
                <a:srgbClr val="161616"/>
              </a:solidFill>
              <a:latin typeface="微軟正黑體" panose="020B0604030504040204" pitchFamily="34" charset="-120"/>
              <a:ea typeface="微軟正黑體" panose="020B0604030504040204" pitchFamily="34" charset="-120"/>
            </a:endParaRPr>
          </a:p>
          <a:p>
            <a:pPr lvl="1">
              <a:lnSpc>
                <a:spcPct val="150000"/>
              </a:lnSpc>
              <a:buFont typeface="Wingdings" panose="05000000000000000000" pitchFamily="2" charset="2"/>
              <a:buChar char="Ø"/>
            </a:pPr>
            <a:r>
              <a:rPr lang="zh-TW" altLang="en-US" sz="1400" dirty="0">
                <a:latin typeface="微軟正黑體" panose="020B0604030504040204" pitchFamily="34" charset="-120"/>
                <a:ea typeface="微軟正黑體" panose="020B0604030504040204" pitchFamily="34" charset="-120"/>
              </a:rPr>
              <a:t>全小寫</a:t>
            </a:r>
            <a:r>
              <a:rPr lang="en-US" altLang="zh-TW" sz="1400" dirty="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例如</a:t>
            </a:r>
            <a:r>
              <a:rPr lang="en-US" altLang="zh-TW" sz="1400" dirty="0">
                <a:latin typeface="微軟正黑體" panose="020B0604030504040204" pitchFamily="34" charset="-120"/>
                <a:ea typeface="微軟正黑體" panose="020B0604030504040204" pitchFamily="34" charset="-120"/>
              </a:rPr>
              <a:t>:employee)</a:t>
            </a:r>
          </a:p>
          <a:p>
            <a:pPr lvl="1">
              <a:lnSpc>
                <a:spcPct val="150000"/>
              </a:lnSpc>
              <a:buFont typeface="Wingdings" panose="05000000000000000000" pitchFamily="2" charset="2"/>
              <a:buChar char="Ø"/>
            </a:pPr>
            <a:r>
              <a:rPr lang="en-US" altLang="zh-TW" sz="1400" dirty="0">
                <a:solidFill>
                  <a:srgbClr val="161616"/>
                </a:solidFill>
                <a:latin typeface="微軟正黑體" panose="020B0604030504040204" pitchFamily="34" charset="-120"/>
                <a:ea typeface="微軟正黑體" panose="020B0604030504040204" pitchFamily="34" charset="-120"/>
              </a:rPr>
              <a:t>Pascal(</a:t>
            </a:r>
            <a:r>
              <a:rPr lang="zh-TW" altLang="en-US" sz="1400" dirty="0">
                <a:latin typeface="微軟正黑體" panose="020B0604030504040204" pitchFamily="34" charset="-120"/>
                <a:ea typeface="微軟正黑體" panose="020B0604030504040204" pitchFamily="34" charset="-120"/>
              </a:rPr>
              <a:t>例如</a:t>
            </a:r>
            <a:r>
              <a:rPr lang="en-US" altLang="zh-TW" sz="1400" dirty="0">
                <a:latin typeface="微軟正黑體" panose="020B0604030504040204" pitchFamily="34" charset="-120"/>
                <a:ea typeface="微軟正黑體" panose="020B0604030504040204" pitchFamily="34" charset="-120"/>
              </a:rPr>
              <a:t>: </a:t>
            </a:r>
            <a:r>
              <a:rPr lang="en-US" altLang="zh-TW" sz="1400" dirty="0" err="1">
                <a:solidFill>
                  <a:srgbClr val="161616"/>
                </a:solidFill>
                <a:latin typeface="微軟正黑體" panose="020B0604030504040204" pitchFamily="34" charset="-120"/>
                <a:ea typeface="微軟正黑體" panose="020B0604030504040204" pitchFamily="34" charset="-120"/>
              </a:rPr>
              <a:t>EmployeeSalary</a:t>
            </a:r>
            <a:r>
              <a:rPr lang="en-US" altLang="zh-TW" sz="1400" dirty="0">
                <a:solidFill>
                  <a:srgbClr val="161616"/>
                </a:solidFill>
                <a:latin typeface="微軟正黑體" panose="020B0604030504040204" pitchFamily="34" charset="-120"/>
                <a:ea typeface="微軟正黑體" panose="020B0604030504040204" pitchFamily="34" charset="-120"/>
              </a:rPr>
              <a:t>)</a:t>
            </a:r>
          </a:p>
          <a:p>
            <a:pPr lvl="1">
              <a:lnSpc>
                <a:spcPct val="150000"/>
              </a:lnSpc>
              <a:buFont typeface="Wingdings" panose="05000000000000000000" pitchFamily="2" charset="2"/>
              <a:buChar char="Ø"/>
            </a:pPr>
            <a:r>
              <a:rPr lang="en-US" altLang="zh-TW" sz="1400" dirty="0">
                <a:solidFill>
                  <a:srgbClr val="161616"/>
                </a:solidFill>
                <a:latin typeface="微軟正黑體" panose="020B0604030504040204" pitchFamily="34" charset="-120"/>
                <a:ea typeface="微軟正黑體" panose="020B0604030504040204" pitchFamily="34" charset="-120"/>
              </a:rPr>
              <a:t>Snake(</a:t>
            </a:r>
            <a:r>
              <a:rPr lang="zh-TW" altLang="en-US" sz="1400" dirty="0">
                <a:latin typeface="微軟正黑體" panose="020B0604030504040204" pitchFamily="34" charset="-120"/>
                <a:ea typeface="微軟正黑體" panose="020B0604030504040204" pitchFamily="34" charset="-120"/>
              </a:rPr>
              <a:t>例如</a:t>
            </a:r>
            <a:r>
              <a:rPr lang="en-US" altLang="zh-TW" sz="1400" dirty="0">
                <a:latin typeface="微軟正黑體" panose="020B0604030504040204" pitchFamily="34" charset="-120"/>
                <a:ea typeface="微軟正黑體" panose="020B0604030504040204" pitchFamily="34" charset="-120"/>
              </a:rPr>
              <a:t>: </a:t>
            </a:r>
            <a:r>
              <a:rPr lang="en-US" altLang="zh-TW" sz="1400" dirty="0" err="1">
                <a:solidFill>
                  <a:srgbClr val="161616"/>
                </a:solidFill>
                <a:latin typeface="微軟正黑體" panose="020B0604030504040204" pitchFamily="34" charset="-120"/>
                <a:ea typeface="微軟正黑體" panose="020B0604030504040204" pitchFamily="34" charset="-120"/>
              </a:rPr>
              <a:t>employee_id</a:t>
            </a:r>
            <a:r>
              <a:rPr lang="en-US" altLang="zh-TW" sz="1400" dirty="0">
                <a:solidFill>
                  <a:srgbClr val="161616"/>
                </a:solidFill>
                <a:latin typeface="微軟正黑體" panose="020B0604030504040204" pitchFamily="34" charset="-120"/>
                <a:ea typeface="微軟正黑體" panose="020B0604030504040204" pitchFamily="34" charset="-120"/>
              </a:rPr>
              <a:t>)</a:t>
            </a:r>
          </a:p>
          <a:p>
            <a:pPr>
              <a:lnSpc>
                <a:spcPct val="150000"/>
              </a:lnSpc>
              <a:buFont typeface="Wingdings" panose="05000000000000000000" pitchFamily="2" charset="2"/>
              <a:buChar char="n"/>
            </a:pPr>
            <a:r>
              <a:rPr lang="zh-TW" altLang="en-US" sz="1600" b="1" dirty="0">
                <a:latin typeface="微軟正黑體" panose="020B0604030504040204" pitchFamily="34" charset="-120"/>
                <a:ea typeface="微軟正黑體" panose="020B0604030504040204" pitchFamily="34" charset="-120"/>
              </a:rPr>
              <a:t>不使用前綴方式命名</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例如</a:t>
            </a:r>
            <a:r>
              <a:rPr lang="en-US" altLang="zh-TW" sz="1600" b="1" dirty="0">
                <a:latin typeface="微軟正黑體" panose="020B0604030504040204" pitchFamily="34" charset="-120"/>
                <a:ea typeface="微軟正黑體" panose="020B0604030504040204" pitchFamily="34" charset="-120"/>
              </a:rPr>
              <a:t>: </a:t>
            </a:r>
            <a:r>
              <a:rPr lang="en-US" altLang="zh-TW" sz="1600" b="1" dirty="0" err="1">
                <a:latin typeface="微軟正黑體" panose="020B0604030504040204" pitchFamily="34" charset="-120"/>
                <a:ea typeface="微軟正黑體" panose="020B0604030504040204" pitchFamily="34" charset="-120"/>
              </a:rPr>
              <a:t>tblEmployee</a:t>
            </a:r>
            <a:r>
              <a:rPr lang="en-US" altLang="zh-TW" sz="1600" b="1" dirty="0">
                <a:latin typeface="微軟正黑體" panose="020B0604030504040204" pitchFamily="34" charset="-120"/>
                <a:ea typeface="微軟正黑體" panose="020B0604030504040204" pitchFamily="34" charset="-120"/>
              </a:rPr>
              <a:t>, </a:t>
            </a:r>
            <a:r>
              <a:rPr lang="en-US" altLang="zh-TW" sz="1600" b="1" dirty="0" err="1">
                <a:latin typeface="微軟正黑體" panose="020B0604030504040204" pitchFamily="34" charset="-120"/>
                <a:ea typeface="微軟正黑體" panose="020B0604030504040204" pitchFamily="34" charset="-120"/>
              </a:rPr>
              <a:t>vwEmployeeInfo</a:t>
            </a:r>
            <a:r>
              <a:rPr lang="en-US" altLang="zh-TW" sz="1600" b="1" dirty="0">
                <a:latin typeface="微軟正黑體" panose="020B0604030504040204" pitchFamily="34" charset="-120"/>
                <a:ea typeface="微軟正黑體" panose="020B0604030504040204" pitchFamily="34" charset="-120"/>
              </a:rPr>
              <a:t>, </a:t>
            </a:r>
            <a:r>
              <a:rPr lang="en-US" altLang="zh-TW" sz="1600" b="1" dirty="0" err="1">
                <a:latin typeface="微軟正黑體" panose="020B0604030504040204" pitchFamily="34" charset="-120"/>
                <a:ea typeface="微軟正黑體" panose="020B0604030504040204" pitchFamily="34" charset="-120"/>
              </a:rPr>
              <a:t>spCalculateSalary</a:t>
            </a:r>
            <a:r>
              <a:rPr lang="en-US" altLang="zh-TW" sz="1600" b="1" dirty="0">
                <a:latin typeface="微軟正黑體" panose="020B0604030504040204" pitchFamily="34" charset="-120"/>
                <a:ea typeface="微軟正黑體" panose="020B0604030504040204" pitchFamily="34" charset="-120"/>
              </a:rPr>
              <a:t>)</a:t>
            </a:r>
          </a:p>
          <a:p>
            <a:pPr>
              <a:lnSpc>
                <a:spcPct val="150000"/>
              </a:lnSpc>
              <a:buFont typeface="Wingdings" panose="05000000000000000000" pitchFamily="2" charset="2"/>
              <a:buChar char="n"/>
            </a:pPr>
            <a:r>
              <a:rPr lang="zh-TW" altLang="en-US" sz="1600" b="1" dirty="0">
                <a:latin typeface="微軟正黑體" panose="020B0604030504040204" pitchFamily="34" charset="-120"/>
                <a:ea typeface="微軟正黑體" panose="020B0604030504040204" pitchFamily="34" charset="-120"/>
              </a:rPr>
              <a:t>避免使用簡稱</a:t>
            </a:r>
            <a:endParaRPr lang="en-US" altLang="zh-TW" sz="1600" b="1"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n"/>
            </a:pPr>
            <a:r>
              <a:rPr lang="zh-TW" altLang="en-US" sz="1600" b="1" dirty="0">
                <a:latin typeface="微軟正黑體" panose="020B0604030504040204" pitchFamily="34" charset="-120"/>
                <a:ea typeface="微軟正黑體" panose="020B0604030504040204" pitchFamily="34" charset="-120"/>
              </a:rPr>
              <a:t>不強調單複數</a:t>
            </a:r>
            <a:endParaRPr lang="en-US" altLang="zh-TW" sz="16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390700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純量值函數</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pPr algn="just">
              <a:lnSpc>
                <a:spcPct val="150000"/>
              </a:lnSpc>
            </a:pP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純量值函數會回傳單一的資料值，資料值的型別由</a:t>
            </a:r>
            <a:r>
              <a:rPr lang="en-US" altLang="zh-TW" sz="1800" kern="100" dirty="0">
                <a:latin typeface="微軟正黑體" panose="020B0604030504040204" pitchFamily="34" charset="-120"/>
                <a:ea typeface="微軟正黑體" panose="020B0604030504040204" pitchFamily="34" charset="-120"/>
                <a:cs typeface="Segoe UI" panose="020B0502040204020203" pitchFamily="34" charset="0"/>
              </a:rPr>
              <a:t>RETURN</a:t>
            </a: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子句所定義。純量值函數主體定義於</a:t>
            </a:r>
            <a:r>
              <a:rPr lang="en-US" altLang="zh-TW" sz="1800" kern="100" dirty="0">
                <a:latin typeface="微軟正黑體" panose="020B0604030504040204" pitchFamily="34" charset="-120"/>
                <a:ea typeface="微軟正黑體" panose="020B0604030504040204" pitchFamily="34" charset="-120"/>
                <a:cs typeface="Segoe UI" panose="020B0502040204020203" pitchFamily="34" charset="0"/>
              </a:rPr>
              <a:t>BEGIN…END</a:t>
            </a: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區塊中，由一系列具有回傳值的</a:t>
            </a:r>
            <a:r>
              <a:rPr lang="en-US" altLang="zh-TW" sz="1800" kern="100" dirty="0">
                <a:latin typeface="微軟正黑體" panose="020B0604030504040204" pitchFamily="34" charset="-120"/>
                <a:ea typeface="微軟正黑體" panose="020B0604030504040204" pitchFamily="34" charset="-120"/>
                <a:cs typeface="Segoe UI" panose="020B0502040204020203" pitchFamily="34" charset="0"/>
              </a:rPr>
              <a:t>Transact-SQL</a:t>
            </a:r>
            <a:r>
              <a:rPr lang="zh-TW" altLang="en-US" sz="1800" kern="100" dirty="0">
                <a:latin typeface="微軟正黑體" panose="020B0604030504040204" pitchFamily="34" charset="-120"/>
                <a:ea typeface="微軟正黑體" panose="020B0604030504040204" pitchFamily="34" charset="-120"/>
                <a:cs typeface="Segoe UI" panose="020B0502040204020203" pitchFamily="34" charset="0"/>
              </a:rPr>
              <a:t>陳述句所組成。</a:t>
            </a:r>
            <a:endParaRPr lang="en-US" altLang="zh-TW" sz="1800" kern="100" dirty="0">
              <a:latin typeface="微軟正黑體" panose="020B0604030504040204" pitchFamily="34" charset="-120"/>
              <a:ea typeface="微軟正黑體" panose="020B0604030504040204" pitchFamily="34" charset="-120"/>
              <a:cs typeface="Segoe UI" panose="020B0502040204020203" pitchFamily="34" charset="0"/>
            </a:endParaRPr>
          </a:p>
          <a:p>
            <a:pPr algn="just">
              <a:lnSpc>
                <a:spcPct val="150000"/>
              </a:lnSpc>
            </a:pPr>
            <a:r>
              <a:rPr lang="zh-TW" altLang="zh-TW" sz="1800" b="1" kern="100" dirty="0">
                <a:effectLst/>
                <a:latin typeface="微軟正黑體" panose="020B0604030504040204" pitchFamily="34" charset="-120"/>
                <a:ea typeface="微軟正黑體" panose="020B0604030504040204" pitchFamily="34" charset="-120"/>
                <a:cs typeface="Segoe UI" panose="020B0502040204020203" pitchFamily="34" charset="0"/>
              </a:rPr>
              <a:t>注意事項：</a:t>
            </a:r>
            <a:endParaRPr lang="zh-TW"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lvl="1" algn="just">
              <a:lnSpc>
                <a:spcPct val="150000"/>
              </a:lnSpc>
              <a:buFont typeface="Wingdings" panose="05000000000000000000" pitchFamily="2" charset="2"/>
              <a:buChar char="Ø"/>
            </a:pPr>
            <a:r>
              <a:rPr lang="zh-TW" altLang="en-US" kern="100" dirty="0">
                <a:latin typeface="微軟正黑體" panose="020B0604030504040204" pitchFamily="34" charset="-120"/>
                <a:ea typeface="微軟正黑體" panose="020B0604030504040204" pitchFamily="34" charset="-120"/>
                <a:cs typeface="Segoe UI" panose="020B0502040204020203" pitchFamily="34" charset="0"/>
              </a:rPr>
              <a:t>針對函數與其參考的所有資料庫中物件都使用兩部分名稱</a:t>
            </a:r>
            <a:r>
              <a:rPr lang="en-US" altLang="zh-TW" kern="100" dirty="0">
                <a:latin typeface="微軟正黑體" panose="020B0604030504040204" pitchFamily="34" charset="-120"/>
                <a:ea typeface="微軟正黑體" panose="020B0604030504040204" pitchFamily="34" charset="-120"/>
                <a:cs typeface="Segoe UI" panose="020B0502040204020203" pitchFamily="34" charset="0"/>
              </a:rPr>
              <a:t>(two-part naming)</a:t>
            </a:r>
          </a:p>
          <a:p>
            <a:pPr lvl="1" algn="just">
              <a:lnSpc>
                <a:spcPct val="150000"/>
              </a:lnSpc>
              <a:buFont typeface="Wingdings" panose="05000000000000000000" pitchFamily="2" charset="2"/>
              <a:buChar char="Ø"/>
            </a:pPr>
            <a:r>
              <a:rPr lang="zh-TW" altLang="en-US" kern="100" dirty="0">
                <a:latin typeface="微軟正黑體" panose="020B0604030504040204" pitchFamily="34" charset="-120"/>
                <a:ea typeface="微軟正黑體" panose="020B0604030504040204" pitchFamily="34" charset="-120"/>
                <a:cs typeface="Segoe UI" panose="020B0502040204020203" pitchFamily="34" charset="0"/>
              </a:rPr>
              <a:t>避免</a:t>
            </a:r>
            <a:r>
              <a:rPr lang="en-US" altLang="zh-TW" kern="100" dirty="0">
                <a:latin typeface="微軟正黑體" panose="020B0604030504040204" pitchFamily="34" charset="-120"/>
                <a:ea typeface="微軟正黑體" panose="020B0604030504040204" pitchFamily="34" charset="-120"/>
                <a:cs typeface="Segoe UI" panose="020B0502040204020203" pitchFamily="34" charset="0"/>
              </a:rPr>
              <a:t>Transact-SQL </a:t>
            </a:r>
            <a:r>
              <a:rPr lang="zh-TW" altLang="en-US" kern="100" dirty="0">
                <a:latin typeface="微軟正黑體" panose="020B0604030504040204" pitchFamily="34" charset="-120"/>
                <a:ea typeface="微軟正黑體" panose="020B0604030504040204" pitchFamily="34" charset="-120"/>
                <a:cs typeface="Segoe UI" panose="020B0502040204020203" pitchFamily="34" charset="0"/>
              </a:rPr>
              <a:t>造成陳述式取消並且以模組中下一個陳述式繼續 </a:t>
            </a:r>
            <a:r>
              <a:rPr lang="en-US" altLang="zh-TW" kern="100" dirty="0">
                <a:latin typeface="微軟正黑體" panose="020B0604030504040204" pitchFamily="34" charset="-120"/>
                <a:ea typeface="微軟正黑體" panose="020B0604030504040204" pitchFamily="34" charset="-120"/>
                <a:cs typeface="Segoe UI" panose="020B0502040204020203" pitchFamily="34" charset="0"/>
              </a:rPr>
              <a:t>(</a:t>
            </a:r>
            <a:r>
              <a:rPr lang="zh-TW" altLang="en-US" kern="100" dirty="0">
                <a:latin typeface="微軟正黑體" panose="020B0604030504040204" pitchFamily="34" charset="-120"/>
                <a:ea typeface="微軟正黑體" panose="020B0604030504040204" pitchFamily="34" charset="-120"/>
                <a:cs typeface="Segoe UI" panose="020B0502040204020203" pitchFamily="34" charset="0"/>
              </a:rPr>
              <a:t>例如觸發程序或預存程序</a:t>
            </a:r>
            <a:r>
              <a:rPr lang="en-US" altLang="zh-TW" kern="100" dirty="0">
                <a:latin typeface="微軟正黑體" panose="020B0604030504040204" pitchFamily="34" charset="-120"/>
                <a:ea typeface="微軟正黑體" panose="020B0604030504040204" pitchFamily="34" charset="-120"/>
                <a:cs typeface="Segoe UI" panose="020B0502040204020203" pitchFamily="34" charset="0"/>
              </a:rPr>
              <a:t>) </a:t>
            </a:r>
            <a:r>
              <a:rPr lang="zh-TW" altLang="en-US" kern="100" dirty="0">
                <a:latin typeface="微軟正黑體" panose="020B0604030504040204" pitchFamily="34" charset="-120"/>
                <a:ea typeface="微軟正黑體" panose="020B0604030504040204" pitchFamily="34" charset="-120"/>
                <a:cs typeface="Segoe UI" panose="020B0502040204020203" pitchFamily="34" charset="0"/>
              </a:rPr>
              <a:t>的錯誤會在函式內部以不同方式處理。 在函數中，這樣的錯誤會造成函數停止執行。進而導致叫用該函數的陳述式取消。</a:t>
            </a:r>
            <a:endParaRPr lang="en-US" altLang="zh-TW" kern="100" dirty="0">
              <a:latin typeface="微軟正黑體" panose="020B0604030504040204" pitchFamily="34" charset="-120"/>
              <a:ea typeface="微軟正黑體" panose="020B0604030504040204" pitchFamily="34" charset="-120"/>
              <a:cs typeface="Segoe UI" panose="020B0502040204020203" pitchFamily="34" charset="0"/>
            </a:endParaRPr>
          </a:p>
          <a:p>
            <a:pPr lvl="1" algn="just">
              <a:lnSpc>
                <a:spcPct val="150000"/>
              </a:lnSpc>
              <a:buFont typeface="Wingdings" panose="05000000000000000000" pitchFamily="2" charset="2"/>
              <a:buChar char="Ø"/>
            </a:pPr>
            <a:r>
              <a:rPr lang="en-US" altLang="zh-TW" sz="1800" dirty="0">
                <a:effectLst/>
                <a:latin typeface="微軟正黑體" panose="020B0604030504040204" pitchFamily="34" charset="-120"/>
                <a:ea typeface="微軟正黑體" panose="020B0604030504040204" pitchFamily="34" charset="-120"/>
              </a:rPr>
              <a:t>SQL Server</a:t>
            </a:r>
            <a:r>
              <a:rPr lang="zh-TW" altLang="zh-TW" sz="1800" dirty="0">
                <a:effectLst/>
                <a:latin typeface="微軟正黑體" panose="020B0604030504040204" pitchFamily="34" charset="-120"/>
                <a:ea typeface="微軟正黑體" panose="020B0604030504040204" pitchFamily="34" charset="-120"/>
                <a:cs typeface="Segoe UI" panose="020B0502040204020203" pitchFamily="34" charset="0"/>
              </a:rPr>
              <a:t>不允許函數修改底層資料庫。</a:t>
            </a:r>
            <a:endParaRPr lang="zh-TW" altLang="en-US" kern="100" dirty="0">
              <a:latin typeface="微軟正黑體" panose="020B0604030504040204" pitchFamily="34" charset="-120"/>
              <a:ea typeface="微軟正黑體" panose="020B0604030504040204" pitchFamily="34" charset="-120"/>
              <a:cs typeface="Segoe UI" panose="020B0502040204020203" pitchFamily="34" charset="0"/>
            </a:endParaRPr>
          </a:p>
          <a:p>
            <a:pPr algn="just">
              <a:lnSpc>
                <a:spcPct val="150000"/>
              </a:lnSpc>
            </a:pPr>
            <a:endParaRPr lang="zh-TW" altLang="zh-TW" sz="2000" kern="100" dirty="0">
              <a:latin typeface="微軟正黑體" panose="020B0604030504040204" pitchFamily="34" charset="-120"/>
              <a:ea typeface="微軟正黑體" panose="020B0604030504040204" pitchFamily="34" charset="-120"/>
              <a:cs typeface="Segoe UI" panose="020B0502040204020203" pitchFamily="34" charset="0"/>
            </a:endParaRPr>
          </a:p>
          <a:p>
            <a:pPr algn="just">
              <a:lnSpc>
                <a:spcPct val="150000"/>
              </a:lnSpc>
            </a:pPr>
            <a:endParaRPr lang="zh-TW" altLang="en-US" sz="2200" kern="100" dirty="0">
              <a:latin typeface="微軟正黑體" panose="020B0604030504040204" pitchFamily="34" charset="-120"/>
              <a:ea typeface="微軟正黑體" panose="020B0604030504040204" pitchFamily="34" charset="-120"/>
              <a:cs typeface="Segoe UI" panose="020B0502040204020203" pitchFamily="34" charset="0"/>
            </a:endParaRPr>
          </a:p>
        </p:txBody>
      </p:sp>
    </p:spTree>
    <p:extLst>
      <p:ext uri="{BB962C8B-B14F-4D97-AF65-F5344CB8AC3E}">
        <p14:creationId xmlns:p14="http://schemas.microsoft.com/office/powerpoint/2010/main" val="398999645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純量值函數</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55000" lnSpcReduction="20000"/>
          </a:bodyPr>
          <a:lstStyle/>
          <a:p>
            <a:r>
              <a:rPr lang="en-US" altLang="zh-TW" sz="2500" dirty="0">
                <a:solidFill>
                  <a:srgbClr val="0000FF"/>
                </a:solidFill>
                <a:latin typeface="Consolas" panose="020B0609020204030204" pitchFamily="49" charset="0"/>
              </a:rPr>
              <a:t>CREATE</a:t>
            </a:r>
            <a:r>
              <a:rPr lang="en-US" altLang="zh-TW" sz="2500" dirty="0">
                <a:solidFill>
                  <a:srgbClr val="000000"/>
                </a:solidFill>
                <a:latin typeface="Consolas" panose="020B0609020204030204" pitchFamily="49" charset="0"/>
              </a:rPr>
              <a:t> </a:t>
            </a:r>
            <a:r>
              <a:rPr lang="en-US" altLang="zh-TW" sz="2500" dirty="0">
                <a:solidFill>
                  <a:srgbClr val="0000FF"/>
                </a:solidFill>
                <a:latin typeface="Consolas" panose="020B0609020204030204" pitchFamily="49" charset="0"/>
              </a:rPr>
              <a:t>FUNCTION</a:t>
            </a:r>
            <a:r>
              <a:rPr lang="en-US" altLang="zh-TW" sz="2500" dirty="0">
                <a:solidFill>
                  <a:srgbClr val="000000"/>
                </a:solidFill>
                <a:latin typeface="Consolas" panose="020B0609020204030204" pitchFamily="49" charset="0"/>
              </a:rPr>
              <a:t> </a:t>
            </a:r>
            <a:r>
              <a:rPr lang="en-US" altLang="zh-TW" sz="2500" dirty="0" err="1">
                <a:solidFill>
                  <a:srgbClr val="000000"/>
                </a:solidFill>
                <a:latin typeface="Consolas" panose="020B0609020204030204" pitchFamily="49" charset="0"/>
              </a:rPr>
              <a:t>dbo</a:t>
            </a:r>
            <a:r>
              <a:rPr lang="en-US" altLang="zh-TW" sz="2500" dirty="0" err="1">
                <a:solidFill>
                  <a:srgbClr val="808080"/>
                </a:solidFill>
                <a:latin typeface="Consolas" panose="020B0609020204030204" pitchFamily="49" charset="0"/>
              </a:rPr>
              <a:t>.</a:t>
            </a:r>
            <a:r>
              <a:rPr lang="en-US" altLang="zh-TW" sz="2500" dirty="0" err="1">
                <a:solidFill>
                  <a:srgbClr val="000000"/>
                </a:solidFill>
                <a:latin typeface="Consolas" panose="020B0609020204030204" pitchFamily="49" charset="0"/>
              </a:rPr>
              <a:t>Fact</a:t>
            </a:r>
            <a:r>
              <a:rPr lang="en-US" altLang="zh-TW" sz="2500" dirty="0">
                <a:solidFill>
                  <a:srgbClr val="808080"/>
                </a:solidFill>
                <a:latin typeface="Consolas" panose="020B0609020204030204" pitchFamily="49" charset="0"/>
              </a:rPr>
              <a:t>(</a:t>
            </a:r>
            <a:r>
              <a:rPr lang="en-US" altLang="zh-TW" sz="2500" dirty="0">
                <a:solidFill>
                  <a:srgbClr val="000000"/>
                </a:solidFill>
                <a:latin typeface="Consolas" panose="020B0609020204030204" pitchFamily="49" charset="0"/>
              </a:rPr>
              <a:t>@n </a:t>
            </a:r>
            <a:r>
              <a:rPr lang="en-US" altLang="zh-TW" sz="2500" dirty="0" err="1">
                <a:solidFill>
                  <a:srgbClr val="0000FF"/>
                </a:solidFill>
                <a:latin typeface="Consolas" panose="020B0609020204030204" pitchFamily="49" charset="0"/>
              </a:rPr>
              <a:t>tinyint</a:t>
            </a:r>
            <a:r>
              <a:rPr lang="en-US" altLang="zh-TW" sz="2500" dirty="0">
                <a:solidFill>
                  <a:srgbClr val="808080"/>
                </a:solidFill>
                <a:latin typeface="Consolas" panose="020B0609020204030204" pitchFamily="49" charset="0"/>
              </a:rPr>
              <a:t>)</a:t>
            </a:r>
            <a:endParaRPr lang="en-US" altLang="zh-TW" sz="2500" dirty="0">
              <a:solidFill>
                <a:srgbClr val="000000"/>
              </a:solidFill>
              <a:latin typeface="Consolas" panose="020B0609020204030204" pitchFamily="49" charset="0"/>
            </a:endParaRPr>
          </a:p>
          <a:p>
            <a:r>
              <a:rPr lang="en-US" altLang="zh-TW" sz="2500" dirty="0">
                <a:solidFill>
                  <a:srgbClr val="0000FF"/>
                </a:solidFill>
                <a:latin typeface="Consolas" panose="020B0609020204030204" pitchFamily="49" charset="0"/>
              </a:rPr>
              <a:t>RETURNS</a:t>
            </a:r>
            <a:r>
              <a:rPr lang="en-US" altLang="zh-TW" sz="2500" dirty="0">
                <a:solidFill>
                  <a:srgbClr val="000000"/>
                </a:solidFill>
                <a:latin typeface="Consolas" panose="020B0609020204030204" pitchFamily="49" charset="0"/>
              </a:rPr>
              <a:t> </a:t>
            </a:r>
            <a:r>
              <a:rPr lang="en-US" altLang="zh-TW" sz="2500" dirty="0">
                <a:solidFill>
                  <a:srgbClr val="0000FF"/>
                </a:solidFill>
                <a:latin typeface="Consolas" panose="020B0609020204030204" pitchFamily="49" charset="0"/>
              </a:rPr>
              <a:t>decimal</a:t>
            </a:r>
            <a:r>
              <a:rPr lang="en-US" altLang="zh-TW" sz="2500" dirty="0">
                <a:solidFill>
                  <a:srgbClr val="808080"/>
                </a:solidFill>
                <a:latin typeface="Consolas" panose="020B0609020204030204" pitchFamily="49" charset="0"/>
              </a:rPr>
              <a:t>(</a:t>
            </a:r>
            <a:r>
              <a:rPr lang="en-US" altLang="zh-TW" sz="2500" dirty="0">
                <a:solidFill>
                  <a:srgbClr val="000000"/>
                </a:solidFill>
                <a:latin typeface="Consolas" panose="020B0609020204030204" pitchFamily="49" charset="0"/>
              </a:rPr>
              <a:t>38</a:t>
            </a:r>
            <a:r>
              <a:rPr lang="en-US" altLang="zh-TW" sz="2500" dirty="0">
                <a:solidFill>
                  <a:srgbClr val="808080"/>
                </a:solidFill>
                <a:latin typeface="Consolas" panose="020B0609020204030204" pitchFamily="49" charset="0"/>
              </a:rPr>
              <a:t>,</a:t>
            </a:r>
            <a:r>
              <a:rPr lang="en-US" altLang="zh-TW" sz="2500" dirty="0">
                <a:solidFill>
                  <a:srgbClr val="000000"/>
                </a:solidFill>
                <a:latin typeface="Consolas" panose="020B0609020204030204" pitchFamily="49" charset="0"/>
              </a:rPr>
              <a:t> 0</a:t>
            </a:r>
            <a:r>
              <a:rPr lang="en-US" altLang="zh-TW" sz="2500" dirty="0">
                <a:solidFill>
                  <a:srgbClr val="808080"/>
                </a:solidFill>
                <a:latin typeface="Consolas" panose="020B0609020204030204" pitchFamily="49" charset="0"/>
              </a:rPr>
              <a:t>) </a:t>
            </a:r>
            <a:r>
              <a:rPr lang="en-US" altLang="zh-TW" sz="2500" dirty="0">
                <a:solidFill>
                  <a:srgbClr val="0000FF"/>
                </a:solidFill>
                <a:latin typeface="Consolas" panose="020B0609020204030204" pitchFamily="49" charset="0"/>
              </a:rPr>
              <a:t>AS</a:t>
            </a:r>
            <a:endParaRPr lang="en-US" altLang="zh-TW" sz="2500" dirty="0">
              <a:solidFill>
                <a:srgbClr val="000000"/>
              </a:solidFill>
              <a:latin typeface="Consolas" panose="020B0609020204030204" pitchFamily="49" charset="0"/>
            </a:endParaRPr>
          </a:p>
          <a:p>
            <a:r>
              <a:rPr lang="en-US" altLang="zh-TW" sz="2500" dirty="0">
                <a:solidFill>
                  <a:srgbClr val="0000FF"/>
                </a:solidFill>
                <a:latin typeface="Consolas" panose="020B0609020204030204" pitchFamily="49" charset="0"/>
              </a:rPr>
              <a:t>BEGIN</a:t>
            </a:r>
            <a:endParaRPr lang="en-US" altLang="zh-TW" sz="2500" dirty="0">
              <a:solidFill>
                <a:srgbClr val="000000"/>
              </a:solidFill>
              <a:latin typeface="Consolas" panose="020B0609020204030204" pitchFamily="49" charset="0"/>
            </a:endParaRPr>
          </a:p>
          <a:p>
            <a:r>
              <a:rPr lang="en-US" altLang="zh-TW" sz="2500" dirty="0">
                <a:solidFill>
                  <a:srgbClr val="0000FF"/>
                </a:solidFill>
                <a:latin typeface="Consolas" panose="020B0609020204030204" pitchFamily="49" charset="0"/>
              </a:rPr>
              <a:t>    DECLARE</a:t>
            </a:r>
            <a:r>
              <a:rPr lang="en-US" altLang="zh-TW" sz="2500" dirty="0">
                <a:solidFill>
                  <a:srgbClr val="000000"/>
                </a:solidFill>
                <a:latin typeface="Consolas" panose="020B0609020204030204" pitchFamily="49" charset="0"/>
              </a:rPr>
              <a:t> @i </a:t>
            </a:r>
            <a:r>
              <a:rPr lang="en-US" altLang="zh-TW" sz="2500" dirty="0" err="1">
                <a:solidFill>
                  <a:srgbClr val="0000FF"/>
                </a:solidFill>
                <a:latin typeface="Consolas" panose="020B0609020204030204" pitchFamily="49" charset="0"/>
              </a:rPr>
              <a:t>tinyint</a:t>
            </a:r>
            <a:r>
              <a:rPr lang="en-US" altLang="zh-TW" sz="2500" dirty="0">
                <a:solidFill>
                  <a:srgbClr val="000000"/>
                </a:solidFill>
                <a:latin typeface="Consolas" panose="020B0609020204030204" pitchFamily="49" charset="0"/>
              </a:rPr>
              <a:t> </a:t>
            </a:r>
            <a:r>
              <a:rPr lang="en-US" altLang="zh-TW" sz="2500" dirty="0">
                <a:solidFill>
                  <a:srgbClr val="808080"/>
                </a:solidFill>
                <a:latin typeface="Consolas" panose="020B0609020204030204" pitchFamily="49" charset="0"/>
              </a:rPr>
              <a:t>=</a:t>
            </a:r>
            <a:r>
              <a:rPr lang="en-US" altLang="zh-TW" sz="2500" dirty="0">
                <a:solidFill>
                  <a:srgbClr val="000000"/>
                </a:solidFill>
                <a:latin typeface="Consolas" panose="020B0609020204030204" pitchFamily="49" charset="0"/>
              </a:rPr>
              <a:t>1, @result </a:t>
            </a:r>
            <a:r>
              <a:rPr lang="en-US" altLang="zh-TW" sz="2500" dirty="0">
                <a:solidFill>
                  <a:srgbClr val="0000FF"/>
                </a:solidFill>
                <a:latin typeface="Consolas" panose="020B0609020204030204" pitchFamily="49" charset="0"/>
              </a:rPr>
              <a:t>decimal</a:t>
            </a:r>
            <a:r>
              <a:rPr lang="en-US" altLang="zh-TW" sz="2500" dirty="0">
                <a:solidFill>
                  <a:srgbClr val="808080"/>
                </a:solidFill>
                <a:latin typeface="Consolas" panose="020B0609020204030204" pitchFamily="49" charset="0"/>
              </a:rPr>
              <a:t>(</a:t>
            </a:r>
            <a:r>
              <a:rPr lang="en-US" altLang="zh-TW" sz="2500" dirty="0">
                <a:solidFill>
                  <a:srgbClr val="000000"/>
                </a:solidFill>
                <a:latin typeface="Consolas" panose="020B0609020204030204" pitchFamily="49" charset="0"/>
              </a:rPr>
              <a:t>38</a:t>
            </a:r>
            <a:r>
              <a:rPr lang="en-US" altLang="zh-TW" sz="2500" dirty="0">
                <a:solidFill>
                  <a:srgbClr val="808080"/>
                </a:solidFill>
                <a:latin typeface="Consolas" panose="020B0609020204030204" pitchFamily="49" charset="0"/>
              </a:rPr>
              <a:t>,</a:t>
            </a:r>
            <a:r>
              <a:rPr lang="en-US" altLang="zh-TW" sz="2500" dirty="0">
                <a:solidFill>
                  <a:srgbClr val="000000"/>
                </a:solidFill>
                <a:latin typeface="Consolas" panose="020B0609020204030204" pitchFamily="49" charset="0"/>
              </a:rPr>
              <a:t> 0</a:t>
            </a:r>
            <a:r>
              <a:rPr lang="en-US" altLang="zh-TW" sz="2500" dirty="0">
                <a:solidFill>
                  <a:srgbClr val="808080"/>
                </a:solidFill>
                <a:latin typeface="Consolas" panose="020B0609020204030204" pitchFamily="49" charset="0"/>
              </a:rPr>
              <a:t>)</a:t>
            </a:r>
            <a:r>
              <a:rPr lang="en-US" altLang="zh-TW" sz="2500" dirty="0">
                <a:solidFill>
                  <a:srgbClr val="000000"/>
                </a:solidFill>
                <a:latin typeface="Consolas" panose="020B0609020204030204" pitchFamily="49" charset="0"/>
              </a:rPr>
              <a:t> </a:t>
            </a:r>
            <a:r>
              <a:rPr lang="en-US" altLang="zh-TW" sz="2500" dirty="0">
                <a:solidFill>
                  <a:srgbClr val="808080"/>
                </a:solidFill>
                <a:latin typeface="Consolas" panose="020B0609020204030204" pitchFamily="49" charset="0"/>
              </a:rPr>
              <a:t>=</a:t>
            </a:r>
            <a:r>
              <a:rPr lang="en-US" altLang="zh-TW" sz="2500" dirty="0">
                <a:solidFill>
                  <a:srgbClr val="000000"/>
                </a:solidFill>
                <a:latin typeface="Consolas" panose="020B0609020204030204" pitchFamily="49" charset="0"/>
              </a:rPr>
              <a:t> 1</a:t>
            </a:r>
            <a:r>
              <a:rPr lang="en-US" altLang="zh-TW" sz="2500" dirty="0">
                <a:solidFill>
                  <a:srgbClr val="808080"/>
                </a:solidFill>
                <a:latin typeface="Consolas" panose="020B0609020204030204" pitchFamily="49" charset="0"/>
              </a:rPr>
              <a:t>;</a:t>
            </a:r>
            <a:endParaRPr lang="en-US" altLang="zh-TW" sz="2500" dirty="0">
              <a:solidFill>
                <a:srgbClr val="000000"/>
              </a:solidFill>
              <a:latin typeface="Consolas" panose="020B0609020204030204" pitchFamily="49" charset="0"/>
            </a:endParaRPr>
          </a:p>
          <a:p>
            <a:r>
              <a:rPr lang="en-US" altLang="zh-TW" sz="2500" dirty="0">
                <a:solidFill>
                  <a:srgbClr val="0000FF"/>
                </a:solidFill>
                <a:latin typeface="Consolas" panose="020B0609020204030204" pitchFamily="49" charset="0"/>
              </a:rPr>
              <a:t>    WHILE</a:t>
            </a:r>
            <a:r>
              <a:rPr lang="en-US" altLang="zh-TW" sz="2500" dirty="0">
                <a:solidFill>
                  <a:srgbClr val="000000"/>
                </a:solidFill>
                <a:latin typeface="Consolas" panose="020B0609020204030204" pitchFamily="49" charset="0"/>
              </a:rPr>
              <a:t> @i </a:t>
            </a:r>
            <a:r>
              <a:rPr lang="en-US" altLang="zh-TW" sz="2500" dirty="0">
                <a:solidFill>
                  <a:srgbClr val="808080"/>
                </a:solidFill>
                <a:latin typeface="Consolas" panose="020B0609020204030204" pitchFamily="49" charset="0"/>
              </a:rPr>
              <a:t>&lt;=</a:t>
            </a:r>
            <a:r>
              <a:rPr lang="en-US" altLang="zh-TW" sz="2500" dirty="0">
                <a:solidFill>
                  <a:srgbClr val="000000"/>
                </a:solidFill>
                <a:latin typeface="Consolas" panose="020B0609020204030204" pitchFamily="49" charset="0"/>
              </a:rPr>
              <a:t> @n</a:t>
            </a:r>
          </a:p>
          <a:p>
            <a:r>
              <a:rPr lang="en-US" altLang="zh-TW" sz="2500" dirty="0">
                <a:solidFill>
                  <a:srgbClr val="0000FF"/>
                </a:solidFill>
                <a:latin typeface="Consolas" panose="020B0609020204030204" pitchFamily="49" charset="0"/>
              </a:rPr>
              <a:t>    BEGIN</a:t>
            </a:r>
            <a:endParaRPr lang="en-US" altLang="zh-TW" sz="2500" dirty="0">
              <a:solidFill>
                <a:srgbClr val="000000"/>
              </a:solidFill>
              <a:latin typeface="Consolas" panose="020B0609020204030204" pitchFamily="49" charset="0"/>
            </a:endParaRPr>
          </a:p>
          <a:p>
            <a:r>
              <a:rPr lang="en-US" altLang="zh-TW" sz="2500" dirty="0">
                <a:solidFill>
                  <a:srgbClr val="0000FF"/>
                </a:solidFill>
                <a:latin typeface="Consolas" panose="020B0609020204030204" pitchFamily="49" charset="0"/>
              </a:rPr>
              <a:t>        SET</a:t>
            </a:r>
            <a:r>
              <a:rPr lang="en-US" altLang="zh-TW" sz="2500" dirty="0">
                <a:solidFill>
                  <a:srgbClr val="000000"/>
                </a:solidFill>
                <a:latin typeface="Consolas" panose="020B0609020204030204" pitchFamily="49" charset="0"/>
              </a:rPr>
              <a:t> @result </a:t>
            </a:r>
            <a:r>
              <a:rPr lang="en-US" altLang="zh-TW" sz="2500" dirty="0">
                <a:solidFill>
                  <a:srgbClr val="808080"/>
                </a:solidFill>
                <a:latin typeface="Consolas" panose="020B0609020204030204" pitchFamily="49" charset="0"/>
              </a:rPr>
              <a:t>=</a:t>
            </a:r>
            <a:r>
              <a:rPr lang="en-US" altLang="zh-TW" sz="2500" dirty="0">
                <a:solidFill>
                  <a:srgbClr val="000000"/>
                </a:solidFill>
                <a:latin typeface="Consolas" panose="020B0609020204030204" pitchFamily="49" charset="0"/>
              </a:rPr>
              <a:t> @result </a:t>
            </a:r>
            <a:r>
              <a:rPr lang="en-US" altLang="zh-TW" sz="2500" dirty="0">
                <a:solidFill>
                  <a:srgbClr val="808080"/>
                </a:solidFill>
                <a:latin typeface="Consolas" panose="020B0609020204030204" pitchFamily="49" charset="0"/>
              </a:rPr>
              <a:t>*</a:t>
            </a:r>
            <a:r>
              <a:rPr lang="en-US" altLang="zh-TW" sz="2500" dirty="0">
                <a:solidFill>
                  <a:srgbClr val="000000"/>
                </a:solidFill>
                <a:latin typeface="Consolas" panose="020B0609020204030204" pitchFamily="49" charset="0"/>
              </a:rPr>
              <a:t> @i</a:t>
            </a:r>
            <a:r>
              <a:rPr lang="en-US" altLang="zh-TW" sz="2500" dirty="0">
                <a:solidFill>
                  <a:srgbClr val="808080"/>
                </a:solidFill>
                <a:latin typeface="Consolas" panose="020B0609020204030204" pitchFamily="49" charset="0"/>
              </a:rPr>
              <a:t>;</a:t>
            </a:r>
            <a:endParaRPr lang="en-US" altLang="zh-TW" sz="2500" dirty="0">
              <a:solidFill>
                <a:srgbClr val="000000"/>
              </a:solidFill>
              <a:latin typeface="Consolas" panose="020B0609020204030204" pitchFamily="49" charset="0"/>
            </a:endParaRPr>
          </a:p>
          <a:p>
            <a:r>
              <a:rPr lang="en-US" altLang="zh-TW" sz="2500" dirty="0">
                <a:solidFill>
                  <a:srgbClr val="0000FF"/>
                </a:solidFill>
                <a:latin typeface="Consolas" panose="020B0609020204030204" pitchFamily="49" charset="0"/>
              </a:rPr>
              <a:t>        SET</a:t>
            </a:r>
            <a:r>
              <a:rPr lang="en-US" altLang="zh-TW" sz="2500" dirty="0">
                <a:solidFill>
                  <a:srgbClr val="000000"/>
                </a:solidFill>
                <a:latin typeface="Consolas" panose="020B0609020204030204" pitchFamily="49" charset="0"/>
              </a:rPr>
              <a:t> @i </a:t>
            </a:r>
            <a:r>
              <a:rPr lang="en-US" altLang="zh-TW" sz="2500" dirty="0">
                <a:solidFill>
                  <a:srgbClr val="808080"/>
                </a:solidFill>
                <a:latin typeface="Consolas" panose="020B0609020204030204" pitchFamily="49" charset="0"/>
              </a:rPr>
              <a:t>=</a:t>
            </a:r>
            <a:r>
              <a:rPr lang="en-US" altLang="zh-TW" sz="2500" dirty="0">
                <a:solidFill>
                  <a:srgbClr val="000000"/>
                </a:solidFill>
                <a:latin typeface="Consolas" panose="020B0609020204030204" pitchFamily="49" charset="0"/>
              </a:rPr>
              <a:t> @i </a:t>
            </a:r>
            <a:r>
              <a:rPr lang="en-US" altLang="zh-TW" sz="2500" dirty="0">
                <a:solidFill>
                  <a:srgbClr val="808080"/>
                </a:solidFill>
                <a:latin typeface="Consolas" panose="020B0609020204030204" pitchFamily="49" charset="0"/>
              </a:rPr>
              <a:t>+</a:t>
            </a:r>
            <a:r>
              <a:rPr lang="en-US" altLang="zh-TW" sz="2500" dirty="0">
                <a:solidFill>
                  <a:srgbClr val="000000"/>
                </a:solidFill>
                <a:latin typeface="Consolas" panose="020B0609020204030204" pitchFamily="49" charset="0"/>
              </a:rPr>
              <a:t> 1</a:t>
            </a:r>
            <a:r>
              <a:rPr lang="en-US" altLang="zh-TW" sz="2500" dirty="0">
                <a:solidFill>
                  <a:srgbClr val="808080"/>
                </a:solidFill>
                <a:latin typeface="Consolas" panose="020B0609020204030204" pitchFamily="49" charset="0"/>
              </a:rPr>
              <a:t>;</a:t>
            </a:r>
            <a:endParaRPr lang="en-US" altLang="zh-TW" sz="2500" dirty="0">
              <a:solidFill>
                <a:srgbClr val="000000"/>
              </a:solidFill>
              <a:latin typeface="Consolas" panose="020B0609020204030204" pitchFamily="49" charset="0"/>
            </a:endParaRPr>
          </a:p>
          <a:p>
            <a:r>
              <a:rPr lang="en-US" altLang="zh-TW" sz="2500" dirty="0">
                <a:solidFill>
                  <a:srgbClr val="0000FF"/>
                </a:solidFill>
                <a:latin typeface="Consolas" panose="020B0609020204030204" pitchFamily="49" charset="0"/>
              </a:rPr>
              <a:t>    END</a:t>
            </a:r>
            <a:endParaRPr lang="en-US" altLang="zh-TW" sz="2500" dirty="0">
              <a:solidFill>
                <a:srgbClr val="000000"/>
              </a:solidFill>
              <a:latin typeface="Consolas" panose="020B0609020204030204" pitchFamily="49" charset="0"/>
            </a:endParaRPr>
          </a:p>
          <a:p>
            <a:r>
              <a:rPr lang="en-US" altLang="zh-TW" sz="2500" dirty="0">
                <a:solidFill>
                  <a:srgbClr val="000000"/>
                </a:solidFill>
                <a:latin typeface="Consolas" panose="020B0609020204030204" pitchFamily="49" charset="0"/>
              </a:rPr>
              <a:t>    </a:t>
            </a:r>
            <a:r>
              <a:rPr lang="en-US" altLang="zh-TW" sz="2500" dirty="0">
                <a:solidFill>
                  <a:srgbClr val="0000FF"/>
                </a:solidFill>
                <a:latin typeface="Consolas" panose="020B0609020204030204" pitchFamily="49" charset="0"/>
              </a:rPr>
              <a:t>RETURN</a:t>
            </a:r>
            <a:r>
              <a:rPr lang="en-US" altLang="zh-TW" sz="2500" dirty="0">
                <a:solidFill>
                  <a:srgbClr val="000000"/>
                </a:solidFill>
                <a:latin typeface="Consolas" panose="020B0609020204030204" pitchFamily="49" charset="0"/>
              </a:rPr>
              <a:t> @result</a:t>
            </a:r>
          </a:p>
          <a:p>
            <a:r>
              <a:rPr lang="en-US" altLang="zh-TW" sz="2500" dirty="0">
                <a:solidFill>
                  <a:srgbClr val="0000FF"/>
                </a:solidFill>
                <a:latin typeface="Consolas" panose="020B0609020204030204" pitchFamily="49" charset="0"/>
              </a:rPr>
              <a:t>END</a:t>
            </a:r>
          </a:p>
          <a:p>
            <a:r>
              <a:rPr lang="en-US" altLang="zh-TW" sz="2500" dirty="0">
                <a:solidFill>
                  <a:srgbClr val="0000FF"/>
                </a:solidFill>
                <a:latin typeface="Consolas" panose="020B0609020204030204" pitchFamily="49" charset="0"/>
              </a:rPr>
              <a:t>GO</a:t>
            </a:r>
            <a:endParaRPr lang="en-US" altLang="zh-TW" sz="2500" dirty="0">
              <a:solidFill>
                <a:srgbClr val="000000"/>
              </a:solidFill>
              <a:latin typeface="Consolas" panose="020B0609020204030204" pitchFamily="49" charset="0"/>
            </a:endParaRPr>
          </a:p>
          <a:p>
            <a:endParaRPr lang="zh-TW" altLang="zh-TW" sz="2500" kern="100" dirty="0">
              <a:latin typeface="微軟正黑體" panose="020B0604030504040204" pitchFamily="34" charset="-120"/>
              <a:ea typeface="微軟正黑體" panose="020B0604030504040204" pitchFamily="34" charset="-120"/>
              <a:cs typeface="Segoe UI" panose="020B0502040204020203" pitchFamily="34" charset="0"/>
            </a:endParaRPr>
          </a:p>
          <a:p>
            <a:pPr algn="just">
              <a:lnSpc>
                <a:spcPct val="150000"/>
              </a:lnSpc>
            </a:pPr>
            <a:endParaRPr lang="zh-TW" altLang="en-US" sz="2200" kern="100" dirty="0">
              <a:latin typeface="微軟正黑體" panose="020B0604030504040204" pitchFamily="34" charset="-120"/>
              <a:ea typeface="微軟正黑體" panose="020B0604030504040204" pitchFamily="34" charset="-120"/>
              <a:cs typeface="Segoe UI" panose="020B0502040204020203" pitchFamily="34" charset="0"/>
            </a:endParaRPr>
          </a:p>
        </p:txBody>
      </p:sp>
    </p:spTree>
    <p:extLst>
      <p:ext uri="{BB962C8B-B14F-4D97-AF65-F5344CB8AC3E}">
        <p14:creationId xmlns:p14="http://schemas.microsoft.com/office/powerpoint/2010/main" val="128196495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純量值函數</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r>
              <a:rPr lang="en-US" altLang="zh-TW" sz="1400" dirty="0">
                <a:solidFill>
                  <a:srgbClr val="0000FF"/>
                </a:solidFill>
                <a:latin typeface="Consolas" panose="020B0609020204030204" pitchFamily="49" charset="0"/>
              </a:rPr>
              <a:t>DECLARE</a:t>
            </a:r>
            <a:r>
              <a:rPr lang="en-US" altLang="zh-TW" sz="1400" dirty="0">
                <a:solidFill>
                  <a:srgbClr val="000000"/>
                </a:solidFill>
                <a:latin typeface="Consolas" panose="020B0609020204030204" pitchFamily="49" charset="0"/>
              </a:rPr>
              <a:t> @i </a:t>
            </a:r>
            <a:r>
              <a:rPr lang="en-US" altLang="zh-TW" sz="1400" dirty="0" err="1">
                <a:solidFill>
                  <a:srgbClr val="0000FF"/>
                </a:solidFill>
                <a:latin typeface="Consolas" panose="020B0609020204030204" pitchFamily="49" charset="0"/>
              </a:rPr>
              <a:t>tinyint</a:t>
            </a:r>
            <a:r>
              <a:rPr lang="en-US" altLang="zh-TW" sz="1400" dirty="0">
                <a:solidFill>
                  <a:srgbClr val="000000"/>
                </a:solidFill>
                <a:latin typeface="Consolas" panose="020B0609020204030204" pitchFamily="49" charset="0"/>
              </a:rPr>
              <a:t> </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1</a:t>
            </a:r>
            <a:r>
              <a:rPr lang="en-US" altLang="zh-TW" sz="1400" dirty="0">
                <a:solidFill>
                  <a:srgbClr val="808080"/>
                </a:solidFill>
                <a:latin typeface="Consolas" panose="020B0609020204030204" pitchFamily="49" charset="0"/>
              </a:rPr>
              <a:t>;</a:t>
            </a:r>
            <a:endParaRPr lang="en-US" altLang="zh-TW" sz="1400" dirty="0">
              <a:solidFill>
                <a:srgbClr val="000000"/>
              </a:solidFill>
              <a:latin typeface="Consolas" panose="020B0609020204030204" pitchFamily="49" charset="0"/>
            </a:endParaRPr>
          </a:p>
          <a:p>
            <a:r>
              <a:rPr lang="en-US" altLang="zh-TW" sz="1400" dirty="0">
                <a:solidFill>
                  <a:srgbClr val="0000FF"/>
                </a:solidFill>
                <a:latin typeface="Consolas" panose="020B0609020204030204" pitchFamily="49" charset="0"/>
              </a:rPr>
              <a:t>WHILE</a:t>
            </a:r>
            <a:r>
              <a:rPr lang="en-US" altLang="zh-TW" sz="1400" dirty="0">
                <a:solidFill>
                  <a:srgbClr val="000000"/>
                </a:solidFill>
                <a:latin typeface="Consolas" panose="020B0609020204030204" pitchFamily="49" charset="0"/>
              </a:rPr>
              <a:t> @i </a:t>
            </a:r>
            <a:r>
              <a:rPr lang="en-US" altLang="zh-TW" sz="1400" dirty="0">
                <a:solidFill>
                  <a:srgbClr val="808080"/>
                </a:solidFill>
                <a:latin typeface="Consolas" panose="020B0609020204030204" pitchFamily="49" charset="0"/>
              </a:rPr>
              <a:t>&lt;=</a:t>
            </a:r>
            <a:r>
              <a:rPr lang="en-US" altLang="zh-TW" sz="1400" dirty="0">
                <a:solidFill>
                  <a:srgbClr val="000000"/>
                </a:solidFill>
                <a:latin typeface="Consolas" panose="020B0609020204030204" pitchFamily="49" charset="0"/>
              </a:rPr>
              <a:t> 33</a:t>
            </a:r>
          </a:p>
          <a:p>
            <a:r>
              <a:rPr lang="en-US" altLang="zh-TW" sz="1400" dirty="0">
                <a:solidFill>
                  <a:srgbClr val="0000FF"/>
                </a:solidFill>
                <a:latin typeface="Consolas" panose="020B0609020204030204" pitchFamily="49" charset="0"/>
              </a:rPr>
              <a:t>BEGIN</a:t>
            </a:r>
            <a:endParaRPr lang="en-US" altLang="zh-TW" sz="1400" dirty="0">
              <a:solidFill>
                <a:srgbClr val="000000"/>
              </a:solidFill>
              <a:latin typeface="Consolas" panose="020B0609020204030204" pitchFamily="49" charset="0"/>
            </a:endParaRPr>
          </a:p>
          <a:p>
            <a:r>
              <a:rPr lang="en-US" altLang="zh-TW" sz="1400" dirty="0">
                <a:solidFill>
                  <a:srgbClr val="0000FF"/>
                </a:solidFill>
                <a:latin typeface="Consolas" panose="020B0609020204030204" pitchFamily="49" charset="0"/>
              </a:rPr>
              <a:t>PRINT</a:t>
            </a:r>
            <a:r>
              <a:rPr lang="en-US" altLang="zh-TW" sz="1400" dirty="0">
                <a:solidFill>
                  <a:srgbClr val="000000"/>
                </a:solidFill>
                <a:latin typeface="Consolas" panose="020B0609020204030204" pitchFamily="49" charset="0"/>
              </a:rPr>
              <a:t> </a:t>
            </a:r>
            <a:r>
              <a:rPr lang="en-US" altLang="zh-TW" sz="1400" dirty="0">
                <a:solidFill>
                  <a:srgbClr val="FF00FF"/>
                </a:solidFill>
                <a:latin typeface="Consolas" panose="020B0609020204030204" pitchFamily="49" charset="0"/>
              </a:rPr>
              <a:t>CONCAT</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@i</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a:t>
            </a:r>
            <a:r>
              <a:rPr lang="en-US" altLang="zh-TW" sz="1400" dirty="0">
                <a:solidFill>
                  <a:srgbClr val="FF0000"/>
                </a:solidFill>
                <a:latin typeface="Consolas" panose="020B0609020204030204" pitchFamily="49" charset="0"/>
              </a:rPr>
              <a:t>'! = '</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a:t>
            </a:r>
            <a:r>
              <a:rPr lang="en-US" altLang="zh-TW" sz="1400" dirty="0" err="1">
                <a:solidFill>
                  <a:srgbClr val="000000"/>
                </a:solidFill>
                <a:latin typeface="Consolas" panose="020B0609020204030204" pitchFamily="49" charset="0"/>
              </a:rPr>
              <a:t>dbo</a:t>
            </a:r>
            <a:r>
              <a:rPr lang="en-US" altLang="zh-TW" sz="1400" dirty="0" err="1">
                <a:solidFill>
                  <a:srgbClr val="808080"/>
                </a:solidFill>
                <a:latin typeface="Consolas" panose="020B0609020204030204" pitchFamily="49" charset="0"/>
              </a:rPr>
              <a:t>.</a:t>
            </a:r>
            <a:r>
              <a:rPr lang="en-US" altLang="zh-TW" sz="1400" dirty="0" err="1">
                <a:solidFill>
                  <a:srgbClr val="000000"/>
                </a:solidFill>
                <a:latin typeface="Consolas" panose="020B0609020204030204" pitchFamily="49" charset="0"/>
              </a:rPr>
              <a:t>Fact</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@i</a:t>
            </a:r>
            <a:r>
              <a:rPr lang="en-US" altLang="zh-TW" sz="1400" dirty="0">
                <a:solidFill>
                  <a:srgbClr val="808080"/>
                </a:solidFill>
                <a:latin typeface="Consolas" panose="020B0609020204030204" pitchFamily="49" charset="0"/>
              </a:rPr>
              <a:t>));</a:t>
            </a:r>
            <a:endParaRPr lang="en-US" altLang="zh-TW" sz="1400" dirty="0">
              <a:solidFill>
                <a:srgbClr val="000000"/>
              </a:solidFill>
              <a:latin typeface="Consolas" panose="020B0609020204030204" pitchFamily="49" charset="0"/>
            </a:endParaRPr>
          </a:p>
          <a:p>
            <a:r>
              <a:rPr lang="en-US" altLang="zh-TW" sz="1400" dirty="0">
                <a:solidFill>
                  <a:srgbClr val="0000FF"/>
                </a:solidFill>
                <a:latin typeface="Consolas" panose="020B0609020204030204" pitchFamily="49" charset="0"/>
              </a:rPr>
              <a:t>SET</a:t>
            </a:r>
            <a:r>
              <a:rPr lang="en-US" altLang="zh-TW" sz="1400" dirty="0">
                <a:solidFill>
                  <a:srgbClr val="000000"/>
                </a:solidFill>
                <a:latin typeface="Consolas" panose="020B0609020204030204" pitchFamily="49" charset="0"/>
              </a:rPr>
              <a:t> @i </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@i </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1</a:t>
            </a:r>
            <a:r>
              <a:rPr lang="en-US" altLang="zh-TW" sz="1400" dirty="0">
                <a:solidFill>
                  <a:srgbClr val="808080"/>
                </a:solidFill>
                <a:latin typeface="Consolas" panose="020B0609020204030204" pitchFamily="49" charset="0"/>
              </a:rPr>
              <a:t>;</a:t>
            </a:r>
            <a:endParaRPr lang="en-US" altLang="zh-TW" sz="1400" dirty="0">
              <a:solidFill>
                <a:srgbClr val="000000"/>
              </a:solidFill>
              <a:latin typeface="Consolas" panose="020B0609020204030204" pitchFamily="49" charset="0"/>
            </a:endParaRPr>
          </a:p>
          <a:p>
            <a:r>
              <a:rPr lang="en-US" altLang="zh-TW" sz="1400" dirty="0">
                <a:solidFill>
                  <a:srgbClr val="0000FF"/>
                </a:solidFill>
                <a:latin typeface="Consolas" panose="020B0609020204030204" pitchFamily="49" charset="0"/>
              </a:rPr>
              <a:t>END</a:t>
            </a:r>
            <a:endParaRPr lang="zh-TW" altLang="en-US" sz="1400" kern="100" dirty="0">
              <a:latin typeface="微軟正黑體" panose="020B0604030504040204" pitchFamily="34" charset="-120"/>
              <a:ea typeface="微軟正黑體" panose="020B0604030504040204" pitchFamily="34" charset="-120"/>
              <a:cs typeface="Segoe UI" panose="020B0502040204020203" pitchFamily="34" charset="0"/>
            </a:endParaRPr>
          </a:p>
        </p:txBody>
      </p:sp>
    </p:spTree>
    <p:extLst>
      <p:ext uri="{BB962C8B-B14F-4D97-AF65-F5344CB8AC3E}">
        <p14:creationId xmlns:p14="http://schemas.microsoft.com/office/powerpoint/2010/main" val="256651783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內嵌資料表值函數</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85000" lnSpcReduction="20000"/>
          </a:bodyPr>
          <a:lstStyle/>
          <a:p>
            <a:r>
              <a:rPr lang="en-US" altLang="zh-TW" sz="1800" dirty="0">
                <a:solidFill>
                  <a:srgbClr val="0000FF"/>
                </a:solidFill>
                <a:latin typeface="Consolas" panose="020B0609020204030204" pitchFamily="49" charset="0"/>
              </a:rPr>
              <a:t>CREATE</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Top3Order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@yr </a:t>
            </a:r>
            <a:r>
              <a:rPr lang="en-US" altLang="zh-TW" sz="1800" dirty="0">
                <a:solidFill>
                  <a:srgbClr val="0000FF"/>
                </a:solidFill>
                <a:latin typeface="Consolas" panose="020B0609020204030204" pitchFamily="49" charset="0"/>
              </a:rPr>
              <a:t>int</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@mn </a:t>
            </a:r>
            <a:r>
              <a:rPr lang="en-US" altLang="zh-TW" sz="1800" dirty="0">
                <a:solidFill>
                  <a:srgbClr val="0000FF"/>
                </a:solidFill>
                <a:latin typeface="Consolas" panose="020B0609020204030204" pitchFamily="49" charset="0"/>
              </a:rPr>
              <a:t>int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NULL,</a:t>
            </a:r>
            <a:r>
              <a:rPr lang="en-US" altLang="zh-TW" sz="1800" dirty="0">
                <a:solidFill>
                  <a:srgbClr val="000000"/>
                </a:solidFill>
                <a:latin typeface="Consolas" panose="020B0609020204030204" pitchFamily="49" charset="0"/>
              </a:rPr>
              <a:t> @eid </a:t>
            </a:r>
            <a:r>
              <a:rPr lang="en-US" altLang="zh-TW" sz="1800" dirty="0">
                <a:solidFill>
                  <a:srgbClr val="0000FF"/>
                </a:solidFill>
                <a:latin typeface="Consolas" panose="020B0609020204030204" pitchFamily="49" charset="0"/>
              </a:rPr>
              <a:t>int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NULL)</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RETURNS</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TABLE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RETURN</a:t>
            </a:r>
            <a:endParaRPr lang="en-US" altLang="zh-TW" sz="1800" dirty="0">
              <a:solidFill>
                <a:srgbClr val="000000"/>
              </a:solidFill>
              <a:latin typeface="Consolas" panose="020B0609020204030204" pitchFamily="49" charset="0"/>
            </a:endParaRPr>
          </a:p>
          <a:p>
            <a:r>
              <a:rPr lang="en-US" altLang="zh-TW" sz="1800" dirty="0">
                <a:solidFill>
                  <a:srgbClr val="808080"/>
                </a:solidFill>
                <a:latin typeface="Consolas" panose="020B0609020204030204" pitchFamily="49" charset="0"/>
              </a:rPr>
              <a:t>(</a:t>
            </a:r>
            <a:endParaRPr lang="zh-TW" altLang="en-US"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TOP</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3</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OrderID</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OrderDate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CustomerID</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EmployeeID</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    FROM</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    WHERE</a:t>
            </a:r>
            <a:r>
              <a:rPr lang="en-US" altLang="zh-TW" sz="1800" dirty="0">
                <a:solidFill>
                  <a:srgbClr val="000000"/>
                </a:solidFill>
                <a:latin typeface="Consolas" panose="020B0609020204030204" pitchFamily="49" charset="0"/>
              </a:rPr>
              <a:t> </a:t>
            </a:r>
            <a:r>
              <a:rPr lang="en-US" altLang="zh-TW" sz="1800" dirty="0">
                <a:solidFill>
                  <a:srgbClr val="FF00FF"/>
                </a:solidFill>
                <a:latin typeface="Consolas" panose="020B0609020204030204" pitchFamily="49" charset="0"/>
              </a:rPr>
              <a:t>YEAR</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OrderDate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@yr</a:t>
            </a:r>
          </a:p>
          <a:p>
            <a:r>
              <a:rPr lang="en-US" altLang="zh-TW" sz="1800" dirty="0">
                <a:solidFill>
                  <a:srgbClr val="808080"/>
                </a:solidFill>
                <a:latin typeface="Consolas" panose="020B0609020204030204" pitchFamily="49" charset="0"/>
              </a:rPr>
              <a:t>      AND</a:t>
            </a:r>
            <a:r>
              <a:rPr lang="en-US" altLang="zh-TW" sz="1800" dirty="0">
                <a:solidFill>
                  <a:srgbClr val="0000FF"/>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FF00FF"/>
                </a:solidFill>
                <a:latin typeface="Consolas" panose="020B0609020204030204" pitchFamily="49" charset="0"/>
              </a:rPr>
              <a:t>MONTH</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OrderDate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@mn </a:t>
            </a:r>
            <a:r>
              <a:rPr lang="en-US" altLang="zh-TW" sz="1800" dirty="0">
                <a:solidFill>
                  <a:srgbClr val="808080"/>
                </a:solidFill>
                <a:latin typeface="Consolas" panose="020B0609020204030204" pitchFamily="49" charset="0"/>
              </a:rPr>
              <a:t>OR</a:t>
            </a:r>
            <a:r>
              <a:rPr lang="en-US" altLang="zh-TW" sz="1800" dirty="0">
                <a:solidFill>
                  <a:srgbClr val="000000"/>
                </a:solidFill>
                <a:latin typeface="Consolas" panose="020B0609020204030204" pitchFamily="49" charset="0"/>
              </a:rPr>
              <a:t> @mn </a:t>
            </a:r>
            <a:r>
              <a:rPr lang="en-US" altLang="zh-TW" sz="1800" dirty="0">
                <a:solidFill>
                  <a:srgbClr val="808080"/>
                </a:solidFill>
                <a:latin typeface="Consolas" panose="020B0609020204030204" pitchFamily="49" charset="0"/>
              </a:rPr>
              <a:t>IS</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NULL)</a:t>
            </a:r>
            <a:endParaRPr lang="en-US" altLang="zh-TW" sz="1800" dirty="0">
              <a:solidFill>
                <a:srgbClr val="000000"/>
              </a:solidFill>
              <a:latin typeface="Consolas" panose="020B0609020204030204" pitchFamily="49" charset="0"/>
            </a:endParaRPr>
          </a:p>
          <a:p>
            <a:r>
              <a:rPr lang="en-US" altLang="zh-TW" sz="1800" dirty="0">
                <a:solidFill>
                  <a:srgbClr val="808080"/>
                </a:solidFill>
                <a:latin typeface="Consolas" panose="020B0609020204030204" pitchFamily="49" charset="0"/>
              </a:rPr>
              <a:t>      AND</a:t>
            </a:r>
            <a:r>
              <a:rPr lang="en-US" altLang="zh-TW" sz="1800" dirty="0">
                <a:solidFill>
                  <a:srgbClr val="0000FF"/>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EmployeeID</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@eid </a:t>
            </a:r>
            <a:r>
              <a:rPr lang="en-US" altLang="zh-TW" sz="1800" dirty="0">
                <a:solidFill>
                  <a:srgbClr val="808080"/>
                </a:solidFill>
                <a:latin typeface="Consolas" panose="020B0609020204030204" pitchFamily="49" charset="0"/>
              </a:rPr>
              <a:t>OR</a:t>
            </a:r>
            <a:r>
              <a:rPr lang="en-US" altLang="zh-TW" sz="1800" dirty="0">
                <a:solidFill>
                  <a:srgbClr val="000000"/>
                </a:solidFill>
                <a:latin typeface="Consolas" panose="020B0609020204030204" pitchFamily="49" charset="0"/>
              </a:rPr>
              <a:t> @eid </a:t>
            </a:r>
            <a:r>
              <a:rPr lang="en-US" altLang="zh-TW" sz="1800" dirty="0">
                <a:solidFill>
                  <a:srgbClr val="808080"/>
                </a:solidFill>
                <a:latin typeface="Consolas" panose="020B0609020204030204" pitchFamily="49" charset="0"/>
              </a:rPr>
              <a:t>IS</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NULL)</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    ORDER</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BY</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OrderID</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DESC</a:t>
            </a:r>
            <a:endParaRPr lang="en-US" altLang="zh-TW" sz="1800" dirty="0">
              <a:solidFill>
                <a:srgbClr val="000000"/>
              </a:solidFill>
              <a:latin typeface="Consolas" panose="020B0609020204030204" pitchFamily="49" charset="0"/>
            </a:endParaRPr>
          </a:p>
          <a:p>
            <a:r>
              <a:rPr lang="en-US" altLang="zh-TW" sz="1800" dirty="0">
                <a:solidFill>
                  <a:srgbClr val="808080"/>
                </a:solidFill>
                <a:latin typeface="Consolas" panose="020B0609020204030204" pitchFamily="49" charset="0"/>
              </a:rPr>
              <a:t>)</a:t>
            </a:r>
            <a:endParaRPr lang="zh-TW" altLang="en-US"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en-US" altLang="zh-TW" sz="1800" dirty="0">
              <a:solidFill>
                <a:srgbClr val="000000"/>
              </a:solidFill>
              <a:latin typeface="Consolas" panose="020B0609020204030204" pitchFamily="49" charset="0"/>
            </a:endParaRPr>
          </a:p>
          <a:p>
            <a:pPr algn="just">
              <a:lnSpc>
                <a:spcPct val="150000"/>
              </a:lnSpc>
            </a:pPr>
            <a:endParaRPr lang="zh-TW" altLang="en-US" sz="2200" kern="100" dirty="0">
              <a:latin typeface="微軟正黑體" panose="020B0604030504040204" pitchFamily="34" charset="-120"/>
              <a:ea typeface="微軟正黑體" panose="020B0604030504040204" pitchFamily="34" charset="-120"/>
              <a:cs typeface="Segoe UI" panose="020B0502040204020203" pitchFamily="34" charset="0"/>
            </a:endParaRPr>
          </a:p>
        </p:txBody>
      </p:sp>
    </p:spTree>
    <p:extLst>
      <p:ext uri="{BB962C8B-B14F-4D97-AF65-F5344CB8AC3E}">
        <p14:creationId xmlns:p14="http://schemas.microsoft.com/office/powerpoint/2010/main" val="90400150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內嵌資料表值函數</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Top3Order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1997</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1</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1</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Top3Order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1997</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DEFAULT</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1</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Top3Order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1997</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1</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DEFAULT</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dbo</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Top3Order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1997</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DEFAULT</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DEFAULT</a:t>
            </a:r>
            <a:r>
              <a:rPr lang="en-US" altLang="zh-TW" sz="1800" dirty="0">
                <a:solidFill>
                  <a:srgbClr val="808080"/>
                </a:solidFill>
                <a:latin typeface="Consolas" panose="020B0609020204030204" pitchFamily="49" charset="0"/>
              </a:rPr>
              <a:t>);</a:t>
            </a:r>
          </a:p>
          <a:p>
            <a:endParaRPr lang="en-US" altLang="zh-TW" sz="1800" dirty="0">
              <a:solidFill>
                <a:srgbClr val="808080"/>
              </a:solidFill>
              <a:latin typeface="Consolas" panose="020B0609020204030204" pitchFamily="49" charset="0"/>
            </a:endParaRPr>
          </a:p>
          <a:p>
            <a:endParaRPr lang="en-US" altLang="zh-TW" sz="1800" dirty="0">
              <a:solidFill>
                <a:srgbClr val="808080"/>
              </a:solidFill>
              <a:latin typeface="Consolas" panose="020B0609020204030204" pitchFamily="49" charset="0"/>
            </a:endParaRPr>
          </a:p>
          <a:p>
            <a:endParaRPr lang="zh-TW" altLang="en-US" sz="2200" kern="100" dirty="0">
              <a:latin typeface="微軟正黑體" panose="020B0604030504040204" pitchFamily="34" charset="-120"/>
              <a:ea typeface="微軟正黑體" panose="020B0604030504040204" pitchFamily="34" charset="-120"/>
              <a:cs typeface="Segoe UI" panose="020B0502040204020203" pitchFamily="34" charset="0"/>
            </a:endParaRPr>
          </a:p>
        </p:txBody>
      </p:sp>
    </p:spTree>
    <p:extLst>
      <p:ext uri="{BB962C8B-B14F-4D97-AF65-F5344CB8AC3E}">
        <p14:creationId xmlns:p14="http://schemas.microsoft.com/office/powerpoint/2010/main" val="372793507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多重陳述式資料表值函數</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Autofit/>
          </a:bodyPr>
          <a:lstStyle/>
          <a:p>
            <a:r>
              <a:rPr lang="en-US" altLang="zh-TW" sz="1400" dirty="0">
                <a:solidFill>
                  <a:srgbClr val="0000FF"/>
                </a:solidFill>
                <a:latin typeface="Consolas" panose="020B0609020204030204" pitchFamily="49" charset="0"/>
              </a:rPr>
              <a:t>CREATE</a:t>
            </a:r>
            <a:r>
              <a:rPr lang="en-US" altLang="zh-TW" sz="1400" dirty="0">
                <a:solidFill>
                  <a:srgbClr val="000000"/>
                </a:solidFill>
                <a:latin typeface="Consolas" panose="020B0609020204030204" pitchFamily="49" charset="0"/>
              </a:rPr>
              <a:t> </a:t>
            </a:r>
            <a:r>
              <a:rPr lang="en-US" altLang="zh-TW" sz="1400" dirty="0">
                <a:solidFill>
                  <a:srgbClr val="0000FF"/>
                </a:solidFill>
                <a:latin typeface="Consolas" panose="020B0609020204030204" pitchFamily="49" charset="0"/>
              </a:rPr>
              <a:t>FUNCTION</a:t>
            </a:r>
            <a:r>
              <a:rPr lang="en-US" altLang="zh-TW" sz="1400" dirty="0">
                <a:solidFill>
                  <a:srgbClr val="000000"/>
                </a:solidFill>
                <a:latin typeface="Consolas" panose="020B0609020204030204" pitchFamily="49" charset="0"/>
              </a:rPr>
              <a:t> </a:t>
            </a:r>
            <a:r>
              <a:rPr lang="en-US" altLang="zh-TW" sz="1400" dirty="0" err="1">
                <a:solidFill>
                  <a:srgbClr val="000000"/>
                </a:solidFill>
                <a:latin typeface="Consolas" panose="020B0609020204030204" pitchFamily="49" charset="0"/>
              </a:rPr>
              <a:t>dbo</a:t>
            </a:r>
            <a:r>
              <a:rPr lang="en-US" altLang="zh-TW" sz="1400" dirty="0" err="1">
                <a:solidFill>
                  <a:srgbClr val="808080"/>
                </a:solidFill>
                <a:latin typeface="Consolas" panose="020B0609020204030204" pitchFamily="49" charset="0"/>
              </a:rPr>
              <a:t>.</a:t>
            </a:r>
            <a:r>
              <a:rPr lang="en-US" altLang="zh-TW" sz="1400" dirty="0" err="1">
                <a:solidFill>
                  <a:srgbClr val="000000"/>
                </a:solidFill>
                <a:latin typeface="Consolas" panose="020B0609020204030204" pitchFamily="49" charset="0"/>
              </a:rPr>
              <a:t>StringTable</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@s </a:t>
            </a:r>
            <a:r>
              <a:rPr lang="en-US" altLang="zh-TW" sz="1400" dirty="0" err="1">
                <a:solidFill>
                  <a:srgbClr val="0000FF"/>
                </a:solidFill>
                <a:latin typeface="Consolas" panose="020B0609020204030204" pitchFamily="49" charset="0"/>
              </a:rPr>
              <a:t>nvarchar</a:t>
            </a:r>
            <a:r>
              <a:rPr lang="en-US" altLang="zh-TW" sz="1400" dirty="0">
                <a:solidFill>
                  <a:srgbClr val="808080"/>
                </a:solidFill>
                <a:latin typeface="Consolas" panose="020B0609020204030204" pitchFamily="49" charset="0"/>
              </a:rPr>
              <a:t>(</a:t>
            </a:r>
            <a:r>
              <a:rPr lang="en-US" altLang="zh-TW" sz="1400" dirty="0">
                <a:solidFill>
                  <a:srgbClr val="FF00FF"/>
                </a:solidFill>
                <a:latin typeface="Consolas" panose="020B0609020204030204" pitchFamily="49" charset="0"/>
              </a:rPr>
              <a:t>max</a:t>
            </a:r>
            <a:r>
              <a:rPr lang="en-US" altLang="zh-TW" sz="1400" dirty="0">
                <a:solidFill>
                  <a:srgbClr val="808080"/>
                </a:solidFill>
                <a:latin typeface="Consolas" panose="020B0609020204030204" pitchFamily="49" charset="0"/>
              </a:rPr>
              <a:t>))</a:t>
            </a:r>
            <a:endParaRPr lang="en-US" altLang="zh-TW" sz="1400" dirty="0">
              <a:solidFill>
                <a:srgbClr val="000000"/>
              </a:solidFill>
              <a:latin typeface="Consolas" panose="020B0609020204030204" pitchFamily="49" charset="0"/>
            </a:endParaRPr>
          </a:p>
          <a:p>
            <a:r>
              <a:rPr lang="en-US" altLang="zh-TW" sz="1400" dirty="0">
                <a:solidFill>
                  <a:srgbClr val="0000FF"/>
                </a:solidFill>
                <a:latin typeface="Consolas" panose="020B0609020204030204" pitchFamily="49" charset="0"/>
              </a:rPr>
              <a:t>RETURNS</a:t>
            </a:r>
            <a:r>
              <a:rPr lang="en-US" altLang="zh-TW" sz="1400" dirty="0">
                <a:solidFill>
                  <a:srgbClr val="000000"/>
                </a:solidFill>
                <a:latin typeface="Consolas" panose="020B0609020204030204" pitchFamily="49" charset="0"/>
              </a:rPr>
              <a:t> @tbl </a:t>
            </a:r>
            <a:r>
              <a:rPr lang="en-US" altLang="zh-TW" sz="1400" dirty="0">
                <a:solidFill>
                  <a:srgbClr val="0000FF"/>
                </a:solidFill>
                <a:latin typeface="Consolas" panose="020B0609020204030204" pitchFamily="49" charset="0"/>
              </a:rPr>
              <a:t>TABLE</a:t>
            </a:r>
            <a:r>
              <a:rPr lang="en-US" altLang="zh-TW" sz="1400" dirty="0">
                <a:solidFill>
                  <a:srgbClr val="808080"/>
                </a:solidFill>
                <a:latin typeface="Consolas" panose="020B0609020204030204" pitchFamily="49" charset="0"/>
              </a:rPr>
              <a:t>(</a:t>
            </a:r>
            <a:r>
              <a:rPr lang="en-US" altLang="zh-TW" sz="1400" dirty="0" err="1">
                <a:solidFill>
                  <a:srgbClr val="000000"/>
                </a:solidFill>
                <a:latin typeface="Consolas" panose="020B0609020204030204" pitchFamily="49" charset="0"/>
              </a:rPr>
              <a:t>ch</a:t>
            </a:r>
            <a:r>
              <a:rPr lang="en-US" altLang="zh-TW" sz="1400" dirty="0">
                <a:solidFill>
                  <a:srgbClr val="000000"/>
                </a:solidFill>
                <a:latin typeface="Consolas" panose="020B0609020204030204" pitchFamily="49" charset="0"/>
              </a:rPr>
              <a:t> </a:t>
            </a:r>
            <a:r>
              <a:rPr lang="en-US" altLang="zh-TW" sz="1400" dirty="0" err="1">
                <a:solidFill>
                  <a:srgbClr val="0000FF"/>
                </a:solidFill>
                <a:latin typeface="Consolas" panose="020B0609020204030204" pitchFamily="49" charset="0"/>
              </a:rPr>
              <a:t>nchar</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1</a:t>
            </a:r>
            <a:r>
              <a:rPr lang="en-US" altLang="zh-TW" sz="1400" dirty="0">
                <a:solidFill>
                  <a:srgbClr val="808080"/>
                </a:solidFill>
                <a:latin typeface="Consolas" panose="020B0609020204030204" pitchFamily="49" charset="0"/>
              </a:rPr>
              <a:t>)) </a:t>
            </a:r>
            <a:r>
              <a:rPr lang="en-US" altLang="zh-TW" sz="1400" dirty="0">
                <a:solidFill>
                  <a:srgbClr val="0000FF"/>
                </a:solidFill>
                <a:latin typeface="Consolas" panose="020B0609020204030204" pitchFamily="49" charset="0"/>
              </a:rPr>
              <a:t>AS</a:t>
            </a:r>
            <a:endParaRPr lang="en-US" altLang="zh-TW" sz="1400" dirty="0">
              <a:solidFill>
                <a:srgbClr val="000000"/>
              </a:solidFill>
              <a:latin typeface="Consolas" panose="020B0609020204030204" pitchFamily="49" charset="0"/>
            </a:endParaRPr>
          </a:p>
          <a:p>
            <a:r>
              <a:rPr lang="en-US" altLang="zh-TW" sz="1400" dirty="0">
                <a:solidFill>
                  <a:srgbClr val="0000FF"/>
                </a:solidFill>
                <a:latin typeface="Consolas" panose="020B0609020204030204" pitchFamily="49" charset="0"/>
              </a:rPr>
              <a:t>BEGIN</a:t>
            </a:r>
            <a:endParaRPr lang="en-US" altLang="zh-TW" sz="1400" dirty="0">
              <a:solidFill>
                <a:srgbClr val="000000"/>
              </a:solidFill>
              <a:latin typeface="Consolas" panose="020B0609020204030204" pitchFamily="49" charset="0"/>
            </a:endParaRPr>
          </a:p>
          <a:p>
            <a:r>
              <a:rPr lang="en-US" altLang="zh-TW" sz="1400" dirty="0">
                <a:solidFill>
                  <a:srgbClr val="0000FF"/>
                </a:solidFill>
                <a:latin typeface="Consolas" panose="020B0609020204030204" pitchFamily="49" charset="0"/>
              </a:rPr>
              <a:t>    DECLARE</a:t>
            </a:r>
            <a:r>
              <a:rPr lang="en-US" altLang="zh-TW" sz="1400" dirty="0">
                <a:solidFill>
                  <a:srgbClr val="000000"/>
                </a:solidFill>
                <a:latin typeface="Consolas" panose="020B0609020204030204" pitchFamily="49" charset="0"/>
              </a:rPr>
              <a:t> @i </a:t>
            </a:r>
            <a:r>
              <a:rPr lang="en-US" altLang="zh-TW" sz="1400" dirty="0">
                <a:solidFill>
                  <a:srgbClr val="0000FF"/>
                </a:solidFill>
                <a:latin typeface="Consolas" panose="020B0609020204030204" pitchFamily="49" charset="0"/>
              </a:rPr>
              <a:t>int</a:t>
            </a:r>
            <a:r>
              <a:rPr lang="en-US" altLang="zh-TW" sz="1400" dirty="0">
                <a:solidFill>
                  <a:srgbClr val="000000"/>
                </a:solidFill>
                <a:latin typeface="Consolas" panose="020B0609020204030204" pitchFamily="49" charset="0"/>
              </a:rPr>
              <a:t> </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1</a:t>
            </a:r>
            <a:r>
              <a:rPr lang="en-US" altLang="zh-TW" sz="1400" dirty="0">
                <a:solidFill>
                  <a:srgbClr val="808080"/>
                </a:solidFill>
                <a:latin typeface="Consolas" panose="020B0609020204030204" pitchFamily="49" charset="0"/>
              </a:rPr>
              <a:t>;</a:t>
            </a:r>
            <a:endParaRPr lang="en-US" altLang="zh-TW" sz="1400" dirty="0">
              <a:solidFill>
                <a:srgbClr val="000000"/>
              </a:solidFill>
              <a:latin typeface="Consolas" panose="020B0609020204030204" pitchFamily="49" charset="0"/>
            </a:endParaRPr>
          </a:p>
          <a:p>
            <a:r>
              <a:rPr lang="en-US" altLang="zh-TW" sz="1400" dirty="0">
                <a:solidFill>
                  <a:srgbClr val="0000FF"/>
                </a:solidFill>
                <a:latin typeface="Consolas" panose="020B0609020204030204" pitchFamily="49" charset="0"/>
              </a:rPr>
              <a:t>    WHILE</a:t>
            </a:r>
            <a:r>
              <a:rPr lang="en-US" altLang="zh-TW" sz="1400" dirty="0">
                <a:solidFill>
                  <a:srgbClr val="000000"/>
                </a:solidFill>
                <a:latin typeface="Consolas" panose="020B0609020204030204" pitchFamily="49" charset="0"/>
              </a:rPr>
              <a:t> @i </a:t>
            </a:r>
            <a:r>
              <a:rPr lang="en-US" altLang="zh-TW" sz="1400" dirty="0">
                <a:solidFill>
                  <a:srgbClr val="808080"/>
                </a:solidFill>
                <a:latin typeface="Consolas" panose="020B0609020204030204" pitchFamily="49" charset="0"/>
              </a:rPr>
              <a:t>&lt;=</a:t>
            </a:r>
            <a:r>
              <a:rPr lang="en-US" altLang="zh-TW" sz="1400" dirty="0">
                <a:solidFill>
                  <a:srgbClr val="000000"/>
                </a:solidFill>
                <a:latin typeface="Consolas" panose="020B0609020204030204" pitchFamily="49" charset="0"/>
              </a:rPr>
              <a:t> </a:t>
            </a:r>
            <a:r>
              <a:rPr lang="en-US" altLang="zh-TW" sz="1400" dirty="0">
                <a:solidFill>
                  <a:srgbClr val="FF00FF"/>
                </a:solidFill>
                <a:latin typeface="Consolas" panose="020B0609020204030204" pitchFamily="49" charset="0"/>
              </a:rPr>
              <a:t>LEN</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@s</a:t>
            </a:r>
            <a:r>
              <a:rPr lang="en-US" altLang="zh-TW" sz="1400" dirty="0">
                <a:solidFill>
                  <a:srgbClr val="808080"/>
                </a:solidFill>
                <a:latin typeface="Consolas" panose="020B0609020204030204" pitchFamily="49" charset="0"/>
              </a:rPr>
              <a:t>)</a:t>
            </a:r>
            <a:endParaRPr lang="en-US" altLang="zh-TW" sz="1400" dirty="0">
              <a:solidFill>
                <a:srgbClr val="000000"/>
              </a:solidFill>
              <a:latin typeface="Consolas" panose="020B0609020204030204" pitchFamily="49" charset="0"/>
            </a:endParaRPr>
          </a:p>
          <a:p>
            <a:r>
              <a:rPr lang="en-US" altLang="zh-TW" sz="1400" dirty="0">
                <a:solidFill>
                  <a:srgbClr val="0000FF"/>
                </a:solidFill>
                <a:latin typeface="Consolas" panose="020B0609020204030204" pitchFamily="49" charset="0"/>
              </a:rPr>
              <a:t>    BEGIN</a:t>
            </a:r>
            <a:endParaRPr lang="en-US" altLang="zh-TW" sz="1400" dirty="0">
              <a:solidFill>
                <a:srgbClr val="000000"/>
              </a:solidFill>
              <a:latin typeface="Consolas" panose="020B0609020204030204" pitchFamily="49" charset="0"/>
            </a:endParaRPr>
          </a:p>
          <a:p>
            <a:r>
              <a:rPr lang="en-US" altLang="zh-TW" sz="1400" dirty="0">
                <a:solidFill>
                  <a:srgbClr val="0000FF"/>
                </a:solidFill>
                <a:latin typeface="Consolas" panose="020B0609020204030204" pitchFamily="49" charset="0"/>
              </a:rPr>
              <a:t>        INSERT</a:t>
            </a:r>
            <a:r>
              <a:rPr lang="en-US" altLang="zh-TW" sz="1400" dirty="0">
                <a:solidFill>
                  <a:srgbClr val="000000"/>
                </a:solidFill>
                <a:latin typeface="Consolas" panose="020B0609020204030204" pitchFamily="49" charset="0"/>
              </a:rPr>
              <a:t> </a:t>
            </a:r>
            <a:r>
              <a:rPr lang="en-US" altLang="zh-TW" sz="1400" dirty="0">
                <a:solidFill>
                  <a:srgbClr val="0000FF"/>
                </a:solidFill>
                <a:latin typeface="Consolas" panose="020B0609020204030204" pitchFamily="49" charset="0"/>
              </a:rPr>
              <a:t>INTO</a:t>
            </a:r>
            <a:r>
              <a:rPr lang="en-US" altLang="zh-TW" sz="1400" dirty="0">
                <a:solidFill>
                  <a:srgbClr val="000000"/>
                </a:solidFill>
                <a:latin typeface="Consolas" panose="020B0609020204030204" pitchFamily="49" charset="0"/>
              </a:rPr>
              <a:t> @tbl</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ch</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a:t>
            </a:r>
            <a:r>
              <a:rPr lang="en-US" altLang="zh-TW" sz="1400" dirty="0">
                <a:solidFill>
                  <a:srgbClr val="0000FF"/>
                </a:solidFill>
                <a:latin typeface="Consolas" panose="020B0609020204030204" pitchFamily="49" charset="0"/>
              </a:rPr>
              <a:t>VALUES</a:t>
            </a:r>
            <a:r>
              <a:rPr lang="en-US" altLang="zh-TW" sz="1400" dirty="0">
                <a:solidFill>
                  <a:srgbClr val="808080"/>
                </a:solidFill>
                <a:latin typeface="Consolas" panose="020B0609020204030204" pitchFamily="49" charset="0"/>
              </a:rPr>
              <a:t>(</a:t>
            </a:r>
            <a:r>
              <a:rPr lang="en-US" altLang="zh-TW" sz="1400" dirty="0">
                <a:solidFill>
                  <a:srgbClr val="FF00FF"/>
                </a:solidFill>
                <a:latin typeface="Consolas" panose="020B0609020204030204" pitchFamily="49" charset="0"/>
              </a:rPr>
              <a:t>SUBSTRING</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@s</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@i</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1</a:t>
            </a:r>
            <a:r>
              <a:rPr lang="en-US" altLang="zh-TW" sz="1400" dirty="0">
                <a:solidFill>
                  <a:srgbClr val="808080"/>
                </a:solidFill>
                <a:latin typeface="Consolas" panose="020B0609020204030204" pitchFamily="49" charset="0"/>
              </a:rPr>
              <a:t>));</a:t>
            </a:r>
            <a:endParaRPr lang="en-US" altLang="zh-TW" sz="1400" dirty="0">
              <a:solidFill>
                <a:srgbClr val="000000"/>
              </a:solidFill>
              <a:latin typeface="Consolas" panose="020B0609020204030204" pitchFamily="49" charset="0"/>
            </a:endParaRPr>
          </a:p>
          <a:p>
            <a:r>
              <a:rPr lang="en-US" altLang="zh-TW" sz="1400" dirty="0">
                <a:solidFill>
                  <a:srgbClr val="0000FF"/>
                </a:solidFill>
                <a:latin typeface="Consolas" panose="020B0609020204030204" pitchFamily="49" charset="0"/>
              </a:rPr>
              <a:t>        SET</a:t>
            </a:r>
            <a:r>
              <a:rPr lang="en-US" altLang="zh-TW" sz="1400" dirty="0">
                <a:solidFill>
                  <a:srgbClr val="000000"/>
                </a:solidFill>
                <a:latin typeface="Consolas" panose="020B0609020204030204" pitchFamily="49" charset="0"/>
              </a:rPr>
              <a:t> @i </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@i </a:t>
            </a:r>
            <a:r>
              <a:rPr lang="en-US" altLang="zh-TW" sz="1400" dirty="0">
                <a:solidFill>
                  <a:srgbClr val="808080"/>
                </a:solidFill>
                <a:latin typeface="Consolas" panose="020B0609020204030204" pitchFamily="49" charset="0"/>
              </a:rPr>
              <a:t>+</a:t>
            </a:r>
            <a:r>
              <a:rPr lang="en-US" altLang="zh-TW" sz="1400" dirty="0">
                <a:solidFill>
                  <a:srgbClr val="000000"/>
                </a:solidFill>
                <a:latin typeface="Consolas" panose="020B0609020204030204" pitchFamily="49" charset="0"/>
              </a:rPr>
              <a:t> 1</a:t>
            </a:r>
            <a:r>
              <a:rPr lang="en-US" altLang="zh-TW" sz="1400" dirty="0">
                <a:solidFill>
                  <a:srgbClr val="808080"/>
                </a:solidFill>
                <a:latin typeface="Consolas" panose="020B0609020204030204" pitchFamily="49" charset="0"/>
              </a:rPr>
              <a:t>;</a:t>
            </a:r>
            <a:endParaRPr lang="en-US" altLang="zh-TW" sz="1400" dirty="0">
              <a:solidFill>
                <a:srgbClr val="000000"/>
              </a:solidFill>
              <a:latin typeface="Consolas" panose="020B0609020204030204" pitchFamily="49" charset="0"/>
            </a:endParaRPr>
          </a:p>
          <a:p>
            <a:r>
              <a:rPr lang="en-US" altLang="zh-TW" sz="1400" dirty="0">
                <a:solidFill>
                  <a:srgbClr val="0000FF"/>
                </a:solidFill>
                <a:latin typeface="Consolas" panose="020B0609020204030204" pitchFamily="49" charset="0"/>
              </a:rPr>
              <a:t>    END</a:t>
            </a:r>
            <a:endParaRPr lang="en-US" altLang="zh-TW" sz="1400" dirty="0">
              <a:solidFill>
                <a:srgbClr val="000000"/>
              </a:solidFill>
              <a:latin typeface="Consolas" panose="020B0609020204030204" pitchFamily="49" charset="0"/>
            </a:endParaRPr>
          </a:p>
          <a:p>
            <a:r>
              <a:rPr lang="en-US" altLang="zh-TW" sz="1400" dirty="0">
                <a:solidFill>
                  <a:srgbClr val="000000"/>
                </a:solidFill>
                <a:latin typeface="Consolas" panose="020B0609020204030204" pitchFamily="49" charset="0"/>
              </a:rPr>
              <a:t>    </a:t>
            </a:r>
            <a:r>
              <a:rPr lang="en-US" altLang="zh-TW" sz="1400" dirty="0">
                <a:solidFill>
                  <a:srgbClr val="0000FF"/>
                </a:solidFill>
                <a:latin typeface="Consolas" panose="020B0609020204030204" pitchFamily="49" charset="0"/>
              </a:rPr>
              <a:t>RETURN</a:t>
            </a:r>
            <a:r>
              <a:rPr lang="en-US" altLang="zh-TW" sz="1400" dirty="0">
                <a:solidFill>
                  <a:srgbClr val="000000"/>
                </a:solidFill>
                <a:latin typeface="Consolas" panose="020B0609020204030204" pitchFamily="49" charset="0"/>
              </a:rPr>
              <a:t> </a:t>
            </a:r>
          </a:p>
          <a:p>
            <a:r>
              <a:rPr lang="en-US" altLang="zh-TW" sz="1400" dirty="0">
                <a:solidFill>
                  <a:srgbClr val="0000FF"/>
                </a:solidFill>
                <a:latin typeface="Consolas" panose="020B0609020204030204" pitchFamily="49" charset="0"/>
              </a:rPr>
              <a:t>END</a:t>
            </a:r>
            <a:endParaRPr lang="en-US" altLang="zh-TW" sz="1400" dirty="0">
              <a:solidFill>
                <a:srgbClr val="000000"/>
              </a:solidFill>
              <a:latin typeface="Consolas" panose="020B0609020204030204" pitchFamily="49" charset="0"/>
            </a:endParaRPr>
          </a:p>
          <a:p>
            <a:r>
              <a:rPr lang="en-US" altLang="zh-TW" sz="1400" dirty="0">
                <a:solidFill>
                  <a:srgbClr val="0000FF"/>
                </a:solidFill>
                <a:latin typeface="Consolas" panose="020B0609020204030204" pitchFamily="49" charset="0"/>
              </a:rPr>
              <a:t>GO</a:t>
            </a:r>
            <a:endParaRPr lang="zh-TW" altLang="en-US" sz="1400" kern="100" dirty="0">
              <a:latin typeface="微軟正黑體" panose="020B0604030504040204" pitchFamily="34" charset="-120"/>
              <a:ea typeface="微軟正黑體" panose="020B0604030504040204" pitchFamily="34" charset="-120"/>
              <a:cs typeface="Segoe UI" panose="020B0502040204020203" pitchFamily="34" charset="0"/>
            </a:endParaRPr>
          </a:p>
        </p:txBody>
      </p:sp>
    </p:spTree>
    <p:extLst>
      <p:ext uri="{BB962C8B-B14F-4D97-AF65-F5344CB8AC3E}">
        <p14:creationId xmlns:p14="http://schemas.microsoft.com/office/powerpoint/2010/main" val="306190499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多重陳述式資料表值函數</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Autofit/>
          </a:bodyPr>
          <a:lstStyle/>
          <a:p>
            <a:r>
              <a:rPr lang="en-US" altLang="zh-TW" sz="1800" dirty="0">
                <a:solidFill>
                  <a:srgbClr val="0000FF"/>
                </a:solidFill>
                <a:latin typeface="Consolas" panose="020B0609020204030204" pitchFamily="49" charset="0"/>
              </a:rPr>
              <a:t>EXEC</a:t>
            </a:r>
            <a:r>
              <a:rPr lang="en-US" altLang="zh-TW" sz="1800" dirty="0">
                <a:solidFill>
                  <a:srgbClr val="000000"/>
                </a:solidFill>
                <a:latin typeface="Consolas" panose="020B0609020204030204" pitchFamily="49" charset="0"/>
              </a:rPr>
              <a:t> </a:t>
            </a:r>
            <a:r>
              <a:rPr lang="en-US" altLang="zh-TW" sz="1800" dirty="0" err="1">
                <a:solidFill>
                  <a:srgbClr val="800000"/>
                </a:solidFill>
                <a:latin typeface="Consolas" panose="020B0609020204030204" pitchFamily="49" charset="0"/>
              </a:rPr>
              <a:t>sp_helptext</a:t>
            </a:r>
            <a:r>
              <a:rPr lang="en-US" altLang="zh-TW" sz="1800" dirty="0">
                <a:solidFill>
                  <a:srgbClr val="0000FF"/>
                </a:solidFill>
                <a:latin typeface="Consolas" panose="020B0609020204030204" pitchFamily="49" charset="0"/>
              </a:rPr>
              <a:t> </a:t>
            </a:r>
            <a:r>
              <a:rPr lang="en-US" altLang="zh-TW" sz="1800" dirty="0">
                <a:solidFill>
                  <a:srgbClr val="FF0000"/>
                </a:solidFill>
                <a:latin typeface="Consolas" panose="020B0609020204030204" pitchFamily="49" charset="0"/>
              </a:rPr>
              <a:t>'</a:t>
            </a:r>
            <a:r>
              <a:rPr lang="en-US" altLang="zh-TW" sz="1800" dirty="0" err="1">
                <a:solidFill>
                  <a:srgbClr val="FF0000"/>
                </a:solidFill>
                <a:latin typeface="Consolas" panose="020B0609020204030204" pitchFamily="49" charset="0"/>
              </a:rPr>
              <a:t>dbo.StringTable</a:t>
            </a:r>
            <a:r>
              <a:rPr lang="en-US" altLang="zh-TW" sz="1800" dirty="0">
                <a:solidFill>
                  <a:srgbClr val="FF0000"/>
                </a:solidFill>
                <a:latin typeface="Consolas" panose="020B0609020204030204" pitchFamily="49" charset="0"/>
              </a:rPr>
              <a:t>'</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endParaRPr lang="zh-TW" altLang="en-US"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StringTable</a:t>
            </a:r>
            <a:r>
              <a:rPr lang="en-US" altLang="zh-TW" sz="1800" dirty="0">
                <a:solidFill>
                  <a:srgbClr val="808080"/>
                </a:solidFill>
                <a:latin typeface="Consolas" panose="020B0609020204030204" pitchFamily="49" charset="0"/>
              </a:rPr>
              <a:t>(</a:t>
            </a:r>
            <a:r>
              <a:rPr lang="en-US" altLang="zh-TW" sz="1800" dirty="0">
                <a:solidFill>
                  <a:srgbClr val="FF0000"/>
                </a:solidFill>
                <a:latin typeface="Consolas" panose="020B0609020204030204" pitchFamily="49" charset="0"/>
              </a:rPr>
              <a:t>'Hello world!'</a:t>
            </a:r>
            <a:r>
              <a:rPr lang="en-US" altLang="zh-TW" sz="1800" dirty="0">
                <a:solidFill>
                  <a:srgbClr val="808080"/>
                </a:solidFill>
                <a:latin typeface="Consolas" panose="020B0609020204030204" pitchFamily="49" charset="0"/>
              </a:rPr>
              <a:t>);</a:t>
            </a:r>
            <a:endParaRPr lang="zh-TW" altLang="en-US" sz="1400" kern="100" dirty="0">
              <a:latin typeface="微軟正黑體" panose="020B0604030504040204" pitchFamily="34" charset="-120"/>
              <a:ea typeface="微軟正黑體" panose="020B0604030504040204" pitchFamily="34" charset="-120"/>
              <a:cs typeface="Segoe UI" panose="020B0502040204020203" pitchFamily="34" charset="0"/>
            </a:endParaRPr>
          </a:p>
        </p:txBody>
      </p:sp>
    </p:spTree>
    <p:extLst>
      <p:ext uri="{BB962C8B-B14F-4D97-AF65-F5344CB8AC3E}">
        <p14:creationId xmlns:p14="http://schemas.microsoft.com/office/powerpoint/2010/main" val="316272308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建立函數的注意事項</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lnSpcReduction="10000"/>
          </a:bodyPr>
          <a:lstStyle/>
          <a:p>
            <a:pPr marL="0" indent="0" algn="just">
              <a:buNone/>
            </a:pPr>
            <a:r>
              <a:rPr lang="zh-TW" altLang="zh-TW" sz="1800" kern="100" dirty="0">
                <a:effectLst/>
                <a:latin typeface="微軟正黑體" panose="020B0604030504040204" pitchFamily="34" charset="-120"/>
                <a:ea typeface="微軟正黑體" panose="020B0604030504040204" pitchFamily="34" charset="-120"/>
                <a:cs typeface="Segoe UI" panose="020B0502040204020203" pitchFamily="34" charset="0"/>
              </a:rPr>
              <a:t>建立使用者定義函數時應該要考慮以下幾點注意事項：</a:t>
            </a:r>
            <a:endParaRPr lang="zh-TW"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78358" lvl="1" indent="-285750" algn="just">
              <a:lnSpc>
                <a:spcPct val="150000"/>
              </a:lnSpc>
              <a:buSzPts val="1000"/>
              <a:buFont typeface="Wingdings" panose="05000000000000000000" pitchFamily="2" charset="2"/>
              <a:buChar char="Ø"/>
              <a:tabLst>
                <a:tab pos="457200" algn="l"/>
              </a:tabLst>
            </a:pPr>
            <a:r>
              <a:rPr lang="zh-TW" altLang="zh-TW" sz="1600" dirty="0">
                <a:solidFill>
                  <a:srgbClr val="171717"/>
                </a:solidFill>
                <a:effectLst/>
                <a:latin typeface="微軟正黑體" panose="020B0604030504040204" pitchFamily="34" charset="-120"/>
                <a:ea typeface="微軟正黑體" panose="020B0604030504040204" pitchFamily="34" charset="-120"/>
                <a:cs typeface="Segoe UI" panose="020B0502040204020203" pitchFamily="34" charset="0"/>
              </a:rPr>
              <a:t>使用者定義函數效能：在許多案例中，內嵌式函數會比多重陳述式函數快許多，因此可能的話，應該盡量試著將函數實作為內嵌式函數。</a:t>
            </a:r>
            <a:endParaRPr lang="zh-TW" altLang="zh-TW" sz="1600" dirty="0">
              <a:effectLst/>
              <a:latin typeface="微軟正黑體" panose="020B0604030504040204" pitchFamily="34" charset="-120"/>
              <a:ea typeface="微軟正黑體" panose="020B0604030504040204" pitchFamily="34" charset="-120"/>
              <a:cs typeface="新細明體" panose="02020500000000000000" pitchFamily="18" charset="-120"/>
            </a:endParaRPr>
          </a:p>
          <a:p>
            <a:pPr marL="578358" lvl="1" indent="-285750" algn="just">
              <a:lnSpc>
                <a:spcPct val="150000"/>
              </a:lnSpc>
              <a:buSzPts val="1000"/>
              <a:buFont typeface="Wingdings" panose="05000000000000000000" pitchFamily="2" charset="2"/>
              <a:buChar char="Ø"/>
              <a:tabLst>
                <a:tab pos="457200" algn="l"/>
              </a:tabLst>
            </a:pPr>
            <a:r>
              <a:rPr lang="zh-TW" altLang="zh-TW" sz="1600" dirty="0">
                <a:solidFill>
                  <a:srgbClr val="171717"/>
                </a:solidFill>
                <a:effectLst/>
                <a:latin typeface="微軟正黑體" panose="020B0604030504040204" pitchFamily="34" charset="-120"/>
                <a:ea typeface="微軟正黑體" panose="020B0604030504040204" pitchFamily="34" charset="-120"/>
                <a:cs typeface="Segoe UI" panose="020B0502040204020203" pitchFamily="34" charset="0"/>
              </a:rPr>
              <a:t>使用者定義函數大小：避免建立大型、廣泛用途的函數，函數應保持相對輕巧且針對特定目的用途設計。這樣可以避免程式碼複雜且提高函數被重複使用的機會。</a:t>
            </a:r>
            <a:endParaRPr lang="zh-TW" altLang="zh-TW" sz="1600" dirty="0">
              <a:effectLst/>
              <a:latin typeface="微軟正黑體" panose="020B0604030504040204" pitchFamily="34" charset="-120"/>
              <a:ea typeface="微軟正黑體" panose="020B0604030504040204" pitchFamily="34" charset="-120"/>
              <a:cs typeface="新細明體" panose="02020500000000000000" pitchFamily="18" charset="-120"/>
            </a:endParaRPr>
          </a:p>
          <a:p>
            <a:pPr marL="578358" lvl="1" indent="-285750" algn="just">
              <a:lnSpc>
                <a:spcPct val="150000"/>
              </a:lnSpc>
              <a:buSzPts val="1000"/>
              <a:buFont typeface="Wingdings" panose="05000000000000000000" pitchFamily="2" charset="2"/>
              <a:buChar char="Ø"/>
              <a:tabLst>
                <a:tab pos="457200" algn="l"/>
              </a:tabLst>
            </a:pPr>
            <a:r>
              <a:rPr lang="zh-TW" altLang="zh-TW" sz="1600" dirty="0">
                <a:solidFill>
                  <a:srgbClr val="171717"/>
                </a:solidFill>
                <a:effectLst/>
                <a:latin typeface="微軟正黑體" panose="020B0604030504040204" pitchFamily="34" charset="-120"/>
                <a:ea typeface="微軟正黑體" panose="020B0604030504040204" pitchFamily="34" charset="-120"/>
                <a:cs typeface="Segoe UI" panose="020B0502040204020203" pitchFamily="34" charset="0"/>
              </a:rPr>
              <a:t>使用者定義函數名稱：使用二部分名稱來限定資料庫中被函數參考到的物件名稱，而對於函數的名稱，也應使用二部分名稱。</a:t>
            </a:r>
            <a:endParaRPr lang="zh-TW" altLang="zh-TW" sz="1600" dirty="0">
              <a:effectLst/>
              <a:latin typeface="微軟正黑體" panose="020B0604030504040204" pitchFamily="34" charset="-120"/>
              <a:ea typeface="微軟正黑體" panose="020B0604030504040204" pitchFamily="34" charset="-120"/>
              <a:cs typeface="新細明體" panose="02020500000000000000" pitchFamily="18" charset="-120"/>
            </a:endParaRPr>
          </a:p>
          <a:p>
            <a:pPr marL="578358" lvl="1" indent="-285750" algn="just">
              <a:lnSpc>
                <a:spcPct val="150000"/>
              </a:lnSpc>
              <a:buSzPts val="1000"/>
              <a:buFont typeface="Wingdings" panose="05000000000000000000" pitchFamily="2" charset="2"/>
              <a:buChar char="Ø"/>
              <a:tabLst>
                <a:tab pos="457200" algn="l"/>
              </a:tabLst>
            </a:pPr>
            <a:r>
              <a:rPr lang="zh-TW" altLang="zh-TW" sz="1600" dirty="0">
                <a:solidFill>
                  <a:srgbClr val="171717"/>
                </a:solidFill>
                <a:effectLst/>
                <a:latin typeface="微軟正黑體" panose="020B0604030504040204" pitchFamily="34" charset="-120"/>
                <a:ea typeface="微軟正黑體" panose="020B0604030504040204" pitchFamily="34" charset="-120"/>
                <a:cs typeface="Segoe UI" panose="020B0502040204020203" pitchFamily="34" charset="0"/>
              </a:rPr>
              <a:t>使用者定義函數與例外處理：避免會產生</a:t>
            </a:r>
            <a:r>
              <a:rPr lang="en-US" altLang="zh-TW" sz="1600" dirty="0">
                <a:solidFill>
                  <a:srgbClr val="171717"/>
                </a:solidFill>
                <a:effectLst/>
                <a:latin typeface="微軟正黑體" panose="020B0604030504040204" pitchFamily="34" charset="-120"/>
                <a:ea typeface="微軟正黑體" panose="020B0604030504040204" pitchFamily="34" charset="-120"/>
                <a:cs typeface="新細明體" panose="02020500000000000000" pitchFamily="18" charset="-120"/>
              </a:rPr>
              <a:t>Transacts-SQL</a:t>
            </a:r>
            <a:r>
              <a:rPr lang="zh-TW" altLang="zh-TW" sz="1600" dirty="0">
                <a:solidFill>
                  <a:srgbClr val="171717"/>
                </a:solidFill>
                <a:effectLst/>
                <a:latin typeface="微軟正黑體" panose="020B0604030504040204" pitchFamily="34" charset="-120"/>
                <a:ea typeface="微軟正黑體" panose="020B0604030504040204" pitchFamily="34" charset="-120"/>
                <a:cs typeface="Segoe UI" panose="020B0502040204020203" pitchFamily="34" charset="0"/>
              </a:rPr>
              <a:t>錯誤的陳述句，因為函數中並沒有例外處理的語法。</a:t>
            </a:r>
            <a:endParaRPr lang="zh-TW" altLang="zh-TW" sz="1600" dirty="0">
              <a:effectLst/>
              <a:latin typeface="微軟正黑體" panose="020B0604030504040204" pitchFamily="34" charset="-120"/>
              <a:ea typeface="微軟正黑體" panose="020B0604030504040204" pitchFamily="34" charset="-120"/>
              <a:cs typeface="新細明體" panose="02020500000000000000" pitchFamily="18" charset="-120"/>
            </a:endParaRPr>
          </a:p>
          <a:p>
            <a:pPr marL="578358" lvl="1" indent="-285750" algn="just">
              <a:lnSpc>
                <a:spcPct val="150000"/>
              </a:lnSpc>
              <a:buSzPts val="1000"/>
              <a:buFont typeface="Wingdings" panose="05000000000000000000" pitchFamily="2" charset="2"/>
              <a:buChar char="Ø"/>
              <a:tabLst>
                <a:tab pos="457200" algn="l"/>
              </a:tabLst>
            </a:pPr>
            <a:r>
              <a:rPr lang="zh-TW" altLang="zh-TW" sz="1600" dirty="0">
                <a:solidFill>
                  <a:srgbClr val="171717"/>
                </a:solidFill>
                <a:effectLst/>
                <a:latin typeface="微軟正黑體" panose="020B0604030504040204" pitchFamily="34" charset="-120"/>
                <a:ea typeface="微軟正黑體" panose="020B0604030504040204" pitchFamily="34" charset="-120"/>
                <a:cs typeface="Segoe UI" panose="020B0502040204020203" pitchFamily="34" charset="0"/>
              </a:rPr>
              <a:t>使用者定義函數索引：注意函數與索引一起使用所造成的影響，特別是在</a:t>
            </a:r>
            <a:r>
              <a:rPr lang="en-US" altLang="zh-TW" sz="1600" dirty="0">
                <a:solidFill>
                  <a:srgbClr val="000000"/>
                </a:solidFill>
                <a:effectLst/>
                <a:latin typeface="微軟正黑體" panose="020B0604030504040204" pitchFamily="34" charset="-120"/>
                <a:ea typeface="微軟正黑體" panose="020B0604030504040204" pitchFamily="34" charset="-120"/>
                <a:cs typeface="新細明體" panose="02020500000000000000" pitchFamily="18" charset="-120"/>
              </a:rPr>
              <a:t>WHERE</a:t>
            </a:r>
            <a:r>
              <a:rPr lang="zh-TW" altLang="zh-TW" sz="1600" dirty="0">
                <a:solidFill>
                  <a:srgbClr val="000000"/>
                </a:solidFill>
                <a:effectLst/>
                <a:latin typeface="微軟正黑體" panose="020B0604030504040204" pitchFamily="34" charset="-120"/>
                <a:ea typeface="微軟正黑體" panose="020B0604030504040204" pitchFamily="34" charset="-120"/>
                <a:cs typeface="Segoe UI" panose="020B0502040204020203" pitchFamily="34" charset="0"/>
              </a:rPr>
              <a:t>子句所使用的條件判斷式，如以下範例，就可以將使用在</a:t>
            </a:r>
            <a:r>
              <a:rPr lang="en-US" altLang="zh-TW" sz="1600" b="1" dirty="0" err="1">
                <a:solidFill>
                  <a:srgbClr val="000000"/>
                </a:solidFill>
                <a:effectLst/>
                <a:latin typeface="微軟正黑體" panose="020B0604030504040204" pitchFamily="34" charset="-120"/>
                <a:ea typeface="微軟正黑體" panose="020B0604030504040204" pitchFamily="34" charset="-120"/>
                <a:cs typeface="新細明體" panose="02020500000000000000" pitchFamily="18" charset="-120"/>
              </a:rPr>
              <a:t>CustomerID</a:t>
            </a:r>
            <a:r>
              <a:rPr lang="zh-TW" altLang="zh-TW" sz="1600" dirty="0">
                <a:solidFill>
                  <a:srgbClr val="000000"/>
                </a:solidFill>
                <a:effectLst/>
                <a:latin typeface="微軟正黑體" panose="020B0604030504040204" pitchFamily="34" charset="-120"/>
                <a:ea typeface="微軟正黑體" panose="020B0604030504040204" pitchFamily="34" charset="-120"/>
                <a:cs typeface="Segoe UI" panose="020B0502040204020203" pitchFamily="34" charset="0"/>
              </a:rPr>
              <a:t>上的索引移除。</a:t>
            </a:r>
            <a:endParaRPr lang="zh-TW" altLang="zh-TW" sz="1600" dirty="0">
              <a:effectLst/>
              <a:latin typeface="微軟正黑體" panose="020B0604030504040204" pitchFamily="34" charset="-120"/>
              <a:ea typeface="微軟正黑體" panose="020B0604030504040204" pitchFamily="34" charset="-120"/>
              <a:cs typeface="新細明體" panose="02020500000000000000" pitchFamily="18" charset="-120"/>
            </a:endParaRPr>
          </a:p>
          <a:p>
            <a:pPr algn="just">
              <a:lnSpc>
                <a:spcPct val="150000"/>
              </a:lnSpc>
            </a:pPr>
            <a:endParaRPr lang="zh-TW" altLang="zh-TW" sz="2000" kern="100" dirty="0">
              <a:latin typeface="微軟正黑體" panose="020B0604030504040204" pitchFamily="34" charset="-120"/>
              <a:ea typeface="微軟正黑體" panose="020B0604030504040204" pitchFamily="34" charset="-120"/>
              <a:cs typeface="Segoe UI" panose="020B0502040204020203" pitchFamily="34" charset="0"/>
            </a:endParaRPr>
          </a:p>
          <a:p>
            <a:pPr algn="just">
              <a:lnSpc>
                <a:spcPct val="150000"/>
              </a:lnSpc>
            </a:pPr>
            <a:endParaRPr lang="zh-TW" altLang="en-US" sz="2200" kern="100" dirty="0">
              <a:latin typeface="微軟正黑體" panose="020B0604030504040204" pitchFamily="34" charset="-120"/>
              <a:ea typeface="微軟正黑體" panose="020B0604030504040204" pitchFamily="34" charset="-120"/>
              <a:cs typeface="Segoe UI" panose="020B0502040204020203" pitchFamily="34" charset="0"/>
            </a:endParaRPr>
          </a:p>
        </p:txBody>
      </p:sp>
    </p:spTree>
    <p:extLst>
      <p:ext uri="{BB962C8B-B14F-4D97-AF65-F5344CB8AC3E}">
        <p14:creationId xmlns:p14="http://schemas.microsoft.com/office/powerpoint/2010/main" val="67926213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心得與討論</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1925812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6572D-4236-A4C6-B2C1-B53769BE3862}"/>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資料型別</a:t>
            </a:r>
          </a:p>
        </p:txBody>
      </p:sp>
      <p:sp>
        <p:nvSpPr>
          <p:cNvPr id="3" name="內容版面配置區 2">
            <a:extLst>
              <a:ext uri="{FF2B5EF4-FFF2-40B4-BE49-F238E27FC236}">
                <a16:creationId xmlns:a16="http://schemas.microsoft.com/office/drawing/2014/main" id="{2C0A2F6E-8274-DE70-0299-27FFE650944C}"/>
              </a:ext>
            </a:extLst>
          </p:cNvPr>
          <p:cNvSpPr>
            <a:spLocks noGrp="1"/>
          </p:cNvSpPr>
          <p:nvPr>
            <p:ph idx="1"/>
          </p:nvPr>
        </p:nvSpPr>
        <p:spPr/>
        <p:txBody>
          <a:bodyPr>
            <a:normAutofit/>
          </a:bodyPr>
          <a:lstStyle/>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資料型別決定資料庫中可以放什麼資料，像是欄位、變數及參數都有資料型別。例如：</a:t>
            </a:r>
            <a:r>
              <a:rPr lang="en-US" altLang="zh-TW" sz="2200" dirty="0" err="1">
                <a:latin typeface="微軟正黑體" panose="020B0604030504040204" pitchFamily="34" charset="-120"/>
                <a:ea typeface="微軟正黑體" panose="020B0604030504040204" pitchFamily="34" charset="-120"/>
              </a:rPr>
              <a:t>tinyint</a:t>
            </a:r>
            <a:r>
              <a:rPr lang="zh-TW" altLang="en-US" sz="2200" dirty="0">
                <a:latin typeface="微軟正黑體" panose="020B0604030504040204" pitchFamily="34" charset="-120"/>
                <a:ea typeface="微軟正黑體" panose="020B0604030504040204" pitchFamily="34" charset="-120"/>
              </a:rPr>
              <a:t>欄位只能存放 </a:t>
            </a:r>
            <a:r>
              <a:rPr lang="en-US" altLang="zh-TW" sz="2200" dirty="0">
                <a:latin typeface="微軟正黑體" panose="020B0604030504040204" pitchFamily="34" charset="-120"/>
                <a:ea typeface="微軟正黑體" panose="020B0604030504040204" pitchFamily="34" charset="-120"/>
              </a:rPr>
              <a:t>0 </a:t>
            </a:r>
            <a:r>
              <a:rPr lang="zh-TW" altLang="en-US" sz="2200" dirty="0">
                <a:latin typeface="微軟正黑體" panose="020B0604030504040204" pitchFamily="34" charset="-120"/>
                <a:ea typeface="微軟正黑體" panose="020B0604030504040204" pitchFamily="34" charset="-120"/>
              </a:rPr>
              <a:t>到 </a:t>
            </a:r>
            <a:r>
              <a:rPr lang="en-US" altLang="zh-TW" sz="2200" dirty="0">
                <a:latin typeface="微軟正黑體" panose="020B0604030504040204" pitchFamily="34" charset="-120"/>
                <a:ea typeface="微軟正黑體" panose="020B0604030504040204" pitchFamily="34" charset="-120"/>
              </a:rPr>
              <a:t>255 </a:t>
            </a:r>
            <a:r>
              <a:rPr lang="zh-TW" altLang="en-US" sz="2200" dirty="0">
                <a:latin typeface="微軟正黑體" panose="020B0604030504040204" pitchFamily="34" charset="-120"/>
                <a:ea typeface="微軟正黑體" panose="020B0604030504040204" pitchFamily="34" charset="-120"/>
              </a:rPr>
              <a:t>的數值。</a:t>
            </a:r>
            <a:endParaRPr lang="en-US" altLang="zh-TW" sz="2200"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資料行也會決定運算式會回傳怎樣的值回來。</a:t>
            </a:r>
            <a:endParaRPr lang="en-US" altLang="zh-TW" sz="2200"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資料型別也是一種限制什麼值可以寫入資料庫的束制條件。</a:t>
            </a:r>
          </a:p>
        </p:txBody>
      </p:sp>
    </p:spTree>
    <p:extLst>
      <p:ext uri="{BB962C8B-B14F-4D97-AF65-F5344CB8AC3E}">
        <p14:creationId xmlns:p14="http://schemas.microsoft.com/office/powerpoint/2010/main" val="151737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F46E30-6E01-6F14-296B-41E542B3844C}"/>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課程大綱</a:t>
            </a:r>
          </a:p>
        </p:txBody>
      </p:sp>
      <p:sp>
        <p:nvSpPr>
          <p:cNvPr id="3" name="內容版面配置區 2">
            <a:extLst>
              <a:ext uri="{FF2B5EF4-FFF2-40B4-BE49-F238E27FC236}">
                <a16:creationId xmlns:a16="http://schemas.microsoft.com/office/drawing/2014/main" id="{A2726BDC-E83D-AF4E-34CE-E61CFBDA26AC}"/>
              </a:ext>
            </a:extLst>
          </p:cNvPr>
          <p:cNvSpPr>
            <a:spLocks noGrp="1"/>
          </p:cNvSpPr>
          <p:nvPr>
            <p:ph idx="1"/>
          </p:nvPr>
        </p:nvSpPr>
        <p:spPr/>
        <p:txBody>
          <a:bodyPr>
            <a:normAutofit fontScale="92500" lnSpcReduction="20000"/>
          </a:bodyPr>
          <a:lstStyle/>
          <a:p>
            <a:r>
              <a:rPr lang="en-US" altLang="zh-TW" dirty="0">
                <a:latin typeface="微軟正黑體" panose="020B0604030504040204" pitchFamily="34" charset="-120"/>
                <a:ea typeface="微軟正黑體" panose="020B0604030504040204" pitchFamily="34" charset="-120"/>
              </a:rPr>
              <a:t>1. SQL Server</a:t>
            </a:r>
            <a:r>
              <a:rPr lang="zh-TW" altLang="en-US" dirty="0">
                <a:latin typeface="微軟正黑體" panose="020B0604030504040204" pitchFamily="34" charset="-120"/>
                <a:ea typeface="微軟正黑體" panose="020B0604030504040204" pitchFamily="34" charset="-120"/>
              </a:rPr>
              <a:t>架構</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2. </a:t>
            </a:r>
            <a:r>
              <a:rPr lang="zh-TW" altLang="en-US" dirty="0">
                <a:latin typeface="微軟正黑體" panose="020B0604030504040204" pitchFamily="34" charset="-120"/>
                <a:ea typeface="微軟正黑體" panose="020B0604030504040204" pitchFamily="34" charset="-120"/>
              </a:rPr>
              <a:t>設計資料表</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3. </a:t>
            </a:r>
            <a:r>
              <a:rPr lang="zh-TW" altLang="en-US" dirty="0">
                <a:latin typeface="微軟正黑體" panose="020B0604030504040204" pitchFamily="34" charset="-120"/>
                <a:ea typeface="微軟正黑體" panose="020B0604030504040204" pitchFamily="34" charset="-120"/>
              </a:rPr>
              <a:t>資料完整性</a:t>
            </a:r>
            <a:r>
              <a:rPr lang="en-US" altLang="zh-TW" dirty="0">
                <a:latin typeface="微軟正黑體" panose="020B0604030504040204" pitchFamily="34" charset="-120"/>
                <a:ea typeface="微軟正黑體" panose="020B0604030504040204" pitchFamily="34" charset="-120"/>
              </a:rPr>
              <a:t>(Data Integrity)</a:t>
            </a:r>
          </a:p>
          <a:p>
            <a:r>
              <a:rPr lang="en-US" altLang="zh-TW" dirty="0">
                <a:latin typeface="微軟正黑體" panose="020B0604030504040204" pitchFamily="34" charset="-120"/>
                <a:ea typeface="微軟正黑體" panose="020B0604030504040204" pitchFamily="34" charset="-120"/>
              </a:rPr>
              <a:t>4. </a:t>
            </a:r>
            <a:r>
              <a:rPr lang="zh-TW" altLang="en-US" dirty="0">
                <a:latin typeface="微軟正黑體" panose="020B0604030504040204" pitchFamily="34" charset="-120"/>
                <a:ea typeface="微軟正黑體" panose="020B0604030504040204" pitchFamily="34" charset="-120"/>
              </a:rPr>
              <a:t>進階資料庫設計</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5. </a:t>
            </a:r>
            <a:r>
              <a:rPr lang="zh-TW" altLang="en-US" dirty="0">
                <a:latin typeface="微軟正黑體" panose="020B0604030504040204" pitchFamily="34" charset="-120"/>
                <a:ea typeface="微軟正黑體" panose="020B0604030504040204" pitchFamily="34" charset="-120"/>
              </a:rPr>
              <a:t>索引</a:t>
            </a:r>
            <a:r>
              <a:rPr lang="en-US" altLang="zh-TW" dirty="0">
                <a:latin typeface="微軟正黑體" panose="020B0604030504040204" pitchFamily="34" charset="-120"/>
                <a:ea typeface="微軟正黑體" panose="020B0604030504040204" pitchFamily="34" charset="-120"/>
              </a:rPr>
              <a:t>(Index)</a:t>
            </a:r>
          </a:p>
          <a:p>
            <a:r>
              <a:rPr lang="en-US" altLang="zh-TW" dirty="0">
                <a:latin typeface="微軟正黑體" panose="020B0604030504040204" pitchFamily="34" charset="-120"/>
                <a:ea typeface="微軟正黑體" panose="020B0604030504040204" pitchFamily="34" charset="-120"/>
              </a:rPr>
              <a:t>6.  </a:t>
            </a:r>
            <a:r>
              <a:rPr lang="zh-TW" altLang="en-US" dirty="0">
                <a:latin typeface="微軟正黑體" panose="020B0604030504040204" pitchFamily="34" charset="-120"/>
                <a:ea typeface="微軟正黑體" panose="020B0604030504040204" pitchFamily="34" charset="-120"/>
              </a:rPr>
              <a:t>檢視</a:t>
            </a:r>
            <a:r>
              <a:rPr lang="en-US" altLang="zh-TW" dirty="0">
                <a:latin typeface="微軟正黑體" panose="020B0604030504040204" pitchFamily="34" charset="-120"/>
                <a:ea typeface="微軟正黑體" panose="020B0604030504040204" pitchFamily="34" charset="-120"/>
              </a:rPr>
              <a:t>(View)</a:t>
            </a:r>
          </a:p>
          <a:p>
            <a:r>
              <a:rPr lang="en-US" altLang="zh-TW" dirty="0">
                <a:latin typeface="微軟正黑體" panose="020B0604030504040204" pitchFamily="34" charset="-120"/>
                <a:ea typeface="微軟正黑體" panose="020B0604030504040204" pitchFamily="34" charset="-120"/>
              </a:rPr>
              <a:t>7. T-SQL</a:t>
            </a:r>
            <a:r>
              <a:rPr lang="zh-TW" altLang="en-US" dirty="0">
                <a:latin typeface="微軟正黑體" panose="020B0604030504040204" pitchFamily="34" charset="-120"/>
                <a:ea typeface="微軟正黑體" panose="020B0604030504040204" pitchFamily="34" charset="-120"/>
              </a:rPr>
              <a:t>流程控制語法</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8. </a:t>
            </a:r>
            <a:r>
              <a:rPr lang="zh-TW" altLang="en-US" dirty="0">
                <a:latin typeface="微軟正黑體" panose="020B0604030504040204" pitchFamily="34" charset="-120"/>
                <a:ea typeface="微軟正黑體" panose="020B0604030504040204" pitchFamily="34" charset="-120"/>
              </a:rPr>
              <a:t>交易</a:t>
            </a:r>
            <a:r>
              <a:rPr lang="en-US" altLang="zh-TW" dirty="0">
                <a:latin typeface="微軟正黑體" panose="020B0604030504040204" pitchFamily="34" charset="-120"/>
                <a:ea typeface="微軟正黑體" panose="020B0604030504040204" pitchFamily="34" charset="-120"/>
              </a:rPr>
              <a:t>(Transaction)</a:t>
            </a:r>
          </a:p>
          <a:p>
            <a:r>
              <a:rPr lang="en-US" altLang="zh-TW" dirty="0">
                <a:latin typeface="微軟正黑體" panose="020B0604030504040204" pitchFamily="34" charset="-120"/>
                <a:ea typeface="微軟正黑體" panose="020B0604030504040204" pitchFamily="34" charset="-120"/>
              </a:rPr>
              <a:t>9. </a:t>
            </a:r>
            <a:r>
              <a:rPr lang="zh-TW" altLang="en-US" dirty="0">
                <a:latin typeface="微軟正黑體" panose="020B0604030504040204" pitchFamily="34" charset="-120"/>
                <a:ea typeface="微軟正黑體" panose="020B0604030504040204" pitchFamily="34" charset="-120"/>
              </a:rPr>
              <a:t>預存程序</a:t>
            </a:r>
            <a:r>
              <a:rPr lang="en-US" altLang="zh-TW" dirty="0">
                <a:latin typeface="微軟正黑體" panose="020B0604030504040204" pitchFamily="34" charset="-120"/>
                <a:ea typeface="微軟正黑體" panose="020B0604030504040204" pitchFamily="34" charset="-120"/>
              </a:rPr>
              <a:t>(Stored Procedure)</a:t>
            </a:r>
          </a:p>
          <a:p>
            <a:r>
              <a:rPr lang="en-US" altLang="zh-TW" dirty="0">
                <a:latin typeface="微軟正黑體" panose="020B0604030504040204" pitchFamily="34" charset="-120"/>
                <a:ea typeface="微軟正黑體" panose="020B0604030504040204" pitchFamily="34" charset="-120"/>
              </a:rPr>
              <a:t>10. </a:t>
            </a:r>
            <a:r>
              <a:rPr lang="zh-TW" altLang="en-US" dirty="0"/>
              <a:t>函數</a:t>
            </a:r>
            <a:r>
              <a:rPr lang="en-US" altLang="zh-TW" dirty="0"/>
              <a:t>(Function)</a:t>
            </a:r>
            <a:endParaRPr lang="en-US" altLang="zh-TW" dirty="0">
              <a:latin typeface="微軟正黑體" panose="020B0604030504040204" pitchFamily="34" charset="-120"/>
              <a:ea typeface="微軟正黑體" panose="020B0604030504040204" pitchFamily="34" charset="-120"/>
            </a:endParaRPr>
          </a:p>
          <a:p>
            <a:endParaRPr lang="en-US" altLang="zh-TW" dirty="0"/>
          </a:p>
          <a:p>
            <a:endParaRPr lang="zh-TW" altLang="en-US" dirty="0"/>
          </a:p>
        </p:txBody>
      </p:sp>
    </p:spTree>
    <p:extLst>
      <p:ext uri="{BB962C8B-B14F-4D97-AF65-F5344CB8AC3E}">
        <p14:creationId xmlns:p14="http://schemas.microsoft.com/office/powerpoint/2010/main" val="762361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6572D-4236-A4C6-B2C1-B53769BE3862}"/>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資料型別</a:t>
            </a:r>
          </a:p>
        </p:txBody>
      </p:sp>
      <p:sp>
        <p:nvSpPr>
          <p:cNvPr id="3" name="內容版面配置區 2">
            <a:extLst>
              <a:ext uri="{FF2B5EF4-FFF2-40B4-BE49-F238E27FC236}">
                <a16:creationId xmlns:a16="http://schemas.microsoft.com/office/drawing/2014/main" id="{2C0A2F6E-8274-DE70-0299-27FFE650944C}"/>
              </a:ext>
            </a:extLst>
          </p:cNvPr>
          <p:cNvSpPr>
            <a:spLocks noGrp="1"/>
          </p:cNvSpPr>
          <p:nvPr>
            <p:ph idx="1"/>
          </p:nvPr>
        </p:nvSpPr>
        <p:spPr/>
        <p:txBody>
          <a:bodyPr/>
          <a:lstStyle/>
          <a:p>
            <a:pPr marL="0" indent="0">
              <a:lnSpc>
                <a:spcPct val="150000"/>
              </a:lnSpc>
              <a:buNone/>
            </a:pPr>
            <a:r>
              <a:rPr lang="zh-TW" altLang="en-US" sz="2200" dirty="0">
                <a:latin typeface="微軟正黑體" panose="020B0604030504040204" pitchFamily="34" charset="-120"/>
                <a:ea typeface="微軟正黑體" panose="020B0604030504040204" pitchFamily="34" charset="-120"/>
              </a:rPr>
              <a:t>常見的資料型</a:t>
            </a:r>
            <a:endParaRPr lang="en-US" altLang="zh-TW" sz="2200"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數值</a:t>
            </a:r>
            <a:r>
              <a:rPr lang="en-US" altLang="zh-TW" sz="2200" dirty="0">
                <a:latin typeface="微軟正黑體" panose="020B0604030504040204" pitchFamily="34" charset="-120"/>
                <a:ea typeface="微軟正黑體" panose="020B0604030504040204" pitchFamily="34" charset="-120"/>
              </a:rPr>
              <a:t>(bit, </a:t>
            </a:r>
            <a:r>
              <a:rPr lang="en-US" altLang="zh-TW" sz="2200" dirty="0" err="1">
                <a:latin typeface="微軟正黑體" panose="020B0604030504040204" pitchFamily="34" charset="-120"/>
                <a:ea typeface="微軟正黑體" panose="020B0604030504040204" pitchFamily="34" charset="-120"/>
              </a:rPr>
              <a:t>tinyint</a:t>
            </a:r>
            <a:r>
              <a:rPr lang="en-US" altLang="zh-TW" sz="2200" dirty="0">
                <a:latin typeface="微軟正黑體" panose="020B0604030504040204" pitchFamily="34" charset="-120"/>
                <a:ea typeface="微軟正黑體" panose="020B0604030504040204" pitchFamily="34" charset="-120"/>
              </a:rPr>
              <a:t>, </a:t>
            </a:r>
            <a:r>
              <a:rPr lang="en-US" altLang="zh-TW" sz="2200" dirty="0" err="1">
                <a:latin typeface="微軟正黑體" panose="020B0604030504040204" pitchFamily="34" charset="-120"/>
                <a:ea typeface="微軟正黑體" panose="020B0604030504040204" pitchFamily="34" charset="-120"/>
              </a:rPr>
              <a:t>smallint</a:t>
            </a:r>
            <a:r>
              <a:rPr lang="en-US" altLang="zh-TW" sz="2200" dirty="0">
                <a:latin typeface="微軟正黑體" panose="020B0604030504040204" pitchFamily="34" charset="-120"/>
                <a:ea typeface="微軟正黑體" panose="020B0604030504040204" pitchFamily="34" charset="-120"/>
              </a:rPr>
              <a:t>, int, </a:t>
            </a:r>
            <a:r>
              <a:rPr lang="en-US" altLang="zh-TW" sz="2200" dirty="0" err="1">
                <a:latin typeface="微軟正黑體" panose="020B0604030504040204" pitchFamily="34" charset="-120"/>
                <a:ea typeface="微軟正黑體" panose="020B0604030504040204" pitchFamily="34" charset="-120"/>
              </a:rPr>
              <a:t>bigint</a:t>
            </a:r>
            <a:r>
              <a:rPr lang="en-US" altLang="zh-TW" sz="2200" dirty="0">
                <a:latin typeface="微軟正黑體" panose="020B0604030504040204" pitchFamily="34" charset="-120"/>
                <a:ea typeface="微軟正黑體" panose="020B0604030504040204" pitchFamily="34" charset="-120"/>
              </a:rPr>
              <a:t>, real, float, decimal, numeric)</a:t>
            </a: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日期時間</a:t>
            </a:r>
            <a:r>
              <a:rPr lang="en-US" altLang="zh-TW" sz="2200" dirty="0">
                <a:latin typeface="微軟正黑體" panose="020B0604030504040204" pitchFamily="34" charset="-120"/>
                <a:ea typeface="微軟正黑體" panose="020B0604030504040204" pitchFamily="34" charset="-120"/>
              </a:rPr>
              <a:t>(</a:t>
            </a:r>
            <a:r>
              <a:rPr lang="en-US" altLang="zh-TW" sz="2200" dirty="0" err="1">
                <a:latin typeface="微軟正黑體" panose="020B0604030504040204" pitchFamily="34" charset="-120"/>
                <a:ea typeface="微軟正黑體" panose="020B0604030504040204" pitchFamily="34" charset="-120"/>
              </a:rPr>
              <a:t>smalldatetime</a:t>
            </a:r>
            <a:r>
              <a:rPr lang="en-US" altLang="zh-TW" sz="2200" dirty="0">
                <a:latin typeface="微軟正黑體" panose="020B0604030504040204" pitchFamily="34" charset="-120"/>
                <a:ea typeface="微軟正黑體" panose="020B0604030504040204" pitchFamily="34" charset="-120"/>
              </a:rPr>
              <a:t>, datetime, date, time, datetime2, </a:t>
            </a:r>
            <a:r>
              <a:rPr lang="en-US" altLang="zh-TW" sz="2200" dirty="0" err="1">
                <a:latin typeface="微軟正黑體" panose="020B0604030504040204" pitchFamily="34" charset="-120"/>
                <a:ea typeface="微軟正黑體" panose="020B0604030504040204" pitchFamily="34" charset="-120"/>
              </a:rPr>
              <a:t>datetimeoffset</a:t>
            </a:r>
            <a:r>
              <a:rPr lang="en-US" altLang="zh-TW" sz="2200" dirty="0">
                <a:latin typeface="微軟正黑體" panose="020B0604030504040204" pitchFamily="34" charset="-120"/>
                <a:ea typeface="微軟正黑體" panose="020B0604030504040204" pitchFamily="34" charset="-120"/>
              </a:rPr>
              <a:t>)</a:t>
            </a: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文字</a:t>
            </a:r>
            <a:r>
              <a:rPr lang="en-US" altLang="zh-TW" sz="2200" dirty="0">
                <a:latin typeface="微軟正黑體" panose="020B0604030504040204" pitchFamily="34" charset="-120"/>
                <a:ea typeface="微軟正黑體" panose="020B0604030504040204" pitchFamily="34" charset="-120"/>
              </a:rPr>
              <a:t>(char, varchar, </a:t>
            </a:r>
            <a:r>
              <a:rPr lang="en-US" altLang="zh-TW" sz="2200" dirty="0" err="1">
                <a:latin typeface="微軟正黑體" panose="020B0604030504040204" pitchFamily="34" charset="-120"/>
                <a:ea typeface="微軟正黑體" panose="020B0604030504040204" pitchFamily="34" charset="-120"/>
              </a:rPr>
              <a:t>nchar</a:t>
            </a:r>
            <a:r>
              <a:rPr lang="en-US" altLang="zh-TW" sz="2200" dirty="0">
                <a:latin typeface="微軟正黑體" panose="020B0604030504040204" pitchFamily="34" charset="-120"/>
                <a:ea typeface="微軟正黑體" panose="020B0604030504040204" pitchFamily="34" charset="-120"/>
              </a:rPr>
              <a:t>, </a:t>
            </a:r>
            <a:r>
              <a:rPr lang="en-US" altLang="zh-TW" sz="2200" dirty="0" err="1">
                <a:latin typeface="微軟正黑體" panose="020B0604030504040204" pitchFamily="34" charset="-120"/>
                <a:ea typeface="微軟正黑體" panose="020B0604030504040204" pitchFamily="34" charset="-120"/>
              </a:rPr>
              <a:t>nvarchar</a:t>
            </a:r>
            <a:r>
              <a:rPr lang="en-US" altLang="zh-TW" sz="2200" dirty="0">
                <a:latin typeface="微軟正黑體" panose="020B0604030504040204" pitchFamily="34" charset="-120"/>
                <a:ea typeface="微軟正黑體" panose="020B0604030504040204" pitchFamily="34" charset="-120"/>
              </a:rPr>
              <a:t>)</a:t>
            </a: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其它</a:t>
            </a:r>
            <a:r>
              <a:rPr lang="en-US" altLang="zh-TW" sz="2200" dirty="0">
                <a:latin typeface="微軟正黑體" panose="020B0604030504040204" pitchFamily="34" charset="-120"/>
                <a:ea typeface="微軟正黑體" panose="020B0604030504040204" pitchFamily="34" charset="-120"/>
              </a:rPr>
              <a:t>(binary, </a:t>
            </a:r>
            <a:r>
              <a:rPr lang="en-US" altLang="zh-TW" sz="2200" dirty="0" err="1">
                <a:latin typeface="微軟正黑體" panose="020B0604030504040204" pitchFamily="34" charset="-120"/>
                <a:ea typeface="微軟正黑體" panose="020B0604030504040204" pitchFamily="34" charset="-120"/>
              </a:rPr>
              <a:t>varbinary</a:t>
            </a:r>
            <a:r>
              <a:rPr lang="en-US" altLang="zh-TW" sz="2200" dirty="0">
                <a:latin typeface="微軟正黑體" panose="020B0604030504040204" pitchFamily="34" charset="-120"/>
                <a:ea typeface="微軟正黑體" panose="020B0604030504040204" pitchFamily="34" charset="-120"/>
              </a:rPr>
              <a:t>, </a:t>
            </a:r>
            <a:r>
              <a:rPr lang="en-US" altLang="zh-TW" sz="2200" dirty="0" err="1">
                <a:latin typeface="微軟正黑體" panose="020B0604030504040204" pitchFamily="34" charset="-120"/>
                <a:ea typeface="微軟正黑體" panose="020B0604030504040204" pitchFamily="34" charset="-120"/>
              </a:rPr>
              <a:t>uniqueidentifier</a:t>
            </a:r>
            <a:r>
              <a:rPr lang="en-US" altLang="zh-TW" sz="2200" dirty="0">
                <a:latin typeface="微軟正黑體" panose="020B0604030504040204" pitchFamily="34" charset="-120"/>
                <a:ea typeface="微軟正黑體" panose="020B0604030504040204" pitchFamily="34" charset="-120"/>
              </a:rPr>
              <a:t>, geometry, geography, xml…)</a:t>
            </a:r>
            <a:endParaRPr lang="zh-TW" altLang="en-US" sz="2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37130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6572D-4236-A4C6-B2C1-B53769BE3862}"/>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各種資料型別的限制</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整數</a:t>
            </a:r>
          </a:p>
        </p:txBody>
      </p:sp>
      <p:sp>
        <p:nvSpPr>
          <p:cNvPr id="3" name="內容版面配置區 2">
            <a:extLst>
              <a:ext uri="{FF2B5EF4-FFF2-40B4-BE49-F238E27FC236}">
                <a16:creationId xmlns:a16="http://schemas.microsoft.com/office/drawing/2014/main" id="{2C0A2F6E-8274-DE70-0299-27FFE650944C}"/>
              </a:ext>
            </a:extLst>
          </p:cNvPr>
          <p:cNvSpPr>
            <a:spLocks noGrp="1"/>
          </p:cNvSpPr>
          <p:nvPr>
            <p:ph idx="1"/>
          </p:nvPr>
        </p:nvSpPr>
        <p:spPr/>
        <p:txBody>
          <a:bodyPr>
            <a:normAutofit/>
          </a:bodyPr>
          <a:lstStyle/>
          <a:p>
            <a:pPr>
              <a:lnSpc>
                <a:spcPct val="150000"/>
              </a:lnSpc>
              <a:buFont typeface="Wingdings" panose="05000000000000000000" pitchFamily="2" charset="2"/>
              <a:buChar char="n"/>
            </a:pPr>
            <a:r>
              <a:rPr lang="en-US" altLang="zh-TW" sz="2200" dirty="0" err="1">
                <a:latin typeface="微軟正黑體" panose="020B0604030504040204" pitchFamily="34" charset="-120"/>
                <a:ea typeface="微軟正黑體" panose="020B0604030504040204" pitchFamily="34" charset="-120"/>
              </a:rPr>
              <a:t>tinyint</a:t>
            </a:r>
            <a:r>
              <a:rPr lang="en-US" altLang="zh-TW" sz="2200" dirty="0">
                <a:latin typeface="微軟正黑體" panose="020B0604030504040204" pitchFamily="34" charset="-120"/>
                <a:ea typeface="微軟正黑體" panose="020B0604030504040204" pitchFamily="34" charset="-120"/>
              </a:rPr>
              <a:t> – </a:t>
            </a:r>
            <a:r>
              <a:rPr lang="zh-TW" altLang="en-US" sz="2200" dirty="0">
                <a:latin typeface="微軟正黑體" panose="020B0604030504040204" pitchFamily="34" charset="-120"/>
                <a:ea typeface="微軟正黑體" panose="020B0604030504040204" pitchFamily="34" charset="-120"/>
              </a:rPr>
              <a:t>佔</a:t>
            </a:r>
            <a:r>
              <a:rPr lang="en-US" altLang="zh-TW" sz="2200" dirty="0">
                <a:latin typeface="微軟正黑體" panose="020B0604030504040204" pitchFamily="34" charset="-120"/>
                <a:ea typeface="微軟正黑體" panose="020B0604030504040204" pitchFamily="34" charset="-120"/>
              </a:rPr>
              <a:t>1 byte</a:t>
            </a:r>
            <a:r>
              <a:rPr lang="zh-TW" altLang="en-US" sz="2200" dirty="0">
                <a:latin typeface="微軟正黑體" panose="020B0604030504040204" pitchFamily="34" charset="-120"/>
                <a:ea typeface="微軟正黑體" panose="020B0604030504040204" pitchFamily="34" charset="-120"/>
              </a:rPr>
              <a:t>，數值範圍：</a:t>
            </a:r>
            <a:r>
              <a:rPr lang="en-US" altLang="zh-TW" sz="2200" dirty="0">
                <a:latin typeface="微軟正黑體" panose="020B0604030504040204" pitchFamily="34" charset="-120"/>
                <a:ea typeface="微軟正黑體" panose="020B0604030504040204" pitchFamily="34" charset="-120"/>
              </a:rPr>
              <a:t>0 </a:t>
            </a:r>
            <a:r>
              <a:rPr lang="zh-TW" altLang="en-US" sz="2200" dirty="0">
                <a:latin typeface="微軟正黑體" panose="020B0604030504040204" pitchFamily="34" charset="-120"/>
                <a:ea typeface="微軟正黑體" panose="020B0604030504040204" pitchFamily="34" charset="-120"/>
              </a:rPr>
              <a:t>至 </a:t>
            </a:r>
            <a:r>
              <a:rPr lang="en-US" altLang="zh-TW" sz="2200" dirty="0">
                <a:latin typeface="微軟正黑體" panose="020B0604030504040204" pitchFamily="34" charset="-120"/>
                <a:ea typeface="微軟正黑體" panose="020B0604030504040204" pitchFamily="34" charset="-120"/>
              </a:rPr>
              <a:t>255</a:t>
            </a:r>
            <a:r>
              <a:rPr lang="zh-TW" altLang="en-US" sz="2200" dirty="0">
                <a:latin typeface="微軟正黑體" panose="020B0604030504040204" pitchFamily="34" charset="-120"/>
                <a:ea typeface="微軟正黑體" panose="020B0604030504040204" pitchFamily="34" charset="-120"/>
              </a:rPr>
              <a:t>。</a:t>
            </a:r>
            <a:endParaRPr lang="en-US" altLang="zh-TW" sz="2200"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n"/>
            </a:pPr>
            <a:r>
              <a:rPr lang="en-US" altLang="zh-TW" sz="2200" dirty="0" err="1">
                <a:latin typeface="微軟正黑體" panose="020B0604030504040204" pitchFamily="34" charset="-120"/>
                <a:ea typeface="微軟正黑體" panose="020B0604030504040204" pitchFamily="34" charset="-120"/>
              </a:rPr>
              <a:t>smallint</a:t>
            </a:r>
            <a:r>
              <a:rPr lang="zh-TW" altLang="en-US" sz="2200" dirty="0">
                <a:latin typeface="微軟正黑體" panose="020B0604030504040204" pitchFamily="34" charset="-120"/>
                <a:ea typeface="微軟正黑體" panose="020B0604030504040204" pitchFamily="34" charset="-120"/>
              </a:rPr>
              <a:t> </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佔</a:t>
            </a:r>
            <a:r>
              <a:rPr lang="en-US" altLang="zh-TW" sz="2200" dirty="0">
                <a:latin typeface="微軟正黑體" panose="020B0604030504040204" pitchFamily="34" charset="-120"/>
                <a:ea typeface="微軟正黑體" panose="020B0604030504040204" pitchFamily="34" charset="-120"/>
              </a:rPr>
              <a:t>2 bytes</a:t>
            </a:r>
            <a:r>
              <a:rPr lang="zh-TW" altLang="en-US" sz="2200" dirty="0">
                <a:latin typeface="微軟正黑體" panose="020B0604030504040204" pitchFamily="34" charset="-120"/>
                <a:ea typeface="微軟正黑體" panose="020B0604030504040204" pitchFamily="34" charset="-120"/>
              </a:rPr>
              <a:t>，數值範圍：</a:t>
            </a:r>
            <a:r>
              <a:rPr lang="en-US" altLang="zh-TW" sz="2200" dirty="0">
                <a:latin typeface="微軟正黑體" panose="020B0604030504040204" pitchFamily="34" charset="-120"/>
                <a:ea typeface="微軟正黑體" panose="020B0604030504040204" pitchFamily="34" charset="-120"/>
              </a:rPr>
              <a:t>-32,768 </a:t>
            </a:r>
            <a:r>
              <a:rPr lang="zh-TW" altLang="en-US" sz="2200" dirty="0">
                <a:latin typeface="微軟正黑體" panose="020B0604030504040204" pitchFamily="34" charset="-120"/>
                <a:ea typeface="微軟正黑體" panose="020B0604030504040204" pitchFamily="34" charset="-120"/>
              </a:rPr>
              <a:t>至 </a:t>
            </a:r>
            <a:r>
              <a:rPr lang="en-US" altLang="zh-TW" sz="2200" dirty="0">
                <a:latin typeface="微軟正黑體" panose="020B0604030504040204" pitchFamily="34" charset="-120"/>
                <a:ea typeface="微軟正黑體" panose="020B0604030504040204" pitchFamily="34" charset="-120"/>
              </a:rPr>
              <a:t>32,767</a:t>
            </a:r>
            <a:r>
              <a:rPr lang="zh-TW" altLang="en-US" sz="2200" dirty="0">
                <a:latin typeface="微軟正黑體" panose="020B0604030504040204" pitchFamily="34" charset="-120"/>
                <a:ea typeface="微軟正黑體" panose="020B0604030504040204" pitchFamily="34" charset="-120"/>
              </a:rPr>
              <a:t>。</a:t>
            </a:r>
          </a:p>
          <a:p>
            <a:pPr>
              <a:lnSpc>
                <a:spcPct val="150000"/>
              </a:lnSpc>
              <a:buFont typeface="Wingdings" panose="05000000000000000000" pitchFamily="2" charset="2"/>
              <a:buChar char="n"/>
            </a:pPr>
            <a:r>
              <a:rPr lang="en-US" altLang="zh-TW" sz="2200" dirty="0">
                <a:latin typeface="微軟正黑體" panose="020B0604030504040204" pitchFamily="34" charset="-120"/>
                <a:ea typeface="微軟正黑體" panose="020B0604030504040204" pitchFamily="34" charset="-120"/>
              </a:rPr>
              <a:t>int - </a:t>
            </a:r>
            <a:r>
              <a:rPr lang="zh-TW" altLang="en-US" sz="2200" dirty="0">
                <a:latin typeface="微軟正黑體" panose="020B0604030504040204" pitchFamily="34" charset="-120"/>
                <a:ea typeface="微軟正黑體" panose="020B0604030504040204" pitchFamily="34" charset="-120"/>
              </a:rPr>
              <a:t>佔</a:t>
            </a:r>
            <a:r>
              <a:rPr lang="en-US" altLang="zh-TW" sz="2200" dirty="0">
                <a:latin typeface="微軟正黑體" panose="020B0604030504040204" pitchFamily="34" charset="-120"/>
                <a:ea typeface="微軟正黑體" panose="020B0604030504040204" pitchFamily="34" charset="-120"/>
              </a:rPr>
              <a:t>4 bytes</a:t>
            </a:r>
            <a:r>
              <a:rPr lang="zh-TW" altLang="en-US" sz="2200" dirty="0">
                <a:latin typeface="微軟正黑體" panose="020B0604030504040204" pitchFamily="34" charset="-120"/>
                <a:ea typeface="微軟正黑體" panose="020B0604030504040204" pitchFamily="34" charset="-120"/>
              </a:rPr>
              <a:t> </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數值範圍</a:t>
            </a:r>
            <a:r>
              <a:rPr lang="en-US" altLang="zh-TW" sz="2200" dirty="0">
                <a:latin typeface="微軟正黑體" panose="020B0604030504040204" pitchFamily="34" charset="-120"/>
                <a:ea typeface="微軟正黑體" panose="020B0604030504040204" pitchFamily="34" charset="-120"/>
              </a:rPr>
              <a:t>: -2,147,473,648 </a:t>
            </a:r>
            <a:r>
              <a:rPr lang="zh-TW" altLang="en-US" sz="2200" dirty="0">
                <a:latin typeface="微軟正黑體" panose="020B0604030504040204" pitchFamily="34" charset="-120"/>
                <a:ea typeface="微軟正黑體" panose="020B0604030504040204" pitchFamily="34" charset="-120"/>
              </a:rPr>
              <a:t>至 </a:t>
            </a:r>
            <a:r>
              <a:rPr lang="en-US" altLang="zh-TW" sz="2200" dirty="0">
                <a:latin typeface="微軟正黑體" panose="020B0604030504040204" pitchFamily="34" charset="-120"/>
                <a:ea typeface="微軟正黑體" panose="020B0604030504040204" pitchFamily="34" charset="-120"/>
              </a:rPr>
              <a:t>2,147,473,647</a:t>
            </a:r>
            <a:r>
              <a:rPr lang="zh-TW" altLang="en-US" sz="2200" dirty="0">
                <a:latin typeface="微軟正黑體" panose="020B0604030504040204" pitchFamily="34" charset="-120"/>
                <a:ea typeface="微軟正黑體" panose="020B0604030504040204" pitchFamily="34" charset="-120"/>
              </a:rPr>
              <a:t>。是最常用的資料型別。</a:t>
            </a:r>
            <a:r>
              <a:rPr lang="en-US" altLang="zh-TW" sz="2200" dirty="0">
                <a:latin typeface="微軟正黑體" panose="020B0604030504040204" pitchFamily="34" charset="-120"/>
                <a:ea typeface="微軟正黑體" panose="020B0604030504040204" pitchFamily="34" charset="-120"/>
              </a:rPr>
              <a:t>SQL Server</a:t>
            </a:r>
            <a:r>
              <a:rPr lang="zh-TW" altLang="en-US" sz="2200" dirty="0">
                <a:latin typeface="微軟正黑體" panose="020B0604030504040204" pitchFamily="34" charset="-120"/>
                <a:ea typeface="微軟正黑體" panose="020B0604030504040204" pitchFamily="34" charset="-120"/>
              </a:rPr>
              <a:t>使用</a:t>
            </a:r>
            <a:r>
              <a:rPr lang="en-US" altLang="zh-TW" sz="2200" dirty="0">
                <a:latin typeface="微軟正黑體" panose="020B0604030504040204" pitchFamily="34" charset="-120"/>
                <a:ea typeface="微軟正黑體" panose="020B0604030504040204" pitchFamily="34" charset="-120"/>
              </a:rPr>
              <a:t>integer</a:t>
            </a:r>
            <a:r>
              <a:rPr lang="zh-TW" altLang="en-US" sz="2200" dirty="0">
                <a:latin typeface="微軟正黑體" panose="020B0604030504040204" pitchFamily="34" charset="-120"/>
                <a:ea typeface="微軟正黑體" panose="020B0604030504040204" pitchFamily="34" charset="-120"/>
              </a:rPr>
              <a:t>為</a:t>
            </a:r>
            <a:r>
              <a:rPr lang="en-US" altLang="zh-TW" sz="2200" dirty="0">
                <a:latin typeface="微軟正黑體" panose="020B0604030504040204" pitchFamily="34" charset="-120"/>
                <a:ea typeface="微軟正黑體" panose="020B0604030504040204" pitchFamily="34" charset="-120"/>
              </a:rPr>
              <a:t>int</a:t>
            </a:r>
            <a:r>
              <a:rPr lang="zh-TW" altLang="en-US" sz="2200" dirty="0">
                <a:latin typeface="微軟正黑體" panose="020B0604030504040204" pitchFamily="34" charset="-120"/>
                <a:ea typeface="微軟正黑體" panose="020B0604030504040204" pitchFamily="34" charset="-120"/>
              </a:rPr>
              <a:t>的同義字。</a:t>
            </a:r>
          </a:p>
          <a:p>
            <a:pPr>
              <a:lnSpc>
                <a:spcPct val="150000"/>
              </a:lnSpc>
              <a:buFont typeface="Wingdings" panose="05000000000000000000" pitchFamily="2" charset="2"/>
              <a:buChar char="n"/>
            </a:pPr>
            <a:r>
              <a:rPr lang="en-US" altLang="zh-TW" sz="2200" dirty="0" err="1">
                <a:latin typeface="微軟正黑體" panose="020B0604030504040204" pitchFamily="34" charset="-120"/>
                <a:ea typeface="微軟正黑體" panose="020B0604030504040204" pitchFamily="34" charset="-120"/>
              </a:rPr>
              <a:t>bigint</a:t>
            </a:r>
            <a:r>
              <a:rPr lang="zh-TW" altLang="en-US" sz="2200" dirty="0">
                <a:latin typeface="微軟正黑體" panose="020B0604030504040204" pitchFamily="34" charset="-120"/>
                <a:ea typeface="微軟正黑體" panose="020B0604030504040204" pitchFamily="34" charset="-120"/>
              </a:rPr>
              <a:t> </a:t>
            </a:r>
            <a:r>
              <a:rPr lang="en-US" altLang="zh-TW" sz="2200" dirty="0">
                <a:latin typeface="微軟正黑體" panose="020B0604030504040204" pitchFamily="34" charset="-120"/>
                <a:ea typeface="微軟正黑體" panose="020B0604030504040204" pitchFamily="34" charset="-120"/>
              </a:rPr>
              <a:t>- 8 bytes</a:t>
            </a:r>
            <a:r>
              <a:rPr lang="zh-TW" altLang="en-US" sz="2200" dirty="0">
                <a:latin typeface="微軟正黑體" panose="020B0604030504040204" pitchFamily="34" charset="-120"/>
                <a:ea typeface="微軟正黑體" panose="020B0604030504040204" pitchFamily="34" charset="-120"/>
              </a:rPr>
              <a:t>，數值範圍</a:t>
            </a:r>
            <a:r>
              <a:rPr lang="en-US" altLang="zh-TW" sz="2200" dirty="0">
                <a:latin typeface="微軟正黑體" panose="020B0604030504040204" pitchFamily="34" charset="-120"/>
                <a:ea typeface="微軟正黑體" panose="020B0604030504040204" pitchFamily="34" charset="-120"/>
              </a:rPr>
              <a:t>: -2</a:t>
            </a:r>
            <a:r>
              <a:rPr lang="en-US" altLang="zh-TW" sz="2200" baseline="30000" dirty="0">
                <a:latin typeface="微軟正黑體" panose="020B0604030504040204" pitchFamily="34" charset="-120"/>
                <a:ea typeface="微軟正黑體" panose="020B0604030504040204" pitchFamily="34" charset="-120"/>
              </a:rPr>
              <a:t>63</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至 </a:t>
            </a:r>
            <a:r>
              <a:rPr lang="en-US" altLang="zh-TW" sz="2200" dirty="0">
                <a:latin typeface="微軟正黑體" panose="020B0604030504040204" pitchFamily="34" charset="-120"/>
                <a:ea typeface="微軟正黑體" panose="020B0604030504040204" pitchFamily="34" charset="-120"/>
              </a:rPr>
              <a:t>2</a:t>
            </a:r>
            <a:r>
              <a:rPr lang="en-US" altLang="zh-TW" sz="2200" baseline="30000" dirty="0">
                <a:latin typeface="微軟正黑體" panose="020B0604030504040204" pitchFamily="34" charset="-120"/>
                <a:ea typeface="微軟正黑體" panose="020B0604030504040204" pitchFamily="34" charset="-120"/>
              </a:rPr>
              <a:t>63</a:t>
            </a:r>
            <a:r>
              <a:rPr lang="en-US" altLang="zh-TW" sz="2200" dirty="0">
                <a:latin typeface="微軟正黑體" panose="020B0604030504040204" pitchFamily="34" charset="-120"/>
                <a:ea typeface="微軟正黑體" panose="020B0604030504040204" pitchFamily="34" charset="-120"/>
              </a:rPr>
              <a:t> – 1(</a:t>
            </a:r>
            <a:r>
              <a:rPr lang="zh-TW" altLang="en-US" sz="2200" dirty="0">
                <a:latin typeface="微軟正黑體" panose="020B0604030504040204" pitchFamily="34" charset="-120"/>
                <a:ea typeface="微軟正黑體" panose="020B0604030504040204" pitchFamily="34" charset="-120"/>
              </a:rPr>
              <a:t>大約是 </a:t>
            </a:r>
            <a:r>
              <a:rPr lang="en-US" altLang="zh-TW" sz="2200" dirty="0">
                <a:latin typeface="微軟正黑體" panose="020B0604030504040204" pitchFamily="34" charset="-120"/>
                <a:ea typeface="微軟正黑體" panose="020B0604030504040204" pitchFamily="34" charset="-120"/>
              </a:rPr>
              <a:t>±9.22 x 10</a:t>
            </a:r>
            <a:r>
              <a:rPr lang="en-US" altLang="zh-TW" sz="2200" baseline="30000" dirty="0">
                <a:latin typeface="微軟正黑體" panose="020B0604030504040204" pitchFamily="34" charset="-120"/>
                <a:ea typeface="微軟正黑體" panose="020B0604030504040204" pitchFamily="34" charset="-120"/>
              </a:rPr>
              <a:t>18</a:t>
            </a:r>
            <a:r>
              <a:rPr lang="zh-TW" altLang="en-US" sz="2200" dirty="0">
                <a:latin typeface="微軟正黑體" panose="020B0604030504040204" pitchFamily="34" charset="-120"/>
                <a:ea typeface="微軟正黑體" panose="020B0604030504040204" pitchFamily="34" charset="-120"/>
              </a:rPr>
              <a:t>，</a:t>
            </a:r>
            <a:r>
              <a:rPr lang="en-US" altLang="zh-TW" sz="2200" dirty="0">
                <a:latin typeface="微軟正黑體" panose="020B0604030504040204" pitchFamily="34" charset="-120"/>
                <a:ea typeface="微軟正黑體" panose="020B0604030504040204" pitchFamily="34" charset="-120"/>
              </a:rPr>
              <a:t>18</a:t>
            </a:r>
            <a:r>
              <a:rPr lang="zh-TW" altLang="en-US" sz="2200" dirty="0">
                <a:latin typeface="微軟正黑體" panose="020B0604030504040204" pitchFamily="34" charset="-120"/>
                <a:ea typeface="微軟正黑體" panose="020B0604030504040204" pitchFamily="34" charset="-120"/>
              </a:rPr>
              <a:t>位數的整數</a:t>
            </a:r>
            <a:r>
              <a:rPr lang="en-US" altLang="zh-TW" sz="2200" dirty="0">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579528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6572D-4236-A4C6-B2C1-B53769BE3862}"/>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各種資料型別的限制</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小數點</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精確值</a:t>
            </a:r>
            <a:r>
              <a:rPr lang="en-US" altLang="zh-TW" b="1" dirty="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2C0A2F6E-8274-DE70-0299-27FFE650944C}"/>
              </a:ext>
            </a:extLst>
          </p:cNvPr>
          <p:cNvSpPr>
            <a:spLocks noGrp="1"/>
          </p:cNvSpPr>
          <p:nvPr>
            <p:ph idx="1"/>
          </p:nvPr>
        </p:nvSpPr>
        <p:spPr/>
        <p:txBody>
          <a:bodyPr>
            <a:normAutofit lnSpcReduction="10000"/>
          </a:bodyPr>
          <a:lstStyle/>
          <a:p>
            <a:pPr>
              <a:lnSpc>
                <a:spcPct val="150000"/>
              </a:lnSpc>
              <a:buFont typeface="Wingdings" panose="05000000000000000000" pitchFamily="2" charset="2"/>
              <a:buChar char="n"/>
            </a:pPr>
            <a:r>
              <a:rPr lang="en-US" altLang="zh-TW" sz="2200" dirty="0">
                <a:latin typeface="微軟正黑體" panose="020B0604030504040204" pitchFamily="34" charset="-120"/>
                <a:ea typeface="微軟正黑體" panose="020B0604030504040204" pitchFamily="34" charset="-120"/>
              </a:rPr>
              <a:t>decimal – </a:t>
            </a:r>
            <a:r>
              <a:rPr lang="zh-TW" altLang="en-US" sz="2200" dirty="0">
                <a:latin typeface="微軟正黑體" panose="020B0604030504040204" pitchFamily="34" charset="-120"/>
                <a:ea typeface="微軟正黑體" panose="020B0604030504040204" pitchFamily="34" charset="-120"/>
              </a:rPr>
              <a:t>是</a:t>
            </a:r>
            <a:r>
              <a:rPr lang="en-US" altLang="zh-TW" sz="2200" dirty="0">
                <a:latin typeface="微軟正黑體" panose="020B0604030504040204" pitchFamily="34" charset="-120"/>
                <a:ea typeface="微軟正黑體" panose="020B0604030504040204" pitchFamily="34" charset="-120"/>
              </a:rPr>
              <a:t>ANSI</a:t>
            </a:r>
            <a:r>
              <a:rPr lang="zh-TW" altLang="en-US" sz="2200" dirty="0">
                <a:latin typeface="微軟正黑體" panose="020B0604030504040204" pitchFamily="34" charset="-120"/>
                <a:ea typeface="微軟正黑體" panose="020B0604030504040204" pitchFamily="34" charset="-120"/>
              </a:rPr>
              <a:t>標準資料型別，可以指定精確值位數與小數位數。</a:t>
            </a:r>
            <a:endParaRPr lang="en-US" altLang="zh-TW" sz="2200" dirty="0">
              <a:latin typeface="微軟正黑體" panose="020B0604030504040204" pitchFamily="34" charset="-120"/>
              <a:ea typeface="微軟正黑體" panose="020B0604030504040204" pitchFamily="34" charset="-120"/>
            </a:endParaRPr>
          </a:p>
          <a:p>
            <a:pPr lvl="1">
              <a:lnSpc>
                <a:spcPct val="150000"/>
              </a:lnSpc>
              <a:buFont typeface="Wingdings" panose="05000000000000000000" pitchFamily="2" charset="2"/>
              <a:buChar char="Ø"/>
            </a:pPr>
            <a:r>
              <a:rPr lang="zh-TW" altLang="en-US" sz="2000" dirty="0">
                <a:latin typeface="微軟正黑體" panose="020B0604030504040204" pitchFamily="34" charset="-120"/>
                <a:ea typeface="微軟正黑體" panose="020B0604030504040204" pitchFamily="34" charset="-120"/>
              </a:rPr>
              <a:t>例如：</a:t>
            </a:r>
            <a:r>
              <a:rPr lang="en-US" altLang="zh-TW" sz="2000" dirty="0">
                <a:latin typeface="微軟正黑體" panose="020B0604030504040204" pitchFamily="34" charset="-120"/>
                <a:ea typeface="微軟正黑體" panose="020B0604030504040204" pitchFamily="34" charset="-120"/>
              </a:rPr>
              <a:t>decimal(5, 2) </a:t>
            </a:r>
            <a:r>
              <a:rPr lang="zh-TW" altLang="en-US" sz="2000" dirty="0">
                <a:latin typeface="微軟正黑體" panose="020B0604030504040204" pitchFamily="34" charset="-120"/>
                <a:ea typeface="微軟正黑體" panose="020B0604030504040204" pitchFamily="34" charset="-120"/>
              </a:rPr>
              <a:t>代表精確值為數為</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位，小數位數</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位</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也就是，</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位整數</a:t>
            </a:r>
            <a:r>
              <a:rPr lang="en-US" altLang="zh-TW" sz="2000" dirty="0">
                <a:latin typeface="微軟正黑體" panose="020B0604030504040204" pitchFamily="34" charset="-120"/>
                <a:ea typeface="微軟正黑體" panose="020B0604030504040204" pitchFamily="34" charset="-120"/>
              </a:rPr>
              <a:t>, 2</a:t>
            </a:r>
            <a:r>
              <a:rPr lang="zh-TW" altLang="en-US" sz="2000" dirty="0">
                <a:latin typeface="微軟正黑體" panose="020B0604030504040204" pitchFamily="34" charset="-120"/>
                <a:ea typeface="微軟正黑體" panose="020B0604030504040204" pitchFamily="34" charset="-120"/>
              </a:rPr>
              <a:t>位小數 範圍在</a:t>
            </a:r>
            <a:r>
              <a:rPr lang="en-US" altLang="zh-TW" sz="2000" dirty="0">
                <a:latin typeface="微軟正黑體" panose="020B0604030504040204" pitchFamily="34" charset="-120"/>
                <a:ea typeface="微軟正黑體" panose="020B0604030504040204" pitchFamily="34" charset="-120"/>
              </a:rPr>
              <a:t>±999.99)</a:t>
            </a:r>
            <a:r>
              <a:rPr lang="zh-TW" altLang="en-US" sz="2000" dirty="0">
                <a:latin typeface="微軟正黑體" panose="020B0604030504040204" pitchFamily="34" charset="-120"/>
                <a:ea typeface="微軟正黑體" panose="020B0604030504040204" pitchFamily="34" charset="-120"/>
              </a:rPr>
              <a:t>。精確值最多可以到</a:t>
            </a:r>
            <a:r>
              <a:rPr lang="en-US" altLang="zh-TW" sz="2000" dirty="0">
                <a:latin typeface="微軟正黑體" panose="020B0604030504040204" pitchFamily="34" charset="-120"/>
                <a:ea typeface="微軟正黑體" panose="020B0604030504040204" pitchFamily="34" charset="-120"/>
              </a:rPr>
              <a:t>38</a:t>
            </a:r>
            <a:r>
              <a:rPr lang="zh-TW" altLang="en-US" sz="2000" dirty="0">
                <a:latin typeface="微軟正黑體" panose="020B0604030504040204" pitchFamily="34" charset="-120"/>
                <a:ea typeface="微軟正黑體" panose="020B0604030504040204" pitchFamily="34" charset="-120"/>
              </a:rPr>
              <a:t>位數。</a:t>
            </a:r>
            <a:endParaRPr lang="en-US" altLang="zh-TW" sz="2000" dirty="0">
              <a:latin typeface="微軟正黑體" panose="020B0604030504040204" pitchFamily="34" charset="-120"/>
              <a:ea typeface="微軟正黑體" panose="020B0604030504040204" pitchFamily="34" charset="-120"/>
            </a:endParaRPr>
          </a:p>
          <a:p>
            <a:pPr lvl="1">
              <a:lnSpc>
                <a:spcPct val="150000"/>
              </a:lnSpc>
              <a:buFont typeface="Wingdings" panose="05000000000000000000" pitchFamily="2" charset="2"/>
              <a:buChar char="Ø"/>
            </a:pPr>
            <a:r>
              <a:rPr lang="zh-TW" altLang="en-US" sz="2000" dirty="0">
                <a:latin typeface="微軟正黑體" panose="020B0604030504040204" pitchFamily="34" charset="-120"/>
                <a:ea typeface="微軟正黑體" panose="020B0604030504040204" pitchFamily="34" charset="-120"/>
              </a:rPr>
              <a:t>系統金融貨幣相關的資料型別，多半會使用</a:t>
            </a:r>
            <a:r>
              <a:rPr lang="en-US" altLang="zh-TW" sz="2000" dirty="0">
                <a:latin typeface="微軟正黑體" panose="020B0604030504040204" pitchFamily="34" charset="-120"/>
                <a:ea typeface="微軟正黑體" panose="020B0604030504040204" pitchFamily="34" charset="-120"/>
              </a:rPr>
              <a:t>decimal</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a:p>
            <a:pPr lvl="1">
              <a:lnSpc>
                <a:spcPct val="150000"/>
              </a:lnSpc>
              <a:buFont typeface="Wingdings" panose="05000000000000000000" pitchFamily="2" charset="2"/>
              <a:buChar char="Ø"/>
            </a:pPr>
            <a:r>
              <a:rPr lang="en-US" altLang="zh-TW" sz="2000" dirty="0">
                <a:latin typeface="微軟正黑體" panose="020B0604030504040204" pitchFamily="34" charset="-120"/>
                <a:ea typeface="微軟正黑體" panose="020B0604030504040204" pitchFamily="34" charset="-120"/>
              </a:rPr>
              <a:t>numeric</a:t>
            </a:r>
            <a:r>
              <a:rPr lang="zh-TW" altLang="en-US" sz="2000" dirty="0">
                <a:latin typeface="微軟正黑體" panose="020B0604030504040204" pitchFamily="34" charset="-120"/>
                <a:ea typeface="微軟正黑體" panose="020B0604030504040204" pitchFamily="34" charset="-120"/>
              </a:rPr>
              <a:t>和</a:t>
            </a:r>
            <a:r>
              <a:rPr lang="en-US" altLang="zh-TW" sz="2000" dirty="0">
                <a:latin typeface="微軟正黑體" panose="020B0604030504040204" pitchFamily="34" charset="-120"/>
                <a:ea typeface="微軟正黑體" panose="020B0604030504040204" pitchFamily="34" charset="-120"/>
              </a:rPr>
              <a:t>decimal</a:t>
            </a:r>
            <a:r>
              <a:rPr lang="zh-TW" altLang="en-US" sz="2000" dirty="0">
                <a:latin typeface="微軟正黑體" panose="020B0604030504040204" pitchFamily="34" charset="-120"/>
                <a:ea typeface="微軟正黑體" panose="020B0604030504040204" pitchFamily="34" charset="-120"/>
              </a:rPr>
              <a:t>相同</a:t>
            </a:r>
            <a:endParaRPr lang="en-US" altLang="zh-TW" sz="2000"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n"/>
            </a:pPr>
            <a:r>
              <a:rPr lang="en-US" altLang="zh-TW" sz="2200" dirty="0" err="1">
                <a:latin typeface="微軟正黑體" panose="020B0604030504040204" pitchFamily="34" charset="-120"/>
                <a:ea typeface="微軟正黑體" panose="020B0604030504040204" pitchFamily="34" charset="-120"/>
              </a:rPr>
              <a:t>smallmoney</a:t>
            </a:r>
            <a:r>
              <a:rPr lang="en-US" altLang="zh-TW" sz="2200" dirty="0">
                <a:latin typeface="微軟正黑體" panose="020B0604030504040204" pitchFamily="34" charset="-120"/>
                <a:ea typeface="微軟正黑體" panose="020B0604030504040204" pitchFamily="34" charset="-120"/>
              </a:rPr>
              <a:t> - int</a:t>
            </a:r>
            <a:r>
              <a:rPr lang="zh-TW" altLang="en-US" sz="2200" dirty="0">
                <a:latin typeface="微軟正黑體" panose="020B0604030504040204" pitchFamily="34" charset="-120"/>
                <a:ea typeface="微軟正黑體" panose="020B0604030504040204" pitchFamily="34" charset="-120"/>
              </a:rPr>
              <a:t>型別</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固定</a:t>
            </a:r>
            <a:r>
              <a:rPr lang="en-US" altLang="zh-TW" sz="2200" dirty="0">
                <a:latin typeface="微軟正黑體" panose="020B0604030504040204" pitchFamily="34" charset="-120"/>
                <a:ea typeface="微軟正黑體" panose="020B0604030504040204" pitchFamily="34" charset="-120"/>
              </a:rPr>
              <a:t>4</a:t>
            </a:r>
            <a:r>
              <a:rPr lang="zh-TW" altLang="en-US" sz="2200" dirty="0">
                <a:latin typeface="微軟正黑體" panose="020B0604030504040204" pitchFamily="34" charset="-120"/>
                <a:ea typeface="微軟正黑體" panose="020B0604030504040204" pitchFamily="34" charset="-120"/>
              </a:rPr>
              <a:t>位小數</a:t>
            </a:r>
            <a:endParaRPr lang="en-US" altLang="zh-TW" sz="2200"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n"/>
            </a:pPr>
            <a:r>
              <a:rPr lang="en-US" altLang="zh-TW" sz="2200" dirty="0">
                <a:latin typeface="微軟正黑體" panose="020B0604030504040204" pitchFamily="34" charset="-120"/>
                <a:ea typeface="微軟正黑體" panose="020B0604030504040204" pitchFamily="34" charset="-120"/>
              </a:rPr>
              <a:t>money - </a:t>
            </a:r>
            <a:r>
              <a:rPr lang="en-US" altLang="zh-TW" sz="2200" dirty="0" err="1">
                <a:latin typeface="微軟正黑體" panose="020B0604030504040204" pitchFamily="34" charset="-120"/>
                <a:ea typeface="微軟正黑體" panose="020B0604030504040204" pitchFamily="34" charset="-120"/>
              </a:rPr>
              <a:t>bigint</a:t>
            </a:r>
            <a:r>
              <a:rPr lang="zh-TW" altLang="en-US" sz="2200" dirty="0">
                <a:latin typeface="微軟正黑體" panose="020B0604030504040204" pitchFamily="34" charset="-120"/>
                <a:ea typeface="微軟正黑體" panose="020B0604030504040204" pitchFamily="34" charset="-120"/>
              </a:rPr>
              <a:t>型別</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固定</a:t>
            </a:r>
            <a:r>
              <a:rPr lang="en-US" altLang="zh-TW" sz="2200" dirty="0">
                <a:latin typeface="微軟正黑體" panose="020B0604030504040204" pitchFamily="34" charset="-120"/>
                <a:ea typeface="微軟正黑體" panose="020B0604030504040204" pitchFamily="34" charset="-120"/>
              </a:rPr>
              <a:t>4</a:t>
            </a:r>
            <a:r>
              <a:rPr lang="zh-TW" altLang="en-US" sz="2200" dirty="0">
                <a:latin typeface="微軟正黑體" panose="020B0604030504040204" pitchFamily="34" charset="-120"/>
                <a:ea typeface="微軟正黑體" panose="020B0604030504040204" pitchFamily="34" charset="-120"/>
              </a:rPr>
              <a:t>位小數</a:t>
            </a:r>
          </a:p>
          <a:p>
            <a:pPr marL="201168" lvl="1" indent="0">
              <a:lnSpc>
                <a:spcPct val="150000"/>
              </a:lnSpc>
              <a:buNone/>
            </a:pPr>
            <a:endParaRPr lang="zh-TW" altLang="en-US"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33045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6572D-4236-A4C6-B2C1-B53769BE3862}"/>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各種資料型別的限制</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小數點</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浮點數</a:t>
            </a:r>
            <a:r>
              <a:rPr lang="en-US" altLang="zh-TW" b="1" dirty="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2C0A2F6E-8274-DE70-0299-27FFE650944C}"/>
              </a:ext>
            </a:extLst>
          </p:cNvPr>
          <p:cNvSpPr>
            <a:spLocks noGrp="1"/>
          </p:cNvSpPr>
          <p:nvPr>
            <p:ph idx="1"/>
          </p:nvPr>
        </p:nvSpPr>
        <p:spPr/>
        <p:txBody>
          <a:bodyPr>
            <a:normAutofit/>
          </a:bodyPr>
          <a:lstStyle/>
          <a:p>
            <a:pPr>
              <a:lnSpc>
                <a:spcPct val="150000"/>
              </a:lnSpc>
              <a:buFont typeface="Wingdings" panose="05000000000000000000" pitchFamily="2" charset="2"/>
              <a:buChar char="n"/>
            </a:pPr>
            <a:r>
              <a:rPr lang="en-US" altLang="zh-TW" sz="2200" dirty="0">
                <a:latin typeface="微軟正黑體" panose="020B0604030504040204" pitchFamily="34" charset="-120"/>
                <a:ea typeface="微軟正黑體" panose="020B0604030504040204" pitchFamily="34" charset="-120"/>
              </a:rPr>
              <a:t>real - </a:t>
            </a:r>
            <a:r>
              <a:rPr lang="zh-TW" altLang="en-US" sz="2200" dirty="0">
                <a:latin typeface="微軟正黑體" panose="020B0604030504040204" pitchFamily="34" charset="-120"/>
                <a:ea typeface="微軟正黑體" panose="020B0604030504040204" pitchFamily="34" charset="-120"/>
              </a:rPr>
              <a:t>佔</a:t>
            </a:r>
            <a:r>
              <a:rPr lang="en-US" altLang="zh-TW" sz="2200" dirty="0">
                <a:latin typeface="微軟正黑體" panose="020B0604030504040204" pitchFamily="34" charset="-120"/>
                <a:ea typeface="微軟正黑體" panose="020B0604030504040204" pitchFamily="34" charset="-120"/>
              </a:rPr>
              <a:t>4 bytes</a:t>
            </a:r>
            <a:r>
              <a:rPr lang="zh-TW" altLang="en-US" sz="2200" dirty="0">
                <a:latin typeface="微軟正黑體" panose="020B0604030504040204" pitchFamily="34" charset="-120"/>
                <a:ea typeface="微軟正黑體" panose="020B0604030504040204" pitchFamily="34" charset="-120"/>
              </a:rPr>
              <a:t>是</a:t>
            </a:r>
            <a:r>
              <a:rPr lang="en-US" altLang="zh-TW" sz="2200" dirty="0">
                <a:latin typeface="微軟正黑體" panose="020B0604030504040204" pitchFamily="34" charset="-120"/>
                <a:ea typeface="微軟正黑體" panose="020B0604030504040204" pitchFamily="34" charset="-120"/>
              </a:rPr>
              <a:t>ISO</a:t>
            </a:r>
            <a:r>
              <a:rPr lang="zh-TW" altLang="en-US" sz="2200" dirty="0">
                <a:latin typeface="微軟正黑體" panose="020B0604030504040204" pitchFamily="34" charset="-120"/>
                <a:ea typeface="微軟正黑體" panose="020B0604030504040204" pitchFamily="34" charset="-120"/>
              </a:rPr>
              <a:t>標準浮點數型別。</a:t>
            </a:r>
          </a:p>
          <a:p>
            <a:pPr>
              <a:lnSpc>
                <a:spcPct val="150000"/>
              </a:lnSpc>
              <a:buFont typeface="Wingdings" panose="05000000000000000000" pitchFamily="2" charset="2"/>
              <a:buChar char="n"/>
            </a:pPr>
            <a:r>
              <a:rPr lang="en-US" altLang="zh-TW" sz="2200" dirty="0">
                <a:latin typeface="微軟正黑體" panose="020B0604030504040204" pitchFamily="34" charset="-120"/>
                <a:ea typeface="微軟正黑體" panose="020B0604030504040204" pitchFamily="34" charset="-120"/>
              </a:rPr>
              <a:t>float - SQL Server</a:t>
            </a:r>
            <a:r>
              <a:rPr lang="zh-TW" altLang="en-US" sz="2200" dirty="0">
                <a:latin typeface="微軟正黑體" panose="020B0604030504040204" pitchFamily="34" charset="-120"/>
                <a:ea typeface="微軟正黑體" panose="020B0604030504040204" pitchFamily="34" charset="-120"/>
              </a:rPr>
              <a:t>特有的資料型別，可以是</a:t>
            </a:r>
            <a:r>
              <a:rPr lang="en-US" altLang="zh-TW" sz="2200" dirty="0">
                <a:latin typeface="微軟正黑體" panose="020B0604030504040204" pitchFamily="34" charset="-120"/>
                <a:ea typeface="微軟正黑體" panose="020B0604030504040204" pitchFamily="34" charset="-120"/>
              </a:rPr>
              <a:t>4 bytes</a:t>
            </a:r>
            <a:r>
              <a:rPr lang="zh-TW" altLang="en-US" sz="2200" dirty="0">
                <a:latin typeface="微軟正黑體" panose="020B0604030504040204" pitchFamily="34" charset="-120"/>
                <a:ea typeface="微軟正黑體" panose="020B0604030504040204" pitchFamily="34" charset="-120"/>
              </a:rPr>
              <a:t>或</a:t>
            </a:r>
            <a:r>
              <a:rPr lang="en-US" altLang="zh-TW" sz="2200" dirty="0">
                <a:latin typeface="微軟正黑體" panose="020B0604030504040204" pitchFamily="34" charset="-120"/>
                <a:ea typeface="微軟正黑體" panose="020B0604030504040204" pitchFamily="34" charset="-120"/>
              </a:rPr>
              <a:t>8 bytes</a:t>
            </a:r>
            <a:r>
              <a:rPr lang="zh-TW" altLang="en-US" sz="2200" dirty="0">
                <a:latin typeface="微軟正黑體" panose="020B0604030504040204" pitchFamily="34" charset="-120"/>
                <a:ea typeface="微軟正黑體" panose="020B0604030504040204" pitchFamily="34" charset="-120"/>
              </a:rPr>
              <a:t>。</a:t>
            </a:r>
            <a:endParaRPr lang="zh-TW" altLang="en-US"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5067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6572D-4236-A4C6-B2C1-B53769BE3862}"/>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各種資料型別的限制</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日期時間</a:t>
            </a:r>
          </a:p>
        </p:txBody>
      </p:sp>
      <p:sp>
        <p:nvSpPr>
          <p:cNvPr id="3" name="內容版面配置區 2">
            <a:extLst>
              <a:ext uri="{FF2B5EF4-FFF2-40B4-BE49-F238E27FC236}">
                <a16:creationId xmlns:a16="http://schemas.microsoft.com/office/drawing/2014/main" id="{2C0A2F6E-8274-DE70-0299-27FFE650944C}"/>
              </a:ext>
            </a:extLst>
          </p:cNvPr>
          <p:cNvSpPr>
            <a:spLocks noGrp="1"/>
          </p:cNvSpPr>
          <p:nvPr>
            <p:ph idx="1"/>
          </p:nvPr>
        </p:nvSpPr>
        <p:spPr/>
        <p:txBody>
          <a:bodyPr>
            <a:normAutofit fontScale="85000" lnSpcReduction="10000"/>
          </a:bodyPr>
          <a:lstStyle/>
          <a:p>
            <a:pPr>
              <a:lnSpc>
                <a:spcPct val="150000"/>
              </a:lnSpc>
              <a:buFont typeface="Wingdings" panose="05000000000000000000" pitchFamily="2" charset="2"/>
              <a:buChar char="n"/>
            </a:pPr>
            <a:r>
              <a:rPr lang="en-US" altLang="zh-TW" sz="2200" dirty="0">
                <a:latin typeface="微軟正黑體" panose="020B0604030504040204" pitchFamily="34" charset="-120"/>
                <a:ea typeface="微軟正黑體" panose="020B0604030504040204" pitchFamily="34" charset="-120"/>
              </a:rPr>
              <a:t>date -</a:t>
            </a:r>
            <a:r>
              <a:rPr lang="zh-TW" altLang="en-US" sz="2200" dirty="0">
                <a:latin typeface="微軟正黑體" panose="020B0604030504040204" pitchFamily="34" charset="-120"/>
                <a:ea typeface="微軟正黑體" panose="020B0604030504040204" pitchFamily="34" charset="-120"/>
              </a:rPr>
              <a:t>符合標準</a:t>
            </a:r>
            <a:r>
              <a:rPr lang="en-US" altLang="zh-TW" sz="2200" dirty="0">
                <a:latin typeface="微軟正黑體" panose="020B0604030504040204" pitchFamily="34" charset="-120"/>
                <a:ea typeface="微軟正黑體" panose="020B0604030504040204" pitchFamily="34" charset="-120"/>
              </a:rPr>
              <a:t>ANSI SQL</a:t>
            </a:r>
            <a:r>
              <a:rPr lang="zh-TW" altLang="en-US" sz="2200" dirty="0">
                <a:latin typeface="微軟正黑體" panose="020B0604030504040204" pitchFamily="34" charset="-120"/>
                <a:ea typeface="微軟正黑體" panose="020B0604030504040204" pitchFamily="34" charset="-120"/>
              </a:rPr>
              <a:t>中的陽曆</a:t>
            </a:r>
            <a:r>
              <a:rPr lang="en-US" altLang="zh-TW" sz="2200" dirty="0">
                <a:latin typeface="微軟正黑體" panose="020B0604030504040204" pitchFamily="34" charset="-120"/>
                <a:ea typeface="微軟正黑體" panose="020B0604030504040204" pitchFamily="34" charset="-120"/>
              </a:rPr>
              <a:t>(Gregorian calendar)</a:t>
            </a:r>
            <a:r>
              <a:rPr lang="zh-TW" altLang="en-US" sz="2200" dirty="0">
                <a:latin typeface="微軟正黑體" panose="020B0604030504040204" pitchFamily="34" charset="-120"/>
                <a:ea typeface="微軟正黑體" panose="020B0604030504040204" pitchFamily="34" charset="-120"/>
              </a:rPr>
              <a:t>定義。預設字串的格式為</a:t>
            </a:r>
            <a:r>
              <a:rPr lang="en-US" altLang="zh-TW" sz="2200" dirty="0">
                <a:latin typeface="微軟正黑體" panose="020B0604030504040204" pitchFamily="34" charset="-120"/>
                <a:ea typeface="微軟正黑體" panose="020B0604030504040204" pitchFamily="34" charset="-120"/>
              </a:rPr>
              <a:t>YYYY-MM-DD</a:t>
            </a:r>
            <a:r>
              <a:rPr lang="zh-TW" altLang="en-US" sz="2200" dirty="0">
                <a:latin typeface="微軟正黑體" panose="020B0604030504040204" pitchFamily="34" charset="-120"/>
                <a:ea typeface="微軟正黑體" panose="020B0604030504040204" pitchFamily="34" charset="-120"/>
              </a:rPr>
              <a:t>，這個格式是</a:t>
            </a:r>
            <a:r>
              <a:rPr lang="en-US" altLang="zh-TW" sz="2200" dirty="0">
                <a:latin typeface="微軟正黑體" panose="020B0604030504040204" pitchFamily="34" charset="-120"/>
                <a:ea typeface="微軟正黑體" panose="020B0604030504040204" pitchFamily="34" charset="-120"/>
              </a:rPr>
              <a:t>ISO 8601</a:t>
            </a:r>
            <a:r>
              <a:rPr lang="zh-TW" altLang="en-US" sz="2200" dirty="0">
                <a:latin typeface="微軟正黑體" panose="020B0604030504040204" pitchFamily="34" charset="-120"/>
                <a:ea typeface="微軟正黑體" panose="020B0604030504040204" pitchFamily="34" charset="-120"/>
              </a:rPr>
              <a:t>的</a:t>
            </a:r>
            <a:r>
              <a:rPr lang="en-US" altLang="zh-TW" sz="2200" dirty="0">
                <a:latin typeface="微軟正黑體" panose="020B0604030504040204" pitchFamily="34" charset="-120"/>
                <a:ea typeface="微軟正黑體" panose="020B0604030504040204" pitchFamily="34" charset="-120"/>
              </a:rPr>
              <a:t>DATE</a:t>
            </a:r>
            <a:r>
              <a:rPr lang="zh-TW" altLang="en-US" sz="2200" dirty="0">
                <a:latin typeface="微軟正黑體" panose="020B0604030504040204" pitchFamily="34" charset="-120"/>
                <a:ea typeface="微軟正黑體" panose="020B0604030504040204" pitchFamily="34" charset="-120"/>
              </a:rPr>
              <a:t>定義。範圍為 </a:t>
            </a:r>
            <a:r>
              <a:rPr lang="en-US" altLang="zh-TW" sz="2200" dirty="0">
                <a:latin typeface="微軟正黑體" panose="020B0604030504040204" pitchFamily="34" charset="-120"/>
                <a:ea typeface="微軟正黑體" panose="020B0604030504040204" pitchFamily="34" charset="-120"/>
              </a:rPr>
              <a:t>0001-01-01 </a:t>
            </a:r>
            <a:r>
              <a:rPr lang="zh-TW" altLang="en-US" sz="2200" dirty="0">
                <a:latin typeface="微軟正黑體" panose="020B0604030504040204" pitchFamily="34" charset="-120"/>
                <a:ea typeface="微軟正黑體" panose="020B0604030504040204" pitchFamily="34" charset="-120"/>
              </a:rPr>
              <a:t>至 </a:t>
            </a:r>
            <a:r>
              <a:rPr lang="en-US" altLang="zh-TW" sz="2200" dirty="0">
                <a:latin typeface="微軟正黑體" panose="020B0604030504040204" pitchFamily="34" charset="-120"/>
                <a:ea typeface="微軟正黑體" panose="020B0604030504040204" pitchFamily="34" charset="-120"/>
              </a:rPr>
              <a:t>9999-12-31</a:t>
            </a:r>
            <a:r>
              <a:rPr lang="zh-TW" altLang="en-US" sz="2200" dirty="0">
                <a:latin typeface="微軟正黑體" panose="020B0604030504040204" pitchFamily="34" charset="-120"/>
                <a:ea typeface="微軟正黑體" panose="020B0604030504040204" pitchFamily="34" charset="-120"/>
              </a:rPr>
              <a:t>。</a:t>
            </a:r>
          </a:p>
          <a:p>
            <a:pPr>
              <a:lnSpc>
                <a:spcPct val="150000"/>
              </a:lnSpc>
              <a:buFont typeface="Wingdings" panose="05000000000000000000" pitchFamily="2" charset="2"/>
              <a:buChar char="n"/>
            </a:pPr>
            <a:r>
              <a:rPr lang="en-US" altLang="zh-TW" sz="2200" dirty="0">
                <a:latin typeface="微軟正黑體" panose="020B0604030504040204" pitchFamily="34" charset="-120"/>
                <a:ea typeface="微軟正黑體" panose="020B0604030504040204" pitchFamily="34" charset="-120"/>
              </a:rPr>
              <a:t>time -</a:t>
            </a:r>
            <a:r>
              <a:rPr lang="zh-TW" altLang="en-US" sz="2200" dirty="0">
                <a:latin typeface="微軟正黑體" panose="020B0604030504040204" pitchFamily="34" charset="-120"/>
                <a:ea typeface="微軟正黑體" panose="020B0604030504040204" pitchFamily="34" charset="-120"/>
              </a:rPr>
              <a:t>遵循</a:t>
            </a:r>
            <a:r>
              <a:rPr lang="en-US" altLang="zh-TW" sz="2200" dirty="0">
                <a:latin typeface="微軟正黑體" panose="020B0604030504040204" pitchFamily="34" charset="-120"/>
                <a:ea typeface="微軟正黑體" panose="020B0604030504040204" pitchFamily="34" charset="-120"/>
              </a:rPr>
              <a:t>SQL</a:t>
            </a:r>
            <a:r>
              <a:rPr lang="zh-TW" altLang="en-US" sz="2200" dirty="0">
                <a:latin typeface="微軟正黑體" panose="020B0604030504040204" pitchFamily="34" charset="-120"/>
                <a:ea typeface="微軟正黑體" panose="020B0604030504040204" pitchFamily="34" charset="-120"/>
              </a:rPr>
              <a:t>標準預設的格式為</a:t>
            </a:r>
            <a:r>
              <a:rPr lang="en-US" altLang="zh-TW" sz="2200" dirty="0" err="1">
                <a:latin typeface="微軟正黑體" panose="020B0604030504040204" pitchFamily="34" charset="-120"/>
                <a:ea typeface="微軟正黑體" panose="020B0604030504040204" pitchFamily="34" charset="-120"/>
              </a:rPr>
              <a:t>hh:mm:ss.nnnnnnn</a:t>
            </a:r>
            <a:r>
              <a:rPr lang="zh-TW" altLang="en-US" sz="2200" dirty="0">
                <a:latin typeface="微軟正黑體" panose="020B0604030504040204" pitchFamily="34" charset="-120"/>
                <a:ea typeface="微軟正黑體" panose="020B0604030504040204" pitchFamily="34" charset="-120"/>
              </a:rPr>
              <a:t>。範圍為 </a:t>
            </a:r>
            <a:r>
              <a:rPr lang="en-US" altLang="zh-TW" sz="2200" dirty="0">
                <a:latin typeface="微軟正黑體" panose="020B0604030504040204" pitchFamily="34" charset="-120"/>
                <a:ea typeface="微軟正黑體" panose="020B0604030504040204" pitchFamily="34" charset="-120"/>
              </a:rPr>
              <a:t>0:0:0 </a:t>
            </a:r>
            <a:r>
              <a:rPr lang="zh-TW" altLang="en-US" sz="2200" dirty="0">
                <a:latin typeface="微軟正黑體" panose="020B0604030504040204" pitchFamily="34" charset="-120"/>
                <a:ea typeface="微軟正黑體" panose="020B0604030504040204" pitchFamily="34" charset="-120"/>
              </a:rPr>
              <a:t>至 </a:t>
            </a:r>
            <a:r>
              <a:rPr lang="en-US" altLang="zh-TW" sz="2200" dirty="0">
                <a:latin typeface="微軟正黑體" panose="020B0604030504040204" pitchFamily="34" charset="-120"/>
                <a:ea typeface="微軟正黑體" panose="020B0604030504040204" pitchFamily="34" charset="-120"/>
              </a:rPr>
              <a:t>23:59:59.9999999</a:t>
            </a:r>
            <a:r>
              <a:rPr lang="zh-TW" altLang="en-US" sz="2200" dirty="0">
                <a:latin typeface="微軟正黑體" panose="020B0604030504040204" pitchFamily="34" charset="-120"/>
                <a:ea typeface="微軟正黑體" panose="020B0604030504040204" pitchFamily="34" charset="-120"/>
              </a:rPr>
              <a:t>。</a:t>
            </a:r>
            <a:endParaRPr lang="en-US" altLang="zh-TW" sz="2200"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n"/>
            </a:pPr>
            <a:r>
              <a:rPr lang="en-US" altLang="zh-TW" sz="2200" dirty="0">
                <a:latin typeface="微軟正黑體" panose="020B0604030504040204" pitchFamily="34" charset="-120"/>
                <a:ea typeface="微軟正黑體" panose="020B0604030504040204" pitchFamily="34" charset="-120"/>
              </a:rPr>
              <a:t>datetime2 – date + time</a:t>
            </a:r>
          </a:p>
          <a:p>
            <a:pPr>
              <a:lnSpc>
                <a:spcPct val="150000"/>
              </a:lnSpc>
              <a:buFont typeface="Wingdings" panose="05000000000000000000" pitchFamily="2" charset="2"/>
              <a:buChar char="n"/>
            </a:pPr>
            <a:r>
              <a:rPr lang="en-US" altLang="zh-TW" sz="2200" dirty="0" err="1">
                <a:latin typeface="微軟正黑體" panose="020B0604030504040204" pitchFamily="34" charset="-120"/>
                <a:ea typeface="微軟正黑體" panose="020B0604030504040204" pitchFamily="34" charset="-120"/>
              </a:rPr>
              <a:t>datetimeoffset</a:t>
            </a:r>
            <a:r>
              <a:rPr lang="en-US" altLang="zh-TW" sz="2200" dirty="0">
                <a:latin typeface="微軟正黑體" panose="020B0604030504040204" pitchFamily="34" charset="-120"/>
                <a:ea typeface="微軟正黑體" panose="020B0604030504040204" pitchFamily="34" charset="-120"/>
              </a:rPr>
              <a:t> – datetime2 + </a:t>
            </a:r>
            <a:r>
              <a:rPr lang="zh-TW" altLang="en-US" sz="2200" dirty="0">
                <a:latin typeface="微軟正黑體" panose="020B0604030504040204" pitchFamily="34" charset="-120"/>
                <a:ea typeface="微軟正黑體" panose="020B0604030504040204" pitchFamily="34" charset="-120"/>
              </a:rPr>
              <a:t>時區</a:t>
            </a:r>
            <a:r>
              <a:rPr lang="en-US" altLang="zh-TW" sz="2200" dirty="0">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例如</a:t>
            </a:r>
            <a:r>
              <a:rPr lang="en-US" altLang="zh-TW" sz="2200" dirty="0">
                <a:latin typeface="微軟正黑體" panose="020B0604030504040204" pitchFamily="34" charset="-120"/>
                <a:ea typeface="微軟正黑體" panose="020B0604030504040204" pitchFamily="34" charset="-120"/>
              </a:rPr>
              <a:t>: ‘2024-09-30 12:30+08:00’)</a:t>
            </a:r>
          </a:p>
          <a:p>
            <a:pPr>
              <a:lnSpc>
                <a:spcPct val="150000"/>
              </a:lnSpc>
              <a:buFont typeface="Wingdings" panose="05000000000000000000" pitchFamily="2" charset="2"/>
              <a:buChar char="n"/>
            </a:pPr>
            <a:r>
              <a:rPr lang="en-US" altLang="zh-TW" sz="2200" dirty="0">
                <a:latin typeface="微軟正黑體" panose="020B0604030504040204" pitchFamily="34" charset="-120"/>
                <a:ea typeface="微軟正黑體" panose="020B0604030504040204" pitchFamily="34" charset="-120"/>
              </a:rPr>
              <a:t>datetime – </a:t>
            </a:r>
            <a:r>
              <a:rPr lang="zh-TW" altLang="zh-TW" sz="2200" dirty="0">
                <a:latin typeface="微軟正黑體" panose="020B0604030504040204" pitchFamily="34" charset="-120"/>
                <a:ea typeface="微軟正黑體" panose="020B0604030504040204" pitchFamily="34" charset="-120"/>
              </a:rPr>
              <a:t>是舊型的日期時間型別</a:t>
            </a:r>
            <a:r>
              <a:rPr lang="en-US" altLang="zh-TW"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較</a:t>
            </a:r>
            <a:r>
              <a:rPr lang="en-US" altLang="zh-TW" sz="2200" dirty="0">
                <a:latin typeface="微軟正黑體" panose="020B0604030504040204" pitchFamily="34" charset="-120"/>
                <a:ea typeface="微軟正黑體" panose="020B0604030504040204" pitchFamily="34" charset="-120"/>
              </a:rPr>
              <a:t>datetime2</a:t>
            </a:r>
            <a:r>
              <a:rPr lang="zh-TW" altLang="zh-TW" sz="2200" dirty="0">
                <a:latin typeface="微軟正黑體" panose="020B0604030504040204" pitchFamily="34" charset="-120"/>
                <a:ea typeface="微軟正黑體" panose="020B0604030504040204" pitchFamily="34" charset="-120"/>
              </a:rPr>
              <a:t>的型別範圍較小，精度也較低。</a:t>
            </a:r>
            <a:endParaRPr lang="en-US" altLang="zh-TW" sz="2200"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n"/>
            </a:pPr>
            <a:r>
              <a:rPr lang="en-US" altLang="zh-TW" sz="2200" dirty="0" err="1">
                <a:latin typeface="微軟正黑體" panose="020B0604030504040204" pitchFamily="34" charset="-120"/>
                <a:ea typeface="微軟正黑體" panose="020B0604030504040204" pitchFamily="34" charset="-120"/>
              </a:rPr>
              <a:t>smalldatetime</a:t>
            </a:r>
            <a:r>
              <a:rPr lang="en-US" altLang="zh-TW"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是舊型的日期時間型別</a:t>
            </a:r>
            <a:r>
              <a:rPr lang="en-US" altLang="zh-TW" sz="2200" dirty="0">
                <a:latin typeface="微軟正黑體" panose="020B0604030504040204" pitchFamily="34" charset="-120"/>
                <a:ea typeface="微軟正黑體" panose="020B0604030504040204" pitchFamily="34" charset="-120"/>
              </a:rPr>
              <a:t>, </a:t>
            </a:r>
            <a:r>
              <a:rPr lang="en-US" altLang="zh-TW" sz="2200" dirty="0" err="1">
                <a:latin typeface="微軟正黑體" panose="020B0604030504040204" pitchFamily="34" charset="-120"/>
                <a:ea typeface="微軟正黑體" panose="020B0604030504040204" pitchFamily="34" charset="-120"/>
              </a:rPr>
              <a:t>yyyy</a:t>
            </a:r>
            <a:r>
              <a:rPr lang="en-US" altLang="zh-TW" sz="2200" dirty="0">
                <a:latin typeface="微軟正黑體" panose="020B0604030504040204" pitchFamily="34" charset="-120"/>
                <a:ea typeface="微軟正黑體" panose="020B0604030504040204" pitchFamily="34" charset="-120"/>
              </a:rPr>
              <a:t>-MM-dd </a:t>
            </a:r>
            <a:r>
              <a:rPr lang="en-US" altLang="zh-TW" sz="2200" dirty="0" err="1">
                <a:latin typeface="微軟正黑體" panose="020B0604030504040204" pitchFamily="34" charset="-120"/>
                <a:ea typeface="微軟正黑體" panose="020B0604030504040204" pitchFamily="34" charset="-120"/>
              </a:rPr>
              <a:t>hh:mm</a:t>
            </a:r>
            <a:r>
              <a:rPr lang="en-US" altLang="zh-TW" sz="2200" dirty="0">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精度到分鐘</a:t>
            </a:r>
            <a:r>
              <a:rPr lang="en-US" altLang="zh-TW" sz="2200" dirty="0">
                <a:latin typeface="微軟正黑體" panose="020B0604030504040204" pitchFamily="34" charset="-120"/>
                <a:ea typeface="微軟正黑體" panose="020B0604030504040204" pitchFamily="34" charset="-120"/>
              </a:rPr>
              <a:t>)</a:t>
            </a:r>
            <a:endParaRPr lang="zh-TW" altLang="en-US" sz="2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66517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6572D-4236-A4C6-B2C1-B53769BE3862}"/>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各種資料型別的限制</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文字</a:t>
            </a:r>
          </a:p>
        </p:txBody>
      </p:sp>
      <p:sp>
        <p:nvSpPr>
          <p:cNvPr id="3" name="內容版面配置區 2">
            <a:extLst>
              <a:ext uri="{FF2B5EF4-FFF2-40B4-BE49-F238E27FC236}">
                <a16:creationId xmlns:a16="http://schemas.microsoft.com/office/drawing/2014/main" id="{2C0A2F6E-8274-DE70-0299-27FFE650944C}"/>
              </a:ext>
            </a:extLst>
          </p:cNvPr>
          <p:cNvSpPr>
            <a:spLocks noGrp="1"/>
          </p:cNvSpPr>
          <p:nvPr>
            <p:ph idx="1"/>
          </p:nvPr>
        </p:nvSpPr>
        <p:spPr/>
        <p:txBody>
          <a:bodyPr>
            <a:normAutofit fontScale="92500"/>
          </a:bodyPr>
          <a:lstStyle/>
          <a:p>
            <a:pPr>
              <a:lnSpc>
                <a:spcPct val="140000"/>
              </a:lnSpc>
              <a:buFont typeface="Wingdings" panose="05000000000000000000" pitchFamily="2" charset="2"/>
              <a:buChar char="n"/>
            </a:pPr>
            <a:r>
              <a:rPr lang="en-US" altLang="zh-TW" sz="2400" dirty="0">
                <a:latin typeface="微軟正黑體" panose="020B0604030504040204" pitchFamily="34" charset="-120"/>
                <a:ea typeface="微軟正黑體" panose="020B0604030504040204" pitchFamily="34" charset="-120"/>
              </a:rPr>
              <a:t>char</a:t>
            </a:r>
            <a:r>
              <a:rPr lang="zh-TW" altLang="zh-TW"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varchar</a:t>
            </a:r>
            <a:r>
              <a:rPr lang="zh-TW" altLang="zh-TW" sz="2400" dirty="0">
                <a:latin typeface="微軟正黑體" panose="020B0604030504040204" pitchFamily="34" charset="-120"/>
                <a:ea typeface="微軟正黑體" panose="020B0604030504040204" pitchFamily="34" charset="-120"/>
              </a:rPr>
              <a:t>、</a:t>
            </a:r>
            <a:r>
              <a:rPr lang="en-US" altLang="zh-TW" sz="2400" dirty="0" err="1">
                <a:latin typeface="微軟正黑體" panose="020B0604030504040204" pitchFamily="34" charset="-120"/>
                <a:ea typeface="微軟正黑體" panose="020B0604030504040204" pitchFamily="34" charset="-120"/>
              </a:rPr>
              <a:t>nchar</a:t>
            </a:r>
            <a:r>
              <a:rPr lang="zh-TW" altLang="zh-TW" sz="2400" dirty="0">
                <a:latin typeface="微軟正黑體" panose="020B0604030504040204" pitchFamily="34" charset="-120"/>
                <a:ea typeface="微軟正黑體" panose="020B0604030504040204" pitchFamily="34" charset="-120"/>
              </a:rPr>
              <a:t>、</a:t>
            </a:r>
            <a:r>
              <a:rPr lang="en-US" altLang="zh-TW" sz="2400" dirty="0" err="1">
                <a:latin typeface="微軟正黑體" panose="020B0604030504040204" pitchFamily="34" charset="-120"/>
                <a:ea typeface="微軟正黑體" panose="020B0604030504040204" pitchFamily="34" charset="-120"/>
              </a:rPr>
              <a:t>nvarchar</a:t>
            </a:r>
            <a:endParaRPr lang="zh-TW" altLang="zh-TW" sz="2400" dirty="0">
              <a:latin typeface="微軟正黑體" panose="020B0604030504040204" pitchFamily="34" charset="-120"/>
              <a:ea typeface="微軟正黑體" panose="020B0604030504040204" pitchFamily="34" charset="-120"/>
            </a:endParaRPr>
          </a:p>
          <a:p>
            <a:pPr>
              <a:lnSpc>
                <a:spcPct val="140000"/>
              </a:lnSpc>
              <a:buFont typeface="Wingdings" panose="05000000000000000000" pitchFamily="2" charset="2"/>
              <a:buChar char="Ø"/>
            </a:pPr>
            <a:r>
              <a:rPr lang="zh-TW" altLang="zh-TW" sz="1900" dirty="0">
                <a:latin typeface="微軟正黑體" panose="020B0604030504040204" pitchFamily="34" charset="-120"/>
                <a:ea typeface="微軟正黑體" panose="020B0604030504040204" pitchFamily="34" charset="-120"/>
              </a:rPr>
              <a:t>傳統電腦系統中，字元會以</a:t>
            </a:r>
            <a:r>
              <a:rPr lang="en-US" altLang="zh-TW" sz="1900" dirty="0">
                <a:latin typeface="微軟正黑體" panose="020B0604030504040204" pitchFamily="34" charset="-120"/>
                <a:ea typeface="微軟正黑體" panose="020B0604030504040204" pitchFamily="34" charset="-120"/>
              </a:rPr>
              <a:t>1 byte</a:t>
            </a:r>
            <a:r>
              <a:rPr lang="zh-TW" altLang="zh-TW" sz="1900" dirty="0">
                <a:latin typeface="微軟正黑體" panose="020B0604030504040204" pitchFamily="34" charset="-120"/>
                <a:ea typeface="微軟正黑體" panose="020B0604030504040204" pitchFamily="34" charset="-120"/>
              </a:rPr>
              <a:t>儲存</a:t>
            </a:r>
            <a:r>
              <a:rPr lang="zh-TW" altLang="en-US" sz="1900" dirty="0">
                <a:latin typeface="微軟正黑體" panose="020B0604030504040204" pitchFamily="34" charset="-120"/>
                <a:ea typeface="微軟正黑體" panose="020B0604030504040204" pitchFamily="34" charset="-120"/>
              </a:rPr>
              <a:t>，</a:t>
            </a:r>
            <a:r>
              <a:rPr lang="zh-TW" altLang="zh-TW" sz="1900" dirty="0">
                <a:latin typeface="微軟正黑體" panose="020B0604030504040204" pitchFamily="34" charset="-120"/>
                <a:ea typeface="微軟正黑體" panose="020B0604030504040204" pitchFamily="34" charset="-120"/>
              </a:rPr>
              <a:t>一個字元只能有</a:t>
            </a:r>
            <a:r>
              <a:rPr lang="en-US" altLang="zh-TW" sz="1900" dirty="0">
                <a:latin typeface="微軟正黑體" panose="020B0604030504040204" pitchFamily="34" charset="-120"/>
                <a:ea typeface="微軟正黑體" panose="020B0604030504040204" pitchFamily="34" charset="-120"/>
              </a:rPr>
              <a:t>256</a:t>
            </a:r>
            <a:r>
              <a:rPr lang="zh-TW" altLang="zh-TW" sz="1900" dirty="0">
                <a:latin typeface="微軟正黑體" panose="020B0604030504040204" pitchFamily="34" charset="-120"/>
                <a:ea typeface="微軟正黑體" panose="020B0604030504040204" pitchFamily="34" charset="-120"/>
              </a:rPr>
              <a:t>種字元符號。這對很多語言是不夠的。因而</a:t>
            </a:r>
            <a:r>
              <a:rPr lang="en-US" altLang="zh-TW" sz="1900" dirty="0">
                <a:latin typeface="微軟正黑體" panose="020B0604030504040204" pitchFamily="34" charset="-120"/>
                <a:ea typeface="微軟正黑體" panose="020B0604030504040204" pitchFamily="34" charset="-120"/>
              </a:rPr>
              <a:t>SQL Server</a:t>
            </a:r>
            <a:r>
              <a:rPr lang="zh-TW" altLang="zh-TW" sz="1900" dirty="0">
                <a:latin typeface="微軟正黑體" panose="020B0604030504040204" pitchFamily="34" charset="-120"/>
                <a:ea typeface="微軟正黑體" panose="020B0604030504040204" pitchFamily="34" charset="-120"/>
              </a:rPr>
              <a:t>可以利用編碼</a:t>
            </a:r>
            <a:r>
              <a:rPr lang="en-US" altLang="zh-TW" sz="1900" dirty="0">
                <a:latin typeface="微軟正黑體" panose="020B0604030504040204" pitchFamily="34" charset="-120"/>
                <a:ea typeface="微軟正黑體" panose="020B0604030504040204" pitchFamily="34" charset="-120"/>
              </a:rPr>
              <a:t>(Code Page)</a:t>
            </a:r>
            <a:r>
              <a:rPr lang="zh-TW" altLang="zh-TW" sz="1900" dirty="0">
                <a:latin typeface="微軟正黑體" panose="020B0604030504040204" pitchFamily="34" charset="-120"/>
                <a:ea typeface="微軟正黑體" panose="020B0604030504040204" pitchFamily="34" charset="-120"/>
              </a:rPr>
              <a:t>將語言資料儲存到電腦中</a:t>
            </a:r>
            <a:r>
              <a:rPr lang="en-US" altLang="zh-TW" sz="1900" dirty="0">
                <a:latin typeface="微軟正黑體" panose="020B0604030504040204" pitchFamily="34" charset="-120"/>
                <a:ea typeface="微軟正黑體" panose="020B0604030504040204" pitchFamily="34" charset="-120"/>
              </a:rPr>
              <a:t>(Encoding)</a:t>
            </a:r>
            <a:r>
              <a:rPr lang="zh-TW" altLang="zh-TW" sz="1900" dirty="0">
                <a:latin typeface="微軟正黑體" panose="020B0604030504040204" pitchFamily="34" charset="-120"/>
                <a:ea typeface="微軟正黑體" panose="020B0604030504040204" pitchFamily="34" charset="-120"/>
              </a:rPr>
              <a:t>，也以相同的編碼將資料由電腦中取出顯示於畫面上</a:t>
            </a:r>
            <a:r>
              <a:rPr lang="en-US" altLang="zh-TW" sz="1900" dirty="0">
                <a:latin typeface="微軟正黑體" panose="020B0604030504040204" pitchFamily="34" charset="-120"/>
                <a:ea typeface="微軟正黑體" panose="020B0604030504040204" pitchFamily="34" charset="-120"/>
              </a:rPr>
              <a:t>(Decoding)</a:t>
            </a:r>
            <a:r>
              <a:rPr lang="zh-TW" altLang="zh-TW" sz="1900" dirty="0">
                <a:latin typeface="微軟正黑體" panose="020B0604030504040204" pitchFamily="34" charset="-120"/>
                <a:ea typeface="微軟正黑體" panose="020B0604030504040204" pitchFamily="34" charset="-120"/>
              </a:rPr>
              <a:t>。但是在此同時，資料的編碼不同，可能寫入，或讀出的資料無法正確解譯，就會變成</a:t>
            </a:r>
            <a:r>
              <a:rPr lang="en-US" altLang="zh-TW" sz="1900" dirty="0">
                <a:latin typeface="微軟正黑體" panose="020B0604030504040204" pitchFamily="34" charset="-120"/>
                <a:ea typeface="微軟正黑體" panose="020B0604030504040204" pitchFamily="34" charset="-120"/>
              </a:rPr>
              <a:t>?</a:t>
            </a:r>
            <a:r>
              <a:rPr lang="zh-TW" altLang="zh-TW" sz="1900" dirty="0">
                <a:latin typeface="微軟正黑體" panose="020B0604030504040204" pitchFamily="34" charset="-120"/>
                <a:ea typeface="微軟正黑體" panose="020B0604030504040204" pitchFamily="34" charset="-120"/>
              </a:rPr>
              <a:t>而造成資料的遺失。</a:t>
            </a:r>
            <a:r>
              <a:rPr lang="en-US" altLang="zh-TW" sz="1900" dirty="0">
                <a:latin typeface="微軟正黑體" panose="020B0604030504040204" pitchFamily="34" charset="-120"/>
                <a:ea typeface="微軟正黑體" panose="020B0604030504040204" pitchFamily="34" charset="-120"/>
              </a:rPr>
              <a:t>char</a:t>
            </a:r>
            <a:r>
              <a:rPr lang="zh-TW" altLang="zh-TW" sz="1900" dirty="0">
                <a:latin typeface="微軟正黑體" panose="020B0604030504040204" pitchFamily="34" charset="-120"/>
                <a:ea typeface="微軟正黑體" panose="020B0604030504040204" pitchFamily="34" charset="-120"/>
              </a:rPr>
              <a:t>、</a:t>
            </a:r>
            <a:r>
              <a:rPr lang="en-US" altLang="zh-TW" sz="1900" dirty="0">
                <a:latin typeface="微軟正黑體" panose="020B0604030504040204" pitchFamily="34" charset="-120"/>
                <a:ea typeface="微軟正黑體" panose="020B0604030504040204" pitchFamily="34" charset="-120"/>
              </a:rPr>
              <a:t>varchar</a:t>
            </a:r>
            <a:r>
              <a:rPr lang="zh-TW" altLang="zh-TW" sz="1900" dirty="0">
                <a:latin typeface="微軟正黑體" panose="020B0604030504040204" pitchFamily="34" charset="-120"/>
                <a:ea typeface="微軟正黑體" panose="020B0604030504040204" pitchFamily="34" charset="-120"/>
              </a:rPr>
              <a:t>就是以這種方式儲存資料。</a:t>
            </a:r>
            <a:r>
              <a:rPr lang="en-US" altLang="zh-TW" sz="1900" dirty="0">
                <a:latin typeface="微軟正黑體" panose="020B0604030504040204" pitchFamily="34" charset="-120"/>
                <a:ea typeface="微軟正黑體" panose="020B0604030504040204" pitchFamily="34" charset="-120"/>
              </a:rPr>
              <a:t>1980</a:t>
            </a:r>
            <a:r>
              <a:rPr lang="zh-TW" altLang="zh-TW" sz="1900" dirty="0">
                <a:latin typeface="微軟正黑體" panose="020B0604030504040204" pitchFamily="34" charset="-120"/>
                <a:ea typeface="微軟正黑體" panose="020B0604030504040204" pitchFamily="34" charset="-120"/>
              </a:rPr>
              <a:t>有學者研究將地球上的語言可以使用</a:t>
            </a:r>
            <a:r>
              <a:rPr lang="en-US" altLang="zh-TW" sz="1900" dirty="0">
                <a:latin typeface="微軟正黑體" panose="020B0604030504040204" pitchFamily="34" charset="-120"/>
                <a:ea typeface="微軟正黑體" panose="020B0604030504040204" pitchFamily="34" charset="-120"/>
              </a:rPr>
              <a:t>3</a:t>
            </a:r>
            <a:r>
              <a:rPr lang="zh-TW" altLang="zh-TW" sz="1900" dirty="0">
                <a:latin typeface="微軟正黑體" panose="020B0604030504040204" pitchFamily="34" charset="-120"/>
                <a:ea typeface="微軟正黑體" panose="020B0604030504040204" pitchFamily="34" charset="-120"/>
              </a:rPr>
              <a:t>個</a:t>
            </a:r>
            <a:r>
              <a:rPr lang="en-US" altLang="zh-TW" sz="1900" dirty="0">
                <a:latin typeface="微軟正黑體" panose="020B0604030504040204" pitchFamily="34" charset="-120"/>
                <a:ea typeface="微軟正黑體" panose="020B0604030504040204" pitchFamily="34" charset="-120"/>
              </a:rPr>
              <a:t>bytes</a:t>
            </a:r>
            <a:r>
              <a:rPr lang="zh-TW" altLang="zh-TW" sz="1900" dirty="0">
                <a:latin typeface="微軟正黑體" panose="020B0604030504040204" pitchFamily="34" charset="-120"/>
                <a:ea typeface="微軟正黑體" panose="020B0604030504040204" pitchFamily="34" charset="-120"/>
              </a:rPr>
              <a:t>儲存，但是這電腦儲存不是一個很理想的數字，於是就做了些簡化而有了</a:t>
            </a:r>
            <a:r>
              <a:rPr lang="en-US" altLang="zh-TW" sz="1900" dirty="0">
                <a:latin typeface="微軟正黑體" panose="020B0604030504040204" pitchFamily="34" charset="-120"/>
                <a:ea typeface="微軟正黑體" panose="020B0604030504040204" pitchFamily="34" charset="-120"/>
              </a:rPr>
              <a:t> UTF-7</a:t>
            </a:r>
            <a:r>
              <a:rPr lang="zh-TW" altLang="zh-TW" sz="1900" dirty="0">
                <a:latin typeface="微軟正黑體" panose="020B0604030504040204" pitchFamily="34" charset="-120"/>
                <a:ea typeface="微軟正黑體" panose="020B0604030504040204" pitchFamily="34" charset="-120"/>
              </a:rPr>
              <a:t>、</a:t>
            </a:r>
            <a:r>
              <a:rPr lang="en-US" altLang="zh-TW" sz="1900" dirty="0">
                <a:latin typeface="微軟正黑體" panose="020B0604030504040204" pitchFamily="34" charset="-120"/>
                <a:ea typeface="微軟正黑體" panose="020B0604030504040204" pitchFamily="34" charset="-120"/>
              </a:rPr>
              <a:t>UTF-8</a:t>
            </a:r>
            <a:r>
              <a:rPr lang="zh-TW" altLang="zh-TW" sz="1900" dirty="0">
                <a:latin typeface="微軟正黑體" panose="020B0604030504040204" pitchFamily="34" charset="-120"/>
                <a:ea typeface="微軟正黑體" panose="020B0604030504040204" pitchFamily="34" charset="-120"/>
              </a:rPr>
              <a:t>、</a:t>
            </a:r>
            <a:r>
              <a:rPr lang="en-US" altLang="zh-TW" sz="1900" dirty="0">
                <a:latin typeface="微軟正黑體" panose="020B0604030504040204" pitchFamily="34" charset="-120"/>
                <a:ea typeface="微軟正黑體" panose="020B0604030504040204" pitchFamily="34" charset="-120"/>
              </a:rPr>
              <a:t>UTF-16</a:t>
            </a:r>
            <a:r>
              <a:rPr lang="zh-TW" altLang="zh-TW" sz="1900" dirty="0">
                <a:latin typeface="微軟正黑體" panose="020B0604030504040204" pitchFamily="34" charset="-120"/>
                <a:ea typeface="微軟正黑體" panose="020B0604030504040204" pitchFamily="34" charset="-120"/>
              </a:rPr>
              <a:t>以及</a:t>
            </a:r>
            <a:r>
              <a:rPr lang="en-US" altLang="zh-TW" sz="1900" dirty="0">
                <a:latin typeface="微軟正黑體" panose="020B0604030504040204" pitchFamily="34" charset="-120"/>
                <a:ea typeface="微軟正黑體" panose="020B0604030504040204" pitchFamily="34" charset="-120"/>
              </a:rPr>
              <a:t>UTF-32(UTF: Universal Text Format, </a:t>
            </a:r>
            <a:r>
              <a:rPr lang="zh-TW" altLang="zh-TW" sz="1900" dirty="0">
                <a:latin typeface="微軟正黑體" panose="020B0604030504040204" pitchFamily="34" charset="-120"/>
                <a:ea typeface="微軟正黑體" panose="020B0604030504040204" pitchFamily="34" charset="-120"/>
              </a:rPr>
              <a:t>全球文字格式</a:t>
            </a:r>
            <a:r>
              <a:rPr lang="en-US" altLang="zh-TW" sz="1900" dirty="0">
                <a:latin typeface="微軟正黑體" panose="020B0604030504040204" pitchFamily="34" charset="-120"/>
                <a:ea typeface="微軟正黑體" panose="020B0604030504040204" pitchFamily="34" charset="-120"/>
              </a:rPr>
              <a:t>)</a:t>
            </a:r>
            <a:r>
              <a:rPr lang="zh-TW" altLang="zh-TW" sz="1900" dirty="0">
                <a:latin typeface="微軟正黑體" panose="020B0604030504040204" pitchFamily="34" charset="-120"/>
                <a:ea typeface="微軟正黑體" panose="020B0604030504040204" pitchFamily="34" charset="-120"/>
              </a:rPr>
              <a:t>。</a:t>
            </a:r>
            <a:r>
              <a:rPr lang="en-US" altLang="zh-TW" sz="1900" dirty="0">
                <a:latin typeface="微軟正黑體" panose="020B0604030504040204" pitchFamily="34" charset="-120"/>
                <a:ea typeface="微軟正黑體" panose="020B0604030504040204" pitchFamily="34" charset="-120"/>
              </a:rPr>
              <a:t>SQL Server</a:t>
            </a:r>
            <a:r>
              <a:rPr lang="zh-TW" altLang="zh-TW" sz="1900" dirty="0">
                <a:latin typeface="微軟正黑體" panose="020B0604030504040204" pitchFamily="34" charset="-120"/>
                <a:ea typeface="微軟正黑體" panose="020B0604030504040204" pitchFamily="34" charset="-120"/>
              </a:rPr>
              <a:t>使用</a:t>
            </a:r>
            <a:r>
              <a:rPr lang="en-US" altLang="zh-TW" sz="1900" dirty="0">
                <a:latin typeface="微軟正黑體" panose="020B0604030504040204" pitchFamily="34" charset="-120"/>
                <a:ea typeface="微軟正黑體" panose="020B0604030504040204" pitchFamily="34" charset="-120"/>
              </a:rPr>
              <a:t>UTF-16</a:t>
            </a:r>
            <a:r>
              <a:rPr lang="zh-TW" altLang="zh-TW" sz="1900" dirty="0">
                <a:latin typeface="微軟正黑體" panose="020B0604030504040204" pitchFamily="34" charset="-120"/>
                <a:ea typeface="微軟正黑體" panose="020B0604030504040204" pitchFamily="34" charset="-120"/>
              </a:rPr>
              <a:t>格式，資料型別</a:t>
            </a:r>
            <a:r>
              <a:rPr lang="en-US" altLang="zh-TW" sz="1900" dirty="0" err="1">
                <a:latin typeface="微軟正黑體" panose="020B0604030504040204" pitchFamily="34" charset="-120"/>
                <a:ea typeface="微軟正黑體" panose="020B0604030504040204" pitchFamily="34" charset="-120"/>
              </a:rPr>
              <a:t>nchar</a:t>
            </a:r>
            <a:r>
              <a:rPr lang="zh-TW" altLang="zh-TW" sz="1900" dirty="0">
                <a:latin typeface="微軟正黑體" panose="020B0604030504040204" pitchFamily="34" charset="-120"/>
                <a:ea typeface="微軟正黑體" panose="020B0604030504040204" pitchFamily="34" charset="-120"/>
              </a:rPr>
              <a:t>、</a:t>
            </a:r>
            <a:r>
              <a:rPr lang="en-US" altLang="zh-TW" sz="1900" dirty="0" err="1">
                <a:latin typeface="微軟正黑體" panose="020B0604030504040204" pitchFamily="34" charset="-120"/>
                <a:ea typeface="微軟正黑體" panose="020B0604030504040204" pitchFamily="34" charset="-120"/>
              </a:rPr>
              <a:t>nvarchar</a:t>
            </a:r>
            <a:r>
              <a:rPr lang="zh-TW" altLang="zh-TW" sz="1900" dirty="0">
                <a:latin typeface="微軟正黑體" panose="020B0604030504040204" pitchFamily="34" charset="-120"/>
                <a:ea typeface="微軟正黑體" panose="020B0604030504040204" pitchFamily="34" charset="-120"/>
              </a:rPr>
              <a:t>使用這種格式儲存。在字元常數值前加上</a:t>
            </a:r>
            <a:r>
              <a:rPr lang="en-US" altLang="zh-TW" sz="1900" dirty="0">
                <a:latin typeface="微軟正黑體" panose="020B0604030504040204" pitchFamily="34" charset="-120"/>
                <a:ea typeface="微軟正黑體" panose="020B0604030504040204" pitchFamily="34" charset="-120"/>
              </a:rPr>
              <a:t>N(National Character Set)</a:t>
            </a:r>
            <a:r>
              <a:rPr lang="zh-TW" altLang="zh-TW" sz="1900" dirty="0">
                <a:latin typeface="微軟正黑體" panose="020B0604030504040204" pitchFamily="34" charset="-120"/>
                <a:ea typeface="微軟正黑體" panose="020B0604030504040204" pitchFamily="34" charset="-120"/>
              </a:rPr>
              <a:t>表以</a:t>
            </a:r>
            <a:r>
              <a:rPr lang="en-US" altLang="zh-TW" sz="1900" dirty="0">
                <a:latin typeface="微軟正黑體" panose="020B0604030504040204" pitchFamily="34" charset="-120"/>
                <a:ea typeface="微軟正黑體" panose="020B0604030504040204" pitchFamily="34" charset="-120"/>
              </a:rPr>
              <a:t>Unicode</a:t>
            </a:r>
            <a:r>
              <a:rPr lang="zh-TW" altLang="zh-TW" sz="1900" dirty="0">
                <a:latin typeface="微軟正黑體" panose="020B0604030504040204" pitchFamily="34" charset="-120"/>
                <a:ea typeface="微軟正黑體" panose="020B0604030504040204" pitchFamily="34" charset="-120"/>
              </a:rPr>
              <a:t>方式解譯文字</a:t>
            </a:r>
            <a:r>
              <a:rPr lang="en-US" altLang="zh-TW" sz="1900" dirty="0">
                <a:latin typeface="微軟正黑體" panose="020B0604030504040204" pitchFamily="34" charset="-120"/>
                <a:ea typeface="微軟正黑體" panose="020B0604030504040204" pitchFamily="34" charset="-120"/>
              </a:rPr>
              <a:t>(</a:t>
            </a:r>
            <a:r>
              <a:rPr lang="zh-TW" altLang="zh-TW" sz="1900" dirty="0">
                <a:latin typeface="微軟正黑體" panose="020B0604030504040204" pitchFamily="34" charset="-120"/>
                <a:ea typeface="微軟正黑體" panose="020B0604030504040204" pitchFamily="34" charset="-120"/>
              </a:rPr>
              <a:t>例如：</a:t>
            </a:r>
            <a:r>
              <a:rPr lang="en-US" altLang="zh-TW" sz="1900" dirty="0">
                <a:latin typeface="微軟正黑體" panose="020B0604030504040204" pitchFamily="34" charset="-120"/>
                <a:ea typeface="微軟正黑體" panose="020B0604030504040204" pitchFamily="34" charset="-120"/>
              </a:rPr>
              <a:t>N’</a:t>
            </a:r>
            <a:r>
              <a:rPr lang="zh-TW" altLang="zh-TW" sz="1900" dirty="0">
                <a:latin typeface="微軟正黑體" panose="020B0604030504040204" pitchFamily="34" charset="-120"/>
                <a:ea typeface="微軟正黑體" panose="020B0604030504040204" pitchFamily="34" charset="-120"/>
              </a:rPr>
              <a:t>中文字</a:t>
            </a:r>
            <a:r>
              <a:rPr lang="en-US" altLang="zh-TW" sz="1900" dirty="0">
                <a:latin typeface="微軟正黑體" panose="020B0604030504040204" pitchFamily="34" charset="-120"/>
                <a:ea typeface="微軟正黑體" panose="020B0604030504040204" pitchFamily="34" charset="-120"/>
              </a:rPr>
              <a:t>’)</a:t>
            </a:r>
            <a:r>
              <a:rPr lang="zh-TW" altLang="zh-TW" sz="1900" dirty="0">
                <a:latin typeface="微軟正黑體" panose="020B0604030504040204" pitchFamily="34" charset="-120"/>
                <a:ea typeface="微軟正黑體" panose="020B0604030504040204" pitchFamily="34" charset="-120"/>
              </a:rPr>
              <a:t>。</a:t>
            </a:r>
            <a:endParaRPr lang="zh-TW" altLang="en-US" sz="19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59143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6572D-4236-A4C6-B2C1-B53769BE3862}"/>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建立資料表</a:t>
            </a:r>
          </a:p>
        </p:txBody>
      </p:sp>
      <p:sp>
        <p:nvSpPr>
          <p:cNvPr id="3" name="內容版面配置區 2">
            <a:extLst>
              <a:ext uri="{FF2B5EF4-FFF2-40B4-BE49-F238E27FC236}">
                <a16:creationId xmlns:a16="http://schemas.microsoft.com/office/drawing/2014/main" id="{2C0A2F6E-8274-DE70-0299-27FFE650944C}"/>
              </a:ext>
            </a:extLst>
          </p:cNvPr>
          <p:cNvSpPr>
            <a:spLocks noGrp="1"/>
          </p:cNvSpPr>
          <p:nvPr>
            <p:ph idx="1"/>
          </p:nvPr>
        </p:nvSpPr>
        <p:spPr>
          <a:xfrm>
            <a:off x="1097280" y="1850572"/>
            <a:ext cx="10058400" cy="4023360"/>
          </a:xfrm>
        </p:spPr>
        <p:txBody>
          <a:bodyPr>
            <a:normAutofit/>
          </a:bodyPr>
          <a:lstStyle/>
          <a:p>
            <a:pPr marL="0" indent="0">
              <a:lnSpc>
                <a:spcPct val="140000"/>
              </a:lnSpc>
              <a:buNone/>
            </a:pP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CREATE TABLE </a:t>
            </a:r>
            <a:r>
              <a:rPr lang="en-US" altLang="zh-TW" sz="1800" kern="100" dirty="0" err="1">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dbo.Employee</a:t>
            </a:r>
            <a:b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b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a:t>
            </a:r>
            <a:b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b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    </a:t>
            </a:r>
            <a:r>
              <a:rPr lang="en-US" altLang="zh-TW" sz="1800" kern="100" dirty="0" err="1">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employee_id</a:t>
            </a: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 int NOT NULL,</a:t>
            </a:r>
            <a:b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b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    </a:t>
            </a:r>
            <a:r>
              <a:rPr lang="en-US" altLang="zh-TW" sz="1800" kern="100" dirty="0" err="1">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employee_name</a:t>
            </a: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 </a:t>
            </a:r>
            <a:r>
              <a:rPr lang="en-US" altLang="zh-TW" sz="1800" kern="100" dirty="0" err="1">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nvarchar</a:t>
            </a: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(20),</a:t>
            </a:r>
            <a:b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b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    birthdate date,</a:t>
            </a:r>
            <a:b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b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    PRIMARY KEY(</a:t>
            </a:r>
            <a:r>
              <a:rPr lang="en-US" altLang="zh-TW" sz="1800" kern="100" dirty="0" err="1">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employee_id</a:t>
            </a: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a:t>
            </a:r>
            <a:b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b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indent="0">
              <a:lnSpc>
                <a:spcPct val="140000"/>
              </a:lnSpc>
              <a:buNone/>
            </a:pPr>
            <a:endParaRPr lang="zh-TW" altLang="en-US" sz="19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12968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6572D-4236-A4C6-B2C1-B53769BE3862}"/>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修改資料表</a:t>
            </a:r>
          </a:p>
        </p:txBody>
      </p:sp>
      <p:sp>
        <p:nvSpPr>
          <p:cNvPr id="3" name="內容版面配置區 2">
            <a:extLst>
              <a:ext uri="{FF2B5EF4-FFF2-40B4-BE49-F238E27FC236}">
                <a16:creationId xmlns:a16="http://schemas.microsoft.com/office/drawing/2014/main" id="{2C0A2F6E-8274-DE70-0299-27FFE650944C}"/>
              </a:ext>
            </a:extLst>
          </p:cNvPr>
          <p:cNvSpPr>
            <a:spLocks noGrp="1"/>
          </p:cNvSpPr>
          <p:nvPr>
            <p:ph idx="1"/>
          </p:nvPr>
        </p:nvSpPr>
        <p:spPr/>
        <p:txBody>
          <a:bodyPr>
            <a:normAutofit fontScale="92500" lnSpcReduction="20000"/>
          </a:bodyPr>
          <a:lstStyle/>
          <a:p>
            <a:pPr marL="0" indent="0">
              <a:lnSpc>
                <a:spcPct val="120000"/>
              </a:lnSpc>
              <a:buNone/>
            </a:pP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ALTER TABLE </a:t>
            </a:r>
            <a:r>
              <a:rPr lang="en-US" altLang="zh-TW" sz="1800" kern="100" dirty="0" err="1">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dbo.Employees</a:t>
            </a:r>
            <a:endPar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endParaRPr>
          </a:p>
          <a:p>
            <a:pPr marL="0" indent="0">
              <a:lnSpc>
                <a:spcPct val="120000"/>
              </a:lnSpc>
              <a:buNone/>
            </a:pP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ADD phone </a:t>
            </a:r>
            <a:r>
              <a:rPr lang="en-US" altLang="zh-TW" sz="1800" kern="100" dirty="0" err="1">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nvarchar</a:t>
            </a: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(20), address </a:t>
            </a:r>
            <a:r>
              <a:rPr lang="en-US" altLang="zh-TW" sz="1800" kern="100" dirty="0" err="1">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nvarchar</a:t>
            </a: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(20);</a:t>
            </a:r>
          </a:p>
          <a:p>
            <a:pPr marL="0" indent="0">
              <a:lnSpc>
                <a:spcPct val="120000"/>
              </a:lnSpc>
              <a:buNone/>
            </a:pP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GO</a:t>
            </a:r>
          </a:p>
          <a:p>
            <a:pPr marL="0" indent="0">
              <a:lnSpc>
                <a:spcPct val="110000"/>
              </a:lnSpc>
              <a:buNone/>
            </a:pP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ALTER TABLE </a:t>
            </a:r>
            <a:r>
              <a:rPr lang="en-US" altLang="zh-TW" sz="1800" kern="100" dirty="0" err="1">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dbo.Employees</a:t>
            </a:r>
            <a:endPar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endParaRPr>
          </a:p>
          <a:p>
            <a:pPr marL="0" indent="0">
              <a:lnSpc>
                <a:spcPct val="110000"/>
              </a:lnSpc>
              <a:buNone/>
            </a:pP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ALTER COLUMN address </a:t>
            </a:r>
            <a:r>
              <a:rPr lang="en-US" altLang="zh-TW" sz="1800" kern="100" dirty="0" err="1">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nvarchar</a:t>
            </a: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(50);</a:t>
            </a:r>
          </a:p>
          <a:p>
            <a:pPr marL="0" indent="0">
              <a:lnSpc>
                <a:spcPct val="110000"/>
              </a:lnSpc>
              <a:buNone/>
            </a:pP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GO</a:t>
            </a:r>
          </a:p>
          <a:p>
            <a:pPr marL="0" indent="0">
              <a:lnSpc>
                <a:spcPct val="120000"/>
              </a:lnSpc>
              <a:buNone/>
            </a:pP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ALTER TABLE </a:t>
            </a:r>
            <a:r>
              <a:rPr lang="en-US" altLang="zh-TW" sz="1800" kern="100" dirty="0" err="1">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dbo.Employees</a:t>
            </a:r>
            <a:endPar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endParaRPr>
          </a:p>
          <a:p>
            <a:pPr marL="0" indent="0">
              <a:lnSpc>
                <a:spcPct val="120000"/>
              </a:lnSpc>
              <a:buNone/>
            </a:pP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DROP COLUMN phone, address;</a:t>
            </a:r>
          </a:p>
          <a:p>
            <a:pPr marL="0" indent="0">
              <a:lnSpc>
                <a:spcPct val="120000"/>
              </a:lnSpc>
              <a:buNone/>
            </a:pP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GO</a:t>
            </a:r>
          </a:p>
          <a:p>
            <a:pPr marL="0" indent="0">
              <a:lnSpc>
                <a:spcPct val="140000"/>
              </a:lnSpc>
              <a:buNone/>
            </a:pPr>
            <a:endParaRPr lang="zh-TW" altLang="en-US" sz="19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9355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6572D-4236-A4C6-B2C1-B53769BE3862}"/>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移除資料表</a:t>
            </a:r>
          </a:p>
        </p:txBody>
      </p:sp>
      <p:sp>
        <p:nvSpPr>
          <p:cNvPr id="3" name="內容版面配置區 2">
            <a:extLst>
              <a:ext uri="{FF2B5EF4-FFF2-40B4-BE49-F238E27FC236}">
                <a16:creationId xmlns:a16="http://schemas.microsoft.com/office/drawing/2014/main" id="{2C0A2F6E-8274-DE70-0299-27FFE650944C}"/>
              </a:ext>
            </a:extLst>
          </p:cNvPr>
          <p:cNvSpPr>
            <a:spLocks noGrp="1"/>
          </p:cNvSpPr>
          <p:nvPr>
            <p:ph idx="1"/>
          </p:nvPr>
        </p:nvSpPr>
        <p:spPr>
          <a:xfrm>
            <a:off x="1097280" y="1850572"/>
            <a:ext cx="10058400" cy="4023360"/>
          </a:xfrm>
        </p:spPr>
        <p:txBody>
          <a:bodyPr>
            <a:normAutofit/>
          </a:bodyPr>
          <a:lstStyle/>
          <a:p>
            <a:pPr marL="0" indent="0">
              <a:lnSpc>
                <a:spcPct val="140000"/>
              </a:lnSpc>
              <a:buNone/>
            </a:pP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DROP TABLE IF EXISTS </a:t>
            </a:r>
            <a:r>
              <a:rPr lang="en-US" altLang="zh-TW" sz="1800" kern="100" dirty="0" err="1">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dbo.Employee</a:t>
            </a:r>
            <a:b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br>
            <a:r>
              <a:rPr lang="en-US" altLang="zh-TW" sz="1800" kern="100" dirty="0">
                <a:solidFill>
                  <a:srgbClr val="000000"/>
                </a:solidFill>
                <a:effectLst/>
                <a:latin typeface="Consolas" panose="020B0609020204030204" pitchFamily="49" charset="0"/>
                <a:ea typeface="新細明體" panose="02020500000000000000" pitchFamily="18" charset="-120"/>
                <a:cs typeface="Segoe UI" panose="020B0502040204020203" pitchFamily="34" charset="0"/>
              </a:rPr>
              <a:t>GO</a:t>
            </a:r>
            <a:endParaRPr lang="zh-TW" altLang="en-US" sz="19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93983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6572D-4236-A4C6-B2C1-B53769BE3862}"/>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暫存資料表</a:t>
            </a:r>
          </a:p>
        </p:txBody>
      </p:sp>
      <p:sp>
        <p:nvSpPr>
          <p:cNvPr id="3" name="內容版面配置區 2">
            <a:extLst>
              <a:ext uri="{FF2B5EF4-FFF2-40B4-BE49-F238E27FC236}">
                <a16:creationId xmlns:a16="http://schemas.microsoft.com/office/drawing/2014/main" id="{2C0A2F6E-8274-DE70-0299-27FFE650944C}"/>
              </a:ext>
            </a:extLst>
          </p:cNvPr>
          <p:cNvSpPr>
            <a:spLocks noGrp="1"/>
          </p:cNvSpPr>
          <p:nvPr>
            <p:ph idx="1"/>
          </p:nvPr>
        </p:nvSpPr>
        <p:spPr>
          <a:xfrm>
            <a:off x="1097280" y="1850572"/>
            <a:ext cx="10058400" cy="4023360"/>
          </a:xfrm>
        </p:spPr>
        <p:txBody>
          <a:bodyPr>
            <a:normAutofit/>
          </a:bodyPr>
          <a:lstStyle/>
          <a:p>
            <a:pPr>
              <a:lnSpc>
                <a:spcPct val="150000"/>
              </a:lnSpc>
            </a:pPr>
            <a:r>
              <a:rPr lang="zh-TW" altLang="en-US" sz="2400" dirty="0">
                <a:latin typeface="微軟正黑體" panose="020B0604030504040204" pitchFamily="34" charset="-120"/>
                <a:ea typeface="微軟正黑體" panose="020B0604030504040204" pitchFamily="34" charset="-120"/>
              </a:rPr>
              <a:t>暫存資料表用於儲存使用者連線中的暫時資料。儲存於</a:t>
            </a:r>
            <a:r>
              <a:rPr lang="en-US" altLang="zh-TW" sz="2400" dirty="0" err="1">
                <a:latin typeface="微軟正黑體" panose="020B0604030504040204" pitchFamily="34" charset="-120"/>
                <a:ea typeface="微軟正黑體" panose="020B0604030504040204" pitchFamily="34" charset="-120"/>
              </a:rPr>
              <a:t>tempdb</a:t>
            </a:r>
            <a:r>
              <a:rPr lang="zh-TW" altLang="en-US" sz="2400" dirty="0">
                <a:latin typeface="微軟正黑體" panose="020B0604030504040204" pitchFamily="34" charset="-120"/>
                <a:ea typeface="微軟正黑體" panose="020B0604030504040204" pitchFamily="34" charset="-120"/>
              </a:rPr>
              <a:t>中，並且在連線中斷後自動刪除。暫存資料表和一般的資料表很相似，除了暫存資料表只能存在於建立者的連線中，並且在連線中斷時自動被刪除。但是在不需要使用時也可以自行將暫存資料表移除，以降低系統資源的使用。暫存資料表可以利用</a:t>
            </a:r>
            <a:r>
              <a:rPr lang="en-US" altLang="zh-TW" sz="2400" dirty="0">
                <a:latin typeface="微軟正黑體" panose="020B0604030504040204" pitchFamily="34" charset="-120"/>
                <a:ea typeface="微軟正黑體" panose="020B0604030504040204" pitchFamily="34" charset="-120"/>
              </a:rPr>
              <a:t>SELECT INTO</a:t>
            </a:r>
            <a:r>
              <a:rPr lang="zh-TW" altLang="en-US" sz="2400" dirty="0">
                <a:latin typeface="微軟正黑體" panose="020B0604030504040204" pitchFamily="34" charset="-120"/>
                <a:ea typeface="微軟正黑體" panose="020B0604030504040204" pitchFamily="34" charset="-120"/>
              </a:rPr>
              <a:t>語法建立。</a:t>
            </a:r>
          </a:p>
        </p:txBody>
      </p:sp>
    </p:spTree>
    <p:extLst>
      <p:ext uri="{BB962C8B-B14F-4D97-AF65-F5344CB8AC3E}">
        <p14:creationId xmlns:p14="http://schemas.microsoft.com/office/powerpoint/2010/main" val="267748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F46E30-6E01-6F14-296B-41E542B3844C}"/>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1. SQL Server</a:t>
            </a:r>
            <a:r>
              <a:rPr lang="zh-TW" altLang="en-US" b="1" dirty="0">
                <a:latin typeface="微軟正黑體" panose="020B0604030504040204" pitchFamily="34" charset="-120"/>
                <a:ea typeface="微軟正黑體" panose="020B0604030504040204" pitchFamily="34" charset="-120"/>
              </a:rPr>
              <a:t>架構</a:t>
            </a:r>
          </a:p>
        </p:txBody>
      </p:sp>
      <p:sp>
        <p:nvSpPr>
          <p:cNvPr id="3" name="內容版面配置區 2">
            <a:extLst>
              <a:ext uri="{FF2B5EF4-FFF2-40B4-BE49-F238E27FC236}">
                <a16:creationId xmlns:a16="http://schemas.microsoft.com/office/drawing/2014/main" id="{A2726BDC-E83D-AF4E-34CE-E61CFBDA26AC}"/>
              </a:ext>
            </a:extLst>
          </p:cNvPr>
          <p:cNvSpPr>
            <a:spLocks noGrp="1"/>
          </p:cNvSpPr>
          <p:nvPr>
            <p:ph idx="1"/>
          </p:nvPr>
        </p:nvSpPr>
        <p:spPr/>
        <p:txBody>
          <a:bodyPr>
            <a:normAutofit/>
          </a:bodyPr>
          <a:lstStyle/>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p>
          <a:p>
            <a:endParaRPr lang="zh-TW" altLang="en-US" dirty="0"/>
          </a:p>
        </p:txBody>
      </p:sp>
    </p:spTree>
    <p:extLst>
      <p:ext uri="{BB962C8B-B14F-4D97-AF65-F5344CB8AC3E}">
        <p14:creationId xmlns:p14="http://schemas.microsoft.com/office/powerpoint/2010/main" val="1001566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心得與討論</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1534518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F46E30-6E01-6F14-296B-41E542B3844C}"/>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3. </a:t>
            </a:r>
            <a:r>
              <a:rPr lang="zh-TW" altLang="en-US" b="1" dirty="0">
                <a:latin typeface="微軟正黑體" panose="020B0604030504040204" pitchFamily="34" charset="-120"/>
                <a:ea typeface="微軟正黑體" panose="020B0604030504040204" pitchFamily="34" charset="-120"/>
              </a:rPr>
              <a:t>資料完整性</a:t>
            </a:r>
            <a:r>
              <a:rPr lang="en-US" altLang="zh-TW" b="1" dirty="0">
                <a:latin typeface="微軟正黑體" panose="020B0604030504040204" pitchFamily="34" charset="-120"/>
                <a:ea typeface="微軟正黑體" panose="020B0604030504040204" pitchFamily="34" charset="-120"/>
              </a:rPr>
              <a:t>(Data Integrity)</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A2726BDC-E83D-AF4E-34CE-E61CFBDA26AC}"/>
              </a:ext>
            </a:extLst>
          </p:cNvPr>
          <p:cNvSpPr>
            <a:spLocks noGrp="1"/>
          </p:cNvSpPr>
          <p:nvPr>
            <p:ph idx="1"/>
          </p:nvPr>
        </p:nvSpPr>
        <p:spPr/>
        <p:txBody>
          <a:bodyPr>
            <a:normAutofit/>
          </a:bodyPr>
          <a:lstStyle/>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p>
          <a:p>
            <a:endParaRPr lang="zh-TW" altLang="en-US" dirty="0"/>
          </a:p>
        </p:txBody>
      </p:sp>
    </p:spTree>
    <p:extLst>
      <p:ext uri="{BB962C8B-B14F-4D97-AF65-F5344CB8AC3E}">
        <p14:creationId xmlns:p14="http://schemas.microsoft.com/office/powerpoint/2010/main" val="3181987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甚麼是資料完整性</a:t>
            </a:r>
            <a:r>
              <a:rPr lang="en-US" altLang="zh-TW" b="1" dirty="0">
                <a:latin typeface="微軟正黑體" panose="020B0604030504040204" pitchFamily="34" charset="-120"/>
                <a:ea typeface="微軟正黑體" panose="020B0604030504040204" pitchFamily="34" charset="-120"/>
              </a:rPr>
              <a:t>(Data Integrity)</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a:lnSpc>
                <a:spcPct val="10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資料完整性是指儲存在資料庫中資料的一致性以及正確性。</a:t>
            </a:r>
            <a:endParaRPr lang="en-US" altLang="zh-TW" sz="2400" dirty="0">
              <a:latin typeface="微軟正黑體" panose="020B0604030504040204" pitchFamily="34" charset="-120"/>
              <a:ea typeface="微軟正黑體" panose="020B0604030504040204" pitchFamily="34" charset="-120"/>
            </a:endParaRPr>
          </a:p>
          <a:p>
            <a:pPr>
              <a:lnSpc>
                <a:spcPct val="10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資料庫中資料的品質決定了應用程式的使用與效率。企業組織活動的決策好壞取決於這個資料品質。確保資料完整性是維護高品質資料很重要的步驟。</a:t>
            </a:r>
          </a:p>
          <a:p>
            <a:pPr>
              <a:lnSpc>
                <a:spcPct val="10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應用程式在每一個寫入資料的階段都必須確保資料的完整性。</a:t>
            </a:r>
            <a:r>
              <a:rPr lang="en-US" altLang="zh-TW" sz="2400" dirty="0">
                <a:latin typeface="微軟正黑體" panose="020B0604030504040204" pitchFamily="34" charset="-120"/>
                <a:ea typeface="微軟正黑體" panose="020B0604030504040204" pitchFamily="34" charset="-120"/>
              </a:rPr>
              <a:t>Microsoft SQL Server®</a:t>
            </a:r>
            <a:r>
              <a:rPr lang="zh-TW" altLang="en-US" sz="2400" dirty="0">
                <a:latin typeface="微軟正黑體" panose="020B0604030504040204" pitchFamily="34" charset="-120"/>
                <a:ea typeface="微軟正黑體" panose="020B0604030504040204" pitchFamily="34" charset="-120"/>
              </a:rPr>
              <a:t>資料管理軟體提供了一系列功能簡化了這個工作。</a:t>
            </a:r>
          </a:p>
          <a:p>
            <a:pPr marL="0" indent="0">
              <a:lnSpc>
                <a:spcPct val="100000"/>
              </a:lnSpc>
              <a:buNone/>
            </a:pPr>
            <a:endParaRPr lang="en-US" altLang="zh-TW" sz="2200" dirty="0">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844658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應用程式架構</a:t>
            </a: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marL="0" indent="0">
              <a:lnSpc>
                <a:spcPct val="100000"/>
              </a:lnSpc>
              <a:buNone/>
            </a:pPr>
            <a:r>
              <a:rPr lang="zh-TW" altLang="en-US" sz="2400" dirty="0">
                <a:latin typeface="微軟正黑體" panose="020B0604030504040204" pitchFamily="34" charset="-120"/>
                <a:ea typeface="微軟正黑體" panose="020B0604030504040204" pitchFamily="34" charset="-120"/>
              </a:rPr>
              <a:t>應用程式通常採用三層式架構</a:t>
            </a:r>
            <a:r>
              <a:rPr lang="en-US" altLang="zh-TW" sz="2400" dirty="0">
                <a:latin typeface="微軟正黑體" panose="020B0604030504040204" pitchFamily="34" charset="-120"/>
                <a:ea typeface="微軟正黑體" panose="020B0604030504040204" pitchFamily="34" charset="-120"/>
              </a:rPr>
              <a:t>(three-tier architecture)</a:t>
            </a:r>
            <a:r>
              <a:rPr lang="zh-TW" altLang="en-US" sz="2400" dirty="0">
                <a:latin typeface="微軟正黑體" panose="020B0604030504040204" pitchFamily="34" charset="-120"/>
                <a:ea typeface="微軟正黑體" panose="020B0604030504040204" pitchFamily="34" charset="-120"/>
              </a:rPr>
              <a:t>。讓同類型的工作整合在同一層方便程式碼的管理，也讓程式碼有較多可以再利用的機會。通常應用程式會有以下這幾層：</a:t>
            </a:r>
          </a:p>
          <a:p>
            <a:pPr>
              <a:lnSpc>
                <a:spcPct val="10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使用者介面層</a:t>
            </a:r>
            <a:r>
              <a:rPr lang="en-US" altLang="zh-TW" sz="2400" dirty="0">
                <a:latin typeface="微軟正黑體" panose="020B0604030504040204" pitchFamily="34" charset="-120"/>
                <a:ea typeface="微軟正黑體" panose="020B0604030504040204" pitchFamily="34" charset="-120"/>
              </a:rPr>
              <a:t>(Presentation Tier)</a:t>
            </a:r>
            <a:endParaRPr lang="zh-TW" altLang="en-US" sz="2400" dirty="0">
              <a:latin typeface="微軟正黑體" panose="020B0604030504040204" pitchFamily="34" charset="-120"/>
              <a:ea typeface="微軟正黑體" panose="020B0604030504040204" pitchFamily="34" charset="-120"/>
            </a:endParaRPr>
          </a:p>
          <a:p>
            <a:pPr>
              <a:lnSpc>
                <a:spcPct val="10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中間層</a:t>
            </a:r>
            <a:r>
              <a:rPr lang="en-US" altLang="zh-TW" sz="2400" dirty="0">
                <a:latin typeface="微軟正黑體" panose="020B0604030504040204" pitchFamily="34" charset="-120"/>
                <a:ea typeface="微軟正黑體" panose="020B0604030504040204" pitchFamily="34" charset="-120"/>
              </a:rPr>
              <a:t> – </a:t>
            </a:r>
            <a:r>
              <a:rPr lang="zh-TW" altLang="en-US" sz="2400" dirty="0">
                <a:latin typeface="微軟正黑體" panose="020B0604030504040204" pitchFamily="34" charset="-120"/>
                <a:ea typeface="微軟正黑體" panose="020B0604030504040204" pitchFamily="34" charset="-120"/>
              </a:rPr>
              <a:t>或稱為商業邏輯層</a:t>
            </a:r>
            <a:r>
              <a:rPr lang="en-US" altLang="zh-TW" sz="2400" dirty="0">
                <a:latin typeface="微軟正黑體" panose="020B0604030504040204" pitchFamily="34" charset="-120"/>
                <a:ea typeface="微軟正黑體" panose="020B0604030504040204" pitchFamily="34" charset="-120"/>
              </a:rPr>
              <a:t>(Business Logic Tier)</a:t>
            </a:r>
          </a:p>
          <a:p>
            <a:pPr>
              <a:lnSpc>
                <a:spcPct val="10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資料層</a:t>
            </a:r>
            <a:r>
              <a:rPr lang="en-US" altLang="zh-TW" sz="2400" dirty="0">
                <a:latin typeface="微軟正黑體" panose="020B0604030504040204" pitchFamily="34" charset="-120"/>
                <a:ea typeface="微軟正黑體" panose="020B0604030504040204" pitchFamily="34" charset="-120"/>
              </a:rPr>
              <a:t>(Data Tier)</a:t>
            </a:r>
            <a:endParaRPr lang="zh-TW" altLang="en-US" sz="2400" dirty="0">
              <a:latin typeface="微軟正黑體" panose="020B0604030504040204" pitchFamily="34" charset="-120"/>
              <a:ea typeface="微軟正黑體" panose="020B0604030504040204" pitchFamily="34" charset="-120"/>
            </a:endParaRPr>
          </a:p>
          <a:p>
            <a:pPr marL="0" indent="0">
              <a:lnSpc>
                <a:spcPct val="100000"/>
              </a:lnSpc>
              <a:buNone/>
            </a:pPr>
            <a:endParaRPr lang="en-US" altLang="zh-TW" sz="2200" dirty="0">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3211719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使用者介面層</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展現層</a:t>
            </a: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marL="0" indent="0">
              <a:lnSpc>
                <a:spcPct val="100000"/>
              </a:lnSpc>
              <a:buNone/>
            </a:pPr>
            <a:r>
              <a:rPr lang="zh-TW" altLang="en-US" sz="2400" dirty="0">
                <a:latin typeface="微軟正黑體" panose="020B0604030504040204" pitchFamily="34" charset="-120"/>
                <a:ea typeface="微軟正黑體" panose="020B0604030504040204" pitchFamily="34" charset="-120"/>
              </a:rPr>
              <a:t>在使用者介面層強制資料完整性檢查有幾個好處。</a:t>
            </a:r>
            <a:endParaRPr lang="en-US" altLang="zh-TW" sz="2400" dirty="0">
              <a:latin typeface="微軟正黑體" panose="020B0604030504040204" pitchFamily="34" charset="-120"/>
              <a:ea typeface="微軟正黑體" panose="020B0604030504040204" pitchFamily="34" charset="-120"/>
            </a:endParaRPr>
          </a:p>
          <a:p>
            <a:pPr lvl="1">
              <a:lnSpc>
                <a:spcPct val="100000"/>
              </a:lnSpc>
              <a:buFont typeface="Wingdings" panose="05000000000000000000" pitchFamily="2" charset="2"/>
              <a:buChar char="Ø"/>
            </a:pPr>
            <a:r>
              <a:rPr lang="zh-TW" altLang="en-US" sz="2200" dirty="0">
                <a:latin typeface="微軟正黑體" panose="020B0604030504040204" pitchFamily="34" charset="-120"/>
                <a:ea typeface="微軟正黑體" panose="020B0604030504040204" pitchFamily="34" charset="-120"/>
              </a:rPr>
              <a:t>使用者可以直接面對操作上的問題，也避免其它層的錯誤。</a:t>
            </a:r>
            <a:endParaRPr lang="en-US" altLang="zh-TW" sz="2200" dirty="0">
              <a:latin typeface="微軟正黑體" panose="020B0604030504040204" pitchFamily="34" charset="-120"/>
              <a:ea typeface="微軟正黑體" panose="020B0604030504040204" pitchFamily="34" charset="-120"/>
            </a:endParaRPr>
          </a:p>
          <a:p>
            <a:pPr lvl="1">
              <a:lnSpc>
                <a:spcPct val="100000"/>
              </a:lnSpc>
              <a:buFont typeface="Wingdings" panose="05000000000000000000" pitchFamily="2" charset="2"/>
              <a:buChar char="Ø"/>
            </a:pPr>
            <a:r>
              <a:rPr lang="zh-TW" altLang="en-US" sz="2200" dirty="0">
                <a:latin typeface="微軟正黑體" panose="020B0604030504040204" pitchFamily="34" charset="-120"/>
                <a:ea typeface="微軟正黑體" panose="020B0604030504040204" pitchFamily="34" charset="-120"/>
              </a:rPr>
              <a:t>錯誤訊息也可以很明確地傳達給使用者。</a:t>
            </a:r>
          </a:p>
          <a:p>
            <a:pPr marL="0" indent="0">
              <a:lnSpc>
                <a:spcPct val="100000"/>
              </a:lnSpc>
              <a:buNone/>
            </a:pPr>
            <a:r>
              <a:rPr lang="zh-TW" altLang="en-US" sz="2400" dirty="0">
                <a:latin typeface="微軟正黑體" panose="020B0604030504040204" pitchFamily="34" charset="-120"/>
                <a:ea typeface="微軟正黑體" panose="020B0604030504040204" pitchFamily="34" charset="-120"/>
              </a:rPr>
              <a:t>缺點是因為可能有不同的應用程式使用底層的資料，而各應用程式的商業邏輯各不相同，因此在資料層需要寫更多程式碼以檢查資料完整性。</a:t>
            </a:r>
          </a:p>
          <a:p>
            <a:pPr marL="0" indent="0">
              <a:lnSpc>
                <a:spcPct val="100000"/>
              </a:lnSpc>
              <a:buNone/>
            </a:pPr>
            <a:endParaRPr lang="en-US" altLang="zh-TW" sz="2200" dirty="0">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2757197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商業邏輯層</a:t>
            </a: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marL="0" indent="0">
              <a:lnSpc>
                <a:spcPct val="100000"/>
              </a:lnSpc>
              <a:buNone/>
            </a:pPr>
            <a:r>
              <a:rPr lang="zh-TW" altLang="en-US" sz="2400" dirty="0">
                <a:latin typeface="微軟正黑體" panose="020B0604030504040204" pitchFamily="34" charset="-120"/>
                <a:ea typeface="微軟正黑體" panose="020B0604030504040204" pitchFamily="34" charset="-120"/>
              </a:rPr>
              <a:t>許多資料完整性問題會在商業邏輯中處理，不同於非功能性資料完整性檢查</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像是資料格式正確性</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。商業邏輯層可以在多個應用程式中使用，讓程式可以提高再用性。</a:t>
            </a:r>
            <a:endParaRPr lang="en-US" altLang="zh-TW" sz="2400" dirty="0">
              <a:latin typeface="微軟正黑體" panose="020B0604030504040204" pitchFamily="34" charset="-120"/>
              <a:ea typeface="微軟正黑體" panose="020B0604030504040204" pitchFamily="34" charset="-120"/>
            </a:endParaRPr>
          </a:p>
          <a:p>
            <a:pPr marL="0" indent="0">
              <a:lnSpc>
                <a:spcPct val="100000"/>
              </a:lnSpc>
              <a:buNone/>
            </a:pPr>
            <a:r>
              <a:rPr lang="zh-TW" altLang="en-US" sz="2400" dirty="0">
                <a:latin typeface="微軟正黑體" panose="020B0604030504040204" pitchFamily="34" charset="-120"/>
                <a:ea typeface="微軟正黑體" panose="020B0604030504040204" pitchFamily="34" charset="-120"/>
              </a:rPr>
              <a:t>在商業邏輯層做資料完整性檢查，可以避免不同的使用者介面用不一樣的商業邏輯做資料檢查。商業邏輯層的邏輯和使用者的功能較容易理解，因此錯誤訊息也容易讓使用者了解。</a:t>
            </a:r>
            <a:endParaRPr lang="en-US" altLang="zh-TW" sz="2200" dirty="0">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1708939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資料層</a:t>
            </a: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marL="0" indent="0">
              <a:lnSpc>
                <a:spcPct val="100000"/>
              </a:lnSpc>
              <a:buNone/>
            </a:pPr>
            <a:r>
              <a:rPr lang="zh-TW" altLang="en-US" sz="2400" dirty="0">
                <a:latin typeface="微軟正黑體" panose="020B0604030504040204" pitchFamily="34" charset="-120"/>
                <a:ea typeface="微軟正黑體" panose="020B0604030504040204" pitchFamily="34" charset="-120"/>
              </a:rPr>
              <a:t>資料層做資料檢查的好處是每一層都不能跳過這層檢查。特別是多個應用程式存取資料時無法保證資料的品質，如果不在資料層檢查資料完整性，必須在個別的程式中確保資料的正確。</a:t>
            </a:r>
          </a:p>
          <a:p>
            <a:pPr marL="0" indent="0">
              <a:lnSpc>
                <a:spcPct val="100000"/>
              </a:lnSpc>
              <a:buNone/>
            </a:pPr>
            <a:r>
              <a:rPr lang="zh-TW" altLang="en-US" sz="2400" dirty="0">
                <a:latin typeface="微軟正黑體" panose="020B0604030504040204" pitchFamily="34" charset="-120"/>
                <a:ea typeface="微軟正黑體" panose="020B0604030504040204" pitchFamily="34" charset="-120"/>
              </a:rPr>
              <a:t>缺點是在資料層處理資料完整性時，使用者的動作發生錯誤，也同時發生在資料層中，除非程式設計師有適當的處理錯誤的發生，一般人無法理解這個錯誤訊息。實際操作上，在資料層產生的錯誤必須經由上層的程式碼處理過才能傳達給使用者。</a:t>
            </a:r>
          </a:p>
        </p:txBody>
      </p:sp>
    </p:spTree>
    <p:extLst>
      <p:ext uri="{BB962C8B-B14F-4D97-AF65-F5344CB8AC3E}">
        <p14:creationId xmlns:p14="http://schemas.microsoft.com/office/powerpoint/2010/main" val="3818026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關聯式資料庫的資料完整性</a:t>
            </a: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marL="0" indent="0">
              <a:lnSpc>
                <a:spcPct val="100000"/>
              </a:lnSpc>
              <a:buNone/>
            </a:pPr>
            <a:endParaRPr lang="en-US" altLang="zh-TW" sz="2400" dirty="0">
              <a:latin typeface="微軟正黑體" panose="020B0604030504040204" pitchFamily="34" charset="-120"/>
              <a:ea typeface="微軟正黑體" panose="020B0604030504040204" pitchFamily="34" charset="-120"/>
            </a:endParaRPr>
          </a:p>
          <a:p>
            <a:pPr marL="0" indent="0">
              <a:lnSpc>
                <a:spcPct val="100000"/>
              </a:lnSpc>
              <a:buNone/>
            </a:pPr>
            <a:r>
              <a:rPr lang="zh-TW" altLang="en-US" sz="2400" dirty="0">
                <a:latin typeface="微軟正黑體" panose="020B0604030504040204" pitchFamily="34" charset="-120"/>
                <a:ea typeface="微軟正黑體" panose="020B0604030504040204" pitchFamily="34" charset="-120"/>
              </a:rPr>
              <a:t>資料完整性</a:t>
            </a:r>
            <a:r>
              <a:rPr lang="en-US" altLang="zh-TW" sz="2400" dirty="0">
                <a:latin typeface="微軟正黑體" panose="020B0604030504040204" pitchFamily="34" charset="-120"/>
                <a:ea typeface="微軟正黑體" panose="020B0604030504040204" pitchFamily="34" charset="-120"/>
              </a:rPr>
              <a:t>(Data Integrity)</a:t>
            </a:r>
            <a:r>
              <a:rPr lang="zh-TW" altLang="en-US" sz="2400" dirty="0">
                <a:latin typeface="微軟正黑體" panose="020B0604030504040204" pitchFamily="34" charset="-120"/>
                <a:ea typeface="微軟正黑體" panose="020B0604030504040204" pitchFamily="34" charset="-120"/>
              </a:rPr>
              <a:t>有三個基本形式：</a:t>
            </a:r>
            <a:endParaRPr lang="en-US" altLang="zh-TW" sz="2400" dirty="0">
              <a:latin typeface="微軟正黑體" panose="020B0604030504040204" pitchFamily="34" charset="-120"/>
              <a:ea typeface="微軟正黑體" panose="020B0604030504040204" pitchFamily="34" charset="-120"/>
            </a:endParaRPr>
          </a:p>
          <a:p>
            <a:pPr>
              <a:lnSpc>
                <a:spcPct val="10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定義域完整性</a:t>
            </a:r>
            <a:r>
              <a:rPr lang="en-US" altLang="zh-TW" sz="2400" dirty="0">
                <a:latin typeface="微軟正黑體" panose="020B0604030504040204" pitchFamily="34" charset="-120"/>
                <a:ea typeface="微軟正黑體" panose="020B0604030504040204" pitchFamily="34" charset="-120"/>
              </a:rPr>
              <a:t>(Domain Integrity)</a:t>
            </a:r>
          </a:p>
          <a:p>
            <a:pPr>
              <a:lnSpc>
                <a:spcPct val="10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實體完整性</a:t>
            </a:r>
            <a:r>
              <a:rPr lang="en-US" altLang="zh-TW" sz="2400" dirty="0">
                <a:latin typeface="微軟正黑體" panose="020B0604030504040204" pitchFamily="34" charset="-120"/>
                <a:ea typeface="微軟正黑體" panose="020B0604030504040204" pitchFamily="34" charset="-120"/>
              </a:rPr>
              <a:t>(Entity Integrity)</a:t>
            </a:r>
          </a:p>
          <a:p>
            <a:pPr>
              <a:lnSpc>
                <a:spcPct val="10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參考完整性</a:t>
            </a:r>
            <a:r>
              <a:rPr lang="en-US" altLang="zh-TW" sz="2400" dirty="0">
                <a:latin typeface="微軟正黑體" panose="020B0604030504040204" pitchFamily="34" charset="-120"/>
                <a:ea typeface="微軟正黑體" panose="020B0604030504040204" pitchFamily="34" charset="-120"/>
              </a:rPr>
              <a:t>(Referential Integrity)</a:t>
            </a:r>
          </a:p>
        </p:txBody>
      </p:sp>
    </p:spTree>
    <p:extLst>
      <p:ext uri="{BB962C8B-B14F-4D97-AF65-F5344CB8AC3E}">
        <p14:creationId xmlns:p14="http://schemas.microsoft.com/office/powerpoint/2010/main" val="16253790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定義域完整性</a:t>
            </a:r>
            <a:r>
              <a:rPr lang="en-US" altLang="zh-TW" b="1" dirty="0">
                <a:latin typeface="微軟正黑體" panose="020B0604030504040204" pitchFamily="34" charset="-120"/>
                <a:ea typeface="微軟正黑體" panose="020B0604030504040204" pitchFamily="34" charset="-120"/>
              </a:rPr>
              <a:t>(Domain Integrity)</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SQL Server</a:t>
            </a:r>
            <a:r>
              <a:rPr lang="zh-TW" altLang="en-US" sz="2400" dirty="0">
                <a:latin typeface="微軟正黑體" panose="020B0604030504040204" pitchFamily="34" charset="-120"/>
                <a:ea typeface="微軟正黑體" panose="020B0604030504040204" pitchFamily="34" charset="-120"/>
              </a:rPr>
              <a:t>限制了定義域</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或是欄位</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可以輸入的資料以及是否允許空值</a:t>
            </a:r>
            <a:r>
              <a:rPr lang="en-US" altLang="zh-TW" sz="2400" dirty="0">
                <a:latin typeface="微軟正黑體" panose="020B0604030504040204" pitchFamily="34" charset="-120"/>
                <a:ea typeface="微軟正黑體" panose="020B0604030504040204" pitchFamily="34" charset="-120"/>
              </a:rPr>
              <a:t>(null)</a:t>
            </a:r>
            <a:r>
              <a:rPr lang="zh-TW" altLang="en-US"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a:p>
            <a:pPr marL="0" indent="0">
              <a:lnSpc>
                <a:spcPct val="100000"/>
              </a:lnSpc>
              <a:buNone/>
            </a:pPr>
            <a:r>
              <a:rPr lang="zh-TW" altLang="en-US" sz="2400" dirty="0">
                <a:latin typeface="微軟正黑體" panose="020B0604030504040204" pitchFamily="34" charset="-120"/>
                <a:ea typeface="微軟正黑體" panose="020B0604030504040204" pitchFamily="34" charset="-120"/>
              </a:rPr>
              <a:t>例如：一個欄位只能輸入數值，不能輸入英文字母，可以指定為</a:t>
            </a:r>
            <a:r>
              <a:rPr lang="en-US" altLang="zh-TW" sz="2400" dirty="0">
                <a:latin typeface="微軟正黑體" panose="020B0604030504040204" pitchFamily="34" charset="-120"/>
                <a:ea typeface="微軟正黑體" panose="020B0604030504040204" pitchFamily="34" charset="-120"/>
              </a:rPr>
              <a:t>int</a:t>
            </a:r>
            <a:r>
              <a:rPr lang="zh-TW" altLang="en-US" sz="2400" dirty="0">
                <a:latin typeface="微軟正黑體" panose="020B0604030504040204" pitchFamily="34" charset="-120"/>
                <a:ea typeface="微軟正黑體" panose="020B0604030504040204" pitchFamily="34" charset="-120"/>
              </a:rPr>
              <a:t>型別。相同地，</a:t>
            </a:r>
            <a:r>
              <a:rPr lang="en-US" altLang="zh-TW" sz="2400" dirty="0" err="1">
                <a:latin typeface="微軟正黑體" panose="020B0604030504040204" pitchFamily="34" charset="-120"/>
                <a:ea typeface="微軟正黑體" panose="020B0604030504040204" pitchFamily="34" charset="-120"/>
              </a:rPr>
              <a:t>tinyint</a:t>
            </a:r>
            <a:r>
              <a:rPr lang="zh-TW" altLang="en-US" sz="2400" dirty="0">
                <a:latin typeface="微軟正黑體" panose="020B0604030504040204" pitchFamily="34" charset="-120"/>
                <a:ea typeface="微軟正黑體" panose="020B0604030504040204" pitchFamily="34" charset="-120"/>
              </a:rPr>
              <a:t>型別限制欄位只能儲存</a:t>
            </a:r>
            <a:r>
              <a:rPr lang="en-US" altLang="zh-TW" sz="2400" dirty="0">
                <a:latin typeface="微軟正黑體" panose="020B0604030504040204" pitchFamily="34" charset="-120"/>
                <a:ea typeface="微軟正黑體" panose="020B0604030504040204" pitchFamily="34" charset="-120"/>
              </a:rPr>
              <a:t>0</a:t>
            </a:r>
            <a:r>
              <a:rPr lang="zh-TW" altLang="en-US" sz="2400" dirty="0">
                <a:latin typeface="微軟正黑體" panose="020B0604030504040204" pitchFamily="34" charset="-120"/>
                <a:ea typeface="微軟正黑體" panose="020B0604030504040204" pitchFamily="34" charset="-120"/>
              </a:rPr>
              <a:t>到</a:t>
            </a:r>
            <a:r>
              <a:rPr lang="en-US" altLang="zh-TW" sz="2400" dirty="0">
                <a:latin typeface="微軟正黑體" panose="020B0604030504040204" pitchFamily="34" charset="-120"/>
                <a:ea typeface="微軟正黑體" panose="020B0604030504040204" pitchFamily="34" charset="-120"/>
              </a:rPr>
              <a:t>255</a:t>
            </a:r>
            <a:r>
              <a:rPr lang="zh-TW" altLang="en-US" sz="2400" dirty="0">
                <a:latin typeface="微軟正黑體" panose="020B0604030504040204" pitchFamily="34" charset="-120"/>
                <a:ea typeface="微軟正黑體" panose="020B0604030504040204" pitchFamily="34" charset="-120"/>
              </a:rPr>
              <a:t>的數字。</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check</a:t>
            </a:r>
            <a:r>
              <a:rPr lang="zh-TW" altLang="en-US" sz="2400" dirty="0">
                <a:latin typeface="微軟正黑體" panose="020B0604030504040204" pitchFamily="34" charset="-120"/>
                <a:ea typeface="微軟正黑體" panose="020B0604030504040204" pitchFamily="34" charset="-120"/>
              </a:rPr>
              <a:t>束制條件限制資料可以輸入的內容。</a:t>
            </a:r>
            <a:endParaRPr lang="en-US" altLang="zh-TW" sz="2400" dirty="0">
              <a:latin typeface="微軟正黑體" panose="020B0604030504040204" pitchFamily="34" charset="-120"/>
              <a:ea typeface="微軟正黑體" panose="020B0604030504040204" pitchFamily="34" charset="-120"/>
            </a:endParaRP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default</a:t>
            </a:r>
            <a:r>
              <a:rPr lang="zh-TW" altLang="en-US" sz="2400" dirty="0">
                <a:latin typeface="微軟正黑體" panose="020B0604030504040204" pitchFamily="34" charset="-120"/>
                <a:ea typeface="微軟正黑體" panose="020B0604030504040204" pitchFamily="34" charset="-120"/>
              </a:rPr>
              <a:t>可以在沒有輸入值時帶入預設值。</a:t>
            </a:r>
            <a:endParaRPr lang="en-US" altLang="zh-TW" sz="2400" dirty="0">
              <a:latin typeface="微軟正黑體" panose="020B0604030504040204" pitchFamily="34" charset="-120"/>
              <a:ea typeface="微軟正黑體" panose="020B0604030504040204" pitchFamily="34" charset="-120"/>
            </a:endParaRP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not null</a:t>
            </a:r>
            <a:r>
              <a:rPr lang="zh-TW" altLang="en-US" sz="2400" dirty="0">
                <a:latin typeface="微軟正黑體" panose="020B0604030504040204" pitchFamily="34" charset="-120"/>
                <a:ea typeface="微軟正黑體" panose="020B0604030504040204" pitchFamily="34" charset="-120"/>
              </a:rPr>
              <a:t>可以限制資料不得為</a:t>
            </a:r>
            <a:r>
              <a:rPr lang="en-US" altLang="zh-TW" sz="2400" dirty="0">
                <a:latin typeface="微軟正黑體" panose="020B0604030504040204" pitchFamily="34" charset="-120"/>
                <a:ea typeface="微軟正黑體" panose="020B0604030504040204" pitchFamily="34" charset="-120"/>
              </a:rPr>
              <a:t>null</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93993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實體完整性</a:t>
            </a:r>
            <a:r>
              <a:rPr lang="en-US" altLang="zh-TW" b="1" dirty="0">
                <a:latin typeface="微軟正黑體" panose="020B0604030504040204" pitchFamily="34" charset="-120"/>
                <a:ea typeface="微軟正黑體" panose="020B0604030504040204" pitchFamily="34" charset="-120"/>
              </a:rPr>
              <a:t>(Entity Integrity)</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marL="0" indent="0">
              <a:lnSpc>
                <a:spcPct val="100000"/>
              </a:lnSpc>
              <a:buNone/>
            </a:pPr>
            <a:r>
              <a:rPr lang="zh-TW" altLang="en-US" sz="2400" dirty="0">
                <a:latin typeface="微軟正黑體" panose="020B0604030504040204" pitchFamily="34" charset="-120"/>
                <a:ea typeface="微軟正黑體" panose="020B0604030504040204" pitchFamily="34" charset="-120"/>
              </a:rPr>
              <a:t>實體或資料表完整性確保資料表每一筆資料可以單獨的以欄位識別。</a:t>
            </a:r>
            <a:endParaRPr lang="en-US" altLang="zh-TW" sz="2400" dirty="0">
              <a:latin typeface="微軟正黑體" panose="020B0604030504040204" pitchFamily="34" charset="-120"/>
              <a:ea typeface="微軟正黑體" panose="020B0604030504040204" pitchFamily="34" charset="-120"/>
            </a:endParaRPr>
          </a:p>
          <a:p>
            <a:pPr marL="0" indent="0">
              <a:lnSpc>
                <a:spcPct val="100000"/>
              </a:lnSpc>
              <a:buNone/>
            </a:pPr>
            <a:r>
              <a:rPr lang="zh-TW" altLang="en-US" sz="2400" dirty="0">
                <a:latin typeface="微軟正黑體" panose="020B0604030504040204" pitchFamily="34" charset="-120"/>
                <a:ea typeface="微軟正黑體" panose="020B0604030504040204" pitchFamily="34" charset="-120"/>
              </a:rPr>
              <a:t>這個欄位</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也包含複合鍵值的多個欄位</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也就是所謂的主索引鍵</a:t>
            </a:r>
            <a:r>
              <a:rPr lang="en-US" altLang="zh-TW" sz="2400" dirty="0">
                <a:latin typeface="微軟正黑體" panose="020B0604030504040204" pitchFamily="34" charset="-120"/>
                <a:ea typeface="微軟正黑體" panose="020B0604030504040204" pitchFamily="34" charset="-120"/>
              </a:rPr>
              <a:t>(Primary Key)</a:t>
            </a:r>
            <a:r>
              <a:rPr lang="zh-TW" altLang="en-US" sz="2400" dirty="0">
                <a:latin typeface="微軟正黑體" panose="020B0604030504040204" pitchFamily="34" charset="-120"/>
                <a:ea typeface="微軟正黑體" panose="020B0604030504040204" pitchFamily="34" charset="-120"/>
              </a:rPr>
              <a:t>。主索引鍵可以作為和其它資料表關聯的基礎，這也是接下來要提的參考完整性。</a:t>
            </a:r>
            <a:endParaRPr lang="en-US" altLang="zh-TW" sz="2400" dirty="0">
              <a:latin typeface="微軟正黑體" panose="020B0604030504040204" pitchFamily="34" charset="-120"/>
              <a:ea typeface="微軟正黑體" panose="020B0604030504040204" pitchFamily="34" charset="-120"/>
            </a:endParaRP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PRIMARY KEY</a:t>
            </a:r>
            <a:r>
              <a:rPr lang="zh-TW" altLang="en-US" sz="2400" dirty="0">
                <a:latin typeface="微軟正黑體" panose="020B0604030504040204" pitchFamily="34" charset="-120"/>
                <a:ea typeface="微軟正黑體" panose="020B0604030504040204" pitchFamily="34" charset="-120"/>
              </a:rPr>
              <a:t>以及</a:t>
            </a:r>
            <a:r>
              <a:rPr lang="en-US" altLang="zh-TW" sz="2400" dirty="0">
                <a:latin typeface="微軟正黑體" panose="020B0604030504040204" pitchFamily="34" charset="-120"/>
                <a:ea typeface="微軟正黑體" panose="020B0604030504040204" pitchFamily="34" charset="-120"/>
              </a:rPr>
              <a:t>UNIQUE</a:t>
            </a:r>
            <a:r>
              <a:rPr lang="zh-TW" altLang="en-US" sz="2400" dirty="0">
                <a:latin typeface="微軟正黑體" panose="020B0604030504040204" pitchFamily="34" charset="-120"/>
                <a:ea typeface="微軟正黑體" panose="020B0604030504040204" pitchFamily="34" charset="-120"/>
              </a:rPr>
              <a:t>束制條件可以限制資料的唯一性。</a:t>
            </a:r>
          </a:p>
        </p:txBody>
      </p:sp>
    </p:spTree>
    <p:extLst>
      <p:ext uri="{BB962C8B-B14F-4D97-AF65-F5344CB8AC3E}">
        <p14:creationId xmlns:p14="http://schemas.microsoft.com/office/powerpoint/2010/main" val="1305190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81E427-6C46-0150-0507-A74A92C474EE}"/>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SQL Server</a:t>
            </a:r>
            <a:r>
              <a:rPr lang="zh-TW" altLang="en-US" b="1" dirty="0">
                <a:latin typeface="微軟正黑體" panose="020B0604030504040204" pitchFamily="34" charset="-120"/>
                <a:ea typeface="微軟正黑體" panose="020B0604030504040204" pitchFamily="34" charset="-120"/>
              </a:rPr>
              <a:t>資料庫引擎</a:t>
            </a:r>
          </a:p>
        </p:txBody>
      </p:sp>
      <p:sp>
        <p:nvSpPr>
          <p:cNvPr id="3" name="內容版面配置區 2">
            <a:extLst>
              <a:ext uri="{FF2B5EF4-FFF2-40B4-BE49-F238E27FC236}">
                <a16:creationId xmlns:a16="http://schemas.microsoft.com/office/drawing/2014/main" id="{912F33F2-C000-F92B-7ED6-1B8944025F23}"/>
              </a:ext>
            </a:extLst>
          </p:cNvPr>
          <p:cNvSpPr>
            <a:spLocks noGrp="1"/>
          </p:cNvSpPr>
          <p:nvPr>
            <p:ph idx="1"/>
          </p:nvPr>
        </p:nvSpPr>
        <p:spPr/>
        <p:txBody>
          <a:bodyPr>
            <a:normAutofit/>
          </a:bodyPr>
          <a:lstStyle/>
          <a:p>
            <a:r>
              <a:rPr lang="en-US" altLang="zh-TW" sz="3200" dirty="0">
                <a:latin typeface="微軟正黑體" panose="020B0604030504040204" pitchFamily="34" charset="-120"/>
                <a:ea typeface="微軟正黑體" panose="020B0604030504040204" pitchFamily="34" charset="-120"/>
              </a:rPr>
              <a:t>SQL Server</a:t>
            </a:r>
            <a:r>
              <a:rPr lang="zh-TW" altLang="en-US" sz="3200" dirty="0">
                <a:latin typeface="微軟正黑體" panose="020B0604030504040204" pitchFamily="34" charset="-120"/>
                <a:ea typeface="微軟正黑體" panose="020B0604030504040204" pitchFamily="34" charset="-120"/>
              </a:rPr>
              <a:t>資料庫引擎是由以下兩個部分所組成</a:t>
            </a:r>
          </a:p>
          <a:p>
            <a:r>
              <a:rPr lang="en-US" altLang="zh-TW" sz="3200" dirty="0">
                <a:latin typeface="微軟正黑體" panose="020B0604030504040204" pitchFamily="34" charset="-120"/>
                <a:ea typeface="微軟正黑體" panose="020B0604030504040204" pitchFamily="34" charset="-120"/>
              </a:rPr>
              <a:t>1. </a:t>
            </a:r>
            <a:r>
              <a:rPr lang="zh-TW" altLang="en-US" sz="3200" dirty="0">
                <a:latin typeface="微軟正黑體" panose="020B0604030504040204" pitchFamily="34" charset="-120"/>
                <a:ea typeface="微軟正黑體" panose="020B0604030504040204" pitchFamily="34" charset="-120"/>
              </a:rPr>
              <a:t>儲存引擎</a:t>
            </a:r>
            <a:r>
              <a:rPr lang="en-US" altLang="zh-TW" sz="3200" dirty="0">
                <a:latin typeface="微軟正黑體" panose="020B0604030504040204" pitchFamily="34" charset="-120"/>
                <a:ea typeface="微軟正黑體" panose="020B0604030504040204" pitchFamily="34" charset="-120"/>
              </a:rPr>
              <a:t>(Storage Engine)</a:t>
            </a:r>
          </a:p>
          <a:p>
            <a:r>
              <a:rPr lang="en-US" altLang="zh-TW" sz="3200" dirty="0">
                <a:latin typeface="微軟正黑體" panose="020B0604030504040204" pitchFamily="34" charset="-120"/>
                <a:ea typeface="微軟正黑體" panose="020B0604030504040204" pitchFamily="34" charset="-120"/>
              </a:rPr>
              <a:t>2. </a:t>
            </a:r>
            <a:r>
              <a:rPr lang="zh-TW" altLang="en-US" sz="3200" dirty="0">
                <a:latin typeface="微軟正黑體" panose="020B0604030504040204" pitchFamily="34" charset="-120"/>
                <a:ea typeface="微軟正黑體" panose="020B0604030504040204" pitchFamily="34" charset="-120"/>
              </a:rPr>
              <a:t>查詢處理器</a:t>
            </a:r>
            <a:r>
              <a:rPr lang="en-US" altLang="zh-TW" sz="3200" dirty="0">
                <a:latin typeface="微軟正黑體" panose="020B0604030504040204" pitchFamily="34" charset="-120"/>
                <a:ea typeface="微軟正黑體" panose="020B0604030504040204" pitchFamily="34" charset="-120"/>
              </a:rPr>
              <a:t>(Query Processor)</a:t>
            </a:r>
          </a:p>
          <a:p>
            <a:endParaRPr lang="zh-TW" altLang="en-US" sz="3200" dirty="0">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2943685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參考完整性</a:t>
            </a:r>
            <a:r>
              <a:rPr lang="en-US" altLang="zh-TW" b="1" dirty="0">
                <a:latin typeface="微軟正黑體" panose="020B0604030504040204" pitchFamily="34" charset="-120"/>
                <a:ea typeface="微軟正黑體" panose="020B0604030504040204" pitchFamily="34" charset="-120"/>
              </a:rPr>
              <a:t>(Referential Integrity)</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marL="0" indent="0">
              <a:lnSpc>
                <a:spcPct val="100000"/>
              </a:lnSpc>
              <a:buNone/>
            </a:pPr>
            <a:r>
              <a:rPr lang="zh-TW" altLang="en-US" sz="2400" dirty="0">
                <a:latin typeface="微軟正黑體" panose="020B0604030504040204" pitchFamily="34" charset="-120"/>
                <a:ea typeface="微軟正黑體" panose="020B0604030504040204" pitchFamily="34" charset="-120"/>
              </a:rPr>
              <a:t>參考完整性確保資料關聯的主索引鍵和外部索引鍵之間的一致性。</a:t>
            </a:r>
            <a:endParaRPr lang="en-US" altLang="zh-TW" sz="2400" dirty="0">
              <a:latin typeface="微軟正黑體" panose="020B0604030504040204" pitchFamily="34" charset="-120"/>
              <a:ea typeface="微軟正黑體" panose="020B0604030504040204" pitchFamily="34" charset="-120"/>
            </a:endParaRPr>
          </a:p>
          <a:p>
            <a:pPr marL="0" indent="0">
              <a:lnSpc>
                <a:spcPct val="100000"/>
              </a:lnSpc>
              <a:buNone/>
            </a:pPr>
            <a:r>
              <a:rPr lang="zh-TW" altLang="en-US" sz="2400" dirty="0">
                <a:latin typeface="微軟正黑體" panose="020B0604030504040204" pitchFamily="34" charset="-120"/>
                <a:ea typeface="微軟正黑體" panose="020B0604030504040204" pitchFamily="34" charset="-120"/>
              </a:rPr>
              <a:t>建立關聯的資料表中，被關聯的資料表不存在的值，無法在關聯資料表中新增；關聯的資料表中已經存在的值，被參考的資料表中不允許刪除或修改，除非有設定關聯的動作。</a:t>
            </a:r>
          </a:p>
          <a:p>
            <a:pPr marL="0" indent="0">
              <a:lnSpc>
                <a:spcPct val="100000"/>
              </a:lnSpc>
              <a:buNone/>
            </a:pPr>
            <a:r>
              <a:rPr lang="zh-TW" altLang="en-US" sz="2400" dirty="0">
                <a:latin typeface="微軟正黑體" panose="020B0604030504040204" pitchFamily="34" charset="-120"/>
                <a:ea typeface="微軟正黑體" panose="020B0604030504040204" pitchFamily="34" charset="-120"/>
              </a:rPr>
              <a:t>參考完整性的實例，不能在訂單資料中新增一筆不存在的客戶。</a:t>
            </a:r>
          </a:p>
        </p:txBody>
      </p:sp>
    </p:spTree>
    <p:extLst>
      <p:ext uri="{BB962C8B-B14F-4D97-AF65-F5344CB8AC3E}">
        <p14:creationId xmlns:p14="http://schemas.microsoft.com/office/powerpoint/2010/main" val="40123634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建立束制條件</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方法一</a:t>
            </a: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CREATE TABLE dbo.PK01</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id int PRIMARY KEY,</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data </a:t>
            </a:r>
            <a:r>
              <a:rPr lang="en-US" altLang="zh-TW" sz="2400" dirty="0" err="1">
                <a:latin typeface="微軟正黑體" panose="020B0604030504040204" pitchFamily="34" charset="-120"/>
                <a:ea typeface="微軟正黑體" panose="020B0604030504040204" pitchFamily="34" charset="-120"/>
              </a:rPr>
              <a:t>nvarchar</a:t>
            </a:r>
            <a:r>
              <a:rPr lang="en-US" altLang="zh-TW" sz="2400" dirty="0">
                <a:latin typeface="微軟正黑體" panose="020B0604030504040204" pitchFamily="34" charset="-120"/>
                <a:ea typeface="微軟正黑體" panose="020B0604030504040204" pitchFamily="34" charset="-120"/>
              </a:rPr>
              <a:t>(20)</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a:t>
            </a:r>
          </a:p>
          <a:p>
            <a:pPr marL="0" indent="0">
              <a:lnSpc>
                <a:spcPct val="100000"/>
              </a:lnSpc>
              <a:buNone/>
            </a:pP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661891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建立束制條件</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方法二</a:t>
            </a: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CREATE TABLE dbo.PK02</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id int CONSTRAINT PK_PK02 PRIMARY KEY,</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data </a:t>
            </a:r>
            <a:r>
              <a:rPr lang="en-US" altLang="zh-TW" sz="2400" dirty="0" err="1">
                <a:latin typeface="微軟正黑體" panose="020B0604030504040204" pitchFamily="34" charset="-120"/>
                <a:ea typeface="微軟正黑體" panose="020B0604030504040204" pitchFamily="34" charset="-120"/>
              </a:rPr>
              <a:t>nvarchar</a:t>
            </a:r>
            <a:r>
              <a:rPr lang="en-US" altLang="zh-TW" sz="2400" dirty="0">
                <a:latin typeface="微軟正黑體" panose="020B0604030504040204" pitchFamily="34" charset="-120"/>
                <a:ea typeface="微軟正黑體" panose="020B0604030504040204" pitchFamily="34" charset="-120"/>
              </a:rPr>
              <a:t>(20)</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a:t>
            </a:r>
          </a:p>
          <a:p>
            <a:pPr marL="0" indent="0">
              <a:lnSpc>
                <a:spcPct val="100000"/>
              </a:lnSpc>
              <a:buNone/>
            </a:pP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19666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建立束制條件</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方法三</a:t>
            </a: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CREATE TABLE dbo.PK03</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id int,</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data </a:t>
            </a:r>
            <a:r>
              <a:rPr lang="en-US" altLang="zh-TW" sz="2400" dirty="0" err="1">
                <a:latin typeface="微軟正黑體" panose="020B0604030504040204" pitchFamily="34" charset="-120"/>
                <a:ea typeface="微軟正黑體" panose="020B0604030504040204" pitchFamily="34" charset="-120"/>
              </a:rPr>
              <a:t>nvarchar</a:t>
            </a:r>
            <a:r>
              <a:rPr lang="en-US" altLang="zh-TW" sz="2400" dirty="0">
                <a:latin typeface="微軟正黑體" panose="020B0604030504040204" pitchFamily="34" charset="-120"/>
                <a:ea typeface="微軟正黑體" panose="020B0604030504040204" pitchFamily="34" charset="-120"/>
              </a:rPr>
              <a:t>(20),</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PRIMARY KEY(id)</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a:t>
            </a:r>
          </a:p>
          <a:p>
            <a:pPr marL="0" indent="0">
              <a:lnSpc>
                <a:spcPct val="100000"/>
              </a:lnSpc>
              <a:buNone/>
            </a:pP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633140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建立束制條件</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方法四</a:t>
            </a: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CREATE TABLE dbo.PK04</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id int,</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data </a:t>
            </a:r>
            <a:r>
              <a:rPr lang="en-US" altLang="zh-TW" sz="2400" dirty="0" err="1">
                <a:latin typeface="微軟正黑體" panose="020B0604030504040204" pitchFamily="34" charset="-120"/>
                <a:ea typeface="微軟正黑體" panose="020B0604030504040204" pitchFamily="34" charset="-120"/>
              </a:rPr>
              <a:t>nvarchar</a:t>
            </a:r>
            <a:r>
              <a:rPr lang="en-US" altLang="zh-TW" sz="2400" dirty="0">
                <a:latin typeface="微軟正黑體" panose="020B0604030504040204" pitchFamily="34" charset="-120"/>
                <a:ea typeface="微軟正黑體" panose="020B0604030504040204" pitchFamily="34" charset="-120"/>
              </a:rPr>
              <a:t>(20),</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CONSTRAINT PK_PK04 PRIMARY KEY(id)</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a:t>
            </a:r>
          </a:p>
          <a:p>
            <a:pPr marL="0" indent="0">
              <a:lnSpc>
                <a:spcPct val="100000"/>
              </a:lnSpc>
              <a:buNone/>
            </a:pP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265140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建立束制條件</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方法五</a:t>
            </a: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CREATE TABLE dbo.PK05</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id int NOT NULL,</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data </a:t>
            </a:r>
            <a:r>
              <a:rPr lang="en-US" altLang="zh-TW" sz="2400" dirty="0" err="1">
                <a:latin typeface="微軟正黑體" panose="020B0604030504040204" pitchFamily="34" charset="-120"/>
                <a:ea typeface="微軟正黑體" panose="020B0604030504040204" pitchFamily="34" charset="-120"/>
              </a:rPr>
              <a:t>nvarchar</a:t>
            </a:r>
            <a:r>
              <a:rPr lang="en-US" altLang="zh-TW" sz="2400" dirty="0">
                <a:latin typeface="微軟正黑體" panose="020B0604030504040204" pitchFamily="34" charset="-120"/>
                <a:ea typeface="微軟正黑體" panose="020B0604030504040204" pitchFamily="34" charset="-120"/>
              </a:rPr>
              <a:t>(20)</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ALTER TABLE dbo.PK05</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ADD CONSTRAINT PK_PK05 PRIMARY KEY(id);</a:t>
            </a:r>
          </a:p>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GO</a:t>
            </a:r>
          </a:p>
          <a:p>
            <a:pPr marL="0" indent="0">
              <a:lnSpc>
                <a:spcPct val="100000"/>
              </a:lnSpc>
              <a:buNone/>
            </a:pP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095020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CHECK</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a:lnSpc>
                <a:spcPct val="100000"/>
              </a:lnSpc>
              <a:buFont typeface="Wingdings" panose="05000000000000000000" pitchFamily="2" charset="2"/>
              <a:buChar char="n"/>
            </a:pPr>
            <a:r>
              <a:rPr lang="en-US" altLang="zh-TW" sz="2400" dirty="0">
                <a:latin typeface="微軟正黑體" panose="020B0604030504040204" pitchFamily="34" charset="-120"/>
                <a:ea typeface="微軟正黑體" panose="020B0604030504040204" pitchFamily="34" charset="-120"/>
              </a:rPr>
              <a:t>Check</a:t>
            </a:r>
            <a:r>
              <a:rPr lang="zh-TW" altLang="en-US" sz="2400" dirty="0">
                <a:latin typeface="微軟正黑體" panose="020B0604030504040204" pitchFamily="34" charset="-120"/>
                <a:ea typeface="微軟正黑體" panose="020B0604030504040204" pitchFamily="34" charset="-120"/>
              </a:rPr>
              <a:t>束制條件限制欄位的資料範圍。</a:t>
            </a:r>
          </a:p>
          <a:p>
            <a:pPr>
              <a:lnSpc>
                <a:spcPct val="10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決定了資料型別，是否允許</a:t>
            </a:r>
            <a:r>
              <a:rPr lang="en-US" altLang="zh-TW" sz="2400" dirty="0">
                <a:latin typeface="微軟正黑體" panose="020B0604030504040204" pitchFamily="34" charset="-120"/>
                <a:ea typeface="微軟正黑體" panose="020B0604030504040204" pitchFamily="34" charset="-120"/>
              </a:rPr>
              <a:t>NULL</a:t>
            </a:r>
            <a:r>
              <a:rPr lang="zh-TW" altLang="en-US" sz="2400" dirty="0">
                <a:latin typeface="微軟正黑體" panose="020B0604030504040204" pitchFamily="34" charset="-120"/>
                <a:ea typeface="微軟正黑體" panose="020B0604030504040204" pitchFamily="34" charset="-120"/>
              </a:rPr>
              <a:t>，可以進一步限制該欄位的資料範圍。例如：有個欄位為成績資料</a:t>
            </a:r>
            <a:r>
              <a:rPr lang="en-US" altLang="zh-TW" sz="2400" dirty="0">
                <a:latin typeface="微軟正黑體" panose="020B0604030504040204" pitchFamily="34" charset="-120"/>
                <a:ea typeface="微軟正黑體" panose="020B0604030504040204" pitchFamily="34" charset="-120"/>
              </a:rPr>
              <a:t>(Score)</a:t>
            </a:r>
            <a:r>
              <a:rPr lang="zh-TW" altLang="en-US" sz="2400" dirty="0">
                <a:latin typeface="微軟正黑體" panose="020B0604030504040204" pitchFamily="34" charset="-120"/>
                <a:ea typeface="微軟正黑體" panose="020B0604030504040204" pitchFamily="34" charset="-120"/>
              </a:rPr>
              <a:t>，型別為</a:t>
            </a:r>
            <a:r>
              <a:rPr lang="en-US" altLang="zh-TW" sz="2400" dirty="0" err="1">
                <a:latin typeface="微軟正黑體" panose="020B0604030504040204" pitchFamily="34" charset="-120"/>
                <a:ea typeface="微軟正黑體" panose="020B0604030504040204" pitchFamily="34" charset="-120"/>
              </a:rPr>
              <a:t>smallint</a:t>
            </a:r>
            <a:r>
              <a:rPr lang="zh-TW" altLang="en-US" sz="2400" dirty="0">
                <a:latin typeface="微軟正黑體" panose="020B0604030504040204" pitchFamily="34" charset="-120"/>
                <a:ea typeface="微軟正黑體" panose="020B0604030504040204" pitchFamily="34" charset="-120"/>
              </a:rPr>
              <a:t>，可以限定這個欄位的值只能介於</a:t>
            </a:r>
            <a:r>
              <a:rPr lang="en-US" altLang="zh-TW" sz="2400" dirty="0">
                <a:latin typeface="微軟正黑體" panose="020B0604030504040204" pitchFamily="34" charset="-120"/>
                <a:ea typeface="微軟正黑體" panose="020B0604030504040204" pitchFamily="34" charset="-120"/>
              </a:rPr>
              <a:t>0</a:t>
            </a:r>
            <a:r>
              <a:rPr lang="zh-TW" altLang="en-US" sz="2400" dirty="0">
                <a:latin typeface="微軟正黑體" panose="020B0604030504040204" pitchFamily="34" charset="-120"/>
                <a:ea typeface="微軟正黑體" panose="020B0604030504040204" pitchFamily="34" charset="-120"/>
              </a:rPr>
              <a:t>到</a:t>
            </a:r>
            <a:r>
              <a:rPr lang="en-US" altLang="zh-TW" sz="2400" dirty="0">
                <a:latin typeface="微軟正黑體" panose="020B0604030504040204" pitchFamily="34" charset="-120"/>
                <a:ea typeface="微軟正黑體" panose="020B0604030504040204" pitchFamily="34" charset="-120"/>
              </a:rPr>
              <a:t>100</a:t>
            </a:r>
            <a:r>
              <a:rPr lang="zh-TW" altLang="en-US" sz="2400" dirty="0">
                <a:latin typeface="微軟正黑體" panose="020B0604030504040204" pitchFamily="34" charset="-120"/>
                <a:ea typeface="微軟正黑體" panose="020B0604030504040204" pitchFamily="34" charset="-120"/>
              </a:rPr>
              <a:t>。</a:t>
            </a:r>
          </a:p>
          <a:p>
            <a:pPr>
              <a:lnSpc>
                <a:spcPct val="100000"/>
              </a:lnSpc>
              <a:buFont typeface="Wingdings" panose="05000000000000000000" pitchFamily="2" charset="2"/>
              <a:buChar char="n"/>
            </a:pPr>
            <a:r>
              <a:rPr lang="en-US" altLang="zh-TW" sz="2400" dirty="0">
                <a:latin typeface="微軟正黑體" panose="020B0604030504040204" pitchFamily="34" charset="-120"/>
                <a:ea typeface="微軟正黑體" panose="020B0604030504040204" pitchFamily="34" charset="-120"/>
              </a:rPr>
              <a:t>CHECK</a:t>
            </a:r>
            <a:r>
              <a:rPr lang="zh-TW" altLang="en-US" sz="2400" dirty="0">
                <a:latin typeface="微軟正黑體" panose="020B0604030504040204" pitchFamily="34" charset="-120"/>
                <a:ea typeface="微軟正黑體" panose="020B0604030504040204" pitchFamily="34" charset="-120"/>
              </a:rPr>
              <a:t>束制條件是一個邏輯運算式，會回傳的值有</a:t>
            </a:r>
            <a:r>
              <a:rPr lang="en-US" altLang="zh-TW" sz="2400" dirty="0">
                <a:latin typeface="微軟正黑體" panose="020B0604030504040204" pitchFamily="34" charset="-120"/>
                <a:ea typeface="微軟正黑體" panose="020B0604030504040204" pitchFamily="34" charset="-120"/>
              </a:rPr>
              <a:t>TRUE</a:t>
            </a:r>
            <a:r>
              <a:rPr lang="zh-TW" altLang="en-US"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FALSE</a:t>
            </a:r>
            <a:r>
              <a:rPr lang="zh-TW" altLang="en-US" sz="2400" dirty="0">
                <a:latin typeface="微軟正黑體" panose="020B0604030504040204" pitchFamily="34" charset="-120"/>
                <a:ea typeface="微軟正黑體" panose="020B0604030504040204" pitchFamily="34" charset="-120"/>
              </a:rPr>
              <a:t>以及</a:t>
            </a:r>
            <a:r>
              <a:rPr lang="en-US" altLang="zh-TW" sz="2400" dirty="0">
                <a:latin typeface="微軟正黑體" panose="020B0604030504040204" pitchFamily="34" charset="-120"/>
                <a:ea typeface="微軟正黑體" panose="020B0604030504040204" pitchFamily="34" charset="-120"/>
              </a:rPr>
              <a:t>UNKNOWN</a:t>
            </a:r>
            <a:r>
              <a:rPr lang="zh-TW" altLang="en-US" sz="2400" dirty="0">
                <a:latin typeface="微軟正黑體" panose="020B0604030504040204" pitchFamily="34" charset="-120"/>
                <a:ea typeface="微軟正黑體" panose="020B0604030504040204" pitchFamily="34" charset="-120"/>
              </a:rPr>
              <a:t>。要特別注意</a:t>
            </a:r>
            <a:r>
              <a:rPr lang="en-US" altLang="zh-TW" sz="2400" dirty="0">
                <a:latin typeface="微軟正黑體" panose="020B0604030504040204" pitchFamily="34" charset="-120"/>
                <a:ea typeface="微軟正黑體" panose="020B0604030504040204" pitchFamily="34" charset="-120"/>
              </a:rPr>
              <a:t>CHECK</a:t>
            </a:r>
            <a:r>
              <a:rPr lang="zh-TW" altLang="en-US" sz="2400" dirty="0">
                <a:latin typeface="微軟正黑體" panose="020B0604030504040204" pitchFamily="34" charset="-120"/>
                <a:ea typeface="微軟正黑體" panose="020B0604030504040204" pitchFamily="34" charset="-120"/>
              </a:rPr>
              <a:t>束制條件並不會判斷</a:t>
            </a:r>
            <a:r>
              <a:rPr lang="en-US" altLang="zh-TW" sz="2400" dirty="0">
                <a:latin typeface="微軟正黑體" panose="020B0604030504040204" pitchFamily="34" charset="-120"/>
                <a:ea typeface="微軟正黑體" panose="020B0604030504040204" pitchFamily="34" charset="-120"/>
              </a:rPr>
              <a:t>NULL</a:t>
            </a:r>
            <a:r>
              <a:rPr lang="zh-TW" altLang="en-US" sz="2400" dirty="0">
                <a:latin typeface="微軟正黑體" panose="020B0604030504040204" pitchFamily="34" charset="-120"/>
                <a:ea typeface="微軟正黑體" panose="020B0604030504040204" pitchFamily="34" charset="-120"/>
              </a:rPr>
              <a:t>值，如果不允許</a:t>
            </a:r>
            <a:r>
              <a:rPr lang="en-US" altLang="zh-TW" sz="2400" dirty="0">
                <a:latin typeface="微軟正黑體" panose="020B0604030504040204" pitchFamily="34" charset="-120"/>
                <a:ea typeface="微軟正黑體" panose="020B0604030504040204" pitchFamily="34" charset="-120"/>
              </a:rPr>
              <a:t>NULL</a:t>
            </a:r>
            <a:r>
              <a:rPr lang="zh-TW" altLang="en-US" sz="2400" dirty="0">
                <a:latin typeface="微軟正黑體" panose="020B0604030504040204" pitchFamily="34" charset="-120"/>
                <a:ea typeface="微軟正黑體" panose="020B0604030504040204" pitchFamily="34" charset="-120"/>
              </a:rPr>
              <a:t>必須另外限制欄位為</a:t>
            </a:r>
            <a:r>
              <a:rPr lang="en-US" altLang="zh-TW" sz="2400" dirty="0">
                <a:latin typeface="微軟正黑體" panose="020B0604030504040204" pitchFamily="34" charset="-120"/>
                <a:ea typeface="微軟正黑體" panose="020B0604030504040204" pitchFamily="34" charset="-120"/>
              </a:rPr>
              <a:t>NOT NULL</a:t>
            </a:r>
            <a:r>
              <a:rPr lang="zh-TW" altLang="en-US" sz="2400" dirty="0">
                <a:latin typeface="微軟正黑體" panose="020B0604030504040204" pitchFamily="34" charset="-120"/>
                <a:ea typeface="微軟正黑體" panose="020B0604030504040204" pitchFamily="34" charset="-120"/>
              </a:rPr>
              <a:t>。</a:t>
            </a:r>
          </a:p>
          <a:p>
            <a:pPr>
              <a:lnSpc>
                <a:spcPct val="100000"/>
              </a:lnSpc>
              <a:buFont typeface="Wingdings" panose="05000000000000000000" pitchFamily="2" charset="2"/>
              <a:buChar char="n"/>
            </a:pP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91559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DEFAULT</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a:lnSpc>
                <a:spcPct val="100000"/>
              </a:lnSpc>
              <a:buFont typeface="Wingdings" panose="05000000000000000000" pitchFamily="2" charset="2"/>
              <a:buChar char="n"/>
            </a:pPr>
            <a:r>
              <a:rPr lang="en-US" altLang="zh-TW" sz="2400" dirty="0">
                <a:latin typeface="微軟正黑體" panose="020B0604030504040204" pitchFamily="34" charset="-120"/>
                <a:ea typeface="微軟正黑體" panose="020B0604030504040204" pitchFamily="34" charset="-120"/>
              </a:rPr>
              <a:t>SQL</a:t>
            </a:r>
            <a:r>
              <a:rPr lang="zh-TW" altLang="en-US" sz="2400" dirty="0">
                <a:latin typeface="微軟正黑體" panose="020B0604030504040204" pitchFamily="34" charset="-120"/>
                <a:ea typeface="微軟正黑體" panose="020B0604030504040204" pitchFamily="34" charset="-120"/>
              </a:rPr>
              <a:t>語法的</a:t>
            </a:r>
            <a:r>
              <a:rPr lang="en-US" altLang="zh-TW" sz="2400" dirty="0">
                <a:latin typeface="微軟正黑體" panose="020B0604030504040204" pitchFamily="34" charset="-120"/>
                <a:ea typeface="微軟正黑體" panose="020B0604030504040204" pitchFamily="34" charset="-120"/>
              </a:rPr>
              <a:t>INSERT</a:t>
            </a:r>
            <a:r>
              <a:rPr lang="zh-TW" altLang="en-US" sz="2400" dirty="0">
                <a:latin typeface="微軟正黑體" panose="020B0604030504040204" pitchFamily="34" charset="-120"/>
                <a:ea typeface="微軟正黑體" panose="020B0604030504040204" pitchFamily="34" charset="-120"/>
              </a:rPr>
              <a:t>指令如果沒指定欄位，該欄位會寫入</a:t>
            </a:r>
            <a:r>
              <a:rPr lang="en-US" altLang="zh-TW" sz="2400" dirty="0">
                <a:latin typeface="微軟正黑體" panose="020B0604030504040204" pitchFamily="34" charset="-120"/>
                <a:ea typeface="微軟正黑體" panose="020B0604030504040204" pitchFamily="34" charset="-120"/>
              </a:rPr>
              <a:t>NULL</a:t>
            </a:r>
            <a:r>
              <a:rPr lang="zh-TW" altLang="en-US" sz="2400" dirty="0">
                <a:latin typeface="微軟正黑體" panose="020B0604030504040204" pitchFamily="34" charset="-120"/>
                <a:ea typeface="微軟正黑體" panose="020B0604030504040204" pitchFamily="34" charset="-120"/>
              </a:rPr>
              <a:t>值。透過</a:t>
            </a:r>
            <a:r>
              <a:rPr lang="en-US" altLang="zh-TW" sz="2400" dirty="0">
                <a:latin typeface="微軟正黑體" panose="020B0604030504040204" pitchFamily="34" charset="-120"/>
                <a:ea typeface="微軟正黑體" panose="020B0604030504040204" pitchFamily="34" charset="-120"/>
              </a:rPr>
              <a:t>DEFAULT</a:t>
            </a:r>
            <a:r>
              <a:rPr lang="zh-TW" altLang="en-US" sz="2400" dirty="0">
                <a:latin typeface="微軟正黑體" panose="020B0604030504040204" pitchFamily="34" charset="-120"/>
                <a:ea typeface="微軟正黑體" panose="020B0604030504040204" pitchFamily="34" charset="-120"/>
              </a:rPr>
              <a:t>值設定讓這些值可以帶入預設值。</a:t>
            </a:r>
          </a:p>
          <a:p>
            <a:pPr>
              <a:lnSpc>
                <a:spcPct val="10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有時候某個欄位是必須有值的欄位，可是在應用程式寫入資料時並沒有將資料帶入，這個時候設定</a:t>
            </a:r>
            <a:r>
              <a:rPr lang="en-US" altLang="zh-TW" sz="2400" dirty="0">
                <a:latin typeface="微軟正黑體" panose="020B0604030504040204" pitchFamily="34" charset="-120"/>
                <a:ea typeface="微軟正黑體" panose="020B0604030504040204" pitchFamily="34" charset="-120"/>
              </a:rPr>
              <a:t>DEFAULT</a:t>
            </a:r>
            <a:r>
              <a:rPr lang="zh-TW" altLang="en-US" sz="2400" dirty="0">
                <a:latin typeface="微軟正黑體" panose="020B0604030504040204" pitchFamily="34" charset="-120"/>
                <a:ea typeface="微軟正黑體" panose="020B0604030504040204" pitchFamily="34" charset="-120"/>
              </a:rPr>
              <a:t>可以確保欄位有值寫入。</a:t>
            </a:r>
          </a:p>
          <a:p>
            <a:pPr>
              <a:lnSpc>
                <a:spcPct val="10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欄位如果沒有設定</a:t>
            </a:r>
            <a:r>
              <a:rPr lang="en-US" altLang="zh-TW" sz="2400" dirty="0">
                <a:latin typeface="微軟正黑體" panose="020B0604030504040204" pitchFamily="34" charset="-120"/>
                <a:ea typeface="微軟正黑體" panose="020B0604030504040204" pitchFamily="34" charset="-120"/>
              </a:rPr>
              <a:t>DEFAULT</a:t>
            </a:r>
            <a:r>
              <a:rPr lang="zh-TW" altLang="en-US" sz="2400" dirty="0">
                <a:latin typeface="微軟正黑體" panose="020B0604030504040204" pitchFamily="34" charset="-120"/>
                <a:ea typeface="微軟正黑體" panose="020B0604030504040204" pitchFamily="34" charset="-120"/>
              </a:rPr>
              <a:t>，寫入資料時沒有指定該欄位，欄位的值會自動帶入</a:t>
            </a:r>
            <a:r>
              <a:rPr lang="en-US" altLang="zh-TW" sz="2400" dirty="0">
                <a:latin typeface="微軟正黑體" panose="020B0604030504040204" pitchFamily="34" charset="-120"/>
                <a:ea typeface="微軟正黑體" panose="020B0604030504040204" pitchFamily="34" charset="-120"/>
              </a:rPr>
              <a:t>NULL</a:t>
            </a:r>
            <a:r>
              <a:rPr lang="zh-TW" altLang="en-US" sz="2400" dirty="0">
                <a:latin typeface="微軟正黑體" panose="020B0604030504040204" pitchFamily="34" charset="-120"/>
                <a:ea typeface="微軟正黑體" panose="020B0604030504040204" pitchFamily="34" charset="-120"/>
              </a:rPr>
              <a:t>。如果欄位限制</a:t>
            </a:r>
            <a:r>
              <a:rPr lang="en-US" altLang="zh-TW" sz="2400" dirty="0">
                <a:latin typeface="微軟正黑體" panose="020B0604030504040204" pitchFamily="34" charset="-120"/>
                <a:ea typeface="微軟正黑體" panose="020B0604030504040204" pitchFamily="34" charset="-120"/>
              </a:rPr>
              <a:t>NOT NULL</a:t>
            </a:r>
            <a:r>
              <a:rPr lang="zh-TW" altLang="en-US" sz="2400" dirty="0">
                <a:latin typeface="微軟正黑體" panose="020B0604030504040204" pitchFamily="34" charset="-120"/>
                <a:ea typeface="微軟正黑體" panose="020B0604030504040204" pitchFamily="34" charset="-120"/>
              </a:rPr>
              <a:t>，寫入資料會發生錯誤。此時可藉由設定</a:t>
            </a:r>
            <a:r>
              <a:rPr lang="en-US" altLang="zh-TW" sz="2400" dirty="0">
                <a:latin typeface="微軟正黑體" panose="020B0604030504040204" pitchFamily="34" charset="-120"/>
                <a:ea typeface="微軟正黑體" panose="020B0604030504040204" pitchFamily="34" charset="-120"/>
              </a:rPr>
              <a:t>DEFAULT</a:t>
            </a:r>
            <a:r>
              <a:rPr lang="zh-TW" altLang="en-US" sz="2400" dirty="0">
                <a:latin typeface="微軟正黑體" panose="020B0604030504040204" pitchFamily="34" charset="-120"/>
                <a:ea typeface="微軟正黑體" panose="020B0604030504040204" pitchFamily="34" charset="-120"/>
              </a:rPr>
              <a:t>避免這樣的錯誤發生。</a:t>
            </a:r>
          </a:p>
          <a:p>
            <a:pPr>
              <a:lnSpc>
                <a:spcPct val="100000"/>
              </a:lnSpc>
              <a:buFont typeface="Wingdings" panose="05000000000000000000" pitchFamily="2" charset="2"/>
              <a:buChar char="n"/>
            </a:pP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110199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UNIQUE</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a:lnSpc>
                <a:spcPct val="100000"/>
              </a:lnSpc>
              <a:buFont typeface="Wingdings" panose="05000000000000000000" pitchFamily="2" charset="2"/>
              <a:buChar char="n"/>
            </a:pPr>
            <a:r>
              <a:rPr lang="en-US" altLang="zh-TW" sz="2400" dirty="0">
                <a:latin typeface="微軟正黑體" panose="020B0604030504040204" pitchFamily="34" charset="-120"/>
                <a:ea typeface="微軟正黑體" panose="020B0604030504040204" pitchFamily="34" charset="-120"/>
              </a:rPr>
              <a:t>UNIQUE</a:t>
            </a:r>
            <a:r>
              <a:rPr lang="zh-TW" altLang="en-US" sz="2400" dirty="0">
                <a:latin typeface="微軟正黑體" panose="020B0604030504040204" pitchFamily="34" charset="-120"/>
                <a:ea typeface="微軟正黑體" panose="020B0604030504040204" pitchFamily="34" charset="-120"/>
              </a:rPr>
              <a:t>束制條件指定欄位不能重複</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可以是</a:t>
            </a:r>
            <a:r>
              <a:rPr lang="en-US" altLang="zh-TW" sz="2400" dirty="0">
                <a:latin typeface="微軟正黑體" panose="020B0604030504040204" pitchFamily="34" charset="-120"/>
                <a:ea typeface="微軟正黑體" panose="020B0604030504040204" pitchFamily="34" charset="-120"/>
              </a:rPr>
              <a:t>NULL</a:t>
            </a:r>
            <a:r>
              <a:rPr lang="zh-TW" altLang="en-US" sz="2400" dirty="0">
                <a:latin typeface="微軟正黑體" panose="020B0604030504040204" pitchFamily="34" charset="-120"/>
                <a:ea typeface="微軟正黑體" panose="020B0604030504040204" pitchFamily="34" charset="-120"/>
              </a:rPr>
              <a:t>，不過只能有一筆</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。設定</a:t>
            </a:r>
            <a:r>
              <a:rPr lang="en-US" altLang="zh-TW" sz="2400" dirty="0">
                <a:latin typeface="微軟正黑體" panose="020B0604030504040204" pitchFamily="34" charset="-120"/>
                <a:ea typeface="微軟正黑體" panose="020B0604030504040204" pitchFamily="34" charset="-120"/>
              </a:rPr>
              <a:t>UNIQUE</a:t>
            </a:r>
            <a:r>
              <a:rPr lang="zh-TW" altLang="en-US" sz="2400" dirty="0">
                <a:latin typeface="微軟正黑體" panose="020B0604030504040204" pitchFamily="34" charset="-120"/>
                <a:ea typeface="微軟正黑體" panose="020B0604030504040204" pitchFamily="34" charset="-120"/>
              </a:rPr>
              <a:t>束制條件的欄位</a:t>
            </a:r>
            <a:r>
              <a:rPr lang="en-US" altLang="zh-TW" sz="2400" dirty="0">
                <a:latin typeface="微軟正黑體" panose="020B0604030504040204" pitchFamily="34" charset="-120"/>
                <a:ea typeface="微軟正黑體" panose="020B0604030504040204" pitchFamily="34" charset="-120"/>
              </a:rPr>
              <a:t>SQL Server</a:t>
            </a:r>
            <a:r>
              <a:rPr lang="zh-TW" altLang="en-US" sz="2400" dirty="0">
                <a:latin typeface="微軟正黑體" panose="020B0604030504040204" pitchFamily="34" charset="-120"/>
                <a:ea typeface="微軟正黑體" panose="020B0604030504040204" pitchFamily="34" charset="-120"/>
              </a:rPr>
              <a:t>會自動建立索引。像是身份證字號、電子郵件信箱都有這種特性。</a:t>
            </a:r>
            <a:endParaRPr lang="en-US" altLang="zh-TW" sz="2400" dirty="0">
              <a:latin typeface="微軟正黑體" panose="020B0604030504040204" pitchFamily="34" charset="-120"/>
              <a:ea typeface="微軟正黑體" panose="020B0604030504040204" pitchFamily="34" charset="-120"/>
            </a:endParaRPr>
          </a:p>
          <a:p>
            <a:pPr marL="0" indent="0">
              <a:lnSpc>
                <a:spcPct val="100000"/>
              </a:lnSpc>
              <a:buNone/>
            </a:pPr>
            <a:r>
              <a:rPr lang="en-US" altLang="zh-TW" sz="1800" dirty="0">
                <a:latin typeface="微軟正黑體" panose="020B0604030504040204" pitchFamily="34" charset="-120"/>
                <a:ea typeface="微軟正黑體" panose="020B0604030504040204" pitchFamily="34" charset="-120"/>
              </a:rPr>
              <a:t>CREATE TABLE </a:t>
            </a:r>
            <a:r>
              <a:rPr lang="en-US" altLang="zh-TW" sz="1800" dirty="0" err="1">
                <a:latin typeface="微軟正黑體" panose="020B0604030504040204" pitchFamily="34" charset="-120"/>
                <a:ea typeface="微軟正黑體" panose="020B0604030504040204" pitchFamily="34" charset="-120"/>
              </a:rPr>
              <a:t>dbo.Student</a:t>
            </a:r>
            <a:endParaRPr lang="en-US" altLang="zh-TW" sz="1800" dirty="0">
              <a:latin typeface="微軟正黑體" panose="020B0604030504040204" pitchFamily="34" charset="-120"/>
              <a:ea typeface="微軟正黑體" panose="020B0604030504040204" pitchFamily="34" charset="-120"/>
            </a:endParaRPr>
          </a:p>
          <a:p>
            <a:pPr marL="0" indent="0">
              <a:lnSpc>
                <a:spcPct val="100000"/>
              </a:lnSpc>
              <a:buNone/>
            </a:pPr>
            <a:r>
              <a:rPr lang="en-US" altLang="zh-TW" sz="1800" dirty="0">
                <a:latin typeface="微軟正黑體" panose="020B0604030504040204" pitchFamily="34" charset="-120"/>
                <a:ea typeface="微軟正黑體" panose="020B0604030504040204" pitchFamily="34" charset="-120"/>
              </a:rPr>
              <a:t>(</a:t>
            </a:r>
          </a:p>
          <a:p>
            <a:pPr marL="0" indent="0">
              <a:lnSpc>
                <a:spcPct val="100000"/>
              </a:lnSpc>
              <a:buNone/>
            </a:pPr>
            <a:r>
              <a:rPr lang="en-US" altLang="zh-TW" sz="1800" dirty="0">
                <a:latin typeface="微軟正黑體" panose="020B0604030504040204" pitchFamily="34" charset="-120"/>
                <a:ea typeface="微軟正黑體" panose="020B0604030504040204" pitchFamily="34" charset="-120"/>
              </a:rPr>
              <a:t>    </a:t>
            </a:r>
            <a:r>
              <a:rPr lang="en-US" altLang="zh-TW" sz="1800" dirty="0" err="1">
                <a:latin typeface="微軟正黑體" panose="020B0604030504040204" pitchFamily="34" charset="-120"/>
                <a:ea typeface="微軟正黑體" panose="020B0604030504040204" pitchFamily="34" charset="-120"/>
              </a:rPr>
              <a:t>StudentID</a:t>
            </a:r>
            <a:r>
              <a:rPr lang="en-US" altLang="zh-TW" sz="1800" dirty="0">
                <a:latin typeface="微軟正黑體" panose="020B0604030504040204" pitchFamily="34" charset="-120"/>
                <a:ea typeface="微軟正黑體" panose="020B0604030504040204" pitchFamily="34" charset="-120"/>
              </a:rPr>
              <a:t> int CONSTRAINT </a:t>
            </a:r>
            <a:r>
              <a:rPr lang="en-US" altLang="zh-TW" sz="1800" dirty="0" err="1">
                <a:latin typeface="微軟正黑體" panose="020B0604030504040204" pitchFamily="34" charset="-120"/>
                <a:ea typeface="微軟正黑體" panose="020B0604030504040204" pitchFamily="34" charset="-120"/>
              </a:rPr>
              <a:t>PK_Student</a:t>
            </a:r>
            <a:r>
              <a:rPr lang="en-US" altLang="zh-TW" sz="1800" dirty="0">
                <a:latin typeface="微軟正黑體" panose="020B0604030504040204" pitchFamily="34" charset="-120"/>
                <a:ea typeface="微軟正黑體" panose="020B0604030504040204" pitchFamily="34" charset="-120"/>
              </a:rPr>
              <a:t> PRIMARY KEY,</a:t>
            </a:r>
          </a:p>
          <a:p>
            <a:pPr marL="0" indent="0">
              <a:lnSpc>
                <a:spcPct val="100000"/>
              </a:lnSpc>
              <a:buNone/>
            </a:pPr>
            <a:r>
              <a:rPr lang="en-US" altLang="zh-TW" sz="1800" dirty="0">
                <a:latin typeface="微軟正黑體" panose="020B0604030504040204" pitchFamily="34" charset="-120"/>
                <a:ea typeface="微軟正黑體" panose="020B0604030504040204" pitchFamily="34" charset="-120"/>
              </a:rPr>
              <a:t>    </a:t>
            </a:r>
            <a:r>
              <a:rPr lang="en-US" altLang="zh-TW" sz="1800" dirty="0" err="1">
                <a:latin typeface="微軟正黑體" panose="020B0604030504040204" pitchFamily="34" charset="-120"/>
                <a:ea typeface="微軟正黑體" panose="020B0604030504040204" pitchFamily="34" charset="-120"/>
              </a:rPr>
              <a:t>StudentName</a:t>
            </a:r>
            <a:r>
              <a:rPr lang="en-US" altLang="zh-TW" sz="1800" dirty="0">
                <a:latin typeface="微軟正黑體" panose="020B0604030504040204" pitchFamily="34" charset="-120"/>
                <a:ea typeface="微軟正黑體" panose="020B0604030504040204" pitchFamily="34" charset="-120"/>
              </a:rPr>
              <a:t> </a:t>
            </a:r>
            <a:r>
              <a:rPr lang="en-US" altLang="zh-TW" sz="1800" dirty="0" err="1">
                <a:latin typeface="微軟正黑體" panose="020B0604030504040204" pitchFamily="34" charset="-120"/>
                <a:ea typeface="微軟正黑體" panose="020B0604030504040204" pitchFamily="34" charset="-120"/>
              </a:rPr>
              <a:t>nvarchar</a:t>
            </a:r>
            <a:r>
              <a:rPr lang="en-US" altLang="zh-TW" sz="1800" dirty="0">
                <a:latin typeface="微軟正黑體" panose="020B0604030504040204" pitchFamily="34" charset="-120"/>
                <a:ea typeface="微軟正黑體" panose="020B0604030504040204" pitchFamily="34" charset="-120"/>
              </a:rPr>
              <a:t>(20) NOT NULL,</a:t>
            </a:r>
          </a:p>
          <a:p>
            <a:pPr marL="0" indent="0">
              <a:lnSpc>
                <a:spcPct val="100000"/>
              </a:lnSpc>
              <a:buNone/>
            </a:pPr>
            <a:r>
              <a:rPr lang="en-US" altLang="zh-TW" sz="1800" dirty="0">
                <a:latin typeface="微軟正黑體" panose="020B0604030504040204" pitchFamily="34" charset="-120"/>
                <a:ea typeface="微軟正黑體" panose="020B0604030504040204" pitchFamily="34" charset="-120"/>
              </a:rPr>
              <a:t>    </a:t>
            </a:r>
            <a:r>
              <a:rPr lang="en-US" altLang="zh-TW" sz="1800" dirty="0" err="1">
                <a:latin typeface="微軟正黑體" panose="020B0604030504040204" pitchFamily="34" charset="-120"/>
                <a:ea typeface="微軟正黑體" panose="020B0604030504040204" pitchFamily="34" charset="-120"/>
              </a:rPr>
              <a:t>EMail</a:t>
            </a:r>
            <a:r>
              <a:rPr lang="en-US" altLang="zh-TW" sz="1800" dirty="0">
                <a:latin typeface="微軟正黑體" panose="020B0604030504040204" pitchFamily="34" charset="-120"/>
                <a:ea typeface="微軟正黑體" panose="020B0604030504040204" pitchFamily="34" charset="-120"/>
              </a:rPr>
              <a:t> </a:t>
            </a:r>
            <a:r>
              <a:rPr lang="en-US" altLang="zh-TW" sz="1800" dirty="0" err="1">
                <a:latin typeface="微軟正黑體" panose="020B0604030504040204" pitchFamily="34" charset="-120"/>
                <a:ea typeface="微軟正黑體" panose="020B0604030504040204" pitchFamily="34" charset="-120"/>
              </a:rPr>
              <a:t>nvarchar</a:t>
            </a:r>
            <a:r>
              <a:rPr lang="en-US" altLang="zh-TW" sz="1800" dirty="0">
                <a:latin typeface="微軟正黑體" panose="020B0604030504040204" pitchFamily="34" charset="-120"/>
                <a:ea typeface="微軟正黑體" panose="020B0604030504040204" pitchFamily="34" charset="-120"/>
              </a:rPr>
              <a:t>(50) CONSTRAINT </a:t>
            </a:r>
            <a:r>
              <a:rPr lang="en-US" altLang="zh-TW" sz="1800" dirty="0" err="1">
                <a:latin typeface="微軟正黑體" panose="020B0604030504040204" pitchFamily="34" charset="-120"/>
                <a:ea typeface="微軟正黑體" panose="020B0604030504040204" pitchFamily="34" charset="-120"/>
              </a:rPr>
              <a:t>UQ_Student_Email</a:t>
            </a:r>
            <a:r>
              <a:rPr lang="en-US" altLang="zh-TW" sz="1800" dirty="0">
                <a:latin typeface="微軟正黑體" panose="020B0604030504040204" pitchFamily="34" charset="-120"/>
                <a:ea typeface="微軟正黑體" panose="020B0604030504040204" pitchFamily="34" charset="-120"/>
              </a:rPr>
              <a:t> UNIQUE</a:t>
            </a:r>
          </a:p>
          <a:p>
            <a:pPr marL="0" indent="0">
              <a:lnSpc>
                <a:spcPct val="100000"/>
              </a:lnSpc>
              <a:buNone/>
            </a:pPr>
            <a:r>
              <a:rPr lang="en-US" altLang="zh-TW" sz="1800" dirty="0">
                <a:latin typeface="微軟正黑體" panose="020B0604030504040204" pitchFamily="34" charset="-120"/>
                <a:ea typeface="微軟正黑體" panose="020B0604030504040204" pitchFamily="34" charset="-120"/>
              </a:rPr>
              <a:t>)</a:t>
            </a:r>
          </a:p>
          <a:p>
            <a:pPr marL="0" indent="0">
              <a:lnSpc>
                <a:spcPct val="100000"/>
              </a:lnSpc>
              <a:buNone/>
            </a:pP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520039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FOREIGN KEY</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a:lnSpc>
                <a:spcPct val="100000"/>
              </a:lnSpc>
              <a:buFont typeface="Wingdings" panose="05000000000000000000" pitchFamily="2" charset="2"/>
              <a:buChar char="n"/>
            </a:pPr>
            <a:r>
              <a:rPr lang="en-US" altLang="zh-TW" sz="2400" dirty="0">
                <a:latin typeface="微軟正黑體" panose="020B0604030504040204" pitchFamily="34" charset="-120"/>
                <a:ea typeface="微軟正黑體" panose="020B0604030504040204" pitchFamily="34" charset="-120"/>
              </a:rPr>
              <a:t>FOREIGN KEY</a:t>
            </a:r>
            <a:r>
              <a:rPr lang="zh-TW" altLang="en-US" sz="2400" dirty="0">
                <a:latin typeface="微軟正黑體" panose="020B0604030504040204" pitchFamily="34" charset="-120"/>
                <a:ea typeface="微軟正黑體" panose="020B0604030504040204" pitchFamily="34" charset="-120"/>
              </a:rPr>
              <a:t>束制條件用於建立兩個資料表的關聯。像是，在訂單中的客戶編號是來自客戶基本資料的主索引鍵。訂單資料的客戶編號上設置</a:t>
            </a:r>
            <a:r>
              <a:rPr lang="en-US" altLang="zh-TW" sz="2400" dirty="0">
                <a:latin typeface="微軟正黑體" panose="020B0604030504040204" pitchFamily="34" charset="-120"/>
                <a:ea typeface="微軟正黑體" panose="020B0604030504040204" pitchFamily="34" charset="-120"/>
              </a:rPr>
              <a:t>FOREIGN KEY</a:t>
            </a:r>
            <a:r>
              <a:rPr lang="zh-TW" altLang="en-US" sz="2400" dirty="0">
                <a:latin typeface="微軟正黑體" panose="020B0604030504040204" pitchFamily="34" charset="-120"/>
                <a:ea typeface="微軟正黑體" panose="020B0604030504040204" pitchFamily="34" charset="-120"/>
              </a:rPr>
              <a:t>束制條件，參考客戶基本資料的主索引鍵。當外部索引鍵建立好之後，關聯就自動建立。</a:t>
            </a:r>
          </a:p>
          <a:p>
            <a:pPr>
              <a:lnSpc>
                <a:spcPct val="10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建立關聯時，被參考一方的欄位必須是主索引鍵或是有</a:t>
            </a:r>
            <a:r>
              <a:rPr lang="en-US" altLang="zh-TW" sz="2400" dirty="0">
                <a:latin typeface="微軟正黑體" panose="020B0604030504040204" pitchFamily="34" charset="-120"/>
                <a:ea typeface="微軟正黑體" panose="020B0604030504040204" pitchFamily="34" charset="-120"/>
              </a:rPr>
              <a:t>UNIQUE</a:t>
            </a:r>
            <a:r>
              <a:rPr lang="zh-TW" altLang="en-US" sz="2400" dirty="0">
                <a:latin typeface="微軟正黑體" panose="020B0604030504040204" pitchFamily="34" charset="-120"/>
                <a:ea typeface="微軟正黑體" panose="020B0604030504040204" pitchFamily="34" charset="-120"/>
              </a:rPr>
              <a:t>束制條件，並且不允許為</a:t>
            </a:r>
            <a:r>
              <a:rPr lang="en-US" altLang="zh-TW" sz="2400" dirty="0">
                <a:latin typeface="微軟正黑體" panose="020B0604030504040204" pitchFamily="34" charset="-120"/>
                <a:ea typeface="微軟正黑體" panose="020B0604030504040204" pitchFamily="34" charset="-120"/>
              </a:rPr>
              <a:t>NULL</a:t>
            </a:r>
            <a:r>
              <a:rPr lang="zh-TW" altLang="en-US" sz="2400" dirty="0">
                <a:latin typeface="微軟正黑體" panose="020B0604030504040204" pitchFamily="34" charset="-120"/>
                <a:ea typeface="微軟正黑體" panose="020B0604030504040204" pitchFamily="34" charset="-120"/>
              </a:rPr>
              <a:t>。</a:t>
            </a:r>
          </a:p>
          <a:p>
            <a:pPr>
              <a:lnSpc>
                <a:spcPct val="100000"/>
              </a:lnSpc>
              <a:buFont typeface="Wingdings" panose="05000000000000000000" pitchFamily="2" charset="2"/>
              <a:buChar char="n"/>
            </a:pP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60703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81E427-6C46-0150-0507-A74A92C474EE}"/>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SQL Server</a:t>
            </a:r>
            <a:r>
              <a:rPr lang="zh-TW" altLang="en-US" b="1" dirty="0">
                <a:latin typeface="微軟正黑體" panose="020B0604030504040204" pitchFamily="34" charset="-120"/>
                <a:ea typeface="微軟正黑體" panose="020B0604030504040204" pitchFamily="34" charset="-120"/>
              </a:rPr>
              <a:t>企業級的平台</a:t>
            </a:r>
          </a:p>
        </p:txBody>
      </p:sp>
      <p:sp>
        <p:nvSpPr>
          <p:cNvPr id="3" name="內容版面配置區 2">
            <a:extLst>
              <a:ext uri="{FF2B5EF4-FFF2-40B4-BE49-F238E27FC236}">
                <a16:creationId xmlns:a16="http://schemas.microsoft.com/office/drawing/2014/main" id="{912F33F2-C000-F92B-7ED6-1B8944025F23}"/>
              </a:ext>
            </a:extLst>
          </p:cNvPr>
          <p:cNvSpPr>
            <a:spLocks noGrp="1"/>
          </p:cNvSpPr>
          <p:nvPr>
            <p:ph idx="1"/>
          </p:nvPr>
        </p:nvSpPr>
        <p:spPr/>
        <p:txBody>
          <a:bodyPr>
            <a:normAutofit lnSpcReduction="10000"/>
          </a:bodyPr>
          <a:lstStyle/>
          <a:p>
            <a:pPr>
              <a:buFont typeface="Wingdings" panose="05000000000000000000" pitchFamily="2" charset="2"/>
              <a:buChar char="n"/>
            </a:pPr>
            <a:r>
              <a:rPr lang="zh-TW" altLang="en-US" sz="3200" dirty="0">
                <a:latin typeface="微軟正黑體" panose="020B0604030504040204" pitchFamily="34" charset="-120"/>
                <a:ea typeface="微軟正黑體" panose="020B0604030504040204" pitchFamily="34" charset="-120"/>
              </a:rPr>
              <a:t>符合企業使用</a:t>
            </a:r>
          </a:p>
          <a:p>
            <a:pPr lvl="1">
              <a:lnSpc>
                <a:spcPct val="150000"/>
              </a:lnSpc>
              <a:buFont typeface="Wingdings" panose="05000000000000000000" pitchFamily="2" charset="2"/>
              <a:buChar char="Ø"/>
            </a:pPr>
            <a:r>
              <a:rPr lang="zh-TW" altLang="en-US" sz="2200" dirty="0">
                <a:latin typeface="微軟正黑體" panose="020B0604030504040204" pitchFamily="34" charset="-120"/>
                <a:ea typeface="微軟正黑體" panose="020B0604030504040204" pitchFamily="34" charset="-120"/>
              </a:rPr>
              <a:t>符合常規工業標準。在伺服器評定效能組織網站</a:t>
            </a:r>
            <a:r>
              <a:rPr lang="en-US" altLang="zh-TW" sz="2200" dirty="0">
                <a:latin typeface="微軟正黑體" panose="020B0604030504040204" pitchFamily="34" charset="-120"/>
                <a:ea typeface="微軟正黑體" panose="020B0604030504040204" pitchFamily="34" charset="-120"/>
              </a:rPr>
              <a:t>(Transaction Processing Performance </a:t>
            </a:r>
            <a:r>
              <a:rPr lang="en-US" altLang="zh-TW" sz="2200" dirty="0" err="1">
                <a:latin typeface="微軟正黑體" panose="020B0604030504040204" pitchFamily="34" charset="-120"/>
                <a:ea typeface="微軟正黑體" panose="020B0604030504040204" pitchFamily="34" charset="-120"/>
              </a:rPr>
              <a:t>Council:TPC</a:t>
            </a:r>
            <a:r>
              <a:rPr lang="en-US" altLang="zh-TW" sz="2200" dirty="0">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可以檢視</a:t>
            </a:r>
            <a:r>
              <a:rPr lang="en-US" altLang="zh-TW" sz="2200" dirty="0">
                <a:latin typeface="微軟正黑體" panose="020B0604030504040204" pitchFamily="34" charset="-120"/>
                <a:ea typeface="微軟正黑體" panose="020B0604030504040204" pitchFamily="34" charset="-120"/>
              </a:rPr>
              <a:t>SQL Server</a:t>
            </a:r>
            <a:r>
              <a:rPr lang="zh-TW" altLang="en-US" sz="2200" dirty="0">
                <a:latin typeface="微軟正黑體" panose="020B0604030504040204" pitchFamily="34" charset="-120"/>
                <a:ea typeface="微軟正黑體" panose="020B0604030504040204" pitchFamily="34" charset="-120"/>
              </a:rPr>
              <a:t>資料庫引擎的評定分數。</a:t>
            </a:r>
          </a:p>
          <a:p>
            <a:pPr>
              <a:buFont typeface="Wingdings" panose="05000000000000000000" pitchFamily="2" charset="2"/>
              <a:buChar char="n"/>
            </a:pPr>
            <a:r>
              <a:rPr lang="zh-TW" altLang="en-US" sz="3200" dirty="0">
                <a:latin typeface="微軟正黑體" panose="020B0604030504040204" pitchFamily="34" charset="-120"/>
                <a:ea typeface="微軟正黑體" panose="020B0604030504040204" pitchFamily="34" charset="-120"/>
              </a:rPr>
              <a:t>高可用性</a:t>
            </a:r>
            <a:r>
              <a:rPr lang="en-US" altLang="zh-TW" sz="3200" dirty="0">
                <a:latin typeface="微軟正黑體" panose="020B0604030504040204" pitchFamily="34" charset="-120"/>
                <a:ea typeface="微軟正黑體" panose="020B0604030504040204" pitchFamily="34" charset="-120"/>
              </a:rPr>
              <a:t>(High Availability)</a:t>
            </a:r>
          </a:p>
          <a:p>
            <a:pPr>
              <a:buFont typeface="Wingdings" panose="05000000000000000000" pitchFamily="2" charset="2"/>
              <a:buChar char="n"/>
            </a:pPr>
            <a:r>
              <a:rPr lang="zh-TW" altLang="en-US" sz="3200" dirty="0">
                <a:latin typeface="微軟正黑體" panose="020B0604030504040204" pitchFamily="34" charset="-120"/>
                <a:ea typeface="微軟正黑體" panose="020B0604030504040204" pitchFamily="34" charset="-120"/>
              </a:rPr>
              <a:t>安全性</a:t>
            </a:r>
            <a:r>
              <a:rPr lang="en-US" altLang="zh-TW" sz="3200" dirty="0">
                <a:latin typeface="微軟正黑體" panose="020B0604030504040204" pitchFamily="34" charset="-120"/>
                <a:ea typeface="微軟正黑體" panose="020B0604030504040204" pitchFamily="34" charset="-120"/>
              </a:rPr>
              <a:t>(Security)</a:t>
            </a:r>
          </a:p>
          <a:p>
            <a:pPr>
              <a:buFont typeface="Wingdings" panose="05000000000000000000" pitchFamily="2" charset="2"/>
              <a:buChar char="n"/>
            </a:pPr>
            <a:r>
              <a:rPr lang="zh-TW" altLang="en-US" sz="3200" dirty="0">
                <a:latin typeface="微軟正黑體" panose="020B0604030504040204" pitchFamily="34" charset="-120"/>
                <a:ea typeface="微軟正黑體" panose="020B0604030504040204" pitchFamily="34" charset="-120"/>
              </a:rPr>
              <a:t>可擴展性</a:t>
            </a:r>
            <a:r>
              <a:rPr lang="en-US" altLang="zh-TW" sz="3200" dirty="0">
                <a:latin typeface="微軟正黑體" panose="020B0604030504040204" pitchFamily="34" charset="-120"/>
                <a:ea typeface="微軟正黑體" panose="020B0604030504040204" pitchFamily="34" charset="-120"/>
              </a:rPr>
              <a:t>(Scalability)</a:t>
            </a:r>
          </a:p>
          <a:p>
            <a:pPr>
              <a:buFont typeface="Wingdings" panose="05000000000000000000" pitchFamily="2" charset="2"/>
              <a:buChar char="n"/>
            </a:pPr>
            <a:r>
              <a:rPr lang="zh-TW" altLang="en-US" sz="3200" dirty="0">
                <a:latin typeface="微軟正黑體" panose="020B0604030504040204" pitchFamily="34" charset="-120"/>
                <a:ea typeface="微軟正黑體" panose="020B0604030504040204" pitchFamily="34" charset="-120"/>
              </a:rPr>
              <a:t>低成本</a:t>
            </a:r>
          </a:p>
          <a:p>
            <a:endParaRPr lang="zh-TW" altLang="en-US" sz="3200" dirty="0">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23388468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心得與討論</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18350508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F46E30-6E01-6F14-296B-41E542B3844C}"/>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4. </a:t>
            </a:r>
            <a:r>
              <a:rPr lang="zh-TW" altLang="en-US" b="1" dirty="0">
                <a:latin typeface="微軟正黑體" panose="020B0604030504040204" pitchFamily="34" charset="-120"/>
                <a:ea typeface="微軟正黑體" panose="020B0604030504040204" pitchFamily="34" charset="-120"/>
              </a:rPr>
              <a:t>進階資料庫設計</a:t>
            </a:r>
          </a:p>
        </p:txBody>
      </p:sp>
      <p:sp>
        <p:nvSpPr>
          <p:cNvPr id="3" name="內容版面配置區 2">
            <a:extLst>
              <a:ext uri="{FF2B5EF4-FFF2-40B4-BE49-F238E27FC236}">
                <a16:creationId xmlns:a16="http://schemas.microsoft.com/office/drawing/2014/main" id="{A2726BDC-E83D-AF4E-34CE-E61CFBDA26AC}"/>
              </a:ext>
            </a:extLst>
          </p:cNvPr>
          <p:cNvSpPr>
            <a:spLocks noGrp="1"/>
          </p:cNvSpPr>
          <p:nvPr>
            <p:ph idx="1"/>
          </p:nvPr>
        </p:nvSpPr>
        <p:spPr/>
        <p:txBody>
          <a:bodyPr>
            <a:normAutofit/>
          </a:bodyPr>
          <a:lstStyle/>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p>
          <a:p>
            <a:endParaRPr lang="zh-TW" altLang="en-US" dirty="0"/>
          </a:p>
        </p:txBody>
      </p:sp>
    </p:spTree>
    <p:extLst>
      <p:ext uri="{BB962C8B-B14F-4D97-AF65-F5344CB8AC3E}">
        <p14:creationId xmlns:p14="http://schemas.microsoft.com/office/powerpoint/2010/main" val="23657903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進階資料庫設計</a:t>
            </a: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marL="0" indent="0">
              <a:lnSpc>
                <a:spcPct val="100000"/>
              </a:lnSpc>
              <a:buNone/>
            </a:pPr>
            <a:r>
              <a:rPr lang="zh-TW" altLang="en-US" sz="2400" dirty="0">
                <a:latin typeface="微軟正黑體" panose="020B0604030504040204" pitchFamily="34" charset="-120"/>
                <a:ea typeface="微軟正黑體" panose="020B0604030504040204" pitchFamily="34" charset="-120"/>
              </a:rPr>
              <a:t>這個單元中介紹以下幾個主題：</a:t>
            </a:r>
            <a:endParaRPr lang="en-US" altLang="zh-TW" sz="2400" dirty="0">
              <a:latin typeface="微軟正黑體" panose="020B0604030504040204" pitchFamily="34" charset="-120"/>
              <a:ea typeface="微軟正黑體" panose="020B0604030504040204" pitchFamily="34" charset="-120"/>
            </a:endParaRPr>
          </a:p>
          <a:p>
            <a:pPr>
              <a:lnSpc>
                <a:spcPct val="10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切割資料在不同檔案群組上。</a:t>
            </a:r>
            <a:endParaRPr lang="en-US" altLang="zh-TW" sz="2400" dirty="0">
              <a:latin typeface="微軟正黑體" panose="020B0604030504040204" pitchFamily="34" charset="-120"/>
              <a:ea typeface="微軟正黑體" panose="020B0604030504040204" pitchFamily="34" charset="-120"/>
            </a:endParaRPr>
          </a:p>
          <a:p>
            <a:pPr>
              <a:lnSpc>
                <a:spcPct val="10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資料壓縮技術減少對實體檔案空間的使用。</a:t>
            </a:r>
            <a:endParaRPr lang="en-US" altLang="zh-TW" sz="2400" dirty="0">
              <a:latin typeface="微軟正黑體" panose="020B0604030504040204" pitchFamily="34" charset="-120"/>
              <a:ea typeface="微軟正黑體" panose="020B0604030504040204" pitchFamily="34" charset="-120"/>
            </a:endParaRPr>
          </a:p>
          <a:p>
            <a:pPr>
              <a:lnSpc>
                <a:spcPct val="10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時態表</a:t>
            </a:r>
            <a:r>
              <a:rPr lang="en-US" altLang="zh-TW" sz="2400" dirty="0">
                <a:latin typeface="微軟正黑體" panose="020B0604030504040204" pitchFamily="34" charset="-120"/>
                <a:ea typeface="微軟正黑體" panose="020B0604030504040204" pitchFamily="34" charset="-120"/>
              </a:rPr>
              <a:t>(Temporal Table)</a:t>
            </a:r>
            <a:r>
              <a:rPr lang="zh-TW" altLang="en-US" sz="2400" dirty="0">
                <a:latin typeface="微軟正黑體" panose="020B0604030504040204" pitchFamily="34" charset="-120"/>
                <a:ea typeface="微軟正黑體" panose="020B0604030504040204" pitchFamily="34" charset="-120"/>
              </a:rPr>
              <a:t>是</a:t>
            </a:r>
            <a:r>
              <a:rPr lang="en-US" altLang="zh-TW" sz="2400" dirty="0">
                <a:latin typeface="微軟正黑體" panose="020B0604030504040204" pitchFamily="34" charset="-120"/>
                <a:ea typeface="微軟正黑體" panose="020B0604030504040204" pitchFamily="34" charset="-120"/>
              </a:rPr>
              <a:t>SQL 2016</a:t>
            </a:r>
            <a:r>
              <a:rPr lang="zh-TW" altLang="en-US" sz="2400" dirty="0">
                <a:latin typeface="微軟正黑體" panose="020B0604030504040204" pitchFamily="34" charset="-120"/>
                <a:ea typeface="微軟正黑體" panose="020B0604030504040204" pitchFamily="34" charset="-120"/>
              </a:rPr>
              <a:t>新增的功能，可以完整記錄一些重要資料表的完整異動歷程。</a:t>
            </a:r>
            <a:endParaRPr lang="en-US" altLang="zh-TW" sz="2400" dirty="0">
              <a:latin typeface="微軟正黑體" panose="020B0604030504040204" pitchFamily="34" charset="-120"/>
              <a:ea typeface="微軟正黑體" panose="020B0604030504040204" pitchFamily="34" charset="-120"/>
            </a:endParaRPr>
          </a:p>
          <a:p>
            <a:pPr>
              <a:lnSpc>
                <a:spcPct val="10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總帳資料表</a:t>
            </a:r>
            <a:r>
              <a:rPr lang="en-US" altLang="zh-TW" sz="2400" dirty="0">
                <a:latin typeface="微軟正黑體" panose="020B0604030504040204" pitchFamily="34" charset="-120"/>
                <a:ea typeface="微軟正黑體" panose="020B0604030504040204" pitchFamily="34" charset="-120"/>
              </a:rPr>
              <a:t>(Ledger Table)</a:t>
            </a:r>
            <a:r>
              <a:rPr lang="zh-TW" altLang="en-US" sz="2400" dirty="0">
                <a:latin typeface="微軟正黑體" panose="020B0604030504040204" pitchFamily="34" charset="-120"/>
                <a:ea typeface="微軟正黑體" panose="020B0604030504040204" pitchFamily="34" charset="-120"/>
              </a:rPr>
              <a:t>是</a:t>
            </a:r>
            <a:r>
              <a:rPr lang="en-US" altLang="zh-TW" sz="2400" dirty="0">
                <a:latin typeface="微軟正黑體" panose="020B0604030504040204" pitchFamily="34" charset="-120"/>
                <a:ea typeface="微軟正黑體" panose="020B0604030504040204" pitchFamily="34" charset="-120"/>
              </a:rPr>
              <a:t>SQL 2022</a:t>
            </a:r>
            <a:r>
              <a:rPr lang="zh-TW" altLang="en-US" sz="2400" dirty="0">
                <a:latin typeface="微軟正黑體" panose="020B0604030504040204" pitchFamily="34" charset="-120"/>
                <a:ea typeface="微軟正黑體" panose="020B0604030504040204" pitchFamily="34" charset="-120"/>
              </a:rPr>
              <a:t>引進區塊鍊</a:t>
            </a:r>
            <a:r>
              <a:rPr lang="en-US" altLang="zh-TW" sz="2400" dirty="0">
                <a:latin typeface="微軟正黑體" panose="020B0604030504040204" pitchFamily="34" charset="-120"/>
                <a:ea typeface="微軟正黑體" panose="020B0604030504040204" pitchFamily="34" charset="-120"/>
              </a:rPr>
              <a:t>(Block Chain)</a:t>
            </a:r>
            <a:r>
              <a:rPr lang="zh-TW" altLang="en-US" sz="2400" dirty="0">
                <a:latin typeface="微軟正黑體" panose="020B0604030504040204" pitchFamily="34" charset="-120"/>
                <a:ea typeface="微軟正黑體" panose="020B0604030504040204" pitchFamily="34" charset="-120"/>
              </a:rPr>
              <a:t> 防止竄改資料的技術，提供稽核或其他業務方，提供可昭公信的資料證明。</a:t>
            </a:r>
            <a:endParaRPr lang="en-US" altLang="zh-TW" sz="2400" dirty="0">
              <a:latin typeface="微軟正黑體" panose="020B0604030504040204" pitchFamily="34" charset="-120"/>
              <a:ea typeface="微軟正黑體" panose="020B0604030504040204" pitchFamily="34" charset="-120"/>
            </a:endParaRPr>
          </a:p>
          <a:p>
            <a:pPr marL="0" indent="0">
              <a:lnSpc>
                <a:spcPct val="100000"/>
              </a:lnSpc>
              <a:buNone/>
            </a:pPr>
            <a:endParaRPr lang="en-US" altLang="zh-TW"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902882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分割資料表</a:t>
            </a: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marL="0" indent="0">
              <a:lnSpc>
                <a:spcPct val="100000"/>
              </a:lnSpc>
              <a:buNone/>
            </a:pPr>
            <a:r>
              <a:rPr lang="en-US" altLang="zh-TW" sz="2400" dirty="0">
                <a:latin typeface="微軟正黑體" panose="020B0604030504040204" pitchFamily="34" charset="-120"/>
                <a:ea typeface="微軟正黑體" panose="020B0604030504040204" pitchFamily="34" charset="-120"/>
              </a:rPr>
              <a:t>SQL Server</a:t>
            </a:r>
            <a:r>
              <a:rPr lang="zh-TW" altLang="en-US" sz="2400" dirty="0">
                <a:latin typeface="微軟正黑體" panose="020B0604030504040204" pitchFamily="34" charset="-120"/>
                <a:ea typeface="微軟正黑體" panose="020B0604030504040204" pitchFamily="34" charset="-120"/>
              </a:rPr>
              <a:t>可以對資料表以及索引切割。資料表或索引中的切割的</a:t>
            </a:r>
            <a:r>
              <a:rPr lang="en-US" altLang="zh-TW" sz="2400" dirty="0">
                <a:latin typeface="微軟正黑體" panose="020B0604030504040204" pitchFamily="34" charset="-120"/>
                <a:ea typeface="微軟正黑體" panose="020B0604030504040204" pitchFamily="34" charset="-120"/>
              </a:rPr>
              <a:t>Partition</a:t>
            </a:r>
            <a:r>
              <a:rPr lang="zh-TW" altLang="en-US" sz="2400" dirty="0">
                <a:latin typeface="微軟正黑體" panose="020B0604030504040204" pitchFamily="34" charset="-120"/>
                <a:ea typeface="微軟正黑體" panose="020B0604030504040204" pitchFamily="34" charset="-120"/>
              </a:rPr>
              <a:t>是依某個欄位的值將資料分割成更小的單元，這個欄位叫做</a:t>
            </a:r>
            <a:r>
              <a:rPr lang="en-US" altLang="zh-TW" sz="2400" dirty="0">
                <a:latin typeface="微軟正黑體" panose="020B0604030504040204" pitchFamily="34" charset="-120"/>
                <a:ea typeface="微軟正黑體" panose="020B0604030504040204" pitchFamily="34" charset="-120"/>
              </a:rPr>
              <a:t>Partition Key</a:t>
            </a:r>
            <a:r>
              <a:rPr lang="zh-TW" altLang="en-US" sz="2400" dirty="0">
                <a:latin typeface="微軟正黑體" panose="020B0604030504040204" pitchFamily="34" charset="-120"/>
                <a:ea typeface="微軟正黑體" panose="020B0604030504040204" pitchFamily="34" charset="-120"/>
              </a:rPr>
              <a:t>。可以將資料水平切割成幾個群組。這個功能只有在企業版以及開發版的</a:t>
            </a:r>
            <a:r>
              <a:rPr lang="en-US" altLang="zh-TW" sz="2400" dirty="0">
                <a:latin typeface="微軟正黑體" panose="020B0604030504040204" pitchFamily="34" charset="-120"/>
                <a:ea typeface="微軟正黑體" panose="020B0604030504040204" pitchFamily="34" charset="-120"/>
              </a:rPr>
              <a:t>SQL Server</a:t>
            </a:r>
            <a:r>
              <a:rPr lang="zh-TW" altLang="en-US" sz="2400" dirty="0">
                <a:latin typeface="微軟正黑體" panose="020B0604030504040204" pitchFamily="34" charset="-120"/>
                <a:ea typeface="微軟正黑體" panose="020B0604030504040204" pitchFamily="34" charset="-120"/>
              </a:rPr>
              <a:t>以及</a:t>
            </a:r>
            <a:r>
              <a:rPr lang="en-US" altLang="zh-TW" sz="2400" dirty="0">
                <a:latin typeface="微軟正黑體" panose="020B0604030504040204" pitchFamily="34" charset="-120"/>
                <a:ea typeface="微軟正黑體" panose="020B0604030504040204" pitchFamily="34" charset="-120"/>
              </a:rPr>
              <a:t>Azure SQL Server</a:t>
            </a:r>
            <a:r>
              <a:rPr lang="zh-TW" altLang="en-US" sz="2400" dirty="0">
                <a:latin typeface="微軟正黑體" panose="020B0604030504040204" pitchFamily="34" charset="-120"/>
                <a:ea typeface="微軟正黑體" panose="020B0604030504040204" pitchFamily="34" charset="-120"/>
              </a:rPr>
              <a:t>才有提供。</a:t>
            </a:r>
          </a:p>
          <a:p>
            <a:pPr marL="0" indent="0">
              <a:lnSpc>
                <a:spcPct val="100000"/>
              </a:lnSpc>
              <a:buNone/>
            </a:pPr>
            <a:r>
              <a:rPr lang="zh-TW" altLang="en-US" sz="2400" dirty="0">
                <a:latin typeface="微軟正黑體" panose="020B0604030504040204" pitchFamily="34" charset="-120"/>
                <a:ea typeface="微軟正黑體" panose="020B0604030504040204" pitchFamily="34" charset="-120"/>
              </a:rPr>
              <a:t>切割資料讓大型的資料表以及索引較容易管理。特別在要載入資料、搬移資料或是刪除同一區塊的資料。在切割的資料中可以利用一系列的語法合併、分割、搬移切割的資料。因為直接搬動內部資料而非利用</a:t>
            </a:r>
            <a:r>
              <a:rPr lang="en-US" altLang="zh-TW" sz="2400" dirty="0">
                <a:latin typeface="微軟正黑體" panose="020B0604030504040204" pitchFamily="34" charset="-120"/>
                <a:ea typeface="微軟正黑體" panose="020B0604030504040204" pitchFamily="34" charset="-120"/>
              </a:rPr>
              <a:t>INSERT</a:t>
            </a:r>
            <a:r>
              <a:rPr lang="zh-TW" altLang="en-US"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UPDATE</a:t>
            </a:r>
            <a:r>
              <a:rPr lang="zh-TW" altLang="en-US"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DELETE</a:t>
            </a:r>
            <a:r>
              <a:rPr lang="zh-TW" altLang="en-US" sz="2400" dirty="0">
                <a:latin typeface="微軟正黑體" panose="020B0604030504040204" pitchFamily="34" charset="-120"/>
                <a:ea typeface="微軟正黑體" panose="020B0604030504040204" pitchFamily="34" charset="-120"/>
              </a:rPr>
              <a:t>語法，可以取得較好的效能。</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7996652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分割資料表範例</a:t>
            </a: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marL="0" indent="0">
              <a:lnSpc>
                <a:spcPct val="100000"/>
              </a:lnSpc>
              <a:buNone/>
            </a:pPr>
            <a:r>
              <a:rPr lang="zh-TW" altLang="en-US" sz="2400" dirty="0">
                <a:latin typeface="微軟正黑體" panose="020B0604030504040204" pitchFamily="34" charset="-120"/>
                <a:ea typeface="微軟正黑體" panose="020B0604030504040204" pitchFamily="34" charset="-120"/>
              </a:rPr>
              <a:t>建立</a:t>
            </a:r>
            <a:r>
              <a:rPr lang="en-US" altLang="zh-TW" sz="2400" dirty="0">
                <a:latin typeface="微軟正黑體" panose="020B0604030504040204" pitchFamily="34" charset="-120"/>
                <a:ea typeface="微軟正黑體" panose="020B0604030504040204" pitchFamily="34" charset="-120"/>
              </a:rPr>
              <a:t>db01, </a:t>
            </a:r>
            <a:r>
              <a:rPr lang="zh-TW" altLang="en-US" sz="2400" dirty="0">
                <a:latin typeface="微軟正黑體" panose="020B0604030504040204" pitchFamily="34" charset="-120"/>
                <a:ea typeface="微軟正黑體" panose="020B0604030504040204" pitchFamily="34" charset="-120"/>
              </a:rPr>
              <a:t>新增檔案群組 </a:t>
            </a:r>
            <a:r>
              <a:rPr lang="en-US" altLang="zh-TW" sz="2400" dirty="0">
                <a:latin typeface="微軟正黑體" panose="020B0604030504040204" pitchFamily="34" charset="-120"/>
                <a:ea typeface="微軟正黑體" panose="020B0604030504040204" pitchFamily="34" charset="-120"/>
              </a:rPr>
              <a:t>YR_BEFORE, YR_2006, YR_2007, YR_2008</a:t>
            </a:r>
            <a:br>
              <a:rPr lang="en-US" altLang="zh-TW" sz="2400" dirty="0">
                <a:latin typeface="微軟正黑體" panose="020B0604030504040204" pitchFamily="34" charset="-120"/>
                <a:ea typeface="微軟正黑體" panose="020B0604030504040204" pitchFamily="34" charset="-120"/>
              </a:rPr>
            </a:br>
            <a:r>
              <a:rPr lang="zh-TW" altLang="en-US" sz="2400" dirty="0">
                <a:latin typeface="微軟正黑體" panose="020B0604030504040204" pitchFamily="34" charset="-120"/>
                <a:ea typeface="微軟正黑體" panose="020B0604030504040204" pitchFamily="34" charset="-120"/>
              </a:rPr>
              <a:t>分別以</a:t>
            </a:r>
            <a:r>
              <a:rPr lang="en-US" altLang="zh-TW" sz="2400" dirty="0">
                <a:latin typeface="微軟正黑體" panose="020B0604030504040204" pitchFamily="34" charset="-120"/>
                <a:ea typeface="微軟正黑體" panose="020B0604030504040204" pitchFamily="34" charset="-120"/>
              </a:rPr>
              <a:t>db01_before, db01_2006, db01_2007, db01_2008</a:t>
            </a:r>
            <a:r>
              <a:rPr lang="zh-TW" altLang="en-US" sz="2400" dirty="0">
                <a:latin typeface="微軟正黑體" panose="020B0604030504040204" pitchFamily="34" charset="-120"/>
                <a:ea typeface="微軟正黑體" panose="020B0604030504040204" pitchFamily="34" charset="-120"/>
              </a:rPr>
              <a:t>對應檔案</a:t>
            </a:r>
            <a:br>
              <a:rPr lang="en-US" altLang="zh-TW" sz="2400" dirty="0">
                <a:latin typeface="微軟正黑體" panose="020B0604030504040204" pitchFamily="34" charset="-120"/>
                <a:ea typeface="微軟正黑體" panose="020B0604030504040204" pitchFamily="34" charset="-120"/>
              </a:rPr>
            </a:br>
            <a:r>
              <a:rPr lang="zh-TW" altLang="en-US" sz="2400" dirty="0">
                <a:latin typeface="微軟正黑體" panose="020B0604030504040204" pitchFamily="34" charset="-120"/>
                <a:ea typeface="微軟正黑體" panose="020B0604030504040204" pitchFamily="34" charset="-120"/>
              </a:rPr>
              <a:t>詳細設定如下：</a:t>
            </a:r>
            <a:endParaRPr lang="en-US" altLang="zh-TW" sz="2400" dirty="0">
              <a:latin typeface="微軟正黑體" panose="020B0604030504040204" pitchFamily="34" charset="-120"/>
              <a:ea typeface="微軟正黑體" panose="020B0604030504040204" pitchFamily="34" charset="-120"/>
            </a:endParaRPr>
          </a:p>
          <a:p>
            <a:pPr marL="0" indent="0">
              <a:lnSpc>
                <a:spcPct val="100000"/>
              </a:lnSpc>
              <a:buNone/>
            </a:pPr>
            <a:endParaRPr lang="en-US" altLang="zh-TW" sz="2400" dirty="0">
              <a:latin typeface="微軟正黑體 Light" panose="020B0304030504040204" pitchFamily="34" charset="-120"/>
              <a:ea typeface="微軟正黑體 Light" panose="020B0304030504040204" pitchFamily="34" charset="-120"/>
            </a:endParaRPr>
          </a:p>
        </p:txBody>
      </p:sp>
      <p:pic>
        <p:nvPicPr>
          <p:cNvPr id="4" name="圖片 3">
            <a:extLst>
              <a:ext uri="{FF2B5EF4-FFF2-40B4-BE49-F238E27FC236}">
                <a16:creationId xmlns:a16="http://schemas.microsoft.com/office/drawing/2014/main" id="{C9C92CB0-6F15-748C-6263-806A833465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5541" y="3112942"/>
            <a:ext cx="10080917" cy="2583917"/>
          </a:xfrm>
          <a:prstGeom prst="rect">
            <a:avLst/>
          </a:prstGeom>
          <a:noFill/>
          <a:ln>
            <a:noFill/>
          </a:ln>
        </p:spPr>
      </p:pic>
    </p:spTree>
    <p:extLst>
      <p:ext uri="{BB962C8B-B14F-4D97-AF65-F5344CB8AC3E}">
        <p14:creationId xmlns:p14="http://schemas.microsoft.com/office/powerpoint/2010/main" val="11700326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分割資料表範例</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marL="0" indent="0">
              <a:lnSpc>
                <a:spcPct val="100000"/>
              </a:lnSpc>
              <a:buNone/>
            </a:pPr>
            <a:r>
              <a:rPr lang="zh-TW" altLang="en-US" sz="2400" dirty="0">
                <a:latin typeface="微軟正黑體" panose="020B0604030504040204" pitchFamily="34" charset="-120"/>
                <a:ea typeface="微軟正黑體" panose="020B0604030504040204" pitchFamily="34" charset="-120"/>
              </a:rPr>
              <a:t>在</a:t>
            </a:r>
            <a:r>
              <a:rPr lang="en-US" altLang="zh-TW" sz="2400" dirty="0">
                <a:latin typeface="微軟正黑體" panose="020B0604030504040204" pitchFamily="34" charset="-120"/>
                <a:ea typeface="微軟正黑體" panose="020B0604030504040204" pitchFamily="34" charset="-120"/>
              </a:rPr>
              <a:t>db01</a:t>
            </a:r>
            <a:r>
              <a:rPr lang="zh-TW" altLang="en-US" sz="2400" dirty="0">
                <a:latin typeface="微軟正黑體" panose="020B0604030504040204" pitchFamily="34" charset="-120"/>
                <a:ea typeface="微軟正黑體" panose="020B0604030504040204" pitchFamily="34" charset="-120"/>
              </a:rPr>
              <a:t>建立資料表 </a:t>
            </a:r>
            <a:r>
              <a:rPr lang="en-US" altLang="zh-TW" sz="2400" dirty="0" err="1">
                <a:latin typeface="微軟正黑體" panose="020B0604030504040204" pitchFamily="34" charset="-120"/>
                <a:ea typeface="微軟正黑體" panose="020B0604030504040204" pitchFamily="34" charset="-120"/>
              </a:rPr>
              <a:t>dbo.BigOrder</a:t>
            </a:r>
            <a:endParaRPr lang="en-US" altLang="zh-TW" sz="2400" dirty="0">
              <a:latin typeface="微軟正黑體" panose="020B0604030504040204" pitchFamily="34" charset="-120"/>
              <a:ea typeface="微軟正黑體" panose="020B0604030504040204" pitchFamily="34" charset="-120"/>
            </a:endParaRPr>
          </a:p>
          <a:p>
            <a:pPr>
              <a:spcAft>
                <a:spcPts val="1000"/>
              </a:spcAft>
            </a:pPr>
            <a:r>
              <a:rPr lang="en-US" altLang="zh-TW" sz="1800" kern="0" dirty="0">
                <a:solidFill>
                  <a:srgbClr val="0000FF"/>
                </a:solidFill>
                <a:effectLst/>
                <a:latin typeface="Consolas" panose="020B0609020204030204" pitchFamily="49" charset="0"/>
                <a:ea typeface="新細明體" panose="02020500000000000000" pitchFamily="18" charset="-120"/>
                <a:cs typeface="Consolas" panose="020B0609020204030204" pitchFamily="49" charset="0"/>
              </a:rPr>
              <a:t>USE </a:t>
            </a:r>
            <a:r>
              <a:rPr lang="en-US" altLang="zh-TW" sz="1800" kern="0" dirty="0">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db01</a:t>
            </a:r>
            <a:endParaRPr lang="en-US" altLang="zh-TW" sz="1800" kern="0" dirty="0">
              <a:solidFill>
                <a:srgbClr val="0000FF"/>
              </a:solidFill>
              <a:effectLst/>
              <a:latin typeface="Consolas" panose="020B0609020204030204" pitchFamily="49" charset="0"/>
              <a:ea typeface="新細明體" panose="02020500000000000000" pitchFamily="18" charset="-120"/>
              <a:cs typeface="Consolas" panose="020B0609020204030204" pitchFamily="49" charset="0"/>
            </a:endParaRPr>
          </a:p>
          <a:p>
            <a:pPr>
              <a:spcAft>
                <a:spcPts val="1000"/>
              </a:spcAft>
            </a:pPr>
            <a:r>
              <a:rPr lang="en-US" altLang="zh-TW" sz="1800" kern="0" dirty="0">
                <a:solidFill>
                  <a:srgbClr val="0000FF"/>
                </a:solidFill>
                <a:effectLst/>
                <a:latin typeface="Consolas" panose="020B0609020204030204" pitchFamily="49" charset="0"/>
                <a:ea typeface="新細明體" panose="02020500000000000000" pitchFamily="18" charset="-120"/>
                <a:cs typeface="Consolas" panose="020B0609020204030204" pitchFamily="49" charset="0"/>
              </a:rPr>
              <a:t>CREATE</a:t>
            </a:r>
            <a:r>
              <a:rPr lang="en-US" altLang="zh-TW" sz="1800" kern="0" dirty="0">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 </a:t>
            </a:r>
            <a:r>
              <a:rPr lang="en-US" altLang="zh-TW" sz="1800" kern="0" dirty="0">
                <a:solidFill>
                  <a:srgbClr val="0000FF"/>
                </a:solidFill>
                <a:effectLst/>
                <a:latin typeface="Consolas" panose="020B0609020204030204" pitchFamily="49" charset="0"/>
                <a:ea typeface="新細明體" panose="02020500000000000000" pitchFamily="18" charset="-120"/>
                <a:cs typeface="Consolas" panose="020B0609020204030204" pitchFamily="49" charset="0"/>
              </a:rPr>
              <a:t>TABLE</a:t>
            </a:r>
            <a:r>
              <a:rPr lang="en-US" altLang="zh-TW" sz="1800" kern="0" dirty="0">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 </a:t>
            </a:r>
            <a:r>
              <a:rPr lang="en-US" altLang="zh-TW" sz="1800" kern="0" dirty="0" err="1">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dbo</a:t>
            </a:r>
            <a:r>
              <a:rPr lang="en-US" altLang="zh-TW" sz="1800" kern="0" dirty="0" err="1">
                <a:solidFill>
                  <a:srgbClr val="808080"/>
                </a:solidFill>
                <a:effectLst/>
                <a:latin typeface="Consolas" panose="020B0609020204030204" pitchFamily="49" charset="0"/>
                <a:ea typeface="新細明體" panose="02020500000000000000" pitchFamily="18" charset="-120"/>
                <a:cs typeface="Consolas" panose="020B0609020204030204" pitchFamily="49" charset="0"/>
              </a:rPr>
              <a:t>.</a:t>
            </a:r>
            <a:r>
              <a:rPr lang="en-US" altLang="zh-TW" sz="1800" kern="0" dirty="0" err="1">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BigOrder</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1000"/>
              </a:spcAft>
            </a:pPr>
            <a:r>
              <a:rPr lang="en-US" altLang="zh-TW" sz="1800" kern="0" dirty="0">
                <a:solidFill>
                  <a:srgbClr val="808080"/>
                </a:solidFill>
                <a:effectLst/>
                <a:latin typeface="Consolas" panose="020B0609020204030204" pitchFamily="49" charset="0"/>
                <a:ea typeface="新細明體" panose="02020500000000000000" pitchFamily="18" charset="-120"/>
                <a:cs typeface="Consolas" panose="020B0609020204030204" pitchFamily="49" charset="0"/>
              </a:rPr>
              <a:t>(</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1000"/>
              </a:spcAft>
            </a:pPr>
            <a:r>
              <a:rPr lang="en-US" altLang="zh-TW" sz="1800" kern="0" dirty="0" err="1">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order_id</a:t>
            </a:r>
            <a:r>
              <a:rPr lang="en-US" altLang="zh-TW" sz="1800" kern="0" dirty="0">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 </a:t>
            </a:r>
            <a:r>
              <a:rPr lang="en-US" altLang="zh-TW" sz="1800" kern="0" dirty="0">
                <a:solidFill>
                  <a:srgbClr val="0000FF"/>
                </a:solidFill>
                <a:effectLst/>
                <a:latin typeface="Consolas" panose="020B0609020204030204" pitchFamily="49" charset="0"/>
                <a:ea typeface="新細明體" panose="02020500000000000000" pitchFamily="18" charset="-120"/>
                <a:cs typeface="Consolas" panose="020B0609020204030204" pitchFamily="49" charset="0"/>
              </a:rPr>
              <a:t>int</a:t>
            </a:r>
            <a:r>
              <a:rPr lang="en-US" altLang="zh-TW" sz="1800" kern="0" dirty="0">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 </a:t>
            </a:r>
            <a:r>
              <a:rPr lang="en-US" altLang="zh-TW" sz="1800" kern="0" dirty="0">
                <a:solidFill>
                  <a:srgbClr val="0000FF"/>
                </a:solidFill>
                <a:effectLst/>
                <a:latin typeface="Consolas" panose="020B0609020204030204" pitchFamily="49" charset="0"/>
                <a:ea typeface="新細明體" panose="02020500000000000000" pitchFamily="18" charset="-120"/>
                <a:cs typeface="Consolas" panose="020B0609020204030204" pitchFamily="49" charset="0"/>
              </a:rPr>
              <a:t>IDENTITY</a:t>
            </a:r>
            <a:r>
              <a:rPr lang="en-US" altLang="zh-TW" sz="1800" kern="0" dirty="0">
                <a:solidFill>
                  <a:srgbClr val="808080"/>
                </a:solidFill>
                <a:effectLst/>
                <a:latin typeface="Consolas" panose="020B0609020204030204" pitchFamily="49" charset="0"/>
                <a:ea typeface="新細明體" panose="02020500000000000000" pitchFamily="18" charset="-120"/>
                <a:cs typeface="Consolas" panose="020B0609020204030204" pitchFamily="49" charset="0"/>
              </a:rPr>
              <a:t>(</a:t>
            </a:r>
            <a:r>
              <a:rPr lang="en-US" altLang="zh-TW" sz="1800" kern="0" dirty="0">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1</a:t>
            </a:r>
            <a:r>
              <a:rPr lang="en-US" altLang="zh-TW" sz="1800" kern="0" dirty="0">
                <a:solidFill>
                  <a:srgbClr val="808080"/>
                </a:solidFill>
                <a:effectLst/>
                <a:latin typeface="Consolas" panose="020B0609020204030204" pitchFamily="49" charset="0"/>
                <a:ea typeface="新細明體" panose="02020500000000000000" pitchFamily="18" charset="-120"/>
                <a:cs typeface="Consolas" panose="020B0609020204030204" pitchFamily="49" charset="0"/>
              </a:rPr>
              <a:t>,</a:t>
            </a:r>
            <a:r>
              <a:rPr lang="en-US" altLang="zh-TW" sz="1800" kern="0" dirty="0">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 1</a:t>
            </a:r>
            <a:r>
              <a:rPr lang="en-US" altLang="zh-TW" sz="1800" kern="0" dirty="0">
                <a:solidFill>
                  <a:srgbClr val="808080"/>
                </a:solidFill>
                <a:effectLst/>
                <a:latin typeface="Consolas" panose="020B0609020204030204" pitchFamily="49" charset="0"/>
                <a:ea typeface="新細明體" panose="02020500000000000000" pitchFamily="18" charset="-120"/>
                <a:cs typeface="Consolas" panose="020B0609020204030204" pitchFamily="49" charset="0"/>
              </a:rPr>
              <a:t>),</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1000"/>
              </a:spcAft>
            </a:pPr>
            <a:r>
              <a:rPr lang="en-US" altLang="zh-TW" sz="1800" kern="0" dirty="0" err="1">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order_date</a:t>
            </a:r>
            <a:r>
              <a:rPr lang="en-US" altLang="zh-TW" sz="1800" kern="0" dirty="0">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 </a:t>
            </a:r>
            <a:r>
              <a:rPr lang="en-US" altLang="zh-TW" sz="1800" kern="0" dirty="0">
                <a:solidFill>
                  <a:srgbClr val="0000FF"/>
                </a:solidFill>
                <a:effectLst/>
                <a:latin typeface="Consolas" panose="020B0609020204030204" pitchFamily="49" charset="0"/>
                <a:ea typeface="新細明體" panose="02020500000000000000" pitchFamily="18" charset="-120"/>
                <a:cs typeface="Consolas" panose="020B0609020204030204" pitchFamily="49" charset="0"/>
              </a:rPr>
              <a:t>date</a:t>
            </a:r>
            <a:r>
              <a:rPr lang="en-US" altLang="zh-TW" sz="1800" kern="0" dirty="0">
                <a:solidFill>
                  <a:srgbClr val="808080"/>
                </a:solidFill>
                <a:effectLst/>
                <a:latin typeface="Consolas" panose="020B0609020204030204" pitchFamily="49" charset="0"/>
                <a:ea typeface="新細明體" panose="02020500000000000000" pitchFamily="18" charset="-120"/>
                <a:cs typeface="Consolas" panose="020B0609020204030204" pitchFamily="49" charset="0"/>
              </a:rPr>
              <a:t>,</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1000"/>
              </a:spcAft>
            </a:pPr>
            <a:r>
              <a:rPr lang="en-US" altLang="zh-TW" sz="1800" kern="0" dirty="0" err="1">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big_data</a:t>
            </a:r>
            <a:r>
              <a:rPr lang="en-US" altLang="zh-TW" sz="1800" kern="0" dirty="0">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 </a:t>
            </a:r>
            <a:r>
              <a:rPr lang="en-US" altLang="zh-TW" sz="1800" kern="0" dirty="0" err="1">
                <a:solidFill>
                  <a:srgbClr val="0000FF"/>
                </a:solidFill>
                <a:effectLst/>
                <a:latin typeface="Consolas" panose="020B0609020204030204" pitchFamily="49" charset="0"/>
                <a:ea typeface="新細明體" panose="02020500000000000000" pitchFamily="18" charset="-120"/>
                <a:cs typeface="Consolas" panose="020B0609020204030204" pitchFamily="49" charset="0"/>
              </a:rPr>
              <a:t>nchar</a:t>
            </a:r>
            <a:r>
              <a:rPr lang="en-US" altLang="zh-TW" sz="1800" kern="0" dirty="0">
                <a:solidFill>
                  <a:srgbClr val="808080"/>
                </a:solidFill>
                <a:effectLst/>
                <a:latin typeface="Consolas" panose="020B0609020204030204" pitchFamily="49" charset="0"/>
                <a:ea typeface="新細明體" panose="02020500000000000000" pitchFamily="18" charset="-120"/>
                <a:cs typeface="Consolas" panose="020B0609020204030204" pitchFamily="49" charset="0"/>
              </a:rPr>
              <a:t>(</a:t>
            </a:r>
            <a:r>
              <a:rPr lang="en-US" altLang="zh-TW" sz="1800" kern="0" dirty="0">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4000</a:t>
            </a:r>
            <a:r>
              <a:rPr lang="en-US" altLang="zh-TW" sz="1800" kern="0" dirty="0">
                <a:solidFill>
                  <a:srgbClr val="808080"/>
                </a:solidFill>
                <a:effectLst/>
                <a:latin typeface="Consolas" panose="020B0609020204030204" pitchFamily="49" charset="0"/>
                <a:ea typeface="新細明體" panose="02020500000000000000" pitchFamily="18" charset="-120"/>
                <a:cs typeface="Consolas" panose="020B0609020204030204" pitchFamily="49" charset="0"/>
              </a:rPr>
              <a:t>)</a:t>
            </a:r>
            <a:r>
              <a:rPr lang="en-US" altLang="zh-TW" sz="1800" kern="0" dirty="0">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 </a:t>
            </a:r>
            <a:r>
              <a:rPr lang="en-US" altLang="zh-TW" sz="1800" kern="0" dirty="0">
                <a:solidFill>
                  <a:srgbClr val="0000FF"/>
                </a:solidFill>
                <a:effectLst/>
                <a:latin typeface="Consolas" panose="020B0609020204030204" pitchFamily="49" charset="0"/>
                <a:ea typeface="新細明體" panose="02020500000000000000" pitchFamily="18" charset="-120"/>
                <a:cs typeface="Consolas" panose="020B0609020204030204" pitchFamily="49" charset="0"/>
              </a:rPr>
              <a:t>DEFAULT</a:t>
            </a:r>
            <a:r>
              <a:rPr lang="en-US" altLang="zh-TW" sz="1800" kern="0" dirty="0">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 </a:t>
            </a:r>
            <a:r>
              <a:rPr lang="en-US" altLang="zh-TW" sz="1800" kern="0" dirty="0">
                <a:solidFill>
                  <a:srgbClr val="FF0000"/>
                </a:solidFill>
                <a:effectLst/>
                <a:latin typeface="Consolas" panose="020B0609020204030204" pitchFamily="49" charset="0"/>
                <a:ea typeface="新細明體" panose="02020500000000000000" pitchFamily="18" charset="-120"/>
                <a:cs typeface="Consolas" panose="020B0609020204030204" pitchFamily="49" charset="0"/>
              </a:rPr>
              <a:t>''</a:t>
            </a:r>
            <a:r>
              <a:rPr lang="en-US" altLang="zh-TW" sz="1800" kern="0" dirty="0">
                <a:solidFill>
                  <a:srgbClr val="808080"/>
                </a:solidFill>
                <a:effectLst/>
                <a:latin typeface="Consolas" panose="020B0609020204030204" pitchFamily="49" charset="0"/>
                <a:ea typeface="新細明體" panose="02020500000000000000" pitchFamily="18" charset="-120"/>
                <a:cs typeface="Consolas" panose="020B0609020204030204" pitchFamily="49" charset="0"/>
              </a:rPr>
              <a:t>,</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1000"/>
              </a:spcAft>
            </a:pPr>
            <a:r>
              <a:rPr lang="en-US" altLang="zh-TW" sz="1800" kern="0" dirty="0">
                <a:solidFill>
                  <a:srgbClr val="0000FF"/>
                </a:solidFill>
                <a:effectLst/>
                <a:latin typeface="Consolas" panose="020B0609020204030204" pitchFamily="49" charset="0"/>
                <a:ea typeface="新細明體" panose="02020500000000000000" pitchFamily="18" charset="-120"/>
                <a:cs typeface="Consolas" panose="020B0609020204030204" pitchFamily="49" charset="0"/>
              </a:rPr>
              <a:t>CONSTRAINT</a:t>
            </a:r>
            <a:r>
              <a:rPr lang="en-US" altLang="zh-TW" sz="1800" kern="0" dirty="0">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 </a:t>
            </a:r>
            <a:r>
              <a:rPr lang="en-US" altLang="zh-TW" sz="1800" kern="0" dirty="0" err="1">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PK_BigOrder</a:t>
            </a:r>
            <a:r>
              <a:rPr lang="en-US" altLang="zh-TW" sz="1800" kern="0" dirty="0">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 </a:t>
            </a:r>
            <a:r>
              <a:rPr lang="en-US" altLang="zh-TW" sz="1800" kern="0" dirty="0">
                <a:solidFill>
                  <a:srgbClr val="0000FF"/>
                </a:solidFill>
                <a:effectLst/>
                <a:latin typeface="Consolas" panose="020B0609020204030204" pitchFamily="49" charset="0"/>
                <a:ea typeface="新細明體" panose="02020500000000000000" pitchFamily="18" charset="-120"/>
                <a:cs typeface="Consolas" panose="020B0609020204030204" pitchFamily="49" charset="0"/>
              </a:rPr>
              <a:t>PRIMARY</a:t>
            </a:r>
            <a:r>
              <a:rPr lang="en-US" altLang="zh-TW" sz="1800" kern="0" dirty="0">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 </a:t>
            </a:r>
            <a:r>
              <a:rPr lang="en-US" altLang="zh-TW" sz="1800" kern="0" dirty="0">
                <a:solidFill>
                  <a:srgbClr val="0000FF"/>
                </a:solidFill>
                <a:effectLst/>
                <a:latin typeface="Consolas" panose="020B0609020204030204" pitchFamily="49" charset="0"/>
                <a:ea typeface="新細明體" panose="02020500000000000000" pitchFamily="18" charset="-120"/>
                <a:cs typeface="Consolas" panose="020B0609020204030204" pitchFamily="49" charset="0"/>
              </a:rPr>
              <a:t>KEY</a:t>
            </a:r>
            <a:r>
              <a:rPr lang="en-US" altLang="zh-TW" sz="1800" kern="0" dirty="0">
                <a:solidFill>
                  <a:srgbClr val="808080"/>
                </a:solidFill>
                <a:effectLst/>
                <a:latin typeface="Consolas" panose="020B0609020204030204" pitchFamily="49" charset="0"/>
                <a:ea typeface="新細明體" panose="02020500000000000000" pitchFamily="18" charset="-120"/>
                <a:cs typeface="Consolas" panose="020B0609020204030204" pitchFamily="49" charset="0"/>
              </a:rPr>
              <a:t>(</a:t>
            </a:r>
            <a:r>
              <a:rPr lang="en-US" altLang="zh-TW" sz="1800" kern="0" dirty="0" err="1">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order_id</a:t>
            </a:r>
            <a:r>
              <a:rPr lang="en-US" altLang="zh-TW" sz="1800" kern="0" dirty="0">
                <a:solidFill>
                  <a:srgbClr val="808080"/>
                </a:solidFill>
                <a:effectLst/>
                <a:latin typeface="Consolas" panose="020B0609020204030204" pitchFamily="49" charset="0"/>
                <a:ea typeface="新細明體" panose="02020500000000000000" pitchFamily="18" charset="-120"/>
                <a:cs typeface="Consolas" panose="020B0609020204030204" pitchFamily="49" charset="0"/>
              </a:rPr>
              <a:t>,</a:t>
            </a:r>
            <a:r>
              <a:rPr lang="en-US" altLang="zh-TW" sz="1800" kern="0" dirty="0">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 </a:t>
            </a:r>
            <a:r>
              <a:rPr lang="en-US" altLang="zh-TW" sz="1800" kern="0" dirty="0" err="1">
                <a:solidFill>
                  <a:srgbClr val="000000"/>
                </a:solidFill>
                <a:effectLst/>
                <a:latin typeface="Consolas" panose="020B0609020204030204" pitchFamily="49" charset="0"/>
                <a:ea typeface="新細明體" panose="02020500000000000000" pitchFamily="18" charset="-120"/>
                <a:cs typeface="Consolas" panose="020B0609020204030204" pitchFamily="49" charset="0"/>
              </a:rPr>
              <a:t>order_date</a:t>
            </a:r>
            <a:r>
              <a:rPr lang="en-US" altLang="zh-TW" sz="1800" kern="0" dirty="0">
                <a:solidFill>
                  <a:srgbClr val="808080"/>
                </a:solidFill>
                <a:effectLst/>
                <a:latin typeface="Consolas" panose="020B0609020204030204" pitchFamily="49" charset="0"/>
                <a:ea typeface="新細明體" panose="02020500000000000000" pitchFamily="18" charset="-120"/>
                <a:cs typeface="Consolas" panose="020B0609020204030204" pitchFamily="49" charset="0"/>
              </a:rPr>
              <a:t>)</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1000"/>
              </a:spcAft>
            </a:pPr>
            <a:r>
              <a:rPr lang="zh-TW" altLang="zh-TW" sz="1800" kern="0" dirty="0">
                <a:solidFill>
                  <a:srgbClr val="808080"/>
                </a:solidFill>
                <a:effectLst/>
                <a:latin typeface="Calibri" panose="020F0502020204030204" pitchFamily="34" charset="0"/>
                <a:ea typeface="Consolas" panose="020B0609020204030204" pitchFamily="49" charset="0"/>
                <a:cs typeface="Consolas" panose="020B0609020204030204" pitchFamily="49" charset="0"/>
              </a:rPr>
              <a:t>);</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indent="0">
              <a:lnSpc>
                <a:spcPct val="100000"/>
              </a:lnSpc>
              <a:buNone/>
            </a:pPr>
            <a:endParaRPr lang="en-US" altLang="zh-TW" sz="2400" dirty="0">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13027345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分割資料表範例</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pic>
        <p:nvPicPr>
          <p:cNvPr id="4" name="內容版面配置區 3">
            <a:extLst>
              <a:ext uri="{FF2B5EF4-FFF2-40B4-BE49-F238E27FC236}">
                <a16:creationId xmlns:a16="http://schemas.microsoft.com/office/drawing/2014/main" id="{B4E0B1B3-6B28-A3BF-68EF-51F1F26ACB8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9236" y="1846263"/>
            <a:ext cx="5793854" cy="4022725"/>
          </a:xfrm>
          <a:prstGeom prst="rect">
            <a:avLst/>
          </a:prstGeom>
          <a:noFill/>
          <a:ln>
            <a:noFill/>
          </a:ln>
        </p:spPr>
      </p:pic>
    </p:spTree>
    <p:extLst>
      <p:ext uri="{BB962C8B-B14F-4D97-AF65-F5344CB8AC3E}">
        <p14:creationId xmlns:p14="http://schemas.microsoft.com/office/powerpoint/2010/main" val="28897131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分割資料表範例</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pic>
        <p:nvPicPr>
          <p:cNvPr id="6" name="內容版面配置區 5">
            <a:extLst>
              <a:ext uri="{FF2B5EF4-FFF2-40B4-BE49-F238E27FC236}">
                <a16:creationId xmlns:a16="http://schemas.microsoft.com/office/drawing/2014/main" id="{71860ABB-AA0A-611D-2B19-3CF9F41577C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9078" y="1846263"/>
            <a:ext cx="5354170" cy="4022725"/>
          </a:xfrm>
          <a:prstGeom prst="rect">
            <a:avLst/>
          </a:prstGeom>
          <a:noFill/>
          <a:ln>
            <a:noFill/>
          </a:ln>
        </p:spPr>
      </p:pic>
    </p:spTree>
    <p:extLst>
      <p:ext uri="{BB962C8B-B14F-4D97-AF65-F5344CB8AC3E}">
        <p14:creationId xmlns:p14="http://schemas.microsoft.com/office/powerpoint/2010/main" val="41351076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分割資料表範例</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68870154-18C2-4CCD-379B-35408E347240}"/>
              </a:ext>
            </a:extLst>
          </p:cNvPr>
          <p:cNvSpPr>
            <a:spLocks noGrp="1"/>
          </p:cNvSpPr>
          <p:nvPr>
            <p:ph idx="1"/>
          </p:nvPr>
        </p:nvSpPr>
        <p:spPr/>
        <p:txBody>
          <a:bodyPr/>
          <a:lstStyle/>
          <a:p>
            <a:endParaRPr lang="zh-TW" altLang="en-US" dirty="0"/>
          </a:p>
        </p:txBody>
      </p:sp>
      <p:pic>
        <p:nvPicPr>
          <p:cNvPr id="5" name="圖片 4">
            <a:extLst>
              <a:ext uri="{FF2B5EF4-FFF2-40B4-BE49-F238E27FC236}">
                <a16:creationId xmlns:a16="http://schemas.microsoft.com/office/drawing/2014/main" id="{2C3B37F1-E1A5-19B9-A31F-504468C0A5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5937" y="1965476"/>
            <a:ext cx="5276850" cy="3962400"/>
          </a:xfrm>
          <a:prstGeom prst="rect">
            <a:avLst/>
          </a:prstGeom>
          <a:noFill/>
          <a:ln>
            <a:noFill/>
          </a:ln>
        </p:spPr>
      </p:pic>
    </p:spTree>
    <p:extLst>
      <p:ext uri="{BB962C8B-B14F-4D97-AF65-F5344CB8AC3E}">
        <p14:creationId xmlns:p14="http://schemas.microsoft.com/office/powerpoint/2010/main" val="37739721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分割資料表範例</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4874C4EA-9A10-FE16-D447-D2D78C1578D9}"/>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3D525BAA-ADCA-133C-E161-51669FAB74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89841" y="1906694"/>
            <a:ext cx="5276850" cy="3962400"/>
          </a:xfrm>
          <a:prstGeom prst="rect">
            <a:avLst/>
          </a:prstGeom>
          <a:noFill/>
          <a:ln>
            <a:noFill/>
          </a:ln>
        </p:spPr>
      </p:pic>
    </p:spTree>
    <p:extLst>
      <p:ext uri="{BB962C8B-B14F-4D97-AF65-F5344CB8AC3E}">
        <p14:creationId xmlns:p14="http://schemas.microsoft.com/office/powerpoint/2010/main" val="50472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81E427-6C46-0150-0507-A74A92C474EE}"/>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SQL Server</a:t>
            </a:r>
            <a:r>
              <a:rPr lang="zh-TW" altLang="en-US" b="1" dirty="0">
                <a:latin typeface="微軟正黑體" panose="020B0604030504040204" pitchFamily="34" charset="-120"/>
                <a:ea typeface="微軟正黑體" panose="020B0604030504040204" pitchFamily="34" charset="-120"/>
              </a:rPr>
              <a:t>元件</a:t>
            </a:r>
          </a:p>
        </p:txBody>
      </p:sp>
      <p:graphicFrame>
        <p:nvGraphicFramePr>
          <p:cNvPr id="4" name="內容版面配置區 3">
            <a:extLst>
              <a:ext uri="{FF2B5EF4-FFF2-40B4-BE49-F238E27FC236}">
                <a16:creationId xmlns:a16="http://schemas.microsoft.com/office/drawing/2014/main" id="{932B81FB-5D02-BDF0-87B1-9D1AB6174B93}"/>
              </a:ext>
            </a:extLst>
          </p:cNvPr>
          <p:cNvGraphicFramePr>
            <a:graphicFrameLocks noGrp="1"/>
          </p:cNvGraphicFramePr>
          <p:nvPr>
            <p:ph idx="1"/>
            <p:extLst>
              <p:ext uri="{D42A27DB-BD31-4B8C-83A1-F6EECF244321}">
                <p14:modId xmlns:p14="http://schemas.microsoft.com/office/powerpoint/2010/main" val="1288488821"/>
              </p:ext>
            </p:extLst>
          </p:nvPr>
        </p:nvGraphicFramePr>
        <p:xfrm>
          <a:off x="1268549" y="1884668"/>
          <a:ext cx="9510728" cy="3844224"/>
        </p:xfrm>
        <a:graphic>
          <a:graphicData uri="http://schemas.openxmlformats.org/drawingml/2006/table">
            <a:tbl>
              <a:tblPr firstRow="1" firstCol="1" bandRow="1">
                <a:tableStyleId>{5C22544A-7EE6-4342-B048-85BDC9FD1C3A}</a:tableStyleId>
              </a:tblPr>
              <a:tblGrid>
                <a:gridCol w="3407169">
                  <a:extLst>
                    <a:ext uri="{9D8B030D-6E8A-4147-A177-3AD203B41FA5}">
                      <a16:colId xmlns:a16="http://schemas.microsoft.com/office/drawing/2014/main" val="3383699215"/>
                    </a:ext>
                  </a:extLst>
                </a:gridCol>
                <a:gridCol w="6103559">
                  <a:extLst>
                    <a:ext uri="{9D8B030D-6E8A-4147-A177-3AD203B41FA5}">
                      <a16:colId xmlns:a16="http://schemas.microsoft.com/office/drawing/2014/main" val="3952733545"/>
                    </a:ext>
                  </a:extLst>
                </a:gridCol>
              </a:tblGrid>
              <a:tr h="301723">
                <a:tc>
                  <a:txBody>
                    <a:bodyPr/>
                    <a:lstStyle/>
                    <a:p>
                      <a:pPr algn="l"/>
                      <a:r>
                        <a:rPr lang="zh-TW" sz="1400" kern="100" dirty="0">
                          <a:effectLst/>
                          <a:latin typeface="微軟正黑體" panose="020B0604030504040204" pitchFamily="34" charset="-120"/>
                          <a:ea typeface="微軟正黑體" panose="020B0604030504040204" pitchFamily="34" charset="-120"/>
                        </a:rPr>
                        <a:t>元件</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352" marR="59352" marT="0" marB="0" anchor="ctr"/>
                </a:tc>
                <a:tc>
                  <a:txBody>
                    <a:bodyPr/>
                    <a:lstStyle/>
                    <a:p>
                      <a:r>
                        <a:rPr lang="zh-TW" sz="1400" kern="100">
                          <a:effectLst/>
                          <a:latin typeface="微軟正黑體" panose="020B0604030504040204" pitchFamily="34" charset="-120"/>
                          <a:ea typeface="微軟正黑體" panose="020B0604030504040204" pitchFamily="34" charset="-120"/>
                        </a:rPr>
                        <a:t>描述</a:t>
                      </a:r>
                      <a:endParaRPr lang="zh-TW" sz="14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352" marR="59352" marT="0" marB="0"/>
                </a:tc>
                <a:extLst>
                  <a:ext uri="{0D108BD9-81ED-4DB2-BD59-A6C34878D82A}">
                    <a16:rowId xmlns:a16="http://schemas.microsoft.com/office/drawing/2014/main" val="2892808836"/>
                  </a:ext>
                </a:extLst>
              </a:tr>
              <a:tr h="324581">
                <a:tc>
                  <a:txBody>
                    <a:bodyPr/>
                    <a:lstStyle/>
                    <a:p>
                      <a:pPr algn="l"/>
                      <a:r>
                        <a:rPr lang="en-US" sz="1400" kern="100" dirty="0">
                          <a:effectLst/>
                          <a:latin typeface="微軟正黑體" panose="020B0604030504040204" pitchFamily="34" charset="-120"/>
                          <a:ea typeface="微軟正黑體" panose="020B0604030504040204" pitchFamily="34" charset="-120"/>
                        </a:rPr>
                        <a:t>SQL Server</a:t>
                      </a:r>
                      <a:r>
                        <a:rPr lang="zh-TW" sz="1400" kern="100" dirty="0">
                          <a:effectLst/>
                          <a:latin typeface="微軟正黑體" panose="020B0604030504040204" pitchFamily="34" charset="-120"/>
                          <a:ea typeface="微軟正黑體" panose="020B0604030504040204" pitchFamily="34" charset="-120"/>
                        </a:rPr>
                        <a:t>資料庫引擎</a:t>
                      </a:r>
                      <a:r>
                        <a:rPr lang="en-US" sz="1400" kern="100" dirty="0">
                          <a:effectLst/>
                          <a:latin typeface="微軟正黑體" panose="020B0604030504040204" pitchFamily="34" charset="-120"/>
                          <a:ea typeface="微軟正黑體" panose="020B0604030504040204" pitchFamily="34" charset="-120"/>
                        </a:rPr>
                        <a:t>(Database Engine)</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352" marR="59352" marT="0" marB="0" anchor="ctr"/>
                </a:tc>
                <a:tc>
                  <a:txBody>
                    <a:bodyPr/>
                    <a:lstStyle/>
                    <a:p>
                      <a:pPr algn="just"/>
                      <a:r>
                        <a:rPr lang="zh-TW" sz="1400" kern="100" dirty="0">
                          <a:effectLst/>
                          <a:latin typeface="微軟正黑體" panose="020B0604030504040204" pitchFamily="34" charset="-120"/>
                          <a:ea typeface="微軟正黑體" panose="020B0604030504040204" pitchFamily="34" charset="-120"/>
                        </a:rPr>
                        <a:t>基於結構化查詢語言</a:t>
                      </a:r>
                      <a:r>
                        <a:rPr lang="en-US" sz="1400" kern="100" dirty="0">
                          <a:effectLst/>
                          <a:latin typeface="微軟正黑體" panose="020B0604030504040204" pitchFamily="34" charset="-120"/>
                          <a:ea typeface="微軟正黑體" panose="020B0604030504040204" pitchFamily="34" charset="-120"/>
                        </a:rPr>
                        <a:t>(SQL)</a:t>
                      </a:r>
                      <a:r>
                        <a:rPr lang="zh-TW" sz="1400" kern="100" dirty="0">
                          <a:effectLst/>
                          <a:latin typeface="微軟正黑體" panose="020B0604030504040204" pitchFamily="34" charset="-120"/>
                          <a:ea typeface="微軟正黑體" panose="020B0604030504040204" pitchFamily="34" charset="-120"/>
                        </a:rPr>
                        <a:t>的關聯式資料庫語言。</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352" marR="59352" marT="0" marB="0" anchor="ctr"/>
                </a:tc>
                <a:extLst>
                  <a:ext uri="{0D108BD9-81ED-4DB2-BD59-A6C34878D82A}">
                    <a16:rowId xmlns:a16="http://schemas.microsoft.com/office/drawing/2014/main" val="57869384"/>
                  </a:ext>
                </a:extLst>
              </a:tr>
              <a:tr h="318763">
                <a:tc>
                  <a:txBody>
                    <a:bodyPr/>
                    <a:lstStyle/>
                    <a:p>
                      <a:pPr algn="l"/>
                      <a:r>
                        <a:rPr lang="en-US" sz="1400" kern="100" dirty="0">
                          <a:effectLst/>
                          <a:latin typeface="微軟正黑體" panose="020B0604030504040204" pitchFamily="34" charset="-120"/>
                          <a:ea typeface="微軟正黑體" panose="020B0604030504040204" pitchFamily="34" charset="-120"/>
                        </a:rPr>
                        <a:t>Analysis Services(SSAS)</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352" marR="59352" marT="0" marB="0" anchor="ctr"/>
                </a:tc>
                <a:tc>
                  <a:txBody>
                    <a:bodyPr/>
                    <a:lstStyle/>
                    <a:p>
                      <a:pPr algn="just"/>
                      <a:r>
                        <a:rPr lang="zh-TW" sz="1400" kern="100" dirty="0">
                          <a:effectLst/>
                          <a:latin typeface="微軟正黑體" panose="020B0604030504040204" pitchFamily="34" charset="-120"/>
                          <a:ea typeface="微軟正黑體" panose="020B0604030504040204" pitchFamily="34" charset="-120"/>
                        </a:rPr>
                        <a:t>線上分析系統</a:t>
                      </a:r>
                      <a:r>
                        <a:rPr lang="en-US" sz="1400" kern="100" dirty="0">
                          <a:effectLst/>
                          <a:latin typeface="微軟正黑體" panose="020B0604030504040204" pitchFamily="34" charset="-120"/>
                          <a:ea typeface="微軟正黑體" panose="020B0604030504040204" pitchFamily="34" charset="-120"/>
                        </a:rPr>
                        <a:t>(OLAP)</a:t>
                      </a:r>
                      <a:r>
                        <a:rPr lang="zh-TW" sz="1400" kern="100" dirty="0">
                          <a:effectLst/>
                          <a:latin typeface="微軟正黑體" panose="020B0604030504040204" pitchFamily="34" charset="-120"/>
                          <a:ea typeface="微軟正黑體" panose="020B0604030504040204" pitchFamily="34" charset="-120"/>
                        </a:rPr>
                        <a:t>引擎，用以建立分析維度，以及資料採礦工具。</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352" marR="59352" marT="0" marB="0" anchor="ctr"/>
                </a:tc>
                <a:extLst>
                  <a:ext uri="{0D108BD9-81ED-4DB2-BD59-A6C34878D82A}">
                    <a16:rowId xmlns:a16="http://schemas.microsoft.com/office/drawing/2014/main" val="2674543395"/>
                  </a:ext>
                </a:extLst>
              </a:tr>
              <a:tr h="300030">
                <a:tc>
                  <a:txBody>
                    <a:bodyPr/>
                    <a:lstStyle/>
                    <a:p>
                      <a:pPr algn="l"/>
                      <a:r>
                        <a:rPr lang="en-US" sz="1400" kern="100" dirty="0">
                          <a:effectLst/>
                          <a:latin typeface="微軟正黑體" panose="020B0604030504040204" pitchFamily="34" charset="-120"/>
                          <a:ea typeface="微軟正黑體" panose="020B0604030504040204" pitchFamily="34" charset="-120"/>
                        </a:rPr>
                        <a:t>Reporting Services(SSRS)</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352" marR="59352" marT="0" marB="0" anchor="ctr"/>
                </a:tc>
                <a:tc>
                  <a:txBody>
                    <a:bodyPr/>
                    <a:lstStyle/>
                    <a:p>
                      <a:pPr algn="just"/>
                      <a:r>
                        <a:rPr lang="zh-TW" sz="1400" kern="100" dirty="0">
                          <a:effectLst/>
                          <a:latin typeface="微軟正黑體" panose="020B0604030504040204" pitchFamily="34" charset="-120"/>
                          <a:ea typeface="微軟正黑體" panose="020B0604030504040204" pitchFamily="34" charset="-120"/>
                        </a:rPr>
                        <a:t>提供網頁式介面，讓使用者可以設計報表的工具。</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352" marR="59352" marT="0" marB="0" anchor="ctr"/>
                </a:tc>
                <a:extLst>
                  <a:ext uri="{0D108BD9-81ED-4DB2-BD59-A6C34878D82A}">
                    <a16:rowId xmlns:a16="http://schemas.microsoft.com/office/drawing/2014/main" val="462813190"/>
                  </a:ext>
                </a:extLst>
              </a:tr>
              <a:tr h="584441">
                <a:tc>
                  <a:txBody>
                    <a:bodyPr/>
                    <a:lstStyle/>
                    <a:p>
                      <a:pPr algn="l"/>
                      <a:r>
                        <a:rPr lang="en-US" sz="1400" kern="100" dirty="0">
                          <a:effectLst/>
                          <a:latin typeface="微軟正黑體" panose="020B0604030504040204" pitchFamily="34" charset="-120"/>
                          <a:ea typeface="微軟正黑體" panose="020B0604030504040204" pitchFamily="34" charset="-120"/>
                        </a:rPr>
                        <a:t>Integration Services(SSIS)</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352" marR="59352" marT="0" marB="0" anchor="ctr"/>
                </a:tc>
                <a:tc>
                  <a:txBody>
                    <a:bodyPr/>
                    <a:lstStyle/>
                    <a:p>
                      <a:pPr algn="just"/>
                      <a:r>
                        <a:rPr lang="en-US" sz="1400" kern="100" dirty="0">
                          <a:effectLst/>
                          <a:latin typeface="微軟正黑體" panose="020B0604030504040204" pitchFamily="34" charset="-120"/>
                          <a:ea typeface="微軟正黑體" panose="020B0604030504040204" pitchFamily="34" charset="-120"/>
                        </a:rPr>
                        <a:t>Integration Services </a:t>
                      </a:r>
                      <a:r>
                        <a:rPr lang="zh-TW" sz="1400" kern="100" dirty="0">
                          <a:effectLst/>
                          <a:latin typeface="微軟正黑體" panose="020B0604030504040204" pitchFamily="34" charset="-120"/>
                          <a:ea typeface="微軟正黑體" panose="020B0604030504040204" pitchFamily="34" charset="-120"/>
                        </a:rPr>
                        <a:t>是一組圖形化工具和可程式化物件，可用於移動、複製和轉換資料。</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352" marR="59352" marT="0" marB="0" anchor="ctr"/>
                </a:tc>
                <a:extLst>
                  <a:ext uri="{0D108BD9-81ED-4DB2-BD59-A6C34878D82A}">
                    <a16:rowId xmlns:a16="http://schemas.microsoft.com/office/drawing/2014/main" val="2201667573"/>
                  </a:ext>
                </a:extLst>
              </a:tr>
              <a:tr h="325604">
                <a:tc>
                  <a:txBody>
                    <a:bodyPr/>
                    <a:lstStyle/>
                    <a:p>
                      <a:pPr algn="l"/>
                      <a:r>
                        <a:rPr lang="en-US" sz="1400" kern="100" dirty="0">
                          <a:effectLst/>
                          <a:latin typeface="微軟正黑體" panose="020B0604030504040204" pitchFamily="34" charset="-120"/>
                          <a:ea typeface="微軟正黑體" panose="020B0604030504040204" pitchFamily="34" charset="-120"/>
                        </a:rPr>
                        <a:t>Master Data Services(MDS)</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352" marR="59352" marT="0" marB="0" anchor="ctr"/>
                </a:tc>
                <a:tc>
                  <a:txBody>
                    <a:bodyPr/>
                    <a:lstStyle/>
                    <a:p>
                      <a:pPr algn="just"/>
                      <a:r>
                        <a:rPr lang="en-US" sz="1400" kern="100" dirty="0">
                          <a:effectLst/>
                          <a:latin typeface="微軟正黑體" panose="020B0604030504040204" pitchFamily="34" charset="-120"/>
                          <a:ea typeface="微軟正黑體" panose="020B0604030504040204" pitchFamily="34" charset="-120"/>
                        </a:rPr>
                        <a:t>Master Data Services (MDS) </a:t>
                      </a:r>
                      <a:r>
                        <a:rPr lang="zh-TW" sz="1400" kern="100" dirty="0">
                          <a:effectLst/>
                          <a:latin typeface="微軟正黑體" panose="020B0604030504040204" pitchFamily="34" charset="-120"/>
                          <a:ea typeface="微軟正黑體" panose="020B0604030504040204" pitchFamily="34" charset="-120"/>
                        </a:rPr>
                        <a:t>是用於主要資料管理的</a:t>
                      </a:r>
                      <a:r>
                        <a:rPr lang="en-US" sz="1400" kern="100" dirty="0">
                          <a:effectLst/>
                          <a:latin typeface="微軟正黑體" panose="020B0604030504040204" pitchFamily="34" charset="-120"/>
                          <a:ea typeface="微軟正黑體" panose="020B0604030504040204" pitchFamily="34" charset="-120"/>
                        </a:rPr>
                        <a:t> SQL Server </a:t>
                      </a:r>
                      <a:r>
                        <a:rPr lang="zh-TW" sz="1400" kern="100" dirty="0">
                          <a:effectLst/>
                          <a:latin typeface="微軟正黑體" panose="020B0604030504040204" pitchFamily="34" charset="-120"/>
                          <a:ea typeface="微軟正黑體" panose="020B0604030504040204" pitchFamily="34" charset="-120"/>
                        </a:rPr>
                        <a:t>解決方案。</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352" marR="59352" marT="0" marB="0" anchor="ctr"/>
                </a:tc>
                <a:extLst>
                  <a:ext uri="{0D108BD9-81ED-4DB2-BD59-A6C34878D82A}">
                    <a16:rowId xmlns:a16="http://schemas.microsoft.com/office/drawing/2014/main" val="3019544126"/>
                  </a:ext>
                </a:extLst>
              </a:tr>
              <a:tr h="487681">
                <a:tc>
                  <a:txBody>
                    <a:bodyPr/>
                    <a:lstStyle/>
                    <a:p>
                      <a:pPr algn="l"/>
                      <a:r>
                        <a:rPr lang="en-US" sz="1400" kern="100" dirty="0">
                          <a:effectLst/>
                          <a:latin typeface="微軟正黑體" panose="020B0604030504040204" pitchFamily="34" charset="-120"/>
                          <a:ea typeface="微軟正黑體" panose="020B0604030504040204" pitchFamily="34" charset="-120"/>
                        </a:rPr>
                        <a:t>Data Quality Services(DQS)</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352" marR="59352" marT="0" marB="0" anchor="ctr"/>
                </a:tc>
                <a:tc>
                  <a:txBody>
                    <a:bodyPr/>
                    <a:lstStyle/>
                    <a:p>
                      <a:pPr algn="just"/>
                      <a:r>
                        <a:rPr lang="en-US" sz="1400" kern="100" dirty="0">
                          <a:effectLst/>
                          <a:latin typeface="微軟正黑體" panose="020B0604030504040204" pitchFamily="34" charset="-120"/>
                          <a:ea typeface="微軟正黑體" panose="020B0604030504040204" pitchFamily="34" charset="-120"/>
                        </a:rPr>
                        <a:t>DQS </a:t>
                      </a:r>
                      <a:r>
                        <a:rPr lang="zh-TW" sz="1400" kern="100" dirty="0">
                          <a:effectLst/>
                          <a:latin typeface="微軟正黑體" panose="020B0604030504040204" pitchFamily="34" charset="-120"/>
                          <a:ea typeface="微軟正黑體" panose="020B0604030504040204" pitchFamily="34" charset="-120"/>
                        </a:rPr>
                        <a:t>可讓使用參考資料提供者所提供的雲端式</a:t>
                      </a:r>
                      <a:r>
                        <a:rPr lang="en-US" sz="1400" kern="100" dirty="0">
                          <a:effectLst/>
                          <a:latin typeface="微軟正黑體" panose="020B0604030504040204" pitchFamily="34" charset="-120"/>
                          <a:ea typeface="微軟正黑體" panose="020B0604030504040204" pitchFamily="34" charset="-120"/>
                        </a:rPr>
                        <a:t> Reference Data Services</a:t>
                      </a:r>
                      <a:r>
                        <a:rPr lang="zh-TW" sz="1400" kern="100" dirty="0">
                          <a:effectLst/>
                          <a:latin typeface="微軟正黑體" panose="020B0604030504040204" pitchFamily="34" charset="-120"/>
                          <a:ea typeface="微軟正黑體" panose="020B0604030504040204" pitchFamily="34" charset="-120"/>
                        </a:rPr>
                        <a:t>，執行資料清理。</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352" marR="59352" marT="0" marB="0" anchor="ctr"/>
                </a:tc>
                <a:extLst>
                  <a:ext uri="{0D108BD9-81ED-4DB2-BD59-A6C34878D82A}">
                    <a16:rowId xmlns:a16="http://schemas.microsoft.com/office/drawing/2014/main" val="3497319204"/>
                  </a:ext>
                </a:extLst>
              </a:tr>
              <a:tr h="469295">
                <a:tc>
                  <a:txBody>
                    <a:bodyPr/>
                    <a:lstStyle/>
                    <a:p>
                      <a:pPr algn="l"/>
                      <a:r>
                        <a:rPr lang="en-US" sz="1400" kern="100" dirty="0">
                          <a:effectLst/>
                          <a:latin typeface="微軟正黑體" panose="020B0604030504040204" pitchFamily="34" charset="-120"/>
                          <a:ea typeface="微軟正黑體" panose="020B0604030504040204" pitchFamily="34" charset="-120"/>
                        </a:rPr>
                        <a:t>Machine Learning </a:t>
                      </a:r>
                      <a:r>
                        <a:rPr lang="zh-TW" sz="1400" kern="100" dirty="0">
                          <a:effectLst/>
                          <a:latin typeface="微軟正黑體" panose="020B0604030504040204" pitchFamily="34" charset="-120"/>
                          <a:ea typeface="微軟正黑體" panose="020B0604030504040204" pitchFamily="34" charset="-120"/>
                        </a:rPr>
                        <a:t>服務</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352" marR="59352" marT="0" marB="0" anchor="ctr"/>
                </a:tc>
                <a:tc>
                  <a:txBody>
                    <a:bodyPr/>
                    <a:lstStyle/>
                    <a:p>
                      <a:pPr algn="just"/>
                      <a:r>
                        <a:rPr lang="en-US" sz="1400" kern="100" dirty="0">
                          <a:effectLst/>
                          <a:latin typeface="微軟正黑體" panose="020B0604030504040204" pitchFamily="34" charset="-120"/>
                          <a:ea typeface="微軟正黑體" panose="020B0604030504040204" pitchFamily="34" charset="-120"/>
                        </a:rPr>
                        <a:t>Machine Learning </a:t>
                      </a:r>
                      <a:r>
                        <a:rPr lang="zh-TW" sz="1400" kern="100" dirty="0">
                          <a:effectLst/>
                          <a:latin typeface="微軟正黑體" panose="020B0604030504040204" pitchFamily="34" charset="-120"/>
                          <a:ea typeface="微軟正黑體" panose="020B0604030504040204" pitchFamily="34" charset="-120"/>
                        </a:rPr>
                        <a:t>服務</a:t>
                      </a:r>
                      <a:r>
                        <a:rPr lang="en-US" sz="1400" kern="100" dirty="0">
                          <a:effectLst/>
                          <a:latin typeface="微軟正黑體" panose="020B0604030504040204" pitchFamily="34" charset="-120"/>
                          <a:ea typeface="微軟正黑體" panose="020B0604030504040204" pitchFamily="34" charset="-120"/>
                        </a:rPr>
                        <a:t> (</a:t>
                      </a:r>
                      <a:r>
                        <a:rPr lang="zh-TW" sz="1400" kern="100" dirty="0">
                          <a:effectLst/>
                          <a:latin typeface="微軟正黑體" panose="020B0604030504040204" pitchFamily="34" charset="-120"/>
                          <a:ea typeface="微軟正黑體" panose="020B0604030504040204" pitchFamily="34" charset="-120"/>
                        </a:rPr>
                        <a:t>資料庫內</a:t>
                      </a:r>
                      <a:r>
                        <a:rPr lang="en-US" sz="1400" kern="100" dirty="0">
                          <a:effectLst/>
                          <a:latin typeface="微軟正黑體" panose="020B0604030504040204" pitchFamily="34" charset="-120"/>
                          <a:ea typeface="微軟正黑體" panose="020B0604030504040204" pitchFamily="34" charset="-120"/>
                        </a:rPr>
                        <a:t>) </a:t>
                      </a:r>
                      <a:r>
                        <a:rPr lang="zh-TW" sz="1400" kern="100" dirty="0">
                          <a:effectLst/>
                          <a:latin typeface="微軟正黑體" panose="020B0604030504040204" pitchFamily="34" charset="-120"/>
                          <a:ea typeface="微軟正黑體" panose="020B0604030504040204" pitchFamily="34" charset="-120"/>
                        </a:rPr>
                        <a:t>支援使用企業資料來源之可調整的分散式</a:t>
                      </a:r>
                      <a:r>
                        <a:rPr lang="en-US" sz="1400" kern="100" dirty="0">
                          <a:effectLst/>
                          <a:latin typeface="微軟正黑體" panose="020B0604030504040204" pitchFamily="34" charset="-120"/>
                          <a:ea typeface="微軟正黑體" panose="020B0604030504040204" pitchFamily="34" charset="-120"/>
                        </a:rPr>
                        <a:t> Machine Learning </a:t>
                      </a:r>
                      <a:r>
                        <a:rPr lang="zh-TW" sz="1400" kern="100" dirty="0">
                          <a:effectLst/>
                          <a:latin typeface="微軟正黑體" panose="020B0604030504040204" pitchFamily="34" charset="-120"/>
                          <a:ea typeface="微軟正黑體" panose="020B0604030504040204" pitchFamily="34" charset="-120"/>
                        </a:rPr>
                        <a:t>解決方案。</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352" marR="59352" marT="0" marB="0" anchor="ctr"/>
                </a:tc>
                <a:extLst>
                  <a:ext uri="{0D108BD9-81ED-4DB2-BD59-A6C34878D82A}">
                    <a16:rowId xmlns:a16="http://schemas.microsoft.com/office/drawing/2014/main" val="2776514253"/>
                  </a:ext>
                </a:extLst>
              </a:tr>
              <a:tr h="314427">
                <a:tc>
                  <a:txBody>
                    <a:bodyPr/>
                    <a:lstStyle/>
                    <a:p>
                      <a:pPr algn="l"/>
                      <a:r>
                        <a:rPr lang="zh-TW" sz="1400" kern="100" dirty="0">
                          <a:effectLst/>
                          <a:latin typeface="微軟正黑體" panose="020B0604030504040204" pitchFamily="34" charset="-120"/>
                          <a:ea typeface="微軟正黑體" panose="020B0604030504040204" pitchFamily="34" charset="-120"/>
                        </a:rPr>
                        <a:t>使用</a:t>
                      </a:r>
                      <a:r>
                        <a:rPr lang="en-US" sz="1400" kern="100" dirty="0">
                          <a:effectLst/>
                          <a:latin typeface="微軟正黑體" panose="020B0604030504040204" pitchFamily="34" charset="-120"/>
                          <a:ea typeface="微軟正黑體" panose="020B0604030504040204" pitchFamily="34" charset="-120"/>
                        </a:rPr>
                        <a:t> </a:t>
                      </a:r>
                      <a:r>
                        <a:rPr lang="en-US" sz="1400" kern="100" dirty="0" err="1">
                          <a:effectLst/>
                          <a:latin typeface="微軟正黑體" panose="020B0604030504040204" pitchFamily="34" charset="-120"/>
                          <a:ea typeface="微軟正黑體" panose="020B0604030504040204" pitchFamily="34" charset="-120"/>
                        </a:rPr>
                        <a:t>PolyBase</a:t>
                      </a:r>
                      <a:r>
                        <a:rPr lang="en-US" sz="1400" kern="100" dirty="0">
                          <a:effectLst/>
                          <a:latin typeface="微軟正黑體" panose="020B0604030504040204" pitchFamily="34" charset="-120"/>
                          <a:ea typeface="微軟正黑體" panose="020B0604030504040204" pitchFamily="34" charset="-120"/>
                        </a:rPr>
                        <a:t> </a:t>
                      </a:r>
                      <a:r>
                        <a:rPr lang="zh-TW" sz="1400" kern="100" dirty="0">
                          <a:effectLst/>
                          <a:latin typeface="微軟正黑體" panose="020B0604030504040204" pitchFamily="34" charset="-120"/>
                          <a:ea typeface="微軟正黑體" panose="020B0604030504040204" pitchFamily="34" charset="-120"/>
                        </a:rPr>
                        <a:t>的資料虛擬化</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352" marR="59352" marT="0" marB="0" anchor="ctr"/>
                </a:tc>
                <a:tc>
                  <a:txBody>
                    <a:bodyPr/>
                    <a:lstStyle/>
                    <a:p>
                      <a:pPr algn="just"/>
                      <a:r>
                        <a:rPr lang="zh-TW" sz="1400" kern="100" dirty="0">
                          <a:effectLst/>
                          <a:latin typeface="微軟正黑體" panose="020B0604030504040204" pitchFamily="34" charset="-120"/>
                          <a:ea typeface="微軟正黑體" panose="020B0604030504040204" pitchFamily="34" charset="-120"/>
                        </a:rPr>
                        <a:t>從</a:t>
                      </a:r>
                      <a:r>
                        <a:rPr lang="en-US" sz="1400" kern="100" dirty="0">
                          <a:effectLst/>
                          <a:latin typeface="微軟正黑體" panose="020B0604030504040204" pitchFamily="34" charset="-120"/>
                          <a:ea typeface="微軟正黑體" panose="020B0604030504040204" pitchFamily="34" charset="-120"/>
                        </a:rPr>
                        <a:t>SQL Server</a:t>
                      </a:r>
                      <a:r>
                        <a:rPr lang="zh-TW" sz="1400" kern="100" dirty="0">
                          <a:effectLst/>
                          <a:latin typeface="微軟正黑體" panose="020B0604030504040204" pitchFamily="34" charset="-120"/>
                          <a:ea typeface="微軟正黑體" panose="020B0604030504040204" pitchFamily="34" charset="-120"/>
                        </a:rPr>
                        <a:t>查詢不同類型的資料來源資料類型。</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352" marR="59352" marT="0" marB="0" anchor="ctr"/>
                </a:tc>
                <a:extLst>
                  <a:ext uri="{0D108BD9-81ED-4DB2-BD59-A6C34878D82A}">
                    <a16:rowId xmlns:a16="http://schemas.microsoft.com/office/drawing/2014/main" val="2503969163"/>
                  </a:ext>
                </a:extLst>
              </a:tr>
              <a:tr h="315540">
                <a:tc>
                  <a:txBody>
                    <a:bodyPr/>
                    <a:lstStyle/>
                    <a:p>
                      <a:pPr algn="l"/>
                      <a:r>
                        <a:rPr lang="en-US" sz="1400" kern="100" dirty="0">
                          <a:effectLst/>
                          <a:latin typeface="微軟正黑體" panose="020B0604030504040204" pitchFamily="34" charset="-120"/>
                          <a:ea typeface="微軟正黑體" panose="020B0604030504040204" pitchFamily="34" charset="-120"/>
                        </a:rPr>
                        <a:t>Azure </a:t>
                      </a:r>
                      <a:r>
                        <a:rPr lang="zh-TW" sz="1400" kern="100" dirty="0">
                          <a:effectLst/>
                          <a:latin typeface="微軟正黑體" panose="020B0604030504040204" pitchFamily="34" charset="-120"/>
                          <a:ea typeface="微軟正黑體" panose="020B0604030504040204" pitchFamily="34" charset="-120"/>
                        </a:rPr>
                        <a:t>連線服務</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352" marR="59352" marT="0" marB="0" anchor="ctr"/>
                </a:tc>
                <a:tc>
                  <a:txBody>
                    <a:bodyPr/>
                    <a:lstStyle/>
                    <a:p>
                      <a:pPr algn="just"/>
                      <a:r>
                        <a:rPr lang="en-US" sz="1400" kern="100" dirty="0">
                          <a:effectLst/>
                          <a:latin typeface="微軟正黑體" panose="020B0604030504040204" pitchFamily="34" charset="-120"/>
                          <a:ea typeface="微軟正黑體" panose="020B0604030504040204" pitchFamily="34" charset="-120"/>
                        </a:rPr>
                        <a:t>SQL Server 2022 (16.x)</a:t>
                      </a:r>
                      <a:r>
                        <a:rPr lang="zh-TW" sz="1400" kern="100" dirty="0">
                          <a:effectLst/>
                          <a:latin typeface="微軟正黑體" panose="020B0604030504040204" pitchFamily="34" charset="-120"/>
                          <a:ea typeface="微軟正黑體" panose="020B0604030504040204" pitchFamily="34" charset="-120"/>
                        </a:rPr>
                        <a:t>擴充</a:t>
                      </a:r>
                      <a:r>
                        <a:rPr lang="en-US" sz="1400" kern="100" dirty="0">
                          <a:effectLst/>
                          <a:latin typeface="微軟正黑體" panose="020B0604030504040204" pitchFamily="34" charset="-120"/>
                          <a:ea typeface="微軟正黑體" panose="020B0604030504040204" pitchFamily="34" charset="-120"/>
                        </a:rPr>
                        <a:t>Azure</a:t>
                      </a:r>
                      <a:r>
                        <a:rPr lang="zh-TW" sz="1400" kern="100" dirty="0">
                          <a:effectLst/>
                          <a:latin typeface="微軟正黑體" panose="020B0604030504040204" pitchFamily="34" charset="-120"/>
                          <a:ea typeface="微軟正黑體" panose="020B0604030504040204" pitchFamily="34" charset="-120"/>
                        </a:rPr>
                        <a:t>連線服務和功能。</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352" marR="59352" marT="0" marB="0" anchor="ctr"/>
                </a:tc>
                <a:extLst>
                  <a:ext uri="{0D108BD9-81ED-4DB2-BD59-A6C34878D82A}">
                    <a16:rowId xmlns:a16="http://schemas.microsoft.com/office/drawing/2014/main" val="652485226"/>
                  </a:ext>
                </a:extLst>
              </a:tr>
            </a:tbl>
          </a:graphicData>
        </a:graphic>
      </p:graphicFrame>
    </p:spTree>
    <p:extLst>
      <p:ext uri="{BB962C8B-B14F-4D97-AF65-F5344CB8AC3E}">
        <p14:creationId xmlns:p14="http://schemas.microsoft.com/office/powerpoint/2010/main" val="477559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分割資料表範例</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D2899394-2769-0FCD-622F-9CBC53E8BA50}"/>
              </a:ext>
            </a:extLst>
          </p:cNvPr>
          <p:cNvSpPr>
            <a:spLocks noGrp="1"/>
          </p:cNvSpPr>
          <p:nvPr>
            <p:ph idx="1"/>
          </p:nvPr>
        </p:nvSpPr>
        <p:spPr/>
        <p:txBody>
          <a:bodyPr/>
          <a:lstStyle/>
          <a:p>
            <a:endParaRPr lang="zh-TW" altLang="en-US" dirty="0"/>
          </a:p>
        </p:txBody>
      </p:sp>
      <p:pic>
        <p:nvPicPr>
          <p:cNvPr id="5" name="圖片 4">
            <a:extLst>
              <a:ext uri="{FF2B5EF4-FFF2-40B4-BE49-F238E27FC236}">
                <a16:creationId xmlns:a16="http://schemas.microsoft.com/office/drawing/2014/main" id="{C5434D9B-2349-A618-189C-492788A7C6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99518" y="1906694"/>
            <a:ext cx="5276850" cy="3962400"/>
          </a:xfrm>
          <a:prstGeom prst="rect">
            <a:avLst/>
          </a:prstGeom>
          <a:noFill/>
          <a:ln>
            <a:noFill/>
          </a:ln>
        </p:spPr>
      </p:pic>
    </p:spTree>
    <p:extLst>
      <p:ext uri="{BB962C8B-B14F-4D97-AF65-F5344CB8AC3E}">
        <p14:creationId xmlns:p14="http://schemas.microsoft.com/office/powerpoint/2010/main" val="34194438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分割資料表範例</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pic>
        <p:nvPicPr>
          <p:cNvPr id="3" name="內容版面配置區 2">
            <a:extLst>
              <a:ext uri="{FF2B5EF4-FFF2-40B4-BE49-F238E27FC236}">
                <a16:creationId xmlns:a16="http://schemas.microsoft.com/office/drawing/2014/main" id="{14EE1CD7-91D9-17F9-7055-0BBE1811098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71630" y="1928511"/>
            <a:ext cx="5354170" cy="4022725"/>
          </a:xfrm>
          <a:prstGeom prst="rect">
            <a:avLst/>
          </a:prstGeom>
          <a:noFill/>
          <a:ln>
            <a:noFill/>
          </a:ln>
        </p:spPr>
      </p:pic>
    </p:spTree>
    <p:extLst>
      <p:ext uri="{BB962C8B-B14F-4D97-AF65-F5344CB8AC3E}">
        <p14:creationId xmlns:p14="http://schemas.microsoft.com/office/powerpoint/2010/main" val="28913281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分割資料表範例</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FE62A19E-2682-75FC-4A01-D359ECD7E490}"/>
              </a:ext>
            </a:extLst>
          </p:cNvPr>
          <p:cNvSpPr>
            <a:spLocks noGrp="1"/>
          </p:cNvSpPr>
          <p:nvPr>
            <p:ph idx="1"/>
          </p:nvPr>
        </p:nvSpPr>
        <p:spPr/>
        <p:txBody>
          <a:bodyPr/>
          <a:lstStyle/>
          <a:p>
            <a:endParaRPr lang="zh-TW" altLang="en-US" dirty="0"/>
          </a:p>
        </p:txBody>
      </p:sp>
      <p:pic>
        <p:nvPicPr>
          <p:cNvPr id="6" name="圖片 5">
            <a:extLst>
              <a:ext uri="{FF2B5EF4-FFF2-40B4-BE49-F238E27FC236}">
                <a16:creationId xmlns:a16="http://schemas.microsoft.com/office/drawing/2014/main" id="{F86B1C79-8EAD-C306-CC45-51C733D6AE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59426" y="2708653"/>
            <a:ext cx="3086100" cy="1895475"/>
          </a:xfrm>
          <a:prstGeom prst="rect">
            <a:avLst/>
          </a:prstGeom>
          <a:noFill/>
          <a:ln>
            <a:noFill/>
          </a:ln>
        </p:spPr>
      </p:pic>
    </p:spTree>
    <p:extLst>
      <p:ext uri="{BB962C8B-B14F-4D97-AF65-F5344CB8AC3E}">
        <p14:creationId xmlns:p14="http://schemas.microsoft.com/office/powerpoint/2010/main" val="32051509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分割資料表範例</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FE62A19E-2682-75FC-4A01-D359ECD7E490}"/>
              </a:ext>
            </a:extLst>
          </p:cNvPr>
          <p:cNvSpPr>
            <a:spLocks noGrp="1"/>
          </p:cNvSpPr>
          <p:nvPr>
            <p:ph idx="1"/>
          </p:nvPr>
        </p:nvSpPr>
        <p:spPr/>
        <p:txBody>
          <a:bodyPr/>
          <a:lstStyle/>
          <a:p>
            <a:endParaRPr lang="zh-TW" altLang="en-US" dirty="0"/>
          </a:p>
        </p:txBody>
      </p:sp>
      <p:pic>
        <p:nvPicPr>
          <p:cNvPr id="3" name="圖片 2">
            <a:extLst>
              <a:ext uri="{FF2B5EF4-FFF2-40B4-BE49-F238E27FC236}">
                <a16:creationId xmlns:a16="http://schemas.microsoft.com/office/drawing/2014/main" id="{6598A08E-0FB0-69EE-80F5-D59AB5BB77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01080" y="1845734"/>
            <a:ext cx="5276850" cy="3962400"/>
          </a:xfrm>
          <a:prstGeom prst="rect">
            <a:avLst/>
          </a:prstGeom>
          <a:noFill/>
          <a:ln>
            <a:noFill/>
          </a:ln>
        </p:spPr>
      </p:pic>
    </p:spTree>
    <p:extLst>
      <p:ext uri="{BB962C8B-B14F-4D97-AF65-F5344CB8AC3E}">
        <p14:creationId xmlns:p14="http://schemas.microsoft.com/office/powerpoint/2010/main" val="1626853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分割資料表範例</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pic>
        <p:nvPicPr>
          <p:cNvPr id="4" name="內容版面配置區 3">
            <a:extLst>
              <a:ext uri="{FF2B5EF4-FFF2-40B4-BE49-F238E27FC236}">
                <a16:creationId xmlns:a16="http://schemas.microsoft.com/office/drawing/2014/main" id="{A3FD2057-0FCE-6118-64F9-51376541812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1993" y="1952701"/>
            <a:ext cx="5354170" cy="4022725"/>
          </a:xfrm>
          <a:prstGeom prst="rect">
            <a:avLst/>
          </a:prstGeom>
          <a:noFill/>
          <a:ln>
            <a:noFill/>
          </a:ln>
        </p:spPr>
      </p:pic>
    </p:spTree>
    <p:extLst>
      <p:ext uri="{BB962C8B-B14F-4D97-AF65-F5344CB8AC3E}">
        <p14:creationId xmlns:p14="http://schemas.microsoft.com/office/powerpoint/2010/main" val="19198593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分割資料表範例</a:t>
            </a:r>
            <a:r>
              <a:rPr lang="en-US" altLang="zh-TW" b="1" dirty="0">
                <a:latin typeface="微軟正黑體" panose="020B0604030504040204" pitchFamily="34" charset="-120"/>
                <a:ea typeface="微軟正黑體" panose="020B0604030504040204" pitchFamily="34" charset="-120"/>
              </a:rPr>
              <a:t>-Split</a:t>
            </a:r>
            <a:endParaRPr lang="zh-TW" altLang="en-US" b="1"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E5B752D9-DF7B-2547-AE86-83FA976099DD}"/>
              </a:ext>
            </a:extLst>
          </p:cNvPr>
          <p:cNvSpPr>
            <a:spLocks noGrp="1"/>
          </p:cNvSpPr>
          <p:nvPr>
            <p:ph idx="1"/>
          </p:nvPr>
        </p:nvSpPr>
        <p:spPr/>
        <p:txBody>
          <a:bodyPr>
            <a:normAutofit fontScale="85000" lnSpcReduction="20000"/>
          </a:bodyPr>
          <a:lstStyle/>
          <a:p>
            <a:r>
              <a:rPr lang="en-US" altLang="zh-TW" sz="1800" dirty="0">
                <a:solidFill>
                  <a:srgbClr val="0000FF"/>
                </a:solidFill>
                <a:latin typeface="Consolas" panose="020B0609020204030204" pitchFamily="49" charset="0"/>
              </a:rPr>
              <a:t>USE</a:t>
            </a:r>
            <a:r>
              <a:rPr lang="en-US" altLang="zh-TW" sz="1800" dirty="0">
                <a:solidFill>
                  <a:srgbClr val="000000"/>
                </a:solidFill>
                <a:latin typeface="Consolas" panose="020B0609020204030204" pitchFamily="49" charset="0"/>
              </a:rPr>
              <a:t> [master]</a:t>
            </a:r>
          </a:p>
          <a:p>
            <a:r>
              <a:rPr lang="en-US" altLang="zh-TW" sz="1800" dirty="0">
                <a:solidFill>
                  <a:srgbClr val="0000FF"/>
                </a:solidFill>
                <a:latin typeface="Consolas" panose="020B0609020204030204" pitchFamily="49" charset="0"/>
              </a:rPr>
              <a:t>GO</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ALTER</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DATABASE</a:t>
            </a:r>
            <a:r>
              <a:rPr lang="en-US" altLang="zh-TW" sz="1800" dirty="0">
                <a:solidFill>
                  <a:srgbClr val="000000"/>
                </a:solidFill>
                <a:latin typeface="Consolas" panose="020B0609020204030204" pitchFamily="49" charset="0"/>
              </a:rPr>
              <a:t> [db01] </a:t>
            </a:r>
            <a:r>
              <a:rPr lang="en-US" altLang="zh-TW" sz="1800" dirty="0">
                <a:solidFill>
                  <a:srgbClr val="0000FF"/>
                </a:solidFill>
                <a:latin typeface="Consolas" panose="020B0609020204030204" pitchFamily="49" charset="0"/>
              </a:rPr>
              <a:t>ADD</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FILEGROUP</a:t>
            </a:r>
            <a:r>
              <a:rPr lang="en-US" altLang="zh-TW" sz="1800" dirty="0">
                <a:solidFill>
                  <a:srgbClr val="000000"/>
                </a:solidFill>
                <a:latin typeface="Consolas" panose="020B0609020204030204" pitchFamily="49" charset="0"/>
              </a:rPr>
              <a:t> [YR_2009]</a:t>
            </a:r>
          </a:p>
          <a:p>
            <a:r>
              <a:rPr lang="en-US" altLang="zh-TW" sz="1800" dirty="0">
                <a:solidFill>
                  <a:srgbClr val="0000FF"/>
                </a:solidFill>
                <a:latin typeface="Consolas" panose="020B0609020204030204" pitchFamily="49" charset="0"/>
              </a:rPr>
              <a:t>ALTER</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DATABASE</a:t>
            </a:r>
            <a:r>
              <a:rPr lang="en-US" altLang="zh-TW" sz="1800" dirty="0">
                <a:solidFill>
                  <a:srgbClr val="000000"/>
                </a:solidFill>
                <a:latin typeface="Consolas" panose="020B0609020204030204" pitchFamily="49" charset="0"/>
              </a:rPr>
              <a:t> [db01] </a:t>
            </a:r>
            <a:r>
              <a:rPr lang="en-US" altLang="zh-TW" sz="1800" dirty="0">
                <a:solidFill>
                  <a:srgbClr val="0000FF"/>
                </a:solidFill>
                <a:latin typeface="Consolas" panose="020B0609020204030204" pitchFamily="49" charset="0"/>
              </a:rPr>
              <a:t>ADD</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FILE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NAME</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N'db01_2009'</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FILENAME</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N'C:\</a:t>
            </a:r>
            <a:r>
              <a:rPr lang="en-US" altLang="zh-TW" sz="1800" dirty="0" err="1">
                <a:solidFill>
                  <a:srgbClr val="FF0000"/>
                </a:solidFill>
                <a:latin typeface="Consolas" panose="020B0609020204030204" pitchFamily="49" charset="0"/>
              </a:rPr>
              <a:t>SQLData</a:t>
            </a:r>
            <a:r>
              <a:rPr lang="en-US" altLang="zh-TW" sz="1800" dirty="0">
                <a:solidFill>
                  <a:srgbClr val="FF0000"/>
                </a:solidFill>
                <a:latin typeface="Consolas" panose="020B0609020204030204" pitchFamily="49" charset="0"/>
              </a:rPr>
              <a:t>\db01_2009.ndf'</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SIZE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8192KB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FILEGROWTH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65536KB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TO</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FILEGROUP</a:t>
            </a:r>
            <a:r>
              <a:rPr lang="en-US" altLang="zh-TW" sz="1800" dirty="0">
                <a:solidFill>
                  <a:srgbClr val="000000"/>
                </a:solidFill>
                <a:latin typeface="Consolas" panose="020B0609020204030204" pitchFamily="49" charset="0"/>
              </a:rPr>
              <a:t> [YR_2009]</a:t>
            </a:r>
          </a:p>
          <a:p>
            <a:r>
              <a:rPr lang="en-US" altLang="zh-TW" sz="1800" dirty="0">
                <a:solidFill>
                  <a:srgbClr val="0000FF"/>
                </a:solidFill>
                <a:latin typeface="Consolas" panose="020B0609020204030204" pitchFamily="49" charset="0"/>
              </a:rPr>
              <a:t>GO</a:t>
            </a:r>
            <a:endParaRPr lang="en-US" altLang="zh-TW" sz="1800" dirty="0">
              <a:solidFill>
                <a:srgbClr val="000000"/>
              </a:solidFill>
              <a:latin typeface="Consolas" panose="020B0609020204030204" pitchFamily="49" charset="0"/>
            </a:endParaRPr>
          </a:p>
          <a:p>
            <a:endParaRPr lang="zh-TW" altLang="en-US"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USE</a:t>
            </a:r>
            <a:r>
              <a:rPr lang="en-US" altLang="zh-TW" sz="1800" dirty="0">
                <a:solidFill>
                  <a:srgbClr val="000000"/>
                </a:solidFill>
                <a:latin typeface="Consolas" panose="020B0609020204030204" pitchFamily="49" charset="0"/>
              </a:rPr>
              <a:t> db01</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ALTER</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PARTITION</a:t>
            </a:r>
            <a:r>
              <a:rPr lang="en-US" altLang="zh-TW" sz="1800" dirty="0">
                <a:solidFill>
                  <a:srgbClr val="000000"/>
                </a:solidFill>
                <a:latin typeface="Consolas" panose="020B0609020204030204" pitchFamily="49" charset="0"/>
              </a:rPr>
              <a:t> SCHEME </a:t>
            </a:r>
            <a:r>
              <a:rPr lang="en-US" altLang="zh-TW" sz="1800" dirty="0" err="1">
                <a:solidFill>
                  <a:srgbClr val="000000"/>
                </a:solidFill>
                <a:latin typeface="Consolas" panose="020B0609020204030204" pitchFamily="49" charset="0"/>
              </a:rPr>
              <a:t>schPart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NEXT</a:t>
            </a:r>
            <a:r>
              <a:rPr lang="en-US" altLang="zh-TW" sz="1800" dirty="0">
                <a:solidFill>
                  <a:srgbClr val="000000"/>
                </a:solidFill>
                <a:latin typeface="Consolas" panose="020B0609020204030204" pitchFamily="49" charset="0"/>
              </a:rPr>
              <a:t> USED YR_2009</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ALTER</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PARTITION</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FUNCTION</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fnPart</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SPLIT </a:t>
            </a:r>
            <a:r>
              <a:rPr lang="en-US" altLang="zh-TW" sz="1800" dirty="0">
                <a:solidFill>
                  <a:srgbClr val="0000FF"/>
                </a:solidFill>
                <a:latin typeface="Consolas" panose="020B0609020204030204" pitchFamily="49" charset="0"/>
              </a:rPr>
              <a:t>RANGE</a:t>
            </a:r>
            <a:r>
              <a:rPr lang="en-US" altLang="zh-TW" sz="1800" dirty="0">
                <a:solidFill>
                  <a:srgbClr val="808080"/>
                </a:solidFill>
                <a:latin typeface="Consolas" panose="020B0609020204030204" pitchFamily="49" charset="0"/>
              </a:rPr>
              <a:t>(</a:t>
            </a:r>
            <a:r>
              <a:rPr lang="en-US" altLang="zh-TW" sz="1800" dirty="0">
                <a:solidFill>
                  <a:srgbClr val="FF0000"/>
                </a:solidFill>
                <a:latin typeface="Consolas" panose="020B0609020204030204" pitchFamily="49" charset="0"/>
              </a:rPr>
              <a:t>'2009-1-1'</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zh-TW" altLang="en-US" dirty="0"/>
          </a:p>
        </p:txBody>
      </p:sp>
    </p:spTree>
    <p:extLst>
      <p:ext uri="{BB962C8B-B14F-4D97-AF65-F5344CB8AC3E}">
        <p14:creationId xmlns:p14="http://schemas.microsoft.com/office/powerpoint/2010/main" val="37695582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分割資料表範例</a:t>
            </a:r>
            <a:r>
              <a:rPr lang="en-US" altLang="zh-TW" b="1" dirty="0">
                <a:latin typeface="微軟正黑體" panose="020B0604030504040204" pitchFamily="34" charset="-120"/>
                <a:ea typeface="微軟正黑體" panose="020B0604030504040204" pitchFamily="34" charset="-120"/>
              </a:rPr>
              <a:t>-Merge</a:t>
            </a:r>
            <a:endParaRPr lang="zh-TW" altLang="en-US" b="1"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E5B752D9-DF7B-2547-AE86-83FA976099DD}"/>
              </a:ext>
            </a:extLst>
          </p:cNvPr>
          <p:cNvSpPr>
            <a:spLocks noGrp="1"/>
          </p:cNvSpPr>
          <p:nvPr>
            <p:ph idx="1"/>
          </p:nvPr>
        </p:nvSpPr>
        <p:spPr/>
        <p:txBody>
          <a:bodyPr>
            <a:normAutofit/>
          </a:bodyPr>
          <a:lstStyle/>
          <a:p>
            <a:r>
              <a:rPr lang="fr-FR" altLang="zh-TW" sz="1800" dirty="0">
                <a:solidFill>
                  <a:srgbClr val="0000FF"/>
                </a:solidFill>
                <a:latin typeface="Consolas" panose="020B0609020204030204" pitchFamily="49" charset="0"/>
              </a:rPr>
              <a:t>ALTER</a:t>
            </a:r>
            <a:r>
              <a:rPr lang="fr-FR" altLang="zh-TW" sz="1800" dirty="0">
                <a:solidFill>
                  <a:srgbClr val="000000"/>
                </a:solidFill>
                <a:latin typeface="Consolas" panose="020B0609020204030204" pitchFamily="49" charset="0"/>
              </a:rPr>
              <a:t> </a:t>
            </a:r>
            <a:r>
              <a:rPr lang="fr-FR" altLang="zh-TW" sz="1800" dirty="0">
                <a:solidFill>
                  <a:srgbClr val="0000FF"/>
                </a:solidFill>
                <a:latin typeface="Consolas" panose="020B0609020204030204" pitchFamily="49" charset="0"/>
              </a:rPr>
              <a:t>PARTITION</a:t>
            </a:r>
            <a:r>
              <a:rPr lang="fr-FR" altLang="zh-TW" sz="1800" dirty="0">
                <a:solidFill>
                  <a:srgbClr val="000000"/>
                </a:solidFill>
                <a:latin typeface="Consolas" panose="020B0609020204030204" pitchFamily="49" charset="0"/>
              </a:rPr>
              <a:t> </a:t>
            </a:r>
            <a:r>
              <a:rPr lang="fr-FR" altLang="zh-TW" sz="1800" dirty="0">
                <a:solidFill>
                  <a:srgbClr val="0000FF"/>
                </a:solidFill>
                <a:latin typeface="Consolas" panose="020B0609020204030204" pitchFamily="49" charset="0"/>
              </a:rPr>
              <a:t>FUNCTION</a:t>
            </a:r>
            <a:r>
              <a:rPr lang="fr-FR" altLang="zh-TW" sz="1800" dirty="0">
                <a:solidFill>
                  <a:srgbClr val="000000"/>
                </a:solidFill>
                <a:latin typeface="Consolas" panose="020B0609020204030204" pitchFamily="49" charset="0"/>
              </a:rPr>
              <a:t> fnPart</a:t>
            </a:r>
            <a:r>
              <a:rPr lang="fr-FR" altLang="zh-TW" sz="1800" dirty="0">
                <a:solidFill>
                  <a:srgbClr val="808080"/>
                </a:solidFill>
                <a:latin typeface="Consolas" panose="020B0609020204030204" pitchFamily="49" charset="0"/>
              </a:rPr>
              <a:t>()</a:t>
            </a:r>
            <a:r>
              <a:rPr lang="fr-FR" altLang="zh-TW" sz="1800" dirty="0">
                <a:solidFill>
                  <a:srgbClr val="000000"/>
                </a:solidFill>
                <a:latin typeface="Consolas" panose="020B0609020204030204" pitchFamily="49" charset="0"/>
              </a:rPr>
              <a:t> </a:t>
            </a:r>
            <a:r>
              <a:rPr lang="fr-FR" altLang="zh-TW" sz="1800" dirty="0">
                <a:solidFill>
                  <a:srgbClr val="0000FF"/>
                </a:solidFill>
                <a:latin typeface="Consolas" panose="020B0609020204030204" pitchFamily="49" charset="0"/>
              </a:rPr>
              <a:t>MERGE</a:t>
            </a:r>
            <a:r>
              <a:rPr lang="fr-FR" altLang="zh-TW" sz="1800" dirty="0">
                <a:solidFill>
                  <a:srgbClr val="000000"/>
                </a:solidFill>
                <a:latin typeface="Consolas" panose="020B0609020204030204" pitchFamily="49" charset="0"/>
              </a:rPr>
              <a:t> </a:t>
            </a:r>
            <a:r>
              <a:rPr lang="fr-FR" altLang="zh-TW" sz="1800" dirty="0">
                <a:solidFill>
                  <a:srgbClr val="0000FF"/>
                </a:solidFill>
                <a:latin typeface="Consolas" panose="020B0609020204030204" pitchFamily="49" charset="0"/>
              </a:rPr>
              <a:t>RANGE</a:t>
            </a:r>
            <a:r>
              <a:rPr lang="fr-FR" altLang="zh-TW" sz="1800" dirty="0">
                <a:solidFill>
                  <a:srgbClr val="808080"/>
                </a:solidFill>
                <a:latin typeface="Consolas" panose="020B0609020204030204" pitchFamily="49" charset="0"/>
              </a:rPr>
              <a:t>(</a:t>
            </a:r>
            <a:r>
              <a:rPr lang="fr-FR" altLang="zh-TW" sz="1800" dirty="0">
                <a:solidFill>
                  <a:srgbClr val="FF0000"/>
                </a:solidFill>
                <a:latin typeface="Consolas" panose="020B0609020204030204" pitchFamily="49" charset="0"/>
              </a:rPr>
              <a:t>'2006-1-1'</a:t>
            </a:r>
            <a:r>
              <a:rPr lang="fr-FR" altLang="zh-TW" sz="1800" dirty="0">
                <a:solidFill>
                  <a:srgbClr val="808080"/>
                </a:solidFill>
                <a:latin typeface="Consolas" panose="020B0609020204030204" pitchFamily="49" charset="0"/>
              </a:rPr>
              <a:t>);</a:t>
            </a:r>
            <a:endParaRPr lang="fr-FR"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en-US" altLang="zh-TW" sz="1800" dirty="0">
              <a:solidFill>
                <a:srgbClr val="000000"/>
              </a:solidFill>
              <a:latin typeface="Consolas" panose="020B0609020204030204" pitchFamily="49" charset="0"/>
            </a:endParaRPr>
          </a:p>
          <a:p>
            <a:endParaRPr lang="zh-TW" altLang="en-US"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USE</a:t>
            </a:r>
            <a:r>
              <a:rPr lang="en-US" altLang="zh-TW" sz="1800" dirty="0">
                <a:solidFill>
                  <a:srgbClr val="000000"/>
                </a:solidFill>
                <a:latin typeface="Consolas" panose="020B0609020204030204" pitchFamily="49" charset="0"/>
              </a:rPr>
              <a:t> [db01]</a:t>
            </a:r>
          </a:p>
          <a:p>
            <a:r>
              <a:rPr lang="en-US" altLang="zh-TW" sz="1800" dirty="0">
                <a:solidFill>
                  <a:srgbClr val="0000FF"/>
                </a:solidFill>
                <a:latin typeface="Consolas" panose="020B0609020204030204" pitchFamily="49" charset="0"/>
              </a:rPr>
              <a:t>ALTER</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DATABASE</a:t>
            </a:r>
            <a:r>
              <a:rPr lang="en-US" altLang="zh-TW" sz="1800" dirty="0">
                <a:solidFill>
                  <a:srgbClr val="000000"/>
                </a:solidFill>
                <a:latin typeface="Consolas" panose="020B0609020204030204" pitchFamily="49" charset="0"/>
              </a:rPr>
              <a:t> [db01]  </a:t>
            </a:r>
            <a:r>
              <a:rPr lang="en-US" altLang="zh-TW" sz="1800" dirty="0">
                <a:solidFill>
                  <a:srgbClr val="0000FF"/>
                </a:solidFill>
                <a:latin typeface="Consolas" panose="020B0609020204030204" pitchFamily="49" charset="0"/>
              </a:rPr>
              <a:t>REMOVE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FILE</a:t>
            </a:r>
            <a:r>
              <a:rPr lang="en-US" altLang="zh-TW" sz="1800" dirty="0">
                <a:solidFill>
                  <a:srgbClr val="000000"/>
                </a:solidFill>
                <a:latin typeface="Consolas" panose="020B0609020204030204" pitchFamily="49" charset="0"/>
              </a:rPr>
              <a:t> [db01_2006]</a:t>
            </a:r>
          </a:p>
          <a:p>
            <a:r>
              <a:rPr lang="en-US" altLang="zh-TW" sz="1800" dirty="0">
                <a:solidFill>
                  <a:srgbClr val="0000FF"/>
                </a:solidFill>
                <a:latin typeface="Consolas" panose="020B0609020204030204" pitchFamily="49" charset="0"/>
              </a:rPr>
              <a:t>ALTER</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DATABASE</a:t>
            </a:r>
            <a:r>
              <a:rPr lang="en-US" altLang="zh-TW" sz="1800" dirty="0">
                <a:solidFill>
                  <a:srgbClr val="000000"/>
                </a:solidFill>
                <a:latin typeface="Consolas" panose="020B0609020204030204" pitchFamily="49" charset="0"/>
              </a:rPr>
              <a:t> [db01] </a:t>
            </a:r>
            <a:r>
              <a:rPr lang="en-US" altLang="zh-TW" sz="1800" dirty="0">
                <a:solidFill>
                  <a:srgbClr val="0000FF"/>
                </a:solidFill>
                <a:latin typeface="Consolas" panose="020B0609020204030204" pitchFamily="49" charset="0"/>
              </a:rPr>
              <a:t>REMOVE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FILEGROUP</a:t>
            </a:r>
            <a:r>
              <a:rPr lang="en-US" altLang="zh-TW" sz="1800" dirty="0">
                <a:solidFill>
                  <a:srgbClr val="000000"/>
                </a:solidFill>
                <a:latin typeface="Consolas" panose="020B0609020204030204" pitchFamily="49" charset="0"/>
              </a:rPr>
              <a:t> [YR_2006]</a:t>
            </a:r>
          </a:p>
          <a:p>
            <a:r>
              <a:rPr lang="en-US" altLang="zh-TW" sz="1800" dirty="0">
                <a:solidFill>
                  <a:srgbClr val="0000FF"/>
                </a:solidFill>
                <a:latin typeface="Consolas" panose="020B0609020204030204" pitchFamily="49" charset="0"/>
              </a:rPr>
              <a:t>GO</a:t>
            </a:r>
            <a:endParaRPr lang="en-US" altLang="zh-TW"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9222994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壓縮資料表</a:t>
            </a:r>
          </a:p>
        </p:txBody>
      </p:sp>
      <p:sp>
        <p:nvSpPr>
          <p:cNvPr id="5" name="內容版面配置區 4">
            <a:extLst>
              <a:ext uri="{FF2B5EF4-FFF2-40B4-BE49-F238E27FC236}">
                <a16:creationId xmlns:a16="http://schemas.microsoft.com/office/drawing/2014/main" id="{E5B752D9-DF7B-2547-AE86-83FA976099DD}"/>
              </a:ext>
            </a:extLst>
          </p:cNvPr>
          <p:cNvSpPr>
            <a:spLocks noGrp="1"/>
          </p:cNvSpPr>
          <p:nvPr>
            <p:ph idx="1"/>
          </p:nvPr>
        </p:nvSpPr>
        <p:spPr/>
        <p:txBody>
          <a:bodyPr>
            <a:normAutofit fontScale="70000" lnSpcReduction="20000"/>
          </a:bodyPr>
          <a:lstStyle/>
          <a:p>
            <a:pPr marL="0" indent="0">
              <a:lnSpc>
                <a:spcPct val="110000"/>
              </a:lnSpc>
              <a:buNone/>
            </a:pPr>
            <a:r>
              <a:rPr lang="fr-FR" altLang="zh-TW" sz="2400" dirty="0">
                <a:latin typeface="微軟正黑體" panose="020B0604030504040204" pitchFamily="34" charset="-120"/>
                <a:ea typeface="微軟正黑體" panose="020B0604030504040204" pitchFamily="34" charset="-120"/>
              </a:rPr>
              <a:t>SQL Server</a:t>
            </a:r>
            <a:r>
              <a:rPr lang="zh-TW" altLang="en-US" sz="2400" dirty="0">
                <a:latin typeface="微軟正黑體" panose="020B0604030504040204" pitchFamily="34" charset="-120"/>
                <a:ea typeface="微軟正黑體" panose="020B0604030504040204" pitchFamily="34" charset="-120"/>
              </a:rPr>
              <a:t>的資料壓縮可以減少資料的儲存空間。</a:t>
            </a:r>
            <a:r>
              <a:rPr lang="fr-FR" altLang="zh-TW" sz="2400" dirty="0">
                <a:latin typeface="微軟正黑體" panose="020B0604030504040204" pitchFamily="34" charset="-120"/>
                <a:ea typeface="微軟正黑體" panose="020B0604030504040204" pitchFamily="34" charset="-120"/>
              </a:rPr>
              <a:t>SQL Server</a:t>
            </a:r>
            <a:r>
              <a:rPr lang="zh-TW" altLang="en-US" sz="2400" dirty="0">
                <a:latin typeface="微軟正黑體" panose="020B0604030504040204" pitchFamily="34" charset="-120"/>
                <a:ea typeface="微軟正黑體" panose="020B0604030504040204" pitchFamily="34" charset="-120"/>
              </a:rPr>
              <a:t>在處理資料時，大多數的時間都是在資料讀取或寫入，當資料量大時所佔的分頁</a:t>
            </a:r>
            <a:r>
              <a:rPr lang="en-US" altLang="zh-TW" sz="2400" dirty="0">
                <a:latin typeface="微軟正黑體" panose="020B0604030504040204" pitchFamily="34" charset="-120"/>
                <a:ea typeface="微軟正黑體" panose="020B0604030504040204" pitchFamily="34" charset="-120"/>
              </a:rPr>
              <a:t>(</a:t>
            </a:r>
            <a:r>
              <a:rPr lang="fr-FR" altLang="zh-TW" sz="2400" dirty="0">
                <a:latin typeface="微軟正黑體" panose="020B0604030504040204" pitchFamily="34" charset="-120"/>
                <a:ea typeface="微軟正黑體" panose="020B0604030504040204" pitchFamily="34" charset="-120"/>
              </a:rPr>
              <a:t>Page)</a:t>
            </a:r>
            <a:r>
              <a:rPr lang="zh-TW" altLang="en-US" sz="2400" dirty="0">
                <a:latin typeface="微軟正黑體" panose="020B0604030504040204" pitchFamily="34" charset="-120"/>
                <a:ea typeface="微軟正黑體" panose="020B0604030504040204" pitchFamily="34" charset="-120"/>
              </a:rPr>
              <a:t>較多，相對必須花費較多的時間來處理這些分頁。而資料壓縮可以減少資料所佔的分頁，進而提升</a:t>
            </a:r>
            <a:r>
              <a:rPr lang="fr-FR" altLang="zh-TW" sz="2400" dirty="0">
                <a:latin typeface="微軟正黑體" panose="020B0604030504040204" pitchFamily="34" charset="-120"/>
                <a:ea typeface="微軟正黑體" panose="020B0604030504040204" pitchFamily="34" charset="-120"/>
              </a:rPr>
              <a:t>SQL Server</a:t>
            </a:r>
            <a:r>
              <a:rPr lang="zh-TW" altLang="en-US" sz="2400" dirty="0">
                <a:latin typeface="微軟正黑體" panose="020B0604030504040204" pitchFamily="34" charset="-120"/>
                <a:ea typeface="微軟正黑體" panose="020B0604030504040204" pitchFamily="34" charset="-120"/>
              </a:rPr>
              <a:t>的讀寫效率。</a:t>
            </a:r>
          </a:p>
          <a:p>
            <a:pPr marL="0" indent="0">
              <a:lnSpc>
                <a:spcPct val="110000"/>
              </a:lnSpc>
              <a:buNone/>
            </a:pPr>
            <a:r>
              <a:rPr lang="fr-FR" altLang="zh-TW" sz="2400" dirty="0">
                <a:latin typeface="微軟正黑體" panose="020B0604030504040204" pitchFamily="34" charset="-120"/>
                <a:ea typeface="微軟正黑體" panose="020B0604030504040204" pitchFamily="34" charset="-120"/>
              </a:rPr>
              <a:t>SQL Server</a:t>
            </a:r>
            <a:r>
              <a:rPr lang="zh-TW" altLang="en-US" sz="2400" dirty="0">
                <a:latin typeface="微軟正黑體" panose="020B0604030504040204" pitchFamily="34" charset="-120"/>
                <a:ea typeface="微軟正黑體" panose="020B0604030504040204" pitchFamily="34" charset="-120"/>
              </a:rPr>
              <a:t>可以對以下幾種物件壓縮：</a:t>
            </a:r>
          </a:p>
          <a:p>
            <a:pPr>
              <a:lnSpc>
                <a:spcPct val="11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資料表</a:t>
            </a:r>
            <a:r>
              <a:rPr lang="en-US" altLang="zh-TW" sz="2400" dirty="0">
                <a:latin typeface="微軟正黑體" panose="020B0604030504040204" pitchFamily="34" charset="-120"/>
                <a:ea typeface="微軟正黑體" panose="020B0604030504040204" pitchFamily="34" charset="-120"/>
              </a:rPr>
              <a:t>(</a:t>
            </a:r>
            <a:r>
              <a:rPr lang="fr-FR" altLang="zh-TW" sz="2400" dirty="0">
                <a:latin typeface="微軟正黑體" panose="020B0604030504040204" pitchFamily="34" charset="-120"/>
                <a:ea typeface="微軟正黑體" panose="020B0604030504040204" pitchFamily="34" charset="-120"/>
              </a:rPr>
              <a:t>Table)</a:t>
            </a:r>
          </a:p>
          <a:p>
            <a:pPr>
              <a:lnSpc>
                <a:spcPct val="11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非叢集索引</a:t>
            </a:r>
            <a:r>
              <a:rPr lang="en-US" altLang="zh-TW" sz="2400" dirty="0">
                <a:latin typeface="微軟正黑體" panose="020B0604030504040204" pitchFamily="34" charset="-120"/>
                <a:ea typeface="微軟正黑體" panose="020B0604030504040204" pitchFamily="34" charset="-120"/>
              </a:rPr>
              <a:t>(</a:t>
            </a:r>
            <a:r>
              <a:rPr lang="fr-FR" altLang="zh-TW" sz="2400" dirty="0">
                <a:latin typeface="微軟正黑體" panose="020B0604030504040204" pitchFamily="34" charset="-120"/>
                <a:ea typeface="微軟正黑體" panose="020B0604030504040204" pitchFamily="34" charset="-120"/>
              </a:rPr>
              <a:t>Non-Clustered Index)</a:t>
            </a:r>
          </a:p>
          <a:p>
            <a:pPr>
              <a:lnSpc>
                <a:spcPct val="11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索引檢視</a:t>
            </a:r>
            <a:r>
              <a:rPr lang="en-US" altLang="zh-TW" sz="2400" dirty="0">
                <a:latin typeface="微軟正黑體" panose="020B0604030504040204" pitchFamily="34" charset="-120"/>
                <a:ea typeface="微軟正黑體" panose="020B0604030504040204" pitchFamily="34" charset="-120"/>
              </a:rPr>
              <a:t>(</a:t>
            </a:r>
            <a:r>
              <a:rPr lang="fr-FR" altLang="zh-TW" sz="2400" dirty="0">
                <a:latin typeface="微軟正黑體" panose="020B0604030504040204" pitchFamily="34" charset="-120"/>
                <a:ea typeface="微軟正黑體" panose="020B0604030504040204" pitchFamily="34" charset="-120"/>
              </a:rPr>
              <a:t>Indexed View)</a:t>
            </a:r>
          </a:p>
          <a:p>
            <a:pPr>
              <a:lnSpc>
                <a:spcPct val="11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分割資料表中的各區塊</a:t>
            </a:r>
            <a:r>
              <a:rPr lang="en-US" altLang="zh-TW" sz="2400" dirty="0">
                <a:latin typeface="微軟正黑體" panose="020B0604030504040204" pitchFamily="34" charset="-120"/>
                <a:ea typeface="微軟正黑體" panose="020B0604030504040204" pitchFamily="34" charset="-120"/>
              </a:rPr>
              <a:t>(</a:t>
            </a:r>
            <a:r>
              <a:rPr lang="fr-FR" altLang="zh-TW" sz="2400" dirty="0">
                <a:latin typeface="微軟正黑體" panose="020B0604030504040204" pitchFamily="34" charset="-120"/>
                <a:ea typeface="微軟正黑體" panose="020B0604030504040204" pitchFamily="34" charset="-120"/>
              </a:rPr>
              <a:t>Partition)</a:t>
            </a:r>
          </a:p>
          <a:p>
            <a:pPr>
              <a:lnSpc>
                <a:spcPct val="11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空間集合索引</a:t>
            </a:r>
            <a:r>
              <a:rPr lang="en-US" altLang="zh-TW" sz="2400" dirty="0">
                <a:latin typeface="微軟正黑體" panose="020B0604030504040204" pitchFamily="34" charset="-120"/>
                <a:ea typeface="微軟正黑體" panose="020B0604030504040204" pitchFamily="34" charset="-120"/>
              </a:rPr>
              <a:t>(</a:t>
            </a:r>
            <a:r>
              <a:rPr lang="fr-FR" altLang="zh-TW" sz="2400" dirty="0">
                <a:latin typeface="微軟正黑體" panose="020B0604030504040204" pitchFamily="34" charset="-120"/>
                <a:ea typeface="微軟正黑體" panose="020B0604030504040204" pitchFamily="34" charset="-120"/>
              </a:rPr>
              <a:t>Spatial Index)</a:t>
            </a:r>
          </a:p>
          <a:p>
            <a:pPr marL="0" indent="0">
              <a:lnSpc>
                <a:spcPct val="110000"/>
              </a:lnSpc>
              <a:buNone/>
            </a:pPr>
            <a:r>
              <a:rPr lang="fr-FR" altLang="zh-TW" sz="2400" dirty="0">
                <a:latin typeface="微軟正黑體" panose="020B0604030504040204" pitchFamily="34" charset="-120"/>
                <a:ea typeface="微軟正黑體" panose="020B0604030504040204" pitchFamily="34" charset="-120"/>
              </a:rPr>
              <a:t>SQL Server</a:t>
            </a:r>
            <a:r>
              <a:rPr lang="zh-TW" altLang="en-US" sz="2400" dirty="0">
                <a:latin typeface="微軟正黑體" panose="020B0604030504040204" pitchFamily="34" charset="-120"/>
                <a:ea typeface="微軟正黑體" panose="020B0604030504040204" pitchFamily="34" charset="-120"/>
              </a:rPr>
              <a:t>上提供兩種資料壓縮方式：</a:t>
            </a:r>
            <a:r>
              <a:rPr lang="fr-FR" altLang="zh-TW" sz="2400" dirty="0">
                <a:latin typeface="微軟正黑體" panose="020B0604030504040204" pitchFamily="34" charset="-120"/>
                <a:ea typeface="微軟正黑體" panose="020B0604030504040204" pitchFamily="34" charset="-120"/>
              </a:rPr>
              <a:t>page compression</a:t>
            </a:r>
            <a:r>
              <a:rPr lang="zh-TW" altLang="fr-FR" sz="2400" dirty="0">
                <a:latin typeface="微軟正黑體" panose="020B0604030504040204" pitchFamily="34" charset="-120"/>
                <a:ea typeface="微軟正黑體" panose="020B0604030504040204" pitchFamily="34" charset="-120"/>
              </a:rPr>
              <a:t>，</a:t>
            </a:r>
            <a:r>
              <a:rPr lang="fr-FR" altLang="zh-TW" sz="2400" dirty="0">
                <a:latin typeface="微軟正黑體" panose="020B0604030504040204" pitchFamily="34" charset="-120"/>
                <a:ea typeface="微軟正黑體" panose="020B0604030504040204" pitchFamily="34" charset="-120"/>
              </a:rPr>
              <a:t>row compression</a:t>
            </a:r>
            <a:r>
              <a:rPr lang="zh-TW" altLang="fr-FR"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也可以對</a:t>
            </a:r>
            <a:r>
              <a:rPr lang="fr-FR" altLang="zh-TW" sz="2400" dirty="0">
                <a:latin typeface="微軟正黑體" panose="020B0604030504040204" pitchFamily="34" charset="-120"/>
                <a:ea typeface="微軟正黑體" panose="020B0604030504040204" pitchFamily="34" charset="-120"/>
              </a:rPr>
              <a:t>nchar</a:t>
            </a:r>
            <a:r>
              <a:rPr lang="zh-TW" altLang="fr-FR" sz="2400" dirty="0">
                <a:latin typeface="微軟正黑體" panose="020B0604030504040204" pitchFamily="34" charset="-120"/>
                <a:ea typeface="微軟正黑體" panose="020B0604030504040204" pitchFamily="34" charset="-120"/>
              </a:rPr>
              <a:t>、</a:t>
            </a:r>
            <a:r>
              <a:rPr lang="fr-FR" altLang="zh-TW" sz="2400" dirty="0">
                <a:latin typeface="微軟正黑體" panose="020B0604030504040204" pitchFamily="34" charset="-120"/>
                <a:ea typeface="微軟正黑體" panose="020B0604030504040204" pitchFamily="34" charset="-120"/>
              </a:rPr>
              <a:t>nvarchar</a:t>
            </a:r>
            <a:r>
              <a:rPr lang="zh-TW" altLang="en-US" sz="2400" dirty="0">
                <a:latin typeface="微軟正黑體" panose="020B0604030504040204" pitchFamily="34" charset="-120"/>
                <a:ea typeface="微軟正黑體" panose="020B0604030504040204" pitchFamily="34" charset="-120"/>
              </a:rPr>
              <a:t>使用</a:t>
            </a:r>
            <a:r>
              <a:rPr lang="fr-FR" altLang="zh-TW" sz="2400" dirty="0">
                <a:latin typeface="微軟正黑體" panose="020B0604030504040204" pitchFamily="34" charset="-120"/>
                <a:ea typeface="微軟正黑體" panose="020B0604030504040204" pitchFamily="34" charset="-120"/>
              </a:rPr>
              <a:t>Unicode</a:t>
            </a:r>
            <a:r>
              <a:rPr lang="zh-TW" altLang="en-US" sz="2400" dirty="0">
                <a:latin typeface="微軟正黑體" panose="020B0604030504040204" pitchFamily="34" charset="-120"/>
                <a:ea typeface="微軟正黑體" panose="020B0604030504040204" pitchFamily="34" charset="-120"/>
              </a:rPr>
              <a:t>壓縮。</a:t>
            </a:r>
          </a:p>
        </p:txBody>
      </p:sp>
    </p:spTree>
    <p:extLst>
      <p:ext uri="{BB962C8B-B14F-4D97-AF65-F5344CB8AC3E}">
        <p14:creationId xmlns:p14="http://schemas.microsoft.com/office/powerpoint/2010/main" val="804316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Page</a:t>
            </a:r>
            <a:r>
              <a:rPr lang="zh-TW" altLang="en-US" b="1" dirty="0">
                <a:latin typeface="微軟正黑體" panose="020B0604030504040204" pitchFamily="34" charset="-120"/>
                <a:ea typeface="微軟正黑體" panose="020B0604030504040204" pitchFamily="34" charset="-120"/>
              </a:rPr>
              <a:t>壓縮</a:t>
            </a:r>
          </a:p>
        </p:txBody>
      </p:sp>
      <p:sp>
        <p:nvSpPr>
          <p:cNvPr id="5" name="內容版面配置區 4">
            <a:extLst>
              <a:ext uri="{FF2B5EF4-FFF2-40B4-BE49-F238E27FC236}">
                <a16:creationId xmlns:a16="http://schemas.microsoft.com/office/drawing/2014/main" id="{E5B752D9-DF7B-2547-AE86-83FA976099DD}"/>
              </a:ext>
            </a:extLst>
          </p:cNvPr>
          <p:cNvSpPr>
            <a:spLocks noGrp="1"/>
          </p:cNvSpPr>
          <p:nvPr>
            <p:ph idx="1"/>
          </p:nvPr>
        </p:nvSpPr>
        <p:spPr/>
        <p:txBody>
          <a:bodyPr>
            <a:normAutofit fontScale="85000" lnSpcReduction="10000"/>
          </a:bodyPr>
          <a:lstStyle/>
          <a:p>
            <a:pPr marL="0" indent="0">
              <a:lnSpc>
                <a:spcPct val="110000"/>
              </a:lnSpc>
              <a:buNone/>
            </a:pPr>
            <a:r>
              <a:rPr lang="en-US" altLang="zh-TW" sz="2400" dirty="0">
                <a:latin typeface="微軟正黑體" panose="020B0604030504040204" pitchFamily="34" charset="-120"/>
                <a:ea typeface="微軟正黑體" panose="020B0604030504040204" pitchFamily="34" charset="-120"/>
              </a:rPr>
              <a:t>Page</a:t>
            </a:r>
            <a:r>
              <a:rPr lang="zh-TW" altLang="en-US" sz="2400" dirty="0">
                <a:latin typeface="微軟正黑體" panose="020B0604030504040204" pitchFamily="34" charset="-120"/>
                <a:ea typeface="微軟正黑體" panose="020B0604030504040204" pitchFamily="34" charset="-120"/>
              </a:rPr>
              <a:t>壓縮可以針對贅餘的資料重新取得資料空間。</a:t>
            </a:r>
            <a:r>
              <a:rPr lang="en-US" altLang="zh-TW" sz="2400" dirty="0">
                <a:latin typeface="微軟正黑體" panose="020B0604030504040204" pitchFamily="34" charset="-120"/>
                <a:ea typeface="微軟正黑體" panose="020B0604030504040204" pitchFamily="34" charset="-120"/>
              </a:rPr>
              <a:t>Page</a:t>
            </a:r>
            <a:r>
              <a:rPr lang="zh-TW" altLang="en-US" sz="2400" dirty="0">
                <a:latin typeface="微軟正黑體" panose="020B0604030504040204" pitchFamily="34" charset="-120"/>
                <a:ea typeface="微軟正黑體" panose="020B0604030504040204" pitchFamily="34" charset="-120"/>
              </a:rPr>
              <a:t>壓縮後，在</a:t>
            </a:r>
            <a:r>
              <a:rPr lang="en-US" altLang="zh-TW" sz="2400" dirty="0">
                <a:latin typeface="微軟正黑體" panose="020B0604030504040204" pitchFamily="34" charset="-120"/>
                <a:ea typeface="微軟正黑體" panose="020B0604030504040204" pitchFamily="34" charset="-120"/>
              </a:rPr>
              <a:t>Page</a:t>
            </a:r>
            <a:r>
              <a:rPr lang="zh-TW" altLang="en-US" sz="2400" dirty="0">
                <a:latin typeface="微軟正黑體" panose="020B0604030504040204" pitchFamily="34" charset="-120"/>
                <a:ea typeface="微軟正黑體" panose="020B0604030504040204" pitchFamily="34" charset="-120"/>
              </a:rPr>
              <a:t>表頭會有一組壓縮資訊</a:t>
            </a:r>
            <a:r>
              <a:rPr lang="en-US" altLang="zh-TW" sz="2400" dirty="0">
                <a:latin typeface="微軟正黑體" panose="020B0604030504040204" pitchFamily="34" charset="-120"/>
                <a:ea typeface="微軟正黑體" panose="020B0604030504040204" pitchFamily="34" charset="-120"/>
              </a:rPr>
              <a:t>(Compression Information: CI)</a:t>
            </a:r>
            <a:r>
              <a:rPr lang="zh-TW" altLang="en-US" sz="2400" dirty="0">
                <a:latin typeface="微軟正黑體" panose="020B0604030504040204" pitchFamily="34" charset="-120"/>
                <a:ea typeface="微軟正黑體" panose="020B0604030504040204" pitchFamily="34" charset="-120"/>
              </a:rPr>
              <a:t>結構。這個</a:t>
            </a:r>
            <a:r>
              <a:rPr lang="en-US" altLang="zh-TW" sz="2400" dirty="0">
                <a:latin typeface="微軟正黑體" panose="020B0604030504040204" pitchFamily="34" charset="-120"/>
                <a:ea typeface="微軟正黑體" panose="020B0604030504040204" pitchFamily="34" charset="-120"/>
              </a:rPr>
              <a:t>CI</a:t>
            </a:r>
            <a:r>
              <a:rPr lang="zh-TW" altLang="en-US" sz="2400" dirty="0">
                <a:latin typeface="微軟正黑體" panose="020B0604030504040204" pitchFamily="34" charset="-120"/>
                <a:ea typeface="微軟正黑體" panose="020B0604030504040204" pitchFamily="34" charset="-120"/>
              </a:rPr>
              <a:t>結構會儲存壓縮使用的中繼資料。</a:t>
            </a:r>
          </a:p>
          <a:p>
            <a:pPr marL="0" indent="0">
              <a:lnSpc>
                <a:spcPct val="110000"/>
              </a:lnSpc>
              <a:buNone/>
            </a:pPr>
            <a:r>
              <a:rPr lang="en-US" altLang="zh-TW" sz="2400" dirty="0">
                <a:latin typeface="微軟正黑體" panose="020B0604030504040204" pitchFamily="34" charset="-120"/>
                <a:ea typeface="微軟正黑體" panose="020B0604030504040204" pitchFamily="34" charset="-120"/>
              </a:rPr>
              <a:t>Page</a:t>
            </a:r>
            <a:r>
              <a:rPr lang="zh-TW" altLang="en-US" sz="2400" dirty="0">
                <a:latin typeface="微軟正黑體" panose="020B0604030504040204" pitchFamily="34" charset="-120"/>
                <a:ea typeface="微軟正黑體" panose="020B0604030504040204" pitchFamily="34" charset="-120"/>
              </a:rPr>
              <a:t>壓縮會以三種方式壓縮資料</a:t>
            </a:r>
            <a:r>
              <a:rPr lang="en-US" altLang="zh-TW" sz="2400" dirty="0">
                <a:latin typeface="微軟正黑體" panose="020B0604030504040204" pitchFamily="34" charset="-120"/>
                <a:ea typeface="微軟正黑體" panose="020B0604030504040204" pitchFamily="34" charset="-120"/>
              </a:rPr>
              <a:t>:</a:t>
            </a:r>
          </a:p>
          <a:p>
            <a:pPr>
              <a:lnSpc>
                <a:spcPct val="110000"/>
              </a:lnSpc>
              <a:buFont typeface="Wingdings" panose="05000000000000000000" pitchFamily="2" charset="2"/>
              <a:buChar char="n"/>
            </a:pPr>
            <a:r>
              <a:rPr lang="en-US" altLang="zh-TW" sz="2400" dirty="0">
                <a:latin typeface="微軟正黑體" panose="020B0604030504040204" pitchFamily="34" charset="-120"/>
                <a:ea typeface="微軟正黑體" panose="020B0604030504040204" pitchFamily="34" charset="-120"/>
              </a:rPr>
              <a:t>Row</a:t>
            </a:r>
            <a:r>
              <a:rPr lang="zh-TW" altLang="en-US" sz="2400" dirty="0">
                <a:latin typeface="微軟正黑體" panose="020B0604030504040204" pitchFamily="34" charset="-120"/>
                <a:ea typeface="微軟正黑體" panose="020B0604030504040204" pitchFamily="34" charset="-120"/>
              </a:rPr>
              <a:t>壓縮：當設定</a:t>
            </a:r>
            <a:r>
              <a:rPr lang="en-US" altLang="zh-TW" sz="2400" dirty="0">
                <a:latin typeface="微軟正黑體" panose="020B0604030504040204" pitchFamily="34" charset="-120"/>
                <a:ea typeface="微軟正黑體" panose="020B0604030504040204" pitchFamily="34" charset="-120"/>
              </a:rPr>
              <a:t>Page</a:t>
            </a:r>
            <a:r>
              <a:rPr lang="zh-TW" altLang="en-US" sz="2400" dirty="0">
                <a:latin typeface="微軟正黑體" panose="020B0604030504040204" pitchFamily="34" charset="-120"/>
                <a:ea typeface="微軟正黑體" panose="020B0604030504040204" pitchFamily="34" charset="-120"/>
              </a:rPr>
              <a:t>壓縮時，</a:t>
            </a:r>
            <a:r>
              <a:rPr lang="en-US" altLang="zh-TW" sz="2400" dirty="0">
                <a:latin typeface="微軟正黑體" panose="020B0604030504040204" pitchFamily="34" charset="-120"/>
                <a:ea typeface="微軟正黑體" panose="020B0604030504040204" pitchFamily="34" charset="-120"/>
              </a:rPr>
              <a:t>SQL Server</a:t>
            </a:r>
            <a:r>
              <a:rPr lang="zh-TW" altLang="en-US" sz="2400" dirty="0">
                <a:latin typeface="微軟正黑體" panose="020B0604030504040204" pitchFamily="34" charset="-120"/>
                <a:ea typeface="微軟正黑體" panose="020B0604030504040204" pitchFamily="34" charset="-120"/>
              </a:rPr>
              <a:t>自動執行</a:t>
            </a:r>
            <a:r>
              <a:rPr lang="en-US" altLang="zh-TW" sz="2400" dirty="0">
                <a:latin typeface="微軟正黑體" panose="020B0604030504040204" pitchFamily="34" charset="-120"/>
                <a:ea typeface="微軟正黑體" panose="020B0604030504040204" pitchFamily="34" charset="-120"/>
              </a:rPr>
              <a:t>Row</a:t>
            </a:r>
            <a:r>
              <a:rPr lang="zh-TW" altLang="en-US" sz="2400" dirty="0">
                <a:latin typeface="微軟正黑體" panose="020B0604030504040204" pitchFamily="34" charset="-120"/>
                <a:ea typeface="微軟正黑體" panose="020B0604030504040204" pitchFamily="34" charset="-120"/>
              </a:rPr>
              <a:t>壓縮，也就是</a:t>
            </a:r>
            <a:r>
              <a:rPr lang="en-US" altLang="zh-TW" sz="2400" dirty="0">
                <a:latin typeface="微軟正黑體" panose="020B0604030504040204" pitchFamily="34" charset="-120"/>
                <a:ea typeface="微軟正黑體" panose="020B0604030504040204" pitchFamily="34" charset="-120"/>
              </a:rPr>
              <a:t>Page</a:t>
            </a:r>
            <a:r>
              <a:rPr lang="zh-TW" altLang="en-US" sz="2400" dirty="0">
                <a:latin typeface="微軟正黑體" panose="020B0604030504040204" pitchFamily="34" charset="-120"/>
                <a:ea typeface="微軟正黑體" panose="020B0604030504040204" pitchFamily="34" charset="-120"/>
              </a:rPr>
              <a:t>壓縮包含了</a:t>
            </a:r>
            <a:r>
              <a:rPr lang="en-US" altLang="zh-TW" sz="2400" dirty="0">
                <a:latin typeface="微軟正黑體" panose="020B0604030504040204" pitchFamily="34" charset="-120"/>
                <a:ea typeface="微軟正黑體" panose="020B0604030504040204" pitchFamily="34" charset="-120"/>
              </a:rPr>
              <a:t>Row</a:t>
            </a:r>
            <a:r>
              <a:rPr lang="zh-TW" altLang="en-US" sz="2400" dirty="0">
                <a:latin typeface="微軟正黑體" panose="020B0604030504040204" pitchFamily="34" charset="-120"/>
                <a:ea typeface="微軟正黑體" panose="020B0604030504040204" pitchFamily="34" charset="-120"/>
              </a:rPr>
              <a:t>壓縮。</a:t>
            </a:r>
          </a:p>
          <a:p>
            <a:pPr>
              <a:lnSpc>
                <a:spcPct val="11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前綴壓縮：壓縮資料後，</a:t>
            </a:r>
            <a:r>
              <a:rPr lang="en-US" altLang="zh-TW" sz="2400" dirty="0">
                <a:latin typeface="微軟正黑體" panose="020B0604030504040204" pitchFamily="34" charset="-120"/>
                <a:ea typeface="微軟正黑體" panose="020B0604030504040204" pitchFamily="34" charset="-120"/>
              </a:rPr>
              <a:t>SQL Server</a:t>
            </a:r>
            <a:r>
              <a:rPr lang="zh-TW" altLang="en-US" sz="2400" dirty="0">
                <a:latin typeface="微軟正黑體" panose="020B0604030504040204" pitchFamily="34" charset="-120"/>
                <a:ea typeface="微軟正黑體" panose="020B0604030504040204" pitchFamily="34" charset="-120"/>
              </a:rPr>
              <a:t>會掃描每個欄位，針對相同的前綴的資料會在</a:t>
            </a:r>
            <a:r>
              <a:rPr lang="en-US" altLang="zh-TW" sz="2400" dirty="0">
                <a:latin typeface="微軟正黑體" panose="020B0604030504040204" pitchFamily="34" charset="-120"/>
                <a:ea typeface="微軟正黑體" panose="020B0604030504040204" pitchFamily="34" charset="-120"/>
              </a:rPr>
              <a:t>CI</a:t>
            </a:r>
            <a:r>
              <a:rPr lang="zh-TW" altLang="en-US" sz="2400" dirty="0">
                <a:latin typeface="微軟正黑體" panose="020B0604030504040204" pitchFamily="34" charset="-120"/>
                <a:ea typeface="微軟正黑體" panose="020B0604030504040204" pitchFamily="34" charset="-120"/>
              </a:rPr>
              <a:t>結構中建立前綴的對應碼，資料以對應碼儲存，因為對應碼比前綴位元數來得小，可以藉此減少資料儲存空間。</a:t>
            </a:r>
          </a:p>
          <a:p>
            <a:pPr>
              <a:lnSpc>
                <a:spcPct val="11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字典壓縮：字典壓縮的處理方式和前綴壓縮方式很類似，不同點在於字典壓縮方式是找尋重複的值，紀錄在</a:t>
            </a:r>
            <a:r>
              <a:rPr lang="en-US" altLang="zh-TW" sz="2400" dirty="0">
                <a:latin typeface="微軟正黑體" panose="020B0604030504040204" pitchFamily="34" charset="-120"/>
                <a:ea typeface="微軟正黑體" panose="020B0604030504040204" pitchFamily="34" charset="-120"/>
              </a:rPr>
              <a:t>CI</a:t>
            </a:r>
            <a:r>
              <a:rPr lang="zh-TW" altLang="en-US" sz="2400" dirty="0">
                <a:latin typeface="微軟正黑體" panose="020B0604030504040204" pitchFamily="34" charset="-120"/>
                <a:ea typeface="微軟正黑體" panose="020B0604030504040204" pitchFamily="34" charset="-120"/>
              </a:rPr>
              <a:t>結構中。</a:t>
            </a:r>
          </a:p>
        </p:txBody>
      </p:sp>
    </p:spTree>
    <p:extLst>
      <p:ext uri="{BB962C8B-B14F-4D97-AF65-F5344CB8AC3E}">
        <p14:creationId xmlns:p14="http://schemas.microsoft.com/office/powerpoint/2010/main" val="37889128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Row</a:t>
            </a:r>
            <a:r>
              <a:rPr lang="zh-TW" altLang="en-US" b="1" dirty="0">
                <a:latin typeface="微軟正黑體" panose="020B0604030504040204" pitchFamily="34" charset="-120"/>
                <a:ea typeface="微軟正黑體" panose="020B0604030504040204" pitchFamily="34" charset="-120"/>
              </a:rPr>
              <a:t>壓縮</a:t>
            </a:r>
          </a:p>
        </p:txBody>
      </p:sp>
      <p:sp>
        <p:nvSpPr>
          <p:cNvPr id="5" name="內容版面配置區 4">
            <a:extLst>
              <a:ext uri="{FF2B5EF4-FFF2-40B4-BE49-F238E27FC236}">
                <a16:creationId xmlns:a16="http://schemas.microsoft.com/office/drawing/2014/main" id="{E5B752D9-DF7B-2547-AE86-83FA976099DD}"/>
              </a:ext>
            </a:extLst>
          </p:cNvPr>
          <p:cNvSpPr>
            <a:spLocks noGrp="1"/>
          </p:cNvSpPr>
          <p:nvPr>
            <p:ph idx="1"/>
          </p:nvPr>
        </p:nvSpPr>
        <p:spPr/>
        <p:txBody>
          <a:bodyPr>
            <a:normAutofit/>
          </a:bodyPr>
          <a:lstStyle/>
          <a:p>
            <a:pPr marL="0" indent="0">
              <a:lnSpc>
                <a:spcPct val="110000"/>
              </a:lnSpc>
              <a:buNone/>
            </a:pPr>
            <a:r>
              <a:rPr lang="en-US" altLang="zh-TW" sz="2400" dirty="0">
                <a:latin typeface="微軟正黑體" panose="020B0604030504040204" pitchFamily="34" charset="-120"/>
                <a:ea typeface="微軟正黑體" panose="020B0604030504040204" pitchFamily="34" charset="-120"/>
              </a:rPr>
              <a:t>Row</a:t>
            </a:r>
            <a:r>
              <a:rPr lang="zh-TW" altLang="en-US" sz="2400" dirty="0">
                <a:latin typeface="微軟正黑體" panose="020B0604030504040204" pitchFamily="34" charset="-120"/>
                <a:ea typeface="微軟正黑體" panose="020B0604030504040204" pitchFamily="34" charset="-120"/>
              </a:rPr>
              <a:t>壓縮可以改變固定長度資料型別的資料儲存方式。壓縮功能把原來固定長度的儲存方法改為不固定長度方式儲存。例如：</a:t>
            </a:r>
            <a:r>
              <a:rPr lang="en-US" altLang="zh-TW" sz="2400" dirty="0">
                <a:latin typeface="微軟正黑體" panose="020B0604030504040204" pitchFamily="34" charset="-120"/>
                <a:ea typeface="微軟正黑體" panose="020B0604030504040204" pitchFamily="34" charset="-120"/>
              </a:rPr>
              <a:t>int</a:t>
            </a:r>
            <a:r>
              <a:rPr lang="zh-TW" altLang="en-US" sz="2400" dirty="0">
                <a:latin typeface="微軟正黑體" panose="020B0604030504040204" pitchFamily="34" charset="-120"/>
                <a:ea typeface="微軟正黑體" panose="020B0604030504040204" pitchFamily="34" charset="-120"/>
              </a:rPr>
              <a:t>型別佔</a:t>
            </a:r>
            <a:r>
              <a:rPr lang="en-US" altLang="zh-TW" sz="2400" dirty="0">
                <a:latin typeface="微軟正黑體" panose="020B0604030504040204" pitchFamily="34" charset="-120"/>
                <a:ea typeface="微軟正黑體" panose="020B0604030504040204" pitchFamily="34" charset="-120"/>
              </a:rPr>
              <a:t>4 bytes</a:t>
            </a:r>
            <a:r>
              <a:rPr lang="zh-TW" altLang="en-US" sz="2400" dirty="0">
                <a:latin typeface="微軟正黑體" panose="020B0604030504040204" pitchFamily="34" charset="-120"/>
                <a:ea typeface="微軟正黑體" panose="020B0604030504040204" pitchFamily="34" charset="-120"/>
              </a:rPr>
              <a:t>。可是在資料中有不同數字，像是</a:t>
            </a:r>
            <a:r>
              <a:rPr lang="en-US" altLang="zh-TW" sz="2400" dirty="0">
                <a:latin typeface="微軟正黑體" panose="020B0604030504040204" pitchFamily="34" charset="-120"/>
                <a:ea typeface="微軟正黑體" panose="020B0604030504040204" pitchFamily="34" charset="-120"/>
              </a:rPr>
              <a:t>6</a:t>
            </a:r>
            <a:r>
              <a:rPr lang="zh-TW" altLang="en-US" sz="2400" dirty="0">
                <a:latin typeface="微軟正黑體" panose="020B0604030504040204" pitchFamily="34" charset="-120"/>
                <a:ea typeface="微軟正黑體" panose="020B0604030504040204" pitchFamily="34" charset="-120"/>
              </a:rPr>
              <a:t>只需要</a:t>
            </a:r>
            <a:r>
              <a:rPr lang="en-US" altLang="zh-TW" sz="2400" dirty="0">
                <a:latin typeface="微軟正黑體" panose="020B0604030504040204" pitchFamily="34" charset="-120"/>
                <a:ea typeface="微軟正黑體" panose="020B0604030504040204" pitchFamily="34" charset="-120"/>
              </a:rPr>
              <a:t>1 byte</a:t>
            </a:r>
            <a:r>
              <a:rPr lang="zh-TW" altLang="en-US"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6000</a:t>
            </a:r>
            <a:r>
              <a:rPr lang="zh-TW" altLang="en-US" sz="2400" dirty="0">
                <a:latin typeface="微軟正黑體" panose="020B0604030504040204" pitchFamily="34" charset="-120"/>
                <a:ea typeface="微軟正黑體" panose="020B0604030504040204" pitchFamily="34" charset="-120"/>
              </a:rPr>
              <a:t>只需要</a:t>
            </a:r>
            <a:r>
              <a:rPr lang="en-US" altLang="zh-TW" sz="2400" dirty="0">
                <a:latin typeface="微軟正黑體" panose="020B0604030504040204" pitchFamily="34" charset="-120"/>
                <a:ea typeface="微軟正黑體" panose="020B0604030504040204" pitchFamily="34" charset="-120"/>
              </a:rPr>
              <a:t>2 bytes</a:t>
            </a:r>
            <a:r>
              <a:rPr lang="zh-TW" altLang="en-US"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Row</a:t>
            </a:r>
            <a:r>
              <a:rPr lang="zh-TW" altLang="en-US" sz="2400" dirty="0">
                <a:latin typeface="微軟正黑體" panose="020B0604030504040204" pitchFamily="34" charset="-120"/>
                <a:ea typeface="微軟正黑體" panose="020B0604030504040204" pitchFamily="34" charset="-120"/>
              </a:rPr>
              <a:t>壓縮只針對這類的資料。</a:t>
            </a:r>
            <a:endParaRPr lang="en-US" altLang="zh-TW" sz="2400" dirty="0">
              <a:latin typeface="微軟正黑體" panose="020B0604030504040204" pitchFamily="34" charset="-120"/>
              <a:ea typeface="微軟正黑體" panose="020B0604030504040204" pitchFamily="34" charset="-120"/>
            </a:endParaRPr>
          </a:p>
          <a:p>
            <a:pPr marL="0" indent="0">
              <a:lnSpc>
                <a:spcPct val="110000"/>
              </a:lnSpc>
              <a:buNone/>
            </a:pPr>
            <a:r>
              <a:rPr lang="zh-TW" altLang="en-US" sz="2400" dirty="0">
                <a:latin typeface="微軟正黑體" panose="020B0604030504040204" pitchFamily="34" charset="-120"/>
                <a:ea typeface="微軟正黑體" panose="020B0604030504040204" pitchFamily="34" charset="-120"/>
              </a:rPr>
              <a:t>不定長度的資料型別</a:t>
            </a:r>
            <a:r>
              <a:rPr lang="en-US" altLang="zh-TW" sz="2400" dirty="0">
                <a:latin typeface="微軟正黑體" panose="020B0604030504040204" pitchFamily="34" charset="-120"/>
                <a:ea typeface="微軟正黑體" panose="020B0604030504040204" pitchFamily="34" charset="-120"/>
              </a:rPr>
              <a:t>Row</a:t>
            </a:r>
            <a:r>
              <a:rPr lang="zh-TW" altLang="en-US" sz="2400" dirty="0">
                <a:latin typeface="微軟正黑體" panose="020B0604030504040204" pitchFamily="34" charset="-120"/>
                <a:ea typeface="微軟正黑體" panose="020B0604030504040204" pitchFamily="34" charset="-120"/>
              </a:rPr>
              <a:t>壓縮就沒有實質效益，像是</a:t>
            </a:r>
            <a:r>
              <a:rPr lang="en-US" altLang="zh-TW" sz="2400" dirty="0">
                <a:latin typeface="微軟正黑體" panose="020B0604030504040204" pitchFamily="34" charset="-120"/>
                <a:ea typeface="微軟正黑體" panose="020B0604030504040204" pitchFamily="34" charset="-120"/>
              </a:rPr>
              <a:t>xml, image, text, </a:t>
            </a:r>
            <a:r>
              <a:rPr lang="en-US" altLang="zh-TW" sz="2400" dirty="0" err="1">
                <a:latin typeface="微軟正黑體" panose="020B0604030504040204" pitchFamily="34" charset="-120"/>
                <a:ea typeface="微軟正黑體" panose="020B0604030504040204" pitchFamily="34" charset="-120"/>
              </a:rPr>
              <a:t>ntext</a:t>
            </a:r>
            <a:r>
              <a:rPr lang="zh-TW" altLang="en-US" sz="2400" dirty="0">
                <a:latin typeface="微軟正黑體" panose="020B0604030504040204" pitchFamily="34" charset="-120"/>
                <a:ea typeface="微軟正黑體" panose="020B0604030504040204" pitchFamily="34" charset="-120"/>
              </a:rPr>
              <a:t>。使用</a:t>
            </a:r>
            <a:r>
              <a:rPr lang="en-US" altLang="zh-TW" sz="2400" dirty="0">
                <a:latin typeface="微軟正黑體" panose="020B0604030504040204" pitchFamily="34" charset="-120"/>
                <a:ea typeface="微軟正黑體" panose="020B0604030504040204" pitchFamily="34" charset="-120"/>
              </a:rPr>
              <a:t>Row</a:t>
            </a:r>
            <a:r>
              <a:rPr lang="zh-TW" altLang="en-US" sz="2400" dirty="0">
                <a:latin typeface="微軟正黑體" panose="020B0604030504040204" pitchFamily="34" charset="-120"/>
                <a:ea typeface="微軟正黑體" panose="020B0604030504040204" pitchFamily="34" charset="-120"/>
              </a:rPr>
              <a:t>壓縮時，</a:t>
            </a:r>
            <a:r>
              <a:rPr lang="en-US" altLang="zh-TW" sz="2400" dirty="0">
                <a:latin typeface="微軟正黑體" panose="020B0604030504040204" pitchFamily="34" charset="-120"/>
                <a:ea typeface="微軟正黑體" panose="020B0604030504040204" pitchFamily="34" charset="-120"/>
              </a:rPr>
              <a:t>SQL Server</a:t>
            </a:r>
            <a:r>
              <a:rPr lang="zh-TW" altLang="en-US" sz="2400" dirty="0">
                <a:latin typeface="微軟正黑體" panose="020B0604030504040204" pitchFamily="34" charset="-120"/>
                <a:ea typeface="微軟正黑體" panose="020B0604030504040204" pitchFamily="34" charset="-120"/>
              </a:rPr>
              <a:t>在每個欄位會增加</a:t>
            </a:r>
            <a:r>
              <a:rPr lang="en-US" altLang="zh-TW" sz="2400" dirty="0">
                <a:latin typeface="微軟正黑體" panose="020B0604030504040204" pitchFamily="34" charset="-120"/>
                <a:ea typeface="微軟正黑體" panose="020B0604030504040204" pitchFamily="34" charset="-120"/>
              </a:rPr>
              <a:t>4 bits</a:t>
            </a:r>
            <a:r>
              <a:rPr lang="zh-TW" altLang="en-US" sz="2400" dirty="0">
                <a:latin typeface="微軟正黑體" panose="020B0604030504040204" pitchFamily="34" charset="-120"/>
                <a:ea typeface="微軟正黑體" panose="020B0604030504040204" pitchFamily="34" charset="-120"/>
              </a:rPr>
              <a:t>。這</a:t>
            </a:r>
            <a:r>
              <a:rPr lang="en-US" altLang="zh-TW" sz="2400" dirty="0">
                <a:latin typeface="微軟正黑體" panose="020B0604030504040204" pitchFamily="34" charset="-120"/>
                <a:ea typeface="微軟正黑體" panose="020B0604030504040204" pitchFamily="34" charset="-120"/>
              </a:rPr>
              <a:t>4 bits </a:t>
            </a:r>
            <a:r>
              <a:rPr lang="zh-TW" altLang="en-US" sz="2400" dirty="0">
                <a:latin typeface="微軟正黑體" panose="020B0604030504040204" pitchFamily="34" charset="-120"/>
                <a:ea typeface="微軟正黑體" panose="020B0604030504040204" pitchFamily="34" charset="-120"/>
              </a:rPr>
              <a:t>可以換得省下的空間。</a:t>
            </a:r>
            <a:r>
              <a:rPr lang="en-US" altLang="zh-TW" sz="2400" dirty="0">
                <a:latin typeface="微軟正黑體" panose="020B0604030504040204" pitchFamily="34" charset="-120"/>
                <a:ea typeface="微軟正黑體" panose="020B0604030504040204" pitchFamily="34" charset="-120"/>
              </a:rPr>
              <a:t>NULL</a:t>
            </a:r>
            <a:r>
              <a:rPr lang="zh-TW" altLang="en-US" sz="2400" dirty="0">
                <a:latin typeface="微軟正黑體" panose="020B0604030504040204" pitchFamily="34" charset="-120"/>
                <a:ea typeface="微軟正黑體" panose="020B0604030504040204" pitchFamily="34" charset="-120"/>
              </a:rPr>
              <a:t>值就只會佔</a:t>
            </a:r>
            <a:r>
              <a:rPr lang="en-US" altLang="zh-TW" sz="2400" dirty="0">
                <a:latin typeface="微軟正黑體" panose="020B0604030504040204" pitchFamily="34" charset="-120"/>
                <a:ea typeface="微軟正黑體" panose="020B0604030504040204" pitchFamily="34" charset="-120"/>
              </a:rPr>
              <a:t>4 bits</a:t>
            </a:r>
            <a:r>
              <a:rPr lang="zh-TW" altLang="en-US" sz="2400"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346070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81E427-6C46-0150-0507-A74A92C474EE}"/>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SQL Server</a:t>
            </a:r>
            <a:r>
              <a:rPr lang="zh-TW" altLang="en-US" b="1" dirty="0">
                <a:latin typeface="微軟正黑體" panose="020B0604030504040204" pitchFamily="34" charset="-120"/>
                <a:ea typeface="微軟正黑體" panose="020B0604030504040204" pitchFamily="34" charset="-120"/>
              </a:rPr>
              <a:t>管理工具</a:t>
            </a:r>
          </a:p>
        </p:txBody>
      </p:sp>
      <p:graphicFrame>
        <p:nvGraphicFramePr>
          <p:cNvPr id="6" name="內容版面配置區 5">
            <a:extLst>
              <a:ext uri="{FF2B5EF4-FFF2-40B4-BE49-F238E27FC236}">
                <a16:creationId xmlns:a16="http://schemas.microsoft.com/office/drawing/2014/main" id="{66F73653-6891-DD6F-BC78-47B44975EC2B}"/>
              </a:ext>
            </a:extLst>
          </p:cNvPr>
          <p:cNvGraphicFramePr>
            <a:graphicFrameLocks noGrp="1"/>
          </p:cNvGraphicFramePr>
          <p:nvPr>
            <p:ph idx="1"/>
            <p:extLst>
              <p:ext uri="{D42A27DB-BD31-4B8C-83A1-F6EECF244321}">
                <p14:modId xmlns:p14="http://schemas.microsoft.com/office/powerpoint/2010/main" val="2027073654"/>
              </p:ext>
            </p:extLst>
          </p:nvPr>
        </p:nvGraphicFramePr>
        <p:xfrm>
          <a:off x="1291771" y="1843313"/>
          <a:ext cx="9811658" cy="4213979"/>
        </p:xfrm>
        <a:graphic>
          <a:graphicData uri="http://schemas.openxmlformats.org/drawingml/2006/table">
            <a:tbl>
              <a:tblPr firstRow="1" firstCol="1" bandRow="1">
                <a:tableStyleId>{5C22544A-7EE6-4342-B048-85BDC9FD1C3A}</a:tableStyleId>
              </a:tblPr>
              <a:tblGrid>
                <a:gridCol w="3514976">
                  <a:extLst>
                    <a:ext uri="{9D8B030D-6E8A-4147-A177-3AD203B41FA5}">
                      <a16:colId xmlns:a16="http://schemas.microsoft.com/office/drawing/2014/main" val="3757389890"/>
                    </a:ext>
                  </a:extLst>
                </a:gridCol>
                <a:gridCol w="6296682">
                  <a:extLst>
                    <a:ext uri="{9D8B030D-6E8A-4147-A177-3AD203B41FA5}">
                      <a16:colId xmlns:a16="http://schemas.microsoft.com/office/drawing/2014/main" val="3993362461"/>
                    </a:ext>
                  </a:extLst>
                </a:gridCol>
              </a:tblGrid>
              <a:tr h="280931">
                <a:tc>
                  <a:txBody>
                    <a:bodyPr/>
                    <a:lstStyle/>
                    <a:p>
                      <a:pPr algn="l"/>
                      <a:r>
                        <a:rPr lang="zh-TW" sz="1400" kern="100" dirty="0">
                          <a:effectLst/>
                          <a:latin typeface="微軟正黑體" panose="020B0604030504040204" pitchFamily="34" charset="-120"/>
                          <a:ea typeface="微軟正黑體" panose="020B0604030504040204" pitchFamily="34" charset="-120"/>
                        </a:rPr>
                        <a:t>工具</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tc>
                <a:tc>
                  <a:txBody>
                    <a:bodyPr/>
                    <a:lstStyle/>
                    <a:p>
                      <a:pPr algn="l"/>
                      <a:r>
                        <a:rPr lang="zh-TW" sz="1400" kern="100">
                          <a:effectLst/>
                          <a:latin typeface="微軟正黑體" panose="020B0604030504040204" pitchFamily="34" charset="-120"/>
                          <a:ea typeface="微軟正黑體" panose="020B0604030504040204" pitchFamily="34" charset="-120"/>
                        </a:rPr>
                        <a:t>描述</a:t>
                      </a:r>
                      <a:endParaRPr lang="zh-TW" sz="14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792961457"/>
                  </a:ext>
                </a:extLst>
              </a:tr>
              <a:tr h="561864">
                <a:tc>
                  <a:txBody>
                    <a:bodyPr/>
                    <a:lstStyle/>
                    <a:p>
                      <a:pPr algn="l"/>
                      <a:r>
                        <a:rPr lang="en-US" sz="1400" kern="100" dirty="0">
                          <a:effectLst/>
                          <a:latin typeface="微軟正黑體" panose="020B0604030504040204" pitchFamily="34" charset="-120"/>
                          <a:ea typeface="微軟正黑體" panose="020B0604030504040204" pitchFamily="34" charset="-120"/>
                        </a:rPr>
                        <a:t>SQL Server Management Studio(SSMS)</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tc>
                <a:tc>
                  <a:txBody>
                    <a:bodyPr/>
                    <a:lstStyle/>
                    <a:p>
                      <a:pPr algn="l"/>
                      <a:r>
                        <a:rPr lang="zh-TW" sz="1400" kern="100">
                          <a:effectLst/>
                          <a:latin typeface="微軟正黑體" panose="020B0604030504040204" pitchFamily="34" charset="-120"/>
                          <a:ea typeface="微軟正黑體" panose="020B0604030504040204" pitchFamily="34" charset="-120"/>
                        </a:rPr>
                        <a:t>整合式管理環境，讓開發者以及資料庫管理者管理核心的資料庫引擎。</a:t>
                      </a:r>
                      <a:endParaRPr lang="zh-TW" sz="14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193595888"/>
                  </a:ext>
                </a:extLst>
              </a:tr>
              <a:tr h="561864">
                <a:tc>
                  <a:txBody>
                    <a:bodyPr/>
                    <a:lstStyle/>
                    <a:p>
                      <a:pPr algn="l"/>
                      <a:r>
                        <a:rPr lang="en-US" sz="1400" kern="100" dirty="0">
                          <a:effectLst/>
                          <a:latin typeface="微軟正黑體" panose="020B0604030504040204" pitchFamily="34" charset="-120"/>
                          <a:ea typeface="微軟正黑體" panose="020B0604030504040204" pitchFamily="34" charset="-120"/>
                        </a:rPr>
                        <a:t>SQL Server Configuration Manager(SSCM)</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tc>
                <a:tc>
                  <a:txBody>
                    <a:bodyPr/>
                    <a:lstStyle/>
                    <a:p>
                      <a:pPr algn="l"/>
                      <a:r>
                        <a:rPr lang="zh-TW" sz="1400" kern="100" dirty="0">
                          <a:effectLst/>
                          <a:latin typeface="微軟正黑體" panose="020B0604030504040204" pitchFamily="34" charset="-120"/>
                          <a:ea typeface="微軟正黑體" panose="020B0604030504040204" pitchFamily="34" charset="-120"/>
                        </a:rPr>
                        <a:t>管理</a:t>
                      </a:r>
                      <a:r>
                        <a:rPr lang="en-US" sz="1400" kern="100" dirty="0">
                          <a:effectLst/>
                          <a:latin typeface="微軟正黑體" panose="020B0604030504040204" pitchFamily="34" charset="-120"/>
                          <a:ea typeface="微軟正黑體" panose="020B0604030504040204" pitchFamily="34" charset="-120"/>
                        </a:rPr>
                        <a:t>SQL Server</a:t>
                      </a:r>
                      <a:r>
                        <a:rPr lang="zh-TW" sz="1400" kern="100" dirty="0">
                          <a:effectLst/>
                          <a:latin typeface="微軟正黑體" panose="020B0604030504040204" pitchFamily="34" charset="-120"/>
                          <a:ea typeface="微軟正黑體" panose="020B0604030504040204" pitchFamily="34" charset="-120"/>
                        </a:rPr>
                        <a:t>相關服務的基本設定、用戶端和伺服器端連線的通訊協定以及用戶端的別名。</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616778313"/>
                  </a:ext>
                </a:extLst>
              </a:tr>
              <a:tr h="561864">
                <a:tc>
                  <a:txBody>
                    <a:bodyPr/>
                    <a:lstStyle/>
                    <a:p>
                      <a:pPr algn="l"/>
                      <a:r>
                        <a:rPr lang="en-US" sz="1400" kern="100" dirty="0">
                          <a:effectLst/>
                          <a:latin typeface="微軟正黑體" panose="020B0604030504040204" pitchFamily="34" charset="-120"/>
                          <a:ea typeface="微軟正黑體" panose="020B0604030504040204" pitchFamily="34" charset="-120"/>
                        </a:rPr>
                        <a:t>SQL Server Profiler</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tc>
                <a:tc>
                  <a:txBody>
                    <a:bodyPr/>
                    <a:lstStyle/>
                    <a:p>
                      <a:pPr algn="l"/>
                      <a:r>
                        <a:rPr lang="zh-TW" sz="1400" kern="100">
                          <a:effectLst/>
                          <a:latin typeface="微軟正黑體" panose="020B0604030504040204" pitchFamily="34" charset="-120"/>
                          <a:ea typeface="微軟正黑體" panose="020B0604030504040204" pitchFamily="34" charset="-120"/>
                        </a:rPr>
                        <a:t>圖形使用者介面，用以監控輔助資料庫引擎、</a:t>
                      </a:r>
                      <a:r>
                        <a:rPr lang="en-US" sz="1400" kern="100">
                          <a:effectLst/>
                          <a:latin typeface="微軟正黑體" panose="020B0604030504040204" pitchFamily="34" charset="-120"/>
                          <a:ea typeface="微軟正黑體" panose="020B0604030504040204" pitchFamily="34" charset="-120"/>
                        </a:rPr>
                        <a:t>Analysis Service</a:t>
                      </a:r>
                      <a:r>
                        <a:rPr lang="zh-TW" sz="1400" kern="100">
                          <a:effectLst/>
                          <a:latin typeface="微軟正黑體" panose="020B0604030504040204" pitchFamily="34" charset="-120"/>
                          <a:ea typeface="微軟正黑體" panose="020B0604030504040204" pitchFamily="34" charset="-120"/>
                        </a:rPr>
                        <a:t>元件效能調教及管理工作。</a:t>
                      </a:r>
                      <a:endParaRPr lang="zh-TW" sz="14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939444458"/>
                  </a:ext>
                </a:extLst>
              </a:tr>
              <a:tr h="561864">
                <a:tc>
                  <a:txBody>
                    <a:bodyPr/>
                    <a:lstStyle/>
                    <a:p>
                      <a:pPr algn="l"/>
                      <a:r>
                        <a:rPr lang="en-US" sz="1400" kern="100" dirty="0">
                          <a:effectLst/>
                          <a:latin typeface="微軟正黑體" panose="020B0604030504040204" pitchFamily="34" charset="-120"/>
                          <a:ea typeface="微軟正黑體" panose="020B0604030504040204" pitchFamily="34" charset="-120"/>
                        </a:rPr>
                        <a:t>Database Engine Tuning Advisor</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tc>
                <a:tc>
                  <a:txBody>
                    <a:bodyPr/>
                    <a:lstStyle/>
                    <a:p>
                      <a:pPr algn="l"/>
                      <a:r>
                        <a:rPr lang="zh-TW" sz="1400" kern="100" dirty="0">
                          <a:effectLst/>
                          <a:latin typeface="微軟正黑體" panose="020B0604030504040204" pitchFamily="34" charset="-120"/>
                          <a:ea typeface="微軟正黑體" panose="020B0604030504040204" pitchFamily="34" charset="-120"/>
                        </a:rPr>
                        <a:t>提供協助建立、優化索引、索引檢視</a:t>
                      </a:r>
                      <a:r>
                        <a:rPr lang="en-US" sz="1400" kern="100" dirty="0">
                          <a:effectLst/>
                          <a:latin typeface="微軟正黑體" panose="020B0604030504040204" pitchFamily="34" charset="-120"/>
                          <a:ea typeface="微軟正黑體" panose="020B0604030504040204" pitchFamily="34" charset="-120"/>
                        </a:rPr>
                        <a:t>(Indexed View)</a:t>
                      </a:r>
                      <a:r>
                        <a:rPr lang="zh-TW" sz="1400" kern="100" dirty="0">
                          <a:effectLst/>
                          <a:latin typeface="微軟正黑體" panose="020B0604030504040204" pitchFamily="34" charset="-120"/>
                          <a:ea typeface="微軟正黑體" panose="020B0604030504040204" pitchFamily="34" charset="-120"/>
                        </a:rPr>
                        <a:t>、分割資料表的輔助工具。</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494601918"/>
                  </a:ext>
                </a:extLst>
              </a:tr>
              <a:tr h="561864">
                <a:tc>
                  <a:txBody>
                    <a:bodyPr/>
                    <a:lstStyle/>
                    <a:p>
                      <a:pPr algn="l"/>
                      <a:r>
                        <a:rPr lang="en-US" sz="1400" kern="100" dirty="0">
                          <a:effectLst/>
                          <a:latin typeface="微軟正黑體" panose="020B0604030504040204" pitchFamily="34" charset="-120"/>
                          <a:ea typeface="微軟正黑體" panose="020B0604030504040204" pitchFamily="34" charset="-120"/>
                        </a:rPr>
                        <a:t>Data Quality Services Client</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tc>
                <a:tc>
                  <a:txBody>
                    <a:bodyPr/>
                    <a:lstStyle/>
                    <a:p>
                      <a:pPr algn="l"/>
                      <a:r>
                        <a:rPr lang="zh-TW" sz="1400" kern="100" dirty="0">
                          <a:effectLst/>
                          <a:latin typeface="微軟正黑體" panose="020B0604030504040204" pitchFamily="34" charset="-120"/>
                          <a:ea typeface="微軟正黑體" panose="020B0604030504040204" pitchFamily="34" charset="-120"/>
                        </a:rPr>
                        <a:t>圖形使用者介面，用以連線</a:t>
                      </a:r>
                      <a:r>
                        <a:rPr lang="en-US" sz="1400" kern="100" dirty="0">
                          <a:effectLst/>
                          <a:latin typeface="微軟正黑體" panose="020B0604030504040204" pitchFamily="34" charset="-120"/>
                          <a:ea typeface="微軟正黑體" panose="020B0604030504040204" pitchFamily="34" charset="-120"/>
                        </a:rPr>
                        <a:t>DQS</a:t>
                      </a:r>
                      <a:r>
                        <a:rPr lang="zh-TW" sz="1400" kern="100" dirty="0">
                          <a:effectLst/>
                          <a:latin typeface="微軟正黑體" panose="020B0604030504040204" pitchFamily="34" charset="-120"/>
                          <a:ea typeface="微軟正黑體" panose="020B0604030504040204" pitchFamily="34" charset="-120"/>
                        </a:rPr>
                        <a:t>伺服器並提供資料清理工作</a:t>
                      </a:r>
                      <a:r>
                        <a:rPr lang="en-US" sz="1400" kern="100" dirty="0">
                          <a:effectLst/>
                          <a:latin typeface="微軟正黑體" panose="020B0604030504040204" pitchFamily="34" charset="-120"/>
                          <a:ea typeface="微軟正黑體" panose="020B0604030504040204" pitchFamily="34" charset="-120"/>
                        </a:rPr>
                        <a:t>(Data Cleansing Operations)</a:t>
                      </a:r>
                      <a:r>
                        <a:rPr lang="zh-TW" sz="1400" kern="100" dirty="0">
                          <a:effectLst/>
                          <a:latin typeface="微軟正黑體" panose="020B0604030504040204" pitchFamily="34" charset="-120"/>
                          <a:ea typeface="微軟正黑體" panose="020B0604030504040204" pitchFamily="34" charset="-120"/>
                        </a:rPr>
                        <a:t>並監控效能。</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495474434"/>
                  </a:ext>
                </a:extLst>
              </a:tr>
              <a:tr h="561864">
                <a:tc>
                  <a:txBody>
                    <a:bodyPr/>
                    <a:lstStyle/>
                    <a:p>
                      <a:pPr algn="l"/>
                      <a:r>
                        <a:rPr lang="en-US" sz="1400" kern="100">
                          <a:effectLst/>
                          <a:latin typeface="微軟正黑體" panose="020B0604030504040204" pitchFamily="34" charset="-120"/>
                          <a:ea typeface="微軟正黑體" panose="020B0604030504040204" pitchFamily="34" charset="-120"/>
                        </a:rPr>
                        <a:t>SQL Server Data Tools(SSDT)</a:t>
                      </a:r>
                      <a:endParaRPr lang="zh-TW" sz="14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tc>
                <a:tc>
                  <a:txBody>
                    <a:bodyPr/>
                    <a:lstStyle/>
                    <a:p>
                      <a:pPr algn="l"/>
                      <a:r>
                        <a:rPr lang="zh-TW" sz="1400" kern="100" dirty="0">
                          <a:effectLst/>
                          <a:latin typeface="微軟正黑體" panose="020B0604030504040204" pitchFamily="34" charset="-120"/>
                          <a:ea typeface="微軟正黑體" panose="020B0604030504040204" pitchFamily="34" charset="-120"/>
                        </a:rPr>
                        <a:t>整合式開發環境，用以提供商業智慧解決方案，應用於</a:t>
                      </a:r>
                      <a:r>
                        <a:rPr lang="en-US" sz="1400" kern="100" dirty="0">
                          <a:effectLst/>
                          <a:latin typeface="微軟正黑體" panose="020B0604030504040204" pitchFamily="34" charset="-120"/>
                          <a:ea typeface="微軟正黑體" panose="020B0604030504040204" pitchFamily="34" charset="-120"/>
                        </a:rPr>
                        <a:t>SSAS, SSRS, SSIS</a:t>
                      </a:r>
                      <a:r>
                        <a:rPr lang="zh-TW" sz="1400" kern="100" dirty="0">
                          <a:effectLst/>
                          <a:latin typeface="微軟正黑體" panose="020B0604030504040204" pitchFamily="34" charset="-120"/>
                          <a:ea typeface="微軟正黑體" panose="020B0604030504040204" pitchFamily="34" charset="-120"/>
                        </a:rPr>
                        <a:t>中。</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614360714"/>
                  </a:ext>
                </a:extLst>
              </a:tr>
              <a:tr h="561864">
                <a:tc>
                  <a:txBody>
                    <a:bodyPr/>
                    <a:lstStyle/>
                    <a:p>
                      <a:pPr algn="l"/>
                      <a:r>
                        <a:rPr lang="en-US" sz="1400" kern="100">
                          <a:effectLst/>
                          <a:latin typeface="微軟正黑體" panose="020B0604030504040204" pitchFamily="34" charset="-120"/>
                          <a:ea typeface="微軟正黑體" panose="020B0604030504040204" pitchFamily="34" charset="-120"/>
                        </a:rPr>
                        <a:t>Connectivity Components</a:t>
                      </a:r>
                      <a:endParaRPr lang="zh-TW" sz="14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tc>
                <a:tc>
                  <a:txBody>
                    <a:bodyPr/>
                    <a:lstStyle/>
                    <a:p>
                      <a:pPr algn="l"/>
                      <a:r>
                        <a:rPr lang="zh-TW" sz="1400" kern="100" dirty="0">
                          <a:effectLst/>
                          <a:latin typeface="微軟正黑體" panose="020B0604030504040204" pitchFamily="34" charset="-120"/>
                          <a:ea typeface="微軟正黑體" panose="020B0604030504040204" pitchFamily="34" charset="-120"/>
                        </a:rPr>
                        <a:t>用以溝通用戶端以及伺服器端之間的元件。例如</a:t>
                      </a:r>
                      <a:r>
                        <a:rPr lang="en-US" sz="1400" kern="100" dirty="0">
                          <a:effectLst/>
                          <a:latin typeface="微軟正黑體" panose="020B0604030504040204" pitchFamily="34" charset="-120"/>
                          <a:ea typeface="微軟正黑體" panose="020B0604030504040204" pitchFamily="34" charset="-120"/>
                        </a:rPr>
                        <a:t>: ODBC</a:t>
                      </a:r>
                      <a:r>
                        <a:rPr lang="zh-TW" sz="1400" kern="100" dirty="0">
                          <a:effectLst/>
                          <a:latin typeface="微軟正黑體" panose="020B0604030504040204" pitchFamily="34" charset="-120"/>
                          <a:ea typeface="微軟正黑體" panose="020B0604030504040204" pitchFamily="34" charset="-120"/>
                        </a:rPr>
                        <a:t>及</a:t>
                      </a:r>
                      <a:r>
                        <a:rPr lang="en-US" sz="1400" kern="100" dirty="0">
                          <a:effectLst/>
                          <a:latin typeface="微軟正黑體" panose="020B0604030504040204" pitchFamily="34" charset="-120"/>
                          <a:ea typeface="微軟正黑體" panose="020B0604030504040204" pitchFamily="34" charset="-120"/>
                        </a:rPr>
                        <a:t>OLE DB</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578828254"/>
                  </a:ext>
                </a:extLst>
              </a:tr>
            </a:tbl>
          </a:graphicData>
        </a:graphic>
      </p:graphicFrame>
    </p:spTree>
    <p:extLst>
      <p:ext uri="{BB962C8B-B14F-4D97-AF65-F5344CB8AC3E}">
        <p14:creationId xmlns:p14="http://schemas.microsoft.com/office/powerpoint/2010/main" val="19305418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壓縮注意要點</a:t>
            </a:r>
          </a:p>
        </p:txBody>
      </p:sp>
      <p:sp>
        <p:nvSpPr>
          <p:cNvPr id="5" name="內容版面配置區 4">
            <a:extLst>
              <a:ext uri="{FF2B5EF4-FFF2-40B4-BE49-F238E27FC236}">
                <a16:creationId xmlns:a16="http://schemas.microsoft.com/office/drawing/2014/main" id="{E5B752D9-DF7B-2547-AE86-83FA976099DD}"/>
              </a:ext>
            </a:extLst>
          </p:cNvPr>
          <p:cNvSpPr>
            <a:spLocks noGrp="1"/>
          </p:cNvSpPr>
          <p:nvPr>
            <p:ph idx="1"/>
          </p:nvPr>
        </p:nvSpPr>
        <p:spPr/>
        <p:txBody>
          <a:bodyPr>
            <a:normAutofit/>
          </a:bodyPr>
          <a:lstStyle/>
          <a:p>
            <a:pPr>
              <a:lnSpc>
                <a:spcPct val="11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對於固定長度欄位，</a:t>
            </a:r>
            <a:r>
              <a:rPr lang="en-US" altLang="zh-TW" sz="2400" dirty="0">
                <a:latin typeface="微軟正黑體" panose="020B0604030504040204" pitchFamily="34" charset="-120"/>
                <a:ea typeface="微軟正黑體" panose="020B0604030504040204" pitchFamily="34" charset="-120"/>
              </a:rPr>
              <a:t>Row</a:t>
            </a:r>
            <a:r>
              <a:rPr lang="zh-TW" altLang="en-US" sz="2400" dirty="0">
                <a:latin typeface="微軟正黑體" panose="020B0604030504040204" pitchFamily="34" charset="-120"/>
                <a:ea typeface="微軟正黑體" panose="020B0604030504040204" pitchFamily="34" charset="-120"/>
              </a:rPr>
              <a:t>壓縮可以節省一定的空間。像是</a:t>
            </a:r>
            <a:r>
              <a:rPr lang="en-US" altLang="zh-TW" sz="2400" dirty="0" err="1">
                <a:latin typeface="微軟正黑體" panose="020B0604030504040204" pitchFamily="34" charset="-120"/>
                <a:ea typeface="微軟正黑體" panose="020B0604030504040204" pitchFamily="34" charset="-120"/>
              </a:rPr>
              <a:t>smallint</a:t>
            </a:r>
            <a:r>
              <a:rPr lang="zh-TW" altLang="en-US" sz="2400" dirty="0">
                <a:latin typeface="微軟正黑體" panose="020B0604030504040204" pitchFamily="34" charset="-120"/>
                <a:ea typeface="微軟正黑體" panose="020B0604030504040204" pitchFamily="34" charset="-120"/>
              </a:rPr>
              <a:t>佔</a:t>
            </a:r>
            <a:r>
              <a:rPr lang="en-US" altLang="zh-TW" sz="2400" dirty="0">
                <a:latin typeface="微軟正黑體" panose="020B0604030504040204" pitchFamily="34" charset="-120"/>
                <a:ea typeface="微軟正黑體" panose="020B0604030504040204" pitchFamily="34" charset="-120"/>
              </a:rPr>
              <a:t>2 bytes</a:t>
            </a:r>
            <a:r>
              <a:rPr lang="zh-TW" altLang="en-US" sz="2400" dirty="0">
                <a:latin typeface="微軟正黑體" panose="020B0604030504040204" pitchFamily="34" charset="-120"/>
                <a:ea typeface="微軟正黑體" panose="020B0604030504040204" pitchFamily="34" charset="-120"/>
              </a:rPr>
              <a:t>，如果數值小於</a:t>
            </a:r>
            <a:r>
              <a:rPr lang="en-US" altLang="zh-TW" sz="2400" dirty="0">
                <a:latin typeface="微軟正黑體" panose="020B0604030504040204" pitchFamily="34" charset="-120"/>
                <a:ea typeface="微軟正黑體" panose="020B0604030504040204" pitchFamily="34" charset="-120"/>
              </a:rPr>
              <a:t>256</a:t>
            </a:r>
            <a:r>
              <a:rPr lang="zh-TW" altLang="en-US" sz="2400" dirty="0">
                <a:latin typeface="微軟正黑體" panose="020B0604030504040204" pitchFamily="34" charset="-120"/>
                <a:ea typeface="微軟正黑體" panose="020B0604030504040204" pitchFamily="34" charset="-120"/>
              </a:rPr>
              <a:t>只需要</a:t>
            </a:r>
            <a:r>
              <a:rPr lang="en-US" altLang="zh-TW" sz="2400" dirty="0">
                <a:latin typeface="微軟正黑體" panose="020B0604030504040204" pitchFamily="34" charset="-120"/>
                <a:ea typeface="微軟正黑體" panose="020B0604030504040204" pitchFamily="34" charset="-120"/>
              </a:rPr>
              <a:t>1 byte</a:t>
            </a:r>
            <a:r>
              <a:rPr lang="zh-TW" altLang="en-US" sz="2400" dirty="0">
                <a:latin typeface="微軟正黑體" panose="020B0604030504040204" pitchFamily="34" charset="-120"/>
                <a:ea typeface="微軟正黑體" panose="020B0604030504040204" pitchFamily="34" charset="-120"/>
              </a:rPr>
              <a:t>，就可以省下</a:t>
            </a:r>
            <a:r>
              <a:rPr lang="en-US" altLang="zh-TW" sz="2400" dirty="0">
                <a:latin typeface="微軟正黑體" panose="020B0604030504040204" pitchFamily="34" charset="-120"/>
                <a:ea typeface="微軟正黑體" panose="020B0604030504040204" pitchFamily="34" charset="-120"/>
              </a:rPr>
              <a:t>1 byte</a:t>
            </a:r>
            <a:r>
              <a:rPr lang="zh-TW" altLang="en-US" sz="2400" dirty="0">
                <a:latin typeface="微軟正黑體" panose="020B0604030504040204" pitchFamily="34" charset="-120"/>
                <a:ea typeface="微軟正黑體" panose="020B0604030504040204" pitchFamily="34" charset="-120"/>
              </a:rPr>
              <a:t>，但是如果大多數資料都超過</a:t>
            </a:r>
            <a:r>
              <a:rPr lang="en-US" altLang="zh-TW" sz="2400" dirty="0">
                <a:latin typeface="微軟正黑體" panose="020B0604030504040204" pitchFamily="34" charset="-120"/>
                <a:ea typeface="微軟正黑體" panose="020B0604030504040204" pitchFamily="34" charset="-120"/>
              </a:rPr>
              <a:t>256</a:t>
            </a:r>
            <a:r>
              <a:rPr lang="zh-TW" altLang="en-US" sz="2400" dirty="0">
                <a:latin typeface="微軟正黑體" panose="020B0604030504040204" pitchFamily="34" charset="-120"/>
                <a:ea typeface="微軟正黑體" panose="020B0604030504040204" pitchFamily="34" charset="-120"/>
              </a:rPr>
              <a:t>，省下的空間就比較少。</a:t>
            </a:r>
          </a:p>
          <a:p>
            <a:pPr>
              <a:lnSpc>
                <a:spcPct val="110000"/>
              </a:lnSpc>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如果有大量重複的資料，</a:t>
            </a:r>
            <a:r>
              <a:rPr lang="en-US" altLang="zh-TW" sz="2400" dirty="0">
                <a:latin typeface="微軟正黑體" panose="020B0604030504040204" pitchFamily="34" charset="-120"/>
                <a:ea typeface="微軟正黑體" panose="020B0604030504040204" pitchFamily="34" charset="-120"/>
              </a:rPr>
              <a:t>Page</a:t>
            </a:r>
            <a:r>
              <a:rPr lang="zh-TW" altLang="en-US" sz="2400" dirty="0">
                <a:latin typeface="微軟正黑體" panose="020B0604030504040204" pitchFamily="34" charset="-120"/>
                <a:ea typeface="微軟正黑體" panose="020B0604030504040204" pitchFamily="34" charset="-120"/>
              </a:rPr>
              <a:t>壓縮可以取得較高的壓縮比。</a:t>
            </a:r>
          </a:p>
          <a:p>
            <a:pPr>
              <a:lnSpc>
                <a:spcPct val="110000"/>
              </a:lnSpc>
              <a:buFont typeface="Wingdings" panose="05000000000000000000" pitchFamily="2" charset="2"/>
              <a:buChar char="n"/>
            </a:pPr>
            <a:r>
              <a:rPr lang="en-US" altLang="zh-TW" sz="2400" dirty="0">
                <a:latin typeface="微軟正黑體" panose="020B0604030504040204" pitchFamily="34" charset="-120"/>
                <a:ea typeface="微軟正黑體" panose="020B0604030504040204" pitchFamily="34" charset="-120"/>
              </a:rPr>
              <a:t>Unicode</a:t>
            </a:r>
            <a:r>
              <a:rPr lang="zh-TW" altLang="en-US" sz="2400" dirty="0">
                <a:latin typeface="微軟正黑體" panose="020B0604030504040204" pitchFamily="34" charset="-120"/>
                <a:ea typeface="微軟正黑體" panose="020B0604030504040204" pitchFamily="34" charset="-120"/>
              </a:rPr>
              <a:t>壓縮所節省的空間要視所使用的語言而定</a:t>
            </a:r>
          </a:p>
        </p:txBody>
      </p:sp>
    </p:spTree>
    <p:extLst>
      <p:ext uri="{BB962C8B-B14F-4D97-AF65-F5344CB8AC3E}">
        <p14:creationId xmlns:p14="http://schemas.microsoft.com/office/powerpoint/2010/main" val="12563683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時態表</a:t>
            </a:r>
            <a:r>
              <a:rPr lang="en-US" altLang="zh-TW" b="1" dirty="0">
                <a:latin typeface="微軟正黑體" panose="020B0604030504040204" pitchFamily="34" charset="-120"/>
                <a:ea typeface="微軟正黑體" panose="020B0604030504040204" pitchFamily="34" charset="-120"/>
              </a:rPr>
              <a:t>(Temporal Table)</a:t>
            </a:r>
            <a:endParaRPr lang="zh-TW" altLang="en-US" b="1"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E5B752D9-DF7B-2547-AE86-83FA976099DD}"/>
              </a:ext>
            </a:extLst>
          </p:cNvPr>
          <p:cNvSpPr>
            <a:spLocks noGrp="1"/>
          </p:cNvSpPr>
          <p:nvPr>
            <p:ph idx="1"/>
          </p:nvPr>
        </p:nvSpPr>
        <p:spPr/>
        <p:txBody>
          <a:bodyPr>
            <a:normAutofit/>
          </a:bodyPr>
          <a:lstStyle/>
          <a:p>
            <a:pPr marL="0" indent="0">
              <a:lnSpc>
                <a:spcPct val="110000"/>
              </a:lnSpc>
              <a:buNone/>
            </a:pPr>
            <a:r>
              <a:rPr lang="zh-TW" altLang="en-US" sz="2400" dirty="0">
                <a:latin typeface="微軟正黑體" panose="020B0604030504040204" pitchFamily="34" charset="-120"/>
                <a:ea typeface="微軟正黑體" panose="020B0604030504040204" pitchFamily="34" charset="-120"/>
              </a:rPr>
              <a:t>時態表</a:t>
            </a:r>
            <a:r>
              <a:rPr lang="en-US" altLang="zh-TW" sz="2400" dirty="0">
                <a:latin typeface="微軟正黑體" panose="020B0604030504040204" pitchFamily="34" charset="-120"/>
                <a:ea typeface="微軟正黑體" panose="020B0604030504040204" pitchFamily="34" charset="-120"/>
              </a:rPr>
              <a:t>(Temporal Table)</a:t>
            </a:r>
            <a:r>
              <a:rPr lang="zh-TW" altLang="en-US" sz="2400" dirty="0">
                <a:latin typeface="微軟正黑體" panose="020B0604030504040204" pitchFamily="34" charset="-120"/>
                <a:ea typeface="微軟正黑體" panose="020B0604030504040204" pitchFamily="34" charset="-120"/>
              </a:rPr>
              <a:t>是在</a:t>
            </a:r>
            <a:r>
              <a:rPr lang="en-US" altLang="zh-TW" sz="2400" dirty="0">
                <a:latin typeface="微軟正黑體" panose="020B0604030504040204" pitchFamily="34" charset="-120"/>
                <a:ea typeface="微軟正黑體" panose="020B0604030504040204" pitchFamily="34" charset="-120"/>
              </a:rPr>
              <a:t>SQL Server 2016</a:t>
            </a:r>
            <a:r>
              <a:rPr lang="zh-TW" altLang="en-US" sz="2400" dirty="0">
                <a:latin typeface="微軟正黑體" panose="020B0604030504040204" pitchFamily="34" charset="-120"/>
                <a:ea typeface="微軟正黑體" panose="020B0604030504040204" pitchFamily="34" charset="-120"/>
              </a:rPr>
              <a:t>中新增的功能，解決了長久以來紀錄儲存資料異動的問題。</a:t>
            </a:r>
            <a:endParaRPr lang="en-US" altLang="zh-TW" sz="2400" dirty="0">
              <a:latin typeface="微軟正黑體" panose="020B0604030504040204" pitchFamily="34" charset="-120"/>
              <a:ea typeface="微軟正黑體" panose="020B0604030504040204" pitchFamily="34" charset="-120"/>
            </a:endParaRPr>
          </a:p>
          <a:p>
            <a:pPr marL="0" indent="0">
              <a:lnSpc>
                <a:spcPct val="110000"/>
              </a:lnSpc>
              <a:buNone/>
            </a:pPr>
            <a:r>
              <a:rPr lang="zh-TW" altLang="en-US" sz="2400" dirty="0">
                <a:latin typeface="微軟正黑體" panose="020B0604030504040204" pitchFamily="34" charset="-120"/>
                <a:ea typeface="微軟正黑體" panose="020B0604030504040204" pitchFamily="34" charset="-120"/>
              </a:rPr>
              <a:t>開發者會希望將資料的異動記錄下來以作為稽核或是報表。資料倉儲系統常需要從線上交易系統</a:t>
            </a:r>
            <a:r>
              <a:rPr lang="en-US" altLang="zh-TW" sz="2400" dirty="0">
                <a:latin typeface="微軟正黑體" panose="020B0604030504040204" pitchFamily="34" charset="-120"/>
                <a:ea typeface="微軟正黑體" panose="020B0604030504040204" pitchFamily="34" charset="-120"/>
              </a:rPr>
              <a:t>(OLTP)</a:t>
            </a:r>
            <a:r>
              <a:rPr lang="zh-TW" altLang="en-US" sz="2400" dirty="0">
                <a:latin typeface="微軟正黑體" panose="020B0604030504040204" pitchFamily="34" charset="-120"/>
                <a:ea typeface="微軟正黑體" panose="020B0604030504040204" pitchFamily="34" charset="-120"/>
              </a:rPr>
              <a:t>取得異動資料，緩時變換維度</a:t>
            </a:r>
            <a:r>
              <a:rPr lang="en-US" altLang="zh-TW" sz="2400" dirty="0">
                <a:latin typeface="微軟正黑體" panose="020B0604030504040204" pitchFamily="34" charset="-120"/>
                <a:ea typeface="微軟正黑體" panose="020B0604030504040204" pitchFamily="34" charset="-120"/>
              </a:rPr>
              <a:t>(SCD)</a:t>
            </a:r>
            <a:r>
              <a:rPr lang="zh-TW" altLang="en-US" sz="2400" dirty="0">
                <a:latin typeface="微軟正黑體" panose="020B0604030504040204" pitchFamily="34" charset="-120"/>
                <a:ea typeface="微軟正黑體" panose="020B0604030504040204" pitchFamily="34" charset="-120"/>
              </a:rPr>
              <a:t>是常用的一種方式。</a:t>
            </a:r>
            <a:endParaRPr lang="en-US" altLang="zh-TW" sz="2400" dirty="0">
              <a:latin typeface="微軟正黑體" panose="020B0604030504040204" pitchFamily="34" charset="-120"/>
              <a:ea typeface="微軟正黑體" panose="020B0604030504040204" pitchFamily="34" charset="-120"/>
            </a:endParaRPr>
          </a:p>
          <a:p>
            <a:pPr marL="0" indent="0">
              <a:lnSpc>
                <a:spcPct val="110000"/>
              </a:lnSpc>
              <a:buNone/>
            </a:pPr>
            <a:r>
              <a:rPr lang="zh-TW" altLang="en-US" sz="2400" dirty="0">
                <a:latin typeface="微軟正黑體" panose="020B0604030504040204" pitchFamily="34" charset="-120"/>
                <a:ea typeface="微軟正黑體" panose="020B0604030504040204" pitchFamily="34" charset="-120"/>
              </a:rPr>
              <a:t>而在線上交易系統中一個簡單的方式就是建立時態表</a:t>
            </a:r>
            <a:r>
              <a:rPr lang="en-US" altLang="zh-TW" sz="2400" dirty="0">
                <a:latin typeface="微軟正黑體" panose="020B0604030504040204" pitchFamily="34" charset="-120"/>
                <a:ea typeface="微軟正黑體" panose="020B0604030504040204" pitchFamily="34" charset="-120"/>
              </a:rPr>
              <a:t>(Temporal Table)</a:t>
            </a:r>
            <a:r>
              <a:rPr lang="zh-TW" altLang="en-US" sz="2400"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9845293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建立時態表</a:t>
            </a: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r>
              <a:rPr lang="en-US" altLang="zh-TW" sz="1800" dirty="0">
                <a:solidFill>
                  <a:srgbClr val="0000FF"/>
                </a:solidFill>
                <a:latin typeface="Consolas" panose="020B0609020204030204" pitchFamily="49" charset="0"/>
              </a:rPr>
              <a:t>CREATE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TABLE</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Employee</a:t>
            </a:r>
            <a:endParaRPr lang="en-US" altLang="zh-TW" sz="1800" dirty="0">
              <a:solidFill>
                <a:srgbClr val="000000"/>
              </a:solidFill>
              <a:latin typeface="Consolas" panose="020B0609020204030204" pitchFamily="49" charset="0"/>
            </a:endParaRPr>
          </a:p>
          <a:p>
            <a:r>
              <a:rPr lang="en-US" altLang="zh-TW" sz="1800" dirty="0">
                <a:solidFill>
                  <a:srgbClr val="808080"/>
                </a:solidFill>
                <a:latin typeface="Consolas" panose="020B0609020204030204" pitchFamily="49" charset="0"/>
              </a:rPr>
              <a:t>(</a:t>
            </a:r>
            <a:endParaRPr lang="zh-TW" altLang="en-US" sz="1800" dirty="0">
              <a:solidFill>
                <a:srgbClr val="000000"/>
              </a:solidFill>
              <a:latin typeface="Consolas" panose="020B0609020204030204" pitchFamily="49" charset="0"/>
            </a:endParaRPr>
          </a:p>
          <a:p>
            <a:r>
              <a:rPr lang="en-US" altLang="zh-TW" sz="1800" dirty="0" err="1">
                <a:solidFill>
                  <a:srgbClr val="000000"/>
                </a:solidFill>
                <a:latin typeface="Consolas" panose="020B0609020204030204" pitchFamily="49" charset="0"/>
              </a:rPr>
              <a:t>EmployeeID</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int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PRIMARY</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KEY</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err="1">
                <a:solidFill>
                  <a:srgbClr val="000000"/>
                </a:solidFill>
                <a:latin typeface="Consolas" panose="020B0609020204030204" pitchFamily="49" charset="0"/>
              </a:rPr>
              <a:t>EmployeeName</a:t>
            </a:r>
            <a:r>
              <a:rPr lang="en-US" altLang="zh-TW" sz="1800" dirty="0">
                <a:solidFill>
                  <a:srgbClr val="000000"/>
                </a:solidFill>
                <a:latin typeface="Consolas" panose="020B0609020204030204" pitchFamily="49" charset="0"/>
              </a:rPr>
              <a:t> </a:t>
            </a:r>
            <a:r>
              <a:rPr lang="en-US" altLang="zh-TW" sz="1800" dirty="0" err="1">
                <a:solidFill>
                  <a:srgbClr val="0000FF"/>
                </a:solidFill>
                <a:latin typeface="Consolas" panose="020B0609020204030204" pitchFamily="49" charset="0"/>
              </a:rPr>
              <a:t>nvarchar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20</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err="1">
                <a:solidFill>
                  <a:srgbClr val="000000"/>
                </a:solidFill>
                <a:latin typeface="Consolas" panose="020B0609020204030204" pitchFamily="49" charset="0"/>
              </a:rPr>
              <a:t>STime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datetime2</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GENERATED</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ALWAYS</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ROW</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START</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err="1">
                <a:solidFill>
                  <a:srgbClr val="000000"/>
                </a:solidFill>
                <a:latin typeface="Consolas" panose="020B0609020204030204" pitchFamily="49" charset="0"/>
              </a:rPr>
              <a:t>ETime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datetime2</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GENERATED</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ALWAYS</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ROW</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END</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PERIOD</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FOR</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SYSTEM_TIME</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STime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ETime</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808080"/>
                </a:solidFill>
                <a:latin typeface="Consolas" panose="020B0609020204030204" pitchFamily="49" charset="0"/>
              </a:rPr>
              <a:t>)</a:t>
            </a:r>
            <a:endParaRPr lang="zh-TW" altLang="en-US"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WITH</a:t>
            </a:r>
            <a:r>
              <a:rPr lang="en-US" altLang="zh-TW" sz="1800" dirty="0">
                <a:solidFill>
                  <a:srgbClr val="808080"/>
                </a:solidFill>
                <a:latin typeface="Consolas" panose="020B0609020204030204" pitchFamily="49" charset="0"/>
              </a:rPr>
              <a:t>(</a:t>
            </a:r>
            <a:r>
              <a:rPr lang="en-US" altLang="zh-TW" sz="1800" dirty="0">
                <a:solidFill>
                  <a:srgbClr val="0000FF"/>
                </a:solidFill>
                <a:latin typeface="Consolas" panose="020B0609020204030204" pitchFamily="49" charset="0"/>
              </a:rPr>
              <a:t>SYSTEM_VERSIONING</a:t>
            </a:r>
            <a:r>
              <a:rPr lang="en-US" altLang="zh-TW" sz="1800" dirty="0">
                <a:solidFill>
                  <a:srgbClr val="808080"/>
                </a:solidFill>
                <a:latin typeface="Consolas" panose="020B0609020204030204" pitchFamily="49" charset="0"/>
              </a:rPr>
              <a:t>=</a:t>
            </a:r>
            <a:r>
              <a:rPr lang="en-US" altLang="zh-TW" sz="1800" dirty="0">
                <a:solidFill>
                  <a:srgbClr val="0000FF"/>
                </a:solidFill>
                <a:latin typeface="Consolas" panose="020B0609020204030204" pitchFamily="49" charset="0"/>
              </a:rPr>
              <a:t>ON</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HISTORY_TABLE</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EmployeeHistory</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pPr marL="0" indent="0">
              <a:lnSpc>
                <a:spcPct val="100000"/>
              </a:lnSpc>
              <a:buNone/>
            </a:pPr>
            <a:endParaRPr lang="en-US" altLang="zh-TW" dirty="0">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35226329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時態表的查詢語法</a:t>
            </a: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algn="just"/>
            <a:r>
              <a:rPr lang="zh-TW" altLang="zh-TW" sz="1800" kern="100" dirty="0">
                <a:effectLst/>
                <a:latin typeface="微軟正黑體" panose="020B0604030504040204" pitchFamily="34" charset="-120"/>
                <a:ea typeface="微軟正黑體" panose="020B0604030504040204" pitchFamily="34" charset="-120"/>
                <a:cs typeface="Segoe UI" panose="020B0502040204020203" pitchFamily="34" charset="0"/>
              </a:rPr>
              <a:t>查詢時態表的語法中，在</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FOR SYSTEM_TIM</a:t>
            </a:r>
            <a:r>
              <a:rPr lang="zh-TW" altLang="zh-TW" sz="1800" kern="100" dirty="0">
                <a:effectLst/>
                <a:latin typeface="微軟正黑體" panose="020B0604030504040204" pitchFamily="34" charset="-120"/>
                <a:ea typeface="微軟正黑體" panose="020B0604030504040204" pitchFamily="34" charset="-120"/>
                <a:cs typeface="Segoe UI" panose="020B0502040204020203" pitchFamily="34" charset="0"/>
              </a:rPr>
              <a:t>子句中可以使用以下條件式：</a:t>
            </a:r>
            <a:endParaRPr lang="zh-TW"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gn="just"/>
            <a:r>
              <a:rPr lang="en-US"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rPr>
              <a:t>AS OF</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 &lt;</a:t>
            </a:r>
            <a:r>
              <a:rPr lang="en-US" altLang="zh-TW" sz="1800" kern="100" dirty="0" err="1">
                <a:effectLst/>
                <a:latin typeface="微軟正黑體" panose="020B0604030504040204" pitchFamily="34" charset="-120"/>
                <a:ea typeface="微軟正黑體" panose="020B0604030504040204" pitchFamily="34" charset="-120"/>
                <a:cs typeface="Times New Roman" panose="02020603050405020304" pitchFamily="18" charset="0"/>
              </a:rPr>
              <a:t>date_time</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&gt;</a:t>
            </a:r>
            <a:r>
              <a:rPr lang="zh-TW" altLang="zh-TW" sz="1800" kern="100" dirty="0">
                <a:effectLst/>
                <a:latin typeface="微軟正黑體" panose="020B0604030504040204" pitchFamily="34" charset="-120"/>
                <a:ea typeface="微軟正黑體" panose="020B0604030504040204" pitchFamily="34" charset="-120"/>
                <a:cs typeface="Segoe UI" panose="020B0502040204020203" pitchFamily="34" charset="0"/>
              </a:rPr>
              <a:t>：指定時間點，當時資料表的內容</a:t>
            </a:r>
            <a:endParaRPr lang="zh-TW"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gn="just"/>
            <a:r>
              <a:rPr lang="en-US"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rPr>
              <a:t>FROM</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 &lt;</a:t>
            </a:r>
            <a:r>
              <a:rPr lang="en-US" altLang="zh-TW" sz="1800" kern="100" dirty="0" err="1">
                <a:effectLst/>
                <a:latin typeface="微軟正黑體" panose="020B0604030504040204" pitchFamily="34" charset="-120"/>
                <a:ea typeface="微軟正黑體" panose="020B0604030504040204" pitchFamily="34" charset="-120"/>
                <a:cs typeface="Times New Roman" panose="02020603050405020304" pitchFamily="18" charset="0"/>
              </a:rPr>
              <a:t>start_date_time</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&gt; </a:t>
            </a:r>
            <a:r>
              <a:rPr lang="en-US"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rPr>
              <a:t>TO</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 &lt;</a:t>
            </a:r>
            <a:r>
              <a:rPr lang="en-US" altLang="zh-TW" sz="1800" kern="100" dirty="0" err="1">
                <a:effectLst/>
                <a:latin typeface="微軟正黑體" panose="020B0604030504040204" pitchFamily="34" charset="-120"/>
                <a:ea typeface="微軟正黑體" panose="020B0604030504040204" pitchFamily="34" charset="-120"/>
                <a:cs typeface="Times New Roman" panose="02020603050405020304" pitchFamily="18" charset="0"/>
              </a:rPr>
              <a:t>end_date_time</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&gt;</a:t>
            </a:r>
            <a:r>
              <a:rPr lang="zh-TW" altLang="zh-TW" sz="1800" kern="100" dirty="0">
                <a:effectLst/>
                <a:latin typeface="微軟正黑體" panose="020B0604030504040204" pitchFamily="34" charset="-120"/>
                <a:ea typeface="微軟正黑體" panose="020B0604030504040204" pitchFamily="34" charset="-120"/>
                <a:cs typeface="Segoe UI" panose="020B0502040204020203" pitchFamily="34" charset="0"/>
              </a:rPr>
              <a:t>：排除異動時間在起始時間之前以及結束時間之後的資料。</a:t>
            </a:r>
            <a:endParaRPr lang="zh-TW"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gn="just"/>
            <a:r>
              <a:rPr lang="en-US"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rPr>
              <a:t>BETWEEN</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 &lt;</a:t>
            </a:r>
            <a:r>
              <a:rPr lang="en-US" altLang="zh-TW" sz="1800" kern="100" dirty="0" err="1">
                <a:effectLst/>
                <a:latin typeface="微軟正黑體" panose="020B0604030504040204" pitchFamily="34" charset="-120"/>
                <a:ea typeface="微軟正黑體" panose="020B0604030504040204" pitchFamily="34" charset="-120"/>
                <a:cs typeface="Times New Roman" panose="02020603050405020304" pitchFamily="18" charset="0"/>
              </a:rPr>
              <a:t>start_date_time</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&gt; </a:t>
            </a:r>
            <a:r>
              <a:rPr lang="en-US"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rPr>
              <a:t>AND</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 &lt;</a:t>
            </a:r>
            <a:r>
              <a:rPr lang="en-US" altLang="zh-TW" sz="1800" kern="100" dirty="0" err="1">
                <a:effectLst/>
                <a:latin typeface="微軟正黑體" panose="020B0604030504040204" pitchFamily="34" charset="-120"/>
                <a:ea typeface="微軟正黑體" panose="020B0604030504040204" pitchFamily="34" charset="-120"/>
                <a:cs typeface="Times New Roman" panose="02020603050405020304" pitchFamily="18" charset="0"/>
              </a:rPr>
              <a:t>end_date_time</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&gt;</a:t>
            </a:r>
            <a:r>
              <a:rPr lang="zh-TW" altLang="zh-TW" sz="1800" kern="100" dirty="0">
                <a:effectLst/>
                <a:latin typeface="微軟正黑體" panose="020B0604030504040204" pitchFamily="34" charset="-120"/>
                <a:ea typeface="微軟正黑體" panose="020B0604030504040204" pitchFamily="34" charset="-120"/>
                <a:cs typeface="Segoe UI" panose="020B0502040204020203" pitchFamily="34" charset="0"/>
              </a:rPr>
              <a:t>：和</a:t>
            </a:r>
            <a:r>
              <a:rPr lang="en-US"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rPr>
              <a:t>FROM</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 … </a:t>
            </a:r>
            <a:r>
              <a:rPr lang="en-US"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rPr>
              <a:t>TO</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 … </a:t>
            </a:r>
            <a:r>
              <a:rPr lang="zh-TW" altLang="zh-TW" sz="1800" kern="100" dirty="0">
                <a:effectLst/>
                <a:latin typeface="微軟正黑體" panose="020B0604030504040204" pitchFamily="34" charset="-120"/>
                <a:ea typeface="微軟正黑體" panose="020B0604030504040204" pitchFamily="34" charset="-120"/>
                <a:cs typeface="Segoe UI" panose="020B0502040204020203" pitchFamily="34" charset="0"/>
              </a:rPr>
              <a:t>條件相同，增加起始時間等於</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&lt;</a:t>
            </a:r>
            <a:r>
              <a:rPr lang="en-US" altLang="zh-TW" sz="1800" kern="100" dirty="0" err="1">
                <a:effectLst/>
                <a:latin typeface="微軟正黑體" panose="020B0604030504040204" pitchFamily="34" charset="-120"/>
                <a:ea typeface="微軟正黑體" panose="020B0604030504040204" pitchFamily="34" charset="-120"/>
                <a:cs typeface="Times New Roman" panose="02020603050405020304" pitchFamily="18" charset="0"/>
              </a:rPr>
              <a:t>end_date_time</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&gt;</a:t>
            </a:r>
            <a:r>
              <a:rPr lang="zh-TW" altLang="zh-TW" sz="1800" kern="100" dirty="0">
                <a:effectLst/>
                <a:latin typeface="微軟正黑體" panose="020B0604030504040204" pitchFamily="34" charset="-120"/>
                <a:ea typeface="微軟正黑體" panose="020B0604030504040204" pitchFamily="34" charset="-120"/>
                <a:cs typeface="Segoe UI" panose="020B0502040204020203" pitchFamily="34" charset="0"/>
              </a:rPr>
              <a:t>的資料</a:t>
            </a:r>
            <a:endParaRPr lang="zh-TW"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gn="just"/>
            <a:r>
              <a:rPr lang="en-US"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rPr>
              <a:t>CONTAINED IN</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(&lt;</a:t>
            </a:r>
            <a:r>
              <a:rPr lang="en-US" altLang="zh-TW" sz="1800" kern="100" dirty="0" err="1">
                <a:effectLst/>
                <a:latin typeface="微軟正黑體" panose="020B0604030504040204" pitchFamily="34" charset="-120"/>
                <a:ea typeface="微軟正黑體" panose="020B0604030504040204" pitchFamily="34" charset="-120"/>
                <a:cs typeface="Times New Roman" panose="02020603050405020304" pitchFamily="18" charset="0"/>
              </a:rPr>
              <a:t>start_date_time</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&gt; , &lt;</a:t>
            </a:r>
            <a:r>
              <a:rPr lang="en-US" altLang="zh-TW" sz="1800" kern="100" dirty="0" err="1">
                <a:effectLst/>
                <a:latin typeface="微軟正黑體" panose="020B0604030504040204" pitchFamily="34" charset="-120"/>
                <a:ea typeface="微軟正黑體" panose="020B0604030504040204" pitchFamily="34" charset="-120"/>
                <a:cs typeface="Times New Roman" panose="02020603050405020304" pitchFamily="18" charset="0"/>
              </a:rPr>
              <a:t>end_date_time</a:t>
            </a:r>
            <a:r>
              <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&gt;)</a:t>
            </a:r>
            <a:r>
              <a:rPr lang="zh-TW" altLang="zh-TW" sz="1800" kern="100" dirty="0">
                <a:effectLst/>
                <a:latin typeface="微軟正黑體" panose="020B0604030504040204" pitchFamily="34" charset="-120"/>
                <a:ea typeface="微軟正黑體" panose="020B0604030504040204" pitchFamily="34" charset="-120"/>
                <a:cs typeface="Segoe UI" panose="020B0502040204020203" pitchFamily="34" charset="0"/>
              </a:rPr>
              <a:t>：起始時間和結束時間包含在條件的區間中。</a:t>
            </a:r>
            <a:endParaRPr lang="zh-TW"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gn="just"/>
            <a:r>
              <a:rPr lang="en-US" altLang="zh-TW" sz="1800" b="1" kern="100" dirty="0">
                <a:effectLst/>
                <a:latin typeface="微軟正黑體" panose="020B0604030504040204" pitchFamily="34" charset="-120"/>
                <a:ea typeface="微軟正黑體" panose="020B0604030504040204" pitchFamily="34" charset="-120"/>
                <a:cs typeface="Times New Roman" panose="02020603050405020304" pitchFamily="18" charset="0"/>
              </a:rPr>
              <a:t>ALL</a:t>
            </a:r>
            <a:r>
              <a:rPr lang="zh-TW" altLang="zh-TW" sz="1800" kern="100" dirty="0">
                <a:effectLst/>
                <a:latin typeface="微軟正黑體" panose="020B0604030504040204" pitchFamily="34" charset="-120"/>
                <a:ea typeface="微軟正黑體" panose="020B0604030504040204" pitchFamily="34" charset="-120"/>
                <a:cs typeface="Segoe UI" panose="020B0502040204020203" pitchFamily="34" charset="0"/>
              </a:rPr>
              <a:t>：所有的資料以及歷史異動紀錄</a:t>
            </a:r>
            <a:endParaRPr lang="zh-TW"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0" indent="0">
              <a:lnSpc>
                <a:spcPct val="100000"/>
              </a:lnSpc>
              <a:buNone/>
            </a:pP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993869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時態表的注意事項</a:t>
            </a: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algn="just">
              <a:buFont typeface="Wingdings" panose="05000000000000000000" pitchFamily="2" charset="2"/>
              <a:buChar char="n"/>
            </a:pP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系統時間欄位</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a:t>
            </a:r>
            <a:r>
              <a:rPr lang="en-US" altLang="zh-TW" sz="1600" kern="100" dirty="0" err="1">
                <a:effectLst/>
                <a:latin typeface="微軟正黑體" panose="020B0604030504040204" pitchFamily="34" charset="-120"/>
                <a:ea typeface="微軟正黑體" panose="020B0604030504040204" pitchFamily="34" charset="-120"/>
                <a:cs typeface="Segoe UI" panose="020B0502040204020203" pitchFamily="34" charset="0"/>
              </a:rPr>
              <a:t>SysStartTime</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 </a:t>
            </a:r>
            <a:r>
              <a:rPr lang="en-US" altLang="zh-TW" sz="1600" kern="100" dirty="0" err="1">
                <a:effectLst/>
                <a:latin typeface="微軟正黑體" panose="020B0604030504040204" pitchFamily="34" charset="-120"/>
                <a:ea typeface="微軟正黑體" panose="020B0604030504040204" pitchFamily="34" charset="-120"/>
                <a:cs typeface="Segoe UI" panose="020B0502040204020203" pitchFamily="34" charset="0"/>
              </a:rPr>
              <a:t>SysEndTime</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必須是</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datetime2</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資料型別</a:t>
            </a:r>
          </a:p>
          <a:p>
            <a:pPr algn="just">
              <a:buFont typeface="Wingdings" panose="05000000000000000000" pitchFamily="2" charset="2"/>
              <a:buChar char="n"/>
            </a:pP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資料表必須有主索引鍵，歷史資料表不能使用束制條件</a:t>
            </a:r>
          </a:p>
          <a:p>
            <a:pPr algn="just">
              <a:buFont typeface="Wingdings" panose="05000000000000000000" pitchFamily="2" charset="2"/>
              <a:buChar char="n"/>
            </a:pP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資料表和歷史資料表必須指定結構描述名稱</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(Schema Name)</a:t>
            </a:r>
          </a:p>
          <a:p>
            <a:pPr algn="just">
              <a:buFont typeface="Wingdings" panose="05000000000000000000" pitchFamily="2" charset="2"/>
              <a:buChar char="n"/>
            </a:pP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預設狀態下，歷史資料表會啟動</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Page</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壓縮</a:t>
            </a:r>
          </a:p>
          <a:p>
            <a:pPr algn="just">
              <a:buFont typeface="Wingdings" panose="05000000000000000000" pitchFamily="2" charset="2"/>
              <a:buChar char="n"/>
            </a:pP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歷史資料表和資料表必須在相同資料庫之內</a:t>
            </a:r>
          </a:p>
          <a:p>
            <a:pPr algn="just">
              <a:buFont typeface="Wingdings" panose="05000000000000000000" pitchFamily="2" charset="2"/>
              <a:buChar char="n"/>
            </a:pP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時態表不能使用在</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FILETABLE</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或是</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FILESTREAM</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功能</a:t>
            </a:r>
          </a:p>
          <a:p>
            <a:pPr algn="just">
              <a:buFont typeface="Wingdings" panose="05000000000000000000" pitchFamily="2" charset="2"/>
              <a:buChar char="n"/>
            </a:pP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使用</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BLOB</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欄位</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像是</a:t>
            </a:r>
            <a:r>
              <a:rPr lang="en-US" altLang="zh-TW" sz="1600" kern="100" dirty="0" err="1">
                <a:effectLst/>
                <a:latin typeface="微軟正黑體" panose="020B0604030504040204" pitchFamily="34" charset="-120"/>
                <a:ea typeface="微軟正黑體" panose="020B0604030504040204" pitchFamily="34" charset="-120"/>
                <a:cs typeface="Segoe UI" panose="020B0502040204020203" pitchFamily="34" charset="0"/>
              </a:rPr>
              <a:t>varbinary</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(max), varchar(max), </a:t>
            </a:r>
            <a:r>
              <a:rPr lang="en-US" altLang="zh-TW" sz="1600" kern="100" dirty="0" err="1">
                <a:effectLst/>
                <a:latin typeface="微軟正黑體" panose="020B0604030504040204" pitchFamily="34" charset="-120"/>
                <a:ea typeface="微軟正黑體" panose="020B0604030504040204" pitchFamily="34" charset="-120"/>
                <a:cs typeface="Segoe UI" panose="020B0502040204020203" pitchFamily="34" charset="0"/>
              </a:rPr>
              <a:t>nvarchar</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(max))</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會造成大量資料儲存</a:t>
            </a:r>
          </a:p>
          <a:p>
            <a:pPr algn="just">
              <a:buFont typeface="Wingdings" panose="05000000000000000000" pitchFamily="2" charset="2"/>
              <a:buChar char="n"/>
            </a:pP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無法直接利用</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INSERT, UPDATE</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寫入系統時間</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a:t>
            </a:r>
            <a:r>
              <a:rPr lang="en-US" altLang="zh-TW" sz="1600" kern="100" dirty="0" err="1">
                <a:effectLst/>
                <a:latin typeface="微軟正黑體" panose="020B0604030504040204" pitchFamily="34" charset="-120"/>
                <a:ea typeface="微軟正黑體" panose="020B0604030504040204" pitchFamily="34" charset="-120"/>
                <a:cs typeface="Segoe UI" panose="020B0502040204020203" pitchFamily="34" charset="0"/>
              </a:rPr>
              <a:t>sStartTime</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 </a:t>
            </a:r>
            <a:r>
              <a:rPr lang="en-US" altLang="zh-TW" sz="1600" kern="100" dirty="0" err="1">
                <a:effectLst/>
                <a:latin typeface="微軟正黑體" panose="020B0604030504040204" pitchFamily="34" charset="-120"/>
                <a:ea typeface="微軟正黑體" panose="020B0604030504040204" pitchFamily="34" charset="-120"/>
                <a:cs typeface="Segoe UI" panose="020B0502040204020203" pitchFamily="34" charset="0"/>
              </a:rPr>
              <a:t>SysEndTime</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a:t>
            </a:r>
          </a:p>
          <a:p>
            <a:pPr algn="just">
              <a:buFont typeface="Wingdings" panose="05000000000000000000" pitchFamily="2" charset="2"/>
              <a:buChar char="n"/>
            </a:pP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無法直接修改歷史資料表，必須先將</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SYSTEM_VERSIONING</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設定為</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OFF</a:t>
            </a:r>
          </a:p>
          <a:p>
            <a:pPr algn="just">
              <a:buFont typeface="Wingdings" panose="05000000000000000000" pitchFamily="2" charset="2"/>
              <a:buChar char="n"/>
            </a:pP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無法直接使用</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Truncate Table</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，必須先將</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SYSTEM_VERSIONING</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設定為</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OFF</a:t>
            </a:r>
          </a:p>
          <a:p>
            <a:pPr algn="just">
              <a:buFont typeface="Wingdings" panose="05000000000000000000" pitchFamily="2" charset="2"/>
              <a:buChar char="n"/>
            </a:pP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不支援</a:t>
            </a:r>
            <a:r>
              <a:rPr lang="en-US" altLang="zh-TW" sz="1600" kern="100" dirty="0">
                <a:effectLst/>
                <a:latin typeface="微軟正黑體" panose="020B0604030504040204" pitchFamily="34" charset="-120"/>
                <a:ea typeface="微軟正黑體" panose="020B0604030504040204" pitchFamily="34" charset="-120"/>
                <a:cs typeface="Segoe UI" panose="020B0502040204020203" pitchFamily="34" charset="0"/>
              </a:rPr>
              <a:t>MERGE</a:t>
            </a:r>
            <a:r>
              <a:rPr lang="zh-TW" altLang="en-US" sz="1600" kern="100" dirty="0">
                <a:effectLst/>
                <a:latin typeface="微軟正黑體" panose="020B0604030504040204" pitchFamily="34" charset="-120"/>
                <a:ea typeface="微軟正黑體" panose="020B0604030504040204" pitchFamily="34" charset="-120"/>
                <a:cs typeface="Segoe UI" panose="020B0502040204020203" pitchFamily="34" charset="0"/>
              </a:rPr>
              <a:t>複寫</a:t>
            </a:r>
          </a:p>
          <a:p>
            <a:pPr marL="0" indent="0">
              <a:lnSpc>
                <a:spcPct val="100000"/>
              </a:lnSpc>
              <a:buNone/>
            </a:pP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417779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總帳資料表</a:t>
            </a:r>
            <a:r>
              <a:rPr lang="en-US" altLang="zh-TW" b="1" dirty="0">
                <a:latin typeface="微軟正黑體" panose="020B0604030504040204" pitchFamily="34" charset="-120"/>
                <a:ea typeface="微軟正黑體" panose="020B0604030504040204" pitchFamily="34" charset="-120"/>
              </a:rPr>
              <a:t>(Ledger Table)</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marL="0" indent="0">
              <a:lnSpc>
                <a:spcPct val="100000"/>
              </a:lnSpc>
              <a:buNone/>
            </a:pPr>
            <a:r>
              <a:rPr lang="zh-TW" altLang="en-US" dirty="0">
                <a:latin typeface="微軟正黑體" panose="020B0604030504040204" pitchFamily="34" charset="-120"/>
                <a:ea typeface="微軟正黑體" panose="020B0604030504040204" pitchFamily="34" charset="-120"/>
              </a:rPr>
              <a:t>總帳資料表是由系統建立版本的資料表，使用者可以在這些資料表中執行</a:t>
            </a:r>
            <a:r>
              <a:rPr lang="en-US" altLang="zh-TW" dirty="0">
                <a:latin typeface="微軟正黑體" panose="020B0604030504040204" pitchFamily="34" charset="-120"/>
                <a:ea typeface="微軟正黑體" panose="020B0604030504040204" pitchFamily="34" charset="-120"/>
              </a:rPr>
              <a:t>UPDATE</a:t>
            </a:r>
            <a:r>
              <a:rPr lang="zh-TW" altLang="en-US" dirty="0">
                <a:latin typeface="微軟正黑體" panose="020B0604030504040204" pitchFamily="34" charset="-120"/>
                <a:ea typeface="微軟正黑體" panose="020B0604030504040204" pitchFamily="34" charset="-120"/>
              </a:rPr>
              <a:t>和</a:t>
            </a:r>
            <a:r>
              <a:rPr lang="en-US" altLang="zh-TW" dirty="0">
                <a:latin typeface="微軟正黑體" panose="020B0604030504040204" pitchFamily="34" charset="-120"/>
                <a:ea typeface="微軟正黑體" panose="020B0604030504040204" pitchFamily="34" charset="-120"/>
              </a:rPr>
              <a:t>DELETE</a:t>
            </a:r>
            <a:r>
              <a:rPr lang="zh-TW" altLang="en-US" dirty="0">
                <a:latin typeface="微軟正黑體" panose="020B0604030504040204" pitchFamily="34" charset="-120"/>
                <a:ea typeface="微軟正黑體" panose="020B0604030504040204" pitchFamily="34" charset="-120"/>
              </a:rPr>
              <a:t>，同時也提供防竄改功能。</a:t>
            </a:r>
            <a:endParaRPr lang="en-US" altLang="zh-TW" dirty="0">
              <a:latin typeface="微軟正黑體" panose="020B0604030504040204" pitchFamily="34" charset="-120"/>
              <a:ea typeface="微軟正黑體" panose="020B0604030504040204" pitchFamily="34" charset="-120"/>
            </a:endParaRPr>
          </a:p>
          <a:p>
            <a:pPr marL="0" indent="0">
              <a:lnSpc>
                <a:spcPct val="100000"/>
              </a:lnSpc>
              <a:buNone/>
            </a:pPr>
            <a:r>
              <a:rPr lang="zh-TW" altLang="en-US" dirty="0">
                <a:latin typeface="微軟正黑體" panose="020B0604030504040204" pitchFamily="34" charset="-120"/>
                <a:ea typeface="微軟正黑體" panose="020B0604030504040204" pitchFamily="34" charset="-120"/>
              </a:rPr>
              <a:t>發生</a:t>
            </a:r>
            <a:r>
              <a:rPr lang="en-US" altLang="zh-TW" dirty="0">
                <a:latin typeface="微軟正黑體" panose="020B0604030504040204" pitchFamily="34" charset="-120"/>
                <a:ea typeface="微軟正黑體" panose="020B0604030504040204" pitchFamily="34" charset="-120"/>
              </a:rPr>
              <a:t>UPDATE</a:t>
            </a:r>
            <a:r>
              <a:rPr lang="zh-TW" altLang="en-US" dirty="0">
                <a:latin typeface="微軟正黑體" panose="020B0604030504040204" pitchFamily="34" charset="-120"/>
                <a:ea typeface="微軟正黑體" panose="020B0604030504040204" pitchFamily="34" charset="-120"/>
              </a:rPr>
              <a:t>或</a:t>
            </a:r>
            <a:r>
              <a:rPr lang="en-US" altLang="zh-TW" dirty="0">
                <a:latin typeface="微軟正黑體" panose="020B0604030504040204" pitchFamily="34" charset="-120"/>
                <a:ea typeface="微軟正黑體" panose="020B0604030504040204" pitchFamily="34" charset="-120"/>
              </a:rPr>
              <a:t>DELETE</a:t>
            </a:r>
            <a:r>
              <a:rPr lang="zh-TW" altLang="en-US" dirty="0">
                <a:latin typeface="微軟正黑體" panose="020B0604030504040204" pitchFamily="34" charset="-120"/>
                <a:ea typeface="微軟正黑體" panose="020B0604030504040204" pitchFamily="34" charset="-120"/>
              </a:rPr>
              <a:t>時，資料列的所有舊版都會保留在次要資料表中，稱為歷程記錄資料表</a:t>
            </a:r>
            <a:r>
              <a:rPr lang="en-US" altLang="zh-TW" dirty="0">
                <a:latin typeface="微軟正黑體" panose="020B0604030504040204" pitchFamily="34" charset="-120"/>
                <a:ea typeface="微軟正黑體" panose="020B0604030504040204" pitchFamily="34" charset="-120"/>
              </a:rPr>
              <a:t>(History Table)</a:t>
            </a:r>
            <a:r>
              <a:rPr lang="zh-TW" altLang="en-US" dirty="0">
                <a:latin typeface="微軟正黑體" panose="020B0604030504040204" pitchFamily="34" charset="-120"/>
                <a:ea typeface="微軟正黑體" panose="020B0604030504040204" pitchFamily="34" charset="-120"/>
              </a:rPr>
              <a:t>。歷程記錄資料表會反映可更新總帳資料表的結構描述。</a:t>
            </a:r>
            <a:endParaRPr lang="en-US" altLang="zh-TW" dirty="0">
              <a:latin typeface="微軟正黑體" panose="020B0604030504040204" pitchFamily="34" charset="-120"/>
              <a:ea typeface="微軟正黑體" panose="020B0604030504040204" pitchFamily="34" charset="-120"/>
            </a:endParaRPr>
          </a:p>
          <a:p>
            <a:pPr marL="0" indent="0">
              <a:lnSpc>
                <a:spcPct val="100000"/>
              </a:lnSpc>
              <a:buNone/>
            </a:pPr>
            <a:r>
              <a:rPr lang="zh-TW" altLang="en-US" dirty="0">
                <a:latin typeface="微軟正黑體" panose="020B0604030504040204" pitchFamily="34" charset="-120"/>
                <a:ea typeface="微軟正黑體" panose="020B0604030504040204" pitchFamily="34" charset="-120"/>
              </a:rPr>
              <a:t>更新資料列時，資料列的最新版本會保留在總帳資料表中，而系統會以對應用程式而言透明的方式將其較早的版本新增至歷程記錄資料表中。</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740179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建立總帳資料表</a:t>
            </a: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r>
              <a:rPr lang="en-US" altLang="zh-TW" sz="1800" dirty="0">
                <a:solidFill>
                  <a:srgbClr val="0000FF"/>
                </a:solidFill>
                <a:latin typeface="Consolas" panose="020B0609020204030204" pitchFamily="49" charset="0"/>
              </a:rPr>
              <a:t>CREATE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TABLE</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Balance</a:t>
            </a:r>
            <a:r>
              <a:rPr lang="en-US" altLang="zh-TW" sz="1800" dirty="0">
                <a:solidFill>
                  <a:srgbClr val="808080"/>
                </a:solidFill>
                <a:latin typeface="Consolas" panose="020B0609020204030204" pitchFamily="49" charset="0"/>
              </a:rPr>
              <a:t>(</a:t>
            </a:r>
            <a:endParaRPr lang="zh-TW" altLang="en-US"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CustomerID</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int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PRIMARY</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KEY</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LastName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varchar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50</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FirstName </a:t>
            </a:r>
            <a:r>
              <a:rPr lang="en-US" altLang="zh-TW" sz="1800" dirty="0">
                <a:solidFill>
                  <a:srgbClr val="0000FF"/>
                </a:solidFill>
                <a:latin typeface="Consolas" panose="020B0609020204030204" pitchFamily="49" charset="0"/>
              </a:rPr>
              <a:t>varchar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50</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Balance </a:t>
            </a:r>
            <a:r>
              <a:rPr lang="en-US" altLang="zh-TW" sz="1800" dirty="0">
                <a:solidFill>
                  <a:srgbClr val="0000FF"/>
                </a:solidFill>
                <a:latin typeface="Consolas" panose="020B0609020204030204" pitchFamily="49" charset="0"/>
              </a:rPr>
              <a:t>decimal</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10</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2</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808080"/>
                </a:solidFill>
                <a:latin typeface="Consolas" panose="020B0609020204030204" pitchFamily="49" charset="0"/>
              </a:rPr>
              <a:t>)</a:t>
            </a:r>
            <a:endParaRPr lang="zh-TW" altLang="en-US"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WITH</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endParaRPr lang="zh-TW" altLang="en-US"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SYSTEM_VERSIONING</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ON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HISTORY_TABLE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BalanceHistory</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LEDGER</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ON</a:t>
            </a:r>
            <a:endParaRPr lang="en-US" altLang="zh-TW" sz="1800" dirty="0">
              <a:solidFill>
                <a:srgbClr val="000000"/>
              </a:solidFill>
              <a:latin typeface="Consolas" panose="020B0609020204030204" pitchFamily="49" charset="0"/>
            </a:endParaRPr>
          </a:p>
          <a:p>
            <a:r>
              <a:rPr lang="en-US" altLang="zh-TW" sz="1800" dirty="0">
                <a:solidFill>
                  <a:srgbClr val="808080"/>
                </a:solidFill>
                <a:latin typeface="Consolas" panose="020B0609020204030204" pitchFamily="49" charset="0"/>
              </a:rPr>
              <a:t>);</a:t>
            </a:r>
            <a:endParaRPr lang="zh-TW" altLang="en-US" sz="1800" dirty="0">
              <a:solidFill>
                <a:srgbClr val="000000"/>
              </a:solidFill>
              <a:latin typeface="Consolas" panose="020B0609020204030204" pitchFamily="49" charset="0"/>
            </a:endParaRPr>
          </a:p>
          <a:p>
            <a:endParaRPr lang="zh-TW" alt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100086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查詢總帳資料表</a:t>
            </a: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ts</a:t>
            </a:r>
            <a:r>
              <a:rPr lang="en-US" altLang="zh-TW" sz="1800" dirty="0">
                <a:solidFill>
                  <a:srgbClr val="808080"/>
                </a:solidFill>
                <a:latin typeface="Consolas" panose="020B0609020204030204" pitchFamily="49" charset="0"/>
              </a:rPr>
              <a:t>.</a:t>
            </a:r>
            <a:r>
              <a:rPr lang="en-US" altLang="zh-TW" sz="1800" dirty="0">
                <a:solidFill>
                  <a:srgbClr val="0000FF"/>
                </a:solidFill>
                <a:latin typeface="Consolas" panose="020B0609020204030204" pitchFamily="49" charset="0"/>
              </a:rPr>
              <a:t>name</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t</a:t>
            </a:r>
            <a:r>
              <a:rPr lang="en-US" altLang="zh-TW" sz="1800" dirty="0">
                <a:solidFill>
                  <a:srgbClr val="808080"/>
                </a:solidFill>
                <a:latin typeface="Consolas" panose="020B0609020204030204" pitchFamily="49" charset="0"/>
              </a:rPr>
              <a:t>.</a:t>
            </a:r>
            <a:r>
              <a:rPr lang="en-US" altLang="zh-TW" sz="1800" dirty="0">
                <a:solidFill>
                  <a:srgbClr val="0000FF"/>
                </a:solidFill>
                <a:latin typeface="Consolas" panose="020B0609020204030204" pitchFamily="49" charset="0"/>
              </a:rPr>
              <a:t>name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ledger_table_name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p>
          <a:p>
            <a:r>
              <a:rPr lang="en-US" altLang="zh-TW" sz="1800" dirty="0">
                <a:solidFill>
                  <a:srgbClr val="000000"/>
                </a:solidFill>
                <a:latin typeface="Consolas" panose="020B0609020204030204" pitchFamily="49" charset="0"/>
              </a:rPr>
              <a:t>hs</a:t>
            </a:r>
            <a:r>
              <a:rPr lang="en-US" altLang="zh-TW" sz="1800" dirty="0">
                <a:solidFill>
                  <a:srgbClr val="808080"/>
                </a:solidFill>
                <a:latin typeface="Consolas" panose="020B0609020204030204" pitchFamily="49" charset="0"/>
              </a:rPr>
              <a:t>.</a:t>
            </a:r>
            <a:r>
              <a:rPr lang="en-US" altLang="zh-TW" sz="1800" dirty="0">
                <a:solidFill>
                  <a:srgbClr val="0000FF"/>
                </a:solidFill>
                <a:latin typeface="Consolas" panose="020B0609020204030204" pitchFamily="49" charset="0"/>
              </a:rPr>
              <a:t>name</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h</a:t>
            </a:r>
            <a:r>
              <a:rPr lang="en-US" altLang="zh-TW" sz="1800" dirty="0">
                <a:solidFill>
                  <a:srgbClr val="808080"/>
                </a:solidFill>
                <a:latin typeface="Consolas" panose="020B0609020204030204" pitchFamily="49" charset="0"/>
              </a:rPr>
              <a:t>.</a:t>
            </a:r>
            <a:r>
              <a:rPr lang="en-US" altLang="zh-TW" sz="1800" dirty="0">
                <a:solidFill>
                  <a:srgbClr val="0000FF"/>
                </a:solidFill>
                <a:latin typeface="Consolas" panose="020B0609020204030204" pitchFamily="49" charset="0"/>
              </a:rPr>
              <a:t>name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history_table_name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vs</a:t>
            </a:r>
            <a:r>
              <a:rPr lang="en-US" altLang="zh-TW" sz="1800" dirty="0">
                <a:solidFill>
                  <a:srgbClr val="808080"/>
                </a:solidFill>
                <a:latin typeface="Consolas" panose="020B0609020204030204" pitchFamily="49" charset="0"/>
              </a:rPr>
              <a:t>.</a:t>
            </a:r>
            <a:r>
              <a:rPr lang="en-US" altLang="zh-TW" sz="1800" dirty="0">
                <a:solidFill>
                  <a:srgbClr val="0000FF"/>
                </a:solidFill>
                <a:latin typeface="Consolas" panose="020B0609020204030204" pitchFamily="49" charset="0"/>
              </a:rPr>
              <a:t>name</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v</a:t>
            </a:r>
            <a:r>
              <a:rPr lang="en-US" altLang="zh-TW" sz="1800" dirty="0">
                <a:solidFill>
                  <a:srgbClr val="808080"/>
                </a:solidFill>
                <a:latin typeface="Consolas" panose="020B0609020204030204" pitchFamily="49" charset="0"/>
              </a:rPr>
              <a:t>.</a:t>
            </a:r>
            <a:r>
              <a:rPr lang="en-US" altLang="zh-TW" sz="1800" dirty="0">
                <a:solidFill>
                  <a:srgbClr val="0000FF"/>
                </a:solidFill>
                <a:latin typeface="Consolas" panose="020B0609020204030204" pitchFamily="49" charset="0"/>
              </a:rPr>
              <a:t>name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a:t>
            </a:r>
          </a:p>
          <a:p>
            <a:r>
              <a:rPr lang="en-US" altLang="zh-TW" sz="1800" dirty="0" err="1">
                <a:solidFill>
                  <a:srgbClr val="000000"/>
                </a:solidFill>
                <a:latin typeface="Consolas" panose="020B0609020204030204" pitchFamily="49" charset="0"/>
              </a:rPr>
              <a:t>edger_view_name</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a:t>
            </a:r>
            <a:r>
              <a:rPr lang="en-US" altLang="zh-TW" sz="1800" dirty="0" err="1">
                <a:solidFill>
                  <a:srgbClr val="00FF00"/>
                </a:solidFill>
                <a:latin typeface="Consolas" panose="020B0609020204030204" pitchFamily="49" charset="0"/>
              </a:rPr>
              <a:t>sys</a:t>
            </a:r>
            <a:r>
              <a:rPr lang="en-US" altLang="zh-TW" sz="1800" dirty="0" err="1">
                <a:solidFill>
                  <a:srgbClr val="808080"/>
                </a:solidFill>
                <a:latin typeface="Consolas" panose="020B0609020204030204" pitchFamily="49" charset="0"/>
              </a:rPr>
              <a:t>.</a:t>
            </a:r>
            <a:r>
              <a:rPr lang="en-US" altLang="zh-TW" sz="1800" dirty="0" err="1">
                <a:solidFill>
                  <a:srgbClr val="00FF00"/>
                </a:solidFill>
                <a:latin typeface="Consolas" panose="020B0609020204030204" pitchFamily="49" charset="0"/>
              </a:rPr>
              <a:t>tables</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t</a:t>
            </a:r>
          </a:p>
          <a:p>
            <a:r>
              <a:rPr lang="en-US" altLang="zh-TW" sz="1800" dirty="0">
                <a:solidFill>
                  <a:srgbClr val="808080"/>
                </a:solidFill>
                <a:latin typeface="Consolas" panose="020B0609020204030204" pitchFamily="49" charset="0"/>
              </a:rPr>
              <a:t>JOIN</a:t>
            </a:r>
            <a:r>
              <a:rPr lang="en-US" altLang="zh-TW" sz="1800" dirty="0">
                <a:solidFill>
                  <a:srgbClr val="000000"/>
                </a:solidFill>
                <a:latin typeface="Consolas" panose="020B0609020204030204" pitchFamily="49" charset="0"/>
              </a:rPr>
              <a:t> </a:t>
            </a:r>
            <a:r>
              <a:rPr lang="en-US" altLang="zh-TW" sz="1800" dirty="0" err="1">
                <a:solidFill>
                  <a:srgbClr val="00FF00"/>
                </a:solidFill>
                <a:latin typeface="Consolas" panose="020B0609020204030204" pitchFamily="49" charset="0"/>
              </a:rPr>
              <a:t>sys</a:t>
            </a:r>
            <a:r>
              <a:rPr lang="en-US" altLang="zh-TW" sz="1800" dirty="0" err="1">
                <a:solidFill>
                  <a:srgbClr val="808080"/>
                </a:solidFill>
                <a:latin typeface="Consolas" panose="020B0609020204030204" pitchFamily="49" charset="0"/>
              </a:rPr>
              <a:t>.</a:t>
            </a:r>
            <a:r>
              <a:rPr lang="en-US" altLang="zh-TW" sz="1800" dirty="0" err="1">
                <a:solidFill>
                  <a:srgbClr val="00FF00"/>
                </a:solidFill>
                <a:latin typeface="Consolas" panose="020B0609020204030204" pitchFamily="49" charset="0"/>
              </a:rPr>
              <a:t>tables</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h </a:t>
            </a:r>
            <a:r>
              <a:rPr lang="en-US" altLang="zh-TW" sz="1800" dirty="0">
                <a:solidFill>
                  <a:srgbClr val="0000FF"/>
                </a:solidFill>
                <a:latin typeface="Consolas" panose="020B0609020204030204" pitchFamily="49" charset="0"/>
              </a:rPr>
              <a:t>ON </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h</a:t>
            </a:r>
            <a:r>
              <a:rPr lang="en-US" altLang="zh-TW" sz="1800" dirty="0" err="1">
                <a:solidFill>
                  <a:srgbClr val="808080"/>
                </a:solidFill>
                <a:latin typeface="Consolas" panose="020B0609020204030204" pitchFamily="49" charset="0"/>
              </a:rPr>
              <a:t>.</a:t>
            </a:r>
            <a:r>
              <a:rPr lang="en-US" altLang="zh-TW" sz="1800" dirty="0" err="1">
                <a:solidFill>
                  <a:srgbClr val="FF00FF"/>
                </a:solidFill>
                <a:latin typeface="Consolas" panose="020B0609020204030204" pitchFamily="49" charset="0"/>
              </a:rPr>
              <a:t>object_id</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t</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history_table_id</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808080"/>
                </a:solidFill>
                <a:latin typeface="Consolas" panose="020B0609020204030204" pitchFamily="49" charset="0"/>
              </a:rPr>
              <a:t>JOIN</a:t>
            </a:r>
            <a:r>
              <a:rPr lang="en-US" altLang="zh-TW" sz="1800" dirty="0">
                <a:solidFill>
                  <a:srgbClr val="000000"/>
                </a:solidFill>
                <a:latin typeface="Consolas" panose="020B0609020204030204" pitchFamily="49" charset="0"/>
              </a:rPr>
              <a:t> </a:t>
            </a:r>
            <a:r>
              <a:rPr lang="en-US" altLang="zh-TW" sz="1800" dirty="0" err="1">
                <a:solidFill>
                  <a:srgbClr val="00FF00"/>
                </a:solidFill>
                <a:latin typeface="Consolas" panose="020B0609020204030204" pitchFamily="49" charset="0"/>
              </a:rPr>
              <a:t>sys</a:t>
            </a:r>
            <a:r>
              <a:rPr lang="en-US" altLang="zh-TW" sz="1800" dirty="0" err="1">
                <a:solidFill>
                  <a:srgbClr val="808080"/>
                </a:solidFill>
                <a:latin typeface="Consolas" panose="020B0609020204030204" pitchFamily="49" charset="0"/>
              </a:rPr>
              <a:t>.</a:t>
            </a:r>
            <a:r>
              <a:rPr lang="en-US" altLang="zh-TW" sz="1800" dirty="0" err="1">
                <a:solidFill>
                  <a:srgbClr val="00FF00"/>
                </a:solidFill>
                <a:latin typeface="Consolas" panose="020B0609020204030204" pitchFamily="49" charset="0"/>
              </a:rPr>
              <a:t>views</a:t>
            </a:r>
            <a:r>
              <a:rPr lang="en-US" altLang="zh-TW" sz="1800" dirty="0">
                <a:solidFill>
                  <a:srgbClr val="000000"/>
                </a:solidFill>
                <a:latin typeface="Consolas" panose="020B0609020204030204" pitchFamily="49" charset="0"/>
              </a:rPr>
              <a:t> v </a:t>
            </a:r>
            <a:r>
              <a:rPr lang="en-US" altLang="zh-TW" sz="1800" dirty="0">
                <a:solidFill>
                  <a:srgbClr val="0000FF"/>
                </a:solidFill>
                <a:latin typeface="Consolas" panose="020B0609020204030204" pitchFamily="49" charset="0"/>
              </a:rPr>
              <a:t>ON </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v</a:t>
            </a:r>
            <a:r>
              <a:rPr lang="en-US" altLang="zh-TW" sz="1800" dirty="0" err="1">
                <a:solidFill>
                  <a:srgbClr val="808080"/>
                </a:solidFill>
                <a:latin typeface="Consolas" panose="020B0609020204030204" pitchFamily="49" charset="0"/>
              </a:rPr>
              <a:t>.</a:t>
            </a:r>
            <a:r>
              <a:rPr lang="en-US" altLang="zh-TW" sz="1800" dirty="0" err="1">
                <a:solidFill>
                  <a:srgbClr val="FF00FF"/>
                </a:solidFill>
                <a:latin typeface="Consolas" panose="020B0609020204030204" pitchFamily="49" charset="0"/>
              </a:rPr>
              <a:t>object_id</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t</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ledger_view_id</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808080"/>
                </a:solidFill>
                <a:latin typeface="Consolas" panose="020B0609020204030204" pitchFamily="49" charset="0"/>
              </a:rPr>
              <a:t>JOIN</a:t>
            </a:r>
            <a:r>
              <a:rPr lang="en-US" altLang="zh-TW" sz="1800" dirty="0">
                <a:solidFill>
                  <a:srgbClr val="000000"/>
                </a:solidFill>
                <a:latin typeface="Consolas" panose="020B0609020204030204" pitchFamily="49" charset="0"/>
              </a:rPr>
              <a:t> </a:t>
            </a:r>
            <a:r>
              <a:rPr lang="en-US" altLang="zh-TW" sz="1800" dirty="0" err="1">
                <a:solidFill>
                  <a:srgbClr val="00FF00"/>
                </a:solidFill>
                <a:latin typeface="Consolas" panose="020B0609020204030204" pitchFamily="49" charset="0"/>
              </a:rPr>
              <a:t>sys</a:t>
            </a:r>
            <a:r>
              <a:rPr lang="en-US" altLang="zh-TW" sz="1800" dirty="0" err="1">
                <a:solidFill>
                  <a:srgbClr val="808080"/>
                </a:solidFill>
                <a:latin typeface="Consolas" panose="020B0609020204030204" pitchFamily="49" charset="0"/>
              </a:rPr>
              <a:t>.</a:t>
            </a:r>
            <a:r>
              <a:rPr lang="en-US" altLang="zh-TW" sz="1800" dirty="0" err="1">
                <a:solidFill>
                  <a:srgbClr val="00FF00"/>
                </a:solidFill>
                <a:latin typeface="Consolas" panose="020B0609020204030204" pitchFamily="49" charset="0"/>
              </a:rPr>
              <a:t>schemas</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ts</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ON </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ts</a:t>
            </a:r>
            <a:r>
              <a:rPr lang="en-US" altLang="zh-TW" sz="1800" dirty="0" err="1">
                <a:solidFill>
                  <a:srgbClr val="808080"/>
                </a:solidFill>
                <a:latin typeface="Consolas" panose="020B0609020204030204" pitchFamily="49" charset="0"/>
              </a:rPr>
              <a:t>.</a:t>
            </a:r>
            <a:r>
              <a:rPr lang="en-US" altLang="zh-TW" sz="1800" dirty="0" err="1">
                <a:solidFill>
                  <a:srgbClr val="FF00FF"/>
                </a:solidFill>
                <a:latin typeface="Consolas" panose="020B0609020204030204" pitchFamily="49" charset="0"/>
              </a:rPr>
              <a:t>schema_id</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t</a:t>
            </a:r>
            <a:r>
              <a:rPr lang="en-US" altLang="zh-TW" sz="1800" dirty="0" err="1">
                <a:solidFill>
                  <a:srgbClr val="808080"/>
                </a:solidFill>
                <a:latin typeface="Consolas" panose="020B0609020204030204" pitchFamily="49" charset="0"/>
              </a:rPr>
              <a:t>.</a:t>
            </a:r>
            <a:r>
              <a:rPr lang="en-US" altLang="zh-TW" sz="1800" dirty="0" err="1">
                <a:solidFill>
                  <a:srgbClr val="FF00FF"/>
                </a:solidFill>
                <a:latin typeface="Consolas" panose="020B0609020204030204" pitchFamily="49" charset="0"/>
              </a:rPr>
              <a:t>schema_id</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808080"/>
                </a:solidFill>
                <a:latin typeface="Consolas" panose="020B0609020204030204" pitchFamily="49" charset="0"/>
              </a:rPr>
              <a:t>JOIN</a:t>
            </a:r>
            <a:r>
              <a:rPr lang="en-US" altLang="zh-TW" sz="1800" dirty="0">
                <a:solidFill>
                  <a:srgbClr val="000000"/>
                </a:solidFill>
                <a:latin typeface="Consolas" panose="020B0609020204030204" pitchFamily="49" charset="0"/>
              </a:rPr>
              <a:t> </a:t>
            </a:r>
            <a:r>
              <a:rPr lang="en-US" altLang="zh-TW" sz="1800" dirty="0" err="1">
                <a:solidFill>
                  <a:srgbClr val="00FF00"/>
                </a:solidFill>
                <a:latin typeface="Consolas" panose="020B0609020204030204" pitchFamily="49" charset="0"/>
              </a:rPr>
              <a:t>sys</a:t>
            </a:r>
            <a:r>
              <a:rPr lang="en-US" altLang="zh-TW" sz="1800" dirty="0" err="1">
                <a:solidFill>
                  <a:srgbClr val="808080"/>
                </a:solidFill>
                <a:latin typeface="Consolas" panose="020B0609020204030204" pitchFamily="49" charset="0"/>
              </a:rPr>
              <a:t>.</a:t>
            </a:r>
            <a:r>
              <a:rPr lang="en-US" altLang="zh-TW" sz="1800" dirty="0" err="1">
                <a:solidFill>
                  <a:srgbClr val="00FF00"/>
                </a:solidFill>
                <a:latin typeface="Consolas" panose="020B0609020204030204" pitchFamily="49" charset="0"/>
              </a:rPr>
              <a:t>schemas</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hs</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ON </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hs</a:t>
            </a:r>
            <a:r>
              <a:rPr lang="en-US" altLang="zh-TW" sz="1800" dirty="0" err="1">
                <a:solidFill>
                  <a:srgbClr val="808080"/>
                </a:solidFill>
                <a:latin typeface="Consolas" panose="020B0609020204030204" pitchFamily="49" charset="0"/>
              </a:rPr>
              <a:t>.</a:t>
            </a:r>
            <a:r>
              <a:rPr lang="en-US" altLang="zh-TW" sz="1800" dirty="0" err="1">
                <a:solidFill>
                  <a:srgbClr val="FF00FF"/>
                </a:solidFill>
                <a:latin typeface="Consolas" panose="020B0609020204030204" pitchFamily="49" charset="0"/>
              </a:rPr>
              <a:t>schema_id</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h</a:t>
            </a:r>
            <a:r>
              <a:rPr lang="en-US" altLang="zh-TW" sz="1800" dirty="0" err="1">
                <a:solidFill>
                  <a:srgbClr val="808080"/>
                </a:solidFill>
                <a:latin typeface="Consolas" panose="020B0609020204030204" pitchFamily="49" charset="0"/>
              </a:rPr>
              <a:t>.</a:t>
            </a:r>
            <a:r>
              <a:rPr lang="en-US" altLang="zh-TW" sz="1800" dirty="0" err="1">
                <a:solidFill>
                  <a:srgbClr val="FF00FF"/>
                </a:solidFill>
                <a:latin typeface="Consolas" panose="020B0609020204030204" pitchFamily="49" charset="0"/>
              </a:rPr>
              <a:t>schema_id</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808080"/>
                </a:solidFill>
                <a:latin typeface="Consolas" panose="020B0609020204030204" pitchFamily="49" charset="0"/>
              </a:rPr>
              <a:t>JOIN</a:t>
            </a:r>
            <a:r>
              <a:rPr lang="en-US" altLang="zh-TW" sz="1800" dirty="0">
                <a:solidFill>
                  <a:srgbClr val="000000"/>
                </a:solidFill>
                <a:latin typeface="Consolas" panose="020B0609020204030204" pitchFamily="49" charset="0"/>
              </a:rPr>
              <a:t> </a:t>
            </a:r>
            <a:r>
              <a:rPr lang="en-US" altLang="zh-TW" sz="1800" dirty="0" err="1">
                <a:solidFill>
                  <a:srgbClr val="00FF00"/>
                </a:solidFill>
                <a:latin typeface="Consolas" panose="020B0609020204030204" pitchFamily="49" charset="0"/>
              </a:rPr>
              <a:t>sys</a:t>
            </a:r>
            <a:r>
              <a:rPr lang="en-US" altLang="zh-TW" sz="1800" dirty="0" err="1">
                <a:solidFill>
                  <a:srgbClr val="808080"/>
                </a:solidFill>
                <a:latin typeface="Consolas" panose="020B0609020204030204" pitchFamily="49" charset="0"/>
              </a:rPr>
              <a:t>.</a:t>
            </a:r>
            <a:r>
              <a:rPr lang="en-US" altLang="zh-TW" sz="1800" dirty="0" err="1">
                <a:solidFill>
                  <a:srgbClr val="00FF00"/>
                </a:solidFill>
                <a:latin typeface="Consolas" panose="020B0609020204030204" pitchFamily="49" charset="0"/>
              </a:rPr>
              <a:t>schemas</a:t>
            </a:r>
            <a:r>
              <a:rPr lang="en-US" altLang="zh-TW" sz="1800" dirty="0">
                <a:solidFill>
                  <a:srgbClr val="000000"/>
                </a:solidFill>
                <a:latin typeface="Consolas" panose="020B0609020204030204" pitchFamily="49" charset="0"/>
              </a:rPr>
              <a:t> vs </a:t>
            </a:r>
            <a:r>
              <a:rPr lang="en-US" altLang="zh-TW" sz="1800" dirty="0">
                <a:solidFill>
                  <a:srgbClr val="0000FF"/>
                </a:solidFill>
                <a:latin typeface="Consolas" panose="020B0609020204030204" pitchFamily="49" charset="0"/>
              </a:rPr>
              <a:t>ON </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vs</a:t>
            </a:r>
            <a:r>
              <a:rPr lang="en-US" altLang="zh-TW" sz="1800" dirty="0" err="1">
                <a:solidFill>
                  <a:srgbClr val="808080"/>
                </a:solidFill>
                <a:latin typeface="Consolas" panose="020B0609020204030204" pitchFamily="49" charset="0"/>
              </a:rPr>
              <a:t>.</a:t>
            </a:r>
            <a:r>
              <a:rPr lang="en-US" altLang="zh-TW" sz="1800" dirty="0" err="1">
                <a:solidFill>
                  <a:srgbClr val="FF00FF"/>
                </a:solidFill>
                <a:latin typeface="Consolas" panose="020B0609020204030204" pitchFamily="49" charset="0"/>
              </a:rPr>
              <a:t>schema_id</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v</a:t>
            </a:r>
            <a:r>
              <a:rPr lang="en-US" altLang="zh-TW" sz="1800" dirty="0" err="1">
                <a:solidFill>
                  <a:srgbClr val="808080"/>
                </a:solidFill>
                <a:latin typeface="Consolas" panose="020B0609020204030204" pitchFamily="49" charset="0"/>
              </a:rPr>
              <a:t>.</a:t>
            </a:r>
            <a:r>
              <a:rPr lang="en-US" altLang="zh-TW" sz="1800" dirty="0" err="1">
                <a:solidFill>
                  <a:srgbClr val="FF00FF"/>
                </a:solidFill>
                <a:latin typeface="Consolas" panose="020B0609020204030204" pitchFamily="49" charset="0"/>
              </a:rPr>
              <a:t>schema_id</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WHERE</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t</a:t>
            </a:r>
            <a:r>
              <a:rPr lang="en-US" altLang="zh-TW" sz="1800" dirty="0" err="1">
                <a:solidFill>
                  <a:srgbClr val="808080"/>
                </a:solidFill>
                <a:latin typeface="Consolas" panose="020B0609020204030204" pitchFamily="49" charset="0"/>
              </a:rPr>
              <a:t>.</a:t>
            </a:r>
            <a:r>
              <a:rPr lang="en-US" altLang="zh-TW" sz="1800" dirty="0" err="1">
                <a:solidFill>
                  <a:srgbClr val="FF00FF"/>
                </a:solidFill>
                <a:latin typeface="Consolas" panose="020B0609020204030204" pitchFamily="49" charset="0"/>
              </a:rPr>
              <a:t>object_id</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FF"/>
                </a:solidFill>
                <a:latin typeface="Consolas" panose="020B0609020204030204" pitchFamily="49" charset="0"/>
              </a:rPr>
              <a:t>OBJECT_ID</a:t>
            </a:r>
            <a:r>
              <a:rPr lang="en-US" altLang="zh-TW" sz="1800" dirty="0">
                <a:solidFill>
                  <a:srgbClr val="808080"/>
                </a:solidFill>
                <a:latin typeface="Consolas" panose="020B0609020204030204" pitchFamily="49" charset="0"/>
              </a:rPr>
              <a:t>(</a:t>
            </a:r>
            <a:r>
              <a:rPr lang="en-US" altLang="zh-TW" sz="1800" dirty="0">
                <a:solidFill>
                  <a:srgbClr val="FF0000"/>
                </a:solidFill>
                <a:latin typeface="Consolas" panose="020B0609020204030204" pitchFamily="49" charset="0"/>
              </a:rPr>
              <a:t>'</a:t>
            </a:r>
            <a:r>
              <a:rPr lang="en-US" altLang="zh-TW" sz="1800" dirty="0" err="1">
                <a:solidFill>
                  <a:srgbClr val="FF0000"/>
                </a:solidFill>
                <a:latin typeface="Consolas" panose="020B0609020204030204" pitchFamily="49" charset="0"/>
              </a:rPr>
              <a:t>dbo.Balance</a:t>
            </a:r>
            <a:r>
              <a:rPr lang="en-US" altLang="zh-TW" sz="1800" dirty="0">
                <a:solidFill>
                  <a:srgbClr val="FF0000"/>
                </a:solidFill>
                <a:latin typeface="Consolas" panose="020B0609020204030204" pitchFamily="49" charset="0"/>
              </a:rPr>
              <a:t>'</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endParaRPr lang="zh-TW" alt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1577451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查詢總帳資料表</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pic>
        <p:nvPicPr>
          <p:cNvPr id="4" name="內容版面配置區 3" descr="此螢幕擷取畫面顯示查詢新的總帳資料表。">
            <a:extLst>
              <a:ext uri="{FF2B5EF4-FFF2-40B4-BE49-F238E27FC236}">
                <a16:creationId xmlns:a16="http://schemas.microsoft.com/office/drawing/2014/main" id="{74C5B1BA-EE19-50B7-C472-C8AD6A8F993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3085" y="2024232"/>
            <a:ext cx="6374802" cy="657491"/>
          </a:xfrm>
          <a:prstGeom prst="rect">
            <a:avLst/>
          </a:prstGeom>
          <a:noFill/>
          <a:ln>
            <a:noFill/>
          </a:ln>
        </p:spPr>
      </p:pic>
      <p:sp>
        <p:nvSpPr>
          <p:cNvPr id="6" name="文字方塊 5">
            <a:extLst>
              <a:ext uri="{FF2B5EF4-FFF2-40B4-BE49-F238E27FC236}">
                <a16:creationId xmlns:a16="http://schemas.microsoft.com/office/drawing/2014/main" id="{E8F5B5D3-1A4F-B36E-E1C5-73C4A8839B77}"/>
              </a:ext>
            </a:extLst>
          </p:cNvPr>
          <p:cNvSpPr txBox="1"/>
          <p:nvPr/>
        </p:nvSpPr>
        <p:spPr>
          <a:xfrm>
            <a:off x="2052486" y="2812317"/>
            <a:ext cx="6096000" cy="2308324"/>
          </a:xfrm>
          <a:prstGeom prst="rect">
            <a:avLst/>
          </a:prstGeom>
          <a:noFill/>
        </p:spPr>
        <p:txBody>
          <a:bodyPr wrap="square">
            <a:spAutoFit/>
          </a:bodyPr>
          <a:lstStyle/>
          <a:p>
            <a:endParaRPr lang="zh-TW" altLang="en-US"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INSERT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INTO</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Balance</a:t>
            </a:r>
            <a:endParaRPr lang="en-US" altLang="zh-TW" sz="1800" dirty="0">
              <a:solidFill>
                <a:srgbClr val="000000"/>
              </a:solidFill>
              <a:latin typeface="Consolas" panose="020B0609020204030204" pitchFamily="49" charset="0"/>
            </a:endParaRPr>
          </a:p>
          <a:p>
            <a:r>
              <a:rPr lang="fi-FI" altLang="zh-TW" sz="1800" dirty="0">
                <a:solidFill>
                  <a:srgbClr val="0000FF"/>
                </a:solidFill>
                <a:latin typeface="Consolas" panose="020B0609020204030204" pitchFamily="49" charset="0"/>
              </a:rPr>
              <a:t>VALUES </a:t>
            </a:r>
            <a:r>
              <a:rPr lang="fi-FI" altLang="zh-TW" sz="1800" dirty="0">
                <a:solidFill>
                  <a:srgbClr val="808080"/>
                </a:solidFill>
                <a:latin typeface="Consolas" panose="020B0609020204030204" pitchFamily="49" charset="0"/>
              </a:rPr>
              <a:t>(</a:t>
            </a:r>
            <a:r>
              <a:rPr lang="fi-FI" altLang="zh-TW" sz="1800" dirty="0">
                <a:solidFill>
                  <a:srgbClr val="000000"/>
                </a:solidFill>
                <a:latin typeface="Consolas" panose="020B0609020204030204" pitchFamily="49" charset="0"/>
              </a:rPr>
              <a:t>1</a:t>
            </a:r>
            <a:r>
              <a:rPr lang="fi-FI" altLang="zh-TW" sz="1800" dirty="0">
                <a:solidFill>
                  <a:srgbClr val="808080"/>
                </a:solidFill>
                <a:latin typeface="Consolas" panose="020B0609020204030204" pitchFamily="49" charset="0"/>
              </a:rPr>
              <a:t>,</a:t>
            </a:r>
            <a:r>
              <a:rPr lang="fi-FI" altLang="zh-TW" sz="1800" dirty="0">
                <a:solidFill>
                  <a:srgbClr val="000000"/>
                </a:solidFill>
                <a:latin typeface="Consolas" panose="020B0609020204030204" pitchFamily="49" charset="0"/>
              </a:rPr>
              <a:t> </a:t>
            </a:r>
            <a:r>
              <a:rPr lang="fi-FI" altLang="zh-TW" sz="1800" dirty="0">
                <a:solidFill>
                  <a:srgbClr val="FF0000"/>
                </a:solidFill>
                <a:latin typeface="Consolas" panose="020B0609020204030204" pitchFamily="49" charset="0"/>
              </a:rPr>
              <a:t>'Jones'</a:t>
            </a:r>
            <a:r>
              <a:rPr lang="fi-FI" altLang="zh-TW" sz="1800" dirty="0">
                <a:solidFill>
                  <a:srgbClr val="808080"/>
                </a:solidFill>
                <a:latin typeface="Consolas" panose="020B0609020204030204" pitchFamily="49" charset="0"/>
              </a:rPr>
              <a:t>,</a:t>
            </a:r>
            <a:r>
              <a:rPr lang="fi-FI" altLang="zh-TW" sz="1800" dirty="0">
                <a:solidFill>
                  <a:srgbClr val="000000"/>
                </a:solidFill>
                <a:latin typeface="Consolas" panose="020B0609020204030204" pitchFamily="49" charset="0"/>
              </a:rPr>
              <a:t> </a:t>
            </a:r>
            <a:r>
              <a:rPr lang="fi-FI" altLang="zh-TW" sz="1800" dirty="0">
                <a:solidFill>
                  <a:srgbClr val="FF0000"/>
                </a:solidFill>
                <a:latin typeface="Consolas" panose="020B0609020204030204" pitchFamily="49" charset="0"/>
              </a:rPr>
              <a:t>'Nick'</a:t>
            </a:r>
            <a:r>
              <a:rPr lang="fi-FI" altLang="zh-TW" sz="1800" dirty="0">
                <a:solidFill>
                  <a:srgbClr val="808080"/>
                </a:solidFill>
                <a:latin typeface="Consolas" panose="020B0609020204030204" pitchFamily="49" charset="0"/>
              </a:rPr>
              <a:t>,</a:t>
            </a:r>
            <a:r>
              <a:rPr lang="fi-FI" altLang="zh-TW" sz="1800" dirty="0">
                <a:solidFill>
                  <a:srgbClr val="000000"/>
                </a:solidFill>
                <a:latin typeface="Consolas" panose="020B0609020204030204" pitchFamily="49" charset="0"/>
              </a:rPr>
              <a:t> 5000</a:t>
            </a:r>
            <a:r>
              <a:rPr lang="fi-FI" altLang="zh-TW" sz="1800" dirty="0">
                <a:solidFill>
                  <a:srgbClr val="808080"/>
                </a:solidFill>
                <a:latin typeface="Consolas" panose="020B0609020204030204" pitchFamily="49" charset="0"/>
              </a:rPr>
              <a:t>);</a:t>
            </a:r>
            <a:endParaRPr lang="fi-FI" altLang="zh-TW" sz="1800" dirty="0">
              <a:solidFill>
                <a:srgbClr val="000000"/>
              </a:solidFill>
              <a:latin typeface="Consolas" panose="020B0609020204030204" pitchFamily="49" charset="0"/>
            </a:endParaRPr>
          </a:p>
          <a:p>
            <a:endParaRPr lang="zh-TW" altLang="en-US"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INSERT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INTO</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Balance</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VALUES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2</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'Smith'</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'John'</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500</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3</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'Smith'</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'Joe'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30</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4</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'Michaels'</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FF0000"/>
                </a:solidFill>
                <a:latin typeface="Consolas" panose="020B0609020204030204" pitchFamily="49" charset="0"/>
              </a:rPr>
              <a:t>'Mary'</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200</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6914508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查詢總帳資料表</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sp>
        <p:nvSpPr>
          <p:cNvPr id="8" name="文字方塊 7">
            <a:extLst>
              <a:ext uri="{FF2B5EF4-FFF2-40B4-BE49-F238E27FC236}">
                <a16:creationId xmlns:a16="http://schemas.microsoft.com/office/drawing/2014/main" id="{D26DEF62-5C1E-6F94-C52D-20CB9259FB93}"/>
              </a:ext>
            </a:extLst>
          </p:cNvPr>
          <p:cNvSpPr txBox="1"/>
          <p:nvPr/>
        </p:nvSpPr>
        <p:spPr>
          <a:xfrm>
            <a:off x="2477104" y="2248825"/>
            <a:ext cx="6096000" cy="2585323"/>
          </a:xfrm>
          <a:prstGeom prst="rect">
            <a:avLst/>
          </a:prstGeom>
          <a:noFill/>
        </p:spPr>
        <p:txBody>
          <a:bodyPr wrap="square">
            <a:spAutoFit/>
          </a:bodyPr>
          <a:lstStyle/>
          <a:p>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CustomerID</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LastName</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FirstName</a:t>
            </a:r>
          </a:p>
          <a:p>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Balance</a:t>
            </a:r>
          </a:p>
          <a:p>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ledger_start_transaction_id</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ledger_end_transaction_id</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ledger_start_sequence_number</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ledger_end_sequence_number</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Balance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98001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81E427-6C46-0150-0507-A74A92C474EE}"/>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SQL Server</a:t>
            </a:r>
            <a:r>
              <a:rPr lang="zh-TW" altLang="en-US" b="1" dirty="0">
                <a:latin typeface="微軟正黑體" panose="020B0604030504040204" pitchFamily="34" charset="-120"/>
                <a:ea typeface="微軟正黑體" panose="020B0604030504040204" pitchFamily="34" charset="-120"/>
              </a:rPr>
              <a:t>執行個體</a:t>
            </a:r>
          </a:p>
        </p:txBody>
      </p:sp>
      <p:sp>
        <p:nvSpPr>
          <p:cNvPr id="4" name="內容版面配置區 3">
            <a:extLst>
              <a:ext uri="{FF2B5EF4-FFF2-40B4-BE49-F238E27FC236}">
                <a16:creationId xmlns:a16="http://schemas.microsoft.com/office/drawing/2014/main" id="{254C573E-4ABD-B45B-3BF6-45B3FB84B58E}"/>
              </a:ext>
            </a:extLst>
          </p:cNvPr>
          <p:cNvSpPr>
            <a:spLocks noGrp="1"/>
          </p:cNvSpPr>
          <p:nvPr>
            <p:ph idx="1"/>
          </p:nvPr>
        </p:nvSpPr>
        <p:spPr/>
        <p:txBody>
          <a:bodyPr>
            <a:noAutofit/>
          </a:bodyPr>
          <a:lstStyle/>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有時候安裝多個</a:t>
            </a:r>
            <a:r>
              <a:rPr lang="en-US" altLang="zh-TW" sz="2200" dirty="0">
                <a:latin typeface="微軟正黑體" panose="020B0604030504040204" pitchFamily="34" charset="-120"/>
                <a:ea typeface="微軟正黑體" panose="020B0604030504040204" pitchFamily="34" charset="-120"/>
              </a:rPr>
              <a:t>SQL Server</a:t>
            </a:r>
            <a:r>
              <a:rPr lang="zh-TW" altLang="en-US" sz="2200" dirty="0">
                <a:latin typeface="微軟正黑體" panose="020B0604030504040204" pitchFamily="34" charset="-120"/>
                <a:ea typeface="微軟正黑體" panose="020B0604030504040204" pitchFamily="34" charset="-120"/>
              </a:rPr>
              <a:t>執行個體在同一台伺服器中，對於管理、開發</a:t>
            </a:r>
            <a:r>
              <a:rPr lang="en-US" altLang="zh-TW" sz="2200" dirty="0">
                <a:latin typeface="微軟正黑體" panose="020B0604030504040204" pitchFamily="34" charset="-120"/>
                <a:ea typeface="微軟正黑體" panose="020B0604030504040204" pitchFamily="34" charset="-120"/>
              </a:rPr>
              <a:t>SQL Server</a:t>
            </a:r>
            <a:r>
              <a:rPr lang="zh-TW" altLang="en-US" sz="2200" dirty="0">
                <a:latin typeface="微軟正黑體" panose="020B0604030504040204" pitchFamily="34" charset="-120"/>
                <a:ea typeface="微軟正黑體" panose="020B0604030504040204" pitchFamily="34" charset="-120"/>
              </a:rPr>
              <a:t>是有幫助的。</a:t>
            </a:r>
            <a:endParaRPr lang="en-US" altLang="zh-TW" sz="2200"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在一個伺服器中的每一個</a:t>
            </a:r>
            <a:r>
              <a:rPr lang="en-US" altLang="zh-TW" sz="2200" dirty="0">
                <a:latin typeface="微軟正黑體" panose="020B0604030504040204" pitchFamily="34" charset="-120"/>
                <a:ea typeface="微軟正黑體" panose="020B0604030504040204" pitchFamily="34" charset="-120"/>
              </a:rPr>
              <a:t>SQL Server</a:t>
            </a:r>
            <a:r>
              <a:rPr lang="zh-TW" altLang="en-US" sz="2200" dirty="0">
                <a:latin typeface="微軟正黑體" panose="020B0604030504040204" pitchFamily="34" charset="-120"/>
                <a:ea typeface="微軟正黑體" panose="020B0604030504040204" pitchFamily="34" charset="-120"/>
              </a:rPr>
              <a:t>服務稱之為執行個體</a:t>
            </a:r>
            <a:r>
              <a:rPr lang="en-US" altLang="zh-TW" sz="2200" dirty="0">
                <a:latin typeface="微軟正黑體" panose="020B0604030504040204" pitchFamily="34" charset="-120"/>
                <a:ea typeface="微軟正黑體" panose="020B0604030504040204" pitchFamily="34" charset="-120"/>
              </a:rPr>
              <a:t>(Instance)</a:t>
            </a:r>
            <a:r>
              <a:rPr lang="zh-TW" altLang="en-US" sz="2200" dirty="0">
                <a:latin typeface="微軟正黑體" panose="020B0604030504040204" pitchFamily="34" charset="-120"/>
                <a:ea typeface="微軟正黑體" panose="020B0604030504040204" pitchFamily="34" charset="-120"/>
              </a:rPr>
              <a:t>。</a:t>
            </a:r>
            <a:endParaRPr lang="en-US" altLang="zh-TW" sz="2200"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所有執行個體中，只能有一個執行個體為預設執行個體</a:t>
            </a:r>
            <a:r>
              <a:rPr lang="en-US" altLang="zh-TW" sz="2200" dirty="0">
                <a:latin typeface="微軟正黑體" panose="020B0604030504040204" pitchFamily="34" charset="-120"/>
                <a:ea typeface="微軟正黑體" panose="020B0604030504040204" pitchFamily="34" charset="-120"/>
              </a:rPr>
              <a:t>(Default Instance)</a:t>
            </a:r>
            <a:r>
              <a:rPr lang="zh-TW" altLang="en-US" sz="2200" dirty="0">
                <a:latin typeface="微軟正黑體" panose="020B0604030504040204" pitchFamily="34" charset="-120"/>
                <a:ea typeface="微軟正黑體" panose="020B0604030504040204" pitchFamily="34" charset="-120"/>
              </a:rPr>
              <a:t>，其它的執行個體都必須為其命名，稱之為具名執行個體</a:t>
            </a:r>
            <a:r>
              <a:rPr lang="en-US" altLang="zh-TW" sz="2200" dirty="0">
                <a:latin typeface="微軟正黑體" panose="020B0604030504040204" pitchFamily="34" charset="-120"/>
                <a:ea typeface="微軟正黑體" panose="020B0604030504040204" pitchFamily="34" charset="-120"/>
              </a:rPr>
              <a:t>(Named Instance)</a:t>
            </a:r>
            <a:r>
              <a:rPr lang="zh-TW" altLang="en-US" sz="2200" dirty="0">
                <a:latin typeface="微軟正黑體" panose="020B0604030504040204" pitchFamily="34" charset="-120"/>
                <a:ea typeface="微軟正黑體" panose="020B0604030504040204" pitchFamily="34" charset="-120"/>
              </a:rPr>
              <a:t>。</a:t>
            </a:r>
            <a:endParaRPr lang="en-US" altLang="zh-TW" sz="2200"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有些元件只能安裝一次，共用於多個執行個體之中，像是</a:t>
            </a:r>
            <a:r>
              <a:rPr lang="en-US" altLang="zh-TW" sz="2200" dirty="0">
                <a:latin typeface="微軟正黑體" panose="020B0604030504040204" pitchFamily="34" charset="-120"/>
                <a:ea typeface="微軟正黑體" panose="020B0604030504040204" pitchFamily="34" charset="-120"/>
              </a:rPr>
              <a:t>SSIS(SQL Server Integrated Service)</a:t>
            </a:r>
            <a:r>
              <a:rPr lang="zh-TW" altLang="en-US" sz="2200"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17606306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查詢總帳資料表</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續</a:t>
            </a:r>
            <a:r>
              <a:rPr lang="en-US" altLang="zh-TW" b="1" dirty="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sp>
        <p:nvSpPr>
          <p:cNvPr id="4" name="文字方塊 3">
            <a:extLst>
              <a:ext uri="{FF2B5EF4-FFF2-40B4-BE49-F238E27FC236}">
                <a16:creationId xmlns:a16="http://schemas.microsoft.com/office/drawing/2014/main" id="{F69EE289-1A0C-CEFF-EC39-D3956DD1D12B}"/>
              </a:ext>
            </a:extLst>
          </p:cNvPr>
          <p:cNvSpPr txBox="1"/>
          <p:nvPr/>
        </p:nvSpPr>
        <p:spPr>
          <a:xfrm>
            <a:off x="2651276" y="1853256"/>
            <a:ext cx="6096000" cy="4247317"/>
          </a:xfrm>
          <a:prstGeom prst="rect">
            <a:avLst/>
          </a:prstGeom>
          <a:noFill/>
        </p:spPr>
        <p:txBody>
          <a:bodyPr wrap="square">
            <a:spAutoFit/>
          </a:bodyPr>
          <a:lstStyle/>
          <a:p>
            <a:endParaRPr lang="zh-TW" altLang="en-US" sz="1800" dirty="0">
              <a:solidFill>
                <a:srgbClr val="000000"/>
              </a:solidFill>
              <a:latin typeface="Consolas" panose="020B0609020204030204" pitchFamily="49" charset="0"/>
            </a:endParaRPr>
          </a:p>
          <a:p>
            <a:r>
              <a:rPr lang="en-US" altLang="zh-TW" sz="1800" dirty="0">
                <a:solidFill>
                  <a:srgbClr val="FF00FF"/>
                </a:solidFill>
                <a:latin typeface="Consolas" panose="020B0609020204030204" pitchFamily="49" charset="0"/>
              </a:rPr>
              <a:t>UPDATE</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Balance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SET</a:t>
            </a:r>
            <a:r>
              <a:rPr lang="en-US" altLang="zh-TW" sz="1800" dirty="0">
                <a:solidFill>
                  <a:srgbClr val="000000"/>
                </a:solidFill>
                <a:latin typeface="Consolas" panose="020B0609020204030204" pitchFamily="49" charset="0"/>
              </a:rPr>
              <a:t> Balance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10000</a:t>
            </a:r>
          </a:p>
          <a:p>
            <a:r>
              <a:rPr lang="en-US" altLang="zh-TW" sz="1800" dirty="0">
                <a:solidFill>
                  <a:srgbClr val="0000FF"/>
                </a:solidFill>
                <a:latin typeface="Consolas" panose="020B0609020204030204" pitchFamily="49" charset="0"/>
              </a:rPr>
              <a:t>WHERE</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CustomerID</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1</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endParaRPr lang="zh-TW" altLang="en-US" sz="1800" dirty="0">
              <a:solidFill>
                <a:srgbClr val="000000"/>
              </a:solidFill>
              <a:latin typeface="Consolas" panose="020B0609020204030204" pitchFamily="49" charset="0"/>
            </a:endParaRPr>
          </a:p>
          <a:p>
            <a:endParaRPr lang="zh-TW" altLang="en-US"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SELECT</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t</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commit_time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CommitTime</a:t>
            </a:r>
            <a:r>
              <a:rPr lang="en-US" altLang="zh-TW" sz="1800" dirty="0">
                <a:solidFill>
                  <a:srgbClr val="000000"/>
                </a:solidFill>
                <a:latin typeface="Consolas" panose="020B0609020204030204" pitchFamily="49" charset="0"/>
              </a:rPr>
              <a:t> </a:t>
            </a:r>
          </a:p>
          <a:p>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t</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principal_name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UserName</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l</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CustomerID</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l</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LastName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l</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FirstName</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l</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Balance</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l</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ledger_operation_type_desc</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AS</a:t>
            </a:r>
            <a:r>
              <a:rPr lang="en-US" altLang="zh-TW" sz="1800" dirty="0">
                <a:solidFill>
                  <a:srgbClr val="000000"/>
                </a:solidFill>
                <a:latin typeface="Consolas" panose="020B0609020204030204" pitchFamily="49" charset="0"/>
              </a:rPr>
              <a:t> Operation</a:t>
            </a:r>
          </a:p>
          <a:p>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Account</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Balance_Ledger</a:t>
            </a:r>
            <a:r>
              <a:rPr lang="en-US" altLang="zh-TW" sz="1800" dirty="0">
                <a:solidFill>
                  <a:srgbClr val="000000"/>
                </a:solidFill>
                <a:latin typeface="Consolas" panose="020B0609020204030204" pitchFamily="49" charset="0"/>
              </a:rPr>
              <a:t> l</a:t>
            </a:r>
          </a:p>
          <a:p>
            <a:r>
              <a:rPr lang="fr-FR" altLang="zh-TW" sz="1800" dirty="0">
                <a:solidFill>
                  <a:srgbClr val="000000"/>
                </a:solidFill>
                <a:latin typeface="Consolas" panose="020B0609020204030204" pitchFamily="49" charset="0"/>
              </a:rPr>
              <a:t> </a:t>
            </a:r>
            <a:r>
              <a:rPr lang="fr-FR" altLang="zh-TW" sz="1800" dirty="0">
                <a:solidFill>
                  <a:srgbClr val="808080"/>
                </a:solidFill>
                <a:latin typeface="Consolas" panose="020B0609020204030204" pitchFamily="49" charset="0"/>
              </a:rPr>
              <a:t>JOIN</a:t>
            </a:r>
            <a:r>
              <a:rPr lang="fr-FR" altLang="zh-TW" sz="1800" dirty="0">
                <a:solidFill>
                  <a:srgbClr val="000000"/>
                </a:solidFill>
                <a:latin typeface="Consolas" panose="020B0609020204030204" pitchFamily="49" charset="0"/>
              </a:rPr>
              <a:t> </a:t>
            </a:r>
            <a:r>
              <a:rPr lang="fr-FR" altLang="zh-TW" sz="1800" dirty="0">
                <a:solidFill>
                  <a:srgbClr val="00FF00"/>
                </a:solidFill>
                <a:latin typeface="Consolas" panose="020B0609020204030204" pitchFamily="49" charset="0"/>
              </a:rPr>
              <a:t>sys</a:t>
            </a:r>
            <a:r>
              <a:rPr lang="fr-FR" altLang="zh-TW" sz="1800" dirty="0">
                <a:solidFill>
                  <a:srgbClr val="808080"/>
                </a:solidFill>
                <a:latin typeface="Consolas" panose="020B0609020204030204" pitchFamily="49" charset="0"/>
              </a:rPr>
              <a:t>.</a:t>
            </a:r>
            <a:r>
              <a:rPr lang="fr-FR" altLang="zh-TW" sz="1800" dirty="0">
                <a:solidFill>
                  <a:srgbClr val="00FF00"/>
                </a:solidFill>
                <a:latin typeface="Consolas" panose="020B0609020204030204" pitchFamily="49" charset="0"/>
              </a:rPr>
              <a:t>database_ledger_transactions</a:t>
            </a:r>
            <a:r>
              <a:rPr lang="fr-FR" altLang="zh-TW" sz="1800" dirty="0">
                <a:solidFill>
                  <a:srgbClr val="000000"/>
                </a:solidFill>
                <a:latin typeface="Consolas" panose="020B0609020204030204" pitchFamily="49" charset="0"/>
              </a:rPr>
              <a:t> t</a:t>
            </a:r>
          </a:p>
          <a:p>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ON</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t</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transaction_id</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l</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ledger_transaction_id</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ORDER</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BY</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t</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commit_time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DESC</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0170835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D569FE-BBA4-E22B-782A-101997CB2AEA}"/>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總帳資料表</a:t>
            </a:r>
          </a:p>
        </p:txBody>
      </p:sp>
      <p:sp>
        <p:nvSpPr>
          <p:cNvPr id="3" name="內容版面配置區 2">
            <a:extLst>
              <a:ext uri="{FF2B5EF4-FFF2-40B4-BE49-F238E27FC236}">
                <a16:creationId xmlns:a16="http://schemas.microsoft.com/office/drawing/2014/main" id="{DD4B346E-6CCD-97A8-1384-5C780BA81B52}"/>
              </a:ext>
            </a:extLst>
          </p:cNvPr>
          <p:cNvSpPr>
            <a:spLocks noGrp="1"/>
          </p:cNvSpPr>
          <p:nvPr>
            <p:ph idx="1"/>
          </p:nvPr>
        </p:nvSpPr>
        <p:spPr/>
        <p:txBody>
          <a:bodyPr>
            <a:noAutofit/>
          </a:bodyPr>
          <a:lstStyle/>
          <a:p>
            <a:pPr>
              <a:lnSpc>
                <a:spcPct val="100000"/>
              </a:lnSpc>
              <a:buFont typeface="Wingdings" panose="05000000000000000000" pitchFamily="2" charset="2"/>
              <a:buChar char="n"/>
            </a:pPr>
            <a:r>
              <a:rPr lang="zh-TW" altLang="en-US" dirty="0">
                <a:latin typeface="微軟正黑體" panose="020B0604030504040204" pitchFamily="34" charset="-120"/>
                <a:ea typeface="微軟正黑體" panose="020B0604030504040204" pitchFamily="34" charset="-120"/>
              </a:rPr>
              <a:t>總帳有助於保護資料不為任何攻擊者，也包括資料庫系統管理員 </a:t>
            </a:r>
            <a:r>
              <a:rPr lang="en-US" altLang="zh-TW" dirty="0">
                <a:latin typeface="微軟正黑體" panose="020B0604030504040204" pitchFamily="34" charset="-120"/>
                <a:ea typeface="微軟正黑體" panose="020B0604030504040204" pitchFamily="34" charset="-120"/>
              </a:rPr>
              <a:t>(DBA)</a:t>
            </a:r>
            <a:r>
              <a:rPr lang="zh-TW" altLang="en-US" dirty="0">
                <a:latin typeface="微軟正黑體" panose="020B0604030504040204" pitchFamily="34" charset="-120"/>
                <a:ea typeface="微軟正黑體" panose="020B0604030504040204" pitchFamily="34" charset="-120"/>
              </a:rPr>
              <a:t>、系統管理員和雲端系統管理員在內的高權限使用者所變更。</a:t>
            </a:r>
            <a:endParaRPr lang="en-US" altLang="zh-TW" dirty="0">
              <a:latin typeface="微軟正黑體" panose="020B0604030504040204" pitchFamily="34" charset="-120"/>
              <a:ea typeface="微軟正黑體" panose="020B0604030504040204" pitchFamily="34" charset="-120"/>
            </a:endParaRPr>
          </a:p>
          <a:p>
            <a:pPr>
              <a:lnSpc>
                <a:spcPct val="100000"/>
              </a:lnSpc>
              <a:buFont typeface="Wingdings" panose="05000000000000000000" pitchFamily="2" charset="2"/>
              <a:buChar char="n"/>
            </a:pPr>
            <a:r>
              <a:rPr lang="zh-TW" altLang="en-US" dirty="0">
                <a:latin typeface="微軟正黑體" panose="020B0604030504040204" pitchFamily="34" charset="-120"/>
                <a:ea typeface="微軟正黑體" panose="020B0604030504040204" pitchFamily="34" charset="-120"/>
              </a:rPr>
              <a:t>此功能和傳統的總帳一樣，會保留歷程記錄資料。</a:t>
            </a:r>
            <a:endParaRPr lang="en-US" altLang="zh-TW" dirty="0">
              <a:latin typeface="微軟正黑體" panose="020B0604030504040204" pitchFamily="34" charset="-120"/>
              <a:ea typeface="微軟正黑體" panose="020B0604030504040204" pitchFamily="34" charset="-120"/>
            </a:endParaRPr>
          </a:p>
          <a:p>
            <a:pPr>
              <a:lnSpc>
                <a:spcPct val="100000"/>
              </a:lnSpc>
              <a:buFont typeface="Wingdings" panose="05000000000000000000" pitchFamily="2" charset="2"/>
              <a:buChar char="n"/>
            </a:pPr>
            <a:r>
              <a:rPr lang="zh-TW" altLang="en-US" dirty="0">
                <a:latin typeface="微軟正黑體" panose="020B0604030504040204" pitchFamily="34" charset="-120"/>
                <a:ea typeface="微軟正黑體" panose="020B0604030504040204" pitchFamily="34" charset="-120"/>
              </a:rPr>
              <a:t>資料庫只要更新資料列，就會將前一個值留存在記錄資料表中並予以保護。總帳會提供資料庫一段時間內的所有變更紀事輯。</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237315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心得與討論</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0661393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5. </a:t>
            </a:r>
            <a:r>
              <a:rPr lang="zh-TW" altLang="en-US" b="1" dirty="0">
                <a:latin typeface="微軟正黑體" panose="020B0604030504040204" pitchFamily="34" charset="-120"/>
                <a:ea typeface="微軟正黑體" panose="020B0604030504040204" pitchFamily="34" charset="-120"/>
              </a:rPr>
              <a:t>索引</a:t>
            </a:r>
            <a:r>
              <a:rPr lang="en-US" altLang="zh-TW" b="1" dirty="0">
                <a:latin typeface="微軟正黑體" panose="020B0604030504040204" pitchFamily="34" charset="-120"/>
                <a:ea typeface="微軟正黑體" panose="020B0604030504040204" pitchFamily="34" charset="-120"/>
              </a:rPr>
              <a:t>(Index)</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0261306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SQL Server</a:t>
            </a:r>
            <a:r>
              <a:rPr lang="zh-TW" altLang="en-US" b="1" dirty="0">
                <a:latin typeface="微軟正黑體" panose="020B0604030504040204" pitchFamily="34" charset="-120"/>
                <a:ea typeface="微軟正黑體" panose="020B0604030504040204" pitchFamily="34" charset="-120"/>
              </a:rPr>
              <a:t>的索引設計</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92500"/>
          </a:bodyPr>
          <a:lstStyle/>
          <a:p>
            <a:pPr algn="just">
              <a:lnSpc>
                <a:spcPct val="100000"/>
              </a:lnSpc>
            </a:pP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SQL Server</a:t>
            </a:r>
            <a:r>
              <a:rPr lang="zh-TW"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rPr>
              <a:t>存取資料時可以讀取資料表中的所有資料分頁</a:t>
            </a: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(Page)</a:t>
            </a:r>
            <a:r>
              <a:rPr lang="zh-TW"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rPr>
              <a:t>，這個稱之為資料表掃描</a:t>
            </a: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(Table Scan)</a:t>
            </a:r>
            <a:r>
              <a:rPr lang="zh-TW"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rPr>
              <a:t>，或者僅讀取需要的索引分頁</a:t>
            </a: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(index pages)</a:t>
            </a:r>
            <a:r>
              <a:rPr lang="zh-TW"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rPr>
              <a:t>。每個分頁為</a:t>
            </a: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8KB</a:t>
            </a:r>
            <a:r>
              <a:rPr lang="zh-TW"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rPr>
              <a:t>。</a:t>
            </a:r>
            <a:endParaRPr lang="zh-TW"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gn="just">
              <a:lnSpc>
                <a:spcPct val="100000"/>
              </a:lnSpc>
            </a:pP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SQL Serve</a:t>
            </a:r>
            <a:r>
              <a:rPr lang="zh-TW"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rPr>
              <a:t>存取資料時，會在各個資料表以及索引上掃描</a:t>
            </a: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(Scan)</a:t>
            </a:r>
            <a:r>
              <a:rPr lang="zh-TW"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rPr>
              <a:t>或搜尋</a:t>
            </a: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(Seek)</a:t>
            </a:r>
            <a:r>
              <a:rPr lang="zh-TW"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rPr>
              <a:t>。</a:t>
            </a: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SQL </a:t>
            </a:r>
            <a:r>
              <a:rPr lang="en-US" altLang="zh-TW" sz="2200" kern="100" dirty="0">
                <a:latin typeface="微軟正黑體" panose="020B0604030504040204" pitchFamily="34" charset="-120"/>
                <a:ea typeface="微軟正黑體" panose="020B0604030504040204" pitchFamily="34" charset="-120"/>
                <a:cs typeface="Times New Roman" panose="02020603050405020304" pitchFamily="18" charset="0"/>
              </a:rPr>
              <a:t>Server</a:t>
            </a:r>
            <a:r>
              <a:rPr lang="zh-TW" altLang="zh-TW" sz="2200" kern="100" dirty="0">
                <a:latin typeface="微軟正黑體" panose="020B0604030504040204" pitchFamily="34" charset="-120"/>
                <a:ea typeface="微軟正黑體" panose="020B0604030504040204" pitchFamily="34" charset="-120"/>
                <a:cs typeface="Times New Roman" panose="02020603050405020304" pitchFamily="18" charset="0"/>
              </a:rPr>
              <a:t>會選擇使用最少的動作完成整個動作。查詢資料時可以將資料表以及相關資料全部讀到記憶體中再處理，但是這個方式比起使用適當的索引相對比較慢。</a:t>
            </a:r>
            <a:endParaRPr lang="en-US" altLang="zh-TW" sz="22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gn="just">
              <a:lnSpc>
                <a:spcPct val="100000"/>
              </a:lnSpc>
            </a:pPr>
            <a:r>
              <a:rPr lang="zh-TW" altLang="zh-TW" sz="2200" kern="100" dirty="0">
                <a:latin typeface="微軟正黑體" panose="020B0604030504040204" pitchFamily="34" charset="-120"/>
                <a:ea typeface="微軟正黑體" panose="020B0604030504040204" pitchFamily="34" charset="-120"/>
                <a:cs typeface="Times New Roman" panose="02020603050405020304" pitchFamily="18" charset="0"/>
              </a:rPr>
              <a:t>索引並不是</a:t>
            </a:r>
            <a:r>
              <a:rPr lang="en-US" altLang="zh-TW" sz="2200" kern="100" dirty="0">
                <a:latin typeface="微軟正黑體" panose="020B0604030504040204" pitchFamily="34" charset="-120"/>
                <a:ea typeface="微軟正黑體" panose="020B0604030504040204" pitchFamily="34" charset="-120"/>
                <a:cs typeface="Times New Roman" panose="02020603050405020304" pitchFamily="18" charset="0"/>
              </a:rPr>
              <a:t>ANSI SQL</a:t>
            </a:r>
            <a:r>
              <a:rPr lang="zh-TW" altLang="zh-TW" sz="2200" kern="100" dirty="0">
                <a:latin typeface="微軟正黑體" panose="020B0604030504040204" pitchFamily="34" charset="-120"/>
                <a:ea typeface="微軟正黑體" panose="020B0604030504040204" pitchFamily="34" charset="-120"/>
                <a:cs typeface="Times New Roman" panose="02020603050405020304" pitchFamily="18" charset="0"/>
              </a:rPr>
              <a:t>的標準語法。索引可以視為資料庫供應商提供的功能。</a:t>
            </a:r>
          </a:p>
          <a:p>
            <a:pPr algn="just">
              <a:lnSpc>
                <a:spcPct val="100000"/>
              </a:lnSpc>
            </a:pPr>
            <a:r>
              <a:rPr lang="zh-TW" altLang="zh-TW" sz="2200" kern="100" dirty="0">
                <a:latin typeface="微軟正黑體" panose="020B0604030504040204" pitchFamily="34" charset="-120"/>
                <a:ea typeface="微軟正黑體" panose="020B0604030504040204" pitchFamily="34" charset="-120"/>
                <a:cs typeface="Times New Roman" panose="02020603050405020304" pitchFamily="18" charset="0"/>
              </a:rPr>
              <a:t>如前所述，</a:t>
            </a:r>
            <a:r>
              <a:rPr lang="en-US" altLang="zh-TW" sz="2200" kern="100" dirty="0">
                <a:latin typeface="微軟正黑體" panose="020B0604030504040204" pitchFamily="34" charset="-120"/>
                <a:ea typeface="微軟正黑體" panose="020B0604030504040204" pitchFamily="34" charset="-120"/>
                <a:cs typeface="Times New Roman" panose="02020603050405020304" pitchFamily="18" charset="0"/>
              </a:rPr>
              <a:t>SQL Server</a:t>
            </a:r>
            <a:r>
              <a:rPr lang="zh-TW" altLang="zh-TW" sz="2200" kern="100" dirty="0">
                <a:latin typeface="微軟正黑體" panose="020B0604030504040204" pitchFamily="34" charset="-120"/>
                <a:ea typeface="微軟正黑體" panose="020B0604030504040204" pitchFamily="34" charset="-120"/>
                <a:cs typeface="Times New Roman" panose="02020603050405020304" pitchFamily="18" charset="0"/>
              </a:rPr>
              <a:t>查詢資料時可以將整個資料表讀到記憶體中，再回傳結果。但是這樣的做法比較沒效率。</a:t>
            </a:r>
            <a:endParaRPr lang="en-US" altLang="zh-TW" sz="22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gn="just">
              <a:lnSpc>
                <a:spcPct val="100000"/>
              </a:lnSpc>
            </a:pPr>
            <a:r>
              <a:rPr lang="zh-TW" altLang="zh-TW" sz="2200" kern="100" dirty="0">
                <a:latin typeface="微軟正黑體" panose="020B0604030504040204" pitchFamily="34" charset="-120"/>
                <a:ea typeface="微軟正黑體" panose="020B0604030504040204" pitchFamily="34" charset="-120"/>
                <a:cs typeface="Times New Roman" panose="02020603050405020304" pitchFamily="18" charset="0"/>
              </a:rPr>
              <a:t>索引可以讓查詢的工作變得更有效率，前提是索引有做適當的設計。</a:t>
            </a:r>
          </a:p>
          <a:p>
            <a:pPr algn="just">
              <a:lnSpc>
                <a:spcPct val="150000"/>
              </a:lnSpc>
            </a:pPr>
            <a:endParaRPr lang="zh-TW" altLang="zh-TW" sz="2200" kern="100" dirty="0">
              <a:latin typeface="微軟正黑體" panose="020B0604030504040204" pitchFamily="34" charset="-120"/>
              <a:ea typeface="微軟正黑體" panose="020B0604030504040204" pitchFamily="34" charset="-120"/>
              <a:cs typeface="Times New Roman" panose="02020603050405020304" pitchFamily="18" charset="0"/>
            </a:endParaRPr>
          </a:p>
          <a:p>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622576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SQL Server</a:t>
            </a:r>
            <a:r>
              <a:rPr lang="zh-TW" altLang="en-US" b="1"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B+ Tree</a:t>
            </a:r>
          </a:p>
        </p:txBody>
      </p:sp>
      <p:sp>
        <p:nvSpPr>
          <p:cNvPr id="4" name="內容版面配置區 3">
            <a:extLst>
              <a:ext uri="{FF2B5EF4-FFF2-40B4-BE49-F238E27FC236}">
                <a16:creationId xmlns:a16="http://schemas.microsoft.com/office/drawing/2014/main" id="{4AD190F3-14DB-8759-F0B3-824EBE006389}"/>
              </a:ext>
            </a:extLst>
          </p:cNvPr>
          <p:cNvSpPr>
            <a:spLocks noGrp="1"/>
          </p:cNvSpPr>
          <p:nvPr>
            <p:ph idx="1"/>
          </p:nvPr>
        </p:nvSpPr>
        <p:spPr/>
        <p:txBody>
          <a:bodyPr/>
          <a:lstStyle/>
          <a:p>
            <a:endParaRPr lang="zh-TW" altLang="en-US"/>
          </a:p>
        </p:txBody>
      </p:sp>
      <p:pic>
        <p:nvPicPr>
          <p:cNvPr id="3076" name="Picture 4">
            <a:extLst>
              <a:ext uri="{FF2B5EF4-FFF2-40B4-BE49-F238E27FC236}">
                <a16:creationId xmlns:a16="http://schemas.microsoft.com/office/drawing/2014/main" id="{E001AB0F-63BB-04DE-E4FD-5D6F0C111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838" y="1845734"/>
            <a:ext cx="7240512" cy="4301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8783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以圖書館為例</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pPr algn="just">
              <a:lnSpc>
                <a:spcPct val="100000"/>
              </a:lnSpc>
            </a:pPr>
            <a:r>
              <a:rPr lang="zh-TW" altLang="en-US"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以一個實體的圖書館為例，圖書館中的書通當是以一定的順序排列，例如是類別的字母順序。無論以哪一種順序，其它的排序方式都比較困難查詢。</a:t>
            </a:r>
            <a:endPar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gn="just">
              <a:lnSpc>
                <a:spcPct val="100000"/>
              </a:lnSpc>
            </a:pPr>
            <a:r>
              <a:rPr lang="zh-TW" altLang="en-US"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例如：圖書館中的每一本書是以類別的順序排列放置在各個區域的書架上，現在要找某一位作者的書，只能從第一本書找到最後一本，耗時又費力。</a:t>
            </a:r>
            <a:endPar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gn="just">
              <a:lnSpc>
                <a:spcPct val="100000"/>
              </a:lnSpc>
            </a:pPr>
            <a:r>
              <a:rPr lang="zh-TW" altLang="en-US"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此時如果可以另外建立作者的索引卡片，以作者的姓名排列，列出作者的每一本書在哪一區、那個書架哪一排的哪一個位置，圖書館管理員就可以根據作者索引卡片上的區域、第幾排、第幾本，就可以快速找到要找的書。</a:t>
            </a:r>
            <a:endParaRPr lang="zh-TW" altLang="zh-TW" sz="2200" kern="100" dirty="0">
              <a:latin typeface="微軟正黑體" panose="020B0604030504040204" pitchFamily="34" charset="-120"/>
              <a:ea typeface="微軟正黑體" panose="020B0604030504040204" pitchFamily="34" charset="-120"/>
              <a:cs typeface="Times New Roman" panose="02020603050405020304" pitchFamily="18" charset="0"/>
            </a:endParaRPr>
          </a:p>
          <a:p>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592080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選擇性、密度以及索引深度</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pPr algn="just">
              <a:lnSpc>
                <a:spcPct val="100000"/>
              </a:lnSpc>
              <a:buFont typeface="Wingdings" panose="05000000000000000000" pitchFamily="2" charset="2"/>
              <a:buChar char="n"/>
            </a:pPr>
            <a:r>
              <a:rPr lang="zh-TW" altLang="en-US"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選擇性</a:t>
            </a: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(Selectivity)</a:t>
            </a:r>
          </a:p>
          <a:p>
            <a:pPr lvl="1" algn="just">
              <a:lnSpc>
                <a:spcPct val="100000"/>
              </a:lnSpc>
              <a:buFont typeface="Wingdings" panose="05000000000000000000" pitchFamily="2" charset="2"/>
              <a:buChar char="Ø"/>
            </a:pPr>
            <a:r>
              <a:rPr lang="zh-TW" altLang="en-US" sz="2000" kern="100" dirty="0">
                <a:effectLst/>
                <a:latin typeface="微軟正黑體" panose="020B0604030504040204" pitchFamily="34" charset="-120"/>
                <a:ea typeface="微軟正黑體" panose="020B0604030504040204" pitchFamily="34" charset="-120"/>
                <a:cs typeface="Times New Roman" panose="02020603050405020304" pitchFamily="18" charset="0"/>
              </a:rPr>
              <a:t>選擇性是指一個索引值有多少對應到的資料筆數</a:t>
            </a:r>
          </a:p>
          <a:p>
            <a:pPr algn="just">
              <a:lnSpc>
                <a:spcPct val="100000"/>
              </a:lnSpc>
              <a:buFont typeface="Wingdings" panose="05000000000000000000" pitchFamily="2" charset="2"/>
              <a:buChar char="n"/>
            </a:pPr>
            <a:r>
              <a:rPr lang="zh-TW" altLang="zh-TW" sz="2200" kern="100" dirty="0">
                <a:latin typeface="微軟正黑體" panose="020B0604030504040204" pitchFamily="34" charset="-120"/>
                <a:ea typeface="微軟正黑體" panose="020B0604030504040204" pitchFamily="34" charset="-120"/>
                <a:cs typeface="Times New Roman" panose="02020603050405020304" pitchFamily="18" charset="0"/>
              </a:rPr>
              <a:t>密度</a:t>
            </a:r>
            <a:r>
              <a:rPr lang="en-US" altLang="zh-TW" sz="2200" kern="100" dirty="0">
                <a:latin typeface="微軟正黑體" panose="020B0604030504040204" pitchFamily="34" charset="-120"/>
                <a:ea typeface="微軟正黑體" panose="020B0604030504040204" pitchFamily="34" charset="-120"/>
                <a:cs typeface="Times New Roman" panose="02020603050405020304" pitchFamily="18" charset="0"/>
              </a:rPr>
              <a:t>(Density)</a:t>
            </a:r>
            <a:endParaRPr lang="zh-TW" altLang="zh-TW" sz="22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lvl="1" algn="just">
              <a:lnSpc>
                <a:spcPct val="100000"/>
              </a:lnSpc>
              <a:buFont typeface="Wingdings" panose="05000000000000000000" pitchFamily="2" charset="2"/>
              <a:buChar char="Ø"/>
            </a:pPr>
            <a:r>
              <a:rPr lang="zh-TW" altLang="zh-TW" kern="100" dirty="0">
                <a:latin typeface="微軟正黑體" panose="020B0604030504040204" pitchFamily="34" charset="-120"/>
                <a:ea typeface="微軟正黑體" panose="020B0604030504040204" pitchFamily="34" charset="-120"/>
                <a:cs typeface="Times New Roman" panose="02020603050405020304" pitchFamily="18" charset="0"/>
              </a:rPr>
              <a:t>密度是一個資料表中資料唯一值的量測值。這個值介於</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0</a:t>
            </a:r>
            <a:r>
              <a:rPr lang="zh-TW" altLang="zh-TW" kern="100" dirty="0">
                <a:latin typeface="微軟正黑體" panose="020B0604030504040204" pitchFamily="34" charset="-120"/>
                <a:ea typeface="微軟正黑體" panose="020B0604030504040204" pitchFamily="34" charset="-120"/>
                <a:cs typeface="Times New Roman" panose="02020603050405020304" pitchFamily="18" charset="0"/>
              </a:rPr>
              <a:t>到</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1.0</a:t>
            </a:r>
            <a:r>
              <a:rPr lang="zh-TW" altLang="zh-TW" kern="100" dirty="0">
                <a:latin typeface="微軟正黑體" panose="020B0604030504040204" pitchFamily="34" charset="-120"/>
                <a:ea typeface="微軟正黑體" panose="020B0604030504040204" pitchFamily="34" charset="-120"/>
                <a:cs typeface="Times New Roman" panose="02020603050405020304" pitchFamily="18" charset="0"/>
              </a:rPr>
              <a:t>之間，計算公式為：密度</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 = 1 / </a:t>
            </a:r>
            <a:r>
              <a:rPr lang="zh-TW" altLang="zh-TW" kern="100" dirty="0">
                <a:latin typeface="微軟正黑體" panose="020B0604030504040204" pitchFamily="34" charset="-120"/>
                <a:ea typeface="微軟正黑體" panose="020B0604030504040204" pitchFamily="34" charset="-120"/>
                <a:cs typeface="Times New Roman" panose="02020603050405020304" pitchFamily="18" charset="0"/>
              </a:rPr>
              <a:t>欄位不重複值的筆數。密度愈低，索引的查詢效能愈高。</a:t>
            </a:r>
          </a:p>
          <a:p>
            <a:pPr algn="just">
              <a:lnSpc>
                <a:spcPct val="125000"/>
              </a:lnSpc>
              <a:buFont typeface="Wingdings" panose="05000000000000000000" pitchFamily="2" charset="2"/>
              <a:buChar char="n"/>
            </a:pPr>
            <a:r>
              <a:rPr lang="zh-TW" altLang="zh-TW" kern="100" dirty="0">
                <a:latin typeface="微軟正黑體" panose="020B0604030504040204" pitchFamily="34" charset="-120"/>
                <a:ea typeface="微軟正黑體" panose="020B0604030504040204" pitchFamily="34" charset="-120"/>
                <a:cs typeface="Times New Roman" panose="02020603050405020304" pitchFamily="18" charset="0"/>
              </a:rPr>
              <a:t>索引深度</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(Index Depth)</a:t>
            </a:r>
            <a:endParaRPr lang="zh-TW" altLang="zh-TW"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lvl="1">
              <a:buFont typeface="Wingdings" panose="05000000000000000000" pitchFamily="2" charset="2"/>
              <a:buChar char="Ø"/>
            </a:pPr>
            <a:r>
              <a:rPr lang="zh-TW" altLang="zh-TW" sz="1600" dirty="0">
                <a:effectLst/>
                <a:latin typeface="微軟正黑體" panose="020B0604030504040204" pitchFamily="34" charset="-120"/>
                <a:ea typeface="微軟正黑體" panose="020B0604030504040204" pitchFamily="34" charset="-120"/>
                <a:cs typeface="Segoe UI" panose="020B0502040204020203" pitchFamily="34" charset="0"/>
              </a:rPr>
              <a:t>索引深度是指從根節點到葉節點的層數。常有個迷思認為</a:t>
            </a:r>
            <a:r>
              <a:rPr lang="en-US" altLang="zh-TW" sz="1600" dirty="0">
                <a:effectLst/>
                <a:latin typeface="微軟正黑體" panose="020B0604030504040204" pitchFamily="34" charset="-120"/>
                <a:ea typeface="微軟正黑體" panose="020B0604030504040204" pitchFamily="34" charset="-120"/>
              </a:rPr>
              <a:t>SQL Server</a:t>
            </a:r>
            <a:r>
              <a:rPr lang="zh-TW" altLang="zh-TW" sz="1600" dirty="0">
                <a:effectLst/>
                <a:latin typeface="微軟正黑體" panose="020B0604030504040204" pitchFamily="34" charset="-120"/>
                <a:ea typeface="微軟正黑體" panose="020B0604030504040204" pitchFamily="34" charset="-120"/>
                <a:cs typeface="Segoe UI" panose="020B0502040204020203" pitchFamily="34" charset="0"/>
              </a:rPr>
              <a:t>的深度會有很多層，實際上並非如此。每個節點可以有很多個子節點，索引結構可以是很扁平的。一個只有三、四層的索引結構是很常見的。</a:t>
            </a: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9506691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索引的碎裂</a:t>
            </a:r>
            <a:r>
              <a:rPr lang="en-US" altLang="zh-TW" b="1" dirty="0">
                <a:latin typeface="微軟正黑體" panose="020B0604030504040204" pitchFamily="34" charset="-120"/>
                <a:ea typeface="微軟正黑體" panose="020B0604030504040204" pitchFamily="34" charset="-120"/>
              </a:rPr>
              <a:t>(Fragmentation)</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pPr algn="just">
              <a:lnSpc>
                <a:spcPct val="100000"/>
              </a:lnSpc>
              <a:buFont typeface="Wingdings" panose="05000000000000000000" pitchFamily="2" charset="2"/>
              <a:buChar char="n"/>
            </a:pPr>
            <a:r>
              <a:rPr lang="zh-TW" altLang="en-US"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索引的資料碎裂</a:t>
            </a: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(Fragmentation)</a:t>
            </a:r>
            <a:r>
              <a:rPr lang="zh-TW" altLang="en-US"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會造成使用索引的效率降低。</a:t>
            </a:r>
            <a:endPar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lvl="1" algn="just">
              <a:lnSpc>
                <a:spcPct val="100000"/>
              </a:lnSpc>
              <a:buFont typeface="Wingdings" panose="05000000000000000000" pitchFamily="2" charset="2"/>
              <a:buChar char="Ø"/>
            </a:pPr>
            <a:r>
              <a:rPr lang="zh-TW" altLang="en-US" sz="2000" kern="100" dirty="0">
                <a:effectLst/>
                <a:latin typeface="微軟正黑體" panose="020B0604030504040204" pitchFamily="34" charset="-120"/>
                <a:ea typeface="微軟正黑體" panose="020B0604030504040204" pitchFamily="34" charset="-120"/>
                <a:cs typeface="Times New Roman" panose="02020603050405020304" pitchFamily="18" charset="0"/>
              </a:rPr>
              <a:t>資料表的資料經過修改之後會出現很多零散的空間。查詢資料時，資料分頁緊密的結合可以讓查詢效率較高。索引在一開始建立時，資料分頁是緊密排列的，但是修改資料會造成索引資料</a:t>
            </a:r>
            <a:r>
              <a:rPr lang="en-US" altLang="zh-TW" sz="2000" kern="100" dirty="0">
                <a:effectLst/>
                <a:latin typeface="微軟正黑體" panose="020B0604030504040204" pitchFamily="34" charset="-120"/>
                <a:ea typeface="微軟正黑體" panose="020B0604030504040204" pitchFamily="34" charset="-120"/>
                <a:cs typeface="Times New Roman" panose="02020603050405020304" pitchFamily="18" charset="0"/>
              </a:rPr>
              <a:t>Page Split</a:t>
            </a:r>
            <a:r>
              <a:rPr lang="zh-TW" altLang="en-US" sz="2000" kern="100" dirty="0">
                <a:effectLst/>
                <a:latin typeface="微軟正黑體" panose="020B0604030504040204" pitchFamily="34" charset="-120"/>
                <a:ea typeface="微軟正黑體" panose="020B0604030504040204" pitchFamily="34" charset="-120"/>
                <a:cs typeface="Times New Roman" panose="02020603050405020304" pitchFamily="18" charset="0"/>
              </a:rPr>
              <a:t>，這時候會產生索引的碎裂</a:t>
            </a:r>
            <a:r>
              <a:rPr lang="en-US" altLang="zh-TW" sz="2000" kern="100" dirty="0">
                <a:effectLst/>
                <a:latin typeface="微軟正黑體" panose="020B0604030504040204" pitchFamily="34" charset="-120"/>
                <a:ea typeface="微軟正黑體" panose="020B0604030504040204" pitchFamily="34" charset="-120"/>
                <a:cs typeface="Times New Roman" panose="02020603050405020304" pitchFamily="18" charset="0"/>
              </a:rPr>
              <a:t>(Fragmentation)</a:t>
            </a:r>
            <a:r>
              <a:rPr lang="zh-TW" altLang="en-US" sz="2000"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0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gn="just">
              <a:lnSpc>
                <a:spcPct val="100000"/>
              </a:lnSpc>
              <a:buFont typeface="Wingdings" panose="05000000000000000000" pitchFamily="2" charset="2"/>
              <a:buChar char="n"/>
            </a:pPr>
            <a:r>
              <a:rPr lang="zh-TW" altLang="zh-TW" sz="2200" kern="100" dirty="0">
                <a:latin typeface="微軟正黑體" panose="020B0604030504040204" pitchFamily="34" charset="-120"/>
                <a:ea typeface="微軟正黑體" panose="020B0604030504040204" pitchFamily="34" charset="-120"/>
                <a:cs typeface="Times New Roman" panose="02020603050405020304" pitchFamily="18" charset="0"/>
              </a:rPr>
              <a:t>內部碎裂</a:t>
            </a:r>
            <a:r>
              <a:rPr lang="en-US" altLang="zh-TW" sz="2200" kern="100" dirty="0">
                <a:latin typeface="微軟正黑體" panose="020B0604030504040204" pitchFamily="34" charset="-120"/>
                <a:ea typeface="微軟正黑體" panose="020B0604030504040204" pitchFamily="34" charset="-120"/>
                <a:cs typeface="Times New Roman" panose="02020603050405020304" pitchFamily="18" charset="0"/>
              </a:rPr>
              <a:t>(Internal Fragmentation) vs.</a:t>
            </a:r>
            <a:r>
              <a:rPr lang="zh-TW" altLang="zh-TW" sz="2200" kern="100" dirty="0">
                <a:latin typeface="微軟正黑體" panose="020B0604030504040204" pitchFamily="34" charset="-120"/>
                <a:ea typeface="微軟正黑體" panose="020B0604030504040204" pitchFamily="34" charset="-120"/>
                <a:cs typeface="Times New Roman" panose="02020603050405020304" pitchFamily="18" charset="0"/>
              </a:rPr>
              <a:t>外部碎裂</a:t>
            </a:r>
            <a:r>
              <a:rPr lang="en-US" altLang="zh-TW" sz="2200" kern="100" dirty="0">
                <a:latin typeface="微軟正黑體" panose="020B0604030504040204" pitchFamily="34" charset="-120"/>
                <a:ea typeface="微軟正黑體" panose="020B0604030504040204" pitchFamily="34" charset="-120"/>
                <a:cs typeface="Times New Roman" panose="02020603050405020304" pitchFamily="18" charset="0"/>
              </a:rPr>
              <a:t>(External Fragmentation) </a:t>
            </a:r>
          </a:p>
          <a:p>
            <a:pPr lvl="1" algn="just">
              <a:lnSpc>
                <a:spcPct val="100000"/>
              </a:lnSpc>
              <a:buFont typeface="Wingdings" panose="05000000000000000000" pitchFamily="2" charset="2"/>
              <a:buChar char="Ø"/>
            </a:pPr>
            <a:r>
              <a:rPr lang="zh-TW" altLang="en-US" sz="2000" kern="100" dirty="0">
                <a:latin typeface="微軟正黑體" panose="020B0604030504040204" pitchFamily="34" charset="-120"/>
                <a:ea typeface="微軟正黑體" panose="020B0604030504040204" pitchFamily="34" charset="-120"/>
                <a:cs typeface="Times New Roman" panose="02020603050405020304" pitchFamily="18" charset="0"/>
              </a:rPr>
              <a:t>資料庫引擎向作業系統請求空間時，是以固定大小</a:t>
            </a:r>
            <a:r>
              <a:rPr lang="en-US" altLang="zh-TW" sz="2000" kern="100" dirty="0">
                <a:latin typeface="微軟正黑體" panose="020B0604030504040204" pitchFamily="34" charset="-120"/>
                <a:ea typeface="微軟正黑體" panose="020B0604030504040204" pitchFamily="34" charset="-120"/>
                <a:cs typeface="Times New Roman" panose="02020603050405020304" pitchFamily="18" charset="0"/>
              </a:rPr>
              <a:t>(1Page = 8KB)</a:t>
            </a:r>
            <a:r>
              <a:rPr lang="zh-TW" altLang="en-US" sz="2000" kern="100" dirty="0">
                <a:latin typeface="微軟正黑體" panose="020B0604030504040204" pitchFamily="34" charset="-120"/>
                <a:ea typeface="微軟正黑體" panose="020B0604030504040204" pitchFamily="34" charset="-120"/>
                <a:cs typeface="Times New Roman" panose="02020603050405020304" pitchFamily="18" charset="0"/>
              </a:rPr>
              <a:t>，需實際使用的大小並未完全用完，因此留下一些無法使用的空間，這樣的情況會產生內部碎裂</a:t>
            </a:r>
            <a:r>
              <a:rPr lang="en-US" altLang="zh-TW" sz="2000" kern="100" dirty="0">
                <a:latin typeface="微軟正黑體" panose="020B0604030504040204" pitchFamily="34" charset="-120"/>
                <a:ea typeface="微軟正黑體" panose="020B0604030504040204" pitchFamily="34" charset="-120"/>
                <a:cs typeface="Times New Roman" panose="02020603050405020304" pitchFamily="18" charset="0"/>
              </a:rPr>
              <a:t>(Internal Fragmentation)</a:t>
            </a:r>
            <a:r>
              <a:rPr lang="zh-TW" altLang="en-US" sz="2000" kern="100" dirty="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0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lvl="1" algn="just">
              <a:lnSpc>
                <a:spcPct val="100000"/>
              </a:lnSpc>
              <a:buFont typeface="Wingdings" panose="05000000000000000000" pitchFamily="2" charset="2"/>
              <a:buChar char="Ø"/>
            </a:pPr>
            <a:r>
              <a:rPr lang="zh-TW" altLang="en-US" sz="2000" kern="100" dirty="0">
                <a:latin typeface="微軟正黑體" panose="020B0604030504040204" pitchFamily="34" charset="-120"/>
                <a:ea typeface="微軟正黑體" panose="020B0604030504040204" pitchFamily="34" charset="-120"/>
                <a:cs typeface="Times New Roman" panose="02020603050405020304" pitchFamily="18" charset="0"/>
              </a:rPr>
              <a:t>當資料異動或新增時，需要向作業系統請求更多的空間，此時連續的空間已被佔用，資料會跨到不連續的資料分頁</a:t>
            </a:r>
            <a:r>
              <a:rPr lang="en-US" altLang="zh-TW" sz="2000" kern="100" dirty="0">
                <a:latin typeface="微軟正黑體" panose="020B0604030504040204" pitchFamily="34" charset="-120"/>
                <a:ea typeface="微軟正黑體" panose="020B0604030504040204" pitchFamily="34" charset="-120"/>
                <a:cs typeface="Times New Roman" panose="02020603050405020304" pitchFamily="18" charset="0"/>
              </a:rPr>
              <a:t>(Page)</a:t>
            </a:r>
            <a:r>
              <a:rPr lang="zh-TW" altLang="en-US" sz="2000" kern="100" dirty="0">
                <a:latin typeface="微軟正黑體" panose="020B0604030504040204" pitchFamily="34" charset="-120"/>
                <a:ea typeface="微軟正黑體" panose="020B0604030504040204" pitchFamily="34" charset="-120"/>
                <a:cs typeface="Times New Roman" panose="02020603050405020304" pitchFamily="18" charset="0"/>
              </a:rPr>
              <a:t>，而產生外部碎裂</a:t>
            </a:r>
            <a:r>
              <a:rPr lang="en-US" altLang="zh-TW" sz="2000" kern="100" dirty="0">
                <a:latin typeface="微軟正黑體" panose="020B0604030504040204" pitchFamily="34" charset="-120"/>
                <a:ea typeface="微軟正黑體" panose="020B0604030504040204" pitchFamily="34" charset="-120"/>
                <a:cs typeface="Times New Roman" panose="02020603050405020304" pitchFamily="18" charset="0"/>
              </a:rPr>
              <a:t>(External Fragmentation)</a:t>
            </a:r>
            <a:r>
              <a:rPr lang="zh-TW" altLang="en-US" sz="2000" kern="100" dirty="0">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20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gn="just">
              <a:lnSpc>
                <a:spcPct val="100000"/>
              </a:lnSpc>
              <a:buFont typeface="Wingdings" panose="05000000000000000000" pitchFamily="2" charset="2"/>
              <a:buChar char="n"/>
            </a:pP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9625899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叢集索引</a:t>
            </a:r>
            <a:r>
              <a:rPr lang="en-US" altLang="zh-TW" b="1" dirty="0">
                <a:latin typeface="微軟正黑體" panose="020B0604030504040204" pitchFamily="34" charset="-120"/>
                <a:ea typeface="微軟正黑體" panose="020B0604030504040204" pitchFamily="34" charset="-120"/>
              </a:rPr>
              <a:t>(Clustered Index)</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pPr marL="0" indent="0" algn="just">
              <a:lnSpc>
                <a:spcPct val="100000"/>
              </a:lnSpc>
              <a:buNone/>
            </a:pPr>
            <a:r>
              <a:rPr lang="zh-TW" altLang="en-US"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資料表可以具有內部邏輯順序，而不是將資料的儲存行作為堆積方式存儲。這種資料表稱為叢集索引</a:t>
            </a: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(Clustered Index)</a:t>
            </a:r>
            <a:r>
              <a:rPr lang="zh-TW" altLang="en-US"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p>
          <a:p>
            <a:pPr marL="0" indent="0" algn="just">
              <a:lnSpc>
                <a:spcPct val="100000"/>
              </a:lnSpc>
              <a:buNone/>
            </a:pPr>
            <a:r>
              <a:rPr lang="zh-TW" altLang="en-US"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常見的誤解是，叢集索引中的資料分頁是「按順序在記憶體中儲存」。儘管這在極少數情況下是可能的，但情況並非如此。如果叢集索引中的頁面是按順序儲存，則將不存在叢集索引的索引碎裂。</a:t>
            </a: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SQL Server</a:t>
            </a:r>
            <a:r>
              <a:rPr lang="zh-TW" altLang="en-US"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在建立索引時會嘗試對齊實體和邏輯順序，但是在修改資料時會出現混亂。</a:t>
            </a:r>
            <a:endPar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0" indent="0" algn="just">
              <a:lnSpc>
                <a:spcPct val="100000"/>
              </a:lnSpc>
              <a:buNone/>
            </a:pPr>
            <a:r>
              <a:rPr lang="zh-TW" altLang="en-US"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索引和資料分頁在邏輯層次結構中鏈接，並且在該層次結構的同一級別上的所有分頁之間都進行了雙向鏈接</a:t>
            </a: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(Double Linked List)</a:t>
            </a:r>
            <a:r>
              <a:rPr lang="zh-TW" altLang="en-US"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，在掃描索引時提供幫助。</a:t>
            </a:r>
            <a:endPar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0" indent="0" algn="just">
              <a:lnSpc>
                <a:spcPct val="100000"/>
              </a:lnSpc>
              <a:buNone/>
            </a:pPr>
            <a:r>
              <a:rPr lang="zh-TW" altLang="en-US" sz="2200" kern="100" dirty="0">
                <a:latin typeface="微軟正黑體" panose="020B0604030504040204" pitchFamily="34" charset="-120"/>
                <a:ea typeface="微軟正黑體" panose="020B0604030504040204" pitchFamily="34" charset="-120"/>
                <a:cs typeface="Times New Roman" panose="02020603050405020304" pitchFamily="18" charset="0"/>
              </a:rPr>
              <a:t>一個資料表中只能有一個叢集索引。</a:t>
            </a:r>
            <a:endParaRPr lang="zh-TW" altLang="en-US" dirty="0">
              <a:latin typeface="微軟正黑體" panose="020B0604030504040204" pitchFamily="34" charset="-120"/>
              <a:ea typeface="微軟正黑體" panose="020B0604030504040204" pitchFamily="34" charset="-120"/>
            </a:endParaRPr>
          </a:p>
          <a:p>
            <a:pPr algn="just">
              <a:lnSpc>
                <a:spcPct val="100000"/>
              </a:lnSpc>
              <a:buFont typeface="Wingdings" panose="05000000000000000000" pitchFamily="2" charset="2"/>
              <a:buChar char="n"/>
            </a:pP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3190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81E427-6C46-0150-0507-A74A92C474EE}"/>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多個執行個體</a:t>
            </a:r>
          </a:p>
        </p:txBody>
      </p:sp>
      <p:sp>
        <p:nvSpPr>
          <p:cNvPr id="4" name="內容版面配置區 3">
            <a:extLst>
              <a:ext uri="{FF2B5EF4-FFF2-40B4-BE49-F238E27FC236}">
                <a16:creationId xmlns:a16="http://schemas.microsoft.com/office/drawing/2014/main" id="{254C573E-4ABD-B45B-3BF6-45B3FB84B58E}"/>
              </a:ext>
            </a:extLst>
          </p:cNvPr>
          <p:cNvSpPr>
            <a:spLocks noGrp="1"/>
          </p:cNvSpPr>
          <p:nvPr>
            <p:ph idx="1"/>
          </p:nvPr>
        </p:nvSpPr>
        <p:spPr/>
        <p:txBody>
          <a:bodyPr>
            <a:noAutofit/>
          </a:bodyPr>
          <a:lstStyle/>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在以下的幾個狀況下，可以考慮安裝多個執行個體：</a:t>
            </a: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資料庫需要不同的管理者以及安全性環境。</a:t>
            </a: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應用程式需要不同</a:t>
            </a:r>
            <a:r>
              <a:rPr lang="en-US" altLang="zh-TW" sz="2200" dirty="0">
                <a:latin typeface="微軟正黑體" panose="020B0604030504040204" pitchFamily="34" charset="-120"/>
                <a:ea typeface="微軟正黑體" panose="020B0604030504040204" pitchFamily="34" charset="-120"/>
              </a:rPr>
              <a:t>SQL Server</a:t>
            </a:r>
            <a:r>
              <a:rPr lang="zh-TW" altLang="en-US" sz="2200" dirty="0">
                <a:latin typeface="微軟正黑體" panose="020B0604030504040204" pitchFamily="34" charset="-120"/>
                <a:ea typeface="微軟正黑體" panose="020B0604030504040204" pitchFamily="34" charset="-120"/>
              </a:rPr>
              <a:t>的設定，而這些設定本身互斥。</a:t>
            </a: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應用程式需要不同等級的服務，特別是和可用性有關。</a:t>
            </a:r>
            <a:endParaRPr lang="en-US" altLang="zh-TW" sz="2200" dirty="0">
              <a:latin typeface="微軟正黑體" panose="020B0604030504040204" pitchFamily="34" charset="-120"/>
              <a:ea typeface="微軟正黑體" panose="020B0604030504040204" pitchFamily="34" charset="-120"/>
            </a:endParaRP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必須支援不同版本</a:t>
            </a:r>
            <a:r>
              <a:rPr lang="en-US" altLang="zh-TW" sz="2200" dirty="0">
                <a:latin typeface="微軟正黑體" panose="020B0604030504040204" pitchFamily="34" charset="-120"/>
                <a:ea typeface="微軟正黑體" panose="020B0604030504040204" pitchFamily="34" charset="-120"/>
              </a:rPr>
              <a:t>(Version)</a:t>
            </a:r>
            <a:r>
              <a:rPr lang="zh-TW" altLang="en-US" sz="2200" dirty="0">
                <a:latin typeface="微軟正黑體" panose="020B0604030504040204" pitchFamily="34" charset="-120"/>
                <a:ea typeface="微軟正黑體" panose="020B0604030504040204" pitchFamily="34" charset="-120"/>
              </a:rPr>
              <a:t>的</a:t>
            </a:r>
            <a:r>
              <a:rPr lang="en-US" altLang="zh-TW" sz="2200" dirty="0">
                <a:latin typeface="微軟正黑體" panose="020B0604030504040204" pitchFamily="34" charset="-120"/>
                <a:ea typeface="微軟正黑體" panose="020B0604030504040204" pitchFamily="34" charset="-120"/>
              </a:rPr>
              <a:t>SQL Server</a:t>
            </a:r>
            <a:r>
              <a:rPr lang="zh-TW" altLang="en-US" sz="2200" dirty="0">
                <a:latin typeface="微軟正黑體" panose="020B0604030504040204" pitchFamily="34" charset="-120"/>
                <a:ea typeface="微軟正黑體" panose="020B0604030504040204" pitchFamily="34" charset="-120"/>
              </a:rPr>
              <a:t>。</a:t>
            </a:r>
          </a:p>
          <a:p>
            <a:pPr>
              <a:lnSpc>
                <a:spcPct val="150000"/>
              </a:lnSpc>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應用程式需要伺服器等級的定序。</a:t>
            </a:r>
          </a:p>
          <a:p>
            <a:pPr marL="0" indent="0">
              <a:lnSpc>
                <a:spcPct val="150000"/>
              </a:lnSpc>
              <a:buNone/>
            </a:pPr>
            <a:endParaRPr lang="zh-TW" altLang="en-US" sz="2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100340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非叢集索引</a:t>
            </a:r>
            <a:r>
              <a:rPr lang="en-US" altLang="zh-TW" b="1" dirty="0">
                <a:latin typeface="微軟正黑體" panose="020B0604030504040204" pitchFamily="34" charset="-120"/>
                <a:ea typeface="微軟正黑體" panose="020B0604030504040204" pitchFamily="34" charset="-120"/>
              </a:rPr>
              <a:t>(Non-Clustered Index)</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lstStyle/>
          <a:p>
            <a:pPr marL="0" indent="0" algn="just">
              <a:lnSpc>
                <a:spcPct val="100000"/>
              </a:lnSpc>
              <a:buNone/>
            </a:pPr>
            <a:r>
              <a:rPr lang="zh-TW" altLang="en-US"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資料表除了可以建立為堆積或叢集索引，另一種選擇是，可以在這些資料表上建立其它索引，快速找到所需的資料。這些附加索引稱為非叢集索引。</a:t>
            </a:r>
          </a:p>
          <a:p>
            <a:pPr marL="0" indent="0" algn="just">
              <a:lnSpc>
                <a:spcPct val="100000"/>
              </a:lnSpc>
              <a:buNone/>
            </a:pPr>
            <a:r>
              <a:rPr lang="zh-TW" altLang="en-US"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一個資料表最多可以有</a:t>
            </a: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999</a:t>
            </a:r>
            <a:r>
              <a:rPr lang="zh-TW" altLang="en-US"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個非叢集索引。可以在資料表上定義非叢集索引</a:t>
            </a: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無論該資料表使用叢集索引還是堆積</a:t>
            </a: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，改善查詢的效能。</a:t>
            </a:r>
          </a:p>
          <a:p>
            <a:pPr marL="0" indent="0" algn="just">
              <a:lnSpc>
                <a:spcPct val="100000"/>
              </a:lnSpc>
              <a:buNone/>
            </a:pPr>
            <a:r>
              <a:rPr lang="zh-TW" altLang="en-US"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有非叢集索引的資料表上更新鍵值資料時，非叢集索引也需要更新。這會影響系統的資料修改效能。新增到資料表中的每個其它索引都會增加</a:t>
            </a: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SQL Server</a:t>
            </a:r>
            <a:r>
              <a:rPr lang="zh-TW" altLang="en-US"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在修改表中的資料行時可能需要執行的工作。新增非叢集索引時，必須考慮到提升的查詢效能和修改資料時耗用的成本，從中找出平衡點。</a:t>
            </a:r>
          </a:p>
          <a:p>
            <a:pPr algn="just">
              <a:lnSpc>
                <a:spcPct val="100000"/>
              </a:lnSpc>
              <a:buFont typeface="Wingdings" panose="05000000000000000000" pitchFamily="2" charset="2"/>
              <a:buChar char="n"/>
            </a:pP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8857445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建立叢集索引</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85000" lnSpcReduction="20000"/>
          </a:bodyPr>
          <a:lstStyle/>
          <a:p>
            <a:r>
              <a:rPr lang="en-US" altLang="zh-TW" sz="1800" dirty="0">
                <a:solidFill>
                  <a:srgbClr val="008000"/>
                </a:solidFill>
                <a:latin typeface="Consolas" panose="020B0609020204030204" pitchFamily="49" charset="0"/>
              </a:rPr>
              <a:t>-- Create a new table with three columns.</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CREATE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TABLE</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TestTable</a:t>
            </a:r>
            <a:r>
              <a:rPr lang="en-US" altLang="zh-TW" sz="1800" dirty="0">
                <a:solidFill>
                  <a:srgbClr val="0000FF"/>
                </a:solidFill>
                <a:latin typeface="Consolas" panose="020B0609020204030204" pitchFamily="49" charset="0"/>
              </a:rPr>
              <a:t> </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TestCol1 </a:t>
            </a:r>
            <a:r>
              <a:rPr lang="en-US" altLang="zh-TW" sz="1800" dirty="0">
                <a:solidFill>
                  <a:srgbClr val="0000FF"/>
                </a:solidFill>
                <a:latin typeface="Consolas" panose="020B0609020204030204" pitchFamily="49" charset="0"/>
              </a:rPr>
              <a:t>INT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NOT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NULL,</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TestCol2 </a:t>
            </a:r>
            <a:r>
              <a:rPr lang="en-US" altLang="zh-TW" sz="1800" dirty="0">
                <a:solidFill>
                  <a:srgbClr val="0000FF"/>
                </a:solidFill>
                <a:latin typeface="Consolas" panose="020B0609020204030204" pitchFamily="49" charset="0"/>
              </a:rPr>
              <a:t>NCHAR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10</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NULL,</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TestCol3 </a:t>
            </a:r>
            <a:r>
              <a:rPr lang="en-US" altLang="zh-TW" sz="1800" dirty="0">
                <a:solidFill>
                  <a:srgbClr val="0000FF"/>
                </a:solidFill>
                <a:latin typeface="Consolas" panose="020B0609020204030204" pitchFamily="49" charset="0"/>
              </a:rPr>
              <a:t>NVARCHAR</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50</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NULL</a:t>
            </a:r>
            <a:endParaRPr lang="en-US" altLang="zh-TW" sz="1800" dirty="0">
              <a:solidFill>
                <a:srgbClr val="000000"/>
              </a:solidFill>
              <a:latin typeface="Consolas" panose="020B0609020204030204" pitchFamily="49" charset="0"/>
            </a:endParaRPr>
          </a:p>
          <a:p>
            <a:r>
              <a:rPr lang="en-US" altLang="zh-TW" sz="1800" dirty="0">
                <a:solidFill>
                  <a:srgbClr val="808080"/>
                </a:solidFill>
                <a:latin typeface="Consolas" panose="020B0609020204030204" pitchFamily="49" charset="0"/>
              </a:rPr>
              <a:t>);</a:t>
            </a:r>
            <a:endParaRPr lang="zh-TW" altLang="en-US"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en-US" altLang="zh-TW" sz="1800" dirty="0">
              <a:solidFill>
                <a:srgbClr val="000000"/>
              </a:solidFill>
              <a:latin typeface="Consolas" panose="020B0609020204030204" pitchFamily="49" charset="0"/>
            </a:endParaRPr>
          </a:p>
          <a:p>
            <a:endParaRPr lang="zh-TW" altLang="en-US" sz="1800" dirty="0">
              <a:solidFill>
                <a:srgbClr val="000000"/>
              </a:solidFill>
              <a:latin typeface="Consolas" panose="020B0609020204030204" pitchFamily="49" charset="0"/>
            </a:endParaRPr>
          </a:p>
          <a:p>
            <a:r>
              <a:rPr lang="en-US" altLang="zh-TW" sz="1800" dirty="0">
                <a:solidFill>
                  <a:srgbClr val="008000"/>
                </a:solidFill>
                <a:latin typeface="Consolas" panose="020B0609020204030204" pitchFamily="49" charset="0"/>
              </a:rPr>
              <a:t>-- Create a clustered index called IX_TestTable_TestCol1</a:t>
            </a:r>
            <a:endParaRPr lang="en-US" altLang="zh-TW" sz="1800" dirty="0">
              <a:solidFill>
                <a:srgbClr val="000000"/>
              </a:solidFill>
              <a:latin typeface="Consolas" panose="020B0609020204030204" pitchFamily="49" charset="0"/>
            </a:endParaRPr>
          </a:p>
          <a:p>
            <a:r>
              <a:rPr lang="en-US" altLang="zh-TW" sz="1800" dirty="0">
                <a:solidFill>
                  <a:srgbClr val="008000"/>
                </a:solidFill>
                <a:latin typeface="Consolas" panose="020B0609020204030204" pitchFamily="49" charset="0"/>
              </a:rPr>
              <a:t>-- on the </a:t>
            </a:r>
            <a:r>
              <a:rPr lang="en-US" altLang="zh-TW" sz="1800" dirty="0" err="1">
                <a:solidFill>
                  <a:srgbClr val="008000"/>
                </a:solidFill>
                <a:latin typeface="Consolas" panose="020B0609020204030204" pitchFamily="49" charset="0"/>
              </a:rPr>
              <a:t>dbo.TestTable</a:t>
            </a:r>
            <a:r>
              <a:rPr lang="en-US" altLang="zh-TW" sz="1800" dirty="0">
                <a:solidFill>
                  <a:srgbClr val="008000"/>
                </a:solidFill>
                <a:latin typeface="Consolas" panose="020B0609020204030204" pitchFamily="49" charset="0"/>
              </a:rPr>
              <a:t> table using the TestCol1 column.</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CREATE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CLUSTERED</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INDEX</a:t>
            </a:r>
            <a:r>
              <a:rPr lang="en-US" altLang="zh-TW" sz="1800" dirty="0">
                <a:solidFill>
                  <a:srgbClr val="000000"/>
                </a:solidFill>
                <a:latin typeface="Consolas" panose="020B0609020204030204" pitchFamily="49" charset="0"/>
              </a:rPr>
              <a:t> IX_TestTable_TestCol1 </a:t>
            </a:r>
            <a:r>
              <a:rPr lang="en-US" altLang="zh-TW" sz="1800" dirty="0">
                <a:solidFill>
                  <a:srgbClr val="0000FF"/>
                </a:solidFill>
                <a:latin typeface="Consolas" panose="020B0609020204030204" pitchFamily="49" charset="0"/>
              </a:rPr>
              <a:t>ON</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dbo</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TestTable</a:t>
            </a:r>
            <a:r>
              <a:rPr lang="en-US" altLang="zh-TW" sz="1800" dirty="0">
                <a:solidFill>
                  <a:srgbClr val="0000FF"/>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TestCol1</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zh-TW" altLang="en-US" kern="100" dirty="0">
              <a:latin typeface="Segoe UI" panose="020B0502040204020203"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968744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建立非叢集索引</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85000" lnSpcReduction="20000"/>
          </a:bodyPr>
          <a:lstStyle/>
          <a:p>
            <a:r>
              <a:rPr lang="en-US" altLang="zh-TW" sz="1800" dirty="0">
                <a:solidFill>
                  <a:srgbClr val="0000FF"/>
                </a:solidFill>
                <a:latin typeface="Consolas" panose="020B0609020204030204" pitchFamily="49" charset="0"/>
              </a:rPr>
              <a:t>USE</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AdventureWorks</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endParaRPr lang="en-US" altLang="zh-TW" sz="1800" dirty="0">
              <a:solidFill>
                <a:srgbClr val="008000"/>
              </a:solidFill>
              <a:latin typeface="Consolas" panose="020B0609020204030204" pitchFamily="49" charset="0"/>
            </a:endParaRPr>
          </a:p>
          <a:p>
            <a:r>
              <a:rPr lang="en-US" altLang="zh-TW" sz="1800" dirty="0">
                <a:solidFill>
                  <a:srgbClr val="008000"/>
                </a:solidFill>
                <a:latin typeface="Consolas" panose="020B0609020204030204" pitchFamily="49" charset="0"/>
              </a:rPr>
              <a:t>-- Find an existing index named </a:t>
            </a:r>
            <a:r>
              <a:rPr lang="en-US" altLang="zh-TW" sz="1800" dirty="0" err="1">
                <a:solidFill>
                  <a:srgbClr val="008000"/>
                </a:solidFill>
                <a:latin typeface="Consolas" panose="020B0609020204030204" pitchFamily="49" charset="0"/>
              </a:rPr>
              <a:t>IX_ProductVendor_VendorID</a:t>
            </a:r>
            <a:r>
              <a:rPr lang="en-US" altLang="zh-TW" sz="1800" dirty="0">
                <a:solidFill>
                  <a:srgbClr val="008000"/>
                </a:solidFill>
                <a:latin typeface="Consolas" panose="020B0609020204030204" pitchFamily="49" charset="0"/>
              </a:rPr>
              <a:t> and delete it if found.</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IF</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EXISTS</a:t>
            </a:r>
            <a:r>
              <a:rPr lang="en-US" altLang="zh-TW" sz="1800" dirty="0">
                <a:solidFill>
                  <a:srgbClr val="0000FF"/>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FF"/>
                </a:solidFill>
                <a:latin typeface="Consolas" panose="020B0609020204030204" pitchFamily="49" charset="0"/>
              </a:rPr>
              <a:t>SELECT</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name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FROM</a:t>
            </a:r>
            <a:r>
              <a:rPr lang="en-US" altLang="zh-TW" sz="1800" dirty="0">
                <a:solidFill>
                  <a:srgbClr val="000000"/>
                </a:solidFill>
                <a:latin typeface="Consolas" panose="020B0609020204030204" pitchFamily="49" charset="0"/>
              </a:rPr>
              <a:t> </a:t>
            </a:r>
            <a:r>
              <a:rPr lang="en-US" altLang="zh-TW" sz="1800" dirty="0" err="1">
                <a:solidFill>
                  <a:srgbClr val="00FF00"/>
                </a:solidFill>
                <a:latin typeface="Consolas" panose="020B0609020204030204" pitchFamily="49" charset="0"/>
              </a:rPr>
              <a:t>sys</a:t>
            </a:r>
            <a:r>
              <a:rPr lang="en-US" altLang="zh-TW" sz="1800" dirty="0" err="1">
                <a:solidFill>
                  <a:srgbClr val="808080"/>
                </a:solidFill>
                <a:latin typeface="Consolas" panose="020B0609020204030204" pitchFamily="49" charset="0"/>
              </a:rPr>
              <a:t>.</a:t>
            </a:r>
            <a:r>
              <a:rPr lang="en-US" altLang="zh-TW" sz="1800" dirty="0" err="1">
                <a:solidFill>
                  <a:srgbClr val="00FF00"/>
                </a:solidFill>
                <a:latin typeface="Consolas" panose="020B0609020204030204" pitchFamily="49" charset="0"/>
              </a:rPr>
              <a:t>indexes</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WHERE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name</a:t>
            </a:r>
            <a:r>
              <a:rPr lang="en-US" altLang="zh-TW" sz="1800" dirty="0">
                <a:solidFill>
                  <a:srgbClr val="000000"/>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a:solidFill>
                  <a:srgbClr val="000000"/>
                </a:solidFill>
                <a:latin typeface="Consolas" panose="020B0609020204030204" pitchFamily="49" charset="0"/>
              </a:rPr>
              <a:t> </a:t>
            </a:r>
            <a:r>
              <a:rPr lang="en-US" altLang="zh-TW" sz="1800" dirty="0" err="1">
                <a:solidFill>
                  <a:srgbClr val="FF0000"/>
                </a:solidFill>
                <a:latin typeface="Consolas" panose="020B0609020204030204" pitchFamily="49" charset="0"/>
              </a:rPr>
              <a:t>N'IX_ProductVendor_VendorID</a:t>
            </a:r>
            <a:r>
              <a:rPr lang="en-US" altLang="zh-TW" sz="1800" dirty="0">
                <a:solidFill>
                  <a:srgbClr val="FF0000"/>
                </a:solidFill>
                <a:latin typeface="Consolas" panose="020B0609020204030204" pitchFamily="49" charset="0"/>
              </a:rPr>
              <a:t>'</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DROP</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INDEX</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IX_ProductVendor_VendorID</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ON</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Purchasing</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ProductVendor</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en-US" altLang="zh-TW" sz="1800" dirty="0">
              <a:solidFill>
                <a:srgbClr val="000000"/>
              </a:solidFill>
              <a:latin typeface="Consolas" panose="020B0609020204030204" pitchFamily="49" charset="0"/>
            </a:endParaRPr>
          </a:p>
          <a:p>
            <a:r>
              <a:rPr lang="en-US" altLang="zh-TW" sz="1800" dirty="0">
                <a:solidFill>
                  <a:srgbClr val="008000"/>
                </a:solidFill>
                <a:latin typeface="Consolas" panose="020B0609020204030204" pitchFamily="49" charset="0"/>
              </a:rPr>
              <a:t>-- Create a </a:t>
            </a:r>
            <a:r>
              <a:rPr lang="en-US" altLang="zh-TW" sz="1800" dirty="0" err="1">
                <a:solidFill>
                  <a:srgbClr val="008000"/>
                </a:solidFill>
                <a:latin typeface="Consolas" panose="020B0609020204030204" pitchFamily="49" charset="0"/>
              </a:rPr>
              <a:t>nonclustered</a:t>
            </a:r>
            <a:r>
              <a:rPr lang="en-US" altLang="zh-TW" sz="1800" dirty="0">
                <a:solidFill>
                  <a:srgbClr val="008000"/>
                </a:solidFill>
                <a:latin typeface="Consolas" panose="020B0609020204030204" pitchFamily="49" charset="0"/>
              </a:rPr>
              <a:t> index called </a:t>
            </a:r>
            <a:r>
              <a:rPr lang="en-US" altLang="zh-TW" sz="1800" dirty="0" err="1">
                <a:solidFill>
                  <a:srgbClr val="008000"/>
                </a:solidFill>
                <a:latin typeface="Consolas" panose="020B0609020204030204" pitchFamily="49" charset="0"/>
              </a:rPr>
              <a:t>IX_ProductVendor_VendorID</a:t>
            </a:r>
            <a:endParaRPr lang="en-US" altLang="zh-TW" sz="1800" dirty="0">
              <a:solidFill>
                <a:srgbClr val="000000"/>
              </a:solidFill>
              <a:latin typeface="Consolas" panose="020B0609020204030204" pitchFamily="49" charset="0"/>
            </a:endParaRPr>
          </a:p>
          <a:p>
            <a:r>
              <a:rPr lang="en-US" altLang="zh-TW" sz="1800" dirty="0">
                <a:solidFill>
                  <a:srgbClr val="008000"/>
                </a:solidFill>
                <a:latin typeface="Consolas" panose="020B0609020204030204" pitchFamily="49" charset="0"/>
              </a:rPr>
              <a:t>-- on the </a:t>
            </a:r>
            <a:r>
              <a:rPr lang="en-US" altLang="zh-TW" sz="1800" dirty="0" err="1">
                <a:solidFill>
                  <a:srgbClr val="008000"/>
                </a:solidFill>
                <a:latin typeface="Consolas" panose="020B0609020204030204" pitchFamily="49" charset="0"/>
              </a:rPr>
              <a:t>Purchasing.ProductVendor</a:t>
            </a:r>
            <a:r>
              <a:rPr lang="en-US" altLang="zh-TW" sz="1800" dirty="0">
                <a:solidFill>
                  <a:srgbClr val="008000"/>
                </a:solidFill>
                <a:latin typeface="Consolas" panose="020B0609020204030204" pitchFamily="49" charset="0"/>
              </a:rPr>
              <a:t> table using the </a:t>
            </a:r>
            <a:r>
              <a:rPr lang="en-US" altLang="zh-TW" sz="1800" dirty="0" err="1">
                <a:solidFill>
                  <a:srgbClr val="008000"/>
                </a:solidFill>
                <a:latin typeface="Consolas" panose="020B0609020204030204" pitchFamily="49" charset="0"/>
              </a:rPr>
              <a:t>BusinessEntityID</a:t>
            </a:r>
            <a:r>
              <a:rPr lang="en-US" altLang="zh-TW" sz="1800" dirty="0">
                <a:solidFill>
                  <a:srgbClr val="008000"/>
                </a:solidFill>
                <a:latin typeface="Consolas" panose="020B0609020204030204" pitchFamily="49" charset="0"/>
              </a:rPr>
              <a:t> column.</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CREATE</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NONCLUSTERED</a:t>
            </a:r>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INDEX</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IX_ProductVendor_VendorID</a:t>
            </a:r>
            <a:endParaRPr lang="en-US" altLang="zh-TW" sz="1800" dirty="0">
              <a:solidFill>
                <a:srgbClr val="000000"/>
              </a:solidFill>
              <a:latin typeface="Consolas" panose="020B0609020204030204" pitchFamily="49" charset="0"/>
            </a:endParaRPr>
          </a:p>
          <a:p>
            <a:r>
              <a:rPr lang="en-US" altLang="zh-TW" sz="1800" dirty="0">
                <a:solidFill>
                  <a:srgbClr val="000000"/>
                </a:solidFill>
                <a:latin typeface="Consolas" panose="020B0609020204030204" pitchFamily="49" charset="0"/>
              </a:rPr>
              <a:t>    </a:t>
            </a:r>
            <a:r>
              <a:rPr lang="en-US" altLang="zh-TW" sz="1800" dirty="0">
                <a:solidFill>
                  <a:srgbClr val="0000FF"/>
                </a:solidFill>
                <a:latin typeface="Consolas" panose="020B0609020204030204" pitchFamily="49" charset="0"/>
              </a:rPr>
              <a:t>ON</a:t>
            </a:r>
            <a:r>
              <a:rPr lang="en-US" altLang="zh-TW" sz="1800" dirty="0">
                <a:solidFill>
                  <a:srgbClr val="000000"/>
                </a:solidFill>
                <a:latin typeface="Consolas" panose="020B0609020204030204" pitchFamily="49" charset="0"/>
              </a:rPr>
              <a:t> </a:t>
            </a:r>
            <a:r>
              <a:rPr lang="en-US" altLang="zh-TW" sz="1800" dirty="0" err="1">
                <a:solidFill>
                  <a:srgbClr val="000000"/>
                </a:solidFill>
                <a:latin typeface="Consolas" panose="020B0609020204030204" pitchFamily="49" charset="0"/>
              </a:rPr>
              <a:t>Purchasing</a:t>
            </a:r>
            <a:r>
              <a:rPr lang="en-US" altLang="zh-TW" sz="1800" dirty="0" err="1">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ProductVendor</a:t>
            </a:r>
            <a:r>
              <a:rPr lang="en-US" altLang="zh-TW" sz="1800" dirty="0">
                <a:solidFill>
                  <a:srgbClr val="0000FF"/>
                </a:solidFill>
                <a:latin typeface="Consolas" panose="020B0609020204030204" pitchFamily="49" charset="0"/>
              </a:rPr>
              <a:t> </a:t>
            </a:r>
            <a:r>
              <a:rPr lang="en-US" altLang="zh-TW" sz="1800" dirty="0">
                <a:solidFill>
                  <a:srgbClr val="808080"/>
                </a:solidFill>
                <a:latin typeface="Consolas" panose="020B0609020204030204" pitchFamily="49" charset="0"/>
              </a:rPr>
              <a:t>(</a:t>
            </a:r>
            <a:r>
              <a:rPr lang="en-US" altLang="zh-TW" sz="1800" dirty="0" err="1">
                <a:solidFill>
                  <a:srgbClr val="000000"/>
                </a:solidFill>
                <a:latin typeface="Consolas" panose="020B0609020204030204" pitchFamily="49" charset="0"/>
              </a:rPr>
              <a:t>BusinessEntityID</a:t>
            </a:r>
            <a:r>
              <a:rPr lang="en-US" altLang="zh-TW" sz="1800" dirty="0">
                <a:solidFill>
                  <a:srgbClr val="808080"/>
                </a:solidFill>
                <a:latin typeface="Consolas" panose="020B0609020204030204" pitchFamily="49" charset="0"/>
              </a:rPr>
              <a:t>);</a:t>
            </a:r>
            <a:endParaRPr lang="en-US" altLang="zh-TW" sz="1800" dirty="0">
              <a:solidFill>
                <a:srgbClr val="000000"/>
              </a:solidFill>
              <a:latin typeface="Consolas" panose="020B0609020204030204" pitchFamily="49" charset="0"/>
            </a:endParaRPr>
          </a:p>
          <a:p>
            <a:r>
              <a:rPr lang="en-US" altLang="zh-TW" sz="1800" dirty="0">
                <a:solidFill>
                  <a:srgbClr val="0000FF"/>
                </a:solidFill>
                <a:latin typeface="Consolas" panose="020B0609020204030204" pitchFamily="49" charset="0"/>
              </a:rPr>
              <a:t>GO</a:t>
            </a:r>
            <a:endParaRPr lang="zh-TW" altLang="en-US" kern="100" dirty="0">
              <a:latin typeface="Segoe UI" panose="020B0502040204020203"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2856771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索引的進階設定</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複合鍵</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92500" lnSpcReduction="20000"/>
          </a:bodyPr>
          <a:lstStyle/>
          <a:p>
            <a:pPr marL="0" indent="0" algn="just">
              <a:lnSpc>
                <a:spcPct val="100000"/>
              </a:lnSpc>
              <a:buNone/>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索引可以建立在多個欄位上，這類的索引稱作複合鍵索引</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(Composite Index)</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。在應用程式裏複合鍵索引常常比單一鍵值索引效用更大。複合鍵索引的優點有：</a:t>
            </a:r>
          </a:p>
          <a:p>
            <a:pPr lvl="1" algn="just">
              <a:lnSpc>
                <a:spcPct val="100000"/>
              </a:lnSpc>
              <a:buFont typeface="Wingdings" panose="05000000000000000000" pitchFamily="2" charset="2"/>
              <a:buChar char="Ø"/>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高選擇性</a:t>
            </a:r>
          </a:p>
          <a:p>
            <a:pPr lvl="1" algn="just">
              <a:lnSpc>
                <a:spcPct val="100000"/>
              </a:lnSpc>
              <a:buFont typeface="Wingdings" panose="05000000000000000000" pitchFamily="2" charset="2"/>
              <a:buChar char="Ø"/>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可以避免輸出資料的排序</a:t>
            </a:r>
          </a:p>
          <a:p>
            <a:pPr marL="0" indent="0" algn="just">
              <a:lnSpc>
                <a:spcPct val="100000"/>
              </a:lnSpc>
              <a:buNone/>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在圖書館的例子中，如果必須查詢某出版社在特定的發行年度的書籍，雖然建立出版社的索引有助於縮小查詢範圍，對發行年度建立索引則無助於查詢的效能提昇，如果建立出版社加上發行年度的複合鍵索引，將可更精確找到資料。</a:t>
            </a:r>
          </a:p>
          <a:p>
            <a:pPr marL="0" indent="0" algn="just">
              <a:lnSpc>
                <a:spcPct val="100000"/>
              </a:lnSpc>
              <a:buNone/>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相同地，索引建立在書名上可以限縮查詢結果的資料筆數。找到書名後要確定是哪位作者，這時候複合鍵的使用就相當方便。</a:t>
            </a:r>
          </a:p>
          <a:p>
            <a:pPr marL="0" indent="0" algn="just">
              <a:lnSpc>
                <a:spcPct val="100000"/>
              </a:lnSpc>
              <a:buNone/>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建立由書名加上作者的複合鍵就可以直接找到特定的資料。設計複合鍵時，索引鍵的欄位順序非常重要。第一個欄位會時選擇性最高的欄位。不僅是因為效能的關係也影響到優化處理器優化語法的演算。例如：複合鍵的順序是作者、發行日期，當</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WHERE</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子句只有使用發行日期時，這個索引就無法被選用。</a:t>
            </a:r>
          </a:p>
          <a:p>
            <a:pPr marL="0" indent="0" algn="just">
              <a:lnSpc>
                <a:spcPct val="100000"/>
              </a:lnSpc>
              <a:buNone/>
            </a:pP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20049039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索引的進階設定</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複合鍵</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pPr marL="0" indent="0" algn="just">
              <a:lnSpc>
                <a:spcPct val="100000"/>
              </a:lnSpc>
              <a:buNone/>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在選擇複合鍵的欄位時要注意以下幾點事項：</a:t>
            </a:r>
          </a:p>
          <a:p>
            <a:pPr lvl="1" algn="just">
              <a:lnSpc>
                <a:spcPct val="150000"/>
              </a:lnSpc>
              <a:buFont typeface="Wingdings" panose="05000000000000000000" pitchFamily="2" charset="2"/>
              <a:buChar char="Ø"/>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欄位是否具選擇性，只使用具選擇性的欄位</a:t>
            </a:r>
          </a:p>
          <a:p>
            <a:pPr lvl="1" algn="just">
              <a:lnSpc>
                <a:spcPct val="150000"/>
              </a:lnSpc>
              <a:buFont typeface="Wingdings" panose="05000000000000000000" pitchFamily="2" charset="2"/>
              <a:buChar char="Ø"/>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欄位的值有多常被變動？如果鍵值欄位的值常常變更，很容易造成索引的重鍵，儘可能選用較不常變動資料的欄位。</a:t>
            </a:r>
          </a:p>
          <a:p>
            <a:pPr lvl="1" algn="just">
              <a:lnSpc>
                <a:spcPct val="150000"/>
              </a:lnSpc>
              <a:buFont typeface="Wingdings" panose="05000000000000000000" pitchFamily="2" charset="2"/>
              <a:buChar char="Ø"/>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欄位常常做為查詢條件嗎？</a:t>
            </a:r>
          </a:p>
          <a:p>
            <a:pPr lvl="1" algn="just">
              <a:lnSpc>
                <a:spcPct val="150000"/>
              </a:lnSpc>
              <a:buFont typeface="Wingdings" panose="05000000000000000000" pitchFamily="2" charset="2"/>
              <a:buChar char="Ø"/>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選擇性最高的欄位做為複合鍵的第一個欄位</a:t>
            </a:r>
          </a:p>
          <a:p>
            <a:pPr lvl="1" algn="just">
              <a:lnSpc>
                <a:spcPct val="150000"/>
              </a:lnSpc>
              <a:buFont typeface="Wingdings" panose="05000000000000000000" pitchFamily="2" charset="2"/>
              <a:buChar char="Ø"/>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複合鍵的欄位數儘可能減少，欄位數愈多，索引佔用空間愈大</a:t>
            </a:r>
          </a:p>
          <a:p>
            <a:pPr marL="0" indent="0" algn="just">
              <a:lnSpc>
                <a:spcPct val="150000"/>
              </a:lnSpc>
              <a:buNone/>
            </a:pP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0" indent="0" algn="just">
              <a:lnSpc>
                <a:spcPct val="100000"/>
              </a:lnSpc>
              <a:buNone/>
            </a:pP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24707940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索引的進階設定</a:t>
            </a:r>
            <a:r>
              <a:rPr lang="en-US" altLang="zh-TW" b="1" dirty="0">
                <a:latin typeface="微軟正黑體" panose="020B0604030504040204" pitchFamily="34" charset="-120"/>
                <a:ea typeface="微軟正黑體" panose="020B0604030504040204" pitchFamily="34" charset="-120"/>
              </a:rPr>
              <a:t>-Include</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92500" lnSpcReduction="10000"/>
          </a:bodyPr>
          <a:lstStyle/>
          <a:p>
            <a:pPr marL="0" indent="0" algn="just">
              <a:lnSpc>
                <a:spcPct val="100000"/>
              </a:lnSpc>
              <a:buNone/>
            </a:pP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SQL Server</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對索引的大小有限制。在</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SQL Server 2022</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中的索引：</a:t>
            </a:r>
          </a:p>
          <a:p>
            <a:pPr lvl="1" algn="just">
              <a:lnSpc>
                <a:spcPct val="150000"/>
              </a:lnSpc>
              <a:buFont typeface="Wingdings" panose="05000000000000000000" pitchFamily="2" charset="2"/>
              <a:buChar char="Ø"/>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最多</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32</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個欄位。</a:t>
            </a:r>
          </a:p>
          <a:p>
            <a:pPr lvl="1" algn="just">
              <a:lnSpc>
                <a:spcPct val="150000"/>
              </a:lnSpc>
              <a:buFont typeface="Wingdings" panose="05000000000000000000" pitchFamily="2" charset="2"/>
              <a:buChar char="Ø"/>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叢集索引鍵值不得超過</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900 bytes</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a:t>
            </a:r>
          </a:p>
          <a:p>
            <a:pPr lvl="1" algn="just">
              <a:lnSpc>
                <a:spcPct val="150000"/>
              </a:lnSpc>
              <a:buFont typeface="Wingdings" panose="05000000000000000000" pitchFamily="2" charset="2"/>
              <a:buChar char="Ø"/>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非叢集索引鍵值不得超過</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1700 bytes</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a:t>
            </a:r>
          </a:p>
          <a:p>
            <a:pPr lvl="1" algn="just">
              <a:lnSpc>
                <a:spcPct val="150000"/>
              </a:lnSpc>
              <a:buFont typeface="Wingdings" panose="05000000000000000000" pitchFamily="2" charset="2"/>
              <a:buChar char="Ø"/>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索引不能包含</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LOB</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資料型別。</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LOB</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資料類型包括</a:t>
            </a:r>
            <a:r>
              <a:rPr lang="en-US" altLang="zh-TW" kern="100" dirty="0" err="1">
                <a:latin typeface="微軟正黑體" panose="020B0604030504040204" pitchFamily="34" charset="-120"/>
                <a:ea typeface="微軟正黑體" panose="020B0604030504040204" pitchFamily="34" charset="-120"/>
                <a:cs typeface="Times New Roman" panose="02020603050405020304" pitchFamily="18" charset="0"/>
              </a:rPr>
              <a:t>ntext</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text</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varchar(max)</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kern="100" dirty="0" err="1">
                <a:latin typeface="微軟正黑體" panose="020B0604030504040204" pitchFamily="34" charset="-120"/>
                <a:ea typeface="微軟正黑體" panose="020B0604030504040204" pitchFamily="34" charset="-120"/>
                <a:cs typeface="Times New Roman" panose="02020603050405020304" pitchFamily="18" charset="0"/>
              </a:rPr>
              <a:t>nvarchar</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(max)</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kern="100" dirty="0" err="1">
                <a:latin typeface="微軟正黑體" panose="020B0604030504040204" pitchFamily="34" charset="-120"/>
                <a:ea typeface="微軟正黑體" panose="020B0604030504040204" pitchFamily="34" charset="-120"/>
                <a:cs typeface="Times New Roman" panose="02020603050405020304" pitchFamily="18" charset="0"/>
              </a:rPr>
              <a:t>varbinary</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(max)</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xml</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和</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image</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a:t>
            </a:r>
          </a:p>
          <a:p>
            <a:pPr lvl="1" algn="just">
              <a:lnSpc>
                <a:spcPct val="150000"/>
              </a:lnSpc>
              <a:buFont typeface="Wingdings" panose="05000000000000000000" pitchFamily="2" charset="2"/>
              <a:buChar char="Ø"/>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所有欄位都必須來自同一資料表或檢視。</a:t>
            </a:r>
          </a:p>
          <a:p>
            <a:pPr marL="0" indent="0" algn="just">
              <a:lnSpc>
                <a:spcPct val="170000"/>
              </a:lnSpc>
              <a:buNone/>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索引中的欄位稱為鍵值欄位，而使用</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INCLUDE</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子句新增的的欄位稱為非鍵值欄位。使用</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INCLUDE</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子句可以將非鍵欄位新增到任何索引中。</a:t>
            </a:r>
          </a:p>
        </p:txBody>
      </p:sp>
    </p:spTree>
    <p:extLst>
      <p:ext uri="{BB962C8B-B14F-4D97-AF65-F5344CB8AC3E}">
        <p14:creationId xmlns:p14="http://schemas.microsoft.com/office/powerpoint/2010/main" val="22850143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索引的進階設定</a:t>
            </a:r>
            <a:r>
              <a:rPr lang="en-US" altLang="zh-TW" b="1" dirty="0">
                <a:latin typeface="微軟正黑體" panose="020B0604030504040204" pitchFamily="34" charset="-120"/>
                <a:ea typeface="微軟正黑體" panose="020B0604030504040204" pitchFamily="34" charset="-120"/>
              </a:rPr>
              <a:t>-Include</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pPr marL="0" indent="0" algn="just">
              <a:lnSpc>
                <a:spcPct val="150000"/>
              </a:lnSpc>
              <a:buNone/>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非鍵值欄位在葉節點</a:t>
            </a:r>
          </a:p>
          <a:p>
            <a:pPr lvl="1" algn="just">
              <a:lnSpc>
                <a:spcPct val="150000"/>
              </a:lnSpc>
              <a:buFont typeface="Wingdings" panose="05000000000000000000" pitchFamily="2" charset="2"/>
              <a:buChar char="Ø"/>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使用</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INCLUDE</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子句新增的欄位將附加到索引的葉分頁</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(Leaf Pages)</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，而不是更高的節點中。這使它們適用於</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SELECT</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語句列，而不是用於連結</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Join</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或排序的欄位。</a:t>
            </a:r>
          </a:p>
          <a:p>
            <a:pPr marL="0" indent="0" algn="just">
              <a:lnSpc>
                <a:spcPct val="150000"/>
              </a:lnSpc>
              <a:buNone/>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何時使用</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INCLUDE</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子句</a:t>
            </a:r>
          </a:p>
          <a:p>
            <a:pPr lvl="1" algn="just">
              <a:lnSpc>
                <a:spcPct val="150000"/>
              </a:lnSpc>
              <a:buFont typeface="Wingdings" panose="05000000000000000000" pitchFamily="2" charset="2"/>
              <a:buChar char="Ø"/>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使用</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INCLUDE</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子句的最有效方法是將其用於僅在</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SELECT</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語句中使用的具有較大資料類型的列。將</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WHERE</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或</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GROUP BY</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子句中使用的列設置為鍵值欄位，以使索引較小且取得較好的效能。</a:t>
            </a:r>
          </a:p>
          <a:p>
            <a:pPr marL="0" indent="0" algn="just">
              <a:lnSpc>
                <a:spcPct val="100000"/>
              </a:lnSpc>
              <a:buNone/>
            </a:pP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42736606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索引的進階設定</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覆蓋索引</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pPr algn="just">
              <a:lnSpc>
                <a:spcPct val="150000"/>
              </a:lnSpc>
              <a:buFont typeface="Wingdings" panose="05000000000000000000" pitchFamily="2" charset="2"/>
              <a:buChar char="n"/>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覆蓋索引</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kern="100" dirty="0" err="1">
                <a:latin typeface="微軟正黑體" panose="020B0604030504040204" pitchFamily="34" charset="-120"/>
                <a:ea typeface="微軟正黑體" panose="020B0604030504040204" pitchFamily="34" charset="-120"/>
                <a:cs typeface="Times New Roman" panose="02020603050405020304" pitchFamily="18" charset="0"/>
              </a:rPr>
              <a:t>Coverying</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 Index) - Include</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所有欄位</a:t>
            </a:r>
          </a:p>
          <a:p>
            <a:pPr lvl="1" algn="just">
              <a:lnSpc>
                <a:spcPct val="150000"/>
              </a:lnSpc>
              <a:buFont typeface="Wingdings" panose="05000000000000000000" pitchFamily="2" charset="2"/>
              <a:buChar char="Ø"/>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覆蓋索引是一種非叢集索引，其中包含特定查詢所需的所有列。因為查詢具有非叢集索引中的所有欄位，</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SQL Server</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無需從叢集索引中檢索資料。這可以大大提高查詢的性能。當索引包括查詢所需的所有欄位時，則稱該索引覆蓋了查詢。</a:t>
            </a:r>
            <a:endPar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gn="just">
              <a:lnSpc>
                <a:spcPct val="150000"/>
              </a:lnSpc>
              <a:buFont typeface="Wingdings" panose="05000000000000000000" pitchFamily="2" charset="2"/>
              <a:buChar char="n"/>
            </a:pPr>
            <a:r>
              <a:rPr lang="zh-TW" altLang="zh-TW" kern="100" dirty="0">
                <a:latin typeface="微軟正黑體" panose="020B0604030504040204" pitchFamily="34" charset="-120"/>
                <a:ea typeface="微軟正黑體" panose="020B0604030504040204" pitchFamily="34" charset="-120"/>
                <a:cs typeface="Times New Roman" panose="02020603050405020304" pitchFamily="18" charset="0"/>
              </a:rPr>
              <a:t>什麼時候應該使用覆蓋索引？</a:t>
            </a:r>
          </a:p>
          <a:p>
            <a:pPr lvl="1" algn="just">
              <a:lnSpc>
                <a:spcPct val="150000"/>
              </a:lnSpc>
              <a:buFont typeface="Wingdings" panose="05000000000000000000" pitchFamily="2" charset="2"/>
              <a:buChar char="Ø"/>
            </a:pPr>
            <a:r>
              <a:rPr lang="zh-TW" altLang="zh-TW" kern="100" dirty="0">
                <a:latin typeface="微軟正黑體" panose="020B0604030504040204" pitchFamily="34" charset="-120"/>
                <a:ea typeface="微軟正黑體" panose="020B0604030504040204" pitchFamily="34" charset="-120"/>
                <a:cs typeface="Times New Roman" panose="02020603050405020304" pitchFamily="18" charset="0"/>
              </a:rPr>
              <a:t>使用覆蓋索引</a:t>
            </a:r>
            <a:r>
              <a:rPr lang="zh-HK" altLang="zh-TW" kern="100" dirty="0">
                <a:latin typeface="微軟正黑體" panose="020B0604030504040204" pitchFamily="34" charset="-120"/>
                <a:ea typeface="微軟正黑體" panose="020B0604030504040204" pitchFamily="34" charset="-120"/>
                <a:cs typeface="Times New Roman" panose="02020603050405020304" pitchFamily="18" charset="0"/>
              </a:rPr>
              <a:t>可以</a:t>
            </a:r>
            <a:r>
              <a:rPr lang="zh-TW" altLang="zh-TW" kern="100" dirty="0">
                <a:latin typeface="微軟正黑體" panose="020B0604030504040204" pitchFamily="34" charset="-120"/>
                <a:ea typeface="微軟正黑體" panose="020B0604030504040204" pitchFamily="34" charset="-120"/>
                <a:cs typeface="Times New Roman" panose="02020603050405020304" pitchFamily="18" charset="0"/>
              </a:rPr>
              <a:t>提高任何運行太慢的查詢的性能。儘管索引可以提高查詢性能，但也</a:t>
            </a:r>
            <a:r>
              <a:rPr lang="zh-HK" altLang="zh-TW" kern="100" dirty="0">
                <a:latin typeface="微軟正黑體" panose="020B0604030504040204" pitchFamily="34" charset="-120"/>
                <a:ea typeface="微軟正黑體" panose="020B0604030504040204" pitchFamily="34" charset="-120"/>
                <a:cs typeface="Times New Roman" panose="02020603050405020304" pitchFamily="18" charset="0"/>
              </a:rPr>
              <a:t>必須付出相對的代價</a:t>
            </a:r>
            <a:r>
              <a:rPr lang="zh-TW" altLang="zh-TW" kern="100" dirty="0">
                <a:latin typeface="微軟正黑體" panose="020B0604030504040204" pitchFamily="34" charset="-120"/>
                <a:ea typeface="微軟正黑體" panose="020B0604030504040204" pitchFamily="34" charset="-120"/>
                <a:cs typeface="Times New Roman" panose="02020603050405020304" pitchFamily="18" charset="0"/>
              </a:rPr>
              <a:t>。輸入或修改資料時，必須更新相關索引。因此，</a:t>
            </a:r>
            <a:r>
              <a:rPr lang="zh-HK" altLang="zh-TW" kern="100" dirty="0">
                <a:latin typeface="微軟正黑體" panose="020B0604030504040204" pitchFamily="34" charset="-120"/>
                <a:ea typeface="微軟正黑體" panose="020B0604030504040204" pitchFamily="34" charset="-120"/>
                <a:cs typeface="Times New Roman" panose="02020603050405020304" pitchFamily="18" charset="0"/>
              </a:rPr>
              <a:t>增加</a:t>
            </a:r>
            <a:r>
              <a:rPr lang="zh-TW" altLang="zh-TW" kern="100" dirty="0">
                <a:latin typeface="微軟正黑體" panose="020B0604030504040204" pitchFamily="34" charset="-120"/>
                <a:ea typeface="微軟正黑體" panose="020B0604030504040204" pitchFamily="34" charset="-120"/>
                <a:cs typeface="Times New Roman" panose="02020603050405020304" pitchFamily="18" charset="0"/>
              </a:rPr>
              <a:t>新索引</a:t>
            </a:r>
            <a:r>
              <a:rPr lang="zh-HK" altLang="zh-TW" kern="100" dirty="0">
                <a:latin typeface="微軟正黑體" panose="020B0604030504040204" pitchFamily="34" charset="-120"/>
                <a:ea typeface="微軟正黑體" panose="020B0604030504040204" pitchFamily="34" charset="-120"/>
                <a:cs typeface="Times New Roman" panose="02020603050405020304" pitchFamily="18" charset="0"/>
              </a:rPr>
              <a:t>必須考慮</a:t>
            </a:r>
            <a:r>
              <a:rPr lang="zh-TW" altLang="zh-TW"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HK" altLang="zh-TW" kern="100" dirty="0">
                <a:latin typeface="微軟正黑體" panose="020B0604030504040204" pitchFamily="34" charset="-120"/>
                <a:ea typeface="微軟正黑體" panose="020B0604030504040204" pitchFamily="34" charset="-120"/>
                <a:cs typeface="Times New Roman" panose="02020603050405020304" pitchFamily="18" charset="0"/>
              </a:rPr>
              <a:t>新增</a:t>
            </a:r>
            <a:r>
              <a:rPr lang="zh-TW" altLang="zh-TW" kern="100" dirty="0">
                <a:latin typeface="微軟正黑體" panose="020B0604030504040204" pitchFamily="34" charset="-120"/>
                <a:ea typeface="微軟正黑體" panose="020B0604030504040204" pitchFamily="34" charset="-120"/>
                <a:cs typeface="Times New Roman" panose="02020603050405020304" pitchFamily="18" charset="0"/>
              </a:rPr>
              <a:t>或</a:t>
            </a:r>
            <a:r>
              <a:rPr lang="zh-HK" altLang="zh-TW" kern="100" dirty="0">
                <a:latin typeface="微軟正黑體" panose="020B0604030504040204" pitchFamily="34" charset="-120"/>
                <a:ea typeface="微軟正黑體" panose="020B0604030504040204" pitchFamily="34" charset="-120"/>
                <a:cs typeface="Times New Roman" panose="02020603050405020304" pitchFamily="18" charset="0"/>
              </a:rPr>
              <a:t>修改資料</a:t>
            </a:r>
            <a:r>
              <a:rPr lang="zh-TW" altLang="zh-TW" kern="100" dirty="0">
                <a:latin typeface="微軟正黑體" panose="020B0604030504040204" pitchFamily="34" charset="-120"/>
                <a:ea typeface="微軟正黑體" panose="020B0604030504040204" pitchFamily="34" charset="-120"/>
                <a:cs typeface="Times New Roman" panose="02020603050405020304" pitchFamily="18" charset="0"/>
              </a:rPr>
              <a:t>所</a:t>
            </a:r>
            <a:r>
              <a:rPr lang="zh-HK" altLang="zh-TW" kern="100" dirty="0">
                <a:latin typeface="微軟正黑體" panose="020B0604030504040204" pitchFamily="34" charset="-120"/>
                <a:ea typeface="微軟正黑體" panose="020B0604030504040204" pitchFamily="34" charset="-120"/>
                <a:cs typeface="Times New Roman" panose="02020603050405020304" pitchFamily="18" charset="0"/>
              </a:rPr>
              <a:t>增加</a:t>
            </a:r>
            <a:r>
              <a:rPr lang="zh-TW" altLang="zh-TW" kern="100" dirty="0">
                <a:latin typeface="微軟正黑體" panose="020B0604030504040204" pitchFamily="34" charset="-120"/>
                <a:ea typeface="微軟正黑體" panose="020B0604030504040204" pitchFamily="34" charset="-120"/>
                <a:cs typeface="Times New Roman" panose="02020603050405020304" pitchFamily="18" charset="0"/>
              </a:rPr>
              <a:t>的時間，</a:t>
            </a:r>
            <a:r>
              <a:rPr lang="zh-HK" altLang="zh-TW" kern="100" dirty="0">
                <a:latin typeface="微軟正黑體" panose="020B0604030504040204" pitchFamily="34" charset="-120"/>
                <a:ea typeface="微軟正黑體" panose="020B0604030504040204" pitchFamily="34" charset="-120"/>
                <a:cs typeface="Times New Roman" panose="02020603050405020304" pitchFamily="18" charset="0"/>
              </a:rPr>
              <a:t>與</a:t>
            </a:r>
            <a:r>
              <a:rPr lang="zh-TW" altLang="zh-TW" kern="100" dirty="0">
                <a:latin typeface="微軟正黑體" panose="020B0604030504040204" pitchFamily="34" charset="-120"/>
                <a:ea typeface="微軟正黑體" panose="020B0604030504040204" pitchFamily="34" charset="-120"/>
                <a:cs typeface="Times New Roman" panose="02020603050405020304" pitchFamily="18" charset="0"/>
              </a:rPr>
              <a:t>減少了</a:t>
            </a:r>
            <a:r>
              <a:rPr lang="zh-HK" altLang="zh-TW" kern="100" dirty="0">
                <a:latin typeface="微軟正黑體" panose="020B0604030504040204" pitchFamily="34" charset="-120"/>
                <a:ea typeface="微軟正黑體" panose="020B0604030504040204" pitchFamily="34" charset="-120"/>
                <a:cs typeface="Times New Roman" panose="02020603050405020304" pitchFamily="18" charset="0"/>
              </a:rPr>
              <a:t>查詢資料</a:t>
            </a:r>
            <a:r>
              <a:rPr lang="zh-TW" altLang="zh-TW" kern="100" dirty="0">
                <a:latin typeface="微軟正黑體" panose="020B0604030504040204" pitchFamily="34" charset="-120"/>
                <a:ea typeface="微軟正黑體" panose="020B0604030504040204" pitchFamily="34" charset="-120"/>
                <a:cs typeface="Times New Roman" panose="02020603050405020304" pitchFamily="18" charset="0"/>
              </a:rPr>
              <a:t>所花費的時間</a:t>
            </a:r>
            <a:r>
              <a:rPr lang="zh-HK" altLang="zh-TW" kern="100" dirty="0">
                <a:latin typeface="微軟正黑體" panose="020B0604030504040204" pitchFamily="34" charset="-120"/>
                <a:ea typeface="微軟正黑體" panose="020B0604030504040204" pitchFamily="34" charset="-120"/>
                <a:cs typeface="Times New Roman" panose="02020603050405020304" pitchFamily="18" charset="0"/>
              </a:rPr>
              <a:t>之間的平衡</a:t>
            </a:r>
            <a:r>
              <a:rPr lang="zh-TW" altLang="zh-TW" kern="100" dirty="0">
                <a:latin typeface="微軟正黑體" panose="020B0604030504040204" pitchFamily="34" charset="-120"/>
                <a:ea typeface="微軟正黑體" panose="020B0604030504040204" pitchFamily="34" charset="-120"/>
                <a:cs typeface="Times New Roman" panose="02020603050405020304" pitchFamily="18" charset="0"/>
              </a:rPr>
              <a:t>。</a:t>
            </a:r>
          </a:p>
          <a:p>
            <a:pPr marL="0" indent="0" algn="just">
              <a:lnSpc>
                <a:spcPct val="150000"/>
              </a:lnSpc>
              <a:buNone/>
            </a:pP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0" indent="0" algn="just">
              <a:lnSpc>
                <a:spcPct val="100000"/>
              </a:lnSpc>
              <a:buNone/>
            </a:pP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686709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索引的進階設定</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籂選索引</a:t>
            </a:r>
            <a:endParaRPr lang="en-US" altLang="zh-TW"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a:bodyPr>
          <a:lstStyle/>
          <a:p>
            <a:pPr algn="just">
              <a:lnSpc>
                <a:spcPct val="150000"/>
              </a:lnSpc>
              <a:buFont typeface="Wingdings" panose="05000000000000000000" pitchFamily="2" charset="2"/>
              <a:buChar char="n"/>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篩選索引的限制</a:t>
            </a:r>
          </a:p>
          <a:p>
            <a:pPr lvl="1" algn="just">
              <a:lnSpc>
                <a:spcPct val="150000"/>
              </a:lnSpc>
              <a:buFont typeface="Wingdings" panose="05000000000000000000" pitchFamily="2" charset="2"/>
              <a:buChar char="Ø"/>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只能在資料表上建立篩選索引，而不能在檢視上建立。</a:t>
            </a:r>
          </a:p>
          <a:p>
            <a:pPr lvl="1" algn="just">
              <a:lnSpc>
                <a:spcPct val="150000"/>
              </a:lnSpc>
              <a:buFont typeface="Wingdings" panose="05000000000000000000" pitchFamily="2" charset="2"/>
              <a:buChar char="Ø"/>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篩選條件僅能使用簡單比較語法</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只能使用基本的等式不等式、</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AND</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以及</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IN</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語法，不能使用</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OR</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BETWEEN</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LIKE</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或子查詢等語法</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a:t>
            </a:r>
          </a:p>
          <a:p>
            <a:pPr lvl="1" algn="just">
              <a:lnSpc>
                <a:spcPct val="150000"/>
              </a:lnSpc>
              <a:buFont typeface="Wingdings" panose="05000000000000000000" pitchFamily="2" charset="2"/>
              <a:buChar char="Ø"/>
            </a:pP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如需執行資料運算</a:t>
            </a:r>
            <a:r>
              <a:rPr lang="en-US" altLang="zh-TW" kern="100" dirty="0">
                <a:latin typeface="微軟正黑體" panose="020B0604030504040204" pitchFamily="34" charset="-120"/>
                <a:ea typeface="微軟正黑體" panose="020B0604030504040204" pitchFamily="34" charset="-120"/>
                <a:cs typeface="Times New Roman" panose="02020603050405020304" pitchFamily="18" charset="0"/>
              </a:rPr>
              <a:t>(+, -, *, /)</a:t>
            </a:r>
            <a:r>
              <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rPr>
              <a:t>或是函式運算，只能在條件式中等號的右方進行。</a:t>
            </a:r>
          </a:p>
          <a:p>
            <a:pPr marL="0" indent="0" algn="just">
              <a:lnSpc>
                <a:spcPct val="150000"/>
              </a:lnSpc>
              <a:buNone/>
            </a:pP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0" indent="0" algn="just">
              <a:lnSpc>
                <a:spcPct val="100000"/>
              </a:lnSpc>
              <a:buNone/>
            </a:pPr>
            <a:endParaRPr lang="zh-TW" altLang="en-US"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2695981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B2CBA-C444-2F7D-8356-A897849C77E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索引的進階設定</a:t>
            </a:r>
            <a:r>
              <a:rPr lang="en-US" altLang="zh-TW" b="1" dirty="0">
                <a:latin typeface="微軟正黑體" panose="020B0604030504040204" pitchFamily="34" charset="-120"/>
                <a:ea typeface="微軟正黑體" panose="020B0604030504040204" pitchFamily="34" charset="-120"/>
              </a:rPr>
              <a:t>-Fill Factor</a:t>
            </a:r>
          </a:p>
        </p:txBody>
      </p:sp>
      <p:sp>
        <p:nvSpPr>
          <p:cNvPr id="3" name="內容版面配置區 2">
            <a:extLst>
              <a:ext uri="{FF2B5EF4-FFF2-40B4-BE49-F238E27FC236}">
                <a16:creationId xmlns:a16="http://schemas.microsoft.com/office/drawing/2014/main" id="{842900EE-0421-14F9-E602-8385EF8DC71F}"/>
              </a:ext>
            </a:extLst>
          </p:cNvPr>
          <p:cNvSpPr>
            <a:spLocks noGrp="1"/>
          </p:cNvSpPr>
          <p:nvPr>
            <p:ph idx="1"/>
          </p:nvPr>
        </p:nvSpPr>
        <p:spPr/>
        <p:txBody>
          <a:bodyPr>
            <a:normAutofit fontScale="70000" lnSpcReduction="20000"/>
          </a:bodyPr>
          <a:lstStyle/>
          <a:p>
            <a:pPr>
              <a:lnSpc>
                <a:spcPct val="160000"/>
              </a:lnSpc>
              <a:buFont typeface="Wingdings" panose="05000000000000000000" pitchFamily="2" charset="2"/>
              <a:buChar char="n"/>
            </a:pPr>
            <a:r>
              <a:rPr lang="zh-TW"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rPr>
              <a:t>什麼是填滿因子</a:t>
            </a:r>
            <a:r>
              <a:rPr lang="en-US"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rPr>
              <a:t>(Fill Factor)</a:t>
            </a:r>
            <a:r>
              <a:rPr lang="zh-TW" altLang="zh-TW" sz="2200" kern="100" dirty="0">
                <a:effectLst/>
                <a:latin typeface="微軟正黑體" panose="020B0604030504040204" pitchFamily="34" charset="-120"/>
                <a:ea typeface="微軟正黑體" panose="020B0604030504040204" pitchFamily="34" charset="-120"/>
                <a:cs typeface="Segoe UI" panose="020B0502040204020203" pitchFamily="34" charset="0"/>
              </a:rPr>
              <a:t>？</a:t>
            </a:r>
            <a:endParaRPr lang="zh-TW" altLang="zh-TW" sz="22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lvl="1">
              <a:lnSpc>
                <a:spcPct val="160000"/>
              </a:lnSpc>
              <a:buFont typeface="Wingdings" panose="05000000000000000000" pitchFamily="2" charset="2"/>
              <a:buChar char="Ø"/>
            </a:pPr>
            <a:r>
              <a:rPr lang="zh-TW" altLang="zh-TW" dirty="0">
                <a:effectLst/>
                <a:latin typeface="微軟正黑體" panose="020B0604030504040204" pitchFamily="34" charset="-120"/>
                <a:ea typeface="微軟正黑體" panose="020B0604030504040204" pitchFamily="34" charset="-120"/>
                <a:cs typeface="Segoe UI" panose="020B0502040204020203" pitchFamily="34" charset="0"/>
              </a:rPr>
              <a:t>填滿因子是一個參數，用於確定索引的每個葉級資料分頁上剩餘多少剩餘空間。它用於減少索引碎裂。在建立和重建索引時，葉級資料分頁被填充到某個特定百分比</a:t>
            </a:r>
            <a:r>
              <a:rPr lang="en-US" altLang="zh-TW" dirty="0">
                <a:effectLst/>
                <a:latin typeface="微軟正黑體" panose="020B0604030504040204" pitchFamily="34" charset="-120"/>
                <a:ea typeface="微軟正黑體" panose="020B0604030504040204" pitchFamily="34" charset="-120"/>
              </a:rPr>
              <a:t>(</a:t>
            </a:r>
            <a:r>
              <a:rPr lang="zh-TW" altLang="zh-TW" dirty="0">
                <a:effectLst/>
                <a:latin typeface="微軟正黑體" panose="020B0604030504040204" pitchFamily="34" charset="-120"/>
                <a:ea typeface="微軟正黑體" panose="020B0604030504040204" pitchFamily="34" charset="-120"/>
                <a:cs typeface="Segoe UI" panose="020B0502040204020203" pitchFamily="34" charset="0"/>
              </a:rPr>
              <a:t>由填滿因子確定</a:t>
            </a:r>
            <a:r>
              <a:rPr lang="en-US" altLang="zh-TW" dirty="0">
                <a:effectLst/>
                <a:latin typeface="微軟正黑體" panose="020B0604030504040204" pitchFamily="34" charset="-120"/>
                <a:ea typeface="微軟正黑體" panose="020B0604030504040204" pitchFamily="34" charset="-120"/>
              </a:rPr>
              <a:t>)</a:t>
            </a:r>
            <a:r>
              <a:rPr lang="zh-TW" altLang="zh-TW" dirty="0">
                <a:effectLst/>
                <a:latin typeface="微軟正黑體" panose="020B0604030504040204" pitchFamily="34" charset="-120"/>
                <a:ea typeface="微軟正黑體" panose="020B0604030504040204" pitchFamily="34" charset="-120"/>
                <a:cs typeface="Segoe UI" panose="020B0502040204020203" pitchFamily="34" charset="0"/>
              </a:rPr>
              <a:t>，剩餘的空間留給以後的增長。伺服器或每個單獨的索引都可以各別設定填滿因子。</a:t>
            </a:r>
            <a:endParaRPr lang="en-US" altLang="zh-TW" dirty="0">
              <a:effectLst/>
              <a:latin typeface="微軟正黑體" panose="020B0604030504040204" pitchFamily="34" charset="-120"/>
              <a:ea typeface="微軟正黑體" panose="020B0604030504040204" pitchFamily="34" charset="-120"/>
              <a:cs typeface="Segoe UI" panose="020B0502040204020203" pitchFamily="34" charset="0"/>
            </a:endParaRPr>
          </a:p>
          <a:p>
            <a:pPr marL="91440" lvl="1" indent="-91440">
              <a:lnSpc>
                <a:spcPct val="160000"/>
              </a:lnSpc>
              <a:spcBef>
                <a:spcPts val="1200"/>
              </a:spcBef>
              <a:spcAft>
                <a:spcPts val="200"/>
              </a:spcAft>
              <a:buSzPct val="100000"/>
              <a:buFont typeface="Wingdings" panose="05000000000000000000" pitchFamily="2" charset="2"/>
              <a:buChar char="n"/>
            </a:pPr>
            <a:r>
              <a:rPr lang="zh-TW" altLang="zh-TW" sz="2200" kern="100" dirty="0">
                <a:latin typeface="微軟正黑體" panose="020B0604030504040204" pitchFamily="34" charset="-120"/>
                <a:ea typeface="微軟正黑體" panose="020B0604030504040204" pitchFamily="34" charset="-120"/>
                <a:cs typeface="Segoe UI" panose="020B0502040204020203" pitchFamily="34" charset="0"/>
              </a:rPr>
              <a:t>填滿因子設定</a:t>
            </a:r>
          </a:p>
          <a:p>
            <a:pPr lvl="1">
              <a:lnSpc>
                <a:spcPct val="160000"/>
              </a:lnSpc>
              <a:buFont typeface="Wingdings" panose="05000000000000000000" pitchFamily="2" charset="2"/>
              <a:buChar char="Ø"/>
            </a:pPr>
            <a:r>
              <a:rPr lang="zh-TW" altLang="zh-TW" dirty="0">
                <a:latin typeface="微軟正黑體" panose="020B0604030504040204" pitchFamily="34" charset="-120"/>
                <a:ea typeface="微軟正黑體" panose="020B0604030504040204" pitchFamily="34" charset="-120"/>
                <a:cs typeface="Segoe UI" panose="020B0502040204020203" pitchFamily="34" charset="0"/>
              </a:rPr>
              <a:t>填滿因子設定在每個層級資料分頁上填充資料時，將保留的剩餘空間量。填滿因子表示為頁面中已填充資料的百分比</a:t>
            </a:r>
            <a:r>
              <a:rPr lang="en-US" altLang="zh-TW" dirty="0">
                <a:latin typeface="微軟正黑體" panose="020B0604030504040204" pitchFamily="34" charset="-120"/>
                <a:ea typeface="微軟正黑體" panose="020B0604030504040204" pitchFamily="34" charset="-120"/>
                <a:cs typeface="Segoe UI" panose="020B0502040204020203" pitchFamily="34" charset="0"/>
              </a:rPr>
              <a:t>-</a:t>
            </a:r>
            <a:r>
              <a:rPr lang="zh-TW" altLang="zh-TW" dirty="0">
                <a:latin typeface="微軟正黑體" panose="020B0604030504040204" pitchFamily="34" charset="-120"/>
                <a:ea typeface="微軟正黑體" panose="020B0604030504040204" pitchFamily="34" charset="-120"/>
                <a:cs typeface="Segoe UI" panose="020B0502040204020203" pitchFamily="34" charset="0"/>
              </a:rPr>
              <a:t>填滿因子</a:t>
            </a:r>
            <a:r>
              <a:rPr lang="en-US" altLang="zh-TW" dirty="0">
                <a:latin typeface="微軟正黑體" panose="020B0604030504040204" pitchFamily="34" charset="-120"/>
                <a:ea typeface="微軟正黑體" panose="020B0604030504040204" pitchFamily="34" charset="-120"/>
                <a:cs typeface="Segoe UI" panose="020B0502040204020203" pitchFamily="34" charset="0"/>
              </a:rPr>
              <a:t>75</a:t>
            </a:r>
            <a:r>
              <a:rPr lang="zh-TW" altLang="zh-TW" dirty="0">
                <a:latin typeface="微軟正黑體" panose="020B0604030504040204" pitchFamily="34" charset="-120"/>
                <a:ea typeface="微軟正黑體" panose="020B0604030504040204" pitchFamily="34" charset="-120"/>
                <a:cs typeface="Segoe UI" panose="020B0502040204020203" pitchFamily="34" charset="0"/>
              </a:rPr>
              <a:t>表示將有</a:t>
            </a:r>
            <a:r>
              <a:rPr lang="en-US" altLang="zh-TW" dirty="0">
                <a:latin typeface="微軟正黑體" panose="020B0604030504040204" pitchFamily="34" charset="-120"/>
                <a:ea typeface="微軟正黑體" panose="020B0604030504040204" pitchFamily="34" charset="-120"/>
                <a:cs typeface="Segoe UI" panose="020B0502040204020203" pitchFamily="34" charset="0"/>
              </a:rPr>
              <a:t>75%</a:t>
            </a:r>
            <a:r>
              <a:rPr lang="zh-TW" altLang="zh-TW" dirty="0">
                <a:latin typeface="微軟正黑體" panose="020B0604030504040204" pitchFamily="34" charset="-120"/>
                <a:ea typeface="微軟正黑體" panose="020B0604030504040204" pitchFamily="34" charset="-120"/>
                <a:cs typeface="Segoe UI" panose="020B0502040204020203" pitchFamily="34" charset="0"/>
              </a:rPr>
              <a:t>的頁面被資料填充，而</a:t>
            </a:r>
            <a:r>
              <a:rPr lang="en-US" altLang="zh-TW" dirty="0">
                <a:latin typeface="微軟正黑體" panose="020B0604030504040204" pitchFamily="34" charset="-120"/>
                <a:ea typeface="微軟正黑體" panose="020B0604030504040204" pitchFamily="34" charset="-120"/>
                <a:cs typeface="Segoe UI" panose="020B0502040204020203" pitchFamily="34" charset="0"/>
              </a:rPr>
              <a:t>25%</a:t>
            </a:r>
            <a:r>
              <a:rPr lang="zh-TW" altLang="zh-TW" dirty="0">
                <a:latin typeface="微軟正黑體" panose="020B0604030504040204" pitchFamily="34" charset="-120"/>
                <a:ea typeface="微軟正黑體" panose="020B0604030504040204" pitchFamily="34" charset="-120"/>
                <a:cs typeface="Segoe UI" panose="020B0502040204020203" pitchFamily="34" charset="0"/>
              </a:rPr>
              <a:t>的空間將被保留。填滿因子</a:t>
            </a:r>
            <a:r>
              <a:rPr lang="en-US" altLang="zh-TW" dirty="0">
                <a:latin typeface="微軟正黑體" panose="020B0604030504040204" pitchFamily="34" charset="-120"/>
                <a:ea typeface="微軟正黑體" panose="020B0604030504040204" pitchFamily="34" charset="-120"/>
                <a:cs typeface="Segoe UI" panose="020B0502040204020203" pitchFamily="34" charset="0"/>
              </a:rPr>
              <a:t>0</a:t>
            </a:r>
            <a:r>
              <a:rPr lang="zh-TW" altLang="zh-TW" dirty="0">
                <a:latin typeface="微軟正黑體" panose="020B0604030504040204" pitchFamily="34" charset="-120"/>
                <a:ea typeface="微軟正黑體" panose="020B0604030504040204" pitchFamily="34" charset="-120"/>
                <a:cs typeface="Segoe UI" panose="020B0502040204020203" pitchFamily="34" charset="0"/>
              </a:rPr>
              <a:t>和</a:t>
            </a:r>
            <a:r>
              <a:rPr lang="en-US" altLang="zh-TW" dirty="0">
                <a:latin typeface="微軟正黑體" panose="020B0604030504040204" pitchFamily="34" charset="-120"/>
                <a:ea typeface="微軟正黑體" panose="020B0604030504040204" pitchFamily="34" charset="-120"/>
                <a:cs typeface="Segoe UI" panose="020B0502040204020203" pitchFamily="34" charset="0"/>
              </a:rPr>
              <a:t>100</a:t>
            </a:r>
            <a:r>
              <a:rPr lang="zh-TW" altLang="zh-TW" dirty="0">
                <a:latin typeface="微軟正黑體" panose="020B0604030504040204" pitchFamily="34" charset="-120"/>
                <a:ea typeface="微軟正黑體" panose="020B0604030504040204" pitchFamily="34" charset="-120"/>
                <a:cs typeface="Segoe UI" panose="020B0502040204020203" pitchFamily="34" charset="0"/>
              </a:rPr>
              <a:t>被視為相同，葉級資料分頁完全填充了資料。</a:t>
            </a:r>
          </a:p>
          <a:p>
            <a:pPr marL="91440" lvl="1" indent="-91440">
              <a:lnSpc>
                <a:spcPct val="160000"/>
              </a:lnSpc>
              <a:spcBef>
                <a:spcPts val="1200"/>
              </a:spcBef>
              <a:spcAft>
                <a:spcPts val="200"/>
              </a:spcAft>
              <a:buSzPct val="100000"/>
              <a:buFont typeface="Wingdings" panose="05000000000000000000" pitchFamily="2" charset="2"/>
              <a:buChar char="n"/>
            </a:pPr>
            <a:r>
              <a:rPr lang="zh-TW" altLang="zh-TW" sz="2200" kern="100" dirty="0">
                <a:latin typeface="微軟正黑體" panose="020B0604030504040204" pitchFamily="34" charset="-120"/>
                <a:ea typeface="微軟正黑體" panose="020B0604030504040204" pitchFamily="34" charset="-120"/>
                <a:cs typeface="Segoe UI" panose="020B0502040204020203" pitchFamily="34" charset="0"/>
              </a:rPr>
              <a:t>填滿因子如何提高性能</a:t>
            </a:r>
          </a:p>
          <a:p>
            <a:pPr lvl="1">
              <a:lnSpc>
                <a:spcPct val="160000"/>
              </a:lnSpc>
              <a:buFont typeface="Wingdings" panose="05000000000000000000" pitchFamily="2" charset="2"/>
              <a:buChar char="Ø"/>
            </a:pPr>
            <a:r>
              <a:rPr lang="zh-TW" altLang="zh-TW" sz="1900" dirty="0">
                <a:latin typeface="微軟正黑體" panose="020B0604030504040204" pitchFamily="34" charset="-120"/>
                <a:ea typeface="微軟正黑體" panose="020B0604030504040204" pitchFamily="34" charset="-120"/>
                <a:cs typeface="Segoe UI" panose="020B0502040204020203" pitchFamily="34" charset="0"/>
              </a:rPr>
              <a:t>新增新的資料後，會將新增到適當的葉層級資料分頁。但是當資料分頁已滿時，必須先分裂資料分頁</a:t>
            </a:r>
            <a:r>
              <a:rPr lang="en-US" altLang="zh-TW" sz="1900" dirty="0">
                <a:latin typeface="微軟正黑體" panose="020B0604030504040204" pitchFamily="34" charset="-120"/>
                <a:ea typeface="微軟正黑體" panose="020B0604030504040204" pitchFamily="34" charset="-120"/>
                <a:cs typeface="Segoe UI" panose="020B0502040204020203" pitchFamily="34" charset="0"/>
              </a:rPr>
              <a:t>(Page Split)</a:t>
            </a:r>
            <a:r>
              <a:rPr lang="zh-TW" altLang="zh-TW" sz="1900" dirty="0">
                <a:latin typeface="微軟正黑體" panose="020B0604030504040204" pitchFamily="34" charset="-120"/>
                <a:ea typeface="微軟正黑體" panose="020B0604030504040204" pitchFamily="34" charset="-120"/>
                <a:cs typeface="Segoe UI" panose="020B0502040204020203" pitchFamily="34" charset="0"/>
              </a:rPr>
              <a:t>，然後才能新增新資料。這意味著將建立一個附加的葉級資料分頁，並且在新資料分頁和舊資料分頁之間拆分資料。分裂資料分頁會減慢資料新增的速度，應將其最小化。</a:t>
            </a:r>
          </a:p>
          <a:p>
            <a:pPr lvl="1">
              <a:lnSpc>
                <a:spcPct val="150000"/>
              </a:lnSpc>
              <a:buFont typeface="Wingdings" panose="05000000000000000000" pitchFamily="2" charset="2"/>
              <a:buChar char="Ø"/>
            </a:pPr>
            <a:endParaRPr lang="zh-TW" altLang="en-US" sz="2000" dirty="0">
              <a:latin typeface="微軟正黑體" panose="020B0604030504040204" pitchFamily="34" charset="-120"/>
              <a:ea typeface="微軟正黑體" panose="020B0604030504040204" pitchFamily="34" charset="-120"/>
              <a:cs typeface="Segoe UI" panose="020B0502040204020203" pitchFamily="34" charset="0"/>
            </a:endParaRPr>
          </a:p>
        </p:txBody>
      </p:sp>
    </p:spTree>
    <p:extLst>
      <p:ext uri="{BB962C8B-B14F-4D97-AF65-F5344CB8AC3E}">
        <p14:creationId xmlns:p14="http://schemas.microsoft.com/office/powerpoint/2010/main" val="428025639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2.xml><?xml version="1.0" encoding="utf-8"?>
<a:themeOverride xmlns:a="http://schemas.openxmlformats.org/drawingml/2006/main">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3644</TotalTime>
  <Words>14453</Words>
  <Application>Microsoft Office PowerPoint</Application>
  <PresentationFormat>寬螢幕</PresentationFormat>
  <Paragraphs>1234</Paragraphs>
  <Slides>188</Slides>
  <Notes>5</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188</vt:i4>
      </vt:variant>
    </vt:vector>
  </HeadingPairs>
  <TitlesOfParts>
    <vt:vector size="197" baseType="lpstr">
      <vt:lpstr>微軟正黑體</vt:lpstr>
      <vt:lpstr>微軟正黑體 Light</vt:lpstr>
      <vt:lpstr>Aptos</vt:lpstr>
      <vt:lpstr>Calibri</vt:lpstr>
      <vt:lpstr>Calibri Light</vt:lpstr>
      <vt:lpstr>Consolas</vt:lpstr>
      <vt:lpstr>Segoe UI</vt:lpstr>
      <vt:lpstr>Wingdings</vt:lpstr>
      <vt:lpstr>回顧</vt:lpstr>
      <vt:lpstr>SQL Server開發進階</vt:lpstr>
      <vt:lpstr>課程大綱</vt:lpstr>
      <vt:lpstr>1. SQL Server架構</vt:lpstr>
      <vt:lpstr>SQL Server資料庫引擎</vt:lpstr>
      <vt:lpstr>SQL Server企業級的平台</vt:lpstr>
      <vt:lpstr>SQL Server元件</vt:lpstr>
      <vt:lpstr>SQL Server管理工具</vt:lpstr>
      <vt:lpstr>SQL Server執行個體</vt:lpstr>
      <vt:lpstr>多個執行個體</vt:lpstr>
      <vt:lpstr>SQL Server 功能性版本(Edition)</vt:lpstr>
      <vt:lpstr>SQL Server 功能性版本(Edition)</vt:lpstr>
      <vt:lpstr>SQL Server 歷年版本(Version)</vt:lpstr>
      <vt:lpstr>SQL Server 開發工作</vt:lpstr>
      <vt:lpstr>心得與討論</vt:lpstr>
      <vt:lpstr>2. 設計資料表</vt:lpstr>
      <vt:lpstr>什麼是資料表(Table)</vt:lpstr>
      <vt:lpstr>命名規則(Naming Rules)</vt:lpstr>
      <vt:lpstr>命名慣例(Naming Convention)</vt:lpstr>
      <vt:lpstr>資料型別</vt:lpstr>
      <vt:lpstr>資料型別</vt:lpstr>
      <vt:lpstr>各種資料型別的限制-整數</vt:lpstr>
      <vt:lpstr>各種資料型別的限制-小數點(精確值)</vt:lpstr>
      <vt:lpstr>各種資料型別的限制-小數點(浮點數)</vt:lpstr>
      <vt:lpstr>各種資料型別的限制-日期時間</vt:lpstr>
      <vt:lpstr>各種資料型別的限制-文字</vt:lpstr>
      <vt:lpstr>建立資料表</vt:lpstr>
      <vt:lpstr>修改資料表</vt:lpstr>
      <vt:lpstr>移除資料表</vt:lpstr>
      <vt:lpstr>暫存資料表</vt:lpstr>
      <vt:lpstr>心得與討論</vt:lpstr>
      <vt:lpstr>3. 資料完整性(Data Integrity)</vt:lpstr>
      <vt:lpstr>甚麼是資料完整性(Data Integrity)</vt:lpstr>
      <vt:lpstr>應用程式架構</vt:lpstr>
      <vt:lpstr>使用者介面層:展現層</vt:lpstr>
      <vt:lpstr>商業邏輯層</vt:lpstr>
      <vt:lpstr>資料層</vt:lpstr>
      <vt:lpstr>關聯式資料庫的資料完整性</vt:lpstr>
      <vt:lpstr>定義域完整性(Domain Integrity)</vt:lpstr>
      <vt:lpstr>實體完整性(Entity Integrity)</vt:lpstr>
      <vt:lpstr>參考完整性(Referential Integrity)</vt:lpstr>
      <vt:lpstr>建立束制條件-方法一</vt:lpstr>
      <vt:lpstr>建立束制條件-方法二</vt:lpstr>
      <vt:lpstr>建立束制條件-方法三</vt:lpstr>
      <vt:lpstr>建立束制條件-方法四</vt:lpstr>
      <vt:lpstr>建立束制條件-方法五</vt:lpstr>
      <vt:lpstr>CHECK</vt:lpstr>
      <vt:lpstr>DEFAULT</vt:lpstr>
      <vt:lpstr>UNIQUE</vt:lpstr>
      <vt:lpstr>FOREIGN KEY</vt:lpstr>
      <vt:lpstr>心得與討論</vt:lpstr>
      <vt:lpstr>4. 進階資料庫設計</vt:lpstr>
      <vt:lpstr>進階資料庫設計</vt:lpstr>
      <vt:lpstr>分割資料表</vt:lpstr>
      <vt:lpstr>分割資料表範例</vt:lpstr>
      <vt:lpstr>分割資料表範例(續)</vt:lpstr>
      <vt:lpstr>分割資料表範例(續)</vt:lpstr>
      <vt:lpstr>分割資料表範例(續)</vt:lpstr>
      <vt:lpstr>分割資料表範例(續)</vt:lpstr>
      <vt:lpstr>分割資料表範例(續)</vt:lpstr>
      <vt:lpstr>分割資料表範例(續)</vt:lpstr>
      <vt:lpstr>分割資料表範例(續)</vt:lpstr>
      <vt:lpstr>分割資料表範例(續)</vt:lpstr>
      <vt:lpstr>分割資料表範例(續)</vt:lpstr>
      <vt:lpstr>分割資料表範例(續)</vt:lpstr>
      <vt:lpstr>分割資料表範例-Split</vt:lpstr>
      <vt:lpstr>分割資料表範例-Merge</vt:lpstr>
      <vt:lpstr>壓縮資料表</vt:lpstr>
      <vt:lpstr>Page壓縮</vt:lpstr>
      <vt:lpstr>Row壓縮</vt:lpstr>
      <vt:lpstr>壓縮注意要點</vt:lpstr>
      <vt:lpstr>時態表(Temporal Table)</vt:lpstr>
      <vt:lpstr>建立時態表</vt:lpstr>
      <vt:lpstr>時態表的查詢語法</vt:lpstr>
      <vt:lpstr>時態表的注意事項</vt:lpstr>
      <vt:lpstr>總帳資料表(Ledger Table)</vt:lpstr>
      <vt:lpstr>建立總帳資料表</vt:lpstr>
      <vt:lpstr>查詢總帳資料表</vt:lpstr>
      <vt:lpstr>查詢總帳資料表(續)</vt:lpstr>
      <vt:lpstr>查詢總帳資料表(續)</vt:lpstr>
      <vt:lpstr>查詢總帳資料表(續)</vt:lpstr>
      <vt:lpstr>總帳資料表</vt:lpstr>
      <vt:lpstr>心得與討論</vt:lpstr>
      <vt:lpstr>5. 索引(Index)</vt:lpstr>
      <vt:lpstr>SQL Server的索引設計</vt:lpstr>
      <vt:lpstr>SQL Server B+ Tree</vt:lpstr>
      <vt:lpstr>以圖書館為例</vt:lpstr>
      <vt:lpstr>選擇性、密度以及索引深度</vt:lpstr>
      <vt:lpstr>索引的碎裂(Fragmentation)</vt:lpstr>
      <vt:lpstr>叢集索引(Clustered Index)</vt:lpstr>
      <vt:lpstr>非叢集索引(Non-Clustered Index)</vt:lpstr>
      <vt:lpstr>建立叢集索引</vt:lpstr>
      <vt:lpstr>建立非叢集索引</vt:lpstr>
      <vt:lpstr>索引的進階設定-複合鍵</vt:lpstr>
      <vt:lpstr>索引的進階設定-複合鍵</vt:lpstr>
      <vt:lpstr>索引的進階設定-Include</vt:lpstr>
      <vt:lpstr>索引的進階設定-Include</vt:lpstr>
      <vt:lpstr>索引的進階設定-覆蓋索引</vt:lpstr>
      <vt:lpstr>索引的進階設定-籂選索引</vt:lpstr>
      <vt:lpstr>索引的進階設定-Fill Factor</vt:lpstr>
      <vt:lpstr>索引的進階設定-Pad Index</vt:lpstr>
      <vt:lpstr>索引的進階設定-Statistics</vt:lpstr>
      <vt:lpstr>索引的進階設定-自動更新統計資訊</vt:lpstr>
      <vt:lpstr>索引的維護-Rebuild, Reorganize</vt:lpstr>
      <vt:lpstr>心得與討論</vt:lpstr>
      <vt:lpstr>6. 檢視(View)</vt:lpstr>
      <vt:lpstr>甚麼是檢視(View)</vt:lpstr>
      <vt:lpstr>檢視的類型</vt:lpstr>
      <vt:lpstr>使用者自訂檢視</vt:lpstr>
      <vt:lpstr>系統檢視</vt:lpstr>
      <vt:lpstr>檢視的優點</vt:lpstr>
      <vt:lpstr>建立檢視</vt:lpstr>
      <vt:lpstr>可變動資料的檢視</vt:lpstr>
      <vt:lpstr>分割檢視(Partitioned View)</vt:lpstr>
      <vt:lpstr>索引檢視(Indexed View)</vt:lpstr>
      <vt:lpstr>索引檢視(Indexed View)-續</vt:lpstr>
      <vt:lpstr>心得與討論</vt:lpstr>
      <vt:lpstr>7. T-SQL流程控制語法</vt:lpstr>
      <vt:lpstr>T-SQL流程控制語法</vt:lpstr>
      <vt:lpstr>變數</vt:lpstr>
      <vt:lpstr>變數-設定常數值</vt:lpstr>
      <vt:lpstr>變數-以SQL語法傳回值(SELECT)</vt:lpstr>
      <vt:lpstr>變數-以SQL語法傳回值(SET)</vt:lpstr>
      <vt:lpstr>IF</vt:lpstr>
      <vt:lpstr>IF-範例-1</vt:lpstr>
      <vt:lpstr>IF-範例-2</vt:lpstr>
      <vt:lpstr>IF-範例-3</vt:lpstr>
      <vt:lpstr>IF-範例-3(比較CASE)</vt:lpstr>
      <vt:lpstr>WHILE</vt:lpstr>
      <vt:lpstr>WHILE-範例-1</vt:lpstr>
      <vt:lpstr>WHILE-範例-2</vt:lpstr>
      <vt:lpstr>TRY … CATCH</vt:lpstr>
      <vt:lpstr>TRY … CATCH-範例-1</vt:lpstr>
      <vt:lpstr>TRY … CATCH-範例-1(續)</vt:lpstr>
      <vt:lpstr>TRY … CATCH-範例-2</vt:lpstr>
      <vt:lpstr>TRY … CATCH-範例-2(續)</vt:lpstr>
      <vt:lpstr>心得與討論</vt:lpstr>
      <vt:lpstr>8. 交易(Transaction)</vt:lpstr>
      <vt:lpstr>關聯式資料庫中的交易</vt:lpstr>
      <vt:lpstr>併行作業處理</vt:lpstr>
      <vt:lpstr>悲觀鎖定(Pessimistic Concurrency)</vt:lpstr>
      <vt:lpstr>樂觀鎖定(Optimistic Concurrency)</vt:lpstr>
      <vt:lpstr>鎖定範圍</vt:lpstr>
      <vt:lpstr>鎖定範圍(續)</vt:lpstr>
      <vt:lpstr>鎖定模式</vt:lpstr>
      <vt:lpstr>鎖定模式的相容性。</vt:lpstr>
      <vt:lpstr>交易隔離性等級</vt:lpstr>
      <vt:lpstr>交易隔離性等級(續)</vt:lpstr>
      <vt:lpstr>Dirty Read, Phantom Read</vt:lpstr>
      <vt:lpstr>死結(Deadlock)-發生原因</vt:lpstr>
      <vt:lpstr>死結(Deadlock)-處理方式</vt:lpstr>
      <vt:lpstr>死結的偵測</vt:lpstr>
      <vt:lpstr>心得與討論</vt:lpstr>
      <vt:lpstr>9. 預存程序(Stored Procedure)</vt:lpstr>
      <vt:lpstr>甚麼是預存程序(Stored Procedure)</vt:lpstr>
      <vt:lpstr>預存程序的優點</vt:lpstr>
      <vt:lpstr>預存程序不能使用的語法</vt:lpstr>
      <vt:lpstr>預存程序不能使用的語法(續)</vt:lpstr>
      <vt:lpstr>建立預存程序</vt:lpstr>
      <vt:lpstr>建立預存程序-範例-1</vt:lpstr>
      <vt:lpstr>建立預存程序-範例-2</vt:lpstr>
      <vt:lpstr>建立預存程序-範例-2(續)</vt:lpstr>
      <vt:lpstr>建立預存程序-範例-2(續)</vt:lpstr>
      <vt:lpstr>建立預存程序-範例-2(續)</vt:lpstr>
      <vt:lpstr>建立預存程序-範例-3</vt:lpstr>
      <vt:lpstr>建立預存程序-範例-3(續)</vt:lpstr>
      <vt:lpstr>建立預存程序-範例-3(續)</vt:lpstr>
      <vt:lpstr>使用輸出參數</vt:lpstr>
      <vt:lpstr>使用輸出參數-範例-4</vt:lpstr>
      <vt:lpstr>使用輸出參數-範例-4(續)</vt:lpstr>
      <vt:lpstr>使用輸出參數-範例-4(續)</vt:lpstr>
      <vt:lpstr>使用輸出參數-範例-5</vt:lpstr>
      <vt:lpstr>參數探測(Parameter Sniffering)</vt:lpstr>
      <vt:lpstr>參數探測-範例-6</vt:lpstr>
      <vt:lpstr>參數探測-範例-6(續)</vt:lpstr>
      <vt:lpstr>參數探測-範例-6(續)</vt:lpstr>
      <vt:lpstr>心得與討論</vt:lpstr>
      <vt:lpstr>10. 函數(Function)</vt:lpstr>
      <vt:lpstr>SQL Server的函數</vt:lpstr>
      <vt:lpstr>函數的類型</vt:lpstr>
      <vt:lpstr>純量值函數</vt:lpstr>
      <vt:lpstr>純量值函數</vt:lpstr>
      <vt:lpstr>純量值函數(續)</vt:lpstr>
      <vt:lpstr>內嵌資料表值函數</vt:lpstr>
      <vt:lpstr>內嵌資料表值函數(續)</vt:lpstr>
      <vt:lpstr>多重陳述式資料表值函數</vt:lpstr>
      <vt:lpstr>多重陳述式資料表值函數(續)</vt:lpstr>
      <vt:lpstr>建立函數的注意事項</vt:lpstr>
      <vt:lpstr>心得與討論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JerryHuang 黃家瑞</dc:creator>
  <cp:lastModifiedBy>JerryHuang 黃家瑞</cp:lastModifiedBy>
  <cp:revision>24</cp:revision>
  <dcterms:created xsi:type="dcterms:W3CDTF">2024-08-24T08:49:48Z</dcterms:created>
  <dcterms:modified xsi:type="dcterms:W3CDTF">2024-09-22T07:35:23Z</dcterms:modified>
</cp:coreProperties>
</file>