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74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5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A302986B-92B8-4608-98A9-0AB601F2A9FA}">
          <p14:sldIdLst>
            <p14:sldId id="256"/>
            <p14:sldId id="257"/>
            <p14:sldId id="258"/>
            <p14:sldId id="259"/>
            <p14:sldId id="260"/>
            <p14:sldId id="273"/>
            <p14:sldId id="274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6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621014-F337-C130-3794-FD75021A1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570BA3D-2DDB-DACA-8266-49C11FF97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E48600-5D9A-FB74-16A8-30E86970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C035A-3D08-4E03-BA64-C0BCE466347B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0A7CA7-9554-2718-6A62-4EBF9E205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775AAA-3D68-34FA-37B2-2D9E63677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BD5E-94BB-41A5-9209-435ED3B60F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8215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5EF21D-E7CF-B880-2D9E-D0BCDB9F6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CDA9DDD-2B14-EB81-C49E-4F00B520C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9EDEAE-EC1B-1A76-42E1-3F4378834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C035A-3D08-4E03-BA64-C0BCE466347B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7AC530-4F7E-2B87-2FB7-B55F68FF8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A1D67D-7FB0-C6F5-43FD-566C628C2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BD5E-94BB-41A5-9209-435ED3B60F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519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204F5B7-7A34-A86D-AEAB-920BC99203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EC1C95F-457A-5FAD-09DD-F68CC3BE2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373453-0EE9-DA83-1303-64C8C015E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C035A-3D08-4E03-BA64-C0BCE466347B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E0B0D0-9F86-B08D-EA30-3AD857651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CB8C60-A6AC-DB73-3F34-705787ACB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BD5E-94BB-41A5-9209-435ED3B60F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070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1DCDCA-5282-2D8F-9D50-4B64BE3AE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547917-4964-6B5C-10F5-9CF8B4231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537A92-E152-83AC-6D22-EA692A8C8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C035A-3D08-4E03-BA64-C0BCE466347B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1DFE60-9162-3EDC-B233-A29B51296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575DB6-B98C-6CE5-96DE-865EEE18D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BD5E-94BB-41A5-9209-435ED3B60F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690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0F3DF8-B064-7037-9799-A44CB7E97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654C4F-9A69-7E1C-99AA-3D4FB13EC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D56C5E-7F5C-32F4-9181-2AFCDBF61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C035A-3D08-4E03-BA64-C0BCE466347B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1B8F88-6BF7-6B27-2D2C-805D59A55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9E4B53-7B88-9619-9F93-1C8F36E49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BD5E-94BB-41A5-9209-435ED3B60F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002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4C5740-3823-2C6C-4D1F-2D93AE44E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E0F5DC-C46C-BEA6-BDC6-D40A24F49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2E16EAB-8B16-A454-1DCB-03B3E46A8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5D1E01F-FC0F-F338-4D9E-F92658837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C035A-3D08-4E03-BA64-C0BCE466347B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2C780FA-D909-D11B-F853-EFF4FBCFA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BB595FD-7F16-E372-970F-42DAC4ABC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BD5E-94BB-41A5-9209-435ED3B60F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8622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B193F7-EEC4-AEE0-8A5B-77BF63760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72EE5AC-7A4F-0F4D-C18D-1A68362ED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69DBF34-96D6-D3B9-01AA-DFEC3CC2C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A9070CE-45C3-300B-1A46-170F16DF20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30FA59C-7C95-2043-603D-F704BC096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5F62164-863C-25DB-3AA7-63CACAEFF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C035A-3D08-4E03-BA64-C0BCE466347B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65AC0C8-10C3-11AB-7044-5BA36567B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A57DBC2-E726-910E-4DAA-732A73852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BD5E-94BB-41A5-9209-435ED3B60F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3191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BF6E78-1245-7475-985F-07C877E8D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DF650B9-4279-21E6-0DB9-85044604C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C035A-3D08-4E03-BA64-C0BCE466347B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175129D-62C9-3765-25F2-F3C565F63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9DF7205-6ACB-078E-6FC9-025B86F15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BD5E-94BB-41A5-9209-435ED3B60F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6266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920E2CA-9FDA-6713-3A26-D6FB9F6C0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C035A-3D08-4E03-BA64-C0BCE466347B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E44C3D1-F271-FAFE-511B-08998F66D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C1419B-8D74-1805-5482-D8478E43B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BD5E-94BB-41A5-9209-435ED3B60F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6180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DF4027-5DD2-8A43-ECED-961AA9A29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384A86-EC8B-BE53-0E68-BDFCDC96F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363E774-7C5E-35AF-8688-74AEA79AB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B74BF9E-7F9E-CC95-283D-D5F23F057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C035A-3D08-4E03-BA64-C0BCE466347B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557AC23-8F9D-3DAC-24E5-31314340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A97AD76-66EB-4E01-D56A-97AA930D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BD5E-94BB-41A5-9209-435ED3B60F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2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42BBBB-B9C2-38D4-1407-049418AA4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910A0BE-181D-DAB1-D9F6-1CBB1F47B4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C964314-1388-1701-18DF-28B168EB0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559E778-B06D-B806-E4E1-539B7CAF8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C035A-3D08-4E03-BA64-C0BCE466347B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916E1FE-0FAC-9F22-E117-1FD5A9E0E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CC63049-B11A-952E-5C45-E693337CE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BD5E-94BB-41A5-9209-435ED3B60F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7243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6A79D90-EB26-E7D0-70F8-B6F6821C8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563F886-7231-1BF9-B919-33484B94E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2E1664-4B3D-461D-9FCC-3E1785DC28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C035A-3D08-4E03-BA64-C0BCE466347B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655F8A-769D-FDC9-A533-931224E7E7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5A560A-AF33-599D-941E-D849C522E4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6BD5E-94BB-41A5-9209-435ED3B60F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519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DF7AED-704B-C304-A1EC-3116B1292A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關聯式資料庫</a:t>
            </a:r>
          </a:p>
        </p:txBody>
      </p:sp>
    </p:spTree>
    <p:extLst>
      <p:ext uri="{BB962C8B-B14F-4D97-AF65-F5344CB8AC3E}">
        <p14:creationId xmlns:p14="http://schemas.microsoft.com/office/powerpoint/2010/main" val="1744310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A16D98-6E0D-60DA-7938-9893D606E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Object Explorer</a:t>
            </a:r>
            <a:r>
              <a:rPr lang="zh-TW" altLang="en-US" dirty="0"/>
              <a:t>中的</a:t>
            </a:r>
            <a:r>
              <a:rPr lang="en-US" altLang="zh-TW" dirty="0"/>
              <a:t>Databases</a:t>
            </a:r>
            <a:r>
              <a:rPr lang="zh-TW" altLang="en-US" dirty="0"/>
              <a:t>上按右鍵</a:t>
            </a:r>
            <a:br>
              <a:rPr lang="en-US" altLang="zh-TW" dirty="0"/>
            </a:br>
            <a:r>
              <a:rPr lang="en-US" altLang="zh-TW" dirty="0"/>
              <a:t>=&gt; New Database…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0B5EE02-9C34-11BC-2005-E891C5D49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755" y="2168525"/>
            <a:ext cx="3838575" cy="4324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9344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BA9487-9971-062E-DBDB-9F3C4E9D8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db01</a:t>
            </a:r>
            <a:r>
              <a:rPr lang="zh-TW" altLang="en-US" dirty="0"/>
              <a:t>資料庫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B3F8D7B-A865-977A-921D-74C77611C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515" y="1759568"/>
            <a:ext cx="5237155" cy="47007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9936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E9C32D-C4DF-0DE5-4A5F-D9893CF2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Object Explorer</a:t>
            </a:r>
            <a:r>
              <a:rPr lang="zh-TW" altLang="en-US" dirty="0"/>
              <a:t>展開</a:t>
            </a:r>
            <a:r>
              <a:rPr lang="en-US" altLang="zh-TW" dirty="0"/>
              <a:t>Databases=&gt;db01 =&gt;Tables</a:t>
            </a:r>
            <a:r>
              <a:rPr lang="zh-TW" altLang="en-US" dirty="0"/>
              <a:t>右鍵</a:t>
            </a:r>
            <a:r>
              <a:rPr lang="en-US" altLang="zh-TW" dirty="0"/>
              <a:t>=&gt;New=&gt;Table…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38723F1-D2C6-09EF-D21B-F985CFF31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524" y="1735873"/>
            <a:ext cx="4858783" cy="45466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1348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01A343-2447-F927-A9D6-8B81FA9C1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建立欄位</a:t>
            </a:r>
            <a:r>
              <a:rPr lang="en-US" altLang="zh-TW" dirty="0" err="1"/>
              <a:t>cust_id</a:t>
            </a:r>
            <a:r>
              <a:rPr lang="en-US" altLang="zh-TW" dirty="0"/>
              <a:t>, </a:t>
            </a:r>
            <a:r>
              <a:rPr lang="en-US" altLang="zh-TW" dirty="0" err="1"/>
              <a:t>cust_name</a:t>
            </a:r>
            <a:r>
              <a:rPr lang="en-US" altLang="zh-TW" dirty="0"/>
              <a:t>, </a:t>
            </a:r>
            <a:r>
              <a:rPr lang="en-US" altLang="zh-TW" dirty="0" err="1"/>
              <a:t>addr</a:t>
            </a:r>
            <a:r>
              <a:rPr lang="en-US" altLang="zh-TW" dirty="0"/>
              <a:t>, phone</a:t>
            </a:r>
            <a:br>
              <a:rPr lang="en-US" altLang="zh-TW" dirty="0"/>
            </a:br>
            <a:r>
              <a:rPr lang="zh-TW" altLang="en-US" dirty="0"/>
              <a:t>如下圖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16CF41A-3701-A348-09E1-17DEA445F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153" y="2061811"/>
            <a:ext cx="7621730" cy="31227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6988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D97FB8-D5C2-33AB-5C87-3EC2FF2E3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欄位</a:t>
            </a:r>
            <a:r>
              <a:rPr lang="en-US" altLang="zh-TW" dirty="0" err="1"/>
              <a:t>cust_id</a:t>
            </a:r>
            <a:r>
              <a:rPr lang="zh-TW" altLang="en-US" dirty="0"/>
              <a:t>上按右鍵</a:t>
            </a:r>
            <a:r>
              <a:rPr lang="en-US" altLang="zh-TW" dirty="0"/>
              <a:t>=&gt;Set Primary Key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076B5D8-8CCB-126A-E0B2-F020430E08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280" y="2057376"/>
            <a:ext cx="3876675" cy="3076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3477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3FC05D-EC70-CBF3-8BAF-1589531AD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按存檔</a:t>
            </a:r>
            <a:r>
              <a:rPr lang="en-US" altLang="zh-TW" dirty="0"/>
              <a:t>=&gt;Table name: Customer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A0CD110-8ED9-F6B1-A279-F79237E73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622" y="1887943"/>
            <a:ext cx="5486400" cy="4010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9109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077010-AA30-7F83-A017-12804C026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展開</a:t>
            </a:r>
            <a:r>
              <a:rPr lang="en-US" altLang="zh-TW" dirty="0"/>
              <a:t>Object Explorer, </a:t>
            </a:r>
            <a:r>
              <a:rPr lang="zh-TW" altLang="en-US" dirty="0"/>
              <a:t>在</a:t>
            </a:r>
            <a:r>
              <a:rPr lang="en-US" altLang="zh-TW" dirty="0"/>
              <a:t>Tables</a:t>
            </a:r>
            <a:r>
              <a:rPr lang="zh-TW" altLang="en-US" dirty="0"/>
              <a:t>節點上按重新整理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C12D6BB-A4F1-B032-B586-AA03F87DF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110" y="2089729"/>
            <a:ext cx="3419475" cy="4210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4160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9D17AE-5AA4-D7C4-7CC7-33A362B5F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dbo.Customer</a:t>
            </a:r>
            <a:r>
              <a:rPr lang="zh-TW" altLang="en-US" dirty="0"/>
              <a:t>上右鍵</a:t>
            </a:r>
            <a:r>
              <a:rPr lang="en-US" altLang="zh-TW" dirty="0"/>
              <a:t>=&gt;Edit Top 200 Rows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1424D28-B8A7-8C34-C8F2-996EE0DC5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521" y="2170293"/>
            <a:ext cx="4276725" cy="4229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8066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5AF383-3B67-51DA-3716-5890323CF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輸入資料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2663F0F-D026-2CCC-CD5F-2ABAC4740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090" y="2537990"/>
            <a:ext cx="5486400" cy="2295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8006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7BF8A8-5E8D-C837-6EA2-5E9C79C3E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按一下</a:t>
            </a:r>
            <a:r>
              <a:rPr lang="en-US" altLang="zh-TW" dirty="0"/>
              <a:t>New Query =&gt; </a:t>
            </a:r>
            <a:r>
              <a:rPr lang="zh-TW" altLang="en-US" dirty="0"/>
              <a:t>鍵入 </a:t>
            </a:r>
            <a:br>
              <a:rPr lang="en-US" altLang="zh-TW" dirty="0"/>
            </a:br>
            <a:r>
              <a:rPr lang="en-US" altLang="zh-TW" dirty="0"/>
              <a:t>SELECT * FROM </a:t>
            </a:r>
            <a:r>
              <a:rPr lang="en-US" altLang="zh-TW" dirty="0" err="1"/>
              <a:t>dbo.Customer</a:t>
            </a:r>
            <a:r>
              <a:rPr lang="en-US" altLang="zh-TW" dirty="0"/>
              <a:t>;</a:t>
            </a:r>
            <a:br>
              <a:rPr lang="en-US" altLang="zh-TW" dirty="0"/>
            </a:br>
            <a:r>
              <a:rPr lang="zh-TW" altLang="en-US" dirty="0"/>
              <a:t>按</a:t>
            </a:r>
            <a:r>
              <a:rPr lang="en-US" altLang="zh-TW" dirty="0"/>
              <a:t>F5</a:t>
            </a:r>
            <a:r>
              <a:rPr lang="zh-TW" altLang="en-US" dirty="0"/>
              <a:t>執行，底下顯示出結果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EC3CD5B-FAE0-D7B2-905F-95D3E166E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411" y="2632763"/>
            <a:ext cx="7944694" cy="375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295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FDAEAA-F778-569D-BC86-385437A02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資料庫的歷史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A7559C-A992-719E-D14B-AF3928C05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資料庫，簡而言之可視為電子化的檔案櫃</a:t>
            </a:r>
            <a:r>
              <a:rPr lang="en-US" altLang="zh-TW" dirty="0"/>
              <a:t>——</a:t>
            </a:r>
            <a:r>
              <a:rPr lang="zh-TW" altLang="en-US" dirty="0"/>
              <a:t>儲存電子檔案的處所，使用者可以對檔案中的資料執行新增、擷取、更新、刪除等操作。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1. Hierarchical databases.</a:t>
            </a:r>
          </a:p>
          <a:p>
            <a:pPr marL="0" indent="0">
              <a:buNone/>
            </a:pPr>
            <a:r>
              <a:rPr lang="en-US" altLang="zh-TW" dirty="0"/>
              <a:t>2. Network databases.</a:t>
            </a:r>
          </a:p>
          <a:p>
            <a:pPr marL="0" indent="0">
              <a:buNone/>
            </a:pPr>
            <a:r>
              <a:rPr lang="en-US" altLang="zh-TW" dirty="0"/>
              <a:t>3. Relational databases.</a:t>
            </a:r>
          </a:p>
          <a:p>
            <a:pPr marL="0" indent="0">
              <a:buNone/>
            </a:pPr>
            <a:r>
              <a:rPr lang="en-US" altLang="zh-TW" dirty="0"/>
              <a:t>4. Object-oriented databases.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641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3529FA-D5DD-4D81-579E-15EA42F1AF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264947-4D65-8106-4021-5ABD9A4AE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SQL Server</a:t>
            </a:r>
            <a:r>
              <a:rPr lang="zh-TW" altLang="en-US" dirty="0"/>
              <a:t>的安裝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C87E25-7562-9C42-71F4-32DEF4447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800" b="1" dirty="0"/>
              <a:t>Google</a:t>
            </a:r>
            <a:r>
              <a:rPr lang="zh-TW" altLang="en-US" sz="2800" b="1" dirty="0"/>
              <a:t>查詢</a:t>
            </a:r>
            <a:r>
              <a:rPr lang="en-US" altLang="zh-TW" sz="2800" b="1" dirty="0"/>
              <a:t>:</a:t>
            </a:r>
          </a:p>
          <a:p>
            <a:r>
              <a:rPr lang="en-US" altLang="zh-TW" b="1" dirty="0"/>
              <a:t>SQL Server Download</a:t>
            </a:r>
          </a:p>
          <a:p>
            <a:r>
              <a:rPr lang="en-US" altLang="zh-TW" sz="2800" b="1" dirty="0"/>
              <a:t>SSMS Download</a:t>
            </a:r>
          </a:p>
        </p:txBody>
      </p:sp>
    </p:spTree>
    <p:extLst>
      <p:ext uri="{BB962C8B-B14F-4D97-AF65-F5344CB8AC3E}">
        <p14:creationId xmlns:p14="http://schemas.microsoft.com/office/powerpoint/2010/main" val="417801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B7C4D4-C9E5-20D9-AC4F-8B6384F34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關聯式資料庫</a:t>
            </a:r>
            <a:r>
              <a:rPr lang="en-US" altLang="zh-TW" dirty="0"/>
              <a:t>(Relational Database)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840101-6D93-6828-8BDD-C4F6A6D34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1970, Dr. </a:t>
            </a:r>
            <a:r>
              <a:rPr lang="en-US" altLang="zh-TW" dirty="0" err="1"/>
              <a:t>E.F.Codd</a:t>
            </a:r>
            <a:r>
              <a:rPr lang="zh-TW" altLang="en-US" dirty="0"/>
              <a:t>所發明</a:t>
            </a:r>
            <a:r>
              <a:rPr lang="en-US" altLang="zh-TW" dirty="0"/>
              <a:t>, </a:t>
            </a:r>
            <a:r>
              <a:rPr lang="zh-TW" altLang="en-US" dirty="0"/>
              <a:t>以資料表型式為資料儲存的基礎</a:t>
            </a:r>
            <a:r>
              <a:rPr lang="en-US" altLang="zh-TW" dirty="0"/>
              <a:t>, </a:t>
            </a:r>
            <a:r>
              <a:rPr lang="zh-TW" altLang="en-US" dirty="0"/>
              <a:t>定義以下幾個名詞：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Table(</a:t>
            </a:r>
            <a:r>
              <a:rPr lang="zh-TW" altLang="en-US" dirty="0"/>
              <a:t>資料表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Column(</a:t>
            </a:r>
            <a:r>
              <a:rPr lang="zh-TW" altLang="en-US" dirty="0"/>
              <a:t>欄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Row(</a:t>
            </a:r>
            <a:r>
              <a:rPr lang="zh-TW" altLang="en-US" dirty="0"/>
              <a:t>列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Primary Key(</a:t>
            </a:r>
            <a:r>
              <a:rPr lang="zh-TW" altLang="en-US" dirty="0"/>
              <a:t>主索引鍵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Foreign Key(</a:t>
            </a:r>
            <a:r>
              <a:rPr lang="zh-TW" altLang="en-US" dirty="0"/>
              <a:t>外部索引鍵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Relationship(</a:t>
            </a:r>
            <a:r>
              <a:rPr lang="zh-TW" altLang="en-US" dirty="0"/>
              <a:t>關聯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1722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483B1D-7966-CA66-A3BA-23BFABA7B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/>
              <a:t>舉例說明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E74C0BA-678B-0264-FDB5-BA66D56DAF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9815355"/>
              </p:ext>
            </p:extLst>
          </p:nvPr>
        </p:nvGraphicFramePr>
        <p:xfrm>
          <a:off x="838200" y="2067084"/>
          <a:ext cx="10515600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53415718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5256346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2412184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43153125"/>
                    </a:ext>
                  </a:extLst>
                </a:gridCol>
              </a:tblGrid>
              <a:tr h="337185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rgbClr val="FFFF00"/>
                          </a:solidFill>
                        </a:rPr>
                        <a:t>編號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電話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65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張三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999-9999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TP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034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李四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888-8888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TP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52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王五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777-7777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KS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666004"/>
                  </a:ext>
                </a:extLst>
              </a:tr>
            </a:tbl>
          </a:graphicData>
        </a:graphic>
      </p:graphicFrame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F708B618-5BC0-4817-D700-E40480E52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01988"/>
              </p:ext>
            </p:extLst>
          </p:nvPr>
        </p:nvGraphicFramePr>
        <p:xfrm>
          <a:off x="838200" y="4227512"/>
          <a:ext cx="8127999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723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2280181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13963123"/>
                    </a:ext>
                  </a:extLst>
                </a:gridCol>
              </a:tblGrid>
              <a:tr h="302066">
                <a:tc>
                  <a:txBody>
                    <a:bodyPr/>
                    <a:lstStyle/>
                    <a:p>
                      <a:r>
                        <a:rPr lang="zh-TW" altLang="en-US" dirty="0"/>
                        <a:t>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rgbClr val="FFFF00"/>
                          </a:solidFill>
                        </a:rPr>
                        <a:t>編號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金額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963909"/>
                  </a:ext>
                </a:extLst>
              </a:tr>
              <a:tr h="306261">
                <a:tc>
                  <a:txBody>
                    <a:bodyPr/>
                    <a:lstStyle/>
                    <a:p>
                      <a:r>
                        <a:rPr lang="en-US" altLang="zh-TW" dirty="0"/>
                        <a:t>1/1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309112"/>
                  </a:ext>
                </a:extLst>
              </a:tr>
              <a:tr h="306261">
                <a:tc>
                  <a:txBody>
                    <a:bodyPr/>
                    <a:lstStyle/>
                    <a:p>
                      <a:r>
                        <a:rPr lang="en-US" altLang="zh-TW" dirty="0"/>
                        <a:t>1/1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37709"/>
                  </a:ext>
                </a:extLst>
              </a:tr>
              <a:tr h="306261">
                <a:tc>
                  <a:txBody>
                    <a:bodyPr/>
                    <a:lstStyle/>
                    <a:p>
                      <a:r>
                        <a:rPr lang="en-US" altLang="zh-TW" dirty="0"/>
                        <a:t>1/1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1300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187386"/>
                  </a:ext>
                </a:extLst>
              </a:tr>
              <a:tr h="306261">
                <a:tc>
                  <a:txBody>
                    <a:bodyPr/>
                    <a:lstStyle/>
                    <a:p>
                      <a:r>
                        <a:rPr lang="en-US" altLang="zh-TW" dirty="0"/>
                        <a:t>2/1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1250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631720"/>
                  </a:ext>
                </a:extLst>
              </a:tr>
              <a:tr h="306261">
                <a:tc>
                  <a:txBody>
                    <a:bodyPr/>
                    <a:lstStyle/>
                    <a:p>
                      <a:r>
                        <a:rPr lang="en-US" altLang="zh-TW" dirty="0"/>
                        <a:t>2/1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242146"/>
                  </a:ext>
                </a:extLst>
              </a:tr>
              <a:tr h="306261">
                <a:tc>
                  <a:txBody>
                    <a:bodyPr/>
                    <a:lstStyle/>
                    <a:p>
                      <a:r>
                        <a:rPr lang="en-US" altLang="zh-TW" dirty="0"/>
                        <a:t>2/1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1230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183121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69CE1DB3-D29F-7207-FF04-DBA17284283E}"/>
              </a:ext>
            </a:extLst>
          </p:cNvPr>
          <p:cNvSpPr txBox="1"/>
          <p:nvPr/>
        </p:nvSpPr>
        <p:spPr>
          <a:xfrm>
            <a:off x="822960" y="1632188"/>
            <a:ext cx="275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電話簿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F03E9BF-B6A9-B17D-A2BD-5705EBE498E9}"/>
              </a:ext>
            </a:extLst>
          </p:cNvPr>
          <p:cNvSpPr txBox="1"/>
          <p:nvPr/>
        </p:nvSpPr>
        <p:spPr>
          <a:xfrm>
            <a:off x="822960" y="3688080"/>
            <a:ext cx="158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標會紀錄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0F4EE90A-B159-CA47-EDE3-A6CFDB61B2C1}"/>
              </a:ext>
            </a:extLst>
          </p:cNvPr>
          <p:cNvSpPr/>
          <p:nvPr/>
        </p:nvSpPr>
        <p:spPr>
          <a:xfrm>
            <a:off x="822960" y="2050733"/>
            <a:ext cx="2622973" cy="148955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B31B455E-E918-3E76-81A4-DF14789E9A12}"/>
              </a:ext>
            </a:extLst>
          </p:cNvPr>
          <p:cNvSpPr/>
          <p:nvPr/>
        </p:nvSpPr>
        <p:spPr>
          <a:xfrm>
            <a:off x="3505199" y="4178299"/>
            <a:ext cx="2726267" cy="267970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75656C3-C014-E9EC-2695-830400A755BB}"/>
              </a:ext>
            </a:extLst>
          </p:cNvPr>
          <p:cNvSpPr txBox="1"/>
          <p:nvPr/>
        </p:nvSpPr>
        <p:spPr>
          <a:xfrm>
            <a:off x="1570781" y="1688865"/>
            <a:ext cx="1481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Primary Key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060A06B-D76C-05F5-1455-E209B863B70B}"/>
              </a:ext>
            </a:extLst>
          </p:cNvPr>
          <p:cNvSpPr txBox="1"/>
          <p:nvPr/>
        </p:nvSpPr>
        <p:spPr>
          <a:xfrm>
            <a:off x="4653280" y="3808967"/>
            <a:ext cx="1481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Foreign Key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" name="箭號: 弧形下彎 12">
            <a:extLst>
              <a:ext uri="{FF2B5EF4-FFF2-40B4-BE49-F238E27FC236}">
                <a16:creationId xmlns:a16="http://schemas.microsoft.com/office/drawing/2014/main" id="{5FA84F20-73EA-03E6-96F9-965B5A730BAA}"/>
              </a:ext>
            </a:extLst>
          </p:cNvPr>
          <p:cNvSpPr/>
          <p:nvPr/>
        </p:nvSpPr>
        <p:spPr>
          <a:xfrm rot="2150021">
            <a:off x="1460756" y="2365019"/>
            <a:ext cx="3498595" cy="1057197"/>
          </a:xfrm>
          <a:prstGeom prst="curved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FFC605F-D49E-18BE-4BFA-5F1EBE9266F6}"/>
              </a:ext>
            </a:extLst>
          </p:cNvPr>
          <p:cNvSpPr txBox="1"/>
          <p:nvPr/>
        </p:nvSpPr>
        <p:spPr>
          <a:xfrm>
            <a:off x="4161365" y="2893617"/>
            <a:ext cx="1481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Relationship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64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/>
      <p:bldP spid="12" grpId="0"/>
      <p:bldP spid="13" grpId="0" animBg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9A8503-644C-71DA-9F07-64108DAC4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資料庫系統</a:t>
            </a:r>
            <a:r>
              <a:rPr lang="en-US" altLang="zh-TW" dirty="0"/>
              <a:t>(RDBMS)</a:t>
            </a:r>
            <a:br>
              <a:rPr lang="en-US" altLang="zh-TW" dirty="0"/>
            </a:br>
            <a:r>
              <a:rPr lang="en-US" altLang="zh-TW" dirty="0"/>
              <a:t>Relational Database Management System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07E1FE-AB5B-463C-4B59-78E86BE12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TW" sz="3600" b="1" dirty="0"/>
              <a:t>Mainframe</a:t>
            </a:r>
          </a:p>
          <a:p>
            <a:pPr marL="0" indent="0">
              <a:buNone/>
            </a:pPr>
            <a:r>
              <a:rPr lang="en-US" altLang="zh-TW" dirty="0"/>
              <a:t>Oracle, IBM db2, Sybase, Informix</a:t>
            </a:r>
            <a:br>
              <a:rPr lang="en-US" altLang="zh-TW" dirty="0"/>
            </a:br>
            <a:endParaRPr lang="en-US" altLang="zh-TW" dirty="0"/>
          </a:p>
          <a:p>
            <a:pPr marL="0" indent="0">
              <a:buNone/>
            </a:pPr>
            <a:r>
              <a:rPr lang="en-US" altLang="zh-TW" sz="3600" b="1" dirty="0"/>
              <a:t>PC</a:t>
            </a:r>
          </a:p>
          <a:p>
            <a:pPr marL="0" indent="0">
              <a:buNone/>
            </a:pPr>
            <a:r>
              <a:rPr lang="en-US" altLang="zh-TW" dirty="0"/>
              <a:t>dBase III, Clipper, Fox Pro, Access</a:t>
            </a:r>
            <a:br>
              <a:rPr lang="en-US" altLang="zh-TW" dirty="0"/>
            </a:br>
            <a:endParaRPr lang="en-US" altLang="zh-TW" dirty="0"/>
          </a:p>
          <a:p>
            <a:pPr marL="0" indent="0">
              <a:buNone/>
            </a:pPr>
            <a:r>
              <a:rPr lang="en-US" altLang="zh-TW" sz="3600" b="1" dirty="0"/>
              <a:t>Client/Server</a:t>
            </a:r>
          </a:p>
          <a:p>
            <a:pPr marL="0" indent="0">
              <a:buNone/>
            </a:pPr>
            <a:r>
              <a:rPr lang="en-US" altLang="zh-TW" dirty="0"/>
              <a:t>MySQL, SQL Server, PostgreSQL</a:t>
            </a:r>
          </a:p>
          <a:p>
            <a:pPr marL="0" indent="0">
              <a:buNone/>
            </a:pPr>
            <a:br>
              <a:rPr lang="en-US" altLang="zh-TW" dirty="0"/>
            </a:br>
            <a:r>
              <a:rPr lang="en-US" altLang="zh-TW" sz="4400" b="1" dirty="0"/>
              <a:t>Cloud</a:t>
            </a:r>
            <a:br>
              <a:rPr lang="en-US" altLang="zh-TW" sz="4400" b="1" dirty="0"/>
            </a:br>
            <a:r>
              <a:rPr lang="en-US" altLang="zh-TW" dirty="0"/>
              <a:t>IaaS(Infrastructure as a Service)</a:t>
            </a:r>
          </a:p>
          <a:p>
            <a:pPr marL="0" indent="0">
              <a:buNone/>
            </a:pPr>
            <a:r>
              <a:rPr lang="en-US" altLang="zh-TW" dirty="0"/>
              <a:t>PaaS(Platform as a Service)</a:t>
            </a:r>
          </a:p>
          <a:p>
            <a:pPr marL="0" indent="0">
              <a:buNone/>
            </a:pPr>
            <a:r>
              <a:rPr lang="en-US" altLang="zh-TW" dirty="0"/>
              <a:t>SaaS(Software as a Service)</a:t>
            </a:r>
            <a:endParaRPr lang="zh-TW" altLang="en-US" sz="3800" b="1" dirty="0"/>
          </a:p>
        </p:txBody>
      </p:sp>
    </p:spTree>
    <p:extLst>
      <p:ext uri="{BB962C8B-B14F-4D97-AF65-F5344CB8AC3E}">
        <p14:creationId xmlns:p14="http://schemas.microsoft.com/office/powerpoint/2010/main" val="1208397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8918FB-6AAB-89C2-BF09-FEE4D2D45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725E2D-1F38-5C42-B6E8-AD79C3484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IaaS</a:t>
            </a:r>
            <a:r>
              <a:rPr lang="zh-TW" altLang="en-US" dirty="0"/>
              <a:t>、</a:t>
            </a:r>
            <a:r>
              <a:rPr lang="en-US" altLang="zh-TW" dirty="0"/>
              <a:t>PaaS</a:t>
            </a:r>
            <a:r>
              <a:rPr lang="zh-TW" altLang="en-US" dirty="0"/>
              <a:t>、</a:t>
            </a:r>
            <a:r>
              <a:rPr lang="en-US" altLang="zh-TW" dirty="0"/>
              <a:t>SaaS</a:t>
            </a:r>
            <a:endParaRPr lang="zh-TW" altLang="en-US" dirty="0"/>
          </a:p>
        </p:txBody>
      </p:sp>
      <p:pic>
        <p:nvPicPr>
          <p:cNvPr id="1026" name="Picture 2" descr="不同的雲端運算模型和服務結構">
            <a:extLst>
              <a:ext uri="{FF2B5EF4-FFF2-40B4-BE49-F238E27FC236}">
                <a16:creationId xmlns:a16="http://schemas.microsoft.com/office/drawing/2014/main" id="{E9C43272-49FE-E24F-85B1-3B04A8885C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530" y="1322967"/>
            <a:ext cx="9735637" cy="5476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5801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195610-4B05-B5CE-E779-B3AD8AC4B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目前</a:t>
            </a:r>
            <a:r>
              <a:rPr lang="en-US" altLang="zh-TW" dirty="0"/>
              <a:t>SQL Server</a:t>
            </a:r>
            <a:r>
              <a:rPr lang="zh-TW" altLang="en-US" dirty="0"/>
              <a:t>使用狀況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4004B3-1323-0EB7-1183-5C62705A2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800" b="1" dirty="0"/>
              <a:t>ChatGPT:</a:t>
            </a:r>
          </a:p>
          <a:p>
            <a:r>
              <a:rPr lang="zh-TW" altLang="en-US" b="1" dirty="0"/>
              <a:t>全球資料庫系統的排行</a:t>
            </a:r>
            <a:endParaRPr lang="en-US" altLang="zh-TW" b="1" dirty="0"/>
          </a:p>
          <a:p>
            <a:r>
              <a:rPr lang="en-US" altLang="zh-TW" sz="2800" b="1" dirty="0"/>
              <a:t>SQL Server On-Premises</a:t>
            </a:r>
            <a:r>
              <a:rPr lang="zh-TW" altLang="en-US" sz="2800" b="1" dirty="0"/>
              <a:t>以及</a:t>
            </a:r>
            <a:r>
              <a:rPr lang="en-US" altLang="zh-TW" sz="2800" b="1" dirty="0"/>
              <a:t>Cloud</a:t>
            </a:r>
            <a:r>
              <a:rPr lang="zh-TW" altLang="en-US" sz="2800" b="1" dirty="0"/>
              <a:t>的佔比為何</a:t>
            </a:r>
            <a:endParaRPr lang="en-US" altLang="zh-TW" sz="2800" b="1" dirty="0"/>
          </a:p>
          <a:p>
            <a:r>
              <a:rPr lang="en-US" altLang="zh-TW" b="1" dirty="0"/>
              <a:t>SQL Server </a:t>
            </a:r>
            <a:r>
              <a:rPr lang="zh-TW" altLang="en-US" b="1" dirty="0"/>
              <a:t>雲端的使用</a:t>
            </a:r>
            <a:r>
              <a:rPr lang="en-US" altLang="zh-TW" b="1" dirty="0"/>
              <a:t>Azure SQL, Managed Instance, VM</a:t>
            </a:r>
            <a:r>
              <a:rPr lang="zh-TW" altLang="en-US" b="1" dirty="0"/>
              <a:t>企業使用的佔比</a:t>
            </a:r>
            <a:endParaRPr lang="en-US" altLang="zh-TW" b="1" dirty="0"/>
          </a:p>
          <a:p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054028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340E75-0D67-9F1F-E3BB-F9C8403E4E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SQL Server</a:t>
            </a:r>
            <a:r>
              <a:rPr lang="zh-TW" altLang="en-US" dirty="0"/>
              <a:t>中建立資料庫</a:t>
            </a:r>
          </a:p>
        </p:txBody>
      </p:sp>
    </p:spTree>
    <p:extLst>
      <p:ext uri="{BB962C8B-B14F-4D97-AF65-F5344CB8AC3E}">
        <p14:creationId xmlns:p14="http://schemas.microsoft.com/office/powerpoint/2010/main" val="2611401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AB2290-589D-D9D4-315D-D7A99F50E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連線</a:t>
            </a:r>
            <a:r>
              <a:rPr lang="en-US" altLang="zh-TW" dirty="0"/>
              <a:t>SQL Server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835BFFF-63D4-0E5C-AD06-86540CB22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040" y="2166273"/>
            <a:ext cx="4972694" cy="280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874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</TotalTime>
  <Words>412</Words>
  <Application>Microsoft Office PowerPoint</Application>
  <PresentationFormat>寬螢幕</PresentationFormat>
  <Paragraphs>91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佈景主題</vt:lpstr>
      <vt:lpstr>關聯式資料庫</vt:lpstr>
      <vt:lpstr>資料庫的歷史</vt:lpstr>
      <vt:lpstr>關聯式資料庫(Relational Database)</vt:lpstr>
      <vt:lpstr>舉例說明</vt:lpstr>
      <vt:lpstr>資料庫系統(RDBMS) Relational Database Management System</vt:lpstr>
      <vt:lpstr>IaaS、PaaS、SaaS</vt:lpstr>
      <vt:lpstr>目前SQL Server使用狀況</vt:lpstr>
      <vt:lpstr>SQL Server中建立資料庫</vt:lpstr>
      <vt:lpstr>連線SQL Server</vt:lpstr>
      <vt:lpstr>Object Explorer中的Databases上按右鍵 =&gt; New Database…</vt:lpstr>
      <vt:lpstr>建立db01資料庫</vt:lpstr>
      <vt:lpstr>Object Explorer展開Databases=&gt;db01 =&gt;Tables右鍵=&gt;New=&gt;Table…</vt:lpstr>
      <vt:lpstr>建立欄位cust_id, cust_name, addr, phone 如下圖</vt:lpstr>
      <vt:lpstr>欄位cust_id上按右鍵=&gt;Set Primary Key</vt:lpstr>
      <vt:lpstr>按存檔=&gt;Table name: Customer</vt:lpstr>
      <vt:lpstr>展開Object Explorer, 在Tables節點上按重新整理</vt:lpstr>
      <vt:lpstr>dbo.Customer上右鍵=&gt;Edit Top 200 Rows</vt:lpstr>
      <vt:lpstr>輸入資料</vt:lpstr>
      <vt:lpstr>按一下New Query =&gt; 鍵入  SELECT * FROM dbo.Customer; 按F5執行，底下顯示出結果</vt:lpstr>
      <vt:lpstr>SQL Server的安裝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關聯式資料庫</dc:title>
  <dc:creator>JerryHuang 黃家瑞</dc:creator>
  <cp:lastModifiedBy>JerryHuang 黃家瑞</cp:lastModifiedBy>
  <cp:revision>4</cp:revision>
  <dcterms:created xsi:type="dcterms:W3CDTF">2023-04-20T05:53:20Z</dcterms:created>
  <dcterms:modified xsi:type="dcterms:W3CDTF">2025-04-18T01:45:33Z</dcterms:modified>
</cp:coreProperties>
</file>