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59"/>
  </p:notesMasterIdLst>
  <p:handoutMasterIdLst>
    <p:handoutMasterId r:id="rId60"/>
  </p:handoutMasterIdLst>
  <p:sldIdLst>
    <p:sldId id="256" r:id="rId2"/>
    <p:sldId id="268" r:id="rId3"/>
    <p:sldId id="328" r:id="rId4"/>
    <p:sldId id="329" r:id="rId5"/>
    <p:sldId id="269" r:id="rId6"/>
    <p:sldId id="330" r:id="rId7"/>
    <p:sldId id="270" r:id="rId8"/>
    <p:sldId id="272" r:id="rId9"/>
    <p:sldId id="271" r:id="rId10"/>
    <p:sldId id="326" r:id="rId11"/>
    <p:sldId id="279" r:id="rId12"/>
    <p:sldId id="327" r:id="rId13"/>
    <p:sldId id="281" r:id="rId14"/>
    <p:sldId id="282" r:id="rId15"/>
    <p:sldId id="285" r:id="rId16"/>
    <p:sldId id="335" r:id="rId17"/>
    <p:sldId id="286" r:id="rId18"/>
    <p:sldId id="287" r:id="rId19"/>
    <p:sldId id="320" r:id="rId20"/>
    <p:sldId id="331" r:id="rId21"/>
    <p:sldId id="332" r:id="rId22"/>
    <p:sldId id="333" r:id="rId23"/>
    <p:sldId id="334" r:id="rId24"/>
    <p:sldId id="264" r:id="rId25"/>
    <p:sldId id="267" r:id="rId26"/>
    <p:sldId id="263" r:id="rId27"/>
    <p:sldId id="283" r:id="rId28"/>
    <p:sldId id="336" r:id="rId29"/>
    <p:sldId id="265" r:id="rId30"/>
    <p:sldId id="338" r:id="rId31"/>
    <p:sldId id="337" r:id="rId32"/>
    <p:sldId id="339" r:id="rId33"/>
    <p:sldId id="340" r:id="rId34"/>
    <p:sldId id="341" r:id="rId35"/>
    <p:sldId id="342" r:id="rId36"/>
    <p:sldId id="288" r:id="rId37"/>
    <p:sldId id="289" r:id="rId38"/>
    <p:sldId id="343" r:id="rId39"/>
    <p:sldId id="310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353" r:id="rId50"/>
    <p:sldId id="354" r:id="rId51"/>
    <p:sldId id="355" r:id="rId52"/>
    <p:sldId id="356" r:id="rId53"/>
    <p:sldId id="357" r:id="rId54"/>
    <p:sldId id="296" r:id="rId55"/>
    <p:sldId id="315" r:id="rId56"/>
    <p:sldId id="317" r:id="rId57"/>
    <p:sldId id="321" r:id="rId5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CCFF"/>
    <a:srgbClr val="CCFFFF"/>
    <a:srgbClr val="E6FEE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4" autoAdjust="0"/>
    <p:restoredTop sz="94660"/>
  </p:normalViewPr>
  <p:slideViewPr>
    <p:cSldViewPr>
      <p:cViewPr varScale="1">
        <p:scale>
          <a:sx n="54" d="100"/>
          <a:sy n="54" d="100"/>
        </p:scale>
        <p:origin x="166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A0BFB2B6-8333-8637-5B8B-03092FCB67F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C102E906-6B85-5ADB-7438-E3AD317A148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A300A1F1-98C9-0E1B-AA97-CE6F0A3CCE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7F069156-355B-80C9-0309-4E36B1E73A2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6B287D-900F-4027-8FF8-C7294828DBD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827CDEB-880A-0C96-0588-9B2870F03E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74AAADF-03CA-6A72-8C40-28E1B44A7CB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90C63DEA-3545-FFDE-1C19-E66E0B16B30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A4BF1FF8-20D0-22BA-EF08-223EFE9B2E3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9E6A7747-0E46-F5C4-DEB3-6249AEC050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5C13F7B6-BF54-EA58-9BD6-03A6263592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701000-233C-435C-8745-15144D15F93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F9FAFE02-3664-423C-D31E-5074E09CBA1B}"/>
              </a:ext>
            </a:extLst>
          </p:cNvPr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3" name="Oval 7">
              <a:extLst>
                <a:ext uri="{FF2B5EF4-FFF2-40B4-BE49-F238E27FC236}">
                  <a16:creationId xmlns:a16="http://schemas.microsoft.com/office/drawing/2014/main" id="{C7E1D3D7-066C-2423-96E2-4C83EB9E45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>
                <a:latin typeface="Arial" charset="0"/>
              </a:endParaRPr>
            </a:p>
          </p:txBody>
        </p:sp>
        <p:sp>
          <p:nvSpPr>
            <p:cNvPr id="4" name="Rectangle 8">
              <a:extLst>
                <a:ext uri="{FF2B5EF4-FFF2-40B4-BE49-F238E27FC236}">
                  <a16:creationId xmlns:a16="http://schemas.microsoft.com/office/drawing/2014/main" id="{A703D2E9-CBA8-C39A-93C5-CBB99FD9C74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F3AED423-54F2-49F3-3864-638000D709A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zh-TW" sz="2400">
                <a:latin typeface="Times New Roman" pitchFamily="18" charset="0"/>
              </a:endParaRPr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7776F413-E137-4FFA-ECB7-D5F701974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6933E2BF-37E8-F7C1-4F3B-26754D1B5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>
                <a:latin typeface="Arial" charset="0"/>
              </a:endParaRPr>
            </a:p>
          </p:txBody>
        </p:sp>
      </p:grpSp>
      <p:sp>
        <p:nvSpPr>
          <p:cNvPr id="1945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94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EBC7D5E-E2A0-6885-BC6D-3708870871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6204418-9050-EAD2-FB22-5A0AD7BBD8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16893EE-B8DE-6A35-BBCC-CD26757A5A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30555D0-C72E-472C-92B2-DE6EA0EB181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3218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66AB3CA-D414-24DC-8F5D-E64304FC04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FB97399-FA24-BDF6-92BC-1C642D2171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92CF7AA-8AC7-EBF5-050B-0C6B87E845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4D0EB1-E336-49F8-B3D5-F6ADC0281FE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784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E279C0E-51AB-9D6C-F497-FBEEE9C944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52C7020-1BBC-0694-4474-0CB09A038E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8271CE3-473F-47A3-700F-54843FEC15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A83AA-47EC-4895-B722-54500CE33DB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9279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9530BD3-8346-D80C-E723-A2AC98EC19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20A2FD7-E0FE-8F2C-71A7-E95466B028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EA06EB4-2228-ED6E-DA09-96D0FD4656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BCE147-57E9-4459-934A-7E7BA0EA407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2162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0B53EFD-BE3F-18EE-FE83-E5E2A8CB4F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076A4D4-AA0E-0CB2-FFC0-2DA820A99B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01A6CB9-FD41-715F-9053-B57901C126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D85862-E9F2-4618-8B61-4D506CECF06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909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53A1C8-573F-4021-11F6-12C853BACD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E0D14DA-39B7-7E8A-060F-5120ECDBE6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264B5F1-A8FE-D6D3-24C8-01F8E598E8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3AC066-EE62-45E5-B576-33A9E33216C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9548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221888-6837-0B96-4FD9-0EC841EFDE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67D5F6-E5CD-11C0-CA4D-6AE726F79B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B0492A-8D53-754E-1154-3EE425852F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01A49A-620A-48E3-B06B-4DDE6CFC4F7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011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B4B7BE6-B8EF-9727-1658-140A19F6D7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D521C9F-BAE5-95BC-A028-C9330C150C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A39BC40-7796-116A-3B82-89B167FD6C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B6A428-2E11-4989-B615-CF16D406E81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513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66ABF15-14A8-491D-AE32-0092F124CA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924F1D53-C7FD-C041-B8F2-5D5EE24E38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74158AF-BB82-CEE8-4F24-DA1150D791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ABA826-EEF6-4E08-AB86-D5EFD255185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461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261CE17-27A0-B65B-31C8-0EAA2AA2E0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F15F805-6422-CF37-C014-7E0AA2B0E1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AB6AA17-ECB9-095A-080A-9FCC3CC8C3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1BEF84-CC0D-4BAB-AD7C-D7B8A68573D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389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D3DA30E-240A-1D1F-978D-BBB57078BA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8BA21B4-50B8-CC98-CE50-A6C2B8101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B1729B2-458F-9A55-1776-817D0A7BBB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60D604-D547-4762-A00C-AA5B0CEEE7E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196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D3C93B7-DE80-33C6-D8C3-F0FADD44A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E315BA8-5CC9-EA19-3B74-2932E2CF0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zh-TW" sz="2400">
              <a:latin typeface="Times New Roman" pitchFamily="18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02F2D31-7AFE-76E3-57E9-CD2AEA0D7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C2A5D20-A0E0-F9B5-688E-CC6ACF3215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61F520D8-7CF9-2C44-6021-E1DF51C961B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85326264-32FA-169F-F45D-867FA7913BB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94A974FD-E596-0229-9855-E600D6728D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/>
            </a:lvl1pPr>
          </a:lstStyle>
          <a:p>
            <a:fld id="{774F903E-F6D3-4A42-BA58-FEE7B446DAFE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18441" name="Freeform 9">
            <a:extLst>
              <a:ext uri="{FF2B5EF4-FFF2-40B4-BE49-F238E27FC236}">
                <a16:creationId xmlns:a16="http://schemas.microsoft.com/office/drawing/2014/main" id="{D2A4255C-B14D-F011-3330-3D71D8796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latin typeface="Arial" charset="0"/>
            </a:endParaRPr>
          </a:p>
        </p:txBody>
      </p:sp>
      <p:sp>
        <p:nvSpPr>
          <p:cNvPr id="18442" name="Freeform 10">
            <a:extLst>
              <a:ext uri="{FF2B5EF4-FFF2-40B4-BE49-F238E27FC236}">
                <a16:creationId xmlns:a16="http://schemas.microsoft.com/office/drawing/2014/main" id="{AEED2149-82D7-C107-1CCF-36AA27F8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1BDA775-0F20-521F-7942-3687952DFF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實體關聯圖 </a:t>
            </a:r>
            <a:r>
              <a:rPr lang="en-US" altLang="zh-TW"/>
              <a:t>&amp; </a:t>
            </a:r>
            <a:r>
              <a:rPr lang="zh-TW" altLang="en-US"/>
              <a:t>實體關聯模型</a:t>
            </a:r>
          </a:p>
        </p:txBody>
      </p:sp>
      <p:sp>
        <p:nvSpPr>
          <p:cNvPr id="3075" name="副標題 3">
            <a:extLst>
              <a:ext uri="{FF2B5EF4-FFF2-40B4-BE49-F238E27FC236}">
                <a16:creationId xmlns:a16="http://schemas.microsoft.com/office/drawing/2014/main" id="{F52EC876-A677-3DBB-8A15-7E40B078F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E5EB9296-1552-1396-2B39-A95463BF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019198E-A174-4A9B-A17B-4F7BD45C2C5A}" type="slidenum">
              <a:rPr kumimoji="0" lang="en-US" altLang="zh-TW"/>
              <a:pPr eaLnBrk="1" hangingPunct="1"/>
              <a:t>10</a:t>
            </a:fld>
            <a:endParaRPr kumimoji="0" lang="en-US" altLang="zh-TW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9189A55-B279-2577-DF61-C0364FBEBE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新細明體" panose="02020500000000000000" pitchFamily="18" charset="-120"/>
              </a:rPr>
              <a:t>實例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(Instance)</a:t>
            </a:r>
          </a:p>
        </p:txBody>
      </p:sp>
      <p:pic>
        <p:nvPicPr>
          <p:cNvPr id="12292" name="Picture 4" descr="Ch9-1-1-01">
            <a:extLst>
              <a:ext uri="{FF2B5EF4-FFF2-40B4-BE49-F238E27FC236}">
                <a16:creationId xmlns:a16="http://schemas.microsoft.com/office/drawing/2014/main" id="{4BDD36FA-11BF-B527-8ED8-818DEBD08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349500"/>
            <a:ext cx="8010525" cy="365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12D60E6B-D899-6622-22BE-2CFE0F22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70BE254-FDFA-47A9-B086-1B4CBDECD52F}" type="slidenum">
              <a:rPr kumimoji="0" lang="en-US" altLang="zh-TW"/>
              <a:pPr eaLnBrk="1" hangingPunct="1"/>
              <a:t>11</a:t>
            </a:fld>
            <a:endParaRPr kumimoji="0" lang="en-US" altLang="zh-TW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56F9D9D-9A13-82F4-E14E-255D90A84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新細明體" panose="02020500000000000000" pitchFamily="18" charset="-120"/>
              </a:rPr>
              <a:t>關聯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(Relationship) (1/4)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7E10D659-7926-B970-F290-500F3CDA5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41116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800">
                <a:latin typeface="新細明體" panose="02020500000000000000" pitchFamily="18" charset="-120"/>
              </a:rPr>
              <a:t>關聯可以連結一、二個或以上相關的實體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>
                <a:latin typeface="新細明體" panose="02020500000000000000" pitchFamily="18" charset="-120"/>
              </a:rPr>
              <a:t>關聯用來表示</a:t>
            </a:r>
            <a:r>
              <a:rPr lang="zh-TW" altLang="en-US" sz="2800">
                <a:solidFill>
                  <a:srgbClr val="FF3300"/>
                </a:solidFill>
                <a:latin typeface="新細明體" panose="02020500000000000000" pitchFamily="18" charset="-120"/>
              </a:rPr>
              <a:t>實體</a:t>
            </a:r>
            <a:r>
              <a:rPr lang="en-US" altLang="zh-TW" sz="2800">
                <a:solidFill>
                  <a:srgbClr val="FF3300"/>
                </a:solidFill>
                <a:latin typeface="新細明體" panose="02020500000000000000" pitchFamily="18" charset="-120"/>
              </a:rPr>
              <a:t>instance</a:t>
            </a:r>
            <a:r>
              <a:rPr lang="zh-TW" altLang="en-US" sz="2800">
                <a:latin typeface="新細明體" panose="02020500000000000000" pitchFamily="18" charset="-120"/>
              </a:rPr>
              <a:t>與實體</a:t>
            </a:r>
            <a:r>
              <a:rPr lang="en-US" altLang="zh-TW" sz="2800">
                <a:latin typeface="新細明體" panose="02020500000000000000" pitchFamily="18" charset="-120"/>
              </a:rPr>
              <a:t>instance</a:t>
            </a:r>
            <a:r>
              <a:rPr lang="zh-TW" altLang="en-US" sz="2800">
                <a:latin typeface="新細明體" panose="02020500000000000000" pitchFamily="18" charset="-120"/>
              </a:rPr>
              <a:t>間的關係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>
                <a:latin typeface="新細明體" panose="02020500000000000000" pitchFamily="18" charset="-120"/>
              </a:rPr>
              <a:t>使用</a:t>
            </a:r>
            <a:r>
              <a:rPr lang="zh-TW" altLang="en-US" sz="2800">
                <a:solidFill>
                  <a:srgbClr val="0000FF"/>
                </a:solidFill>
                <a:latin typeface="新細明體" panose="02020500000000000000" pitchFamily="18" charset="-120"/>
              </a:rPr>
              <a:t>菱形</a:t>
            </a:r>
            <a:r>
              <a:rPr lang="zh-TW" altLang="en-US" sz="2800">
                <a:latin typeface="新細明體" panose="02020500000000000000" pitchFamily="18" charset="-120"/>
              </a:rPr>
              <a:t>節點，在菱形端點使用實線與相關聯的實體連接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>
                <a:latin typeface="新細明體" panose="02020500000000000000" pitchFamily="18" charset="-120"/>
              </a:rPr>
              <a:t>關聯性的</a:t>
            </a:r>
            <a:r>
              <a:rPr lang="zh-TW" altLang="en-US" sz="2800">
                <a:solidFill>
                  <a:srgbClr val="FF3300"/>
                </a:solidFill>
                <a:latin typeface="新細明體" panose="02020500000000000000" pitchFamily="18" charset="-120"/>
              </a:rPr>
              <a:t>基數比</a:t>
            </a:r>
            <a:r>
              <a:rPr lang="zh-TW" altLang="en-US" sz="2800">
                <a:latin typeface="新細明體" panose="02020500000000000000" pitchFamily="18" charset="-120"/>
              </a:rPr>
              <a:t>限制條件可以限制關聯實體連接的實體個數，這是在實線連接菱形節點端所標示的</a:t>
            </a:r>
            <a:r>
              <a:rPr lang="en-US" altLang="zh-TW" sz="2800">
                <a:latin typeface="新細明體" panose="02020500000000000000" pitchFamily="18" charset="-120"/>
              </a:rPr>
              <a:t>1</a:t>
            </a:r>
            <a:r>
              <a:rPr lang="zh-TW" altLang="en-US" sz="2800">
                <a:latin typeface="新細明體" panose="02020500000000000000" pitchFamily="18" charset="-120"/>
              </a:rPr>
              <a:t>、</a:t>
            </a:r>
            <a:r>
              <a:rPr lang="en-US" altLang="zh-TW" sz="2800">
                <a:latin typeface="新細明體" panose="02020500000000000000" pitchFamily="18" charset="-120"/>
              </a:rPr>
              <a:t>N</a:t>
            </a:r>
            <a:r>
              <a:rPr lang="zh-TW" altLang="en-US" sz="2800">
                <a:latin typeface="新細明體" panose="02020500000000000000" pitchFamily="18" charset="-120"/>
              </a:rPr>
              <a:t>和</a:t>
            </a:r>
            <a:r>
              <a:rPr lang="en-US" altLang="zh-TW" sz="2800">
                <a:latin typeface="新細明體" panose="02020500000000000000" pitchFamily="18" charset="-120"/>
              </a:rPr>
              <a:t>M</a:t>
            </a:r>
            <a:r>
              <a:rPr lang="zh-TW" altLang="en-US" sz="2800">
                <a:latin typeface="新細明體" panose="02020500000000000000" pitchFamily="18" charset="-120"/>
              </a:rPr>
              <a:t>等個數值，分為三種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400">
                <a:solidFill>
                  <a:srgbClr val="FF3300"/>
                </a:solidFill>
                <a:latin typeface="新細明體" panose="02020500000000000000" pitchFamily="18" charset="-120"/>
              </a:rPr>
              <a:t>一對一、一對多、多對多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D933804A-369F-6D4A-E4DF-E97794AF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9F35F26-3AC4-4301-8156-5AB5FE8DAD6C}" type="slidenum">
              <a:rPr kumimoji="0" lang="en-US" altLang="zh-TW"/>
              <a:pPr eaLnBrk="1" hangingPunct="1"/>
              <a:t>12</a:t>
            </a:fld>
            <a:endParaRPr kumimoji="0" lang="en-US" altLang="zh-TW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13EE161C-68FE-342C-368B-7E567C031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新細明體" panose="02020500000000000000" pitchFamily="18" charset="-120"/>
              </a:rPr>
              <a:t>關聯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(Relationship) (2/4)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72B7238-ABB6-5950-958B-65177DD80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1808163"/>
          </a:xfrm>
        </p:spPr>
        <p:txBody>
          <a:bodyPr/>
          <a:lstStyle/>
          <a:p>
            <a:pPr eaLnBrk="1" hangingPunct="1"/>
            <a:r>
              <a:rPr lang="zh-TW" altLang="en-US" sz="3600">
                <a:solidFill>
                  <a:srgbClr val="FF3300"/>
                </a:solidFill>
                <a:latin typeface="新細明體" panose="02020500000000000000" pitchFamily="18" charset="-120"/>
              </a:rPr>
              <a:t>一對一關係</a:t>
            </a:r>
            <a:r>
              <a:rPr lang="zh-TW" altLang="en-US" sz="3600">
                <a:latin typeface="新細明體" panose="02020500000000000000" pitchFamily="18" charset="-120"/>
              </a:rPr>
              <a:t>：是指兩個實體</a:t>
            </a:r>
            <a:r>
              <a:rPr lang="en-US" altLang="zh-TW" sz="3600">
                <a:latin typeface="新細明體" panose="02020500000000000000" pitchFamily="18" charset="-120"/>
              </a:rPr>
              <a:t>instance</a:t>
            </a:r>
            <a:r>
              <a:rPr lang="zh-TW" altLang="en-US" sz="3600">
                <a:latin typeface="新細明體" panose="02020500000000000000" pitchFamily="18" charset="-120"/>
              </a:rPr>
              <a:t>之間存在</a:t>
            </a:r>
            <a:r>
              <a:rPr lang="en-US" altLang="zh-TW" sz="3600">
                <a:latin typeface="新細明體" panose="02020500000000000000" pitchFamily="18" charset="-120"/>
              </a:rPr>
              <a:t>1</a:t>
            </a:r>
            <a:r>
              <a:rPr lang="zh-TW" altLang="en-US" sz="3600">
                <a:latin typeface="新細明體" panose="02020500000000000000" pitchFamily="18" charset="-120"/>
              </a:rPr>
              <a:t>對</a:t>
            </a:r>
            <a:r>
              <a:rPr lang="en-US" altLang="zh-TW" sz="3600">
                <a:latin typeface="新細明體" panose="02020500000000000000" pitchFamily="18" charset="-120"/>
              </a:rPr>
              <a:t>1</a:t>
            </a:r>
            <a:r>
              <a:rPr lang="zh-TW" altLang="en-US" sz="3600">
                <a:latin typeface="新細明體" panose="02020500000000000000" pitchFamily="18" charset="-120"/>
              </a:rPr>
              <a:t>的關係</a:t>
            </a:r>
          </a:p>
        </p:txBody>
      </p:sp>
      <p:grpSp>
        <p:nvGrpSpPr>
          <p:cNvPr id="14341" name="Group 16">
            <a:extLst>
              <a:ext uri="{FF2B5EF4-FFF2-40B4-BE49-F238E27FC236}">
                <a16:creationId xmlns:a16="http://schemas.microsoft.com/office/drawing/2014/main" id="{4EE52914-9803-3263-3A1C-6CCE5B1B046D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860800"/>
            <a:ext cx="7531100" cy="2051050"/>
            <a:chOff x="567" y="2568"/>
            <a:chExt cx="4744" cy="1292"/>
          </a:xfrm>
        </p:grpSpPr>
        <p:sp>
          <p:nvSpPr>
            <p:cNvPr id="14342" name="AutoShape 4">
              <a:extLst>
                <a:ext uri="{FF2B5EF4-FFF2-40B4-BE49-F238E27FC236}">
                  <a16:creationId xmlns:a16="http://schemas.microsoft.com/office/drawing/2014/main" id="{50D7065D-A749-CD1A-655D-99CB3491F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568"/>
              <a:ext cx="4744" cy="1292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grpSp>
          <p:nvGrpSpPr>
            <p:cNvPr id="14343" name="Group 5">
              <a:extLst>
                <a:ext uri="{FF2B5EF4-FFF2-40B4-BE49-F238E27FC236}">
                  <a16:creationId xmlns:a16="http://schemas.microsoft.com/office/drawing/2014/main" id="{FAD7BC36-CA3F-FDFA-DE82-5594E2262A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3" y="2927"/>
              <a:ext cx="3832" cy="568"/>
              <a:chOff x="1023" y="2927"/>
              <a:chExt cx="3832" cy="568"/>
            </a:xfrm>
          </p:grpSpPr>
          <p:sp>
            <p:nvSpPr>
              <p:cNvPr id="14344" name="Rectangle 6">
                <a:extLst>
                  <a:ext uri="{FF2B5EF4-FFF2-40B4-BE49-F238E27FC236}">
                    <a16:creationId xmlns:a16="http://schemas.microsoft.com/office/drawing/2014/main" id="{50BE3FCD-654A-5D24-E10A-9B27DF670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" y="3023"/>
                <a:ext cx="1000" cy="424"/>
              </a:xfrm>
              <a:prstGeom prst="rect">
                <a:avLst/>
              </a:prstGeom>
              <a:solidFill>
                <a:srgbClr val="DADADA"/>
              </a:solidFill>
              <a:ln w="12700">
                <a:solidFill>
                  <a:srgbClr val="41414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4345" name="Rectangle 7">
                <a:extLst>
                  <a:ext uri="{FF2B5EF4-FFF2-40B4-BE49-F238E27FC236}">
                    <a16:creationId xmlns:a16="http://schemas.microsoft.com/office/drawing/2014/main" id="{21296A71-0E0E-6453-0554-0B000A22E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3" y="3105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zh-TW" altLang="en-US" sz="2400" b="1">
                    <a:latin typeface="Book Antiqua" panose="02040602050305030304" pitchFamily="18" charset="0"/>
                  </a:rPr>
                  <a:t>教師</a:t>
                </a:r>
              </a:p>
            </p:txBody>
          </p:sp>
          <p:sp>
            <p:nvSpPr>
              <p:cNvPr id="14346" name="AutoShape 8">
                <a:extLst>
                  <a:ext uri="{FF2B5EF4-FFF2-40B4-BE49-F238E27FC236}">
                    <a16:creationId xmlns:a16="http://schemas.microsoft.com/office/drawing/2014/main" id="{45277330-D59D-102E-DD9F-7B3333D21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5" y="2927"/>
                <a:ext cx="1096" cy="568"/>
              </a:xfrm>
              <a:prstGeom prst="diamond">
                <a:avLst/>
              </a:prstGeom>
              <a:solidFill>
                <a:srgbClr val="A2FFA3"/>
              </a:solidFill>
              <a:ln w="12700">
                <a:solidFill>
                  <a:srgbClr val="41414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4347" name="Rectangle 9">
                <a:extLst>
                  <a:ext uri="{FF2B5EF4-FFF2-40B4-BE49-F238E27FC236}">
                    <a16:creationId xmlns:a16="http://schemas.microsoft.com/office/drawing/2014/main" id="{4B22E50B-E94F-7EE7-FC85-EBED294EB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3067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zh-TW" altLang="en-US" sz="2400" b="1">
                    <a:latin typeface="Book Antiqua" panose="02040602050305030304" pitchFamily="18" charset="0"/>
                  </a:rPr>
                  <a:t>分配</a:t>
                </a:r>
              </a:p>
            </p:txBody>
          </p:sp>
          <p:sp>
            <p:nvSpPr>
              <p:cNvPr id="14348" name="Rectangle 10">
                <a:extLst>
                  <a:ext uri="{FF2B5EF4-FFF2-40B4-BE49-F238E27FC236}">
                    <a16:creationId xmlns:a16="http://schemas.microsoft.com/office/drawing/2014/main" id="{05DD020A-88AC-863A-362F-B3F4CAB6F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" y="3023"/>
                <a:ext cx="952" cy="424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rgbClr val="41414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eaLnBrk="1" hangingPunct="1"/>
                <a:endParaRPr lang="zh-TW" altLang="en-US"/>
              </a:p>
            </p:txBody>
          </p:sp>
          <p:sp>
            <p:nvSpPr>
              <p:cNvPr id="14349" name="Rectangle 11">
                <a:extLst>
                  <a:ext uri="{FF2B5EF4-FFF2-40B4-BE49-F238E27FC236}">
                    <a16:creationId xmlns:a16="http://schemas.microsoft.com/office/drawing/2014/main" id="{1E3F2666-1732-99E4-2916-AAA415721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" y="3115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r>
                  <a:rPr kumimoji="0" lang="zh-TW" altLang="en-US" sz="2400" b="1">
                    <a:latin typeface="Book Antiqua" panose="02040602050305030304" pitchFamily="18" charset="0"/>
                  </a:rPr>
                  <a:t>助教</a:t>
                </a:r>
              </a:p>
            </p:txBody>
          </p:sp>
          <p:sp>
            <p:nvSpPr>
              <p:cNvPr id="14350" name="Line 12">
                <a:extLst>
                  <a:ext uri="{FF2B5EF4-FFF2-40B4-BE49-F238E27FC236}">
                    <a16:creationId xmlns:a16="http://schemas.microsoft.com/office/drawing/2014/main" id="{F2E961CC-6F9C-D284-1B9D-423C0E080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27" y="3211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351" name="Line 13">
                <a:extLst>
                  <a:ext uri="{FF2B5EF4-FFF2-40B4-BE49-F238E27FC236}">
                    <a16:creationId xmlns:a16="http://schemas.microsoft.com/office/drawing/2014/main" id="{599DDFE2-5CBF-EEEF-B624-C03D0F2F2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211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4352" name="Text Box 14">
                <a:extLst>
                  <a:ext uri="{FF2B5EF4-FFF2-40B4-BE49-F238E27FC236}">
                    <a16:creationId xmlns:a16="http://schemas.microsoft.com/office/drawing/2014/main" id="{FD86CC93-A40E-42B6-914F-F358396AFD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5" y="2971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0" lang="en-US" altLang="zh-TW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4353" name="Text Box 15">
                <a:extLst>
                  <a:ext uri="{FF2B5EF4-FFF2-40B4-BE49-F238E27FC236}">
                    <a16:creationId xmlns:a16="http://schemas.microsoft.com/office/drawing/2014/main" id="{0DB9D0FF-A97B-995A-CF15-7350418B9C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1" y="2971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0" lang="en-US" altLang="zh-TW" sz="2400"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42594D81-4EE7-7CE1-6F48-3DDEE237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5ED894B-F46C-434F-8149-EB92708C6600}" type="slidenum">
              <a:rPr kumimoji="0" lang="en-US" altLang="zh-TW"/>
              <a:pPr eaLnBrk="1" hangingPunct="1"/>
              <a:t>13</a:t>
            </a:fld>
            <a:endParaRPr kumimoji="0" lang="en-US" altLang="zh-TW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90A56D6-DE65-AB78-4FB3-CD22FFB56D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新細明體" panose="02020500000000000000" pitchFamily="18" charset="-120"/>
              </a:rPr>
              <a:t>關聯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(Relationship) (3/4)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40231FB-A9DB-BEB4-FC13-4C0EBFA5E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10874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>
                <a:solidFill>
                  <a:srgbClr val="FF3300"/>
                </a:solidFill>
                <a:latin typeface="新細明體" panose="02020500000000000000" pitchFamily="18" charset="-120"/>
              </a:rPr>
              <a:t>一對多</a:t>
            </a:r>
            <a:r>
              <a:rPr lang="en-US" altLang="zh-TW" sz="2400">
                <a:solidFill>
                  <a:srgbClr val="FF3300"/>
                </a:solidFill>
                <a:latin typeface="新細明體" panose="02020500000000000000" pitchFamily="18" charset="-120"/>
              </a:rPr>
              <a:t>(</a:t>
            </a:r>
            <a:r>
              <a:rPr lang="zh-TW" altLang="en-US" sz="2400">
                <a:solidFill>
                  <a:srgbClr val="FF3300"/>
                </a:solidFill>
                <a:latin typeface="新細明體" panose="02020500000000000000" pitchFamily="18" charset="-120"/>
              </a:rPr>
              <a:t>或多對一</a:t>
            </a:r>
            <a:r>
              <a:rPr lang="en-US" altLang="zh-TW" sz="2400">
                <a:solidFill>
                  <a:srgbClr val="FF3300"/>
                </a:solidFill>
                <a:latin typeface="新細明體" panose="02020500000000000000" pitchFamily="18" charset="-120"/>
              </a:rPr>
              <a:t>)</a:t>
            </a:r>
            <a:r>
              <a:rPr lang="zh-TW" altLang="en-US" sz="2400">
                <a:solidFill>
                  <a:srgbClr val="FF3300"/>
                </a:solidFill>
                <a:latin typeface="新細明體" panose="02020500000000000000" pitchFamily="18" charset="-120"/>
              </a:rPr>
              <a:t>關係</a:t>
            </a:r>
            <a:r>
              <a:rPr lang="zh-TW" altLang="en-US" sz="2400">
                <a:latin typeface="新細明體" panose="02020500000000000000" pitchFamily="18" charset="-120"/>
              </a:rPr>
              <a:t>：是指一個實體</a:t>
            </a:r>
            <a:r>
              <a:rPr lang="en-US" altLang="zh-TW" sz="2400">
                <a:latin typeface="新細明體" panose="02020500000000000000" pitchFamily="18" charset="-120"/>
              </a:rPr>
              <a:t>instance</a:t>
            </a:r>
            <a:r>
              <a:rPr lang="zh-TW" altLang="en-US" sz="2400">
                <a:latin typeface="新細明體" panose="02020500000000000000" pitchFamily="18" charset="-120"/>
              </a:rPr>
              <a:t>能夠對應到另一個實體的許多個</a:t>
            </a:r>
            <a:r>
              <a:rPr lang="en-US" altLang="zh-TW" sz="2400">
                <a:latin typeface="新細明體" panose="02020500000000000000" pitchFamily="18" charset="-120"/>
              </a:rPr>
              <a:t>instance</a:t>
            </a:r>
            <a:r>
              <a:rPr lang="zh-TW" altLang="en-US" sz="2400">
                <a:latin typeface="新細明體" panose="02020500000000000000" pitchFamily="18" charset="-120"/>
              </a:rPr>
              <a:t>，反之，則只能對應到一個實體</a:t>
            </a:r>
            <a:r>
              <a:rPr lang="en-US" altLang="zh-TW" sz="2400">
                <a:latin typeface="新細明體" panose="02020500000000000000" pitchFamily="18" charset="-120"/>
              </a:rPr>
              <a:t>instance</a:t>
            </a:r>
          </a:p>
        </p:txBody>
      </p:sp>
      <p:grpSp>
        <p:nvGrpSpPr>
          <p:cNvPr id="15365" name="Group 29">
            <a:extLst>
              <a:ext uri="{FF2B5EF4-FFF2-40B4-BE49-F238E27FC236}">
                <a16:creationId xmlns:a16="http://schemas.microsoft.com/office/drawing/2014/main" id="{FA809925-6642-FED8-3198-B2CC9A6C138C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3141663"/>
            <a:ext cx="7058025" cy="1541462"/>
            <a:chOff x="793" y="1933"/>
            <a:chExt cx="4446" cy="971"/>
          </a:xfrm>
        </p:grpSpPr>
        <p:sp>
          <p:nvSpPr>
            <p:cNvPr id="15375" name="AutoShape 5">
              <a:extLst>
                <a:ext uri="{FF2B5EF4-FFF2-40B4-BE49-F238E27FC236}">
                  <a16:creationId xmlns:a16="http://schemas.microsoft.com/office/drawing/2014/main" id="{D7A06E45-CC78-6009-BA73-6ADF227E8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933"/>
              <a:ext cx="4446" cy="971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5376" name="Rectangle 6">
              <a:extLst>
                <a:ext uri="{FF2B5EF4-FFF2-40B4-BE49-F238E27FC236}">
                  <a16:creationId xmlns:a16="http://schemas.microsoft.com/office/drawing/2014/main" id="{CA8F2419-04D9-0646-F249-1E5155846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2207"/>
              <a:ext cx="1000" cy="424"/>
            </a:xfrm>
            <a:prstGeom prst="rect">
              <a:avLst/>
            </a:prstGeom>
            <a:solidFill>
              <a:srgbClr val="DADADA"/>
            </a:solidFill>
            <a:ln w="12700">
              <a:solidFill>
                <a:srgbClr val="41414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/>
                <a:t>教師</a:t>
              </a:r>
            </a:p>
          </p:txBody>
        </p:sp>
        <p:sp>
          <p:nvSpPr>
            <p:cNvPr id="15377" name="AutoShape 8">
              <a:extLst>
                <a:ext uri="{FF2B5EF4-FFF2-40B4-BE49-F238E27FC236}">
                  <a16:creationId xmlns:a16="http://schemas.microsoft.com/office/drawing/2014/main" id="{6FCD0860-5D79-562D-2C1F-09F9280D5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" y="2111"/>
              <a:ext cx="1096" cy="568"/>
            </a:xfrm>
            <a:prstGeom prst="diamond">
              <a:avLst/>
            </a:prstGeom>
            <a:solidFill>
              <a:srgbClr val="A2FFA3"/>
            </a:solidFill>
            <a:ln w="12700">
              <a:solidFill>
                <a:srgbClr val="41414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/>
                <a:t>指導</a:t>
              </a:r>
            </a:p>
          </p:txBody>
        </p:sp>
        <p:sp>
          <p:nvSpPr>
            <p:cNvPr id="15378" name="Rectangle 10">
              <a:extLst>
                <a:ext uri="{FF2B5EF4-FFF2-40B4-BE49-F238E27FC236}">
                  <a16:creationId xmlns:a16="http://schemas.microsoft.com/office/drawing/2014/main" id="{987649E2-49DC-5EAA-70CB-0B5380A18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2207"/>
              <a:ext cx="952" cy="42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41414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/>
                <a:t>學生</a:t>
              </a:r>
            </a:p>
          </p:txBody>
        </p:sp>
        <p:sp>
          <p:nvSpPr>
            <p:cNvPr id="15379" name="Line 12">
              <a:extLst>
                <a:ext uri="{FF2B5EF4-FFF2-40B4-BE49-F238E27FC236}">
                  <a16:creationId xmlns:a16="http://schemas.microsoft.com/office/drawing/2014/main" id="{8BFF5D2D-6D29-4071-7D08-7498545BD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7" y="2395"/>
              <a:ext cx="384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0" name="Line 13">
              <a:extLst>
                <a:ext uri="{FF2B5EF4-FFF2-40B4-BE49-F238E27FC236}">
                  <a16:creationId xmlns:a16="http://schemas.microsoft.com/office/drawing/2014/main" id="{959847F6-B86B-434C-A8EE-5A98B7518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395"/>
              <a:ext cx="384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1" name="Text Box 14">
              <a:extLst>
                <a:ext uri="{FF2B5EF4-FFF2-40B4-BE49-F238E27FC236}">
                  <a16:creationId xmlns:a16="http://schemas.microsoft.com/office/drawing/2014/main" id="{C94603DA-F73B-ED8F-48DD-2873917BA0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" y="2155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82" name="Text Box 15">
              <a:extLst>
                <a:ext uri="{FF2B5EF4-FFF2-40B4-BE49-F238E27FC236}">
                  <a16:creationId xmlns:a16="http://schemas.microsoft.com/office/drawing/2014/main" id="{16C7C433-ECE7-9B73-B175-8204F1525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1" y="2155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400">
                  <a:latin typeface="Times New Roman" panose="02020603050405020304" pitchFamily="18" charset="0"/>
                </a:rPr>
                <a:t>N</a:t>
              </a:r>
            </a:p>
          </p:txBody>
        </p:sp>
      </p:grpSp>
      <p:grpSp>
        <p:nvGrpSpPr>
          <p:cNvPr id="15366" name="Group 30">
            <a:extLst>
              <a:ext uri="{FF2B5EF4-FFF2-40B4-BE49-F238E27FC236}">
                <a16:creationId xmlns:a16="http://schemas.microsoft.com/office/drawing/2014/main" id="{28CEB794-59F3-D980-61D0-621EEA74833A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4797425"/>
            <a:ext cx="7058025" cy="1541463"/>
            <a:chOff x="793" y="2931"/>
            <a:chExt cx="4446" cy="971"/>
          </a:xfrm>
        </p:grpSpPr>
        <p:sp>
          <p:nvSpPr>
            <p:cNvPr id="15367" name="AutoShape 18">
              <a:extLst>
                <a:ext uri="{FF2B5EF4-FFF2-40B4-BE49-F238E27FC236}">
                  <a16:creationId xmlns:a16="http://schemas.microsoft.com/office/drawing/2014/main" id="{CF489E0F-052D-FFE4-6C7E-C42253720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931"/>
              <a:ext cx="4446" cy="971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5368" name="Rectangle 19">
              <a:extLst>
                <a:ext uri="{FF2B5EF4-FFF2-40B4-BE49-F238E27FC236}">
                  <a16:creationId xmlns:a16="http://schemas.microsoft.com/office/drawing/2014/main" id="{72017802-C6A9-9916-A2F4-965207F5B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3" y="3205"/>
              <a:ext cx="1000" cy="424"/>
            </a:xfrm>
            <a:prstGeom prst="rect">
              <a:avLst/>
            </a:prstGeom>
            <a:solidFill>
              <a:srgbClr val="DADADA"/>
            </a:solidFill>
            <a:ln w="12700">
              <a:solidFill>
                <a:srgbClr val="41414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/>
                <a:t>教師</a:t>
              </a:r>
            </a:p>
          </p:txBody>
        </p:sp>
        <p:sp>
          <p:nvSpPr>
            <p:cNvPr id="15369" name="AutoShape 21">
              <a:extLst>
                <a:ext uri="{FF2B5EF4-FFF2-40B4-BE49-F238E27FC236}">
                  <a16:creationId xmlns:a16="http://schemas.microsoft.com/office/drawing/2014/main" id="{67D7C0B0-6BF1-42BF-1A05-40055E988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" y="3109"/>
              <a:ext cx="1096" cy="568"/>
            </a:xfrm>
            <a:prstGeom prst="diamond">
              <a:avLst/>
            </a:prstGeom>
            <a:solidFill>
              <a:srgbClr val="A2FFA3"/>
            </a:solidFill>
            <a:ln w="12700">
              <a:solidFill>
                <a:srgbClr val="41414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/>
                <a:t>教授</a:t>
              </a:r>
            </a:p>
          </p:txBody>
        </p:sp>
        <p:sp>
          <p:nvSpPr>
            <p:cNvPr id="15370" name="Rectangle 23">
              <a:extLst>
                <a:ext uri="{FF2B5EF4-FFF2-40B4-BE49-F238E27FC236}">
                  <a16:creationId xmlns:a16="http://schemas.microsoft.com/office/drawing/2014/main" id="{5E8A11D4-20FA-E9D6-5E93-6D303F85F2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3205"/>
              <a:ext cx="952" cy="42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41414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/>
                <a:t>課程</a:t>
              </a:r>
            </a:p>
          </p:txBody>
        </p:sp>
        <p:sp>
          <p:nvSpPr>
            <p:cNvPr id="15371" name="Line 25">
              <a:extLst>
                <a:ext uri="{FF2B5EF4-FFF2-40B4-BE49-F238E27FC236}">
                  <a16:creationId xmlns:a16="http://schemas.microsoft.com/office/drawing/2014/main" id="{CBD0B7E0-05BF-15F8-91B2-92D4A920C0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7" y="3393"/>
              <a:ext cx="384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2" name="Line 26">
              <a:extLst>
                <a:ext uri="{FF2B5EF4-FFF2-40B4-BE49-F238E27FC236}">
                  <a16:creationId xmlns:a16="http://schemas.microsoft.com/office/drawing/2014/main" id="{CBDF1BA4-8DA5-48CD-5596-16B09A1E3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3393"/>
              <a:ext cx="384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73" name="Text Box 27">
              <a:extLst>
                <a:ext uri="{FF2B5EF4-FFF2-40B4-BE49-F238E27FC236}">
                  <a16:creationId xmlns:a16="http://schemas.microsoft.com/office/drawing/2014/main" id="{69AAFE76-A8E7-AE1C-8F14-3500A92B19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" y="3153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5374" name="Text Box 28">
              <a:extLst>
                <a:ext uri="{FF2B5EF4-FFF2-40B4-BE49-F238E27FC236}">
                  <a16:creationId xmlns:a16="http://schemas.microsoft.com/office/drawing/2014/main" id="{C76A99CE-5D3A-B75E-56F3-904CB34EA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1" y="3153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400">
                  <a:latin typeface="Times New Roman" panose="02020603050405020304" pitchFamily="18" charset="0"/>
                </a:rPr>
                <a:t>N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6EFE9905-808E-56BE-FE94-2B206B49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615A235-BED0-4884-9B10-2157432F3DD1}" type="slidenum">
              <a:rPr kumimoji="0" lang="en-US" altLang="zh-TW"/>
              <a:pPr eaLnBrk="1" hangingPunct="1"/>
              <a:t>14</a:t>
            </a:fld>
            <a:endParaRPr kumimoji="0" lang="en-US" altLang="zh-TW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A1EDE23-DDAF-3EB7-E238-2229321EE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新細明體" panose="02020500000000000000" pitchFamily="18" charset="-120"/>
              </a:rPr>
              <a:t>關聯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(Relationship) (4/4)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9DAA8B4F-AA5C-E9F3-0EDF-06C9DEB84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8715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800">
                <a:solidFill>
                  <a:srgbClr val="FF3300"/>
                </a:solidFill>
                <a:latin typeface="新細明體" panose="02020500000000000000" pitchFamily="18" charset="-120"/>
              </a:rPr>
              <a:t>多對多關係</a:t>
            </a:r>
            <a:r>
              <a:rPr lang="zh-TW" altLang="en-US" sz="2800">
                <a:latin typeface="新細明體" panose="02020500000000000000" pitchFamily="18" charset="-120"/>
              </a:rPr>
              <a:t>：是指實體與實體之間存在多對多的關係</a:t>
            </a:r>
          </a:p>
        </p:txBody>
      </p:sp>
      <p:grpSp>
        <p:nvGrpSpPr>
          <p:cNvPr id="16389" name="Group 48">
            <a:extLst>
              <a:ext uri="{FF2B5EF4-FFF2-40B4-BE49-F238E27FC236}">
                <a16:creationId xmlns:a16="http://schemas.microsoft.com/office/drawing/2014/main" id="{A6CF93C5-1BE9-E495-5398-46A0710FDFDC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924175"/>
            <a:ext cx="7058025" cy="1152525"/>
            <a:chOff x="839" y="1797"/>
            <a:chExt cx="4446" cy="726"/>
          </a:xfrm>
        </p:grpSpPr>
        <p:sp>
          <p:nvSpPr>
            <p:cNvPr id="16405" name="AutoShape 8">
              <a:extLst>
                <a:ext uri="{FF2B5EF4-FFF2-40B4-BE49-F238E27FC236}">
                  <a16:creationId xmlns:a16="http://schemas.microsoft.com/office/drawing/2014/main" id="{5DCAD092-6AD0-B613-2F45-DEB80B4E3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797"/>
              <a:ext cx="4446" cy="72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grpSp>
          <p:nvGrpSpPr>
            <p:cNvPr id="16406" name="Group 32">
              <a:extLst>
                <a:ext uri="{FF2B5EF4-FFF2-40B4-BE49-F238E27FC236}">
                  <a16:creationId xmlns:a16="http://schemas.microsoft.com/office/drawing/2014/main" id="{9BB44EB1-D1DE-7C4A-E933-31DACF5771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1842"/>
              <a:ext cx="3832" cy="568"/>
              <a:chOff x="1113" y="2157"/>
              <a:chExt cx="3832" cy="568"/>
            </a:xfrm>
          </p:grpSpPr>
          <p:sp>
            <p:nvSpPr>
              <p:cNvPr id="16407" name="Rectangle 9">
                <a:extLst>
                  <a:ext uri="{FF2B5EF4-FFF2-40B4-BE49-F238E27FC236}">
                    <a16:creationId xmlns:a16="http://schemas.microsoft.com/office/drawing/2014/main" id="{FC7EB63A-8E6D-2703-EB61-882EA8BF9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3" y="2253"/>
                <a:ext cx="1000" cy="424"/>
              </a:xfrm>
              <a:prstGeom prst="rect">
                <a:avLst/>
              </a:prstGeom>
              <a:solidFill>
                <a:srgbClr val="DADADA"/>
              </a:solidFill>
              <a:ln w="12700">
                <a:solidFill>
                  <a:srgbClr val="41414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/>
                  <a:t>學生</a:t>
                </a:r>
              </a:p>
            </p:txBody>
          </p:sp>
          <p:sp>
            <p:nvSpPr>
              <p:cNvPr id="16408" name="AutoShape 10">
                <a:extLst>
                  <a:ext uri="{FF2B5EF4-FFF2-40B4-BE49-F238E27FC236}">
                    <a16:creationId xmlns:a16="http://schemas.microsoft.com/office/drawing/2014/main" id="{AB31A010-D97C-F79F-C115-14F6AE22D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" y="2157"/>
                <a:ext cx="1096" cy="568"/>
              </a:xfrm>
              <a:prstGeom prst="diamond">
                <a:avLst/>
              </a:prstGeom>
              <a:solidFill>
                <a:srgbClr val="A2FFA3"/>
              </a:solidFill>
              <a:ln w="12700">
                <a:solidFill>
                  <a:srgbClr val="41414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/>
                  <a:t>選修</a:t>
                </a:r>
              </a:p>
            </p:txBody>
          </p:sp>
          <p:sp>
            <p:nvSpPr>
              <p:cNvPr id="16409" name="Rectangle 11">
                <a:extLst>
                  <a:ext uri="{FF2B5EF4-FFF2-40B4-BE49-F238E27FC236}">
                    <a16:creationId xmlns:a16="http://schemas.microsoft.com/office/drawing/2014/main" id="{E1018DCA-F726-CD7C-DBFE-F5A3B9D8F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2253"/>
                <a:ext cx="952" cy="424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rgbClr val="41414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 eaLnBrk="1" hangingPunct="1"/>
                <a:r>
                  <a:rPr lang="zh-TW" altLang="en-US"/>
                  <a:t>課程</a:t>
                </a:r>
              </a:p>
            </p:txBody>
          </p:sp>
          <p:sp>
            <p:nvSpPr>
              <p:cNvPr id="16410" name="Line 12">
                <a:extLst>
                  <a:ext uri="{FF2B5EF4-FFF2-40B4-BE49-F238E27FC236}">
                    <a16:creationId xmlns:a16="http://schemas.microsoft.com/office/drawing/2014/main" id="{FCF0F823-49A8-1D54-EDD0-EAA25A493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7" y="2441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1" name="Line 13">
                <a:extLst>
                  <a:ext uri="{FF2B5EF4-FFF2-40B4-BE49-F238E27FC236}">
                    <a16:creationId xmlns:a16="http://schemas.microsoft.com/office/drawing/2014/main" id="{6D02670F-92D1-552B-9704-30F1D69D0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5" y="2441"/>
                <a:ext cx="384" cy="0"/>
              </a:xfrm>
              <a:prstGeom prst="line">
                <a:avLst/>
              </a:prstGeom>
              <a:noFill/>
              <a:ln w="127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2" name="Text Box 14">
                <a:extLst>
                  <a:ext uri="{FF2B5EF4-FFF2-40B4-BE49-F238E27FC236}">
                    <a16:creationId xmlns:a16="http://schemas.microsoft.com/office/drawing/2014/main" id="{CE090338-9CE2-CD45-53E3-BF967CAED0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5" y="2201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0" lang="en-US" altLang="zh-TW" sz="2400">
                    <a:latin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16413" name="Text Box 15">
                <a:extLst>
                  <a:ext uri="{FF2B5EF4-FFF2-40B4-BE49-F238E27FC236}">
                    <a16:creationId xmlns:a16="http://schemas.microsoft.com/office/drawing/2014/main" id="{0DD28429-2E51-42E8-C9FC-8DF9413AA2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1" y="2201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0" lang="en-US" altLang="zh-TW" sz="2400">
                    <a:latin typeface="Times New Roman" panose="02020603050405020304" pitchFamily="18" charset="0"/>
                  </a:rPr>
                  <a:t>N</a:t>
                </a:r>
              </a:p>
            </p:txBody>
          </p:sp>
        </p:grpSp>
      </p:grpSp>
      <p:sp>
        <p:nvSpPr>
          <p:cNvPr id="16390" name="Text Box 19">
            <a:extLst>
              <a:ext uri="{FF2B5EF4-FFF2-40B4-BE49-F238E27FC236}">
                <a16:creationId xmlns:a16="http://schemas.microsoft.com/office/drawing/2014/main" id="{DA2CA823-681E-4FA2-118E-DF2011B00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4070350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2000" b="1">
                <a:latin typeface="Book Antiqua" panose="02040602050305030304" pitchFamily="18" charset="0"/>
              </a:rPr>
              <a:t>資料庫</a:t>
            </a:r>
          </a:p>
        </p:txBody>
      </p:sp>
      <p:sp>
        <p:nvSpPr>
          <p:cNvPr id="16391" name="Text Box 33">
            <a:extLst>
              <a:ext uri="{FF2B5EF4-FFF2-40B4-BE49-F238E27FC236}">
                <a16:creationId xmlns:a16="http://schemas.microsoft.com/office/drawing/2014/main" id="{E6EEC509-C04D-A895-80BD-FDB8FE454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149725"/>
            <a:ext cx="806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000" b="1">
                <a:latin typeface="Book Antiqua" panose="02040602050305030304" pitchFamily="18" charset="0"/>
              </a:rPr>
              <a:t>Chen</a:t>
            </a:r>
          </a:p>
        </p:txBody>
      </p:sp>
      <p:sp>
        <p:nvSpPr>
          <p:cNvPr id="16392" name="Text Box 34">
            <a:extLst>
              <a:ext uri="{FF2B5EF4-FFF2-40B4-BE49-F238E27FC236}">
                <a16:creationId xmlns:a16="http://schemas.microsoft.com/office/drawing/2014/main" id="{375C31C0-ACC3-1077-F685-E304CDFE9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5216525"/>
            <a:ext cx="776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000" b="1">
                <a:latin typeface="Book Antiqua" panose="02040602050305030304" pitchFamily="18" charset="0"/>
              </a:rPr>
              <a:t>Peter</a:t>
            </a:r>
          </a:p>
        </p:txBody>
      </p:sp>
      <p:sp>
        <p:nvSpPr>
          <p:cNvPr id="16393" name="Text Box 35">
            <a:extLst>
              <a:ext uri="{FF2B5EF4-FFF2-40B4-BE49-F238E27FC236}">
                <a16:creationId xmlns:a16="http://schemas.microsoft.com/office/drawing/2014/main" id="{97AE9A0B-99B8-3024-625E-6C208E451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6207125"/>
            <a:ext cx="776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 sz="2000" b="1">
                <a:latin typeface="Book Antiqua" panose="02040602050305030304" pitchFamily="18" charset="0"/>
              </a:rPr>
              <a:t>Sally</a:t>
            </a:r>
          </a:p>
        </p:txBody>
      </p:sp>
      <p:sp>
        <p:nvSpPr>
          <p:cNvPr id="16394" name="Text Box 36">
            <a:extLst>
              <a:ext uri="{FF2B5EF4-FFF2-40B4-BE49-F238E27FC236}">
                <a16:creationId xmlns:a16="http://schemas.microsoft.com/office/drawing/2014/main" id="{D97711C3-9369-7806-3D54-A0AB17D8A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150" y="4676775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2000" b="1">
                <a:latin typeface="Book Antiqua" panose="02040602050305030304" pitchFamily="18" charset="0"/>
              </a:rPr>
              <a:t>程式設計</a:t>
            </a:r>
          </a:p>
        </p:txBody>
      </p:sp>
      <p:sp>
        <p:nvSpPr>
          <p:cNvPr id="16395" name="Text Box 37">
            <a:extLst>
              <a:ext uri="{FF2B5EF4-FFF2-40B4-BE49-F238E27FC236}">
                <a16:creationId xmlns:a16="http://schemas.microsoft.com/office/drawing/2014/main" id="{86D4730E-238F-2436-2F14-4B7B2F161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5550" y="566737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2000" b="1">
                <a:latin typeface="Book Antiqua" panose="02040602050305030304" pitchFamily="18" charset="0"/>
              </a:rPr>
              <a:t>管理學</a:t>
            </a:r>
          </a:p>
        </p:txBody>
      </p:sp>
      <p:sp>
        <p:nvSpPr>
          <p:cNvPr id="16396" name="Text Box 38">
            <a:extLst>
              <a:ext uri="{FF2B5EF4-FFF2-40B4-BE49-F238E27FC236}">
                <a16:creationId xmlns:a16="http://schemas.microsoft.com/office/drawing/2014/main" id="{86AE870B-1883-619D-0BC3-616F164C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9350" y="62007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zh-TW" altLang="en-US" sz="2000" b="1">
                <a:latin typeface="Book Antiqua" panose="02040602050305030304" pitchFamily="18" charset="0"/>
              </a:rPr>
              <a:t>國文</a:t>
            </a:r>
          </a:p>
        </p:txBody>
      </p:sp>
      <p:sp>
        <p:nvSpPr>
          <p:cNvPr id="16397" name="Line 39">
            <a:extLst>
              <a:ext uri="{FF2B5EF4-FFF2-40B4-BE49-F238E27FC236}">
                <a16:creationId xmlns:a16="http://schemas.microsoft.com/office/drawing/2014/main" id="{78AF49D7-49F7-18A8-969E-1DF7DB3F6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1550" y="4302125"/>
            <a:ext cx="51816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8" name="Line 40">
            <a:extLst>
              <a:ext uri="{FF2B5EF4-FFF2-40B4-BE49-F238E27FC236}">
                <a16:creationId xmlns:a16="http://schemas.microsoft.com/office/drawing/2014/main" id="{9694F0AA-55B4-D909-5074-DE6EEFE31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5350" y="4302125"/>
            <a:ext cx="5410200" cy="2133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9" name="Line 41">
            <a:extLst>
              <a:ext uri="{FF2B5EF4-FFF2-40B4-BE49-F238E27FC236}">
                <a16:creationId xmlns:a16="http://schemas.microsoft.com/office/drawing/2014/main" id="{5F35FB45-060C-5094-7D8A-F2121B73D3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1550" y="4302125"/>
            <a:ext cx="51816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00" name="Line 42">
            <a:extLst>
              <a:ext uri="{FF2B5EF4-FFF2-40B4-BE49-F238E27FC236}">
                <a16:creationId xmlns:a16="http://schemas.microsoft.com/office/drawing/2014/main" id="{AA5EF879-8FD1-1E0D-607F-6C69BBBDD7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1550" y="4835525"/>
            <a:ext cx="5105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01" name="Line 43">
            <a:extLst>
              <a:ext uri="{FF2B5EF4-FFF2-40B4-BE49-F238E27FC236}">
                <a16:creationId xmlns:a16="http://schemas.microsoft.com/office/drawing/2014/main" id="{162C4E98-F7AE-BD26-D9B3-3186486DC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7750" y="5445125"/>
            <a:ext cx="5181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02" name="Line 44">
            <a:extLst>
              <a:ext uri="{FF2B5EF4-FFF2-40B4-BE49-F238E27FC236}">
                <a16:creationId xmlns:a16="http://schemas.microsoft.com/office/drawing/2014/main" id="{67EBDEF6-A9C7-CAC6-9E46-F1D15C0030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1550" y="4302125"/>
            <a:ext cx="5257800" cy="21336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03" name="Line 45">
            <a:extLst>
              <a:ext uri="{FF2B5EF4-FFF2-40B4-BE49-F238E27FC236}">
                <a16:creationId xmlns:a16="http://schemas.microsoft.com/office/drawing/2014/main" id="{AD169A8F-FD98-D504-7186-5749375EF7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7750" y="4835525"/>
            <a:ext cx="5029200" cy="16002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404" name="Line 46">
            <a:extLst>
              <a:ext uri="{FF2B5EF4-FFF2-40B4-BE49-F238E27FC236}">
                <a16:creationId xmlns:a16="http://schemas.microsoft.com/office/drawing/2014/main" id="{A37030AC-3B00-541D-4FF4-C8FBA05DB1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7750" y="5902325"/>
            <a:ext cx="5334000" cy="533400"/>
          </a:xfrm>
          <a:prstGeom prst="line">
            <a:avLst/>
          </a:prstGeom>
          <a:noFill/>
          <a:ln w="25400">
            <a:solidFill>
              <a:srgbClr val="114FFB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C0DF2C42-A97D-CFF6-39A5-84BD28E3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7F27D69-98A8-4F52-B257-4190C75B996C}" type="slidenum">
              <a:rPr kumimoji="0" lang="en-US" altLang="zh-TW"/>
              <a:pPr eaLnBrk="1" hangingPunct="1"/>
              <a:t>15</a:t>
            </a:fld>
            <a:endParaRPr kumimoji="0" lang="en-US" altLang="zh-TW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F982F5F-609C-8698-ED3B-F966B932B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新細明體" panose="02020500000000000000" pitchFamily="18" charset="-120"/>
              </a:rPr>
              <a:t>關聯的基數</a:t>
            </a:r>
          </a:p>
        </p:txBody>
      </p:sp>
      <p:sp>
        <p:nvSpPr>
          <p:cNvPr id="17412" name="AutoShape 4">
            <a:extLst>
              <a:ext uri="{FF2B5EF4-FFF2-40B4-BE49-F238E27FC236}">
                <a16:creationId xmlns:a16="http://schemas.microsoft.com/office/drawing/2014/main" id="{7EB72822-00D1-6ACA-D5B0-4C9945A27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205038"/>
            <a:ext cx="6832600" cy="1049337"/>
          </a:xfrm>
          <a:prstGeom prst="roundRect">
            <a:avLst>
              <a:gd name="adj" fmla="val 12495"/>
            </a:avLst>
          </a:prstGeom>
          <a:solidFill>
            <a:srgbClr val="FFFF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kumimoji="0" lang="en-US" altLang="zh-TW" sz="2400">
                <a:solidFill>
                  <a:srgbClr val="0000FF"/>
                </a:solidFill>
                <a:latin typeface="新細明體" panose="02020500000000000000" pitchFamily="18" charset="-120"/>
              </a:rPr>
              <a:t>1 </a:t>
            </a:r>
            <a:r>
              <a:rPr kumimoji="0" lang="zh-TW" altLang="en-US" sz="2400">
                <a:solidFill>
                  <a:srgbClr val="0000FF"/>
                </a:solidFill>
                <a:latin typeface="新細明體" panose="02020500000000000000" pitchFamily="18" charset="-120"/>
              </a:rPr>
              <a:t>或 </a:t>
            </a:r>
            <a:r>
              <a:rPr kumimoji="0" lang="en-US" altLang="zh-TW" sz="2400">
                <a:solidFill>
                  <a:srgbClr val="0000FF"/>
                </a:solidFill>
                <a:latin typeface="新細明體" panose="02020500000000000000" pitchFamily="18" charset="-120"/>
              </a:rPr>
              <a:t>N </a:t>
            </a:r>
            <a:r>
              <a:rPr kumimoji="0" lang="zh-TW" altLang="en-US" sz="2400">
                <a:solidFill>
                  <a:srgbClr val="0000FF"/>
                </a:solidFill>
                <a:latin typeface="新細明體" panose="02020500000000000000" pitchFamily="18" charset="-120"/>
              </a:rPr>
              <a:t>的關係稱為關聯的</a:t>
            </a:r>
            <a:r>
              <a:rPr kumimoji="0" lang="zh-TW" altLang="en-US" sz="2400">
                <a:solidFill>
                  <a:srgbClr val="FF3300"/>
                </a:solidFill>
                <a:latin typeface="新細明體" panose="02020500000000000000" pitchFamily="18" charset="-120"/>
              </a:rPr>
              <a:t>基數 </a:t>
            </a:r>
            <a:r>
              <a:rPr kumimoji="0" lang="en-US" altLang="zh-TW" sz="2400">
                <a:solidFill>
                  <a:srgbClr val="FF3300"/>
                </a:solidFill>
                <a:latin typeface="新細明體" panose="02020500000000000000" pitchFamily="18" charset="-120"/>
              </a:rPr>
              <a:t>(cardinality),</a:t>
            </a:r>
            <a:r>
              <a:rPr kumimoji="0" lang="en-US" altLang="zh-TW" sz="2400">
                <a:solidFill>
                  <a:srgbClr val="0000FF"/>
                </a:solidFill>
                <a:latin typeface="新細明體" panose="02020500000000000000" pitchFamily="18" charset="-120"/>
              </a:rPr>
              <a:t> </a:t>
            </a:r>
          </a:p>
          <a:p>
            <a:pPr algn="ctr" eaLnBrk="1" hangingPunct="1"/>
            <a:r>
              <a:rPr kumimoji="0" lang="zh-TW" altLang="en-US" sz="2400">
                <a:solidFill>
                  <a:srgbClr val="0000FF"/>
                </a:solidFill>
                <a:latin typeface="新細明體" panose="02020500000000000000" pitchFamily="18" charset="-120"/>
              </a:rPr>
              <a:t>它代表一個實體與另一個實體的對應關係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BD72521A-FA95-67CF-3612-39EC14BB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2544490-DCE4-43C0-9348-E09CB083E729}" type="slidenum">
              <a:rPr kumimoji="0" lang="en-US" altLang="zh-TW"/>
              <a:pPr eaLnBrk="1" hangingPunct="1"/>
              <a:t>16</a:t>
            </a:fld>
            <a:endParaRPr kumimoji="0" lang="en-US" altLang="zh-TW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223AD43-1514-B0ED-9F58-0C852AFEF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200"/>
              <a:t>識別關聯 </a:t>
            </a:r>
            <a:r>
              <a:rPr lang="en-US" altLang="zh-TW" sz="3200"/>
              <a:t>(Identifying Relationship</a:t>
            </a:r>
            <a:r>
              <a:rPr lang="en-US" altLang="zh-TW" sz="3200" u="sng"/>
              <a:t>)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86149A9D-6277-6B03-D477-89946966C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3032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>
                <a:solidFill>
                  <a:srgbClr val="FF3300"/>
                </a:solidFill>
              </a:rPr>
              <a:t>弱實體</a:t>
            </a:r>
            <a:r>
              <a:rPr lang="zh-TW" altLang="en-US"/>
              <a:t>一定需要關聯到一個實體，以便識別其身份，這個實體也稱為「</a:t>
            </a:r>
            <a:r>
              <a:rPr lang="zh-TW" altLang="en-US">
                <a:solidFill>
                  <a:srgbClr val="0000FF"/>
                </a:solidFill>
              </a:rPr>
              <a:t>識別實體</a:t>
            </a:r>
            <a:r>
              <a:rPr lang="zh-TW" altLang="en-US"/>
              <a:t>」（</a:t>
            </a:r>
            <a:r>
              <a:rPr lang="en-US" altLang="zh-TW"/>
              <a:t>Identifying Entity</a:t>
            </a:r>
            <a:r>
              <a:rPr lang="zh-TW" altLang="en-US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其連結使用的關聯稱為識別關聯（</a:t>
            </a:r>
            <a:r>
              <a:rPr lang="en-US" altLang="zh-TW"/>
              <a:t>Identifying Relationship</a:t>
            </a:r>
            <a:r>
              <a:rPr lang="zh-TW" altLang="en-US"/>
              <a:t>）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以雙框的菱形圖形符號來表示</a:t>
            </a:r>
          </a:p>
        </p:txBody>
      </p:sp>
      <p:grpSp>
        <p:nvGrpSpPr>
          <p:cNvPr id="18437" name="Group 7">
            <a:extLst>
              <a:ext uri="{FF2B5EF4-FFF2-40B4-BE49-F238E27FC236}">
                <a16:creationId xmlns:a16="http://schemas.microsoft.com/office/drawing/2014/main" id="{C3E993E6-09D9-C3DD-D622-098D9F8E6553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5229225"/>
            <a:ext cx="2881313" cy="1268413"/>
            <a:chOff x="1746" y="3385"/>
            <a:chExt cx="1815" cy="799"/>
          </a:xfrm>
        </p:grpSpPr>
        <p:sp>
          <p:nvSpPr>
            <p:cNvPr id="18438" name="AutoShape 4">
              <a:extLst>
                <a:ext uri="{FF2B5EF4-FFF2-40B4-BE49-F238E27FC236}">
                  <a16:creationId xmlns:a16="http://schemas.microsoft.com/office/drawing/2014/main" id="{575F23EA-A578-0C0D-D171-844040DAB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385"/>
              <a:ext cx="1815" cy="799"/>
            </a:xfrm>
            <a:prstGeom prst="flowChartDecision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8439" name="AutoShape 6">
              <a:extLst>
                <a:ext uri="{FF2B5EF4-FFF2-40B4-BE49-F238E27FC236}">
                  <a16:creationId xmlns:a16="http://schemas.microsoft.com/office/drawing/2014/main" id="{5D8AA7F3-0531-50DE-8F39-A0C93B181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475"/>
              <a:ext cx="1542" cy="635"/>
            </a:xfrm>
            <a:prstGeom prst="flowChartDecision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FF"/>
                  </a:solidFill>
                </a:rPr>
                <a:t>識別關聯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6D75B149-AE2E-35A8-1109-F02B60B3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5A10F65-AC3A-4927-8B4B-1354E262B9F4}" type="slidenum">
              <a:rPr kumimoji="0" lang="en-US" altLang="zh-TW"/>
              <a:pPr eaLnBrk="1" hangingPunct="1"/>
              <a:t>17</a:t>
            </a:fld>
            <a:endParaRPr kumimoji="0" lang="en-US" altLang="zh-TW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296522D-C6B2-8743-5054-1C29D8801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158038" cy="1033462"/>
          </a:xfrm>
        </p:spPr>
        <p:txBody>
          <a:bodyPr/>
          <a:lstStyle/>
          <a:p>
            <a:pPr eaLnBrk="1" hangingPunct="1"/>
            <a:r>
              <a:rPr kumimoji="0" lang="zh-TW" altLang="en-US" sz="2800">
                <a:solidFill>
                  <a:schemeClr val="tx1"/>
                </a:solidFill>
              </a:rPr>
              <a:t>關聯的維度</a:t>
            </a:r>
            <a:r>
              <a:rPr kumimoji="0" lang="en-US" altLang="zh-TW" sz="2800">
                <a:solidFill>
                  <a:schemeClr val="tx1"/>
                </a:solidFill>
              </a:rPr>
              <a:t>(Degree of a Relationship) (1/3)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7C680C3-37E0-8E63-34CB-44742F26A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101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zh-TW" altLang="en-US" sz="2800"/>
              <a:t>係指，有多少個實體參與了這個關聯</a:t>
            </a:r>
            <a:r>
              <a:rPr kumimoji="0" lang="en-US" altLang="zh-TW" sz="2800"/>
              <a:t>?</a:t>
            </a:r>
          </a:p>
          <a:p>
            <a:pPr eaLnBrk="1" hangingPunct="1">
              <a:lnSpc>
                <a:spcPct val="90000"/>
              </a:lnSpc>
            </a:pPr>
            <a:r>
              <a:rPr kumimoji="0" lang="zh-TW" altLang="en-US" sz="2800"/>
              <a:t>一維關聯：僅有一個實體</a:t>
            </a:r>
          </a:p>
        </p:txBody>
      </p:sp>
      <p:grpSp>
        <p:nvGrpSpPr>
          <p:cNvPr id="19461" name="Group 55">
            <a:extLst>
              <a:ext uri="{FF2B5EF4-FFF2-40B4-BE49-F238E27FC236}">
                <a16:creationId xmlns:a16="http://schemas.microsoft.com/office/drawing/2014/main" id="{A81637AE-29AE-4658-EB4E-57D1F5774DAB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3357563"/>
            <a:ext cx="3340100" cy="1905000"/>
            <a:chOff x="975" y="2115"/>
            <a:chExt cx="2104" cy="1200"/>
          </a:xfrm>
        </p:grpSpPr>
        <p:sp>
          <p:nvSpPr>
            <p:cNvPr id="19474" name="Rectangle 56">
              <a:extLst>
                <a:ext uri="{FF2B5EF4-FFF2-40B4-BE49-F238E27FC236}">
                  <a16:creationId xmlns:a16="http://schemas.microsoft.com/office/drawing/2014/main" id="{05963368-90B5-D414-15F6-BB6369567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2244"/>
              <a:ext cx="1048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75" name="Rectangle 57">
              <a:extLst>
                <a:ext uri="{FF2B5EF4-FFF2-40B4-BE49-F238E27FC236}">
                  <a16:creationId xmlns:a16="http://schemas.microsoft.com/office/drawing/2014/main" id="{F0192FB3-7988-F14A-FB4A-74655F9FA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599"/>
              <a:ext cx="856" cy="376"/>
            </a:xfrm>
            <a:prstGeom prst="rect">
              <a:avLst/>
            </a:prstGeom>
            <a:solidFill>
              <a:srgbClr val="DADAD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/>
                <a:t>員工</a:t>
              </a:r>
            </a:p>
          </p:txBody>
        </p:sp>
        <p:sp>
          <p:nvSpPr>
            <p:cNvPr id="19476" name="AutoShape 58">
              <a:extLst>
                <a:ext uri="{FF2B5EF4-FFF2-40B4-BE49-F238E27FC236}">
                  <a16:creationId xmlns:a16="http://schemas.microsoft.com/office/drawing/2014/main" id="{8161EC28-4940-C816-B0F1-05A68842A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1" y="2455"/>
              <a:ext cx="1048" cy="568"/>
            </a:xfrm>
            <a:prstGeom prst="diamond">
              <a:avLst/>
            </a:prstGeom>
            <a:solidFill>
              <a:srgbClr val="A2FFA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/>
                <a:t>管理</a:t>
              </a:r>
            </a:p>
          </p:txBody>
        </p:sp>
        <p:sp>
          <p:nvSpPr>
            <p:cNvPr id="19477" name="Line 59">
              <a:extLst>
                <a:ext uri="{FF2B5EF4-FFF2-40B4-BE49-F238E27FC236}">
                  <a16:creationId xmlns:a16="http://schemas.microsoft.com/office/drawing/2014/main" id="{997B3E8D-470C-9D6D-8335-2DB8B0149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" y="3315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8" name="Line 60">
              <a:extLst>
                <a:ext uri="{FF2B5EF4-FFF2-40B4-BE49-F238E27FC236}">
                  <a16:creationId xmlns:a16="http://schemas.microsoft.com/office/drawing/2014/main" id="{560AC728-E16F-19E5-1630-CFBE86B3D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5" y="302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9" name="Line 61">
              <a:extLst>
                <a:ext uri="{FF2B5EF4-FFF2-40B4-BE49-F238E27FC236}">
                  <a16:creationId xmlns:a16="http://schemas.microsoft.com/office/drawing/2014/main" id="{B6AF9AED-2353-CD1E-39A2-FC5837C37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3" y="2115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80" name="Line 62">
              <a:extLst>
                <a:ext uri="{FF2B5EF4-FFF2-40B4-BE49-F238E27FC236}">
                  <a16:creationId xmlns:a16="http://schemas.microsoft.com/office/drawing/2014/main" id="{43B4555B-00C1-504F-1808-1A68780ED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" y="2115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81" name="Line 63">
              <a:extLst>
                <a:ext uri="{FF2B5EF4-FFF2-40B4-BE49-F238E27FC236}">
                  <a16:creationId xmlns:a16="http://schemas.microsoft.com/office/drawing/2014/main" id="{7A73D12B-B23E-D8B4-DE98-E103C47F6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7" y="2115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82" name="Line 64">
              <a:extLst>
                <a:ext uri="{FF2B5EF4-FFF2-40B4-BE49-F238E27FC236}">
                  <a16:creationId xmlns:a16="http://schemas.microsoft.com/office/drawing/2014/main" id="{DED6320F-5543-3DF5-07EE-3DB638ACB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" y="2979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83" name="Text Box 65">
              <a:extLst>
                <a:ext uri="{FF2B5EF4-FFF2-40B4-BE49-F238E27FC236}">
                  <a16:creationId xmlns:a16="http://schemas.microsoft.com/office/drawing/2014/main" id="{F8A2E427-F26B-7314-6E20-41D08775C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6" y="301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84" name="Text Box 66">
              <a:extLst>
                <a:ext uri="{FF2B5EF4-FFF2-40B4-BE49-F238E27FC236}">
                  <a16:creationId xmlns:a16="http://schemas.microsoft.com/office/drawing/2014/main" id="{FE85A28F-0851-623A-2A25-996E940F3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2317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000">
                  <a:latin typeface="Times New Roman" panose="02020603050405020304" pitchFamily="18" charset="0"/>
                </a:rPr>
                <a:t>N</a:t>
              </a:r>
            </a:p>
          </p:txBody>
        </p:sp>
      </p:grpSp>
      <p:grpSp>
        <p:nvGrpSpPr>
          <p:cNvPr id="19462" name="Group 67">
            <a:extLst>
              <a:ext uri="{FF2B5EF4-FFF2-40B4-BE49-F238E27FC236}">
                <a16:creationId xmlns:a16="http://schemas.microsoft.com/office/drawing/2014/main" id="{D32E0810-2154-4D9D-9BF5-D841CF00B663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3357563"/>
            <a:ext cx="3340100" cy="1905000"/>
            <a:chOff x="3334" y="2115"/>
            <a:chExt cx="2104" cy="1200"/>
          </a:xfrm>
        </p:grpSpPr>
        <p:sp>
          <p:nvSpPr>
            <p:cNvPr id="19463" name="Rectangle 68">
              <a:extLst>
                <a:ext uri="{FF2B5EF4-FFF2-40B4-BE49-F238E27FC236}">
                  <a16:creationId xmlns:a16="http://schemas.microsoft.com/office/drawing/2014/main" id="{43A890C6-EC68-CB16-2983-A60FE5B2A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6" y="2244"/>
              <a:ext cx="1048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9464" name="Rectangle 69">
              <a:extLst>
                <a:ext uri="{FF2B5EF4-FFF2-40B4-BE49-F238E27FC236}">
                  <a16:creationId xmlns:a16="http://schemas.microsoft.com/office/drawing/2014/main" id="{1DC54056-D3AB-E1D2-7D0E-B4E705B51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599"/>
              <a:ext cx="856" cy="376"/>
            </a:xfrm>
            <a:prstGeom prst="rect">
              <a:avLst/>
            </a:prstGeom>
            <a:solidFill>
              <a:srgbClr val="DADAD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/>
                <a:t>零組件</a:t>
              </a:r>
            </a:p>
          </p:txBody>
        </p:sp>
        <p:sp>
          <p:nvSpPr>
            <p:cNvPr id="19465" name="AutoShape 70">
              <a:extLst>
                <a:ext uri="{FF2B5EF4-FFF2-40B4-BE49-F238E27FC236}">
                  <a16:creationId xmlns:a16="http://schemas.microsoft.com/office/drawing/2014/main" id="{56A6668D-E047-A00B-F0DE-D2BEDA8CC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0" y="2455"/>
              <a:ext cx="1048" cy="568"/>
            </a:xfrm>
            <a:prstGeom prst="diamond">
              <a:avLst/>
            </a:prstGeom>
            <a:solidFill>
              <a:srgbClr val="A2FFA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 sz="1600"/>
                <a:t>需要／被需要</a:t>
              </a:r>
            </a:p>
          </p:txBody>
        </p:sp>
        <p:sp>
          <p:nvSpPr>
            <p:cNvPr id="19466" name="Line 71">
              <a:extLst>
                <a:ext uri="{FF2B5EF4-FFF2-40B4-BE49-F238E27FC236}">
                  <a16:creationId xmlns:a16="http://schemas.microsoft.com/office/drawing/2014/main" id="{6878B11C-C00D-58A1-567A-D07266D06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" y="3315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67" name="Line 72">
              <a:extLst>
                <a:ext uri="{FF2B5EF4-FFF2-40B4-BE49-F238E27FC236}">
                  <a16:creationId xmlns:a16="http://schemas.microsoft.com/office/drawing/2014/main" id="{2067BCC8-356C-4F9F-FCB3-5502723D41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14" y="302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68" name="Line 73">
              <a:extLst>
                <a:ext uri="{FF2B5EF4-FFF2-40B4-BE49-F238E27FC236}">
                  <a16:creationId xmlns:a16="http://schemas.microsoft.com/office/drawing/2014/main" id="{0E5FAE10-D14F-DB90-F8DA-C9A2CEDA5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2" y="2115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69" name="Line 74">
              <a:extLst>
                <a:ext uri="{FF2B5EF4-FFF2-40B4-BE49-F238E27FC236}">
                  <a16:creationId xmlns:a16="http://schemas.microsoft.com/office/drawing/2014/main" id="{D4F7EC60-158F-62F4-FCB6-81F985693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" y="2115"/>
              <a:ext cx="11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0" name="Line 75">
              <a:extLst>
                <a:ext uri="{FF2B5EF4-FFF2-40B4-BE49-F238E27FC236}">
                  <a16:creationId xmlns:a16="http://schemas.microsoft.com/office/drawing/2014/main" id="{5A654AD0-90E7-9EF5-4E23-043811028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6" y="2115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1" name="Line 76">
              <a:extLst>
                <a:ext uri="{FF2B5EF4-FFF2-40B4-BE49-F238E27FC236}">
                  <a16:creationId xmlns:a16="http://schemas.microsoft.com/office/drawing/2014/main" id="{7C3364BF-A7F9-D292-AA31-BD998CDF8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2" y="2979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9472" name="Text Box 77">
              <a:extLst>
                <a:ext uri="{FF2B5EF4-FFF2-40B4-BE49-F238E27FC236}">
                  <a16:creationId xmlns:a16="http://schemas.microsoft.com/office/drawing/2014/main" id="{C02BBBDC-20D8-30C2-C9C7-BDE22030C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5" y="3011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000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19473" name="Text Box 78">
              <a:extLst>
                <a:ext uri="{FF2B5EF4-FFF2-40B4-BE49-F238E27FC236}">
                  <a16:creationId xmlns:a16="http://schemas.microsoft.com/office/drawing/2014/main" id="{51F9524A-DF4A-D2ED-DB09-C9055468E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7" y="2317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000">
                  <a:latin typeface="Times New Roman" panose="02020603050405020304" pitchFamily="18" charset="0"/>
                </a:rPr>
                <a:t>N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E4A1A7D2-297F-DCE8-1B85-0663A007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F35180C-2C63-42D3-B7B1-0E6BC43BF73B}" type="slidenum">
              <a:rPr kumimoji="0" lang="en-US" altLang="zh-TW"/>
              <a:pPr eaLnBrk="1" hangingPunct="1"/>
              <a:t>18</a:t>
            </a:fld>
            <a:endParaRPr kumimoji="0" lang="en-US" altLang="zh-TW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4EF1BF0-9FA9-ACED-52BA-C0DCAFAA5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158038" cy="1033462"/>
          </a:xfrm>
        </p:spPr>
        <p:txBody>
          <a:bodyPr/>
          <a:lstStyle/>
          <a:p>
            <a:pPr eaLnBrk="1" hangingPunct="1"/>
            <a:r>
              <a:rPr kumimoji="0" lang="zh-TW" altLang="en-US" sz="2800">
                <a:solidFill>
                  <a:schemeClr val="tx1"/>
                </a:solidFill>
              </a:rPr>
              <a:t>關聯的維度</a:t>
            </a:r>
            <a:r>
              <a:rPr kumimoji="0" lang="en-US" altLang="zh-TW" sz="2800">
                <a:solidFill>
                  <a:schemeClr val="tx1"/>
                </a:solidFill>
              </a:rPr>
              <a:t>(Degree of a Relationship) (2/3)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83EAE7AC-4A17-58C1-B41C-312350330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655638"/>
          </a:xfrm>
        </p:spPr>
        <p:txBody>
          <a:bodyPr/>
          <a:lstStyle/>
          <a:p>
            <a:pPr eaLnBrk="1" hangingPunct="1"/>
            <a:r>
              <a:rPr kumimoji="0" lang="zh-TW" altLang="en-US" sz="2800"/>
              <a:t>二維關聯：有二個實體參與此關聯</a:t>
            </a:r>
          </a:p>
        </p:txBody>
      </p:sp>
      <p:sp>
        <p:nvSpPr>
          <p:cNvPr id="20485" name="Rectangle 32">
            <a:extLst>
              <a:ext uri="{FF2B5EF4-FFF2-40B4-BE49-F238E27FC236}">
                <a16:creationId xmlns:a16="http://schemas.microsoft.com/office/drawing/2014/main" id="{F9A98FBA-BFFA-D9BF-2888-49946402D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138" y="2789238"/>
            <a:ext cx="1587500" cy="673100"/>
          </a:xfrm>
          <a:prstGeom prst="rect">
            <a:avLst/>
          </a:prstGeom>
          <a:solidFill>
            <a:srgbClr val="DADADA"/>
          </a:solidFill>
          <a:ln w="12700">
            <a:solidFill>
              <a:srgbClr val="41414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/>
              <a:t>教師</a:t>
            </a:r>
          </a:p>
        </p:txBody>
      </p:sp>
      <p:sp>
        <p:nvSpPr>
          <p:cNvPr id="20486" name="AutoShape 33">
            <a:extLst>
              <a:ext uri="{FF2B5EF4-FFF2-40B4-BE49-F238E27FC236}">
                <a16:creationId xmlns:a16="http://schemas.microsoft.com/office/drawing/2014/main" id="{F74AF410-F842-FBA0-ADA3-0692A6A44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636838"/>
            <a:ext cx="1739900" cy="901700"/>
          </a:xfrm>
          <a:prstGeom prst="diamond">
            <a:avLst/>
          </a:prstGeom>
          <a:solidFill>
            <a:srgbClr val="A2FFA3"/>
          </a:solidFill>
          <a:ln w="12700">
            <a:solidFill>
              <a:srgbClr val="41414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/>
              <a:t>分配</a:t>
            </a:r>
          </a:p>
        </p:txBody>
      </p:sp>
      <p:sp>
        <p:nvSpPr>
          <p:cNvPr id="20487" name="Rectangle 34">
            <a:extLst>
              <a:ext uri="{FF2B5EF4-FFF2-40B4-BE49-F238E27FC236}">
                <a16:creationId xmlns:a16="http://schemas.microsoft.com/office/drawing/2014/main" id="{A94771AF-0D43-A2F5-B3D9-142BD1D04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138" y="2789238"/>
            <a:ext cx="1511300" cy="67310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41414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/>
              <a:t>研究室</a:t>
            </a:r>
          </a:p>
        </p:txBody>
      </p:sp>
      <p:sp>
        <p:nvSpPr>
          <p:cNvPr id="20488" name="Line 35">
            <a:extLst>
              <a:ext uri="{FF2B5EF4-FFF2-40B4-BE49-F238E27FC236}">
                <a16:creationId xmlns:a16="http://schemas.microsoft.com/office/drawing/2014/main" id="{4F60EE7E-2427-3465-9501-1E6AE0548C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47988" y="3087688"/>
            <a:ext cx="60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89" name="Line 36">
            <a:extLst>
              <a:ext uri="{FF2B5EF4-FFF2-40B4-BE49-F238E27FC236}">
                <a16:creationId xmlns:a16="http://schemas.microsoft.com/office/drawing/2014/main" id="{EF6D0D06-6CB7-A5CA-76EB-21C4A24C4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3087688"/>
            <a:ext cx="60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0" name="Text Box 37">
            <a:extLst>
              <a:ext uri="{FF2B5EF4-FFF2-40B4-BE49-F238E27FC236}">
                <a16:creationId xmlns:a16="http://schemas.microsoft.com/office/drawing/2014/main" id="{C618559B-CEC5-8AA8-E9C2-6DD14266F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27066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491" name="Text Box 38">
            <a:extLst>
              <a:ext uri="{FF2B5EF4-FFF2-40B4-BE49-F238E27FC236}">
                <a16:creationId xmlns:a16="http://schemas.microsoft.com/office/drawing/2014/main" id="{B953C9F5-B6E2-20B7-6168-23E1C8FA9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588" y="270668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492" name="Rectangle 39">
            <a:extLst>
              <a:ext uri="{FF2B5EF4-FFF2-40B4-BE49-F238E27FC236}">
                <a16:creationId xmlns:a16="http://schemas.microsoft.com/office/drawing/2014/main" id="{C07A5E8C-C190-2BC7-2103-46F1E38EF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138" y="3868738"/>
            <a:ext cx="1587500" cy="673100"/>
          </a:xfrm>
          <a:prstGeom prst="rect">
            <a:avLst/>
          </a:prstGeom>
          <a:solidFill>
            <a:srgbClr val="DADADA"/>
          </a:solidFill>
          <a:ln w="12700">
            <a:solidFill>
              <a:srgbClr val="41414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/>
              <a:t>員工</a:t>
            </a:r>
          </a:p>
        </p:txBody>
      </p:sp>
      <p:sp>
        <p:nvSpPr>
          <p:cNvPr id="20493" name="AutoShape 40">
            <a:extLst>
              <a:ext uri="{FF2B5EF4-FFF2-40B4-BE49-F238E27FC236}">
                <a16:creationId xmlns:a16="http://schemas.microsoft.com/office/drawing/2014/main" id="{41D8238B-A996-CB32-3C30-ED5FE8977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716338"/>
            <a:ext cx="1739900" cy="901700"/>
          </a:xfrm>
          <a:prstGeom prst="diamond">
            <a:avLst/>
          </a:prstGeom>
          <a:solidFill>
            <a:srgbClr val="FFFFCC"/>
          </a:solidFill>
          <a:ln w="12700">
            <a:solidFill>
              <a:srgbClr val="41414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/>
              <a:t>隸屬</a:t>
            </a:r>
          </a:p>
        </p:txBody>
      </p:sp>
      <p:sp>
        <p:nvSpPr>
          <p:cNvPr id="20494" name="Rectangle 41">
            <a:extLst>
              <a:ext uri="{FF2B5EF4-FFF2-40B4-BE49-F238E27FC236}">
                <a16:creationId xmlns:a16="http://schemas.microsoft.com/office/drawing/2014/main" id="{860FC39A-59BD-87F4-74CC-EAB85777F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138" y="3868738"/>
            <a:ext cx="1511300" cy="67310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41414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/>
              <a:t>部門</a:t>
            </a:r>
          </a:p>
        </p:txBody>
      </p:sp>
      <p:sp>
        <p:nvSpPr>
          <p:cNvPr id="20495" name="Line 42">
            <a:extLst>
              <a:ext uri="{FF2B5EF4-FFF2-40B4-BE49-F238E27FC236}">
                <a16:creationId xmlns:a16="http://schemas.microsoft.com/office/drawing/2014/main" id="{06E9C2B5-0CDF-AB38-B3F0-7424ECC47A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47988" y="4167188"/>
            <a:ext cx="60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6" name="Line 43">
            <a:extLst>
              <a:ext uri="{FF2B5EF4-FFF2-40B4-BE49-F238E27FC236}">
                <a16:creationId xmlns:a16="http://schemas.microsoft.com/office/drawing/2014/main" id="{BD39D900-03BC-F0B9-77B4-725272501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0188" y="4167188"/>
            <a:ext cx="60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497" name="Text Box 44">
            <a:extLst>
              <a:ext uri="{FF2B5EF4-FFF2-40B4-BE49-F238E27FC236}">
                <a16:creationId xmlns:a16="http://schemas.microsoft.com/office/drawing/2014/main" id="{B93EF71E-A8FD-83A7-E5C6-CC3023613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78618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240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0498" name="Text Box 45">
            <a:extLst>
              <a:ext uri="{FF2B5EF4-FFF2-40B4-BE49-F238E27FC236}">
                <a16:creationId xmlns:a16="http://schemas.microsoft.com/office/drawing/2014/main" id="{848B35D5-78E1-8F0D-406D-7379966B2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2588" y="3786188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0499" name="Rectangle 46">
            <a:extLst>
              <a:ext uri="{FF2B5EF4-FFF2-40B4-BE49-F238E27FC236}">
                <a16:creationId xmlns:a16="http://schemas.microsoft.com/office/drawing/2014/main" id="{6EF9D0BB-4A0F-0AF2-167A-14EA8AA2B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38" y="4962525"/>
            <a:ext cx="1587500" cy="673100"/>
          </a:xfrm>
          <a:prstGeom prst="rect">
            <a:avLst/>
          </a:prstGeom>
          <a:solidFill>
            <a:srgbClr val="DADADA"/>
          </a:solidFill>
          <a:ln w="12700">
            <a:solidFill>
              <a:srgbClr val="41414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/>
              <a:t>產品</a:t>
            </a:r>
          </a:p>
        </p:txBody>
      </p:sp>
      <p:sp>
        <p:nvSpPr>
          <p:cNvPr id="20500" name="AutoShape 47">
            <a:extLst>
              <a:ext uri="{FF2B5EF4-FFF2-40B4-BE49-F238E27FC236}">
                <a16:creationId xmlns:a16="http://schemas.microsoft.com/office/drawing/2014/main" id="{A532E9BD-C7EE-17E0-23E8-919C16D78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238" y="4810125"/>
            <a:ext cx="1739900" cy="901700"/>
          </a:xfrm>
          <a:prstGeom prst="diamond">
            <a:avLst/>
          </a:prstGeom>
          <a:solidFill>
            <a:srgbClr val="E6FEEF"/>
          </a:solidFill>
          <a:ln w="12700">
            <a:solidFill>
              <a:srgbClr val="41414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/>
              <a:t>組成</a:t>
            </a:r>
          </a:p>
        </p:txBody>
      </p:sp>
      <p:sp>
        <p:nvSpPr>
          <p:cNvPr id="20501" name="Rectangle 48">
            <a:extLst>
              <a:ext uri="{FF2B5EF4-FFF2-40B4-BE49-F238E27FC236}">
                <a16:creationId xmlns:a16="http://schemas.microsoft.com/office/drawing/2014/main" id="{1259F4E2-4414-A013-0B01-539BC23D0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4962525"/>
            <a:ext cx="1511300" cy="673100"/>
          </a:xfrm>
          <a:prstGeom prst="rect">
            <a:avLst/>
          </a:prstGeom>
          <a:solidFill>
            <a:schemeClr val="folHlink"/>
          </a:solidFill>
          <a:ln w="12700">
            <a:solidFill>
              <a:srgbClr val="41414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/>
              <a:t>零件</a:t>
            </a:r>
          </a:p>
        </p:txBody>
      </p:sp>
      <p:sp>
        <p:nvSpPr>
          <p:cNvPr id="20502" name="Line 49">
            <a:extLst>
              <a:ext uri="{FF2B5EF4-FFF2-40B4-BE49-F238E27FC236}">
                <a16:creationId xmlns:a16="http://schemas.microsoft.com/office/drawing/2014/main" id="{DAD92B88-6ABA-B723-8FE0-DAA27BA51E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5288" y="5260975"/>
            <a:ext cx="60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03" name="Line 50">
            <a:extLst>
              <a:ext uri="{FF2B5EF4-FFF2-40B4-BE49-F238E27FC236}">
                <a16:creationId xmlns:a16="http://schemas.microsoft.com/office/drawing/2014/main" id="{3AC3ABF8-7A9B-286F-DD66-2E56287FD3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488" y="5260975"/>
            <a:ext cx="60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04" name="Text Box 51">
            <a:extLst>
              <a:ext uri="{FF2B5EF4-FFF2-40B4-BE49-F238E27FC236}">
                <a16:creationId xmlns:a16="http://schemas.microsoft.com/office/drawing/2014/main" id="{1C2BD13B-B31F-C487-503A-9BA2AE973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4879975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240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0505" name="Text Box 52">
            <a:extLst>
              <a:ext uri="{FF2B5EF4-FFF2-40B4-BE49-F238E27FC236}">
                <a16:creationId xmlns:a16="http://schemas.microsoft.com/office/drawing/2014/main" id="{43A8F4E3-0B11-9326-1A59-B410644D2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888" y="48799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2400">
                <a:latin typeface="Times New Roman" panose="02020603050405020304" pitchFamily="18" charset="0"/>
              </a:rPr>
              <a:t>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686CFA40-CAAF-EB2F-1C70-624BF86D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21E9A6B-9751-4C26-8E5B-B0F2D253D71C}" type="slidenum">
              <a:rPr kumimoji="0" lang="en-US" altLang="zh-TW"/>
              <a:pPr eaLnBrk="1" hangingPunct="1"/>
              <a:t>19</a:t>
            </a:fld>
            <a:endParaRPr kumimoji="0" lang="en-US" altLang="zh-TW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C283765-F80D-7D00-6165-DDC3E6871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158038" cy="1033462"/>
          </a:xfrm>
        </p:spPr>
        <p:txBody>
          <a:bodyPr/>
          <a:lstStyle/>
          <a:p>
            <a:pPr eaLnBrk="1" hangingPunct="1"/>
            <a:r>
              <a:rPr kumimoji="0" lang="zh-TW" altLang="en-US" sz="2800">
                <a:solidFill>
                  <a:schemeClr val="tx1"/>
                </a:solidFill>
              </a:rPr>
              <a:t>關聯的維度</a:t>
            </a:r>
            <a:r>
              <a:rPr kumimoji="0" lang="en-US" altLang="zh-TW" sz="2800">
                <a:solidFill>
                  <a:schemeClr val="tx1"/>
                </a:solidFill>
              </a:rPr>
              <a:t>(Degree of a Relationship) (3/3)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02E9D264-DCC4-C283-32DA-30E1B9141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655638"/>
          </a:xfrm>
        </p:spPr>
        <p:txBody>
          <a:bodyPr/>
          <a:lstStyle/>
          <a:p>
            <a:pPr eaLnBrk="1" hangingPunct="1"/>
            <a:r>
              <a:rPr kumimoji="0" lang="en-US" altLang="zh-TW" sz="2800" i="1"/>
              <a:t>N </a:t>
            </a:r>
            <a:r>
              <a:rPr kumimoji="0" lang="zh-TW" altLang="en-US" sz="2800"/>
              <a:t>維關聯：有 </a:t>
            </a:r>
            <a:r>
              <a:rPr kumimoji="0" lang="en-US" altLang="zh-TW" sz="2800" i="1"/>
              <a:t>N </a:t>
            </a:r>
            <a:r>
              <a:rPr kumimoji="0" lang="zh-TW" altLang="en-US" sz="2800"/>
              <a:t>個實體參與此關聯</a:t>
            </a:r>
          </a:p>
        </p:txBody>
      </p:sp>
      <p:sp>
        <p:nvSpPr>
          <p:cNvPr id="21509" name="Rectangle 25">
            <a:extLst>
              <a:ext uri="{FF2B5EF4-FFF2-40B4-BE49-F238E27FC236}">
                <a16:creationId xmlns:a16="http://schemas.microsoft.com/office/drawing/2014/main" id="{B00091BF-77CE-3741-AFE0-A68CD9370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3357563"/>
            <a:ext cx="1828800" cy="609600"/>
          </a:xfrm>
          <a:prstGeom prst="rect">
            <a:avLst/>
          </a:prstGeom>
          <a:solidFill>
            <a:srgbClr val="EAEAEA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zh-TW" altLang="en-US" sz="2400">
                <a:latin typeface="Times New Roman" panose="02020603050405020304" pitchFamily="18" charset="0"/>
              </a:rPr>
              <a:t>學期</a:t>
            </a:r>
          </a:p>
        </p:txBody>
      </p:sp>
      <p:sp>
        <p:nvSpPr>
          <p:cNvPr id="21510" name="Rectangle 26">
            <a:extLst>
              <a:ext uri="{FF2B5EF4-FFF2-40B4-BE49-F238E27FC236}">
                <a16:creationId xmlns:a16="http://schemas.microsoft.com/office/drawing/2014/main" id="{0B384728-4E45-5D8F-AA61-FE3F91840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357563"/>
            <a:ext cx="1828800" cy="609600"/>
          </a:xfrm>
          <a:prstGeom prst="rect">
            <a:avLst/>
          </a:prstGeom>
          <a:solidFill>
            <a:srgbClr val="EAEAEA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課程</a:t>
            </a:r>
          </a:p>
        </p:txBody>
      </p:sp>
      <p:sp>
        <p:nvSpPr>
          <p:cNvPr id="21511" name="Line 27">
            <a:extLst>
              <a:ext uri="{FF2B5EF4-FFF2-40B4-BE49-F238E27FC236}">
                <a16:creationId xmlns:a16="http://schemas.microsoft.com/office/drawing/2014/main" id="{D1AC89A8-784D-C65A-0AEB-A1DFCFB28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4500" y="3662363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2" name="AutoShape 28">
            <a:extLst>
              <a:ext uri="{FF2B5EF4-FFF2-40B4-BE49-F238E27FC236}">
                <a16:creationId xmlns:a16="http://schemas.microsoft.com/office/drawing/2014/main" id="{4A9636F2-639F-98E4-F88F-B93DEFC61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3433763"/>
            <a:ext cx="1447800" cy="457200"/>
          </a:xfrm>
          <a:prstGeom prst="diamond">
            <a:avLst/>
          </a:prstGeom>
          <a:solidFill>
            <a:srgbClr val="EAEAEA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zh-TW" altLang="en-US" sz="2000">
                <a:latin typeface="Times New Roman" panose="02020603050405020304" pitchFamily="18" charset="0"/>
                <a:ea typeface="標楷體" panose="03000509000000000000" pitchFamily="65" charset="-120"/>
              </a:rPr>
              <a:t>提供</a:t>
            </a:r>
          </a:p>
        </p:txBody>
      </p:sp>
      <p:sp>
        <p:nvSpPr>
          <p:cNvPr id="21513" name="Text Box 29">
            <a:extLst>
              <a:ext uri="{FF2B5EF4-FFF2-40B4-BE49-F238E27FC236}">
                <a16:creationId xmlns:a16="http://schemas.microsoft.com/office/drawing/2014/main" id="{A868F118-4EFD-8E94-125A-9CB4F8888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100" y="32813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240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1514" name="Text Box 30">
            <a:extLst>
              <a:ext uri="{FF2B5EF4-FFF2-40B4-BE49-F238E27FC236}">
                <a16:creationId xmlns:a16="http://schemas.microsoft.com/office/drawing/2014/main" id="{21644879-15D2-1CE8-629D-ED658D065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32813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240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1515" name="Oval 31">
            <a:extLst>
              <a:ext uri="{FF2B5EF4-FFF2-40B4-BE49-F238E27FC236}">
                <a16:creationId xmlns:a16="http://schemas.microsoft.com/office/drawing/2014/main" id="{B5F8B97D-825D-3360-D042-EC390FD67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9900" y="2976563"/>
            <a:ext cx="990600" cy="3048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教室</a:t>
            </a:r>
            <a:endParaRPr kumimoji="0" lang="zh-TW" altLang="en-US" sz="24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516" name="Line 32">
            <a:extLst>
              <a:ext uri="{FF2B5EF4-FFF2-40B4-BE49-F238E27FC236}">
                <a16:creationId xmlns:a16="http://schemas.microsoft.com/office/drawing/2014/main" id="{24915D17-EACB-E063-E185-DAFD7FD45D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08500" y="3281363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7" name="Oval 33">
            <a:extLst>
              <a:ext uri="{FF2B5EF4-FFF2-40B4-BE49-F238E27FC236}">
                <a16:creationId xmlns:a16="http://schemas.microsoft.com/office/drawing/2014/main" id="{1F539F6A-1664-7FAE-ECE8-1C7AF237F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2852738"/>
            <a:ext cx="1447800" cy="4572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zh-TW" altLang="en-US" u="sng">
                <a:latin typeface="Times New Roman" panose="02020603050405020304" pitchFamily="18" charset="0"/>
                <a:ea typeface="標楷體" panose="03000509000000000000" pitchFamily="65" charset="-120"/>
              </a:rPr>
              <a:t>課程代碼</a:t>
            </a:r>
          </a:p>
        </p:txBody>
      </p:sp>
      <p:sp>
        <p:nvSpPr>
          <p:cNvPr id="21518" name="Line 34">
            <a:extLst>
              <a:ext uri="{FF2B5EF4-FFF2-40B4-BE49-F238E27FC236}">
                <a16:creationId xmlns:a16="http://schemas.microsoft.com/office/drawing/2014/main" id="{ED0D6BBD-FB9E-7C71-4D1D-80E32EA077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27900" y="3205163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19" name="Oval 35">
            <a:extLst>
              <a:ext uri="{FF2B5EF4-FFF2-40B4-BE49-F238E27FC236}">
                <a16:creationId xmlns:a16="http://schemas.microsoft.com/office/drawing/2014/main" id="{E7226D4E-2D79-519C-4AA8-9A4D2C50C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2747963"/>
            <a:ext cx="1447800" cy="4572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zh-TW" altLang="en-US" u="sng">
                <a:latin typeface="Times New Roman" panose="02020603050405020304" pitchFamily="18" charset="0"/>
                <a:ea typeface="標楷體" panose="03000509000000000000" pitchFamily="65" charset="-120"/>
              </a:rPr>
              <a:t>學期代碼</a:t>
            </a:r>
          </a:p>
        </p:txBody>
      </p:sp>
      <p:sp>
        <p:nvSpPr>
          <p:cNvPr id="21520" name="Line 36">
            <a:extLst>
              <a:ext uri="{FF2B5EF4-FFF2-40B4-BE49-F238E27FC236}">
                <a16:creationId xmlns:a16="http://schemas.microsoft.com/office/drawing/2014/main" id="{C88F843E-C020-3906-B53E-722CB2DC3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2900" y="312896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21" name="Rectangle 37">
            <a:extLst>
              <a:ext uri="{FF2B5EF4-FFF2-40B4-BE49-F238E27FC236}">
                <a16:creationId xmlns:a16="http://schemas.microsoft.com/office/drawing/2014/main" id="{26D8D881-7599-15AE-1219-1447FBB03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4500563"/>
            <a:ext cx="1828800" cy="609600"/>
          </a:xfrm>
          <a:prstGeom prst="rect">
            <a:avLst/>
          </a:prstGeom>
          <a:solidFill>
            <a:srgbClr val="EAEAEA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zh-TW" altLang="en-US" sz="2400">
                <a:latin typeface="Times New Roman" panose="02020603050405020304" pitchFamily="18" charset="0"/>
                <a:ea typeface="標楷體" panose="03000509000000000000" pitchFamily="65" charset="-120"/>
              </a:rPr>
              <a:t>教師</a:t>
            </a:r>
          </a:p>
        </p:txBody>
      </p:sp>
      <p:sp>
        <p:nvSpPr>
          <p:cNvPr id="21522" name="Oval 38">
            <a:extLst>
              <a:ext uri="{FF2B5EF4-FFF2-40B4-BE49-F238E27FC236}">
                <a16:creationId xmlns:a16="http://schemas.microsoft.com/office/drawing/2014/main" id="{F90443ED-CDD1-74A2-2406-478EC1D74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5110163"/>
            <a:ext cx="1447800" cy="457200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kumimoji="0" lang="zh-TW" altLang="en-US" u="sng">
                <a:latin typeface="Times New Roman" panose="02020603050405020304" pitchFamily="18" charset="0"/>
                <a:ea typeface="標楷體" panose="03000509000000000000" pitchFamily="65" charset="-120"/>
              </a:rPr>
              <a:t>教師編號</a:t>
            </a:r>
          </a:p>
        </p:txBody>
      </p:sp>
      <p:sp>
        <p:nvSpPr>
          <p:cNvPr id="21523" name="Line 39">
            <a:extLst>
              <a:ext uri="{FF2B5EF4-FFF2-40B4-BE49-F238E27FC236}">
                <a16:creationId xmlns:a16="http://schemas.microsoft.com/office/drawing/2014/main" id="{3D6FDF17-7529-956C-AB01-797520F75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2900" y="4957763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24" name="Line 40">
            <a:extLst>
              <a:ext uri="{FF2B5EF4-FFF2-40B4-BE49-F238E27FC236}">
                <a16:creationId xmlns:a16="http://schemas.microsoft.com/office/drawing/2014/main" id="{4C5EFB55-8032-B4D0-69FA-3363A6930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3890963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525" name="Text Box 41">
            <a:extLst>
              <a:ext uri="{FF2B5EF4-FFF2-40B4-BE49-F238E27FC236}">
                <a16:creationId xmlns:a16="http://schemas.microsoft.com/office/drawing/2014/main" id="{C4FD3AEA-6BF4-6DF0-2051-67BDD7131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0433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TW" sz="2400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21526" name="Text Box 42">
            <a:extLst>
              <a:ext uri="{FF2B5EF4-FFF2-40B4-BE49-F238E27FC236}">
                <a16:creationId xmlns:a16="http://schemas.microsoft.com/office/drawing/2014/main" id="{FB1C4587-0D2C-29E6-CAA6-17F1A2076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876925"/>
            <a:ext cx="4535487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TW" altLang="en-US" b="1">
                <a:solidFill>
                  <a:srgbClr val="0000FF"/>
                </a:solidFill>
              </a:rPr>
              <a:t>除非必要，儘可能維持在二維關聯內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F9BE8727-3626-9743-1614-ADF27F86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A187D30-2AEB-4F89-A23D-C1F35C7A7758}" type="slidenum">
              <a:rPr kumimoji="0" lang="en-US" altLang="zh-TW"/>
              <a:pPr eaLnBrk="1" hangingPunct="1"/>
              <a:t>2</a:t>
            </a:fld>
            <a:endParaRPr kumimoji="0" lang="en-US" altLang="zh-TW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A75A176B-170C-C27E-37CB-4C6F4BF76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授課大綱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F5BABF1-9E19-6018-BE7A-AA65A048A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實體關聯模型 </a:t>
            </a:r>
            <a:r>
              <a:rPr lang="en-US" altLang="zh-TW"/>
              <a:t>(ER Model)</a:t>
            </a:r>
          </a:p>
          <a:p>
            <a:pPr eaLnBrk="1" hangingPunct="1"/>
            <a:r>
              <a:rPr lang="zh-TW" altLang="en-US"/>
              <a:t>實體關聯圖 </a:t>
            </a:r>
            <a:r>
              <a:rPr lang="en-US" altLang="zh-TW"/>
              <a:t>(ERD)</a:t>
            </a:r>
          </a:p>
          <a:p>
            <a:pPr eaLnBrk="1" hangingPunct="1"/>
            <a:r>
              <a:rPr lang="zh-TW" altLang="en-US"/>
              <a:t>實體關聯圖轉換關聯表綱要資料庫規劃</a:t>
            </a:r>
          </a:p>
          <a:p>
            <a:pPr eaLnBrk="1" hangingPunct="1"/>
            <a:r>
              <a:rPr lang="zh-TW" altLang="en-US"/>
              <a:t>實例演練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611A2FFC-2E05-6B14-2B39-90CD0893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CC5A096-B95F-437E-961A-A77F22796F70}" type="slidenum">
              <a:rPr kumimoji="0" lang="en-US" altLang="zh-TW"/>
              <a:pPr eaLnBrk="1" hangingPunct="1"/>
              <a:t>20</a:t>
            </a:fld>
            <a:endParaRPr kumimoji="0" lang="en-US" altLang="zh-TW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85AD7AE7-262E-4013-76A6-3C36B2C6EB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屬性 </a:t>
            </a:r>
            <a:r>
              <a:rPr lang="en-US" altLang="zh-TW"/>
              <a:t>Attribute (1/4)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77F4D56-E214-BDD4-CE44-112CBC0F5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ea typeface="標楷體" panose="03000509000000000000" pitchFamily="65" charset="-120"/>
              </a:rPr>
              <a:t>對於每個實體，使用者會有進一步想記錄或了解的資訊，而這些資料便成為該實體的屬性</a:t>
            </a:r>
            <a:r>
              <a:rPr lang="en-US" altLang="zh-TW">
                <a:ea typeface="標楷體" panose="03000509000000000000" pitchFamily="65" charset="-120"/>
              </a:rPr>
              <a:t>(attribute)</a:t>
            </a:r>
          </a:p>
          <a:p>
            <a:pPr lvl="1" eaLnBrk="1" hangingPunct="1"/>
            <a:r>
              <a:rPr lang="zh-TW" altLang="en-US">
                <a:ea typeface="標楷體" panose="03000509000000000000" pitchFamily="65" charset="-120"/>
              </a:rPr>
              <a:t>「學生」實體所包含的屬性包含：學號、姓名、性別、電話、　聯絡地址及電子信箱</a:t>
            </a:r>
          </a:p>
          <a:p>
            <a:pPr lvl="1" eaLnBrk="1" hangingPunct="1"/>
            <a:r>
              <a:rPr lang="zh-TW" altLang="en-US">
                <a:ea typeface="標楷體" panose="03000509000000000000" pitchFamily="65" charset="-120"/>
              </a:rPr>
              <a:t>「書籍」實體所包含的屬性包含：書名、出版社、單價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675C3D60-DBDE-2276-EFEA-281C474E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5CDAC7B-9928-4C63-8970-9B954532339D}" type="slidenum">
              <a:rPr kumimoji="0" lang="en-US" altLang="zh-TW"/>
              <a:pPr eaLnBrk="1" hangingPunct="1"/>
              <a:t>21</a:t>
            </a:fld>
            <a:endParaRPr kumimoji="0" lang="en-US" altLang="zh-TW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7B9090D-1435-FCE3-35DB-AE1D67EC3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屬性 </a:t>
            </a:r>
            <a:r>
              <a:rPr lang="en-US" altLang="zh-TW"/>
              <a:t>Attribute (2/4)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6B4474E-EAE4-0D95-BCA7-476B9A39B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3032125"/>
          </a:xfrm>
        </p:spPr>
        <p:txBody>
          <a:bodyPr/>
          <a:lstStyle/>
          <a:p>
            <a:pPr eaLnBrk="1" hangingPunct="1"/>
            <a:r>
              <a:rPr lang="zh-TW" altLang="en-US" sz="2400">
                <a:ea typeface="標楷體" panose="03000509000000000000" pitchFamily="65" charset="-120"/>
              </a:rPr>
              <a:t>屬性包含：</a:t>
            </a:r>
            <a:r>
              <a:rPr lang="zh-TW" altLang="en-US" sz="2400">
                <a:solidFill>
                  <a:srgbClr val="FF3300"/>
                </a:solidFill>
                <a:ea typeface="標楷體" panose="03000509000000000000" pitchFamily="65" charset="-120"/>
              </a:rPr>
              <a:t>簡單屬性與複合屬性</a:t>
            </a:r>
          </a:p>
          <a:p>
            <a:pPr eaLnBrk="1" hangingPunct="1"/>
            <a:r>
              <a:rPr lang="zh-TW" altLang="en-US" sz="2400">
                <a:ea typeface="標楷體" panose="03000509000000000000" pitchFamily="65" charset="-120"/>
              </a:rPr>
              <a:t>簡單屬性即單一無法分割的屬性</a:t>
            </a:r>
          </a:p>
          <a:p>
            <a:pPr lvl="1" eaLnBrk="1" hangingPunct="1"/>
            <a:r>
              <a:rPr lang="zh-TW" altLang="en-US" sz="2400">
                <a:ea typeface="標楷體" panose="03000509000000000000" pitchFamily="65" charset="-120"/>
              </a:rPr>
              <a:t>例如：學號、姓名</a:t>
            </a:r>
          </a:p>
          <a:p>
            <a:pPr eaLnBrk="1" hangingPunct="1"/>
            <a:r>
              <a:rPr lang="zh-TW" altLang="en-US" sz="2400">
                <a:ea typeface="標楷體" panose="03000509000000000000" pitchFamily="65" charset="-120"/>
              </a:rPr>
              <a:t>複合屬性由多個單元值屬性組成</a:t>
            </a:r>
            <a:r>
              <a:rPr lang="zh-TW" altLang="en-US" sz="2400"/>
              <a:t>，</a:t>
            </a:r>
            <a:r>
              <a:rPr lang="zh-TW" altLang="en-US" sz="2400">
                <a:ea typeface="標楷體" panose="03000509000000000000" pitchFamily="65" charset="-120"/>
              </a:rPr>
              <a:t>可以進一步作切割</a:t>
            </a:r>
          </a:p>
          <a:p>
            <a:pPr lvl="1" eaLnBrk="1" hangingPunct="1"/>
            <a:r>
              <a:rPr lang="zh-TW" altLang="en-US" sz="2400">
                <a:ea typeface="標楷體" panose="03000509000000000000" pitchFamily="65" charset="-120"/>
              </a:rPr>
              <a:t>例如：</a:t>
            </a:r>
            <a:r>
              <a:rPr lang="zh-TW" altLang="en-US" sz="2400">
                <a:solidFill>
                  <a:srgbClr val="0000FF"/>
                </a:solidFill>
                <a:ea typeface="標楷體" panose="03000509000000000000" pitchFamily="65" charset="-120"/>
              </a:rPr>
              <a:t>地址屬性</a:t>
            </a:r>
            <a:r>
              <a:rPr lang="zh-TW" altLang="en-US" sz="2400">
                <a:ea typeface="標楷體" panose="03000509000000000000" pitchFamily="65" charset="-120"/>
              </a:rPr>
              <a:t>是由區域號碼、縣市、鄉鎮、路、巷、弄、號等各個屬性所組成</a:t>
            </a:r>
          </a:p>
          <a:p>
            <a:pPr lvl="1" eaLnBrk="1" hangingPunct="1"/>
            <a:r>
              <a:rPr lang="zh-TW" altLang="en-US" sz="2400">
                <a:ea typeface="標楷體" panose="03000509000000000000" pitchFamily="65" charset="-120"/>
              </a:rPr>
              <a:t>生日則包含年、月、日</a:t>
            </a:r>
          </a:p>
        </p:txBody>
      </p:sp>
      <p:pic>
        <p:nvPicPr>
          <p:cNvPr id="23557" name="Picture 4" descr="1">
            <a:extLst>
              <a:ext uri="{FF2B5EF4-FFF2-40B4-BE49-F238E27FC236}">
                <a16:creationId xmlns:a16="http://schemas.microsoft.com/office/drawing/2014/main" id="{811657B8-8893-8B14-F41B-239CE6D4A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565400"/>
            <a:ext cx="1390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8" name="Group 5">
            <a:extLst>
              <a:ext uri="{FF2B5EF4-FFF2-40B4-BE49-F238E27FC236}">
                <a16:creationId xmlns:a16="http://schemas.microsoft.com/office/drawing/2014/main" id="{DD08B8E4-194E-8442-7B3C-0D414478E443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229225"/>
            <a:ext cx="2447925" cy="1368425"/>
            <a:chOff x="1020" y="3430"/>
            <a:chExt cx="1337" cy="523"/>
          </a:xfrm>
        </p:grpSpPr>
        <p:sp>
          <p:nvSpPr>
            <p:cNvPr id="23559" name="Line 6">
              <a:extLst>
                <a:ext uri="{FF2B5EF4-FFF2-40B4-BE49-F238E27FC236}">
                  <a16:creationId xmlns:a16="http://schemas.microsoft.com/office/drawing/2014/main" id="{70D3B45D-1BCC-E0EE-185F-C4DAC4D39D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6" y="3657"/>
              <a:ext cx="363" cy="1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60" name="Line 7">
              <a:extLst>
                <a:ext uri="{FF2B5EF4-FFF2-40B4-BE49-F238E27FC236}">
                  <a16:creationId xmlns:a16="http://schemas.microsoft.com/office/drawing/2014/main" id="{77AAEC01-EDB7-5965-BDA6-39FD3198C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8" y="3612"/>
              <a:ext cx="3" cy="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61" name="Line 8">
              <a:extLst>
                <a:ext uri="{FF2B5EF4-FFF2-40B4-BE49-F238E27FC236}">
                  <a16:creationId xmlns:a16="http://schemas.microsoft.com/office/drawing/2014/main" id="{54917912-D4B3-1851-EB6F-CEEE33E1C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3657"/>
              <a:ext cx="22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3562" name="Oval 9">
              <a:extLst>
                <a:ext uri="{FF2B5EF4-FFF2-40B4-BE49-F238E27FC236}">
                  <a16:creationId xmlns:a16="http://schemas.microsoft.com/office/drawing/2014/main" id="{73438091-9826-3B04-B43D-08A4BC77D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" y="3761"/>
              <a:ext cx="384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1600">
                  <a:latin typeface="Times New Roman" panose="02020603050405020304" pitchFamily="18" charset="0"/>
                </a:rPr>
                <a:t>name</a:t>
              </a:r>
            </a:p>
          </p:txBody>
        </p:sp>
        <p:sp>
          <p:nvSpPr>
            <p:cNvPr id="23563" name="Oval 10">
              <a:extLst>
                <a:ext uri="{FF2B5EF4-FFF2-40B4-BE49-F238E27FC236}">
                  <a16:creationId xmlns:a16="http://schemas.microsoft.com/office/drawing/2014/main" id="{96D1B408-B444-C985-06B4-84023396A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3475"/>
              <a:ext cx="384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1600">
                  <a:latin typeface="Times New Roman" panose="02020603050405020304" pitchFamily="18" charset="0"/>
                </a:rPr>
                <a:t>lname</a:t>
              </a:r>
            </a:p>
          </p:txBody>
        </p:sp>
        <p:sp>
          <p:nvSpPr>
            <p:cNvPr id="23564" name="Oval 11">
              <a:extLst>
                <a:ext uri="{FF2B5EF4-FFF2-40B4-BE49-F238E27FC236}">
                  <a16:creationId xmlns:a16="http://schemas.microsoft.com/office/drawing/2014/main" id="{63F1B95D-0C3A-46C3-8482-C451215A6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430"/>
              <a:ext cx="384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1600">
                  <a:latin typeface="Times New Roman" panose="02020603050405020304" pitchFamily="18" charset="0"/>
                </a:rPr>
                <a:t>minit</a:t>
              </a:r>
            </a:p>
          </p:txBody>
        </p:sp>
        <p:sp>
          <p:nvSpPr>
            <p:cNvPr id="23565" name="Oval 12">
              <a:extLst>
                <a:ext uri="{FF2B5EF4-FFF2-40B4-BE49-F238E27FC236}">
                  <a16:creationId xmlns:a16="http://schemas.microsoft.com/office/drawing/2014/main" id="{6C3FA7B9-A4C4-0BC5-E6D2-B8453C158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475"/>
              <a:ext cx="384" cy="19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1600">
                  <a:latin typeface="Times New Roman" panose="02020603050405020304" pitchFamily="18" charset="0"/>
                </a:rPr>
                <a:t>fname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13632B99-1804-5121-7170-36794AF8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5E33BFE-DC58-451A-B54E-78C799B15E50}" type="slidenum">
              <a:rPr kumimoji="0" lang="en-US" altLang="zh-TW"/>
              <a:pPr eaLnBrk="1" hangingPunct="1"/>
              <a:t>22</a:t>
            </a:fld>
            <a:endParaRPr kumimoji="0" lang="en-US" altLang="zh-TW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DD0E0A3-FF90-2DBE-8C64-591A8C1A8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屬性 </a:t>
            </a:r>
            <a:r>
              <a:rPr lang="en-US" altLang="zh-TW"/>
              <a:t>Attribute (3/4)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C0EFDCD4-2780-434F-50DF-912A312588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870825" cy="8715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若某屬性的值在某個環境下具有唯一性，稱為主鍵 </a:t>
            </a:r>
            <a:r>
              <a:rPr lang="en-US" altLang="zh-TW" sz="2800">
                <a:latin typeface="標楷體" panose="03000509000000000000" pitchFamily="65" charset="-120"/>
                <a:ea typeface="標楷體" panose="03000509000000000000" pitchFamily="65" charset="-120"/>
              </a:rPr>
              <a:t>Key</a:t>
            </a: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，於該鍵下畫一</a:t>
            </a:r>
            <a:r>
              <a:rPr lang="zh-TW" altLang="en-US" sz="280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底線</a:t>
            </a: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，表示</a:t>
            </a:r>
            <a:r>
              <a:rPr lang="zh-TW" altLang="en-US" sz="280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鍵值屬性</a:t>
            </a:r>
          </a:p>
        </p:txBody>
      </p:sp>
      <p:pic>
        <p:nvPicPr>
          <p:cNvPr id="24581" name="Picture 4" descr="1">
            <a:extLst>
              <a:ext uri="{FF2B5EF4-FFF2-40B4-BE49-F238E27FC236}">
                <a16:creationId xmlns:a16="http://schemas.microsoft.com/office/drawing/2014/main" id="{234DA15B-65E2-D000-7FB0-ED1722A19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997200"/>
            <a:ext cx="6265862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angle 5">
            <a:extLst>
              <a:ext uri="{FF2B5EF4-FFF2-40B4-BE49-F238E27FC236}">
                <a16:creationId xmlns:a16="http://schemas.microsoft.com/office/drawing/2014/main" id="{9A2BB724-B673-932A-220F-1AC18444B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933825"/>
            <a:ext cx="1655763" cy="1079500"/>
          </a:xfrm>
          <a:prstGeom prst="rect">
            <a:avLst/>
          </a:prstGeom>
          <a:solidFill>
            <a:srgbClr val="FFFFCC">
              <a:alpha val="12157"/>
            </a:srgbClr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2F3355AC-9C2E-21F2-461B-988C1368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7722279-4449-4433-B418-35AE3461BA30}" type="slidenum">
              <a:rPr kumimoji="0" lang="en-US" altLang="zh-TW"/>
              <a:pPr eaLnBrk="1" hangingPunct="1"/>
              <a:t>23</a:t>
            </a:fld>
            <a:endParaRPr kumimoji="0" lang="en-US" altLang="zh-TW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83D6098-2F47-266D-8CF8-6CC583D3A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屬性 </a:t>
            </a:r>
            <a:r>
              <a:rPr lang="en-US" altLang="zh-TW"/>
              <a:t>Attribute (4/4)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4D59F29-6046-2813-5548-86202CBFD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5710238" cy="4114800"/>
          </a:xfrm>
        </p:spPr>
        <p:txBody>
          <a:bodyPr/>
          <a:lstStyle/>
          <a:p>
            <a:pPr eaLnBrk="1" hangingPunct="1"/>
            <a:r>
              <a:rPr lang="zh-TW" altLang="en-US" sz="240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單值屬性</a:t>
            </a: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：是指屬性中只會存在一個單一值</a:t>
            </a:r>
          </a:p>
          <a:p>
            <a:pPr lvl="1" eaLnBrk="1" hangingPunct="1"/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例如：學號</a:t>
            </a:r>
            <a:r>
              <a:rPr lang="zh-TW" altLang="en-US" sz="2400">
                <a:ea typeface="標楷體" panose="03000509000000000000" pitchFamily="65" charset="-120"/>
              </a:rPr>
              <a:t>、姓名</a:t>
            </a:r>
            <a:endParaRPr lang="zh-TW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r>
              <a:rPr lang="zh-TW" altLang="en-US" sz="240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多值屬性</a:t>
            </a: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：則是指在該屬性中會存在多個數值</a:t>
            </a:r>
          </a:p>
          <a:p>
            <a:pPr lvl="1" eaLnBrk="1" hangingPunct="1"/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例如：電話號碼</a:t>
            </a:r>
            <a:r>
              <a:rPr lang="zh-TW" altLang="en-US" sz="2400">
                <a:ea typeface="標楷體" panose="03000509000000000000" pitchFamily="65" charset="-120"/>
              </a:rPr>
              <a:t>、書籍作者</a:t>
            </a:r>
            <a:endParaRPr lang="zh-TW" altLang="en-US" sz="24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/>
            <a:r>
              <a:rPr lang="zh-TW" altLang="en-US" sz="2400">
                <a:solidFill>
                  <a:srgbClr val="FF33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衍生屬性</a:t>
            </a:r>
            <a:r>
              <a:rPr lang="en-US" altLang="zh-TW" sz="2400">
                <a:latin typeface="標楷體" panose="03000509000000000000" pitchFamily="65" charset="-120"/>
                <a:ea typeface="標楷體" panose="03000509000000000000" pitchFamily="65" charset="-120"/>
              </a:rPr>
              <a:t>(derived attribute)</a:t>
            </a:r>
            <a:r>
              <a:rPr lang="zh-TW" altLang="en-US" sz="2400">
                <a:latin typeface="標楷體" panose="03000509000000000000" pitchFamily="65" charset="-120"/>
                <a:ea typeface="標楷體" panose="03000509000000000000" pitchFamily="65" charset="-120"/>
              </a:rPr>
              <a:t>：可以由相關屬性計算得來的屬性</a:t>
            </a:r>
          </a:p>
          <a:p>
            <a:pPr lvl="1" eaLnBrk="1" hangingPunct="1"/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例如：年齡</a:t>
            </a:r>
            <a:r>
              <a:rPr lang="zh-TW" altLang="en-US" sz="2000">
                <a:ea typeface="標楷體" panose="03000509000000000000" pitchFamily="65" charset="-120"/>
              </a:rPr>
              <a:t>、服務年資、銷售金額</a:t>
            </a:r>
          </a:p>
        </p:txBody>
      </p:sp>
      <p:pic>
        <p:nvPicPr>
          <p:cNvPr id="25605" name="Picture 4" descr="1">
            <a:extLst>
              <a:ext uri="{FF2B5EF4-FFF2-40B4-BE49-F238E27FC236}">
                <a16:creationId xmlns:a16="http://schemas.microsoft.com/office/drawing/2014/main" id="{7930B219-EA64-C066-70E6-87E6EDA81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941888"/>
            <a:ext cx="17287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5" descr="2">
            <a:extLst>
              <a:ext uri="{FF2B5EF4-FFF2-40B4-BE49-F238E27FC236}">
                <a16:creationId xmlns:a16="http://schemas.microsoft.com/office/drawing/2014/main" id="{390740BC-2D52-8078-90C7-DC20BCF7D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357563"/>
            <a:ext cx="1512888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67CF0193-DA63-F903-8381-4F013245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25AACF7-2C80-426F-AF0C-2A2053CD3E6E}" type="slidenum">
              <a:rPr kumimoji="0" lang="en-US" altLang="zh-TW"/>
              <a:pPr eaLnBrk="1" hangingPunct="1"/>
              <a:t>24</a:t>
            </a:fld>
            <a:endParaRPr kumimoji="0" lang="en-US" altLang="zh-TW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806BB8D-7C51-59D6-DC74-02D001B05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自然語言與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ERD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的對應關係</a:t>
            </a:r>
          </a:p>
        </p:txBody>
      </p:sp>
      <p:pic>
        <p:nvPicPr>
          <p:cNvPr id="26628" name="Picture 4" descr="ERD01">
            <a:extLst>
              <a:ext uri="{FF2B5EF4-FFF2-40B4-BE49-F238E27FC236}">
                <a16:creationId xmlns:a16="http://schemas.microsoft.com/office/drawing/2014/main" id="{A574EE1E-A0F3-01F8-9D40-5ACF5524A0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989138"/>
            <a:ext cx="7632700" cy="4248150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3AB9F56A-3BB6-3863-ACCC-B641B055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DB081CD-4A80-4234-9026-86734935E81E}" type="slidenum">
              <a:rPr kumimoji="0" lang="en-US" altLang="zh-TW"/>
              <a:pPr eaLnBrk="1" hangingPunct="1"/>
              <a:t>25</a:t>
            </a:fld>
            <a:endParaRPr kumimoji="0" lang="en-US" altLang="zh-TW"/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2E63C8BE-A80C-13C5-3D4C-4CECF1B14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ea typeface="標楷體" panose="03000509000000000000" pitchFamily="65" charset="-120"/>
              </a:rPr>
              <a:t>範例圖示－銷售系統</a:t>
            </a:r>
          </a:p>
        </p:txBody>
      </p:sp>
      <p:pic>
        <p:nvPicPr>
          <p:cNvPr id="27652" name="Picture 4" descr="ERD02">
            <a:extLst>
              <a:ext uri="{FF2B5EF4-FFF2-40B4-BE49-F238E27FC236}">
                <a16:creationId xmlns:a16="http://schemas.microsoft.com/office/drawing/2014/main" id="{34956009-8D23-0727-2332-17CDAEF270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375" y="1700213"/>
            <a:ext cx="6048375" cy="4689475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43EF1A49-D869-F95F-3AFB-EAAC33EB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D4F5F2E-DE50-4104-A80C-46D493F040D4}" type="slidenum">
              <a:rPr kumimoji="0" lang="en-US" altLang="zh-TW"/>
              <a:pPr eaLnBrk="1" hangingPunct="1"/>
              <a:t>26</a:t>
            </a:fld>
            <a:endParaRPr kumimoji="0" lang="en-US" altLang="zh-TW"/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1CAB3A0B-D222-F771-A73A-31E87590E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ea typeface="標楷體" panose="03000509000000000000" pitchFamily="65" charset="-120"/>
              </a:rPr>
              <a:t>範例圖示－人事系統</a:t>
            </a:r>
          </a:p>
        </p:txBody>
      </p:sp>
      <p:pic>
        <p:nvPicPr>
          <p:cNvPr id="28676" name="Picture 4" descr="ERD_Employee">
            <a:extLst>
              <a:ext uri="{FF2B5EF4-FFF2-40B4-BE49-F238E27FC236}">
                <a16:creationId xmlns:a16="http://schemas.microsoft.com/office/drawing/2014/main" id="{045A5C33-3D2E-A9ED-1339-840226FE48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2133600"/>
            <a:ext cx="7848600" cy="4113213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BB411B06-8607-3B01-B6EE-8CCED791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4A8800B-3EA1-49F6-8F1D-CEE2B4660B7F}" type="slidenum">
              <a:rPr kumimoji="0" lang="en-US" altLang="zh-TW"/>
              <a:pPr eaLnBrk="1" hangingPunct="1"/>
              <a:t>27</a:t>
            </a:fld>
            <a:endParaRPr kumimoji="0" lang="en-US" altLang="zh-TW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F2B2434-7D5E-937D-D3F3-66018B15D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ea typeface="標楷體" panose="03000509000000000000" pitchFamily="65" charset="-120"/>
              </a:rPr>
              <a:t>範例圖示－數位學習系統</a:t>
            </a:r>
          </a:p>
        </p:txBody>
      </p:sp>
      <p:pic>
        <p:nvPicPr>
          <p:cNvPr id="29700" name="Picture 4" descr="1">
            <a:extLst>
              <a:ext uri="{FF2B5EF4-FFF2-40B4-BE49-F238E27FC236}">
                <a16:creationId xmlns:a16="http://schemas.microsoft.com/office/drawing/2014/main" id="{BC929C4E-CE50-2A20-BEA7-546999D6D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6769100" cy="456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>
            <a:extLst>
              <a:ext uri="{FF2B5EF4-FFF2-40B4-BE49-F238E27FC236}">
                <a16:creationId xmlns:a16="http://schemas.microsoft.com/office/drawing/2014/main" id="{1949F48B-57C2-3106-A4DC-05877A5D63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實例演練</a:t>
            </a:r>
          </a:p>
        </p:txBody>
      </p:sp>
      <p:sp>
        <p:nvSpPr>
          <p:cNvPr id="30723" name="Rectangle 5">
            <a:extLst>
              <a:ext uri="{FF2B5EF4-FFF2-40B4-BE49-F238E27FC236}">
                <a16:creationId xmlns:a16="http://schemas.microsoft.com/office/drawing/2014/main" id="{C9654857-FA76-21A2-075B-7D7B2B669AA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D5C43BE9-2AAE-4690-51B2-801CFD60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76DF41C-B244-4B57-BDA0-62147A9A6171}" type="slidenum">
              <a:rPr kumimoji="0" lang="en-US" altLang="zh-TW"/>
              <a:pPr eaLnBrk="1" hangingPunct="1"/>
              <a:t>29</a:t>
            </a:fld>
            <a:endParaRPr kumimoji="0" lang="en-US" altLang="zh-TW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ABABB5C-59AC-25EF-A122-D46436689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altLang="zh-TW"/>
            </a:br>
            <a:r>
              <a:rPr lang="zh-TW" altLang="en-US"/>
              <a:t>繪製 </a:t>
            </a:r>
            <a:r>
              <a:rPr lang="en-US" altLang="zh-TW"/>
              <a:t>ERD</a:t>
            </a:r>
            <a:endParaRPr lang="en-US" altLang="zh-TW" sz="4400">
              <a:ea typeface="標楷體" panose="03000509000000000000" pitchFamily="65" charset="-120"/>
            </a:endParaRP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61713259-3A5E-2E77-A8F9-1321995A6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400">
                <a:latin typeface="新細明體" panose="02020500000000000000" pitchFamily="18" charset="-120"/>
              </a:rPr>
              <a:t>先確立應用系統需要的所有「</a:t>
            </a:r>
            <a:r>
              <a:rPr lang="zh-TW" altLang="en-US" sz="2400">
                <a:solidFill>
                  <a:srgbClr val="FF3300"/>
                </a:solidFill>
                <a:latin typeface="新細明體" panose="02020500000000000000" pitchFamily="18" charset="-120"/>
              </a:rPr>
              <a:t>實體</a:t>
            </a:r>
            <a:r>
              <a:rPr lang="zh-TW" altLang="en-US" sz="2400">
                <a:latin typeface="新細明體" panose="02020500000000000000" pitchFamily="18" charset="-120"/>
              </a:rPr>
              <a:t>」</a:t>
            </a:r>
          </a:p>
          <a:p>
            <a:pPr lvl="1" eaLnBrk="1" hangingPunct="1"/>
            <a:r>
              <a:rPr lang="zh-TW" altLang="en-US" sz="2400">
                <a:latin typeface="新細明體" panose="02020500000000000000" pitchFamily="18" charset="-120"/>
              </a:rPr>
              <a:t>課程系統：學生、課程 與教師三類個體類型。 </a:t>
            </a:r>
          </a:p>
          <a:p>
            <a:pPr eaLnBrk="1" hangingPunct="1"/>
            <a:r>
              <a:rPr lang="zh-TW" altLang="en-US" sz="2400">
                <a:latin typeface="新細明體" panose="02020500000000000000" pitchFamily="18" charset="-120"/>
              </a:rPr>
              <a:t>找出實體之間的「</a:t>
            </a:r>
            <a:r>
              <a:rPr lang="zh-TW" altLang="en-US" sz="2400">
                <a:solidFill>
                  <a:srgbClr val="FF3300"/>
                </a:solidFill>
                <a:latin typeface="新細明體" panose="02020500000000000000" pitchFamily="18" charset="-120"/>
              </a:rPr>
              <a:t>關係</a:t>
            </a:r>
            <a:r>
              <a:rPr lang="zh-TW" altLang="en-US" sz="2400">
                <a:latin typeface="新細明體" panose="02020500000000000000" pitchFamily="18" charset="-120"/>
              </a:rPr>
              <a:t>」，並探討其關係是「</a:t>
            </a:r>
            <a:r>
              <a:rPr lang="zh-TW" altLang="en-US" sz="2400">
                <a:solidFill>
                  <a:srgbClr val="0000FF"/>
                </a:solidFill>
                <a:latin typeface="新細明體" panose="02020500000000000000" pitchFamily="18" charset="-120"/>
              </a:rPr>
              <a:t>一對一</a:t>
            </a:r>
            <a:r>
              <a:rPr lang="zh-TW" altLang="en-US" sz="2400">
                <a:latin typeface="新細明體" panose="02020500000000000000" pitchFamily="18" charset="-120"/>
              </a:rPr>
              <a:t>」、「</a:t>
            </a:r>
            <a:r>
              <a:rPr lang="zh-TW" altLang="en-US" sz="2400">
                <a:solidFill>
                  <a:srgbClr val="0000FF"/>
                </a:solidFill>
                <a:latin typeface="新細明體" panose="02020500000000000000" pitchFamily="18" charset="-120"/>
              </a:rPr>
              <a:t>一對多</a:t>
            </a:r>
            <a:r>
              <a:rPr lang="zh-TW" altLang="en-US" sz="2400">
                <a:latin typeface="新細明體" panose="02020500000000000000" pitchFamily="18" charset="-120"/>
              </a:rPr>
              <a:t>」 或「</a:t>
            </a:r>
            <a:r>
              <a:rPr lang="zh-TW" altLang="en-US" sz="2400">
                <a:solidFill>
                  <a:srgbClr val="0000FF"/>
                </a:solidFill>
                <a:latin typeface="新細明體" panose="02020500000000000000" pitchFamily="18" charset="-120"/>
              </a:rPr>
              <a:t>多對多</a:t>
            </a:r>
            <a:r>
              <a:rPr lang="zh-TW" altLang="en-US" sz="2400">
                <a:latin typeface="新細明體" panose="02020500000000000000" pitchFamily="18" charset="-120"/>
              </a:rPr>
              <a:t>」</a:t>
            </a:r>
          </a:p>
          <a:p>
            <a:pPr eaLnBrk="1" hangingPunct="1"/>
            <a:r>
              <a:rPr lang="zh-TW" altLang="en-US" sz="2400">
                <a:latin typeface="新細明體" panose="02020500000000000000" pitchFamily="18" charset="-120"/>
              </a:rPr>
              <a:t>繪出「實體</a:t>
            </a:r>
            <a:r>
              <a:rPr lang="en-US" altLang="zh-TW" sz="2400">
                <a:latin typeface="新細明體" panose="02020500000000000000" pitchFamily="18" charset="-120"/>
              </a:rPr>
              <a:t>-</a:t>
            </a:r>
            <a:r>
              <a:rPr lang="zh-TW" altLang="en-US" sz="2400">
                <a:latin typeface="新細明體" panose="02020500000000000000" pitchFamily="18" charset="-120"/>
              </a:rPr>
              <a:t>關係圖」</a:t>
            </a:r>
          </a:p>
          <a:p>
            <a:pPr eaLnBrk="1" hangingPunct="1"/>
            <a:r>
              <a:rPr lang="zh-TW" altLang="en-US" sz="2400">
                <a:latin typeface="新細明體" panose="02020500000000000000" pitchFamily="18" charset="-120"/>
              </a:rPr>
              <a:t>找出「實體</a:t>
            </a:r>
            <a:r>
              <a:rPr lang="en-US" altLang="zh-TW" sz="2400">
                <a:latin typeface="新細明體" panose="02020500000000000000" pitchFamily="18" charset="-120"/>
              </a:rPr>
              <a:t>-</a:t>
            </a:r>
            <a:r>
              <a:rPr lang="zh-TW" altLang="en-US" sz="2400">
                <a:latin typeface="新細明體" panose="02020500000000000000" pitchFamily="18" charset="-120"/>
              </a:rPr>
              <a:t>關係圖」中每個「實體」所需的</a:t>
            </a:r>
            <a:r>
              <a:rPr lang="zh-TW" altLang="en-US" sz="2400">
                <a:solidFill>
                  <a:srgbClr val="FF3300"/>
                </a:solidFill>
                <a:latin typeface="新細明體" panose="02020500000000000000" pitchFamily="18" charset="-120"/>
              </a:rPr>
              <a:t>屬性</a:t>
            </a:r>
            <a:r>
              <a:rPr lang="zh-TW" altLang="en-US" sz="2400">
                <a:latin typeface="新細明體" panose="02020500000000000000" pitchFamily="18" charset="-120"/>
              </a:rPr>
              <a:t>。</a:t>
            </a:r>
          </a:p>
          <a:p>
            <a:pPr lvl="1" eaLnBrk="1" hangingPunct="1"/>
            <a:r>
              <a:rPr lang="zh-TW" altLang="en-US" sz="2400">
                <a:latin typeface="新細明體" panose="02020500000000000000" pitchFamily="18" charset="-120"/>
              </a:rPr>
              <a:t>例如：「學生」實體需要學號 </a:t>
            </a:r>
            <a:r>
              <a:rPr lang="en-US" altLang="zh-TW" sz="2400">
                <a:latin typeface="新細明體" panose="02020500000000000000" pitchFamily="18" charset="-120"/>
              </a:rPr>
              <a:t>, </a:t>
            </a:r>
            <a:r>
              <a:rPr lang="zh-TW" altLang="en-US" sz="2400">
                <a:latin typeface="新細明體" panose="02020500000000000000" pitchFamily="18" charset="-120"/>
              </a:rPr>
              <a:t>班級</a:t>
            </a:r>
            <a:r>
              <a:rPr lang="en-US" altLang="zh-TW" sz="2400">
                <a:latin typeface="新細明體" panose="02020500000000000000" pitchFamily="18" charset="-120"/>
              </a:rPr>
              <a:t>, </a:t>
            </a:r>
            <a:r>
              <a:rPr lang="zh-TW" altLang="en-US" sz="2400">
                <a:latin typeface="新細明體" panose="02020500000000000000" pitchFamily="18" charset="-120"/>
              </a:rPr>
              <a:t>姓名</a:t>
            </a:r>
            <a:r>
              <a:rPr lang="en-US" altLang="zh-TW" sz="2400">
                <a:latin typeface="新細明體" panose="02020500000000000000" pitchFamily="18" charset="-120"/>
              </a:rPr>
              <a:t>, </a:t>
            </a:r>
            <a:r>
              <a:rPr lang="zh-TW" altLang="en-US" sz="2400">
                <a:latin typeface="新細明體" panose="02020500000000000000" pitchFamily="18" charset="-120"/>
              </a:rPr>
              <a:t>電話等屬性 </a:t>
            </a:r>
          </a:p>
          <a:p>
            <a:pPr eaLnBrk="1" hangingPunct="1"/>
            <a:r>
              <a:rPr lang="zh-TW" altLang="en-US" sz="2400">
                <a:latin typeface="新細明體" panose="02020500000000000000" pitchFamily="18" charset="-120"/>
              </a:rPr>
              <a:t>在「實體</a:t>
            </a:r>
            <a:r>
              <a:rPr lang="en-US" altLang="zh-TW" sz="2400">
                <a:latin typeface="新細明體" panose="02020500000000000000" pitchFamily="18" charset="-120"/>
              </a:rPr>
              <a:t>-</a:t>
            </a:r>
            <a:r>
              <a:rPr lang="zh-TW" altLang="en-US" sz="2400">
                <a:latin typeface="新細明體" panose="02020500000000000000" pitchFamily="18" charset="-120"/>
              </a:rPr>
              <a:t>關係圖」上補上</a:t>
            </a:r>
            <a:r>
              <a:rPr lang="zh-TW" altLang="en-US" sz="2400">
                <a:solidFill>
                  <a:srgbClr val="FF3300"/>
                </a:solidFill>
                <a:latin typeface="新細明體" panose="02020500000000000000" pitchFamily="18" charset="-120"/>
              </a:rPr>
              <a:t>橢圓形</a:t>
            </a:r>
            <a:r>
              <a:rPr lang="zh-TW" altLang="en-US" sz="2400">
                <a:latin typeface="新細明體" panose="02020500000000000000" pitchFamily="18" charset="-120"/>
              </a:rPr>
              <a:t>代表各個屬性。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E4A68597-FE02-B6C4-13A1-AF0C504B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CF8F8EA-ECD9-4D09-A62F-01CB1D8F9730}" type="slidenum">
              <a:rPr kumimoji="0" lang="en-US" altLang="zh-TW"/>
              <a:pPr eaLnBrk="1" hangingPunct="1"/>
              <a:t>3</a:t>
            </a:fld>
            <a:endParaRPr kumimoji="0" lang="en-US" altLang="zh-TW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A948677-4E95-F6C9-0ED0-D05EFF092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實體關聯圖 </a:t>
            </a:r>
            <a:r>
              <a:rPr lang="en-US" altLang="zh-TW"/>
              <a:t>&amp; </a:t>
            </a:r>
            <a:r>
              <a:rPr lang="zh-TW" altLang="en-US"/>
              <a:t>模型介紹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B856C8F-EBD5-E40F-CD49-D880056F7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43463"/>
          </a:xfrm>
        </p:spPr>
        <p:txBody>
          <a:bodyPr/>
          <a:lstStyle/>
          <a:p>
            <a:pPr eaLnBrk="1" hangingPunct="1"/>
            <a:r>
              <a:rPr lang="zh-TW" altLang="en-US" sz="2800"/>
              <a:t>在進行資料庫設計（</a:t>
            </a:r>
            <a:r>
              <a:rPr lang="en-US" altLang="zh-TW" sz="2800"/>
              <a:t>Database Design</a:t>
            </a:r>
            <a:r>
              <a:rPr lang="zh-TW" altLang="en-US" sz="2800"/>
              <a:t>）時，為了能夠與使用者溝通，資料庫設計通常使用</a:t>
            </a:r>
            <a:r>
              <a:rPr lang="zh-TW" altLang="en-US" sz="2800">
                <a:solidFill>
                  <a:srgbClr val="FF0000"/>
                </a:solidFill>
              </a:rPr>
              <a:t>高階</a:t>
            </a:r>
            <a:r>
              <a:rPr lang="zh-TW" altLang="en-US" sz="2800"/>
              <a:t>的抽象</a:t>
            </a:r>
            <a:r>
              <a:rPr lang="zh-TW" altLang="en-US" sz="2800">
                <a:solidFill>
                  <a:srgbClr val="FF3300"/>
                </a:solidFill>
              </a:rPr>
              <a:t>圖形化</a:t>
            </a:r>
            <a:r>
              <a:rPr lang="zh-TW" altLang="en-US" sz="2800"/>
              <a:t>模型來幫助我們進行資料庫設計，稱為</a:t>
            </a:r>
            <a:r>
              <a:rPr lang="zh-TW" altLang="en-US" sz="2800">
                <a:solidFill>
                  <a:srgbClr val="0066FF"/>
                </a:solidFill>
              </a:rPr>
              <a:t>「商業模型」</a:t>
            </a:r>
            <a:r>
              <a:rPr lang="zh-TW" altLang="en-US" sz="2800"/>
              <a:t>（</a:t>
            </a:r>
            <a:r>
              <a:rPr lang="en-US" altLang="zh-TW" sz="2800"/>
              <a:t>Business Model</a:t>
            </a:r>
            <a:r>
              <a:rPr lang="zh-TW" altLang="en-US" sz="2800"/>
              <a:t>）</a:t>
            </a:r>
          </a:p>
          <a:p>
            <a:pPr eaLnBrk="1" hangingPunct="1"/>
            <a:r>
              <a:rPr lang="zh-TW" altLang="en-US" sz="2800"/>
              <a:t>目前最常使用的商業模型就是</a:t>
            </a:r>
            <a:r>
              <a:rPr lang="zh-TW" altLang="en-US" sz="2800">
                <a:solidFill>
                  <a:srgbClr val="FF0000"/>
                </a:solidFill>
              </a:rPr>
              <a:t>「實體關聯圖」</a:t>
            </a:r>
            <a:r>
              <a:rPr lang="zh-TW" altLang="en-US" sz="2800"/>
              <a:t>（</a:t>
            </a:r>
            <a:r>
              <a:rPr lang="en-US" altLang="zh-TW" sz="2800">
                <a:solidFill>
                  <a:srgbClr val="0000FF"/>
                </a:solidFill>
              </a:rPr>
              <a:t>E</a:t>
            </a:r>
            <a:r>
              <a:rPr lang="en-US" altLang="zh-TW" sz="2800"/>
              <a:t>ntity-</a:t>
            </a:r>
            <a:r>
              <a:rPr lang="en-US" altLang="zh-TW" sz="2800">
                <a:solidFill>
                  <a:srgbClr val="0000FF"/>
                </a:solidFill>
              </a:rPr>
              <a:t>R</a:t>
            </a:r>
            <a:r>
              <a:rPr lang="en-US" altLang="zh-TW" sz="2800"/>
              <a:t>elationship </a:t>
            </a:r>
            <a:r>
              <a:rPr lang="en-US" altLang="zh-TW" sz="2800">
                <a:solidFill>
                  <a:srgbClr val="0000FF"/>
                </a:solidFill>
              </a:rPr>
              <a:t>D</a:t>
            </a:r>
            <a:r>
              <a:rPr lang="en-US" altLang="zh-TW" sz="2800"/>
              <a:t>iagram</a:t>
            </a:r>
            <a:r>
              <a:rPr lang="zh-TW" altLang="en-US" sz="2800"/>
              <a:t>），這是使用圖形符號來表示的</a:t>
            </a:r>
            <a:r>
              <a:rPr lang="zh-TW" altLang="en-US" sz="2800">
                <a:solidFill>
                  <a:srgbClr val="FF0000"/>
                </a:solidFill>
              </a:rPr>
              <a:t>「實體關聯模型」</a:t>
            </a:r>
            <a:r>
              <a:rPr lang="zh-TW" altLang="en-US" sz="2800"/>
              <a:t>（</a:t>
            </a:r>
            <a:r>
              <a:rPr lang="en-US" altLang="zh-TW" sz="2800">
                <a:solidFill>
                  <a:srgbClr val="0000FF"/>
                </a:solidFill>
              </a:rPr>
              <a:t>E</a:t>
            </a:r>
            <a:r>
              <a:rPr lang="en-US" altLang="zh-TW" sz="2800"/>
              <a:t>ntity-</a:t>
            </a:r>
            <a:r>
              <a:rPr lang="en-US" altLang="zh-TW" sz="2800">
                <a:solidFill>
                  <a:srgbClr val="0000FF"/>
                </a:solidFill>
              </a:rPr>
              <a:t>R</a:t>
            </a:r>
            <a:r>
              <a:rPr lang="en-US" altLang="zh-TW" sz="2800"/>
              <a:t>elationship </a:t>
            </a:r>
            <a:r>
              <a:rPr lang="en-US" altLang="zh-TW" sz="2800">
                <a:solidFill>
                  <a:srgbClr val="0000FF"/>
                </a:solidFill>
              </a:rPr>
              <a:t>Model</a:t>
            </a:r>
            <a:r>
              <a:rPr lang="zh-TW" altLang="en-US" sz="2800"/>
              <a:t>）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B3DFEF4B-89B2-14FD-9051-80F62A84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0738468-769D-4118-A2B6-9E030E2FED17}" type="slidenum">
              <a:rPr kumimoji="0" lang="en-US" altLang="zh-TW"/>
              <a:pPr eaLnBrk="1" hangingPunct="1"/>
              <a:t>30</a:t>
            </a:fld>
            <a:endParaRPr kumimoji="0" lang="en-US" altLang="zh-TW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097B5EE-ADF7-3934-6514-7449610EF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latin typeface="新細明體" panose="02020500000000000000" pitchFamily="18" charset="-120"/>
              </a:rPr>
              <a:t>訂書系統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2D7830F-843D-BD01-6840-6A53B9C9E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dirty="0">
                <a:latin typeface="新細明體" panose="02020500000000000000" pitchFamily="18" charset="-120"/>
              </a:rPr>
              <a:t>李四想要開發一個簡易的書籍訂購系統，有下列需求，請畫出</a:t>
            </a:r>
            <a:r>
              <a:rPr lang="en-US" altLang="zh-TW" dirty="0">
                <a:latin typeface="新細明體" panose="02020500000000000000" pitchFamily="18" charset="-120"/>
              </a:rPr>
              <a:t>ER</a:t>
            </a:r>
            <a:r>
              <a:rPr lang="zh-TW" altLang="en-US" dirty="0">
                <a:latin typeface="新細明體" panose="02020500000000000000" pitchFamily="18" charset="-120"/>
              </a:rPr>
              <a:t>圖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>
                <a:latin typeface="新細明體" panose="02020500000000000000" pitchFamily="18" charset="-120"/>
              </a:rPr>
              <a:t>系統中有</a:t>
            </a:r>
            <a:r>
              <a:rPr lang="zh-TW" altLang="en-US" b="1" dirty="0">
                <a:solidFill>
                  <a:srgbClr val="FF0000"/>
                </a:solidFill>
                <a:latin typeface="新細明體" panose="02020500000000000000" pitchFamily="18" charset="-120"/>
              </a:rPr>
              <a:t>書局</a:t>
            </a:r>
            <a:r>
              <a:rPr lang="zh-TW" altLang="en-US" dirty="0">
                <a:latin typeface="新細明體" panose="02020500000000000000" pitchFamily="18" charset="-120"/>
              </a:rPr>
              <a:t>及</a:t>
            </a:r>
            <a:r>
              <a:rPr lang="zh-TW" altLang="en-US" b="1" dirty="0">
                <a:solidFill>
                  <a:srgbClr val="FF0000"/>
                </a:solidFill>
                <a:latin typeface="新細明體" panose="02020500000000000000" pitchFamily="18" charset="-120"/>
              </a:rPr>
              <a:t>書籍資料</a:t>
            </a:r>
            <a:r>
              <a:rPr lang="zh-TW" altLang="en-US" dirty="0">
                <a:latin typeface="新細明體" panose="02020500000000000000" pitchFamily="18" charset="-120"/>
              </a:rPr>
              <a:t>兩個實體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b="1" dirty="0">
                <a:solidFill>
                  <a:srgbClr val="FF0000"/>
                </a:solidFill>
                <a:latin typeface="新細明體" panose="02020500000000000000" pitchFamily="18" charset="-120"/>
              </a:rPr>
              <a:t>書局</a:t>
            </a:r>
            <a:r>
              <a:rPr lang="zh-TW" altLang="en-US" dirty="0">
                <a:latin typeface="新細明體" panose="02020500000000000000" pitchFamily="18" charset="-120"/>
              </a:rPr>
              <a:t>中含有</a:t>
            </a:r>
            <a:r>
              <a:rPr lang="zh-TW" altLang="en-US" b="1" u="sng" dirty="0">
                <a:solidFill>
                  <a:srgbClr val="0000FF"/>
                </a:solidFill>
                <a:latin typeface="新細明體" panose="02020500000000000000" pitchFamily="18" charset="-120"/>
              </a:rPr>
              <a:t>編號</a:t>
            </a:r>
            <a:r>
              <a:rPr lang="en-US" altLang="zh-TW" dirty="0">
                <a:latin typeface="新細明體" panose="02020500000000000000" pitchFamily="18" charset="-120"/>
              </a:rPr>
              <a:t>,</a:t>
            </a:r>
            <a:r>
              <a:rPr lang="zh-TW" altLang="en-US" b="1" dirty="0">
                <a:solidFill>
                  <a:srgbClr val="0000FF"/>
                </a:solidFill>
                <a:latin typeface="新細明體" panose="02020500000000000000" pitchFamily="18" charset="-120"/>
              </a:rPr>
              <a:t>名稱</a:t>
            </a:r>
            <a:r>
              <a:rPr lang="en-US" altLang="zh-TW" dirty="0">
                <a:latin typeface="新細明體" panose="02020500000000000000" pitchFamily="18" charset="-120"/>
              </a:rPr>
              <a:t>,</a:t>
            </a:r>
            <a:r>
              <a:rPr lang="zh-TW" altLang="en-US" b="1" dirty="0">
                <a:solidFill>
                  <a:srgbClr val="0000FF"/>
                </a:solidFill>
                <a:latin typeface="新細明體" panose="02020500000000000000" pitchFamily="18" charset="-120"/>
              </a:rPr>
              <a:t>排名</a:t>
            </a:r>
            <a:r>
              <a:rPr lang="zh-TW" altLang="en-US" dirty="0">
                <a:latin typeface="新細明體" panose="02020500000000000000" pitchFamily="18" charset="-120"/>
              </a:rPr>
              <a:t>及</a:t>
            </a:r>
            <a:r>
              <a:rPr lang="zh-TW" altLang="en-US" b="1" dirty="0">
                <a:solidFill>
                  <a:srgbClr val="0000FF"/>
                </a:solidFill>
                <a:latin typeface="新細明體" panose="02020500000000000000" pitchFamily="18" charset="-120"/>
              </a:rPr>
              <a:t>座落城市</a:t>
            </a:r>
            <a:r>
              <a:rPr lang="zh-TW" altLang="en-US" dirty="0">
                <a:latin typeface="新細明體" panose="02020500000000000000" pitchFamily="18" charset="-120"/>
              </a:rPr>
              <a:t>等屬性，其中</a:t>
            </a:r>
            <a:r>
              <a:rPr lang="zh-TW" altLang="en-US" b="1" u="sng" dirty="0">
                <a:solidFill>
                  <a:srgbClr val="0000FF"/>
                </a:solidFill>
                <a:latin typeface="新細明體" panose="02020500000000000000" pitchFamily="18" charset="-120"/>
              </a:rPr>
              <a:t>編號</a:t>
            </a:r>
            <a:r>
              <a:rPr lang="zh-TW" altLang="en-US" dirty="0">
                <a:latin typeface="新細明體" panose="02020500000000000000" pitchFamily="18" charset="-120"/>
              </a:rPr>
              <a:t>為其主鍵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b="1" dirty="0">
                <a:solidFill>
                  <a:srgbClr val="FF0000"/>
                </a:solidFill>
                <a:latin typeface="新細明體" panose="02020500000000000000" pitchFamily="18" charset="-120"/>
              </a:rPr>
              <a:t>書籍資料</a:t>
            </a:r>
            <a:r>
              <a:rPr lang="zh-TW" altLang="en-US" dirty="0">
                <a:latin typeface="新細明體" panose="02020500000000000000" pitchFamily="18" charset="-120"/>
              </a:rPr>
              <a:t>含有</a:t>
            </a:r>
            <a:r>
              <a:rPr lang="zh-TW" altLang="en-US" b="1" u="sng" dirty="0">
                <a:solidFill>
                  <a:srgbClr val="0000FF"/>
                </a:solidFill>
                <a:latin typeface="新細明體" panose="02020500000000000000" pitchFamily="18" charset="-120"/>
              </a:rPr>
              <a:t>編號</a:t>
            </a:r>
            <a:r>
              <a:rPr lang="en-US" altLang="zh-TW" dirty="0">
                <a:latin typeface="新細明體" panose="02020500000000000000" pitchFamily="18" charset="-120"/>
              </a:rPr>
              <a:t>,</a:t>
            </a:r>
            <a:r>
              <a:rPr lang="zh-TW" altLang="en-US" b="1" dirty="0">
                <a:solidFill>
                  <a:srgbClr val="0000FF"/>
                </a:solidFill>
                <a:latin typeface="新細明體" panose="02020500000000000000" pitchFamily="18" charset="-120"/>
              </a:rPr>
              <a:t>書名</a:t>
            </a:r>
            <a:r>
              <a:rPr lang="en-US" altLang="zh-TW" dirty="0">
                <a:latin typeface="新細明體" panose="02020500000000000000" pitchFamily="18" charset="-120"/>
              </a:rPr>
              <a:t>,</a:t>
            </a:r>
            <a:r>
              <a:rPr lang="zh-TW" altLang="en-US" b="1" dirty="0">
                <a:solidFill>
                  <a:srgbClr val="0000FF"/>
                </a:solidFill>
                <a:latin typeface="新細明體" panose="02020500000000000000" pitchFamily="18" charset="-120"/>
              </a:rPr>
              <a:t>作者</a:t>
            </a:r>
            <a:r>
              <a:rPr lang="en-US" altLang="zh-TW" dirty="0">
                <a:latin typeface="新細明體" panose="02020500000000000000" pitchFamily="18" charset="-120"/>
              </a:rPr>
              <a:t>,</a:t>
            </a:r>
            <a:r>
              <a:rPr lang="zh-TW" altLang="en-US" b="1" dirty="0">
                <a:solidFill>
                  <a:srgbClr val="0000FF"/>
                </a:solidFill>
                <a:latin typeface="新細明體" panose="02020500000000000000" pitchFamily="18" charset="-120"/>
              </a:rPr>
              <a:t>價格</a:t>
            </a:r>
            <a:r>
              <a:rPr lang="zh-TW" altLang="en-US" dirty="0">
                <a:latin typeface="新細明體" panose="02020500000000000000" pitchFamily="18" charset="-120"/>
              </a:rPr>
              <a:t>及</a:t>
            </a:r>
            <a:r>
              <a:rPr lang="zh-TW" altLang="en-US" b="1" dirty="0">
                <a:solidFill>
                  <a:srgbClr val="0000FF"/>
                </a:solidFill>
                <a:latin typeface="新細明體" panose="02020500000000000000" pitchFamily="18" charset="-120"/>
              </a:rPr>
              <a:t>出版社</a:t>
            </a:r>
            <a:r>
              <a:rPr lang="zh-TW" altLang="en-US" dirty="0">
                <a:latin typeface="新細明體" panose="02020500000000000000" pitchFamily="18" charset="-120"/>
              </a:rPr>
              <a:t>，其中</a:t>
            </a:r>
            <a:r>
              <a:rPr lang="zh-TW" altLang="en-US" b="1" u="sng" dirty="0">
                <a:solidFill>
                  <a:srgbClr val="0000FF"/>
                </a:solidFill>
                <a:latin typeface="新細明體" panose="02020500000000000000" pitchFamily="18" charset="-120"/>
              </a:rPr>
              <a:t>編號</a:t>
            </a:r>
            <a:r>
              <a:rPr lang="zh-TW" altLang="en-US" dirty="0">
                <a:latin typeface="新細明體" panose="02020500000000000000" pitchFamily="18" charset="-120"/>
              </a:rPr>
              <a:t>為其主鍵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>
                <a:latin typeface="新細明體" panose="02020500000000000000" pitchFamily="18" charset="-120"/>
              </a:rPr>
              <a:t>一家</a:t>
            </a:r>
            <a:r>
              <a:rPr lang="zh-TW" altLang="en-US" b="1" dirty="0">
                <a:solidFill>
                  <a:srgbClr val="FF0000"/>
                </a:solidFill>
                <a:latin typeface="新細明體" panose="02020500000000000000" pitchFamily="18" charset="-120"/>
              </a:rPr>
              <a:t>書局</a:t>
            </a:r>
            <a:r>
              <a:rPr lang="zh-TW" altLang="en-US" dirty="0">
                <a:latin typeface="新細明體" panose="02020500000000000000" pitchFamily="18" charset="-120"/>
              </a:rPr>
              <a:t>可以訂購好幾本</a:t>
            </a:r>
            <a:r>
              <a:rPr lang="zh-TW" altLang="en-US" b="1" dirty="0">
                <a:solidFill>
                  <a:srgbClr val="FF0000"/>
                </a:solidFill>
                <a:latin typeface="新細明體" panose="02020500000000000000" pitchFamily="18" charset="-120"/>
              </a:rPr>
              <a:t>書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dirty="0">
                <a:latin typeface="新細明體" panose="02020500000000000000" pitchFamily="18" charset="-120"/>
              </a:rPr>
              <a:t>一本</a:t>
            </a:r>
            <a:r>
              <a:rPr lang="zh-TW" altLang="en-US" b="1" dirty="0">
                <a:solidFill>
                  <a:srgbClr val="FF0000"/>
                </a:solidFill>
                <a:latin typeface="新細明體" panose="02020500000000000000" pitchFamily="18" charset="-120"/>
              </a:rPr>
              <a:t>書</a:t>
            </a:r>
            <a:r>
              <a:rPr lang="zh-TW" altLang="en-US" dirty="0">
                <a:latin typeface="新細明體" panose="02020500000000000000" pitchFamily="18" charset="-120"/>
              </a:rPr>
              <a:t>也可以被多家</a:t>
            </a:r>
            <a:r>
              <a:rPr lang="zh-TW" altLang="en-US" b="1" dirty="0">
                <a:solidFill>
                  <a:srgbClr val="FF0000"/>
                </a:solidFill>
                <a:latin typeface="新細明體" panose="02020500000000000000" pitchFamily="18" charset="-120"/>
              </a:rPr>
              <a:t>書局</a:t>
            </a:r>
            <a:r>
              <a:rPr lang="zh-TW" altLang="en-US" dirty="0">
                <a:latin typeface="新細明體" panose="02020500000000000000" pitchFamily="18" charset="-120"/>
              </a:rPr>
              <a:t>所訂購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D170EDD2-B315-72FE-0323-C05C5F9D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CC0FD3C-32EB-403C-9ED3-D0A581EB33CA}" type="slidenum">
              <a:rPr kumimoji="0" lang="en-US" altLang="zh-TW"/>
              <a:pPr eaLnBrk="1" hangingPunct="1"/>
              <a:t>31</a:t>
            </a:fld>
            <a:endParaRPr kumimoji="0" lang="en-US" altLang="zh-TW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C4B900B-981C-9F80-AE4C-164E2559F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教務修課系統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9E584438-4878-1347-BC70-CBAFFCD37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dirty="0">
                <a:latin typeface="新細明體" panose="02020500000000000000" pitchFamily="18" charset="-120"/>
              </a:rPr>
              <a:t>張三準備開發一個教務修課系統，經訪談得到以下幾個事實，請依此畫出</a:t>
            </a:r>
            <a:r>
              <a:rPr lang="en-US" altLang="zh-TW" dirty="0">
                <a:latin typeface="新細明體" panose="02020500000000000000" pitchFamily="18" charset="-120"/>
              </a:rPr>
              <a:t>ER</a:t>
            </a:r>
            <a:r>
              <a:rPr lang="zh-TW" altLang="en-US" dirty="0">
                <a:latin typeface="新細明體" panose="02020500000000000000" pitchFamily="18" charset="-120"/>
              </a:rPr>
              <a:t>圖及關聯表</a:t>
            </a:r>
            <a:r>
              <a:rPr lang="en-US" altLang="zh-TW" dirty="0">
                <a:latin typeface="新細明體" panose="02020500000000000000" pitchFamily="18" charset="-120"/>
              </a:rPr>
              <a:t>(</a:t>
            </a:r>
            <a:r>
              <a:rPr lang="zh-TW" altLang="en-US" dirty="0">
                <a:latin typeface="新細明體" panose="02020500000000000000" pitchFamily="18" charset="-120"/>
              </a:rPr>
              <a:t>不考慮各實體的屬性</a:t>
            </a:r>
            <a:r>
              <a:rPr lang="en-US" altLang="zh-TW" dirty="0">
                <a:latin typeface="新細明體" panose="02020500000000000000" pitchFamily="18" charset="-120"/>
              </a:rPr>
              <a:t>)</a:t>
            </a:r>
          </a:p>
          <a:p>
            <a:pPr lvl="1" eaLnBrk="1" hangingPunct="1"/>
            <a:r>
              <a:rPr lang="zh-TW" altLang="en-US" dirty="0">
                <a:latin typeface="新細明體" panose="02020500000000000000" pitchFamily="18" charset="-120"/>
              </a:rPr>
              <a:t>該校每一個</a:t>
            </a:r>
            <a:r>
              <a:rPr lang="zh-TW" altLang="en-US" b="1" dirty="0">
                <a:solidFill>
                  <a:srgbClr val="FF0000"/>
                </a:solidFill>
                <a:latin typeface="新細明體" panose="02020500000000000000" pitchFamily="18" charset="-120"/>
              </a:rPr>
              <a:t>學生</a:t>
            </a:r>
            <a:r>
              <a:rPr lang="zh-TW" altLang="en-US" dirty="0">
                <a:latin typeface="新細明體" panose="02020500000000000000" pitchFamily="18" charset="-120"/>
              </a:rPr>
              <a:t>可以修好幾門</a:t>
            </a:r>
            <a:r>
              <a:rPr lang="zh-TW" altLang="en-US" b="1" dirty="0">
                <a:solidFill>
                  <a:srgbClr val="FF0000"/>
                </a:solidFill>
                <a:latin typeface="新細明體" panose="02020500000000000000" pitchFamily="18" charset="-120"/>
              </a:rPr>
              <a:t>課</a:t>
            </a:r>
          </a:p>
          <a:p>
            <a:pPr lvl="1" eaLnBrk="1" hangingPunct="1"/>
            <a:r>
              <a:rPr lang="zh-TW" altLang="en-US" dirty="0">
                <a:latin typeface="新細明體" panose="02020500000000000000" pitchFamily="18" charset="-120"/>
              </a:rPr>
              <a:t>每一門</a:t>
            </a:r>
            <a:r>
              <a:rPr lang="zh-TW" altLang="en-US" b="1" dirty="0">
                <a:solidFill>
                  <a:srgbClr val="FF0000"/>
                </a:solidFill>
                <a:latin typeface="新細明體" panose="02020500000000000000" pitchFamily="18" charset="-120"/>
              </a:rPr>
              <a:t>課</a:t>
            </a:r>
            <a:r>
              <a:rPr lang="zh-TW" altLang="en-US" dirty="0">
                <a:latin typeface="新細明體" panose="02020500000000000000" pitchFamily="18" charset="-120"/>
              </a:rPr>
              <a:t>可以容納很多</a:t>
            </a:r>
            <a:r>
              <a:rPr lang="zh-TW" altLang="en-US" b="1" dirty="0">
                <a:solidFill>
                  <a:srgbClr val="FF0000"/>
                </a:solidFill>
                <a:latin typeface="新細明體" panose="02020500000000000000" pitchFamily="18" charset="-120"/>
              </a:rPr>
              <a:t>學生</a:t>
            </a:r>
          </a:p>
          <a:p>
            <a:pPr lvl="1" eaLnBrk="1" hangingPunct="1"/>
            <a:r>
              <a:rPr lang="zh-TW" altLang="en-US" dirty="0">
                <a:latin typeface="新細明體" panose="02020500000000000000" pitchFamily="18" charset="-120"/>
              </a:rPr>
              <a:t>一門</a:t>
            </a:r>
            <a:r>
              <a:rPr lang="zh-TW" altLang="en-US" b="1" dirty="0">
                <a:solidFill>
                  <a:srgbClr val="FF0000"/>
                </a:solidFill>
                <a:latin typeface="新細明體" panose="02020500000000000000" pitchFamily="18" charset="-120"/>
              </a:rPr>
              <a:t>課</a:t>
            </a:r>
            <a:r>
              <a:rPr lang="zh-TW" altLang="en-US" dirty="0">
                <a:latin typeface="新細明體" panose="02020500000000000000" pitchFamily="18" charset="-120"/>
              </a:rPr>
              <a:t>只由一個</a:t>
            </a:r>
            <a:r>
              <a:rPr lang="zh-TW" altLang="en-US" b="1" dirty="0">
                <a:solidFill>
                  <a:srgbClr val="FF0000"/>
                </a:solidFill>
                <a:latin typeface="新細明體" panose="02020500000000000000" pitchFamily="18" charset="-120"/>
              </a:rPr>
              <a:t>老師</a:t>
            </a:r>
            <a:r>
              <a:rPr lang="zh-TW" altLang="en-US" dirty="0">
                <a:latin typeface="新細明體" panose="02020500000000000000" pitchFamily="18" charset="-120"/>
              </a:rPr>
              <a:t>教授</a:t>
            </a:r>
          </a:p>
          <a:p>
            <a:pPr lvl="1" eaLnBrk="1" hangingPunct="1"/>
            <a:r>
              <a:rPr lang="zh-TW" altLang="en-US" dirty="0">
                <a:latin typeface="新細明體" panose="02020500000000000000" pitchFamily="18" charset="-120"/>
              </a:rPr>
              <a:t>一個</a:t>
            </a:r>
            <a:r>
              <a:rPr lang="zh-TW" altLang="en-US" b="1" dirty="0">
                <a:solidFill>
                  <a:srgbClr val="FF0000"/>
                </a:solidFill>
                <a:latin typeface="新細明體" panose="02020500000000000000" pitchFamily="18" charset="-120"/>
              </a:rPr>
              <a:t>老師</a:t>
            </a:r>
            <a:r>
              <a:rPr lang="zh-TW" altLang="en-US" dirty="0">
                <a:latin typeface="新細明體" panose="02020500000000000000" pitchFamily="18" charset="-120"/>
              </a:rPr>
              <a:t>可以教授許多門</a:t>
            </a:r>
            <a:r>
              <a:rPr lang="zh-TW" altLang="en-US" b="1" dirty="0">
                <a:solidFill>
                  <a:srgbClr val="FF0000"/>
                </a:solidFill>
                <a:latin typeface="新細明體" panose="02020500000000000000" pitchFamily="18" charset="-120"/>
              </a:rPr>
              <a:t>課</a:t>
            </a:r>
          </a:p>
          <a:p>
            <a:pPr lvl="1" eaLnBrk="1" hangingPunct="1"/>
            <a:r>
              <a:rPr lang="zh-TW" altLang="en-US" dirty="0">
                <a:latin typeface="新細明體" panose="02020500000000000000" pitchFamily="18" charset="-120"/>
              </a:rPr>
              <a:t>每個</a:t>
            </a:r>
            <a:r>
              <a:rPr lang="zh-TW" altLang="en-US" b="1" dirty="0">
                <a:solidFill>
                  <a:srgbClr val="FF0000"/>
                </a:solidFill>
                <a:latin typeface="新細明體" panose="02020500000000000000" pitchFamily="18" charset="-120"/>
              </a:rPr>
              <a:t>老師</a:t>
            </a:r>
            <a:r>
              <a:rPr lang="zh-TW" altLang="en-US" dirty="0">
                <a:latin typeface="新細明體" panose="02020500000000000000" pitchFamily="18" charset="-120"/>
              </a:rPr>
              <a:t>或</a:t>
            </a:r>
            <a:r>
              <a:rPr lang="zh-TW" altLang="en-US" b="1" dirty="0">
                <a:solidFill>
                  <a:srgbClr val="FF0000"/>
                </a:solidFill>
                <a:latin typeface="新細明體" panose="02020500000000000000" pitchFamily="18" charset="-120"/>
              </a:rPr>
              <a:t>學生</a:t>
            </a:r>
            <a:r>
              <a:rPr lang="zh-TW" altLang="en-US" dirty="0">
                <a:latin typeface="新細明體" panose="02020500000000000000" pitchFamily="18" charset="-120"/>
              </a:rPr>
              <a:t>都隸屬於一個</a:t>
            </a:r>
            <a:r>
              <a:rPr lang="zh-TW" altLang="en-US" b="1" dirty="0">
                <a:solidFill>
                  <a:srgbClr val="FF0000"/>
                </a:solidFill>
                <a:latin typeface="新細明體" panose="02020500000000000000" pitchFamily="18" charset="-120"/>
              </a:rPr>
              <a:t>科系</a:t>
            </a:r>
            <a:r>
              <a:rPr lang="zh-TW" altLang="en-US" dirty="0">
                <a:latin typeface="新細明體" panose="02020500000000000000" pitchFamily="18" charset="-120"/>
              </a:rPr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9B16EB1F-27DE-C9EE-BF25-D1AEA5BF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5477D64-4EE2-4E5C-B67C-82AE6D2137A1}" type="slidenum">
              <a:rPr kumimoji="0" lang="en-US" altLang="zh-TW"/>
              <a:pPr eaLnBrk="1" hangingPunct="1"/>
              <a:t>32</a:t>
            </a:fld>
            <a:endParaRPr kumimoji="0" lang="en-US" altLang="zh-TW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42438BC-5A26-C257-B77D-0D628874AA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遊戲網站會員系統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69F8D3A-BFF0-A3A4-B678-2581EA52D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800" dirty="0">
                <a:latin typeface="新細明體" panose="02020500000000000000" pitchFamily="18" charset="-120"/>
              </a:rPr>
              <a:t>假設你設計了數個網路遊戲放在你的網站上給會員使用，現在你想收集一些使用的資料以便做統計。請依以上的需求，畫出</a:t>
            </a:r>
            <a:r>
              <a:rPr lang="en-US" altLang="zh-TW" sz="2800" dirty="0">
                <a:latin typeface="新細明體" panose="02020500000000000000" pitchFamily="18" charset="-120"/>
              </a:rPr>
              <a:t>ERD</a:t>
            </a:r>
          </a:p>
          <a:p>
            <a:pPr lvl="1" eaLnBrk="1" hangingPunct="1"/>
            <a:r>
              <a:rPr lang="zh-TW" altLang="en-US" sz="2400" dirty="0">
                <a:latin typeface="新細明體" panose="02020500000000000000" pitchFamily="18" charset="-120"/>
              </a:rPr>
              <a:t>每一</a:t>
            </a:r>
            <a:r>
              <a:rPr lang="zh-TW" altLang="en-US" sz="2400" b="1" dirty="0">
                <a:solidFill>
                  <a:srgbClr val="FF0000"/>
                </a:solidFill>
                <a:latin typeface="新細明體" panose="02020500000000000000" pitchFamily="18" charset="-120"/>
              </a:rPr>
              <a:t>會員</a:t>
            </a:r>
            <a:r>
              <a:rPr lang="zh-TW" altLang="en-US" sz="2400" dirty="0">
                <a:latin typeface="新細明體" panose="02020500000000000000" pitchFamily="18" charset="-120"/>
              </a:rPr>
              <a:t>有</a:t>
            </a:r>
            <a:r>
              <a:rPr lang="zh-TW" altLang="en-US" sz="2400" b="1" u="sng" dirty="0">
                <a:solidFill>
                  <a:srgbClr val="0000FF"/>
                </a:solidFill>
                <a:latin typeface="新細明體" panose="02020500000000000000" pitchFamily="18" charset="-120"/>
              </a:rPr>
              <a:t>代號</a:t>
            </a:r>
            <a:r>
              <a:rPr lang="zh-TW" altLang="en-US" sz="2400" dirty="0">
                <a:latin typeface="新細明體" panose="02020500000000000000" pitchFamily="18" charset="-120"/>
              </a:rPr>
              <a:t>，</a:t>
            </a:r>
            <a:r>
              <a:rPr lang="zh-TW" altLang="en-US" sz="2400" b="1" dirty="0">
                <a:solidFill>
                  <a:srgbClr val="0000FF"/>
                </a:solidFill>
                <a:latin typeface="新細明體" panose="02020500000000000000" pitchFamily="18" charset="-120"/>
              </a:rPr>
              <a:t>姓名</a:t>
            </a:r>
            <a:r>
              <a:rPr lang="zh-TW" altLang="en-US" sz="2400" dirty="0">
                <a:latin typeface="新細明體" panose="02020500000000000000" pitchFamily="18" charset="-120"/>
              </a:rPr>
              <a:t>，</a:t>
            </a:r>
            <a:r>
              <a:rPr lang="zh-TW" altLang="en-US" sz="2400" b="1" dirty="0">
                <a:solidFill>
                  <a:srgbClr val="0000FF"/>
                </a:solidFill>
                <a:latin typeface="新細明體" panose="02020500000000000000" pitchFamily="18" charset="-120"/>
              </a:rPr>
              <a:t>住址</a:t>
            </a:r>
            <a:r>
              <a:rPr lang="zh-TW" altLang="en-US" sz="2400" dirty="0">
                <a:latin typeface="新細明體" panose="02020500000000000000" pitchFamily="18" charset="-120"/>
              </a:rPr>
              <a:t>，</a:t>
            </a:r>
            <a:r>
              <a:rPr lang="zh-TW" altLang="en-US" sz="2400" b="1" dirty="0">
                <a:solidFill>
                  <a:srgbClr val="0000FF"/>
                </a:solidFill>
                <a:latin typeface="新細明體" panose="02020500000000000000" pitchFamily="18" charset="-120"/>
              </a:rPr>
              <a:t>性別</a:t>
            </a:r>
            <a:r>
              <a:rPr lang="zh-TW" altLang="en-US" sz="2400" dirty="0">
                <a:latin typeface="新細明體" panose="02020500000000000000" pitchFamily="18" charset="-120"/>
              </a:rPr>
              <a:t>，和</a:t>
            </a:r>
            <a:r>
              <a:rPr lang="zh-TW" altLang="en-US" sz="2400" b="1" dirty="0">
                <a:solidFill>
                  <a:srgbClr val="0000FF"/>
                </a:solidFill>
                <a:latin typeface="新細明體" panose="02020500000000000000" pitchFamily="18" charset="-120"/>
              </a:rPr>
              <a:t>出生年月日</a:t>
            </a:r>
            <a:r>
              <a:rPr lang="zh-TW" altLang="en-US" sz="2400" dirty="0">
                <a:latin typeface="新細明體" panose="02020500000000000000" pitchFamily="18" charset="-120"/>
              </a:rPr>
              <a:t>及</a:t>
            </a:r>
            <a:r>
              <a:rPr lang="zh-TW" altLang="en-US" sz="2400" b="1" dirty="0">
                <a:solidFill>
                  <a:srgbClr val="0000FF"/>
                </a:solidFill>
                <a:latin typeface="新細明體" panose="02020500000000000000" pitchFamily="18" charset="-120"/>
              </a:rPr>
              <a:t>密碼</a:t>
            </a:r>
            <a:r>
              <a:rPr lang="zh-TW" altLang="en-US" sz="2400" dirty="0">
                <a:latin typeface="新細明體" panose="02020500000000000000" pitchFamily="18" charset="-120"/>
              </a:rPr>
              <a:t>。其中</a:t>
            </a:r>
            <a:r>
              <a:rPr lang="zh-TW" altLang="en-US" sz="2400" b="1" u="sng" dirty="0">
                <a:solidFill>
                  <a:srgbClr val="0000FF"/>
                </a:solidFill>
                <a:latin typeface="新細明體" panose="02020500000000000000" pitchFamily="18" charset="-120"/>
              </a:rPr>
              <a:t>代號</a:t>
            </a:r>
            <a:r>
              <a:rPr lang="zh-TW" altLang="en-US" sz="2400" dirty="0">
                <a:latin typeface="新細明體" panose="02020500000000000000" pitchFamily="18" charset="-120"/>
              </a:rPr>
              <a:t>是唯一的</a:t>
            </a:r>
          </a:p>
          <a:p>
            <a:pPr lvl="1" eaLnBrk="1" hangingPunct="1"/>
            <a:r>
              <a:rPr lang="zh-TW" altLang="en-US" sz="2400" dirty="0">
                <a:latin typeface="新細明體" panose="02020500000000000000" pitchFamily="18" charset="-120"/>
              </a:rPr>
              <a:t>每一</a:t>
            </a:r>
            <a:r>
              <a:rPr lang="zh-TW" altLang="en-US" sz="2400" b="1" dirty="0">
                <a:solidFill>
                  <a:srgbClr val="FF0000"/>
                </a:solidFill>
                <a:latin typeface="新細明體" panose="02020500000000000000" pitchFamily="18" charset="-120"/>
              </a:rPr>
              <a:t>遊戲</a:t>
            </a:r>
            <a:r>
              <a:rPr lang="zh-TW" altLang="en-US" sz="2400" dirty="0">
                <a:latin typeface="新細明體" panose="02020500000000000000" pitchFamily="18" charset="-120"/>
              </a:rPr>
              <a:t>有</a:t>
            </a:r>
            <a:r>
              <a:rPr lang="zh-TW" altLang="en-US" sz="2400" b="1" u="sng" dirty="0">
                <a:solidFill>
                  <a:srgbClr val="0000FF"/>
                </a:solidFill>
                <a:latin typeface="新細明體" panose="02020500000000000000" pitchFamily="18" charset="-120"/>
              </a:rPr>
              <a:t>代號</a:t>
            </a:r>
            <a:r>
              <a:rPr lang="zh-TW" altLang="en-US" sz="2400" dirty="0">
                <a:latin typeface="新細明體" panose="02020500000000000000" pitchFamily="18" charset="-120"/>
              </a:rPr>
              <a:t>，</a:t>
            </a:r>
            <a:r>
              <a:rPr lang="zh-TW" altLang="en-US" sz="2400" b="1" dirty="0">
                <a:solidFill>
                  <a:srgbClr val="0000FF"/>
                </a:solidFill>
                <a:latin typeface="新細明體" panose="02020500000000000000" pitchFamily="18" charset="-120"/>
              </a:rPr>
              <a:t>名稱</a:t>
            </a:r>
            <a:r>
              <a:rPr lang="zh-TW" altLang="en-US" sz="2400" dirty="0">
                <a:latin typeface="新細明體" panose="02020500000000000000" pitchFamily="18" charset="-120"/>
              </a:rPr>
              <a:t>，</a:t>
            </a:r>
            <a:r>
              <a:rPr lang="zh-TW" altLang="en-US" sz="2400" b="1" dirty="0">
                <a:solidFill>
                  <a:srgbClr val="0000FF"/>
                </a:solidFill>
                <a:latin typeface="新細明體" panose="02020500000000000000" pitchFamily="18" charset="-120"/>
              </a:rPr>
              <a:t>遊戲難度</a:t>
            </a:r>
            <a:r>
              <a:rPr lang="zh-TW" altLang="en-US" sz="2400" dirty="0">
                <a:latin typeface="新細明體" panose="02020500000000000000" pitchFamily="18" charset="-120"/>
              </a:rPr>
              <a:t>。其中代號是唯一的</a:t>
            </a:r>
          </a:p>
          <a:p>
            <a:pPr lvl="1" eaLnBrk="1" hangingPunct="1"/>
            <a:r>
              <a:rPr lang="zh-TW" altLang="en-US" sz="2400" b="1" dirty="0">
                <a:solidFill>
                  <a:srgbClr val="FF0000"/>
                </a:solidFill>
                <a:latin typeface="新細明體" panose="02020500000000000000" pitchFamily="18" charset="-120"/>
              </a:rPr>
              <a:t>會員</a:t>
            </a:r>
            <a:r>
              <a:rPr lang="zh-TW" altLang="en-US" sz="2400" dirty="0">
                <a:latin typeface="新細明體" panose="02020500000000000000" pitchFamily="18" charset="-120"/>
              </a:rPr>
              <a:t>進站時須輸入</a:t>
            </a:r>
            <a:r>
              <a:rPr lang="zh-TW" altLang="en-US" sz="2400" b="1" dirty="0">
                <a:solidFill>
                  <a:srgbClr val="0000FF"/>
                </a:solidFill>
                <a:latin typeface="新細明體" panose="02020500000000000000" pitchFamily="18" charset="-120"/>
              </a:rPr>
              <a:t>代號</a:t>
            </a:r>
            <a:r>
              <a:rPr lang="zh-TW" altLang="en-US" sz="2400" dirty="0">
                <a:latin typeface="新細明體" panose="02020500000000000000" pitchFamily="18" charset="-120"/>
              </a:rPr>
              <a:t>和</a:t>
            </a:r>
            <a:r>
              <a:rPr lang="zh-TW" altLang="en-US" sz="2400" b="1" dirty="0">
                <a:solidFill>
                  <a:srgbClr val="0000FF"/>
                </a:solidFill>
                <a:latin typeface="新細明體" panose="02020500000000000000" pitchFamily="18" charset="-120"/>
              </a:rPr>
              <a:t>密碼</a:t>
            </a:r>
            <a:r>
              <a:rPr lang="zh-TW" altLang="en-US" sz="2400" dirty="0">
                <a:latin typeface="新細明體" panose="02020500000000000000" pitchFamily="18" charset="-120"/>
              </a:rPr>
              <a:t>。為方便統計，你希望記載</a:t>
            </a:r>
            <a:r>
              <a:rPr lang="zh-TW" altLang="en-US" sz="2400" b="1" dirty="0">
                <a:solidFill>
                  <a:srgbClr val="0000FF"/>
                </a:solidFill>
                <a:latin typeface="新細明體" panose="02020500000000000000" pitchFamily="18" charset="-120"/>
              </a:rPr>
              <a:t>進站的時間</a:t>
            </a:r>
            <a:r>
              <a:rPr lang="zh-TW" altLang="en-US" sz="2400" dirty="0">
                <a:latin typeface="新細明體" panose="02020500000000000000" pitchFamily="18" charset="-120"/>
              </a:rPr>
              <a:t>和玩遊戲時的</a:t>
            </a:r>
            <a:r>
              <a:rPr lang="zh-TW" altLang="en-US" sz="2400" b="1" dirty="0">
                <a:solidFill>
                  <a:srgbClr val="0000FF"/>
                </a:solidFill>
                <a:latin typeface="新細明體" panose="02020500000000000000" pitchFamily="18" charset="-120"/>
              </a:rPr>
              <a:t>得分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FBF01C94-9D12-C659-0D3D-A1E16637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B5DBA29-6AFC-4C91-B72A-A380444CDFDD}" type="slidenum">
              <a:rPr kumimoji="0" lang="en-US" altLang="zh-TW"/>
              <a:pPr eaLnBrk="1" hangingPunct="1"/>
              <a:t>33</a:t>
            </a:fld>
            <a:endParaRPr kumimoji="0" lang="en-US" altLang="zh-TW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6DCD5FC8-951E-F667-8415-FB861B4512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b="1"/>
              <a:t>松谷傢俱公司的訂貨系統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EA4CE59-A141-AB80-4F87-91547FCAA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36083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400" dirty="0">
                <a:latin typeface="新細明體" panose="02020500000000000000" pitchFamily="18" charset="-120"/>
              </a:rPr>
              <a:t>假設你受聘設計松谷傢俱公司的訂貨系統，經過訪談，你得到以下的需求</a:t>
            </a:r>
            <a:r>
              <a:rPr lang="en-US" altLang="zh-TW" sz="2400" dirty="0">
                <a:latin typeface="新細明體" panose="02020500000000000000" pitchFamily="18" charset="-120"/>
              </a:rPr>
              <a:t>(</a:t>
            </a:r>
            <a:r>
              <a:rPr lang="zh-TW" altLang="en-US" sz="2400" dirty="0">
                <a:latin typeface="新細明體" panose="02020500000000000000" pitchFamily="18" charset="-120"/>
              </a:rPr>
              <a:t>不考慮各實體的屬性</a:t>
            </a:r>
            <a:r>
              <a:rPr lang="en-US" altLang="zh-TW" sz="2400" dirty="0">
                <a:latin typeface="新細明體" panose="02020500000000000000" pitchFamily="18" charset="-12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 dirty="0">
                <a:latin typeface="新細明體" panose="02020500000000000000" pitchFamily="18" charset="-120"/>
              </a:rPr>
              <a:t>有 </a:t>
            </a:r>
            <a:r>
              <a:rPr lang="en-US" altLang="zh-TW" sz="2000" dirty="0">
                <a:latin typeface="新細明體" panose="02020500000000000000" pitchFamily="18" charset="-120"/>
              </a:rPr>
              <a:t>6 </a:t>
            </a:r>
            <a:r>
              <a:rPr lang="zh-TW" altLang="en-US" sz="2000" dirty="0">
                <a:latin typeface="新細明體" panose="02020500000000000000" pitchFamily="18" charset="-120"/>
              </a:rPr>
              <a:t>個實體：</a:t>
            </a:r>
            <a:r>
              <a:rPr lang="zh-TW" altLang="en-US" sz="2000" b="1" dirty="0">
                <a:solidFill>
                  <a:srgbClr val="FF0000"/>
                </a:solidFill>
                <a:latin typeface="新細明體" panose="02020500000000000000" pitchFamily="18" charset="-120"/>
              </a:rPr>
              <a:t>客戶</a:t>
            </a:r>
            <a:r>
              <a:rPr lang="zh-TW" altLang="en-US" sz="2000" dirty="0">
                <a:latin typeface="新細明體" panose="02020500000000000000" pitchFamily="18" charset="-120"/>
              </a:rPr>
              <a:t>、</a:t>
            </a:r>
            <a:r>
              <a:rPr lang="zh-TW" altLang="en-US" sz="2000" b="1" dirty="0">
                <a:solidFill>
                  <a:srgbClr val="FF0000"/>
                </a:solidFill>
                <a:latin typeface="新細明體" panose="02020500000000000000" pitchFamily="18" charset="-120"/>
              </a:rPr>
              <a:t>產品</a:t>
            </a:r>
            <a:r>
              <a:rPr lang="zh-TW" altLang="en-US" sz="2000" dirty="0">
                <a:latin typeface="新細明體" panose="02020500000000000000" pitchFamily="18" charset="-120"/>
              </a:rPr>
              <a:t>、</a:t>
            </a:r>
            <a:r>
              <a:rPr lang="zh-TW" altLang="en-US" sz="2000" b="1" dirty="0">
                <a:solidFill>
                  <a:srgbClr val="FF0000"/>
                </a:solidFill>
                <a:latin typeface="新細明體" panose="02020500000000000000" pitchFamily="18" charset="-120"/>
              </a:rPr>
              <a:t>訂單</a:t>
            </a:r>
            <a:r>
              <a:rPr lang="zh-TW" altLang="en-US" sz="2000" dirty="0">
                <a:latin typeface="新細明體" panose="02020500000000000000" pitchFamily="18" charset="-120"/>
              </a:rPr>
              <a:t>、</a:t>
            </a:r>
            <a:r>
              <a:rPr lang="zh-TW" altLang="en-US" sz="2000" b="1" dirty="0">
                <a:solidFill>
                  <a:srgbClr val="FF0000"/>
                </a:solidFill>
                <a:latin typeface="新細明體" panose="02020500000000000000" pitchFamily="18" charset="-120"/>
              </a:rPr>
              <a:t>供應商</a:t>
            </a:r>
            <a:r>
              <a:rPr lang="zh-TW" altLang="en-US" sz="2000" dirty="0">
                <a:latin typeface="新細明體" panose="02020500000000000000" pitchFamily="18" charset="-120"/>
              </a:rPr>
              <a:t>、</a:t>
            </a:r>
            <a:r>
              <a:rPr lang="zh-TW" altLang="en-US" sz="2000" b="1" dirty="0">
                <a:solidFill>
                  <a:srgbClr val="FF0000"/>
                </a:solidFill>
                <a:latin typeface="新細明體" panose="02020500000000000000" pitchFamily="18" charset="-120"/>
              </a:rPr>
              <a:t>零件</a:t>
            </a:r>
            <a:r>
              <a:rPr lang="zh-TW" altLang="en-US" sz="2000" dirty="0">
                <a:latin typeface="新細明體" panose="02020500000000000000" pitchFamily="18" charset="-120"/>
              </a:rPr>
              <a:t>、</a:t>
            </a:r>
            <a:r>
              <a:rPr lang="zh-TW" altLang="en-US" sz="2000" b="1" dirty="0">
                <a:solidFill>
                  <a:srgbClr val="FF0000"/>
                </a:solidFill>
                <a:latin typeface="新細明體" panose="02020500000000000000" pitchFamily="18" charset="-120"/>
              </a:rPr>
              <a:t>出貨單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 dirty="0">
                <a:latin typeface="新細明體" panose="02020500000000000000" pitchFamily="18" charset="-120"/>
              </a:rPr>
              <a:t>一個</a:t>
            </a:r>
            <a:r>
              <a:rPr lang="zh-TW" altLang="en-US" sz="2000" b="1" dirty="0">
                <a:solidFill>
                  <a:srgbClr val="FF0000"/>
                </a:solidFill>
                <a:latin typeface="新細明體" panose="02020500000000000000" pitchFamily="18" charset="-120"/>
              </a:rPr>
              <a:t>客戶</a:t>
            </a:r>
            <a:r>
              <a:rPr lang="zh-TW" altLang="en-US" sz="2000" dirty="0">
                <a:latin typeface="新細明體" panose="02020500000000000000" pitchFamily="18" charset="-120"/>
              </a:rPr>
              <a:t>可以下好幾張</a:t>
            </a:r>
            <a:r>
              <a:rPr lang="zh-TW" altLang="en-US" sz="2000" b="1" dirty="0">
                <a:solidFill>
                  <a:srgbClr val="FF0000"/>
                </a:solidFill>
                <a:latin typeface="新細明體" panose="02020500000000000000" pitchFamily="18" charset="-120"/>
              </a:rPr>
              <a:t>訂單</a:t>
            </a:r>
            <a:r>
              <a:rPr lang="zh-TW" altLang="en-US" sz="2000" dirty="0">
                <a:latin typeface="新細明體" panose="02020500000000000000" pitchFamily="18" charset="-120"/>
              </a:rPr>
              <a:t>，但一張</a:t>
            </a:r>
            <a:r>
              <a:rPr lang="zh-TW" altLang="en-US" sz="2000" b="1" dirty="0">
                <a:solidFill>
                  <a:srgbClr val="FF0000"/>
                </a:solidFill>
                <a:latin typeface="新細明體" panose="02020500000000000000" pitchFamily="18" charset="-120"/>
              </a:rPr>
              <a:t>訂單</a:t>
            </a:r>
            <a:r>
              <a:rPr lang="zh-TW" altLang="en-US" sz="2000" dirty="0">
                <a:latin typeface="新細明體" panose="02020500000000000000" pitchFamily="18" charset="-120"/>
              </a:rPr>
              <a:t>只記載一個</a:t>
            </a:r>
            <a:r>
              <a:rPr lang="zh-TW" altLang="en-US" sz="2000" b="1" dirty="0">
                <a:solidFill>
                  <a:srgbClr val="FF0000"/>
                </a:solidFill>
                <a:latin typeface="新細明體" panose="02020500000000000000" pitchFamily="18" charset="-120"/>
              </a:rPr>
              <a:t>客戶</a:t>
            </a:r>
            <a:r>
              <a:rPr lang="zh-TW" altLang="en-US" sz="2000" dirty="0">
                <a:latin typeface="新細明體" panose="02020500000000000000" pitchFamily="18" charset="-120"/>
              </a:rPr>
              <a:t>的訂單資料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 dirty="0">
                <a:latin typeface="新細明體" panose="02020500000000000000" pitchFamily="18" charset="-120"/>
              </a:rPr>
              <a:t>一張</a:t>
            </a:r>
            <a:r>
              <a:rPr lang="zh-TW" altLang="en-US" sz="2000" b="1" dirty="0">
                <a:solidFill>
                  <a:srgbClr val="FF0000"/>
                </a:solidFill>
                <a:latin typeface="新細明體" panose="02020500000000000000" pitchFamily="18" charset="-120"/>
              </a:rPr>
              <a:t>訂單</a:t>
            </a:r>
            <a:r>
              <a:rPr lang="zh-TW" altLang="en-US" sz="2000" dirty="0">
                <a:latin typeface="新細明體" panose="02020500000000000000" pitchFamily="18" charset="-120"/>
              </a:rPr>
              <a:t>可以包含很多種</a:t>
            </a:r>
            <a:r>
              <a:rPr lang="zh-TW" altLang="en-US" sz="2000" b="1" dirty="0">
                <a:solidFill>
                  <a:srgbClr val="FF0000"/>
                </a:solidFill>
                <a:latin typeface="新細明體" panose="02020500000000000000" pitchFamily="18" charset="-120"/>
              </a:rPr>
              <a:t>產品</a:t>
            </a:r>
            <a:r>
              <a:rPr lang="zh-TW" altLang="en-US" sz="2000" dirty="0">
                <a:latin typeface="新細明體" panose="02020500000000000000" pitchFamily="18" charset="-120"/>
              </a:rPr>
              <a:t>，一個</a:t>
            </a:r>
            <a:r>
              <a:rPr lang="zh-TW" altLang="en-US" sz="2000" b="1" dirty="0">
                <a:solidFill>
                  <a:srgbClr val="FF0000"/>
                </a:solidFill>
                <a:latin typeface="新細明體" panose="02020500000000000000" pitchFamily="18" charset="-120"/>
              </a:rPr>
              <a:t>產品</a:t>
            </a:r>
            <a:r>
              <a:rPr lang="zh-TW" altLang="en-US" sz="2000" dirty="0">
                <a:latin typeface="新細明體" panose="02020500000000000000" pitchFamily="18" charset="-120"/>
              </a:rPr>
              <a:t>可以在很多張</a:t>
            </a:r>
            <a:r>
              <a:rPr lang="zh-TW" altLang="en-US" sz="2000" b="1" dirty="0">
                <a:solidFill>
                  <a:srgbClr val="FF0000"/>
                </a:solidFill>
                <a:latin typeface="新細明體" panose="02020500000000000000" pitchFamily="18" charset="-120"/>
              </a:rPr>
              <a:t>訂單</a:t>
            </a:r>
            <a:r>
              <a:rPr lang="zh-TW" altLang="en-US" sz="2000" dirty="0">
                <a:latin typeface="新細明體" panose="02020500000000000000" pitchFamily="18" charset="-120"/>
              </a:rPr>
              <a:t>中出現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 b="1" dirty="0">
                <a:solidFill>
                  <a:srgbClr val="FF0000"/>
                </a:solidFill>
                <a:latin typeface="新細明體" panose="02020500000000000000" pitchFamily="18" charset="-120"/>
              </a:rPr>
              <a:t>零件</a:t>
            </a:r>
            <a:r>
              <a:rPr lang="zh-TW" altLang="en-US" sz="2000" dirty="0">
                <a:latin typeface="新細明體" panose="02020500000000000000" pitchFamily="18" charset="-120"/>
              </a:rPr>
              <a:t>為用來製造</a:t>
            </a:r>
            <a:r>
              <a:rPr lang="zh-TW" altLang="en-US" sz="2000" b="1" dirty="0">
                <a:solidFill>
                  <a:srgbClr val="FF0000"/>
                </a:solidFill>
                <a:latin typeface="新細明體" panose="02020500000000000000" pitchFamily="18" charset="-120"/>
              </a:rPr>
              <a:t>產品</a:t>
            </a:r>
            <a:r>
              <a:rPr lang="zh-TW" altLang="en-US" sz="2000" dirty="0">
                <a:latin typeface="新細明體" panose="02020500000000000000" pitchFamily="18" charset="-120"/>
              </a:rPr>
              <a:t>的成分，可以由一個或多個</a:t>
            </a:r>
            <a:r>
              <a:rPr lang="zh-TW" altLang="en-US" sz="2000" b="1" dirty="0">
                <a:solidFill>
                  <a:srgbClr val="FF0000"/>
                </a:solidFill>
                <a:latin typeface="新細明體" panose="02020500000000000000" pitchFamily="18" charset="-120"/>
              </a:rPr>
              <a:t>供應商</a:t>
            </a:r>
            <a:r>
              <a:rPr lang="zh-TW" altLang="en-US" sz="2000" dirty="0">
                <a:latin typeface="新細明體" panose="02020500000000000000" pitchFamily="18" charset="-120"/>
              </a:rPr>
              <a:t>供應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 dirty="0">
                <a:latin typeface="新細明體" panose="02020500000000000000" pitchFamily="18" charset="-120"/>
              </a:rPr>
              <a:t>所有</a:t>
            </a:r>
            <a:r>
              <a:rPr lang="zh-TW" altLang="en-US" sz="2000" b="1" dirty="0">
                <a:solidFill>
                  <a:srgbClr val="FF0000"/>
                </a:solidFill>
                <a:latin typeface="新細明體" panose="02020500000000000000" pitchFamily="18" charset="-120"/>
              </a:rPr>
              <a:t>供應商</a:t>
            </a:r>
            <a:r>
              <a:rPr lang="zh-TW" altLang="en-US" sz="2000" dirty="0">
                <a:latin typeface="新細明體" panose="02020500000000000000" pitchFamily="18" charset="-120"/>
              </a:rPr>
              <a:t>供應的</a:t>
            </a:r>
            <a:r>
              <a:rPr lang="zh-TW" altLang="en-US" sz="2000" b="1" dirty="0">
                <a:solidFill>
                  <a:srgbClr val="FF0000"/>
                </a:solidFill>
                <a:latin typeface="新細明體" panose="02020500000000000000" pitchFamily="18" charset="-120"/>
              </a:rPr>
              <a:t>零件</a:t>
            </a:r>
            <a:r>
              <a:rPr lang="zh-TW" altLang="en-US" sz="2000" dirty="0">
                <a:latin typeface="新細明體" panose="02020500000000000000" pitchFamily="18" charset="-120"/>
              </a:rPr>
              <a:t>都要出現在</a:t>
            </a:r>
            <a:r>
              <a:rPr lang="zh-TW" altLang="en-US" sz="2000" b="1" dirty="0">
                <a:solidFill>
                  <a:srgbClr val="FF0000"/>
                </a:solidFill>
                <a:latin typeface="新細明體" panose="02020500000000000000" pitchFamily="18" charset="-120"/>
              </a:rPr>
              <a:t>出貨單</a:t>
            </a:r>
            <a:r>
              <a:rPr lang="zh-TW" altLang="en-US" sz="2000" dirty="0">
                <a:latin typeface="新細明體" panose="02020500000000000000" pitchFamily="18" charset="-120"/>
              </a:rPr>
              <a:t>中，但一張</a:t>
            </a:r>
            <a:r>
              <a:rPr lang="zh-TW" altLang="en-US" sz="2000" b="1" dirty="0">
                <a:solidFill>
                  <a:srgbClr val="FF0000"/>
                </a:solidFill>
                <a:latin typeface="新細明體" panose="02020500000000000000" pitchFamily="18" charset="-120"/>
              </a:rPr>
              <a:t>出貨單</a:t>
            </a:r>
            <a:r>
              <a:rPr lang="zh-TW" altLang="en-US" sz="2000" dirty="0">
                <a:latin typeface="新細明體" panose="02020500000000000000" pitchFamily="18" charset="-120"/>
              </a:rPr>
              <a:t>只出現一家</a:t>
            </a:r>
            <a:r>
              <a:rPr lang="zh-TW" altLang="en-US" sz="2000" b="1" dirty="0">
                <a:solidFill>
                  <a:srgbClr val="FF0000"/>
                </a:solidFill>
                <a:latin typeface="新細明體" panose="02020500000000000000" pitchFamily="18" charset="-120"/>
              </a:rPr>
              <a:t>供應商</a:t>
            </a:r>
            <a:r>
              <a:rPr lang="zh-TW" altLang="en-US" sz="2000" b="1" dirty="0">
                <a:latin typeface="新細明體" panose="02020500000000000000" pitchFamily="18" charset="-120"/>
              </a:rPr>
              <a:t> </a:t>
            </a:r>
          </a:p>
        </p:txBody>
      </p:sp>
      <p:sp>
        <p:nvSpPr>
          <p:cNvPr id="35845" name="Text Box 4">
            <a:extLst>
              <a:ext uri="{FF2B5EF4-FFF2-40B4-BE49-F238E27FC236}">
                <a16:creationId xmlns:a16="http://schemas.microsoft.com/office/drawing/2014/main" id="{FAF73694-92F1-8D12-645A-FED609AEA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949950"/>
            <a:ext cx="6191250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TW" altLang="en-US" b="1">
                <a:solidFill>
                  <a:srgbClr val="0000FF"/>
                </a:solidFill>
              </a:rPr>
              <a:t>若條件不足，請自行給予適當的假設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CC81B1F6-7C1B-3D5C-AC4B-A9F64DB7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64B5142-055F-4A0B-92C2-E14C43E6A299}" type="slidenum">
              <a:rPr kumimoji="0" lang="en-US" altLang="zh-TW"/>
              <a:pPr eaLnBrk="1" hangingPunct="1"/>
              <a:t>34</a:t>
            </a:fld>
            <a:endParaRPr kumimoji="0" lang="en-US" altLang="zh-TW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5A6A5A12-F3D8-0347-1D4D-5ECAD741D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醫療系統 </a:t>
            </a:r>
            <a:r>
              <a:rPr lang="en-US" altLang="zh-TW"/>
              <a:t>(1/2)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E285D608-2F6D-8D13-5D89-32CDF50E5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TW" altLang="en-US" sz="2800" dirty="0"/>
              <a:t>假如你要設計一個醫療系統，經過訪談，你得到以下需求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2400" dirty="0"/>
              <a:t>有 </a:t>
            </a:r>
            <a:r>
              <a:rPr lang="en-US" altLang="zh-TW" sz="2400" dirty="0"/>
              <a:t>4 </a:t>
            </a:r>
            <a:r>
              <a:rPr lang="zh-TW" altLang="en-US" sz="2400" dirty="0"/>
              <a:t>個實體：</a:t>
            </a:r>
            <a:r>
              <a:rPr lang="zh-TW" altLang="en-US" sz="2400" b="1" dirty="0">
                <a:solidFill>
                  <a:srgbClr val="FF0000"/>
                </a:solidFill>
              </a:rPr>
              <a:t>醫師</a:t>
            </a:r>
            <a:r>
              <a:rPr lang="zh-TW" altLang="en-US" sz="2400" dirty="0"/>
              <a:t>、</a:t>
            </a:r>
            <a:r>
              <a:rPr lang="zh-TW" altLang="en-US" sz="2400" b="1" dirty="0">
                <a:solidFill>
                  <a:srgbClr val="FF0000"/>
                </a:solidFill>
              </a:rPr>
              <a:t>住院病人</a:t>
            </a:r>
            <a:r>
              <a:rPr lang="zh-TW" altLang="en-US" sz="2400" dirty="0"/>
              <a:t>、</a:t>
            </a:r>
            <a:r>
              <a:rPr lang="zh-TW" altLang="en-US" sz="2400" b="1" dirty="0">
                <a:solidFill>
                  <a:srgbClr val="FF0000"/>
                </a:solidFill>
              </a:rPr>
              <a:t>檢驗項目</a:t>
            </a:r>
            <a:r>
              <a:rPr lang="zh-TW" altLang="en-US" sz="2400" dirty="0"/>
              <a:t>、</a:t>
            </a:r>
            <a:r>
              <a:rPr lang="zh-TW" altLang="en-US" sz="2400" b="1" dirty="0">
                <a:solidFill>
                  <a:srgbClr val="FF0000"/>
                </a:solidFill>
              </a:rPr>
              <a:t>病房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2400" b="1" dirty="0">
                <a:solidFill>
                  <a:srgbClr val="FF0000"/>
                </a:solidFill>
              </a:rPr>
              <a:t>醫師</a:t>
            </a:r>
            <a:r>
              <a:rPr lang="zh-TW" altLang="en-US" sz="2400" dirty="0"/>
              <a:t>有二個屬性：</a:t>
            </a:r>
            <a:r>
              <a:rPr lang="zh-TW" altLang="en-US" sz="2400" b="1" u="sng" dirty="0">
                <a:solidFill>
                  <a:srgbClr val="0000FF"/>
                </a:solidFill>
              </a:rPr>
              <a:t>代號</a:t>
            </a:r>
            <a:r>
              <a:rPr lang="zh-TW" altLang="en-US" sz="2400" dirty="0"/>
              <a:t>、</a:t>
            </a:r>
            <a:r>
              <a:rPr lang="zh-TW" altLang="en-US" sz="2400" b="1" dirty="0">
                <a:solidFill>
                  <a:srgbClr val="0000FF"/>
                </a:solidFill>
              </a:rPr>
              <a:t>姓名</a:t>
            </a:r>
            <a:r>
              <a:rPr lang="zh-TW" altLang="en-US" sz="2400" dirty="0"/>
              <a:t>，其中</a:t>
            </a:r>
            <a:r>
              <a:rPr lang="zh-TW" altLang="en-US" sz="2400" b="1" u="sng" dirty="0">
                <a:solidFill>
                  <a:srgbClr val="0000FF"/>
                </a:solidFill>
              </a:rPr>
              <a:t>代號</a:t>
            </a:r>
            <a:r>
              <a:rPr lang="zh-TW" altLang="en-US" sz="2400" dirty="0"/>
              <a:t>是唯一的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2400" b="1" dirty="0">
                <a:solidFill>
                  <a:srgbClr val="FF0000"/>
                </a:solidFill>
              </a:rPr>
              <a:t>住院病人</a:t>
            </a:r>
            <a:r>
              <a:rPr lang="zh-TW" altLang="en-US" sz="2400" dirty="0"/>
              <a:t>有三個屬性：</a:t>
            </a:r>
            <a:r>
              <a:rPr lang="zh-TW" altLang="en-US" sz="2400" b="1" u="sng" dirty="0">
                <a:solidFill>
                  <a:srgbClr val="0000FF"/>
                </a:solidFill>
              </a:rPr>
              <a:t>病人代號</a:t>
            </a:r>
            <a:r>
              <a:rPr lang="zh-TW" altLang="en-US" sz="2400" dirty="0"/>
              <a:t>、</a:t>
            </a:r>
            <a:r>
              <a:rPr lang="zh-TW" altLang="en-US" sz="2400" b="1" dirty="0">
                <a:solidFill>
                  <a:srgbClr val="0000FF"/>
                </a:solidFill>
              </a:rPr>
              <a:t>姓名</a:t>
            </a:r>
            <a:r>
              <a:rPr lang="zh-TW" altLang="en-US" sz="2400" dirty="0"/>
              <a:t>，</a:t>
            </a:r>
            <a:r>
              <a:rPr lang="zh-TW" altLang="en-US" sz="2400" b="1" dirty="0">
                <a:solidFill>
                  <a:srgbClr val="0000FF"/>
                </a:solidFill>
              </a:rPr>
              <a:t>緊急聯絡人</a:t>
            </a:r>
            <a:r>
              <a:rPr lang="zh-TW" altLang="en-US" sz="2400" dirty="0"/>
              <a:t>，其中</a:t>
            </a:r>
            <a:r>
              <a:rPr lang="zh-TW" altLang="en-US" sz="2400" b="1" dirty="0">
                <a:solidFill>
                  <a:srgbClr val="0000FF"/>
                </a:solidFill>
              </a:rPr>
              <a:t>緊急聯絡人</a:t>
            </a:r>
            <a:r>
              <a:rPr lang="zh-TW" altLang="en-US" sz="2400" dirty="0"/>
              <a:t>可以有多位，且必須記載</a:t>
            </a:r>
            <a:r>
              <a:rPr lang="zh-TW" altLang="en-US" sz="2400" b="1" dirty="0">
                <a:solidFill>
                  <a:srgbClr val="0000FF"/>
                </a:solidFill>
              </a:rPr>
              <a:t>緊急聯絡人</a:t>
            </a:r>
            <a:r>
              <a:rPr lang="zh-TW" altLang="en-US" sz="2400" dirty="0"/>
              <a:t>之</a:t>
            </a:r>
            <a:r>
              <a:rPr lang="zh-TW" altLang="en-US" sz="2400" b="1" dirty="0">
                <a:solidFill>
                  <a:srgbClr val="0000FF"/>
                </a:solidFill>
              </a:rPr>
              <a:t>姓名</a:t>
            </a:r>
            <a:r>
              <a:rPr lang="zh-TW" altLang="en-US" sz="2400" dirty="0"/>
              <a:t>與</a:t>
            </a:r>
            <a:r>
              <a:rPr lang="zh-TW" altLang="en-US" sz="2400" b="1" dirty="0">
                <a:solidFill>
                  <a:srgbClr val="0000FF"/>
                </a:solidFill>
              </a:rPr>
              <a:t>電話</a:t>
            </a:r>
            <a:r>
              <a:rPr lang="zh-TW" altLang="en-US" sz="2400" dirty="0"/>
              <a:t>。其中</a:t>
            </a:r>
            <a:r>
              <a:rPr lang="zh-TW" altLang="en-US" sz="2400" b="1" u="sng" dirty="0">
                <a:solidFill>
                  <a:srgbClr val="0000FF"/>
                </a:solidFill>
              </a:rPr>
              <a:t>病人代號</a:t>
            </a:r>
            <a:r>
              <a:rPr lang="zh-TW" altLang="en-US" sz="2400" dirty="0"/>
              <a:t>為唯一的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2400" dirty="0">
                <a:solidFill>
                  <a:srgbClr val="FF3300"/>
                </a:solidFill>
              </a:rPr>
              <a:t>檢驗項目</a:t>
            </a:r>
            <a:r>
              <a:rPr lang="zh-TW" altLang="en-US" sz="2400" dirty="0"/>
              <a:t>有二個屬性：</a:t>
            </a:r>
            <a:r>
              <a:rPr lang="zh-TW" altLang="en-US" sz="2400" b="1" u="sng" dirty="0">
                <a:solidFill>
                  <a:srgbClr val="0000FF"/>
                </a:solidFill>
              </a:rPr>
              <a:t>項目代號</a:t>
            </a:r>
            <a:r>
              <a:rPr lang="zh-TW" altLang="en-US" sz="2400" dirty="0"/>
              <a:t>、</a:t>
            </a:r>
            <a:r>
              <a:rPr lang="zh-TW" altLang="en-US" sz="2400" b="1" dirty="0">
                <a:solidFill>
                  <a:srgbClr val="0000FF"/>
                </a:solidFill>
              </a:rPr>
              <a:t>名稱</a:t>
            </a:r>
            <a:r>
              <a:rPr lang="zh-TW" altLang="en-US" sz="2400" dirty="0"/>
              <a:t>，其中</a:t>
            </a:r>
            <a:r>
              <a:rPr lang="zh-TW" altLang="en-US" sz="2400" b="1" u="sng" dirty="0">
                <a:solidFill>
                  <a:srgbClr val="0000FF"/>
                </a:solidFill>
              </a:rPr>
              <a:t>代號</a:t>
            </a:r>
            <a:r>
              <a:rPr lang="zh-TW" altLang="en-US" sz="2400" dirty="0"/>
              <a:t>為唯一</a:t>
            </a:r>
          </a:p>
          <a:p>
            <a:pPr lvl="1" eaLnBrk="1" hangingPunct="1">
              <a:lnSpc>
                <a:spcPct val="80000"/>
              </a:lnSpc>
            </a:pPr>
            <a:r>
              <a:rPr lang="zh-TW" altLang="en-US" sz="2400" b="1" dirty="0">
                <a:solidFill>
                  <a:srgbClr val="FF0000"/>
                </a:solidFill>
              </a:rPr>
              <a:t>病房</a:t>
            </a:r>
            <a:r>
              <a:rPr lang="zh-TW" altLang="en-US" sz="2400" dirty="0"/>
              <a:t>有兩個屬性：</a:t>
            </a:r>
            <a:r>
              <a:rPr lang="zh-TW" altLang="en-US" sz="2400" b="1" u="sng" dirty="0">
                <a:solidFill>
                  <a:srgbClr val="0000FF"/>
                </a:solidFill>
              </a:rPr>
              <a:t>房號</a:t>
            </a:r>
            <a:r>
              <a:rPr lang="zh-TW" altLang="en-US" sz="2400" dirty="0"/>
              <a:t>及</a:t>
            </a:r>
            <a:r>
              <a:rPr lang="zh-TW" altLang="en-US" sz="2400" b="1" dirty="0">
                <a:solidFill>
                  <a:srgbClr val="0000FF"/>
                </a:solidFill>
              </a:rPr>
              <a:t>等級</a:t>
            </a:r>
            <a:r>
              <a:rPr lang="zh-TW" altLang="en-US" sz="2400" dirty="0"/>
              <a:t>。</a:t>
            </a:r>
            <a:r>
              <a:rPr lang="zh-TW" altLang="en-US" sz="2400" b="1" u="sng" dirty="0">
                <a:solidFill>
                  <a:srgbClr val="0000FF"/>
                </a:solidFill>
              </a:rPr>
              <a:t>房號</a:t>
            </a:r>
            <a:r>
              <a:rPr lang="zh-TW" altLang="en-US" sz="2400" dirty="0"/>
              <a:t>為唯一</a:t>
            </a:r>
            <a:endParaRPr kumimoji="0" lang="zh-TW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CA5F1836-1E6B-43DC-7656-D715157E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D9E6028-D155-46BE-8BCB-3C7FB4491DAA}" type="slidenum">
              <a:rPr kumimoji="0" lang="en-US" altLang="zh-TW"/>
              <a:pPr eaLnBrk="1" hangingPunct="1"/>
              <a:t>35</a:t>
            </a:fld>
            <a:endParaRPr kumimoji="0" lang="en-US" altLang="zh-TW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609D27D-9662-E569-9487-8B07C18C2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醫療系統 </a:t>
            </a:r>
            <a:r>
              <a:rPr lang="en-US" altLang="zh-TW"/>
              <a:t>(2/2)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EB133B1-E6A7-A850-D4FA-D3FEC1224E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800" dirty="0"/>
              <a:t>一位</a:t>
            </a:r>
            <a:r>
              <a:rPr lang="zh-TW" altLang="en-US" sz="2800" b="1" dirty="0">
                <a:solidFill>
                  <a:srgbClr val="FF0000"/>
                </a:solidFill>
              </a:rPr>
              <a:t>醫師</a:t>
            </a:r>
            <a:r>
              <a:rPr lang="zh-TW" altLang="en-US" sz="2800" dirty="0"/>
              <a:t>至多有一位</a:t>
            </a:r>
            <a:r>
              <a:rPr lang="zh-TW" altLang="en-US" sz="2800" b="1" dirty="0">
                <a:solidFill>
                  <a:srgbClr val="FF0000"/>
                </a:solidFill>
              </a:rPr>
              <a:t>指導醫師</a:t>
            </a:r>
          </a:p>
          <a:p>
            <a:pPr eaLnBrk="1" hangingPunct="1"/>
            <a:r>
              <a:rPr lang="zh-TW" altLang="en-US" sz="2800" dirty="0"/>
              <a:t>一位</a:t>
            </a:r>
            <a:r>
              <a:rPr lang="zh-TW" altLang="en-US" sz="2800" b="1" dirty="0">
                <a:solidFill>
                  <a:srgbClr val="FF0000"/>
                </a:solidFill>
              </a:rPr>
              <a:t>醫師</a:t>
            </a:r>
            <a:r>
              <a:rPr lang="zh-TW" altLang="en-US" sz="2800" dirty="0"/>
              <a:t>診療一個病人時可能會要其做零或多項</a:t>
            </a:r>
            <a:r>
              <a:rPr lang="zh-TW" altLang="en-US" sz="2800" b="1" dirty="0">
                <a:solidFill>
                  <a:srgbClr val="FF0000"/>
                </a:solidFill>
              </a:rPr>
              <a:t>檢驗</a:t>
            </a:r>
            <a:r>
              <a:rPr lang="zh-TW" altLang="en-US" sz="2800" dirty="0"/>
              <a:t>，一位</a:t>
            </a:r>
            <a:r>
              <a:rPr lang="zh-TW" altLang="en-US" sz="2800" b="1" dirty="0">
                <a:solidFill>
                  <a:srgbClr val="FF0000"/>
                </a:solidFill>
              </a:rPr>
              <a:t>醫師</a:t>
            </a:r>
            <a:r>
              <a:rPr lang="zh-TW" altLang="en-US" sz="2800" dirty="0"/>
              <a:t>可以診療零或多位</a:t>
            </a:r>
            <a:r>
              <a:rPr lang="zh-TW" altLang="en-US" sz="2800" b="1" dirty="0">
                <a:solidFill>
                  <a:srgbClr val="FF0000"/>
                </a:solidFill>
              </a:rPr>
              <a:t>病人</a:t>
            </a:r>
            <a:r>
              <a:rPr lang="zh-TW" altLang="en-US" sz="2800" dirty="0"/>
              <a:t>，而一位</a:t>
            </a:r>
            <a:r>
              <a:rPr lang="zh-TW" altLang="en-US" sz="2800" b="1" dirty="0">
                <a:solidFill>
                  <a:srgbClr val="FF0000"/>
                </a:solidFill>
              </a:rPr>
              <a:t>病人</a:t>
            </a:r>
            <a:r>
              <a:rPr lang="zh-TW" altLang="en-US" sz="2800" dirty="0"/>
              <a:t>可被一或多位</a:t>
            </a:r>
            <a:r>
              <a:rPr lang="zh-TW" altLang="en-US" sz="2800" b="1" dirty="0">
                <a:solidFill>
                  <a:srgbClr val="FF0000"/>
                </a:solidFill>
              </a:rPr>
              <a:t>醫師</a:t>
            </a:r>
            <a:r>
              <a:rPr lang="zh-TW" altLang="en-US" sz="2800" dirty="0"/>
              <a:t>診療，此外</a:t>
            </a:r>
            <a:r>
              <a:rPr lang="zh-TW" altLang="en-US" sz="2800" b="1" dirty="0">
                <a:solidFill>
                  <a:srgbClr val="0000FF"/>
                </a:solidFill>
              </a:rPr>
              <a:t>診療日期</a:t>
            </a:r>
            <a:r>
              <a:rPr lang="zh-TW" altLang="en-US" sz="2800" dirty="0"/>
              <a:t>必須記載。請用三維關聯 </a:t>
            </a:r>
            <a:r>
              <a:rPr lang="en-US" altLang="zh-TW" sz="2800" dirty="0"/>
              <a:t>(ternary relationship)</a:t>
            </a:r>
            <a:r>
              <a:rPr lang="zh-TW" altLang="en-US" sz="2800" dirty="0"/>
              <a:t>來表示此關聯</a:t>
            </a:r>
          </a:p>
          <a:p>
            <a:pPr eaLnBrk="1" hangingPunct="1"/>
            <a:r>
              <a:rPr lang="zh-TW" altLang="en-US" sz="2800" dirty="0"/>
              <a:t>一位</a:t>
            </a:r>
            <a:r>
              <a:rPr lang="zh-TW" altLang="en-US" sz="2800" b="1" dirty="0">
                <a:solidFill>
                  <a:srgbClr val="FF0000"/>
                </a:solidFill>
              </a:rPr>
              <a:t>病人</a:t>
            </a:r>
            <a:r>
              <a:rPr lang="zh-TW" altLang="en-US" sz="2800" dirty="0"/>
              <a:t>只佔用一個</a:t>
            </a:r>
            <a:r>
              <a:rPr lang="zh-TW" altLang="en-US" sz="2800" b="1" dirty="0">
                <a:solidFill>
                  <a:srgbClr val="FF0000"/>
                </a:solidFill>
              </a:rPr>
              <a:t>床位</a:t>
            </a:r>
            <a:r>
              <a:rPr lang="zh-TW" altLang="en-US" sz="2800" dirty="0"/>
              <a:t>，一間</a:t>
            </a:r>
            <a:r>
              <a:rPr lang="zh-TW" altLang="en-US" sz="2800" b="1" dirty="0">
                <a:solidFill>
                  <a:srgbClr val="FF0000"/>
                </a:solidFill>
              </a:rPr>
              <a:t>病房</a:t>
            </a:r>
            <a:r>
              <a:rPr lang="zh-TW" altLang="en-US" sz="2800" dirty="0"/>
              <a:t>可容納一至多位</a:t>
            </a:r>
            <a:r>
              <a:rPr lang="zh-TW" altLang="en-US" sz="2800" b="1" dirty="0">
                <a:solidFill>
                  <a:srgbClr val="FF0000"/>
                </a:solidFill>
              </a:rPr>
              <a:t>病人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44166055-BE81-CC92-1234-C70B9F37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272A499-3FC7-4213-AAFE-83390B44BFC7}" type="slidenum">
              <a:rPr kumimoji="0" lang="en-US" altLang="zh-TW"/>
              <a:pPr eaLnBrk="1" hangingPunct="1"/>
              <a:t>36</a:t>
            </a:fld>
            <a:endParaRPr kumimoji="0" lang="en-US" altLang="zh-TW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E65090F2-AB58-0893-9DEF-D08754EBE2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專案系統 </a:t>
            </a:r>
            <a:r>
              <a:rPr lang="en-US" altLang="zh-TW"/>
              <a:t>(1/2)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10D96FA2-1670-3DD1-015B-8F913C1C9D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0" lang="zh-TW" altLang="en-US" sz="2400" dirty="0"/>
              <a:t>南亞公司的資料庫包含下列資料：</a:t>
            </a:r>
            <a:r>
              <a:rPr kumimoji="0" lang="zh-TW" altLang="en-US" sz="2400" b="1" dirty="0">
                <a:solidFill>
                  <a:srgbClr val="FF0000"/>
                </a:solidFill>
              </a:rPr>
              <a:t>員工</a:t>
            </a:r>
            <a:r>
              <a:rPr kumimoji="0" lang="zh-TW" altLang="en-US" sz="2400" dirty="0"/>
              <a:t>、</a:t>
            </a:r>
            <a:r>
              <a:rPr kumimoji="0" lang="zh-TW" altLang="en-US" sz="2400" b="1" dirty="0">
                <a:solidFill>
                  <a:srgbClr val="FF0000"/>
                </a:solidFill>
              </a:rPr>
              <a:t>部門</a:t>
            </a:r>
            <a:r>
              <a:rPr kumimoji="0" lang="zh-TW" altLang="en-US" sz="2400" dirty="0"/>
              <a:t> 、 </a:t>
            </a:r>
            <a:r>
              <a:rPr kumimoji="0" lang="zh-TW" altLang="en-US" sz="2400" b="1" dirty="0">
                <a:solidFill>
                  <a:srgbClr val="FF0000"/>
                </a:solidFill>
              </a:rPr>
              <a:t>專案</a:t>
            </a:r>
            <a:r>
              <a:rPr kumimoji="0" lang="zh-TW" altLang="en-US" sz="2400" dirty="0"/>
              <a:t>，有如下需求</a:t>
            </a:r>
            <a:r>
              <a:rPr kumimoji="0" lang="zh-TW" altLang="en-US" sz="2800" dirty="0"/>
              <a:t>：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TW" altLang="en-US" sz="2000" dirty="0"/>
              <a:t>部門</a:t>
            </a:r>
            <a:r>
              <a:rPr kumimoji="0" lang="en-US" altLang="zh-TW" sz="2000" dirty="0"/>
              <a:t>(department):</a:t>
            </a:r>
          </a:p>
          <a:p>
            <a:pPr lvl="2" eaLnBrk="1" hangingPunct="1"/>
            <a:r>
              <a:rPr kumimoji="0" lang="zh-TW" altLang="en-US" sz="2000" dirty="0"/>
              <a:t>公司由許多</a:t>
            </a:r>
            <a:r>
              <a:rPr kumimoji="0" lang="zh-TW" altLang="en-US" sz="2000" b="1" dirty="0">
                <a:solidFill>
                  <a:srgbClr val="FF0000"/>
                </a:solidFill>
              </a:rPr>
              <a:t>部門</a:t>
            </a:r>
            <a:r>
              <a:rPr kumimoji="0" lang="zh-TW" altLang="en-US" sz="2000" dirty="0"/>
              <a:t>所組成 ，每個部門有數名</a:t>
            </a:r>
            <a:r>
              <a:rPr kumimoji="0" lang="zh-TW" altLang="en-US" sz="2000" b="1" dirty="0">
                <a:solidFill>
                  <a:srgbClr val="FF0000"/>
                </a:solidFill>
              </a:rPr>
              <a:t>員工</a:t>
            </a:r>
          </a:p>
          <a:p>
            <a:pPr lvl="2" eaLnBrk="1" hangingPunct="1"/>
            <a:r>
              <a:rPr kumimoji="0" lang="zh-TW" altLang="en-US" sz="2000" b="1" dirty="0">
                <a:solidFill>
                  <a:srgbClr val="FF0000"/>
                </a:solidFill>
              </a:rPr>
              <a:t>部門</a:t>
            </a:r>
            <a:r>
              <a:rPr kumimoji="0" lang="zh-TW" altLang="en-US" sz="2000" dirty="0"/>
              <a:t>有唯一的</a:t>
            </a:r>
            <a:r>
              <a:rPr kumimoji="0" lang="zh-TW" altLang="en-US" sz="2000" b="1" dirty="0">
                <a:solidFill>
                  <a:srgbClr val="0000FF"/>
                </a:solidFill>
              </a:rPr>
              <a:t>名字</a:t>
            </a:r>
            <a:r>
              <a:rPr kumimoji="0" lang="en-US" altLang="zh-TW" sz="2000" b="1" dirty="0">
                <a:solidFill>
                  <a:srgbClr val="0000FF"/>
                </a:solidFill>
              </a:rPr>
              <a:t>(name)</a:t>
            </a:r>
            <a:r>
              <a:rPr kumimoji="0" lang="en-US" altLang="zh-TW" sz="2000" dirty="0"/>
              <a:t>, </a:t>
            </a:r>
            <a:r>
              <a:rPr kumimoji="0" lang="zh-TW" altLang="en-US" sz="2000" dirty="0"/>
              <a:t>唯一的</a:t>
            </a:r>
            <a:r>
              <a:rPr kumimoji="0" lang="zh-TW" altLang="en-US" sz="2000" b="1" u="sng" dirty="0">
                <a:solidFill>
                  <a:srgbClr val="0000FF"/>
                </a:solidFill>
              </a:rPr>
              <a:t>代號</a:t>
            </a:r>
            <a:r>
              <a:rPr kumimoji="0" lang="en-US" altLang="zh-TW" sz="2000" b="1" u="sng" dirty="0">
                <a:solidFill>
                  <a:srgbClr val="0000FF"/>
                </a:solidFill>
              </a:rPr>
              <a:t>(number)</a:t>
            </a:r>
            <a:r>
              <a:rPr kumimoji="0" lang="en-US" altLang="zh-TW" sz="2000" dirty="0"/>
              <a:t>, </a:t>
            </a:r>
            <a:r>
              <a:rPr kumimoji="0" lang="zh-TW" altLang="en-US" sz="2000" dirty="0"/>
              <a:t>和一位特別的</a:t>
            </a:r>
            <a:r>
              <a:rPr kumimoji="0" lang="zh-TW" altLang="en-US" sz="2000" b="1" dirty="0">
                <a:solidFill>
                  <a:srgbClr val="FF0000"/>
                </a:solidFill>
              </a:rPr>
              <a:t>員工</a:t>
            </a:r>
            <a:r>
              <a:rPr kumimoji="0" lang="en-US" altLang="zh-TW" sz="2000" dirty="0"/>
              <a:t>(employee), </a:t>
            </a:r>
            <a:r>
              <a:rPr kumimoji="0" lang="zh-TW" altLang="en-US" sz="2000" dirty="0"/>
              <a:t>他是這個部門的</a:t>
            </a:r>
            <a:r>
              <a:rPr kumimoji="0" lang="zh-TW" altLang="en-US" sz="2000" b="1" dirty="0">
                <a:solidFill>
                  <a:srgbClr val="0000FF"/>
                </a:solidFill>
              </a:rPr>
              <a:t>管理者</a:t>
            </a:r>
            <a:r>
              <a:rPr kumimoji="0" lang="en-US" altLang="zh-TW" sz="2000" b="1" dirty="0">
                <a:solidFill>
                  <a:srgbClr val="0000FF"/>
                </a:solidFill>
              </a:rPr>
              <a:t>(manager)</a:t>
            </a:r>
          </a:p>
          <a:p>
            <a:pPr lvl="2" eaLnBrk="1" hangingPunct="1"/>
            <a:r>
              <a:rPr kumimoji="0" lang="zh-TW" altLang="en-US" sz="2000" dirty="0"/>
              <a:t>一個</a:t>
            </a:r>
            <a:r>
              <a:rPr kumimoji="0" lang="zh-TW" altLang="en-US" sz="2000" b="1" dirty="0">
                <a:solidFill>
                  <a:srgbClr val="FF0000"/>
                </a:solidFill>
              </a:rPr>
              <a:t>部門</a:t>
            </a:r>
            <a:r>
              <a:rPr kumimoji="0" lang="zh-TW" altLang="en-US" sz="2000" dirty="0"/>
              <a:t>可能分布在數個</a:t>
            </a:r>
            <a:r>
              <a:rPr kumimoji="0" lang="zh-TW" altLang="en-US" sz="2000" b="1" dirty="0">
                <a:solidFill>
                  <a:srgbClr val="FF0000"/>
                </a:solidFill>
              </a:rPr>
              <a:t>地區</a:t>
            </a:r>
            <a:r>
              <a:rPr kumimoji="0" lang="en-US" altLang="zh-TW" sz="2000" dirty="0"/>
              <a:t>(locations)</a:t>
            </a:r>
          </a:p>
          <a:p>
            <a:pPr lvl="2" eaLnBrk="1" hangingPunct="1"/>
            <a:r>
              <a:rPr kumimoji="0" lang="zh-TW" altLang="en-US" sz="2000" dirty="0"/>
              <a:t>一個</a:t>
            </a:r>
            <a:r>
              <a:rPr kumimoji="0" lang="zh-TW" altLang="en-US" sz="2000" b="1" dirty="0">
                <a:solidFill>
                  <a:srgbClr val="FF0000"/>
                </a:solidFill>
              </a:rPr>
              <a:t>部門</a:t>
            </a:r>
            <a:r>
              <a:rPr kumimoji="0" lang="zh-TW" altLang="en-US" sz="2000" dirty="0"/>
              <a:t>管控著數個</a:t>
            </a:r>
            <a:r>
              <a:rPr kumimoji="0" lang="zh-TW" altLang="en-US" sz="2000" b="1" dirty="0">
                <a:solidFill>
                  <a:srgbClr val="FF0000"/>
                </a:solidFill>
              </a:rPr>
              <a:t>專案</a:t>
            </a:r>
            <a:r>
              <a:rPr kumimoji="0" lang="en-US" altLang="zh-TW" sz="2000" dirty="0"/>
              <a:t>(projects)</a:t>
            </a:r>
          </a:p>
          <a:p>
            <a:pPr lvl="1" eaLnBrk="1" hangingPunct="1">
              <a:lnSpc>
                <a:spcPct val="80000"/>
              </a:lnSpc>
            </a:pPr>
            <a:r>
              <a:rPr kumimoji="0" lang="zh-TW" altLang="en-US" sz="2000" dirty="0"/>
              <a:t>專案</a:t>
            </a:r>
            <a:r>
              <a:rPr kumimoji="0" lang="en-US" altLang="zh-TW" sz="2000" dirty="0"/>
              <a:t>(project):</a:t>
            </a:r>
          </a:p>
          <a:p>
            <a:pPr lvl="2" eaLnBrk="1" hangingPunct="1"/>
            <a:r>
              <a:rPr kumimoji="0" lang="zh-TW" altLang="en-US" sz="2000" dirty="0"/>
              <a:t>一個</a:t>
            </a:r>
            <a:r>
              <a:rPr kumimoji="0" lang="zh-TW" altLang="en-US" sz="2000" b="1" dirty="0">
                <a:solidFill>
                  <a:srgbClr val="FF0000"/>
                </a:solidFill>
              </a:rPr>
              <a:t>專案</a:t>
            </a:r>
            <a:r>
              <a:rPr kumimoji="0" lang="zh-TW" altLang="en-US" sz="2000" dirty="0"/>
              <a:t>有唯一的</a:t>
            </a:r>
            <a:r>
              <a:rPr kumimoji="0" lang="zh-TW" altLang="en-US" sz="2000" b="1" dirty="0">
                <a:solidFill>
                  <a:srgbClr val="0000FF"/>
                </a:solidFill>
              </a:rPr>
              <a:t>名字</a:t>
            </a:r>
            <a:r>
              <a:rPr kumimoji="0" lang="en-US" altLang="zh-TW" sz="2000" b="1" dirty="0">
                <a:solidFill>
                  <a:srgbClr val="0000FF"/>
                </a:solidFill>
              </a:rPr>
              <a:t>(name)</a:t>
            </a:r>
            <a:r>
              <a:rPr kumimoji="0" lang="en-US" altLang="zh-TW" sz="2000" dirty="0"/>
              <a:t>, </a:t>
            </a:r>
            <a:r>
              <a:rPr kumimoji="0" lang="zh-TW" altLang="en-US" sz="2000" dirty="0"/>
              <a:t>唯一的</a:t>
            </a:r>
            <a:r>
              <a:rPr kumimoji="0" lang="zh-TW" altLang="en-US" sz="2000" b="1" u="sng" dirty="0">
                <a:solidFill>
                  <a:srgbClr val="0000FF"/>
                </a:solidFill>
              </a:rPr>
              <a:t>代號</a:t>
            </a:r>
            <a:r>
              <a:rPr kumimoji="0" lang="en-US" altLang="zh-TW" sz="2000" b="1" u="sng" dirty="0">
                <a:solidFill>
                  <a:srgbClr val="0000FF"/>
                </a:solidFill>
              </a:rPr>
              <a:t>(number)</a:t>
            </a:r>
            <a:r>
              <a:rPr kumimoji="0" lang="en-US" altLang="zh-TW" sz="2000" dirty="0"/>
              <a:t>, </a:t>
            </a:r>
            <a:r>
              <a:rPr kumimoji="0" lang="zh-TW" altLang="en-US" sz="2000" dirty="0"/>
              <a:t>並且只位於一個</a:t>
            </a:r>
            <a:r>
              <a:rPr kumimoji="0" lang="zh-TW" altLang="en-US" sz="2000" b="1" dirty="0">
                <a:solidFill>
                  <a:srgbClr val="FF0000"/>
                </a:solidFill>
              </a:rPr>
              <a:t>地點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A761C7BA-AE2A-F4CE-71BA-B7865929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560C6C1-68B9-4D82-A2D1-FA69F1D63131}" type="slidenum">
              <a:rPr kumimoji="0" lang="en-US" altLang="zh-TW"/>
              <a:pPr eaLnBrk="1" hangingPunct="1"/>
              <a:t>37</a:t>
            </a:fld>
            <a:endParaRPr kumimoji="0" lang="en-US" altLang="zh-TW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15007BE-4B52-1449-C522-FEF6C5763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專案系統 </a:t>
            </a:r>
            <a:r>
              <a:rPr lang="en-US" altLang="zh-TW"/>
              <a:t>(2/2)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AD9E8EE-C23C-645A-DCD2-E46D506E6D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kumimoji="0" lang="zh-TW" altLang="en-US" sz="2400" b="1" dirty="0">
                <a:solidFill>
                  <a:srgbClr val="FF0000"/>
                </a:solidFill>
              </a:rPr>
              <a:t>員工</a:t>
            </a:r>
            <a:r>
              <a:rPr kumimoji="0" lang="en-US" altLang="zh-TW" sz="2400" b="1" dirty="0">
                <a:solidFill>
                  <a:srgbClr val="FF0000"/>
                </a:solidFill>
              </a:rPr>
              <a:t>(employee)</a:t>
            </a:r>
            <a:r>
              <a:rPr kumimoji="0" lang="en-US" altLang="zh-TW" sz="2400" dirty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kumimoji="0" lang="zh-TW" altLang="en-US" sz="2000" dirty="0"/>
              <a:t>每位員工有一個</a:t>
            </a:r>
            <a:r>
              <a:rPr kumimoji="0" lang="zh-TW" altLang="en-US" sz="2000" b="1" dirty="0">
                <a:solidFill>
                  <a:srgbClr val="0000FF"/>
                </a:solidFill>
              </a:rPr>
              <a:t>名字</a:t>
            </a:r>
            <a:r>
              <a:rPr kumimoji="0" lang="en-US" altLang="zh-TW" sz="2000" b="1" dirty="0">
                <a:solidFill>
                  <a:srgbClr val="0000FF"/>
                </a:solidFill>
              </a:rPr>
              <a:t>(name)</a:t>
            </a:r>
            <a:r>
              <a:rPr kumimoji="0" lang="en-US" altLang="zh-TW" sz="2000" dirty="0"/>
              <a:t>, </a:t>
            </a:r>
            <a:r>
              <a:rPr kumimoji="0" lang="zh-TW" altLang="en-US" sz="2000" b="1" dirty="0">
                <a:solidFill>
                  <a:srgbClr val="0000FF"/>
                </a:solidFill>
              </a:rPr>
              <a:t>身份證字號</a:t>
            </a:r>
            <a:r>
              <a:rPr kumimoji="0" lang="en-US" altLang="zh-TW" sz="2000" b="1" dirty="0">
                <a:solidFill>
                  <a:srgbClr val="0000FF"/>
                </a:solidFill>
              </a:rPr>
              <a:t>(ID)</a:t>
            </a:r>
            <a:r>
              <a:rPr kumimoji="0" lang="en-US" altLang="zh-TW" sz="2000" dirty="0"/>
              <a:t>,</a:t>
            </a:r>
            <a:r>
              <a:rPr kumimoji="0" lang="zh-TW" altLang="en-US" sz="2000" b="1" dirty="0">
                <a:solidFill>
                  <a:srgbClr val="0000FF"/>
                </a:solidFill>
              </a:rPr>
              <a:t>住址</a:t>
            </a:r>
            <a:r>
              <a:rPr kumimoji="0" lang="en-US" altLang="zh-TW" sz="2000" b="1" dirty="0">
                <a:solidFill>
                  <a:srgbClr val="0000FF"/>
                </a:solidFill>
              </a:rPr>
              <a:t>(address)</a:t>
            </a:r>
            <a:r>
              <a:rPr kumimoji="0" lang="en-US" altLang="zh-TW" sz="2000" dirty="0"/>
              <a:t>, </a:t>
            </a:r>
            <a:r>
              <a:rPr kumimoji="0" lang="zh-TW" altLang="en-US" sz="2000" b="1" dirty="0">
                <a:solidFill>
                  <a:srgbClr val="0000FF"/>
                </a:solidFill>
              </a:rPr>
              <a:t>薪資</a:t>
            </a:r>
            <a:r>
              <a:rPr kumimoji="0" lang="en-US" altLang="zh-TW" sz="2000" b="1" dirty="0">
                <a:solidFill>
                  <a:srgbClr val="0000FF"/>
                </a:solidFill>
              </a:rPr>
              <a:t>(salary)</a:t>
            </a:r>
            <a:r>
              <a:rPr kumimoji="0" lang="en-US" altLang="zh-TW" sz="2000" dirty="0"/>
              <a:t>, </a:t>
            </a:r>
            <a:r>
              <a:rPr kumimoji="0" lang="zh-TW" altLang="en-US" sz="2000" b="1" dirty="0"/>
              <a:t>性別</a:t>
            </a:r>
            <a:r>
              <a:rPr kumimoji="0" lang="en-US" altLang="zh-TW" sz="2000" b="1" dirty="0"/>
              <a:t>(gender)</a:t>
            </a:r>
            <a:r>
              <a:rPr kumimoji="0" lang="en-US" altLang="zh-TW" sz="2000" dirty="0"/>
              <a:t>, </a:t>
            </a:r>
            <a:r>
              <a:rPr kumimoji="0" lang="zh-TW" altLang="en-US" sz="2000" dirty="0"/>
              <a:t>和</a:t>
            </a:r>
            <a:r>
              <a:rPr kumimoji="0" lang="zh-TW" altLang="en-US" sz="2000" b="1" dirty="0">
                <a:solidFill>
                  <a:srgbClr val="0000FF"/>
                </a:solidFill>
              </a:rPr>
              <a:t>生日</a:t>
            </a:r>
            <a:r>
              <a:rPr kumimoji="0" lang="en-US" altLang="zh-TW" sz="2000" b="1" dirty="0">
                <a:solidFill>
                  <a:srgbClr val="0000FF"/>
                </a:solidFill>
              </a:rPr>
              <a:t>(birthdate)</a:t>
            </a:r>
          </a:p>
          <a:p>
            <a:pPr lvl="2" eaLnBrk="1" hangingPunct="1">
              <a:lnSpc>
                <a:spcPct val="90000"/>
              </a:lnSpc>
            </a:pPr>
            <a:r>
              <a:rPr kumimoji="0" lang="zh-TW" altLang="en-US" sz="2000" dirty="0"/>
              <a:t>每位</a:t>
            </a:r>
            <a:r>
              <a:rPr kumimoji="0" lang="zh-TW" altLang="en-US" sz="2000" b="1" dirty="0">
                <a:solidFill>
                  <a:srgbClr val="FF0000"/>
                </a:solidFill>
              </a:rPr>
              <a:t>員工</a:t>
            </a:r>
            <a:r>
              <a:rPr kumimoji="0" lang="zh-TW" altLang="en-US" sz="2000" dirty="0"/>
              <a:t>只隸屬一個</a:t>
            </a:r>
            <a:r>
              <a:rPr kumimoji="0" lang="zh-TW" altLang="en-US" sz="2000" b="1" dirty="0">
                <a:solidFill>
                  <a:srgbClr val="FF0000"/>
                </a:solidFill>
              </a:rPr>
              <a:t>部門</a:t>
            </a:r>
            <a:r>
              <a:rPr kumimoji="0" lang="zh-TW" altLang="en-US" sz="2000" dirty="0"/>
              <a:t>但可能參與數個</a:t>
            </a:r>
            <a:r>
              <a:rPr kumimoji="0" lang="zh-TW" altLang="en-US" sz="2000" b="1" dirty="0">
                <a:solidFill>
                  <a:srgbClr val="FF0000"/>
                </a:solidFill>
              </a:rPr>
              <a:t>專案</a:t>
            </a:r>
            <a:r>
              <a:rPr kumimoji="0" lang="en-US" altLang="zh-TW" sz="2000" dirty="0"/>
              <a:t>, </a:t>
            </a:r>
            <a:r>
              <a:rPr kumimoji="0" lang="zh-TW" altLang="en-US" sz="2000" dirty="0"/>
              <a:t>而這些</a:t>
            </a:r>
            <a:r>
              <a:rPr kumimoji="0" lang="zh-TW" altLang="en-US" sz="2000" b="1" dirty="0">
                <a:solidFill>
                  <a:srgbClr val="FF0000"/>
                </a:solidFill>
              </a:rPr>
              <a:t>專案</a:t>
            </a:r>
            <a:r>
              <a:rPr kumimoji="0" lang="zh-TW" altLang="en-US" sz="2000" dirty="0"/>
              <a:t>不一定由同一個</a:t>
            </a:r>
            <a:r>
              <a:rPr kumimoji="0" lang="zh-TW" altLang="en-US" sz="2000" b="1" dirty="0">
                <a:solidFill>
                  <a:srgbClr val="FF0000"/>
                </a:solidFill>
              </a:rPr>
              <a:t>部門</a:t>
            </a:r>
            <a:r>
              <a:rPr kumimoji="0" lang="zh-TW" altLang="en-US" sz="2000" dirty="0"/>
              <a:t>管控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TW" altLang="en-US" sz="2400" dirty="0"/>
              <a:t>需記錄</a:t>
            </a:r>
            <a:r>
              <a:rPr kumimoji="0" lang="zh-TW" altLang="en-US" sz="2400" b="1" dirty="0">
                <a:solidFill>
                  <a:srgbClr val="FF0000"/>
                </a:solidFill>
              </a:rPr>
              <a:t>員工</a:t>
            </a:r>
            <a:r>
              <a:rPr kumimoji="0" lang="zh-TW" altLang="en-US" sz="2400" dirty="0"/>
              <a:t>在每個</a:t>
            </a:r>
            <a:r>
              <a:rPr kumimoji="0" lang="zh-TW" altLang="en-US" sz="2400" b="1" dirty="0">
                <a:solidFill>
                  <a:srgbClr val="FF0000"/>
                </a:solidFill>
              </a:rPr>
              <a:t>專案</a:t>
            </a:r>
            <a:r>
              <a:rPr kumimoji="0" lang="zh-TW" altLang="en-US" sz="2400" dirty="0"/>
              <a:t>的每週</a:t>
            </a:r>
            <a:r>
              <a:rPr kumimoji="0" lang="zh-TW" altLang="en-US" sz="2400" b="1" dirty="0">
                <a:solidFill>
                  <a:srgbClr val="0000FF"/>
                </a:solidFill>
              </a:rPr>
              <a:t>工作時數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TW" altLang="en-US" sz="2400" dirty="0"/>
              <a:t>需記錄每位</a:t>
            </a:r>
            <a:r>
              <a:rPr kumimoji="0" lang="zh-TW" altLang="en-US" sz="2400" b="1" dirty="0">
                <a:solidFill>
                  <a:srgbClr val="FF0000"/>
                </a:solidFill>
              </a:rPr>
              <a:t>員工</a:t>
            </a:r>
            <a:r>
              <a:rPr kumimoji="0" lang="zh-TW" altLang="en-US" sz="2400" dirty="0"/>
              <a:t>的</a:t>
            </a:r>
            <a:r>
              <a:rPr kumimoji="0" lang="zh-TW" altLang="en-US" sz="2400" b="1" dirty="0">
                <a:solidFill>
                  <a:srgbClr val="0000FF"/>
                </a:solidFill>
              </a:rPr>
              <a:t>直屬主管</a:t>
            </a:r>
            <a:r>
              <a:rPr kumimoji="0" lang="zh-TW" altLang="en-US" sz="2400" dirty="0"/>
              <a:t>是誰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TW" altLang="en-US" sz="2400" dirty="0"/>
              <a:t>需記錄員工的</a:t>
            </a:r>
            <a:r>
              <a:rPr kumimoji="0" lang="zh-TW" altLang="en-US" sz="2400" b="1" dirty="0">
                <a:solidFill>
                  <a:srgbClr val="FF0000"/>
                </a:solidFill>
              </a:rPr>
              <a:t>家屬</a:t>
            </a:r>
            <a:r>
              <a:rPr kumimoji="0" lang="en-US" altLang="zh-TW" sz="2400" b="1" dirty="0">
                <a:solidFill>
                  <a:srgbClr val="FF0000"/>
                </a:solidFill>
              </a:rPr>
              <a:t>(dependents</a:t>
            </a:r>
            <a:r>
              <a:rPr kumimoji="0" lang="en-US" altLang="zh-TW" sz="2400" b="1" dirty="0">
                <a:solidFill>
                  <a:srgbClr val="0000FF"/>
                </a:solidFill>
              </a:rPr>
              <a:t>)</a:t>
            </a:r>
            <a:r>
              <a:rPr kumimoji="0" lang="en-US" altLang="zh-TW" sz="2400" dirty="0"/>
              <a:t>(</a:t>
            </a:r>
            <a:r>
              <a:rPr kumimoji="0" lang="zh-TW" altLang="en-US" sz="2400" dirty="0"/>
              <a:t>為了保險目的</a:t>
            </a:r>
            <a:r>
              <a:rPr kumimoji="0" lang="en-US" altLang="zh-TW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TW" altLang="en-US" sz="2400" b="1" dirty="0">
                <a:solidFill>
                  <a:srgbClr val="FF0000"/>
                </a:solidFill>
              </a:rPr>
              <a:t>家屬</a:t>
            </a:r>
            <a:r>
              <a:rPr kumimoji="0" lang="en-US" altLang="zh-TW" sz="2400" b="1" dirty="0">
                <a:solidFill>
                  <a:srgbClr val="FF0000"/>
                </a:solidFill>
              </a:rPr>
              <a:t>(dependent)</a:t>
            </a:r>
            <a:r>
              <a:rPr kumimoji="0" lang="en-US" altLang="zh-TW" sz="2400" dirty="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kumimoji="0" lang="zh-TW" altLang="en-US" sz="2000" dirty="0"/>
              <a:t>需記錄每位家屬的</a:t>
            </a:r>
            <a:r>
              <a:rPr kumimoji="0" lang="zh-TW" altLang="en-US" sz="2000" b="1" dirty="0">
                <a:solidFill>
                  <a:srgbClr val="0000FF"/>
                </a:solidFill>
              </a:rPr>
              <a:t>姓名</a:t>
            </a:r>
            <a:r>
              <a:rPr kumimoji="0" lang="en-US" altLang="zh-TW" sz="2000" b="1" dirty="0">
                <a:solidFill>
                  <a:srgbClr val="0000FF"/>
                </a:solidFill>
              </a:rPr>
              <a:t>(name)</a:t>
            </a:r>
            <a:r>
              <a:rPr kumimoji="0" lang="en-US" altLang="zh-TW" sz="2000" dirty="0"/>
              <a:t>, </a:t>
            </a:r>
            <a:r>
              <a:rPr kumimoji="0" lang="zh-TW" altLang="en-US" sz="2000" b="1" dirty="0">
                <a:solidFill>
                  <a:srgbClr val="0000FF"/>
                </a:solidFill>
              </a:rPr>
              <a:t>性別</a:t>
            </a:r>
            <a:r>
              <a:rPr kumimoji="0" lang="en-US" altLang="zh-TW" sz="2000" b="1" dirty="0">
                <a:solidFill>
                  <a:srgbClr val="0000FF"/>
                </a:solidFill>
              </a:rPr>
              <a:t>(gender)</a:t>
            </a:r>
            <a:r>
              <a:rPr kumimoji="0" lang="en-US" altLang="zh-TW" sz="2000" dirty="0"/>
              <a:t>, </a:t>
            </a:r>
            <a:r>
              <a:rPr kumimoji="0" lang="zh-TW" altLang="en-US" sz="2000" b="1" dirty="0">
                <a:solidFill>
                  <a:srgbClr val="0000FF"/>
                </a:solidFill>
              </a:rPr>
              <a:t>生日</a:t>
            </a:r>
            <a:r>
              <a:rPr kumimoji="0" lang="en-US" altLang="zh-TW" sz="2000" b="1" dirty="0">
                <a:solidFill>
                  <a:srgbClr val="0000FF"/>
                </a:solidFill>
              </a:rPr>
              <a:t>(birthdate)</a:t>
            </a:r>
            <a:r>
              <a:rPr kumimoji="0" lang="en-US" altLang="zh-TW" sz="2000" dirty="0"/>
              <a:t>,</a:t>
            </a:r>
            <a:r>
              <a:rPr kumimoji="0" lang="zh-TW" altLang="en-US" sz="2000" dirty="0"/>
              <a:t>以及與</a:t>
            </a:r>
            <a:r>
              <a:rPr kumimoji="0" lang="zh-TW" altLang="en-US" sz="2000" b="1" dirty="0">
                <a:solidFill>
                  <a:srgbClr val="0000FF"/>
                </a:solidFill>
              </a:rPr>
              <a:t>員工的關係</a:t>
            </a:r>
            <a:r>
              <a:rPr kumimoji="0" lang="en-US" altLang="zh-TW" sz="2000" b="1" dirty="0">
                <a:solidFill>
                  <a:srgbClr val="0000FF"/>
                </a:solidFill>
              </a:rPr>
              <a:t>(relationship)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>
            <a:extLst>
              <a:ext uri="{FF2B5EF4-FFF2-40B4-BE49-F238E27FC236}">
                <a16:creationId xmlns:a16="http://schemas.microsoft.com/office/drawing/2014/main" id="{62ABFCC1-74BB-F92E-7C72-E9EF79E3D5C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實體關聯圖轉換關聯表綱要</a:t>
            </a:r>
          </a:p>
        </p:txBody>
      </p:sp>
      <p:sp>
        <p:nvSpPr>
          <p:cNvPr id="40963" name="Rectangle 5">
            <a:extLst>
              <a:ext uri="{FF2B5EF4-FFF2-40B4-BE49-F238E27FC236}">
                <a16:creationId xmlns:a16="http://schemas.microsoft.com/office/drawing/2014/main" id="{DA3B6535-0816-1432-F3D5-7A5DC984CD8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0EDBFFB8-FFBF-A73D-BDD6-3D107990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4D5D99C-F875-4429-A09C-47B02AFA06B7}" type="slidenum">
              <a:rPr kumimoji="0" lang="en-US" altLang="zh-TW"/>
              <a:pPr eaLnBrk="1" hangingPunct="1"/>
              <a:t>39</a:t>
            </a:fld>
            <a:endParaRPr kumimoji="0" lang="en-US" altLang="zh-TW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C68424C-6144-B360-1E6B-4409446BC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ERD-to-Schema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CB9CF62-E886-32B9-7878-A77CCC69A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將</a:t>
            </a:r>
            <a:r>
              <a:rPr lang="zh-TW" altLang="en-US">
                <a:solidFill>
                  <a:srgbClr val="0000FF"/>
                </a:solidFill>
              </a:rPr>
              <a:t>實體</a:t>
            </a:r>
            <a:r>
              <a:rPr lang="zh-TW" altLang="en-US"/>
              <a:t>轉換成關聯表</a:t>
            </a:r>
          </a:p>
          <a:p>
            <a:pPr eaLnBrk="1" hangingPunct="1"/>
            <a:r>
              <a:rPr lang="zh-TW" altLang="en-US"/>
              <a:t>將</a:t>
            </a:r>
            <a:r>
              <a:rPr lang="zh-TW" altLang="en-US">
                <a:solidFill>
                  <a:srgbClr val="FF3300"/>
                </a:solidFill>
              </a:rPr>
              <a:t>關聯</a:t>
            </a:r>
            <a:r>
              <a:rPr lang="zh-TW" altLang="en-US"/>
              <a:t>轉換成外來鍵或關聯表</a:t>
            </a:r>
          </a:p>
          <a:p>
            <a:pPr eaLnBrk="1" hangingPunct="1"/>
            <a:r>
              <a:rPr lang="zh-TW" altLang="en-US">
                <a:solidFill>
                  <a:srgbClr val="0000FF"/>
                </a:solidFill>
              </a:rPr>
              <a:t>多值屬性</a:t>
            </a:r>
            <a:r>
              <a:rPr lang="zh-TW" altLang="en-US"/>
              <a:t>轉換成關聯表</a:t>
            </a:r>
          </a:p>
          <a:p>
            <a:pPr eaLnBrk="1" hangingPunct="1"/>
            <a:r>
              <a:rPr lang="zh-TW" altLang="en-US">
                <a:solidFill>
                  <a:srgbClr val="FF3300"/>
                </a:solidFill>
              </a:rPr>
              <a:t>弱實體</a:t>
            </a:r>
            <a:r>
              <a:rPr lang="zh-TW" altLang="en-US"/>
              <a:t>轉換成關聯表</a:t>
            </a:r>
            <a:endParaRPr lang="zh-TW" altLang="en-US">
              <a:latin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B9EC1364-1E52-3B47-9793-695AF978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1BB26BA-7A1B-4617-818B-1B9EBE3B54B9}" type="slidenum">
              <a:rPr kumimoji="0" lang="en-US" altLang="zh-TW"/>
              <a:pPr eaLnBrk="1" hangingPunct="1"/>
              <a:t>4</a:t>
            </a:fld>
            <a:endParaRPr kumimoji="0" lang="en-US" altLang="zh-TW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43B4CF0-6E6D-ED04-1074-E5BDA7B76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實體關聯模型 </a:t>
            </a:r>
            <a:r>
              <a:rPr lang="en-US" altLang="zh-TW"/>
              <a:t>(1/2)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E0E3846-24B5-C71C-A4B6-C23745803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1952625"/>
          </a:xfrm>
        </p:spPr>
        <p:txBody>
          <a:bodyPr/>
          <a:lstStyle/>
          <a:p>
            <a:pPr eaLnBrk="1" hangingPunct="1"/>
            <a:r>
              <a:rPr lang="zh-TW" altLang="en-US" sz="2400"/>
              <a:t>實體關聯模型（</a:t>
            </a:r>
            <a:r>
              <a:rPr lang="en-US" altLang="zh-TW" sz="2400"/>
              <a:t>Entity-Relationship Model</a:t>
            </a:r>
            <a:r>
              <a:rPr lang="zh-TW" altLang="en-US" sz="2400"/>
              <a:t>）是</a:t>
            </a:r>
            <a:r>
              <a:rPr lang="en-US" altLang="zh-TW" sz="2400">
                <a:solidFill>
                  <a:srgbClr val="0066FF"/>
                </a:solidFill>
              </a:rPr>
              <a:t>1976</a:t>
            </a:r>
            <a:r>
              <a:rPr lang="zh-TW" altLang="en-US" sz="2400"/>
              <a:t>年</a:t>
            </a:r>
            <a:r>
              <a:rPr lang="en-US" altLang="zh-TW" sz="2400">
                <a:solidFill>
                  <a:srgbClr val="0066FF"/>
                </a:solidFill>
              </a:rPr>
              <a:t>Peter Chen</a:t>
            </a:r>
            <a:r>
              <a:rPr lang="zh-TW" altLang="en-US" sz="2400"/>
              <a:t>開發的資料塑模化方法，這是目前進行資料庫系統分析和設計最常使用的方法</a:t>
            </a:r>
          </a:p>
          <a:p>
            <a:pPr eaLnBrk="1" hangingPunct="1"/>
            <a:r>
              <a:rPr lang="zh-TW" altLang="en-US" sz="2400"/>
              <a:t>實體關聯模型使用</a:t>
            </a:r>
            <a:r>
              <a:rPr lang="zh-TW" altLang="en-US" sz="2400">
                <a:solidFill>
                  <a:srgbClr val="FF0000"/>
                </a:solidFill>
              </a:rPr>
              <a:t>實體（</a:t>
            </a:r>
            <a:r>
              <a:rPr lang="en-US" altLang="zh-TW" sz="2400">
                <a:solidFill>
                  <a:srgbClr val="FF0000"/>
                </a:solidFill>
              </a:rPr>
              <a:t>Entity</a:t>
            </a:r>
            <a:r>
              <a:rPr lang="zh-TW" altLang="en-US" sz="2400">
                <a:solidFill>
                  <a:srgbClr val="FF0000"/>
                </a:solidFill>
              </a:rPr>
              <a:t>）</a:t>
            </a:r>
            <a:r>
              <a:rPr lang="zh-TW" altLang="en-US" sz="2400"/>
              <a:t>與</a:t>
            </a:r>
            <a:r>
              <a:rPr lang="zh-TW" altLang="en-US" sz="2400">
                <a:solidFill>
                  <a:srgbClr val="FF0000"/>
                </a:solidFill>
              </a:rPr>
              <a:t>關聯性（</a:t>
            </a:r>
            <a:r>
              <a:rPr lang="en-US" altLang="zh-TW" sz="2400">
                <a:solidFill>
                  <a:srgbClr val="FF0000"/>
                </a:solidFill>
              </a:rPr>
              <a:t>Relationship</a:t>
            </a:r>
            <a:r>
              <a:rPr lang="zh-TW" altLang="en-US" sz="2400">
                <a:solidFill>
                  <a:srgbClr val="FF0000"/>
                </a:solidFill>
              </a:rPr>
              <a:t>）</a:t>
            </a:r>
            <a:r>
              <a:rPr lang="zh-TW" altLang="en-US" sz="2400"/>
              <a:t>來描述資料和資料間的關係</a:t>
            </a:r>
          </a:p>
        </p:txBody>
      </p:sp>
      <p:pic>
        <p:nvPicPr>
          <p:cNvPr id="6149" name="Picture 4" descr="Ch10-1-1-01">
            <a:extLst>
              <a:ext uri="{FF2B5EF4-FFF2-40B4-BE49-F238E27FC236}">
                <a16:creationId xmlns:a16="http://schemas.microsoft.com/office/drawing/2014/main" id="{86FA0ED2-669B-9A20-1618-E3E5E099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365625"/>
            <a:ext cx="3735388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12AA9E3B-6A64-5D21-CF34-5AB94BBE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700286A-D0EB-431E-8ABA-A729110F6C61}" type="slidenum">
              <a:rPr kumimoji="0" lang="en-US" altLang="zh-TW"/>
              <a:pPr eaLnBrk="1" hangingPunct="1"/>
              <a:t>40</a:t>
            </a:fld>
            <a:endParaRPr kumimoji="0" lang="en-US" altLang="zh-TW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564AEFB-F834-52EA-B885-2FCBCDF0C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將實體轉換成關聯表 </a:t>
            </a:r>
            <a:r>
              <a:rPr lang="en-US" altLang="zh-TW"/>
              <a:t>(1/2)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3277886D-960C-7D69-79D2-ED0F71601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49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/>
              <a:t>將每一個實體分別產生一個關聯表，即</a:t>
            </a:r>
            <a:r>
              <a:rPr lang="en-US" altLang="zh-TW"/>
              <a:t>Access</a:t>
            </a:r>
            <a:r>
              <a:rPr lang="zh-TW" altLang="en-US"/>
              <a:t>的資料表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規則如下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/>
              <a:t>建立新的關聯表綱要，其名稱是實體名稱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/>
              <a:t>在關聯表綱要包含</a:t>
            </a:r>
            <a:r>
              <a:rPr lang="zh-TW" altLang="en-US">
                <a:solidFill>
                  <a:srgbClr val="0000FF"/>
                </a:solidFill>
              </a:rPr>
              <a:t>單元值</a:t>
            </a:r>
            <a:r>
              <a:rPr lang="zh-TW" altLang="en-US"/>
              <a:t>屬性和</a:t>
            </a:r>
            <a:r>
              <a:rPr lang="zh-TW" altLang="en-US">
                <a:solidFill>
                  <a:srgbClr val="0000FF"/>
                </a:solidFill>
              </a:rPr>
              <a:t>複合</a:t>
            </a:r>
            <a:r>
              <a:rPr lang="zh-TW" altLang="en-US"/>
              <a:t>屬性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/>
              <a:t>關聯表綱要</a:t>
            </a:r>
            <a:r>
              <a:rPr lang="zh-TW" altLang="en-US">
                <a:solidFill>
                  <a:srgbClr val="FF3300"/>
                </a:solidFill>
              </a:rPr>
              <a:t>不要包含</a:t>
            </a:r>
            <a:r>
              <a:rPr lang="zh-TW" altLang="en-US"/>
              <a:t>多值屬性、外來鍵和導出屬性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/>
              <a:t>將</a:t>
            </a:r>
            <a:r>
              <a:rPr lang="zh-TW" altLang="en-US">
                <a:solidFill>
                  <a:srgbClr val="FF3300"/>
                </a:solidFill>
              </a:rPr>
              <a:t>鍵值屬性</a:t>
            </a:r>
            <a:r>
              <a:rPr lang="zh-TW" altLang="en-US"/>
              <a:t>（</a:t>
            </a:r>
            <a:r>
              <a:rPr lang="en-US" altLang="zh-TW"/>
              <a:t>Key Attribute</a:t>
            </a:r>
            <a:r>
              <a:rPr lang="zh-TW" altLang="en-US"/>
              <a:t>）指定為關聯表綱要的</a:t>
            </a:r>
            <a:r>
              <a:rPr lang="zh-TW" altLang="en-US">
                <a:solidFill>
                  <a:srgbClr val="FF3300"/>
                </a:solidFill>
              </a:rPr>
              <a:t>主鍵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A9B55E00-F170-DAF4-FEBD-46FB9BC8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E12F429-BF72-4880-82DF-665FB46B9131}" type="slidenum">
              <a:rPr kumimoji="0" lang="en-US" altLang="zh-TW"/>
              <a:pPr eaLnBrk="1" hangingPunct="1"/>
              <a:t>41</a:t>
            </a:fld>
            <a:endParaRPr kumimoji="0" lang="en-US" altLang="zh-TW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EFDA2ED-8649-3E47-55B8-FFE9FE1C0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將實體轉換成關聯表 </a:t>
            </a:r>
            <a:r>
              <a:rPr lang="en-US" altLang="zh-TW"/>
              <a:t>(2/2)</a:t>
            </a:r>
          </a:p>
        </p:txBody>
      </p:sp>
      <p:pic>
        <p:nvPicPr>
          <p:cNvPr id="44036" name="Picture 3" descr="Ch10-2-1-01">
            <a:extLst>
              <a:ext uri="{FF2B5EF4-FFF2-40B4-BE49-F238E27FC236}">
                <a16:creationId xmlns:a16="http://schemas.microsoft.com/office/drawing/2014/main" id="{B10325B1-FED6-2248-5A5B-6B55834BA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05038"/>
            <a:ext cx="4321175" cy="245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4" descr="Ch10-2-1-02">
            <a:extLst>
              <a:ext uri="{FF2B5EF4-FFF2-40B4-BE49-F238E27FC236}">
                <a16:creationId xmlns:a16="http://schemas.microsoft.com/office/drawing/2014/main" id="{580FE3B6-C3D9-97BD-B2BD-26C3B7B4B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5138738"/>
            <a:ext cx="6931025" cy="69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8" name="AutoShape 5">
            <a:extLst>
              <a:ext uri="{FF2B5EF4-FFF2-40B4-BE49-F238E27FC236}">
                <a16:creationId xmlns:a16="http://schemas.microsoft.com/office/drawing/2014/main" id="{0DD993C8-FC58-C8D2-6FD3-115023B6C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213100"/>
            <a:ext cx="1331913" cy="2160588"/>
          </a:xfrm>
          <a:prstGeom prst="curvedLeftArrow">
            <a:avLst>
              <a:gd name="adj1" fmla="val 32443"/>
              <a:gd name="adj2" fmla="val 64887"/>
              <a:gd name="adj3" fmla="val 33333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47AFC8CA-5373-3DAE-A55D-1AD624AB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AADEA52-68E9-4A1C-91B2-3CF40059762D}" type="slidenum">
              <a:rPr kumimoji="0" lang="en-US" altLang="zh-TW"/>
              <a:pPr eaLnBrk="1" hangingPunct="1"/>
              <a:t>42</a:t>
            </a:fld>
            <a:endParaRPr kumimoji="0" lang="en-US" altLang="zh-TW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F45AF69-BF4A-2410-4175-34D5B1C04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將關聯轉換成外來鍵</a:t>
            </a:r>
            <a:r>
              <a:rPr lang="zh-TW" altLang="en-US" sz="3600"/>
              <a:t>或關聯表 </a:t>
            </a:r>
            <a:r>
              <a:rPr lang="en-US" altLang="zh-TW" sz="3600"/>
              <a:t>(1/7)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FCC2B53F-419A-C15E-D52E-58EED0102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0" lang="zh-TW" altLang="en-US" sz="2400"/>
              <a:t>針對三</a:t>
            </a:r>
            <a:r>
              <a:rPr lang="zh-TW" altLang="en-US" sz="2400"/>
              <a:t>種關聯進行不同處理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TW" altLang="en-US" sz="2400">
                <a:solidFill>
                  <a:srgbClr val="FF3300"/>
                </a:solidFill>
              </a:rPr>
              <a:t>一對一關係</a:t>
            </a:r>
            <a:r>
              <a:rPr kumimoji="0" lang="zh-TW" altLang="en-US" sz="2400"/>
              <a:t>：任選一個實體加入另一實體的主鍵當作外來鍵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TW" altLang="en-US" sz="2400">
                <a:solidFill>
                  <a:srgbClr val="FF3300"/>
                </a:solidFill>
              </a:rPr>
              <a:t>一對多關係</a:t>
            </a:r>
            <a:r>
              <a:rPr kumimoji="0" lang="zh-TW" altLang="en-US" sz="2400"/>
              <a:t>：</a:t>
            </a:r>
            <a:r>
              <a:rPr lang="zh-TW" altLang="en-US" sz="2400">
                <a:latin typeface="新細明體" panose="02020500000000000000" pitchFamily="18" charset="-120"/>
              </a:rPr>
              <a:t>將「</a:t>
            </a:r>
            <a:r>
              <a:rPr lang="zh-TW" altLang="en-US" sz="2400">
                <a:solidFill>
                  <a:srgbClr val="0000FF"/>
                </a:solidFill>
                <a:latin typeface="新細明體" panose="02020500000000000000" pitchFamily="18" charset="-120"/>
              </a:rPr>
              <a:t>一</a:t>
            </a:r>
            <a:r>
              <a:rPr lang="zh-TW" altLang="en-US" sz="2400">
                <a:latin typeface="新細明體" panose="02020500000000000000" pitchFamily="18" charset="-120"/>
              </a:rPr>
              <a:t>」那一方的主鍵複製到「</a:t>
            </a:r>
            <a:r>
              <a:rPr lang="zh-TW" altLang="en-US" sz="2400">
                <a:solidFill>
                  <a:srgbClr val="0000FF"/>
                </a:solidFill>
                <a:latin typeface="新細明體" panose="02020500000000000000" pitchFamily="18" charset="-120"/>
              </a:rPr>
              <a:t>多</a:t>
            </a:r>
            <a:r>
              <a:rPr lang="zh-TW" altLang="en-US" sz="2400">
                <a:latin typeface="新細明體" panose="02020500000000000000" pitchFamily="18" charset="-120"/>
              </a:rPr>
              <a:t>」那一方的實體關聯表中，形成一個外來鍵的參考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400">
                <a:solidFill>
                  <a:srgbClr val="FF3300"/>
                </a:solidFill>
                <a:latin typeface="新細明體" panose="02020500000000000000" pitchFamily="18" charset="-120"/>
              </a:rPr>
              <a:t>多對多關係</a:t>
            </a:r>
            <a:r>
              <a:rPr lang="zh-TW" altLang="en-US" sz="2400">
                <a:latin typeface="新細明體" panose="02020500000000000000" pitchFamily="18" charset="-120"/>
              </a:rPr>
              <a:t>：為此關係建立一個關聯表，該表格的主鍵為一</a:t>
            </a:r>
            <a:r>
              <a:rPr lang="zh-TW" altLang="en-US" sz="2400">
                <a:solidFill>
                  <a:srgbClr val="0000FF"/>
                </a:solidFill>
                <a:latin typeface="新細明體" panose="02020500000000000000" pitchFamily="18" charset="-120"/>
              </a:rPr>
              <a:t>複合屬性</a:t>
            </a:r>
            <a:r>
              <a:rPr lang="zh-TW" altLang="en-US" sz="2400">
                <a:latin typeface="新細明體" panose="02020500000000000000" pitchFamily="18" charset="-120"/>
              </a:rPr>
              <a:t>，由所有牽涉其中之實體關聯表的</a:t>
            </a:r>
            <a:r>
              <a:rPr lang="zh-TW" altLang="en-US" sz="2400">
                <a:solidFill>
                  <a:srgbClr val="0000FF"/>
                </a:solidFill>
                <a:latin typeface="新細明體" panose="02020500000000000000" pitchFamily="18" charset="-120"/>
              </a:rPr>
              <a:t>主鍵</a:t>
            </a:r>
            <a:r>
              <a:rPr lang="zh-TW" altLang="en-US" sz="2400">
                <a:latin typeface="新細明體" panose="02020500000000000000" pitchFamily="18" charset="-120"/>
              </a:rPr>
              <a:t>所構成，而且每一個構成主鍵的屬性都是一個</a:t>
            </a:r>
            <a:r>
              <a:rPr lang="zh-TW" altLang="en-US" sz="2400">
                <a:solidFill>
                  <a:srgbClr val="0000FF"/>
                </a:solidFill>
                <a:latin typeface="新細明體" panose="02020500000000000000" pitchFamily="18" charset="-120"/>
              </a:rPr>
              <a:t>外來鍵</a:t>
            </a:r>
            <a:r>
              <a:rPr lang="zh-TW" altLang="en-US" sz="2400">
                <a:latin typeface="新細明體" panose="02020500000000000000" pitchFamily="18" charset="-120"/>
              </a:rPr>
              <a:t>參考該實體關聯表的主鍵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F0AD37A7-5AE9-0ED6-F5DF-49A263D7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0531AD3-8DA8-4AD9-A511-599123905C54}" type="slidenum">
              <a:rPr kumimoji="0" lang="en-US" altLang="zh-TW"/>
              <a:pPr eaLnBrk="1" hangingPunct="1"/>
              <a:t>43</a:t>
            </a:fld>
            <a:endParaRPr kumimoji="0" lang="en-US" altLang="zh-TW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E4E6652-6FCC-5049-EE86-8B7C4E8CF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將關聯轉換成外來鍵</a:t>
            </a:r>
            <a:r>
              <a:rPr lang="zh-TW" altLang="en-US" sz="3600"/>
              <a:t>或關聯表 </a:t>
            </a:r>
            <a:r>
              <a:rPr lang="en-US" altLang="zh-TW" sz="3600"/>
              <a:t>(2/7)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2E602D2-5FB6-58B2-E7DD-5BD8E94EF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18081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/>
              <a:t>一對一關聯轉換成關聯表綱要</a:t>
            </a:r>
          </a:p>
          <a:p>
            <a:pPr lvl="1" eaLnBrk="1" hangingPunct="1">
              <a:lnSpc>
                <a:spcPct val="90000"/>
              </a:lnSpc>
            </a:pPr>
            <a:r>
              <a:rPr kumimoji="0" lang="zh-TW" altLang="en-US" sz="2400"/>
              <a:t>任選一個實體加入另一實體的主鍵當作外來鍵</a:t>
            </a:r>
            <a:endParaRPr lang="zh-TW" altLang="en-US" sz="2400"/>
          </a:p>
          <a:p>
            <a:pPr lvl="1" eaLnBrk="1" hangingPunct="1">
              <a:lnSpc>
                <a:spcPct val="90000"/>
              </a:lnSpc>
            </a:pPr>
            <a:r>
              <a:rPr lang="zh-TW" altLang="en-US" sz="2400"/>
              <a:t>若關聯本身擁有單元值屬性，也一併加入新增外來鍵的關聯表綱要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id="{6A4B6767-BB9B-1FDF-89BE-871E1AAC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C90A011-8474-4DA4-95BF-225DD93DE34E}" type="slidenum">
              <a:rPr kumimoji="0" lang="en-US" altLang="zh-TW"/>
              <a:pPr eaLnBrk="1" hangingPunct="1"/>
              <a:t>44</a:t>
            </a:fld>
            <a:endParaRPr kumimoji="0" lang="en-US" altLang="zh-TW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CE8DE549-539E-580E-7331-D55A11E22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將關聯轉換成外來鍵</a:t>
            </a:r>
            <a:r>
              <a:rPr lang="zh-TW" altLang="en-US" sz="3600"/>
              <a:t>或關聯表 </a:t>
            </a:r>
            <a:r>
              <a:rPr lang="en-US" altLang="zh-TW" sz="3600"/>
              <a:t>(3/7)</a:t>
            </a:r>
          </a:p>
        </p:txBody>
      </p:sp>
      <p:pic>
        <p:nvPicPr>
          <p:cNvPr id="47108" name="Picture 3" descr="Ch10-2-2-01">
            <a:extLst>
              <a:ext uri="{FF2B5EF4-FFF2-40B4-BE49-F238E27FC236}">
                <a16:creationId xmlns:a16="http://schemas.microsoft.com/office/drawing/2014/main" id="{66DB6205-A5EB-236D-AE48-072218138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9138"/>
            <a:ext cx="53308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4" descr="Ch10-2-2-02">
            <a:extLst>
              <a:ext uri="{FF2B5EF4-FFF2-40B4-BE49-F238E27FC236}">
                <a16:creationId xmlns:a16="http://schemas.microsoft.com/office/drawing/2014/main" id="{B3EA785B-B97A-2BDA-B7D2-7B9DFC5F0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365625"/>
            <a:ext cx="6391275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AutoShape 5">
            <a:extLst>
              <a:ext uri="{FF2B5EF4-FFF2-40B4-BE49-F238E27FC236}">
                <a16:creationId xmlns:a16="http://schemas.microsoft.com/office/drawing/2014/main" id="{7D215B1B-C844-6D8A-7CCC-C3EB5068A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2168525"/>
            <a:ext cx="873125" cy="2339975"/>
          </a:xfrm>
          <a:prstGeom prst="curvedLeftArrow">
            <a:avLst>
              <a:gd name="adj1" fmla="val 53600"/>
              <a:gd name="adj2" fmla="val 107200"/>
              <a:gd name="adj3" fmla="val 33333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id="{E6F440E1-CEA1-7226-C872-8CC36CDA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0AE8E3F-F4C5-433D-8B00-D52C7C088B57}" type="slidenum">
              <a:rPr kumimoji="0" lang="en-US" altLang="zh-TW"/>
              <a:pPr eaLnBrk="1" hangingPunct="1"/>
              <a:t>45</a:t>
            </a:fld>
            <a:endParaRPr kumimoji="0" lang="en-US" altLang="zh-TW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8B5B07C-C999-5F9D-2124-E396F0131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將關聯轉換成外來鍵</a:t>
            </a:r>
            <a:r>
              <a:rPr lang="zh-TW" altLang="en-US" sz="3600"/>
              <a:t>或關聯表 </a:t>
            </a:r>
            <a:r>
              <a:rPr lang="en-US" altLang="zh-TW" sz="3600"/>
              <a:t>(4/7)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55C1ACC-575D-6D0A-0DDE-09E4BCC237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1735138"/>
          </a:xfrm>
        </p:spPr>
        <p:txBody>
          <a:bodyPr/>
          <a:lstStyle/>
          <a:p>
            <a:pPr eaLnBrk="1" hangingPunct="1"/>
            <a:r>
              <a:rPr lang="zh-TW" altLang="en-US"/>
              <a:t>一對多關聯轉換成關聯表綱要</a:t>
            </a:r>
          </a:p>
          <a:p>
            <a:pPr lvl="1" eaLnBrk="1" hangingPunct="1"/>
            <a:r>
              <a:rPr lang="zh-TW" altLang="en-US" sz="2400">
                <a:latin typeface="新細明體" panose="02020500000000000000" pitchFamily="18" charset="-120"/>
              </a:rPr>
              <a:t>將「</a:t>
            </a:r>
            <a:r>
              <a:rPr lang="zh-TW" altLang="en-US" sz="2400">
                <a:solidFill>
                  <a:srgbClr val="0000FF"/>
                </a:solidFill>
                <a:latin typeface="新細明體" panose="02020500000000000000" pitchFamily="18" charset="-120"/>
              </a:rPr>
              <a:t>一</a:t>
            </a:r>
            <a:r>
              <a:rPr lang="zh-TW" altLang="en-US" sz="2400">
                <a:latin typeface="新細明體" panose="02020500000000000000" pitchFamily="18" charset="-120"/>
              </a:rPr>
              <a:t>」那一方的主鍵複製到「</a:t>
            </a:r>
            <a:r>
              <a:rPr lang="zh-TW" altLang="en-US" sz="2400">
                <a:solidFill>
                  <a:srgbClr val="0000FF"/>
                </a:solidFill>
                <a:latin typeface="新細明體" panose="02020500000000000000" pitchFamily="18" charset="-120"/>
              </a:rPr>
              <a:t>多</a:t>
            </a:r>
            <a:r>
              <a:rPr lang="zh-TW" altLang="en-US" sz="2400">
                <a:latin typeface="新細明體" panose="02020500000000000000" pitchFamily="18" charset="-120"/>
              </a:rPr>
              <a:t>」那一方的實體關聯表中，形成一個外來鍵的參考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26AA55DC-BE29-0051-0DCD-24CE3B96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223FA5A-6873-4BC0-A219-B81DDCF95264}" type="slidenum">
              <a:rPr kumimoji="0" lang="en-US" altLang="zh-TW"/>
              <a:pPr eaLnBrk="1" hangingPunct="1"/>
              <a:t>46</a:t>
            </a:fld>
            <a:endParaRPr kumimoji="0" lang="en-US" altLang="zh-TW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FB44EEB6-DB78-7363-019F-3B12F2F4D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將關聯轉換成外來鍵</a:t>
            </a:r>
            <a:r>
              <a:rPr lang="zh-TW" altLang="en-US" sz="3600"/>
              <a:t>或關聯表 </a:t>
            </a:r>
            <a:r>
              <a:rPr lang="en-US" altLang="zh-TW" sz="3600"/>
              <a:t>(5/7)</a:t>
            </a:r>
          </a:p>
        </p:txBody>
      </p:sp>
      <p:pic>
        <p:nvPicPr>
          <p:cNvPr id="49156" name="Picture 3" descr="Ch10-2-2-03">
            <a:extLst>
              <a:ext uri="{FF2B5EF4-FFF2-40B4-BE49-F238E27FC236}">
                <a16:creationId xmlns:a16="http://schemas.microsoft.com/office/drawing/2014/main" id="{0566ED02-497D-9776-5ABC-DE2832ED3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719263"/>
            <a:ext cx="7065963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4" descr="Ch10-2-2-04">
            <a:extLst>
              <a:ext uri="{FF2B5EF4-FFF2-40B4-BE49-F238E27FC236}">
                <a16:creationId xmlns:a16="http://schemas.microsoft.com/office/drawing/2014/main" id="{A40389EF-9357-D303-C48B-971C42E5E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8" y="4194175"/>
            <a:ext cx="4681537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AutoShape 5">
            <a:extLst>
              <a:ext uri="{FF2B5EF4-FFF2-40B4-BE49-F238E27FC236}">
                <a16:creationId xmlns:a16="http://schemas.microsoft.com/office/drawing/2014/main" id="{86BC0B05-2F49-FBF3-76A5-2A73C8E6F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2979738"/>
            <a:ext cx="962025" cy="2681287"/>
          </a:xfrm>
          <a:prstGeom prst="curvedLeftArrow">
            <a:avLst>
              <a:gd name="adj1" fmla="val 55743"/>
              <a:gd name="adj2" fmla="val 111485"/>
              <a:gd name="adj3" fmla="val 33333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id="{43293616-13E1-928B-CB2C-EBDD66C5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DF91A5B-0C0B-41E4-8FA4-5DF6D0135F1B}" type="slidenum">
              <a:rPr kumimoji="0" lang="en-US" altLang="zh-TW"/>
              <a:pPr eaLnBrk="1" hangingPunct="1"/>
              <a:t>47</a:t>
            </a:fld>
            <a:endParaRPr kumimoji="0" lang="en-US" altLang="zh-TW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1272A95-ADB8-9427-4EF9-625D084C1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將關聯轉換成外來鍵</a:t>
            </a:r>
            <a:r>
              <a:rPr lang="zh-TW" altLang="en-US" sz="3600"/>
              <a:t>或關聯表 </a:t>
            </a:r>
            <a:r>
              <a:rPr lang="en-US" altLang="zh-TW" sz="3600"/>
              <a:t>(6/7)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4DB7DF43-01F4-ED13-5EF2-63B8FCA1E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844925"/>
          </a:xfrm>
        </p:spPr>
        <p:txBody>
          <a:bodyPr/>
          <a:lstStyle/>
          <a:p>
            <a:pPr eaLnBrk="1" hangingPunct="1"/>
            <a:r>
              <a:rPr lang="zh-TW" altLang="en-US">
                <a:solidFill>
                  <a:srgbClr val="FF3300"/>
                </a:solidFill>
              </a:rPr>
              <a:t>多對多</a:t>
            </a:r>
            <a:r>
              <a:rPr lang="zh-TW" altLang="en-US"/>
              <a:t>關聯轉換成關聯表綱要</a:t>
            </a:r>
          </a:p>
          <a:p>
            <a:pPr lvl="1" eaLnBrk="1" hangingPunct="1"/>
            <a:r>
              <a:rPr lang="zh-TW" altLang="en-US" sz="2400"/>
              <a:t>將關聯本身建立成</a:t>
            </a:r>
            <a:r>
              <a:rPr lang="zh-TW" altLang="en-US" sz="2400">
                <a:solidFill>
                  <a:srgbClr val="FF3300"/>
                </a:solidFill>
              </a:rPr>
              <a:t>新</a:t>
            </a:r>
            <a:r>
              <a:rPr lang="zh-TW" altLang="en-US" sz="2400"/>
              <a:t>的關聯表綱要，名稱為關聯名稱。新關聯表綱要擁有 </a:t>
            </a:r>
            <a:r>
              <a:rPr lang="en-US" altLang="zh-TW" sz="2400"/>
              <a:t>2 </a:t>
            </a:r>
            <a:r>
              <a:rPr lang="zh-TW" altLang="en-US" sz="2400"/>
              <a:t>個外來鍵，分別參考其關聯到的 </a:t>
            </a:r>
            <a:r>
              <a:rPr lang="en-US" altLang="zh-TW" sz="2400"/>
              <a:t>2 </a:t>
            </a:r>
            <a:r>
              <a:rPr lang="zh-TW" altLang="en-US" sz="2400"/>
              <a:t>個實體</a:t>
            </a:r>
          </a:p>
          <a:p>
            <a:pPr lvl="1" eaLnBrk="1" hangingPunct="1"/>
            <a:r>
              <a:rPr lang="zh-TW" altLang="en-US" sz="2400"/>
              <a:t>若關聯本身如果擁有單元值屬性，也一併加入新的關聯表綱要</a:t>
            </a:r>
          </a:p>
          <a:p>
            <a:pPr lvl="1" eaLnBrk="1" hangingPunct="1"/>
            <a:r>
              <a:rPr lang="zh-TW" altLang="en-US" sz="2400"/>
              <a:t>關聯建立的關聯表綱要主鍵可能是 </a:t>
            </a:r>
            <a:r>
              <a:rPr lang="en-US" altLang="zh-TW" sz="2400"/>
              <a:t>2 </a:t>
            </a:r>
            <a:r>
              <a:rPr lang="zh-TW" altLang="en-US" sz="2400"/>
              <a:t>個外來鍵的組合鍵，有時，也可能是關聯本身的屬性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id="{23300669-A5CD-BC95-85A4-A5574874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91730A7-DBC7-4C2A-BC01-0E296A2C238B}" type="slidenum">
              <a:rPr kumimoji="0" lang="en-US" altLang="zh-TW"/>
              <a:pPr eaLnBrk="1" hangingPunct="1"/>
              <a:t>48</a:t>
            </a:fld>
            <a:endParaRPr kumimoji="0" lang="en-US" altLang="zh-TW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EA3AFA01-3FC1-D5B5-3D6D-A1838582C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將關聯轉換成外來鍵</a:t>
            </a:r>
            <a:r>
              <a:rPr lang="zh-TW" altLang="en-US" sz="3600"/>
              <a:t>或關聯表 </a:t>
            </a:r>
            <a:r>
              <a:rPr lang="en-US" altLang="zh-TW" sz="3600"/>
              <a:t>(7/7)</a:t>
            </a:r>
          </a:p>
        </p:txBody>
      </p:sp>
      <p:pic>
        <p:nvPicPr>
          <p:cNvPr id="51204" name="Picture 3" descr="Ch10-2-2-05">
            <a:extLst>
              <a:ext uri="{FF2B5EF4-FFF2-40B4-BE49-F238E27FC236}">
                <a16:creationId xmlns:a16="http://schemas.microsoft.com/office/drawing/2014/main" id="{06BCFE56-0265-CEDB-36E5-65C8167C0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00213"/>
            <a:ext cx="7786688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4" descr="Ch10-2-2-06">
            <a:extLst>
              <a:ext uri="{FF2B5EF4-FFF2-40B4-BE49-F238E27FC236}">
                <a16:creationId xmlns:a16="http://schemas.microsoft.com/office/drawing/2014/main" id="{ADFA3251-6EF8-CBA3-BC72-7AF9D8F8C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4292600"/>
            <a:ext cx="5489575" cy="225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AutoShape 5">
            <a:extLst>
              <a:ext uri="{FF2B5EF4-FFF2-40B4-BE49-F238E27FC236}">
                <a16:creationId xmlns:a16="http://schemas.microsoft.com/office/drawing/2014/main" id="{181FBA26-9309-0429-359C-48760593F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3294063"/>
            <a:ext cx="665163" cy="2655887"/>
          </a:xfrm>
          <a:prstGeom prst="curvedLeftArrow">
            <a:avLst>
              <a:gd name="adj1" fmla="val 79857"/>
              <a:gd name="adj2" fmla="val 159713"/>
              <a:gd name="adj3" fmla="val 33333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>
            <a:extLst>
              <a:ext uri="{FF2B5EF4-FFF2-40B4-BE49-F238E27FC236}">
                <a16:creationId xmlns:a16="http://schemas.microsoft.com/office/drawing/2014/main" id="{DE297D4B-21EC-1E3E-E045-556DD510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9B2302A-63C0-450F-995E-F26145ED52C0}" type="slidenum">
              <a:rPr kumimoji="0" lang="en-US" altLang="zh-TW"/>
              <a:pPr eaLnBrk="1" hangingPunct="1"/>
              <a:t>49</a:t>
            </a:fld>
            <a:endParaRPr kumimoji="0" lang="en-US" altLang="zh-TW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4C7738C-8F80-235E-6A42-0E9916D02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/>
              <a:t>多值屬性轉換成關聯表 </a:t>
            </a:r>
            <a:r>
              <a:rPr lang="en-US" altLang="zh-TW" sz="3600"/>
              <a:t>(1/2)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4531E8CF-7FA4-EEEA-51E5-AF35507E2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 sz="2800"/>
              <a:t>實體如果擁有</a:t>
            </a:r>
            <a:r>
              <a:rPr lang="zh-TW" altLang="en-US" sz="2800">
                <a:solidFill>
                  <a:srgbClr val="FF3300"/>
                </a:solidFill>
              </a:rPr>
              <a:t>多值屬性</a:t>
            </a:r>
            <a:r>
              <a:rPr lang="zh-TW" altLang="en-US" sz="2800"/>
              <a:t>，其也需要轉換成關聯表綱要</a:t>
            </a:r>
          </a:p>
          <a:p>
            <a:pPr lvl="1" eaLnBrk="1" hangingPunct="1"/>
            <a:r>
              <a:rPr lang="zh-TW" altLang="en-US" sz="2400"/>
              <a:t>建立新的關聯表綱要，名稱可以是屬性名稱或實體與屬性結合的名稱</a:t>
            </a:r>
          </a:p>
          <a:p>
            <a:pPr lvl="1" eaLnBrk="1" hangingPunct="1"/>
            <a:r>
              <a:rPr lang="zh-TW" altLang="en-US" sz="2400"/>
              <a:t>在新關聯表綱要中新增</a:t>
            </a:r>
            <a:r>
              <a:rPr lang="zh-TW" altLang="en-US" sz="2400">
                <a:solidFill>
                  <a:srgbClr val="0000FF"/>
                </a:solidFill>
              </a:rPr>
              <a:t>實體的主鍵為外來鍵</a:t>
            </a:r>
          </a:p>
          <a:p>
            <a:pPr lvl="1" eaLnBrk="1" hangingPunct="1"/>
            <a:r>
              <a:rPr lang="zh-TW" altLang="en-US" sz="2400"/>
              <a:t>新關聯表綱要的</a:t>
            </a:r>
            <a:r>
              <a:rPr lang="zh-TW" altLang="en-US" sz="2400">
                <a:solidFill>
                  <a:srgbClr val="FF3300"/>
                </a:solidFill>
              </a:rPr>
              <a:t>主鍵</a:t>
            </a:r>
            <a:r>
              <a:rPr lang="zh-TW" altLang="en-US" sz="2400"/>
              <a:t>是</a:t>
            </a:r>
            <a:r>
              <a:rPr lang="zh-TW" altLang="en-US" sz="2400">
                <a:solidFill>
                  <a:srgbClr val="FF3300"/>
                </a:solidFill>
              </a:rPr>
              <a:t>外來鍵加上多值屬性</a:t>
            </a:r>
            <a:r>
              <a:rPr lang="zh-TW" altLang="en-US" sz="2400"/>
              <a:t>，如果多值屬性是複合屬性，可能需要加上其中一個屬性或是全部屬性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05BDB9D5-CC20-7C82-1780-7FBD7FEE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A6D1226-0994-4502-81E1-ED6E073966B2}" type="slidenum">
              <a:rPr kumimoji="0" lang="en-US" altLang="zh-TW"/>
              <a:pPr eaLnBrk="1" hangingPunct="1"/>
              <a:t>5</a:t>
            </a:fld>
            <a:endParaRPr kumimoji="0" lang="en-US" altLang="zh-TW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001A87F-ADC0-262F-AE30-432C0834C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實體關聯模型 </a:t>
            </a:r>
            <a:r>
              <a:rPr lang="en-US" altLang="zh-TW"/>
              <a:t>(2/2)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9F9C440-C392-83E1-BD39-49030F622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800">
                <a:latin typeface="新細明體" panose="02020500000000000000" pitchFamily="18" charset="-120"/>
              </a:rPr>
              <a:t>最常見的運用是在資料庫發展的</a:t>
            </a:r>
            <a:r>
              <a:rPr kumimoji="0" lang="zh-TW" altLang="en-US" sz="2800">
                <a:latin typeface="新細明體" panose="02020500000000000000" pitchFamily="18" charset="-120"/>
              </a:rPr>
              <a:t>邏輯模式設計階段</a:t>
            </a:r>
            <a:r>
              <a:rPr kumimoji="0" lang="en-US" altLang="zh-TW" sz="2800">
                <a:latin typeface="新細明體" panose="02020500000000000000" pitchFamily="18" charset="-120"/>
              </a:rPr>
              <a:t>,</a:t>
            </a:r>
            <a:r>
              <a:rPr kumimoji="0" lang="zh-TW" altLang="en-US" sz="2800">
                <a:latin typeface="新細明體" panose="02020500000000000000" pitchFamily="18" charset="-120"/>
              </a:rPr>
              <a:t>亦即</a:t>
            </a:r>
            <a:r>
              <a:rPr lang="zh-TW" altLang="en-US" sz="2800">
                <a:solidFill>
                  <a:srgbClr val="FF3300"/>
                </a:solidFill>
                <a:latin typeface="新細明體" panose="02020500000000000000" pitchFamily="18" charset="-120"/>
              </a:rPr>
              <a:t>分析階段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>
                <a:latin typeface="新細明體" panose="02020500000000000000" pitchFamily="18" charset="-120"/>
              </a:rPr>
              <a:t>資料庫設計者和終端使用者之間的溝通工具及橋樑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 sz="2800">
                <a:latin typeface="新細明體" panose="02020500000000000000" pitchFamily="18" charset="-120"/>
              </a:rPr>
              <a:t>建構一個</a:t>
            </a:r>
            <a:r>
              <a:rPr lang="zh-TW" altLang="en-US" sz="2800">
                <a:solidFill>
                  <a:srgbClr val="FF3300"/>
                </a:solidFill>
                <a:latin typeface="新細明體" panose="02020500000000000000" pitchFamily="18" charset="-120"/>
              </a:rPr>
              <a:t>概念</a:t>
            </a:r>
            <a:r>
              <a:rPr lang="zh-TW" altLang="en-US" sz="2800">
                <a:latin typeface="新細明體" panose="02020500000000000000" pitchFamily="18" charset="-120"/>
              </a:rPr>
              <a:t>資料模型，這種表示法與資料庫管理系統及資料模型都</a:t>
            </a:r>
            <a:r>
              <a:rPr lang="zh-TW" altLang="en-US" sz="2800">
                <a:solidFill>
                  <a:srgbClr val="0000FF"/>
                </a:solidFill>
                <a:latin typeface="新細明體" panose="02020500000000000000" pitchFamily="18" charset="-120"/>
              </a:rPr>
              <a:t>無關</a:t>
            </a:r>
          </a:p>
          <a:p>
            <a:pPr eaLnBrk="1" hangingPunct="1">
              <a:lnSpc>
                <a:spcPct val="90000"/>
              </a:lnSpc>
            </a:pPr>
            <a:r>
              <a:rPr kumimoji="0" lang="zh-TW" altLang="en-US" sz="2800">
                <a:latin typeface="新細明體" panose="02020500000000000000" pitchFamily="18" charset="-120"/>
              </a:rPr>
              <a:t>包含下列數個基本元素</a:t>
            </a:r>
          </a:p>
          <a:p>
            <a:pPr lvl="2" eaLnBrk="1" hangingPunct="1">
              <a:lnSpc>
                <a:spcPct val="90000"/>
              </a:lnSpc>
            </a:pPr>
            <a:r>
              <a:rPr kumimoji="0" lang="zh-TW" altLang="en-US" sz="2000">
                <a:solidFill>
                  <a:srgbClr val="0000FF"/>
                </a:solidFill>
                <a:latin typeface="新細明體" panose="02020500000000000000" pitchFamily="18" charset="-120"/>
              </a:rPr>
              <a:t>實體類型</a:t>
            </a:r>
            <a:r>
              <a:rPr kumimoji="0" lang="en-US" altLang="zh-TW" sz="2000">
                <a:solidFill>
                  <a:srgbClr val="0000FF"/>
                </a:solidFill>
                <a:latin typeface="新細明體" panose="02020500000000000000" pitchFamily="18" charset="-120"/>
              </a:rPr>
              <a:t>(entity types) </a:t>
            </a:r>
          </a:p>
          <a:p>
            <a:pPr lvl="2" eaLnBrk="1" hangingPunct="1">
              <a:lnSpc>
                <a:spcPct val="90000"/>
              </a:lnSpc>
            </a:pPr>
            <a:r>
              <a:rPr kumimoji="0" lang="zh-TW" altLang="en-US" sz="2000">
                <a:solidFill>
                  <a:srgbClr val="0000FF"/>
                </a:solidFill>
                <a:latin typeface="新細明體" panose="02020500000000000000" pitchFamily="18" charset="-120"/>
              </a:rPr>
              <a:t>關係</a:t>
            </a:r>
            <a:r>
              <a:rPr kumimoji="0" lang="en-US" altLang="zh-TW" sz="2000">
                <a:solidFill>
                  <a:srgbClr val="0000FF"/>
                </a:solidFill>
                <a:latin typeface="新細明體" panose="02020500000000000000" pitchFamily="18" charset="-120"/>
              </a:rPr>
              <a:t>(relationships) </a:t>
            </a:r>
          </a:p>
          <a:p>
            <a:pPr lvl="2" eaLnBrk="1" hangingPunct="1">
              <a:lnSpc>
                <a:spcPct val="90000"/>
              </a:lnSpc>
            </a:pPr>
            <a:r>
              <a:rPr kumimoji="0" lang="zh-TW" altLang="en-US" sz="2000">
                <a:solidFill>
                  <a:srgbClr val="0000FF"/>
                </a:solidFill>
                <a:latin typeface="新細明體" panose="02020500000000000000" pitchFamily="18" charset="-120"/>
              </a:rPr>
              <a:t>限制</a:t>
            </a:r>
            <a:r>
              <a:rPr kumimoji="0" lang="en-US" altLang="zh-TW" sz="2000">
                <a:solidFill>
                  <a:srgbClr val="0000FF"/>
                </a:solidFill>
                <a:latin typeface="新細明體" panose="02020500000000000000" pitchFamily="18" charset="-120"/>
              </a:rPr>
              <a:t>(constraints)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>
            <a:extLst>
              <a:ext uri="{FF2B5EF4-FFF2-40B4-BE49-F238E27FC236}">
                <a16:creationId xmlns:a16="http://schemas.microsoft.com/office/drawing/2014/main" id="{8769441A-AF44-49D2-6071-5E34E950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9849000-A13A-4F41-BE64-2D55D82FAC83}" type="slidenum">
              <a:rPr kumimoji="0" lang="en-US" altLang="zh-TW"/>
              <a:pPr eaLnBrk="1" hangingPunct="1"/>
              <a:t>50</a:t>
            </a:fld>
            <a:endParaRPr kumimoji="0" lang="en-US" altLang="zh-TW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72E9CFB-30E2-9E65-C8C1-6D3452C31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 sz="3600"/>
              <a:t>多值屬性轉換成關聯表 </a:t>
            </a:r>
            <a:r>
              <a:rPr lang="en-US" altLang="zh-TW" sz="3600"/>
              <a:t>(2/2)</a:t>
            </a:r>
          </a:p>
        </p:txBody>
      </p:sp>
      <p:pic>
        <p:nvPicPr>
          <p:cNvPr id="53252" name="Picture 3" descr="Ch10-2-3-01">
            <a:extLst>
              <a:ext uri="{FF2B5EF4-FFF2-40B4-BE49-F238E27FC236}">
                <a16:creationId xmlns:a16="http://schemas.microsoft.com/office/drawing/2014/main" id="{B5DBEA43-6F7E-C54B-6205-09B8868CB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73238"/>
            <a:ext cx="51308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4" descr="Ch10-2-3-02">
            <a:extLst>
              <a:ext uri="{FF2B5EF4-FFF2-40B4-BE49-F238E27FC236}">
                <a16:creationId xmlns:a16="http://schemas.microsoft.com/office/drawing/2014/main" id="{68F5EFFC-6AD2-4B67-DE3B-82B18916D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581525"/>
            <a:ext cx="6975475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AutoShape 5">
            <a:extLst>
              <a:ext uri="{FF2B5EF4-FFF2-40B4-BE49-F238E27FC236}">
                <a16:creationId xmlns:a16="http://schemas.microsoft.com/office/drawing/2014/main" id="{04A54D74-9D56-164C-9B6F-AB233DC92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2393950"/>
            <a:ext cx="477837" cy="2114550"/>
          </a:xfrm>
          <a:prstGeom prst="curvedLeftArrow">
            <a:avLst>
              <a:gd name="adj1" fmla="val 88505"/>
              <a:gd name="adj2" fmla="val 177010"/>
              <a:gd name="adj3" fmla="val 33333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>
            <a:extLst>
              <a:ext uri="{FF2B5EF4-FFF2-40B4-BE49-F238E27FC236}">
                <a16:creationId xmlns:a16="http://schemas.microsoft.com/office/drawing/2014/main" id="{A90A4AA0-6104-7E51-2C93-782BE149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DFE6AAD-580D-491B-B1E2-45C030B2E1CE}" type="slidenum">
              <a:rPr kumimoji="0" lang="en-US" altLang="zh-TW"/>
              <a:pPr eaLnBrk="1" hangingPunct="1"/>
              <a:t>51</a:t>
            </a:fld>
            <a:endParaRPr kumimoji="0" lang="en-US" altLang="zh-TW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17E0BA3-0AD8-9E6D-E9C3-B0D481622F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弱實體轉換成關聯表 </a:t>
            </a:r>
            <a:r>
              <a:rPr lang="en-US" altLang="zh-TW"/>
              <a:t>(1/2)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9FF3C43D-9620-8532-4928-711ED21F1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89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/>
              <a:t>弱實體如同實體也需轉換成關聯表綱要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不同在於，弱實體必須擁有一個對應的實體</a:t>
            </a:r>
          </a:p>
          <a:p>
            <a:pPr eaLnBrk="1" hangingPunct="1">
              <a:lnSpc>
                <a:spcPct val="90000"/>
              </a:lnSpc>
            </a:pPr>
            <a:r>
              <a:rPr lang="zh-TW" altLang="en-US"/>
              <a:t>規則如下：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/>
              <a:t>建立新的關聯表綱要，其名稱為弱實體名稱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/>
              <a:t>新關聯表綱要包含單元值屬性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/>
              <a:t>在新關聯表綱要新增其</a:t>
            </a:r>
            <a:r>
              <a:rPr lang="zh-TW" altLang="en-US">
                <a:solidFill>
                  <a:srgbClr val="FF3300"/>
                </a:solidFill>
              </a:rPr>
              <a:t>識別實體的主鍵</a:t>
            </a:r>
            <a:r>
              <a:rPr lang="zh-TW" altLang="en-US"/>
              <a:t>為外來鍵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/>
              <a:t>將弱實體的部分鍵加上外來鍵成新關聯表綱要的主鍵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>
            <a:extLst>
              <a:ext uri="{FF2B5EF4-FFF2-40B4-BE49-F238E27FC236}">
                <a16:creationId xmlns:a16="http://schemas.microsoft.com/office/drawing/2014/main" id="{AC82FBA3-529C-3AC5-FCFC-E20D8795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CCDBA73-4CA3-4FE3-A6D8-852ECBC2BAA0}" type="slidenum">
              <a:rPr kumimoji="0" lang="en-US" altLang="zh-TW"/>
              <a:pPr eaLnBrk="1" hangingPunct="1"/>
              <a:t>52</a:t>
            </a:fld>
            <a:endParaRPr kumimoji="0" lang="en-US" altLang="zh-TW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A3E8155-9894-728A-D160-D4066F1CB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弱實體轉換成關聯表 </a:t>
            </a:r>
            <a:r>
              <a:rPr lang="en-US" altLang="zh-TW"/>
              <a:t>(2/2)</a:t>
            </a:r>
          </a:p>
        </p:txBody>
      </p:sp>
      <p:pic>
        <p:nvPicPr>
          <p:cNvPr id="55300" name="Picture 3" descr="Ch10-2-4-01">
            <a:extLst>
              <a:ext uri="{FF2B5EF4-FFF2-40B4-BE49-F238E27FC236}">
                <a16:creationId xmlns:a16="http://schemas.microsoft.com/office/drawing/2014/main" id="{B66BDC5A-4683-AB86-0138-136F7589D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844675"/>
            <a:ext cx="675005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4" descr="Ch10-2-4-02">
            <a:extLst>
              <a:ext uri="{FF2B5EF4-FFF2-40B4-BE49-F238E27FC236}">
                <a16:creationId xmlns:a16="http://schemas.microsoft.com/office/drawing/2014/main" id="{E383D1E0-292B-D072-5C8A-130B96EAD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508500"/>
            <a:ext cx="7065962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2" name="AutoShape 5">
            <a:extLst>
              <a:ext uri="{FF2B5EF4-FFF2-40B4-BE49-F238E27FC236}">
                <a16:creationId xmlns:a16="http://schemas.microsoft.com/office/drawing/2014/main" id="{2B723A36-6D47-9D13-E7EC-1D2535D48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2438400"/>
            <a:ext cx="566737" cy="2070100"/>
          </a:xfrm>
          <a:prstGeom prst="curvedLeftArrow">
            <a:avLst>
              <a:gd name="adj1" fmla="val 73053"/>
              <a:gd name="adj2" fmla="val 146107"/>
              <a:gd name="adj3" fmla="val 33333"/>
            </a:avLst>
          </a:prstGeom>
          <a:solidFill>
            <a:schemeClr val="tx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0FB0A5E-96FF-A7CF-2DE3-A3CD7C765A6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實例演練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CC0E14B-5C30-5344-D371-FFC0856160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>
            <a:extLst>
              <a:ext uri="{FF2B5EF4-FFF2-40B4-BE49-F238E27FC236}">
                <a16:creationId xmlns:a16="http://schemas.microsoft.com/office/drawing/2014/main" id="{049DE6B3-E7D4-ACA6-43E4-C7595DAE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DCF093D-7098-4DA9-8E11-2914DD4AA040}" type="slidenum">
              <a:rPr kumimoji="0" lang="en-US" altLang="zh-TW"/>
              <a:pPr eaLnBrk="1" hangingPunct="1"/>
              <a:t>54</a:t>
            </a:fld>
            <a:endParaRPr kumimoji="0" lang="en-US" altLang="zh-TW"/>
          </a:p>
        </p:txBody>
      </p:sp>
      <p:grpSp>
        <p:nvGrpSpPr>
          <p:cNvPr id="57347" name="Group 30">
            <a:extLst>
              <a:ext uri="{FF2B5EF4-FFF2-40B4-BE49-F238E27FC236}">
                <a16:creationId xmlns:a16="http://schemas.microsoft.com/office/drawing/2014/main" id="{19F62879-7F50-9E3E-6FCF-A194C5F0904F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492375"/>
            <a:ext cx="8305800" cy="2743200"/>
            <a:chOff x="317" y="2080"/>
            <a:chExt cx="5232" cy="1728"/>
          </a:xfrm>
        </p:grpSpPr>
        <p:sp>
          <p:nvSpPr>
            <p:cNvPr id="57349" name="Oval 4">
              <a:extLst>
                <a:ext uri="{FF2B5EF4-FFF2-40B4-BE49-F238E27FC236}">
                  <a16:creationId xmlns:a16="http://schemas.microsoft.com/office/drawing/2014/main" id="{65FB11BF-3649-372F-ACA5-15DC8455A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" y="3328"/>
              <a:ext cx="864" cy="480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endParaRPr kumimoji="0" lang="zh-TW" altLang="zh-TW">
                <a:latin typeface="Times New Roman" panose="02020603050405020304" pitchFamily="18" charset="0"/>
              </a:endParaRPr>
            </a:p>
          </p:txBody>
        </p:sp>
        <p:sp>
          <p:nvSpPr>
            <p:cNvPr id="57350" name="Rectangle 5">
              <a:extLst>
                <a:ext uri="{FF2B5EF4-FFF2-40B4-BE49-F238E27FC236}">
                  <a16:creationId xmlns:a16="http://schemas.microsoft.com/office/drawing/2014/main" id="{FA2B3E5D-5871-2E8E-8CFB-3A325557B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" y="2800"/>
              <a:ext cx="1200" cy="336"/>
            </a:xfrm>
            <a:prstGeom prst="rect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2400">
                  <a:latin typeface="Times New Roman" panose="02020603050405020304" pitchFamily="18" charset="0"/>
                </a:rPr>
                <a:t>course</a:t>
              </a:r>
            </a:p>
          </p:txBody>
        </p:sp>
        <p:sp>
          <p:nvSpPr>
            <p:cNvPr id="57351" name="Text Box 6">
              <a:extLst>
                <a:ext uri="{FF2B5EF4-FFF2-40B4-BE49-F238E27FC236}">
                  <a16:creationId xmlns:a16="http://schemas.microsoft.com/office/drawing/2014/main" id="{93B9D86E-5942-86E1-FAFE-885739F0D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3" y="275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7352" name="Text Box 7">
              <a:extLst>
                <a:ext uri="{FF2B5EF4-FFF2-40B4-BE49-F238E27FC236}">
                  <a16:creationId xmlns:a16="http://schemas.microsoft.com/office/drawing/2014/main" id="{5398839B-5DCD-0738-3ED2-CDF8A1399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" y="275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7353" name="Line 8">
              <a:extLst>
                <a:ext uri="{FF2B5EF4-FFF2-40B4-BE49-F238E27FC236}">
                  <a16:creationId xmlns:a16="http://schemas.microsoft.com/office/drawing/2014/main" id="{3E78CF0C-4838-4F09-F8C6-0DB1D7954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9" y="2992"/>
              <a:ext cx="201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54" name="Line 9">
              <a:extLst>
                <a:ext uri="{FF2B5EF4-FFF2-40B4-BE49-F238E27FC236}">
                  <a16:creationId xmlns:a16="http://schemas.microsoft.com/office/drawing/2014/main" id="{B4EA659F-6228-C30F-26F3-BEE285756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3" y="3040"/>
              <a:ext cx="67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55" name="AutoShape 10">
              <a:extLst>
                <a:ext uri="{FF2B5EF4-FFF2-40B4-BE49-F238E27FC236}">
                  <a16:creationId xmlns:a16="http://schemas.microsoft.com/office/drawing/2014/main" id="{65AFEB8F-4F3B-C81A-A584-346045503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" y="2656"/>
              <a:ext cx="1152" cy="672"/>
            </a:xfrm>
            <a:prstGeom prst="diamond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57356" name="AutoShape 11">
              <a:extLst>
                <a:ext uri="{FF2B5EF4-FFF2-40B4-BE49-F238E27FC236}">
                  <a16:creationId xmlns:a16="http://schemas.microsoft.com/office/drawing/2014/main" id="{2FDECDA3-C1E6-50B3-DFA1-BC56D56D5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704"/>
              <a:ext cx="960" cy="576"/>
            </a:xfrm>
            <a:prstGeom prst="diamond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2000">
                  <a:latin typeface="Times New Roman" panose="02020603050405020304" pitchFamily="18" charset="0"/>
                </a:rPr>
                <a:t>offered in</a:t>
              </a:r>
            </a:p>
          </p:txBody>
        </p:sp>
        <p:sp>
          <p:nvSpPr>
            <p:cNvPr id="57357" name="Oval 12">
              <a:extLst>
                <a:ext uri="{FF2B5EF4-FFF2-40B4-BE49-F238E27FC236}">
                  <a16:creationId xmlns:a16="http://schemas.microsoft.com/office/drawing/2014/main" id="{2AF88672-99F4-C84F-D0ED-8FE526C5B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" y="2224"/>
              <a:ext cx="768" cy="384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>
                  <a:latin typeface="Times New Roman" panose="02020603050405020304" pitchFamily="18" charset="0"/>
                </a:rPr>
                <a:t>Section no</a:t>
              </a:r>
            </a:p>
          </p:txBody>
        </p:sp>
        <p:sp>
          <p:nvSpPr>
            <p:cNvPr id="57358" name="Oval 13">
              <a:extLst>
                <a:ext uri="{FF2B5EF4-FFF2-40B4-BE49-F238E27FC236}">
                  <a16:creationId xmlns:a16="http://schemas.microsoft.com/office/drawing/2014/main" id="{EACC893D-7B1C-284A-17AD-992522005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2080"/>
              <a:ext cx="768" cy="384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>
                  <a:latin typeface="Times New Roman" panose="02020603050405020304" pitchFamily="18" charset="0"/>
                </a:rPr>
                <a:t>term</a:t>
              </a:r>
            </a:p>
          </p:txBody>
        </p:sp>
        <p:sp>
          <p:nvSpPr>
            <p:cNvPr id="57359" name="Oval 14">
              <a:extLst>
                <a:ext uri="{FF2B5EF4-FFF2-40B4-BE49-F238E27FC236}">
                  <a16:creationId xmlns:a16="http://schemas.microsoft.com/office/drawing/2014/main" id="{9F1ABA2F-6392-0D74-875E-A4823140A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1" y="3376"/>
              <a:ext cx="768" cy="384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>
                  <a:latin typeface="Times New Roman" panose="02020603050405020304" pitchFamily="18" charset="0"/>
                </a:rPr>
                <a:t>meeting</a:t>
              </a:r>
            </a:p>
          </p:txBody>
        </p:sp>
        <p:sp>
          <p:nvSpPr>
            <p:cNvPr id="57360" name="Line 15">
              <a:extLst>
                <a:ext uri="{FF2B5EF4-FFF2-40B4-BE49-F238E27FC236}">
                  <a16:creationId xmlns:a16="http://schemas.microsoft.com/office/drawing/2014/main" id="{50611734-71EA-2AD9-D966-D74EAFCF3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9" y="2608"/>
              <a:ext cx="0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61" name="Line 16">
              <a:extLst>
                <a:ext uri="{FF2B5EF4-FFF2-40B4-BE49-F238E27FC236}">
                  <a16:creationId xmlns:a16="http://schemas.microsoft.com/office/drawing/2014/main" id="{BD122647-6BF8-474E-DD07-819D537C2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25" y="2464"/>
              <a:ext cx="240" cy="3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62" name="Line 17">
              <a:extLst>
                <a:ext uri="{FF2B5EF4-FFF2-40B4-BE49-F238E27FC236}">
                  <a16:creationId xmlns:a16="http://schemas.microsoft.com/office/drawing/2014/main" id="{EAC33A35-2716-EAA6-3828-0F3B9002D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1" y="3136"/>
              <a:ext cx="192" cy="2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63" name="Oval 18">
              <a:extLst>
                <a:ext uri="{FF2B5EF4-FFF2-40B4-BE49-F238E27FC236}">
                  <a16:creationId xmlns:a16="http://schemas.microsoft.com/office/drawing/2014/main" id="{4FEED660-0595-A411-EF5F-ECEAF4E9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224"/>
              <a:ext cx="768" cy="384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u="sng">
                  <a:latin typeface="Times New Roman" panose="02020603050405020304" pitchFamily="18" charset="0"/>
                </a:rPr>
                <a:t>course no</a:t>
              </a:r>
            </a:p>
          </p:txBody>
        </p:sp>
        <p:sp>
          <p:nvSpPr>
            <p:cNvPr id="57364" name="Oval 19">
              <a:extLst>
                <a:ext uri="{FF2B5EF4-FFF2-40B4-BE49-F238E27FC236}">
                  <a16:creationId xmlns:a16="http://schemas.microsoft.com/office/drawing/2014/main" id="{DBB2B0DA-1A9C-FC06-AC32-E68EFEFA1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2080"/>
              <a:ext cx="768" cy="384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>
                  <a:latin typeface="Times New Roman" panose="02020603050405020304" pitchFamily="18" charset="0"/>
                </a:rPr>
                <a:t>name</a:t>
              </a:r>
            </a:p>
          </p:txBody>
        </p:sp>
        <p:sp>
          <p:nvSpPr>
            <p:cNvPr id="57365" name="Oval 20">
              <a:extLst>
                <a:ext uri="{FF2B5EF4-FFF2-40B4-BE49-F238E27FC236}">
                  <a16:creationId xmlns:a16="http://schemas.microsoft.com/office/drawing/2014/main" id="{1F855FC1-CE80-B08A-BC52-C57D9D3C5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3376"/>
              <a:ext cx="768" cy="384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>
                  <a:latin typeface="Times New Roman" panose="02020603050405020304" pitchFamily="18" charset="0"/>
                </a:rPr>
                <a:t>credit hours</a:t>
              </a:r>
            </a:p>
          </p:txBody>
        </p:sp>
        <p:sp>
          <p:nvSpPr>
            <p:cNvPr id="57366" name="Oval 21">
              <a:extLst>
                <a:ext uri="{FF2B5EF4-FFF2-40B4-BE49-F238E27FC236}">
                  <a16:creationId xmlns:a16="http://schemas.microsoft.com/office/drawing/2014/main" id="{182C1F8A-C30C-0AC4-BCDD-172FD31B1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3232"/>
              <a:ext cx="768" cy="384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>
                  <a:latin typeface="Times New Roman" panose="02020603050405020304" pitchFamily="18" charset="0"/>
                </a:rPr>
                <a:t>description</a:t>
              </a:r>
            </a:p>
          </p:txBody>
        </p:sp>
        <p:sp>
          <p:nvSpPr>
            <p:cNvPr id="57367" name="Line 22">
              <a:extLst>
                <a:ext uri="{FF2B5EF4-FFF2-40B4-BE49-F238E27FC236}">
                  <a16:creationId xmlns:a16="http://schemas.microsoft.com/office/drawing/2014/main" id="{38B577AC-7E7F-B289-C425-44D71AEFC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" y="2608"/>
              <a:ext cx="96" cy="19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68" name="Line 23">
              <a:extLst>
                <a:ext uri="{FF2B5EF4-FFF2-40B4-BE49-F238E27FC236}">
                  <a16:creationId xmlns:a16="http://schemas.microsoft.com/office/drawing/2014/main" id="{D16DAFBD-2C4D-60D7-B62D-F725E54796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9" y="3136"/>
              <a:ext cx="192" cy="24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69" name="Line 24">
              <a:extLst>
                <a:ext uri="{FF2B5EF4-FFF2-40B4-BE49-F238E27FC236}">
                  <a16:creationId xmlns:a16="http://schemas.microsoft.com/office/drawing/2014/main" id="{F770B3E4-BCE8-E10F-EF36-162F6DF116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9" y="2464"/>
              <a:ext cx="48" cy="33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70" name="Line 25">
              <a:extLst>
                <a:ext uri="{FF2B5EF4-FFF2-40B4-BE49-F238E27FC236}">
                  <a16:creationId xmlns:a16="http://schemas.microsoft.com/office/drawing/2014/main" id="{F81E51AC-C4C3-DF62-F650-4CF5C917C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9" y="3136"/>
              <a:ext cx="0" cy="96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7371" name="Rectangle 26">
              <a:extLst>
                <a:ext uri="{FF2B5EF4-FFF2-40B4-BE49-F238E27FC236}">
                  <a16:creationId xmlns:a16="http://schemas.microsoft.com/office/drawing/2014/main" id="{8774FB1A-F0A4-2852-7A7D-C35134CD9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" y="2752"/>
              <a:ext cx="1296" cy="432"/>
            </a:xfrm>
            <a:prstGeom prst="rect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endParaRPr kumimoji="0"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57372" name="Rectangle 27">
              <a:extLst>
                <a:ext uri="{FF2B5EF4-FFF2-40B4-BE49-F238E27FC236}">
                  <a16:creationId xmlns:a16="http://schemas.microsoft.com/office/drawing/2014/main" id="{8BFA3C81-4FB1-6815-1E18-3D6DDB4B2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" y="2800"/>
              <a:ext cx="1200" cy="336"/>
            </a:xfrm>
            <a:prstGeom prst="rect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2400">
                  <a:latin typeface="Times New Roman" panose="02020603050405020304" pitchFamily="18" charset="0"/>
                </a:rPr>
                <a:t>section</a:t>
              </a:r>
            </a:p>
          </p:txBody>
        </p:sp>
      </p:grpSp>
      <p:sp>
        <p:nvSpPr>
          <p:cNvPr id="57348" name="Rectangle 29">
            <a:extLst>
              <a:ext uri="{FF2B5EF4-FFF2-40B4-BE49-F238E27FC236}">
                <a16:creationId xmlns:a16="http://schemas.microsoft.com/office/drawing/2014/main" id="{EDF35051-CFC7-9619-B869-DCE2FDFBF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63" y="549275"/>
            <a:ext cx="7158037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4000">
                <a:solidFill>
                  <a:schemeClr val="tx2"/>
                </a:solidFill>
              </a:rPr>
              <a:t>實例演練 </a:t>
            </a:r>
            <a:r>
              <a:rPr lang="en-US" altLang="zh-TW" sz="4000">
                <a:solidFill>
                  <a:schemeClr val="tx2"/>
                </a:solidFill>
              </a:rPr>
              <a:t>(1/4)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>
            <a:extLst>
              <a:ext uri="{FF2B5EF4-FFF2-40B4-BE49-F238E27FC236}">
                <a16:creationId xmlns:a16="http://schemas.microsoft.com/office/drawing/2014/main" id="{C61C1A45-E60B-E342-3E56-CE478E76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5590F0D-A1D9-4F1B-ACA3-4BCF9445EE71}" type="slidenum">
              <a:rPr kumimoji="0" lang="en-US" altLang="zh-TW"/>
              <a:pPr eaLnBrk="1" hangingPunct="1"/>
              <a:t>55</a:t>
            </a:fld>
            <a:endParaRPr kumimoji="0" lang="en-US" altLang="zh-TW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7926D42-A6BF-2476-383A-A5D9B0A3C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63" y="549275"/>
            <a:ext cx="7158037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4000">
                <a:solidFill>
                  <a:schemeClr val="tx2"/>
                </a:solidFill>
              </a:rPr>
              <a:t>實例演練 </a:t>
            </a:r>
            <a:r>
              <a:rPr lang="en-US" altLang="zh-TW" sz="4000">
                <a:solidFill>
                  <a:schemeClr val="tx2"/>
                </a:solidFill>
              </a:rPr>
              <a:t>(2/4)</a:t>
            </a:r>
          </a:p>
        </p:txBody>
      </p:sp>
      <p:grpSp>
        <p:nvGrpSpPr>
          <p:cNvPr id="58372" name="Group 35">
            <a:extLst>
              <a:ext uri="{FF2B5EF4-FFF2-40B4-BE49-F238E27FC236}">
                <a16:creationId xmlns:a16="http://schemas.microsoft.com/office/drawing/2014/main" id="{DBCD1A17-8117-FC5B-12AF-98F781E5D5A4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916113"/>
            <a:ext cx="7772400" cy="1676400"/>
            <a:chOff x="466" y="1406"/>
            <a:chExt cx="4896" cy="1056"/>
          </a:xfrm>
        </p:grpSpPr>
        <p:sp>
          <p:nvSpPr>
            <p:cNvPr id="58388" name="Rectangle 4">
              <a:extLst>
                <a:ext uri="{FF2B5EF4-FFF2-40B4-BE49-F238E27FC236}">
                  <a16:creationId xmlns:a16="http://schemas.microsoft.com/office/drawing/2014/main" id="{6E8ED8E9-2936-F22B-F6F1-FE1D36A0F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" y="1982"/>
              <a:ext cx="1200" cy="336"/>
            </a:xfrm>
            <a:prstGeom prst="rect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2400">
                  <a:latin typeface="Times New Roman" panose="02020603050405020304" pitchFamily="18" charset="0"/>
                </a:rPr>
                <a:t>department</a:t>
              </a:r>
            </a:p>
          </p:txBody>
        </p:sp>
        <p:sp>
          <p:nvSpPr>
            <p:cNvPr id="58389" name="Rectangle 5">
              <a:extLst>
                <a:ext uri="{FF2B5EF4-FFF2-40B4-BE49-F238E27FC236}">
                  <a16:creationId xmlns:a16="http://schemas.microsoft.com/office/drawing/2014/main" id="{3ED41ED5-64B8-D0A5-6631-68F690531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1982"/>
              <a:ext cx="1200" cy="336"/>
            </a:xfrm>
            <a:prstGeom prst="rect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2400">
                  <a:latin typeface="Times New Roman" panose="02020603050405020304" pitchFamily="18" charset="0"/>
                </a:rPr>
                <a:t>instructor</a:t>
              </a:r>
            </a:p>
          </p:txBody>
        </p:sp>
        <p:sp>
          <p:nvSpPr>
            <p:cNvPr id="58390" name="Line 6">
              <a:extLst>
                <a:ext uri="{FF2B5EF4-FFF2-40B4-BE49-F238E27FC236}">
                  <a16:creationId xmlns:a16="http://schemas.microsoft.com/office/drawing/2014/main" id="{C2A57106-7561-E423-C063-4E4E3CBBFA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2" y="2174"/>
              <a:ext cx="201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391" name="AutoShape 7">
              <a:extLst>
                <a:ext uri="{FF2B5EF4-FFF2-40B4-BE49-F238E27FC236}">
                  <a16:creationId xmlns:a16="http://schemas.microsoft.com/office/drawing/2014/main" id="{6CD306FF-169D-2EF7-B882-30350232B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1886"/>
              <a:ext cx="960" cy="576"/>
            </a:xfrm>
            <a:prstGeom prst="diamond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2000">
                  <a:latin typeface="Times New Roman" panose="02020603050405020304" pitchFamily="18" charset="0"/>
                </a:rPr>
                <a:t>chair</a:t>
              </a:r>
            </a:p>
          </p:txBody>
        </p:sp>
        <p:sp>
          <p:nvSpPr>
            <p:cNvPr id="58392" name="Text Box 8">
              <a:extLst>
                <a:ext uri="{FF2B5EF4-FFF2-40B4-BE49-F238E27FC236}">
                  <a16:creationId xmlns:a16="http://schemas.microsoft.com/office/drawing/2014/main" id="{B59DC72D-1C6E-AA74-D105-E02AB1009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6" y="1934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000" i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8393" name="Text Box 9">
              <a:extLst>
                <a:ext uri="{FF2B5EF4-FFF2-40B4-BE49-F238E27FC236}">
                  <a16:creationId xmlns:a16="http://schemas.microsoft.com/office/drawing/2014/main" id="{21F9CEF1-B8AA-9E48-16BE-98367E9F0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4" y="1934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000" i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8394" name="Oval 10">
              <a:extLst>
                <a:ext uri="{FF2B5EF4-FFF2-40B4-BE49-F238E27FC236}">
                  <a16:creationId xmlns:a16="http://schemas.microsoft.com/office/drawing/2014/main" id="{4FAC1DFA-3C17-1E45-1618-87633041E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" y="1550"/>
              <a:ext cx="912" cy="33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2400" u="sng">
                  <a:latin typeface="Times New Roman" panose="02020603050405020304" pitchFamily="18" charset="0"/>
                </a:rPr>
                <a:t>dept_no</a:t>
              </a:r>
            </a:p>
          </p:txBody>
        </p:sp>
        <p:sp>
          <p:nvSpPr>
            <p:cNvPr id="58395" name="Oval 11">
              <a:extLst>
                <a:ext uri="{FF2B5EF4-FFF2-40B4-BE49-F238E27FC236}">
                  <a16:creationId xmlns:a16="http://schemas.microsoft.com/office/drawing/2014/main" id="{36BA5670-1B48-B9B9-4D5D-7E5F1AF0F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" y="1454"/>
              <a:ext cx="768" cy="33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2400">
                  <a:latin typeface="Times New Roman" panose="02020603050405020304" pitchFamily="18" charset="0"/>
                </a:rPr>
                <a:t>dname</a:t>
              </a:r>
            </a:p>
          </p:txBody>
        </p:sp>
        <p:sp>
          <p:nvSpPr>
            <p:cNvPr id="58396" name="Oval 12">
              <a:extLst>
                <a:ext uri="{FF2B5EF4-FFF2-40B4-BE49-F238E27FC236}">
                  <a16:creationId xmlns:a16="http://schemas.microsoft.com/office/drawing/2014/main" id="{34A5DF08-6671-FAE7-9F46-EEDF15469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1406"/>
              <a:ext cx="768" cy="33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2400" u="sng">
                  <a:latin typeface="Times New Roman" panose="02020603050405020304" pitchFamily="18" charset="0"/>
                </a:rPr>
                <a:t>instr_no</a:t>
              </a:r>
            </a:p>
          </p:txBody>
        </p:sp>
        <p:sp>
          <p:nvSpPr>
            <p:cNvPr id="58397" name="Oval 13">
              <a:extLst>
                <a:ext uri="{FF2B5EF4-FFF2-40B4-BE49-F238E27FC236}">
                  <a16:creationId xmlns:a16="http://schemas.microsoft.com/office/drawing/2014/main" id="{4AE53182-4321-22CA-CFB1-5DF6C5C20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1406"/>
              <a:ext cx="768" cy="33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2400">
                  <a:latin typeface="Times New Roman" panose="02020603050405020304" pitchFamily="18" charset="0"/>
                </a:rPr>
                <a:t>iname</a:t>
              </a:r>
            </a:p>
          </p:txBody>
        </p:sp>
        <p:sp>
          <p:nvSpPr>
            <p:cNvPr id="58398" name="Line 14">
              <a:extLst>
                <a:ext uri="{FF2B5EF4-FFF2-40B4-BE49-F238E27FC236}">
                  <a16:creationId xmlns:a16="http://schemas.microsoft.com/office/drawing/2014/main" id="{77184947-AA90-C259-1B1B-9B9C99B0F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4" y="1886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399" name="Line 15">
              <a:extLst>
                <a:ext uri="{FF2B5EF4-FFF2-40B4-BE49-F238E27FC236}">
                  <a16:creationId xmlns:a16="http://schemas.microsoft.com/office/drawing/2014/main" id="{3371EA84-E1BB-B991-A1EF-713E973CF1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2" y="179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400" name="Line 16">
              <a:extLst>
                <a:ext uri="{FF2B5EF4-FFF2-40B4-BE49-F238E27FC236}">
                  <a16:creationId xmlns:a16="http://schemas.microsoft.com/office/drawing/2014/main" id="{6D5B8E05-6C0C-BE75-D611-6833A6A6F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6" y="174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401" name="Line 17">
              <a:extLst>
                <a:ext uri="{FF2B5EF4-FFF2-40B4-BE49-F238E27FC236}">
                  <a16:creationId xmlns:a16="http://schemas.microsoft.com/office/drawing/2014/main" id="{6F677535-05D0-99A8-D193-0A7D7E845A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38" y="174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58373" name="Group 20">
            <a:extLst>
              <a:ext uri="{FF2B5EF4-FFF2-40B4-BE49-F238E27FC236}">
                <a16:creationId xmlns:a16="http://schemas.microsoft.com/office/drawing/2014/main" id="{9BF78BA4-3DBC-A4BB-89DE-754C4808F171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221163"/>
            <a:ext cx="7772400" cy="1676400"/>
            <a:chOff x="410" y="1589"/>
            <a:chExt cx="4896" cy="1056"/>
          </a:xfrm>
        </p:grpSpPr>
        <p:sp>
          <p:nvSpPr>
            <p:cNvPr id="58374" name="Rectangle 21">
              <a:extLst>
                <a:ext uri="{FF2B5EF4-FFF2-40B4-BE49-F238E27FC236}">
                  <a16:creationId xmlns:a16="http://schemas.microsoft.com/office/drawing/2014/main" id="{737533C8-561C-9045-520E-3EB7BF05D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2165"/>
              <a:ext cx="1200" cy="336"/>
            </a:xfrm>
            <a:prstGeom prst="rect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2400">
                  <a:latin typeface="Times New Roman" panose="02020603050405020304" pitchFamily="18" charset="0"/>
                </a:rPr>
                <a:t>department</a:t>
              </a:r>
            </a:p>
          </p:txBody>
        </p:sp>
        <p:sp>
          <p:nvSpPr>
            <p:cNvPr id="58375" name="Rectangle 22">
              <a:extLst>
                <a:ext uri="{FF2B5EF4-FFF2-40B4-BE49-F238E27FC236}">
                  <a16:creationId xmlns:a16="http://schemas.microsoft.com/office/drawing/2014/main" id="{DC5EFB8A-7A76-E8AE-DAC0-4C511A4F2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0" y="2165"/>
              <a:ext cx="1200" cy="336"/>
            </a:xfrm>
            <a:prstGeom prst="rect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2400">
                  <a:latin typeface="Times New Roman" panose="02020603050405020304" pitchFamily="18" charset="0"/>
                </a:rPr>
                <a:t>instructor</a:t>
              </a:r>
            </a:p>
          </p:txBody>
        </p:sp>
        <p:sp>
          <p:nvSpPr>
            <p:cNvPr id="58376" name="Line 23">
              <a:extLst>
                <a:ext uri="{FF2B5EF4-FFF2-40B4-BE49-F238E27FC236}">
                  <a16:creationId xmlns:a16="http://schemas.microsoft.com/office/drawing/2014/main" id="{0E598CB4-1E80-A6DC-B7AC-A6D07784F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2357"/>
              <a:ext cx="201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377" name="AutoShape 24">
              <a:extLst>
                <a:ext uri="{FF2B5EF4-FFF2-40B4-BE49-F238E27FC236}">
                  <a16:creationId xmlns:a16="http://schemas.microsoft.com/office/drawing/2014/main" id="{DCEFB5BC-C3BB-6344-65CF-64BAEEC82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2069"/>
              <a:ext cx="960" cy="576"/>
            </a:xfrm>
            <a:prstGeom prst="diamond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2000">
                  <a:latin typeface="Times New Roman" panose="02020603050405020304" pitchFamily="18" charset="0"/>
                </a:rPr>
                <a:t>employs</a:t>
              </a:r>
            </a:p>
          </p:txBody>
        </p:sp>
        <p:sp>
          <p:nvSpPr>
            <p:cNvPr id="58378" name="Text Box 25">
              <a:extLst>
                <a:ext uri="{FF2B5EF4-FFF2-40B4-BE49-F238E27FC236}">
                  <a16:creationId xmlns:a16="http://schemas.microsoft.com/office/drawing/2014/main" id="{24F6EAD4-DBE3-04BF-107A-B08CCA8F1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2117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000" i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8379" name="Text Box 26">
              <a:extLst>
                <a:ext uri="{FF2B5EF4-FFF2-40B4-BE49-F238E27FC236}">
                  <a16:creationId xmlns:a16="http://schemas.microsoft.com/office/drawing/2014/main" id="{E1EE9803-4EF5-BD59-8BE4-42D9C995A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6" y="2117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000" i="1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8380" name="Oval 27">
              <a:extLst>
                <a:ext uri="{FF2B5EF4-FFF2-40B4-BE49-F238E27FC236}">
                  <a16:creationId xmlns:a16="http://schemas.microsoft.com/office/drawing/2014/main" id="{22DC5686-7D52-8A39-02A4-4F8B154F5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733"/>
              <a:ext cx="912" cy="33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2400" u="sng">
                  <a:latin typeface="Times New Roman" panose="02020603050405020304" pitchFamily="18" charset="0"/>
                </a:rPr>
                <a:t>dept_no</a:t>
              </a:r>
            </a:p>
          </p:txBody>
        </p:sp>
        <p:sp>
          <p:nvSpPr>
            <p:cNvPr id="58381" name="Oval 28">
              <a:extLst>
                <a:ext uri="{FF2B5EF4-FFF2-40B4-BE49-F238E27FC236}">
                  <a16:creationId xmlns:a16="http://schemas.microsoft.com/office/drawing/2014/main" id="{55328401-445B-C9F2-C7E1-E34668DA9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" y="1637"/>
              <a:ext cx="768" cy="33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2400">
                  <a:latin typeface="Times New Roman" panose="02020603050405020304" pitchFamily="18" charset="0"/>
                </a:rPr>
                <a:t>dname</a:t>
              </a:r>
            </a:p>
          </p:txBody>
        </p:sp>
        <p:sp>
          <p:nvSpPr>
            <p:cNvPr id="58382" name="Oval 29">
              <a:extLst>
                <a:ext uri="{FF2B5EF4-FFF2-40B4-BE49-F238E27FC236}">
                  <a16:creationId xmlns:a16="http://schemas.microsoft.com/office/drawing/2014/main" id="{5146E21E-A6BF-10D2-972C-AE6B84CDC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6" y="1589"/>
              <a:ext cx="768" cy="33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2400" u="sng">
                  <a:latin typeface="Times New Roman" panose="02020603050405020304" pitchFamily="18" charset="0"/>
                </a:rPr>
                <a:t>instr_no</a:t>
              </a:r>
            </a:p>
          </p:txBody>
        </p:sp>
        <p:sp>
          <p:nvSpPr>
            <p:cNvPr id="58383" name="Oval 30">
              <a:extLst>
                <a:ext uri="{FF2B5EF4-FFF2-40B4-BE49-F238E27FC236}">
                  <a16:creationId xmlns:a16="http://schemas.microsoft.com/office/drawing/2014/main" id="{F809BC50-3EC6-A31D-2E64-10B6E46FE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" y="1589"/>
              <a:ext cx="768" cy="33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2400">
                  <a:latin typeface="Times New Roman" panose="02020603050405020304" pitchFamily="18" charset="0"/>
                </a:rPr>
                <a:t>iname</a:t>
              </a:r>
            </a:p>
          </p:txBody>
        </p:sp>
        <p:sp>
          <p:nvSpPr>
            <p:cNvPr id="58384" name="Line 31">
              <a:extLst>
                <a:ext uri="{FF2B5EF4-FFF2-40B4-BE49-F238E27FC236}">
                  <a16:creationId xmlns:a16="http://schemas.microsoft.com/office/drawing/2014/main" id="{34622D13-AC4E-622B-06DD-B2AC8688B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8" y="2069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385" name="Line 32">
              <a:extLst>
                <a:ext uri="{FF2B5EF4-FFF2-40B4-BE49-F238E27FC236}">
                  <a16:creationId xmlns:a16="http://schemas.microsoft.com/office/drawing/2014/main" id="{4DEA5C7D-A4A9-FCBA-7ED2-CCCC214826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6" y="1973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386" name="Line 33">
              <a:extLst>
                <a:ext uri="{FF2B5EF4-FFF2-40B4-BE49-F238E27FC236}">
                  <a16:creationId xmlns:a16="http://schemas.microsoft.com/office/drawing/2014/main" id="{D2CC0763-AD0A-ABB1-0959-D9DD2D58A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0" y="1925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8387" name="Line 34">
              <a:extLst>
                <a:ext uri="{FF2B5EF4-FFF2-40B4-BE49-F238E27FC236}">
                  <a16:creationId xmlns:a16="http://schemas.microsoft.com/office/drawing/2014/main" id="{EA904650-FCF5-943A-351F-BFC94A8E3A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2" y="1925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>
            <a:extLst>
              <a:ext uri="{FF2B5EF4-FFF2-40B4-BE49-F238E27FC236}">
                <a16:creationId xmlns:a16="http://schemas.microsoft.com/office/drawing/2014/main" id="{42C5B695-7D06-09B1-722B-D813ABBE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413BE4C-8B9D-4033-8B66-762442FD1B92}" type="slidenum">
              <a:rPr kumimoji="0" lang="en-US" altLang="zh-TW"/>
              <a:pPr eaLnBrk="1" hangingPunct="1"/>
              <a:t>56</a:t>
            </a:fld>
            <a:endParaRPr kumimoji="0" lang="en-US" altLang="zh-TW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608CF9A-C82B-C0DA-B81D-E1F871AF2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63" y="549275"/>
            <a:ext cx="7158037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4000">
                <a:solidFill>
                  <a:schemeClr val="tx2"/>
                </a:solidFill>
              </a:rPr>
              <a:t>實例演練 </a:t>
            </a:r>
            <a:r>
              <a:rPr lang="en-US" altLang="zh-TW" sz="4000">
                <a:solidFill>
                  <a:schemeClr val="tx2"/>
                </a:solidFill>
              </a:rPr>
              <a:t>(3/4)</a:t>
            </a:r>
          </a:p>
        </p:txBody>
      </p:sp>
      <p:grpSp>
        <p:nvGrpSpPr>
          <p:cNvPr id="59396" name="Group 41">
            <a:extLst>
              <a:ext uri="{FF2B5EF4-FFF2-40B4-BE49-F238E27FC236}">
                <a16:creationId xmlns:a16="http://schemas.microsoft.com/office/drawing/2014/main" id="{342DA2E5-52BD-11EE-BD10-07BC04BAC671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349500"/>
            <a:ext cx="8534400" cy="1219200"/>
            <a:chOff x="64" y="1731"/>
            <a:chExt cx="5376" cy="768"/>
          </a:xfrm>
        </p:grpSpPr>
        <p:sp>
          <p:nvSpPr>
            <p:cNvPr id="59397" name="Rectangle 24">
              <a:extLst>
                <a:ext uri="{FF2B5EF4-FFF2-40B4-BE49-F238E27FC236}">
                  <a16:creationId xmlns:a16="http://schemas.microsoft.com/office/drawing/2014/main" id="{15D7D4D7-D46C-C516-66ED-482F684D6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2115"/>
              <a:ext cx="1152" cy="384"/>
            </a:xfrm>
            <a:prstGeom prst="rect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2400">
                  <a:latin typeface="Times New Roman" panose="02020603050405020304" pitchFamily="18" charset="0"/>
                </a:rPr>
                <a:t>student</a:t>
              </a:r>
            </a:p>
          </p:txBody>
        </p:sp>
        <p:sp>
          <p:nvSpPr>
            <p:cNvPr id="59398" name="Rectangle 25">
              <a:extLst>
                <a:ext uri="{FF2B5EF4-FFF2-40B4-BE49-F238E27FC236}">
                  <a16:creationId xmlns:a16="http://schemas.microsoft.com/office/drawing/2014/main" id="{0BD18A36-1258-E7C4-A95D-6ABE74C0B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115"/>
              <a:ext cx="1152" cy="384"/>
            </a:xfrm>
            <a:prstGeom prst="rect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2400">
                  <a:latin typeface="Times New Roman" panose="02020603050405020304" pitchFamily="18" charset="0"/>
                </a:rPr>
                <a:t>course</a:t>
              </a:r>
            </a:p>
          </p:txBody>
        </p:sp>
        <p:sp>
          <p:nvSpPr>
            <p:cNvPr id="59399" name="Line 26">
              <a:extLst>
                <a:ext uri="{FF2B5EF4-FFF2-40B4-BE49-F238E27FC236}">
                  <a16:creationId xmlns:a16="http://schemas.microsoft.com/office/drawing/2014/main" id="{A387F9A1-8C90-9D3F-EF90-8BBF4C320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2307"/>
              <a:ext cx="168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00" name="AutoShape 27">
              <a:extLst>
                <a:ext uri="{FF2B5EF4-FFF2-40B4-BE49-F238E27FC236}">
                  <a16:creationId xmlns:a16="http://schemas.microsoft.com/office/drawing/2014/main" id="{3E9FB6E2-23F9-21B8-506F-BFA4A50C9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2163"/>
              <a:ext cx="912" cy="288"/>
            </a:xfrm>
            <a:prstGeom prst="diamond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2000">
                  <a:latin typeface="Times New Roman" panose="02020603050405020304" pitchFamily="18" charset="0"/>
                </a:rPr>
                <a:t>enroll</a:t>
              </a:r>
            </a:p>
          </p:txBody>
        </p:sp>
        <p:sp>
          <p:nvSpPr>
            <p:cNvPr id="59401" name="Text Box 28">
              <a:extLst>
                <a:ext uri="{FF2B5EF4-FFF2-40B4-BE49-F238E27FC236}">
                  <a16:creationId xmlns:a16="http://schemas.microsoft.com/office/drawing/2014/main" id="{2E6198AD-60A6-1DB4-D6DE-EC7B0C008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8" y="206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400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59402" name="Text Box 29">
              <a:extLst>
                <a:ext uri="{FF2B5EF4-FFF2-40B4-BE49-F238E27FC236}">
                  <a16:creationId xmlns:a16="http://schemas.microsoft.com/office/drawing/2014/main" id="{E171E219-32BB-96DB-537D-B92D1729A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0" y="206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4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59403" name="Oval 30">
              <a:extLst>
                <a:ext uri="{FF2B5EF4-FFF2-40B4-BE49-F238E27FC236}">
                  <a16:creationId xmlns:a16="http://schemas.microsoft.com/office/drawing/2014/main" id="{F42A1AF7-3DB8-2A6B-43BB-597E7693D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" y="1875"/>
              <a:ext cx="624" cy="19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>
                  <a:latin typeface="Times New Roman" panose="02020603050405020304" pitchFamily="18" charset="0"/>
                </a:rPr>
                <a:t>grade</a:t>
              </a:r>
              <a:endParaRPr kumimoji="0" lang="en-US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59404" name="Line 31">
              <a:extLst>
                <a:ext uri="{FF2B5EF4-FFF2-40B4-BE49-F238E27FC236}">
                  <a16:creationId xmlns:a16="http://schemas.microsoft.com/office/drawing/2014/main" id="{9F62FBBE-7B38-3D94-93DE-E62BE217AF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4" y="2067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05" name="Oval 32">
              <a:extLst>
                <a:ext uri="{FF2B5EF4-FFF2-40B4-BE49-F238E27FC236}">
                  <a16:creationId xmlns:a16="http://schemas.microsoft.com/office/drawing/2014/main" id="{7978F1B2-DECB-E137-9AD1-91A842E15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" y="1779"/>
              <a:ext cx="912" cy="288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u="sng">
                  <a:latin typeface="Times New Roman" panose="02020603050405020304" pitchFamily="18" charset="0"/>
                </a:rPr>
                <a:t>course_no</a:t>
              </a:r>
            </a:p>
          </p:txBody>
        </p:sp>
        <p:sp>
          <p:nvSpPr>
            <p:cNvPr id="59406" name="Line 33">
              <a:extLst>
                <a:ext uri="{FF2B5EF4-FFF2-40B4-BE49-F238E27FC236}">
                  <a16:creationId xmlns:a16="http://schemas.microsoft.com/office/drawing/2014/main" id="{5A78E56C-E499-6962-56E3-99AD9BBD4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80" y="2019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9407" name="Oval 34">
              <a:extLst>
                <a:ext uri="{FF2B5EF4-FFF2-40B4-BE49-F238E27FC236}">
                  <a16:creationId xmlns:a16="http://schemas.microsoft.com/office/drawing/2014/main" id="{7E0102A8-6963-E473-19B7-539C9C5F9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" y="1731"/>
              <a:ext cx="912" cy="288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u="sng">
                  <a:latin typeface="Times New Roman" panose="02020603050405020304" pitchFamily="18" charset="0"/>
                </a:rPr>
                <a:t>student_no</a:t>
              </a:r>
            </a:p>
          </p:txBody>
        </p:sp>
        <p:sp>
          <p:nvSpPr>
            <p:cNvPr id="59408" name="Line 35">
              <a:extLst>
                <a:ext uri="{FF2B5EF4-FFF2-40B4-BE49-F238E27FC236}">
                  <a16:creationId xmlns:a16="http://schemas.microsoft.com/office/drawing/2014/main" id="{F1BE3625-7B0B-36D8-ADD5-80CC48C3D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197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>
            <a:extLst>
              <a:ext uri="{FF2B5EF4-FFF2-40B4-BE49-F238E27FC236}">
                <a16:creationId xmlns:a16="http://schemas.microsoft.com/office/drawing/2014/main" id="{4FE50113-AFE9-1F2F-F36F-8A77909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9CB1139-D1D7-4B7D-90FF-50F4E7F5BF0B}" type="slidenum">
              <a:rPr kumimoji="0" lang="en-US" altLang="zh-TW"/>
              <a:pPr eaLnBrk="1" hangingPunct="1"/>
              <a:t>57</a:t>
            </a:fld>
            <a:endParaRPr kumimoji="0" lang="en-US" altLang="zh-TW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CBD9D941-BFD5-B4C7-A49C-377342BC1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63" y="549275"/>
            <a:ext cx="7158037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r>
              <a:rPr lang="zh-TW" altLang="en-US" sz="4000">
                <a:solidFill>
                  <a:schemeClr val="tx2"/>
                </a:solidFill>
              </a:rPr>
              <a:t>實例演練 </a:t>
            </a:r>
            <a:r>
              <a:rPr lang="en-US" altLang="zh-TW" sz="4000">
                <a:solidFill>
                  <a:schemeClr val="tx2"/>
                </a:solidFill>
              </a:rPr>
              <a:t>(4/4)</a:t>
            </a:r>
          </a:p>
        </p:txBody>
      </p:sp>
      <p:grpSp>
        <p:nvGrpSpPr>
          <p:cNvPr id="60420" name="Group 28">
            <a:extLst>
              <a:ext uri="{FF2B5EF4-FFF2-40B4-BE49-F238E27FC236}">
                <a16:creationId xmlns:a16="http://schemas.microsoft.com/office/drawing/2014/main" id="{471D58D5-F6C4-8189-93F1-93EF00B924E6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349500"/>
            <a:ext cx="8534400" cy="2819400"/>
            <a:chOff x="317" y="2091"/>
            <a:chExt cx="5376" cy="1776"/>
          </a:xfrm>
        </p:grpSpPr>
        <p:sp>
          <p:nvSpPr>
            <p:cNvPr id="60421" name="Rectangle 11">
              <a:extLst>
                <a:ext uri="{FF2B5EF4-FFF2-40B4-BE49-F238E27FC236}">
                  <a16:creationId xmlns:a16="http://schemas.microsoft.com/office/drawing/2014/main" id="{9149C340-6488-5D46-7135-4EAF5F85D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" y="2475"/>
              <a:ext cx="1152" cy="384"/>
            </a:xfrm>
            <a:prstGeom prst="rect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2400">
                  <a:latin typeface="Times New Roman" panose="02020603050405020304" pitchFamily="18" charset="0"/>
                </a:rPr>
                <a:t>semester</a:t>
              </a:r>
            </a:p>
          </p:txBody>
        </p:sp>
        <p:sp>
          <p:nvSpPr>
            <p:cNvPr id="60422" name="Rectangle 12">
              <a:extLst>
                <a:ext uri="{FF2B5EF4-FFF2-40B4-BE49-F238E27FC236}">
                  <a16:creationId xmlns:a16="http://schemas.microsoft.com/office/drawing/2014/main" id="{AD0F227F-39BF-FEBE-60D6-4C4F0F31D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7" y="2475"/>
              <a:ext cx="1152" cy="384"/>
            </a:xfrm>
            <a:prstGeom prst="rect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2400">
                  <a:latin typeface="Times New Roman" panose="02020603050405020304" pitchFamily="18" charset="0"/>
                </a:rPr>
                <a:t>course</a:t>
              </a:r>
            </a:p>
          </p:txBody>
        </p:sp>
        <p:sp>
          <p:nvSpPr>
            <p:cNvPr id="60423" name="Line 13">
              <a:extLst>
                <a:ext uri="{FF2B5EF4-FFF2-40B4-BE49-F238E27FC236}">
                  <a16:creationId xmlns:a16="http://schemas.microsoft.com/office/drawing/2014/main" id="{42395AE3-7A49-B1AB-367A-11958E1AB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7" y="2667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424" name="AutoShape 14">
              <a:extLst>
                <a:ext uri="{FF2B5EF4-FFF2-40B4-BE49-F238E27FC236}">
                  <a16:creationId xmlns:a16="http://schemas.microsoft.com/office/drawing/2014/main" id="{F6681B03-A17E-F90E-B7F5-2989958A3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523"/>
              <a:ext cx="912" cy="288"/>
            </a:xfrm>
            <a:prstGeom prst="diamond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2000">
                  <a:latin typeface="Times New Roman" panose="02020603050405020304" pitchFamily="18" charset="0"/>
                </a:rPr>
                <a:t>offers</a:t>
              </a:r>
            </a:p>
          </p:txBody>
        </p:sp>
        <p:sp>
          <p:nvSpPr>
            <p:cNvPr id="60425" name="Text Box 15">
              <a:extLst>
                <a:ext uri="{FF2B5EF4-FFF2-40B4-BE49-F238E27FC236}">
                  <a16:creationId xmlns:a16="http://schemas.microsoft.com/office/drawing/2014/main" id="{E1244F10-4090-2408-4402-28B6F4E87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1" y="242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400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60426" name="Text Box 16">
              <a:extLst>
                <a:ext uri="{FF2B5EF4-FFF2-40B4-BE49-F238E27FC236}">
                  <a16:creationId xmlns:a16="http://schemas.microsoft.com/office/drawing/2014/main" id="{CA887200-C6B9-CF72-CAF6-1E7830698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3" y="242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4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60427" name="Oval 17">
              <a:extLst>
                <a:ext uri="{FF2B5EF4-FFF2-40B4-BE49-F238E27FC236}">
                  <a16:creationId xmlns:a16="http://schemas.microsoft.com/office/drawing/2014/main" id="{90CEAC43-025C-D157-8DBF-2B49079C2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2235"/>
              <a:ext cx="624" cy="192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>
                  <a:latin typeface="Times New Roman" panose="02020603050405020304" pitchFamily="18" charset="0"/>
                </a:rPr>
                <a:t>room</a:t>
              </a:r>
              <a:endParaRPr kumimoji="0" lang="en-US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60428" name="Line 18">
              <a:extLst>
                <a:ext uri="{FF2B5EF4-FFF2-40B4-BE49-F238E27FC236}">
                  <a16:creationId xmlns:a16="http://schemas.microsoft.com/office/drawing/2014/main" id="{CBFC67B4-5252-8F7F-5890-17EAD8D437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7" y="2427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429" name="Oval 19">
              <a:extLst>
                <a:ext uri="{FF2B5EF4-FFF2-40B4-BE49-F238E27FC236}">
                  <a16:creationId xmlns:a16="http://schemas.microsoft.com/office/drawing/2014/main" id="{5A64F525-812C-0C9C-CBE6-B64530C8E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2139"/>
              <a:ext cx="912" cy="288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u="sng">
                  <a:latin typeface="Times New Roman" panose="02020603050405020304" pitchFamily="18" charset="0"/>
                </a:rPr>
                <a:t>course_no</a:t>
              </a:r>
            </a:p>
          </p:txBody>
        </p:sp>
        <p:sp>
          <p:nvSpPr>
            <p:cNvPr id="60430" name="Line 20">
              <a:extLst>
                <a:ext uri="{FF2B5EF4-FFF2-40B4-BE49-F238E27FC236}">
                  <a16:creationId xmlns:a16="http://schemas.microsoft.com/office/drawing/2014/main" id="{CB40B8DB-9681-B628-B833-3BC82A952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33" y="2379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431" name="Oval 21">
              <a:extLst>
                <a:ext uri="{FF2B5EF4-FFF2-40B4-BE49-F238E27FC236}">
                  <a16:creationId xmlns:a16="http://schemas.microsoft.com/office/drawing/2014/main" id="{5381EB0A-6F47-2ED7-883A-E16A81F69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" y="2091"/>
              <a:ext cx="912" cy="288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u="sng">
                  <a:latin typeface="Times New Roman" panose="02020603050405020304" pitchFamily="18" charset="0"/>
                </a:rPr>
                <a:t>semester_no</a:t>
              </a:r>
            </a:p>
          </p:txBody>
        </p:sp>
        <p:sp>
          <p:nvSpPr>
            <p:cNvPr id="60432" name="Line 22">
              <a:extLst>
                <a:ext uri="{FF2B5EF4-FFF2-40B4-BE49-F238E27FC236}">
                  <a16:creationId xmlns:a16="http://schemas.microsoft.com/office/drawing/2014/main" id="{24D58625-9298-CEE1-54D4-71DA3D780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2331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433" name="Rectangle 23">
              <a:extLst>
                <a:ext uri="{FF2B5EF4-FFF2-40B4-BE49-F238E27FC236}">
                  <a16:creationId xmlns:a16="http://schemas.microsoft.com/office/drawing/2014/main" id="{CFFA1ABF-47DB-6A90-68C7-1AC75C747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3195"/>
              <a:ext cx="1152" cy="384"/>
            </a:xfrm>
            <a:prstGeom prst="rect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sz="2400">
                  <a:latin typeface="Times New Roman" panose="02020603050405020304" pitchFamily="18" charset="0"/>
                </a:rPr>
                <a:t>instructor</a:t>
              </a:r>
            </a:p>
          </p:txBody>
        </p:sp>
        <p:sp>
          <p:nvSpPr>
            <p:cNvPr id="60434" name="Oval 24">
              <a:extLst>
                <a:ext uri="{FF2B5EF4-FFF2-40B4-BE49-F238E27FC236}">
                  <a16:creationId xmlns:a16="http://schemas.microsoft.com/office/drawing/2014/main" id="{E16684F1-4CA3-CD29-4E4F-9FF750EC8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" y="3579"/>
              <a:ext cx="912" cy="288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/>
              <a:r>
                <a:rPr kumimoji="0" lang="en-US" altLang="zh-TW" u="sng">
                  <a:latin typeface="Times New Roman" panose="02020603050405020304" pitchFamily="18" charset="0"/>
                </a:rPr>
                <a:t>instr_no</a:t>
              </a:r>
            </a:p>
          </p:txBody>
        </p:sp>
        <p:sp>
          <p:nvSpPr>
            <p:cNvPr id="60435" name="Line 25">
              <a:extLst>
                <a:ext uri="{FF2B5EF4-FFF2-40B4-BE49-F238E27FC236}">
                  <a16:creationId xmlns:a16="http://schemas.microsoft.com/office/drawing/2014/main" id="{9664D964-82DB-1A7D-67FB-CC1496DEF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3" y="3483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436" name="Line 26">
              <a:extLst>
                <a:ext uri="{FF2B5EF4-FFF2-40B4-BE49-F238E27FC236}">
                  <a16:creationId xmlns:a16="http://schemas.microsoft.com/office/drawing/2014/main" id="{5E4F9F35-7B16-50AD-542E-EBD0588A7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1" y="2811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60437" name="Text Box 27">
              <a:extLst>
                <a:ext uri="{FF2B5EF4-FFF2-40B4-BE49-F238E27FC236}">
                  <a16:creationId xmlns:a16="http://schemas.microsoft.com/office/drawing/2014/main" id="{4EC886E6-0BAB-F0D7-C985-80E9D230E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1" y="2907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400">
                  <a:latin typeface="Times New Roman" panose="02020603050405020304" pitchFamily="18" charset="0"/>
                </a:rPr>
                <a:t>p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7B88C66D-18A0-533B-102C-F28D3374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B8232F9-ABC1-4242-9D21-1587A1C9610A}" type="slidenum">
              <a:rPr kumimoji="0" lang="en-US" altLang="zh-TW"/>
              <a:pPr eaLnBrk="1" hangingPunct="1"/>
              <a:t>6</a:t>
            </a:fld>
            <a:endParaRPr kumimoji="0" lang="en-US" altLang="zh-TW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3FFF643-6D12-5DB3-8F70-243A2E479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實體關聯圖 </a:t>
            </a:r>
            <a:r>
              <a:rPr lang="en-US" altLang="zh-TW"/>
              <a:t>(ERD) (1/3)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3B64540-00CE-ACBA-70A8-02CBCBFB9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3949700"/>
          </a:xfrm>
        </p:spPr>
        <p:txBody>
          <a:bodyPr/>
          <a:lstStyle/>
          <a:p>
            <a:pPr eaLnBrk="1" hangingPunct="1"/>
            <a:r>
              <a:rPr lang="zh-TW" altLang="en-US" sz="2400">
                <a:solidFill>
                  <a:srgbClr val="FF0000"/>
                </a:solidFill>
              </a:rPr>
              <a:t>實體關聯圖</a:t>
            </a:r>
            <a:r>
              <a:rPr lang="zh-TW" altLang="en-US" sz="2400"/>
              <a:t>（</a:t>
            </a:r>
            <a:r>
              <a:rPr lang="en-US" altLang="zh-TW" sz="2400"/>
              <a:t>Entity-Relationship Diagram</a:t>
            </a:r>
            <a:r>
              <a:rPr lang="zh-TW" altLang="en-US" sz="2400"/>
              <a:t>，簡稱</a:t>
            </a:r>
            <a:r>
              <a:rPr lang="en-US" altLang="zh-TW" sz="2400">
                <a:solidFill>
                  <a:srgbClr val="FF0000"/>
                </a:solidFill>
              </a:rPr>
              <a:t>ERD</a:t>
            </a:r>
            <a:r>
              <a:rPr lang="zh-TW" altLang="en-US" sz="2400"/>
              <a:t>）是一種</a:t>
            </a:r>
            <a:r>
              <a:rPr lang="zh-TW" altLang="en-US" sz="2400">
                <a:solidFill>
                  <a:srgbClr val="3333FF"/>
                </a:solidFill>
              </a:rPr>
              <a:t>圖形化</a:t>
            </a:r>
            <a:r>
              <a:rPr lang="zh-TW" altLang="en-US" sz="2400"/>
              <a:t>的模型，使用圖形符號表示實體關聯模型</a:t>
            </a:r>
          </a:p>
          <a:p>
            <a:pPr eaLnBrk="1" hangingPunct="1"/>
            <a:r>
              <a:rPr lang="zh-TW" altLang="en-US" sz="2400"/>
              <a:t>主要目的是呈現資料庫</a:t>
            </a:r>
            <a:r>
              <a:rPr lang="zh-TW" altLang="en-US" sz="2400">
                <a:solidFill>
                  <a:srgbClr val="FF0000"/>
                </a:solidFill>
              </a:rPr>
              <a:t>關聯表間的關聯性</a:t>
            </a:r>
          </a:p>
          <a:p>
            <a:pPr eaLnBrk="1" hangingPunct="1"/>
            <a:r>
              <a:rPr lang="zh-TW" altLang="en-US" sz="2400"/>
              <a:t>實體關聯圖的基本建立步驟，如下所示：</a:t>
            </a:r>
          </a:p>
          <a:p>
            <a:pPr lvl="1" eaLnBrk="1" hangingPunct="1"/>
            <a:r>
              <a:rPr lang="en-US" altLang="zh-TW" sz="2200"/>
              <a:t>Step 1</a:t>
            </a:r>
            <a:r>
              <a:rPr lang="zh-TW" altLang="en-US" sz="2200"/>
              <a:t>：從系統需求找出</a:t>
            </a:r>
            <a:r>
              <a:rPr lang="zh-TW" altLang="en-US" sz="2200">
                <a:solidFill>
                  <a:srgbClr val="0000FF"/>
                </a:solidFill>
              </a:rPr>
              <a:t>實體</a:t>
            </a:r>
          </a:p>
          <a:p>
            <a:pPr lvl="1" eaLnBrk="1" hangingPunct="1"/>
            <a:r>
              <a:rPr lang="en-US" altLang="zh-TW" sz="2200"/>
              <a:t>Stpe 2</a:t>
            </a:r>
            <a:r>
              <a:rPr lang="zh-TW" altLang="en-US" sz="2200"/>
              <a:t>：找出實體與其它實體間的</a:t>
            </a:r>
            <a:r>
              <a:rPr lang="zh-TW" altLang="en-US" sz="2200">
                <a:solidFill>
                  <a:srgbClr val="0000FF"/>
                </a:solidFill>
              </a:rPr>
              <a:t>關聯性</a:t>
            </a:r>
          </a:p>
          <a:p>
            <a:pPr lvl="1" eaLnBrk="1" hangingPunct="1"/>
            <a:r>
              <a:rPr lang="en-US" altLang="zh-TW" sz="2200"/>
              <a:t>Step 3</a:t>
            </a:r>
            <a:r>
              <a:rPr lang="zh-TW" altLang="en-US" sz="2200"/>
              <a:t>：定義實體間的關聯性種類是：一對一、一對多或多對多</a:t>
            </a:r>
          </a:p>
          <a:p>
            <a:pPr lvl="1" eaLnBrk="1" hangingPunct="1"/>
            <a:r>
              <a:rPr lang="en-US" altLang="zh-TW" sz="2200"/>
              <a:t>Step 4</a:t>
            </a:r>
            <a:r>
              <a:rPr lang="zh-TW" altLang="en-US" sz="2200"/>
              <a:t>：定義實體的</a:t>
            </a:r>
            <a:r>
              <a:rPr lang="zh-TW" altLang="en-US" sz="2200">
                <a:solidFill>
                  <a:srgbClr val="0000FF"/>
                </a:solidFill>
              </a:rPr>
              <a:t>屬性</a:t>
            </a:r>
            <a:r>
              <a:rPr lang="zh-TW" altLang="en-US" sz="2200"/>
              <a:t>與主鍵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9104C51A-5C93-B675-79AB-75A59E89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453DA44-CEA2-4579-BF0D-BD62C023C7B2}" type="slidenum">
              <a:rPr kumimoji="0" lang="en-US" altLang="zh-TW"/>
              <a:pPr eaLnBrk="1" hangingPunct="1"/>
              <a:t>7</a:t>
            </a:fld>
            <a:endParaRPr kumimoji="0" lang="en-US" altLang="zh-TW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BBB8AF0-2255-0C7E-BDEC-62E02B5904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實體關聯圖 </a:t>
            </a:r>
            <a:r>
              <a:rPr lang="en-US" altLang="zh-TW"/>
              <a:t>(ERD) (2/3)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9E70646-F681-1B00-9FF2-6E520E227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58547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TW" altLang="en-US" sz="2000">
                <a:latin typeface="新細明體" panose="02020500000000000000" pitchFamily="18" charset="-120"/>
              </a:rPr>
              <a:t>資料庫的整體「</a:t>
            </a:r>
            <a:r>
              <a:rPr lang="zh-TW" altLang="en-US" sz="2000">
                <a:solidFill>
                  <a:srgbClr val="FF3300"/>
                </a:solidFill>
                <a:latin typeface="新細明體" panose="02020500000000000000" pitchFamily="18" charset="-120"/>
              </a:rPr>
              <a:t>概念模型</a:t>
            </a:r>
            <a:r>
              <a:rPr lang="zh-TW" altLang="en-US" sz="2000">
                <a:latin typeface="新細明體" panose="02020500000000000000" pitchFamily="18" charset="-120"/>
              </a:rPr>
              <a:t>」可以用「圖形」表示，這個圖形稱為「</a:t>
            </a:r>
            <a:r>
              <a:rPr lang="zh-TW" altLang="en-US" sz="2000">
                <a:solidFill>
                  <a:srgbClr val="FF3300"/>
                </a:solidFill>
                <a:latin typeface="新細明體" panose="02020500000000000000" pitchFamily="18" charset="-120"/>
              </a:rPr>
              <a:t>實體關聯圖</a:t>
            </a:r>
            <a:r>
              <a:rPr lang="zh-TW" altLang="en-US" sz="2000">
                <a:latin typeface="新細明體" panose="02020500000000000000" pitchFamily="18" charset="-120"/>
              </a:rPr>
              <a:t>」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>
                <a:solidFill>
                  <a:srgbClr val="0000FF"/>
                </a:solidFill>
                <a:latin typeface="新細明體" panose="02020500000000000000" pitchFamily="18" charset="-120"/>
              </a:rPr>
              <a:t>實體</a:t>
            </a:r>
            <a:r>
              <a:rPr lang="en-US" altLang="zh-TW" sz="2000">
                <a:solidFill>
                  <a:srgbClr val="0000FF"/>
                </a:solidFill>
                <a:latin typeface="新細明體" panose="02020500000000000000" pitchFamily="18" charset="-120"/>
              </a:rPr>
              <a:t>(Entity)</a:t>
            </a:r>
          </a:p>
          <a:p>
            <a:pPr lvl="2" eaLnBrk="1" hangingPunct="1">
              <a:lnSpc>
                <a:spcPct val="90000"/>
              </a:lnSpc>
            </a:pPr>
            <a:r>
              <a:rPr kumimoji="0" lang="zh-TW" altLang="en-US" sz="1800">
                <a:latin typeface="新細明體" panose="02020500000000000000" pitchFamily="18" charset="-120"/>
              </a:rPr>
              <a:t>是一組有</a:t>
            </a:r>
            <a:r>
              <a:rPr kumimoji="0" lang="zh-TW" altLang="en-US" sz="1800">
                <a:solidFill>
                  <a:srgbClr val="FF3300"/>
                </a:solidFill>
                <a:latin typeface="新細明體" panose="02020500000000000000" pitchFamily="18" charset="-120"/>
              </a:rPr>
              <a:t>相同資料屬性</a:t>
            </a:r>
            <a:r>
              <a:rPr kumimoji="0" lang="zh-TW" altLang="en-US" sz="1800">
                <a:latin typeface="新細明體" panose="02020500000000000000" pitchFamily="18" charset="-120"/>
              </a:rPr>
              <a:t>的事物，</a:t>
            </a:r>
            <a:r>
              <a:rPr lang="zh-TW" altLang="en-US" sz="1800">
                <a:latin typeface="新細明體" panose="02020500000000000000" pitchFamily="18" charset="-120"/>
              </a:rPr>
              <a:t>它是關聯式資料庫最基本的抽象概念，用以描述</a:t>
            </a:r>
            <a:r>
              <a:rPr lang="zh-TW" altLang="en-US" sz="1800">
                <a:solidFill>
                  <a:srgbClr val="FF3300"/>
                </a:solidFill>
                <a:latin typeface="新細明體" panose="02020500000000000000" pitchFamily="18" charset="-120"/>
              </a:rPr>
              <a:t>真實世界的物件。</a:t>
            </a:r>
            <a:r>
              <a:rPr kumimoji="0" lang="zh-TW" altLang="en-US" sz="1800">
                <a:latin typeface="新細明體" panose="02020500000000000000" pitchFamily="18" charset="-120"/>
              </a:rPr>
              <a:t>例如：學生、部門</a:t>
            </a:r>
          </a:p>
          <a:p>
            <a:pPr lvl="2" eaLnBrk="1" hangingPunct="1">
              <a:lnSpc>
                <a:spcPct val="90000"/>
              </a:lnSpc>
            </a:pPr>
            <a:r>
              <a:rPr kumimoji="0" lang="en-US" altLang="zh-TW" sz="1800">
                <a:latin typeface="新細明體" panose="02020500000000000000" pitchFamily="18" charset="-120"/>
              </a:rPr>
              <a:t>entity instance </a:t>
            </a:r>
            <a:r>
              <a:rPr kumimoji="0" lang="zh-TW" altLang="en-US" sz="1800">
                <a:latin typeface="新細明體" panose="02020500000000000000" pitchFamily="18" charset="-120"/>
              </a:rPr>
              <a:t>是 </a:t>
            </a:r>
            <a:r>
              <a:rPr kumimoji="0" lang="en-US" altLang="zh-TW" sz="1800">
                <a:latin typeface="新細明體" panose="02020500000000000000" pitchFamily="18" charset="-120"/>
              </a:rPr>
              <a:t>entity </a:t>
            </a:r>
            <a:r>
              <a:rPr kumimoji="0" lang="zh-TW" altLang="en-US" sz="1800">
                <a:latin typeface="新細明體" panose="02020500000000000000" pitchFamily="18" charset="-120"/>
              </a:rPr>
              <a:t>的一個實例</a:t>
            </a:r>
            <a:endParaRPr lang="zh-TW" altLang="en-US" sz="1800">
              <a:solidFill>
                <a:srgbClr val="FF3300"/>
              </a:solidFill>
              <a:latin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>
                <a:solidFill>
                  <a:srgbClr val="0000FF"/>
                </a:solidFill>
                <a:latin typeface="新細明體" panose="02020500000000000000" pitchFamily="18" charset="-120"/>
              </a:rPr>
              <a:t>屬性</a:t>
            </a:r>
            <a:r>
              <a:rPr lang="en-US" altLang="zh-TW" sz="2000">
                <a:solidFill>
                  <a:srgbClr val="0000FF"/>
                </a:solidFill>
                <a:latin typeface="新細明體" panose="02020500000000000000" pitchFamily="18" charset="-120"/>
              </a:rPr>
              <a:t>(Attribute)</a:t>
            </a:r>
            <a:r>
              <a:rPr lang="zh-TW" altLang="en-US" sz="2000">
                <a:latin typeface="新細明體" panose="02020500000000000000" pitchFamily="18" charset="-120"/>
              </a:rPr>
              <a:t>：用來描述實體的</a:t>
            </a:r>
            <a:r>
              <a:rPr lang="zh-TW" altLang="en-US" sz="2000">
                <a:solidFill>
                  <a:srgbClr val="FF3300"/>
                </a:solidFill>
                <a:latin typeface="新細明體" panose="02020500000000000000" pitchFamily="18" charset="-120"/>
              </a:rPr>
              <a:t>性質</a:t>
            </a:r>
            <a:r>
              <a:rPr lang="zh-TW" altLang="en-US" sz="2000">
                <a:latin typeface="新細明體" panose="02020500000000000000" pitchFamily="18" charset="-120"/>
              </a:rPr>
              <a:t>。例如：學生的學號、姓名、性別等屬性</a:t>
            </a:r>
          </a:p>
          <a:p>
            <a:pPr lvl="1" eaLnBrk="1" hangingPunct="1">
              <a:lnSpc>
                <a:spcPct val="90000"/>
              </a:lnSpc>
            </a:pPr>
            <a:r>
              <a:rPr lang="zh-TW" altLang="en-US" sz="2000">
                <a:solidFill>
                  <a:srgbClr val="0000FF"/>
                </a:solidFill>
                <a:latin typeface="新細明體" panose="02020500000000000000" pitchFamily="18" charset="-120"/>
              </a:rPr>
              <a:t>鍵值屬性</a:t>
            </a:r>
            <a:r>
              <a:rPr lang="en-US" altLang="zh-TW" sz="2000">
                <a:solidFill>
                  <a:srgbClr val="0000FF"/>
                </a:solidFill>
                <a:latin typeface="新細明體" panose="02020500000000000000" pitchFamily="18" charset="-120"/>
              </a:rPr>
              <a:t>(Key Attribute)</a:t>
            </a:r>
            <a:r>
              <a:rPr lang="zh-TW" altLang="en-US" sz="2000">
                <a:latin typeface="新細明體" panose="02020500000000000000" pitchFamily="18" charset="-120"/>
              </a:rPr>
              <a:t>：它是用來區分某一實體集的屬性，也就是說，實體集合中的每一個實體都有它</a:t>
            </a:r>
            <a:r>
              <a:rPr lang="zh-TW" altLang="en-US" sz="2000">
                <a:solidFill>
                  <a:srgbClr val="FF3300"/>
                </a:solidFill>
                <a:latin typeface="新細明體" panose="02020500000000000000" pitchFamily="18" charset="-120"/>
              </a:rPr>
              <a:t>唯一的值</a:t>
            </a:r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762C5171-B60E-D6A9-3BFA-C872FF759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2997200"/>
            <a:ext cx="1295400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grpSp>
        <p:nvGrpSpPr>
          <p:cNvPr id="9222" name="Group 11">
            <a:extLst>
              <a:ext uri="{FF2B5EF4-FFF2-40B4-BE49-F238E27FC236}">
                <a16:creationId xmlns:a16="http://schemas.microsoft.com/office/drawing/2014/main" id="{4FFA0B44-BBFB-9C34-5FC6-221D5F02D89D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4076700"/>
            <a:ext cx="1584325" cy="503238"/>
            <a:chOff x="4513" y="2024"/>
            <a:chExt cx="998" cy="317"/>
          </a:xfrm>
        </p:grpSpPr>
        <p:sp>
          <p:nvSpPr>
            <p:cNvPr id="9227" name="Oval 5">
              <a:extLst>
                <a:ext uri="{FF2B5EF4-FFF2-40B4-BE49-F238E27FC236}">
                  <a16:creationId xmlns:a16="http://schemas.microsoft.com/office/drawing/2014/main" id="{BE60F939-BBFC-62AD-2DF8-9081FFE73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2024"/>
              <a:ext cx="590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228" name="Line 6">
              <a:extLst>
                <a:ext uri="{FF2B5EF4-FFF2-40B4-BE49-F238E27FC236}">
                  <a16:creationId xmlns:a16="http://schemas.microsoft.com/office/drawing/2014/main" id="{582C4FF0-A53F-DA48-5F8D-65DB3C363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2205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9223" name="Group 10">
            <a:extLst>
              <a:ext uri="{FF2B5EF4-FFF2-40B4-BE49-F238E27FC236}">
                <a16:creationId xmlns:a16="http://schemas.microsoft.com/office/drawing/2014/main" id="{0AF482A1-50D6-778B-5059-E1C9B37F1667}"/>
              </a:ext>
            </a:extLst>
          </p:cNvPr>
          <p:cNvGrpSpPr>
            <a:grpSpLocks/>
          </p:cNvGrpSpPr>
          <p:nvPr/>
        </p:nvGrpSpPr>
        <p:grpSpPr bwMode="auto">
          <a:xfrm>
            <a:off x="6877050" y="5084763"/>
            <a:ext cx="1584325" cy="503237"/>
            <a:chOff x="4513" y="2659"/>
            <a:chExt cx="998" cy="317"/>
          </a:xfrm>
        </p:grpSpPr>
        <p:sp>
          <p:nvSpPr>
            <p:cNvPr id="9224" name="Oval 7">
              <a:extLst>
                <a:ext uri="{FF2B5EF4-FFF2-40B4-BE49-F238E27FC236}">
                  <a16:creationId xmlns:a16="http://schemas.microsoft.com/office/drawing/2014/main" id="{EF9080D8-46E5-171C-DEFD-BD80EF4B0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2659"/>
              <a:ext cx="590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9225" name="Line 8">
              <a:extLst>
                <a:ext uri="{FF2B5EF4-FFF2-40B4-BE49-F238E27FC236}">
                  <a16:creationId xmlns:a16="http://schemas.microsoft.com/office/drawing/2014/main" id="{7291CE38-5C46-1D4D-D9D5-2A55AABC6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284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26" name="Line 9">
              <a:extLst>
                <a:ext uri="{FF2B5EF4-FFF2-40B4-BE49-F238E27FC236}">
                  <a16:creationId xmlns:a16="http://schemas.microsoft.com/office/drawing/2014/main" id="{C2E773B6-FFC3-353E-3759-8127690F0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2" y="2886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B2D973C5-C28B-1DB0-5C8C-02B0948C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74D5F29-6008-4F69-8442-E19482174A2C}" type="slidenum">
              <a:rPr kumimoji="0" lang="en-US" altLang="zh-TW"/>
              <a:pPr eaLnBrk="1" hangingPunct="1"/>
              <a:t>8</a:t>
            </a:fld>
            <a:endParaRPr kumimoji="0" lang="en-US" altLang="zh-TW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E6E2A17B-67F8-C3A8-D3E6-564D9482B9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實體關聯圖 </a:t>
            </a:r>
            <a:r>
              <a:rPr lang="en-US" altLang="zh-TW"/>
              <a:t>(ERD) (3/3)</a:t>
            </a:r>
          </a:p>
        </p:txBody>
      </p:sp>
      <p:pic>
        <p:nvPicPr>
          <p:cNvPr id="10244" name="Picture 15" descr="Ch10-1-2-06">
            <a:extLst>
              <a:ext uri="{FF2B5EF4-FFF2-40B4-BE49-F238E27FC236}">
                <a16:creationId xmlns:a16="http://schemas.microsoft.com/office/drawing/2014/main" id="{1489EEFD-AC3D-E97E-3FC0-404892154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73238"/>
            <a:ext cx="8189912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6294850E-DAFC-B94E-0618-23519F8E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A6350FE-EB98-4683-8AA2-937A66B04433}" type="slidenum">
              <a:rPr kumimoji="0" lang="en-US" altLang="zh-TW"/>
              <a:pPr eaLnBrk="1" hangingPunct="1"/>
              <a:t>9</a:t>
            </a:fld>
            <a:endParaRPr kumimoji="0" lang="en-US" altLang="zh-TW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F77FD1F-FD5D-D6B0-68B0-F2403396F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實體 </a:t>
            </a:r>
            <a:r>
              <a:rPr lang="en-US" altLang="zh-TW"/>
              <a:t>Entity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65FE211-F6D8-4419-148C-D5146F3562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3463925"/>
          </a:xfrm>
        </p:spPr>
        <p:txBody>
          <a:bodyPr/>
          <a:lstStyle/>
          <a:p>
            <a:pPr eaLnBrk="1" hangingPunct="1"/>
            <a:r>
              <a:rPr lang="zh-TW" altLang="en-US" sz="2400">
                <a:latin typeface="新細明體" panose="02020500000000000000" pitchFamily="18" charset="-120"/>
              </a:rPr>
              <a:t>它是關聯式資料庫最基本的抽象概念，用以描述</a:t>
            </a:r>
            <a:r>
              <a:rPr lang="zh-TW" altLang="en-US" sz="2400">
                <a:solidFill>
                  <a:srgbClr val="FF3300"/>
                </a:solidFill>
                <a:latin typeface="新細明體" panose="02020500000000000000" pitchFamily="18" charset="-120"/>
              </a:rPr>
              <a:t>真實世界的物件。</a:t>
            </a:r>
            <a:r>
              <a:rPr lang="zh-TW" altLang="en-US" sz="2400">
                <a:latin typeface="新細明體" panose="02020500000000000000" pitchFamily="18" charset="-120"/>
              </a:rPr>
              <a:t>例如：人、物等物件</a:t>
            </a:r>
          </a:p>
          <a:p>
            <a:pPr lvl="1" eaLnBrk="1" hangingPunct="1"/>
            <a:r>
              <a:rPr lang="zh-TW" altLang="en-US" sz="2400">
                <a:latin typeface="新細明體" panose="02020500000000000000" pitchFamily="18" charset="-120"/>
              </a:rPr>
              <a:t>強實體 </a:t>
            </a:r>
            <a:r>
              <a:rPr lang="en-US" altLang="zh-TW" sz="2400">
                <a:latin typeface="新細明體" panose="02020500000000000000" pitchFamily="18" charset="-120"/>
              </a:rPr>
              <a:t>(strong entity)</a:t>
            </a:r>
          </a:p>
          <a:p>
            <a:pPr lvl="1" eaLnBrk="1" hangingPunct="1"/>
            <a:r>
              <a:rPr lang="zh-TW" altLang="en-US" sz="2400">
                <a:latin typeface="新細明體" panose="02020500000000000000" pitchFamily="18" charset="-120"/>
              </a:rPr>
              <a:t>弱實體 </a:t>
            </a:r>
            <a:r>
              <a:rPr lang="en-US" altLang="zh-TW" sz="2400">
                <a:latin typeface="新細明體" panose="02020500000000000000" pitchFamily="18" charset="-120"/>
              </a:rPr>
              <a:t>(weak entity)</a:t>
            </a:r>
          </a:p>
          <a:p>
            <a:pPr eaLnBrk="1" hangingPunct="1"/>
            <a:r>
              <a:rPr lang="zh-TW" altLang="en-US" sz="2400">
                <a:solidFill>
                  <a:srgbClr val="FF3300"/>
                </a:solidFill>
                <a:latin typeface="新細明體" panose="02020500000000000000" pitchFamily="18" charset="-120"/>
              </a:rPr>
              <a:t>強實體</a:t>
            </a:r>
            <a:r>
              <a:rPr lang="zh-TW" altLang="en-US" sz="2400">
                <a:latin typeface="新細明體" panose="02020500000000000000" pitchFamily="18" charset="-120"/>
              </a:rPr>
              <a:t>：是指不需要依附其他實體而存在的實體</a:t>
            </a:r>
          </a:p>
          <a:p>
            <a:pPr lvl="1" eaLnBrk="1" hangingPunct="1"/>
            <a:r>
              <a:rPr lang="zh-TW" altLang="en-US" sz="2400">
                <a:latin typeface="新細明體" panose="02020500000000000000" pitchFamily="18" charset="-120"/>
              </a:rPr>
              <a:t>例如：學生資料檔，教師資料檔</a:t>
            </a:r>
          </a:p>
          <a:p>
            <a:pPr eaLnBrk="1" hangingPunct="1"/>
            <a:r>
              <a:rPr lang="zh-TW" altLang="en-US" sz="2400">
                <a:solidFill>
                  <a:srgbClr val="FF3300"/>
                </a:solidFill>
                <a:latin typeface="新細明體" panose="02020500000000000000" pitchFamily="18" charset="-120"/>
              </a:rPr>
              <a:t>弱實體</a:t>
            </a:r>
            <a:r>
              <a:rPr lang="zh-TW" altLang="en-US" sz="2400">
                <a:latin typeface="新細明體" panose="02020500000000000000" pitchFamily="18" charset="-120"/>
              </a:rPr>
              <a:t>：需要</a:t>
            </a:r>
            <a:r>
              <a:rPr lang="zh-TW" altLang="en-US" sz="2400">
                <a:solidFill>
                  <a:srgbClr val="FF3300"/>
                </a:solidFill>
                <a:latin typeface="新細明體" panose="02020500000000000000" pitchFamily="18" charset="-120"/>
              </a:rPr>
              <a:t>依附</a:t>
            </a:r>
            <a:r>
              <a:rPr lang="zh-TW" altLang="en-US" sz="2400">
                <a:latin typeface="新細明體" panose="02020500000000000000" pitchFamily="18" charset="-120"/>
              </a:rPr>
              <a:t>其他實體而存在的實體</a:t>
            </a:r>
          </a:p>
          <a:p>
            <a:pPr lvl="1" eaLnBrk="1" hangingPunct="1"/>
            <a:r>
              <a:rPr lang="zh-TW" altLang="en-US" sz="2400">
                <a:latin typeface="新細明體" panose="02020500000000000000" pitchFamily="18" charset="-120"/>
              </a:rPr>
              <a:t>例如：學生家屬資料檔，助教資料檔</a:t>
            </a:r>
            <a:endParaRPr lang="zh-TW" altLang="en-US" sz="2000">
              <a:latin typeface="新細明體" panose="02020500000000000000" pitchFamily="18" charset="-120"/>
            </a:endParaRPr>
          </a:p>
        </p:txBody>
      </p:sp>
      <p:grpSp>
        <p:nvGrpSpPr>
          <p:cNvPr id="11269" name="Group 5">
            <a:extLst>
              <a:ext uri="{FF2B5EF4-FFF2-40B4-BE49-F238E27FC236}">
                <a16:creationId xmlns:a16="http://schemas.microsoft.com/office/drawing/2014/main" id="{4F11AFBB-3F06-7F9A-7C4B-1E6AB489A4AE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5589588"/>
            <a:ext cx="2016125" cy="865187"/>
            <a:chOff x="1701" y="2704"/>
            <a:chExt cx="1270" cy="545"/>
          </a:xfrm>
        </p:grpSpPr>
        <p:sp>
          <p:nvSpPr>
            <p:cNvPr id="11271" name="Rectangle 6">
              <a:extLst>
                <a:ext uri="{FF2B5EF4-FFF2-40B4-BE49-F238E27FC236}">
                  <a16:creationId xmlns:a16="http://schemas.microsoft.com/office/drawing/2014/main" id="{0465755C-4F0E-8345-F412-7F37F120B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2704"/>
              <a:ext cx="1270" cy="545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  <p:sp>
          <p:nvSpPr>
            <p:cNvPr id="11272" name="Rectangle 7">
              <a:extLst>
                <a:ext uri="{FF2B5EF4-FFF2-40B4-BE49-F238E27FC236}">
                  <a16:creationId xmlns:a16="http://schemas.microsoft.com/office/drawing/2014/main" id="{0846BB64-9058-A581-7C11-9B8DB1597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750"/>
              <a:ext cx="1179" cy="453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FF"/>
                  </a:solidFill>
                </a:rPr>
                <a:t>弱實體</a:t>
              </a:r>
            </a:p>
          </p:txBody>
        </p:sp>
      </p:grpSp>
      <p:sp>
        <p:nvSpPr>
          <p:cNvPr id="11270" name="Rectangle 8">
            <a:extLst>
              <a:ext uri="{FF2B5EF4-FFF2-40B4-BE49-F238E27FC236}">
                <a16:creationId xmlns:a16="http://schemas.microsoft.com/office/drawing/2014/main" id="{7D3A4025-0BE2-4894-4C1F-3A39C6089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2924175"/>
            <a:ext cx="1295400" cy="6477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FF"/>
                </a:solidFill>
              </a:rPr>
              <a:t>實體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Axis</Template>
  <TotalTime>682</TotalTime>
  <Words>3051</Words>
  <Application>Microsoft Office PowerPoint</Application>
  <PresentationFormat>如螢幕大小 (4:3)</PresentationFormat>
  <Paragraphs>385</Paragraphs>
  <Slides>57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4" baseType="lpstr">
      <vt:lpstr>新細明體</vt:lpstr>
      <vt:lpstr>標楷體</vt:lpstr>
      <vt:lpstr>Arial</vt:lpstr>
      <vt:lpstr>Book Antiqua</vt:lpstr>
      <vt:lpstr>Times New Roman</vt:lpstr>
      <vt:lpstr>Wingdings</vt:lpstr>
      <vt:lpstr>Axis</vt:lpstr>
      <vt:lpstr>實體關聯圖 &amp; 實體關聯模型</vt:lpstr>
      <vt:lpstr>授課大綱</vt:lpstr>
      <vt:lpstr>實體關聯圖 &amp; 模型介紹</vt:lpstr>
      <vt:lpstr>實體關聯模型 (1/2)</vt:lpstr>
      <vt:lpstr>實體關聯模型 (2/2)</vt:lpstr>
      <vt:lpstr>實體關聯圖 (ERD) (1/3)</vt:lpstr>
      <vt:lpstr>實體關聯圖 (ERD) (2/3)</vt:lpstr>
      <vt:lpstr>實體關聯圖 (ERD) (3/3)</vt:lpstr>
      <vt:lpstr>實體 Entity</vt:lpstr>
      <vt:lpstr>實例(Instance)</vt:lpstr>
      <vt:lpstr>關聯(Relationship) (1/4)</vt:lpstr>
      <vt:lpstr>關聯(Relationship) (2/4)</vt:lpstr>
      <vt:lpstr>關聯(Relationship) (3/4)</vt:lpstr>
      <vt:lpstr>關聯(Relationship) (4/4)</vt:lpstr>
      <vt:lpstr>關聯的基數</vt:lpstr>
      <vt:lpstr>識別關聯 (Identifying Relationship)</vt:lpstr>
      <vt:lpstr>關聯的維度(Degree of a Relationship) (1/3)</vt:lpstr>
      <vt:lpstr>關聯的維度(Degree of a Relationship) (2/3)</vt:lpstr>
      <vt:lpstr>關聯的維度(Degree of a Relationship) (3/3)</vt:lpstr>
      <vt:lpstr>屬性 Attribute (1/4)</vt:lpstr>
      <vt:lpstr>屬性 Attribute (2/4)</vt:lpstr>
      <vt:lpstr>屬性 Attribute (3/4)</vt:lpstr>
      <vt:lpstr>屬性 Attribute (4/4)</vt:lpstr>
      <vt:lpstr>自然語言與ERD的對應關係</vt:lpstr>
      <vt:lpstr>範例圖示－銷售系統</vt:lpstr>
      <vt:lpstr>範例圖示－人事系統</vt:lpstr>
      <vt:lpstr>範例圖示－數位學習系統</vt:lpstr>
      <vt:lpstr>實例演練</vt:lpstr>
      <vt:lpstr> 繪製 ERD</vt:lpstr>
      <vt:lpstr>訂書系統</vt:lpstr>
      <vt:lpstr>教務修課系統</vt:lpstr>
      <vt:lpstr>遊戲網站會員系統</vt:lpstr>
      <vt:lpstr>松谷傢俱公司的訂貨系統</vt:lpstr>
      <vt:lpstr>醫療系統 (1/2)</vt:lpstr>
      <vt:lpstr>醫療系統 (2/2)</vt:lpstr>
      <vt:lpstr>專案系統 (1/2)</vt:lpstr>
      <vt:lpstr>專案系統 (2/2)</vt:lpstr>
      <vt:lpstr>實體關聯圖轉換關聯表綱要</vt:lpstr>
      <vt:lpstr>ERD-to-Schema</vt:lpstr>
      <vt:lpstr>將實體轉換成關聯表 (1/2)</vt:lpstr>
      <vt:lpstr>將實體轉換成關聯表 (2/2)</vt:lpstr>
      <vt:lpstr>將關聯轉換成外來鍵或關聯表 (1/7)</vt:lpstr>
      <vt:lpstr>將關聯轉換成外來鍵或關聯表 (2/7)</vt:lpstr>
      <vt:lpstr>將關聯轉換成外來鍵或關聯表 (3/7)</vt:lpstr>
      <vt:lpstr>將關聯轉換成外來鍵或關聯表 (4/7)</vt:lpstr>
      <vt:lpstr>將關聯轉換成外來鍵或關聯表 (5/7)</vt:lpstr>
      <vt:lpstr>將關聯轉換成外來鍵或關聯表 (6/7)</vt:lpstr>
      <vt:lpstr>將關聯轉換成外來鍵或關聯表 (7/7)</vt:lpstr>
      <vt:lpstr>多值屬性轉換成關聯表 (1/2)</vt:lpstr>
      <vt:lpstr>多值屬性轉換成關聯表 (2/2)</vt:lpstr>
      <vt:lpstr>弱實體轉換成關聯表 (1/2)</vt:lpstr>
      <vt:lpstr>弱實體轉換成關聯表 (2/2)</vt:lpstr>
      <vt:lpstr>實例演練</vt:lpstr>
      <vt:lpstr>PowerPoint 簡報</vt:lpstr>
      <vt:lpstr>PowerPoint 簡報</vt:lpstr>
      <vt:lpstr>PowerPoint 簡報</vt:lpstr>
      <vt:lpstr>PowerPoint 簡報</vt:lpstr>
    </vt:vector>
  </TitlesOfParts>
  <Company>Wu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ER-Model</dc:title>
  <dc:creator>wuyy</dc:creator>
  <cp:lastModifiedBy>JerryHuang 黃家瑞</cp:lastModifiedBy>
  <cp:revision>130</cp:revision>
  <dcterms:created xsi:type="dcterms:W3CDTF">2003-11-15T08:06:55Z</dcterms:created>
  <dcterms:modified xsi:type="dcterms:W3CDTF">2024-03-08T14:05:33Z</dcterms:modified>
</cp:coreProperties>
</file>