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Lst>
  <p:notesMasterIdLst>
    <p:notesMasterId r:id="rId36"/>
  </p:notesMasterIdLst>
  <p:handoutMasterIdLst>
    <p:handoutMasterId r:id="rId37"/>
  </p:handoutMasterIdLst>
  <p:sldIdLst>
    <p:sldId id="258" r:id="rId5"/>
    <p:sldId id="259" r:id="rId6"/>
    <p:sldId id="260" r:id="rId7"/>
    <p:sldId id="261" r:id="rId8"/>
    <p:sldId id="262" r:id="rId9"/>
    <p:sldId id="263" r:id="rId10"/>
    <p:sldId id="264" r:id="rId11"/>
    <p:sldId id="265" r:id="rId12"/>
    <p:sldId id="266" r:id="rId13"/>
    <p:sldId id="268" r:id="rId14"/>
    <p:sldId id="269" r:id="rId15"/>
    <p:sldId id="270" r:id="rId16"/>
    <p:sldId id="272" r:id="rId17"/>
    <p:sldId id="275" r:id="rId18"/>
    <p:sldId id="276" r:id="rId19"/>
    <p:sldId id="277" r:id="rId20"/>
    <p:sldId id="278" r:id="rId21"/>
    <p:sldId id="279" r:id="rId22"/>
    <p:sldId id="280" r:id="rId23"/>
    <p:sldId id="281" r:id="rId24"/>
    <p:sldId id="282" r:id="rId25"/>
    <p:sldId id="283" r:id="rId26"/>
    <p:sldId id="284" r:id="rId27"/>
    <p:sldId id="285" r:id="rId28"/>
    <p:sldId id="287" r:id="rId29"/>
    <p:sldId id="288" r:id="rId30"/>
    <p:sldId id="289" r:id="rId31"/>
    <p:sldId id="290" r:id="rId32"/>
    <p:sldId id="291" r:id="rId33"/>
    <p:sldId id="292" r:id="rId34"/>
    <p:sldId id="293" r:id="rId35"/>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49"/>
    <a:srgbClr val="FFFFFF"/>
    <a:srgbClr val="0072C6"/>
    <a:srgbClr val="00BCF2"/>
    <a:srgbClr val="7FBA00"/>
    <a:srgbClr val="002050"/>
    <a:srgbClr val="000000"/>
    <a:srgbClr val="68217A"/>
    <a:srgbClr val="B4009E"/>
    <a:srgbClr val="DC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730" autoAdjust="0"/>
  </p:normalViewPr>
  <p:slideViewPr>
    <p:cSldViewPr snapToObjects="1">
      <p:cViewPr varScale="1">
        <p:scale>
          <a:sx n="53" d="100"/>
          <a:sy n="53" d="100"/>
        </p:scale>
        <p:origin x="564" y="39"/>
      </p:cViewPr>
      <p:guideLst/>
    </p:cSldViewPr>
  </p:slideViewPr>
  <p:outlineViewPr>
    <p:cViewPr>
      <p:scale>
        <a:sx n="33" d="100"/>
        <a:sy n="33" d="100"/>
      </p:scale>
      <p:origin x="0" y="-2862"/>
    </p:cViewPr>
  </p:outlineViewPr>
  <p:notesTextViewPr>
    <p:cViewPr>
      <p:scale>
        <a:sx n="3" d="2"/>
        <a:sy n="3" d="2"/>
      </p:scale>
      <p:origin x="0" y="0"/>
    </p:cViewPr>
  </p:notesTextViewPr>
  <p:sorterViewPr>
    <p:cViewPr>
      <p:scale>
        <a:sx n="125" d="100"/>
        <a:sy n="125" d="100"/>
      </p:scale>
      <p:origin x="0" y="0"/>
    </p:cViewPr>
  </p:sorterViewPr>
  <p:notesViewPr>
    <p:cSldViewPr snapToObjects="1" showGuides="1">
      <p:cViewPr varScale="1">
        <p:scale>
          <a:sx n="81" d="100"/>
          <a:sy n="81" d="100"/>
        </p:scale>
        <p:origin x="222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a:lstStyle/>
          <a:p>
            <a:pPr>
              <a:defRPr sz="1400"/>
            </a:pPr>
            <a:r>
              <a:rPr lang="en-US" sz="1400"/>
              <a:t>$ per GB of PC Class Memory</a:t>
            </a:r>
          </a:p>
        </c:rich>
      </c:tx>
      <c:overlay val="0"/>
    </c:title>
    <c:autoTitleDeleted val="0"/>
    <c:plotArea>
      <c:layout/>
      <c:lineChart>
        <c:grouping val="standard"/>
        <c:varyColors val="0"/>
        <c:ser>
          <c:idx val="0"/>
          <c:order val="0"/>
          <c:spPr>
            <a:effectLst>
              <a:glow rad="63500">
                <a:srgbClr val="C0504D">
                  <a:lumMod val="40000"/>
                  <a:lumOff val="60000"/>
                  <a:alpha val="40000"/>
                </a:srgbClr>
              </a:glow>
              <a:outerShdw blurRad="50800" dist="38100" dir="2700000" algn="tl" rotWithShape="0">
                <a:prstClr val="black">
                  <a:alpha val="40000"/>
                </a:prstClr>
              </a:outerShdw>
            </a:effectLst>
          </c:spPr>
          <c:marker>
            <c:symbol val="none"/>
          </c:marker>
          <c:cat>
            <c:numRef>
              <c:f>Sheet2!$B$3:$B$206</c:f>
              <c:numCache>
                <c:formatCode>General</c:formatCode>
                <c:ptCount val="204"/>
                <c:pt idx="0">
                  <c:v>1990</c:v>
                </c:pt>
                <c:pt idx="1">
                  <c:v>1990</c:v>
                </c:pt>
                <c:pt idx="2">
                  <c:v>1990</c:v>
                </c:pt>
                <c:pt idx="3">
                  <c:v>1990</c:v>
                </c:pt>
                <c:pt idx="4">
                  <c:v>1991</c:v>
                </c:pt>
                <c:pt idx="5">
                  <c:v>1991</c:v>
                </c:pt>
                <c:pt idx="6">
                  <c:v>1991</c:v>
                </c:pt>
                <c:pt idx="7">
                  <c:v>1991</c:v>
                </c:pt>
                <c:pt idx="8">
                  <c:v>1991</c:v>
                </c:pt>
                <c:pt idx="9">
                  <c:v>1991</c:v>
                </c:pt>
                <c:pt idx="10">
                  <c:v>1991</c:v>
                </c:pt>
                <c:pt idx="11">
                  <c:v>1991</c:v>
                </c:pt>
                <c:pt idx="12">
                  <c:v>1991</c:v>
                </c:pt>
                <c:pt idx="13">
                  <c:v>1991</c:v>
                </c:pt>
                <c:pt idx="14">
                  <c:v>1991</c:v>
                </c:pt>
                <c:pt idx="15">
                  <c:v>1991</c:v>
                </c:pt>
                <c:pt idx="16">
                  <c:v>1992</c:v>
                </c:pt>
                <c:pt idx="17">
                  <c:v>1992</c:v>
                </c:pt>
                <c:pt idx="18">
                  <c:v>1992</c:v>
                </c:pt>
                <c:pt idx="19">
                  <c:v>1992</c:v>
                </c:pt>
                <c:pt idx="20">
                  <c:v>1992</c:v>
                </c:pt>
                <c:pt idx="21">
                  <c:v>1992</c:v>
                </c:pt>
                <c:pt idx="22">
                  <c:v>1992</c:v>
                </c:pt>
                <c:pt idx="23">
                  <c:v>1992</c:v>
                </c:pt>
                <c:pt idx="24">
                  <c:v>1992</c:v>
                </c:pt>
                <c:pt idx="25">
                  <c:v>1992</c:v>
                </c:pt>
                <c:pt idx="26">
                  <c:v>1992</c:v>
                </c:pt>
                <c:pt idx="27">
                  <c:v>1992</c:v>
                </c:pt>
                <c:pt idx="28">
                  <c:v>1993</c:v>
                </c:pt>
                <c:pt idx="29">
                  <c:v>1993</c:v>
                </c:pt>
                <c:pt idx="30">
                  <c:v>1993</c:v>
                </c:pt>
                <c:pt idx="31">
                  <c:v>1993</c:v>
                </c:pt>
                <c:pt idx="32">
                  <c:v>1993</c:v>
                </c:pt>
                <c:pt idx="33">
                  <c:v>1993</c:v>
                </c:pt>
                <c:pt idx="34">
                  <c:v>1993</c:v>
                </c:pt>
                <c:pt idx="35">
                  <c:v>1993</c:v>
                </c:pt>
                <c:pt idx="36">
                  <c:v>1993</c:v>
                </c:pt>
                <c:pt idx="37">
                  <c:v>1993</c:v>
                </c:pt>
                <c:pt idx="38">
                  <c:v>1993</c:v>
                </c:pt>
                <c:pt idx="39">
                  <c:v>1993</c:v>
                </c:pt>
                <c:pt idx="40">
                  <c:v>1994</c:v>
                </c:pt>
                <c:pt idx="41">
                  <c:v>1994</c:v>
                </c:pt>
                <c:pt idx="42">
                  <c:v>1994</c:v>
                </c:pt>
                <c:pt idx="43">
                  <c:v>1994</c:v>
                </c:pt>
                <c:pt idx="44">
                  <c:v>1994</c:v>
                </c:pt>
                <c:pt idx="45">
                  <c:v>1994</c:v>
                </c:pt>
                <c:pt idx="46">
                  <c:v>1994</c:v>
                </c:pt>
                <c:pt idx="47">
                  <c:v>1994</c:v>
                </c:pt>
                <c:pt idx="48">
                  <c:v>1994</c:v>
                </c:pt>
                <c:pt idx="49">
                  <c:v>1994</c:v>
                </c:pt>
                <c:pt idx="50">
                  <c:v>1994</c:v>
                </c:pt>
                <c:pt idx="51">
                  <c:v>1994</c:v>
                </c:pt>
                <c:pt idx="52">
                  <c:v>1995</c:v>
                </c:pt>
                <c:pt idx="53">
                  <c:v>1995</c:v>
                </c:pt>
                <c:pt idx="54">
                  <c:v>1995</c:v>
                </c:pt>
                <c:pt idx="55">
                  <c:v>1995</c:v>
                </c:pt>
                <c:pt idx="56">
                  <c:v>1995</c:v>
                </c:pt>
                <c:pt idx="57">
                  <c:v>1995</c:v>
                </c:pt>
                <c:pt idx="58">
                  <c:v>1995</c:v>
                </c:pt>
                <c:pt idx="59">
                  <c:v>1995</c:v>
                </c:pt>
                <c:pt idx="60">
                  <c:v>1995</c:v>
                </c:pt>
                <c:pt idx="61">
                  <c:v>1995</c:v>
                </c:pt>
                <c:pt idx="62">
                  <c:v>1995</c:v>
                </c:pt>
                <c:pt idx="63">
                  <c:v>1995</c:v>
                </c:pt>
                <c:pt idx="64">
                  <c:v>1996</c:v>
                </c:pt>
                <c:pt idx="65">
                  <c:v>1996</c:v>
                </c:pt>
                <c:pt idx="66">
                  <c:v>1996</c:v>
                </c:pt>
                <c:pt idx="67">
                  <c:v>1996</c:v>
                </c:pt>
                <c:pt idx="68">
                  <c:v>1996</c:v>
                </c:pt>
                <c:pt idx="69">
                  <c:v>1996</c:v>
                </c:pt>
                <c:pt idx="70">
                  <c:v>1996</c:v>
                </c:pt>
                <c:pt idx="71">
                  <c:v>1996</c:v>
                </c:pt>
                <c:pt idx="72">
                  <c:v>1996</c:v>
                </c:pt>
                <c:pt idx="73">
                  <c:v>1996</c:v>
                </c:pt>
                <c:pt idx="74">
                  <c:v>1996</c:v>
                </c:pt>
                <c:pt idx="75">
                  <c:v>1996</c:v>
                </c:pt>
                <c:pt idx="76">
                  <c:v>1997</c:v>
                </c:pt>
                <c:pt idx="77">
                  <c:v>1997</c:v>
                </c:pt>
                <c:pt idx="78">
                  <c:v>1997</c:v>
                </c:pt>
                <c:pt idx="79">
                  <c:v>1997</c:v>
                </c:pt>
                <c:pt idx="80">
                  <c:v>1997</c:v>
                </c:pt>
                <c:pt idx="81">
                  <c:v>1997</c:v>
                </c:pt>
                <c:pt idx="82">
                  <c:v>1997</c:v>
                </c:pt>
                <c:pt idx="83">
                  <c:v>1997</c:v>
                </c:pt>
                <c:pt idx="84">
                  <c:v>1997</c:v>
                </c:pt>
                <c:pt idx="85">
                  <c:v>1997</c:v>
                </c:pt>
                <c:pt idx="86">
                  <c:v>1997</c:v>
                </c:pt>
                <c:pt idx="87">
                  <c:v>1997</c:v>
                </c:pt>
                <c:pt idx="88">
                  <c:v>1998</c:v>
                </c:pt>
                <c:pt idx="89">
                  <c:v>1998</c:v>
                </c:pt>
                <c:pt idx="90">
                  <c:v>1998</c:v>
                </c:pt>
                <c:pt idx="91">
                  <c:v>1998</c:v>
                </c:pt>
                <c:pt idx="92">
                  <c:v>1998</c:v>
                </c:pt>
                <c:pt idx="93">
                  <c:v>1998</c:v>
                </c:pt>
                <c:pt idx="94">
                  <c:v>1998</c:v>
                </c:pt>
                <c:pt idx="95">
                  <c:v>1998</c:v>
                </c:pt>
                <c:pt idx="96">
                  <c:v>1998</c:v>
                </c:pt>
                <c:pt idx="97">
                  <c:v>1998</c:v>
                </c:pt>
                <c:pt idx="98">
                  <c:v>1998</c:v>
                </c:pt>
                <c:pt idx="99">
                  <c:v>1998</c:v>
                </c:pt>
                <c:pt idx="100">
                  <c:v>1999</c:v>
                </c:pt>
                <c:pt idx="101">
                  <c:v>1999</c:v>
                </c:pt>
                <c:pt idx="102">
                  <c:v>1999</c:v>
                </c:pt>
                <c:pt idx="103">
                  <c:v>1999</c:v>
                </c:pt>
                <c:pt idx="104">
                  <c:v>1999</c:v>
                </c:pt>
                <c:pt idx="105">
                  <c:v>1999</c:v>
                </c:pt>
                <c:pt idx="106">
                  <c:v>1999</c:v>
                </c:pt>
                <c:pt idx="107">
                  <c:v>1999</c:v>
                </c:pt>
                <c:pt idx="108">
                  <c:v>1999</c:v>
                </c:pt>
                <c:pt idx="109">
                  <c:v>1999</c:v>
                </c:pt>
                <c:pt idx="110">
                  <c:v>2000</c:v>
                </c:pt>
                <c:pt idx="111">
                  <c:v>2000</c:v>
                </c:pt>
                <c:pt idx="112">
                  <c:v>2000</c:v>
                </c:pt>
                <c:pt idx="113">
                  <c:v>2000</c:v>
                </c:pt>
                <c:pt idx="114">
                  <c:v>2000</c:v>
                </c:pt>
                <c:pt idx="115">
                  <c:v>2000</c:v>
                </c:pt>
                <c:pt idx="116">
                  <c:v>2000</c:v>
                </c:pt>
                <c:pt idx="117">
                  <c:v>2000</c:v>
                </c:pt>
                <c:pt idx="118">
                  <c:v>2000</c:v>
                </c:pt>
                <c:pt idx="119">
                  <c:v>2000</c:v>
                </c:pt>
                <c:pt idx="120">
                  <c:v>2000</c:v>
                </c:pt>
                <c:pt idx="121">
                  <c:v>2001</c:v>
                </c:pt>
                <c:pt idx="122">
                  <c:v>2001</c:v>
                </c:pt>
                <c:pt idx="123">
                  <c:v>2001</c:v>
                </c:pt>
                <c:pt idx="124">
                  <c:v>2001</c:v>
                </c:pt>
                <c:pt idx="125">
                  <c:v>2001</c:v>
                </c:pt>
                <c:pt idx="126">
                  <c:v>2001</c:v>
                </c:pt>
                <c:pt idx="127">
                  <c:v>2001</c:v>
                </c:pt>
                <c:pt idx="128">
                  <c:v>2001</c:v>
                </c:pt>
                <c:pt idx="129">
                  <c:v>2001</c:v>
                </c:pt>
                <c:pt idx="130">
                  <c:v>2001</c:v>
                </c:pt>
                <c:pt idx="131">
                  <c:v>2001</c:v>
                </c:pt>
                <c:pt idx="132">
                  <c:v>2001</c:v>
                </c:pt>
                <c:pt idx="133">
                  <c:v>2002</c:v>
                </c:pt>
                <c:pt idx="134">
                  <c:v>2002</c:v>
                </c:pt>
                <c:pt idx="135">
                  <c:v>2002</c:v>
                </c:pt>
                <c:pt idx="136">
                  <c:v>2002</c:v>
                </c:pt>
                <c:pt idx="137">
                  <c:v>2002</c:v>
                </c:pt>
                <c:pt idx="138">
                  <c:v>2002</c:v>
                </c:pt>
                <c:pt idx="139">
                  <c:v>2002</c:v>
                </c:pt>
                <c:pt idx="140">
                  <c:v>2002</c:v>
                </c:pt>
                <c:pt idx="141">
                  <c:v>2002</c:v>
                </c:pt>
                <c:pt idx="142">
                  <c:v>2002</c:v>
                </c:pt>
                <c:pt idx="143">
                  <c:v>2002</c:v>
                </c:pt>
                <c:pt idx="144">
                  <c:v>2003</c:v>
                </c:pt>
                <c:pt idx="145">
                  <c:v>2003</c:v>
                </c:pt>
                <c:pt idx="146">
                  <c:v>2003</c:v>
                </c:pt>
                <c:pt idx="147">
                  <c:v>2003</c:v>
                </c:pt>
                <c:pt idx="148">
                  <c:v>2004</c:v>
                </c:pt>
                <c:pt idx="149">
                  <c:v>2004</c:v>
                </c:pt>
                <c:pt idx="150">
                  <c:v>2004</c:v>
                </c:pt>
                <c:pt idx="151">
                  <c:v>2004</c:v>
                </c:pt>
                <c:pt idx="152">
                  <c:v>2004</c:v>
                </c:pt>
                <c:pt idx="153">
                  <c:v>2004</c:v>
                </c:pt>
                <c:pt idx="154">
                  <c:v>2004</c:v>
                </c:pt>
                <c:pt idx="155">
                  <c:v>2004</c:v>
                </c:pt>
                <c:pt idx="156">
                  <c:v>2004</c:v>
                </c:pt>
                <c:pt idx="157">
                  <c:v>2004</c:v>
                </c:pt>
                <c:pt idx="158">
                  <c:v>2005</c:v>
                </c:pt>
                <c:pt idx="159">
                  <c:v>2005</c:v>
                </c:pt>
                <c:pt idx="160">
                  <c:v>2005</c:v>
                </c:pt>
                <c:pt idx="161">
                  <c:v>2006</c:v>
                </c:pt>
                <c:pt idx="162">
                  <c:v>2006</c:v>
                </c:pt>
                <c:pt idx="163">
                  <c:v>2006</c:v>
                </c:pt>
                <c:pt idx="164">
                  <c:v>2006</c:v>
                </c:pt>
                <c:pt idx="165">
                  <c:v>2007</c:v>
                </c:pt>
                <c:pt idx="166">
                  <c:v>2007</c:v>
                </c:pt>
                <c:pt idx="167">
                  <c:v>2007</c:v>
                </c:pt>
                <c:pt idx="168">
                  <c:v>2007</c:v>
                </c:pt>
                <c:pt idx="169">
                  <c:v>2007</c:v>
                </c:pt>
                <c:pt idx="170">
                  <c:v>2007</c:v>
                </c:pt>
                <c:pt idx="171">
                  <c:v>2007</c:v>
                </c:pt>
                <c:pt idx="172">
                  <c:v>2007</c:v>
                </c:pt>
                <c:pt idx="173">
                  <c:v>2007</c:v>
                </c:pt>
                <c:pt idx="174">
                  <c:v>2008</c:v>
                </c:pt>
                <c:pt idx="175">
                  <c:v>2008</c:v>
                </c:pt>
                <c:pt idx="176">
                  <c:v>2008</c:v>
                </c:pt>
                <c:pt idx="177">
                  <c:v>2008</c:v>
                </c:pt>
                <c:pt idx="178">
                  <c:v>2008</c:v>
                </c:pt>
                <c:pt idx="179">
                  <c:v>2008</c:v>
                </c:pt>
                <c:pt idx="180">
                  <c:v>2008</c:v>
                </c:pt>
                <c:pt idx="181">
                  <c:v>2008</c:v>
                </c:pt>
                <c:pt idx="182">
                  <c:v>2009</c:v>
                </c:pt>
                <c:pt idx="183">
                  <c:v>2009</c:v>
                </c:pt>
                <c:pt idx="184">
                  <c:v>2009</c:v>
                </c:pt>
                <c:pt idx="185">
                  <c:v>2009</c:v>
                </c:pt>
                <c:pt idx="186">
                  <c:v>2009</c:v>
                </c:pt>
                <c:pt idx="187">
                  <c:v>2009</c:v>
                </c:pt>
                <c:pt idx="188">
                  <c:v>2009</c:v>
                </c:pt>
                <c:pt idx="189">
                  <c:v>2009</c:v>
                </c:pt>
                <c:pt idx="190">
                  <c:v>2009</c:v>
                </c:pt>
                <c:pt idx="191">
                  <c:v>2010</c:v>
                </c:pt>
                <c:pt idx="192">
                  <c:v>2010</c:v>
                </c:pt>
                <c:pt idx="193">
                  <c:v>2010</c:v>
                </c:pt>
                <c:pt idx="194">
                  <c:v>2010</c:v>
                </c:pt>
                <c:pt idx="195">
                  <c:v>2010</c:v>
                </c:pt>
                <c:pt idx="196">
                  <c:v>2010</c:v>
                </c:pt>
                <c:pt idx="197">
                  <c:v>2010</c:v>
                </c:pt>
                <c:pt idx="198">
                  <c:v>2010</c:v>
                </c:pt>
                <c:pt idx="199">
                  <c:v>2011</c:v>
                </c:pt>
                <c:pt idx="200">
                  <c:v>2011</c:v>
                </c:pt>
                <c:pt idx="201">
                  <c:v>2011</c:v>
                </c:pt>
                <c:pt idx="202">
                  <c:v>2011</c:v>
                </c:pt>
                <c:pt idx="203">
                  <c:v>2011</c:v>
                </c:pt>
              </c:numCache>
            </c:numRef>
          </c:cat>
          <c:val>
            <c:numRef>
              <c:f>Sheet2!$F$3:$F$206</c:f>
              <c:numCache>
                <c:formatCode>General</c:formatCode>
                <c:ptCount val="204"/>
                <c:pt idx="0">
                  <c:v>108928</c:v>
                </c:pt>
                <c:pt idx="1">
                  <c:v>100608</c:v>
                </c:pt>
                <c:pt idx="2">
                  <c:v>100608</c:v>
                </c:pt>
                <c:pt idx="3">
                  <c:v>91648</c:v>
                </c:pt>
                <c:pt idx="4">
                  <c:v>84736</c:v>
                </c:pt>
                <c:pt idx="5">
                  <c:v>83072</c:v>
                </c:pt>
                <c:pt idx="6">
                  <c:v>73216</c:v>
                </c:pt>
                <c:pt idx="7">
                  <c:v>60416</c:v>
                </c:pt>
                <c:pt idx="8">
                  <c:v>52224</c:v>
                </c:pt>
                <c:pt idx="9">
                  <c:v>46592</c:v>
                </c:pt>
                <c:pt idx="10">
                  <c:v>45568</c:v>
                </c:pt>
                <c:pt idx="11">
                  <c:v>45568</c:v>
                </c:pt>
                <c:pt idx="12">
                  <c:v>46080</c:v>
                </c:pt>
                <c:pt idx="13">
                  <c:v>46080</c:v>
                </c:pt>
                <c:pt idx="14">
                  <c:v>46080</c:v>
                </c:pt>
                <c:pt idx="15">
                  <c:v>44800</c:v>
                </c:pt>
                <c:pt idx="16">
                  <c:v>44800</c:v>
                </c:pt>
                <c:pt idx="17">
                  <c:v>42240</c:v>
                </c:pt>
                <c:pt idx="18">
                  <c:v>47360</c:v>
                </c:pt>
                <c:pt idx="19">
                  <c:v>46080</c:v>
                </c:pt>
                <c:pt idx="20">
                  <c:v>40704</c:v>
                </c:pt>
                <c:pt idx="21">
                  <c:v>40704</c:v>
                </c:pt>
                <c:pt idx="22">
                  <c:v>37120</c:v>
                </c:pt>
                <c:pt idx="23">
                  <c:v>37120</c:v>
                </c:pt>
                <c:pt idx="24">
                  <c:v>37120</c:v>
                </c:pt>
                <c:pt idx="25">
                  <c:v>35584</c:v>
                </c:pt>
                <c:pt idx="26">
                  <c:v>30720</c:v>
                </c:pt>
                <c:pt idx="27">
                  <c:v>33280</c:v>
                </c:pt>
                <c:pt idx="28">
                  <c:v>34304</c:v>
                </c:pt>
                <c:pt idx="29">
                  <c:v>31744</c:v>
                </c:pt>
                <c:pt idx="30">
                  <c:v>28160</c:v>
                </c:pt>
                <c:pt idx="31">
                  <c:v>26880</c:v>
                </c:pt>
                <c:pt idx="32">
                  <c:v>26880</c:v>
                </c:pt>
                <c:pt idx="33">
                  <c:v>26880</c:v>
                </c:pt>
                <c:pt idx="34">
                  <c:v>33856</c:v>
                </c:pt>
                <c:pt idx="35">
                  <c:v>28160</c:v>
                </c:pt>
                <c:pt idx="36">
                  <c:v>28160</c:v>
                </c:pt>
                <c:pt idx="37">
                  <c:v>28160</c:v>
                </c:pt>
                <c:pt idx="38">
                  <c:v>28160</c:v>
                </c:pt>
                <c:pt idx="39">
                  <c:v>30720</c:v>
                </c:pt>
                <c:pt idx="40">
                  <c:v>30720</c:v>
                </c:pt>
                <c:pt idx="41">
                  <c:v>30720</c:v>
                </c:pt>
                <c:pt idx="42">
                  <c:v>30720</c:v>
                </c:pt>
                <c:pt idx="43">
                  <c:v>36864</c:v>
                </c:pt>
                <c:pt idx="44">
                  <c:v>40704</c:v>
                </c:pt>
                <c:pt idx="45">
                  <c:v>36608</c:v>
                </c:pt>
                <c:pt idx="46">
                  <c:v>36608</c:v>
                </c:pt>
                <c:pt idx="47">
                  <c:v>36608</c:v>
                </c:pt>
                <c:pt idx="48">
                  <c:v>36864</c:v>
                </c:pt>
                <c:pt idx="49">
                  <c:v>38144</c:v>
                </c:pt>
                <c:pt idx="50">
                  <c:v>38144</c:v>
                </c:pt>
                <c:pt idx="51">
                  <c:v>38144</c:v>
                </c:pt>
                <c:pt idx="52">
                  <c:v>39424</c:v>
                </c:pt>
                <c:pt idx="53">
                  <c:v>37888</c:v>
                </c:pt>
                <c:pt idx="54">
                  <c:v>34816</c:v>
                </c:pt>
                <c:pt idx="55">
                  <c:v>34304</c:v>
                </c:pt>
                <c:pt idx="56">
                  <c:v>33024</c:v>
                </c:pt>
                <c:pt idx="57">
                  <c:v>33024</c:v>
                </c:pt>
                <c:pt idx="58">
                  <c:v>33024</c:v>
                </c:pt>
                <c:pt idx="59">
                  <c:v>32768</c:v>
                </c:pt>
                <c:pt idx="60">
                  <c:v>32768</c:v>
                </c:pt>
                <c:pt idx="61">
                  <c:v>31936</c:v>
                </c:pt>
                <c:pt idx="62">
                  <c:v>31936</c:v>
                </c:pt>
                <c:pt idx="63">
                  <c:v>31872</c:v>
                </c:pt>
                <c:pt idx="64">
                  <c:v>31936</c:v>
                </c:pt>
                <c:pt idx="65">
                  <c:v>31296</c:v>
                </c:pt>
                <c:pt idx="66">
                  <c:v>33856</c:v>
                </c:pt>
                <c:pt idx="67">
                  <c:v>33856</c:v>
                </c:pt>
                <c:pt idx="68">
                  <c:v>31616</c:v>
                </c:pt>
                <c:pt idx="69">
                  <c:v>31616</c:v>
                </c:pt>
                <c:pt idx="70">
                  <c:v>30592</c:v>
                </c:pt>
                <c:pt idx="71">
                  <c:v>29440</c:v>
                </c:pt>
                <c:pt idx="72">
                  <c:v>26752</c:v>
                </c:pt>
                <c:pt idx="73">
                  <c:v>25280</c:v>
                </c:pt>
                <c:pt idx="74">
                  <c:v>17600</c:v>
                </c:pt>
                <c:pt idx="75">
                  <c:v>15232</c:v>
                </c:pt>
                <c:pt idx="76">
                  <c:v>11520</c:v>
                </c:pt>
                <c:pt idx="77">
                  <c:v>9280</c:v>
                </c:pt>
                <c:pt idx="78">
                  <c:v>8640</c:v>
                </c:pt>
                <c:pt idx="79">
                  <c:v>8192</c:v>
                </c:pt>
                <c:pt idx="80">
                  <c:v>5376</c:v>
                </c:pt>
                <c:pt idx="81">
                  <c:v>5376</c:v>
                </c:pt>
                <c:pt idx="82">
                  <c:v>4736</c:v>
                </c:pt>
                <c:pt idx="83">
                  <c:v>3712</c:v>
                </c:pt>
                <c:pt idx="84">
                  <c:v>3072</c:v>
                </c:pt>
                <c:pt idx="85">
                  <c:v>3072</c:v>
                </c:pt>
                <c:pt idx="86">
                  <c:v>3072</c:v>
                </c:pt>
                <c:pt idx="87">
                  <c:v>3776</c:v>
                </c:pt>
                <c:pt idx="88">
                  <c:v>4096</c:v>
                </c:pt>
                <c:pt idx="89">
                  <c:v>4224</c:v>
                </c:pt>
                <c:pt idx="90">
                  <c:v>3712</c:v>
                </c:pt>
                <c:pt idx="91">
                  <c:v>3488</c:v>
                </c:pt>
                <c:pt idx="92">
                  <c:v>3328</c:v>
                </c:pt>
                <c:pt idx="93">
                  <c:v>2208</c:v>
                </c:pt>
                <c:pt idx="94">
                  <c:v>2208</c:v>
                </c:pt>
                <c:pt idx="95">
                  <c:v>928</c:v>
                </c:pt>
                <c:pt idx="96">
                  <c:v>992</c:v>
                </c:pt>
                <c:pt idx="97">
                  <c:v>1248</c:v>
                </c:pt>
                <c:pt idx="98">
                  <c:v>1216</c:v>
                </c:pt>
                <c:pt idx="99">
                  <c:v>992</c:v>
                </c:pt>
                <c:pt idx="100">
                  <c:v>1056</c:v>
                </c:pt>
                <c:pt idx="101">
                  <c:v>992</c:v>
                </c:pt>
                <c:pt idx="102">
                  <c:v>1184</c:v>
                </c:pt>
                <c:pt idx="103">
                  <c:v>864</c:v>
                </c:pt>
                <c:pt idx="104">
                  <c:v>864</c:v>
                </c:pt>
                <c:pt idx="105">
                  <c:v>1472</c:v>
                </c:pt>
                <c:pt idx="106">
                  <c:v>864</c:v>
                </c:pt>
                <c:pt idx="107">
                  <c:v>1279.8399999999999</c:v>
                </c:pt>
                <c:pt idx="108">
                  <c:v>1279.8399999999999</c:v>
                </c:pt>
                <c:pt idx="109">
                  <c:v>879.84</c:v>
                </c:pt>
                <c:pt idx="110">
                  <c:v>799.92</c:v>
                </c:pt>
                <c:pt idx="111">
                  <c:v>889.12</c:v>
                </c:pt>
                <c:pt idx="112">
                  <c:v>1063.8399999999999</c:v>
                </c:pt>
                <c:pt idx="113">
                  <c:v>1367.92</c:v>
                </c:pt>
                <c:pt idx="114">
                  <c:v>2404.7199999999998</c:v>
                </c:pt>
                <c:pt idx="115">
                  <c:v>1598.24</c:v>
                </c:pt>
                <c:pt idx="116">
                  <c:v>1511.84</c:v>
                </c:pt>
                <c:pt idx="117">
                  <c:v>1104</c:v>
                </c:pt>
                <c:pt idx="118">
                  <c:v>863.84</c:v>
                </c:pt>
                <c:pt idx="119">
                  <c:v>712</c:v>
                </c:pt>
                <c:pt idx="120">
                  <c:v>921.44</c:v>
                </c:pt>
                <c:pt idx="121">
                  <c:v>792</c:v>
                </c:pt>
                <c:pt idx="122">
                  <c:v>863.84</c:v>
                </c:pt>
                <c:pt idx="123">
                  <c:v>1094.24</c:v>
                </c:pt>
                <c:pt idx="124">
                  <c:v>1151.8399999999999</c:v>
                </c:pt>
                <c:pt idx="125">
                  <c:v>1151.8399999999999</c:v>
                </c:pt>
                <c:pt idx="126">
                  <c:v>921.44</c:v>
                </c:pt>
                <c:pt idx="127">
                  <c:v>763.04</c:v>
                </c:pt>
                <c:pt idx="128">
                  <c:v>475.12</c:v>
                </c:pt>
                <c:pt idx="129">
                  <c:v>475.12</c:v>
                </c:pt>
                <c:pt idx="130">
                  <c:v>392</c:v>
                </c:pt>
                <c:pt idx="131">
                  <c:v>395.92</c:v>
                </c:pt>
                <c:pt idx="132">
                  <c:v>312</c:v>
                </c:pt>
                <c:pt idx="133">
                  <c:v>359.96</c:v>
                </c:pt>
                <c:pt idx="134">
                  <c:v>276</c:v>
                </c:pt>
                <c:pt idx="135">
                  <c:v>196</c:v>
                </c:pt>
                <c:pt idx="136">
                  <c:v>196</c:v>
                </c:pt>
                <c:pt idx="137">
                  <c:v>172.72</c:v>
                </c:pt>
                <c:pt idx="138">
                  <c:v>151.12</c:v>
                </c:pt>
                <c:pt idx="139">
                  <c:v>136.76</c:v>
                </c:pt>
                <c:pt idx="140">
                  <c:v>212.36</c:v>
                </c:pt>
                <c:pt idx="141">
                  <c:v>198</c:v>
                </c:pt>
                <c:pt idx="142">
                  <c:v>198</c:v>
                </c:pt>
                <c:pt idx="143">
                  <c:v>338.32</c:v>
                </c:pt>
                <c:pt idx="144">
                  <c:v>197.96</c:v>
                </c:pt>
                <c:pt idx="145">
                  <c:v>197.96</c:v>
                </c:pt>
                <c:pt idx="146">
                  <c:v>180</c:v>
                </c:pt>
                <c:pt idx="147">
                  <c:v>78</c:v>
                </c:pt>
                <c:pt idx="148">
                  <c:v>131.97999999999999</c:v>
                </c:pt>
                <c:pt idx="149">
                  <c:v>145.97999999999999</c:v>
                </c:pt>
                <c:pt idx="150">
                  <c:v>151.97999999999999</c:v>
                </c:pt>
                <c:pt idx="151">
                  <c:v>163.98</c:v>
                </c:pt>
                <c:pt idx="152">
                  <c:v>169.98</c:v>
                </c:pt>
                <c:pt idx="153">
                  <c:v>178</c:v>
                </c:pt>
                <c:pt idx="154">
                  <c:v>152</c:v>
                </c:pt>
                <c:pt idx="155">
                  <c:v>150</c:v>
                </c:pt>
                <c:pt idx="156">
                  <c:v>160</c:v>
                </c:pt>
                <c:pt idx="157">
                  <c:v>208</c:v>
                </c:pt>
                <c:pt idx="158">
                  <c:v>180</c:v>
                </c:pt>
                <c:pt idx="159">
                  <c:v>189</c:v>
                </c:pt>
                <c:pt idx="160">
                  <c:v>153</c:v>
                </c:pt>
                <c:pt idx="161">
                  <c:v>119</c:v>
                </c:pt>
                <c:pt idx="162">
                  <c:v>189</c:v>
                </c:pt>
                <c:pt idx="163">
                  <c:v>114.905</c:v>
                </c:pt>
                <c:pt idx="164">
                  <c:v>74.495000000000005</c:v>
                </c:pt>
                <c:pt idx="165">
                  <c:v>83.99</c:v>
                </c:pt>
                <c:pt idx="166">
                  <c:v>74.995000000000005</c:v>
                </c:pt>
                <c:pt idx="167">
                  <c:v>89.99</c:v>
                </c:pt>
                <c:pt idx="168">
                  <c:v>99.995000000000005</c:v>
                </c:pt>
                <c:pt idx="169">
                  <c:v>93.98</c:v>
                </c:pt>
                <c:pt idx="170">
                  <c:v>83.98</c:v>
                </c:pt>
                <c:pt idx="171">
                  <c:v>79.98</c:v>
                </c:pt>
                <c:pt idx="172">
                  <c:v>67.489999999999995</c:v>
                </c:pt>
                <c:pt idx="173">
                  <c:v>47.494999999999997</c:v>
                </c:pt>
                <c:pt idx="174">
                  <c:v>39.49</c:v>
                </c:pt>
                <c:pt idx="175">
                  <c:v>35.99</c:v>
                </c:pt>
                <c:pt idx="176">
                  <c:v>32.99</c:v>
                </c:pt>
                <c:pt idx="177">
                  <c:v>24.99</c:v>
                </c:pt>
                <c:pt idx="178">
                  <c:v>24.975000000000001</c:v>
                </c:pt>
                <c:pt idx="179">
                  <c:v>23.747499999999999</c:v>
                </c:pt>
                <c:pt idx="180">
                  <c:v>22.495000000000001</c:v>
                </c:pt>
                <c:pt idx="181">
                  <c:v>22.495000000000001</c:v>
                </c:pt>
                <c:pt idx="182">
                  <c:v>21.245000000000001</c:v>
                </c:pt>
                <c:pt idx="183">
                  <c:v>17.995000000000001</c:v>
                </c:pt>
                <c:pt idx="184">
                  <c:v>14.994999999999999</c:v>
                </c:pt>
                <c:pt idx="185">
                  <c:v>11.2475</c:v>
                </c:pt>
                <c:pt idx="186">
                  <c:v>9.9975000000000005</c:v>
                </c:pt>
                <c:pt idx="187">
                  <c:v>9.9975000000000005</c:v>
                </c:pt>
                <c:pt idx="188">
                  <c:v>10.994999999999999</c:v>
                </c:pt>
                <c:pt idx="189">
                  <c:v>10.7475</c:v>
                </c:pt>
                <c:pt idx="190">
                  <c:v>11.7475</c:v>
                </c:pt>
                <c:pt idx="191">
                  <c:v>11.2475</c:v>
                </c:pt>
                <c:pt idx="192">
                  <c:v>12.9975</c:v>
                </c:pt>
                <c:pt idx="193">
                  <c:v>18.747499999999999</c:v>
                </c:pt>
                <c:pt idx="194">
                  <c:v>20.995000000000001</c:v>
                </c:pt>
                <c:pt idx="195">
                  <c:v>19.497499999999999</c:v>
                </c:pt>
                <c:pt idx="196">
                  <c:v>20.695</c:v>
                </c:pt>
                <c:pt idx="197">
                  <c:v>19.995000000000001</c:v>
                </c:pt>
                <c:pt idx="198">
                  <c:v>24.745000000000001</c:v>
                </c:pt>
                <c:pt idx="199">
                  <c:v>21.495000000000001</c:v>
                </c:pt>
                <c:pt idx="200">
                  <c:v>22.497499999999999</c:v>
                </c:pt>
                <c:pt idx="201">
                  <c:v>17.497499999999999</c:v>
                </c:pt>
                <c:pt idx="202">
                  <c:v>14.9975</c:v>
                </c:pt>
                <c:pt idx="203">
                  <c:v>12.498749999999999</c:v>
                </c:pt>
              </c:numCache>
            </c:numRef>
          </c:val>
          <c:smooth val="1"/>
          <c:extLst>
            <c:ext xmlns:c16="http://schemas.microsoft.com/office/drawing/2014/chart" uri="{C3380CC4-5D6E-409C-BE32-E72D297353CC}">
              <c16:uniqueId val="{00000000-7ABC-4629-BCBD-6216774BCCFF}"/>
            </c:ext>
          </c:extLst>
        </c:ser>
        <c:dLbls>
          <c:showLegendKey val="0"/>
          <c:showVal val="0"/>
          <c:showCatName val="0"/>
          <c:showSerName val="0"/>
          <c:showPercent val="0"/>
          <c:showBubbleSize val="0"/>
        </c:dLbls>
        <c:smooth val="0"/>
        <c:axId val="625986960"/>
        <c:axId val="625989136"/>
      </c:lineChart>
      <c:catAx>
        <c:axId val="625986960"/>
        <c:scaling>
          <c:orientation val="minMax"/>
        </c:scaling>
        <c:delete val="0"/>
        <c:axPos val="b"/>
        <c:numFmt formatCode="General" sourceLinked="1"/>
        <c:majorTickMark val="none"/>
        <c:minorTickMark val="none"/>
        <c:tickLblPos val="nextTo"/>
        <c:spPr>
          <a:solidFill>
            <a:srgbClr val="0F3F76"/>
          </a:solidFill>
        </c:spPr>
        <c:txPr>
          <a:bodyPr rot="-5400000" vert="horz"/>
          <a:lstStyle/>
          <a:p>
            <a:pPr>
              <a:defRPr>
                <a:solidFill>
                  <a:schemeClr val="bg1"/>
                </a:solidFill>
              </a:defRPr>
            </a:pPr>
            <a:endParaRPr lang="zh-TW"/>
          </a:p>
        </c:txPr>
        <c:crossAx val="625989136"/>
        <c:crosses val="autoZero"/>
        <c:auto val="1"/>
        <c:lblAlgn val="ctr"/>
        <c:lblOffset val="100"/>
        <c:tickLblSkip val="10"/>
        <c:tickMarkSkip val="10"/>
        <c:noMultiLvlLbl val="0"/>
      </c:catAx>
      <c:valAx>
        <c:axId val="625989136"/>
        <c:scaling>
          <c:logBase val="10"/>
          <c:orientation val="minMax"/>
          <c:min val="1"/>
        </c:scaling>
        <c:delete val="0"/>
        <c:axPos val="l"/>
        <c:majorGridlines/>
        <c:title>
          <c:tx>
            <c:rich>
              <a:bodyPr/>
              <a:lstStyle/>
              <a:p>
                <a:pPr>
                  <a:defRPr sz="1100"/>
                </a:pPr>
                <a:r>
                  <a:rPr lang="en-US" sz="1100"/>
                  <a:t>US$/GB</a:t>
                </a:r>
              </a:p>
            </c:rich>
          </c:tx>
          <c:overlay val="0"/>
        </c:title>
        <c:numFmt formatCode="General" sourceLinked="1"/>
        <c:majorTickMark val="out"/>
        <c:minorTickMark val="none"/>
        <c:tickLblPos val="nextTo"/>
        <c:crossAx val="625986960"/>
        <c:crosses val="autoZero"/>
        <c:crossBetween val="between"/>
      </c:valAx>
      <c:spPr>
        <a:gradFill rotWithShape="1">
          <a:gsLst>
            <a:gs pos="0">
              <a:srgbClr val="FFEFD1"/>
            </a:gs>
            <a:gs pos="64999">
              <a:srgbClr val="F0EBD5"/>
            </a:gs>
            <a:gs pos="100000">
              <a:srgbClr val="D1C39F"/>
            </a:gs>
          </a:gsLst>
          <a:lin ang="16200000" scaled="0"/>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c:spPr>
    </c:plotArea>
    <c:plotVisOnly val="1"/>
    <c:dispBlanksAs val="gap"/>
    <c:showDLblsOverMax val="0"/>
  </c:chart>
  <c:spPr>
    <a:solidFill>
      <a:srgbClr val="0F3F76"/>
    </a:solidFill>
  </c:spPr>
  <c:txPr>
    <a:bodyPr/>
    <a:lstStyle/>
    <a:p>
      <a:pPr>
        <a:defRPr baseline="0">
          <a:solidFill>
            <a:schemeClr val="bg1"/>
          </a:solidFill>
        </a:defRPr>
      </a:pPr>
      <a:endParaRPr lang="zh-TW"/>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8"/>
    </mc:Choice>
    <mc:Fallback>
      <c:style val="8"/>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Factor X Gains for Applications</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zh-TW"/>
        </a:p>
      </c:txPr>
    </c:title>
    <c:autoTitleDeleted val="0"/>
    <c:plotArea>
      <c:layout>
        <c:manualLayout>
          <c:layoutTarget val="inner"/>
          <c:xMode val="edge"/>
          <c:yMode val="edge"/>
          <c:x val="0.19923213086736252"/>
          <c:y val="0.10501997943998737"/>
          <c:w val="0.75800631752426295"/>
          <c:h val="0.75938379567558534"/>
        </c:manualLayout>
      </c:layout>
      <c:barChart>
        <c:barDir val="bar"/>
        <c:grouping val="clustered"/>
        <c:varyColors val="0"/>
        <c:ser>
          <c:idx val="0"/>
          <c:order val="0"/>
          <c:tx>
            <c:strRef>
              <c:f>Sheet1!$B$1</c:f>
              <c:strCache>
                <c:ptCount val="1"/>
                <c:pt idx="0">
                  <c:v>X factor Gains</c:v>
                </c:pt>
              </c:strCache>
            </c:strRef>
          </c:tx>
          <c:spPr>
            <a:solidFill>
              <a:srgbClr val="00B050"/>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zh-TW"/>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4"/>
                <c:pt idx="0">
                  <c:v>Update Heavy OLTP</c:v>
                </c:pt>
                <c:pt idx="1">
                  <c:v>Legacy App</c:v>
                </c:pt>
                <c:pt idx="2">
                  <c:v>Ingest / Read heavy</c:v>
                </c:pt>
                <c:pt idx="3">
                  <c:v>Best Fit</c:v>
                </c:pt>
              </c:strCache>
            </c:strRef>
          </c:cat>
          <c:val>
            <c:numRef>
              <c:f>Sheet1!$B$2:$B$5</c:f>
              <c:numCache>
                <c:formatCode>General</c:formatCode>
                <c:ptCount val="4"/>
                <c:pt idx="0">
                  <c:v>2</c:v>
                </c:pt>
                <c:pt idx="1">
                  <c:v>5</c:v>
                </c:pt>
                <c:pt idx="2">
                  <c:v>10</c:v>
                </c:pt>
                <c:pt idx="3">
                  <c:v>25</c:v>
                </c:pt>
              </c:numCache>
            </c:numRef>
          </c:val>
          <c:extLst>
            <c:ext xmlns:c16="http://schemas.microsoft.com/office/drawing/2014/chart" uri="{C3380CC4-5D6E-409C-BE32-E72D297353CC}">
              <c16:uniqueId val="{00000000-A573-4E6A-9C22-EDE9FC23DB13}"/>
            </c:ext>
          </c:extLst>
        </c:ser>
        <c:dLbls>
          <c:dLblPos val="inEnd"/>
          <c:showLegendKey val="0"/>
          <c:showVal val="1"/>
          <c:showCatName val="0"/>
          <c:showSerName val="0"/>
          <c:showPercent val="0"/>
          <c:showBubbleSize val="0"/>
        </c:dLbls>
        <c:gapWidth val="65"/>
        <c:axId val="625994032"/>
        <c:axId val="625997840"/>
      </c:barChart>
      <c:catAx>
        <c:axId val="625994032"/>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400" b="0" i="0" u="none" strike="noStrike" kern="1200" cap="all" baseline="0">
                <a:solidFill>
                  <a:schemeClr val="dk1">
                    <a:lumMod val="75000"/>
                    <a:lumOff val="25000"/>
                  </a:schemeClr>
                </a:solidFill>
                <a:latin typeface="+mn-lt"/>
                <a:ea typeface="+mn-ea"/>
                <a:cs typeface="+mn-cs"/>
              </a:defRPr>
            </a:pPr>
            <a:endParaRPr lang="zh-TW"/>
          </a:p>
        </c:txPr>
        <c:crossAx val="625997840"/>
        <c:crosses val="autoZero"/>
        <c:auto val="1"/>
        <c:lblAlgn val="ctr"/>
        <c:lblOffset val="100"/>
        <c:noMultiLvlLbl val="0"/>
      </c:catAx>
      <c:valAx>
        <c:axId val="625997840"/>
        <c:scaling>
          <c:orientation val="minMax"/>
          <c:max val="3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dk1">
                    <a:lumMod val="75000"/>
                    <a:lumOff val="25000"/>
                  </a:schemeClr>
                </a:solidFill>
                <a:latin typeface="+mn-lt"/>
                <a:ea typeface="+mn-ea"/>
                <a:cs typeface="+mn-cs"/>
              </a:defRPr>
            </a:pPr>
            <a:endParaRPr lang="zh-TW"/>
          </a:p>
        </c:txPr>
        <c:crossAx val="625994032"/>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zh-TW"/>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withinLinear" id="19">
  <a:schemeClr val="accent6"/>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27AAADD-8F94-4863-AB67-1D448E3F1BC3}" type="datetime1">
              <a:rPr lang="en-US" smtClean="0">
                <a:latin typeface="Segoe UI" pitchFamily="34" charset="0"/>
              </a:rPr>
              <a:t>4/11/2024</a:t>
            </a:fld>
            <a:endParaRPr lang="en-US" dirty="0">
              <a:latin typeface="Segoe UI" pitchFamily="34" charset="0"/>
            </a:endParaRP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
        <p:nvSpPr>
          <p:cNvPr id="3" name="Footer Placeholder 2"/>
          <p:cNvSpPr>
            <a:spLocks noGrp="1"/>
          </p:cNvSpPr>
          <p:nvPr>
            <p:ph type="ftr" sz="quarter" idx="2"/>
          </p:nvPr>
        </p:nvSpPr>
        <p:spPr>
          <a:xfrm>
            <a:off x="320074" y="8685213"/>
            <a:ext cx="5463504" cy="458787"/>
          </a:xfrm>
          <a:prstGeom prst="rect">
            <a:avLst/>
          </a:prstGeom>
        </p:spPr>
        <p:txBody>
          <a:bodyPr vert="horz" lIns="91440" tIns="45720" rIns="91440" bIns="45720" rtlCol="0" anchor="b"/>
          <a:lstStyle>
            <a:lvl1pPr algn="l">
              <a:defRPr sz="1200"/>
            </a:lvl1pPr>
          </a:lstStyle>
          <a:p>
            <a:r>
              <a:rPr lang="en-US" sz="500" dirty="0"/>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E74353ED-ACB2-44BF-A903-985B0AF962B7}" type="datetime1">
              <a:rPr lang="en-US" smtClean="0"/>
              <a:t>4/11/2024</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600" kern="1200" dirty="0">
              <a:solidFill>
                <a:schemeClr val="tx1"/>
              </a:solidFill>
              <a:effectLst/>
              <a:latin typeface="Segoe UI"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3DD48498-AF65-430B-9AF8-F2CAD4237719}" type="datetime1">
              <a:rPr lang="en-US" smtClean="0">
                <a:solidFill>
                  <a:prstClr val="black"/>
                </a:solidFill>
              </a:rPr>
              <a:pPr/>
              <a:t>4/11/2024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2854315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E8F868-135F-4084-8BEF-D4E1A0373E25}"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630576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7DD9FE5-1DD0-4AE8-BDF8-BD0173E9B7CC}" type="slidenum">
              <a:rPr lang="en-US" smtClean="0"/>
              <a:pPr>
                <a:defRPr/>
              </a:pPr>
              <a:t>20</a:t>
            </a:fld>
            <a:endParaRPr lang="en-US" dirty="0"/>
          </a:p>
        </p:txBody>
      </p:sp>
    </p:spTree>
    <p:extLst>
      <p:ext uri="{BB962C8B-B14F-4D97-AF65-F5344CB8AC3E}">
        <p14:creationId xmlns:p14="http://schemas.microsoft.com/office/powerpoint/2010/main" val="3352067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8424580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9100" y="703263"/>
            <a:ext cx="6248400" cy="3514725"/>
          </a:xfrm>
          <a:prstGeom prst="rect">
            <a:avLst/>
          </a:prstGeom>
        </p:spPr>
      </p:sp>
      <p:sp>
        <p:nvSpPr>
          <p:cNvPr id="3" name="Notes Placeholder 2"/>
          <p:cNvSpPr>
            <a:spLocks noGrp="1"/>
          </p:cNvSpPr>
          <p:nvPr>
            <p:ph type="body" idx="1"/>
          </p:nvPr>
        </p:nvSpPr>
        <p:spPr>
          <a:xfrm>
            <a:off x="708660" y="4451985"/>
            <a:ext cx="5669280" cy="4217670"/>
          </a:xfrm>
          <a:prstGeom prst="rect">
            <a:avLst/>
          </a:prstGeom>
        </p:spPr>
        <p:txBody>
          <a:bodyPr>
            <a:normAutofit/>
          </a:bodyPr>
          <a:lstStyle/>
          <a:p>
            <a:endParaRPr lang="en-US"/>
          </a:p>
        </p:txBody>
      </p:sp>
      <p:sp>
        <p:nvSpPr>
          <p:cNvPr id="7" name="Slide Number Placeholder 6"/>
          <p:cNvSpPr>
            <a:spLocks noGrp="1"/>
          </p:cNvSpPr>
          <p:nvPr>
            <p:ph type="sldNum" sz="quarter" idx="13"/>
          </p:nvPr>
        </p:nvSpPr>
        <p:spPr>
          <a:xfrm>
            <a:off x="6377940" y="8902343"/>
            <a:ext cx="707020" cy="468630"/>
          </a:xfrm>
          <a:prstGeom prst="rect">
            <a:avLst/>
          </a:prstGeom>
        </p:spPr>
        <p:txBody>
          <a:bodyPr/>
          <a:lstStyle/>
          <a:p>
            <a:fld id="{EC87E0CF-87F6-4B58-B8B8-DCAB2DAAF3CA}" type="slidenum">
              <a:rPr lang="en-US" smtClean="0">
                <a:solidFill>
                  <a:prstClr val="black"/>
                </a:solidFill>
              </a:rPr>
              <a:pPr/>
              <a:t>27</a:t>
            </a:fld>
            <a:endParaRPr lang="en-US" dirty="0">
              <a:solidFill>
                <a:prstClr val="black"/>
              </a:solidFill>
            </a:endParaRPr>
          </a:p>
        </p:txBody>
      </p:sp>
      <p:sp>
        <p:nvSpPr>
          <p:cNvPr id="12" name="Date Placeholder 11"/>
          <p:cNvSpPr>
            <a:spLocks noGrp="1"/>
          </p:cNvSpPr>
          <p:nvPr>
            <p:ph type="dt" idx="14"/>
          </p:nvPr>
        </p:nvSpPr>
        <p:spPr/>
        <p:txBody>
          <a:bodyPr/>
          <a:lstStyle/>
          <a:p>
            <a:fld id="{64DAA8B1-71E0-4ED8-9A80-C398012240B1}" type="datetime8">
              <a:rPr lang="en-US" smtClean="0">
                <a:solidFill>
                  <a:prstClr val="black"/>
                </a:solidFill>
              </a:rPr>
              <a:pPr/>
              <a:t>4/11/2024 9:46 PM</a:t>
            </a:fld>
            <a:endParaRPr lang="en-US" dirty="0">
              <a:solidFill>
                <a:prstClr val="black"/>
              </a:solidFill>
            </a:endParaRPr>
          </a:p>
        </p:txBody>
      </p:sp>
      <p:sp>
        <p:nvSpPr>
          <p:cNvPr id="13" name="Footer Placeholder 12"/>
          <p:cNvSpPr>
            <a:spLocks noGrp="1"/>
          </p:cNvSpPr>
          <p:nvPr>
            <p:ph type="ftr" sz="quarter" idx="15"/>
          </p:nvPr>
        </p:nvSpPr>
        <p:spPr/>
        <p:txBody>
          <a:bodyPr/>
          <a:lstStyle/>
          <a:p>
            <a:pPr defTabSz="940151"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4" name="Header Placeholder 13"/>
          <p:cNvSpPr>
            <a:spLocks noGrp="1"/>
          </p:cNvSpPr>
          <p:nvPr>
            <p:ph type="hdr" sz="quarter" idx="16"/>
          </p:nvPr>
        </p:nvSpPr>
        <p:spPr/>
        <p:txBody>
          <a:bodyPr/>
          <a:lstStyle/>
          <a:p>
            <a:endParaRPr lang="en-US" dirty="0">
              <a:solidFill>
                <a:prstClr val="black"/>
              </a:solidFill>
            </a:endParaRPr>
          </a:p>
        </p:txBody>
      </p:sp>
    </p:spTree>
    <p:extLst>
      <p:ext uri="{BB962C8B-B14F-4D97-AF65-F5344CB8AC3E}">
        <p14:creationId xmlns:p14="http://schemas.microsoft.com/office/powerpoint/2010/main" val="2873152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066408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157192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fld id="{E74353ED-ACB2-44BF-A903-985B0AF962B7}" type="datetime1">
              <a:rPr lang="en-US" smtClean="0"/>
              <a:t>4/11/2024</a:t>
            </a:fld>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766395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Date Placeholder 4"/>
          <p:cNvSpPr>
            <a:spLocks noGrp="1"/>
          </p:cNvSpPr>
          <p:nvPr>
            <p:ph type="dt" idx="11"/>
          </p:nvPr>
        </p:nvSpPr>
        <p:spPr/>
        <p:txBody>
          <a:bodyPr/>
          <a:lstStyle/>
          <a:p>
            <a:fld id="{0E82BC82-8750-4FBE-93D3-93C35779230C}" type="datetime1">
              <a:rPr lang="en-US" smtClean="0">
                <a:solidFill>
                  <a:prstClr val="black"/>
                </a:solidFill>
              </a:rPr>
              <a:t>4/11/2024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31</a:t>
            </a:fld>
            <a:endParaRPr lang="en-US" dirty="0">
              <a:solidFill>
                <a:prstClr val="black"/>
              </a:solidFill>
            </a:endParaRPr>
          </a:p>
        </p:txBody>
      </p:sp>
      <p:sp>
        <p:nvSpPr>
          <p:cNvPr id="10" name="Footer Placeholder 9"/>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Tree>
    <p:extLst>
      <p:ext uri="{BB962C8B-B14F-4D97-AF65-F5344CB8AC3E}">
        <p14:creationId xmlns:p14="http://schemas.microsoft.com/office/powerpoint/2010/main" val="855104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endParaRPr lang="en-US" sz="1600" kern="1200" dirty="0">
              <a:solidFill>
                <a:schemeClr val="tx1"/>
              </a:solidFill>
              <a:effectLst/>
              <a:latin typeface="Segoe UI" pitchFamily="34" charset="0"/>
              <a:ea typeface="+mn-ea"/>
              <a:cs typeface="+mn-cs"/>
            </a:endParaRPr>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Footer Placeholder 4"/>
          <p:cNvSpPr>
            <a:spLocks noGrp="1"/>
          </p:cNvSpPr>
          <p:nvPr>
            <p:ph type="ftr" sz="quarter" idx="11"/>
          </p:nvPr>
        </p:nvSpPr>
        <p:spPr/>
        <p:txBody>
          <a:bodyPr/>
          <a:lstStyle/>
          <a:p>
            <a:pPr defTabSz="966294" eaLnBrk="0" hangingPunct="0"/>
            <a:r>
              <a:rPr lang="en-US" sz="400">
                <a:gradFill>
                  <a:gsLst>
                    <a:gs pos="0">
                      <a:prstClr val="black"/>
                    </a:gs>
                    <a:gs pos="100000">
                      <a:prstClr val="black"/>
                    </a:gs>
                  </a:gsLst>
                  <a:lin ang="5400000" scaled="0"/>
                </a:gradFill>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66294" eaLnBrk="0" hangingPunct="0"/>
            <a:r>
              <a:rPr lang="en-US" sz="400">
                <a:gradFill>
                  <a:gsLst>
                    <a:gs pos="0">
                      <a:prstClr val="black"/>
                    </a:gs>
                    <a:gs pos="100000">
                      <a:prstClr val="black"/>
                    </a:gs>
                  </a:gsLst>
                  <a:lin ang="5400000" scaled="0"/>
                </a:gradFill>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ea typeface="Segoe UI" pitchFamily="34" charset="0"/>
              <a:cs typeface="Segoe UI" pitchFamily="34" charset="0"/>
            </a:endParaRPr>
          </a:p>
        </p:txBody>
      </p:sp>
      <p:sp>
        <p:nvSpPr>
          <p:cNvPr id="6" name="Date Placeholder 5"/>
          <p:cNvSpPr>
            <a:spLocks noGrp="1"/>
          </p:cNvSpPr>
          <p:nvPr>
            <p:ph type="dt" idx="12"/>
          </p:nvPr>
        </p:nvSpPr>
        <p:spPr/>
        <p:txBody>
          <a:bodyPr/>
          <a:lstStyle/>
          <a:p>
            <a:fld id="{3DD48498-AF65-430B-9AF8-F2CAD4237719}" type="datetime1">
              <a:rPr lang="en-US" smtClean="0">
                <a:solidFill>
                  <a:prstClr val="black"/>
                </a:solidFill>
              </a:rPr>
              <a:pPr/>
              <a:t>4/11/2024</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B4008EB6-D09E-4580-8CD6-DDB14511944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25849926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7DD9FE5-1DD0-4AE8-BDF8-BD0173E9B7CC}" type="slidenum">
              <a:rPr lang="en-US" smtClean="0"/>
              <a:pPr>
                <a:defRPr/>
              </a:pPr>
              <a:t>4</a:t>
            </a:fld>
            <a:endParaRPr lang="en-US" dirty="0"/>
          </a:p>
        </p:txBody>
      </p:sp>
    </p:spTree>
    <p:extLst>
      <p:ext uri="{BB962C8B-B14F-4D97-AF65-F5344CB8AC3E}">
        <p14:creationId xmlns:p14="http://schemas.microsoft.com/office/powerpoint/2010/main" val="33994643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9536832-554E-4168-B051-664A2F68C9E5}"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517900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A6A90D-C55B-4BD1-A409-42A9D0B2F447}"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548935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9575" y="698500"/>
            <a:ext cx="6203950" cy="34909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1E8F868-135F-4084-8BEF-D4E1A0373E25}"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2358426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9536832-554E-4168-B051-664A2F68C9E5}"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3040266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1E8F868-135F-4084-8BEF-D4E1A0373E25}"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688709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p:cNvSpPr>
            <a:spLocks noGrp="1"/>
          </p:cNvSpPr>
          <p:nvPr>
            <p:ph type="sldNum" sz="quarter" idx="12"/>
          </p:nvPr>
        </p:nvSpPr>
        <p:spPr/>
        <p:txBody>
          <a:bodyPr/>
          <a:lstStyle/>
          <a:p>
            <a:fld id="{B4008EB6-D09E-4580-8CD6-DDB14511944F}" type="slidenum">
              <a:rPr lang="en-US" smtClean="0">
                <a:solidFill>
                  <a:prstClr val="black"/>
                </a:solidFill>
              </a:rPr>
              <a:pPr/>
              <a:t>11</a:t>
            </a:fld>
            <a:endParaRPr lang="en-US" dirty="0">
              <a:solidFill>
                <a:prstClr val="black"/>
              </a:solidFill>
            </a:endParaRPr>
          </a:p>
        </p:txBody>
      </p:sp>
      <p:sp>
        <p:nvSpPr>
          <p:cNvPr id="10" name="Date Placeholder 9"/>
          <p:cNvSpPr>
            <a:spLocks noGrp="1"/>
          </p:cNvSpPr>
          <p:nvPr>
            <p:ph type="dt" idx="13"/>
          </p:nvPr>
        </p:nvSpPr>
        <p:spPr/>
        <p:txBody>
          <a:bodyPr/>
          <a:lstStyle/>
          <a:p>
            <a:fld id="{EEDF3C4D-D87C-4908-890C-F1AD6E39936D}" type="datetime8">
              <a:rPr lang="en-US" smtClean="0">
                <a:solidFill>
                  <a:prstClr val="black"/>
                </a:solidFill>
              </a:rPr>
              <a:pPr/>
              <a:t>4/11/2024 9:46 PM</a:t>
            </a:fld>
            <a:endParaRPr lang="en-US" dirty="0">
              <a:solidFill>
                <a:prstClr val="black"/>
              </a:solidFill>
            </a:endParaRPr>
          </a:p>
        </p:txBody>
      </p:sp>
      <p:sp>
        <p:nvSpPr>
          <p:cNvPr id="11" name="Footer Placeholder 10"/>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12" name="Header Placeholder 11"/>
          <p:cNvSpPr>
            <a:spLocks noGrp="1"/>
          </p:cNvSpPr>
          <p:nvPr>
            <p:ph type="hdr" sz="quarter" idx="15"/>
          </p:nvPr>
        </p:nvSpPr>
        <p:spPr/>
        <p:txBody>
          <a:bodyPr/>
          <a:lstStyle/>
          <a:p>
            <a:endParaRPr lang="en-US" dirty="0">
              <a:solidFill>
                <a:prstClr val="black"/>
              </a:solidFill>
            </a:endParaRPr>
          </a:p>
        </p:txBody>
      </p:sp>
    </p:spTree>
    <p:extLst>
      <p:ext uri="{BB962C8B-B14F-4D97-AF65-F5344CB8AC3E}">
        <p14:creationId xmlns:p14="http://schemas.microsoft.com/office/powerpoint/2010/main" val="13360668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71538" y="483677"/>
            <a:ext cx="1811112" cy="387966"/>
          </a:xfrm>
          <a:prstGeom prst="rect">
            <a:avLst/>
          </a:prstGeom>
        </p:spPr>
      </p:pic>
      <p:pic>
        <p:nvPicPr>
          <p:cNvPr id="6"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058190" y="448802"/>
            <a:ext cx="2965328" cy="1283012"/>
          </a:xfrm>
          <a:prstGeom prst="rect">
            <a:avLst/>
          </a:prstGeom>
        </p:spPr>
      </p:pic>
    </p:spTree>
    <p:extLst>
      <p:ext uri="{BB962C8B-B14F-4D97-AF65-F5344CB8AC3E}">
        <p14:creationId xmlns:p14="http://schemas.microsoft.com/office/powerpoint/2010/main" val="1227595789"/>
      </p:ext>
    </p:extLst>
  </p:cSld>
  <p:clrMapOvr>
    <a:masterClrMapping/>
  </p:clrMapOvr>
  <p:transition>
    <p:fade/>
  </p:transition>
  <p:extLst>
    <p:ext uri="{DCECCB84-F9BA-43D5-87BE-67443E8EF086}">
      <p15:sldGuideLst xmlns:p15="http://schemas.microsoft.com/office/powerpoint/2012/main">
        <p15:guide id="1" pos="288">
          <p15:clr>
            <a:srgbClr val="C35EA4"/>
          </p15:clr>
        </p15:guide>
        <p15:guide id="2" pos="7546">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3448">
                      <a:schemeClr val="tx1"/>
                    </a:gs>
                    <a:gs pos="53000">
                      <a:schemeClr val="tx1"/>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472271686"/>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1"/>
          </p:nvPr>
        </p:nvSpPr>
        <p:spPr>
          <a:xfrm>
            <a:off x="274639" y="1212849"/>
            <a:ext cx="11889564" cy="2059025"/>
          </a:xfrm>
        </p:spPr>
        <p:txBody>
          <a:bodyPr/>
          <a:lstStyle>
            <a:lvl1pPr marL="0" indent="0">
              <a:buNone/>
              <a:defRPr>
                <a:gradFill>
                  <a:gsLst>
                    <a:gs pos="2920">
                      <a:schemeClr val="tx2"/>
                    </a:gs>
                    <a:gs pos="39000">
                      <a:schemeClr val="tx2"/>
                    </a:gs>
                  </a:gsLst>
                  <a:lin ang="5400000" scaled="0"/>
                </a:gradFill>
              </a:defRPr>
            </a:lvl1pPr>
            <a:lvl2pPr marL="28575" indent="0">
              <a:buNone/>
              <a:defRPr sz="2000"/>
            </a:lvl2pPr>
            <a:lvl3pPr marL="223838" indent="0">
              <a:buNone/>
              <a:defRPr sz="2000"/>
            </a:lvl3pPr>
            <a:lvl4pPr marL="476250" indent="0">
              <a:buNone/>
              <a:defRPr sz="1800"/>
            </a:lvl4pPr>
            <a:lvl5pPr marL="739775"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264873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color bullete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228302"/>
          </a:xfrm>
        </p:spPr>
        <p:txBody>
          <a:bodyPr>
            <a:spAutoFit/>
          </a:bodyPr>
          <a:lstStyle>
            <a:lvl1pPr>
              <a:buClr>
                <a:schemeClr val="tx2"/>
              </a:buClr>
              <a:defRPr>
                <a:gradFill>
                  <a:gsLst>
                    <a:gs pos="13869">
                      <a:schemeClr val="tx2"/>
                    </a:gs>
                    <a:gs pos="42000">
                      <a:schemeClr val="tx2"/>
                    </a:gs>
                  </a:gsLst>
                  <a:lin ang="5400000" scaled="0"/>
                </a:gradFill>
              </a:defRPr>
            </a:lvl1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547077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5109">
                      <a:schemeClr val="tx2"/>
                    </a:gs>
                    <a:gs pos="25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536079"/>
          </a:xfrm>
        </p:spPr>
        <p:txBody>
          <a:bodyPr wrap="square">
            <a:spAutoFit/>
          </a:bodyPr>
          <a:lstStyle>
            <a:lvl1pPr marL="0" indent="0">
              <a:spcBef>
                <a:spcPts val="1224"/>
              </a:spcBef>
              <a:buClr>
                <a:schemeClr val="tx1"/>
              </a:buClr>
              <a:buFont typeface="Wingdings" pitchFamily="2" charset="2"/>
              <a:buNone/>
              <a:defRPr sz="3600">
                <a:gradFill>
                  <a:gsLst>
                    <a:gs pos="100000">
                      <a:schemeClr val="tx2"/>
                    </a:gs>
                    <a:gs pos="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2251682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1"/>
              </a:buClr>
              <a:buFontTx/>
              <a:buBlip>
                <a:blip r:embed="rId2"/>
              </a:buBlip>
              <a:defRPr sz="36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 2-color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746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675439" y="1212849"/>
            <a:ext cx="5486399" cy="2603790"/>
          </a:xfrm>
        </p:spPr>
        <p:txBody>
          <a:bodyPr wrap="square">
            <a:spAutoFit/>
          </a:bodyPr>
          <a:lstStyle>
            <a:lvl1pPr marL="287338" indent="-287338">
              <a:spcBef>
                <a:spcPts val="1224"/>
              </a:spcBef>
              <a:buClr>
                <a:schemeClr val="tx2"/>
              </a:buClr>
              <a:buFontTx/>
              <a:buBlip>
                <a:blip r:embed="rId2"/>
              </a:buBlip>
              <a:defRPr sz="3600">
                <a:gradFill>
                  <a:gsLst>
                    <a:gs pos="5109">
                      <a:schemeClr val="tx2"/>
                    </a:gs>
                    <a:gs pos="100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652924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hoto Layout">
    <p:bg bwMode="gray">
      <p:bgPr>
        <a:solidFill>
          <a:srgbClr val="00205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0" y="1028"/>
            <a:ext cx="12436474" cy="6992469"/>
          </a:xfrm>
          <a:prstGeom prst="rect">
            <a:avLst/>
          </a:prstGeom>
        </p:spPr>
      </p:pic>
      <p:sp>
        <p:nvSpPr>
          <p:cNvPr id="14" name="Dark gradation bottom"/>
          <p:cNvSpPr/>
          <p:nvPr userDrawn="1"/>
        </p:nvSpPr>
        <p:spPr bwMode="gray">
          <a:xfrm flipV="1">
            <a:off x="0" y="-4"/>
            <a:ext cx="12446758" cy="6994525"/>
          </a:xfrm>
          <a:prstGeom prst="rect">
            <a:avLst/>
          </a:prstGeom>
          <a:gradFill flip="none" rotWithShape="1">
            <a:gsLst>
              <a:gs pos="0">
                <a:srgbClr val="000000">
                  <a:alpha val="73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Dark gradation top"/>
          <p:cNvSpPr/>
          <p:nvPr userDrawn="1"/>
        </p:nvSpPr>
        <p:spPr bwMode="gray">
          <a:xfrm>
            <a:off x="0" y="-1028"/>
            <a:ext cx="12446757" cy="6994525"/>
          </a:xfrm>
          <a:prstGeom prst="rect">
            <a:avLst/>
          </a:prstGeom>
          <a:gradFill flip="none" rotWithShape="1">
            <a:gsLst>
              <a:gs pos="0">
                <a:srgbClr val="000000">
                  <a:alpha val="50000"/>
                </a:srgbClr>
              </a:gs>
              <a:gs pos="40000">
                <a:srgbClr val="000000">
                  <a:alpha val="0"/>
                </a:srgbClr>
              </a:gs>
            </a:gsLst>
            <a:lin ang="270000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userDrawn="1"/>
        </p:nvSpPr>
        <p:spPr bwMode="gray">
          <a:xfrm>
            <a:off x="274638" y="2125663"/>
            <a:ext cx="6400800" cy="3657600"/>
          </a:xfrm>
          <a:prstGeom prst="rect">
            <a:avLst/>
          </a:prstGeom>
          <a:solidFill>
            <a:schemeClr val="bg2">
              <a:alpha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ltGray">
          <a:xfrm>
            <a:off x="273050" y="2125661"/>
            <a:ext cx="6402388" cy="2103119"/>
          </a:xfrm>
          <a:noFill/>
        </p:spPr>
        <p:txBody>
          <a:bodyPr vert="horz" wrap="square" lIns="146304" tIns="91440" rIns="146304" bIns="91440" rtlCol="0" anchor="t" anchorCtr="0">
            <a:noAutofit/>
          </a:bodyPr>
          <a:lstStyle>
            <a:lvl1pPr>
              <a:defRPr lang="en-US" sz="6000" spc="-100" baseline="0" dirty="0">
                <a:gradFill>
                  <a:gsLst>
                    <a:gs pos="5833">
                      <a:srgbClr val="FFFFFF"/>
                    </a:gs>
                    <a:gs pos="18000">
                      <a:srgbClr val="FFFFFF"/>
                    </a:gs>
                  </a:gsLst>
                  <a:lin ang="5400000" scaled="0"/>
                </a:gradFill>
              </a:defRPr>
            </a:lvl1pPr>
          </a:lstStyle>
          <a:p>
            <a:pPr lvl="0"/>
            <a:r>
              <a:rPr lang="en-US" dirty="0"/>
              <a:t>Presentation title</a:t>
            </a:r>
          </a:p>
        </p:txBody>
      </p:sp>
      <p:sp>
        <p:nvSpPr>
          <p:cNvPr id="3" name="Text Placeholder 2"/>
          <p:cNvSpPr>
            <a:spLocks noGrp="1"/>
          </p:cNvSpPr>
          <p:nvPr>
            <p:ph type="body" sz="quarter" idx="14" hasCustomPrompt="1"/>
          </p:nvPr>
        </p:nvSpPr>
        <p:spPr bwMode="ltGray">
          <a:xfrm>
            <a:off x="274638" y="4228783"/>
            <a:ext cx="6400800" cy="1554478"/>
          </a:xfrm>
        </p:spPr>
        <p:txBody>
          <a:bodyPr tIns="109728" bIns="109728">
            <a:noAutofit/>
          </a:bodyPr>
          <a:lstStyle>
            <a:lvl1pPr marL="0" indent="0">
              <a:spcBef>
                <a:spcPts val="0"/>
              </a:spcBef>
              <a:buNone/>
              <a:defRPr sz="3200">
                <a:gradFill>
                  <a:gsLst>
                    <a:gs pos="1250">
                      <a:srgbClr val="FFFFFF"/>
                    </a:gs>
                    <a:gs pos="99000">
                      <a:srgbClr val="FFFFFF"/>
                    </a:gs>
                  </a:gsLst>
                  <a:lin ang="5400000" scaled="0"/>
                </a:gradFill>
              </a:defRPr>
            </a:lvl1pPr>
          </a:lstStyle>
          <a:p>
            <a:pPr lvl="0"/>
            <a:r>
              <a:rPr lang="en-US" dirty="0"/>
              <a:t>Speaker Name</a:t>
            </a:r>
          </a:p>
        </p:txBody>
      </p:sp>
      <p:pic>
        <p:nvPicPr>
          <p:cNvPr id="11"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pic>
        <p:nvPicPr>
          <p:cNvPr id="12" name="TechEd 2014 logo white"/>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74108" y="448802"/>
            <a:ext cx="2965328" cy="1283012"/>
          </a:xfrm>
          <a:prstGeom prst="rect">
            <a:avLst/>
          </a:prstGeom>
        </p:spPr>
      </p:pic>
      <p:sp>
        <p:nvSpPr>
          <p:cNvPr id="6"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a:t>Session Code</a:t>
            </a:r>
          </a:p>
        </p:txBody>
      </p:sp>
    </p:spTree>
    <p:extLst>
      <p:ext uri="{BB962C8B-B14F-4D97-AF65-F5344CB8AC3E}">
        <p14:creationId xmlns:p14="http://schemas.microsoft.com/office/powerpoint/2010/main" val="146500361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82576" y="1211263"/>
            <a:ext cx="11889564" cy="917575"/>
          </a:xfrm>
        </p:spPr>
        <p:txBody>
          <a:bodyPr/>
          <a:lstStyle>
            <a:lvl1pPr>
              <a:defRPr sz="7200" baseline="0"/>
            </a:lvl1pPr>
          </a:lstStyle>
          <a:p>
            <a:r>
              <a:rPr lang="en-US"/>
              <a:t>Click to edit Master title style</a:t>
            </a:r>
            <a:endParaRPr lang="en-US" dirty="0"/>
          </a:p>
        </p:txBody>
      </p:sp>
    </p:spTree>
    <p:extLst>
      <p:ext uri="{BB962C8B-B14F-4D97-AF65-F5344CB8AC3E}">
        <p14:creationId xmlns:p14="http://schemas.microsoft.com/office/powerpoint/2010/main" val="291529329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ct Layout">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39016138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ct Layout_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13225" y="2125663"/>
            <a:ext cx="8219813" cy="1828800"/>
          </a:xfrm>
        </p:spPr>
        <p:txBody>
          <a:bodyPr/>
          <a:lstStyle>
            <a:lvl1pPr>
              <a:defRPr sz="6000" baseline="0"/>
            </a:lvl1pPr>
          </a:lstStyle>
          <a:p>
            <a:r>
              <a:rPr lang="en-US"/>
              <a:t>Click to edit Master title style</a:t>
            </a:r>
            <a:endParaRPr lang="en-US" dirty="0"/>
          </a:p>
        </p:txBody>
      </p:sp>
    </p:spTree>
    <p:extLst>
      <p:ext uri="{BB962C8B-B14F-4D97-AF65-F5344CB8AC3E}">
        <p14:creationId xmlns:p14="http://schemas.microsoft.com/office/powerpoint/2010/main" val="253860340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1201806"/>
            <a:ext cx="10058399" cy="917575"/>
          </a:xfrm>
        </p:spPr>
        <p:txBody>
          <a:bodyPr/>
          <a:lstStyle>
            <a:lvl1pPr marL="233363" indent="-233363">
              <a:defRPr sz="6000" baseline="0"/>
            </a:lvl1pPr>
          </a:lstStyle>
          <a:p>
            <a:r>
              <a:rPr lang="en-US" dirty="0"/>
              <a:t>“Sample quote goes here. Design is easier than it looks, and more important than it seems.”</a:t>
            </a:r>
          </a:p>
        </p:txBody>
      </p:sp>
      <p:sp>
        <p:nvSpPr>
          <p:cNvPr id="4" name="Text Placeholder 3"/>
          <p:cNvSpPr>
            <a:spLocks noGrp="1"/>
          </p:cNvSpPr>
          <p:nvPr>
            <p:ph type="body" sz="quarter" idx="10" hasCustomPrompt="1"/>
          </p:nvPr>
        </p:nvSpPr>
        <p:spPr>
          <a:xfrm>
            <a:off x="5761038" y="5126038"/>
            <a:ext cx="5486400" cy="1071062"/>
          </a:xfrm>
        </p:spPr>
        <p:txBody>
          <a:bodyPr/>
          <a:lstStyle>
            <a:lvl1pPr marL="0" indent="0">
              <a:spcBef>
                <a:spcPts val="0"/>
              </a:spcBef>
              <a:buNone/>
              <a:defRPr sz="3200" baseline="0">
                <a:latin typeface="+mj-lt"/>
              </a:defRPr>
            </a:lvl1pPr>
          </a:lstStyle>
          <a:p>
            <a:pPr lvl="0"/>
            <a:r>
              <a:rPr lang="en-US" dirty="0"/>
              <a:t>Author Name</a:t>
            </a:r>
          </a:p>
          <a:p>
            <a:pPr lvl="0"/>
            <a:r>
              <a:rPr lang="en-US" dirty="0"/>
              <a:t>Title</a:t>
            </a:r>
          </a:p>
        </p:txBody>
      </p:sp>
    </p:spTree>
    <p:extLst>
      <p:ext uri="{BB962C8B-B14F-4D97-AF65-F5344CB8AC3E}">
        <p14:creationId xmlns:p14="http://schemas.microsoft.com/office/powerpoint/2010/main" val="318336336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Layout_Accent Color 2">
    <p:bg>
      <p:bgPr>
        <a:solidFill>
          <a:schemeClr val="accent1"/>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1189038" y="2125663"/>
            <a:ext cx="10058399" cy="917575"/>
          </a:xfrm>
        </p:spPr>
        <p:txBody>
          <a:bodyPr/>
          <a:lstStyle>
            <a:lvl1pPr marL="282575" indent="-282575">
              <a:tabLst>
                <a:tab pos="282575" algn="l"/>
              </a:tabLst>
              <a:defRPr sz="6000" baseline="0"/>
            </a:lvl1pPr>
          </a:lstStyle>
          <a:p>
            <a:r>
              <a:rPr lang="en-US" dirty="0"/>
              <a:t>“	Add a quote here. Design is easier than it looks, and more important than it seems.”</a:t>
            </a:r>
          </a:p>
        </p:txBody>
      </p:sp>
      <p:sp>
        <p:nvSpPr>
          <p:cNvPr id="4" name="Text Placeholder 3"/>
          <p:cNvSpPr>
            <a:spLocks noGrp="1"/>
          </p:cNvSpPr>
          <p:nvPr>
            <p:ph type="body" sz="quarter" idx="10" hasCustomPrompt="1"/>
          </p:nvPr>
        </p:nvSpPr>
        <p:spPr>
          <a:xfrm>
            <a:off x="5761038" y="4868847"/>
            <a:ext cx="5486400" cy="1071062"/>
          </a:xfrm>
        </p:spPr>
        <p:txBody>
          <a:bodyPr/>
          <a:lstStyle>
            <a:lvl1pPr marL="0" indent="0">
              <a:spcBef>
                <a:spcPts val="0"/>
              </a:spcBef>
              <a:buNone/>
              <a:defRPr sz="3200" baseline="0">
                <a:latin typeface="+mj-lt"/>
              </a:defRPr>
            </a:lvl1pPr>
          </a:lstStyle>
          <a:p>
            <a:pPr lvl="0"/>
            <a:r>
              <a:rPr lang="en-US" dirty="0"/>
              <a:t>Author’s Name</a:t>
            </a:r>
          </a:p>
          <a:p>
            <a:pPr lvl="0"/>
            <a:r>
              <a:rPr lang="en-US" dirty="0"/>
              <a:t>Title</a:t>
            </a:r>
          </a:p>
        </p:txBody>
      </p:sp>
    </p:spTree>
    <p:extLst>
      <p:ext uri="{BB962C8B-B14F-4D97-AF65-F5344CB8AC3E}">
        <p14:creationId xmlns:p14="http://schemas.microsoft.com/office/powerpoint/2010/main" val="124333386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82576" y="2430462"/>
            <a:ext cx="11887200" cy="932563"/>
          </a:xfrm>
        </p:spPr>
        <p:txBody>
          <a:bodyPr/>
          <a:lstStyle>
            <a:lvl1pPr marL="0" indent="0">
              <a:buNone/>
              <a:defRPr sz="5400">
                <a:gradFill>
                  <a:gsLst>
                    <a:gs pos="3333">
                      <a:schemeClr val="tx1"/>
                    </a:gs>
                    <a:gs pos="3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p:txBody>
      </p:sp>
      <p:sp>
        <p:nvSpPr>
          <p:cNvPr id="4" name="Title 1"/>
          <p:cNvSpPr>
            <a:spLocks noGrp="1"/>
          </p:cNvSpPr>
          <p:nvPr>
            <p:ph type="title"/>
          </p:nvPr>
        </p:nvSpPr>
        <p:spPr>
          <a:xfrm>
            <a:off x="282576" y="1211263"/>
            <a:ext cx="11889564" cy="917575"/>
          </a:xfrm>
        </p:spPr>
        <p:txBody>
          <a:bodyPr/>
          <a:lstStyle>
            <a:lvl1pPr>
              <a:defRPr sz="7200" baseline="0">
                <a:gradFill>
                  <a:gsLst>
                    <a:gs pos="1250">
                      <a:schemeClr val="tx1"/>
                    </a:gs>
                    <a:gs pos="100000">
                      <a:schemeClr val="tx1"/>
                    </a:gs>
                  </a:gsLst>
                  <a:lin ang="5400000" scaled="0"/>
                </a:gradFill>
              </a:defRPr>
            </a:lvl1pPr>
          </a:lstStyle>
          <a:p>
            <a:r>
              <a:rPr lang="en-US"/>
              <a:t>Click to edit Master title style</a:t>
            </a:r>
            <a:endParaRPr lang="en-US" dirty="0"/>
          </a:p>
        </p:txBody>
      </p:sp>
    </p:spTree>
    <p:extLst>
      <p:ext uri="{BB962C8B-B14F-4D97-AF65-F5344CB8AC3E}">
        <p14:creationId xmlns:p14="http://schemas.microsoft.com/office/powerpoint/2010/main" val="48033091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bg>
      <p:bgPr>
        <a:solidFill>
          <a:srgbClr val="00205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1">
    <p:bg bwMode="auto">
      <p:bgPr>
        <a:solidFill>
          <a:srgbClr val="002050"/>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74703" y="2117165"/>
            <a:ext cx="8229535" cy="1837298"/>
          </a:xfrm>
          <a:noFill/>
        </p:spPr>
        <p:txBody>
          <a:bodyPr lIns="146304" tIns="91440" rIns="146304" bIns="91440" anchor="t" anchorCtr="0"/>
          <a:lstStyle>
            <a:lvl1pPr>
              <a:defRPr sz="6000" spc="-100" baseline="0">
                <a:gradFill>
                  <a:gsLst>
                    <a:gs pos="3333">
                      <a:schemeClr val="tx1"/>
                    </a:gs>
                    <a:gs pos="39000">
                      <a:schemeClr val="tx1"/>
                    </a:gs>
                  </a:gsLst>
                  <a:lin ang="5400000" scaled="0"/>
                </a:gradFill>
              </a:defRPr>
            </a:lvl1pPr>
          </a:lstStyle>
          <a:p>
            <a:r>
              <a:rPr lang="en-US" dirty="0"/>
              <a:t>Presentation title</a:t>
            </a:r>
          </a:p>
        </p:txBody>
      </p:sp>
      <p:pic>
        <p:nvPicPr>
          <p:cNvPr id="11"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pic>
        <p:nvPicPr>
          <p:cNvPr id="8" name="MS logo white"/>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gray">
          <a:xfrm>
            <a:off x="458332" y="6182440"/>
            <a:ext cx="1552931" cy="332660"/>
          </a:xfrm>
          <a:prstGeom prst="rect">
            <a:avLst/>
          </a:prstGeom>
        </p:spPr>
      </p:pic>
      <p:sp>
        <p:nvSpPr>
          <p:cNvPr id="7"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a:t>Session Code</a:t>
            </a: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4" orient="horz" pos="4406" userDrawn="1">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C9E"/>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7896568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ck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Wingdings" panose="05000000000000000000" pitchFamily="2" charset="2"/>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Wingdings" panose="05000000000000000000" pitchFamily="2" charset="2"/>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Wingdings" panose="05000000000000000000" pitchFamily="2" charset="2"/>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Wingdings" panose="05000000000000000000" pitchFamily="2" charset="2"/>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Wingdings" panose="05000000000000000000" pitchFamily="2" charset="2"/>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mj-lt"/>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352320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3" name="Rectangle 2"/>
          <p:cNvSpPr/>
          <p:nvPr userDrawn="1"/>
        </p:nvSpPr>
        <p:spPr bwMode="auto">
          <a:xfrm>
            <a:off x="274638" y="2125663"/>
            <a:ext cx="8229600" cy="3657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a:xfrm>
            <a:off x="274702" y="2125678"/>
            <a:ext cx="8229536" cy="1828786"/>
          </a:xfrm>
          <a:noFill/>
        </p:spPr>
        <p:txBody>
          <a:bodyPr lIns="146304" tIns="91440" rIns="146304" bIns="91440" anchor="t" anchorCtr="0"/>
          <a:lstStyle>
            <a:lvl1pPr>
              <a:defRPr sz="6000" spc="-100"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74701" y="3955786"/>
            <a:ext cx="8229537" cy="1828007"/>
          </a:xfrm>
          <a:noFill/>
        </p:spPr>
        <p:txBody>
          <a:bodyPr lIns="146304" tIns="109728" rIns="146304" bIns="109728">
            <a:noAutofit/>
          </a:bodyPr>
          <a:lstStyle>
            <a:lvl1pPr marL="0" indent="0">
              <a:spcBef>
                <a:spcPts val="0"/>
              </a:spcBef>
              <a:buNone/>
              <a:defRPr sz="3600" spc="0" baseline="0">
                <a:gradFill>
                  <a:gsLst>
                    <a:gs pos="2917">
                      <a:srgbClr val="FFFFFF"/>
                    </a:gs>
                    <a:gs pos="30000">
                      <a:srgbClr val="FFFFFF"/>
                    </a:gs>
                  </a:gsLst>
                  <a:lin ang="5400000" scaled="0"/>
                </a:gradFill>
                <a:latin typeface="+mj-lt"/>
              </a:defRPr>
            </a:lvl1pPr>
          </a:lstStyle>
          <a:p>
            <a:pPr lvl="0"/>
            <a:r>
              <a:rPr lang="en-US" dirty="0"/>
              <a:t>Speaker Name</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bwMode="invGray">
          <a:xfrm>
            <a:off x="458332" y="6182440"/>
            <a:ext cx="1552931" cy="332660"/>
          </a:xfrm>
          <a:prstGeom prst="rect">
            <a:avLst/>
          </a:prstGeom>
        </p:spPr>
      </p:pic>
      <p:pic>
        <p:nvPicPr>
          <p:cNvPr id="10" name="TechEd 2014 logo white"/>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74108" y="448802"/>
            <a:ext cx="2965328" cy="1283012"/>
          </a:xfrm>
          <a:prstGeom prst="rect">
            <a:avLst/>
          </a:prstGeom>
        </p:spPr>
      </p:pic>
      <p:sp>
        <p:nvSpPr>
          <p:cNvPr id="11" name="Text Placeholder 5"/>
          <p:cNvSpPr>
            <a:spLocks noGrp="1"/>
          </p:cNvSpPr>
          <p:nvPr>
            <p:ph type="body" sz="quarter" idx="15" hasCustomPrompt="1"/>
          </p:nvPr>
        </p:nvSpPr>
        <p:spPr>
          <a:xfrm>
            <a:off x="10333038" y="296863"/>
            <a:ext cx="1828800" cy="378565"/>
          </a:xfrm>
        </p:spPr>
        <p:txBody>
          <a:bodyPr/>
          <a:lstStyle>
            <a:lvl1pPr marL="0" indent="0" algn="r">
              <a:buNone/>
              <a:defRPr sz="1400" baseline="0"/>
            </a:lvl1pPr>
          </a:lstStyle>
          <a:p>
            <a:pPr lvl="0"/>
            <a:r>
              <a:rPr lang="en-US" dirty="0"/>
              <a:t>Session Code</a:t>
            </a:r>
          </a:p>
        </p:txBody>
      </p:sp>
    </p:spTree>
    <p:extLst>
      <p:ext uri="{BB962C8B-B14F-4D97-AF65-F5344CB8AC3E}">
        <p14:creationId xmlns:p14="http://schemas.microsoft.com/office/powerpoint/2010/main" val="13412447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bg bwMode="auto">
      <p:bgPr>
        <a:solidFill>
          <a:schemeClr val="accent1"/>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74638" y="3954463"/>
            <a:ext cx="8229589" cy="1829593"/>
          </a:xfrm>
          <a:noFill/>
        </p:spPr>
        <p:txBody>
          <a:bodyPr lIns="182880" tIns="146304" rIns="182880" bIns="146304">
            <a:noAutofit/>
          </a:bodyPr>
          <a:lstStyle>
            <a:lvl1pPr marL="0" indent="0">
              <a:spcBef>
                <a:spcPts val="0"/>
              </a:spcBef>
              <a:buNone/>
              <a:defRPr sz="3600" spc="0" baseline="0">
                <a:gradFill>
                  <a:gsLst>
                    <a:gs pos="0">
                      <a:srgbClr val="FFFFFF"/>
                    </a:gs>
                    <a:gs pos="100000">
                      <a:srgbClr val="FFFFFF"/>
                    </a:gs>
                  </a:gsLst>
                  <a:lin ang="5400000" scaled="0"/>
                </a:gradFill>
                <a:latin typeface="+mj-lt"/>
              </a:defRPr>
            </a:lvl1pPr>
          </a:lstStyle>
          <a:p>
            <a:pPr lvl="0"/>
            <a:r>
              <a:rPr lang="en-US" dirty="0"/>
              <a:t>Speaker Name</a:t>
            </a:r>
          </a:p>
        </p:txBody>
      </p:sp>
      <p:pic>
        <p:nvPicPr>
          <p:cNvPr id="6"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92386190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74702" y="1211287"/>
            <a:ext cx="8229536" cy="274317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74639" y="1209973"/>
            <a:ext cx="8229599" cy="2751698"/>
          </a:xfrm>
          <a:noFill/>
        </p:spPr>
        <p:txBody>
          <a:bodyPr tIns="91440" bIns="91440" anchor="t" anchorCtr="0"/>
          <a:lstStyle>
            <a:lvl1pPr>
              <a:defRPr sz="7200" spc="-100" baseline="0">
                <a:gradFill>
                  <a:gsLst>
                    <a:gs pos="5833">
                      <a:srgbClr val="FFFFFF"/>
                    </a:gs>
                    <a:gs pos="18000">
                      <a:srgbClr val="FFFFFF"/>
                    </a:gs>
                  </a:gsLst>
                  <a:lin ang="5400000" scaled="0"/>
                </a:gradFill>
              </a:defRPr>
            </a:lvl1pPr>
          </a:lstStyle>
          <a:p>
            <a:r>
              <a:rPr lang="en-US" dirty="0"/>
              <a:t>Video title</a:t>
            </a:r>
          </a:p>
        </p:txBody>
      </p:sp>
      <p:pic>
        <p:nvPicPr>
          <p:cNvPr id="5"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15941221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271539937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defRPr sz="8800" spc="-100" baseline="0">
                <a:gradFill>
                  <a:gsLst>
                    <a:gs pos="87586">
                      <a:srgbClr val="FFFFFF"/>
                    </a:gs>
                    <a:gs pos="52000">
                      <a:srgbClr val="FFFFFF"/>
                    </a:gs>
                  </a:gsLst>
                  <a:lin ang="5400000" scaled="0"/>
                </a:gradFill>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407535725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831975"/>
          </a:xfrm>
          <a:noFill/>
        </p:spPr>
        <p:txBody>
          <a:bodyPr tIns="91440" bIns="91440" anchor="t" anchorCtr="0"/>
          <a:lstStyle>
            <a:lvl1pPr algn="l" defTabSz="932742" rtl="0" eaLnBrk="1" latinLnBrk="0" hangingPunct="1">
              <a:lnSpc>
                <a:spcPct val="90000"/>
              </a:lnSpc>
              <a:spcBef>
                <a:spcPct val="0"/>
              </a:spcBef>
              <a:buNone/>
              <a:defRPr lang="en-US" sz="8800" b="0" kern="1200" cap="none" spc="-100" baseline="0" dirty="0">
                <a:ln w="3175">
                  <a:noFill/>
                </a:ln>
                <a:gradFill>
                  <a:gsLst>
                    <a:gs pos="84828">
                      <a:srgbClr val="FFFFFF"/>
                    </a:gs>
                    <a:gs pos="59000">
                      <a:srgbClr val="FFFFFF"/>
                    </a:gs>
                  </a:gsLst>
                  <a:lin ang="5400000" scaled="0"/>
                </a:gradFill>
                <a:effectLst/>
                <a:latin typeface="+mj-lt"/>
                <a:ea typeface="+mn-ea"/>
                <a:cs typeface="Segoe UI" pitchFamily="34" charset="0"/>
              </a:defRPr>
            </a:lvl1pPr>
          </a:lstStyle>
          <a:p>
            <a:r>
              <a:rPr lang="en-US" dirty="0"/>
              <a:t>Section title</a:t>
            </a:r>
          </a:p>
        </p:txBody>
      </p:sp>
      <p:pic>
        <p:nvPicPr>
          <p:cNvPr id="4" name="TechEd 2014 logo whit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76253691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0205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74640" y="1212851"/>
            <a:ext cx="11887198" cy="2228302"/>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userDrawn="1"/>
        </p:nvPicPr>
        <p:blipFill>
          <a:blip r:embed="rId33" cstate="email">
            <a:extLst>
              <a:ext uri="{28A0092B-C50C-407E-A947-70E740481C1C}">
                <a14:useLocalDpi xmlns:a14="http://schemas.microsoft.com/office/drawing/2010/main" val="0"/>
              </a:ext>
            </a:extLst>
          </a:blip>
          <a:stretch>
            <a:fillRect/>
          </a:stretch>
        </p:blipFill>
        <p:spPr>
          <a:xfrm rot="5400000">
            <a:off x="10532394" y="1944335"/>
            <a:ext cx="4298019" cy="409351"/>
          </a:xfrm>
          <a:prstGeom prst="rect">
            <a:avLst/>
          </a:prstGeom>
        </p:spPr>
      </p:pic>
    </p:spTree>
    <p:extLst>
      <p:ext uri="{BB962C8B-B14F-4D97-AF65-F5344CB8AC3E}">
        <p14:creationId xmlns:p14="http://schemas.microsoft.com/office/powerpoint/2010/main" val="1790270825"/>
      </p:ext>
    </p:extLst>
  </p:cSld>
  <p:clrMap bg1="dk1" tx1="lt1" bg2="dk2" tx2="lt2" accent1="accent1" accent2="accent2" accent3="accent3" accent4="accent4" accent5="accent5" accent6="accent6" hlink="hlink" folHlink="folHlink"/>
  <p:sldLayoutIdLst>
    <p:sldLayoutId id="2147484205" r:id="rId1"/>
    <p:sldLayoutId id="2147484276" r:id="rId2"/>
    <p:sldLayoutId id="2147484167" r:id="rId3"/>
    <p:sldLayoutId id="2147484166" r:id="rId4"/>
    <p:sldLayoutId id="2147484105" r:id="rId5"/>
    <p:sldLayoutId id="2147484182" r:id="rId6"/>
    <p:sldLayoutId id="2147484277" r:id="rId7"/>
    <p:sldLayoutId id="2147484130" r:id="rId8"/>
    <p:sldLayoutId id="2147484101" r:id="rId9"/>
    <p:sldLayoutId id="2147484102" r:id="rId10"/>
    <p:sldLayoutId id="2147484098" r:id="rId11"/>
    <p:sldLayoutId id="2147484212" r:id="rId12"/>
    <p:sldLayoutId id="2147484086" r:id="rId13"/>
    <p:sldLayoutId id="2147484211" r:id="rId14"/>
    <p:sldLayoutId id="2147484100" r:id="rId15"/>
    <p:sldLayoutId id="2147484213" r:id="rId16"/>
    <p:sldLayoutId id="2147484089" r:id="rId17"/>
    <p:sldLayoutId id="2147484214" r:id="rId18"/>
    <p:sldLayoutId id="2147484092" r:id="rId19"/>
    <p:sldLayoutId id="2147484190" r:id="rId20"/>
    <p:sldLayoutId id="2147484195" r:id="rId21"/>
    <p:sldLayoutId id="2147484209" r:id="rId22"/>
    <p:sldLayoutId id="2147484196" r:id="rId23"/>
    <p:sldLayoutId id="2147484208" r:id="rId24"/>
    <p:sldLayoutId id="2147484192" r:id="rId25"/>
    <p:sldLayoutId id="2147484093" r:id="rId26"/>
    <p:sldLayoutId id="2147484127" r:id="rId27"/>
    <p:sldLayoutId id="2147484128" r:id="rId28"/>
    <p:sldLayoutId id="2147484129" r:id="rId29"/>
    <p:sldLayoutId id="2147484203" r:id="rId30"/>
    <p:sldLayoutId id="2147484272" r:id="rId31"/>
  </p:sldLayoutIdLst>
  <p:transition>
    <p:fade/>
  </p:transition>
  <p:txStyles>
    <p:titleStyle>
      <a:lvl1pPr algn="l" defTabSz="932742" rtl="0" eaLnBrk="1" latinLnBrk="0" hangingPunct="1">
        <a:lnSpc>
          <a:spcPct val="90000"/>
        </a:lnSpc>
        <a:spcBef>
          <a:spcPct val="0"/>
        </a:spcBef>
        <a:buNone/>
        <a:defRPr lang="en-US" sz="54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
          <a:schemeClr val="tx1"/>
        </a:buClr>
        <a:buSzPct val="100000"/>
        <a:buFontTx/>
        <a:buBlip>
          <a:blip r:embed="rId34"/>
        </a:buBlip>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userDrawn="1">
          <p15:clr>
            <a:srgbClr val="5ACBF0"/>
          </p15:clr>
        </p15:guide>
        <p15:guide id="2" pos="173" userDrawn="1">
          <p15:clr>
            <a:srgbClr val="5ACBF0"/>
          </p15:clr>
        </p15:guide>
        <p15:guide id="3" pos="7661" userDrawn="1">
          <p15:clr>
            <a:srgbClr val="5ACBF0"/>
          </p15:clr>
        </p15:guide>
        <p15:guide id="4" orient="horz" pos="4219" userDrawn="1">
          <p15:clr>
            <a:srgbClr val="5ACBF0"/>
          </p15:clr>
        </p15:guide>
        <p15:guide id="5" pos="749" userDrawn="1">
          <p15:clr>
            <a:srgbClr val="5ACBF0"/>
          </p15:clr>
        </p15:guide>
        <p15:guide id="6" pos="1325" userDrawn="1">
          <p15:clr>
            <a:srgbClr val="5ACBF0"/>
          </p15:clr>
        </p15:guide>
        <p15:guide id="7" pos="1901" userDrawn="1">
          <p15:clr>
            <a:srgbClr val="5ACBF0"/>
          </p15:clr>
        </p15:guide>
        <p15:guide id="8" pos="2477" userDrawn="1">
          <p15:clr>
            <a:srgbClr val="5ACBF0"/>
          </p15:clr>
        </p15:guide>
        <p15:guide id="9" pos="3053" userDrawn="1">
          <p15:clr>
            <a:srgbClr val="5ACBF0"/>
          </p15:clr>
        </p15:guide>
        <p15:guide id="10" pos="3629" userDrawn="1">
          <p15:clr>
            <a:srgbClr val="5ACBF0"/>
          </p15:clr>
        </p15:guide>
        <p15:guide id="11" pos="4205" userDrawn="1">
          <p15:clr>
            <a:srgbClr val="5ACBF0"/>
          </p15:clr>
        </p15:guide>
        <p15:guide id="12" pos="4781" userDrawn="1">
          <p15:clr>
            <a:srgbClr val="5ACBF0"/>
          </p15:clr>
        </p15:guide>
        <p15:guide id="13" pos="5357" userDrawn="1">
          <p15:clr>
            <a:srgbClr val="5ACBF0"/>
          </p15:clr>
        </p15:guide>
        <p15:guide id="14" pos="5933" userDrawn="1">
          <p15:clr>
            <a:srgbClr val="5ACBF0"/>
          </p15:clr>
        </p15:guide>
        <p15:guide id="15" pos="6509" userDrawn="1">
          <p15:clr>
            <a:srgbClr val="5ACBF0"/>
          </p15:clr>
        </p15:guide>
        <p15:guide id="16" pos="7085" userDrawn="1">
          <p15:clr>
            <a:srgbClr val="5ACBF0"/>
          </p15:clr>
        </p15:guide>
        <p15:guide id="17" orient="horz" pos="763" userDrawn="1">
          <p15:clr>
            <a:srgbClr val="5ACBF0"/>
          </p15:clr>
        </p15:guide>
        <p15:guide id="18" orient="horz" pos="1339" userDrawn="1">
          <p15:clr>
            <a:srgbClr val="5ACBF0"/>
          </p15:clr>
        </p15:guide>
        <p15:guide id="19" orient="horz" pos="1915" userDrawn="1">
          <p15:clr>
            <a:srgbClr val="5ACBF0"/>
          </p15:clr>
        </p15:guide>
        <p15:guide id="20" orient="horz" pos="2491" userDrawn="1">
          <p15:clr>
            <a:srgbClr val="5ACBF0"/>
          </p15:clr>
        </p15:guide>
        <p15:guide id="21" orient="horz" pos="3067" userDrawn="1">
          <p15:clr>
            <a:srgbClr val="5ACBF0"/>
          </p15:clr>
        </p15:guide>
        <p15:guide id="22" orient="horz" pos="3643" userDrawn="1">
          <p15:clr>
            <a:srgbClr val="5ACBF0"/>
          </p15:clr>
        </p15:guide>
        <p15:guide id="23" pos="288" userDrawn="1">
          <p15:clr>
            <a:srgbClr val="C35EA4"/>
          </p15:clr>
        </p15:guide>
        <p15:guide id="24" pos="7546" userDrawn="1">
          <p15:clr>
            <a:srgbClr val="C35EA4"/>
          </p15:clr>
        </p15:guide>
        <p15:guide id="25" orient="horz" pos="302" userDrawn="1">
          <p15:clr>
            <a:srgbClr val="C35EA4"/>
          </p15:clr>
        </p15:guide>
        <p15:guide id="26" orient="horz" pos="4104"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www.microsoft.com/casestudies/Case_Study_Detail.aspx?CaseStudyID=710000003117" TargetMode="External"/><Relationship Id="rId2" Type="http://schemas.openxmlformats.org/officeDocument/2006/relationships/hyperlink" Target="http://www.microsoft.com/casestudies/Case_Study_Detail.aspx?CaseStudyID=710000003026" TargetMode="External"/><Relationship Id="rId1" Type="http://schemas.openxmlformats.org/officeDocument/2006/relationships/slideLayout" Target="../slideLayouts/slideLayout13.xml"/><Relationship Id="rId4" Type="http://schemas.openxmlformats.org/officeDocument/2006/relationships/hyperlink" Target="http://www.microsoft.com/casestudies/Microsoft-SQL-Server-2014/SBI-Liquidity-Market/Leading-Japanese-Financial-Firm-Accelerates-Trading-Platform-with-In-Memory-OLTP/710000003429" TargetMode="Externa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8" Type="http://schemas.openxmlformats.org/officeDocument/2006/relationships/hyperlink" Target="http://blogs.technet.com/b/dataplatforminsider/archive/2013/06/26/sql-server-2014-in-memory-technologies-blog-series-introduction.aspx" TargetMode="External"/><Relationship Id="rId3" Type="http://schemas.openxmlformats.org/officeDocument/2006/relationships/hyperlink" Target="http://download.microsoft.com/download/5/F/8/5F8D223F-E08B-41CC-8CE5-95B79908A872/SQL_Server_2014_In-Memory_OLTP_TDM_White_Paper.pdf" TargetMode="External"/><Relationship Id="rId7" Type="http://schemas.openxmlformats.org/officeDocument/2006/relationships/hyperlink" Target="http://msdn.microsoft.com/en-us/library/dn133186(v=sql.120).aspx" TargetMode="External"/><Relationship Id="rId2" Type="http://schemas.openxmlformats.org/officeDocument/2006/relationships/hyperlink" Target="http://sharepoint/sites/ET1/Hekaton/Hekaton%20-%20Sigmod2013%20final.docx" TargetMode="External"/><Relationship Id="rId1" Type="http://schemas.openxmlformats.org/officeDocument/2006/relationships/slideLayout" Target="../slideLayouts/slideLayout13.xml"/><Relationship Id="rId6" Type="http://schemas.openxmlformats.org/officeDocument/2006/relationships/hyperlink" Target="http://www.microsoftvirtualacademy.com/training-courses/mission-critical-performance-with-sql-server-2014-jump-start" TargetMode="External"/><Relationship Id="rId5" Type="http://schemas.openxmlformats.org/officeDocument/2006/relationships/hyperlink" Target="http://gsl.azurewebsites.net/Portals/0/Users/dewitt/talks/pass2013.final.zip" TargetMode="External"/><Relationship Id="rId4" Type="http://schemas.openxmlformats.org/officeDocument/2006/relationships/hyperlink" Target="http://www.youtube.com/watch?v=aW3-0G-SEj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8" Type="http://schemas.openxmlformats.org/officeDocument/2006/relationships/hyperlink" Target="http://msdn.microsoft.com/en-us/library/dn511655(v=sql.120).aspx" TargetMode="External"/><Relationship Id="rId3" Type="http://schemas.openxmlformats.org/officeDocument/2006/relationships/hyperlink" Target="http://www.youtube.com/watch?v=aW3-0G-SEj0" TargetMode="External"/><Relationship Id="rId7" Type="http://schemas.openxmlformats.org/officeDocument/2006/relationships/hyperlink" Target="http://download.microsoft.com/download/5/F/8/5F8D223F-E08B-41CC-8CE5-95B79908A872/SQL_Server_2014_In-Memory_OLTP_TDM_White_Paper.pdf" TargetMode="External"/><Relationship Id="rId2" Type="http://schemas.openxmlformats.org/officeDocument/2006/relationships/hyperlink" Target="http://sharepoint/sites/ET1/Hekaton/Hekaton%20-%20Sigmod2013%20final.docx" TargetMode="External"/><Relationship Id="rId1" Type="http://schemas.openxmlformats.org/officeDocument/2006/relationships/slideLayout" Target="../slideLayouts/slideLayout14.xml"/><Relationship Id="rId6" Type="http://schemas.openxmlformats.org/officeDocument/2006/relationships/hyperlink" Target="http://msdn.microsoft.com/en-us/library/dn673538.aspx" TargetMode="External"/><Relationship Id="rId5" Type="http://schemas.openxmlformats.org/officeDocument/2006/relationships/hyperlink" Target="http://www.microsoftvirtualacademy.com/training-courses/mission-critical-performance-with-sql-server-2014-jump-start" TargetMode="External"/><Relationship Id="rId10" Type="http://schemas.openxmlformats.org/officeDocument/2006/relationships/hyperlink" Target="http://msdn.microsoft.com/en-us/library/dn133186(v=sql.120).aspx" TargetMode="External"/><Relationship Id="rId4" Type="http://schemas.openxmlformats.org/officeDocument/2006/relationships/hyperlink" Target="http://gsl.azurewebsites.net/Portals/0/Users/dewitt/talks/pass2013.final.zip" TargetMode="External"/><Relationship Id="rId9" Type="http://schemas.openxmlformats.org/officeDocument/2006/relationships/hyperlink" Target="http://blogs.technet.com/b/dataplatforminsider/archive/2013/06/26/sql-server-2014-in-memory-technologies-blog-series-introduction.aspx"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hyperlink" Target="http://www.microsoft.com/learning" TargetMode="External"/><Relationship Id="rId7"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hyperlink" Target="http://channel9.msdn.com/Events/TechEd" TargetMode="External"/><Relationship Id="rId5" Type="http://schemas.openxmlformats.org/officeDocument/2006/relationships/hyperlink" Target="http://microsoft.com/technet" TargetMode="External"/><Relationship Id="rId4" Type="http://schemas.openxmlformats.org/officeDocument/2006/relationships/hyperlink" Target="http://microsoft.com/msd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9.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Optimized Table Investment</a:t>
            </a:r>
          </a:p>
        </p:txBody>
      </p:sp>
      <p:sp>
        <p:nvSpPr>
          <p:cNvPr id="4" name="Rectangle 3"/>
          <p:cNvSpPr/>
          <p:nvPr/>
        </p:nvSpPr>
        <p:spPr>
          <a:xfrm>
            <a:off x="1834420" y="1256585"/>
            <a:ext cx="2098904" cy="727806"/>
          </a:xfrm>
          <a:prstGeom prst="rect">
            <a:avLst/>
          </a:prstGeom>
          <a:solidFill>
            <a:schemeClr val="bg2"/>
          </a:solidFill>
        </p:spPr>
        <p:txBody>
          <a:bodyPr wrap="square" anchor="ctr">
            <a:noAutofit/>
          </a:bodyPr>
          <a:lstStyle/>
          <a:p>
            <a:pPr algn="ctr" defTabSz="699406">
              <a:lnSpc>
                <a:spcPct val="90000"/>
              </a:lnSpc>
              <a:spcAft>
                <a:spcPts val="459"/>
              </a:spcAft>
            </a:pPr>
            <a:r>
              <a:rPr lang="en-US" sz="2040" b="1" dirty="0">
                <a:latin typeface="Segoe UI Light"/>
                <a:ea typeface="Segoe UI" pitchFamily="34" charset="0"/>
                <a:cs typeface="Segoe UI" pitchFamily="34" charset="0"/>
              </a:rPr>
              <a:t>In-Memory Technologies</a:t>
            </a:r>
          </a:p>
        </p:txBody>
      </p:sp>
      <p:sp>
        <p:nvSpPr>
          <p:cNvPr id="9" name="Rectangle 8"/>
          <p:cNvSpPr/>
          <p:nvPr/>
        </p:nvSpPr>
        <p:spPr>
          <a:xfrm>
            <a:off x="4042940" y="1256584"/>
            <a:ext cx="2098904" cy="727807"/>
          </a:xfrm>
          <a:prstGeom prst="rect">
            <a:avLst/>
          </a:prstGeom>
          <a:solidFill>
            <a:schemeClr val="bg2"/>
          </a:solidFill>
        </p:spPr>
        <p:txBody>
          <a:bodyPr wrap="square" anchor="ctr">
            <a:noAutofit/>
          </a:bodyPr>
          <a:lstStyle/>
          <a:p>
            <a:pPr algn="ctr" defTabSz="699406">
              <a:lnSpc>
                <a:spcPct val="90000"/>
              </a:lnSpc>
              <a:spcAft>
                <a:spcPts val="459"/>
              </a:spcAft>
            </a:pPr>
            <a:r>
              <a:rPr lang="en-US" sz="2040" b="1" dirty="0">
                <a:latin typeface="Segoe UI Light"/>
                <a:ea typeface="Segoe UI" pitchFamily="34" charset="0"/>
                <a:cs typeface="Segoe UI" pitchFamily="34" charset="0"/>
              </a:rPr>
              <a:t>Enhanced </a:t>
            </a:r>
          </a:p>
          <a:p>
            <a:pPr algn="ctr" defTabSz="699406">
              <a:lnSpc>
                <a:spcPct val="90000"/>
              </a:lnSpc>
              <a:spcAft>
                <a:spcPts val="459"/>
              </a:spcAft>
            </a:pPr>
            <a:r>
              <a:rPr lang="en-US" sz="2040" b="1" dirty="0">
                <a:latin typeface="Segoe UI Light"/>
                <a:ea typeface="Segoe UI" pitchFamily="34" charset="0"/>
                <a:cs typeface="Segoe UI" pitchFamily="34" charset="0"/>
              </a:rPr>
              <a:t>High Availability </a:t>
            </a:r>
          </a:p>
        </p:txBody>
      </p:sp>
      <p:sp>
        <p:nvSpPr>
          <p:cNvPr id="10" name="Rectangle 9"/>
          <p:cNvSpPr/>
          <p:nvPr/>
        </p:nvSpPr>
        <p:spPr>
          <a:xfrm>
            <a:off x="6280377" y="1256584"/>
            <a:ext cx="2098904" cy="727807"/>
          </a:xfrm>
          <a:prstGeom prst="rect">
            <a:avLst/>
          </a:prstGeom>
          <a:solidFill>
            <a:schemeClr val="bg2"/>
          </a:solidFill>
        </p:spPr>
        <p:txBody>
          <a:bodyPr wrap="square" anchor="ctr">
            <a:noAutofit/>
          </a:bodyPr>
          <a:lstStyle/>
          <a:p>
            <a:pPr algn="ctr" defTabSz="699406">
              <a:lnSpc>
                <a:spcPct val="90000"/>
              </a:lnSpc>
              <a:spcAft>
                <a:spcPts val="459"/>
              </a:spcAft>
            </a:pPr>
            <a:r>
              <a:rPr lang="en-US" sz="2040" b="1" dirty="0">
                <a:latin typeface="Segoe UI Light"/>
                <a:ea typeface="Segoe UI" pitchFamily="34" charset="0"/>
                <a:cs typeface="Segoe UI" pitchFamily="34" charset="0"/>
              </a:rPr>
              <a:t>New Hybrid </a:t>
            </a:r>
          </a:p>
          <a:p>
            <a:pPr algn="ctr" defTabSz="699406">
              <a:lnSpc>
                <a:spcPct val="90000"/>
              </a:lnSpc>
              <a:spcAft>
                <a:spcPts val="459"/>
              </a:spcAft>
            </a:pPr>
            <a:r>
              <a:rPr lang="en-US" sz="2040" b="1" dirty="0">
                <a:latin typeface="Segoe UI Light"/>
                <a:ea typeface="Segoe UI" pitchFamily="34" charset="0"/>
                <a:cs typeface="Segoe UI" pitchFamily="34" charset="0"/>
              </a:rPr>
              <a:t>Scenarios</a:t>
            </a:r>
          </a:p>
        </p:txBody>
      </p:sp>
      <p:sp>
        <p:nvSpPr>
          <p:cNvPr id="7" name="Rectangle 6"/>
          <p:cNvSpPr/>
          <p:nvPr/>
        </p:nvSpPr>
        <p:spPr>
          <a:xfrm>
            <a:off x="1824797" y="2014693"/>
            <a:ext cx="2105743" cy="3839897"/>
          </a:xfrm>
          <a:prstGeom prst="rect">
            <a:avLst/>
          </a:prstGeom>
          <a:solidFill>
            <a:schemeClr val="accent1"/>
          </a:solidFill>
        </p:spPr>
        <p:txBody>
          <a:bodyPr wrap="square">
            <a:normAutofit/>
          </a:bodyPr>
          <a:lstStyle/>
          <a:p>
            <a:pPr defTabSz="699406">
              <a:lnSpc>
                <a:spcPct val="90000"/>
              </a:lnSpc>
              <a:spcAft>
                <a:spcPts val="459"/>
              </a:spcAft>
            </a:pPr>
            <a:r>
              <a:rPr lang="en-US" sz="1836" b="1" dirty="0">
                <a:solidFill>
                  <a:srgbClr val="FFFFFF"/>
                </a:solidFill>
              </a:rPr>
              <a:t>In-Memory OLTP</a:t>
            </a:r>
          </a:p>
          <a:p>
            <a:pPr marL="218636" indent="-218636" defTabSz="699406">
              <a:lnSpc>
                <a:spcPct val="90000"/>
              </a:lnSpc>
              <a:spcAft>
                <a:spcPts val="459"/>
              </a:spcAft>
              <a:buFont typeface="Arial" pitchFamily="34" charset="0"/>
              <a:buChar char="•"/>
            </a:pPr>
            <a:r>
              <a:rPr lang="en-US" sz="1224">
                <a:solidFill>
                  <a:srgbClr val="FFFFFF"/>
                </a:solidFill>
                <a:ea typeface="Segoe UI" pitchFamily="34" charset="0"/>
                <a:cs typeface="Segoe UI" pitchFamily="34" charset="0"/>
              </a:rPr>
              <a:t>5-25x performance </a:t>
            </a:r>
            <a:r>
              <a:rPr lang="en-US" sz="1224" dirty="0">
                <a:solidFill>
                  <a:srgbClr val="FFFFFF"/>
                </a:solidFill>
                <a:ea typeface="Segoe UI" pitchFamily="34" charset="0"/>
                <a:cs typeface="Segoe UI" pitchFamily="34" charset="0"/>
              </a:rPr>
              <a:t>gain for OLTP integrated into SQL Server</a:t>
            </a:r>
          </a:p>
          <a:p>
            <a:pPr marL="218636" indent="-218636" defTabSz="699406">
              <a:lnSpc>
                <a:spcPct val="90000"/>
              </a:lnSpc>
              <a:spcAft>
                <a:spcPts val="459"/>
              </a:spcAft>
              <a:buFont typeface="Arial" pitchFamily="34" charset="0"/>
              <a:buChar char="•"/>
            </a:pPr>
            <a:endParaRPr lang="en-US" sz="714" dirty="0">
              <a:solidFill>
                <a:srgbClr val="FFFFFF"/>
              </a:solidFill>
              <a:ea typeface="Segoe UI" pitchFamily="34" charset="0"/>
              <a:cs typeface="Segoe UI" pitchFamily="34" charset="0"/>
            </a:endParaRPr>
          </a:p>
          <a:p>
            <a:pPr defTabSz="699406">
              <a:lnSpc>
                <a:spcPct val="90000"/>
              </a:lnSpc>
              <a:spcAft>
                <a:spcPts val="459"/>
              </a:spcAft>
            </a:pPr>
            <a:r>
              <a:rPr lang="en-US" sz="1836" b="1" dirty="0">
                <a:solidFill>
                  <a:srgbClr val="FFFFFF"/>
                </a:solidFill>
              </a:rPr>
              <a:t>In-Memory DW</a:t>
            </a:r>
          </a:p>
          <a:p>
            <a:pPr marL="218636" indent="-218636" defTabSz="699406">
              <a:lnSpc>
                <a:spcPct val="90000"/>
              </a:lnSpc>
              <a:spcAft>
                <a:spcPts val="459"/>
              </a:spcAft>
              <a:buFont typeface="Arial" pitchFamily="34" charset="0"/>
              <a:buChar char="•"/>
            </a:pPr>
            <a:r>
              <a:rPr lang="en-US" sz="1224">
                <a:solidFill>
                  <a:srgbClr val="FFFFFF"/>
                </a:solidFill>
                <a:ea typeface="Segoe UI" pitchFamily="34" charset="0"/>
                <a:cs typeface="Segoe UI" pitchFamily="34" charset="0"/>
              </a:rPr>
              <a:t>5-25x performance </a:t>
            </a:r>
            <a:r>
              <a:rPr lang="en-US" sz="1224" dirty="0">
                <a:solidFill>
                  <a:srgbClr val="FFFFFF"/>
                </a:solidFill>
                <a:ea typeface="Segoe UI" pitchFamily="34" charset="0"/>
                <a:cs typeface="Segoe UI" pitchFamily="34" charset="0"/>
              </a:rPr>
              <a:t>gain and high data compression </a:t>
            </a:r>
          </a:p>
          <a:p>
            <a:pPr marL="218636" indent="-218636" defTabSz="699406">
              <a:lnSpc>
                <a:spcPct val="90000"/>
              </a:lnSpc>
              <a:spcAft>
                <a:spcPts val="459"/>
              </a:spcAft>
              <a:buFont typeface="Arial" pitchFamily="34" charset="0"/>
              <a:buChar char="•"/>
            </a:pPr>
            <a:r>
              <a:rPr lang="en-US" sz="1224" dirty="0">
                <a:solidFill>
                  <a:srgbClr val="FFFFFF"/>
                </a:solidFill>
                <a:ea typeface="Segoe UI" pitchFamily="34" charset="0"/>
                <a:cs typeface="Segoe UI" pitchFamily="34" charset="0"/>
              </a:rPr>
              <a:t>Updatable and clustered</a:t>
            </a:r>
          </a:p>
          <a:p>
            <a:pPr marL="218636" indent="-218636" defTabSz="699406">
              <a:lnSpc>
                <a:spcPct val="90000"/>
              </a:lnSpc>
              <a:spcAft>
                <a:spcPts val="459"/>
              </a:spcAft>
              <a:buFont typeface="Arial" pitchFamily="34" charset="0"/>
              <a:buChar char="•"/>
            </a:pPr>
            <a:endParaRPr lang="en-US" sz="1224" dirty="0">
              <a:solidFill>
                <a:srgbClr val="FFFFFF"/>
              </a:solidFill>
              <a:ea typeface="Segoe UI" pitchFamily="34" charset="0"/>
              <a:cs typeface="Segoe UI" pitchFamily="34" charset="0"/>
            </a:endParaRPr>
          </a:p>
          <a:p>
            <a:pPr defTabSz="699406">
              <a:lnSpc>
                <a:spcPct val="90000"/>
              </a:lnSpc>
              <a:spcAft>
                <a:spcPts val="459"/>
              </a:spcAft>
            </a:pPr>
            <a:r>
              <a:rPr lang="en-US" sz="1836" b="1" dirty="0">
                <a:solidFill>
                  <a:srgbClr val="FFFFFF"/>
                </a:solidFill>
                <a:ea typeface="Segoe UI" pitchFamily="34" charset="0"/>
                <a:cs typeface="Segoe UI" pitchFamily="34" charset="0"/>
              </a:rPr>
              <a:t>SSD </a:t>
            </a:r>
            <a:r>
              <a:rPr lang="en-US" sz="1836" b="1" dirty="0" err="1">
                <a:solidFill>
                  <a:srgbClr val="FFFFFF"/>
                </a:solidFill>
                <a:ea typeface="Segoe UI" pitchFamily="34" charset="0"/>
                <a:cs typeface="Segoe UI" pitchFamily="34" charset="0"/>
              </a:rPr>
              <a:t>Bufferpool</a:t>
            </a:r>
            <a:r>
              <a:rPr lang="en-US" sz="1836" b="1" dirty="0">
                <a:solidFill>
                  <a:srgbClr val="FFFFFF"/>
                </a:solidFill>
                <a:ea typeface="Segoe UI" pitchFamily="34" charset="0"/>
                <a:cs typeface="Segoe UI" pitchFamily="34" charset="0"/>
              </a:rPr>
              <a:t> Extension</a:t>
            </a:r>
          </a:p>
          <a:p>
            <a:pPr marL="262363" indent="-262363" defTabSz="699406">
              <a:lnSpc>
                <a:spcPct val="90000"/>
              </a:lnSpc>
              <a:spcAft>
                <a:spcPts val="459"/>
              </a:spcAft>
              <a:buFont typeface="Arial" panose="020B0604020202020204" pitchFamily="34" charset="0"/>
              <a:buChar char="•"/>
            </a:pPr>
            <a:r>
              <a:rPr lang="en-US" sz="1224" dirty="0">
                <a:solidFill>
                  <a:srgbClr val="FFFFFF"/>
                </a:solidFill>
                <a:ea typeface="Segoe UI" pitchFamily="34" charset="0"/>
                <a:cs typeface="Segoe UI" pitchFamily="34" charset="0"/>
              </a:rPr>
              <a:t>4-10X of RAM and up to 3X performance gain transparently for apps</a:t>
            </a:r>
          </a:p>
        </p:txBody>
      </p:sp>
      <p:sp>
        <p:nvSpPr>
          <p:cNvPr id="24" name="Rectangle 23"/>
          <p:cNvSpPr/>
          <p:nvPr/>
        </p:nvSpPr>
        <p:spPr>
          <a:xfrm>
            <a:off x="4067066" y="2014692"/>
            <a:ext cx="2098904" cy="3850136"/>
          </a:xfrm>
          <a:prstGeom prst="rect">
            <a:avLst/>
          </a:prstGeom>
          <a:solidFill>
            <a:schemeClr val="accent1"/>
          </a:solidFill>
        </p:spPr>
        <p:txBody>
          <a:bodyPr wrap="square">
            <a:normAutofit/>
          </a:bodyPr>
          <a:lstStyle/>
          <a:p>
            <a:pPr defTabSz="699406">
              <a:lnSpc>
                <a:spcPct val="90000"/>
              </a:lnSpc>
              <a:spcAft>
                <a:spcPts val="459"/>
              </a:spcAft>
            </a:pPr>
            <a:r>
              <a:rPr lang="en-US" sz="1836" b="1" dirty="0">
                <a:solidFill>
                  <a:srgbClr val="FFFFFF"/>
                </a:solidFill>
              </a:rPr>
              <a:t>Always On Enhancements </a:t>
            </a:r>
          </a:p>
          <a:p>
            <a:pPr marL="218636" indent="-218636" defTabSz="699406">
              <a:lnSpc>
                <a:spcPct val="90000"/>
              </a:lnSpc>
              <a:spcAft>
                <a:spcPts val="459"/>
              </a:spcAft>
              <a:buFont typeface="Arial" pitchFamily="34" charset="0"/>
              <a:buChar char="•"/>
            </a:pPr>
            <a:r>
              <a:rPr lang="en-US" sz="1224" dirty="0">
                <a:solidFill>
                  <a:srgbClr val="FFFFFF"/>
                </a:solidFill>
              </a:rPr>
              <a:t>Increased availability and improved manageability of active secondaries</a:t>
            </a:r>
          </a:p>
          <a:p>
            <a:pPr defTabSz="699406">
              <a:lnSpc>
                <a:spcPct val="90000"/>
              </a:lnSpc>
              <a:spcAft>
                <a:spcPts val="459"/>
              </a:spcAft>
            </a:pPr>
            <a:endParaRPr lang="en-US" sz="918" u="sng" dirty="0">
              <a:solidFill>
                <a:srgbClr val="FFFFFF"/>
              </a:solidFill>
              <a:ea typeface="Segoe UI" pitchFamily="34" charset="0"/>
              <a:cs typeface="Segoe UI" pitchFamily="34" charset="0"/>
            </a:endParaRPr>
          </a:p>
          <a:p>
            <a:pPr defTabSz="699406">
              <a:lnSpc>
                <a:spcPct val="90000"/>
              </a:lnSpc>
              <a:spcAft>
                <a:spcPts val="459"/>
              </a:spcAft>
            </a:pPr>
            <a:r>
              <a:rPr lang="en-US" sz="1836" b="1" dirty="0">
                <a:solidFill>
                  <a:srgbClr val="FFFFFF"/>
                </a:solidFill>
                <a:ea typeface="Segoe UI" pitchFamily="34" charset="0"/>
                <a:cs typeface="Segoe UI" pitchFamily="34" charset="0"/>
              </a:rPr>
              <a:t>Online Database Operations</a:t>
            </a:r>
          </a:p>
          <a:p>
            <a:pPr marL="218636" indent="-218636" defTabSz="699406">
              <a:lnSpc>
                <a:spcPct val="90000"/>
              </a:lnSpc>
              <a:spcAft>
                <a:spcPts val="459"/>
              </a:spcAft>
              <a:buFont typeface="Arial" pitchFamily="34" charset="0"/>
              <a:buChar char="•"/>
            </a:pPr>
            <a:r>
              <a:rPr lang="en-US" sz="1224" dirty="0">
                <a:solidFill>
                  <a:srgbClr val="FFFFFF"/>
                </a:solidFill>
                <a:ea typeface="Segoe UI" pitchFamily="34" charset="0"/>
                <a:cs typeface="Segoe UI" pitchFamily="34" charset="0"/>
              </a:rPr>
              <a:t>Increased availability for index/partition maintenance</a:t>
            </a:r>
          </a:p>
        </p:txBody>
      </p:sp>
      <p:sp>
        <p:nvSpPr>
          <p:cNvPr id="25" name="Rectangle 24"/>
          <p:cNvSpPr/>
          <p:nvPr/>
        </p:nvSpPr>
        <p:spPr>
          <a:xfrm>
            <a:off x="6278370" y="2017089"/>
            <a:ext cx="2101519" cy="3847739"/>
          </a:xfrm>
          <a:prstGeom prst="rect">
            <a:avLst/>
          </a:prstGeom>
          <a:solidFill>
            <a:schemeClr val="accent1"/>
          </a:solidFill>
        </p:spPr>
        <p:txBody>
          <a:bodyPr wrap="square">
            <a:normAutofit/>
          </a:bodyPr>
          <a:lstStyle/>
          <a:p>
            <a:pPr defTabSz="699406">
              <a:lnSpc>
                <a:spcPct val="90000"/>
              </a:lnSpc>
              <a:spcAft>
                <a:spcPts val="459"/>
              </a:spcAft>
            </a:pPr>
            <a:r>
              <a:rPr lang="en-US" sz="1836" b="1" dirty="0">
                <a:solidFill>
                  <a:srgbClr val="FFFFFF"/>
                </a:solidFill>
              </a:rPr>
              <a:t>Backup to Azure</a:t>
            </a:r>
          </a:p>
          <a:p>
            <a:pPr marL="218636" indent="-218636" defTabSz="699406">
              <a:lnSpc>
                <a:spcPct val="90000"/>
              </a:lnSpc>
              <a:spcAft>
                <a:spcPts val="459"/>
              </a:spcAft>
              <a:buFont typeface="Arial" pitchFamily="34" charset="0"/>
              <a:buChar char="•"/>
            </a:pPr>
            <a:r>
              <a:rPr lang="en-US" sz="1224" dirty="0">
                <a:solidFill>
                  <a:srgbClr val="FFFFFF"/>
                </a:solidFill>
              </a:rPr>
              <a:t>Easy to implement and cost effective Disaster Recovery solution to Azure Storage</a:t>
            </a:r>
            <a:endParaRPr lang="en-US" sz="816" dirty="0">
              <a:solidFill>
                <a:srgbClr val="FFFFFF"/>
              </a:solidFill>
            </a:endParaRPr>
          </a:p>
          <a:p>
            <a:pPr defTabSz="699406">
              <a:lnSpc>
                <a:spcPct val="90000"/>
              </a:lnSpc>
              <a:spcAft>
                <a:spcPts val="459"/>
              </a:spcAft>
            </a:pPr>
            <a:endParaRPr lang="en-US" sz="816" dirty="0">
              <a:solidFill>
                <a:srgbClr val="FFFFFF"/>
              </a:solidFill>
            </a:endParaRPr>
          </a:p>
          <a:p>
            <a:pPr defTabSz="699406">
              <a:lnSpc>
                <a:spcPct val="90000"/>
              </a:lnSpc>
              <a:spcAft>
                <a:spcPts val="459"/>
              </a:spcAft>
            </a:pPr>
            <a:r>
              <a:rPr lang="en-US" sz="1836" b="1" dirty="0">
                <a:solidFill>
                  <a:srgbClr val="FFFFFF"/>
                </a:solidFill>
                <a:ea typeface="Segoe UI" pitchFamily="34" charset="0"/>
                <a:cs typeface="Segoe UI" pitchFamily="34" charset="0"/>
              </a:rPr>
              <a:t>HA to Azure VM</a:t>
            </a:r>
          </a:p>
          <a:p>
            <a:pPr marL="218636" indent="-218636" defTabSz="699406">
              <a:lnSpc>
                <a:spcPct val="90000"/>
              </a:lnSpc>
              <a:spcAft>
                <a:spcPts val="459"/>
              </a:spcAft>
              <a:buFont typeface="Arial" pitchFamily="34" charset="0"/>
              <a:buChar char="•"/>
            </a:pPr>
            <a:r>
              <a:rPr lang="en-US" sz="1224" dirty="0">
                <a:solidFill>
                  <a:srgbClr val="FFFFFF"/>
                </a:solidFill>
                <a:ea typeface="Segoe UI" pitchFamily="34" charset="0"/>
                <a:cs typeface="Segoe UI" pitchFamily="34" charset="0"/>
              </a:rPr>
              <a:t>Easy to implement and cost effective high availability solution with Windows Azure VM</a:t>
            </a:r>
          </a:p>
          <a:p>
            <a:pPr marL="218636" indent="-218636" defTabSz="699406">
              <a:lnSpc>
                <a:spcPct val="90000"/>
              </a:lnSpc>
              <a:spcAft>
                <a:spcPts val="459"/>
              </a:spcAft>
              <a:buFont typeface="Arial" pitchFamily="34" charset="0"/>
              <a:buChar char="•"/>
            </a:pPr>
            <a:endParaRPr lang="en-US" sz="1224" dirty="0">
              <a:solidFill>
                <a:srgbClr val="FFFFFF"/>
              </a:solidFill>
              <a:ea typeface="Segoe UI" pitchFamily="34" charset="0"/>
              <a:cs typeface="Segoe UI" pitchFamily="34" charset="0"/>
            </a:endParaRPr>
          </a:p>
          <a:p>
            <a:pPr defTabSz="699406">
              <a:lnSpc>
                <a:spcPct val="90000"/>
              </a:lnSpc>
              <a:spcAft>
                <a:spcPts val="459"/>
              </a:spcAft>
            </a:pPr>
            <a:r>
              <a:rPr lang="en-US" sz="1836" b="1" dirty="0">
                <a:solidFill>
                  <a:srgbClr val="FFFFFF"/>
                </a:solidFill>
                <a:ea typeface="Segoe UI" pitchFamily="34" charset="0"/>
                <a:cs typeface="Segoe UI" pitchFamily="34" charset="0"/>
              </a:rPr>
              <a:t>Deploy to Azure</a:t>
            </a:r>
          </a:p>
          <a:p>
            <a:pPr marL="131182" indent="-131182" defTabSz="699406">
              <a:lnSpc>
                <a:spcPct val="90000"/>
              </a:lnSpc>
              <a:spcAft>
                <a:spcPts val="459"/>
              </a:spcAft>
              <a:buFont typeface="Arial" panose="020B0604020202020204" pitchFamily="34" charset="0"/>
              <a:buChar char="•"/>
            </a:pPr>
            <a:r>
              <a:rPr lang="en-US" sz="1224" dirty="0">
                <a:solidFill>
                  <a:srgbClr val="FFFFFF"/>
                </a:solidFill>
                <a:ea typeface="Segoe UI" pitchFamily="34" charset="0"/>
                <a:cs typeface="Segoe UI" pitchFamily="34" charset="0"/>
              </a:rPr>
              <a:t>Deployment wizard to migrate database</a:t>
            </a:r>
          </a:p>
          <a:p>
            <a:pPr defTabSz="699406">
              <a:lnSpc>
                <a:spcPct val="90000"/>
              </a:lnSpc>
              <a:spcAft>
                <a:spcPts val="459"/>
              </a:spcAft>
            </a:pPr>
            <a:endParaRPr lang="en-US" sz="918" dirty="0">
              <a:solidFill>
                <a:srgbClr val="FFFFFF"/>
              </a:solidFill>
              <a:ea typeface="Segoe UI" pitchFamily="34" charset="0"/>
              <a:cs typeface="Segoe UI" pitchFamily="34" charset="0"/>
            </a:endParaRPr>
          </a:p>
        </p:txBody>
      </p:sp>
      <p:sp>
        <p:nvSpPr>
          <p:cNvPr id="27" name="Rectangle 26"/>
          <p:cNvSpPr/>
          <p:nvPr/>
        </p:nvSpPr>
        <p:spPr>
          <a:xfrm>
            <a:off x="8481354" y="2014692"/>
            <a:ext cx="2089031" cy="3842326"/>
          </a:xfrm>
          <a:prstGeom prst="rect">
            <a:avLst/>
          </a:prstGeom>
          <a:solidFill>
            <a:schemeClr val="accent1"/>
          </a:solidFill>
        </p:spPr>
        <p:txBody>
          <a:bodyPr wrap="square">
            <a:noAutofit/>
          </a:bodyPr>
          <a:lstStyle/>
          <a:p>
            <a:pPr defTabSz="524533">
              <a:lnSpc>
                <a:spcPct val="90000"/>
              </a:lnSpc>
              <a:spcAft>
                <a:spcPts val="345"/>
              </a:spcAft>
            </a:pPr>
            <a:r>
              <a:rPr lang="en-US" sz="1836" b="1" dirty="0">
                <a:solidFill>
                  <a:srgbClr val="FFFFFF"/>
                </a:solidFill>
              </a:rPr>
              <a:t>Better together with Windows Server</a:t>
            </a:r>
          </a:p>
          <a:p>
            <a:pPr marL="163970" indent="-163970" defTabSz="524533">
              <a:lnSpc>
                <a:spcPct val="90000"/>
              </a:lnSpc>
              <a:spcAft>
                <a:spcPts val="345"/>
              </a:spcAft>
              <a:buFont typeface="Arial" panose="020B0604020202020204" pitchFamily="34" charset="0"/>
              <a:buChar char="•"/>
            </a:pPr>
            <a:r>
              <a:rPr lang="en-US" sz="1224" dirty="0">
                <a:solidFill>
                  <a:srgbClr val="FFFFFF"/>
                </a:solidFill>
              </a:rPr>
              <a:t>WS2012 </a:t>
            </a:r>
            <a:r>
              <a:rPr lang="en-US" sz="1224" dirty="0" err="1">
                <a:solidFill>
                  <a:srgbClr val="FFFFFF"/>
                </a:solidFill>
              </a:rPr>
              <a:t>ReFS</a:t>
            </a:r>
            <a:r>
              <a:rPr lang="en-US" sz="1224" dirty="0">
                <a:solidFill>
                  <a:srgbClr val="FFFFFF"/>
                </a:solidFill>
              </a:rPr>
              <a:t> support</a:t>
            </a:r>
          </a:p>
          <a:p>
            <a:pPr marL="163970" indent="-163970" defTabSz="524533">
              <a:lnSpc>
                <a:spcPct val="90000"/>
              </a:lnSpc>
              <a:spcAft>
                <a:spcPts val="345"/>
              </a:spcAft>
              <a:buFont typeface="Arial" panose="020B0604020202020204" pitchFamily="34" charset="0"/>
              <a:buChar char="•"/>
            </a:pPr>
            <a:r>
              <a:rPr lang="en-US" sz="1224" dirty="0">
                <a:solidFill>
                  <a:srgbClr val="FFFFFF"/>
                </a:solidFill>
              </a:rPr>
              <a:t>Online resizing </a:t>
            </a:r>
            <a:r>
              <a:rPr lang="en-US" sz="1224" dirty="0" err="1">
                <a:solidFill>
                  <a:srgbClr val="FFFFFF"/>
                </a:solidFill>
              </a:rPr>
              <a:t>VHDx</a:t>
            </a:r>
            <a:endParaRPr lang="en-US" sz="1224" dirty="0">
              <a:solidFill>
                <a:srgbClr val="FFFFFF"/>
              </a:solidFill>
            </a:endParaRPr>
          </a:p>
          <a:p>
            <a:pPr marL="163970" indent="-163970" defTabSz="524533">
              <a:lnSpc>
                <a:spcPct val="90000"/>
              </a:lnSpc>
              <a:spcAft>
                <a:spcPts val="345"/>
              </a:spcAft>
              <a:buFont typeface="Arial" panose="020B0604020202020204" pitchFamily="34" charset="0"/>
              <a:buChar char="•"/>
            </a:pPr>
            <a:r>
              <a:rPr lang="en-US" sz="1224" dirty="0">
                <a:solidFill>
                  <a:srgbClr val="FFFFFF"/>
                </a:solidFill>
              </a:rPr>
              <a:t>Hyper-V replica</a:t>
            </a:r>
          </a:p>
          <a:p>
            <a:pPr marL="163970" indent="-163970" defTabSz="524533">
              <a:lnSpc>
                <a:spcPct val="90000"/>
              </a:lnSpc>
              <a:spcAft>
                <a:spcPts val="345"/>
              </a:spcAft>
              <a:buFont typeface="Arial" panose="020B0604020202020204" pitchFamily="34" charset="0"/>
              <a:buChar char="•"/>
            </a:pPr>
            <a:r>
              <a:rPr lang="en-US" sz="1224" dirty="0">
                <a:solidFill>
                  <a:srgbClr val="FFFFFF"/>
                </a:solidFill>
              </a:rPr>
              <a:t>Windows “Blue” support</a:t>
            </a:r>
          </a:p>
          <a:p>
            <a:pPr defTabSz="699406">
              <a:lnSpc>
                <a:spcPct val="90000"/>
              </a:lnSpc>
              <a:spcAft>
                <a:spcPts val="459"/>
              </a:spcAft>
            </a:pPr>
            <a:endParaRPr lang="en-US" sz="1836" b="1" dirty="0">
              <a:solidFill>
                <a:srgbClr val="FFFFFF"/>
              </a:solidFill>
            </a:endParaRPr>
          </a:p>
          <a:p>
            <a:pPr defTabSz="699406">
              <a:lnSpc>
                <a:spcPct val="90000"/>
              </a:lnSpc>
              <a:spcAft>
                <a:spcPts val="459"/>
              </a:spcAft>
            </a:pPr>
            <a:r>
              <a:rPr lang="en-US" sz="1836" b="1" dirty="0">
                <a:solidFill>
                  <a:srgbClr val="FFFFFF"/>
                </a:solidFill>
              </a:rPr>
              <a:t>Extending Power View</a:t>
            </a:r>
          </a:p>
          <a:p>
            <a:pPr marL="218636" indent="-218636" defTabSz="699406">
              <a:lnSpc>
                <a:spcPct val="90000"/>
              </a:lnSpc>
              <a:spcAft>
                <a:spcPts val="459"/>
              </a:spcAft>
              <a:buFont typeface="Arial" pitchFamily="34" charset="0"/>
              <a:buChar char="•"/>
            </a:pPr>
            <a:r>
              <a:rPr lang="en-US" sz="1224" dirty="0">
                <a:solidFill>
                  <a:srgbClr val="FFFFFF"/>
                </a:solidFill>
              </a:rPr>
              <a:t>Enable Power View on existing analytic models and support new multi-dimensional models. </a:t>
            </a:r>
          </a:p>
        </p:txBody>
      </p:sp>
      <p:sp>
        <p:nvSpPr>
          <p:cNvPr id="29" name="Rectangle 28"/>
          <p:cNvSpPr/>
          <p:nvPr/>
        </p:nvSpPr>
        <p:spPr>
          <a:xfrm>
            <a:off x="8486802" y="1256585"/>
            <a:ext cx="1988141" cy="727806"/>
          </a:xfrm>
          <a:prstGeom prst="rect">
            <a:avLst/>
          </a:prstGeom>
          <a:solidFill>
            <a:schemeClr val="bg2"/>
          </a:solidFill>
        </p:spPr>
        <p:txBody>
          <a:bodyPr wrap="square" anchor="ctr">
            <a:noAutofit/>
          </a:bodyPr>
          <a:lstStyle/>
          <a:p>
            <a:pPr algn="ctr" defTabSz="699406">
              <a:lnSpc>
                <a:spcPct val="90000"/>
              </a:lnSpc>
              <a:spcAft>
                <a:spcPts val="459"/>
              </a:spcAft>
            </a:pPr>
            <a:r>
              <a:rPr lang="en-US" sz="2040" b="1" dirty="0">
                <a:latin typeface="Segoe UI Light"/>
                <a:ea typeface="Segoe UI" pitchFamily="34" charset="0"/>
                <a:cs typeface="Segoe UI" pitchFamily="34" charset="0"/>
              </a:rPr>
              <a:t>Other investments</a:t>
            </a:r>
          </a:p>
        </p:txBody>
      </p:sp>
    </p:spTree>
    <p:extLst>
      <p:ext uri="{BB962C8B-B14F-4D97-AF65-F5344CB8AC3E}">
        <p14:creationId xmlns:p14="http://schemas.microsoft.com/office/powerpoint/2010/main" val="92506096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Table DDL</a:t>
            </a:r>
          </a:p>
        </p:txBody>
      </p:sp>
      <p:sp>
        <p:nvSpPr>
          <p:cNvPr id="3" name="Text Placeholder 2"/>
          <p:cNvSpPr>
            <a:spLocks noGrp="1"/>
          </p:cNvSpPr>
          <p:nvPr>
            <p:ph type="body" sz="quarter" idx="11"/>
          </p:nvPr>
        </p:nvSpPr>
        <p:spPr>
          <a:xfrm>
            <a:off x="274639" y="1212849"/>
            <a:ext cx="11889564" cy="4936144"/>
          </a:xfrm>
        </p:spPr>
        <p:txBody>
          <a:bodyPr>
            <a:noAutofit/>
          </a:bodyPr>
          <a:lstStyle/>
          <a:p>
            <a:r>
              <a:rPr lang="en-US" sz="1836" dirty="0">
                <a:solidFill>
                  <a:schemeClr val="tx1"/>
                </a:solidFill>
                <a:latin typeface="Consolas"/>
              </a:rPr>
              <a:t>CREATE TABLE [Customer](</a:t>
            </a:r>
          </a:p>
          <a:p>
            <a:r>
              <a:rPr lang="en-US" sz="1836" dirty="0">
                <a:solidFill>
                  <a:schemeClr val="tx1"/>
                </a:solidFill>
                <a:latin typeface="Consolas"/>
              </a:rPr>
              <a:t>    [</a:t>
            </a:r>
            <a:r>
              <a:rPr lang="en-US" sz="1836" dirty="0" err="1">
                <a:solidFill>
                  <a:schemeClr val="tx1"/>
                </a:solidFill>
                <a:latin typeface="Consolas"/>
              </a:rPr>
              <a:t>CustomerID</a:t>
            </a:r>
            <a:r>
              <a:rPr lang="en-US" sz="1836" dirty="0">
                <a:solidFill>
                  <a:schemeClr val="tx1"/>
                </a:solidFill>
                <a:latin typeface="Consolas"/>
              </a:rPr>
              <a:t>] INT NOT NULL </a:t>
            </a:r>
          </a:p>
          <a:p>
            <a:r>
              <a:rPr lang="en-US" sz="1836" dirty="0">
                <a:solidFill>
                  <a:schemeClr val="tx1"/>
                </a:solidFill>
                <a:latin typeface="Consolas"/>
              </a:rPr>
              <a:t>		PRIMARY KEY NONCLUSTERED HASH WITH (BUCKET_COUNT = 1000000),</a:t>
            </a:r>
          </a:p>
          <a:p>
            <a:r>
              <a:rPr lang="en-US" sz="1836" dirty="0">
                <a:solidFill>
                  <a:schemeClr val="tx1"/>
                </a:solidFill>
                <a:latin typeface="Consolas"/>
              </a:rPr>
              <a:t>    [Name] NVARCHAR(250) NOT NULL,</a:t>
            </a:r>
          </a:p>
          <a:p>
            <a:r>
              <a:rPr lang="en-US" sz="1836" dirty="0">
                <a:solidFill>
                  <a:schemeClr val="tx1"/>
                </a:solidFill>
                <a:latin typeface="Consolas"/>
              </a:rPr>
              <a:t>    [</a:t>
            </a:r>
            <a:r>
              <a:rPr lang="en-US" sz="1836" dirty="0" err="1">
                <a:solidFill>
                  <a:schemeClr val="tx1"/>
                </a:solidFill>
                <a:latin typeface="Consolas"/>
              </a:rPr>
              <a:t>CustomerSince</a:t>
            </a:r>
            <a:r>
              <a:rPr lang="en-US" sz="1836" dirty="0">
                <a:solidFill>
                  <a:schemeClr val="tx1"/>
                </a:solidFill>
                <a:latin typeface="Consolas"/>
              </a:rPr>
              <a:t>] DATETIME NULL</a:t>
            </a:r>
          </a:p>
          <a:p>
            <a:r>
              <a:rPr lang="en-US" sz="1836" dirty="0">
                <a:solidFill>
                  <a:schemeClr val="tx1"/>
                </a:solidFill>
                <a:latin typeface="Consolas"/>
              </a:rPr>
              <a:t>		INDEX [</a:t>
            </a:r>
            <a:r>
              <a:rPr lang="en-US" sz="1836" dirty="0" err="1">
                <a:solidFill>
                  <a:schemeClr val="tx1"/>
                </a:solidFill>
                <a:latin typeface="Consolas"/>
              </a:rPr>
              <a:t>ICustomerSince</a:t>
            </a:r>
            <a:r>
              <a:rPr lang="en-US" sz="1836" dirty="0">
                <a:solidFill>
                  <a:schemeClr val="tx1"/>
                </a:solidFill>
                <a:latin typeface="Consolas"/>
              </a:rPr>
              <a:t>] NONCLUSTERED</a:t>
            </a:r>
          </a:p>
          <a:p>
            <a:r>
              <a:rPr lang="en-US" sz="1836" dirty="0">
                <a:solidFill>
                  <a:schemeClr val="tx1"/>
                </a:solidFill>
                <a:latin typeface="Consolas"/>
              </a:rPr>
              <a:t>    INDEX [</a:t>
            </a:r>
            <a:r>
              <a:rPr lang="en-US" sz="1836" dirty="0" err="1">
                <a:solidFill>
                  <a:schemeClr val="tx1"/>
                </a:solidFill>
                <a:latin typeface="Consolas"/>
              </a:rPr>
              <a:t>ICustomerID</a:t>
            </a:r>
            <a:r>
              <a:rPr lang="en-US" sz="1836" dirty="0">
                <a:solidFill>
                  <a:schemeClr val="tx1"/>
                </a:solidFill>
                <a:latin typeface="Consolas"/>
              </a:rPr>
              <a:t>-Since] NONCLUSTERED (</a:t>
            </a:r>
            <a:r>
              <a:rPr lang="en-US" sz="1836" dirty="0" err="1">
                <a:solidFill>
                  <a:schemeClr val="tx1"/>
                </a:solidFill>
                <a:latin typeface="Consolas"/>
              </a:rPr>
              <a:t>CustomerID</a:t>
            </a:r>
            <a:r>
              <a:rPr lang="en-US" sz="1836" dirty="0">
                <a:solidFill>
                  <a:schemeClr val="tx1"/>
                </a:solidFill>
                <a:latin typeface="Consolas"/>
              </a:rPr>
              <a:t>, </a:t>
            </a:r>
            <a:r>
              <a:rPr lang="en-US" sz="1836" dirty="0" err="1">
                <a:solidFill>
                  <a:schemeClr val="tx1"/>
                </a:solidFill>
                <a:latin typeface="Consolas"/>
              </a:rPr>
              <a:t>CustomerSince</a:t>
            </a:r>
            <a:r>
              <a:rPr lang="en-US" sz="1836" dirty="0">
                <a:solidFill>
                  <a:schemeClr val="tx1"/>
                </a:solidFill>
                <a:latin typeface="Consolas"/>
              </a:rPr>
              <a:t>)</a:t>
            </a:r>
          </a:p>
          <a:p>
            <a:endParaRPr lang="en-US" sz="1836" dirty="0">
              <a:solidFill>
                <a:schemeClr val="tx1"/>
              </a:solidFill>
              <a:latin typeface="Consolas"/>
            </a:endParaRPr>
          </a:p>
          <a:p>
            <a:r>
              <a:rPr lang="en-US" sz="1836" dirty="0">
                <a:solidFill>
                  <a:schemeClr val="tx1"/>
                </a:solidFill>
                <a:latin typeface="Consolas"/>
              </a:rPr>
              <a:t>)</a:t>
            </a:r>
          </a:p>
          <a:p>
            <a:r>
              <a:rPr lang="en-US" sz="1836" dirty="0">
                <a:solidFill>
                  <a:schemeClr val="tx1"/>
                </a:solidFill>
                <a:latin typeface="Consolas"/>
              </a:rPr>
              <a:t>WITH (MEMORY_OPTIMIZED = ON,</a:t>
            </a:r>
          </a:p>
          <a:p>
            <a:r>
              <a:rPr lang="en-US" sz="1836" dirty="0">
                <a:solidFill>
                  <a:schemeClr val="tx1"/>
                </a:solidFill>
                <a:latin typeface="Consolas"/>
              </a:rPr>
              <a:t>		    DURABILITY = SCHEMA_AND_DATA);</a:t>
            </a:r>
          </a:p>
          <a:p>
            <a:endParaRPr lang="en-US" sz="1836" dirty="0">
              <a:solidFill>
                <a:schemeClr val="tx1"/>
              </a:solidFill>
              <a:latin typeface="Consolas"/>
            </a:endParaRPr>
          </a:p>
          <a:p>
            <a:endParaRPr lang="en-US" sz="1836" dirty="0">
              <a:solidFill>
                <a:srgbClr val="0000FF"/>
              </a:solidFill>
              <a:latin typeface="Consolas"/>
            </a:endParaRPr>
          </a:p>
        </p:txBody>
      </p:sp>
      <p:sp>
        <p:nvSpPr>
          <p:cNvPr id="14" name="Rectangular Callout 13"/>
          <p:cNvSpPr/>
          <p:nvPr/>
        </p:nvSpPr>
        <p:spPr>
          <a:xfrm>
            <a:off x="7475851" y="3885847"/>
            <a:ext cx="3936076" cy="338928"/>
          </a:xfrm>
          <a:prstGeom prst="wedgeRectCallout">
            <a:avLst>
              <a:gd name="adj1" fmla="val -137325"/>
              <a:gd name="adj2" fmla="val 5257"/>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24"/>
            <a:r>
              <a:rPr lang="en-US" sz="1632" dirty="0">
                <a:solidFill>
                  <a:schemeClr val="tx1"/>
                </a:solidFill>
              </a:rPr>
              <a:t>This table is memory optimized</a:t>
            </a:r>
          </a:p>
        </p:txBody>
      </p:sp>
      <p:sp>
        <p:nvSpPr>
          <p:cNvPr id="16" name="Rectangular Callout 15"/>
          <p:cNvSpPr/>
          <p:nvPr/>
        </p:nvSpPr>
        <p:spPr>
          <a:xfrm>
            <a:off x="7475851" y="4597906"/>
            <a:ext cx="3936076" cy="839028"/>
          </a:xfrm>
          <a:prstGeom prst="wedgeRectCallout">
            <a:avLst>
              <a:gd name="adj1" fmla="val -66032"/>
              <a:gd name="adj2" fmla="val -53659"/>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24"/>
            <a:r>
              <a:rPr lang="en-US" sz="1632" dirty="0">
                <a:solidFill>
                  <a:schemeClr val="tx1"/>
                </a:solidFill>
              </a:rPr>
              <a:t>This table is </a:t>
            </a:r>
            <a:r>
              <a:rPr lang="en-US" sz="1632" b="1" dirty="0">
                <a:solidFill>
                  <a:schemeClr val="tx1"/>
                </a:solidFill>
              </a:rPr>
              <a:t>durable</a:t>
            </a:r>
            <a:r>
              <a:rPr lang="en-US" sz="1632" dirty="0">
                <a:solidFill>
                  <a:schemeClr val="tx1"/>
                </a:solidFill>
              </a:rPr>
              <a:t>.</a:t>
            </a:r>
          </a:p>
          <a:p>
            <a:pPr algn="ctr" defTabSz="699424"/>
            <a:r>
              <a:rPr lang="en-US" sz="1632" b="1" dirty="0">
                <a:solidFill>
                  <a:schemeClr val="tx1"/>
                </a:solidFill>
              </a:rPr>
              <a:t>Non-durable</a:t>
            </a:r>
            <a:r>
              <a:rPr lang="en-US" sz="1632" dirty="0">
                <a:solidFill>
                  <a:schemeClr val="tx1"/>
                </a:solidFill>
              </a:rPr>
              <a:t> tables:</a:t>
            </a:r>
          </a:p>
          <a:p>
            <a:pPr algn="ctr" defTabSz="699424"/>
            <a:r>
              <a:rPr lang="en-US" sz="1428" b="1" dirty="0">
                <a:solidFill>
                  <a:schemeClr val="tx1"/>
                </a:solidFill>
              </a:rPr>
              <a:t>DURABILITY=SCHEMA_ONL</a:t>
            </a:r>
            <a:r>
              <a:rPr lang="en-US" sz="1428" dirty="0">
                <a:solidFill>
                  <a:schemeClr val="tx1"/>
                </a:solidFill>
              </a:rPr>
              <a:t>Y</a:t>
            </a:r>
          </a:p>
        </p:txBody>
      </p:sp>
      <p:sp>
        <p:nvSpPr>
          <p:cNvPr id="17" name="Rectangular Callout 16"/>
          <p:cNvSpPr/>
          <p:nvPr/>
        </p:nvSpPr>
        <p:spPr>
          <a:xfrm>
            <a:off x="7514076" y="2424832"/>
            <a:ext cx="3936076" cy="633080"/>
          </a:xfrm>
          <a:prstGeom prst="wedgeRectCallout">
            <a:avLst>
              <a:gd name="adj1" fmla="val -65973"/>
              <a:gd name="adj2" fmla="val 20286"/>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24"/>
            <a:r>
              <a:rPr lang="en-US" sz="1632" dirty="0">
                <a:solidFill>
                  <a:schemeClr val="tx1"/>
                </a:solidFill>
              </a:rPr>
              <a:t>Indexes may be specified inline</a:t>
            </a:r>
          </a:p>
          <a:p>
            <a:pPr algn="ctr" defTabSz="699424"/>
            <a:r>
              <a:rPr lang="en-US" sz="1632" dirty="0">
                <a:solidFill>
                  <a:schemeClr val="tx1"/>
                </a:solidFill>
              </a:rPr>
              <a:t>NONCLUSTERED indexes are supported</a:t>
            </a:r>
          </a:p>
        </p:txBody>
      </p:sp>
      <p:sp>
        <p:nvSpPr>
          <p:cNvPr id="7" name="Rectangular Callout 6"/>
          <p:cNvSpPr/>
          <p:nvPr/>
        </p:nvSpPr>
        <p:spPr>
          <a:xfrm>
            <a:off x="8967638" y="836375"/>
            <a:ext cx="1758040" cy="950778"/>
          </a:xfrm>
          <a:prstGeom prst="wedgeRectCallout">
            <a:avLst>
              <a:gd name="adj1" fmla="val -72046"/>
              <a:gd name="adj2" fmla="val 5023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24"/>
            <a:r>
              <a:rPr lang="en-US" sz="1632" dirty="0">
                <a:solidFill>
                  <a:schemeClr val="tx1"/>
                </a:solidFill>
              </a:rPr>
              <a:t>Hash Index</a:t>
            </a:r>
          </a:p>
          <a:p>
            <a:pPr algn="ctr" defTabSz="699424"/>
            <a:r>
              <a:rPr lang="en-US" sz="1428" dirty="0">
                <a:solidFill>
                  <a:schemeClr val="tx1"/>
                </a:solidFill>
              </a:rPr>
              <a:t>BUCKET_COUNT </a:t>
            </a:r>
          </a:p>
          <a:p>
            <a:pPr algn="ctr" defTabSz="699424"/>
            <a:r>
              <a:rPr lang="en-US" sz="1428" dirty="0">
                <a:solidFill>
                  <a:schemeClr val="tx1"/>
                </a:solidFill>
              </a:rPr>
              <a:t>Use 2x # of unique index key values</a:t>
            </a:r>
          </a:p>
        </p:txBody>
      </p:sp>
      <p:sp>
        <p:nvSpPr>
          <p:cNvPr id="4" name="Rectangle 3"/>
          <p:cNvSpPr/>
          <p:nvPr/>
        </p:nvSpPr>
        <p:spPr bwMode="auto">
          <a:xfrm>
            <a:off x="1007405" y="3976067"/>
            <a:ext cx="2960837" cy="327733"/>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223" rIns="0" bIns="26223" numCol="1" rtlCol="0" anchor="ctr" anchorCtr="0" compatLnSpc="1">
            <a:prstTxWarp prst="textNoShape">
              <a:avLst/>
            </a:prstTxWarp>
          </a:bodyPr>
          <a:lstStyle/>
          <a:p>
            <a:pPr algn="ctr" defTabSz="524315"/>
            <a:endParaRPr lang="en-US" sz="1125" dirty="0">
              <a:gradFill>
                <a:gsLst>
                  <a:gs pos="0">
                    <a:srgbClr val="FFFFFF"/>
                  </a:gs>
                  <a:gs pos="100000">
                    <a:srgbClr val="FFFFFF"/>
                  </a:gs>
                </a:gsLst>
                <a:lin ang="5400000" scaled="0"/>
              </a:gradFill>
            </a:endParaRPr>
          </a:p>
        </p:txBody>
      </p:sp>
      <p:sp>
        <p:nvSpPr>
          <p:cNvPr id="9" name="Rectangle 8"/>
          <p:cNvSpPr/>
          <p:nvPr/>
        </p:nvSpPr>
        <p:spPr bwMode="auto">
          <a:xfrm>
            <a:off x="2792239" y="4303800"/>
            <a:ext cx="3963564" cy="327733"/>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223" rIns="0" bIns="26223" numCol="1" rtlCol="0" anchor="ctr" anchorCtr="0" compatLnSpc="1">
            <a:prstTxWarp prst="textNoShape">
              <a:avLst/>
            </a:prstTxWarp>
          </a:bodyPr>
          <a:lstStyle/>
          <a:p>
            <a:pPr algn="ctr" defTabSz="524315"/>
            <a:endParaRPr lang="en-US" sz="1125" dirty="0">
              <a:gradFill>
                <a:gsLst>
                  <a:gs pos="0">
                    <a:srgbClr val="FFFFFF"/>
                  </a:gs>
                  <a:gs pos="100000">
                    <a:srgbClr val="FFFFFF"/>
                  </a:gs>
                </a:gsLst>
                <a:lin ang="5400000" scaled="0"/>
              </a:gradFill>
            </a:endParaRPr>
          </a:p>
        </p:txBody>
      </p:sp>
      <p:sp>
        <p:nvSpPr>
          <p:cNvPr id="10" name="Rectangle 9"/>
          <p:cNvSpPr/>
          <p:nvPr/>
        </p:nvSpPr>
        <p:spPr bwMode="auto">
          <a:xfrm>
            <a:off x="5395286" y="1876263"/>
            <a:ext cx="4585300" cy="353714"/>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223" rIns="0" bIns="26223" numCol="1" rtlCol="0" anchor="ctr" anchorCtr="0" compatLnSpc="1">
            <a:prstTxWarp prst="textNoShape">
              <a:avLst/>
            </a:prstTxWarp>
          </a:bodyPr>
          <a:lstStyle/>
          <a:p>
            <a:pPr algn="ctr" defTabSz="524315"/>
            <a:endParaRPr lang="en-US" sz="1125" dirty="0">
              <a:gradFill>
                <a:gsLst>
                  <a:gs pos="0">
                    <a:srgbClr val="FFFFFF"/>
                  </a:gs>
                  <a:gs pos="100000">
                    <a:srgbClr val="FFFFFF"/>
                  </a:gs>
                </a:gsLst>
                <a:lin ang="5400000" scaled="0"/>
              </a:gradFill>
            </a:endParaRPr>
          </a:p>
        </p:txBody>
      </p:sp>
      <p:sp>
        <p:nvSpPr>
          <p:cNvPr id="11" name="Rectangle 10"/>
          <p:cNvSpPr/>
          <p:nvPr/>
        </p:nvSpPr>
        <p:spPr bwMode="auto">
          <a:xfrm>
            <a:off x="2187525" y="2790504"/>
            <a:ext cx="4612500" cy="327733"/>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223" rIns="0" bIns="26223" numCol="1" rtlCol="0" anchor="ctr" anchorCtr="0" compatLnSpc="1">
            <a:prstTxWarp prst="textNoShape">
              <a:avLst/>
            </a:prstTxWarp>
          </a:bodyPr>
          <a:lstStyle/>
          <a:p>
            <a:pPr algn="ctr" defTabSz="524315"/>
            <a:endParaRPr lang="en-US" sz="1125" dirty="0">
              <a:gradFill>
                <a:gsLst>
                  <a:gs pos="0">
                    <a:srgbClr val="FFFFFF"/>
                  </a:gs>
                  <a:gs pos="100000">
                    <a:srgbClr val="FFFFFF"/>
                  </a:gs>
                </a:gsLst>
                <a:lin ang="5400000" scaled="0"/>
              </a:gradFill>
            </a:endParaRPr>
          </a:p>
        </p:txBody>
      </p:sp>
      <p:sp>
        <p:nvSpPr>
          <p:cNvPr id="12" name="Rectangle 11"/>
          <p:cNvSpPr/>
          <p:nvPr/>
        </p:nvSpPr>
        <p:spPr bwMode="auto">
          <a:xfrm>
            <a:off x="837243" y="3103622"/>
            <a:ext cx="8644871" cy="327733"/>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26223" rIns="0" bIns="26223" numCol="1" rtlCol="0" anchor="ctr" anchorCtr="0" compatLnSpc="1">
            <a:prstTxWarp prst="textNoShape">
              <a:avLst/>
            </a:prstTxWarp>
          </a:bodyPr>
          <a:lstStyle/>
          <a:p>
            <a:pPr algn="ctr" defTabSz="524315"/>
            <a:endParaRPr lang="en-US" sz="1125" dirty="0">
              <a:gradFill>
                <a:gsLst>
                  <a:gs pos="0">
                    <a:srgbClr val="FFFFFF"/>
                  </a:gs>
                  <a:gs pos="100000">
                    <a:srgbClr val="FFFFFF"/>
                  </a:gs>
                </a:gsLst>
                <a:lin ang="5400000" scaled="0"/>
              </a:gradFill>
            </a:endParaRPr>
          </a:p>
        </p:txBody>
      </p:sp>
      <p:sp>
        <p:nvSpPr>
          <p:cNvPr id="13" name="Rectangular Callout 12"/>
          <p:cNvSpPr/>
          <p:nvPr/>
        </p:nvSpPr>
        <p:spPr>
          <a:xfrm>
            <a:off x="8244808" y="3544849"/>
            <a:ext cx="3936076" cy="259637"/>
          </a:xfrm>
          <a:prstGeom prst="wedgeRectCallout">
            <a:avLst>
              <a:gd name="adj1" fmla="val -70892"/>
              <a:gd name="adj2" fmla="val -58438"/>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424"/>
            <a:r>
              <a:rPr lang="en-US" sz="1632" dirty="0">
                <a:solidFill>
                  <a:schemeClr val="tx1"/>
                </a:solidFill>
              </a:rPr>
              <a:t>Multi-Column indexes are supported</a:t>
            </a:r>
          </a:p>
        </p:txBody>
      </p:sp>
    </p:spTree>
    <p:extLst>
      <p:ext uri="{BB962C8B-B14F-4D97-AF65-F5344CB8AC3E}">
        <p14:creationId xmlns:p14="http://schemas.microsoft.com/office/powerpoint/2010/main" val="9377290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7" grpId="0" animBg="1"/>
      <p:bldP spid="4" grpId="0" animBg="1"/>
      <p:bldP spid="4" grpId="1" animBg="1"/>
      <p:bldP spid="9" grpId="0" animBg="1"/>
      <p:bldP spid="9" grpId="1" animBg="1"/>
      <p:bldP spid="10" grpId="0" animBg="1"/>
      <p:bldP spid="10" grpId="1" animBg="1"/>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Limitations on Memory Optimized Tables</a:t>
            </a:r>
          </a:p>
        </p:txBody>
      </p:sp>
      <p:sp>
        <p:nvSpPr>
          <p:cNvPr id="6" name="Text Placeholder 5"/>
          <p:cNvSpPr>
            <a:spLocks noGrp="1"/>
          </p:cNvSpPr>
          <p:nvPr>
            <p:ph type="body" sz="quarter" idx="11"/>
          </p:nvPr>
        </p:nvSpPr>
        <p:spPr>
          <a:xfrm>
            <a:off x="274639" y="1212849"/>
            <a:ext cx="11889564" cy="4164602"/>
          </a:xfrm>
        </p:spPr>
        <p:txBody>
          <a:bodyPr/>
          <a:lstStyle/>
          <a:p>
            <a:r>
              <a:rPr lang="en-US" dirty="0"/>
              <a:t>Optimized for high-throughput OLTP</a:t>
            </a:r>
          </a:p>
          <a:p>
            <a:pPr lvl="1"/>
            <a:r>
              <a:rPr lang="en-US" dirty="0"/>
              <a:t>No XML, CLR data types and </a:t>
            </a:r>
            <a:r>
              <a:rPr lang="en-US" dirty="0" err="1"/>
              <a:t>sqlvariant</a:t>
            </a:r>
            <a:endParaRPr lang="en-US" dirty="0"/>
          </a:p>
          <a:p>
            <a:r>
              <a:rPr lang="en-US" dirty="0"/>
              <a:t>Optimized for in-memor</a:t>
            </a:r>
            <a:r>
              <a:rPr lang="en-US" sz="2448" dirty="0"/>
              <a:t>y</a:t>
            </a:r>
          </a:p>
          <a:p>
            <a:pPr lvl="1"/>
            <a:r>
              <a:rPr lang="en-US" strike="sngStrike" dirty="0">
                <a:solidFill>
                  <a:srgbClr val="FF0000"/>
                </a:solidFill>
              </a:rPr>
              <a:t>Rows are at most 8060 bytes – no off row data</a:t>
            </a:r>
          </a:p>
          <a:p>
            <a:pPr lvl="1"/>
            <a:r>
              <a:rPr lang="en-US" strike="sngStrike" dirty="0">
                <a:solidFill>
                  <a:srgbClr val="FF0000"/>
                </a:solidFill>
              </a:rPr>
              <a:t>No Large Object (LOB) types like varchar(max)</a:t>
            </a:r>
          </a:p>
          <a:p>
            <a:r>
              <a:rPr lang="en-US" dirty="0"/>
              <a:t>Other limitations</a:t>
            </a:r>
          </a:p>
          <a:p>
            <a:pPr lvl="1"/>
            <a:r>
              <a:rPr lang="en-US" dirty="0"/>
              <a:t>No FOREIGN KEY and no CHECK constraints</a:t>
            </a:r>
          </a:p>
          <a:p>
            <a:pPr lvl="1"/>
            <a:r>
              <a:rPr lang="en-US" strike="sngStrike" dirty="0">
                <a:solidFill>
                  <a:srgbClr val="FF0000"/>
                </a:solidFill>
              </a:rPr>
              <a:t>No schema changes (ALTER TABLE, add/drop index) – need to drop/recreate table</a:t>
            </a:r>
          </a:p>
          <a:p>
            <a:pPr lvl="1"/>
            <a:r>
              <a:rPr lang="en-US" strike="sngStrike" dirty="0">
                <a:solidFill>
                  <a:srgbClr val="FF0000"/>
                </a:solidFill>
              </a:rPr>
              <a:t>No DML triggers</a:t>
            </a:r>
            <a:r>
              <a:rPr lang="en-US" dirty="0"/>
              <a:t>(</a:t>
            </a:r>
            <a:r>
              <a:rPr lang="en-US" altLang="zh-TW" dirty="0"/>
              <a:t>Native Trigger is allowed)</a:t>
            </a:r>
            <a:endParaRPr lang="en-US" dirty="0"/>
          </a:p>
        </p:txBody>
      </p:sp>
    </p:spTree>
    <p:extLst>
      <p:ext uri="{BB962C8B-B14F-4D97-AF65-F5344CB8AC3E}">
        <p14:creationId xmlns:p14="http://schemas.microsoft.com/office/powerpoint/2010/main" val="246418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Procedure DDL</a:t>
            </a:r>
          </a:p>
        </p:txBody>
      </p:sp>
      <p:sp>
        <p:nvSpPr>
          <p:cNvPr id="3" name="Text Placeholder 2"/>
          <p:cNvSpPr>
            <a:spLocks noGrp="1"/>
          </p:cNvSpPr>
          <p:nvPr>
            <p:ph type="body" sz="quarter" idx="11"/>
          </p:nvPr>
        </p:nvSpPr>
        <p:spPr>
          <a:xfrm>
            <a:off x="274639" y="1212849"/>
            <a:ext cx="11889564" cy="5484778"/>
          </a:xfrm>
        </p:spPr>
        <p:txBody>
          <a:bodyPr>
            <a:noAutofit/>
          </a:bodyPr>
          <a:lstStyle/>
          <a:p>
            <a:r>
              <a:rPr lang="en-US" sz="2040" dirty="0">
                <a:solidFill>
                  <a:schemeClr val="tx1"/>
                </a:solidFill>
              </a:rPr>
              <a:t>CREATE PROCEDURE [</a:t>
            </a:r>
            <a:r>
              <a:rPr lang="en-US" sz="2040" dirty="0" err="1">
                <a:solidFill>
                  <a:schemeClr val="tx1"/>
                </a:solidFill>
              </a:rPr>
              <a:t>dbo</a:t>
            </a:r>
            <a:r>
              <a:rPr lang="en-US" sz="2040" dirty="0">
                <a:solidFill>
                  <a:schemeClr val="tx1"/>
                </a:solidFill>
              </a:rPr>
              <a:t>].[</a:t>
            </a:r>
            <a:r>
              <a:rPr lang="en-US" sz="2040" dirty="0" err="1">
                <a:solidFill>
                  <a:schemeClr val="tx1"/>
                </a:solidFill>
              </a:rPr>
              <a:t>InsertOrder</a:t>
            </a:r>
            <a:r>
              <a:rPr lang="en-US" sz="2040" dirty="0">
                <a:solidFill>
                  <a:schemeClr val="tx1"/>
                </a:solidFill>
              </a:rPr>
              <a:t>] @id INT, @date DATETIME</a:t>
            </a:r>
          </a:p>
          <a:p>
            <a:r>
              <a:rPr lang="en-US" sz="2040" dirty="0">
                <a:solidFill>
                  <a:schemeClr val="tx1"/>
                </a:solidFill>
              </a:rPr>
              <a:t>  WITH </a:t>
            </a:r>
          </a:p>
          <a:p>
            <a:r>
              <a:rPr lang="en-US" sz="2040" dirty="0">
                <a:solidFill>
                  <a:schemeClr val="tx1"/>
                </a:solidFill>
              </a:rPr>
              <a:t>    NATIVE_COMPILATION, </a:t>
            </a:r>
          </a:p>
          <a:p>
            <a:r>
              <a:rPr lang="en-US" sz="2040" dirty="0">
                <a:solidFill>
                  <a:schemeClr val="tx1"/>
                </a:solidFill>
              </a:rPr>
              <a:t>    SCHEMABINDING, </a:t>
            </a:r>
          </a:p>
          <a:p>
            <a:r>
              <a:rPr lang="en-US" sz="2040" dirty="0">
                <a:solidFill>
                  <a:schemeClr val="tx1"/>
                </a:solidFill>
              </a:rPr>
              <a:t>    EXECUTE AS OWNER</a:t>
            </a:r>
          </a:p>
          <a:p>
            <a:r>
              <a:rPr lang="en-US" sz="2040" dirty="0">
                <a:solidFill>
                  <a:schemeClr val="tx1"/>
                </a:solidFill>
              </a:rPr>
              <a:t>AS </a:t>
            </a:r>
          </a:p>
          <a:p>
            <a:r>
              <a:rPr lang="en-US" sz="2040" dirty="0">
                <a:solidFill>
                  <a:schemeClr val="tx1"/>
                </a:solidFill>
              </a:rPr>
              <a:t>BEGIN ATOMIC </a:t>
            </a:r>
          </a:p>
          <a:p>
            <a:r>
              <a:rPr lang="en-US" sz="2040" dirty="0">
                <a:solidFill>
                  <a:schemeClr val="tx1"/>
                </a:solidFill>
              </a:rPr>
              <a:t>  WITH </a:t>
            </a:r>
          </a:p>
          <a:p>
            <a:r>
              <a:rPr lang="en-US" sz="2040" dirty="0">
                <a:solidFill>
                  <a:schemeClr val="tx1"/>
                </a:solidFill>
              </a:rPr>
              <a:t>(TRANSACTION </a:t>
            </a:r>
          </a:p>
          <a:p>
            <a:r>
              <a:rPr lang="en-US" sz="2040" dirty="0">
                <a:solidFill>
                  <a:schemeClr val="tx1"/>
                </a:solidFill>
              </a:rPr>
              <a:t>   ISOLATION LEVEL = SNAPSHOT,</a:t>
            </a:r>
          </a:p>
          <a:p>
            <a:r>
              <a:rPr lang="en-US" sz="2040" dirty="0">
                <a:solidFill>
                  <a:schemeClr val="tx1"/>
                </a:solidFill>
              </a:rPr>
              <a:t> LANGUAGE = '</a:t>
            </a:r>
            <a:r>
              <a:rPr lang="en-US" sz="2040" dirty="0" err="1">
                <a:solidFill>
                  <a:schemeClr val="tx1"/>
                </a:solidFill>
              </a:rPr>
              <a:t>us_english</a:t>
            </a:r>
            <a:r>
              <a:rPr lang="en-US" sz="2040" dirty="0">
                <a:solidFill>
                  <a:schemeClr val="tx1"/>
                </a:solidFill>
              </a:rPr>
              <a:t>')</a:t>
            </a:r>
          </a:p>
          <a:p>
            <a:endParaRPr lang="en-US" sz="2040" dirty="0">
              <a:solidFill>
                <a:schemeClr val="tx1"/>
              </a:solidFill>
            </a:endParaRPr>
          </a:p>
          <a:p>
            <a:r>
              <a:rPr lang="en-US" sz="2040" dirty="0">
                <a:solidFill>
                  <a:schemeClr val="tx1"/>
                </a:solidFill>
              </a:rPr>
              <a:t>  -- insert T-SQL here</a:t>
            </a:r>
          </a:p>
          <a:p>
            <a:r>
              <a:rPr lang="en-US" sz="2040" dirty="0">
                <a:solidFill>
                  <a:schemeClr val="tx1"/>
                </a:solidFill>
              </a:rPr>
              <a:t>END</a:t>
            </a:r>
          </a:p>
        </p:txBody>
      </p:sp>
      <p:sp>
        <p:nvSpPr>
          <p:cNvPr id="14" name="Rectangular Callout 13"/>
          <p:cNvSpPr/>
          <p:nvPr/>
        </p:nvSpPr>
        <p:spPr>
          <a:xfrm>
            <a:off x="8116413" y="1787490"/>
            <a:ext cx="2567173" cy="510040"/>
          </a:xfrm>
          <a:prstGeom prst="wedgeRectCallout">
            <a:avLst>
              <a:gd name="adj1" fmla="val -218842"/>
              <a:gd name="adj2" fmla="val -818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56"/>
            <a:r>
              <a:rPr lang="en-US" sz="1632" dirty="0">
                <a:solidFill>
                  <a:schemeClr val="tx1"/>
                </a:solidFill>
              </a:rPr>
              <a:t>This </a:t>
            </a:r>
            <a:r>
              <a:rPr lang="en-US" sz="1632" dirty="0" err="1">
                <a:solidFill>
                  <a:schemeClr val="tx1"/>
                </a:solidFill>
              </a:rPr>
              <a:t>proc</a:t>
            </a:r>
            <a:r>
              <a:rPr lang="en-US" sz="1632" dirty="0">
                <a:solidFill>
                  <a:schemeClr val="tx1"/>
                </a:solidFill>
              </a:rPr>
              <a:t> is natively compiled</a:t>
            </a:r>
          </a:p>
        </p:txBody>
      </p:sp>
      <p:sp>
        <p:nvSpPr>
          <p:cNvPr id="16" name="Rectangular Callout 15"/>
          <p:cNvSpPr/>
          <p:nvPr/>
        </p:nvSpPr>
        <p:spPr>
          <a:xfrm>
            <a:off x="8116413" y="2564659"/>
            <a:ext cx="2567173" cy="500900"/>
          </a:xfrm>
          <a:prstGeom prst="wedgeRectCallout">
            <a:avLst>
              <a:gd name="adj1" fmla="val -240799"/>
              <a:gd name="adj2" fmla="val -79592"/>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56"/>
            <a:r>
              <a:rPr lang="en-US" sz="1632" dirty="0">
                <a:solidFill>
                  <a:schemeClr val="tx1"/>
                </a:solidFill>
              </a:rPr>
              <a:t>Native </a:t>
            </a:r>
            <a:r>
              <a:rPr lang="en-US" sz="1632" dirty="0" err="1">
                <a:solidFill>
                  <a:schemeClr val="tx1"/>
                </a:solidFill>
              </a:rPr>
              <a:t>procs</a:t>
            </a:r>
            <a:r>
              <a:rPr lang="en-US" sz="1632" dirty="0">
                <a:solidFill>
                  <a:schemeClr val="tx1"/>
                </a:solidFill>
              </a:rPr>
              <a:t> must be schema-bound</a:t>
            </a:r>
          </a:p>
        </p:txBody>
      </p:sp>
      <p:sp>
        <p:nvSpPr>
          <p:cNvPr id="17" name="Rectangular Callout 16"/>
          <p:cNvSpPr/>
          <p:nvPr/>
        </p:nvSpPr>
        <p:spPr>
          <a:xfrm>
            <a:off x="8116413" y="3885847"/>
            <a:ext cx="2557101" cy="1353394"/>
          </a:xfrm>
          <a:prstGeom prst="wedgeRectCallout">
            <a:avLst>
              <a:gd name="adj1" fmla="val -277616"/>
              <a:gd name="adj2" fmla="val -8792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99256"/>
            <a:r>
              <a:rPr lang="en-US" sz="1632" dirty="0">
                <a:solidFill>
                  <a:schemeClr val="tx1"/>
                </a:solidFill>
              </a:rPr>
              <a:t>Atomic blocks </a:t>
            </a:r>
          </a:p>
          <a:p>
            <a:pPr marL="291318" indent="-291318" defTabSz="699256">
              <a:buFont typeface="Arial" panose="020B0604020202020204" pitchFamily="34" charset="0"/>
              <a:buChar char="•"/>
            </a:pPr>
            <a:r>
              <a:rPr lang="en-US" sz="1632" dirty="0">
                <a:solidFill>
                  <a:schemeClr val="tx1"/>
                </a:solidFill>
              </a:rPr>
              <a:t>Create a transaction if there is none</a:t>
            </a:r>
          </a:p>
          <a:p>
            <a:pPr marL="291318" indent="-291318" defTabSz="699256">
              <a:buFont typeface="Arial" panose="020B0604020202020204" pitchFamily="34" charset="0"/>
              <a:buChar char="•"/>
            </a:pPr>
            <a:r>
              <a:rPr lang="en-US" sz="1632" dirty="0">
                <a:solidFill>
                  <a:schemeClr val="tx1"/>
                </a:solidFill>
              </a:rPr>
              <a:t>Otherwise, create a </a:t>
            </a:r>
            <a:r>
              <a:rPr lang="en-US" sz="1632" dirty="0" err="1">
                <a:solidFill>
                  <a:schemeClr val="tx1"/>
                </a:solidFill>
              </a:rPr>
              <a:t>savepoint</a:t>
            </a:r>
            <a:endParaRPr lang="en-US" sz="1632" dirty="0">
              <a:solidFill>
                <a:schemeClr val="tx1"/>
              </a:solidFill>
            </a:endParaRPr>
          </a:p>
        </p:txBody>
      </p:sp>
      <p:sp>
        <p:nvSpPr>
          <p:cNvPr id="7" name="Rectangular Callout 6"/>
          <p:cNvSpPr/>
          <p:nvPr/>
        </p:nvSpPr>
        <p:spPr>
          <a:xfrm>
            <a:off x="8116413" y="3199072"/>
            <a:ext cx="2557101" cy="531341"/>
          </a:xfrm>
          <a:prstGeom prst="wedgeRectCallout">
            <a:avLst>
              <a:gd name="adj1" fmla="val -233042"/>
              <a:gd name="adj2" fmla="val -132000"/>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56"/>
            <a:r>
              <a:rPr lang="en-US" sz="1632" dirty="0">
                <a:solidFill>
                  <a:schemeClr val="tx1"/>
                </a:solidFill>
              </a:rPr>
              <a:t>Execution context is required</a:t>
            </a:r>
          </a:p>
        </p:txBody>
      </p:sp>
      <p:sp>
        <p:nvSpPr>
          <p:cNvPr id="4" name="Rectangle 3"/>
          <p:cNvSpPr/>
          <p:nvPr/>
        </p:nvSpPr>
        <p:spPr bwMode="auto">
          <a:xfrm>
            <a:off x="600577" y="1903230"/>
            <a:ext cx="3108678" cy="378388"/>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58" rIns="0" bIns="34958" numCol="1" rtlCol="0" anchor="ctr" anchorCtr="0" compatLnSpc="1">
            <a:prstTxWarp prst="textNoShape">
              <a:avLst/>
            </a:prstTxWarp>
          </a:bodyPr>
          <a:lstStyle/>
          <a:p>
            <a:pPr algn="ctr" defTabSz="699008"/>
            <a:endParaRPr lang="en-US" sz="1499" dirty="0">
              <a:gradFill>
                <a:gsLst>
                  <a:gs pos="0">
                    <a:srgbClr val="FFFFFF"/>
                  </a:gs>
                  <a:gs pos="100000">
                    <a:srgbClr val="FFFFFF"/>
                  </a:gs>
                </a:gsLst>
                <a:lin ang="5400000" scaled="0"/>
              </a:gradFill>
            </a:endParaRPr>
          </a:p>
        </p:txBody>
      </p:sp>
      <p:sp>
        <p:nvSpPr>
          <p:cNvPr id="9" name="Rectangle 8"/>
          <p:cNvSpPr/>
          <p:nvPr/>
        </p:nvSpPr>
        <p:spPr bwMode="auto">
          <a:xfrm>
            <a:off x="600577" y="2248724"/>
            <a:ext cx="2564659" cy="378388"/>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58" rIns="0" bIns="34958" numCol="1" rtlCol="0" anchor="ctr" anchorCtr="0" compatLnSpc="1">
            <a:prstTxWarp prst="textNoShape">
              <a:avLst/>
            </a:prstTxWarp>
          </a:bodyPr>
          <a:lstStyle/>
          <a:p>
            <a:pPr algn="ctr" defTabSz="699008"/>
            <a:endParaRPr lang="en-US" sz="1499" dirty="0">
              <a:gradFill>
                <a:gsLst>
                  <a:gs pos="0">
                    <a:srgbClr val="FFFFFF"/>
                  </a:gs>
                  <a:gs pos="100000">
                    <a:srgbClr val="FFFFFF"/>
                  </a:gs>
                </a:gsLst>
                <a:lin ang="5400000" scaled="0"/>
              </a:gradFill>
            </a:endParaRPr>
          </a:p>
        </p:txBody>
      </p:sp>
      <p:sp>
        <p:nvSpPr>
          <p:cNvPr id="10" name="Rectangle 9"/>
          <p:cNvSpPr/>
          <p:nvPr/>
        </p:nvSpPr>
        <p:spPr bwMode="auto">
          <a:xfrm>
            <a:off x="600577" y="2627112"/>
            <a:ext cx="2705709" cy="356294"/>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58" rIns="0" bIns="34958" numCol="1" rtlCol="0" anchor="ctr" anchorCtr="0" compatLnSpc="1">
            <a:prstTxWarp prst="textNoShape">
              <a:avLst/>
            </a:prstTxWarp>
          </a:bodyPr>
          <a:lstStyle/>
          <a:p>
            <a:pPr algn="ctr" defTabSz="699008"/>
            <a:endParaRPr lang="en-US" sz="1499" dirty="0">
              <a:gradFill>
                <a:gsLst>
                  <a:gs pos="0">
                    <a:srgbClr val="FFFFFF"/>
                  </a:gs>
                  <a:gs pos="100000">
                    <a:srgbClr val="FFFFFF"/>
                  </a:gs>
                </a:gsLst>
                <a:lin ang="5400000" scaled="0"/>
              </a:gradFill>
            </a:endParaRPr>
          </a:p>
        </p:txBody>
      </p:sp>
      <p:sp>
        <p:nvSpPr>
          <p:cNvPr id="11" name="Rectangle 10"/>
          <p:cNvSpPr/>
          <p:nvPr/>
        </p:nvSpPr>
        <p:spPr bwMode="auto">
          <a:xfrm>
            <a:off x="274639" y="3293472"/>
            <a:ext cx="1987004" cy="386697"/>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58" rIns="0" bIns="34958" numCol="1" rtlCol="0" anchor="ctr" anchorCtr="0" compatLnSpc="1">
            <a:prstTxWarp prst="textNoShape">
              <a:avLst/>
            </a:prstTxWarp>
          </a:bodyPr>
          <a:lstStyle/>
          <a:p>
            <a:pPr algn="ctr" defTabSz="699008"/>
            <a:endParaRPr lang="en-US" sz="1499" dirty="0">
              <a:gradFill>
                <a:gsLst>
                  <a:gs pos="0">
                    <a:srgbClr val="FFFFFF"/>
                  </a:gs>
                  <a:gs pos="100000">
                    <a:srgbClr val="FFFFFF"/>
                  </a:gs>
                </a:gsLst>
                <a:lin ang="5400000" scaled="0"/>
              </a:gradFill>
            </a:endParaRPr>
          </a:p>
        </p:txBody>
      </p:sp>
      <p:sp>
        <p:nvSpPr>
          <p:cNvPr id="12" name="Rectangular Callout 11"/>
          <p:cNvSpPr/>
          <p:nvPr/>
        </p:nvSpPr>
        <p:spPr>
          <a:xfrm>
            <a:off x="8116413" y="5708325"/>
            <a:ext cx="2567173" cy="632872"/>
          </a:xfrm>
          <a:prstGeom prst="wedgeRectCallout">
            <a:avLst>
              <a:gd name="adj1" fmla="val -181934"/>
              <a:gd name="adj2" fmla="val -196445"/>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99256"/>
            <a:r>
              <a:rPr lang="en-US" sz="1632" dirty="0">
                <a:solidFill>
                  <a:schemeClr val="tx1"/>
                </a:solidFill>
              </a:rPr>
              <a:t>Session settings are fixed at create time</a:t>
            </a:r>
          </a:p>
        </p:txBody>
      </p:sp>
      <p:sp>
        <p:nvSpPr>
          <p:cNvPr id="13" name="Rectangle 12"/>
          <p:cNvSpPr/>
          <p:nvPr/>
        </p:nvSpPr>
        <p:spPr bwMode="auto">
          <a:xfrm>
            <a:off x="293584" y="3995757"/>
            <a:ext cx="4240795" cy="1133573"/>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58" rIns="0" bIns="34958" numCol="1" rtlCol="0" anchor="ctr" anchorCtr="0" compatLnSpc="1">
            <a:prstTxWarp prst="textNoShape">
              <a:avLst/>
            </a:prstTxWarp>
          </a:bodyPr>
          <a:lstStyle/>
          <a:p>
            <a:pPr algn="ctr" defTabSz="699008"/>
            <a:endParaRPr lang="en-US" sz="1499" dirty="0">
              <a:gradFill>
                <a:gsLst>
                  <a:gs pos="0">
                    <a:srgbClr val="FFFFFF"/>
                  </a:gs>
                  <a:gs pos="100000">
                    <a:srgbClr val="FFFFFF"/>
                  </a:gs>
                </a:gsLst>
                <a:lin ang="5400000" scaled="0"/>
              </a:gradFill>
            </a:endParaRPr>
          </a:p>
        </p:txBody>
      </p:sp>
      <p:sp>
        <p:nvSpPr>
          <p:cNvPr id="15" name="Rectangle 14"/>
          <p:cNvSpPr/>
          <p:nvPr/>
        </p:nvSpPr>
        <p:spPr bwMode="auto">
          <a:xfrm>
            <a:off x="348274" y="5720130"/>
            <a:ext cx="665816" cy="386697"/>
          </a:xfrm>
          <a:prstGeom prst="rect">
            <a:avLst/>
          </a:prstGeom>
          <a:noFill/>
          <a:ln w="38100">
            <a:solidFill>
              <a:srgbClr val="FF0000"/>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34958" rIns="0" bIns="34958" numCol="1" rtlCol="0" anchor="ctr" anchorCtr="0" compatLnSpc="1">
            <a:prstTxWarp prst="textNoShape">
              <a:avLst/>
            </a:prstTxWarp>
          </a:bodyPr>
          <a:lstStyle/>
          <a:p>
            <a:pPr algn="ctr" defTabSz="699008"/>
            <a:endParaRPr lang="en-US" sz="1499"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4328581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xit" presetSubtype="0" fill="hold" grpId="1" nodeType="withEffect">
                                  <p:stCondLst>
                                    <p:cond delay="0"/>
                                  </p:stCondLst>
                                  <p:childTnLst>
                                    <p:set>
                                      <p:cBhvr>
                                        <p:cTn id="14" dur="1" fill="hold">
                                          <p:stCondLst>
                                            <p:cond delay="0"/>
                                          </p:stCondLst>
                                        </p:cTn>
                                        <p:tgtEl>
                                          <p:spTgt spid="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9"/>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1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5"/>
                                        </p:tgtEl>
                                        <p:attrNameLst>
                                          <p:attrName>style.visibility</p:attrName>
                                        </p:attrNameLst>
                                      </p:cBhvr>
                                      <p:to>
                                        <p:strVal val="hidden"/>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7" grpId="0" animBg="1"/>
      <p:bldP spid="4" grpId="0" animBg="1"/>
      <p:bldP spid="4" grpId="1" animBg="1"/>
      <p:bldP spid="9" grpId="0" animBg="1"/>
      <p:bldP spid="9" grpId="1" animBg="1"/>
      <p:bldP spid="10" grpId="0" animBg="1"/>
      <p:bldP spid="10" grpId="1" animBg="1"/>
      <p:bldP spid="11" grpId="0" animBg="1"/>
      <p:bldP spid="11" grpId="1" animBg="1"/>
      <p:bldP spid="12" grpId="0" animBg="1"/>
      <p:bldP spid="13" grpId="0" animBg="1"/>
      <p:bldP spid="15" grpId="0" animBg="1"/>
      <p:bldP spid="15"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Durability and Availability</a:t>
            </a:r>
            <a:endParaRPr lang="en-US" dirty="0"/>
          </a:p>
        </p:txBody>
      </p:sp>
      <p:sp>
        <p:nvSpPr>
          <p:cNvPr id="4" name="Text Placeholder 3"/>
          <p:cNvSpPr>
            <a:spLocks noGrp="1"/>
          </p:cNvSpPr>
          <p:nvPr>
            <p:ph type="body" sz="quarter" idx="11"/>
          </p:nvPr>
        </p:nvSpPr>
        <p:spPr>
          <a:xfrm>
            <a:off x="274639" y="1212849"/>
            <a:ext cx="11889564" cy="5539978"/>
          </a:xfrm>
        </p:spPr>
        <p:txBody>
          <a:bodyPr/>
          <a:lstStyle/>
          <a:p>
            <a:r>
              <a:rPr lang="en-US" sz="3200" dirty="0">
                <a:solidFill>
                  <a:schemeClr val="tx1"/>
                </a:solidFill>
              </a:rPr>
              <a:t>One of the hardest parts of a high-performance in-memory system</a:t>
            </a:r>
          </a:p>
          <a:p>
            <a:endParaRPr lang="en-US" sz="3200" dirty="0">
              <a:solidFill>
                <a:schemeClr val="tx1"/>
              </a:solidFill>
            </a:endParaRPr>
          </a:p>
          <a:p>
            <a:r>
              <a:rPr lang="en-US" sz="3200" dirty="0">
                <a:solidFill>
                  <a:schemeClr val="tx1"/>
                </a:solidFill>
              </a:rPr>
              <a:t>Performance goals require in-memory format to diverge from storage format</a:t>
            </a:r>
          </a:p>
          <a:p>
            <a:endParaRPr lang="en-US" sz="3200" dirty="0">
              <a:solidFill>
                <a:schemeClr val="tx1"/>
              </a:solidFill>
            </a:endParaRPr>
          </a:p>
          <a:p>
            <a:r>
              <a:rPr lang="en-US" sz="3200" dirty="0">
                <a:solidFill>
                  <a:schemeClr val="tx1"/>
                </a:solidFill>
              </a:rPr>
              <a:t>Storage format must be very efficient for checkpoint and recovery</a:t>
            </a:r>
          </a:p>
          <a:p>
            <a:r>
              <a:rPr lang="en-US" sz="3200" dirty="0">
                <a:solidFill>
                  <a:schemeClr val="tx1"/>
                </a:solidFill>
              </a:rPr>
              <a:t>Contention on the transaction log grows</a:t>
            </a:r>
          </a:p>
          <a:p>
            <a:endParaRPr lang="en-US" sz="3200" dirty="0">
              <a:solidFill>
                <a:schemeClr val="tx1"/>
              </a:solidFill>
            </a:endParaRPr>
          </a:p>
          <a:p>
            <a:r>
              <a:rPr lang="en-US" sz="3200" dirty="0">
                <a:solidFill>
                  <a:schemeClr val="tx1"/>
                </a:solidFill>
              </a:rPr>
              <a:t>High-availability remains very critical</a:t>
            </a:r>
          </a:p>
          <a:p>
            <a:endParaRPr lang="en-US" dirty="0"/>
          </a:p>
        </p:txBody>
      </p:sp>
    </p:spTree>
    <p:extLst>
      <p:ext uri="{BB962C8B-B14F-4D97-AF65-F5344CB8AC3E}">
        <p14:creationId xmlns:p14="http://schemas.microsoft.com/office/powerpoint/2010/main" val="33864665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endParaRPr lang="en-US" dirty="0"/>
          </a:p>
        </p:txBody>
      </p:sp>
      <p:sp>
        <p:nvSpPr>
          <p:cNvPr id="3" name="Content Placeholder 2"/>
          <p:cNvSpPr>
            <a:spLocks noGrp="1"/>
          </p:cNvSpPr>
          <p:nvPr>
            <p:ph type="body" sz="quarter" idx="11"/>
          </p:nvPr>
        </p:nvSpPr>
        <p:spPr>
          <a:xfrm>
            <a:off x="274639" y="1212849"/>
            <a:ext cx="11889564" cy="2511457"/>
          </a:xfrm>
        </p:spPr>
        <p:txBody>
          <a:bodyPr/>
          <a:lstStyle/>
          <a:p>
            <a:r>
              <a:rPr lang="en-US" sz="3600" dirty="0"/>
              <a:t>Motivating trends – hardware, software, apps</a:t>
            </a:r>
          </a:p>
          <a:p>
            <a:r>
              <a:rPr lang="en-US" sz="3600" dirty="0"/>
              <a:t>In-memory OLTP architecture &amp; integration into SQL Server</a:t>
            </a:r>
          </a:p>
          <a:p>
            <a:r>
              <a:rPr lang="en-US" sz="3600" dirty="0">
                <a:solidFill>
                  <a:schemeClr val="tx1"/>
                </a:solidFill>
              </a:rPr>
              <a:t>Performance and customer results</a:t>
            </a:r>
          </a:p>
          <a:p>
            <a:r>
              <a:rPr lang="en-US" sz="3600" dirty="0"/>
              <a:t>Review and References</a:t>
            </a:r>
          </a:p>
        </p:txBody>
      </p:sp>
    </p:spTree>
    <p:extLst>
      <p:ext uri="{BB962C8B-B14F-4D97-AF65-F5344CB8AC3E}">
        <p14:creationId xmlns:p14="http://schemas.microsoft.com/office/powerpoint/2010/main" val="26339601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Experiences</a:t>
            </a:r>
          </a:p>
        </p:txBody>
      </p:sp>
      <p:graphicFrame>
        <p:nvGraphicFramePr>
          <p:cNvPr id="7" name="Content Placeholder 6"/>
          <p:cNvGraphicFramePr>
            <a:graphicFrameLocks noGrp="1"/>
          </p:cNvGraphicFramePr>
          <p:nvPr>
            <p:ph idx="4294967295"/>
          </p:nvPr>
        </p:nvGraphicFramePr>
        <p:xfrm>
          <a:off x="0" y="1243013"/>
          <a:ext cx="8510005" cy="4600843"/>
        </p:xfrm>
        <a:graphic>
          <a:graphicData uri="http://schemas.openxmlformats.org/drawingml/2006/table">
            <a:tbl>
              <a:tblPr firstRow="1" firstCol="1" bandRow="1">
                <a:tableStyleId>{5C22544A-7EE6-4342-B048-85BDC9FD1C3A}</a:tableStyleId>
              </a:tblPr>
              <a:tblGrid>
                <a:gridCol w="2467513">
                  <a:extLst>
                    <a:ext uri="{9D8B030D-6E8A-4147-A177-3AD203B41FA5}">
                      <a16:colId xmlns:a16="http://schemas.microsoft.com/office/drawing/2014/main" val="20000"/>
                    </a:ext>
                  </a:extLst>
                </a:gridCol>
                <a:gridCol w="2875527">
                  <a:extLst>
                    <a:ext uri="{9D8B030D-6E8A-4147-A177-3AD203B41FA5}">
                      <a16:colId xmlns:a16="http://schemas.microsoft.com/office/drawing/2014/main" val="20001"/>
                    </a:ext>
                  </a:extLst>
                </a:gridCol>
                <a:gridCol w="3166965">
                  <a:extLst>
                    <a:ext uri="{9D8B030D-6E8A-4147-A177-3AD203B41FA5}">
                      <a16:colId xmlns:a16="http://schemas.microsoft.com/office/drawing/2014/main" val="20002"/>
                    </a:ext>
                  </a:extLst>
                </a:gridCol>
              </a:tblGrid>
              <a:tr h="423706">
                <a:tc>
                  <a:txBody>
                    <a:bodyPr/>
                    <a:lstStyle/>
                    <a:p>
                      <a:pPr marL="0" marR="0" algn="ctr">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Customer</a:t>
                      </a:r>
                    </a:p>
                  </a:txBody>
                  <a:tcPr marL="50431" marR="50431" marT="0" marB="0" anchor="ctr"/>
                </a:tc>
                <a:tc>
                  <a:txBody>
                    <a:bodyPr/>
                    <a:lstStyle/>
                    <a:p>
                      <a:pPr marL="0" marR="0" algn="ctr">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Workload</a:t>
                      </a:r>
                    </a:p>
                  </a:txBody>
                  <a:tcPr marL="50431" marR="50431" marT="0" marB="0" anchor="ctr"/>
                </a:tc>
                <a:tc>
                  <a:txBody>
                    <a:bodyPr/>
                    <a:lstStyle/>
                    <a:p>
                      <a:pPr marL="0" marR="0" algn="ctr" fontAlgn="ctr">
                        <a:spcBef>
                          <a:spcPts val="0"/>
                        </a:spcBef>
                        <a:spcAft>
                          <a:spcPts val="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Results</a:t>
                      </a:r>
                    </a:p>
                  </a:txBody>
                  <a:tcPr marL="50431" marR="50431" marT="0" marB="0" anchor="ctr"/>
                </a:tc>
                <a:extLst>
                  <a:ext uri="{0D108BD9-81ED-4DB2-BD59-A6C34878D82A}">
                    <a16:rowId xmlns:a16="http://schemas.microsoft.com/office/drawing/2014/main" val="10000"/>
                  </a:ext>
                </a:extLst>
              </a:tr>
              <a:tr h="1740860">
                <a:tc>
                  <a:txBody>
                    <a:bodyPr/>
                    <a:lstStyle/>
                    <a:p>
                      <a:pPr marL="0" marR="0">
                        <a:spcBef>
                          <a:spcPts val="0"/>
                        </a:spcBef>
                        <a:spcAft>
                          <a:spcPts val="0"/>
                        </a:spcAft>
                      </a:pPr>
                      <a:r>
                        <a:rPr lang="en-US" sz="1400" u="sng" dirty="0" err="1">
                          <a:effectLst/>
                        </a:rPr>
                        <a:t>Edgenet</a:t>
                      </a:r>
                      <a:r>
                        <a:rPr lang="en-US" sz="1400" u="sng" dirty="0">
                          <a:effectLst/>
                        </a:rPr>
                        <a:t> </a:t>
                      </a:r>
                      <a:r>
                        <a:rPr lang="en-US" sz="1400" dirty="0">
                          <a:effectLst/>
                        </a:rPr>
                        <a:t>– SaaS provider for retailers and product delivery for end consumers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431" marR="50431" marT="0" marB="0"/>
                </a:tc>
                <a:tc>
                  <a:txBody>
                    <a:bodyPr/>
                    <a:lstStyle/>
                    <a:p>
                      <a:pPr marL="0" marR="0">
                        <a:spcBef>
                          <a:spcPts val="0"/>
                        </a:spcBef>
                        <a:spcAft>
                          <a:spcPts val="0"/>
                        </a:spcAft>
                      </a:pPr>
                      <a:r>
                        <a:rPr lang="en-US" sz="1400" dirty="0">
                          <a:effectLst/>
                        </a:rPr>
                        <a:t>Provide real-time insight into product price/availability for retailers and end-consumers. </a:t>
                      </a:r>
                    </a:p>
                    <a:p>
                      <a:pPr marL="0" marR="0">
                        <a:spcBef>
                          <a:spcPts val="0"/>
                        </a:spcBef>
                        <a:spcAft>
                          <a:spcPts val="0"/>
                        </a:spcAft>
                      </a:pPr>
                      <a:endParaRPr lang="en-US" sz="1400" dirty="0">
                        <a:effectLst/>
                      </a:endParaRPr>
                    </a:p>
                    <a:p>
                      <a:pPr marL="0" marR="0">
                        <a:spcBef>
                          <a:spcPts val="0"/>
                        </a:spcBef>
                        <a:spcAft>
                          <a:spcPts val="0"/>
                        </a:spcAft>
                      </a:pPr>
                      <a:r>
                        <a:rPr lang="en-US" sz="1400" dirty="0">
                          <a:effectLst/>
                        </a:rPr>
                        <a:t>Used by retailers in-stores and to end-consumers via search engines.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431" marR="50431" marT="0" marB="0"/>
                </a:tc>
                <a:tc>
                  <a:txBody>
                    <a:bodyPr/>
                    <a:lstStyle/>
                    <a:p>
                      <a:pPr marL="91440" marR="0" indent="-91440">
                        <a:spcBef>
                          <a:spcPts val="0"/>
                        </a:spcBef>
                        <a:spcAft>
                          <a:spcPts val="0"/>
                        </a:spcAft>
                        <a:buFont typeface="Arial" panose="020B0604020202020204" pitchFamily="34" charset="0"/>
                        <a:buChar char="•"/>
                      </a:pPr>
                      <a:r>
                        <a:rPr lang="en-US" sz="1400" dirty="0">
                          <a:effectLst/>
                        </a:rPr>
                        <a:t>8x-11x in performance gains</a:t>
                      </a:r>
                      <a:r>
                        <a:rPr lang="en-US" sz="1400" baseline="0" dirty="0">
                          <a:effectLst/>
                        </a:rPr>
                        <a:t> for ingestion of data</a:t>
                      </a:r>
                    </a:p>
                    <a:p>
                      <a:pPr marL="91440" marR="0" indent="-91440">
                        <a:spcBef>
                          <a:spcPts val="0"/>
                        </a:spcBef>
                        <a:spcAft>
                          <a:spcPts val="0"/>
                        </a:spcAft>
                        <a:buFont typeface="Arial" panose="020B0604020202020204" pitchFamily="34" charset="0"/>
                        <a:buChar char="•"/>
                      </a:pPr>
                      <a:r>
                        <a:rPr lang="en-US" sz="1400" dirty="0">
                          <a:effectLst/>
                        </a:rPr>
                        <a:t>Consolidated from multi-tenant, multi-server to single database/server.</a:t>
                      </a:r>
                    </a:p>
                    <a:p>
                      <a:pPr marL="91440" marR="0" indent="-91440">
                        <a:spcBef>
                          <a:spcPts val="0"/>
                        </a:spcBef>
                        <a:spcAft>
                          <a:spcPts val="0"/>
                        </a:spcAft>
                        <a:buFont typeface="Arial" panose="020B0604020202020204" pitchFamily="34" charset="0"/>
                        <a:buChar char="•"/>
                      </a:pPr>
                      <a:r>
                        <a:rPr lang="en-US" sz="1400" dirty="0">
                          <a:effectLst/>
                        </a:rPr>
                        <a:t>Removed application caching layer (additional latency) from client tier. </a:t>
                      </a:r>
                      <a:br>
                        <a:rPr lang="en-US" sz="1400" dirty="0">
                          <a:effectLst/>
                        </a:rPr>
                      </a:br>
                      <a:r>
                        <a:rPr lang="en-US" sz="1400" u="sng" dirty="0">
                          <a:effectLst/>
                          <a:hlinkClick r:id="rId2"/>
                        </a:rPr>
                        <a:t>Case Study</a:t>
                      </a:r>
                      <a:r>
                        <a:rPr lang="en-US" sz="1400" dirty="0">
                          <a:effectLst/>
                        </a:rPr>
                        <a:t> </a:t>
                      </a:r>
                    </a:p>
                  </a:txBody>
                  <a:tcPr marL="50431" marR="50431" marT="0" marB="0"/>
                </a:tc>
                <a:extLst>
                  <a:ext uri="{0D108BD9-81ED-4DB2-BD59-A6C34878D82A}">
                    <a16:rowId xmlns:a16="http://schemas.microsoft.com/office/drawing/2014/main" val="10001"/>
                  </a:ext>
                </a:extLst>
              </a:tr>
              <a:tr h="1348240">
                <a:tc>
                  <a:txBody>
                    <a:bodyPr/>
                    <a:lstStyle/>
                    <a:p>
                      <a:pPr marL="0" marR="0">
                        <a:spcBef>
                          <a:spcPts val="0"/>
                        </a:spcBef>
                        <a:spcAft>
                          <a:spcPts val="0"/>
                        </a:spcAft>
                      </a:pPr>
                      <a:r>
                        <a:rPr lang="en-US" sz="1400" u="sng">
                          <a:effectLst/>
                        </a:rPr>
                        <a:t>BWin.party </a:t>
                      </a:r>
                      <a:r>
                        <a:rPr lang="en-US" sz="1400">
                          <a:effectLst/>
                        </a:rPr>
                        <a:t>- Largest regulated online gaming site</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50431" marR="50431" marT="0" marB="0"/>
                </a:tc>
                <a:tc>
                  <a:txBody>
                    <a:bodyPr/>
                    <a:lstStyle/>
                    <a:p>
                      <a:pPr marL="0" marR="0">
                        <a:spcBef>
                          <a:spcPts val="0"/>
                        </a:spcBef>
                        <a:spcAft>
                          <a:spcPts val="0"/>
                        </a:spcAft>
                      </a:pPr>
                      <a:r>
                        <a:rPr lang="en-US" sz="1400" dirty="0">
                          <a:effectLst/>
                        </a:rPr>
                        <a:t>Running ASP.NET session state using SQL Server for</a:t>
                      </a:r>
                      <a:r>
                        <a:rPr lang="en-US" sz="1400" baseline="0" dirty="0">
                          <a:effectLst/>
                        </a:rPr>
                        <a:t> r</a:t>
                      </a:r>
                      <a:r>
                        <a:rPr lang="en-US" sz="1400" dirty="0">
                          <a:effectLst/>
                        </a:rPr>
                        <a:t>epository    </a:t>
                      </a:r>
                    </a:p>
                    <a:p>
                      <a:pPr marL="0" marR="0">
                        <a:spcBef>
                          <a:spcPts val="0"/>
                        </a:spcBef>
                        <a:spcAft>
                          <a:spcPts val="0"/>
                        </a:spcAft>
                      </a:pPr>
                      <a:endParaRPr lang="en-US" sz="1400" dirty="0">
                        <a:effectLst/>
                      </a:endParaRPr>
                    </a:p>
                    <a:p>
                      <a:pPr marL="0" marR="0">
                        <a:spcBef>
                          <a:spcPts val="0"/>
                        </a:spcBef>
                        <a:spcAft>
                          <a:spcPts val="0"/>
                        </a:spcAft>
                      </a:pPr>
                      <a:r>
                        <a:rPr lang="en-US" sz="1400" dirty="0">
                          <a:effectLst/>
                        </a:rPr>
                        <a:t>Critical to end-user performance and interaction with the site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431" marR="50431" marT="0" marB="0"/>
                </a:tc>
                <a:tc>
                  <a:txBody>
                    <a:bodyPr/>
                    <a:lstStyle/>
                    <a:p>
                      <a:pPr marL="91440" marR="0" indent="-91440">
                        <a:spcBef>
                          <a:spcPts val="0"/>
                        </a:spcBef>
                        <a:spcAft>
                          <a:spcPts val="0"/>
                        </a:spcAft>
                        <a:buFont typeface="Arial" panose="020B0604020202020204" pitchFamily="34" charset="0"/>
                        <a:buChar char="•"/>
                      </a:pPr>
                      <a:r>
                        <a:rPr lang="en-US" sz="1400" dirty="0">
                          <a:effectLst/>
                        </a:rPr>
                        <a:t>Increase</a:t>
                      </a:r>
                      <a:r>
                        <a:rPr lang="en-US" sz="1400" baseline="0" dirty="0">
                          <a:effectLst/>
                        </a:rPr>
                        <a:t> </a:t>
                      </a:r>
                      <a:r>
                        <a:rPr lang="en-US" sz="1400" dirty="0">
                          <a:effectLst/>
                        </a:rPr>
                        <a:t>15,000 batch requests/sec per to over 250,000 in case study</a:t>
                      </a:r>
                    </a:p>
                    <a:p>
                      <a:pPr marL="91440" marR="0" indent="-91440">
                        <a:spcBef>
                          <a:spcPts val="0"/>
                        </a:spcBef>
                        <a:spcAft>
                          <a:spcPts val="0"/>
                        </a:spcAft>
                        <a:buFont typeface="Arial" panose="020B0604020202020204" pitchFamily="34" charset="0"/>
                        <a:buChar char="•"/>
                      </a:pPr>
                      <a:r>
                        <a:rPr lang="en-US" sz="1400" dirty="0">
                          <a:effectLst/>
                        </a:rPr>
                        <a:t>Lab testing achieved over 450,000 batch requests/sec</a:t>
                      </a:r>
                    </a:p>
                    <a:p>
                      <a:pPr marL="91440" marR="0" indent="-91440">
                        <a:spcBef>
                          <a:spcPts val="0"/>
                        </a:spcBef>
                        <a:spcAft>
                          <a:spcPts val="0"/>
                        </a:spcAft>
                        <a:buFont typeface="Arial" panose="020B0604020202020204" pitchFamily="34" charset="0"/>
                        <a:buChar char="•"/>
                      </a:pPr>
                      <a:r>
                        <a:rPr lang="en-US" sz="1400" dirty="0">
                          <a:effectLst/>
                        </a:rPr>
                        <a:t>Consolidate 18 SQL Servers</a:t>
                      </a:r>
                      <a:r>
                        <a:rPr lang="en-US" sz="1400" baseline="0" dirty="0">
                          <a:effectLst/>
                        </a:rPr>
                        <a:t> -&gt; </a:t>
                      </a:r>
                      <a:r>
                        <a:rPr lang="en-US" sz="1400" dirty="0">
                          <a:effectLst/>
                        </a:rPr>
                        <a:t>1. </a:t>
                      </a:r>
                      <a:br>
                        <a:rPr lang="en-US" sz="1400" dirty="0">
                          <a:effectLst/>
                        </a:rPr>
                      </a:br>
                      <a:r>
                        <a:rPr lang="en-US" sz="1400" u="sng" dirty="0">
                          <a:effectLst/>
                          <a:hlinkClick r:id="rId3"/>
                        </a:rPr>
                        <a:t>Case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431" marR="50431" marT="0" marB="0"/>
                </a:tc>
                <a:extLst>
                  <a:ext uri="{0D108BD9-81ED-4DB2-BD59-A6C34878D82A}">
                    <a16:rowId xmlns:a16="http://schemas.microsoft.com/office/drawing/2014/main" val="10002"/>
                  </a:ext>
                </a:extLst>
              </a:tr>
              <a:tr h="1088037">
                <a:tc>
                  <a:txBody>
                    <a:bodyPr/>
                    <a:lstStyle/>
                    <a:p>
                      <a:pPr marL="0" marR="0">
                        <a:spcBef>
                          <a:spcPts val="0"/>
                        </a:spcBef>
                        <a:spcAft>
                          <a:spcPts val="0"/>
                        </a:spcAft>
                      </a:pPr>
                      <a:r>
                        <a:rPr lang="en-US" sz="1400" u="sng" dirty="0">
                          <a:effectLst/>
                        </a:rPr>
                        <a:t>SBI Liquidity Market</a:t>
                      </a:r>
                      <a:r>
                        <a:rPr lang="en-US" sz="1400" dirty="0">
                          <a:effectLst/>
                        </a:rPr>
                        <a:t> - Japanese foreign currency exchange trading platform. </a:t>
                      </a:r>
                      <a:endParaRPr lang="en-US" sz="1400" b="0" dirty="0">
                        <a:effectLst/>
                        <a:latin typeface="Calibri" panose="020F0502020204030204" pitchFamily="34" charset="0"/>
                        <a:ea typeface="Calibri" panose="020F0502020204030204" pitchFamily="34" charset="0"/>
                        <a:cs typeface="Times New Roman" panose="02020603050405020304" pitchFamily="18" charset="0"/>
                      </a:endParaRPr>
                    </a:p>
                  </a:txBody>
                  <a:tcPr marL="50431" marR="50431" marT="0" marB="0"/>
                </a:tc>
                <a:tc>
                  <a:txBody>
                    <a:bodyPr/>
                    <a:lstStyle/>
                    <a:p>
                      <a:pPr marL="0" marR="0" indent="0" algn="l" defTabSz="914400" eaLnBrk="1" fontAlgn="base" latinLnBrk="0" hangingPunct="1">
                        <a:lnSpc>
                          <a:spcPct val="100000"/>
                        </a:lnSpc>
                        <a:spcBef>
                          <a:spcPts val="0"/>
                        </a:spcBef>
                        <a:spcAft>
                          <a:spcPts val="0"/>
                        </a:spcAft>
                        <a:buClrTx/>
                        <a:buSzTx/>
                        <a:buFontTx/>
                        <a:buNone/>
                        <a:tabLst/>
                        <a:defRPr/>
                      </a:pPr>
                      <a:r>
                        <a:rPr lang="en-US" sz="1400" b="0" dirty="0">
                          <a:effectLst/>
                        </a:rPr>
                        <a:t>Includes high volume and low latency trading.</a:t>
                      </a:r>
                    </a:p>
                    <a:p>
                      <a:pPr marL="0" marR="0" indent="0" algn="l" defTabSz="914400" eaLnBrk="1" fontAlgn="base" latinLnBrk="0" hangingPunct="1">
                        <a:lnSpc>
                          <a:spcPct val="100000"/>
                        </a:lnSpc>
                        <a:spcBef>
                          <a:spcPts val="0"/>
                        </a:spcBef>
                        <a:spcAft>
                          <a:spcPts val="0"/>
                        </a:spcAft>
                        <a:buClrTx/>
                        <a:buSzTx/>
                        <a:buFontTx/>
                        <a:buNone/>
                        <a:tabLst/>
                        <a:defRPr/>
                      </a:pPr>
                      <a:br>
                        <a:rPr lang="en-US" sz="1400" dirty="0">
                          <a:effectLst/>
                        </a:rPr>
                      </a:br>
                      <a:r>
                        <a:rPr lang="en-US" sz="1400" dirty="0">
                          <a:effectLst/>
                        </a:rPr>
                        <a:t>Expecting 10x volume increase</a:t>
                      </a:r>
                    </a:p>
                  </a:txBody>
                  <a:tcPr marL="50431" marR="50431" marT="0" marB="0"/>
                </a:tc>
                <a:tc>
                  <a:txBody>
                    <a:bodyPr/>
                    <a:lstStyle/>
                    <a:p>
                      <a:pPr marL="91440" marR="0" indent="-91440">
                        <a:spcBef>
                          <a:spcPts val="0"/>
                        </a:spcBef>
                        <a:spcAft>
                          <a:spcPts val="0"/>
                        </a:spcAft>
                        <a:buFont typeface="Arial" panose="020B0604020202020204" pitchFamily="34" charset="0"/>
                        <a:buChar char="•"/>
                      </a:pPr>
                      <a:r>
                        <a:rPr lang="en-US" sz="1400" dirty="0">
                          <a:effectLst/>
                        </a:rPr>
                        <a:t>2x throughput (get over 3x in testing) with goal to reduce latency from 4 seconds to 1 per business transaction.</a:t>
                      </a:r>
                    </a:p>
                    <a:p>
                      <a:pPr marL="91440" marR="0" indent="-91440">
                        <a:spcBef>
                          <a:spcPts val="0"/>
                        </a:spcBef>
                        <a:spcAft>
                          <a:spcPts val="0"/>
                        </a:spcAft>
                        <a:buFont typeface="Arial" panose="020B0604020202020204" pitchFamily="34" charset="0"/>
                        <a:buChar char="•"/>
                      </a:pPr>
                      <a:r>
                        <a:rPr lang="en-US" sz="1400" u="sng" dirty="0">
                          <a:effectLst/>
                          <a:hlinkClick r:id="rId4"/>
                        </a:rPr>
                        <a:t>Case study</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50431" marR="50431"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09839312"/>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Early Customer Performance Gains</a:t>
            </a:r>
            <a:endParaRPr lang="en-US" sz="2141" dirty="0">
              <a:solidFill>
                <a:srgbClr val="FF0000"/>
              </a:solidFill>
            </a:endParaRPr>
          </a:p>
        </p:txBody>
      </p:sp>
      <p:graphicFrame>
        <p:nvGraphicFramePr>
          <p:cNvPr id="27" name="Chart 26"/>
          <p:cNvGraphicFramePr/>
          <p:nvPr/>
        </p:nvGraphicFramePr>
        <p:xfrm>
          <a:off x="1711829" y="1321188"/>
          <a:ext cx="5439011" cy="4545824"/>
        </p:xfrm>
        <a:graphic>
          <a:graphicData uri="http://schemas.openxmlformats.org/drawingml/2006/chart">
            <c:chart xmlns:c="http://schemas.openxmlformats.org/drawingml/2006/chart" xmlns:r="http://schemas.openxmlformats.org/officeDocument/2006/relationships" r:id="rId2"/>
          </a:graphicData>
        </a:graphic>
      </p:graphicFrame>
      <p:sp>
        <p:nvSpPr>
          <p:cNvPr id="28" name="Rounded Rectangular Callout 27"/>
          <p:cNvSpPr/>
          <p:nvPr/>
        </p:nvSpPr>
        <p:spPr>
          <a:xfrm>
            <a:off x="7280305" y="4666092"/>
            <a:ext cx="3367799" cy="696376"/>
          </a:xfrm>
          <a:prstGeom prst="wedgeRoundRectCallout">
            <a:avLst>
              <a:gd name="adj1" fmla="val -170097"/>
              <a:gd name="adj2" fmla="val -31576"/>
              <a:gd name="adj3" fmla="val 16667"/>
            </a:avLst>
          </a:prstGeom>
          <a:solidFill>
            <a:schemeClr val="accent1">
              <a:lumMod val="40000"/>
              <a:lumOff val="60000"/>
              <a:alpha val="43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042"/>
            <a:r>
              <a:rPr lang="en-US" sz="1530" dirty="0">
                <a:solidFill>
                  <a:prstClr val="black"/>
                </a:solidFill>
              </a:rPr>
              <a:t>Despite 20 years of optimizing for OLTP benchmarks – we still get 2x on a workload </a:t>
            </a:r>
            <a:r>
              <a:rPr lang="en-US" sz="1530" b="1" dirty="0">
                <a:solidFill>
                  <a:prstClr val="black"/>
                </a:solidFill>
              </a:rPr>
              <a:t>derived</a:t>
            </a:r>
            <a:r>
              <a:rPr lang="en-US" sz="1530" dirty="0">
                <a:solidFill>
                  <a:prstClr val="black"/>
                </a:solidFill>
              </a:rPr>
              <a:t> from TPC-C</a:t>
            </a:r>
          </a:p>
        </p:txBody>
      </p:sp>
      <p:sp>
        <p:nvSpPr>
          <p:cNvPr id="29" name="Rounded Rectangular Callout 28"/>
          <p:cNvSpPr/>
          <p:nvPr/>
        </p:nvSpPr>
        <p:spPr>
          <a:xfrm>
            <a:off x="7268855" y="1981598"/>
            <a:ext cx="3373523" cy="583061"/>
          </a:xfrm>
          <a:prstGeom prst="wedgeRoundRectCallout">
            <a:avLst>
              <a:gd name="adj1" fmla="val -80001"/>
              <a:gd name="adj2" fmla="val -4344"/>
              <a:gd name="adj3" fmla="val 16667"/>
            </a:avLst>
          </a:prstGeom>
          <a:solidFill>
            <a:schemeClr val="accent1">
              <a:lumMod val="40000"/>
              <a:lumOff val="60000"/>
              <a:alpha val="43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042"/>
            <a:r>
              <a:rPr lang="en-US" sz="1530" dirty="0">
                <a:solidFill>
                  <a:prstClr val="black"/>
                </a:solidFill>
              </a:rPr>
              <a:t>Apps that take full advantage: e.g. web app session state</a:t>
            </a:r>
          </a:p>
        </p:txBody>
      </p:sp>
      <p:sp>
        <p:nvSpPr>
          <p:cNvPr id="30" name="Rounded Rectangular Callout 29"/>
          <p:cNvSpPr/>
          <p:nvPr/>
        </p:nvSpPr>
        <p:spPr>
          <a:xfrm>
            <a:off x="7274580" y="2836484"/>
            <a:ext cx="3373523" cy="583061"/>
          </a:xfrm>
          <a:prstGeom prst="wedgeRoundRectCallout">
            <a:avLst>
              <a:gd name="adj1" fmla="val -139439"/>
              <a:gd name="adj2" fmla="val 458"/>
              <a:gd name="adj3" fmla="val 16667"/>
            </a:avLst>
          </a:prstGeom>
          <a:solidFill>
            <a:schemeClr val="accent1">
              <a:lumMod val="40000"/>
              <a:lumOff val="60000"/>
              <a:alpha val="43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042"/>
            <a:r>
              <a:rPr lang="en-US" sz="1530" dirty="0">
                <a:solidFill>
                  <a:prstClr val="black"/>
                </a:solidFill>
              </a:rPr>
              <a:t>Apps with periodic bulk updates &amp; heavy random reads</a:t>
            </a:r>
          </a:p>
        </p:txBody>
      </p:sp>
      <p:sp>
        <p:nvSpPr>
          <p:cNvPr id="32" name="Rounded Rectangular Callout 31"/>
          <p:cNvSpPr/>
          <p:nvPr/>
        </p:nvSpPr>
        <p:spPr>
          <a:xfrm>
            <a:off x="7280305" y="3791460"/>
            <a:ext cx="3367799" cy="583061"/>
          </a:xfrm>
          <a:prstGeom prst="wedgeRoundRectCallout">
            <a:avLst>
              <a:gd name="adj1" fmla="val -161351"/>
              <a:gd name="adj2" fmla="val -19422"/>
              <a:gd name="adj3" fmla="val 16667"/>
            </a:avLst>
          </a:prstGeom>
          <a:solidFill>
            <a:schemeClr val="accent1">
              <a:lumMod val="40000"/>
              <a:lumOff val="60000"/>
              <a:alpha val="43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042"/>
            <a:r>
              <a:rPr lang="en-US" sz="1530" dirty="0">
                <a:solidFill>
                  <a:prstClr val="black"/>
                </a:solidFill>
              </a:rPr>
              <a:t>Existing apps typically see 4-7x improvement</a:t>
            </a:r>
          </a:p>
        </p:txBody>
      </p:sp>
    </p:spTree>
    <p:extLst>
      <p:ext uri="{BB962C8B-B14F-4D97-AF65-F5344CB8AC3E}">
        <p14:creationId xmlns:p14="http://schemas.microsoft.com/office/powerpoint/2010/main" val="48965799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a:xfrm>
            <a:off x="2652116" y="5234603"/>
            <a:ext cx="7040803" cy="1578210"/>
          </a:xfrm>
          <a:prstGeom prst="rect">
            <a:avLst/>
          </a:prstGeom>
        </p:spPr>
        <p:txBody>
          <a:bodyPr>
            <a:normAutofit/>
          </a:bodyPr>
          <a:lstStyle/>
          <a:p>
            <a:pPr marL="0" indent="0">
              <a:buNone/>
            </a:pPr>
            <a:r>
              <a:rPr lang="en-US" sz="2000" dirty="0"/>
              <a:t>Random lookups in a table with 10M rows</a:t>
            </a:r>
          </a:p>
          <a:p>
            <a:pPr marL="0" indent="0">
              <a:buNone/>
            </a:pPr>
            <a:r>
              <a:rPr lang="en-US" sz="2000" dirty="0">
                <a:solidFill>
                  <a:schemeClr val="tx2"/>
                </a:solidFill>
              </a:rPr>
              <a:t>All data in memory for “regular” and “memory optimized”</a:t>
            </a:r>
          </a:p>
          <a:p>
            <a:pPr marL="0" indent="0">
              <a:buNone/>
            </a:pPr>
            <a:r>
              <a:rPr lang="en-US" sz="2000" dirty="0"/>
              <a:t>Intel Xeon W3520 2.67 GHz</a:t>
            </a:r>
          </a:p>
          <a:p>
            <a:pPr marL="0" indent="0">
              <a:buNone/>
            </a:pPr>
            <a:r>
              <a:rPr lang="en-US" sz="2000" dirty="0"/>
              <a:t>Performance: 2.7M lookups/sec/core</a:t>
            </a:r>
          </a:p>
        </p:txBody>
      </p:sp>
      <p:sp>
        <p:nvSpPr>
          <p:cNvPr id="2" name="Title 1"/>
          <p:cNvSpPr>
            <a:spLocks noGrp="1"/>
          </p:cNvSpPr>
          <p:nvPr>
            <p:ph type="title"/>
          </p:nvPr>
        </p:nvSpPr>
        <p:spPr/>
        <p:txBody>
          <a:bodyPr/>
          <a:lstStyle/>
          <a:p>
            <a:r>
              <a:rPr lang="en-US"/>
              <a:t>Micro-benchmark: </a:t>
            </a:r>
            <a:r>
              <a:rPr lang="en-US" dirty="0"/>
              <a:t>lookups</a:t>
            </a:r>
          </a:p>
        </p:txBody>
      </p:sp>
      <p:graphicFrame>
        <p:nvGraphicFramePr>
          <p:cNvPr id="3" name="Table 3"/>
          <p:cNvGraphicFramePr>
            <a:graphicFrameLocks noGrp="1"/>
          </p:cNvGraphicFramePr>
          <p:nvPr/>
        </p:nvGraphicFramePr>
        <p:xfrm>
          <a:off x="457579" y="1270449"/>
          <a:ext cx="8778145" cy="3613662"/>
        </p:xfrm>
        <a:graphic>
          <a:graphicData uri="http://schemas.openxmlformats.org/drawingml/2006/table">
            <a:tbl>
              <a:tblPr firstRow="1" firstCol="1" bandRow="1">
                <a:tableStyleId>{5C22544A-7EE6-4342-B048-85BDC9FD1C3A}</a:tableStyleId>
              </a:tblPr>
              <a:tblGrid>
                <a:gridCol w="2468854">
                  <a:extLst>
                    <a:ext uri="{9D8B030D-6E8A-4147-A177-3AD203B41FA5}">
                      <a16:colId xmlns:a16="http://schemas.microsoft.com/office/drawing/2014/main" val="20000"/>
                    </a:ext>
                  </a:extLst>
                </a:gridCol>
                <a:gridCol w="2259458">
                  <a:extLst>
                    <a:ext uri="{9D8B030D-6E8A-4147-A177-3AD203B41FA5}">
                      <a16:colId xmlns:a16="http://schemas.microsoft.com/office/drawing/2014/main" val="20001"/>
                    </a:ext>
                  </a:extLst>
                </a:gridCol>
                <a:gridCol w="2419022">
                  <a:extLst>
                    <a:ext uri="{9D8B030D-6E8A-4147-A177-3AD203B41FA5}">
                      <a16:colId xmlns:a16="http://schemas.microsoft.com/office/drawing/2014/main" val="20002"/>
                    </a:ext>
                  </a:extLst>
                </a:gridCol>
                <a:gridCol w="1630811">
                  <a:extLst>
                    <a:ext uri="{9D8B030D-6E8A-4147-A177-3AD203B41FA5}">
                      <a16:colId xmlns:a16="http://schemas.microsoft.com/office/drawing/2014/main" val="20003"/>
                    </a:ext>
                  </a:extLst>
                </a:gridCol>
              </a:tblGrid>
              <a:tr h="855228">
                <a:tc rowSpan="2">
                  <a:txBody>
                    <a:bodyPr/>
                    <a:lstStyle/>
                    <a:p>
                      <a:pPr marL="0" marR="0" algn="ctr">
                        <a:spcBef>
                          <a:spcPts val="0"/>
                        </a:spcBef>
                        <a:spcAft>
                          <a:spcPts val="400"/>
                        </a:spcAft>
                      </a:pPr>
                      <a:r>
                        <a:rPr lang="en-US" sz="2900" dirty="0">
                          <a:effectLst/>
                        </a:rPr>
                        <a:t>Transaction size in #lookups</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gridSpan="2">
                  <a:txBody>
                    <a:bodyPr/>
                    <a:lstStyle/>
                    <a:p>
                      <a:pPr marL="0" marR="0" algn="just">
                        <a:spcBef>
                          <a:spcPts val="0"/>
                        </a:spcBef>
                        <a:spcAft>
                          <a:spcPts val="400"/>
                        </a:spcAft>
                      </a:pPr>
                      <a:r>
                        <a:rPr lang="en-US" sz="2900" dirty="0">
                          <a:effectLst/>
                        </a:rPr>
                        <a:t>CPU cycles (in millions)</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hMerge="1">
                  <a:txBody>
                    <a:bodyPr/>
                    <a:lstStyle/>
                    <a:p>
                      <a:endParaRPr lang="en-US"/>
                    </a:p>
                  </a:txBody>
                  <a:tcPr/>
                </a:tc>
                <a:tc>
                  <a:txBody>
                    <a:bodyPr/>
                    <a:lstStyle/>
                    <a:p>
                      <a:pPr marL="0" marR="0" algn="just">
                        <a:spcBef>
                          <a:spcPts val="0"/>
                        </a:spcBef>
                        <a:spcAft>
                          <a:spcPts val="400"/>
                        </a:spcAft>
                      </a:pPr>
                      <a:r>
                        <a:rPr lang="en-US" sz="2900">
                          <a:effectLst/>
                        </a:rPr>
                        <a:t>Speedup</a:t>
                      </a:r>
                      <a:endParaRPr lang="en-US" sz="2900">
                        <a:effectLst/>
                        <a:latin typeface="Times New Roman" panose="02020603050405020304" pitchFamily="18" charset="0"/>
                        <a:ea typeface="Times New Roman" panose="02020603050405020304" pitchFamily="18" charset="0"/>
                      </a:endParaRPr>
                    </a:p>
                  </a:txBody>
                  <a:tcPr marL="55859" marR="55859" marT="0" marB="0"/>
                </a:tc>
                <a:extLst>
                  <a:ext uri="{0D108BD9-81ED-4DB2-BD59-A6C34878D82A}">
                    <a16:rowId xmlns:a16="http://schemas.microsoft.com/office/drawing/2014/main" val="10000"/>
                  </a:ext>
                </a:extLst>
              </a:tr>
              <a:tr h="548634">
                <a:tc vMerge="1">
                  <a:txBody>
                    <a:bodyPr/>
                    <a:lstStyle/>
                    <a:p>
                      <a:endParaRPr lang="en-US"/>
                    </a:p>
                  </a:txBody>
                  <a:tcPr/>
                </a:tc>
                <a:tc>
                  <a:txBody>
                    <a:bodyPr/>
                    <a:lstStyle/>
                    <a:p>
                      <a:pPr marL="0" marR="0" algn="just">
                        <a:spcBef>
                          <a:spcPts val="0"/>
                        </a:spcBef>
                        <a:spcAft>
                          <a:spcPts val="400"/>
                        </a:spcAft>
                      </a:pPr>
                      <a:r>
                        <a:rPr lang="en-US" sz="2900" dirty="0">
                          <a:effectLst/>
                          <a:latin typeface="+mn-lt"/>
                          <a:ea typeface="+mn-ea"/>
                        </a:rPr>
                        <a:t>Regular</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just">
                        <a:spcBef>
                          <a:spcPts val="0"/>
                        </a:spcBef>
                        <a:spcAft>
                          <a:spcPts val="400"/>
                        </a:spcAft>
                      </a:pPr>
                      <a:r>
                        <a:rPr lang="en-US" sz="2900" dirty="0">
                          <a:effectLst/>
                          <a:latin typeface="+mn-lt"/>
                          <a:ea typeface="+mn-ea"/>
                        </a:rPr>
                        <a:t>Memory-Opt</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just">
                        <a:spcBef>
                          <a:spcPts val="0"/>
                        </a:spcBef>
                        <a:spcAft>
                          <a:spcPts val="400"/>
                        </a:spcAft>
                      </a:pPr>
                      <a:r>
                        <a:rPr lang="en-US" sz="2900">
                          <a:effectLst/>
                        </a:rPr>
                        <a:t> </a:t>
                      </a:r>
                      <a:endParaRPr lang="en-US" sz="2900">
                        <a:effectLst/>
                        <a:latin typeface="Times New Roman" panose="02020603050405020304" pitchFamily="18" charset="0"/>
                        <a:ea typeface="Times New Roman" panose="02020603050405020304" pitchFamily="18" charset="0"/>
                      </a:endParaRPr>
                    </a:p>
                  </a:txBody>
                  <a:tcPr marL="55859" marR="55859" marT="0" marB="0"/>
                </a:tc>
                <a:extLst>
                  <a:ext uri="{0D108BD9-81ED-4DB2-BD59-A6C34878D82A}">
                    <a16:rowId xmlns:a16="http://schemas.microsoft.com/office/drawing/2014/main" val="10001"/>
                  </a:ext>
                </a:extLst>
              </a:tr>
              <a:tr h="436553">
                <a:tc>
                  <a:txBody>
                    <a:bodyPr/>
                    <a:lstStyle/>
                    <a:p>
                      <a:pPr marL="0" marR="0" algn="r">
                        <a:spcBef>
                          <a:spcPts val="0"/>
                        </a:spcBef>
                        <a:spcAft>
                          <a:spcPts val="400"/>
                        </a:spcAft>
                      </a:pPr>
                      <a:r>
                        <a:rPr lang="en-US" sz="2900" dirty="0">
                          <a:effectLst/>
                        </a:rPr>
                        <a:t>1</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0.73</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0.040</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10.8x</a:t>
                      </a:r>
                      <a:endParaRPr lang="en-US" sz="2900" dirty="0">
                        <a:effectLst/>
                        <a:latin typeface="Times New Roman" panose="02020603050405020304" pitchFamily="18" charset="0"/>
                        <a:ea typeface="Times New Roman" panose="02020603050405020304" pitchFamily="18" charset="0"/>
                      </a:endParaRPr>
                    </a:p>
                  </a:txBody>
                  <a:tcPr marL="55859" marR="55859" marT="0" marB="0"/>
                </a:tc>
                <a:extLst>
                  <a:ext uri="{0D108BD9-81ED-4DB2-BD59-A6C34878D82A}">
                    <a16:rowId xmlns:a16="http://schemas.microsoft.com/office/drawing/2014/main" val="10002"/>
                  </a:ext>
                </a:extLst>
              </a:tr>
              <a:tr h="436553">
                <a:tc>
                  <a:txBody>
                    <a:bodyPr/>
                    <a:lstStyle/>
                    <a:p>
                      <a:pPr marL="0" marR="0" algn="r">
                        <a:spcBef>
                          <a:spcPts val="0"/>
                        </a:spcBef>
                        <a:spcAft>
                          <a:spcPts val="400"/>
                        </a:spcAft>
                      </a:pPr>
                      <a:r>
                        <a:rPr lang="en-US" sz="2900" dirty="0">
                          <a:effectLst/>
                        </a:rPr>
                        <a:t>10</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0.93</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0.051</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18.4x</a:t>
                      </a:r>
                      <a:endParaRPr lang="en-US" sz="2900" dirty="0">
                        <a:effectLst/>
                        <a:latin typeface="Times New Roman" panose="02020603050405020304" pitchFamily="18" charset="0"/>
                        <a:ea typeface="Times New Roman" panose="02020603050405020304" pitchFamily="18" charset="0"/>
                      </a:endParaRPr>
                    </a:p>
                  </a:txBody>
                  <a:tcPr marL="55859" marR="55859" marT="0" marB="0"/>
                </a:tc>
                <a:extLst>
                  <a:ext uri="{0D108BD9-81ED-4DB2-BD59-A6C34878D82A}">
                    <a16:rowId xmlns:a16="http://schemas.microsoft.com/office/drawing/2014/main" val="10003"/>
                  </a:ext>
                </a:extLst>
              </a:tr>
              <a:tr h="436553">
                <a:tc>
                  <a:txBody>
                    <a:bodyPr/>
                    <a:lstStyle/>
                    <a:p>
                      <a:pPr marL="0" marR="0" algn="r">
                        <a:spcBef>
                          <a:spcPts val="0"/>
                        </a:spcBef>
                        <a:spcAft>
                          <a:spcPts val="400"/>
                        </a:spcAft>
                      </a:pPr>
                      <a:r>
                        <a:rPr lang="en-US" sz="2900" dirty="0">
                          <a:effectLst/>
                        </a:rPr>
                        <a:t>100</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2.72</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0.150</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18.1x</a:t>
                      </a:r>
                      <a:endParaRPr lang="en-US" sz="2900" dirty="0">
                        <a:effectLst/>
                        <a:latin typeface="Times New Roman" panose="02020603050405020304" pitchFamily="18" charset="0"/>
                        <a:ea typeface="Times New Roman" panose="02020603050405020304" pitchFamily="18" charset="0"/>
                      </a:endParaRPr>
                    </a:p>
                  </a:txBody>
                  <a:tcPr marL="55859" marR="55859" marT="0" marB="0"/>
                </a:tc>
                <a:extLst>
                  <a:ext uri="{0D108BD9-81ED-4DB2-BD59-A6C34878D82A}">
                    <a16:rowId xmlns:a16="http://schemas.microsoft.com/office/drawing/2014/main" val="10004"/>
                  </a:ext>
                </a:extLst>
              </a:tr>
              <a:tr h="436553">
                <a:tc>
                  <a:txBody>
                    <a:bodyPr/>
                    <a:lstStyle/>
                    <a:p>
                      <a:pPr marL="0" marR="0" algn="r">
                        <a:spcBef>
                          <a:spcPts val="0"/>
                        </a:spcBef>
                        <a:spcAft>
                          <a:spcPts val="400"/>
                        </a:spcAft>
                      </a:pPr>
                      <a:r>
                        <a:rPr lang="en-US" sz="2900">
                          <a:effectLst/>
                        </a:rPr>
                        <a:t>1,000</a:t>
                      </a:r>
                      <a:endParaRPr lang="en-US" sz="290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20.10</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1.063</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18.9x</a:t>
                      </a:r>
                      <a:endParaRPr lang="en-US" sz="2900" dirty="0">
                        <a:effectLst/>
                        <a:latin typeface="Times New Roman" panose="02020603050405020304" pitchFamily="18" charset="0"/>
                        <a:ea typeface="Times New Roman" panose="02020603050405020304" pitchFamily="18" charset="0"/>
                      </a:endParaRPr>
                    </a:p>
                  </a:txBody>
                  <a:tcPr marL="55859" marR="55859" marT="0" marB="0"/>
                </a:tc>
                <a:extLst>
                  <a:ext uri="{0D108BD9-81ED-4DB2-BD59-A6C34878D82A}">
                    <a16:rowId xmlns:a16="http://schemas.microsoft.com/office/drawing/2014/main" val="10005"/>
                  </a:ext>
                </a:extLst>
              </a:tr>
              <a:tr h="436553">
                <a:tc>
                  <a:txBody>
                    <a:bodyPr/>
                    <a:lstStyle/>
                    <a:p>
                      <a:pPr marL="0" marR="0" algn="r">
                        <a:spcBef>
                          <a:spcPts val="0"/>
                        </a:spcBef>
                        <a:spcAft>
                          <a:spcPts val="400"/>
                        </a:spcAft>
                      </a:pPr>
                      <a:r>
                        <a:rPr lang="en-US" sz="2900">
                          <a:effectLst/>
                        </a:rPr>
                        <a:t>10,000</a:t>
                      </a:r>
                      <a:endParaRPr lang="en-US" sz="290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201.00</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9.850</a:t>
                      </a:r>
                      <a:endParaRPr lang="en-US" sz="2900" dirty="0">
                        <a:effectLst/>
                        <a:latin typeface="Times New Roman" panose="02020603050405020304" pitchFamily="18" charset="0"/>
                        <a:ea typeface="Times New Roman" panose="02020603050405020304" pitchFamily="18" charset="0"/>
                      </a:endParaRPr>
                    </a:p>
                  </a:txBody>
                  <a:tcPr marL="55859" marR="55859" marT="0" marB="0"/>
                </a:tc>
                <a:tc>
                  <a:txBody>
                    <a:bodyPr/>
                    <a:lstStyle/>
                    <a:p>
                      <a:pPr marL="0" marR="0" algn="r">
                        <a:spcBef>
                          <a:spcPts val="0"/>
                        </a:spcBef>
                        <a:spcAft>
                          <a:spcPts val="400"/>
                        </a:spcAft>
                      </a:pPr>
                      <a:r>
                        <a:rPr lang="en-US" sz="2900" dirty="0">
                          <a:effectLst/>
                        </a:rPr>
                        <a:t>20.4x</a:t>
                      </a:r>
                      <a:endParaRPr lang="en-US" sz="2900" dirty="0">
                        <a:effectLst/>
                        <a:latin typeface="Times New Roman" panose="02020603050405020304" pitchFamily="18" charset="0"/>
                        <a:ea typeface="Times New Roman" panose="02020603050405020304" pitchFamily="18" charset="0"/>
                      </a:endParaRPr>
                    </a:p>
                  </a:txBody>
                  <a:tcPr marL="55859" marR="55859"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5414191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type="body" sz="quarter" idx="10"/>
          </p:nvPr>
        </p:nvSpPr>
        <p:spPr>
          <a:xfrm>
            <a:off x="2652116" y="5234603"/>
            <a:ext cx="8503827" cy="1463024"/>
          </a:xfrm>
          <a:prstGeom prst="rect">
            <a:avLst/>
          </a:prstGeom>
        </p:spPr>
        <p:txBody>
          <a:bodyPr>
            <a:noAutofit/>
          </a:bodyPr>
          <a:lstStyle/>
          <a:p>
            <a:pPr marL="0" indent="0">
              <a:buNone/>
            </a:pPr>
            <a:r>
              <a:rPr lang="en-US" sz="2000" dirty="0"/>
              <a:t>Random updates, 10M rows, one index, snapshot isolation</a:t>
            </a:r>
          </a:p>
          <a:p>
            <a:pPr marL="0" indent="0">
              <a:buNone/>
            </a:pPr>
            <a:r>
              <a:rPr lang="en-US" sz="2000" dirty="0"/>
              <a:t>Log IO disabled (disk became bottleneck)</a:t>
            </a:r>
          </a:p>
          <a:p>
            <a:pPr marL="0" indent="0">
              <a:buNone/>
            </a:pPr>
            <a:r>
              <a:rPr lang="en-US" sz="2000" dirty="0"/>
              <a:t>Intel Xeon W3520 2.67 GHz</a:t>
            </a:r>
          </a:p>
          <a:p>
            <a:pPr marL="0" indent="0">
              <a:buNone/>
            </a:pPr>
            <a:r>
              <a:rPr lang="en-US" sz="2000" dirty="0"/>
              <a:t>Performance: 1.9M updates/sec/core</a:t>
            </a:r>
          </a:p>
        </p:txBody>
      </p:sp>
      <p:sp>
        <p:nvSpPr>
          <p:cNvPr id="2" name="Title 1"/>
          <p:cNvSpPr>
            <a:spLocks noGrp="1"/>
          </p:cNvSpPr>
          <p:nvPr>
            <p:ph type="title"/>
          </p:nvPr>
        </p:nvSpPr>
        <p:spPr/>
        <p:txBody>
          <a:bodyPr/>
          <a:lstStyle/>
          <a:p>
            <a:r>
              <a:rPr lang="en-US"/>
              <a:t>Micro-benchmark: </a:t>
            </a:r>
            <a:r>
              <a:rPr lang="en-US" dirty="0"/>
              <a:t>updates</a:t>
            </a:r>
          </a:p>
        </p:txBody>
      </p:sp>
      <p:graphicFrame>
        <p:nvGraphicFramePr>
          <p:cNvPr id="3" name="Table 3"/>
          <p:cNvGraphicFramePr>
            <a:graphicFrameLocks noGrp="1"/>
          </p:cNvGraphicFramePr>
          <p:nvPr/>
        </p:nvGraphicFramePr>
        <p:xfrm>
          <a:off x="457580" y="1253748"/>
          <a:ext cx="8778144" cy="3630363"/>
        </p:xfrm>
        <a:graphic>
          <a:graphicData uri="http://schemas.openxmlformats.org/drawingml/2006/table">
            <a:tbl>
              <a:tblPr firstRow="1" firstCol="1" bandRow="1">
                <a:tableStyleId>{5C22544A-7EE6-4342-B048-85BDC9FD1C3A}</a:tableStyleId>
              </a:tblPr>
              <a:tblGrid>
                <a:gridCol w="2468853">
                  <a:extLst>
                    <a:ext uri="{9D8B030D-6E8A-4147-A177-3AD203B41FA5}">
                      <a16:colId xmlns:a16="http://schemas.microsoft.com/office/drawing/2014/main" val="20000"/>
                    </a:ext>
                  </a:extLst>
                </a:gridCol>
                <a:gridCol w="2285975">
                  <a:extLst>
                    <a:ext uri="{9D8B030D-6E8A-4147-A177-3AD203B41FA5}">
                      <a16:colId xmlns:a16="http://schemas.microsoft.com/office/drawing/2014/main" val="20001"/>
                    </a:ext>
                  </a:extLst>
                </a:gridCol>
                <a:gridCol w="2377414">
                  <a:extLst>
                    <a:ext uri="{9D8B030D-6E8A-4147-A177-3AD203B41FA5}">
                      <a16:colId xmlns:a16="http://schemas.microsoft.com/office/drawing/2014/main" val="20002"/>
                    </a:ext>
                  </a:extLst>
                </a:gridCol>
                <a:gridCol w="1645902">
                  <a:extLst>
                    <a:ext uri="{9D8B030D-6E8A-4147-A177-3AD203B41FA5}">
                      <a16:colId xmlns:a16="http://schemas.microsoft.com/office/drawing/2014/main" val="20003"/>
                    </a:ext>
                  </a:extLst>
                </a:gridCol>
              </a:tblGrid>
              <a:tr h="871929">
                <a:tc rowSpan="2">
                  <a:txBody>
                    <a:bodyPr/>
                    <a:lstStyle/>
                    <a:p>
                      <a:pPr marL="0" marR="0" algn="ctr">
                        <a:spcBef>
                          <a:spcPts val="0"/>
                        </a:spcBef>
                        <a:spcAft>
                          <a:spcPts val="400"/>
                        </a:spcAft>
                      </a:pPr>
                      <a:r>
                        <a:rPr lang="en-US" sz="2900" dirty="0">
                          <a:effectLst/>
                        </a:rPr>
                        <a:t>Transaction size in #updates</a:t>
                      </a:r>
                      <a:endParaRPr lang="en-US" sz="2900" dirty="0">
                        <a:effectLst/>
                        <a:latin typeface="Times New Roman" panose="02020603050405020304" pitchFamily="18" charset="0"/>
                        <a:ea typeface="Times New Roman" panose="02020603050405020304" pitchFamily="18" charset="0"/>
                      </a:endParaRPr>
                    </a:p>
                  </a:txBody>
                  <a:tcPr marL="52459" marR="52459" marT="0" marB="0"/>
                </a:tc>
                <a:tc gridSpan="2">
                  <a:txBody>
                    <a:bodyPr/>
                    <a:lstStyle/>
                    <a:p>
                      <a:pPr marL="0" marR="0" algn="just">
                        <a:spcBef>
                          <a:spcPts val="0"/>
                        </a:spcBef>
                        <a:spcAft>
                          <a:spcPts val="400"/>
                        </a:spcAft>
                      </a:pPr>
                      <a:r>
                        <a:rPr lang="en-US" sz="2900" dirty="0">
                          <a:effectLst/>
                        </a:rPr>
                        <a:t>CPU cycles (in millions)</a:t>
                      </a:r>
                      <a:endParaRPr lang="en-US" sz="2900" dirty="0">
                        <a:effectLst/>
                        <a:latin typeface="Times New Roman" panose="02020603050405020304" pitchFamily="18" charset="0"/>
                        <a:ea typeface="Times New Roman" panose="02020603050405020304" pitchFamily="18" charset="0"/>
                      </a:endParaRPr>
                    </a:p>
                  </a:txBody>
                  <a:tcPr marL="52459" marR="52459" marT="0" marB="0"/>
                </a:tc>
                <a:tc hMerge="1">
                  <a:txBody>
                    <a:bodyPr/>
                    <a:lstStyle/>
                    <a:p>
                      <a:endParaRPr lang="en-US"/>
                    </a:p>
                  </a:txBody>
                  <a:tcPr/>
                </a:tc>
                <a:tc>
                  <a:txBody>
                    <a:bodyPr/>
                    <a:lstStyle/>
                    <a:p>
                      <a:pPr marL="0" marR="0" algn="just">
                        <a:spcBef>
                          <a:spcPts val="0"/>
                        </a:spcBef>
                        <a:spcAft>
                          <a:spcPts val="400"/>
                        </a:spcAft>
                      </a:pPr>
                      <a:r>
                        <a:rPr lang="en-US" sz="2900" dirty="0">
                          <a:effectLst/>
                        </a:rPr>
                        <a:t>Speedup</a:t>
                      </a:r>
                      <a:endParaRPr lang="en-US" sz="2900" dirty="0">
                        <a:effectLst/>
                        <a:latin typeface="Times New Roman" panose="02020603050405020304" pitchFamily="18" charset="0"/>
                        <a:ea typeface="Times New Roman" panose="02020603050405020304" pitchFamily="18" charset="0"/>
                      </a:endParaRPr>
                    </a:p>
                  </a:txBody>
                  <a:tcPr marL="52459" marR="52459" marT="0" marB="0"/>
                </a:tc>
                <a:extLst>
                  <a:ext uri="{0D108BD9-81ED-4DB2-BD59-A6C34878D82A}">
                    <a16:rowId xmlns:a16="http://schemas.microsoft.com/office/drawing/2014/main" val="10000"/>
                  </a:ext>
                </a:extLst>
              </a:tr>
              <a:tr h="548634">
                <a:tc vMerge="1">
                  <a:txBody>
                    <a:bodyPr/>
                    <a:lstStyle/>
                    <a:p>
                      <a:endParaRPr lang="en-US"/>
                    </a:p>
                  </a:txBody>
                  <a:tcPr/>
                </a:tc>
                <a:tc>
                  <a:txBody>
                    <a:bodyPr/>
                    <a:lstStyle/>
                    <a:p>
                      <a:pPr marL="0" marR="0" algn="just">
                        <a:spcBef>
                          <a:spcPts val="0"/>
                        </a:spcBef>
                        <a:spcAft>
                          <a:spcPts val="400"/>
                        </a:spcAft>
                      </a:pPr>
                      <a:r>
                        <a:rPr lang="en-US" sz="2900" dirty="0">
                          <a:effectLst/>
                          <a:latin typeface="+mn-lt"/>
                          <a:ea typeface="+mn-ea"/>
                        </a:rPr>
                        <a:t>Regular</a:t>
                      </a:r>
                      <a:endParaRPr lang="en-US" sz="2900" dirty="0">
                        <a:effectLst/>
                        <a:latin typeface="Times New Roman" panose="02020603050405020304" pitchFamily="18" charset="0"/>
                        <a:ea typeface="Times New Roman" panose="02020603050405020304" pitchFamily="18" charset="0"/>
                      </a:endParaRPr>
                    </a:p>
                  </a:txBody>
                  <a:tcPr marL="52459" marR="52459" marT="0" marB="0"/>
                </a:tc>
                <a:tc>
                  <a:txBody>
                    <a:bodyPr/>
                    <a:lstStyle/>
                    <a:p>
                      <a:pPr marL="0" marR="0" algn="just">
                        <a:spcBef>
                          <a:spcPts val="0"/>
                        </a:spcBef>
                        <a:spcAft>
                          <a:spcPts val="400"/>
                        </a:spcAft>
                      </a:pPr>
                      <a:r>
                        <a:rPr lang="en-US" sz="2900" dirty="0">
                          <a:effectLst/>
                          <a:latin typeface="+mn-lt"/>
                          <a:ea typeface="+mn-ea"/>
                        </a:rPr>
                        <a:t>Memory-Opt</a:t>
                      </a:r>
                      <a:endParaRPr lang="en-US" sz="2900" dirty="0">
                        <a:effectLst/>
                        <a:latin typeface="Times New Roman" panose="02020603050405020304" pitchFamily="18" charset="0"/>
                        <a:ea typeface="Times New Roman" panose="02020603050405020304" pitchFamily="18" charset="0"/>
                      </a:endParaRPr>
                    </a:p>
                  </a:txBody>
                  <a:tcPr marL="52459" marR="52459" marT="0" marB="0"/>
                </a:tc>
                <a:tc>
                  <a:txBody>
                    <a:bodyPr/>
                    <a:lstStyle/>
                    <a:p>
                      <a:endParaRPr lang="en-US" sz="2900" dirty="0"/>
                    </a:p>
                  </a:txBody>
                  <a:tcPr marL="52459" marR="52459" marT="0" marB="0"/>
                </a:tc>
                <a:extLst>
                  <a:ext uri="{0D108BD9-81ED-4DB2-BD59-A6C34878D82A}">
                    <a16:rowId xmlns:a16="http://schemas.microsoft.com/office/drawing/2014/main" val="10001"/>
                  </a:ext>
                </a:extLst>
              </a:tr>
              <a:tr h="437159">
                <a:tc>
                  <a:txBody>
                    <a:bodyPr/>
                    <a:lstStyle/>
                    <a:p>
                      <a:pPr marL="0" marR="0" algn="r">
                        <a:spcBef>
                          <a:spcPts val="0"/>
                        </a:spcBef>
                        <a:spcAft>
                          <a:spcPts val="400"/>
                        </a:spcAft>
                      </a:pPr>
                      <a:r>
                        <a:rPr lang="en-US" sz="2900">
                          <a:effectLst/>
                        </a:rPr>
                        <a:t>1</a:t>
                      </a:r>
                      <a:endParaRPr lang="en-US" sz="290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0.91</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0.045</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20.2x</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extLst>
                  <a:ext uri="{0D108BD9-81ED-4DB2-BD59-A6C34878D82A}">
                    <a16:rowId xmlns:a16="http://schemas.microsoft.com/office/drawing/2014/main" val="10002"/>
                  </a:ext>
                </a:extLst>
              </a:tr>
              <a:tr h="437159">
                <a:tc>
                  <a:txBody>
                    <a:bodyPr/>
                    <a:lstStyle/>
                    <a:p>
                      <a:pPr marL="0" marR="0" algn="r">
                        <a:spcBef>
                          <a:spcPts val="0"/>
                        </a:spcBef>
                        <a:spcAft>
                          <a:spcPts val="400"/>
                        </a:spcAft>
                      </a:pPr>
                      <a:r>
                        <a:rPr lang="en-US" sz="2900" dirty="0">
                          <a:effectLst/>
                        </a:rPr>
                        <a:t>10</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a:effectLst/>
                        </a:rPr>
                        <a:t>1.38</a:t>
                      </a:r>
                      <a:endParaRPr lang="en-US" sz="290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0.059</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23.4x</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extLst>
                  <a:ext uri="{0D108BD9-81ED-4DB2-BD59-A6C34878D82A}">
                    <a16:rowId xmlns:a16="http://schemas.microsoft.com/office/drawing/2014/main" val="10003"/>
                  </a:ext>
                </a:extLst>
              </a:tr>
              <a:tr h="437159">
                <a:tc>
                  <a:txBody>
                    <a:bodyPr/>
                    <a:lstStyle/>
                    <a:p>
                      <a:pPr marL="0" marR="0" algn="r">
                        <a:spcBef>
                          <a:spcPts val="0"/>
                        </a:spcBef>
                        <a:spcAft>
                          <a:spcPts val="400"/>
                        </a:spcAft>
                      </a:pPr>
                      <a:r>
                        <a:rPr lang="en-US" sz="2900">
                          <a:effectLst/>
                        </a:rPr>
                        <a:t>100</a:t>
                      </a:r>
                      <a:endParaRPr lang="en-US" sz="290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a:effectLst/>
                        </a:rPr>
                        <a:t>8.17</a:t>
                      </a:r>
                      <a:endParaRPr lang="en-US" sz="290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0.260</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31.4x</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extLst>
                  <a:ext uri="{0D108BD9-81ED-4DB2-BD59-A6C34878D82A}">
                    <a16:rowId xmlns:a16="http://schemas.microsoft.com/office/drawing/2014/main" val="10004"/>
                  </a:ext>
                </a:extLst>
              </a:tr>
              <a:tr h="437159">
                <a:tc>
                  <a:txBody>
                    <a:bodyPr/>
                    <a:lstStyle/>
                    <a:p>
                      <a:pPr marL="0" marR="0" algn="r">
                        <a:spcBef>
                          <a:spcPts val="0"/>
                        </a:spcBef>
                        <a:spcAft>
                          <a:spcPts val="400"/>
                        </a:spcAft>
                      </a:pPr>
                      <a:r>
                        <a:rPr lang="en-US" sz="2900">
                          <a:effectLst/>
                        </a:rPr>
                        <a:t>1,000</a:t>
                      </a:r>
                      <a:endParaRPr lang="en-US" sz="290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41.90</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1.500</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27.9x</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extLst>
                  <a:ext uri="{0D108BD9-81ED-4DB2-BD59-A6C34878D82A}">
                    <a16:rowId xmlns:a16="http://schemas.microsoft.com/office/drawing/2014/main" val="10005"/>
                  </a:ext>
                </a:extLst>
              </a:tr>
              <a:tr h="437159">
                <a:tc>
                  <a:txBody>
                    <a:bodyPr/>
                    <a:lstStyle/>
                    <a:p>
                      <a:pPr marL="0" marR="0" algn="r">
                        <a:spcBef>
                          <a:spcPts val="0"/>
                        </a:spcBef>
                        <a:spcAft>
                          <a:spcPts val="400"/>
                        </a:spcAft>
                      </a:pPr>
                      <a:r>
                        <a:rPr lang="en-US" sz="2900">
                          <a:effectLst/>
                        </a:rPr>
                        <a:t>10,000</a:t>
                      </a:r>
                      <a:endParaRPr lang="en-US" sz="290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439.00</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14.400</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tc>
                  <a:txBody>
                    <a:bodyPr/>
                    <a:lstStyle/>
                    <a:p>
                      <a:pPr marL="0" marR="0" algn="r">
                        <a:spcBef>
                          <a:spcPts val="0"/>
                        </a:spcBef>
                        <a:spcAft>
                          <a:spcPts val="400"/>
                        </a:spcAft>
                      </a:pPr>
                      <a:r>
                        <a:rPr lang="en-US" sz="2900" dirty="0">
                          <a:effectLst/>
                        </a:rPr>
                        <a:t>30.5x</a:t>
                      </a:r>
                      <a:endParaRPr lang="en-US" sz="2900" dirty="0">
                        <a:effectLst/>
                        <a:latin typeface="Times New Roman" panose="02020603050405020304" pitchFamily="18" charset="0"/>
                        <a:ea typeface="Times New Roman" panose="02020603050405020304" pitchFamily="18" charset="0"/>
                      </a:endParaRPr>
                    </a:p>
                  </a:txBody>
                  <a:tcPr marL="52459" marR="52459"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0442093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endParaRPr lang="en-US" dirty="0"/>
          </a:p>
        </p:txBody>
      </p:sp>
      <p:sp>
        <p:nvSpPr>
          <p:cNvPr id="3" name="Content Placeholder 2"/>
          <p:cNvSpPr>
            <a:spLocks noGrp="1"/>
          </p:cNvSpPr>
          <p:nvPr>
            <p:ph type="body" sz="quarter" idx="11"/>
          </p:nvPr>
        </p:nvSpPr>
        <p:spPr>
          <a:xfrm>
            <a:off x="274639" y="1212849"/>
            <a:ext cx="11889564" cy="2511457"/>
          </a:xfrm>
        </p:spPr>
        <p:txBody>
          <a:bodyPr/>
          <a:lstStyle/>
          <a:p>
            <a:r>
              <a:rPr lang="en-US" sz="3600" dirty="0"/>
              <a:t>Motivating trends – hardware, software, apps</a:t>
            </a:r>
          </a:p>
          <a:p>
            <a:r>
              <a:rPr lang="en-US" sz="3600" dirty="0"/>
              <a:t>In-memory OLTP architecture &amp; integration into SQL Server</a:t>
            </a:r>
          </a:p>
          <a:p>
            <a:r>
              <a:rPr lang="en-US" sz="3600" dirty="0"/>
              <a:t>Performance and customer results</a:t>
            </a:r>
          </a:p>
          <a:p>
            <a:r>
              <a:rPr lang="en-US" sz="3600" dirty="0">
                <a:solidFill>
                  <a:schemeClr val="tx1"/>
                </a:solidFill>
              </a:rPr>
              <a:t>Review and References</a:t>
            </a:r>
          </a:p>
        </p:txBody>
      </p:sp>
    </p:spTree>
    <p:extLst>
      <p:ext uri="{BB962C8B-B14F-4D97-AF65-F5344CB8AC3E}">
        <p14:creationId xmlns:p14="http://schemas.microsoft.com/office/powerpoint/2010/main" val="34807361"/>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In-Memory Technology</a:t>
            </a:r>
          </a:p>
        </p:txBody>
      </p:sp>
      <p:sp>
        <p:nvSpPr>
          <p:cNvPr id="4" name="Rectangle 3"/>
          <p:cNvSpPr/>
          <p:nvPr/>
        </p:nvSpPr>
        <p:spPr>
          <a:xfrm>
            <a:off x="1834420" y="1256585"/>
            <a:ext cx="2098904" cy="727806"/>
          </a:xfrm>
          <a:prstGeom prst="rect">
            <a:avLst/>
          </a:prstGeom>
          <a:solidFill>
            <a:schemeClr val="bg2"/>
          </a:solidFill>
        </p:spPr>
        <p:txBody>
          <a:bodyPr wrap="square" anchor="ctr">
            <a:noAutofit/>
          </a:bodyPr>
          <a:lstStyle/>
          <a:p>
            <a:pPr algn="ctr" defTabSz="699406">
              <a:lnSpc>
                <a:spcPct val="90000"/>
              </a:lnSpc>
              <a:spcAft>
                <a:spcPts val="459"/>
              </a:spcAft>
            </a:pPr>
            <a:r>
              <a:rPr lang="en-US" sz="2040" b="1" dirty="0">
                <a:latin typeface="Segoe UI Light"/>
                <a:ea typeface="Segoe UI" pitchFamily="34" charset="0"/>
                <a:cs typeface="Segoe UI" pitchFamily="34" charset="0"/>
              </a:rPr>
              <a:t>In-Memory Technologies</a:t>
            </a:r>
          </a:p>
        </p:txBody>
      </p:sp>
      <p:sp>
        <p:nvSpPr>
          <p:cNvPr id="7" name="Rectangle 6"/>
          <p:cNvSpPr/>
          <p:nvPr/>
        </p:nvSpPr>
        <p:spPr>
          <a:xfrm>
            <a:off x="1824797" y="2014693"/>
            <a:ext cx="2105743" cy="3839897"/>
          </a:xfrm>
          <a:prstGeom prst="rect">
            <a:avLst/>
          </a:prstGeom>
          <a:solidFill>
            <a:schemeClr val="accent1"/>
          </a:solidFill>
        </p:spPr>
        <p:txBody>
          <a:bodyPr wrap="square">
            <a:normAutofit/>
          </a:bodyPr>
          <a:lstStyle/>
          <a:p>
            <a:pPr defTabSz="699406">
              <a:lnSpc>
                <a:spcPct val="90000"/>
              </a:lnSpc>
              <a:spcAft>
                <a:spcPts val="459"/>
              </a:spcAft>
            </a:pPr>
            <a:r>
              <a:rPr lang="en-US" sz="1836" b="1" dirty="0">
                <a:solidFill>
                  <a:srgbClr val="FFFFFF"/>
                </a:solidFill>
              </a:rPr>
              <a:t>In-Memory OLTP</a:t>
            </a:r>
          </a:p>
          <a:p>
            <a:pPr marL="218636" indent="-218636" defTabSz="699406">
              <a:lnSpc>
                <a:spcPct val="90000"/>
              </a:lnSpc>
              <a:spcAft>
                <a:spcPts val="459"/>
              </a:spcAft>
              <a:buFont typeface="Arial" pitchFamily="34" charset="0"/>
              <a:buChar char="•"/>
            </a:pPr>
            <a:r>
              <a:rPr lang="en-US" sz="1224" dirty="0">
                <a:solidFill>
                  <a:srgbClr val="FFFFFF"/>
                </a:solidFill>
                <a:ea typeface="Segoe UI" pitchFamily="34" charset="0"/>
                <a:cs typeface="Segoe UI" pitchFamily="34" charset="0"/>
              </a:rPr>
              <a:t>5-20X performance gain for OLTP integrated into SQL Server</a:t>
            </a:r>
          </a:p>
          <a:p>
            <a:pPr marL="218636" indent="-218636" defTabSz="699406">
              <a:lnSpc>
                <a:spcPct val="90000"/>
              </a:lnSpc>
              <a:spcAft>
                <a:spcPts val="459"/>
              </a:spcAft>
              <a:buFont typeface="Arial" pitchFamily="34" charset="0"/>
              <a:buChar char="•"/>
            </a:pPr>
            <a:endParaRPr lang="en-US" sz="714" dirty="0">
              <a:solidFill>
                <a:srgbClr val="FFFFFF"/>
              </a:solidFill>
              <a:ea typeface="Segoe UI" pitchFamily="34" charset="0"/>
              <a:cs typeface="Segoe UI" pitchFamily="34" charset="0"/>
            </a:endParaRPr>
          </a:p>
          <a:p>
            <a:pPr defTabSz="699406">
              <a:lnSpc>
                <a:spcPct val="90000"/>
              </a:lnSpc>
              <a:spcAft>
                <a:spcPts val="459"/>
              </a:spcAft>
            </a:pPr>
            <a:r>
              <a:rPr lang="en-US" sz="1836" b="1" dirty="0">
                <a:solidFill>
                  <a:srgbClr val="FFFFFF"/>
                </a:solidFill>
              </a:rPr>
              <a:t>In-Memory DW</a:t>
            </a:r>
          </a:p>
          <a:p>
            <a:pPr marL="218636" indent="-218636" defTabSz="699406">
              <a:lnSpc>
                <a:spcPct val="90000"/>
              </a:lnSpc>
              <a:spcAft>
                <a:spcPts val="459"/>
              </a:spcAft>
              <a:buFont typeface="Arial" pitchFamily="34" charset="0"/>
              <a:buChar char="•"/>
            </a:pPr>
            <a:r>
              <a:rPr lang="en-US" sz="1224" dirty="0">
                <a:solidFill>
                  <a:srgbClr val="FFFFFF"/>
                </a:solidFill>
                <a:ea typeface="Segoe UI" pitchFamily="34" charset="0"/>
                <a:cs typeface="Segoe UI" pitchFamily="34" charset="0"/>
              </a:rPr>
              <a:t>5-25X performance gain and high data compression </a:t>
            </a:r>
          </a:p>
          <a:p>
            <a:pPr marL="218636" indent="-218636" defTabSz="699406">
              <a:lnSpc>
                <a:spcPct val="90000"/>
              </a:lnSpc>
              <a:spcAft>
                <a:spcPts val="459"/>
              </a:spcAft>
              <a:buFont typeface="Arial" pitchFamily="34" charset="0"/>
              <a:buChar char="•"/>
            </a:pPr>
            <a:r>
              <a:rPr lang="en-US" sz="1224" dirty="0">
                <a:solidFill>
                  <a:srgbClr val="FFFFFF"/>
                </a:solidFill>
                <a:ea typeface="Segoe UI" pitchFamily="34" charset="0"/>
                <a:cs typeface="Segoe UI" pitchFamily="34" charset="0"/>
              </a:rPr>
              <a:t>Updatable and clustered</a:t>
            </a:r>
          </a:p>
          <a:p>
            <a:pPr marL="218636" indent="-218636" defTabSz="699406">
              <a:lnSpc>
                <a:spcPct val="90000"/>
              </a:lnSpc>
              <a:spcAft>
                <a:spcPts val="459"/>
              </a:spcAft>
              <a:buFont typeface="Arial" pitchFamily="34" charset="0"/>
              <a:buChar char="•"/>
            </a:pPr>
            <a:endParaRPr lang="en-US" sz="1224" dirty="0">
              <a:solidFill>
                <a:srgbClr val="FFFFFF"/>
              </a:solidFill>
              <a:ea typeface="Segoe UI" pitchFamily="34" charset="0"/>
              <a:cs typeface="Segoe UI" pitchFamily="34" charset="0"/>
            </a:endParaRPr>
          </a:p>
          <a:p>
            <a:pPr defTabSz="699406">
              <a:lnSpc>
                <a:spcPct val="90000"/>
              </a:lnSpc>
              <a:spcAft>
                <a:spcPts val="459"/>
              </a:spcAft>
            </a:pPr>
            <a:r>
              <a:rPr lang="en-US" sz="1836" b="1" dirty="0">
                <a:solidFill>
                  <a:srgbClr val="FFFFFF"/>
                </a:solidFill>
                <a:ea typeface="Segoe UI" pitchFamily="34" charset="0"/>
                <a:cs typeface="Segoe UI" pitchFamily="34" charset="0"/>
              </a:rPr>
              <a:t>SSD </a:t>
            </a:r>
            <a:r>
              <a:rPr lang="en-US" sz="1836" b="1" dirty="0" err="1">
                <a:solidFill>
                  <a:srgbClr val="FFFFFF"/>
                </a:solidFill>
                <a:ea typeface="Segoe UI" pitchFamily="34" charset="0"/>
                <a:cs typeface="Segoe UI" pitchFamily="34" charset="0"/>
              </a:rPr>
              <a:t>Bufferpool</a:t>
            </a:r>
            <a:r>
              <a:rPr lang="en-US" sz="1836" b="1" dirty="0">
                <a:solidFill>
                  <a:srgbClr val="FFFFFF"/>
                </a:solidFill>
                <a:ea typeface="Segoe UI" pitchFamily="34" charset="0"/>
                <a:cs typeface="Segoe UI" pitchFamily="34" charset="0"/>
              </a:rPr>
              <a:t> Extension</a:t>
            </a:r>
          </a:p>
          <a:p>
            <a:pPr marL="262363" indent="-262363" defTabSz="699406">
              <a:lnSpc>
                <a:spcPct val="90000"/>
              </a:lnSpc>
              <a:spcAft>
                <a:spcPts val="459"/>
              </a:spcAft>
              <a:buFont typeface="Arial" panose="020B0604020202020204" pitchFamily="34" charset="0"/>
              <a:buChar char="•"/>
            </a:pPr>
            <a:r>
              <a:rPr lang="en-US" sz="1224" dirty="0">
                <a:solidFill>
                  <a:srgbClr val="FFFFFF"/>
                </a:solidFill>
                <a:ea typeface="Segoe UI" pitchFamily="34" charset="0"/>
                <a:cs typeface="Segoe UI" pitchFamily="34" charset="0"/>
              </a:rPr>
              <a:t>4-10X of RAM and up to 3X performance gain transparently for apps</a:t>
            </a:r>
          </a:p>
        </p:txBody>
      </p:sp>
      <p:sp>
        <p:nvSpPr>
          <p:cNvPr id="12" name="Rectangular Callout 11"/>
          <p:cNvSpPr/>
          <p:nvPr/>
        </p:nvSpPr>
        <p:spPr bwMode="auto">
          <a:xfrm>
            <a:off x="4974765" y="1476622"/>
            <a:ext cx="5449665" cy="1312110"/>
          </a:xfrm>
          <a:prstGeom prst="wedgeRectCallout">
            <a:avLst>
              <a:gd name="adj1" fmla="val -68696"/>
              <a:gd name="adj2" fmla="val 27508"/>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290" fontAlgn="base">
              <a:lnSpc>
                <a:spcPct val="90000"/>
              </a:lnSpc>
              <a:spcBef>
                <a:spcPct val="0"/>
              </a:spcBef>
              <a:spcAft>
                <a:spcPct val="0"/>
              </a:spcAft>
            </a:pPr>
            <a:r>
              <a:rPr lang="en-US" sz="2040" u="sng" spc="-51" dirty="0">
                <a:solidFill>
                  <a:schemeClr val="tx1"/>
                </a:solidFill>
              </a:rPr>
              <a:t>Applicable to</a:t>
            </a:r>
          </a:p>
          <a:p>
            <a:pPr defTabSz="932290" fontAlgn="base">
              <a:lnSpc>
                <a:spcPct val="90000"/>
              </a:lnSpc>
              <a:spcBef>
                <a:spcPct val="0"/>
              </a:spcBef>
              <a:spcAft>
                <a:spcPct val="0"/>
              </a:spcAft>
            </a:pPr>
            <a:endParaRPr lang="en-US" sz="2040" u="sng" spc="-51" dirty="0">
              <a:solidFill>
                <a:schemeClr val="tx1"/>
              </a:solidFill>
            </a:endParaRPr>
          </a:p>
          <a:p>
            <a:pPr defTabSz="932290" fontAlgn="base">
              <a:lnSpc>
                <a:spcPct val="90000"/>
              </a:lnSpc>
              <a:spcBef>
                <a:spcPct val="0"/>
              </a:spcBef>
              <a:spcAft>
                <a:spcPct val="0"/>
              </a:spcAft>
            </a:pPr>
            <a:r>
              <a:rPr lang="en-US" sz="2040" spc="-51" dirty="0">
                <a:solidFill>
                  <a:schemeClr val="tx1"/>
                </a:solidFill>
              </a:rPr>
              <a:t>Transactional workloads: </a:t>
            </a:r>
          </a:p>
          <a:p>
            <a:pPr defTabSz="932290" fontAlgn="base">
              <a:lnSpc>
                <a:spcPct val="90000"/>
              </a:lnSpc>
              <a:spcBef>
                <a:spcPct val="0"/>
              </a:spcBef>
              <a:spcAft>
                <a:spcPct val="0"/>
              </a:spcAft>
            </a:pPr>
            <a:r>
              <a:rPr lang="en-US" sz="2040" spc="-51" dirty="0">
                <a:solidFill>
                  <a:schemeClr val="tx1"/>
                </a:solidFill>
              </a:rPr>
              <a:t>Concurrent data entry, processing and retrieval</a:t>
            </a:r>
          </a:p>
        </p:txBody>
      </p:sp>
      <p:sp>
        <p:nvSpPr>
          <p:cNvPr id="13" name="Rectangular Callout 12"/>
          <p:cNvSpPr/>
          <p:nvPr/>
        </p:nvSpPr>
        <p:spPr bwMode="auto">
          <a:xfrm>
            <a:off x="4974767" y="3030960"/>
            <a:ext cx="5449663" cy="1321188"/>
          </a:xfrm>
          <a:prstGeom prst="wedgeRectCallout">
            <a:avLst>
              <a:gd name="adj1" fmla="val -68256"/>
              <a:gd name="adj2" fmla="val 11425"/>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290" fontAlgn="base">
              <a:lnSpc>
                <a:spcPct val="90000"/>
              </a:lnSpc>
              <a:spcBef>
                <a:spcPct val="0"/>
              </a:spcBef>
              <a:spcAft>
                <a:spcPct val="0"/>
              </a:spcAft>
            </a:pPr>
            <a:r>
              <a:rPr lang="en-US" sz="2040" u="sng" spc="-51" dirty="0">
                <a:solidFill>
                  <a:schemeClr val="tx1"/>
                </a:solidFill>
              </a:rPr>
              <a:t>Applicable to</a:t>
            </a:r>
          </a:p>
          <a:p>
            <a:pPr defTabSz="932290" fontAlgn="base">
              <a:lnSpc>
                <a:spcPct val="90000"/>
              </a:lnSpc>
              <a:spcBef>
                <a:spcPct val="0"/>
              </a:spcBef>
              <a:spcAft>
                <a:spcPct val="0"/>
              </a:spcAft>
            </a:pPr>
            <a:endParaRPr lang="en-US" sz="2040" u="sng" spc="-51" dirty="0">
              <a:solidFill>
                <a:schemeClr val="tx1"/>
              </a:solidFill>
            </a:endParaRPr>
          </a:p>
          <a:p>
            <a:pPr defTabSz="932290" fontAlgn="base">
              <a:lnSpc>
                <a:spcPct val="90000"/>
              </a:lnSpc>
              <a:spcBef>
                <a:spcPct val="0"/>
              </a:spcBef>
              <a:spcAft>
                <a:spcPct val="0"/>
              </a:spcAft>
            </a:pPr>
            <a:r>
              <a:rPr lang="en-US" sz="2040" spc="-51" dirty="0">
                <a:solidFill>
                  <a:schemeClr val="tx1"/>
                </a:solidFill>
              </a:rPr>
              <a:t>Decision support workloads: </a:t>
            </a:r>
          </a:p>
          <a:p>
            <a:pPr defTabSz="932290" fontAlgn="base">
              <a:lnSpc>
                <a:spcPct val="90000"/>
              </a:lnSpc>
              <a:spcBef>
                <a:spcPct val="0"/>
              </a:spcBef>
              <a:spcAft>
                <a:spcPct val="0"/>
              </a:spcAft>
            </a:pPr>
            <a:r>
              <a:rPr lang="en-US" sz="2040" spc="-51" dirty="0">
                <a:solidFill>
                  <a:schemeClr val="tx1"/>
                </a:solidFill>
              </a:rPr>
              <a:t>Large scans and aggregates</a:t>
            </a:r>
          </a:p>
        </p:txBody>
      </p:sp>
      <p:sp>
        <p:nvSpPr>
          <p:cNvPr id="14" name="Rectangular Callout 13"/>
          <p:cNvSpPr/>
          <p:nvPr/>
        </p:nvSpPr>
        <p:spPr bwMode="auto">
          <a:xfrm>
            <a:off x="4963182" y="4594377"/>
            <a:ext cx="5461247" cy="1265431"/>
          </a:xfrm>
          <a:prstGeom prst="wedgeRectCallout">
            <a:avLst>
              <a:gd name="adj1" fmla="val -67818"/>
              <a:gd name="adj2" fmla="val 3253"/>
            </a:avLst>
          </a:prstGeom>
          <a:solidFill>
            <a:schemeClr val="accent2"/>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defTabSz="932290" fontAlgn="base">
              <a:lnSpc>
                <a:spcPct val="90000"/>
              </a:lnSpc>
              <a:spcBef>
                <a:spcPct val="0"/>
              </a:spcBef>
              <a:spcAft>
                <a:spcPct val="0"/>
              </a:spcAft>
            </a:pPr>
            <a:r>
              <a:rPr lang="en-US" sz="2040" u="sng" spc="-51" dirty="0">
                <a:solidFill>
                  <a:schemeClr val="tx1"/>
                </a:solidFill>
              </a:rPr>
              <a:t>Applicable to</a:t>
            </a:r>
          </a:p>
          <a:p>
            <a:pPr defTabSz="932290" fontAlgn="base">
              <a:lnSpc>
                <a:spcPct val="90000"/>
              </a:lnSpc>
              <a:spcBef>
                <a:spcPct val="0"/>
              </a:spcBef>
              <a:spcAft>
                <a:spcPct val="0"/>
              </a:spcAft>
            </a:pPr>
            <a:endParaRPr lang="en-US" sz="2040" u="sng" spc="-51" dirty="0">
              <a:solidFill>
                <a:schemeClr val="tx1"/>
              </a:solidFill>
            </a:endParaRPr>
          </a:p>
          <a:p>
            <a:pPr defTabSz="932290" fontAlgn="base">
              <a:lnSpc>
                <a:spcPct val="90000"/>
              </a:lnSpc>
              <a:spcBef>
                <a:spcPct val="0"/>
              </a:spcBef>
              <a:spcAft>
                <a:spcPct val="0"/>
              </a:spcAft>
            </a:pPr>
            <a:r>
              <a:rPr lang="en-US" sz="2040" spc="-51" dirty="0">
                <a:solidFill>
                  <a:schemeClr val="tx1"/>
                </a:solidFill>
              </a:rPr>
              <a:t>Disk-based transactional workloads:</a:t>
            </a:r>
          </a:p>
          <a:p>
            <a:pPr defTabSz="932290" fontAlgn="base">
              <a:lnSpc>
                <a:spcPct val="90000"/>
              </a:lnSpc>
              <a:spcBef>
                <a:spcPct val="0"/>
              </a:spcBef>
              <a:spcAft>
                <a:spcPct val="0"/>
              </a:spcAft>
            </a:pPr>
            <a:r>
              <a:rPr lang="en-US" sz="2040" spc="-51" dirty="0">
                <a:solidFill>
                  <a:schemeClr val="tx1"/>
                </a:solidFill>
              </a:rPr>
              <a:t>Large working (data)set</a:t>
            </a:r>
          </a:p>
        </p:txBody>
      </p:sp>
    </p:spTree>
    <p:extLst>
      <p:ext uri="{BB962C8B-B14F-4D97-AF65-F5344CB8AC3E}">
        <p14:creationId xmlns:p14="http://schemas.microsoft.com/office/powerpoint/2010/main" val="142445099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Towards Seamless Integration in SQL 2014</a:t>
            </a:r>
          </a:p>
        </p:txBody>
      </p:sp>
      <p:sp>
        <p:nvSpPr>
          <p:cNvPr id="8" name="Rectangle 7"/>
          <p:cNvSpPr/>
          <p:nvPr/>
        </p:nvSpPr>
        <p:spPr>
          <a:xfrm>
            <a:off x="1710654" y="1216569"/>
            <a:ext cx="6839091" cy="4923070"/>
          </a:xfrm>
          <a:prstGeom prst="rect">
            <a:avLst/>
          </a:prstGeom>
          <a:solidFill>
            <a:schemeClr val="bg2"/>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t" anchorCtr="0"/>
          <a:lstStyle/>
          <a:p>
            <a:pPr algn="ctr"/>
            <a:r>
              <a:rPr lang="en-US" sz="1836" b="1" dirty="0">
                <a:solidFill>
                  <a:schemeClr val="tx1"/>
                </a:solidFill>
              </a:rPr>
              <a:t>SQL Server RDBMS</a:t>
            </a:r>
          </a:p>
        </p:txBody>
      </p:sp>
      <p:sp>
        <p:nvSpPr>
          <p:cNvPr id="3" name="Lightning Bolt 2"/>
          <p:cNvSpPr/>
          <p:nvPr/>
        </p:nvSpPr>
        <p:spPr>
          <a:xfrm>
            <a:off x="3861066" y="2431319"/>
            <a:ext cx="198424" cy="1488068"/>
          </a:xfrm>
          <a:prstGeom prst="lightningBol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23" name="Lightning Bolt 22"/>
          <p:cNvSpPr/>
          <p:nvPr/>
        </p:nvSpPr>
        <p:spPr>
          <a:xfrm>
            <a:off x="6252964" y="2409225"/>
            <a:ext cx="198424" cy="1488068"/>
          </a:xfrm>
          <a:prstGeom prst="lightningBol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a:p>
        </p:txBody>
      </p:sp>
      <p:sp>
        <p:nvSpPr>
          <p:cNvPr id="9" name="Rectangle 8"/>
          <p:cNvSpPr/>
          <p:nvPr/>
        </p:nvSpPr>
        <p:spPr>
          <a:xfrm>
            <a:off x="1780223" y="1709773"/>
            <a:ext cx="1966508" cy="4274431"/>
          </a:xfrm>
          <a:prstGeom prst="rect">
            <a:avLst/>
          </a:prstGeom>
          <a:solidFill>
            <a:schemeClr val="accent6">
              <a:lumMod val="60000"/>
              <a:lumOff val="40000"/>
            </a:schemeClr>
          </a:solidFill>
        </p:spPr>
        <p:style>
          <a:lnRef idx="1">
            <a:schemeClr val="accent1"/>
          </a:lnRef>
          <a:fillRef idx="2">
            <a:schemeClr val="accent1"/>
          </a:fillRef>
          <a:effectRef idx="1">
            <a:schemeClr val="accent1"/>
          </a:effectRef>
          <a:fontRef idx="minor">
            <a:schemeClr val="dk1"/>
          </a:fontRef>
        </p:style>
        <p:txBody>
          <a:bodyPr rtlCol="0" anchor="t" anchorCtr="0"/>
          <a:lstStyle/>
          <a:p>
            <a:pPr algn="ctr"/>
            <a:r>
              <a:rPr lang="en-US" sz="1836" b="1" dirty="0"/>
              <a:t>Column-Store Engine for DW</a:t>
            </a:r>
          </a:p>
        </p:txBody>
      </p:sp>
      <p:sp>
        <p:nvSpPr>
          <p:cNvPr id="10" name="Rectangle 9"/>
          <p:cNvSpPr/>
          <p:nvPr/>
        </p:nvSpPr>
        <p:spPr>
          <a:xfrm>
            <a:off x="4138634" y="1709773"/>
            <a:ext cx="1966508" cy="4274431"/>
          </a:xfrm>
          <a:prstGeom prst="rect">
            <a:avLst/>
          </a:prstGeom>
          <a:solidFill>
            <a:schemeClr val="accent1">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t" anchorCtr="0"/>
          <a:lstStyle/>
          <a:p>
            <a:pPr algn="ctr"/>
            <a:r>
              <a:rPr lang="en-US" sz="1836" b="1" dirty="0"/>
              <a:t>Disk-optimized, row-store engine</a:t>
            </a:r>
          </a:p>
        </p:txBody>
      </p:sp>
      <p:sp>
        <p:nvSpPr>
          <p:cNvPr id="11" name="Rectangle 10"/>
          <p:cNvSpPr/>
          <p:nvPr/>
        </p:nvSpPr>
        <p:spPr>
          <a:xfrm>
            <a:off x="6497043" y="1709773"/>
            <a:ext cx="1966508" cy="4274431"/>
          </a:xfrm>
          <a:prstGeom prst="rect">
            <a:avLst/>
          </a:prstGeom>
          <a:solidFill>
            <a:schemeClr val="accent3">
              <a:lumMod val="60000"/>
              <a:lumOff val="40000"/>
            </a:schemeClr>
          </a:solidFill>
        </p:spPr>
        <p:style>
          <a:lnRef idx="1">
            <a:schemeClr val="accent6"/>
          </a:lnRef>
          <a:fillRef idx="2">
            <a:schemeClr val="accent6"/>
          </a:fillRef>
          <a:effectRef idx="1">
            <a:schemeClr val="accent6"/>
          </a:effectRef>
          <a:fontRef idx="minor">
            <a:schemeClr val="dk1"/>
          </a:fontRef>
        </p:style>
        <p:txBody>
          <a:bodyPr rtlCol="0" anchor="t" anchorCtr="0"/>
          <a:lstStyle/>
          <a:p>
            <a:pPr algn="ctr"/>
            <a:r>
              <a:rPr lang="en-US" sz="1836" b="1" dirty="0"/>
              <a:t>Memory-optimized OLTP engine</a:t>
            </a:r>
          </a:p>
        </p:txBody>
      </p:sp>
      <p:sp>
        <p:nvSpPr>
          <p:cNvPr id="12" name="Oval 11"/>
          <p:cNvSpPr/>
          <p:nvPr/>
        </p:nvSpPr>
        <p:spPr>
          <a:xfrm>
            <a:off x="1786615" y="5281006"/>
            <a:ext cx="6676935" cy="660168"/>
          </a:xfrm>
          <a:prstGeom prst="ellipse">
            <a:avLst/>
          </a:prstGeom>
          <a:solidFill>
            <a:schemeClr val="bg2">
              <a:lumMod val="7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err="1">
                <a:solidFill>
                  <a:schemeClr val="tx1"/>
                </a:solidFill>
              </a:rPr>
              <a:t>AlwaysOn</a:t>
            </a:r>
            <a:r>
              <a:rPr lang="en-US" sz="1836" dirty="0">
                <a:solidFill>
                  <a:schemeClr val="tx1"/>
                </a:solidFill>
              </a:rPr>
              <a:t>, Backup/Restore, Security, Admin, Deployment</a:t>
            </a:r>
          </a:p>
        </p:txBody>
      </p:sp>
      <p:sp>
        <p:nvSpPr>
          <p:cNvPr id="13" name="Oval 12"/>
          <p:cNvSpPr/>
          <p:nvPr/>
        </p:nvSpPr>
        <p:spPr>
          <a:xfrm>
            <a:off x="1786616" y="4585299"/>
            <a:ext cx="6676934" cy="544019"/>
          </a:xfrm>
          <a:prstGeom prst="ellipse">
            <a:avLst/>
          </a:prstGeom>
          <a:solidFill>
            <a:schemeClr val="bg2">
              <a:lumMod val="75000"/>
              <a:alpha val="49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chemeClr val="tx1"/>
                </a:solidFill>
              </a:rPr>
              <a:t>Transactions, Queries, Stored Procedures</a:t>
            </a:r>
          </a:p>
        </p:txBody>
      </p:sp>
      <p:sp>
        <p:nvSpPr>
          <p:cNvPr id="16" name="Oval 15"/>
          <p:cNvSpPr/>
          <p:nvPr/>
        </p:nvSpPr>
        <p:spPr>
          <a:xfrm>
            <a:off x="1786617" y="2887889"/>
            <a:ext cx="1967186" cy="826178"/>
          </a:xfrm>
          <a:prstGeom prst="ellipse">
            <a:avLst/>
          </a:prstGeom>
          <a:solidFill>
            <a:schemeClr val="bg2">
              <a:lumMod val="7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36" dirty="0">
                <a:solidFill>
                  <a:schemeClr val="tx1"/>
                </a:solidFill>
              </a:rPr>
              <a:t>Batch Query Operators</a:t>
            </a:r>
          </a:p>
        </p:txBody>
      </p:sp>
      <p:sp>
        <p:nvSpPr>
          <p:cNvPr id="17" name="Oval 16"/>
          <p:cNvSpPr/>
          <p:nvPr/>
        </p:nvSpPr>
        <p:spPr>
          <a:xfrm>
            <a:off x="6504115" y="2887889"/>
            <a:ext cx="1959435" cy="826178"/>
          </a:xfrm>
          <a:prstGeom prst="ellipse">
            <a:avLst/>
          </a:prstGeom>
          <a:solidFill>
            <a:schemeClr val="bg2">
              <a:lumMod val="7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36" dirty="0">
                <a:solidFill>
                  <a:schemeClr val="tx1"/>
                </a:solidFill>
              </a:rPr>
              <a:t>Native-Compiled Procedures</a:t>
            </a:r>
          </a:p>
        </p:txBody>
      </p:sp>
      <p:sp>
        <p:nvSpPr>
          <p:cNvPr id="18" name="Oval 17"/>
          <p:cNvSpPr/>
          <p:nvPr/>
        </p:nvSpPr>
        <p:spPr>
          <a:xfrm>
            <a:off x="4145705" y="2875526"/>
            <a:ext cx="1959437" cy="826178"/>
          </a:xfrm>
          <a:prstGeom prst="ellipse">
            <a:avLst/>
          </a:prstGeom>
          <a:solidFill>
            <a:schemeClr val="bg2">
              <a:lumMod val="75000"/>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836" dirty="0">
                <a:solidFill>
                  <a:schemeClr val="tx1"/>
                </a:solidFill>
              </a:rPr>
              <a:t>Blobs</a:t>
            </a:r>
          </a:p>
        </p:txBody>
      </p:sp>
      <p:sp>
        <p:nvSpPr>
          <p:cNvPr id="14" name="Oval 13"/>
          <p:cNvSpPr/>
          <p:nvPr/>
        </p:nvSpPr>
        <p:spPr>
          <a:xfrm>
            <a:off x="5180421" y="3869502"/>
            <a:ext cx="3283129" cy="672769"/>
          </a:xfrm>
          <a:prstGeom prst="ellipse">
            <a:avLst/>
          </a:prstGeom>
          <a:solidFill>
            <a:schemeClr val="bg2">
              <a:lumMod val="75000"/>
              <a:alpha val="49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chemeClr val="tx1"/>
                </a:solidFill>
              </a:rPr>
              <a:t>Readable </a:t>
            </a:r>
            <a:r>
              <a:rPr lang="en-US" sz="1836" dirty="0" err="1">
                <a:solidFill>
                  <a:schemeClr val="tx1"/>
                </a:solidFill>
              </a:rPr>
              <a:t>Secondaries</a:t>
            </a:r>
            <a:endParaRPr lang="en-US" sz="1836" dirty="0">
              <a:solidFill>
                <a:schemeClr val="tx1"/>
              </a:solidFill>
            </a:endParaRPr>
          </a:p>
        </p:txBody>
      </p:sp>
      <p:sp>
        <p:nvSpPr>
          <p:cNvPr id="15" name="Oval 14"/>
          <p:cNvSpPr/>
          <p:nvPr/>
        </p:nvSpPr>
        <p:spPr>
          <a:xfrm>
            <a:off x="1793678" y="3869502"/>
            <a:ext cx="3300549" cy="672769"/>
          </a:xfrm>
          <a:prstGeom prst="ellipse">
            <a:avLst/>
          </a:prstGeom>
          <a:solidFill>
            <a:schemeClr val="bg2">
              <a:lumMod val="75000"/>
              <a:alpha val="49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36" dirty="0">
                <a:solidFill>
                  <a:schemeClr val="tx1"/>
                </a:solidFill>
              </a:rPr>
              <a:t>Range + Column secondary indexes</a:t>
            </a:r>
          </a:p>
        </p:txBody>
      </p:sp>
      <p:sp>
        <p:nvSpPr>
          <p:cNvPr id="19" name="Rounded Rectangular Callout 18"/>
          <p:cNvSpPr/>
          <p:nvPr/>
        </p:nvSpPr>
        <p:spPr>
          <a:xfrm>
            <a:off x="8705180" y="5440185"/>
            <a:ext cx="1967380" cy="699453"/>
          </a:xfrm>
          <a:prstGeom prst="wedgeRoundRectCallout">
            <a:avLst>
              <a:gd name="adj1" fmla="val -61005"/>
              <a:gd name="adj2" fmla="val -21274"/>
              <a:gd name="adj3" fmla="val 16667"/>
            </a:avLst>
          </a:prstGeom>
          <a:solidFill>
            <a:schemeClr val="accent1">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182"/>
            <a:r>
              <a:rPr lang="en-US" sz="1836" dirty="0">
                <a:solidFill>
                  <a:srgbClr val="FFFFFE"/>
                </a:solidFill>
              </a:rPr>
              <a:t>Nearly seamless across all engines</a:t>
            </a:r>
          </a:p>
        </p:txBody>
      </p:sp>
      <p:sp>
        <p:nvSpPr>
          <p:cNvPr id="20" name="Rounded Rectangular Callout 19"/>
          <p:cNvSpPr/>
          <p:nvPr/>
        </p:nvSpPr>
        <p:spPr>
          <a:xfrm>
            <a:off x="8717365" y="4396902"/>
            <a:ext cx="1967380" cy="920814"/>
          </a:xfrm>
          <a:prstGeom prst="wedgeRoundRectCallout">
            <a:avLst>
              <a:gd name="adj1" fmla="val -61503"/>
              <a:gd name="adj2" fmla="val -4977"/>
              <a:gd name="adj3" fmla="val 16667"/>
            </a:avLst>
          </a:prstGeom>
          <a:solidFill>
            <a:schemeClr val="accent1">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182"/>
            <a:r>
              <a:rPr lang="en-US" sz="1836" dirty="0">
                <a:solidFill>
                  <a:srgbClr val="FFFFFE"/>
                </a:solidFill>
              </a:rPr>
              <a:t>Work across all engines but with limitations</a:t>
            </a:r>
          </a:p>
        </p:txBody>
      </p:sp>
      <p:sp>
        <p:nvSpPr>
          <p:cNvPr id="21" name="Rounded Rectangular Callout 20"/>
          <p:cNvSpPr/>
          <p:nvPr/>
        </p:nvSpPr>
        <p:spPr>
          <a:xfrm>
            <a:off x="8713079" y="3419546"/>
            <a:ext cx="1967380" cy="815378"/>
          </a:xfrm>
          <a:prstGeom prst="wedgeRoundRectCallout">
            <a:avLst>
              <a:gd name="adj1" fmla="val -62283"/>
              <a:gd name="adj2" fmla="val 35521"/>
              <a:gd name="adj3" fmla="val 16667"/>
            </a:avLst>
          </a:prstGeom>
          <a:solidFill>
            <a:schemeClr val="accent1">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182"/>
            <a:r>
              <a:rPr lang="en-US" sz="1836" dirty="0">
                <a:solidFill>
                  <a:srgbClr val="FFFFFE"/>
                </a:solidFill>
              </a:rPr>
              <a:t>Work across two engines with limitations</a:t>
            </a:r>
          </a:p>
        </p:txBody>
      </p:sp>
      <p:sp>
        <p:nvSpPr>
          <p:cNvPr id="22" name="Rounded Rectangular Callout 21"/>
          <p:cNvSpPr/>
          <p:nvPr/>
        </p:nvSpPr>
        <p:spPr>
          <a:xfrm>
            <a:off x="8705180" y="2720092"/>
            <a:ext cx="1967380" cy="621736"/>
          </a:xfrm>
          <a:prstGeom prst="wedgeRoundRectCallout">
            <a:avLst>
              <a:gd name="adj1" fmla="val -61426"/>
              <a:gd name="adj2" fmla="val 36686"/>
              <a:gd name="adj3" fmla="val 16667"/>
            </a:avLst>
          </a:prstGeom>
          <a:solidFill>
            <a:schemeClr val="accent1">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182"/>
            <a:r>
              <a:rPr lang="en-US" sz="1836" dirty="0">
                <a:solidFill>
                  <a:srgbClr val="FFFFFE"/>
                </a:solidFill>
              </a:rPr>
              <a:t>Available only in one engine</a:t>
            </a:r>
          </a:p>
        </p:txBody>
      </p:sp>
      <p:sp>
        <p:nvSpPr>
          <p:cNvPr id="24" name="Rounded Rectangle 23"/>
          <p:cNvSpPr/>
          <p:nvPr/>
        </p:nvSpPr>
        <p:spPr bwMode="auto">
          <a:xfrm>
            <a:off x="4956779" y="6217356"/>
            <a:ext cx="4681004" cy="380612"/>
          </a:xfrm>
          <a:prstGeom prst="roundRect">
            <a:avLst/>
          </a:prstGeom>
          <a:gradFill rotWithShape="1">
            <a:gsLst>
              <a:gs pos="0">
                <a:srgbClr val="A4D289"/>
              </a:gs>
              <a:gs pos="100000">
                <a:schemeClr val="bg1"/>
              </a:gs>
            </a:gsLst>
            <a:lin ang="5400000" scaled="1"/>
          </a:gradFill>
          <a:ln w="9525" algn="ctr">
            <a:solidFill>
              <a:schemeClr val="tx1"/>
            </a:solidFill>
            <a:miter lim="800000"/>
            <a:headEnd/>
            <a:tailEnd/>
          </a:ln>
          <a:effectLst>
            <a:outerShdw blurRad="50800" dist="38100" dir="2700000" algn="tl" rotWithShape="0">
              <a:prstClr val="black">
                <a:alpha val="40000"/>
              </a:prstClr>
            </a:outerShdw>
          </a:effectLst>
        </p:spPr>
        <p:txBody>
          <a:bodyPr wrap="square" rtlCol="0" anchor="ctr">
            <a:normAutofit fontScale="70000" lnSpcReduction="20000"/>
          </a:bodyPr>
          <a:lstStyle/>
          <a:p>
            <a:pPr algn="ctr"/>
            <a:r>
              <a:rPr lang="en-US" sz="2040" dirty="0"/>
              <a:t>Not comprehensive - only representative examples.</a:t>
            </a:r>
            <a:endParaRPr lang="en-US" sz="2040" dirty="0">
              <a:latin typeface="Tekton Pro" pitchFamily="34" charset="0"/>
            </a:endParaRPr>
          </a:p>
        </p:txBody>
      </p:sp>
    </p:spTree>
    <p:extLst>
      <p:ext uri="{BB962C8B-B14F-4D97-AF65-F5344CB8AC3E}">
        <p14:creationId xmlns:p14="http://schemas.microsoft.com/office/powerpoint/2010/main" val="8492174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500"/>
                                        <p:tgtEl>
                                          <p:spTgt spid="1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par>
                          <p:cTn id="44" fill="hold">
                            <p:stCondLst>
                              <p:cond delay="500"/>
                            </p:stCondLst>
                            <p:childTnLst>
                              <p:par>
                                <p:cTn id="45" presetID="10" presetClass="entr" presetSubtype="0" fill="hold" grpId="0"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6" grpId="0" animBg="1"/>
      <p:bldP spid="17" grpId="0" animBg="1"/>
      <p:bldP spid="18" grpId="0" animBg="1"/>
      <p:bldP spid="14" grpId="0" animBg="1"/>
      <p:bldP spid="15" grpId="0" animBg="1"/>
      <p:bldP spid="19" grpId="0" animBg="1"/>
      <p:bldP spid="20" grpId="0" animBg="1"/>
      <p:bldP spid="21" grpId="0" animBg="1"/>
      <p:bldP spid="22" grpId="0" animBg="1"/>
      <p:bldP spid="2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4800" dirty="0"/>
              <a:t>Characteristics of In-Memory Architectures</a:t>
            </a:r>
            <a:r>
              <a:rPr lang="en-US" dirty="0"/>
              <a:t>	</a:t>
            </a:r>
          </a:p>
        </p:txBody>
      </p:sp>
      <p:sp>
        <p:nvSpPr>
          <p:cNvPr id="4" name="Text Placeholder 3"/>
          <p:cNvSpPr>
            <a:spLocks noGrp="1"/>
          </p:cNvSpPr>
          <p:nvPr>
            <p:ph type="body" sz="quarter" idx="11"/>
          </p:nvPr>
        </p:nvSpPr>
        <p:spPr>
          <a:xfrm>
            <a:off x="274639" y="1212849"/>
            <a:ext cx="8700121" cy="5453801"/>
          </a:xfrm>
        </p:spPr>
        <p:txBody>
          <a:bodyPr/>
          <a:lstStyle/>
          <a:p>
            <a:r>
              <a:rPr lang="en-US" sz="2800" dirty="0">
                <a:latin typeface="+mn-lt"/>
              </a:rPr>
              <a:t>Optimized for efficient CPU processing</a:t>
            </a:r>
          </a:p>
          <a:p>
            <a:pPr lvl="1"/>
            <a:r>
              <a:rPr lang="en-US" dirty="0"/>
              <a:t>Instead of being optimized for efficient buffering of storage</a:t>
            </a:r>
          </a:p>
          <a:p>
            <a:pPr lvl="1"/>
            <a:r>
              <a:rPr lang="en-US" dirty="0"/>
              <a:t>Goal: keep CPUs well fed with data</a:t>
            </a:r>
          </a:p>
          <a:p>
            <a:r>
              <a:rPr lang="en-US" sz="2800" dirty="0">
                <a:latin typeface="+mn-lt"/>
              </a:rPr>
              <a:t>Storage and memory formats differ</a:t>
            </a:r>
          </a:p>
          <a:p>
            <a:pPr lvl="1"/>
            <a:r>
              <a:rPr lang="en-US" dirty="0"/>
              <a:t>At least until NVRAM becomes commonplace</a:t>
            </a:r>
          </a:p>
          <a:p>
            <a:r>
              <a:rPr lang="en-US" sz="2800" dirty="0">
                <a:latin typeface="+mn-lt"/>
              </a:rPr>
              <a:t>Immutable in-memory data and on-disk structures</a:t>
            </a:r>
          </a:p>
          <a:p>
            <a:pPr lvl="1"/>
            <a:r>
              <a:rPr lang="en-US" dirty="0"/>
              <a:t>Instead of highly mutable complex on-disk structures	</a:t>
            </a:r>
          </a:p>
          <a:p>
            <a:r>
              <a:rPr lang="en-US" sz="2800" dirty="0">
                <a:latin typeface="+mn-lt"/>
              </a:rPr>
              <a:t>I/O done in bulk (streaming)</a:t>
            </a:r>
          </a:p>
          <a:p>
            <a:pPr lvl="1"/>
            <a:r>
              <a:rPr lang="en-US" dirty="0"/>
              <a:t>Instead of random I/O</a:t>
            </a:r>
          </a:p>
          <a:p>
            <a:r>
              <a:rPr lang="en-US" sz="2800" dirty="0">
                <a:latin typeface="+mn-lt"/>
              </a:rPr>
              <a:t>Optimistic concurrency control</a:t>
            </a:r>
          </a:p>
          <a:p>
            <a:pPr lvl="1"/>
            <a:r>
              <a:rPr lang="en-US" dirty="0"/>
              <a:t>Logical conflicts rare</a:t>
            </a:r>
          </a:p>
          <a:p>
            <a:pPr lvl="1"/>
            <a:r>
              <a:rPr lang="en-US" dirty="0"/>
              <a:t>Physical conflicts rare, but contention magnified with higher throughput enabled by in-memory efficiency</a:t>
            </a:r>
          </a:p>
          <a:p>
            <a:pPr lvl="1"/>
            <a:endParaRPr lang="en-US" dirty="0"/>
          </a:p>
        </p:txBody>
      </p:sp>
      <p:sp>
        <p:nvSpPr>
          <p:cNvPr id="5" name="Rounded Rectangle 4"/>
          <p:cNvSpPr/>
          <p:nvPr/>
        </p:nvSpPr>
        <p:spPr bwMode="auto">
          <a:xfrm>
            <a:off x="8974760" y="1165754"/>
            <a:ext cx="1751060" cy="4779592"/>
          </a:xfrm>
          <a:prstGeom prst="roundRect">
            <a:avLst/>
          </a:prstGeom>
          <a:solidFill>
            <a:schemeClr val="accent1"/>
          </a:solidFill>
          <a:ln w="9525" algn="ctr">
            <a:solidFill>
              <a:schemeClr val="tx1"/>
            </a:solidFill>
            <a:miter lim="800000"/>
            <a:headEnd/>
            <a:tailEnd/>
          </a:ln>
          <a:effectLst>
            <a:outerShdw blurRad="50800" dist="38100" dir="2700000" algn="tl" rotWithShape="0">
              <a:prstClr val="black">
                <a:alpha val="40000"/>
              </a:prstClr>
            </a:outerShdw>
          </a:effectLst>
        </p:spPr>
        <p:txBody>
          <a:bodyPr wrap="square" lIns="0" rIns="0" rtlCol="0" anchor="ctr">
            <a:normAutofit/>
          </a:bodyPr>
          <a:lstStyle/>
          <a:p>
            <a:pPr algn="ctr"/>
            <a:r>
              <a:rPr lang="en-US" sz="2448" dirty="0">
                <a:latin typeface="Tekton Pro" pitchFamily="34" charset="0"/>
              </a:rPr>
              <a:t>Apply to</a:t>
            </a:r>
          </a:p>
          <a:p>
            <a:pPr algn="ctr"/>
            <a:endParaRPr lang="en-US" sz="2448" dirty="0">
              <a:latin typeface="Tekton Pro" pitchFamily="34" charset="0"/>
            </a:endParaRPr>
          </a:p>
          <a:p>
            <a:r>
              <a:rPr lang="en-US" sz="1938" b="1" dirty="0">
                <a:latin typeface="Tekton Pro" pitchFamily="34" charset="0"/>
              </a:rPr>
              <a:t>In-Memory BI</a:t>
            </a:r>
          </a:p>
          <a:p>
            <a:r>
              <a:rPr lang="en-US" sz="1938" dirty="0">
                <a:latin typeface="Tekton Pro" pitchFamily="34" charset="0"/>
              </a:rPr>
              <a:t>(PowerPivot,</a:t>
            </a:r>
          </a:p>
          <a:p>
            <a:r>
              <a:rPr lang="en-US" sz="1938" dirty="0">
                <a:latin typeface="Tekton Pro" pitchFamily="34" charset="0"/>
              </a:rPr>
              <a:t> </a:t>
            </a:r>
            <a:r>
              <a:rPr lang="en-US" sz="1938" dirty="0" err="1">
                <a:latin typeface="Tekton Pro" pitchFamily="34" charset="0"/>
              </a:rPr>
              <a:t>PowerView</a:t>
            </a:r>
            <a:r>
              <a:rPr lang="en-US" sz="1938" dirty="0">
                <a:latin typeface="Tekton Pro" pitchFamily="34" charset="0"/>
              </a:rPr>
              <a:t>)</a:t>
            </a:r>
          </a:p>
          <a:p>
            <a:endParaRPr lang="en-US" sz="1938" dirty="0">
              <a:latin typeface="Tekton Pro" pitchFamily="34" charset="0"/>
            </a:endParaRPr>
          </a:p>
          <a:p>
            <a:r>
              <a:rPr lang="en-US" sz="1938" b="1" dirty="0">
                <a:latin typeface="Tekton Pro" pitchFamily="34" charset="0"/>
              </a:rPr>
              <a:t>In-Memory DW </a:t>
            </a:r>
            <a:r>
              <a:rPr lang="en-US" sz="1938" dirty="0">
                <a:latin typeface="Tekton Pro" pitchFamily="34" charset="0"/>
              </a:rPr>
              <a:t>(</a:t>
            </a:r>
            <a:r>
              <a:rPr lang="en-US" sz="1938" dirty="0" err="1">
                <a:latin typeface="Tekton Pro" pitchFamily="34" charset="0"/>
              </a:rPr>
              <a:t>columnstore</a:t>
            </a:r>
            <a:r>
              <a:rPr lang="en-US" sz="1938" dirty="0">
                <a:latin typeface="Tekton Pro" pitchFamily="34" charset="0"/>
              </a:rPr>
              <a:t>)</a:t>
            </a:r>
          </a:p>
          <a:p>
            <a:endParaRPr lang="en-US" sz="1938" dirty="0">
              <a:latin typeface="Tekton Pro" pitchFamily="34" charset="0"/>
            </a:endParaRPr>
          </a:p>
          <a:p>
            <a:r>
              <a:rPr lang="en-US" sz="1938" b="1" dirty="0">
                <a:latin typeface="Tekton Pro" pitchFamily="34" charset="0"/>
              </a:rPr>
              <a:t>In-Memory OLTP</a:t>
            </a:r>
          </a:p>
        </p:txBody>
      </p:sp>
    </p:spTree>
    <p:extLst>
      <p:ext uri="{BB962C8B-B14F-4D97-AF65-F5344CB8AC3E}">
        <p14:creationId xmlns:p14="http://schemas.microsoft.com/office/powerpoint/2010/main" val="83679031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Take </a:t>
            </a:r>
            <a:r>
              <a:rPr lang="en-US" dirty="0" err="1"/>
              <a:t>Aways</a:t>
            </a:r>
            <a:endParaRPr lang="en-US" dirty="0"/>
          </a:p>
        </p:txBody>
      </p:sp>
      <p:sp>
        <p:nvSpPr>
          <p:cNvPr id="3" name="Text Placeholder 2"/>
          <p:cNvSpPr>
            <a:spLocks noGrp="1"/>
          </p:cNvSpPr>
          <p:nvPr>
            <p:ph type="body" sz="quarter" idx="11"/>
          </p:nvPr>
        </p:nvSpPr>
        <p:spPr>
          <a:xfrm>
            <a:off x="274639" y="1212849"/>
            <a:ext cx="11889564" cy="4413516"/>
          </a:xfrm>
        </p:spPr>
        <p:txBody>
          <a:bodyPr/>
          <a:lstStyle/>
          <a:p>
            <a:r>
              <a:rPr lang="en-US" sz="2800" dirty="0"/>
              <a:t>Database systems need deep architectural changes</a:t>
            </a:r>
          </a:p>
          <a:p>
            <a:pPr lvl="1"/>
            <a:r>
              <a:rPr lang="en-US" dirty="0"/>
              <a:t>To meet latency &amp; throughput expectations </a:t>
            </a:r>
          </a:p>
          <a:p>
            <a:pPr lvl="1"/>
            <a:r>
              <a:rPr lang="en-US" dirty="0"/>
              <a:t>To take advantage of hardware trends</a:t>
            </a:r>
          </a:p>
          <a:p>
            <a:r>
              <a:rPr lang="en-US" sz="2800" dirty="0"/>
              <a:t>SQL 2014’s in-memory OLTP architecture is aligned with these trends</a:t>
            </a:r>
          </a:p>
          <a:p>
            <a:pPr lvl="1"/>
            <a:r>
              <a:rPr lang="en-US" dirty="0"/>
              <a:t>As is In-memory data warehouse (</a:t>
            </a:r>
            <a:r>
              <a:rPr lang="en-US" dirty="0" err="1"/>
              <a:t>columnstores</a:t>
            </a:r>
            <a:r>
              <a:rPr lang="en-US" dirty="0"/>
              <a:t>)</a:t>
            </a:r>
          </a:p>
          <a:p>
            <a:r>
              <a:rPr lang="en-US" sz="2800" dirty="0"/>
              <a:t>Applications can incrementally take advantage of in-memory OLTP capabilities </a:t>
            </a:r>
          </a:p>
          <a:p>
            <a:pPr lvl="1"/>
            <a:r>
              <a:rPr lang="en-US" dirty="0"/>
              <a:t>AMR tool guides adoption</a:t>
            </a:r>
          </a:p>
          <a:p>
            <a:pPr lvl="1"/>
            <a:r>
              <a:rPr lang="en-US" dirty="0"/>
              <a:t>Memory-optimized tables</a:t>
            </a:r>
          </a:p>
          <a:p>
            <a:pPr lvl="1"/>
            <a:r>
              <a:rPr lang="en-US" dirty="0"/>
              <a:t>Native-compiled stored procedures</a:t>
            </a:r>
          </a:p>
          <a:p>
            <a:r>
              <a:rPr lang="en-US" sz="2800" dirty="0"/>
              <a:t>Typical performance gains range from 2-25x</a:t>
            </a:r>
          </a:p>
        </p:txBody>
      </p:sp>
    </p:spTree>
    <p:extLst>
      <p:ext uri="{BB962C8B-B14F-4D97-AF65-F5344CB8AC3E}">
        <p14:creationId xmlns:p14="http://schemas.microsoft.com/office/powerpoint/2010/main" val="129407588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74638" y="1212850"/>
            <a:ext cx="6217916" cy="4844704"/>
          </a:xfrm>
        </p:spPr>
        <p:txBody>
          <a:bodyPr>
            <a:noAutofit/>
          </a:bodyPr>
          <a:lstStyle/>
          <a:p>
            <a:pPr marL="0" indent="0">
              <a:buNone/>
            </a:pPr>
            <a:r>
              <a:rPr lang="en-US" sz="2800" dirty="0">
                <a:hlinkClick r:id="rId2"/>
              </a:rPr>
              <a:t>SIGMOD 2013 paper</a:t>
            </a:r>
            <a:endParaRPr lang="en-US" sz="2800" dirty="0"/>
          </a:p>
          <a:p>
            <a:pPr marL="0" indent="0">
              <a:buNone/>
            </a:pPr>
            <a:r>
              <a:rPr lang="en-US" sz="2800" dirty="0">
                <a:hlinkClick r:id="rId3"/>
              </a:rPr>
              <a:t>Kalen Delaney Whitepaper</a:t>
            </a:r>
            <a:endParaRPr lang="en-US" sz="2800" dirty="0"/>
          </a:p>
          <a:p>
            <a:pPr marL="0" indent="0">
              <a:buNone/>
            </a:pPr>
            <a:r>
              <a:rPr lang="en-US" sz="2800" dirty="0"/>
              <a:t>David DeWitt’s SQL PASS 2013 keynote: </a:t>
            </a:r>
          </a:p>
          <a:p>
            <a:pPr marL="342900" lvl="1" indent="0">
              <a:buNone/>
            </a:pPr>
            <a:r>
              <a:rPr lang="en-US" sz="2800" dirty="0">
                <a:hlinkClick r:id="rId4"/>
              </a:rPr>
              <a:t>Video</a:t>
            </a:r>
            <a:r>
              <a:rPr lang="en-US" sz="2800" dirty="0"/>
              <a:t> (starts 26 minutes from beginning), </a:t>
            </a:r>
          </a:p>
          <a:p>
            <a:pPr marL="342900" lvl="1" indent="0">
              <a:buNone/>
            </a:pPr>
            <a:r>
              <a:rPr lang="en-US" sz="2800" dirty="0">
                <a:hlinkClick r:id="rId5"/>
              </a:rPr>
              <a:t>Slides</a:t>
            </a:r>
            <a:endParaRPr lang="en-US" sz="2800" dirty="0"/>
          </a:p>
          <a:p>
            <a:pPr marL="0" indent="0">
              <a:buNone/>
            </a:pPr>
            <a:r>
              <a:rPr lang="en-US" sz="2800" dirty="0">
                <a:hlinkClick r:id="rId6"/>
              </a:rPr>
              <a:t>Microsoft Virtual Academy talks</a:t>
            </a:r>
            <a:r>
              <a:rPr lang="en-US" sz="2800" dirty="0"/>
              <a:t> </a:t>
            </a:r>
          </a:p>
          <a:p>
            <a:pPr marL="0" indent="0">
              <a:buNone/>
            </a:pPr>
            <a:r>
              <a:rPr lang="en-US" sz="2800" dirty="0">
                <a:hlinkClick r:id="rId7"/>
              </a:rPr>
              <a:t>MSDN</a:t>
            </a:r>
            <a:endParaRPr lang="en-US" sz="2800" dirty="0"/>
          </a:p>
          <a:p>
            <a:pPr marL="0" indent="0">
              <a:buNone/>
            </a:pPr>
            <a:r>
              <a:rPr lang="en-US" sz="2800" dirty="0">
                <a:hlinkClick r:id="rId8"/>
              </a:rPr>
              <a:t>Blog series</a:t>
            </a:r>
            <a:endParaRPr lang="en-US" sz="2800" dirty="0"/>
          </a:p>
          <a:p>
            <a:endParaRPr lang="en-US" sz="2449" dirty="0"/>
          </a:p>
        </p:txBody>
      </p:sp>
      <p:sp>
        <p:nvSpPr>
          <p:cNvPr id="2" name="Title 1"/>
          <p:cNvSpPr>
            <a:spLocks noGrp="1"/>
          </p:cNvSpPr>
          <p:nvPr>
            <p:ph type="title"/>
          </p:nvPr>
        </p:nvSpPr>
        <p:spPr/>
        <p:txBody>
          <a:bodyPr/>
          <a:lstStyle/>
          <a:p>
            <a:r>
              <a:rPr lang="en-US" dirty="0"/>
              <a:t>More Information</a:t>
            </a:r>
          </a:p>
        </p:txBody>
      </p:sp>
      <p:sp>
        <p:nvSpPr>
          <p:cNvPr id="4" name="Text Placeholder 2"/>
          <p:cNvSpPr txBox="1">
            <a:spLocks/>
          </p:cNvSpPr>
          <p:nvPr/>
        </p:nvSpPr>
        <p:spPr bwMode="auto">
          <a:xfrm>
            <a:off x="6373671" y="1398904"/>
            <a:ext cx="4196715" cy="458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260" tIns="46630" rIns="93260" bIns="46630" numCol="1" rtlCol="0" anchor="t" anchorCtr="0" compatLnSpc="1">
            <a:prstTxWarp prst="textNoShape">
              <a:avLst/>
            </a:prstTxWarp>
            <a:normAutofit/>
          </a:bodyPr>
          <a:lstStyle>
            <a:lvl1pPr marL="342900" indent="-342900" algn="l" defTabSz="-13873163" rtl="0" eaLnBrk="1" fontAlgn="base" hangingPunct="1">
              <a:spcBef>
                <a:spcPct val="20000"/>
              </a:spcBef>
              <a:spcAft>
                <a:spcPct val="0"/>
              </a:spcAft>
              <a:buClrTx/>
              <a:buFont typeface="Wingdings" pitchFamily="2" charset="2"/>
              <a:buChar char="§"/>
              <a:defRPr sz="2000" b="1">
                <a:solidFill>
                  <a:schemeClr val="tx1"/>
                </a:solidFill>
                <a:latin typeface="Calibri" pitchFamily="34" charset="0"/>
                <a:ea typeface="+mn-ea"/>
                <a:cs typeface="Segoe UI" pitchFamily="34" charset="0"/>
              </a:defRPr>
            </a:lvl1pPr>
            <a:lvl2pPr marL="742950" indent="-285750" algn="l" defTabSz="-13873163" rtl="0" eaLnBrk="1" fontAlgn="base" hangingPunct="1">
              <a:spcBef>
                <a:spcPct val="20000"/>
              </a:spcBef>
              <a:spcAft>
                <a:spcPct val="0"/>
              </a:spcAft>
              <a:buClrTx/>
              <a:buSzPct val="50000"/>
              <a:buFont typeface="Wingdings" pitchFamily="2" charset="2"/>
              <a:buChar char="o"/>
              <a:defRPr sz="1800" b="0">
                <a:solidFill>
                  <a:schemeClr val="tx1"/>
                </a:solidFill>
                <a:latin typeface="Calibri Light" pitchFamily="34" charset="0"/>
                <a:cs typeface="Segoe UI" pitchFamily="34" charset="0"/>
              </a:defRPr>
            </a:lvl2pPr>
            <a:lvl3pPr marL="1143000" indent="-228600" algn="l" defTabSz="-13873163" rtl="0" eaLnBrk="1" fontAlgn="base" hangingPunct="1">
              <a:spcBef>
                <a:spcPct val="20000"/>
              </a:spcBef>
              <a:spcAft>
                <a:spcPct val="0"/>
              </a:spcAft>
              <a:buClrTx/>
              <a:buSzPct val="50000"/>
              <a:buFont typeface="Wingdings" pitchFamily="2" charset="2"/>
              <a:buChar char="o"/>
              <a:defRPr sz="1600" b="0">
                <a:solidFill>
                  <a:schemeClr val="tx1"/>
                </a:solidFill>
                <a:latin typeface="Calibri Light" pitchFamily="34" charset="0"/>
                <a:cs typeface="Segoe UI" pitchFamily="34" charset="0"/>
              </a:defRPr>
            </a:lvl3pPr>
            <a:lvl4pPr marL="1600200" indent="-228600" algn="l" defTabSz="-13873163" rtl="0" eaLnBrk="1" fontAlgn="base" hangingPunct="1">
              <a:spcBef>
                <a:spcPct val="20000"/>
              </a:spcBef>
              <a:spcAft>
                <a:spcPct val="0"/>
              </a:spcAft>
              <a:buClrTx/>
              <a:buSzPct val="50000"/>
              <a:buFont typeface="Wingdings" pitchFamily="2" charset="2"/>
              <a:buChar char="o"/>
              <a:defRPr sz="1400" b="0">
                <a:solidFill>
                  <a:schemeClr val="tx1"/>
                </a:solidFill>
                <a:latin typeface="Calibri Light" pitchFamily="34" charset="0"/>
                <a:cs typeface="Segoe UI" pitchFamily="34" charset="0"/>
              </a:defRPr>
            </a:lvl4pPr>
            <a:lvl5pPr marL="2057400" indent="-228600" algn="l" defTabSz="-13873163" rtl="0" eaLnBrk="1" fontAlgn="base" hangingPunct="1">
              <a:spcBef>
                <a:spcPct val="20000"/>
              </a:spcBef>
              <a:spcAft>
                <a:spcPct val="0"/>
              </a:spcAft>
              <a:buClrTx/>
              <a:buSzPct val="50000"/>
              <a:buFont typeface="Wingdings" pitchFamily="2" charset="2"/>
              <a:buChar char="o"/>
              <a:defRPr sz="1200" b="0">
                <a:solidFill>
                  <a:schemeClr val="tx1"/>
                </a:solidFill>
                <a:latin typeface="Calibri Light" pitchFamily="34" charset="0"/>
                <a:cs typeface="Segoe UI" pitchFamily="34" charset="0"/>
              </a:defRPr>
            </a:lvl5pPr>
            <a:lvl6pPr marL="25146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6pPr>
            <a:lvl7pPr marL="29718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7pPr>
            <a:lvl8pPr marL="34290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8pPr>
            <a:lvl9pPr marL="3886200" indent="-228600" algn="l" eaLnBrk="1" fontAlgn="base" hangingPunct="1">
              <a:spcBef>
                <a:spcPct val="20000"/>
              </a:spcBef>
              <a:spcAft>
                <a:spcPct val="0"/>
              </a:spcAft>
              <a:buClr>
                <a:schemeClr val="accent1">
                  <a:alpha val="100000"/>
                </a:schemeClr>
              </a:buClr>
              <a:buFont typeface="Wingdings"/>
              <a:buChar char=""/>
              <a:defRPr sz="1400" b="1">
                <a:solidFill>
                  <a:schemeClr val="tx1">
                    <a:alpha val="100000"/>
                  </a:schemeClr>
                </a:solidFill>
                <a:latin typeface="+mn-lt"/>
              </a:defRPr>
            </a:lvl9pPr>
          </a:lstStyle>
          <a:p>
            <a:r>
              <a:rPr lang="en-US" sz="2449" kern="0" dirty="0"/>
              <a:t>Other Presentations </a:t>
            </a:r>
          </a:p>
          <a:p>
            <a:pPr lvl="1"/>
            <a:endParaRPr lang="en-US" sz="2448" dirty="0"/>
          </a:p>
          <a:p>
            <a:pPr lvl="1"/>
            <a:endParaRPr lang="en-US" sz="2245" kern="0" dirty="0"/>
          </a:p>
        </p:txBody>
      </p:sp>
    </p:spTree>
    <p:extLst>
      <p:ext uri="{BB962C8B-B14F-4D97-AF65-F5344CB8AC3E}">
        <p14:creationId xmlns:p14="http://schemas.microsoft.com/office/powerpoint/2010/main" val="197579156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3"/>
          <p:cNvSpPr>
            <a:spLocks noGrp="1"/>
          </p:cNvSpPr>
          <p:nvPr>
            <p:ph type="title"/>
          </p:nvPr>
        </p:nvSpPr>
        <p:spPr/>
        <p:txBody>
          <a:bodyPr/>
          <a:lstStyle/>
          <a:p>
            <a:r>
              <a:rPr altLang="en-US" sz="4896">
                <a:solidFill>
                  <a:srgbClr val="22AFE7"/>
                </a:solidFill>
                <a:cs typeface="Mangal" pitchFamily="18" charset="0"/>
              </a:rPr>
              <a:t>Questions?</a:t>
            </a:r>
          </a:p>
        </p:txBody>
      </p:sp>
      <p:sp>
        <p:nvSpPr>
          <p:cNvPr id="2" name="Text Placeholder 1"/>
          <p:cNvSpPr>
            <a:spLocks noGrp="1"/>
          </p:cNvSpPr>
          <p:nvPr>
            <p:ph type="body" sz="quarter" idx="11"/>
          </p:nvPr>
        </p:nvSpPr>
        <p:spPr>
          <a:xfrm>
            <a:off x="274639" y="1212849"/>
            <a:ext cx="11889564" cy="523733"/>
          </a:xfrm>
        </p:spPr>
        <p:txBody>
          <a:bodyPr/>
          <a:lstStyle/>
          <a:p>
            <a:pPr algn="ctr">
              <a:defRPr/>
            </a:pPr>
            <a:endParaRPr lang="en-US" sz="2448" dirty="0"/>
          </a:p>
        </p:txBody>
      </p:sp>
    </p:spTree>
    <p:extLst>
      <p:ext uri="{BB962C8B-B14F-4D97-AF65-F5344CB8AC3E}">
        <p14:creationId xmlns:p14="http://schemas.microsoft.com/office/powerpoint/2010/main" val="43645276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Related content at TechEd</a:t>
            </a:r>
          </a:p>
        </p:txBody>
      </p:sp>
      <p:sp>
        <p:nvSpPr>
          <p:cNvPr id="8" name="Text Placeholder 7"/>
          <p:cNvSpPr>
            <a:spLocks noGrp="1"/>
          </p:cNvSpPr>
          <p:nvPr>
            <p:ph type="body" sz="quarter" idx="11"/>
          </p:nvPr>
        </p:nvSpPr>
        <p:spPr>
          <a:xfrm>
            <a:off x="274639" y="1212849"/>
            <a:ext cx="11889564" cy="5053691"/>
          </a:xfrm>
        </p:spPr>
        <p:txBody>
          <a:bodyPr/>
          <a:lstStyle/>
          <a:p>
            <a:pPr lvl="0">
              <a:spcBef>
                <a:spcPts val="2400"/>
              </a:spcBef>
            </a:pPr>
            <a:r>
              <a:rPr lang="en-US" sz="3600" dirty="0">
                <a:solidFill>
                  <a:schemeClr val="tx2"/>
                </a:solidFill>
              </a:rPr>
              <a:t>Breakout Sessions (in logical order)</a:t>
            </a:r>
          </a:p>
          <a:p>
            <a:pPr lvl="1">
              <a:spcBef>
                <a:spcPts val="2400"/>
              </a:spcBef>
            </a:pPr>
            <a:r>
              <a:rPr lang="en-US" sz="2000" dirty="0"/>
              <a:t>DBI-B287 - Microsoft SQL Server 2014: In-Memory OLTP Overview</a:t>
            </a:r>
          </a:p>
          <a:p>
            <a:pPr lvl="1">
              <a:spcBef>
                <a:spcPts val="2400"/>
              </a:spcBef>
            </a:pPr>
            <a:r>
              <a:rPr lang="en-US" sz="2000" dirty="0"/>
              <a:t>DBI-B386 - Microsoft SQL Server 2014: In-Memory OLTP for Database Developers</a:t>
            </a:r>
          </a:p>
          <a:p>
            <a:pPr lvl="1">
              <a:spcBef>
                <a:spcPts val="2400"/>
              </a:spcBef>
            </a:pPr>
            <a:r>
              <a:rPr lang="en-US" sz="2000" dirty="0"/>
              <a:t>DBI-B385 - Microsoft SQL Server 2014: In-Memory OLTP for Database Administrators</a:t>
            </a:r>
          </a:p>
          <a:p>
            <a:pPr lvl="1">
              <a:spcBef>
                <a:spcPts val="2400"/>
              </a:spcBef>
            </a:pPr>
            <a:r>
              <a:rPr lang="en-US" sz="2000" dirty="0"/>
              <a:t>DBI-B384 - Microsoft SQL Server 2014: In-Memory OLTP End-to-End: Preparing for Migration</a:t>
            </a:r>
          </a:p>
          <a:p>
            <a:pPr lvl="1">
              <a:spcBef>
                <a:spcPts val="2400"/>
              </a:spcBef>
            </a:pPr>
            <a:r>
              <a:rPr lang="en-US" sz="2000" dirty="0"/>
              <a:t>DBI-B315 - Microsoft SQL Server 2014: In-Memory OLTP: Memory/Storage Monitoring and Troubleshooting</a:t>
            </a:r>
          </a:p>
          <a:p>
            <a:pPr lvl="1">
              <a:spcBef>
                <a:spcPts val="2400"/>
              </a:spcBef>
            </a:pPr>
            <a:r>
              <a:rPr lang="en-US" sz="2000" dirty="0"/>
              <a:t>DBI-B488 - Microsoft SQL Server 2014: In-Memory OLTP Performance Troubleshooting</a:t>
            </a:r>
          </a:p>
          <a:p>
            <a:pPr lvl="1">
              <a:spcBef>
                <a:spcPts val="2400"/>
              </a:spcBef>
            </a:pPr>
            <a:r>
              <a:rPr lang="en-US" sz="2000" dirty="0"/>
              <a:t>DBI-B313 - Microsoft SQL Server 2014: In-Memory OLTP Customer Deployments and Lessons Learned</a:t>
            </a:r>
            <a:endParaRPr lang="en-US" sz="2000" dirty="0">
              <a:gradFill>
                <a:gsLst>
                  <a:gs pos="1250">
                    <a:schemeClr val="tx1"/>
                  </a:gs>
                  <a:gs pos="100000">
                    <a:schemeClr val="tx1"/>
                  </a:gs>
                </a:gsLst>
                <a:lin ang="5400000" scaled="0"/>
              </a:gradFill>
            </a:endParaRPr>
          </a:p>
        </p:txBody>
      </p:sp>
    </p:spTree>
    <p:extLst>
      <p:ext uri="{BB962C8B-B14F-4D97-AF65-F5344CB8AC3E}">
        <p14:creationId xmlns:p14="http://schemas.microsoft.com/office/powerpoint/2010/main" val="3058065503"/>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63" presetClass="path" presetSubtype="0" decel="100000" fill="hold" grpId="1" nodeType="withEffect">
                                  <p:stCondLst>
                                    <p:cond delay="0"/>
                                  </p:stCondLst>
                                  <p:childTnLst>
                                    <p:animMotion origin="layout" path="M -0.02413 3.26827E-7 L 2.26704E-6 3.26827E-7 " pathEditMode="relative" rAng="0" ptsTypes="AA">
                                      <p:cBhvr>
                                        <p:cTn id="9" dur="500" fill="hold"/>
                                        <p:tgtEl>
                                          <p:spTgt spid="8"/>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5242076"/>
          </a:xfrm>
        </p:spPr>
        <p:txBody>
          <a:bodyPr/>
          <a:lstStyle/>
          <a:p>
            <a:r>
              <a:rPr lang="en-US" sz="2401" dirty="0">
                <a:hlinkClick r:id="rId2"/>
              </a:rPr>
              <a:t>SIGMOD 2013 paper</a:t>
            </a:r>
            <a:endParaRPr lang="en-US" sz="2401" dirty="0"/>
          </a:p>
          <a:p>
            <a:r>
              <a:rPr lang="en-US" sz="2401" dirty="0"/>
              <a:t>David DeWitt’s SQL PASS 2013 keynote: </a:t>
            </a:r>
          </a:p>
          <a:p>
            <a:pPr lvl="1"/>
            <a:r>
              <a:rPr lang="en-US" sz="2401" dirty="0">
                <a:hlinkClick r:id="rId3"/>
              </a:rPr>
              <a:t>Video</a:t>
            </a:r>
            <a:r>
              <a:rPr lang="en-US" sz="2401" dirty="0"/>
              <a:t> (starts 26 minutes from beginning), </a:t>
            </a:r>
          </a:p>
          <a:p>
            <a:pPr lvl="1"/>
            <a:r>
              <a:rPr lang="en-US" sz="2401" dirty="0">
                <a:hlinkClick r:id="rId4"/>
              </a:rPr>
              <a:t>Slides</a:t>
            </a:r>
            <a:endParaRPr lang="en-US" sz="2401" dirty="0"/>
          </a:p>
          <a:p>
            <a:r>
              <a:rPr lang="en-US" sz="2601" dirty="0">
                <a:hlinkClick r:id="rId5"/>
              </a:rPr>
              <a:t>Microsoft Virtual Academy talks</a:t>
            </a:r>
            <a:r>
              <a:rPr lang="en-US" sz="2601" dirty="0"/>
              <a:t> </a:t>
            </a:r>
          </a:p>
          <a:p>
            <a:r>
              <a:rPr lang="en-US" altLang="en-US" sz="2400" dirty="0">
                <a:hlinkClick r:id="rId6"/>
              </a:rPr>
              <a:t>In-Memory OLTP Common Workloads and Migration Considerations</a:t>
            </a:r>
            <a:endParaRPr lang="en-US" altLang="en-US" sz="2400" dirty="0"/>
          </a:p>
          <a:p>
            <a:r>
              <a:rPr lang="en-US" altLang="en-US" sz="2400" dirty="0">
                <a:hlinkClick r:id="rId7"/>
              </a:rPr>
              <a:t>In-Memory OLTP Internals Overview</a:t>
            </a:r>
            <a:endParaRPr lang="en-US" altLang="en-US" sz="2400" dirty="0"/>
          </a:p>
          <a:p>
            <a:r>
              <a:rPr lang="en-US" sz="2400" dirty="0"/>
              <a:t>In-Memory OLTP Sample Database and Workload (based on </a:t>
            </a:r>
            <a:r>
              <a:rPr lang="en-US" sz="2400" dirty="0" err="1"/>
              <a:t>AdventureWorks</a:t>
            </a:r>
            <a:r>
              <a:rPr lang="en-US" sz="2400" dirty="0"/>
              <a:t>) </a:t>
            </a:r>
            <a:r>
              <a:rPr lang="en-US" sz="1600" dirty="0">
                <a:hlinkClick r:id="rId8"/>
              </a:rPr>
              <a:t>http://msdn.microsoft.com/en-us/library/dn511655(v=sql.120).aspx</a:t>
            </a:r>
            <a:endParaRPr lang="en-US" sz="1600" dirty="0"/>
          </a:p>
          <a:p>
            <a:endParaRPr lang="en-US" altLang="en-US" sz="2400" dirty="0"/>
          </a:p>
          <a:p>
            <a:r>
              <a:rPr lang="en-US" altLang="en-US" sz="2400" dirty="0">
                <a:hlinkClick r:id="rId9"/>
              </a:rPr>
              <a:t>In-Memory OLTP Blog Series</a:t>
            </a:r>
            <a:endParaRPr lang="en-US" altLang="en-US" sz="2400" dirty="0"/>
          </a:p>
          <a:p>
            <a:r>
              <a:rPr lang="en-US" altLang="en-US" sz="2400" dirty="0">
                <a:hlinkClick r:id="rId10"/>
              </a:rPr>
              <a:t>Books Online: In-Memory OLTP</a:t>
            </a:r>
            <a:endParaRPr lang="en-US" altLang="en-US" sz="2400" dirty="0"/>
          </a:p>
          <a:p>
            <a:endParaRPr lang="en-US" sz="2400" dirty="0"/>
          </a:p>
        </p:txBody>
      </p:sp>
      <p:sp>
        <p:nvSpPr>
          <p:cNvPr id="3" name="Title 2"/>
          <p:cNvSpPr>
            <a:spLocks noGrp="1"/>
          </p:cNvSpPr>
          <p:nvPr>
            <p:ph type="title"/>
          </p:nvPr>
        </p:nvSpPr>
        <p:spPr/>
        <p:txBody>
          <a:bodyPr/>
          <a:lstStyle/>
          <a:p>
            <a:r>
              <a:rPr lang="en-US" dirty="0"/>
              <a:t>Related Content Online</a:t>
            </a:r>
          </a:p>
        </p:txBody>
      </p:sp>
    </p:spTree>
    <p:extLst>
      <p:ext uri="{BB962C8B-B14F-4D97-AF65-F5344CB8AC3E}">
        <p14:creationId xmlns:p14="http://schemas.microsoft.com/office/powerpoint/2010/main" val="8715702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Track resources</a:t>
            </a:r>
          </a:p>
        </p:txBody>
      </p:sp>
      <p:sp>
        <p:nvSpPr>
          <p:cNvPr id="6" name="Rectangle 5"/>
          <p:cNvSpPr/>
          <p:nvPr/>
        </p:nvSpPr>
        <p:spPr bwMode="auto">
          <a:xfrm>
            <a:off x="228059" y="1214474"/>
            <a:ext cx="11882736" cy="5483191"/>
          </a:xfrm>
          <a:prstGeom prst="rect">
            <a:avLst/>
          </a:prstGeom>
          <a:solidFill>
            <a:srgbClr val="0072C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4" tIns="146218" rIns="182774" bIns="146218" numCol="1" spcCol="0" rtlCol="0" fromWordArt="0" anchor="t" anchorCtr="0" forceAA="0" compatLnSpc="1">
            <a:prstTxWarp prst="textNoShape">
              <a:avLst/>
            </a:prstTxWarp>
            <a:noAutofit/>
          </a:bodyPr>
          <a:lstStyle/>
          <a:p>
            <a:pPr algn="ctr" defTabSz="931924"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p:cNvSpPr/>
          <p:nvPr/>
        </p:nvSpPr>
        <p:spPr bwMode="invGray">
          <a:xfrm>
            <a:off x="325368" y="1592855"/>
            <a:ext cx="11785427" cy="5157901"/>
          </a:xfrm>
          <a:prstGeom prst="rect">
            <a:avLst/>
          </a:prstGeom>
        </p:spPr>
        <p:txBody>
          <a:bodyPr wrap="square" lIns="91387" tIns="45695" rIns="91387" bIns="45695">
            <a:spAutoFit/>
          </a:bodyPr>
          <a:lstStyle/>
          <a:p>
            <a:pPr marL="571165" indent="-571165" defTabSz="932194">
              <a:lnSpc>
                <a:spcPct val="90000"/>
              </a:lnSpc>
              <a:spcBef>
                <a:spcPct val="20000"/>
              </a:spcBef>
              <a:buSzPct val="105000"/>
              <a:buBlip>
                <a:blip r:embed="rId3"/>
              </a:buBlip>
            </a:pPr>
            <a:r>
              <a:rPr lang="en-US" sz="3570" b="1" dirty="0">
                <a:gradFill>
                  <a:gsLst>
                    <a:gs pos="1250">
                      <a:srgbClr val="FFFFFF"/>
                    </a:gs>
                    <a:gs pos="100000">
                      <a:srgbClr val="FFFFFF"/>
                    </a:gs>
                  </a:gsLst>
                  <a:lin ang="5400000" scaled="0"/>
                </a:gradFill>
                <a:latin typeface="Segoe UI Light"/>
              </a:rPr>
              <a:t>Download Microsoft SQL Server 2014</a:t>
            </a:r>
          </a:p>
          <a:p>
            <a:pPr indent="-932559" defTabSz="932194">
              <a:lnSpc>
                <a:spcPct val="90000"/>
              </a:lnSpc>
              <a:spcBef>
                <a:spcPct val="20000"/>
              </a:spcBef>
              <a:buSzPct val="105000"/>
            </a:pPr>
            <a:r>
              <a:rPr lang="en-US" sz="3264" dirty="0">
                <a:solidFill>
                  <a:srgbClr val="7FBA00">
                    <a:lumMod val="60000"/>
                    <a:lumOff val="40000"/>
                  </a:srgbClr>
                </a:solidFill>
                <a:latin typeface="Segoe UI Light"/>
              </a:rPr>
              <a:t>     http://www.trySQLSever.com</a:t>
            </a:r>
          </a:p>
          <a:p>
            <a:pPr indent="-932559" defTabSz="932194">
              <a:lnSpc>
                <a:spcPct val="90000"/>
              </a:lnSpc>
              <a:spcBef>
                <a:spcPct val="20000"/>
              </a:spcBef>
              <a:buSzPct val="105000"/>
            </a:pPr>
            <a:endParaRPr lang="en-US" sz="2856" dirty="0">
              <a:solidFill>
                <a:srgbClr val="7FBA00">
                  <a:lumMod val="60000"/>
                  <a:lumOff val="40000"/>
                </a:srgbClr>
              </a:solidFill>
              <a:latin typeface="Segoe UI Light"/>
            </a:endParaRPr>
          </a:p>
          <a:p>
            <a:pPr marL="571165" indent="-571165" defTabSz="932194">
              <a:lnSpc>
                <a:spcPct val="90000"/>
              </a:lnSpc>
              <a:spcBef>
                <a:spcPct val="20000"/>
              </a:spcBef>
              <a:buSzPct val="105000"/>
              <a:buBlip>
                <a:blip r:embed="rId3"/>
              </a:buBlip>
            </a:pPr>
            <a:r>
              <a:rPr lang="en-US" sz="3672" b="1" dirty="0">
                <a:gradFill>
                  <a:gsLst>
                    <a:gs pos="1250">
                      <a:srgbClr val="FFFFFF"/>
                    </a:gs>
                    <a:gs pos="100000">
                      <a:srgbClr val="FFFFFF"/>
                    </a:gs>
                  </a:gsLst>
                  <a:lin ang="5400000" scaled="0"/>
                </a:gradFill>
                <a:latin typeface="Segoe UI Light"/>
              </a:rPr>
              <a:t>Try out Power BI for Office 365!</a:t>
            </a:r>
          </a:p>
          <a:p>
            <a:pPr marL="466279" lvl="2" defTabSz="932194">
              <a:lnSpc>
                <a:spcPct val="90000"/>
              </a:lnSpc>
              <a:spcBef>
                <a:spcPct val="20000"/>
              </a:spcBef>
              <a:buSzPct val="105000"/>
            </a:pPr>
            <a:r>
              <a:rPr lang="en-US" sz="3264" dirty="0">
                <a:gradFill>
                  <a:gsLst>
                    <a:gs pos="1250">
                      <a:srgbClr val="FFFFFF"/>
                    </a:gs>
                    <a:gs pos="100000">
                      <a:srgbClr val="FFFFFF"/>
                    </a:gs>
                  </a:gsLst>
                  <a:lin ang="5400000" scaled="0"/>
                </a:gradFill>
                <a:latin typeface="Segoe UI Light"/>
              </a:rPr>
              <a:t> </a:t>
            </a:r>
            <a:r>
              <a:rPr lang="en-US" sz="3264" dirty="0">
                <a:solidFill>
                  <a:srgbClr val="7FBA00">
                    <a:lumMod val="60000"/>
                    <a:lumOff val="40000"/>
                  </a:srgbClr>
                </a:solidFill>
                <a:latin typeface="Segoe UI Light"/>
              </a:rPr>
              <a:t>http://www.powerbi.com</a:t>
            </a:r>
          </a:p>
          <a:p>
            <a:pPr defTabSz="932194">
              <a:lnSpc>
                <a:spcPct val="90000"/>
              </a:lnSpc>
              <a:spcBef>
                <a:spcPct val="20000"/>
              </a:spcBef>
              <a:buSzPct val="105000"/>
            </a:pPr>
            <a:endParaRPr lang="en-US" sz="2856" b="1" dirty="0">
              <a:gradFill>
                <a:gsLst>
                  <a:gs pos="1250">
                    <a:srgbClr val="FFFFFF"/>
                  </a:gs>
                  <a:gs pos="100000">
                    <a:srgbClr val="FFFFFF"/>
                  </a:gs>
                </a:gsLst>
                <a:lin ang="5400000" scaled="0"/>
              </a:gradFill>
              <a:latin typeface="Segoe UI Light"/>
            </a:endParaRPr>
          </a:p>
          <a:p>
            <a:pPr marL="571165" indent="-571165" defTabSz="932194">
              <a:lnSpc>
                <a:spcPct val="90000"/>
              </a:lnSpc>
              <a:spcBef>
                <a:spcPct val="20000"/>
              </a:spcBef>
              <a:buSzPct val="105000"/>
              <a:buBlip>
                <a:blip r:embed="rId3"/>
              </a:buBlip>
            </a:pPr>
            <a:r>
              <a:rPr lang="en-US" sz="3672" b="1" dirty="0">
                <a:gradFill>
                  <a:gsLst>
                    <a:gs pos="1250">
                      <a:srgbClr val="FFFFFF"/>
                    </a:gs>
                    <a:gs pos="100000">
                      <a:srgbClr val="FFFFFF"/>
                    </a:gs>
                  </a:gsLst>
                  <a:lin ang="5400000" scaled="0"/>
                </a:gradFill>
                <a:latin typeface="Segoe UI Light"/>
              </a:rPr>
              <a:t>Sign up for Microsoft HDInsight today!</a:t>
            </a:r>
          </a:p>
          <a:p>
            <a:pPr marL="466279" lvl="2" defTabSz="932194">
              <a:lnSpc>
                <a:spcPct val="90000"/>
              </a:lnSpc>
              <a:spcBef>
                <a:spcPct val="20000"/>
              </a:spcBef>
              <a:buSzPct val="105000"/>
            </a:pPr>
            <a:r>
              <a:rPr lang="en-US" sz="3264" dirty="0">
                <a:gradFill>
                  <a:gsLst>
                    <a:gs pos="1250">
                      <a:srgbClr val="FFFFFF"/>
                    </a:gs>
                    <a:gs pos="100000">
                      <a:srgbClr val="FFFFFF"/>
                    </a:gs>
                  </a:gsLst>
                  <a:lin ang="5400000" scaled="0"/>
                </a:gradFill>
                <a:latin typeface="Segoe UI Light"/>
              </a:rPr>
              <a:t> </a:t>
            </a:r>
            <a:r>
              <a:rPr lang="en-US" sz="3264" dirty="0">
                <a:solidFill>
                  <a:srgbClr val="7FBA00">
                    <a:lumMod val="60000"/>
                    <a:lumOff val="40000"/>
                  </a:srgbClr>
                </a:solidFill>
                <a:latin typeface="Segoe UI Light"/>
              </a:rPr>
              <a:t>http://microsoft.com/bigdata</a:t>
            </a:r>
          </a:p>
          <a:p>
            <a:pPr marL="571165" indent="-571165" defTabSz="932194">
              <a:lnSpc>
                <a:spcPct val="90000"/>
              </a:lnSpc>
              <a:spcBef>
                <a:spcPct val="20000"/>
              </a:spcBef>
              <a:buSzPct val="105000"/>
              <a:buBlip>
                <a:blip r:embed="rId3"/>
              </a:buBlip>
            </a:pPr>
            <a:endParaRPr lang="en-US" sz="3570" dirty="0">
              <a:gradFill>
                <a:gsLst>
                  <a:gs pos="1250">
                    <a:srgbClr val="FFFFFF"/>
                  </a:gs>
                  <a:gs pos="100000">
                    <a:srgbClr val="FFFFFF"/>
                  </a:gs>
                </a:gsLst>
                <a:lin ang="5400000" scaled="0"/>
              </a:gradFill>
              <a:latin typeface="Segoe UI Light"/>
            </a:endParaRPr>
          </a:p>
        </p:txBody>
      </p:sp>
      <p:sp>
        <p:nvSpPr>
          <p:cNvPr id="8" name="Rectangle 7"/>
          <p:cNvSpPr/>
          <p:nvPr/>
        </p:nvSpPr>
        <p:spPr bwMode="invGray">
          <a:xfrm>
            <a:off x="325367" y="3849983"/>
            <a:ext cx="11785427" cy="1116982"/>
          </a:xfrm>
          <a:prstGeom prst="rect">
            <a:avLst/>
          </a:prstGeom>
        </p:spPr>
        <p:txBody>
          <a:bodyPr wrap="square" lIns="91387" tIns="45695" rIns="91387" bIns="45695">
            <a:spAutoFit/>
          </a:bodyPr>
          <a:lstStyle/>
          <a:p>
            <a:pPr marL="466280" lvl="1" defTabSz="932194">
              <a:lnSpc>
                <a:spcPct val="90000"/>
              </a:lnSpc>
              <a:spcBef>
                <a:spcPct val="20000"/>
              </a:spcBef>
              <a:buSzPct val="105000"/>
            </a:pPr>
            <a:endParaRPr lang="en-US" sz="3264" b="1" dirty="0">
              <a:solidFill>
                <a:srgbClr val="FFFFFF"/>
              </a:solidFill>
              <a:latin typeface="Segoe UI Light"/>
            </a:endParaRPr>
          </a:p>
          <a:p>
            <a:pPr marL="466280" lvl="1" defTabSz="932194">
              <a:lnSpc>
                <a:spcPct val="90000"/>
              </a:lnSpc>
              <a:spcBef>
                <a:spcPct val="20000"/>
              </a:spcBef>
              <a:buSzPct val="105000"/>
            </a:pPr>
            <a:endParaRPr lang="en-US" sz="3264" b="1" dirty="0">
              <a:solidFill>
                <a:srgbClr val="FFFFFF"/>
              </a:solidFill>
              <a:latin typeface="Segoe UI Light"/>
            </a:endParaRPr>
          </a:p>
        </p:txBody>
      </p:sp>
      <p:sp useBgFill="1">
        <p:nvSpPr>
          <p:cNvPr id="11" name="Freeform 10"/>
          <p:cNvSpPr/>
          <p:nvPr/>
        </p:nvSpPr>
        <p:spPr bwMode="auto">
          <a:xfrm>
            <a:off x="2505" y="-1"/>
            <a:ext cx="12431473" cy="6994525"/>
          </a:xfrm>
          <a:custGeom>
            <a:avLst/>
            <a:gdLst>
              <a:gd name="connsiteX0" fmla="*/ 0 w 12436475"/>
              <a:gd name="connsiteY0" fmla="*/ 0 h 6994525"/>
              <a:gd name="connsiteX1" fmla="*/ 274638 w 12436475"/>
              <a:gd name="connsiteY1" fmla="*/ 0 h 6994525"/>
              <a:gd name="connsiteX2" fmla="*/ 274638 w 12436475"/>
              <a:gd name="connsiteY2" fmla="*/ 6697663 h 6994525"/>
              <a:gd name="connsiteX3" fmla="*/ 12436475 w 12436475"/>
              <a:gd name="connsiteY3" fmla="*/ 6697663 h 6994525"/>
              <a:gd name="connsiteX4" fmla="*/ 12436475 w 12436475"/>
              <a:gd name="connsiteY4" fmla="*/ 6994525 h 6994525"/>
              <a:gd name="connsiteX5" fmla="*/ 274638 w 12436475"/>
              <a:gd name="connsiteY5" fmla="*/ 6994525 h 6994525"/>
              <a:gd name="connsiteX6" fmla="*/ 1 w 12436475"/>
              <a:gd name="connsiteY6" fmla="*/ 6994525 h 6994525"/>
              <a:gd name="connsiteX7" fmla="*/ 0 w 12436475"/>
              <a:gd name="connsiteY7" fmla="*/ 6994525 h 699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6994525">
                <a:moveTo>
                  <a:pt x="0" y="0"/>
                </a:moveTo>
                <a:lnTo>
                  <a:pt x="274638" y="0"/>
                </a:lnTo>
                <a:lnTo>
                  <a:pt x="274638" y="6697663"/>
                </a:lnTo>
                <a:lnTo>
                  <a:pt x="12436475" y="6697663"/>
                </a:lnTo>
                <a:lnTo>
                  <a:pt x="12436475" y="6994525"/>
                </a:lnTo>
                <a:lnTo>
                  <a:pt x="274638" y="6994525"/>
                </a:lnTo>
                <a:lnTo>
                  <a:pt x="1" y="6994525"/>
                </a:lnTo>
                <a:lnTo>
                  <a:pt x="0" y="6994525"/>
                </a:lnTo>
                <a:close/>
              </a:path>
            </a:pathLst>
          </a:cu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74" tIns="146218" rIns="182774" bIns="146218" numCol="1" spcCol="0" rtlCol="0" fromWordArt="0" anchor="t" anchorCtr="0" forceAA="0" compatLnSpc="1">
            <a:prstTxWarp prst="textNoShape">
              <a:avLst/>
            </a:prstTxWarp>
            <a:noAutofit/>
          </a:bodyPr>
          <a:lstStyle/>
          <a:p>
            <a:pPr algn="ctr" defTabSz="931924"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227311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0-#ppt_w/2"/>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8" decel="100000" fill="hold" grpId="0" nodeType="withEffect">
                                  <p:stCondLst>
                                    <p:cond delay="7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0-#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8" decel="100000" fill="hold" grpId="0" nodeType="withEffect" nodePh="1">
                                  <p:stCondLst>
                                    <p:cond delay="1000"/>
                                  </p:stCondLst>
                                  <p:endCondLst>
                                    <p:cond evt="begin" delay="0">
                                      <p:tn val="13"/>
                                    </p:cond>
                                  </p:end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0-#ppt_w/2"/>
                                          </p:val>
                                        </p:tav>
                                        <p:tav tm="100000">
                                          <p:val>
                                            <p:strVal val="#ppt_x"/>
                                          </p:val>
                                        </p:tav>
                                      </p:tavLst>
                                    </p:anim>
                                    <p:anim calcmode="lin" valueType="num">
                                      <p:cBhvr additive="base">
                                        <p:cTn id="16"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grpSp>
        <p:nvGrpSpPr>
          <p:cNvPr id="13" name="Group 12"/>
          <p:cNvGrpSpPr/>
          <p:nvPr/>
        </p:nvGrpSpPr>
        <p:grpSpPr>
          <a:xfrm>
            <a:off x="5997643" y="1214472"/>
            <a:ext cx="5486404" cy="2748820"/>
            <a:chOff x="5997643" y="1214472"/>
            <a:chExt cx="5486404" cy="2748820"/>
          </a:xfrm>
        </p:grpSpPr>
        <p:sp>
          <p:nvSpPr>
            <p:cNvPr id="14" name="Arrow Bar"/>
            <p:cNvSpPr/>
            <p:nvPr/>
          </p:nvSpPr>
          <p:spPr bwMode="gray">
            <a:xfrm>
              <a:off x="5997647" y="1214472"/>
              <a:ext cx="5486400" cy="1841377"/>
            </a:xfrm>
            <a:prstGeom prst="rect">
              <a:avLst/>
            </a:prstGeom>
            <a:solidFill>
              <a:schemeClr val="accent3"/>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Learning</a:t>
              </a:r>
            </a:p>
          </p:txBody>
        </p:sp>
        <p:sp>
          <p:nvSpPr>
            <p:cNvPr id="15" name="Rectangle 14"/>
            <p:cNvSpPr/>
            <p:nvPr/>
          </p:nvSpPr>
          <p:spPr bwMode="auto">
            <a:xfrm>
              <a:off x="5997643" y="3046651"/>
              <a:ext cx="5481391" cy="916641"/>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16" name="Rectangle 15"/>
            <p:cNvSpPr/>
            <p:nvPr/>
          </p:nvSpPr>
          <p:spPr>
            <a:xfrm>
              <a:off x="6570121" y="3108285"/>
              <a:ext cx="4242253"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Microsoft Certification &amp; Training Resources</a:t>
              </a:r>
            </a:p>
          </p:txBody>
        </p:sp>
        <p:sp>
          <p:nvSpPr>
            <p:cNvPr id="17" name="Rectangle 16"/>
            <p:cNvSpPr/>
            <p:nvPr/>
          </p:nvSpPr>
          <p:spPr bwMode="white">
            <a:xfrm>
              <a:off x="6591784" y="3459509"/>
              <a:ext cx="4620541" cy="369332"/>
            </a:xfrm>
            <a:prstGeom prst="rect">
              <a:avLst/>
            </a:prstGeom>
          </p:spPr>
          <p:txBody>
            <a:bodyPr wrap="square" lIns="182880">
              <a:spAutoFit/>
            </a:bodyPr>
            <a:lstStyle/>
            <a:p>
              <a:r>
                <a:rPr lang="en-US" dirty="0">
                  <a:solidFill>
                    <a:srgbClr val="FFFFFF"/>
                  </a:solidFill>
                  <a:hlinkClick r:id="rId3"/>
                </a:rPr>
                <a:t>www.microsoft.com/learning </a:t>
              </a:r>
              <a:endParaRPr lang="en-US" sz="1600" dirty="0"/>
            </a:p>
          </p:txBody>
        </p:sp>
        <p:sp>
          <p:nvSpPr>
            <p:cNvPr id="18" name="Freeform 19"/>
            <p:cNvSpPr>
              <a:spLocks noEditPoints="1"/>
            </p:cNvSpPr>
            <p:nvPr/>
          </p:nvSpPr>
          <p:spPr bwMode="black">
            <a:xfrm>
              <a:off x="6168926" y="3307327"/>
              <a:ext cx="393700" cy="395287"/>
            </a:xfrm>
            <a:custGeom>
              <a:avLst/>
              <a:gdLst>
                <a:gd name="T0" fmla="*/ 82 w 150"/>
                <a:gd name="T1" fmla="*/ 43 h 150"/>
                <a:gd name="T2" fmla="*/ 80 w 150"/>
                <a:gd name="T3" fmla="*/ 47 h 150"/>
                <a:gd name="T4" fmla="*/ 75 w 150"/>
                <a:gd name="T5" fmla="*/ 49 h 150"/>
                <a:gd name="T6" fmla="*/ 69 w 150"/>
                <a:gd name="T7" fmla="*/ 47 h 150"/>
                <a:gd name="T8" fmla="*/ 67 w 150"/>
                <a:gd name="T9" fmla="*/ 43 h 150"/>
                <a:gd name="T10" fmla="*/ 69 w 150"/>
                <a:gd name="T11" fmla="*/ 38 h 150"/>
                <a:gd name="T12" fmla="*/ 75 w 150"/>
                <a:gd name="T13" fmla="*/ 36 h 150"/>
                <a:gd name="T14" fmla="*/ 80 w 150"/>
                <a:gd name="T15" fmla="*/ 38 h 150"/>
                <a:gd name="T16" fmla="*/ 82 w 150"/>
                <a:gd name="T17" fmla="*/ 43 h 150"/>
                <a:gd name="T18" fmla="*/ 68 w 150"/>
                <a:gd name="T19" fmla="*/ 114 h 150"/>
                <a:gd name="T20" fmla="*/ 81 w 150"/>
                <a:gd name="T21" fmla="*/ 114 h 150"/>
                <a:gd name="T22" fmla="*/ 81 w 150"/>
                <a:gd name="T23" fmla="*/ 60 h 150"/>
                <a:gd name="T24" fmla="*/ 68 w 150"/>
                <a:gd name="T25" fmla="*/ 60 h 150"/>
                <a:gd name="T26" fmla="*/ 68 w 150"/>
                <a:gd name="T27" fmla="*/ 114 h 150"/>
                <a:gd name="T28" fmla="*/ 150 w 150"/>
                <a:gd name="T29" fmla="*/ 75 h 150"/>
                <a:gd name="T30" fmla="*/ 75 w 150"/>
                <a:gd name="T31" fmla="*/ 0 h 150"/>
                <a:gd name="T32" fmla="*/ 0 w 150"/>
                <a:gd name="T33" fmla="*/ 75 h 150"/>
                <a:gd name="T34" fmla="*/ 75 w 150"/>
                <a:gd name="T35" fmla="*/ 150 h 150"/>
                <a:gd name="T36" fmla="*/ 150 w 150"/>
                <a:gd name="T37" fmla="*/ 75 h 150"/>
                <a:gd name="T38" fmla="*/ 140 w 150"/>
                <a:gd name="T39" fmla="*/ 75 h 150"/>
                <a:gd name="T40" fmla="*/ 75 w 150"/>
                <a:gd name="T41" fmla="*/ 140 h 150"/>
                <a:gd name="T42" fmla="*/ 9 w 150"/>
                <a:gd name="T43" fmla="*/ 75 h 150"/>
                <a:gd name="T44" fmla="*/ 75 w 150"/>
                <a:gd name="T45" fmla="*/ 10 h 150"/>
                <a:gd name="T46" fmla="*/ 140 w 150"/>
                <a:gd name="T47" fmla="*/ 75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50" h="150">
                  <a:moveTo>
                    <a:pt x="82" y="43"/>
                  </a:moveTo>
                  <a:cubicBezTo>
                    <a:pt x="82" y="44"/>
                    <a:pt x="81" y="46"/>
                    <a:pt x="80" y="47"/>
                  </a:cubicBezTo>
                  <a:cubicBezTo>
                    <a:pt x="79" y="48"/>
                    <a:pt x="77" y="49"/>
                    <a:pt x="75" y="49"/>
                  </a:cubicBezTo>
                  <a:cubicBezTo>
                    <a:pt x="73" y="49"/>
                    <a:pt x="71" y="48"/>
                    <a:pt x="69" y="47"/>
                  </a:cubicBezTo>
                  <a:cubicBezTo>
                    <a:pt x="68" y="46"/>
                    <a:pt x="67" y="44"/>
                    <a:pt x="67" y="43"/>
                  </a:cubicBezTo>
                  <a:cubicBezTo>
                    <a:pt x="67" y="41"/>
                    <a:pt x="68" y="39"/>
                    <a:pt x="69" y="38"/>
                  </a:cubicBezTo>
                  <a:cubicBezTo>
                    <a:pt x="71" y="37"/>
                    <a:pt x="73" y="36"/>
                    <a:pt x="75" y="36"/>
                  </a:cubicBezTo>
                  <a:cubicBezTo>
                    <a:pt x="77" y="36"/>
                    <a:pt x="79" y="37"/>
                    <a:pt x="80" y="38"/>
                  </a:cubicBezTo>
                  <a:cubicBezTo>
                    <a:pt x="81" y="39"/>
                    <a:pt x="82" y="41"/>
                    <a:pt x="82" y="43"/>
                  </a:cubicBezTo>
                  <a:moveTo>
                    <a:pt x="68" y="114"/>
                  </a:moveTo>
                  <a:cubicBezTo>
                    <a:pt x="81" y="114"/>
                    <a:pt x="81" y="114"/>
                    <a:pt x="81" y="114"/>
                  </a:cubicBezTo>
                  <a:cubicBezTo>
                    <a:pt x="81" y="60"/>
                    <a:pt x="81" y="60"/>
                    <a:pt x="81" y="60"/>
                  </a:cubicBezTo>
                  <a:cubicBezTo>
                    <a:pt x="68" y="60"/>
                    <a:pt x="68" y="60"/>
                    <a:pt x="68" y="60"/>
                  </a:cubicBezTo>
                  <a:lnTo>
                    <a:pt x="68" y="114"/>
                  </a:lnTo>
                  <a:close/>
                  <a:moveTo>
                    <a:pt x="150" y="75"/>
                  </a:moveTo>
                  <a:cubicBezTo>
                    <a:pt x="150" y="34"/>
                    <a:pt x="116" y="0"/>
                    <a:pt x="75" y="0"/>
                  </a:cubicBezTo>
                  <a:cubicBezTo>
                    <a:pt x="33" y="0"/>
                    <a:pt x="0" y="34"/>
                    <a:pt x="0" y="75"/>
                  </a:cubicBezTo>
                  <a:cubicBezTo>
                    <a:pt x="0" y="116"/>
                    <a:pt x="33" y="150"/>
                    <a:pt x="75" y="150"/>
                  </a:cubicBezTo>
                  <a:cubicBezTo>
                    <a:pt x="116" y="150"/>
                    <a:pt x="150" y="116"/>
                    <a:pt x="150" y="75"/>
                  </a:cubicBezTo>
                  <a:close/>
                  <a:moveTo>
                    <a:pt x="140" y="75"/>
                  </a:moveTo>
                  <a:cubicBezTo>
                    <a:pt x="140" y="111"/>
                    <a:pt x="111" y="140"/>
                    <a:pt x="75" y="140"/>
                  </a:cubicBezTo>
                  <a:cubicBezTo>
                    <a:pt x="39" y="140"/>
                    <a:pt x="9" y="111"/>
                    <a:pt x="9" y="75"/>
                  </a:cubicBezTo>
                  <a:cubicBezTo>
                    <a:pt x="9" y="39"/>
                    <a:pt x="39" y="10"/>
                    <a:pt x="75" y="10"/>
                  </a:cubicBezTo>
                  <a:cubicBezTo>
                    <a:pt x="111" y="10"/>
                    <a:pt x="140" y="39"/>
                    <a:pt x="140" y="75"/>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19" name="Group 18"/>
          <p:cNvGrpSpPr/>
          <p:nvPr/>
        </p:nvGrpSpPr>
        <p:grpSpPr>
          <a:xfrm>
            <a:off x="5987589" y="3946350"/>
            <a:ext cx="5491447" cy="2734059"/>
            <a:chOff x="5987589" y="3946350"/>
            <a:chExt cx="5491447" cy="2734059"/>
          </a:xfrm>
        </p:grpSpPr>
        <p:sp>
          <p:nvSpPr>
            <p:cNvPr id="20" name="Title Tile"/>
            <p:cNvSpPr/>
            <p:nvPr/>
          </p:nvSpPr>
          <p:spPr bwMode="gray">
            <a:xfrm>
              <a:off x="5997647" y="3946350"/>
              <a:ext cx="5481387" cy="1835295"/>
            </a:xfrm>
            <a:prstGeom prst="rect">
              <a:avLst/>
            </a:prstGeom>
            <a:solidFill>
              <a:schemeClr val="accent6"/>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err="1">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msdn</a:t>
              </a:r>
              <a:endPar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endParaRPr>
            </a:p>
          </p:txBody>
        </p:sp>
        <p:sp>
          <p:nvSpPr>
            <p:cNvPr id="21" name="Rectangle 20"/>
            <p:cNvSpPr/>
            <p:nvPr/>
          </p:nvSpPr>
          <p:spPr bwMode="auto">
            <a:xfrm>
              <a:off x="5987589" y="5766010"/>
              <a:ext cx="5491447"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2" name="Rectangle 21"/>
            <p:cNvSpPr/>
            <p:nvPr/>
          </p:nvSpPr>
          <p:spPr>
            <a:xfrm>
              <a:off x="6562627" y="5827493"/>
              <a:ext cx="2564292"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Developers</a:t>
              </a:r>
            </a:p>
          </p:txBody>
        </p:sp>
        <p:sp>
          <p:nvSpPr>
            <p:cNvPr id="23" name="Rectangle 22"/>
            <p:cNvSpPr/>
            <p:nvPr/>
          </p:nvSpPr>
          <p:spPr bwMode="white">
            <a:xfrm>
              <a:off x="6569972" y="6177859"/>
              <a:ext cx="4642353" cy="369332"/>
            </a:xfrm>
            <a:prstGeom prst="rect">
              <a:avLst/>
            </a:prstGeom>
          </p:spPr>
          <p:txBody>
            <a:bodyPr wrap="square" lIns="182880">
              <a:spAutoFit/>
            </a:bodyPr>
            <a:lstStyle/>
            <a:p>
              <a:r>
                <a:rPr lang="en-US" dirty="0">
                  <a:solidFill>
                    <a:srgbClr val="FFFFFF"/>
                  </a:solidFill>
                  <a:hlinkClick r:id="rId4"/>
                </a:rPr>
                <a:t>http://microsoft.com/msdn </a:t>
              </a:r>
              <a:endParaRPr lang="en-US" dirty="0">
                <a:solidFill>
                  <a:srgbClr val="FFFFFF"/>
                </a:solidFill>
              </a:endParaRPr>
            </a:p>
          </p:txBody>
        </p:sp>
        <p:sp>
          <p:nvSpPr>
            <p:cNvPr id="24" name="Freeform 57"/>
            <p:cNvSpPr>
              <a:spLocks noEditPoints="1"/>
            </p:cNvSpPr>
            <p:nvPr/>
          </p:nvSpPr>
          <p:spPr bwMode="black">
            <a:xfrm>
              <a:off x="6168926" y="6020803"/>
              <a:ext cx="404813" cy="404812"/>
            </a:xfrm>
            <a:custGeom>
              <a:avLst/>
              <a:gdLst>
                <a:gd name="T0" fmla="*/ 77 w 154"/>
                <a:gd name="T1" fmla="*/ 154 h 154"/>
                <a:gd name="T2" fmla="*/ 0 w 154"/>
                <a:gd name="T3" fmla="*/ 77 h 154"/>
                <a:gd name="T4" fmla="*/ 77 w 154"/>
                <a:gd name="T5" fmla="*/ 0 h 154"/>
                <a:gd name="T6" fmla="*/ 154 w 154"/>
                <a:gd name="T7" fmla="*/ 77 h 154"/>
                <a:gd name="T8" fmla="*/ 77 w 154"/>
                <a:gd name="T9" fmla="*/ 154 h 154"/>
                <a:gd name="T10" fmla="*/ 77 w 154"/>
                <a:gd name="T11" fmla="*/ 10 h 154"/>
                <a:gd name="T12" fmla="*/ 10 w 154"/>
                <a:gd name="T13" fmla="*/ 77 h 154"/>
                <a:gd name="T14" fmla="*/ 77 w 154"/>
                <a:gd name="T15" fmla="*/ 145 h 154"/>
                <a:gd name="T16" fmla="*/ 144 w 154"/>
                <a:gd name="T17" fmla="*/ 77 h 154"/>
                <a:gd name="T18" fmla="*/ 77 w 154"/>
                <a:gd name="T19" fmla="*/ 10 h 154"/>
                <a:gd name="T20" fmla="*/ 102 w 154"/>
                <a:gd name="T21" fmla="*/ 49 h 154"/>
                <a:gd name="T22" fmla="*/ 52 w 154"/>
                <a:gd name="T23" fmla="*/ 49 h 154"/>
                <a:gd name="T24" fmla="*/ 44 w 154"/>
                <a:gd name="T25" fmla="*/ 58 h 154"/>
                <a:gd name="T26" fmla="*/ 44 w 154"/>
                <a:gd name="T27" fmla="*/ 90 h 154"/>
                <a:gd name="T28" fmla="*/ 52 w 154"/>
                <a:gd name="T29" fmla="*/ 99 h 154"/>
                <a:gd name="T30" fmla="*/ 64 w 154"/>
                <a:gd name="T31" fmla="*/ 99 h 154"/>
                <a:gd name="T32" fmla="*/ 90 w 154"/>
                <a:gd name="T33" fmla="*/ 116 h 154"/>
                <a:gd name="T34" fmla="*/ 85 w 154"/>
                <a:gd name="T35" fmla="*/ 99 h 154"/>
                <a:gd name="T36" fmla="*/ 102 w 154"/>
                <a:gd name="T37" fmla="*/ 99 h 154"/>
                <a:gd name="T38" fmla="*/ 110 w 154"/>
                <a:gd name="T39" fmla="*/ 91 h 154"/>
                <a:gd name="T40" fmla="*/ 110 w 154"/>
                <a:gd name="T41" fmla="*/ 58 h 154"/>
                <a:gd name="T42" fmla="*/ 102 w 154"/>
                <a:gd name="T43" fmla="*/ 4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4" h="154">
                  <a:moveTo>
                    <a:pt x="77" y="154"/>
                  </a:moveTo>
                  <a:cubicBezTo>
                    <a:pt x="34" y="154"/>
                    <a:pt x="0" y="120"/>
                    <a:pt x="0" y="77"/>
                  </a:cubicBezTo>
                  <a:cubicBezTo>
                    <a:pt x="0" y="35"/>
                    <a:pt x="34" y="0"/>
                    <a:pt x="77" y="0"/>
                  </a:cubicBezTo>
                  <a:cubicBezTo>
                    <a:pt x="120" y="0"/>
                    <a:pt x="154" y="35"/>
                    <a:pt x="154" y="77"/>
                  </a:cubicBezTo>
                  <a:cubicBezTo>
                    <a:pt x="154" y="120"/>
                    <a:pt x="120" y="154"/>
                    <a:pt x="77" y="154"/>
                  </a:cubicBezTo>
                  <a:close/>
                  <a:moveTo>
                    <a:pt x="77" y="10"/>
                  </a:moveTo>
                  <a:cubicBezTo>
                    <a:pt x="40" y="10"/>
                    <a:pt x="10" y="40"/>
                    <a:pt x="10" y="77"/>
                  </a:cubicBezTo>
                  <a:cubicBezTo>
                    <a:pt x="10" y="114"/>
                    <a:pt x="40" y="145"/>
                    <a:pt x="77" y="145"/>
                  </a:cubicBezTo>
                  <a:cubicBezTo>
                    <a:pt x="114" y="145"/>
                    <a:pt x="144" y="114"/>
                    <a:pt x="144" y="77"/>
                  </a:cubicBezTo>
                  <a:cubicBezTo>
                    <a:pt x="144" y="40"/>
                    <a:pt x="114" y="10"/>
                    <a:pt x="77" y="10"/>
                  </a:cubicBezTo>
                  <a:close/>
                  <a:moveTo>
                    <a:pt x="102" y="49"/>
                  </a:moveTo>
                  <a:cubicBezTo>
                    <a:pt x="52" y="49"/>
                    <a:pt x="52" y="49"/>
                    <a:pt x="52" y="49"/>
                  </a:cubicBezTo>
                  <a:cubicBezTo>
                    <a:pt x="48" y="49"/>
                    <a:pt x="44" y="53"/>
                    <a:pt x="44" y="58"/>
                  </a:cubicBezTo>
                  <a:cubicBezTo>
                    <a:pt x="44" y="90"/>
                    <a:pt x="44" y="90"/>
                    <a:pt x="44" y="90"/>
                  </a:cubicBezTo>
                  <a:cubicBezTo>
                    <a:pt x="44" y="95"/>
                    <a:pt x="47" y="99"/>
                    <a:pt x="52" y="99"/>
                  </a:cubicBezTo>
                  <a:cubicBezTo>
                    <a:pt x="64" y="99"/>
                    <a:pt x="64" y="99"/>
                    <a:pt x="64" y="99"/>
                  </a:cubicBezTo>
                  <a:cubicBezTo>
                    <a:pt x="90" y="116"/>
                    <a:pt x="90" y="116"/>
                    <a:pt x="90" y="116"/>
                  </a:cubicBezTo>
                  <a:cubicBezTo>
                    <a:pt x="85" y="99"/>
                    <a:pt x="85" y="99"/>
                    <a:pt x="85" y="99"/>
                  </a:cubicBezTo>
                  <a:cubicBezTo>
                    <a:pt x="102" y="99"/>
                    <a:pt x="102" y="99"/>
                    <a:pt x="102" y="99"/>
                  </a:cubicBezTo>
                  <a:cubicBezTo>
                    <a:pt x="107" y="99"/>
                    <a:pt x="110" y="95"/>
                    <a:pt x="110" y="91"/>
                  </a:cubicBezTo>
                  <a:cubicBezTo>
                    <a:pt x="110" y="58"/>
                    <a:pt x="110" y="58"/>
                    <a:pt x="110" y="58"/>
                  </a:cubicBezTo>
                  <a:cubicBezTo>
                    <a:pt x="110" y="53"/>
                    <a:pt x="107" y="49"/>
                    <a:pt x="102" y="49"/>
                  </a:cubicBezTo>
                </a:path>
              </a:pathLst>
            </a:custGeom>
            <a:solidFill>
              <a:srgbClr val="0072C6"/>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25" name="Group 24"/>
          <p:cNvGrpSpPr/>
          <p:nvPr/>
        </p:nvGrpSpPr>
        <p:grpSpPr>
          <a:xfrm>
            <a:off x="274639" y="3947146"/>
            <a:ext cx="5476342" cy="2733263"/>
            <a:chOff x="274639" y="3947146"/>
            <a:chExt cx="5476342" cy="2733263"/>
          </a:xfrm>
        </p:grpSpPr>
        <p:sp>
          <p:nvSpPr>
            <p:cNvPr id="26" name="TechEd Tile"/>
            <p:cNvSpPr/>
            <p:nvPr/>
          </p:nvSpPr>
          <p:spPr bwMode="gray">
            <a:xfrm>
              <a:off x="274639" y="3947146"/>
              <a:ext cx="5476339" cy="1834500"/>
            </a:xfrm>
            <a:prstGeom prst="rect">
              <a:avLst/>
            </a:prstGeom>
            <a:solidFill>
              <a:schemeClr val="accent4"/>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274320" tIns="45718" rIns="91436" bIns="45718" numCol="1" rtlCol="0" anchor="ctr" anchorCtr="0" compatLnSpc="1">
              <a:prstTxWarp prst="textNoShape">
                <a:avLst/>
              </a:prstTxWarp>
            </a:bodyPr>
            <a:lstStyle/>
            <a:p>
              <a:pPr defTabSz="914099"/>
              <a:r>
                <a:rPr lang="en-US" sz="4000" dirty="0">
                  <a:gradFill>
                    <a:gsLst>
                      <a:gs pos="2917">
                        <a:srgbClr val="FFFFFF">
                          <a:alpha val="9804"/>
                        </a:srgbClr>
                      </a:gs>
                      <a:gs pos="30000">
                        <a:srgbClr val="FFFFFF"/>
                      </a:gs>
                    </a:gsLst>
                    <a:lin ang="5400000" scaled="0"/>
                  </a:gradFill>
                  <a:latin typeface="Segoe UI" pitchFamily="34" charset="0"/>
                  <a:ea typeface="Segoe UI" pitchFamily="34" charset="0"/>
                  <a:cs typeface="Segoe UI" pitchFamily="34" charset="0"/>
                </a:rPr>
                <a:t>TechNet</a:t>
              </a:r>
            </a:p>
          </p:txBody>
        </p:sp>
        <p:sp>
          <p:nvSpPr>
            <p:cNvPr id="27" name="Rectangle 26"/>
            <p:cNvSpPr/>
            <p:nvPr/>
          </p:nvSpPr>
          <p:spPr bwMode="auto">
            <a:xfrm>
              <a:off x="274639" y="5766010"/>
              <a:ext cx="5476342" cy="914399"/>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28" name="Rectangle 27"/>
            <p:cNvSpPr/>
            <p:nvPr/>
          </p:nvSpPr>
          <p:spPr>
            <a:xfrm>
              <a:off x="862109" y="5827493"/>
              <a:ext cx="2940805"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Resources for IT Professionals</a:t>
              </a:r>
            </a:p>
          </p:txBody>
        </p:sp>
        <p:sp>
          <p:nvSpPr>
            <p:cNvPr id="29" name="Rectangle 28"/>
            <p:cNvSpPr/>
            <p:nvPr/>
          </p:nvSpPr>
          <p:spPr bwMode="white">
            <a:xfrm>
              <a:off x="860289" y="6177859"/>
              <a:ext cx="4169859" cy="369332"/>
            </a:xfrm>
            <a:prstGeom prst="rect">
              <a:avLst/>
            </a:prstGeom>
          </p:spPr>
          <p:txBody>
            <a:bodyPr wrap="square" lIns="182880">
              <a:spAutoFit/>
            </a:bodyPr>
            <a:lstStyle/>
            <a:p>
              <a:pPr lvl="0">
                <a:spcBef>
                  <a:spcPts val="600"/>
                </a:spcBef>
                <a:buSzPct val="120000"/>
                <a:tabLst>
                  <a:tab pos="1828800" algn="l"/>
                </a:tabLst>
                <a:defRPr/>
              </a:pPr>
              <a:r>
                <a:rPr lang="en-US" dirty="0">
                  <a:solidFill>
                    <a:srgbClr val="FFFFFF"/>
                  </a:solidFill>
                  <a:hlinkClick r:id="rId5"/>
                </a:rPr>
                <a:t>http://microsoft.com/technet  </a:t>
              </a:r>
              <a:endParaRPr lang="en-US" dirty="0">
                <a:solidFill>
                  <a:srgbClr val="FFFFFF"/>
                </a:solidFill>
              </a:endParaRPr>
            </a:p>
          </p:txBody>
        </p:sp>
        <p:sp>
          <p:nvSpPr>
            <p:cNvPr id="30" name="Freeform 54"/>
            <p:cNvSpPr>
              <a:spLocks noEditPoints="1"/>
            </p:cNvSpPr>
            <p:nvPr/>
          </p:nvSpPr>
          <p:spPr bwMode="black">
            <a:xfrm>
              <a:off x="444595" y="6020803"/>
              <a:ext cx="441325" cy="404812"/>
            </a:xfrm>
            <a:custGeom>
              <a:avLst/>
              <a:gdLst>
                <a:gd name="T0" fmla="*/ 84 w 168"/>
                <a:gd name="T1" fmla="*/ 0 h 154"/>
                <a:gd name="T2" fmla="*/ 30 w 168"/>
                <a:gd name="T3" fmla="*/ 22 h 154"/>
                <a:gd name="T4" fmla="*/ 30 w 168"/>
                <a:gd name="T5" fmla="*/ 131 h 154"/>
                <a:gd name="T6" fmla="*/ 84 w 168"/>
                <a:gd name="T7" fmla="*/ 154 h 154"/>
                <a:gd name="T8" fmla="*/ 138 w 168"/>
                <a:gd name="T9" fmla="*/ 131 h 154"/>
                <a:gd name="T10" fmla="*/ 138 w 168"/>
                <a:gd name="T11" fmla="*/ 22 h 154"/>
                <a:gd name="T12" fmla="*/ 84 w 168"/>
                <a:gd name="T13" fmla="*/ 0 h 154"/>
                <a:gd name="T14" fmla="*/ 84 w 168"/>
                <a:gd name="T15" fmla="*/ 10 h 154"/>
                <a:gd name="T16" fmla="*/ 84 w 168"/>
                <a:gd name="T17" fmla="*/ 10 h 154"/>
                <a:gd name="T18" fmla="*/ 131 w 168"/>
                <a:gd name="T19" fmla="*/ 30 h 154"/>
                <a:gd name="T20" fmla="*/ 131 w 168"/>
                <a:gd name="T21" fmla="*/ 124 h 154"/>
                <a:gd name="T22" fmla="*/ 84 w 168"/>
                <a:gd name="T23" fmla="*/ 143 h 154"/>
                <a:gd name="T24" fmla="*/ 37 w 168"/>
                <a:gd name="T25" fmla="*/ 124 h 154"/>
                <a:gd name="T26" fmla="*/ 18 w 168"/>
                <a:gd name="T27" fmla="*/ 77 h 154"/>
                <a:gd name="T28" fmla="*/ 37 w 168"/>
                <a:gd name="T29" fmla="*/ 30 h 154"/>
                <a:gd name="T30" fmla="*/ 84 w 168"/>
                <a:gd name="T31" fmla="*/ 10 h 154"/>
                <a:gd name="T32" fmla="*/ 114 w 168"/>
                <a:gd name="T33" fmla="*/ 64 h 154"/>
                <a:gd name="T34" fmla="*/ 95 w 168"/>
                <a:gd name="T35" fmla="*/ 83 h 154"/>
                <a:gd name="T36" fmla="*/ 91 w 168"/>
                <a:gd name="T37" fmla="*/ 103 h 154"/>
                <a:gd name="T38" fmla="*/ 77 w 168"/>
                <a:gd name="T39" fmla="*/ 89 h 154"/>
                <a:gd name="T40" fmla="*/ 51 w 168"/>
                <a:gd name="T41" fmla="*/ 109 h 154"/>
                <a:gd name="T42" fmla="*/ 51 w 168"/>
                <a:gd name="T43" fmla="*/ 109 h 154"/>
                <a:gd name="T44" fmla="*/ 51 w 168"/>
                <a:gd name="T45" fmla="*/ 109 h 154"/>
                <a:gd name="T46" fmla="*/ 51 w 168"/>
                <a:gd name="T47" fmla="*/ 109 h 154"/>
                <a:gd name="T48" fmla="*/ 51 w 168"/>
                <a:gd name="T49" fmla="*/ 109 h 154"/>
                <a:gd name="T50" fmla="*/ 71 w 168"/>
                <a:gd name="T51" fmla="*/ 84 h 154"/>
                <a:gd name="T52" fmla="*/ 57 w 168"/>
                <a:gd name="T53" fmla="*/ 70 h 154"/>
                <a:gd name="T54" fmla="*/ 78 w 168"/>
                <a:gd name="T55" fmla="*/ 66 h 154"/>
                <a:gd name="T56" fmla="*/ 97 w 168"/>
                <a:gd name="T57" fmla="*/ 46 h 154"/>
                <a:gd name="T58" fmla="*/ 101 w 168"/>
                <a:gd name="T59" fmla="*/ 35 h 154"/>
                <a:gd name="T60" fmla="*/ 126 w 168"/>
                <a:gd name="T61" fmla="*/ 60 h 154"/>
                <a:gd name="T62" fmla="*/ 114 w 168"/>
                <a:gd name="T63" fmla="*/ 6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8" h="154">
                  <a:moveTo>
                    <a:pt x="84" y="0"/>
                  </a:moveTo>
                  <a:cubicBezTo>
                    <a:pt x="64" y="0"/>
                    <a:pt x="45" y="7"/>
                    <a:pt x="30" y="22"/>
                  </a:cubicBezTo>
                  <a:cubicBezTo>
                    <a:pt x="0" y="52"/>
                    <a:pt x="0" y="101"/>
                    <a:pt x="30" y="131"/>
                  </a:cubicBezTo>
                  <a:cubicBezTo>
                    <a:pt x="45" y="146"/>
                    <a:pt x="64" y="154"/>
                    <a:pt x="84" y="154"/>
                  </a:cubicBezTo>
                  <a:cubicBezTo>
                    <a:pt x="104" y="154"/>
                    <a:pt x="123" y="146"/>
                    <a:pt x="138" y="131"/>
                  </a:cubicBezTo>
                  <a:cubicBezTo>
                    <a:pt x="168" y="101"/>
                    <a:pt x="168" y="52"/>
                    <a:pt x="138" y="22"/>
                  </a:cubicBezTo>
                  <a:cubicBezTo>
                    <a:pt x="123" y="7"/>
                    <a:pt x="104" y="0"/>
                    <a:pt x="84" y="0"/>
                  </a:cubicBezTo>
                  <a:moveTo>
                    <a:pt x="84" y="10"/>
                  </a:moveTo>
                  <a:cubicBezTo>
                    <a:pt x="84" y="10"/>
                    <a:pt x="84" y="10"/>
                    <a:pt x="84" y="10"/>
                  </a:cubicBezTo>
                  <a:cubicBezTo>
                    <a:pt x="102" y="10"/>
                    <a:pt x="118" y="17"/>
                    <a:pt x="131" y="30"/>
                  </a:cubicBezTo>
                  <a:cubicBezTo>
                    <a:pt x="157" y="56"/>
                    <a:pt x="157" y="98"/>
                    <a:pt x="131" y="124"/>
                  </a:cubicBezTo>
                  <a:cubicBezTo>
                    <a:pt x="118" y="136"/>
                    <a:pt x="102" y="143"/>
                    <a:pt x="84" y="143"/>
                  </a:cubicBezTo>
                  <a:cubicBezTo>
                    <a:pt x="66" y="143"/>
                    <a:pt x="50" y="136"/>
                    <a:pt x="37" y="124"/>
                  </a:cubicBezTo>
                  <a:cubicBezTo>
                    <a:pt x="25" y="111"/>
                    <a:pt x="18" y="94"/>
                    <a:pt x="18" y="77"/>
                  </a:cubicBezTo>
                  <a:cubicBezTo>
                    <a:pt x="18" y="59"/>
                    <a:pt x="25" y="42"/>
                    <a:pt x="37" y="30"/>
                  </a:cubicBezTo>
                  <a:cubicBezTo>
                    <a:pt x="50" y="17"/>
                    <a:pt x="66" y="10"/>
                    <a:pt x="84" y="10"/>
                  </a:cubicBezTo>
                  <a:moveTo>
                    <a:pt x="114" y="64"/>
                  </a:moveTo>
                  <a:cubicBezTo>
                    <a:pt x="95" y="83"/>
                    <a:pt x="95" y="83"/>
                    <a:pt x="95" y="83"/>
                  </a:cubicBezTo>
                  <a:cubicBezTo>
                    <a:pt x="98" y="90"/>
                    <a:pt x="97" y="98"/>
                    <a:pt x="91" y="103"/>
                  </a:cubicBezTo>
                  <a:cubicBezTo>
                    <a:pt x="77" y="89"/>
                    <a:pt x="77" y="89"/>
                    <a:pt x="77" y="89"/>
                  </a:cubicBezTo>
                  <a:cubicBezTo>
                    <a:pt x="62" y="102"/>
                    <a:pt x="53" y="110"/>
                    <a:pt x="51" y="109"/>
                  </a:cubicBezTo>
                  <a:cubicBezTo>
                    <a:pt x="51" y="109"/>
                    <a:pt x="51" y="109"/>
                    <a:pt x="51" y="109"/>
                  </a:cubicBezTo>
                  <a:cubicBezTo>
                    <a:pt x="51" y="109"/>
                    <a:pt x="51" y="109"/>
                    <a:pt x="51" y="109"/>
                  </a:cubicBezTo>
                  <a:cubicBezTo>
                    <a:pt x="51" y="109"/>
                    <a:pt x="51" y="109"/>
                    <a:pt x="51" y="109"/>
                  </a:cubicBezTo>
                  <a:cubicBezTo>
                    <a:pt x="51" y="109"/>
                    <a:pt x="51" y="109"/>
                    <a:pt x="51" y="109"/>
                  </a:cubicBezTo>
                  <a:cubicBezTo>
                    <a:pt x="51" y="108"/>
                    <a:pt x="58" y="98"/>
                    <a:pt x="71" y="84"/>
                  </a:cubicBezTo>
                  <a:cubicBezTo>
                    <a:pt x="57" y="70"/>
                    <a:pt x="57" y="70"/>
                    <a:pt x="57" y="70"/>
                  </a:cubicBezTo>
                  <a:cubicBezTo>
                    <a:pt x="63" y="64"/>
                    <a:pt x="71" y="63"/>
                    <a:pt x="78" y="66"/>
                  </a:cubicBezTo>
                  <a:cubicBezTo>
                    <a:pt x="97" y="46"/>
                    <a:pt x="97" y="46"/>
                    <a:pt x="97" y="46"/>
                  </a:cubicBezTo>
                  <a:cubicBezTo>
                    <a:pt x="96" y="42"/>
                    <a:pt x="97" y="38"/>
                    <a:pt x="101" y="35"/>
                  </a:cubicBezTo>
                  <a:cubicBezTo>
                    <a:pt x="126" y="60"/>
                    <a:pt x="126" y="60"/>
                    <a:pt x="126" y="60"/>
                  </a:cubicBezTo>
                  <a:cubicBezTo>
                    <a:pt x="123" y="63"/>
                    <a:pt x="118" y="65"/>
                    <a:pt x="114" y="64"/>
                  </a:cubicBezTo>
                  <a:close/>
                </a:path>
              </a:pathLst>
            </a:custGeom>
            <a:solidFill>
              <a:srgbClr val="0072C6"/>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grpSp>
      <p:grpSp>
        <p:nvGrpSpPr>
          <p:cNvPr id="31" name="Group 30"/>
          <p:cNvGrpSpPr/>
          <p:nvPr/>
        </p:nvGrpSpPr>
        <p:grpSpPr>
          <a:xfrm>
            <a:off x="274639" y="1214472"/>
            <a:ext cx="5476342" cy="2742476"/>
            <a:chOff x="274639" y="1214472"/>
            <a:chExt cx="5476342" cy="2742476"/>
          </a:xfrm>
        </p:grpSpPr>
        <p:sp>
          <p:nvSpPr>
            <p:cNvPr id="32" name="Rectangle 31"/>
            <p:cNvSpPr/>
            <p:nvPr/>
          </p:nvSpPr>
          <p:spPr bwMode="auto">
            <a:xfrm>
              <a:off x="274639" y="3040063"/>
              <a:ext cx="5476342" cy="916885"/>
            </a:xfrm>
            <a:prstGeom prst="rect">
              <a:avLst/>
            </a:prstGeom>
            <a:solidFill>
              <a:srgbClr val="FFFFFF"/>
            </a:soli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182880" tIns="45718" rIns="91436" bIns="45718" numCol="1" rtlCol="0" anchor="ctr" anchorCtr="0" compatLnSpc="1">
              <a:prstTxWarp prst="textNoShape">
                <a:avLst/>
              </a:prstTxWarp>
            </a:bodyPr>
            <a:lstStyle/>
            <a:p>
              <a:pPr defTabSz="914099"/>
              <a:endParaRPr lang="en-US" sz="2200" dirty="0">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33" name="Rectangle 32"/>
            <p:cNvSpPr/>
            <p:nvPr/>
          </p:nvSpPr>
          <p:spPr>
            <a:xfrm>
              <a:off x="860289" y="3101713"/>
              <a:ext cx="2154116" cy="338554"/>
            </a:xfrm>
            <a:prstGeom prst="rect">
              <a:avLst/>
            </a:prstGeom>
          </p:spPr>
          <p:txBody>
            <a:bodyPr wrap="none" lIns="182880">
              <a:spAutoFit/>
            </a:bodyPr>
            <a:lstStyle/>
            <a:p>
              <a:pPr marL="0" lvl="1">
                <a:tabLst>
                  <a:tab pos="1828800" algn="l"/>
                </a:tabLst>
              </a:pPr>
              <a:r>
                <a:rPr lang="en-US" sz="1600" dirty="0">
                  <a:gradFill>
                    <a:gsLst>
                      <a:gs pos="1250">
                        <a:schemeClr val="bg1"/>
                      </a:gs>
                      <a:gs pos="100000">
                        <a:schemeClr val="bg1"/>
                      </a:gs>
                    </a:gsLst>
                    <a:lin ang="5400000" scaled="0"/>
                  </a:gradFill>
                  <a:latin typeface="Segoe UI" pitchFamily="34" charset="0"/>
                  <a:ea typeface="Segoe UI" pitchFamily="34" charset="0"/>
                  <a:cs typeface="Segoe UI" pitchFamily="34" charset="0"/>
                </a:rPr>
                <a:t>Sessions on Demand</a:t>
              </a:r>
            </a:p>
          </p:txBody>
        </p:sp>
        <p:sp>
          <p:nvSpPr>
            <p:cNvPr id="34" name="Rectangle 33"/>
            <p:cNvSpPr/>
            <p:nvPr/>
          </p:nvSpPr>
          <p:spPr bwMode="white">
            <a:xfrm>
              <a:off x="862108" y="3453031"/>
              <a:ext cx="4642203" cy="369332"/>
            </a:xfrm>
            <a:prstGeom prst="rect">
              <a:avLst/>
            </a:prstGeom>
          </p:spPr>
          <p:txBody>
            <a:bodyPr wrap="square" lIns="182880">
              <a:spAutoFit/>
            </a:bodyPr>
            <a:lstStyle/>
            <a:p>
              <a:r>
                <a:rPr lang="en-US" u="sng" dirty="0">
                  <a:hlinkClick r:id="rId6"/>
                </a:rPr>
                <a:t>http://channel9.msdn.com/Events/TechEd</a:t>
              </a:r>
              <a:endParaRPr lang="en-US" dirty="0"/>
            </a:p>
          </p:txBody>
        </p:sp>
        <p:sp>
          <p:nvSpPr>
            <p:cNvPr id="35" name="Freeform 25"/>
            <p:cNvSpPr>
              <a:spLocks noEditPoints="1"/>
            </p:cNvSpPr>
            <p:nvPr/>
          </p:nvSpPr>
          <p:spPr bwMode="black">
            <a:xfrm flipH="1">
              <a:off x="468408" y="3294205"/>
              <a:ext cx="393700" cy="393700"/>
            </a:xfrm>
            <a:custGeom>
              <a:avLst/>
              <a:gdLst>
                <a:gd name="T0" fmla="*/ 50 w 150"/>
                <a:gd name="T1" fmla="*/ 75 h 150"/>
                <a:gd name="T2" fmla="*/ 90 w 150"/>
                <a:gd name="T3" fmla="*/ 45 h 150"/>
                <a:gd name="T4" fmla="*/ 90 w 150"/>
                <a:gd name="T5" fmla="*/ 105 h 150"/>
                <a:gd name="T6" fmla="*/ 50 w 150"/>
                <a:gd name="T7" fmla="*/ 75 h 150"/>
                <a:gd name="T8" fmla="*/ 75 w 150"/>
                <a:gd name="T9" fmla="*/ 140 h 150"/>
                <a:gd name="T10" fmla="*/ 10 w 150"/>
                <a:gd name="T11" fmla="*/ 75 h 150"/>
                <a:gd name="T12" fmla="*/ 75 w 150"/>
                <a:gd name="T13" fmla="*/ 10 h 150"/>
                <a:gd name="T14" fmla="*/ 140 w 150"/>
                <a:gd name="T15" fmla="*/ 75 h 150"/>
                <a:gd name="T16" fmla="*/ 75 w 150"/>
                <a:gd name="T17" fmla="*/ 140 h 150"/>
                <a:gd name="T18" fmla="*/ 75 w 150"/>
                <a:gd name="T19" fmla="*/ 150 h 150"/>
                <a:gd name="T20" fmla="*/ 150 w 150"/>
                <a:gd name="T21" fmla="*/ 75 h 150"/>
                <a:gd name="T22" fmla="*/ 75 w 150"/>
                <a:gd name="T23" fmla="*/ 0 h 150"/>
                <a:gd name="T24" fmla="*/ 0 w 150"/>
                <a:gd name="T25" fmla="*/ 75 h 150"/>
                <a:gd name="T26" fmla="*/ 75 w 150"/>
                <a:gd name="T27" fmla="*/ 15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150">
                  <a:moveTo>
                    <a:pt x="50" y="75"/>
                  </a:moveTo>
                  <a:cubicBezTo>
                    <a:pt x="90" y="45"/>
                    <a:pt x="90" y="45"/>
                    <a:pt x="90" y="45"/>
                  </a:cubicBezTo>
                  <a:cubicBezTo>
                    <a:pt x="90" y="105"/>
                    <a:pt x="90" y="105"/>
                    <a:pt x="90" y="105"/>
                  </a:cubicBezTo>
                  <a:lnTo>
                    <a:pt x="50" y="75"/>
                  </a:lnTo>
                  <a:close/>
                  <a:moveTo>
                    <a:pt x="75" y="140"/>
                  </a:moveTo>
                  <a:cubicBezTo>
                    <a:pt x="39" y="140"/>
                    <a:pt x="10" y="111"/>
                    <a:pt x="10" y="75"/>
                  </a:cubicBezTo>
                  <a:cubicBezTo>
                    <a:pt x="10" y="39"/>
                    <a:pt x="39" y="10"/>
                    <a:pt x="75" y="10"/>
                  </a:cubicBezTo>
                  <a:cubicBezTo>
                    <a:pt x="111" y="10"/>
                    <a:pt x="140" y="39"/>
                    <a:pt x="140" y="75"/>
                  </a:cubicBezTo>
                  <a:cubicBezTo>
                    <a:pt x="140" y="111"/>
                    <a:pt x="111" y="140"/>
                    <a:pt x="75" y="140"/>
                  </a:cubicBezTo>
                  <a:moveTo>
                    <a:pt x="75" y="150"/>
                  </a:moveTo>
                  <a:cubicBezTo>
                    <a:pt x="116" y="150"/>
                    <a:pt x="150" y="116"/>
                    <a:pt x="150" y="75"/>
                  </a:cubicBezTo>
                  <a:cubicBezTo>
                    <a:pt x="150" y="34"/>
                    <a:pt x="116" y="0"/>
                    <a:pt x="75" y="0"/>
                  </a:cubicBezTo>
                  <a:cubicBezTo>
                    <a:pt x="34" y="0"/>
                    <a:pt x="0" y="34"/>
                    <a:pt x="0" y="75"/>
                  </a:cubicBezTo>
                  <a:cubicBezTo>
                    <a:pt x="0" y="116"/>
                    <a:pt x="34" y="150"/>
                    <a:pt x="75" y="150"/>
                  </a:cubicBezTo>
                </a:path>
              </a:pathLst>
            </a:custGeom>
            <a:solidFill>
              <a:srgbClr val="0072C6"/>
            </a:solidFill>
            <a:ln>
              <a:noFill/>
            </a:ln>
          </p:spPr>
          <p:txBody>
            <a:bodyPr vert="horz" wrap="square" lIns="91440" tIns="45720" rIns="91440" bIns="45720" numCol="1" anchor="t" anchorCtr="0" compatLnSpc="1">
              <a:prstTxWarp prst="textNoShape">
                <a:avLst/>
              </a:prstTxWarp>
            </a:bodyPr>
            <a:lstStyle/>
            <a:p>
              <a:endParaRPr lang="en-US">
                <a:solidFill>
                  <a:srgbClr val="FFFFFF"/>
                </a:solidFill>
              </a:endParaRPr>
            </a:p>
          </p:txBody>
        </p:sp>
        <p:pic>
          <p:nvPicPr>
            <p:cNvPr id="36" name="Picture 35"/>
            <p:cNvPicPr>
              <a:picLocks noChangeAspect="1"/>
            </p:cNvPicPr>
            <p:nvPr/>
          </p:nvPicPr>
          <p:blipFill>
            <a:blip r:embed="rId7" cstate="email">
              <a:extLst>
                <a:ext uri="{28A0092B-C50C-407E-A947-70E740481C1C}">
                  <a14:useLocalDpi xmlns:a14="http://schemas.microsoft.com/office/drawing/2010/main" val="0"/>
                </a:ext>
              </a:extLst>
            </a:blip>
            <a:stretch>
              <a:fillRect/>
            </a:stretch>
          </p:blipFill>
          <p:spPr>
            <a:xfrm>
              <a:off x="274639" y="1214472"/>
              <a:ext cx="5474682" cy="1841152"/>
            </a:xfrm>
            <a:prstGeom prst="rect">
              <a:avLst/>
            </a:prstGeom>
          </p:spPr>
        </p:pic>
      </p:grpSp>
    </p:spTree>
    <p:extLst>
      <p:ext uri="{BB962C8B-B14F-4D97-AF65-F5344CB8AC3E}">
        <p14:creationId xmlns:p14="http://schemas.microsoft.com/office/powerpoint/2010/main" val="887761024"/>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750"/>
                                        <p:tgtEl>
                                          <p:spTgt spid="31"/>
                                        </p:tgtEl>
                                      </p:cBhvr>
                                    </p:animEffect>
                                  </p:childTnLst>
                                </p:cTn>
                              </p:par>
                              <p:par>
                                <p:cTn id="8" presetID="63" presetClass="path" presetSubtype="0" decel="100000" fill="hold" nodeType="withEffect">
                                  <p:stCondLst>
                                    <p:cond delay="0"/>
                                  </p:stCondLst>
                                  <p:childTnLst>
                                    <p:animMotion origin="layout" path="M -0.02413 3.26827E-6 L 0 3.26827E-6 " pathEditMode="relative" rAng="0" ptsTypes="AA">
                                      <p:cBhvr>
                                        <p:cTn id="9" dur="750" fill="hold"/>
                                        <p:tgtEl>
                                          <p:spTgt spid="31"/>
                                        </p:tgtEl>
                                        <p:attrNameLst>
                                          <p:attrName>ppt_x</p:attrName>
                                          <p:attrName>ppt_y</p:attrName>
                                        </p:attrNameLst>
                                      </p:cBhvr>
                                      <p:rCtr x="1200" y="0"/>
                                    </p:animMotion>
                                  </p:childTnLst>
                                </p:cTn>
                              </p:par>
                              <p:par>
                                <p:cTn id="10" presetID="10" presetClass="entr" presetSubtype="0" fill="hold" nodeType="withEffect">
                                  <p:stCondLst>
                                    <p:cond delay="10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750"/>
                                        <p:tgtEl>
                                          <p:spTgt spid="13"/>
                                        </p:tgtEl>
                                      </p:cBhvr>
                                    </p:animEffect>
                                  </p:childTnLst>
                                </p:cTn>
                              </p:par>
                              <p:par>
                                <p:cTn id="13" presetID="63" presetClass="path" presetSubtype="0" decel="100000" fill="hold" nodeType="withEffect">
                                  <p:stCondLst>
                                    <p:cond delay="100"/>
                                  </p:stCondLst>
                                  <p:childTnLst>
                                    <p:animMotion origin="layout" path="M -0.02413 3.26827E-6 L 0 3.26827E-6 " pathEditMode="relative" rAng="0" ptsTypes="AA">
                                      <p:cBhvr>
                                        <p:cTn id="14" dur="750" fill="hold"/>
                                        <p:tgtEl>
                                          <p:spTgt spid="13"/>
                                        </p:tgtEl>
                                        <p:attrNameLst>
                                          <p:attrName>ppt_x</p:attrName>
                                          <p:attrName>ppt_y</p:attrName>
                                        </p:attrNameLst>
                                      </p:cBhvr>
                                      <p:rCtr x="1200" y="0"/>
                                    </p:animMotion>
                                  </p:childTnLst>
                                </p:cTn>
                              </p:par>
                              <p:par>
                                <p:cTn id="15" presetID="10" presetClass="entr" presetSubtype="0" fill="hold" nodeType="withEffect">
                                  <p:stCondLst>
                                    <p:cond delay="20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750"/>
                                        <p:tgtEl>
                                          <p:spTgt spid="25"/>
                                        </p:tgtEl>
                                      </p:cBhvr>
                                    </p:animEffect>
                                  </p:childTnLst>
                                </p:cTn>
                              </p:par>
                              <p:par>
                                <p:cTn id="18" presetID="63" presetClass="path" presetSubtype="0" decel="100000" fill="hold" nodeType="withEffect">
                                  <p:stCondLst>
                                    <p:cond delay="200"/>
                                  </p:stCondLst>
                                  <p:childTnLst>
                                    <p:animMotion origin="layout" path="M -0.02413 3.26827E-6 L 0 3.26827E-6 " pathEditMode="relative" rAng="0" ptsTypes="AA">
                                      <p:cBhvr>
                                        <p:cTn id="19" dur="750" fill="hold"/>
                                        <p:tgtEl>
                                          <p:spTgt spid="25"/>
                                        </p:tgtEl>
                                        <p:attrNameLst>
                                          <p:attrName>ppt_x</p:attrName>
                                          <p:attrName>ppt_y</p:attrName>
                                        </p:attrNameLst>
                                      </p:cBhvr>
                                      <p:rCtr x="1200" y="0"/>
                                    </p:animMotion>
                                  </p:childTnLst>
                                </p:cTn>
                              </p:par>
                              <p:par>
                                <p:cTn id="20" presetID="10" presetClass="entr" presetSubtype="0" fill="hold" nodeType="withEffect">
                                  <p:stCondLst>
                                    <p:cond delay="30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750"/>
                                        <p:tgtEl>
                                          <p:spTgt spid="19"/>
                                        </p:tgtEl>
                                      </p:cBhvr>
                                    </p:animEffect>
                                  </p:childTnLst>
                                </p:cTn>
                              </p:par>
                              <p:par>
                                <p:cTn id="23" presetID="63" presetClass="path" presetSubtype="0" decel="100000" fill="hold" nodeType="withEffect">
                                  <p:stCondLst>
                                    <p:cond delay="300"/>
                                  </p:stCondLst>
                                  <p:childTnLst>
                                    <p:animMotion origin="layout" path="M -0.02413 3.26827E-6 L 0 3.26827E-6 " pathEditMode="relative" rAng="0" ptsTypes="AA">
                                      <p:cBhvr>
                                        <p:cTn id="24" dur="750" fill="hold"/>
                                        <p:tgtEl>
                                          <p:spTgt spid="19"/>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0" y="2125663"/>
            <a:ext cx="12436475" cy="4868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p:nvPr>
        </p:nvSpPr>
        <p:spPr/>
        <p:txBody>
          <a:bodyPr/>
          <a:lstStyle/>
          <a:p>
            <a:r>
              <a:rPr lang="en-US" dirty="0"/>
              <a:t>Complete an evaluation and enter to win!</a:t>
            </a:r>
          </a:p>
        </p:txBody>
      </p:sp>
      <p:pic>
        <p:nvPicPr>
          <p:cNvPr id="5" name="Xbox kinect"/>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2233400"/>
            <a:ext cx="6514743" cy="4653388"/>
          </a:xfrm>
          <a:prstGeom prst="rect">
            <a:avLst/>
          </a:prstGeom>
          <a:noFill/>
          <a:extLst>
            <a:ext uri="{909E8E84-426E-40DD-AFC4-6F175D3DCCD1}">
              <a14:hiddenFill xmlns:a14="http://schemas.microsoft.com/office/drawing/2010/main">
                <a:solidFill>
                  <a:srgbClr val="FFFFFF"/>
                </a:solidFill>
              </a14:hiddenFill>
            </a:ext>
          </a:extLst>
        </p:spPr>
      </p:pic>
      <p:pic>
        <p:nvPicPr>
          <p:cNvPr id="6" name="hat"/>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229896" y="3711718"/>
            <a:ext cx="3474370" cy="2174248"/>
          </a:xfrm>
          <a:prstGeom prst="rect">
            <a:avLst/>
          </a:prstGeom>
          <a:noFill/>
          <a:effectLst>
            <a:outerShdw blurRad="203200" dist="317500" dir="5400000" sx="90000" sy="-19000" rotWithShape="0">
              <a:prstClr val="black">
                <a:alpha val="15000"/>
              </a:prstClr>
            </a:outerShdw>
          </a:effectLst>
          <a:extLst>
            <a:ext uri="{909E8E84-426E-40DD-AFC4-6F175D3DCCD1}">
              <a14:hiddenFill xmlns:a14="http://schemas.microsoft.com/office/drawing/2010/main">
                <a:solidFill>
                  <a:srgbClr val="FFFFFF"/>
                </a:solidFill>
              </a14:hiddenFill>
            </a:ext>
          </a:extLst>
        </p:spPr>
      </p:pic>
      <p:pic>
        <p:nvPicPr>
          <p:cNvPr id="4" name="Best Buy gc"/>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18238" y="2602966"/>
            <a:ext cx="3474680" cy="2174442"/>
          </a:xfrm>
          <a:prstGeom prst="rect">
            <a:avLst/>
          </a:prstGeom>
          <a:noFill/>
          <a:effectLst>
            <a:outerShdw blurRad="203200" dist="317500" dir="5400000" sx="90000" sy="-19000" rotWithShape="0">
              <a:prstClr val="black">
                <a:alpha val="1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99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50"/>
                                        <p:tgtEl>
                                          <p:spTgt spid="5"/>
                                        </p:tgtEl>
                                      </p:cBhvr>
                                    </p:animEffect>
                                  </p:childTnLst>
                                </p:cTn>
                              </p:par>
                              <p:par>
                                <p:cTn id="8" presetID="63" presetClass="path" presetSubtype="0" decel="100000" fill="hold" nodeType="withEffect">
                                  <p:stCondLst>
                                    <p:cond delay="0"/>
                                  </p:stCondLst>
                                  <p:childTnLst>
                                    <p:animMotion origin="layout" path="M -0.02413 1.59782E-6 L 4.84555E-6 1.59782E-6 " pathEditMode="relative" rAng="0" ptsTypes="AA">
                                      <p:cBhvr>
                                        <p:cTn id="9" dur="750" fill="hold"/>
                                        <p:tgtEl>
                                          <p:spTgt spid="5"/>
                                        </p:tgtEl>
                                        <p:attrNameLst>
                                          <p:attrName>ppt_x</p:attrName>
                                          <p:attrName>ppt_y</p:attrName>
                                        </p:attrNameLst>
                                      </p:cBhvr>
                                      <p:rCtr x="1200" y="0"/>
                                    </p:animMotion>
                                  </p:childTnLst>
                                </p:cTn>
                              </p:par>
                              <p:par>
                                <p:cTn id="10" presetID="10" presetClass="entr" presetSubtype="0" fill="hold" nodeType="withEffect">
                                  <p:stCondLst>
                                    <p:cond delay="20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750"/>
                                        <p:tgtEl>
                                          <p:spTgt spid="4"/>
                                        </p:tgtEl>
                                      </p:cBhvr>
                                    </p:animEffect>
                                  </p:childTnLst>
                                </p:cTn>
                              </p:par>
                              <p:par>
                                <p:cTn id="13" presetID="63" presetClass="path" presetSubtype="0" decel="100000" fill="hold" nodeType="withEffect">
                                  <p:stCondLst>
                                    <p:cond delay="200"/>
                                  </p:stCondLst>
                                  <p:childTnLst>
                                    <p:animMotion origin="layout" path="M -0.02413 -2.55107E-6 L 2.31044E-6 -2.55107E-6 " pathEditMode="relative" rAng="0" ptsTypes="AA">
                                      <p:cBhvr>
                                        <p:cTn id="14" dur="750" fill="hold"/>
                                        <p:tgtEl>
                                          <p:spTgt spid="4"/>
                                        </p:tgtEl>
                                        <p:attrNameLst>
                                          <p:attrName>ppt_x</p:attrName>
                                          <p:attrName>ppt_y</p:attrName>
                                        </p:attrNameLst>
                                      </p:cBhvr>
                                      <p:rCtr x="1200" y="0"/>
                                    </p:animMotion>
                                  </p:childTnLst>
                                </p:cTn>
                              </p:par>
                              <p:par>
                                <p:cTn id="15" presetID="10" presetClass="entr" presetSubtype="0" fill="hold" nodeType="withEffect">
                                  <p:stCondLst>
                                    <p:cond delay="4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750"/>
                                        <p:tgtEl>
                                          <p:spTgt spid="6"/>
                                        </p:tgtEl>
                                      </p:cBhvr>
                                    </p:animEffect>
                                  </p:childTnLst>
                                </p:cTn>
                              </p:par>
                              <p:par>
                                <p:cTn id="18" presetID="63" presetClass="path" presetSubtype="0" decel="100000" fill="hold" nodeType="withEffect">
                                  <p:stCondLst>
                                    <p:cond delay="400"/>
                                  </p:stCondLst>
                                  <p:childTnLst>
                                    <p:animMotion origin="layout" path="M -0.02413 1.49796E-7 L 1.39392E-6 1.49796E-7 " pathEditMode="relative" rAng="0" ptsTypes="AA">
                                      <p:cBhvr>
                                        <p:cTn id="19" dur="750" fill="hold"/>
                                        <p:tgtEl>
                                          <p:spTgt spid="6"/>
                                        </p:tgtEl>
                                        <p:attrNameLst>
                                          <p:attrName>ppt_x</p:attrName>
                                          <p:attrName>ppt_y</p:attrName>
                                        </p:attrNameLst>
                                      </p:cBhvr>
                                      <p:rCtr x="12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endParaRPr lang="en-US" dirty="0"/>
          </a:p>
        </p:txBody>
      </p:sp>
      <p:sp>
        <p:nvSpPr>
          <p:cNvPr id="3" name="Content Placeholder 2"/>
          <p:cNvSpPr>
            <a:spLocks noGrp="1"/>
          </p:cNvSpPr>
          <p:nvPr>
            <p:ph type="body" sz="quarter" idx="11"/>
          </p:nvPr>
        </p:nvSpPr>
        <p:spPr>
          <a:xfrm>
            <a:off x="274639" y="1212849"/>
            <a:ext cx="11889564" cy="2511457"/>
          </a:xfrm>
        </p:spPr>
        <p:txBody>
          <a:bodyPr/>
          <a:lstStyle/>
          <a:p>
            <a:r>
              <a:rPr lang="en-US" sz="3600" dirty="0">
                <a:solidFill>
                  <a:schemeClr val="tx1"/>
                </a:solidFill>
              </a:rPr>
              <a:t>Motivating trends – hardware, software, apps</a:t>
            </a:r>
          </a:p>
          <a:p>
            <a:r>
              <a:rPr lang="en-US" sz="3600" dirty="0"/>
              <a:t>In-memory OLTP architecture &amp; integration into SQL Server</a:t>
            </a:r>
          </a:p>
          <a:p>
            <a:r>
              <a:rPr lang="en-US" sz="3600" dirty="0"/>
              <a:t>Performance and customer results</a:t>
            </a:r>
          </a:p>
          <a:p>
            <a:r>
              <a:rPr lang="en-US" sz="3600" dirty="0"/>
              <a:t>Review and References</a:t>
            </a:r>
          </a:p>
        </p:txBody>
      </p:sp>
    </p:spTree>
    <p:extLst>
      <p:ext uri="{BB962C8B-B14F-4D97-AF65-F5344CB8AC3E}">
        <p14:creationId xmlns:p14="http://schemas.microsoft.com/office/powerpoint/2010/main" val="356769325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Evaluate this session</a:t>
            </a:r>
          </a:p>
        </p:txBody>
      </p:sp>
      <p:sp>
        <p:nvSpPr>
          <p:cNvPr id="3" name="Isosceles Triangle 2"/>
          <p:cNvSpPr/>
          <p:nvPr/>
        </p:nvSpPr>
        <p:spPr bwMode="auto">
          <a:xfrm rot="5400000">
            <a:off x="6872971" y="3384644"/>
            <a:ext cx="4554072" cy="903013"/>
          </a:xfrm>
          <a:prstGeom prst="triangle">
            <a:avLst/>
          </a:prstGeom>
          <a:gradFill flip="none" rotWithShape="1">
            <a:gsLst>
              <a:gs pos="0">
                <a:schemeClr val="tx1"/>
              </a:gs>
              <a:gs pos="100000">
                <a:schemeClr val="tx1">
                  <a:alpha val="0"/>
                </a:schemeClr>
              </a:gs>
            </a:gsLst>
            <a:lin ang="5400000" scaled="1"/>
            <a:tileRect/>
          </a:gradFill>
          <a:ln>
            <a:noFill/>
            <a:headEnd type="none" w="med" len="med"/>
            <a:tailEnd type="none" w="med" len="med"/>
          </a:ln>
          <a:effectLst/>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200" dirty="0" err="1">
              <a:solidFill>
                <a:schemeClr val="tx1">
                  <a:lumMod val="20000"/>
                  <a:lumOff val="80000"/>
                  <a:alpha val="99000"/>
                </a:schemeClr>
              </a:solidFill>
              <a:latin typeface="Segoe UI" pitchFamily="34" charset="0"/>
              <a:ea typeface="Segoe UI" pitchFamily="34" charset="0"/>
              <a:cs typeface="Segoe UI" pitchFamily="34" charset="0"/>
            </a:endParaRPr>
          </a:p>
        </p:txBody>
      </p:sp>
      <p:sp>
        <p:nvSpPr>
          <p:cNvPr id="5" name="TextBox 4"/>
          <p:cNvSpPr txBox="1"/>
          <p:nvPr/>
        </p:nvSpPr>
        <p:spPr>
          <a:xfrm>
            <a:off x="292249" y="2488234"/>
            <a:ext cx="4572318" cy="3003899"/>
          </a:xfrm>
          <a:prstGeom prst="rect">
            <a:avLst/>
          </a:prstGeom>
          <a:noFill/>
        </p:spPr>
        <p:txBody>
          <a:bodyPr wrap="square" lIns="182880" tIns="146304" rIns="182880" bIns="146304" rtlCol="0">
            <a:spAutoFit/>
          </a:bodyPr>
          <a:lstStyle/>
          <a:p>
            <a:pPr lvl="0"/>
            <a:r>
              <a:rPr lang="en-US" sz="4400" b="1" dirty="0">
                <a:gradFill>
                  <a:gsLst>
                    <a:gs pos="83000">
                      <a:srgbClr val="FFFFFF"/>
                    </a:gs>
                    <a:gs pos="100000">
                      <a:srgbClr val="0072C6">
                        <a:lumMod val="30000"/>
                        <a:lumOff val="70000"/>
                      </a:srgbClr>
                    </a:gs>
                  </a:gsLst>
                  <a:lin ang="5400000" scaled="1"/>
                </a:gradFill>
              </a:rPr>
              <a:t>Scan this </a:t>
            </a:r>
            <a:br>
              <a:rPr lang="en-US" sz="4400" b="1" dirty="0">
                <a:gradFill>
                  <a:gsLst>
                    <a:gs pos="83000">
                      <a:srgbClr val="FFFFFF"/>
                    </a:gs>
                    <a:gs pos="100000">
                      <a:srgbClr val="0072C6">
                        <a:lumMod val="30000"/>
                        <a:lumOff val="70000"/>
                      </a:srgbClr>
                    </a:gs>
                  </a:gsLst>
                  <a:lin ang="5400000" scaled="1"/>
                </a:gradFill>
              </a:rPr>
            </a:br>
            <a:r>
              <a:rPr lang="en-US" sz="4400" b="1" dirty="0">
                <a:gradFill>
                  <a:gsLst>
                    <a:gs pos="83000">
                      <a:srgbClr val="FFFFFF"/>
                    </a:gs>
                    <a:gs pos="100000">
                      <a:srgbClr val="0072C6">
                        <a:lumMod val="30000"/>
                        <a:lumOff val="70000"/>
                      </a:srgbClr>
                    </a:gs>
                  </a:gsLst>
                  <a:lin ang="5400000" scaled="1"/>
                </a:gradFill>
              </a:rPr>
              <a:t>QR code </a:t>
            </a:r>
            <a:br>
              <a:rPr lang="en-US" sz="4400" b="1" dirty="0">
                <a:gradFill>
                  <a:gsLst>
                    <a:gs pos="83000">
                      <a:srgbClr val="FFFFFF"/>
                    </a:gs>
                    <a:gs pos="100000">
                      <a:srgbClr val="0072C6">
                        <a:lumMod val="30000"/>
                        <a:lumOff val="70000"/>
                      </a:srgbClr>
                    </a:gs>
                  </a:gsLst>
                  <a:lin ang="5400000" scaled="1"/>
                </a:gradFill>
              </a:rPr>
            </a:br>
            <a:r>
              <a:rPr lang="en-US" sz="4400" dirty="0">
                <a:gradFill>
                  <a:gsLst>
                    <a:gs pos="83000">
                      <a:srgbClr val="FFFFFF"/>
                    </a:gs>
                    <a:gs pos="100000">
                      <a:srgbClr val="0072C6">
                        <a:lumMod val="30000"/>
                        <a:lumOff val="70000"/>
                      </a:srgbClr>
                    </a:gs>
                  </a:gsLst>
                  <a:lin ang="5400000" scaled="1"/>
                </a:gradFill>
              </a:rPr>
              <a:t>to evaluate </a:t>
            </a:r>
            <a:br>
              <a:rPr lang="en-US" sz="4400" dirty="0">
                <a:gradFill>
                  <a:gsLst>
                    <a:gs pos="83000">
                      <a:srgbClr val="FFFFFF"/>
                    </a:gs>
                    <a:gs pos="100000">
                      <a:srgbClr val="0072C6">
                        <a:lumMod val="30000"/>
                        <a:lumOff val="70000"/>
                      </a:srgbClr>
                    </a:gs>
                  </a:gsLst>
                  <a:lin ang="5400000" scaled="1"/>
                </a:gradFill>
              </a:rPr>
            </a:br>
            <a:r>
              <a:rPr lang="en-US" sz="4400" dirty="0">
                <a:gradFill>
                  <a:gsLst>
                    <a:gs pos="83000">
                      <a:srgbClr val="FFFFFF"/>
                    </a:gs>
                    <a:gs pos="100000">
                      <a:srgbClr val="0072C6">
                        <a:lumMod val="30000"/>
                        <a:lumOff val="70000"/>
                      </a:srgbClr>
                    </a:gs>
                  </a:gsLst>
                  <a:lin ang="5400000" scaled="1"/>
                </a:gradFill>
              </a:rPr>
              <a:t>this session.</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133220" y="1668463"/>
            <a:ext cx="4572000" cy="4572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29847" y="1669943"/>
            <a:ext cx="2353260" cy="4569436"/>
          </a:xfrm>
          <a:prstGeom prst="rect">
            <a:avLst/>
          </a:prstGeom>
        </p:spPr>
      </p:pic>
    </p:spTree>
    <p:extLst>
      <p:ext uri="{BB962C8B-B14F-4D97-AF65-F5344CB8AC3E}">
        <p14:creationId xmlns:p14="http://schemas.microsoft.com/office/powerpoint/2010/main" val="485600689"/>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invGray">
          <a:xfrm>
            <a:off x="459230" y="3145040"/>
            <a:ext cx="3288506" cy="704445"/>
          </a:xfrm>
          <a:prstGeom prst="rect">
            <a:avLst/>
          </a:prstGeom>
        </p:spPr>
      </p:pic>
      <p:sp>
        <p:nvSpPr>
          <p:cNvPr id="5" name="Text Box 3"/>
          <p:cNvSpPr txBox="1">
            <a:spLocks noChangeArrowheads="1"/>
          </p:cNvSpPr>
          <p:nvPr/>
        </p:nvSpPr>
        <p:spPr bwMode="blackWhite">
          <a:xfrm>
            <a:off x="273051" y="6079032"/>
            <a:ext cx="10974388" cy="618631"/>
          </a:xfrm>
          <a:prstGeom prst="rect">
            <a:avLst/>
          </a:prstGeom>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2014 Microsoft Corporation. All rights reserved. Microsoft, Windows, and other product names are or may be registered trademarks and/or trademarks in the U.S. and/or other countries.</a:t>
            </a:r>
          </a:p>
          <a:p>
            <a:pPr defTabSz="932290" eaLnBrk="0" hangingPunct="0"/>
            <a:r>
              <a:rPr lang="en-US" sz="700" dirty="0">
                <a:gradFill>
                  <a:gsLst>
                    <a:gs pos="0">
                      <a:schemeClr val="tx1"/>
                    </a:gs>
                    <a:gs pos="100000">
                      <a:schemeClr val="tx1"/>
                    </a:gs>
                  </a:gsLst>
                  <a:lin ang="5400000" scaled="0"/>
                </a:gradFill>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9" name="TechEd 2014 logo white"/>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invGray">
          <a:xfrm>
            <a:off x="9058190" y="448802"/>
            <a:ext cx="2965328" cy="1283012"/>
          </a:xfrm>
          <a:prstGeom prst="rect">
            <a:avLst/>
          </a:prstGeom>
        </p:spPr>
      </p:pic>
    </p:spTree>
    <p:extLst>
      <p:ext uri="{BB962C8B-B14F-4D97-AF65-F5344CB8AC3E}">
        <p14:creationId xmlns:p14="http://schemas.microsoft.com/office/powerpoint/2010/main" val="3487901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In-memory OLTP (aka Hekaton)</a:t>
            </a:r>
          </a:p>
        </p:txBody>
      </p:sp>
      <p:sp>
        <p:nvSpPr>
          <p:cNvPr id="3" name="Content Placeholder 2"/>
          <p:cNvSpPr>
            <a:spLocks noGrp="1"/>
          </p:cNvSpPr>
          <p:nvPr>
            <p:ph type="body" sz="quarter" idx="11"/>
          </p:nvPr>
        </p:nvSpPr>
        <p:spPr>
          <a:xfrm>
            <a:off x="274639" y="1119848"/>
            <a:ext cx="11889564" cy="5760657"/>
          </a:xfrm>
        </p:spPr>
        <p:txBody>
          <a:bodyPr/>
          <a:lstStyle/>
          <a:p>
            <a:r>
              <a:rPr lang="en-US" dirty="0"/>
              <a:t>Customer demand for ever higher throughput and predictable lower latency OLTP at a lower cost</a:t>
            </a:r>
          </a:p>
          <a:p>
            <a:endParaRPr lang="en-US" sz="800" dirty="0"/>
          </a:p>
          <a:p>
            <a:r>
              <a:rPr lang="en-US" dirty="0"/>
              <a:t>Hardware trends demand architectural changes on RDBMS to meet those demands</a:t>
            </a:r>
          </a:p>
          <a:p>
            <a:endParaRPr lang="en-US" dirty="0"/>
          </a:p>
          <a:p>
            <a:r>
              <a:rPr lang="en-US" dirty="0"/>
              <a:t>In-memory OLTP is: </a:t>
            </a:r>
          </a:p>
          <a:p>
            <a:pPr lvl="1"/>
            <a:r>
              <a:rPr lang="en-US" dirty="0"/>
              <a:t>High performance,</a:t>
            </a:r>
          </a:p>
          <a:p>
            <a:pPr lvl="1"/>
            <a:r>
              <a:rPr lang="en-US" dirty="0"/>
              <a:t>Memory-optimized OLTP engine, </a:t>
            </a:r>
          </a:p>
          <a:p>
            <a:pPr lvl="1"/>
            <a:r>
              <a:rPr lang="en-US" dirty="0"/>
              <a:t>Integrated into SQL Server and </a:t>
            </a:r>
          </a:p>
          <a:p>
            <a:pPr lvl="1"/>
            <a:r>
              <a:rPr lang="en-US" dirty="0"/>
              <a:t>Architected for modern hardware</a:t>
            </a:r>
          </a:p>
          <a:p>
            <a:endParaRPr lang="en-US" dirty="0"/>
          </a:p>
          <a:p>
            <a:endParaRPr lang="en-US" dirty="0"/>
          </a:p>
        </p:txBody>
      </p:sp>
      <p:sp>
        <p:nvSpPr>
          <p:cNvPr id="4" name="Slide Number Placeholder 3"/>
          <p:cNvSpPr>
            <a:spLocks noGrp="1"/>
          </p:cNvSpPr>
          <p:nvPr>
            <p:ph type="sldNum" sz="quarter" idx="4294967295"/>
          </p:nvPr>
        </p:nvSpPr>
        <p:spPr>
          <a:xfrm>
            <a:off x="10261600" y="5910263"/>
            <a:ext cx="2174875" cy="104775"/>
          </a:xfrm>
          <a:prstGeom prst="rect">
            <a:avLst/>
          </a:prstGeom>
        </p:spPr>
        <p:txBody>
          <a:bodyPr/>
          <a:lstStyle/>
          <a:p>
            <a:fld id="{8E2163D7-BCBA-4E2F-8CC8-5ECF1C50D42E}" type="slidenum">
              <a:rPr lang="en-US" smtClean="0"/>
              <a:t>4</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1188" y="3665204"/>
            <a:ext cx="4429866" cy="3329321"/>
          </a:xfrm>
          <a:prstGeom prst="rect">
            <a:avLst/>
          </a:prstGeom>
        </p:spPr>
      </p:pic>
    </p:spTree>
    <p:extLst>
      <p:ext uri="{BB962C8B-B14F-4D97-AF65-F5344CB8AC3E}">
        <p14:creationId xmlns:p14="http://schemas.microsoft.com/office/powerpoint/2010/main" val="2156169658"/>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PU trends graph"/>
          <p:cNvPicPr>
            <a:picLocks noChangeAspect="1" noChangeArrowheads="1"/>
          </p:cNvPicPr>
          <p:nvPr/>
        </p:nvPicPr>
        <p:blipFill>
          <a:blip r:embed="rId3" cstate="print"/>
          <a:srcRect/>
          <a:stretch>
            <a:fillRect/>
          </a:stretch>
        </p:blipFill>
        <p:spPr bwMode="auto">
          <a:xfrm>
            <a:off x="1544022" y="1125512"/>
            <a:ext cx="5140517" cy="4703259"/>
          </a:xfrm>
          <a:prstGeom prst="rect">
            <a:avLst/>
          </a:prstGeom>
          <a:solidFill>
            <a:schemeClr val="tx1"/>
          </a:solidFill>
        </p:spPr>
      </p:pic>
      <p:graphicFrame>
        <p:nvGraphicFramePr>
          <p:cNvPr id="9" name="Chart 3"/>
          <p:cNvGraphicFramePr>
            <a:graphicFrameLocks/>
          </p:cNvGraphicFramePr>
          <p:nvPr/>
        </p:nvGraphicFramePr>
        <p:xfrm>
          <a:off x="6684539" y="4352148"/>
          <a:ext cx="3969815" cy="2020641"/>
        </p:xfrm>
        <a:graphic>
          <a:graphicData uri="http://schemas.openxmlformats.org/drawingml/2006/chart">
            <c:chart xmlns:c="http://schemas.openxmlformats.org/drawingml/2006/chart" xmlns:r="http://schemas.openxmlformats.org/officeDocument/2006/relationships" r:id="rId4"/>
          </a:graphicData>
        </a:graphic>
      </p:graphicFrame>
      <p:sp>
        <p:nvSpPr>
          <p:cNvPr id="15" name="Rounded Rectangular Callout 14"/>
          <p:cNvSpPr/>
          <p:nvPr/>
        </p:nvSpPr>
        <p:spPr>
          <a:xfrm>
            <a:off x="9404632" y="3186395"/>
            <a:ext cx="1284758" cy="948205"/>
          </a:xfrm>
          <a:prstGeom prst="wedgeRoundRectCallout">
            <a:avLst>
              <a:gd name="adj1" fmla="val -23893"/>
              <a:gd name="adj2" fmla="val 7437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49"/>
            <a:r>
              <a:rPr lang="en-US" sz="1428" b="1" dirty="0">
                <a:solidFill>
                  <a:prstClr val="white"/>
                </a:solidFill>
                <a:latin typeface="Segoe UI Light" pitchFamily="34" charset="0"/>
              </a:rPr>
              <a:t>Meanwhile RAM cost continues to drop</a:t>
            </a:r>
          </a:p>
        </p:txBody>
      </p:sp>
      <p:sp>
        <p:nvSpPr>
          <p:cNvPr id="10" name="Rounded Rectangular Callout 9"/>
          <p:cNvSpPr/>
          <p:nvPr/>
        </p:nvSpPr>
        <p:spPr>
          <a:xfrm>
            <a:off x="6747761" y="1243471"/>
            <a:ext cx="2486944" cy="724601"/>
          </a:xfrm>
          <a:prstGeom prst="wedgeRoundRectCallout">
            <a:avLst>
              <a:gd name="adj1" fmla="val -60944"/>
              <a:gd name="adj2" fmla="val -14565"/>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49"/>
            <a:r>
              <a:rPr lang="en-US" sz="1428" b="1" dirty="0">
                <a:solidFill>
                  <a:prstClr val="white"/>
                </a:solidFill>
                <a:latin typeface="Segoe UI Light" pitchFamily="34" charset="0"/>
              </a:rPr>
              <a:t>Moore’s Law on total CPU processing power holds but in parallel processing…</a:t>
            </a:r>
          </a:p>
        </p:txBody>
      </p:sp>
      <p:sp>
        <p:nvSpPr>
          <p:cNvPr id="11" name="Rounded Rectangular Callout 10"/>
          <p:cNvSpPr/>
          <p:nvPr/>
        </p:nvSpPr>
        <p:spPr>
          <a:xfrm>
            <a:off x="6762256" y="2176074"/>
            <a:ext cx="2486942" cy="553548"/>
          </a:xfrm>
          <a:prstGeom prst="wedgeRoundRectCallout">
            <a:avLst>
              <a:gd name="adj1" fmla="val -62583"/>
              <a:gd name="adj2" fmla="val 111949"/>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49"/>
            <a:r>
              <a:rPr lang="en-US" sz="1428" b="1" dirty="0">
                <a:solidFill>
                  <a:prstClr val="white"/>
                </a:solidFill>
                <a:latin typeface="Segoe UI Light" pitchFamily="34" charset="0"/>
              </a:rPr>
              <a:t>CPU clock rate stalled…</a:t>
            </a:r>
          </a:p>
        </p:txBody>
      </p:sp>
      <p:sp>
        <p:nvSpPr>
          <p:cNvPr id="8" name="Rounded Rectangular Callout 7"/>
          <p:cNvSpPr/>
          <p:nvPr/>
        </p:nvSpPr>
        <p:spPr>
          <a:xfrm>
            <a:off x="6762256" y="3108678"/>
            <a:ext cx="2486942" cy="553548"/>
          </a:xfrm>
          <a:prstGeom prst="wedgeRoundRectCallout">
            <a:avLst>
              <a:gd name="adj1" fmla="val -65937"/>
              <a:gd name="adj2" fmla="val 93097"/>
              <a:gd name="adj3" fmla="val 16667"/>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249"/>
            <a:r>
              <a:rPr lang="en-US" sz="1428" b="1" dirty="0">
                <a:solidFill>
                  <a:prstClr val="white"/>
                </a:solidFill>
                <a:latin typeface="Segoe UI Light" pitchFamily="34" charset="0"/>
              </a:rPr>
              <a:t>Because processors would melt…</a:t>
            </a:r>
          </a:p>
        </p:txBody>
      </p:sp>
      <p:sp>
        <p:nvSpPr>
          <p:cNvPr id="3" name="Title 2"/>
          <p:cNvSpPr>
            <a:spLocks noGrp="1"/>
          </p:cNvSpPr>
          <p:nvPr>
            <p:ph type="title"/>
          </p:nvPr>
        </p:nvSpPr>
        <p:spPr/>
        <p:txBody>
          <a:bodyPr/>
          <a:lstStyle/>
          <a:p>
            <a:r>
              <a:rPr lang="en-US" dirty="0"/>
              <a:t>Hardware Trends</a:t>
            </a:r>
          </a:p>
        </p:txBody>
      </p:sp>
      <p:sp>
        <p:nvSpPr>
          <p:cNvPr id="4" name="Rounded Rectangle 3"/>
          <p:cNvSpPr/>
          <p:nvPr/>
        </p:nvSpPr>
        <p:spPr bwMode="auto">
          <a:xfrm>
            <a:off x="9326915" y="1243470"/>
            <a:ext cx="1362475" cy="1865207"/>
          </a:xfrm>
          <a:prstGeom prst="roundRect">
            <a:avLst/>
          </a:prstGeom>
          <a:solidFill>
            <a:schemeClr val="accent1"/>
          </a:solidFill>
          <a:ln w="9525" algn="ctr">
            <a:noFill/>
            <a:miter lim="800000"/>
            <a:headEnd/>
            <a:tailEnd/>
          </a:ln>
          <a:effectLst>
            <a:outerShdw blurRad="50800" dist="38100" dir="2700000" algn="tl" rotWithShape="0">
              <a:prstClr val="black">
                <a:alpha val="40000"/>
              </a:prstClr>
            </a:outerShdw>
          </a:effectLst>
        </p:spPr>
        <p:txBody>
          <a:bodyPr wrap="square" lIns="0" rIns="0" rtlCol="0" anchor="ctr">
            <a:normAutofit/>
          </a:bodyPr>
          <a:lstStyle/>
          <a:p>
            <a:pPr algn="ctr"/>
            <a:r>
              <a:rPr lang="en-US" sz="1938" dirty="0">
                <a:latin typeface="Tekton Pro" pitchFamily="34" charset="0"/>
              </a:rPr>
              <a:t>New CPU won’t run a short transaction much faster</a:t>
            </a:r>
          </a:p>
        </p:txBody>
      </p:sp>
    </p:spTree>
    <p:extLst>
      <p:ext uri="{BB962C8B-B14F-4D97-AF65-F5344CB8AC3E}">
        <p14:creationId xmlns:p14="http://schemas.microsoft.com/office/powerpoint/2010/main" val="205577498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Outline</a:t>
            </a:r>
            <a:endParaRPr lang="en-US" dirty="0"/>
          </a:p>
        </p:txBody>
      </p:sp>
      <p:sp>
        <p:nvSpPr>
          <p:cNvPr id="3" name="Content Placeholder 2"/>
          <p:cNvSpPr>
            <a:spLocks noGrp="1"/>
          </p:cNvSpPr>
          <p:nvPr>
            <p:ph type="body" sz="quarter" idx="11"/>
          </p:nvPr>
        </p:nvSpPr>
        <p:spPr>
          <a:xfrm>
            <a:off x="274639" y="1212849"/>
            <a:ext cx="11889564" cy="2511457"/>
          </a:xfrm>
        </p:spPr>
        <p:txBody>
          <a:bodyPr/>
          <a:lstStyle/>
          <a:p>
            <a:r>
              <a:rPr lang="en-US" sz="3600" dirty="0"/>
              <a:t>Motivating trends – hardware, software, apps</a:t>
            </a:r>
          </a:p>
          <a:p>
            <a:r>
              <a:rPr lang="en-US" sz="3600" dirty="0">
                <a:solidFill>
                  <a:schemeClr val="tx1"/>
                </a:solidFill>
              </a:rPr>
              <a:t>In-memory OLTP architecture &amp; integration into SQL Server</a:t>
            </a:r>
          </a:p>
          <a:p>
            <a:r>
              <a:rPr lang="en-US" sz="3600" dirty="0"/>
              <a:t>Performance and customer results</a:t>
            </a:r>
          </a:p>
          <a:p>
            <a:r>
              <a:rPr lang="en-US" sz="3600" dirty="0"/>
              <a:t>Review and References</a:t>
            </a:r>
          </a:p>
        </p:txBody>
      </p:sp>
    </p:spTree>
    <p:extLst>
      <p:ext uri="{BB962C8B-B14F-4D97-AF65-F5344CB8AC3E}">
        <p14:creationId xmlns:p14="http://schemas.microsoft.com/office/powerpoint/2010/main" val="54896129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8626231" y="2206986"/>
            <a:ext cx="2029371" cy="486523"/>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09"/>
            <a:r>
              <a:rPr lang="en-US" sz="1530" b="1" dirty="0">
                <a:solidFill>
                  <a:schemeClr val="tx1"/>
                </a:solidFill>
                <a:latin typeface="Segoe UI Light" pitchFamily="34" charset="0"/>
              </a:rPr>
              <a:t>SQL Server Integration</a:t>
            </a:r>
            <a:endParaRPr lang="en-US" sz="1530" dirty="0">
              <a:solidFill>
                <a:schemeClr val="tx1"/>
              </a:solidFill>
              <a:latin typeface="Segoe UI Light" pitchFamily="34" charset="0"/>
            </a:endParaRPr>
          </a:p>
        </p:txBody>
      </p:sp>
      <p:sp>
        <p:nvSpPr>
          <p:cNvPr id="10" name="Rectangle 9"/>
          <p:cNvSpPr/>
          <p:nvPr/>
        </p:nvSpPr>
        <p:spPr>
          <a:xfrm>
            <a:off x="8626231" y="2693506"/>
            <a:ext cx="2029371" cy="2294255"/>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lIns="93260" rIns="0" rtlCol="0" anchor="t"/>
          <a:lstStyle/>
          <a:p>
            <a:pPr marL="174790" indent="-174790" defTabSz="466109">
              <a:spcAft>
                <a:spcPts val="153"/>
              </a:spcAft>
              <a:buFont typeface="Arial" pitchFamily="34" charset="0"/>
              <a:buChar char="•"/>
            </a:pPr>
            <a:r>
              <a:rPr lang="en-US" sz="1530" b="1" dirty="0">
                <a:solidFill>
                  <a:prstClr val="black"/>
                </a:solidFill>
                <a:latin typeface="Segoe UI Light" pitchFamily="34" charset="0"/>
              </a:rPr>
              <a:t>Same manageability, administration &amp; development experience</a:t>
            </a:r>
            <a:endParaRPr lang="en-US" sz="1530" dirty="0">
              <a:solidFill>
                <a:prstClr val="black"/>
              </a:solidFill>
              <a:latin typeface="Segoe UI Light" pitchFamily="34" charset="0"/>
            </a:endParaRP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Integrated queries &amp; transactions</a:t>
            </a:r>
            <a:endParaRPr lang="en-US" sz="1530" dirty="0">
              <a:solidFill>
                <a:prstClr val="black"/>
              </a:solidFill>
              <a:latin typeface="Segoe UI Light" pitchFamily="34" charset="0"/>
            </a:endParaRP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Integrated HA and backup/restore</a:t>
            </a:r>
            <a:endParaRPr lang="en-US" sz="1530" dirty="0">
              <a:solidFill>
                <a:prstClr val="black"/>
              </a:solidFill>
              <a:latin typeface="Segoe UI Light" pitchFamily="34" charset="0"/>
            </a:endParaRPr>
          </a:p>
        </p:txBody>
      </p:sp>
      <p:sp>
        <p:nvSpPr>
          <p:cNvPr id="11" name="Rectangle 10"/>
          <p:cNvSpPr/>
          <p:nvPr/>
        </p:nvSpPr>
        <p:spPr>
          <a:xfrm>
            <a:off x="2124587" y="2206983"/>
            <a:ext cx="2029371" cy="486523"/>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09"/>
            <a:r>
              <a:rPr lang="en-US" sz="1530" b="1" dirty="0">
                <a:solidFill>
                  <a:schemeClr val="tx1"/>
                </a:solidFill>
                <a:latin typeface="Segoe UI Light" pitchFamily="34" charset="0"/>
              </a:rPr>
              <a:t>Main-Memory Optimized</a:t>
            </a:r>
            <a:endParaRPr lang="en-US" sz="1530" dirty="0">
              <a:solidFill>
                <a:schemeClr val="tx1"/>
              </a:solidFill>
              <a:latin typeface="Segoe UI Light" pitchFamily="34" charset="0"/>
            </a:endParaRPr>
          </a:p>
        </p:txBody>
      </p:sp>
      <p:sp>
        <p:nvSpPr>
          <p:cNvPr id="12" name="Rectangle 11"/>
          <p:cNvSpPr/>
          <p:nvPr/>
        </p:nvSpPr>
        <p:spPr>
          <a:xfrm>
            <a:off x="2126308" y="2693507"/>
            <a:ext cx="2027668" cy="2294254"/>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lIns="93260" rIns="0" rtlCol="0" anchor="t"/>
          <a:lstStyle/>
          <a:p>
            <a:pPr marL="174790" indent="-174790" defTabSz="466109">
              <a:spcAft>
                <a:spcPts val="153"/>
              </a:spcAft>
              <a:buFont typeface="Arial" pitchFamily="34" charset="0"/>
              <a:buChar char="•"/>
            </a:pPr>
            <a:r>
              <a:rPr lang="en-US" sz="1530" b="1" dirty="0">
                <a:solidFill>
                  <a:prstClr val="black"/>
                </a:solidFill>
                <a:latin typeface="Segoe UI Light" pitchFamily="34" charset="0"/>
              </a:rPr>
              <a:t>Direct pointers to rows</a:t>
            </a:r>
            <a:endParaRPr lang="en-US" sz="1530" dirty="0">
              <a:solidFill>
                <a:prstClr val="black"/>
              </a:solidFill>
              <a:latin typeface="Segoe UI Light" pitchFamily="34" charset="0"/>
            </a:endParaRP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Indexes exist only in memory</a:t>
            </a: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No buffer pool</a:t>
            </a: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No write-ahead logging</a:t>
            </a: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Stream-based storage</a:t>
            </a:r>
          </a:p>
        </p:txBody>
      </p:sp>
      <p:sp>
        <p:nvSpPr>
          <p:cNvPr id="13" name="Rectangle 12"/>
          <p:cNvSpPr/>
          <p:nvPr/>
        </p:nvSpPr>
        <p:spPr>
          <a:xfrm>
            <a:off x="6455963" y="2206983"/>
            <a:ext cx="2050267" cy="486523"/>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09"/>
            <a:r>
              <a:rPr lang="en-US" sz="1530" b="1" dirty="0">
                <a:solidFill>
                  <a:schemeClr val="tx1"/>
                </a:solidFill>
                <a:latin typeface="Segoe UI Light" pitchFamily="34" charset="0"/>
              </a:rPr>
              <a:t>Non-Blocking Execution</a:t>
            </a:r>
            <a:endParaRPr lang="en-US" sz="1530" dirty="0">
              <a:solidFill>
                <a:schemeClr val="tx1"/>
              </a:solidFill>
              <a:latin typeface="Segoe UI Light" pitchFamily="34" charset="0"/>
            </a:endParaRPr>
          </a:p>
        </p:txBody>
      </p:sp>
      <p:sp>
        <p:nvSpPr>
          <p:cNvPr id="14" name="Rectangle 13"/>
          <p:cNvSpPr/>
          <p:nvPr/>
        </p:nvSpPr>
        <p:spPr>
          <a:xfrm>
            <a:off x="6455963" y="2693502"/>
            <a:ext cx="2050281" cy="2294259"/>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lIns="93260" rIns="0" rtlCol="0" anchor="t"/>
          <a:lstStyle/>
          <a:p>
            <a:pPr marL="174790" indent="-174790" defTabSz="466109">
              <a:spcAft>
                <a:spcPts val="153"/>
              </a:spcAft>
              <a:buFont typeface="Arial" pitchFamily="34" charset="0"/>
              <a:buChar char="•"/>
            </a:pPr>
            <a:r>
              <a:rPr lang="en-US" sz="1530" b="1" dirty="0">
                <a:solidFill>
                  <a:prstClr val="black"/>
                </a:solidFill>
                <a:latin typeface="Segoe UI Light" pitchFamily="34" charset="0"/>
              </a:rPr>
              <a:t>Multi-version optimistic concurrency control, full ACID support</a:t>
            </a:r>
            <a:endParaRPr lang="en-US" sz="1530" dirty="0">
              <a:solidFill>
                <a:prstClr val="black"/>
              </a:solidFill>
              <a:latin typeface="Segoe UI Light" pitchFamily="34" charset="0"/>
            </a:endParaRP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Lock-free data structures</a:t>
            </a:r>
            <a:endParaRPr lang="en-US" sz="1530" dirty="0">
              <a:solidFill>
                <a:prstClr val="black"/>
              </a:solidFill>
              <a:latin typeface="Segoe UI Light" pitchFamily="34" charset="0"/>
            </a:endParaRP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No locks, latches or spinlocks, </a:t>
            </a: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No I/O in transaction</a:t>
            </a:r>
            <a:endParaRPr lang="en-US" sz="1530" dirty="0">
              <a:solidFill>
                <a:prstClr val="black"/>
              </a:solidFill>
              <a:latin typeface="Segoe UI Light" pitchFamily="34" charset="0"/>
            </a:endParaRPr>
          </a:p>
        </p:txBody>
      </p:sp>
      <p:sp>
        <p:nvSpPr>
          <p:cNvPr id="15" name="Rectangle 14"/>
          <p:cNvSpPr/>
          <p:nvPr/>
        </p:nvSpPr>
        <p:spPr>
          <a:xfrm>
            <a:off x="4286967" y="2206983"/>
            <a:ext cx="2050266" cy="486523"/>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09"/>
            <a:r>
              <a:rPr lang="en-US" sz="1530" b="1" dirty="0">
                <a:solidFill>
                  <a:schemeClr val="tx1"/>
                </a:solidFill>
                <a:latin typeface="Segoe UI Light" pitchFamily="34" charset="0"/>
              </a:rPr>
              <a:t>T-SQL Compiled to Native Machine Code</a:t>
            </a:r>
            <a:endParaRPr lang="en-US" sz="1530" dirty="0">
              <a:solidFill>
                <a:schemeClr val="tx1"/>
              </a:solidFill>
              <a:latin typeface="Segoe UI Light" pitchFamily="34" charset="0"/>
            </a:endParaRPr>
          </a:p>
        </p:txBody>
      </p:sp>
      <p:sp>
        <p:nvSpPr>
          <p:cNvPr id="16" name="Rectangle 15"/>
          <p:cNvSpPr/>
          <p:nvPr/>
        </p:nvSpPr>
        <p:spPr>
          <a:xfrm>
            <a:off x="4286967" y="2693507"/>
            <a:ext cx="2050280" cy="2294255"/>
          </a:xfrm>
          <a:prstGeom prst="rect">
            <a:avLst/>
          </a:prstGeom>
          <a:solidFill>
            <a:schemeClr val="tx2"/>
          </a:solidFill>
          <a:effectLst/>
        </p:spPr>
        <p:style>
          <a:lnRef idx="2">
            <a:schemeClr val="accent1">
              <a:shade val="50000"/>
            </a:schemeClr>
          </a:lnRef>
          <a:fillRef idx="1">
            <a:schemeClr val="accent1"/>
          </a:fillRef>
          <a:effectRef idx="0">
            <a:schemeClr val="accent1"/>
          </a:effectRef>
          <a:fontRef idx="minor">
            <a:schemeClr val="lt1"/>
          </a:fontRef>
        </p:style>
        <p:txBody>
          <a:bodyPr lIns="93260" rIns="0" rtlCol="0" anchor="t"/>
          <a:lstStyle/>
          <a:p>
            <a:pPr marL="174790" indent="-174790" defTabSz="466109">
              <a:spcAft>
                <a:spcPts val="153"/>
              </a:spcAft>
              <a:buFont typeface="Arial" pitchFamily="34" charset="0"/>
              <a:buChar char="•"/>
            </a:pPr>
            <a:r>
              <a:rPr lang="en-US" sz="1530" b="1" dirty="0">
                <a:solidFill>
                  <a:prstClr val="black"/>
                </a:solidFill>
                <a:latin typeface="Segoe UI Light" pitchFamily="34" charset="0"/>
              </a:rPr>
              <a:t>T-SQL compiled to machine code leveraging VC compiler</a:t>
            </a:r>
            <a:endParaRPr lang="en-US" sz="1530" dirty="0">
              <a:solidFill>
                <a:prstClr val="black"/>
              </a:solidFill>
              <a:latin typeface="Segoe UI Light" pitchFamily="34" charset="0"/>
            </a:endParaRP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Procedure and its queries, becomes a C function</a:t>
            </a:r>
            <a:endParaRPr lang="en-US" sz="1530" dirty="0">
              <a:solidFill>
                <a:prstClr val="black"/>
              </a:solidFill>
              <a:latin typeface="Segoe UI Light" pitchFamily="34" charset="0"/>
            </a:endParaRPr>
          </a:p>
          <a:p>
            <a:pPr marL="174790" indent="-174790" defTabSz="466109">
              <a:spcAft>
                <a:spcPts val="153"/>
              </a:spcAft>
              <a:buFont typeface="Arial" pitchFamily="34" charset="0"/>
              <a:buChar char="•"/>
            </a:pPr>
            <a:r>
              <a:rPr lang="en-US" sz="1530" b="1" dirty="0">
                <a:solidFill>
                  <a:prstClr val="black"/>
                </a:solidFill>
                <a:latin typeface="Segoe UI Light" pitchFamily="34" charset="0"/>
              </a:rPr>
              <a:t>Aggressive compile-time</a:t>
            </a:r>
            <a:r>
              <a:rPr lang="en-US" sz="1530" dirty="0">
                <a:solidFill>
                  <a:prstClr val="black"/>
                </a:solidFill>
                <a:latin typeface="Segoe UI Light" pitchFamily="34" charset="0"/>
              </a:rPr>
              <a:t> </a:t>
            </a:r>
            <a:r>
              <a:rPr lang="en-US" sz="1530" b="1" dirty="0">
                <a:solidFill>
                  <a:prstClr val="black"/>
                </a:solidFill>
                <a:latin typeface="Segoe UI Light" pitchFamily="34" charset="0"/>
              </a:rPr>
              <a:t>optimizations</a:t>
            </a:r>
            <a:endParaRPr lang="en-US" sz="1530" dirty="0">
              <a:solidFill>
                <a:prstClr val="black"/>
              </a:solidFill>
              <a:latin typeface="Segoe UI Light" pitchFamily="34" charset="0"/>
            </a:endParaRPr>
          </a:p>
        </p:txBody>
      </p:sp>
      <p:sp>
        <p:nvSpPr>
          <p:cNvPr id="32" name="Title 31"/>
          <p:cNvSpPr>
            <a:spLocks noGrp="1"/>
          </p:cNvSpPr>
          <p:nvPr>
            <p:ph type="title"/>
          </p:nvPr>
        </p:nvSpPr>
        <p:spPr>
          <a:prstGeom prst="rect">
            <a:avLst/>
          </a:prstGeom>
          <a:effectLst/>
        </p:spPr>
        <p:txBody>
          <a:bodyPr>
            <a:noAutofit/>
          </a:bodyPr>
          <a:lstStyle/>
          <a:p>
            <a:r>
              <a:rPr lang="en-US" sz="4800" dirty="0"/>
              <a:t>In-Memory OLTP Architectural Pillars</a:t>
            </a:r>
          </a:p>
        </p:txBody>
      </p:sp>
      <p:sp>
        <p:nvSpPr>
          <p:cNvPr id="31" name="Rectangle 30"/>
          <p:cNvSpPr/>
          <p:nvPr/>
        </p:nvSpPr>
        <p:spPr>
          <a:xfrm>
            <a:off x="1710655" y="2206983"/>
            <a:ext cx="293944" cy="2780779"/>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466109"/>
            <a:r>
              <a:rPr lang="en-US" sz="1428" b="1" dirty="0">
                <a:solidFill>
                  <a:prstClr val="black"/>
                </a:solidFill>
                <a:latin typeface="Segoe UI Light" pitchFamily="34" charset="0"/>
              </a:rPr>
              <a:t> Architectural Pillars</a:t>
            </a:r>
            <a:endParaRPr lang="en-US" sz="1428" dirty="0">
              <a:solidFill>
                <a:prstClr val="black"/>
              </a:solidFill>
              <a:latin typeface="Segoe UI Light" pitchFamily="34" charset="0"/>
            </a:endParaRPr>
          </a:p>
        </p:txBody>
      </p:sp>
      <p:sp>
        <p:nvSpPr>
          <p:cNvPr id="34" name="Rectangle 33"/>
          <p:cNvSpPr/>
          <p:nvPr/>
        </p:nvSpPr>
        <p:spPr>
          <a:xfrm>
            <a:off x="1710655" y="5123339"/>
            <a:ext cx="289891" cy="86086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defTabSz="466109"/>
            <a:r>
              <a:rPr lang="en-US" sz="1428" b="1" dirty="0">
                <a:solidFill>
                  <a:prstClr val="black"/>
                </a:solidFill>
                <a:latin typeface="Segoe UI Light" pitchFamily="34" charset="0"/>
              </a:rPr>
              <a:t>Results</a:t>
            </a:r>
            <a:endParaRPr lang="en-US" sz="1428" dirty="0">
              <a:solidFill>
                <a:prstClr val="black"/>
              </a:solidFill>
              <a:latin typeface="Segoe UI Light" pitchFamily="34" charset="0"/>
            </a:endParaRPr>
          </a:p>
        </p:txBody>
      </p:sp>
      <p:sp>
        <p:nvSpPr>
          <p:cNvPr id="35" name="Rectangle 34"/>
          <p:cNvSpPr/>
          <p:nvPr/>
        </p:nvSpPr>
        <p:spPr>
          <a:xfrm>
            <a:off x="8617904" y="5123343"/>
            <a:ext cx="2051565" cy="860861"/>
          </a:xfrm>
          <a:prstGeom prst="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109"/>
            <a:r>
              <a:rPr lang="en-US" sz="1632" b="1" dirty="0">
                <a:solidFill>
                  <a:prstClr val="white"/>
                </a:solidFill>
                <a:latin typeface="Segoe UI Light" pitchFamily="34" charset="0"/>
              </a:rPr>
              <a:t>Hybrid engine and integrated experience</a:t>
            </a:r>
          </a:p>
        </p:txBody>
      </p:sp>
      <p:sp>
        <p:nvSpPr>
          <p:cNvPr id="36" name="Rectangle 35"/>
          <p:cNvSpPr/>
          <p:nvPr/>
        </p:nvSpPr>
        <p:spPr>
          <a:xfrm>
            <a:off x="2123302" y="5123339"/>
            <a:ext cx="2051565" cy="860865"/>
          </a:xfrm>
          <a:prstGeom prst="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109"/>
            <a:r>
              <a:rPr lang="en-US" sz="1632" b="1" dirty="0">
                <a:solidFill>
                  <a:prstClr val="white"/>
                </a:solidFill>
                <a:latin typeface="Segoe UI Light" pitchFamily="34" charset="0"/>
              </a:rPr>
              <a:t>In-memory cache speed with capabilities of a database</a:t>
            </a:r>
          </a:p>
        </p:txBody>
      </p:sp>
      <p:sp>
        <p:nvSpPr>
          <p:cNvPr id="37" name="Rectangle 36"/>
          <p:cNvSpPr/>
          <p:nvPr/>
        </p:nvSpPr>
        <p:spPr>
          <a:xfrm>
            <a:off x="6454680" y="5123339"/>
            <a:ext cx="2051565" cy="860865"/>
          </a:xfrm>
          <a:prstGeom prst="rect">
            <a:avLst/>
          </a:prstGeom>
          <a:solidFill>
            <a:schemeClr val="accent3"/>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109"/>
            <a:r>
              <a:rPr lang="en-US" sz="1632" b="1" dirty="0">
                <a:solidFill>
                  <a:prstClr val="white"/>
                </a:solidFill>
                <a:latin typeface="Segoe UI Light" pitchFamily="34" charset="0"/>
              </a:rPr>
              <a:t>Transactions execute to completion without blocking</a:t>
            </a:r>
          </a:p>
        </p:txBody>
      </p:sp>
      <p:sp>
        <p:nvSpPr>
          <p:cNvPr id="38" name="Rectangle 37"/>
          <p:cNvSpPr/>
          <p:nvPr/>
        </p:nvSpPr>
        <p:spPr>
          <a:xfrm>
            <a:off x="4285683" y="5123339"/>
            <a:ext cx="2051565" cy="860865"/>
          </a:xfrm>
          <a:prstGeom prst="rect">
            <a:avLst/>
          </a:prstGeom>
          <a:solidFill>
            <a:schemeClr val="accent3"/>
          </a:solidFill>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109"/>
            <a:r>
              <a:rPr lang="en-US" sz="1632" b="1" dirty="0">
                <a:solidFill>
                  <a:prstClr val="white"/>
                </a:solidFill>
                <a:latin typeface="Segoe UI Light" pitchFamily="34" charset="0"/>
              </a:rPr>
              <a:t>Queries &amp; business logic run at native-code speed</a:t>
            </a:r>
          </a:p>
        </p:txBody>
      </p:sp>
      <p:sp>
        <p:nvSpPr>
          <p:cNvPr id="44" name="Rectangle 43"/>
          <p:cNvSpPr/>
          <p:nvPr/>
        </p:nvSpPr>
        <p:spPr>
          <a:xfrm>
            <a:off x="1710655" y="1223621"/>
            <a:ext cx="289891" cy="84778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vert270" lIns="0" rIns="0" rtlCol="0" anchor="ctr"/>
          <a:lstStyle/>
          <a:p>
            <a:pPr algn="ctr" defTabSz="466109"/>
            <a:r>
              <a:rPr lang="en-US" sz="1428" b="1" dirty="0">
                <a:solidFill>
                  <a:prstClr val="black"/>
                </a:solidFill>
                <a:latin typeface="Segoe UI Light" pitchFamily="34" charset="0"/>
              </a:rPr>
              <a:t>Principles</a:t>
            </a:r>
            <a:endParaRPr lang="en-US" sz="1428" dirty="0">
              <a:solidFill>
                <a:prstClr val="black"/>
              </a:solidFill>
              <a:latin typeface="Segoe UI Light" pitchFamily="34" charset="0"/>
            </a:endParaRPr>
          </a:p>
        </p:txBody>
      </p:sp>
      <p:sp>
        <p:nvSpPr>
          <p:cNvPr id="46" name="Rectangle 45"/>
          <p:cNvSpPr/>
          <p:nvPr/>
        </p:nvSpPr>
        <p:spPr>
          <a:xfrm>
            <a:off x="2123303" y="1223621"/>
            <a:ext cx="2030656" cy="847785"/>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09"/>
            <a:r>
              <a:rPr lang="en-US" sz="1632" b="1" dirty="0">
                <a:solidFill>
                  <a:prstClr val="white"/>
                </a:solidFill>
                <a:latin typeface="Segoe UI Light" pitchFamily="34" charset="0"/>
              </a:rPr>
              <a:t>Performance-critical data fits in memory</a:t>
            </a:r>
          </a:p>
        </p:txBody>
      </p:sp>
      <p:sp>
        <p:nvSpPr>
          <p:cNvPr id="47" name="Rectangle 46"/>
          <p:cNvSpPr/>
          <p:nvPr/>
        </p:nvSpPr>
        <p:spPr>
          <a:xfrm>
            <a:off x="6454679" y="1238072"/>
            <a:ext cx="2051565" cy="833334"/>
          </a:xfrm>
          <a:prstGeom prst="rect">
            <a:avLst/>
          </a:prstGeom>
          <a:solidFill>
            <a:schemeClr val="accent1"/>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09"/>
            <a:r>
              <a:rPr lang="en-US" sz="1632" b="1" dirty="0">
                <a:solidFill>
                  <a:prstClr val="white"/>
                </a:solidFill>
                <a:latin typeface="Segoe UI Light" pitchFamily="34" charset="0"/>
              </a:rPr>
              <a:t>Conflicts are Rare</a:t>
            </a:r>
          </a:p>
        </p:txBody>
      </p:sp>
      <p:sp>
        <p:nvSpPr>
          <p:cNvPr id="48" name="Rectangle 47"/>
          <p:cNvSpPr/>
          <p:nvPr/>
        </p:nvSpPr>
        <p:spPr>
          <a:xfrm>
            <a:off x="4285683" y="1223621"/>
            <a:ext cx="2051564" cy="847785"/>
          </a:xfrm>
          <a:prstGeom prst="rect">
            <a:avLst/>
          </a:prstGeom>
          <a:solidFill>
            <a:schemeClr val="accent1"/>
          </a:solidFill>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09"/>
            <a:r>
              <a:rPr lang="en-US" sz="1632" b="1" dirty="0">
                <a:solidFill>
                  <a:prstClr val="white"/>
                </a:solidFill>
                <a:latin typeface="Segoe UI Light" pitchFamily="34" charset="0"/>
              </a:rPr>
              <a:t>Push</a:t>
            </a:r>
            <a:r>
              <a:rPr lang="en-US" sz="1632" b="1">
                <a:solidFill>
                  <a:prstClr val="white"/>
                </a:solidFill>
                <a:latin typeface="Segoe UI Light" pitchFamily="34" charset="0"/>
              </a:rPr>
              <a:t> decisions to </a:t>
            </a:r>
            <a:r>
              <a:rPr lang="en-US" sz="1632" b="1" dirty="0">
                <a:solidFill>
                  <a:prstClr val="white"/>
                </a:solidFill>
                <a:latin typeface="Segoe UI Light" pitchFamily="34" charset="0"/>
              </a:rPr>
              <a:t>compilation time</a:t>
            </a:r>
          </a:p>
        </p:txBody>
      </p:sp>
      <p:sp>
        <p:nvSpPr>
          <p:cNvPr id="22" name="Rectangle 21"/>
          <p:cNvSpPr/>
          <p:nvPr/>
        </p:nvSpPr>
        <p:spPr>
          <a:xfrm>
            <a:off x="8624947" y="1223619"/>
            <a:ext cx="2030656" cy="847785"/>
          </a:xfrm>
          <a:prstGeom prst="rect">
            <a:avLst/>
          </a:prstGeom>
          <a:solidFill>
            <a:schemeClr val="accent1"/>
          </a:solidFill>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09"/>
            <a:r>
              <a:rPr lang="en-US" sz="1632" b="1">
                <a:solidFill>
                  <a:prstClr val="white"/>
                </a:solidFill>
                <a:latin typeface="Segoe UI Light" pitchFamily="34" charset="0"/>
              </a:rPr>
              <a:t>Built-In</a:t>
            </a:r>
            <a:endParaRPr lang="en-US" sz="1632" b="1" dirty="0">
              <a:solidFill>
                <a:prstClr val="white"/>
              </a:solidFill>
              <a:latin typeface="Segoe UI Light" pitchFamily="34" charset="0"/>
            </a:endParaRPr>
          </a:p>
        </p:txBody>
      </p:sp>
    </p:spTree>
    <p:extLst>
      <p:ext uri="{BB962C8B-B14F-4D97-AF65-F5344CB8AC3E}">
        <p14:creationId xmlns:p14="http://schemas.microsoft.com/office/powerpoint/2010/main" val="1267959302"/>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Flowchart: Magnetic Disk 43"/>
          <p:cNvSpPr/>
          <p:nvPr/>
        </p:nvSpPr>
        <p:spPr>
          <a:xfrm>
            <a:off x="3575861" y="5095826"/>
            <a:ext cx="1785545" cy="1199246"/>
          </a:xfrm>
          <a:prstGeom prst="flowChartMagneticDisk">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tIns="93223" bIns="372891" rtlCol="0" anchor="ctr"/>
          <a:lstStyle/>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r>
              <a:rPr lang="en-US" sz="1122" b="1" dirty="0">
                <a:solidFill>
                  <a:prstClr val="black"/>
                </a:solidFill>
                <a:latin typeface="Segoe UI Light" pitchFamily="34" charset="0"/>
              </a:rPr>
              <a:t>Memory-optimized Table </a:t>
            </a:r>
            <a:r>
              <a:rPr lang="en-US" sz="1122" b="1" dirty="0" err="1">
                <a:solidFill>
                  <a:prstClr val="black"/>
                </a:solidFill>
                <a:latin typeface="Segoe UI Light" pitchFamily="34" charset="0"/>
              </a:rPr>
              <a:t>Filegroup</a:t>
            </a:r>
            <a:endParaRPr lang="en-US" sz="1122" dirty="0">
              <a:solidFill>
                <a:prstClr val="black"/>
              </a:solidFill>
              <a:latin typeface="Segoe UI Light" pitchFamily="34" charset="0"/>
            </a:endParaRPr>
          </a:p>
        </p:txBody>
      </p:sp>
      <p:sp>
        <p:nvSpPr>
          <p:cNvPr id="5" name="Flowchart: Magnetic Disk 4"/>
          <p:cNvSpPr/>
          <p:nvPr/>
        </p:nvSpPr>
        <p:spPr>
          <a:xfrm>
            <a:off x="7908211" y="5095536"/>
            <a:ext cx="1785545" cy="1197898"/>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93223" bIns="372891" rtlCol="0" anchor="ctr"/>
          <a:lstStyle/>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r>
              <a:rPr lang="en-US" sz="1122" b="1" dirty="0">
                <a:solidFill>
                  <a:prstClr val="black"/>
                </a:solidFill>
                <a:latin typeface="Segoe UI Light" pitchFamily="34" charset="0"/>
              </a:rPr>
              <a:t>Data </a:t>
            </a:r>
            <a:r>
              <a:rPr lang="en-US" sz="1122" b="1" dirty="0" err="1">
                <a:solidFill>
                  <a:prstClr val="black"/>
                </a:solidFill>
                <a:latin typeface="Segoe UI Light" pitchFamily="34" charset="0"/>
              </a:rPr>
              <a:t>Filegroup</a:t>
            </a:r>
            <a:endParaRPr lang="en-US" sz="1122" dirty="0">
              <a:solidFill>
                <a:prstClr val="black"/>
              </a:solidFill>
              <a:latin typeface="Segoe UI Light" pitchFamily="34" charset="0"/>
            </a:endParaRPr>
          </a:p>
        </p:txBody>
      </p:sp>
      <p:sp>
        <p:nvSpPr>
          <p:cNvPr id="4" name="Rectangle 3"/>
          <p:cNvSpPr/>
          <p:nvPr/>
        </p:nvSpPr>
        <p:spPr>
          <a:xfrm>
            <a:off x="3491612" y="2279598"/>
            <a:ext cx="6188666" cy="24952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lIns="559417" tIns="93223" rIns="0" bIns="139854" rtlCol="0" anchor="b" anchorCtr="0"/>
          <a:lstStyle/>
          <a:p>
            <a:pPr algn="ctr" defTabSz="466117"/>
            <a:r>
              <a:rPr lang="en-US" sz="1224" dirty="0">
                <a:solidFill>
                  <a:schemeClr val="bg1"/>
                </a:solidFill>
                <a:latin typeface="Segoe UI Light" pitchFamily="34" charset="0"/>
              </a:rPr>
              <a:t>SQL Server.exe</a:t>
            </a:r>
          </a:p>
        </p:txBody>
      </p:sp>
      <p:sp>
        <p:nvSpPr>
          <p:cNvPr id="11" name="Rectangle 10"/>
          <p:cNvSpPr/>
          <p:nvPr/>
        </p:nvSpPr>
        <p:spPr>
          <a:xfrm>
            <a:off x="3643342" y="3352870"/>
            <a:ext cx="2547226" cy="1265382"/>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lIns="0" tIns="1305120" rIns="0" bIns="186446" rtlCol="0" anchor="b" anchorCtr="1"/>
          <a:lstStyle/>
          <a:p>
            <a:pPr algn="ctr" defTabSz="466117"/>
            <a:r>
              <a:rPr lang="en-US" sz="1224" b="1" dirty="0">
                <a:solidFill>
                  <a:prstClr val="black"/>
                </a:solidFill>
                <a:latin typeface="Segoe UI Light" pitchFamily="34" charset="0"/>
              </a:rPr>
              <a:t>Hekaton Engine: </a:t>
            </a:r>
            <a:r>
              <a:rPr lang="en-US" sz="1224" b="1" dirty="0" err="1">
                <a:solidFill>
                  <a:prstClr val="black"/>
                </a:solidFill>
                <a:latin typeface="Segoe UI Light" pitchFamily="34" charset="0"/>
              </a:rPr>
              <a:t>Memory_optimized</a:t>
            </a:r>
            <a:r>
              <a:rPr lang="en-US" sz="1224" b="1" dirty="0">
                <a:solidFill>
                  <a:prstClr val="black"/>
                </a:solidFill>
                <a:latin typeface="Segoe UI Light" pitchFamily="34" charset="0"/>
              </a:rPr>
              <a:t> Tables &amp; Indexes</a:t>
            </a:r>
          </a:p>
        </p:txBody>
      </p:sp>
      <p:sp>
        <p:nvSpPr>
          <p:cNvPr id="70" name="Rectangle 69"/>
          <p:cNvSpPr/>
          <p:nvPr/>
        </p:nvSpPr>
        <p:spPr>
          <a:xfrm>
            <a:off x="3491350" y="1996555"/>
            <a:ext cx="6188666" cy="268972"/>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93223" rIns="93223" bIns="93223" rtlCol="0" anchor="ctr"/>
          <a:lstStyle/>
          <a:p>
            <a:pPr algn="ctr" defTabSz="466117"/>
            <a:r>
              <a:rPr lang="en-US" sz="1224" b="1" dirty="0">
                <a:solidFill>
                  <a:prstClr val="black"/>
                </a:solidFill>
                <a:latin typeface="Segoe UI Light" pitchFamily="34" charset="0"/>
              </a:rPr>
              <a:t>TDS Handler and Session Management</a:t>
            </a:r>
          </a:p>
        </p:txBody>
      </p:sp>
      <p:sp>
        <p:nvSpPr>
          <p:cNvPr id="2" name="Title 1"/>
          <p:cNvSpPr>
            <a:spLocks noGrp="1"/>
          </p:cNvSpPr>
          <p:nvPr>
            <p:ph type="title"/>
          </p:nvPr>
        </p:nvSpPr>
        <p:spPr/>
        <p:txBody>
          <a:bodyPr>
            <a:noAutofit/>
          </a:bodyPr>
          <a:lstStyle/>
          <a:p>
            <a:r>
              <a:rPr lang="en-US" sz="4000" dirty="0"/>
              <a:t>In-Memory OLTP: Integration and Application Migration</a:t>
            </a:r>
          </a:p>
        </p:txBody>
      </p:sp>
      <p:sp>
        <p:nvSpPr>
          <p:cNvPr id="15" name="Rectangle 14"/>
          <p:cNvSpPr/>
          <p:nvPr/>
        </p:nvSpPr>
        <p:spPr>
          <a:xfrm>
            <a:off x="3643341" y="2707587"/>
            <a:ext cx="1163730" cy="553372"/>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Native-Compiled SPs and Schema</a:t>
            </a:r>
          </a:p>
        </p:txBody>
      </p:sp>
      <p:cxnSp>
        <p:nvCxnSpPr>
          <p:cNvPr id="17" name="Straight Arrow Connector 16"/>
          <p:cNvCxnSpPr>
            <a:stCxn id="15" idx="2"/>
            <a:endCxn id="11" idx="0"/>
          </p:cNvCxnSpPr>
          <p:nvPr/>
        </p:nvCxnSpPr>
        <p:spPr>
          <a:xfrm>
            <a:off x="4225207" y="3260959"/>
            <a:ext cx="691749" cy="91911"/>
          </a:xfrm>
          <a:prstGeom prst="straightConnector1">
            <a:avLst/>
          </a:prstGeom>
          <a:ln w="22225">
            <a:solidFill>
              <a:schemeClr val="accent1"/>
            </a:solidFill>
            <a:headEnd type="none"/>
            <a:tailEnd type="arrow"/>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7653000" y="3479593"/>
            <a:ext cx="1956645" cy="1263251"/>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defTabSz="466117"/>
            <a:endParaRPr lang="en-US" sz="1224" dirty="0">
              <a:solidFill>
                <a:prstClr val="white"/>
              </a:solidFill>
              <a:latin typeface="Segoe UI Light" pitchFamily="34" charset="0"/>
            </a:endParaRPr>
          </a:p>
          <a:p>
            <a:pPr algn="ctr" defTabSz="466117"/>
            <a:endParaRPr lang="en-US" sz="1224" dirty="0">
              <a:solidFill>
                <a:prstClr val="white"/>
              </a:solidFill>
              <a:latin typeface="Segoe UI Light" pitchFamily="34" charset="0"/>
            </a:endParaRPr>
          </a:p>
          <a:p>
            <a:pPr algn="ctr" defTabSz="466117"/>
            <a:endParaRPr lang="en-US" sz="1224" dirty="0">
              <a:solidFill>
                <a:prstClr val="white"/>
              </a:solidFill>
              <a:latin typeface="Segoe UI Light" pitchFamily="34" charset="0"/>
            </a:endParaRPr>
          </a:p>
          <a:p>
            <a:pPr algn="ctr" defTabSz="466117"/>
            <a:endParaRPr lang="en-US" sz="1224" dirty="0">
              <a:solidFill>
                <a:prstClr val="white"/>
              </a:solidFill>
              <a:latin typeface="Segoe UI Light" pitchFamily="34" charset="0"/>
            </a:endParaRPr>
          </a:p>
          <a:p>
            <a:pPr algn="ctr" defTabSz="466117"/>
            <a:endParaRPr lang="en-US" sz="1224" dirty="0">
              <a:solidFill>
                <a:prstClr val="white"/>
              </a:solidFill>
              <a:latin typeface="Segoe UI Light" pitchFamily="34" charset="0"/>
            </a:endParaRPr>
          </a:p>
          <a:p>
            <a:pPr algn="ctr" defTabSz="466117"/>
            <a:r>
              <a:rPr lang="en-US" sz="1224" b="1" dirty="0">
                <a:solidFill>
                  <a:prstClr val="black"/>
                </a:solidFill>
                <a:latin typeface="Segoe UI Light" pitchFamily="34" charset="0"/>
              </a:rPr>
              <a:t>Buffer Pool</a:t>
            </a:r>
            <a:endParaRPr lang="en-US" sz="1224" dirty="0">
              <a:solidFill>
                <a:prstClr val="black"/>
              </a:solidFill>
              <a:latin typeface="Segoe UI Light" pitchFamily="34" charset="0"/>
            </a:endParaRPr>
          </a:p>
        </p:txBody>
      </p:sp>
      <p:sp>
        <p:nvSpPr>
          <p:cNvPr id="21" name="Rectangle 20"/>
          <p:cNvSpPr/>
          <p:nvPr/>
        </p:nvSpPr>
        <p:spPr>
          <a:xfrm>
            <a:off x="7652765" y="2398785"/>
            <a:ext cx="1953791" cy="356666"/>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93223" rIns="93223" bIns="93223" rtlCol="0" anchor="ctr"/>
          <a:lstStyle/>
          <a:p>
            <a:pPr algn="ctr" defTabSz="466117"/>
            <a:r>
              <a:rPr lang="en-US" sz="1224" b="1" dirty="0">
                <a:solidFill>
                  <a:prstClr val="black"/>
                </a:solidFill>
                <a:latin typeface="Segoe UI Light" pitchFamily="34" charset="0"/>
              </a:rPr>
              <a:t>Execution Plan cache for ad-hoc T-SQL and SPs</a:t>
            </a:r>
          </a:p>
        </p:txBody>
      </p:sp>
      <p:sp>
        <p:nvSpPr>
          <p:cNvPr id="32" name="Rectangle 31"/>
          <p:cNvSpPr/>
          <p:nvPr/>
        </p:nvSpPr>
        <p:spPr>
          <a:xfrm>
            <a:off x="4138432" y="1626462"/>
            <a:ext cx="5057677" cy="241913"/>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white"/>
                </a:solidFill>
                <a:latin typeface="Segoe UI Light" pitchFamily="34" charset="0"/>
              </a:rPr>
              <a:t>Application</a:t>
            </a:r>
          </a:p>
        </p:txBody>
      </p:sp>
      <p:sp>
        <p:nvSpPr>
          <p:cNvPr id="41" name="Flowchart: Magnetic Disk 40"/>
          <p:cNvSpPr/>
          <p:nvPr/>
        </p:nvSpPr>
        <p:spPr>
          <a:xfrm>
            <a:off x="5624899" y="5095536"/>
            <a:ext cx="1669747" cy="1197898"/>
          </a:xfrm>
          <a:prstGeom prst="flowChartMagneticDisk">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69927" bIns="419562" rtlCol="0" anchor="ctr"/>
          <a:lstStyle/>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endParaRPr lang="en-US" sz="1122" dirty="0">
              <a:solidFill>
                <a:prstClr val="black"/>
              </a:solidFill>
              <a:latin typeface="Segoe UI Light" pitchFamily="34" charset="0"/>
            </a:endParaRPr>
          </a:p>
          <a:p>
            <a:pPr algn="ctr" defTabSz="466117"/>
            <a:r>
              <a:rPr lang="en-US" sz="1122" b="1" dirty="0">
                <a:solidFill>
                  <a:prstClr val="black"/>
                </a:solidFill>
                <a:latin typeface="Segoe UI Light" pitchFamily="34" charset="0"/>
              </a:rPr>
              <a:t>Transaction Log</a:t>
            </a:r>
            <a:endParaRPr lang="en-US" sz="1122" dirty="0">
              <a:solidFill>
                <a:prstClr val="black"/>
              </a:solidFill>
              <a:latin typeface="Segoe UI Light" pitchFamily="34" charset="0"/>
            </a:endParaRPr>
          </a:p>
        </p:txBody>
      </p:sp>
      <p:sp>
        <p:nvSpPr>
          <p:cNvPr id="3" name="TextBox 2"/>
          <p:cNvSpPr txBox="1"/>
          <p:nvPr/>
        </p:nvSpPr>
        <p:spPr>
          <a:xfrm>
            <a:off x="6690247" y="3440570"/>
            <a:ext cx="743236" cy="478442"/>
          </a:xfrm>
          <a:prstGeom prst="rect">
            <a:avLst/>
          </a:prstGeom>
          <a:solidFill>
            <a:schemeClr val="tx2"/>
          </a:solidFill>
        </p:spPr>
        <p:style>
          <a:lnRef idx="1">
            <a:schemeClr val="accent4"/>
          </a:lnRef>
          <a:fillRef idx="3">
            <a:schemeClr val="accent4"/>
          </a:fillRef>
          <a:effectRef idx="2">
            <a:schemeClr val="accent4"/>
          </a:effectRef>
          <a:fontRef idx="minor">
            <a:schemeClr val="lt1"/>
          </a:fontRef>
        </p:style>
        <p:txBody>
          <a:bodyPr wrap="square" rtlCol="0">
            <a:spAutoFit/>
          </a:bodyPr>
          <a:lstStyle/>
          <a:p>
            <a:pPr defTabSz="466117"/>
            <a:r>
              <a:rPr lang="en-US" sz="1224" dirty="0">
                <a:solidFill>
                  <a:prstClr val="black"/>
                </a:solidFill>
                <a:latin typeface="Segoe UI Light" pitchFamily="34" charset="0"/>
              </a:rPr>
              <a:t>Query </a:t>
            </a:r>
            <a:r>
              <a:rPr lang="en-US" sz="1224" dirty="0" err="1">
                <a:solidFill>
                  <a:prstClr val="black"/>
                </a:solidFill>
                <a:latin typeface="Segoe UI Light" pitchFamily="34" charset="0"/>
              </a:rPr>
              <a:t>Interop</a:t>
            </a:r>
            <a:endParaRPr lang="en-US" sz="1224" dirty="0">
              <a:solidFill>
                <a:prstClr val="black"/>
              </a:solidFill>
              <a:latin typeface="Segoe UI Light" pitchFamily="34" charset="0"/>
            </a:endParaRPr>
          </a:p>
        </p:txBody>
      </p:sp>
      <p:sp>
        <p:nvSpPr>
          <p:cNvPr id="16" name="TextBox 15"/>
          <p:cNvSpPr txBox="1"/>
          <p:nvPr/>
        </p:nvSpPr>
        <p:spPr>
          <a:xfrm>
            <a:off x="4788056" y="3410211"/>
            <a:ext cx="1227228" cy="478442"/>
          </a:xfrm>
          <a:prstGeom prst="rect">
            <a:avLst/>
          </a:prstGeom>
          <a:noFill/>
          <a:scene3d>
            <a:camera prst="orthographicFront"/>
            <a:lightRig rig="threePt" dir="t"/>
          </a:scene3d>
          <a:sp3d>
            <a:bevelT/>
          </a:sp3d>
        </p:spPr>
        <p:txBody>
          <a:bodyPr wrap="square" rtlCol="0">
            <a:spAutoFit/>
          </a:bodyPr>
          <a:lstStyle/>
          <a:p>
            <a:pPr defTabSz="466117"/>
            <a:r>
              <a:rPr lang="en-US" sz="1224" dirty="0">
                <a:solidFill>
                  <a:prstClr val="black"/>
                </a:solidFill>
                <a:latin typeface="Segoe UI Light" pitchFamily="34" charset="0"/>
              </a:rPr>
              <a:t>Non-durable Table option</a:t>
            </a:r>
          </a:p>
        </p:txBody>
      </p:sp>
      <p:sp>
        <p:nvSpPr>
          <p:cNvPr id="50" name="Rectangle 49"/>
          <p:cNvSpPr/>
          <p:nvPr/>
        </p:nvSpPr>
        <p:spPr>
          <a:xfrm>
            <a:off x="7741050" y="3515712"/>
            <a:ext cx="359902" cy="3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T1</a:t>
            </a:r>
          </a:p>
        </p:txBody>
      </p:sp>
      <p:sp>
        <p:nvSpPr>
          <p:cNvPr id="54" name="Rectangle 53"/>
          <p:cNvSpPr/>
          <p:nvPr/>
        </p:nvSpPr>
        <p:spPr>
          <a:xfrm>
            <a:off x="8682042" y="3523166"/>
            <a:ext cx="359902" cy="3443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T3</a:t>
            </a:r>
          </a:p>
        </p:txBody>
      </p:sp>
      <p:sp>
        <p:nvSpPr>
          <p:cNvPr id="58" name="Rectangle 57"/>
          <p:cNvSpPr/>
          <p:nvPr/>
        </p:nvSpPr>
        <p:spPr>
          <a:xfrm>
            <a:off x="8218937" y="3516206"/>
            <a:ext cx="359902" cy="3443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T2</a:t>
            </a:r>
          </a:p>
        </p:txBody>
      </p:sp>
      <p:sp>
        <p:nvSpPr>
          <p:cNvPr id="60" name="Rectangle 59"/>
          <p:cNvSpPr/>
          <p:nvPr/>
        </p:nvSpPr>
        <p:spPr>
          <a:xfrm>
            <a:off x="7745043" y="3936994"/>
            <a:ext cx="359902" cy="344368"/>
          </a:xfrm>
          <a:prstGeom prst="rect">
            <a:avLst/>
          </a:prstGeom>
          <a:pattFill prst="open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T1</a:t>
            </a:r>
          </a:p>
        </p:txBody>
      </p:sp>
      <p:sp>
        <p:nvSpPr>
          <p:cNvPr id="61" name="Rectangle 60"/>
          <p:cNvSpPr/>
          <p:nvPr/>
        </p:nvSpPr>
        <p:spPr>
          <a:xfrm>
            <a:off x="8686032" y="3944447"/>
            <a:ext cx="359902" cy="344368"/>
          </a:xfrm>
          <a:prstGeom prst="rect">
            <a:avLst/>
          </a:prstGeom>
          <a:pattFill prst="openDmnd">
            <a:fgClr>
              <a:srgbClr val="7030A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T3</a:t>
            </a:r>
          </a:p>
        </p:txBody>
      </p:sp>
      <p:sp>
        <p:nvSpPr>
          <p:cNvPr id="63" name="Rectangle 62"/>
          <p:cNvSpPr/>
          <p:nvPr/>
        </p:nvSpPr>
        <p:spPr>
          <a:xfrm>
            <a:off x="8222929" y="3937487"/>
            <a:ext cx="359902" cy="344368"/>
          </a:xfrm>
          <a:prstGeom prst="rect">
            <a:avLst/>
          </a:prstGeom>
          <a:pattFill prst="openDmnd">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T2</a:t>
            </a:r>
          </a:p>
        </p:txBody>
      </p:sp>
      <p:sp>
        <p:nvSpPr>
          <p:cNvPr id="65" name="Rectangle 64"/>
          <p:cNvSpPr/>
          <p:nvPr/>
        </p:nvSpPr>
        <p:spPr>
          <a:xfrm>
            <a:off x="8122735" y="5169061"/>
            <a:ext cx="359902" cy="3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T1</a:t>
            </a:r>
          </a:p>
        </p:txBody>
      </p:sp>
      <p:sp>
        <p:nvSpPr>
          <p:cNvPr id="66" name="Rectangle 65"/>
          <p:cNvSpPr/>
          <p:nvPr/>
        </p:nvSpPr>
        <p:spPr>
          <a:xfrm>
            <a:off x="9063738" y="5176516"/>
            <a:ext cx="359902" cy="3443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T3</a:t>
            </a:r>
          </a:p>
        </p:txBody>
      </p:sp>
      <p:sp>
        <p:nvSpPr>
          <p:cNvPr id="68" name="Rectangle 67"/>
          <p:cNvSpPr/>
          <p:nvPr/>
        </p:nvSpPr>
        <p:spPr>
          <a:xfrm>
            <a:off x="8600624" y="5169555"/>
            <a:ext cx="359902" cy="3443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T2</a:t>
            </a:r>
          </a:p>
        </p:txBody>
      </p:sp>
      <p:sp>
        <p:nvSpPr>
          <p:cNvPr id="69" name="Rectangle 68"/>
          <p:cNvSpPr/>
          <p:nvPr/>
        </p:nvSpPr>
        <p:spPr>
          <a:xfrm>
            <a:off x="8126741" y="5590342"/>
            <a:ext cx="359902" cy="344368"/>
          </a:xfrm>
          <a:prstGeom prst="rect">
            <a:avLst/>
          </a:prstGeom>
          <a:pattFill prst="open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T1</a:t>
            </a:r>
          </a:p>
        </p:txBody>
      </p:sp>
      <p:sp>
        <p:nvSpPr>
          <p:cNvPr id="71" name="Rectangle 70"/>
          <p:cNvSpPr/>
          <p:nvPr/>
        </p:nvSpPr>
        <p:spPr>
          <a:xfrm>
            <a:off x="9067721" y="5597797"/>
            <a:ext cx="359902" cy="344368"/>
          </a:xfrm>
          <a:prstGeom prst="rect">
            <a:avLst/>
          </a:prstGeom>
          <a:pattFill prst="openDmnd">
            <a:fgClr>
              <a:srgbClr val="7030A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T3</a:t>
            </a:r>
          </a:p>
        </p:txBody>
      </p:sp>
      <p:sp>
        <p:nvSpPr>
          <p:cNvPr id="74" name="Rectangle 73"/>
          <p:cNvSpPr/>
          <p:nvPr/>
        </p:nvSpPr>
        <p:spPr>
          <a:xfrm>
            <a:off x="8604627" y="5590836"/>
            <a:ext cx="359902" cy="344368"/>
          </a:xfrm>
          <a:prstGeom prst="rect">
            <a:avLst/>
          </a:prstGeom>
          <a:pattFill prst="openDmnd">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T2</a:t>
            </a:r>
          </a:p>
        </p:txBody>
      </p:sp>
      <p:sp>
        <p:nvSpPr>
          <p:cNvPr id="33" name="TextBox 32"/>
          <p:cNvSpPr txBox="1"/>
          <p:nvPr/>
        </p:nvSpPr>
        <p:spPr>
          <a:xfrm>
            <a:off x="9011907" y="3605835"/>
            <a:ext cx="560159" cy="286306"/>
          </a:xfrm>
          <a:prstGeom prst="rect">
            <a:avLst/>
          </a:prstGeom>
          <a:noFill/>
        </p:spPr>
        <p:txBody>
          <a:bodyPr wrap="square" rIns="0" rtlCol="0">
            <a:spAutoFit/>
          </a:bodyPr>
          <a:lstStyle/>
          <a:p>
            <a:pPr defTabSz="466117"/>
            <a:r>
              <a:rPr lang="en-US" sz="1224" b="1" dirty="0">
                <a:solidFill>
                  <a:prstClr val="black"/>
                </a:solidFill>
                <a:latin typeface="Segoe UI Light" pitchFamily="34" charset="0"/>
              </a:rPr>
              <a:t>Tables</a:t>
            </a:r>
            <a:endParaRPr lang="en-US" sz="1224" dirty="0">
              <a:solidFill>
                <a:prstClr val="black"/>
              </a:solidFill>
              <a:latin typeface="Segoe UI Light" pitchFamily="34" charset="0"/>
            </a:endParaRPr>
          </a:p>
        </p:txBody>
      </p:sp>
      <p:sp>
        <p:nvSpPr>
          <p:cNvPr id="75" name="TextBox 74"/>
          <p:cNvSpPr txBox="1"/>
          <p:nvPr/>
        </p:nvSpPr>
        <p:spPr>
          <a:xfrm>
            <a:off x="8998109" y="4012469"/>
            <a:ext cx="636859" cy="286306"/>
          </a:xfrm>
          <a:prstGeom prst="rect">
            <a:avLst/>
          </a:prstGeom>
          <a:noFill/>
        </p:spPr>
        <p:txBody>
          <a:bodyPr wrap="square" rIns="0" rtlCol="0">
            <a:spAutoFit/>
          </a:bodyPr>
          <a:lstStyle/>
          <a:p>
            <a:pPr defTabSz="466117"/>
            <a:r>
              <a:rPr lang="en-US" sz="1224" b="1" dirty="0">
                <a:solidFill>
                  <a:prstClr val="black"/>
                </a:solidFill>
                <a:latin typeface="Segoe UI Light" pitchFamily="34" charset="0"/>
              </a:rPr>
              <a:t>Indexes</a:t>
            </a:r>
            <a:endParaRPr lang="en-US" sz="1224" dirty="0">
              <a:solidFill>
                <a:prstClr val="black"/>
              </a:solidFill>
              <a:latin typeface="Segoe UI Light" pitchFamily="34" charset="0"/>
            </a:endParaRPr>
          </a:p>
        </p:txBody>
      </p:sp>
      <p:sp>
        <p:nvSpPr>
          <p:cNvPr id="77" name="Rectangle 76"/>
          <p:cNvSpPr/>
          <p:nvPr/>
        </p:nvSpPr>
        <p:spPr>
          <a:xfrm>
            <a:off x="7652777" y="2866658"/>
            <a:ext cx="1953792" cy="343879"/>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93223" rIns="93223" bIns="93223" rtlCol="0" anchor="ctr"/>
          <a:lstStyle/>
          <a:p>
            <a:pPr algn="ctr" defTabSz="466117"/>
            <a:r>
              <a:rPr lang="en-US" sz="1224" b="1">
                <a:solidFill>
                  <a:prstClr val="black"/>
                </a:solidFill>
                <a:latin typeface="Segoe UI Light" pitchFamily="34" charset="0"/>
              </a:rPr>
              <a:t>T-SQL Interpreter</a:t>
            </a:r>
            <a:endParaRPr lang="en-US" sz="1224" b="1" dirty="0">
              <a:solidFill>
                <a:prstClr val="black"/>
              </a:solidFill>
              <a:latin typeface="Segoe UI Light" pitchFamily="34" charset="0"/>
            </a:endParaRPr>
          </a:p>
        </p:txBody>
      </p:sp>
      <p:cxnSp>
        <p:nvCxnSpPr>
          <p:cNvPr id="78" name="Elbow Connector 77"/>
          <p:cNvCxnSpPr>
            <a:stCxn id="21" idx="2"/>
            <a:endCxn id="77" idx="0"/>
          </p:cNvCxnSpPr>
          <p:nvPr/>
        </p:nvCxnSpPr>
        <p:spPr>
          <a:xfrm rot="16200000" flipH="1">
            <a:off x="8574064" y="2811047"/>
            <a:ext cx="111207" cy="14"/>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77" idx="1"/>
            <a:endCxn id="11" idx="3"/>
          </p:cNvCxnSpPr>
          <p:nvPr/>
        </p:nvCxnSpPr>
        <p:spPr>
          <a:xfrm rot="10800000" flipV="1">
            <a:off x="6190569" y="3038597"/>
            <a:ext cx="1462210" cy="946964"/>
          </a:xfrm>
          <a:prstGeom prst="bentConnector3">
            <a:avLst>
              <a:gd name="adj1" fmla="val 7727"/>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p:cNvCxnSpPr>
            <a:stCxn id="157" idx="2"/>
            <a:endCxn id="18" idx="0"/>
          </p:cNvCxnSpPr>
          <p:nvPr/>
        </p:nvCxnSpPr>
        <p:spPr>
          <a:xfrm rot="16200000" flipH="1">
            <a:off x="8577760" y="3426030"/>
            <a:ext cx="105479" cy="1648"/>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6778519" y="1868375"/>
            <a:ext cx="4" cy="128180"/>
          </a:xfrm>
          <a:prstGeom prst="straightConnector1">
            <a:avLst/>
          </a:prstGeom>
          <a:ln w="22225">
            <a:solidFill>
              <a:schemeClr val="tx1"/>
            </a:solidFill>
            <a:headEnd type="none"/>
            <a:tailEnd type="arrow"/>
          </a:ln>
        </p:spPr>
        <p:style>
          <a:lnRef idx="1">
            <a:schemeClr val="accent1"/>
          </a:lnRef>
          <a:fillRef idx="0">
            <a:schemeClr val="accent1"/>
          </a:fillRef>
          <a:effectRef idx="0">
            <a:schemeClr val="accent1"/>
          </a:effectRef>
          <a:fontRef idx="minor">
            <a:schemeClr val="tx1"/>
          </a:fontRef>
        </p:style>
      </p:cxnSp>
      <p:sp>
        <p:nvSpPr>
          <p:cNvPr id="110" name="Rectangle 109"/>
          <p:cNvSpPr/>
          <p:nvPr/>
        </p:nvSpPr>
        <p:spPr>
          <a:xfrm>
            <a:off x="5851652" y="5175821"/>
            <a:ext cx="359902" cy="3443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T1</a:t>
            </a:r>
          </a:p>
        </p:txBody>
      </p:sp>
      <p:sp>
        <p:nvSpPr>
          <p:cNvPr id="111" name="Rectangle 110"/>
          <p:cNvSpPr/>
          <p:nvPr/>
        </p:nvSpPr>
        <p:spPr>
          <a:xfrm>
            <a:off x="6792628" y="5183275"/>
            <a:ext cx="359902" cy="34436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T3</a:t>
            </a:r>
          </a:p>
        </p:txBody>
      </p:sp>
      <p:sp>
        <p:nvSpPr>
          <p:cNvPr id="113" name="Rectangle 112"/>
          <p:cNvSpPr/>
          <p:nvPr/>
        </p:nvSpPr>
        <p:spPr>
          <a:xfrm>
            <a:off x="6329539" y="5176314"/>
            <a:ext cx="359902" cy="34436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T2</a:t>
            </a:r>
          </a:p>
        </p:txBody>
      </p:sp>
      <p:sp>
        <p:nvSpPr>
          <p:cNvPr id="114" name="Rectangle 113"/>
          <p:cNvSpPr/>
          <p:nvPr/>
        </p:nvSpPr>
        <p:spPr>
          <a:xfrm>
            <a:off x="5855643" y="5597101"/>
            <a:ext cx="359902" cy="344368"/>
          </a:xfrm>
          <a:prstGeom prst="rect">
            <a:avLst/>
          </a:prstGeom>
          <a:pattFill prst="openDmnd">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T1</a:t>
            </a:r>
          </a:p>
        </p:txBody>
      </p:sp>
      <p:sp>
        <p:nvSpPr>
          <p:cNvPr id="115" name="Rectangle 114"/>
          <p:cNvSpPr/>
          <p:nvPr/>
        </p:nvSpPr>
        <p:spPr>
          <a:xfrm>
            <a:off x="6796633" y="5604556"/>
            <a:ext cx="359902" cy="344368"/>
          </a:xfrm>
          <a:prstGeom prst="rect">
            <a:avLst/>
          </a:prstGeom>
          <a:pattFill prst="openDmnd">
            <a:fgClr>
              <a:srgbClr val="7030A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T3</a:t>
            </a:r>
          </a:p>
        </p:txBody>
      </p:sp>
      <p:sp>
        <p:nvSpPr>
          <p:cNvPr id="117" name="Rectangle 116"/>
          <p:cNvSpPr/>
          <p:nvPr/>
        </p:nvSpPr>
        <p:spPr>
          <a:xfrm>
            <a:off x="6333522" y="5597594"/>
            <a:ext cx="359902" cy="344368"/>
          </a:xfrm>
          <a:prstGeom prst="rect">
            <a:avLst/>
          </a:prstGeom>
          <a:pattFill prst="openDmnd">
            <a:fgClr>
              <a:srgbClr val="00B050"/>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T2</a:t>
            </a:r>
          </a:p>
        </p:txBody>
      </p:sp>
      <p:cxnSp>
        <p:nvCxnSpPr>
          <p:cNvPr id="127" name="Elbow Connector 126"/>
          <p:cNvCxnSpPr>
            <a:stCxn id="70" idx="2"/>
            <a:endCxn id="21" idx="0"/>
          </p:cNvCxnSpPr>
          <p:nvPr/>
        </p:nvCxnSpPr>
        <p:spPr>
          <a:xfrm rot="16200000" flipH="1">
            <a:off x="7541043" y="1310167"/>
            <a:ext cx="133258" cy="2043977"/>
          </a:xfrm>
          <a:prstGeom prst="bentConnector3">
            <a:avLst>
              <a:gd name="adj1" fmla="val 50000"/>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35" name="Elbow Connector 134"/>
          <p:cNvCxnSpPr>
            <a:endCxn id="15" idx="0"/>
          </p:cNvCxnSpPr>
          <p:nvPr/>
        </p:nvCxnSpPr>
        <p:spPr>
          <a:xfrm rot="10800000" flipV="1">
            <a:off x="4225206" y="2329350"/>
            <a:ext cx="2638637" cy="378237"/>
          </a:xfrm>
          <a:prstGeom prst="bentConnector2">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57" name="Rectangle 156"/>
          <p:cNvSpPr/>
          <p:nvPr/>
        </p:nvSpPr>
        <p:spPr>
          <a:xfrm>
            <a:off x="7652778" y="3210539"/>
            <a:ext cx="1953792" cy="163577"/>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93223" rIns="93223" bIns="93223" rtlCol="0" anchor="ctr"/>
          <a:lstStyle/>
          <a:p>
            <a:pPr algn="ctr" defTabSz="466117"/>
            <a:r>
              <a:rPr lang="en-US" sz="1224" b="1" dirty="0">
                <a:solidFill>
                  <a:prstClr val="black"/>
                </a:solidFill>
                <a:latin typeface="Segoe UI Light" pitchFamily="34" charset="0"/>
              </a:rPr>
              <a:t>Access Methods</a:t>
            </a:r>
          </a:p>
        </p:txBody>
      </p:sp>
      <p:cxnSp>
        <p:nvCxnSpPr>
          <p:cNvPr id="180" name="Elbow Connector 179"/>
          <p:cNvCxnSpPr>
            <a:stCxn id="77" idx="1"/>
            <a:endCxn id="15" idx="3"/>
          </p:cNvCxnSpPr>
          <p:nvPr/>
        </p:nvCxnSpPr>
        <p:spPr>
          <a:xfrm rot="10800000">
            <a:off x="4807071" y="2984273"/>
            <a:ext cx="2845707" cy="54324"/>
          </a:xfrm>
          <a:prstGeom prst="bentConnector3">
            <a:avLst>
              <a:gd name="adj1" fmla="val 93442"/>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199" name="Rectangle 198"/>
          <p:cNvSpPr/>
          <p:nvPr/>
        </p:nvSpPr>
        <p:spPr>
          <a:xfrm>
            <a:off x="6373393" y="2386355"/>
            <a:ext cx="989427" cy="597627"/>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93223" rIns="93223" bIns="93223" rtlCol="0" anchor="ctr"/>
          <a:lstStyle/>
          <a:p>
            <a:pPr algn="ctr" defTabSz="466117"/>
            <a:r>
              <a:rPr lang="en-US" sz="1224" b="1" dirty="0">
                <a:solidFill>
                  <a:prstClr val="black"/>
                </a:solidFill>
                <a:latin typeface="Segoe UI Light" pitchFamily="34" charset="0"/>
              </a:rPr>
              <a:t>Parser, Catalog, Optimizer</a:t>
            </a:r>
          </a:p>
        </p:txBody>
      </p:sp>
      <p:sp>
        <p:nvSpPr>
          <p:cNvPr id="206" name="Rectangle 205"/>
          <p:cNvSpPr/>
          <p:nvPr/>
        </p:nvSpPr>
        <p:spPr>
          <a:xfrm>
            <a:off x="5055490" y="2588936"/>
            <a:ext cx="1114651" cy="402411"/>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Hekaton Compiler</a:t>
            </a:r>
          </a:p>
        </p:txBody>
      </p:sp>
      <p:cxnSp>
        <p:nvCxnSpPr>
          <p:cNvPr id="207" name="Elbow Connector 206"/>
          <p:cNvCxnSpPr>
            <a:endCxn id="206" idx="3"/>
          </p:cNvCxnSpPr>
          <p:nvPr/>
        </p:nvCxnSpPr>
        <p:spPr>
          <a:xfrm rot="10800000">
            <a:off x="6170144" y="2790143"/>
            <a:ext cx="203250" cy="8304"/>
          </a:xfrm>
          <a:prstGeom prst="bentConnector3">
            <a:avLst>
              <a:gd name="adj1" fmla="val 50000"/>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5" name="Elbow Connector 214"/>
          <p:cNvCxnSpPr>
            <a:stCxn id="199" idx="3"/>
          </p:cNvCxnSpPr>
          <p:nvPr/>
        </p:nvCxnSpPr>
        <p:spPr>
          <a:xfrm flipV="1">
            <a:off x="7362820" y="2577120"/>
            <a:ext cx="377354" cy="108049"/>
          </a:xfrm>
          <a:prstGeom prst="bentConnector3">
            <a:avLst>
              <a:gd name="adj1" fmla="val 50000"/>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18" name="Elbow Connector 217"/>
          <p:cNvCxnSpPr>
            <a:stCxn id="206" idx="1"/>
            <a:endCxn id="15" idx="3"/>
          </p:cNvCxnSpPr>
          <p:nvPr/>
        </p:nvCxnSpPr>
        <p:spPr>
          <a:xfrm rot="10800000" flipV="1">
            <a:off x="4807072" y="2790142"/>
            <a:ext cx="248420" cy="194131"/>
          </a:xfrm>
          <a:prstGeom prst="bentConnector3">
            <a:avLst>
              <a:gd name="adj1" fmla="val 50000"/>
            </a:avLst>
          </a:prstGeom>
          <a:ln w="22225">
            <a:prstDash val="sysDash"/>
            <a:tailEnd type="triangle"/>
          </a:ln>
        </p:spPr>
        <p:style>
          <a:lnRef idx="1">
            <a:schemeClr val="accent1"/>
          </a:lnRef>
          <a:fillRef idx="0">
            <a:schemeClr val="accent1"/>
          </a:fillRef>
          <a:effectRef idx="0">
            <a:schemeClr val="accent1"/>
          </a:effectRef>
          <a:fontRef idx="minor">
            <a:schemeClr val="tx1"/>
          </a:fontRef>
        </p:style>
      </p:cxnSp>
      <p:sp>
        <p:nvSpPr>
          <p:cNvPr id="35" name="Rectangle 79"/>
          <p:cNvSpPr/>
          <p:nvPr/>
        </p:nvSpPr>
        <p:spPr>
          <a:xfrm>
            <a:off x="9793175" y="2915139"/>
            <a:ext cx="1006843" cy="44467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schemeClr val="tx1"/>
                </a:solidFill>
                <a:latin typeface="Segoe UI Light" pitchFamily="34" charset="0"/>
              </a:rPr>
              <a:t>Hekaton Component</a:t>
            </a:r>
          </a:p>
        </p:txBody>
      </p:sp>
      <p:sp>
        <p:nvSpPr>
          <p:cNvPr id="36" name="TextBox 80"/>
          <p:cNvSpPr txBox="1"/>
          <p:nvPr/>
        </p:nvSpPr>
        <p:spPr>
          <a:xfrm>
            <a:off x="9793175" y="2006537"/>
            <a:ext cx="1006843" cy="286306"/>
          </a:xfrm>
          <a:prstGeom prst="rect">
            <a:avLst/>
          </a:prstGeom>
          <a:solidFill>
            <a:schemeClr val="tx1"/>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defTabSz="466117"/>
            <a:r>
              <a:rPr lang="en-US" sz="1224" b="1" dirty="0">
                <a:solidFill>
                  <a:schemeClr val="bg1"/>
                </a:solidFill>
                <a:latin typeface="Segoe UI Light" pitchFamily="34" charset="0"/>
              </a:rPr>
              <a:t>Key</a:t>
            </a:r>
          </a:p>
        </p:txBody>
      </p:sp>
      <p:sp>
        <p:nvSpPr>
          <p:cNvPr id="37" name="Rectangle 81"/>
          <p:cNvSpPr/>
          <p:nvPr/>
        </p:nvSpPr>
        <p:spPr>
          <a:xfrm>
            <a:off x="9793188" y="2330818"/>
            <a:ext cx="1006830" cy="543950"/>
          </a:xfrm>
          <a:prstGeom prst="rect">
            <a:avLst/>
          </a:prstGeom>
          <a:solidFill>
            <a:srgbClr val="DDDDDD"/>
          </a:solidFill>
        </p:spPr>
        <p:style>
          <a:lnRef idx="2">
            <a:schemeClr val="accent1">
              <a:shade val="50000"/>
            </a:schemeClr>
          </a:lnRef>
          <a:fillRef idx="1">
            <a:schemeClr val="accent1"/>
          </a:fillRef>
          <a:effectRef idx="0">
            <a:schemeClr val="accent1"/>
          </a:effectRef>
          <a:fontRef idx="minor">
            <a:schemeClr val="lt1"/>
          </a:fontRef>
        </p:style>
        <p:txBody>
          <a:bodyPr tIns="93223" rIns="93223" bIns="93223" rtlCol="0" anchor="ctr"/>
          <a:lstStyle/>
          <a:p>
            <a:pPr algn="ctr" defTabSz="466117"/>
            <a:r>
              <a:rPr lang="en-US" sz="1224" b="1" dirty="0">
                <a:solidFill>
                  <a:prstClr val="black"/>
                </a:solidFill>
                <a:latin typeface="Segoe UI Light" pitchFamily="34" charset="0"/>
              </a:rPr>
              <a:t>Existing SQL Component</a:t>
            </a:r>
          </a:p>
        </p:txBody>
      </p:sp>
      <p:cxnSp>
        <p:nvCxnSpPr>
          <p:cNvPr id="141" name="Straight Arrow Connector 140"/>
          <p:cNvCxnSpPr>
            <a:stCxn id="11" idx="2"/>
            <a:endCxn id="44" idx="1"/>
          </p:cNvCxnSpPr>
          <p:nvPr/>
        </p:nvCxnSpPr>
        <p:spPr>
          <a:xfrm flipH="1">
            <a:off x="4468634" y="4618252"/>
            <a:ext cx="448322" cy="477575"/>
          </a:xfrm>
          <a:prstGeom prst="straightConnector1">
            <a:avLst/>
          </a:prstGeom>
          <a:ln w="22225">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38" name="Rectangle 83"/>
          <p:cNvSpPr/>
          <p:nvPr/>
        </p:nvSpPr>
        <p:spPr>
          <a:xfrm>
            <a:off x="9793190" y="3402440"/>
            <a:ext cx="1006828" cy="44939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66117"/>
            <a:r>
              <a:rPr lang="en-US" sz="1224" b="1" dirty="0">
                <a:solidFill>
                  <a:prstClr val="black"/>
                </a:solidFill>
                <a:latin typeface="Segoe UI Light" pitchFamily="34" charset="0"/>
              </a:rPr>
              <a:t>Generated .</a:t>
            </a:r>
            <a:r>
              <a:rPr lang="en-US" sz="1224" b="1" dirty="0" err="1">
                <a:solidFill>
                  <a:prstClr val="black"/>
                </a:solidFill>
                <a:latin typeface="Segoe UI Light" pitchFamily="34" charset="0"/>
              </a:rPr>
              <a:t>dll</a:t>
            </a:r>
            <a:endParaRPr lang="en-US" sz="1224" b="1" dirty="0">
              <a:solidFill>
                <a:prstClr val="black"/>
              </a:solidFill>
              <a:latin typeface="Segoe UI Light" pitchFamily="34" charset="0"/>
            </a:endParaRPr>
          </a:p>
        </p:txBody>
      </p:sp>
      <p:cxnSp>
        <p:nvCxnSpPr>
          <p:cNvPr id="104" name="Straight Arrow Connector 103"/>
          <p:cNvCxnSpPr>
            <a:stCxn id="11" idx="2"/>
            <a:endCxn id="41" idx="1"/>
          </p:cNvCxnSpPr>
          <p:nvPr/>
        </p:nvCxnSpPr>
        <p:spPr>
          <a:xfrm>
            <a:off x="4916956" y="4618252"/>
            <a:ext cx="1542817" cy="477285"/>
          </a:xfrm>
          <a:prstGeom prst="straightConnector1">
            <a:avLst/>
          </a:prstGeom>
          <a:ln w="22225">
            <a:headEnd type="triangle"/>
            <a:tailEnd type="triangle"/>
          </a:ln>
          <a:scene3d>
            <a:camera prst="orthographicFront"/>
            <a:lightRig rig="threePt" dir="t"/>
          </a:scene3d>
          <a:sp3d>
            <a:bevelT/>
          </a:sp3d>
        </p:spPr>
        <p:style>
          <a:lnRef idx="1">
            <a:schemeClr val="accent1"/>
          </a:lnRef>
          <a:fillRef idx="0">
            <a:schemeClr val="accent1"/>
          </a:fillRef>
          <a:effectRef idx="0">
            <a:schemeClr val="accent1"/>
          </a:effectRef>
          <a:fontRef idx="minor">
            <a:schemeClr val="tx1"/>
          </a:fontRef>
        </p:style>
      </p:cxnSp>
      <p:sp>
        <p:nvSpPr>
          <p:cNvPr id="97" name="Rounded Rectangular Callout 96"/>
          <p:cNvSpPr/>
          <p:nvPr/>
        </p:nvSpPr>
        <p:spPr>
          <a:xfrm>
            <a:off x="1632938" y="2816453"/>
            <a:ext cx="1692486" cy="712863"/>
          </a:xfrm>
          <a:prstGeom prst="wedgeRoundRectCallout">
            <a:avLst>
              <a:gd name="adj1" fmla="val 61527"/>
              <a:gd name="adj2" fmla="val 35620"/>
              <a:gd name="adj3" fmla="val 16667"/>
            </a:avLst>
          </a:prstGeom>
          <a:solidFill>
            <a:schemeClr val="accent5">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042"/>
            <a:r>
              <a:rPr lang="en-US" sz="1427" dirty="0">
                <a:solidFill>
                  <a:srgbClr val="FFFFFE"/>
                </a:solidFill>
              </a:rPr>
              <a:t>20-40x more efficient</a:t>
            </a:r>
          </a:p>
          <a:p>
            <a:pPr algn="ctr" defTabSz="466042"/>
            <a:r>
              <a:rPr lang="en-US" sz="1427" dirty="0">
                <a:solidFill>
                  <a:srgbClr val="FFFFFE"/>
                </a:solidFill>
              </a:rPr>
              <a:t>Real Apps see 2-30x </a:t>
            </a:r>
          </a:p>
        </p:txBody>
      </p:sp>
      <p:sp>
        <p:nvSpPr>
          <p:cNvPr id="98" name="Rounded Rectangular Callout 97"/>
          <p:cNvSpPr/>
          <p:nvPr/>
        </p:nvSpPr>
        <p:spPr>
          <a:xfrm>
            <a:off x="1632938" y="3730413"/>
            <a:ext cx="1692486" cy="1086689"/>
          </a:xfrm>
          <a:prstGeom prst="wedgeRoundRectCallout">
            <a:avLst>
              <a:gd name="adj1" fmla="val 214101"/>
              <a:gd name="adj2" fmla="val 79199"/>
              <a:gd name="adj3" fmla="val 16667"/>
            </a:avLst>
          </a:prstGeom>
          <a:solidFill>
            <a:schemeClr val="accent5">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noAutofit/>
          </a:bodyPr>
          <a:lstStyle/>
          <a:p>
            <a:pPr algn="ctr" defTabSz="466042"/>
            <a:r>
              <a:rPr lang="en-US" sz="1427" dirty="0">
                <a:solidFill>
                  <a:srgbClr val="FFFFFE"/>
                </a:solidFill>
              </a:rPr>
              <a:t>Reduced log contention; Low latency still critical for performance</a:t>
            </a:r>
          </a:p>
        </p:txBody>
      </p:sp>
      <p:sp>
        <p:nvSpPr>
          <p:cNvPr id="101" name="Rounded Rectangular Callout 100"/>
          <p:cNvSpPr/>
          <p:nvPr/>
        </p:nvSpPr>
        <p:spPr>
          <a:xfrm>
            <a:off x="1632938" y="1994058"/>
            <a:ext cx="1692486" cy="583061"/>
          </a:xfrm>
          <a:prstGeom prst="wedgeRoundRectCallout">
            <a:avLst>
              <a:gd name="adj1" fmla="val 87823"/>
              <a:gd name="adj2" fmla="val -12125"/>
              <a:gd name="adj3" fmla="val 16667"/>
            </a:avLst>
          </a:prstGeom>
          <a:solidFill>
            <a:schemeClr val="accent5">
              <a:lumMod val="75000"/>
              <a:alpha val="90000"/>
            </a:schemeClr>
          </a:solidFill>
          <a:ln>
            <a:noFill/>
          </a:ln>
          <a:effectLst/>
          <a:scene3d>
            <a:camera prst="orthographicFront"/>
            <a:lightRig rig="threePt" dir="t"/>
          </a:scene3d>
          <a:sp3d>
            <a:bevelT w="0" h="0"/>
          </a:sp3d>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466042"/>
            <a:r>
              <a:rPr lang="en-US" sz="1427" dirty="0">
                <a:solidFill>
                  <a:srgbClr val="FFFFFE"/>
                </a:solidFill>
              </a:rPr>
              <a:t>Few improvements in </a:t>
            </a:r>
            <a:r>
              <a:rPr lang="en-US" sz="1427" dirty="0" err="1">
                <a:solidFill>
                  <a:srgbClr val="FFFFFE"/>
                </a:solidFill>
              </a:rPr>
              <a:t>comm</a:t>
            </a:r>
            <a:r>
              <a:rPr lang="en-US" sz="1427" dirty="0">
                <a:solidFill>
                  <a:srgbClr val="FFFFFE"/>
                </a:solidFill>
              </a:rPr>
              <a:t> layers</a:t>
            </a:r>
          </a:p>
        </p:txBody>
      </p:sp>
      <p:sp>
        <p:nvSpPr>
          <p:cNvPr id="62" name="Oval 61"/>
          <p:cNvSpPr/>
          <p:nvPr/>
        </p:nvSpPr>
        <p:spPr>
          <a:xfrm>
            <a:off x="3550825" y="2584833"/>
            <a:ext cx="1737554" cy="1668347"/>
          </a:xfrm>
          <a:prstGeom prst="ellipse">
            <a:avLst/>
          </a:prstGeom>
          <a:solidFill>
            <a:schemeClr val="accent5">
              <a:lumMod val="7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6949"/>
            <a:endParaRPr lang="en-US" sz="1799">
              <a:solidFill>
                <a:srgbClr val="FFFFFF"/>
              </a:solidFill>
            </a:endParaRPr>
          </a:p>
        </p:txBody>
      </p:sp>
      <p:sp>
        <p:nvSpPr>
          <p:cNvPr id="64" name="Oval 63"/>
          <p:cNvSpPr/>
          <p:nvPr/>
        </p:nvSpPr>
        <p:spPr>
          <a:xfrm>
            <a:off x="3828074" y="1999694"/>
            <a:ext cx="753921" cy="700857"/>
          </a:xfrm>
          <a:prstGeom prst="ellipse">
            <a:avLst/>
          </a:prstGeom>
          <a:solidFill>
            <a:schemeClr val="accent5">
              <a:lumMod val="75000"/>
            </a:schemeClr>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6949"/>
            <a:endParaRPr lang="en-US" sz="1799">
              <a:solidFill>
                <a:srgbClr val="FFFFFF"/>
              </a:solidFill>
            </a:endParaRPr>
          </a:p>
        </p:txBody>
      </p:sp>
    </p:spTree>
    <p:extLst>
      <p:ext uri="{BB962C8B-B14F-4D97-AF65-F5344CB8AC3E}">
        <p14:creationId xmlns:p14="http://schemas.microsoft.com/office/powerpoint/2010/main" val="999068310"/>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4.12305E-6 1.3754E-6 L -0.31325 -0.01362 " pathEditMode="relative" rAng="0" ptsTypes="AA">
                                      <p:cBhvr>
                                        <p:cTn id="14" dur="2000" fill="hold"/>
                                        <p:tgtEl>
                                          <p:spTgt spid="50"/>
                                        </p:tgtEl>
                                        <p:attrNameLst>
                                          <p:attrName>ppt_x</p:attrName>
                                          <p:attrName>ppt_y</p:attrName>
                                        </p:attrNameLst>
                                      </p:cBhvr>
                                      <p:rCtr x="-15624" y="-681"/>
                                    </p:animMotion>
                                  </p:childTnLst>
                                </p:cTn>
                              </p:par>
                              <p:par>
                                <p:cTn id="15" presetID="42" presetClass="path" presetSubtype="0" accel="50000" decel="50000" fill="hold" grpId="0" nodeType="withEffect">
                                  <p:stCondLst>
                                    <p:cond delay="0"/>
                                  </p:stCondLst>
                                  <p:childTnLst>
                                    <p:animMotion origin="layout" path="M -1.67986E-6 4.41217E-6 L -0.30687 -0.01566 " pathEditMode="relative" rAng="0" ptsTypes="AA">
                                      <p:cBhvr>
                                        <p:cTn id="16" dur="2000" fill="hold"/>
                                        <p:tgtEl>
                                          <p:spTgt spid="58"/>
                                        </p:tgtEl>
                                        <p:attrNameLst>
                                          <p:attrName>ppt_x</p:attrName>
                                          <p:attrName>ppt_y</p:attrName>
                                        </p:attrNameLst>
                                      </p:cBhvr>
                                      <p:rCtr x="-15343" y="-794"/>
                                    </p:animMotion>
                                  </p:childTnLst>
                                </p:cTn>
                              </p:par>
                              <p:par>
                                <p:cTn id="17" presetID="42" presetClass="path" presetSubtype="0" accel="50000" decel="50000" fill="hold" grpId="0" nodeType="withEffect">
                                  <p:stCondLst>
                                    <p:cond delay="0"/>
                                  </p:stCondLst>
                                  <p:childTnLst>
                                    <p:animMotion origin="layout" path="M -2.36405E-6 -8.44303E-7 L -0.31363 -0.01248 " pathEditMode="relative" rAng="0" ptsTypes="AA">
                                      <p:cBhvr>
                                        <p:cTn id="18" dur="2000" fill="hold"/>
                                        <p:tgtEl>
                                          <p:spTgt spid="60"/>
                                        </p:tgtEl>
                                        <p:attrNameLst>
                                          <p:attrName>ppt_x</p:attrName>
                                          <p:attrName>ppt_y</p:attrName>
                                        </p:attrNameLst>
                                      </p:cBhvr>
                                      <p:rCtr x="-15688" y="-635"/>
                                    </p:animMotion>
                                  </p:childTnLst>
                                </p:cTn>
                              </p:par>
                              <p:par>
                                <p:cTn id="19" presetID="42" presetClass="path" presetSubtype="0" accel="50000" decel="50000" fill="hold" grpId="0" nodeType="withEffect">
                                  <p:stCondLst>
                                    <p:cond delay="0"/>
                                  </p:stCondLst>
                                  <p:childTnLst>
                                    <p:animMotion origin="layout" path="M -4.62599E-6 -8.44303E-7 L -0.30725 -0.01248 " pathEditMode="relative" rAng="0" ptsTypes="AA">
                                      <p:cBhvr>
                                        <p:cTn id="20" dur="2000" fill="hold"/>
                                        <p:tgtEl>
                                          <p:spTgt spid="63"/>
                                        </p:tgtEl>
                                        <p:attrNameLst>
                                          <p:attrName>ppt_x</p:attrName>
                                          <p:attrName>ppt_y</p:attrName>
                                        </p:attrNameLst>
                                      </p:cBhvr>
                                      <p:rCtr x="-15369" y="-635"/>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34006E-7 -1.27553E-6 L -0.34605 0.00364 " pathEditMode="relative" rAng="0" ptsTypes="AA">
                                      <p:cBhvr>
                                        <p:cTn id="24" dur="2000" fill="hold"/>
                                        <p:tgtEl>
                                          <p:spTgt spid="65"/>
                                        </p:tgtEl>
                                        <p:attrNameLst>
                                          <p:attrName>ppt_x</p:attrName>
                                          <p:attrName>ppt_y</p:attrName>
                                        </p:attrNameLst>
                                      </p:cBhvr>
                                      <p:rCtr x="-17424" y="159"/>
                                    </p:animMotion>
                                  </p:childTnLst>
                                </p:cTn>
                              </p:par>
                              <p:par>
                                <p:cTn id="25" presetID="42" presetClass="path" presetSubtype="0" accel="50000" decel="50000" fill="hold" grpId="0" nodeType="withEffect">
                                  <p:stCondLst>
                                    <p:cond delay="0"/>
                                  </p:stCondLst>
                                  <p:childTnLst>
                                    <p:animMotion origin="layout" path="M 3.79117E-6 -1.79755E-6 L -0.3361 0.00477 " pathEditMode="relative" rAng="0" ptsTypes="AA">
                                      <p:cBhvr>
                                        <p:cTn id="26" dur="2000" fill="hold"/>
                                        <p:tgtEl>
                                          <p:spTgt spid="68"/>
                                        </p:tgtEl>
                                        <p:attrNameLst>
                                          <p:attrName>ppt_x</p:attrName>
                                          <p:attrName>ppt_y</p:attrName>
                                        </p:attrNameLst>
                                      </p:cBhvr>
                                      <p:rCtr x="-16862" y="68"/>
                                    </p:animMotion>
                                  </p:childTnLst>
                                </p:cTn>
                              </p:par>
                              <p:par>
                                <p:cTn id="27" presetID="10" presetClass="exit" presetSubtype="0" fill="hold" grpId="0" nodeType="withEffect">
                                  <p:stCondLst>
                                    <p:cond delay="0"/>
                                  </p:stCondLst>
                                  <p:childTnLst>
                                    <p:animEffect transition="out" filter="fade">
                                      <p:cBhvr>
                                        <p:cTn id="28" dur="500"/>
                                        <p:tgtEl>
                                          <p:spTgt spid="69"/>
                                        </p:tgtEl>
                                      </p:cBhvr>
                                    </p:animEffect>
                                    <p:set>
                                      <p:cBhvr>
                                        <p:cTn id="29" dur="1" fill="hold">
                                          <p:stCondLst>
                                            <p:cond delay="499"/>
                                          </p:stCondLst>
                                        </p:cTn>
                                        <p:tgtEl>
                                          <p:spTgt spid="69"/>
                                        </p:tgtEl>
                                        <p:attrNameLst>
                                          <p:attrName>style.visibility</p:attrName>
                                        </p:attrNameLst>
                                      </p:cBhvr>
                                      <p:to>
                                        <p:strVal val="hidden"/>
                                      </p:to>
                                    </p:set>
                                  </p:childTnLst>
                                </p:cTn>
                              </p:par>
                              <p:par>
                                <p:cTn id="30" presetID="10" presetClass="exit" presetSubtype="0" fill="hold" grpId="0" nodeType="withEffect">
                                  <p:stCondLst>
                                    <p:cond delay="0"/>
                                  </p:stCondLst>
                                  <p:childTnLst>
                                    <p:animEffect transition="out" filter="fade">
                                      <p:cBhvr>
                                        <p:cTn id="31" dur="500"/>
                                        <p:tgtEl>
                                          <p:spTgt spid="74"/>
                                        </p:tgtEl>
                                      </p:cBhvr>
                                    </p:animEffect>
                                    <p:set>
                                      <p:cBhvr>
                                        <p:cTn id="32" dur="1" fill="hold">
                                          <p:stCondLst>
                                            <p:cond delay="499"/>
                                          </p:stCondLst>
                                        </p:cTn>
                                        <p:tgtEl>
                                          <p:spTgt spid="74"/>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141"/>
                                        </p:tgtEl>
                                        <p:attrNameLst>
                                          <p:attrName>style.visibility</p:attrName>
                                        </p:attrNameLst>
                                      </p:cBhvr>
                                      <p:to>
                                        <p:strVal val="visible"/>
                                      </p:to>
                                    </p:set>
                                    <p:animEffect transition="in" filter="fade">
                                      <p:cBhvr>
                                        <p:cTn id="35" dur="500"/>
                                        <p:tgtEl>
                                          <p:spTgt spid="14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0" nodeType="clickEffect">
                                  <p:stCondLst>
                                    <p:cond delay="0"/>
                                  </p:stCondLst>
                                  <p:childTnLst>
                                    <p:animEffect transition="out" filter="fade">
                                      <p:cBhvr>
                                        <p:cTn id="39" dur="500"/>
                                        <p:tgtEl>
                                          <p:spTgt spid="114"/>
                                        </p:tgtEl>
                                      </p:cBhvr>
                                    </p:animEffect>
                                    <p:set>
                                      <p:cBhvr>
                                        <p:cTn id="40" dur="1" fill="hold">
                                          <p:stCondLst>
                                            <p:cond delay="499"/>
                                          </p:stCondLst>
                                        </p:cTn>
                                        <p:tgtEl>
                                          <p:spTgt spid="114"/>
                                        </p:tgtEl>
                                        <p:attrNameLst>
                                          <p:attrName>style.visibility</p:attrName>
                                        </p:attrNameLst>
                                      </p:cBhvr>
                                      <p:to>
                                        <p:strVal val="hidden"/>
                                      </p:to>
                                    </p:set>
                                  </p:childTnLst>
                                </p:cTn>
                              </p:par>
                              <p:par>
                                <p:cTn id="41" presetID="10" presetClass="exit" presetSubtype="0" fill="hold" grpId="0" nodeType="withEffect">
                                  <p:stCondLst>
                                    <p:cond delay="0"/>
                                  </p:stCondLst>
                                  <p:childTnLst>
                                    <p:animEffect transition="out" filter="fade">
                                      <p:cBhvr>
                                        <p:cTn id="42" dur="500"/>
                                        <p:tgtEl>
                                          <p:spTgt spid="117"/>
                                        </p:tgtEl>
                                      </p:cBhvr>
                                    </p:animEffect>
                                    <p:set>
                                      <p:cBhvr>
                                        <p:cTn id="43" dur="1" fill="hold">
                                          <p:stCondLst>
                                            <p:cond delay="499"/>
                                          </p:stCondLst>
                                        </p:cTn>
                                        <p:tgtEl>
                                          <p:spTgt spid="117"/>
                                        </p:tgtEl>
                                        <p:attrNameLst>
                                          <p:attrName>style.visibility</p:attrName>
                                        </p:attrNameLst>
                                      </p:cBhvr>
                                      <p:to>
                                        <p:strVal val="hidden"/>
                                      </p:to>
                                    </p:set>
                                  </p:childTnLst>
                                </p:cTn>
                              </p:par>
                              <p:par>
                                <p:cTn id="44" presetID="10" presetClass="entr" presetSubtype="0" fill="hold" nodeType="withEffect">
                                  <p:stCondLst>
                                    <p:cond delay="0"/>
                                  </p:stCondLst>
                                  <p:childTnLst>
                                    <p:set>
                                      <p:cBhvr>
                                        <p:cTn id="45" dur="1" fill="hold">
                                          <p:stCondLst>
                                            <p:cond delay="0"/>
                                          </p:stCondLst>
                                        </p:cTn>
                                        <p:tgtEl>
                                          <p:spTgt spid="104"/>
                                        </p:tgtEl>
                                        <p:attrNameLst>
                                          <p:attrName>style.visibility</p:attrName>
                                        </p:attrNameLst>
                                      </p:cBhvr>
                                      <p:to>
                                        <p:strVal val="visible"/>
                                      </p:to>
                                    </p:set>
                                    <p:animEffect transition="in" filter="fade">
                                      <p:cBhvr>
                                        <p:cTn id="46" dur="500"/>
                                        <p:tgtEl>
                                          <p:spTgt spid="104"/>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0" nodeType="clickEffect">
                                  <p:stCondLst>
                                    <p:cond delay="0"/>
                                  </p:stCondLst>
                                  <p:childTnLst>
                                    <p:animEffect transition="out" filter="fade">
                                      <p:cBhvr>
                                        <p:cTn id="50" dur="500"/>
                                        <p:tgtEl>
                                          <p:spTgt spid="113"/>
                                        </p:tgtEl>
                                      </p:cBhvr>
                                    </p:animEffect>
                                    <p:set>
                                      <p:cBhvr>
                                        <p:cTn id="51" dur="1" fill="hold">
                                          <p:stCondLst>
                                            <p:cond delay="499"/>
                                          </p:stCondLst>
                                        </p:cTn>
                                        <p:tgtEl>
                                          <p:spTgt spid="113"/>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par>
                                <p:cTn id="55" presetID="10" presetClass="exit" presetSubtype="0" fill="hold" grpId="1" nodeType="withEffect">
                                  <p:stCondLst>
                                    <p:cond delay="0"/>
                                  </p:stCondLst>
                                  <p:childTnLst>
                                    <p:animEffect transition="out" filter="fade">
                                      <p:cBhvr>
                                        <p:cTn id="56" dur="500"/>
                                        <p:tgtEl>
                                          <p:spTgt spid="68"/>
                                        </p:tgtEl>
                                      </p:cBhvr>
                                    </p:animEffect>
                                    <p:set>
                                      <p:cBhvr>
                                        <p:cTn id="57" dur="1" fill="hold">
                                          <p:stCondLst>
                                            <p:cond delay="499"/>
                                          </p:stCondLst>
                                        </p:cTn>
                                        <p:tgtEl>
                                          <p:spTgt spid="68"/>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6" presetClass="entr" presetSubtype="16" fill="hold" nodeType="clickEffect">
                                  <p:stCondLst>
                                    <p:cond delay="0"/>
                                  </p:stCondLst>
                                  <p:childTnLst>
                                    <p:set>
                                      <p:cBhvr>
                                        <p:cTn id="61" dur="1" fill="hold">
                                          <p:stCondLst>
                                            <p:cond delay="0"/>
                                          </p:stCondLst>
                                        </p:cTn>
                                        <p:tgtEl>
                                          <p:spTgt spid="79"/>
                                        </p:tgtEl>
                                        <p:attrNameLst>
                                          <p:attrName>style.visibility</p:attrName>
                                        </p:attrNameLst>
                                      </p:cBhvr>
                                      <p:to>
                                        <p:strVal val="visible"/>
                                      </p:to>
                                    </p:set>
                                    <p:animEffect transition="in" filter="circle(in)">
                                      <p:cBhvr>
                                        <p:cTn id="62" dur="2000"/>
                                        <p:tgtEl>
                                          <p:spTgt spid="79"/>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
                                        </p:tgtEl>
                                        <p:attrNameLst>
                                          <p:attrName>style.visibility</p:attrName>
                                        </p:attrNameLst>
                                      </p:cBhvr>
                                      <p:to>
                                        <p:strVal val="visible"/>
                                      </p:to>
                                    </p:set>
                                    <p:animEffect transition="in" filter="fade">
                                      <p:cBhvr>
                                        <p:cTn id="65" dur="500"/>
                                        <p:tgtEl>
                                          <p:spTgt spid="3"/>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500"/>
                                        <p:tgtEl>
                                          <p:spTgt spid="17"/>
                                        </p:tgtEl>
                                      </p:cBhvr>
                                    </p:animEffect>
                                  </p:childTnLst>
                                </p:cTn>
                              </p:par>
                              <p:par>
                                <p:cTn id="74" presetID="10" presetClass="entr" presetSubtype="0" fill="hold" nodeType="withEffect">
                                  <p:stCondLst>
                                    <p:cond delay="0"/>
                                  </p:stCondLst>
                                  <p:childTnLst>
                                    <p:set>
                                      <p:cBhvr>
                                        <p:cTn id="75" dur="1" fill="hold">
                                          <p:stCondLst>
                                            <p:cond delay="0"/>
                                          </p:stCondLst>
                                        </p:cTn>
                                        <p:tgtEl>
                                          <p:spTgt spid="135"/>
                                        </p:tgtEl>
                                        <p:attrNameLst>
                                          <p:attrName>style.visibility</p:attrName>
                                        </p:attrNameLst>
                                      </p:cBhvr>
                                      <p:to>
                                        <p:strVal val="visible"/>
                                      </p:to>
                                    </p:set>
                                    <p:animEffect transition="in" filter="fade">
                                      <p:cBhvr>
                                        <p:cTn id="76" dur="500"/>
                                        <p:tgtEl>
                                          <p:spTgt spid="135"/>
                                        </p:tgtEl>
                                      </p:cBhvr>
                                    </p:animEffect>
                                  </p:childTnLst>
                                </p:cTn>
                              </p:par>
                              <p:par>
                                <p:cTn id="77" presetID="6" presetClass="entr" presetSubtype="16" fill="hold" nodeType="withEffect">
                                  <p:stCondLst>
                                    <p:cond delay="0"/>
                                  </p:stCondLst>
                                  <p:childTnLst>
                                    <p:set>
                                      <p:cBhvr>
                                        <p:cTn id="78" dur="1" fill="hold">
                                          <p:stCondLst>
                                            <p:cond delay="0"/>
                                          </p:stCondLst>
                                        </p:cTn>
                                        <p:tgtEl>
                                          <p:spTgt spid="207"/>
                                        </p:tgtEl>
                                        <p:attrNameLst>
                                          <p:attrName>style.visibility</p:attrName>
                                        </p:attrNameLst>
                                      </p:cBhvr>
                                      <p:to>
                                        <p:strVal val="visible"/>
                                      </p:to>
                                    </p:set>
                                    <p:animEffect transition="in" filter="circle(in)">
                                      <p:cBhvr>
                                        <p:cTn id="79" dur="2000"/>
                                        <p:tgtEl>
                                          <p:spTgt spid="207"/>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06"/>
                                        </p:tgtEl>
                                        <p:attrNameLst>
                                          <p:attrName>style.visibility</p:attrName>
                                        </p:attrNameLst>
                                      </p:cBhvr>
                                      <p:to>
                                        <p:strVal val="visible"/>
                                      </p:to>
                                    </p:set>
                                    <p:animEffect transition="in" filter="fade">
                                      <p:cBhvr>
                                        <p:cTn id="82" dur="500"/>
                                        <p:tgtEl>
                                          <p:spTgt spid="206"/>
                                        </p:tgtEl>
                                      </p:cBhvr>
                                    </p:animEffect>
                                  </p:childTnLst>
                                </p:cTn>
                              </p:par>
                              <p:par>
                                <p:cTn id="83" presetID="6" presetClass="entr" presetSubtype="16" fill="hold" nodeType="withEffect">
                                  <p:stCondLst>
                                    <p:cond delay="0"/>
                                  </p:stCondLst>
                                  <p:childTnLst>
                                    <p:set>
                                      <p:cBhvr>
                                        <p:cTn id="84" dur="1" fill="hold">
                                          <p:stCondLst>
                                            <p:cond delay="0"/>
                                          </p:stCondLst>
                                        </p:cTn>
                                        <p:tgtEl>
                                          <p:spTgt spid="218"/>
                                        </p:tgtEl>
                                        <p:attrNameLst>
                                          <p:attrName>style.visibility</p:attrName>
                                        </p:attrNameLst>
                                      </p:cBhvr>
                                      <p:to>
                                        <p:strVal val="visible"/>
                                      </p:to>
                                    </p:set>
                                    <p:animEffect transition="in" filter="circle(in)">
                                      <p:cBhvr>
                                        <p:cTn id="85" dur="2000"/>
                                        <p:tgtEl>
                                          <p:spTgt spid="218"/>
                                        </p:tgtEl>
                                      </p:cBhvr>
                                    </p:animEffect>
                                  </p:childTnLst>
                                </p:cTn>
                              </p:par>
                              <p:par>
                                <p:cTn id="86" presetID="6" presetClass="entr" presetSubtype="16" fill="hold" nodeType="withEffect">
                                  <p:stCondLst>
                                    <p:cond delay="0"/>
                                  </p:stCondLst>
                                  <p:childTnLst>
                                    <p:set>
                                      <p:cBhvr>
                                        <p:cTn id="87" dur="1" fill="hold">
                                          <p:stCondLst>
                                            <p:cond delay="0"/>
                                          </p:stCondLst>
                                        </p:cTn>
                                        <p:tgtEl>
                                          <p:spTgt spid="180"/>
                                        </p:tgtEl>
                                        <p:attrNameLst>
                                          <p:attrName>style.visibility</p:attrName>
                                        </p:attrNameLst>
                                      </p:cBhvr>
                                      <p:to>
                                        <p:strVal val="visible"/>
                                      </p:to>
                                    </p:set>
                                    <p:animEffect transition="in" filter="circle(in)">
                                      <p:cBhvr>
                                        <p:cTn id="88" dur="2000"/>
                                        <p:tgtEl>
                                          <p:spTgt spid="180"/>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grpId="0" nodeType="clickEffect">
                                  <p:stCondLst>
                                    <p:cond delay="0"/>
                                  </p:stCondLst>
                                  <p:childTnLst>
                                    <p:set>
                                      <p:cBhvr>
                                        <p:cTn id="92" dur="1" fill="hold">
                                          <p:stCondLst>
                                            <p:cond delay="0"/>
                                          </p:stCondLst>
                                        </p:cTn>
                                        <p:tgtEl>
                                          <p:spTgt spid="97"/>
                                        </p:tgtEl>
                                        <p:attrNameLst>
                                          <p:attrName>style.visibility</p:attrName>
                                        </p:attrNameLst>
                                      </p:cBhvr>
                                      <p:to>
                                        <p:strVal val="visible"/>
                                      </p:to>
                                    </p:set>
                                    <p:animEffect transition="in" filter="fade">
                                      <p:cBhvr>
                                        <p:cTn id="93" dur="500"/>
                                        <p:tgtEl>
                                          <p:spTgt spid="97"/>
                                        </p:tgtEl>
                                      </p:cBhvr>
                                    </p:animEffect>
                                  </p:childTnLst>
                                </p:cTn>
                              </p:par>
                            </p:childTnLst>
                          </p:cTn>
                        </p:par>
                        <p:par>
                          <p:cTn id="94" fill="hold">
                            <p:stCondLst>
                              <p:cond delay="500"/>
                            </p:stCondLst>
                            <p:childTnLst>
                              <p:par>
                                <p:cTn id="95" presetID="10" presetClass="entr" presetSubtype="0" fill="hold" grpId="0" nodeType="afterEffect">
                                  <p:stCondLst>
                                    <p:cond delay="0"/>
                                  </p:stCondLst>
                                  <p:childTnLst>
                                    <p:set>
                                      <p:cBhvr>
                                        <p:cTn id="96" dur="1" fill="hold">
                                          <p:stCondLst>
                                            <p:cond delay="0"/>
                                          </p:stCondLst>
                                        </p:cTn>
                                        <p:tgtEl>
                                          <p:spTgt spid="62"/>
                                        </p:tgtEl>
                                        <p:attrNameLst>
                                          <p:attrName>style.visibility</p:attrName>
                                        </p:attrNameLst>
                                      </p:cBhvr>
                                      <p:to>
                                        <p:strVal val="visible"/>
                                      </p:to>
                                    </p:set>
                                    <p:animEffect transition="in" filter="fade">
                                      <p:cBhvr>
                                        <p:cTn id="97" dur="500"/>
                                        <p:tgtEl>
                                          <p:spTgt spid="6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101"/>
                                        </p:tgtEl>
                                        <p:attrNameLst>
                                          <p:attrName>style.visibility</p:attrName>
                                        </p:attrNameLst>
                                      </p:cBhvr>
                                      <p:to>
                                        <p:strVal val="visible"/>
                                      </p:to>
                                    </p:set>
                                    <p:animEffect transition="in" filter="fade">
                                      <p:cBhvr>
                                        <p:cTn id="102" dur="500"/>
                                        <p:tgtEl>
                                          <p:spTgt spid="101"/>
                                        </p:tgtEl>
                                      </p:cBhvr>
                                    </p:animEffect>
                                  </p:childTnLst>
                                </p:cTn>
                              </p:par>
                            </p:childTnLst>
                          </p:cTn>
                        </p:par>
                        <p:par>
                          <p:cTn id="103" fill="hold">
                            <p:stCondLst>
                              <p:cond delay="500"/>
                            </p:stCondLst>
                            <p:childTnLst>
                              <p:par>
                                <p:cTn id="104" presetID="10" presetClass="entr" presetSubtype="0" fill="hold" grpId="0" nodeType="afterEffect">
                                  <p:stCondLst>
                                    <p:cond delay="0"/>
                                  </p:stCondLst>
                                  <p:childTnLst>
                                    <p:set>
                                      <p:cBhvr>
                                        <p:cTn id="105" dur="1" fill="hold">
                                          <p:stCondLst>
                                            <p:cond delay="0"/>
                                          </p:stCondLst>
                                        </p:cTn>
                                        <p:tgtEl>
                                          <p:spTgt spid="64"/>
                                        </p:tgtEl>
                                        <p:attrNameLst>
                                          <p:attrName>style.visibility</p:attrName>
                                        </p:attrNameLst>
                                      </p:cBhvr>
                                      <p:to>
                                        <p:strVal val="visible"/>
                                      </p:to>
                                    </p:set>
                                    <p:animEffect transition="in" filter="fade">
                                      <p:cBhvr>
                                        <p:cTn id="106" dur="500"/>
                                        <p:tgtEl>
                                          <p:spTgt spid="64"/>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98"/>
                                        </p:tgtEl>
                                        <p:attrNameLst>
                                          <p:attrName>style.visibility</p:attrName>
                                        </p:attrNameLst>
                                      </p:cBhvr>
                                      <p:to>
                                        <p:strVal val="visible"/>
                                      </p:to>
                                    </p:set>
                                    <p:animEffect transition="in" filter="fade">
                                      <p:cBhvr>
                                        <p:cTn id="111"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11" grpId="0" animBg="1"/>
      <p:bldP spid="15" grpId="0" animBg="1"/>
      <p:bldP spid="3" grpId="0" animBg="1"/>
      <p:bldP spid="16" grpId="0"/>
      <p:bldP spid="50" grpId="0" animBg="1"/>
      <p:bldP spid="58" grpId="0" animBg="1"/>
      <p:bldP spid="60" grpId="0" animBg="1"/>
      <p:bldP spid="63" grpId="0" animBg="1"/>
      <p:bldP spid="65" grpId="0" animBg="1"/>
      <p:bldP spid="68" grpId="0" animBg="1"/>
      <p:bldP spid="68" grpId="1" animBg="1"/>
      <p:bldP spid="69" grpId="0" animBg="1"/>
      <p:bldP spid="74" grpId="0" animBg="1"/>
      <p:bldP spid="113" grpId="0" animBg="1"/>
      <p:bldP spid="114" grpId="0" animBg="1"/>
      <p:bldP spid="117" grpId="0" animBg="1"/>
      <p:bldP spid="206" grpId="0" animBg="1"/>
      <p:bldP spid="97" grpId="0" animBg="1"/>
      <p:bldP spid="98" grpId="0" animBg="1"/>
      <p:bldP spid="101" grpId="0" animBg="1"/>
      <p:bldP spid="62" grpId="0" animBg="1"/>
      <p:bldP spid="6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Memory-Optimized Tables</a:t>
            </a:r>
          </a:p>
        </p:txBody>
      </p:sp>
      <p:cxnSp>
        <p:nvCxnSpPr>
          <p:cNvPr id="81" name="Curved Connector 80"/>
          <p:cNvCxnSpPr>
            <a:endCxn id="105" idx="1"/>
          </p:cNvCxnSpPr>
          <p:nvPr/>
        </p:nvCxnSpPr>
        <p:spPr>
          <a:xfrm>
            <a:off x="2981517" y="2698047"/>
            <a:ext cx="3035054" cy="887563"/>
          </a:xfrm>
          <a:prstGeom prst="curvedConnector3">
            <a:avLst>
              <a:gd name="adj1" fmla="val 50000"/>
            </a:avLst>
          </a:prstGeom>
          <a:noFill/>
          <a:ln w="19050" cap="flat" cmpd="sng" algn="ctr">
            <a:solidFill>
              <a:schemeClr val="tx2"/>
            </a:solidFill>
            <a:prstDash val="solid"/>
            <a:headEnd type="oval"/>
            <a:tailEnd type="stealth" w="lg" len="lg"/>
          </a:ln>
          <a:effectLst/>
        </p:spPr>
      </p:cxnSp>
      <p:grpSp>
        <p:nvGrpSpPr>
          <p:cNvPr id="7" name="Group 106"/>
          <p:cNvGrpSpPr/>
          <p:nvPr/>
        </p:nvGrpSpPr>
        <p:grpSpPr>
          <a:xfrm>
            <a:off x="3944622" y="3005027"/>
            <a:ext cx="2351333" cy="208742"/>
            <a:chOff x="1828800" y="4191000"/>
            <a:chExt cx="2485607" cy="228600"/>
          </a:xfrm>
          <a:solidFill>
            <a:schemeClr val="accent3">
              <a:lumMod val="60000"/>
              <a:lumOff val="40000"/>
            </a:schemeClr>
          </a:solidFill>
        </p:grpSpPr>
        <p:sp>
          <p:nvSpPr>
            <p:cNvPr id="109" name="Rectangle 108"/>
            <p:cNvSpPr/>
            <p:nvPr/>
          </p:nvSpPr>
          <p:spPr>
            <a:xfrm>
              <a:off x="1828800" y="41910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90,150</a:t>
              </a:r>
            </a:p>
          </p:txBody>
        </p:sp>
        <p:sp>
          <p:nvSpPr>
            <p:cNvPr id="110" name="Rectangle 109"/>
            <p:cNvSpPr/>
            <p:nvPr/>
          </p:nvSpPr>
          <p:spPr>
            <a:xfrm>
              <a:off x="2944609" y="4191000"/>
              <a:ext cx="63244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Susan</a:t>
              </a:r>
            </a:p>
          </p:txBody>
        </p:sp>
        <p:sp>
          <p:nvSpPr>
            <p:cNvPr id="111" name="Rectangle 110"/>
            <p:cNvSpPr/>
            <p:nvPr/>
          </p:nvSpPr>
          <p:spPr>
            <a:xfrm>
              <a:off x="2512646" y="4191000"/>
              <a:ext cx="435820"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endParaRPr lang="en-US" sz="1224" kern="0" dirty="0">
                <a:solidFill>
                  <a:sysClr val="window" lastClr="FFFFFF"/>
                </a:solidFill>
              </a:endParaRPr>
            </a:p>
          </p:txBody>
        </p:sp>
        <p:sp>
          <p:nvSpPr>
            <p:cNvPr id="112" name="Rectangle 111"/>
            <p:cNvSpPr/>
            <p:nvPr/>
          </p:nvSpPr>
          <p:spPr>
            <a:xfrm>
              <a:off x="3588894" y="4191000"/>
              <a:ext cx="725513"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Bogota</a:t>
              </a:r>
            </a:p>
          </p:txBody>
        </p:sp>
      </p:grpSp>
      <p:grpSp>
        <p:nvGrpSpPr>
          <p:cNvPr id="8" name="Group 105"/>
          <p:cNvGrpSpPr/>
          <p:nvPr/>
        </p:nvGrpSpPr>
        <p:grpSpPr>
          <a:xfrm>
            <a:off x="6016571" y="3481238"/>
            <a:ext cx="2315397" cy="208742"/>
            <a:chOff x="4791381" y="4876800"/>
            <a:chExt cx="2447619" cy="228600"/>
          </a:xfrm>
          <a:solidFill>
            <a:schemeClr val="accent1">
              <a:lumMod val="40000"/>
              <a:lumOff val="60000"/>
            </a:schemeClr>
          </a:solidFill>
        </p:grpSpPr>
        <p:sp>
          <p:nvSpPr>
            <p:cNvPr id="105" name="Rectangle 104"/>
            <p:cNvSpPr/>
            <p:nvPr/>
          </p:nvSpPr>
          <p:spPr>
            <a:xfrm>
              <a:off x="4791381" y="48768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50, </a:t>
              </a:r>
              <a:r>
                <a:rPr lang="en-US" sz="1224" kern="0" dirty="0">
                  <a:solidFill>
                    <a:sysClr val="windowText" lastClr="000000"/>
                  </a:solidFill>
                  <a:latin typeface="Lucida Sans Unicode"/>
                  <a:cs typeface="Lucida Sans Unicode"/>
                </a:rPr>
                <a:t>∞</a:t>
              </a:r>
              <a:endParaRPr lang="en-US" sz="1224" kern="0" dirty="0">
                <a:solidFill>
                  <a:sysClr val="windowText" lastClr="000000"/>
                </a:solidFill>
              </a:endParaRPr>
            </a:p>
          </p:txBody>
        </p:sp>
        <p:sp>
          <p:nvSpPr>
            <p:cNvPr id="106" name="Rectangle 105"/>
            <p:cNvSpPr/>
            <p:nvPr/>
          </p:nvSpPr>
          <p:spPr>
            <a:xfrm>
              <a:off x="5939692" y="4876800"/>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Jane</a:t>
              </a:r>
            </a:p>
          </p:txBody>
        </p:sp>
        <p:sp>
          <p:nvSpPr>
            <p:cNvPr id="107" name="Rectangle 106"/>
            <p:cNvSpPr/>
            <p:nvPr/>
          </p:nvSpPr>
          <p:spPr>
            <a:xfrm>
              <a:off x="5475827" y="4876800"/>
              <a:ext cx="463865"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endParaRPr lang="en-US" sz="1224" kern="0" dirty="0">
                <a:solidFill>
                  <a:sysClr val="window" lastClr="FFFFFF"/>
                </a:solidFill>
              </a:endParaRPr>
            </a:p>
          </p:txBody>
        </p:sp>
        <p:sp>
          <p:nvSpPr>
            <p:cNvPr id="108" name="Rectangle 107"/>
            <p:cNvSpPr/>
            <p:nvPr/>
          </p:nvSpPr>
          <p:spPr>
            <a:xfrm>
              <a:off x="6486769" y="4876800"/>
              <a:ext cx="7522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Prague</a:t>
              </a:r>
            </a:p>
          </p:txBody>
        </p:sp>
      </p:grpSp>
      <p:grpSp>
        <p:nvGrpSpPr>
          <p:cNvPr id="9" name="Group 104"/>
          <p:cNvGrpSpPr/>
          <p:nvPr/>
        </p:nvGrpSpPr>
        <p:grpSpPr>
          <a:xfrm>
            <a:off x="5887730" y="2700364"/>
            <a:ext cx="2464529" cy="208742"/>
            <a:chOff x="4723308" y="3733800"/>
            <a:chExt cx="2515692" cy="228600"/>
          </a:xfrm>
          <a:solidFill>
            <a:schemeClr val="accent6">
              <a:lumMod val="60000"/>
              <a:lumOff val="40000"/>
            </a:schemeClr>
          </a:solidFill>
        </p:grpSpPr>
        <p:sp>
          <p:nvSpPr>
            <p:cNvPr id="101" name="Rectangle 100"/>
            <p:cNvSpPr/>
            <p:nvPr/>
          </p:nvSpPr>
          <p:spPr>
            <a:xfrm>
              <a:off x="4723308" y="3733800"/>
              <a:ext cx="76004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100, 200</a:t>
              </a:r>
            </a:p>
          </p:txBody>
        </p:sp>
        <p:sp>
          <p:nvSpPr>
            <p:cNvPr id="102" name="Rectangle 101"/>
            <p:cNvSpPr/>
            <p:nvPr/>
          </p:nvSpPr>
          <p:spPr>
            <a:xfrm>
              <a:off x="5939695" y="3733800"/>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John</a:t>
              </a:r>
            </a:p>
          </p:txBody>
        </p:sp>
        <p:sp>
          <p:nvSpPr>
            <p:cNvPr id="103" name="Rectangle 102"/>
            <p:cNvSpPr/>
            <p:nvPr/>
          </p:nvSpPr>
          <p:spPr>
            <a:xfrm>
              <a:off x="5486877" y="3733800"/>
              <a:ext cx="45281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endParaRPr lang="en-US" sz="1224" kern="0" dirty="0">
                <a:solidFill>
                  <a:sysClr val="window" lastClr="FFFFFF"/>
                </a:solidFill>
              </a:endParaRPr>
            </a:p>
          </p:txBody>
        </p:sp>
        <p:sp>
          <p:nvSpPr>
            <p:cNvPr id="104" name="Rectangle 103"/>
            <p:cNvSpPr/>
            <p:nvPr/>
          </p:nvSpPr>
          <p:spPr>
            <a:xfrm>
              <a:off x="6486769" y="3733800"/>
              <a:ext cx="7522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Paris</a:t>
              </a:r>
            </a:p>
          </p:txBody>
        </p:sp>
      </p:grpSp>
      <p:grpSp>
        <p:nvGrpSpPr>
          <p:cNvPr id="10" name="Group 107"/>
          <p:cNvGrpSpPr/>
          <p:nvPr/>
        </p:nvGrpSpPr>
        <p:grpSpPr>
          <a:xfrm>
            <a:off x="3892833" y="3793582"/>
            <a:ext cx="2403123" cy="208748"/>
            <a:chOff x="1752600" y="5333994"/>
            <a:chExt cx="2540355" cy="228606"/>
          </a:xfrm>
          <a:solidFill>
            <a:schemeClr val="accent3">
              <a:lumMod val="60000"/>
              <a:lumOff val="40000"/>
            </a:schemeClr>
          </a:solidFill>
        </p:grpSpPr>
        <p:sp>
          <p:nvSpPr>
            <p:cNvPr id="97" name="Rectangle 96"/>
            <p:cNvSpPr/>
            <p:nvPr/>
          </p:nvSpPr>
          <p:spPr>
            <a:xfrm>
              <a:off x="1752600" y="53340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70, </a:t>
              </a:r>
              <a:r>
                <a:rPr lang="en-US" sz="1224" kern="0" dirty="0">
                  <a:solidFill>
                    <a:sysClr val="windowText" lastClr="000000"/>
                  </a:solidFill>
                  <a:cs typeface="Lucida Sans Unicode"/>
                </a:rPr>
                <a:t>90</a:t>
              </a:r>
              <a:endParaRPr lang="en-US" sz="1224" kern="0" dirty="0">
                <a:solidFill>
                  <a:sysClr val="windowText" lastClr="000000"/>
                </a:solidFill>
              </a:endParaRPr>
            </a:p>
          </p:txBody>
        </p:sp>
        <p:sp>
          <p:nvSpPr>
            <p:cNvPr id="98" name="Rectangle 97"/>
            <p:cNvSpPr/>
            <p:nvPr/>
          </p:nvSpPr>
          <p:spPr>
            <a:xfrm>
              <a:off x="2852159" y="5333995"/>
              <a:ext cx="68856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Susan</a:t>
              </a:r>
            </a:p>
          </p:txBody>
        </p:sp>
        <p:sp>
          <p:nvSpPr>
            <p:cNvPr id="99" name="Rectangle 98"/>
            <p:cNvSpPr/>
            <p:nvPr/>
          </p:nvSpPr>
          <p:spPr>
            <a:xfrm>
              <a:off x="2436447" y="5334000"/>
              <a:ext cx="41744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endParaRPr lang="en-US" sz="1224" kern="0" dirty="0">
                <a:solidFill>
                  <a:sysClr val="window" lastClr="FFFFFF"/>
                </a:solidFill>
              </a:endParaRPr>
            </a:p>
          </p:txBody>
        </p:sp>
        <p:sp>
          <p:nvSpPr>
            <p:cNvPr id="100" name="Rectangle 99"/>
            <p:cNvSpPr/>
            <p:nvPr/>
          </p:nvSpPr>
          <p:spPr>
            <a:xfrm>
              <a:off x="3540725" y="5333994"/>
              <a:ext cx="752230"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Brussels</a:t>
              </a:r>
            </a:p>
          </p:txBody>
        </p:sp>
      </p:grpSp>
      <p:cxnSp>
        <p:nvCxnSpPr>
          <p:cNvPr id="83" name="Curved Connector 82"/>
          <p:cNvCxnSpPr/>
          <p:nvPr/>
        </p:nvCxnSpPr>
        <p:spPr>
          <a:xfrm rot="5400000">
            <a:off x="4234633" y="3145207"/>
            <a:ext cx="653332" cy="599533"/>
          </a:xfrm>
          <a:prstGeom prst="curvedConnector3">
            <a:avLst>
              <a:gd name="adj1" fmla="val 50000"/>
            </a:avLst>
          </a:prstGeom>
          <a:noFill/>
          <a:ln w="19050" cap="flat" cmpd="sng" algn="ctr">
            <a:solidFill>
              <a:schemeClr val="tx2"/>
            </a:solidFill>
            <a:prstDash val="solid"/>
            <a:headEnd type="oval"/>
            <a:tailEnd type="stealth" w="lg" len="lg"/>
          </a:ln>
          <a:effectLst/>
        </p:spPr>
      </p:cxnSp>
      <p:cxnSp>
        <p:nvCxnSpPr>
          <p:cNvPr id="86" name="Curved Connector 85"/>
          <p:cNvCxnSpPr/>
          <p:nvPr/>
        </p:nvCxnSpPr>
        <p:spPr>
          <a:xfrm rot="5400000">
            <a:off x="4104291" y="3146195"/>
            <a:ext cx="647702" cy="604945"/>
          </a:xfrm>
          <a:prstGeom prst="curvedConnector3">
            <a:avLst>
              <a:gd name="adj1" fmla="val 39487"/>
            </a:avLst>
          </a:prstGeom>
          <a:noFill/>
          <a:ln w="19050" cap="flat" cmpd="sng" algn="ctr">
            <a:solidFill>
              <a:schemeClr val="accent3"/>
            </a:solidFill>
            <a:prstDash val="solid"/>
            <a:headEnd type="oval"/>
            <a:tailEnd type="stealth" w="lg" len="lg"/>
          </a:ln>
          <a:effectLst/>
        </p:spPr>
      </p:cxnSp>
      <p:cxnSp>
        <p:nvCxnSpPr>
          <p:cNvPr id="88" name="Curved Connector 87"/>
          <p:cNvCxnSpPr/>
          <p:nvPr/>
        </p:nvCxnSpPr>
        <p:spPr>
          <a:xfrm rot="5400000">
            <a:off x="6248980" y="2959788"/>
            <a:ext cx="653335" cy="391992"/>
          </a:xfrm>
          <a:prstGeom prst="curvedConnector3">
            <a:avLst>
              <a:gd name="adj1" fmla="val 50000"/>
            </a:avLst>
          </a:prstGeom>
          <a:noFill/>
          <a:ln w="19050" cap="flat" cmpd="sng" algn="ctr">
            <a:solidFill>
              <a:schemeClr val="accent3"/>
            </a:solidFill>
            <a:prstDash val="solid"/>
            <a:headEnd type="oval"/>
            <a:tailEnd type="stealth" w="lg" len="lg"/>
          </a:ln>
          <a:effectLst/>
        </p:spPr>
      </p:cxnSp>
      <p:grpSp>
        <p:nvGrpSpPr>
          <p:cNvPr id="161" name="Group 160"/>
          <p:cNvGrpSpPr/>
          <p:nvPr/>
        </p:nvGrpSpPr>
        <p:grpSpPr>
          <a:xfrm>
            <a:off x="3530308" y="1398904"/>
            <a:ext cx="3625259" cy="1107387"/>
            <a:chOff x="1058047" y="1476375"/>
            <a:chExt cx="4739331" cy="1447696"/>
          </a:xfrm>
          <a:solidFill>
            <a:schemeClr val="accent6">
              <a:lumMod val="60000"/>
              <a:lumOff val="40000"/>
            </a:schemeClr>
          </a:solidFill>
        </p:grpSpPr>
        <p:grpSp>
          <p:nvGrpSpPr>
            <p:cNvPr id="6" name="Group 100"/>
            <p:cNvGrpSpPr/>
            <p:nvPr/>
          </p:nvGrpSpPr>
          <p:grpSpPr>
            <a:xfrm>
              <a:off x="1464274" y="2633333"/>
              <a:ext cx="3610729" cy="290738"/>
              <a:chOff x="1676400" y="3124200"/>
              <a:chExt cx="2220099" cy="228600"/>
            </a:xfrm>
            <a:grpFill/>
          </p:grpSpPr>
          <p:sp>
            <p:nvSpPr>
              <p:cNvPr id="113" name="Rectangle 112"/>
              <p:cNvSpPr/>
              <p:nvPr/>
            </p:nvSpPr>
            <p:spPr>
              <a:xfrm>
                <a:off x="1676400" y="3124200"/>
                <a:ext cx="683846"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200, </a:t>
                </a:r>
                <a:r>
                  <a:rPr lang="en-US" sz="1224" kern="0" dirty="0">
                    <a:solidFill>
                      <a:sysClr val="windowText" lastClr="000000"/>
                    </a:solidFill>
                    <a:latin typeface="Lucida Sans Unicode"/>
                    <a:cs typeface="Lucida Sans Unicode"/>
                  </a:rPr>
                  <a:t>∞</a:t>
                </a:r>
                <a:endParaRPr lang="en-US" sz="1224" kern="0" dirty="0">
                  <a:solidFill>
                    <a:sysClr val="windowText" lastClr="000000"/>
                  </a:solidFill>
                </a:endParaRPr>
              </a:p>
            </p:txBody>
          </p:sp>
          <p:sp>
            <p:nvSpPr>
              <p:cNvPr id="114" name="Rectangle 113"/>
              <p:cNvSpPr/>
              <p:nvPr/>
            </p:nvSpPr>
            <p:spPr>
              <a:xfrm>
                <a:off x="2673391" y="3124200"/>
                <a:ext cx="547077"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John</a:t>
                </a:r>
              </a:p>
            </p:txBody>
          </p:sp>
          <p:sp>
            <p:nvSpPr>
              <p:cNvPr id="115" name="Rectangle 114"/>
              <p:cNvSpPr/>
              <p:nvPr/>
            </p:nvSpPr>
            <p:spPr>
              <a:xfrm>
                <a:off x="2360246" y="3124200"/>
                <a:ext cx="312580"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endParaRPr lang="en-US" sz="1224" kern="0" dirty="0">
                  <a:solidFill>
                    <a:sysClr val="windowText" lastClr="000000"/>
                  </a:solidFill>
                </a:endParaRPr>
              </a:p>
            </p:txBody>
          </p:sp>
          <p:sp>
            <p:nvSpPr>
              <p:cNvPr id="116" name="Rectangle 115"/>
              <p:cNvSpPr/>
              <p:nvPr/>
            </p:nvSpPr>
            <p:spPr>
              <a:xfrm>
                <a:off x="3220468" y="3124200"/>
                <a:ext cx="676031" cy="228600"/>
              </a:xfrm>
              <a:prstGeom prst="rect">
                <a:avLst/>
              </a:prstGeom>
              <a:grpFill/>
              <a:ln w="25400" cap="flat" cmpd="sng" algn="ctr">
                <a:solidFill>
                  <a:sysClr val="windowText" lastClr="000000">
                    <a:lumMod val="50000"/>
                    <a:lumOff val="50000"/>
                  </a:sysClr>
                </a:solidFill>
                <a:prstDash val="solid"/>
              </a:ln>
              <a:effectLst/>
            </p:spPr>
            <p:txBody>
              <a:bodyPr lIns="0" rIns="0" rtlCol="0" anchor="ctr"/>
              <a:lstStyle/>
              <a:p>
                <a:pPr algn="ctr" defTabSz="582860">
                  <a:defRPr/>
                </a:pPr>
                <a:r>
                  <a:rPr lang="en-US" sz="1224" kern="0" dirty="0">
                    <a:solidFill>
                      <a:sysClr val="windowText" lastClr="000000"/>
                    </a:solidFill>
                  </a:rPr>
                  <a:t>Beijing</a:t>
                </a:r>
              </a:p>
            </p:txBody>
          </p:sp>
        </p:grpSp>
        <p:sp>
          <p:nvSpPr>
            <p:cNvPr id="89" name="Rectangle 88"/>
            <p:cNvSpPr/>
            <p:nvPr/>
          </p:nvSpPr>
          <p:spPr>
            <a:xfrm>
              <a:off x="1058047" y="1476375"/>
              <a:ext cx="1281182" cy="340282"/>
            </a:xfrm>
            <a:prstGeom prst="rect">
              <a:avLst/>
            </a:prstGeom>
            <a:solidFill>
              <a:schemeClr val="bg1"/>
            </a:solidFill>
            <a:ln w="25400" cap="flat" cmpd="sng" algn="ctr">
              <a:solidFill>
                <a:sysClr val="windowText" lastClr="000000">
                  <a:lumMod val="50000"/>
                  <a:lumOff val="50000"/>
                </a:sysClr>
              </a:solidFill>
              <a:prstDash val="solid"/>
            </a:ln>
            <a:effectLst/>
          </p:spPr>
          <p:txBody>
            <a:bodyPr lIns="0" tIns="29143" rIns="0" bIns="29143" rtlCol="0" anchor="ctr"/>
            <a:lstStyle/>
            <a:p>
              <a:pPr algn="ctr" defTabSz="582860">
                <a:defRPr/>
              </a:pPr>
              <a:r>
                <a:rPr lang="en-US" sz="1224" kern="0" dirty="0"/>
                <a:t>Timestamps</a:t>
              </a:r>
            </a:p>
          </p:txBody>
        </p:sp>
        <p:sp>
          <p:nvSpPr>
            <p:cNvPr id="90" name="Rectangle 89"/>
            <p:cNvSpPr/>
            <p:nvPr/>
          </p:nvSpPr>
          <p:spPr>
            <a:xfrm>
              <a:off x="3485002" y="1476375"/>
              <a:ext cx="1025987" cy="340282"/>
            </a:xfrm>
            <a:prstGeom prst="rect">
              <a:avLst/>
            </a:prstGeom>
            <a:solidFill>
              <a:schemeClr val="bg1"/>
            </a:solidFill>
            <a:ln w="25400" cap="flat" cmpd="sng" algn="ctr">
              <a:solidFill>
                <a:sysClr val="windowText" lastClr="000000">
                  <a:lumMod val="50000"/>
                  <a:lumOff val="50000"/>
                </a:sysClr>
              </a:solidFill>
              <a:prstDash val="solid"/>
            </a:ln>
            <a:effectLst/>
          </p:spPr>
          <p:txBody>
            <a:bodyPr lIns="0" tIns="29143" rIns="0" bIns="29143" rtlCol="0" anchor="ctr"/>
            <a:lstStyle/>
            <a:p>
              <a:pPr algn="ctr" defTabSz="582860">
                <a:defRPr/>
              </a:pPr>
              <a:r>
                <a:rPr lang="en-US" sz="1224" kern="0" dirty="0"/>
                <a:t>Name</a:t>
              </a:r>
            </a:p>
          </p:txBody>
        </p:sp>
        <p:sp>
          <p:nvSpPr>
            <p:cNvPr id="91" name="Rectangle 90"/>
            <p:cNvSpPr/>
            <p:nvPr/>
          </p:nvSpPr>
          <p:spPr>
            <a:xfrm>
              <a:off x="2339228" y="1476375"/>
              <a:ext cx="1145772" cy="340282"/>
            </a:xfrm>
            <a:prstGeom prst="rect">
              <a:avLst/>
            </a:prstGeom>
            <a:solidFill>
              <a:schemeClr val="bg1"/>
            </a:solidFill>
            <a:ln w="25400" cap="flat" cmpd="sng" algn="ctr">
              <a:solidFill>
                <a:sysClr val="windowText" lastClr="000000">
                  <a:lumMod val="50000"/>
                  <a:lumOff val="50000"/>
                </a:sysClr>
              </a:solidFill>
              <a:prstDash val="solid"/>
            </a:ln>
            <a:effectLst/>
          </p:spPr>
          <p:txBody>
            <a:bodyPr lIns="0" tIns="29143" rIns="0" bIns="29143" rtlCol="0" anchor="ctr"/>
            <a:lstStyle/>
            <a:p>
              <a:pPr algn="ctr" defTabSz="582860">
                <a:defRPr/>
              </a:pPr>
              <a:r>
                <a:rPr lang="en-US" sz="1224" kern="0" dirty="0"/>
                <a:t>Chain </a:t>
              </a:r>
              <a:r>
                <a:rPr lang="en-US" sz="1224" kern="0" dirty="0" err="1"/>
                <a:t>ptrs</a:t>
              </a:r>
              <a:endParaRPr lang="en-US" sz="1224" kern="0" dirty="0"/>
            </a:p>
          </p:txBody>
        </p:sp>
        <p:sp>
          <p:nvSpPr>
            <p:cNvPr id="92" name="Rectangle 91"/>
            <p:cNvSpPr/>
            <p:nvPr/>
          </p:nvSpPr>
          <p:spPr>
            <a:xfrm>
              <a:off x="4510989" y="1476376"/>
              <a:ext cx="1260349" cy="340282"/>
            </a:xfrm>
            <a:prstGeom prst="rect">
              <a:avLst/>
            </a:prstGeom>
            <a:solidFill>
              <a:schemeClr val="bg1"/>
            </a:solidFill>
            <a:ln w="25400" cap="flat" cmpd="sng" algn="ctr">
              <a:solidFill>
                <a:sysClr val="windowText" lastClr="000000">
                  <a:lumMod val="50000"/>
                  <a:lumOff val="50000"/>
                </a:sysClr>
              </a:solidFill>
              <a:prstDash val="solid"/>
            </a:ln>
            <a:effectLst/>
          </p:spPr>
          <p:txBody>
            <a:bodyPr lIns="0" tIns="29143" rIns="0" bIns="29143" rtlCol="0" anchor="ctr"/>
            <a:lstStyle/>
            <a:p>
              <a:pPr algn="ctr" defTabSz="582860">
                <a:defRPr/>
              </a:pPr>
              <a:r>
                <a:rPr lang="en-US" sz="1224" kern="0" dirty="0"/>
                <a:t>City</a:t>
              </a:r>
            </a:p>
          </p:txBody>
        </p:sp>
        <p:cxnSp>
          <p:nvCxnSpPr>
            <p:cNvPr id="93" name="Straight Connector 92"/>
            <p:cNvCxnSpPr/>
            <p:nvPr/>
          </p:nvCxnSpPr>
          <p:spPr>
            <a:xfrm rot="16200000" flipV="1">
              <a:off x="852824" y="2021881"/>
              <a:ext cx="816675" cy="406228"/>
            </a:xfrm>
            <a:prstGeom prst="line">
              <a:avLst/>
            </a:prstGeom>
            <a:grpFill/>
            <a:ln w="19050" cap="flat" cmpd="sng" algn="ctr">
              <a:solidFill>
                <a:sysClr val="windowText" lastClr="000000">
                  <a:lumMod val="50000"/>
                  <a:lumOff val="50000"/>
                </a:sysClr>
              </a:solidFill>
              <a:prstDash val="solid"/>
            </a:ln>
            <a:effectLst/>
          </p:spPr>
        </p:cxnSp>
        <p:cxnSp>
          <p:nvCxnSpPr>
            <p:cNvPr id="94" name="Straight Connector 93"/>
            <p:cNvCxnSpPr/>
            <p:nvPr/>
          </p:nvCxnSpPr>
          <p:spPr>
            <a:xfrm rot="5400000" flipH="1" flipV="1">
              <a:off x="5017845" y="1863184"/>
              <a:ext cx="826057" cy="733009"/>
            </a:xfrm>
            <a:prstGeom prst="line">
              <a:avLst/>
            </a:prstGeom>
            <a:grpFill/>
            <a:ln w="19050" cap="flat" cmpd="sng" algn="ctr">
              <a:solidFill>
                <a:sysClr val="windowText" lastClr="000000">
                  <a:lumMod val="50000"/>
                  <a:lumOff val="50000"/>
                </a:sysClr>
              </a:solidFill>
              <a:prstDash val="solid"/>
            </a:ln>
            <a:effectLst/>
          </p:spPr>
        </p:cxnSp>
      </p:grpSp>
      <p:grpSp>
        <p:nvGrpSpPr>
          <p:cNvPr id="160" name="Group 159"/>
          <p:cNvGrpSpPr/>
          <p:nvPr/>
        </p:nvGrpSpPr>
        <p:grpSpPr>
          <a:xfrm>
            <a:off x="6260026" y="1710404"/>
            <a:ext cx="3374035" cy="1648428"/>
            <a:chOff x="4626630" y="2083825"/>
            <a:chExt cx="4410903" cy="2155002"/>
          </a:xfrm>
        </p:grpSpPr>
        <p:grpSp>
          <p:nvGrpSpPr>
            <p:cNvPr id="5" name="Group 43"/>
            <p:cNvGrpSpPr/>
            <p:nvPr/>
          </p:nvGrpSpPr>
          <p:grpSpPr>
            <a:xfrm>
              <a:off x="7694572" y="2605476"/>
              <a:ext cx="338525" cy="1633351"/>
              <a:chOff x="7162798" y="2599505"/>
              <a:chExt cx="381002" cy="1828801"/>
            </a:xfrm>
          </p:grpSpPr>
          <p:sp>
            <p:nvSpPr>
              <p:cNvPr id="117" name="Rectangle 13"/>
              <p:cNvSpPr/>
              <p:nvPr/>
            </p:nvSpPr>
            <p:spPr>
              <a:xfrm>
                <a:off x="7162800" y="3818707"/>
                <a:ext cx="381000" cy="304800"/>
              </a:xfrm>
              <a:prstGeom prst="rect">
                <a:avLst/>
              </a:prstGeom>
              <a:noFill/>
              <a:ln w="25400" cap="flat" cmpd="sng" algn="ctr">
                <a:solidFill>
                  <a:srgbClr val="C00000"/>
                </a:solidFill>
                <a:prstDash val="solid"/>
              </a:ln>
              <a:effectLst/>
            </p:spPr>
            <p:txBody>
              <a:bodyPr rtlCol="0" anchor="ctr"/>
              <a:lstStyle/>
              <a:p>
                <a:pPr algn="ctr" defTabSz="582860">
                  <a:defRPr/>
                </a:pPr>
                <a:endParaRPr lang="en-US" sz="1147" kern="0" dirty="0">
                  <a:solidFill>
                    <a:sysClr val="window" lastClr="FFFFFF"/>
                  </a:solidFill>
                </a:endParaRPr>
              </a:p>
            </p:txBody>
          </p:sp>
          <p:sp>
            <p:nvSpPr>
              <p:cNvPr id="118" name="Rectangle 14"/>
              <p:cNvSpPr/>
              <p:nvPr/>
            </p:nvSpPr>
            <p:spPr>
              <a:xfrm>
                <a:off x="7162800" y="4123505"/>
                <a:ext cx="381000" cy="304801"/>
              </a:xfrm>
              <a:prstGeom prst="rect">
                <a:avLst/>
              </a:prstGeom>
              <a:noFill/>
              <a:ln w="25400" cap="flat" cmpd="sng" algn="ctr">
                <a:solidFill>
                  <a:srgbClr val="C00000"/>
                </a:solidFill>
                <a:prstDash val="solid"/>
              </a:ln>
              <a:effectLst/>
            </p:spPr>
            <p:txBody>
              <a:bodyPr rtlCol="0" anchor="ctr"/>
              <a:lstStyle/>
              <a:p>
                <a:pPr algn="ctr" defTabSz="582860">
                  <a:defRPr/>
                </a:pPr>
                <a:endParaRPr lang="en-US" sz="1147" kern="0" dirty="0">
                  <a:solidFill>
                    <a:sysClr val="window" lastClr="FFFFFF"/>
                  </a:solidFill>
                </a:endParaRPr>
              </a:p>
            </p:txBody>
          </p:sp>
          <p:sp>
            <p:nvSpPr>
              <p:cNvPr id="119" name="Rectangle 17"/>
              <p:cNvSpPr/>
              <p:nvPr/>
            </p:nvSpPr>
            <p:spPr>
              <a:xfrm>
                <a:off x="7162798" y="2599505"/>
                <a:ext cx="381000" cy="304800"/>
              </a:xfrm>
              <a:prstGeom prst="rect">
                <a:avLst/>
              </a:prstGeom>
              <a:noFill/>
              <a:ln w="25400" cap="flat" cmpd="sng" algn="ctr">
                <a:solidFill>
                  <a:srgbClr val="C00000"/>
                </a:solidFill>
                <a:prstDash val="solid"/>
              </a:ln>
              <a:effectLst/>
            </p:spPr>
            <p:txBody>
              <a:bodyPr rtlCol="0" anchor="ctr"/>
              <a:lstStyle/>
              <a:p>
                <a:pPr algn="ctr" defTabSz="582860">
                  <a:defRPr/>
                </a:pPr>
                <a:endParaRPr lang="en-US" sz="1147" kern="0" dirty="0">
                  <a:solidFill>
                    <a:sysClr val="window" lastClr="FFFFFF"/>
                  </a:solidFill>
                </a:endParaRPr>
              </a:p>
            </p:txBody>
          </p:sp>
          <p:sp>
            <p:nvSpPr>
              <p:cNvPr id="120" name="Rectangle 18"/>
              <p:cNvSpPr/>
              <p:nvPr/>
            </p:nvSpPr>
            <p:spPr>
              <a:xfrm>
                <a:off x="7162800" y="2904306"/>
                <a:ext cx="381000" cy="304801"/>
              </a:xfrm>
              <a:prstGeom prst="rect">
                <a:avLst/>
              </a:prstGeom>
              <a:noFill/>
              <a:ln w="25400" cap="flat" cmpd="sng" algn="ctr">
                <a:solidFill>
                  <a:srgbClr val="C00000"/>
                </a:solidFill>
                <a:prstDash val="solid"/>
              </a:ln>
              <a:effectLst/>
            </p:spPr>
            <p:txBody>
              <a:bodyPr rtlCol="0" anchor="ctr"/>
              <a:lstStyle/>
              <a:p>
                <a:pPr algn="ctr" defTabSz="582860">
                  <a:defRPr/>
                </a:pPr>
                <a:endParaRPr lang="en-US" sz="1147" kern="0" dirty="0">
                  <a:solidFill>
                    <a:sysClr val="window" lastClr="FFFFFF"/>
                  </a:solidFill>
                </a:endParaRPr>
              </a:p>
            </p:txBody>
          </p:sp>
          <p:sp>
            <p:nvSpPr>
              <p:cNvPr id="121" name="Rectangle 120"/>
              <p:cNvSpPr/>
              <p:nvPr/>
            </p:nvSpPr>
            <p:spPr>
              <a:xfrm>
                <a:off x="7162800" y="3213443"/>
                <a:ext cx="381000" cy="304800"/>
              </a:xfrm>
              <a:prstGeom prst="rect">
                <a:avLst/>
              </a:prstGeom>
              <a:noFill/>
              <a:ln w="25400" cap="flat" cmpd="sng" algn="ctr">
                <a:solidFill>
                  <a:srgbClr val="C00000"/>
                </a:solidFill>
                <a:prstDash val="solid"/>
              </a:ln>
              <a:effectLst/>
            </p:spPr>
            <p:txBody>
              <a:bodyPr rtlCol="0" anchor="ctr"/>
              <a:lstStyle/>
              <a:p>
                <a:pPr algn="ctr" defTabSz="582860">
                  <a:defRPr/>
                </a:pPr>
                <a:endParaRPr lang="en-US" sz="1147" kern="0" dirty="0">
                  <a:solidFill>
                    <a:sysClr val="window" lastClr="FFFFFF"/>
                  </a:solidFill>
                </a:endParaRPr>
              </a:p>
            </p:txBody>
          </p:sp>
          <p:sp>
            <p:nvSpPr>
              <p:cNvPr id="122" name="Rectangle 121"/>
              <p:cNvSpPr/>
              <p:nvPr/>
            </p:nvSpPr>
            <p:spPr>
              <a:xfrm>
                <a:off x="7162800" y="3513904"/>
                <a:ext cx="381000" cy="304801"/>
              </a:xfrm>
              <a:prstGeom prst="rect">
                <a:avLst/>
              </a:prstGeom>
              <a:noFill/>
              <a:ln w="25400" cap="flat" cmpd="sng" algn="ctr">
                <a:solidFill>
                  <a:srgbClr val="C00000"/>
                </a:solidFill>
                <a:prstDash val="solid"/>
              </a:ln>
              <a:effectLst/>
            </p:spPr>
            <p:txBody>
              <a:bodyPr rtlCol="0" anchor="ctr"/>
              <a:lstStyle/>
              <a:p>
                <a:pPr algn="ctr" defTabSz="582860">
                  <a:defRPr/>
                </a:pPr>
                <a:endParaRPr lang="en-US" sz="1147" kern="0" dirty="0">
                  <a:solidFill>
                    <a:sysClr val="window" lastClr="FFFFFF"/>
                  </a:solidFill>
                </a:endParaRPr>
              </a:p>
            </p:txBody>
          </p:sp>
        </p:grpSp>
        <p:cxnSp>
          <p:nvCxnSpPr>
            <p:cNvPr id="87" name="Shape 86"/>
            <p:cNvCxnSpPr>
              <a:stCxn id="120" idx="1"/>
              <a:endCxn id="101" idx="0"/>
            </p:cNvCxnSpPr>
            <p:nvPr/>
          </p:nvCxnSpPr>
          <p:spPr>
            <a:xfrm rot="10800000" flipV="1">
              <a:off x="4626630" y="3013814"/>
              <a:ext cx="3067946" cy="364193"/>
            </a:xfrm>
            <a:prstGeom prst="curvedConnector2">
              <a:avLst/>
            </a:prstGeom>
            <a:noFill/>
            <a:ln w="19050" cap="flat" cmpd="sng" algn="ctr">
              <a:solidFill>
                <a:srgbClr val="C00000"/>
              </a:solidFill>
              <a:prstDash val="solid"/>
              <a:headEnd type="oval"/>
              <a:tailEnd type="stealth" w="lg" len="lg"/>
            </a:ln>
            <a:effectLst/>
          </p:spPr>
        </p:cxnSp>
        <p:sp>
          <p:nvSpPr>
            <p:cNvPr id="96" name="TextBox 95"/>
            <p:cNvSpPr txBox="1"/>
            <p:nvPr/>
          </p:nvSpPr>
          <p:spPr>
            <a:xfrm>
              <a:off x="7139865" y="2083825"/>
              <a:ext cx="1897668" cy="662913"/>
            </a:xfrm>
            <a:prstGeom prst="rect">
              <a:avLst/>
            </a:prstGeom>
            <a:noFill/>
          </p:spPr>
          <p:txBody>
            <a:bodyPr wrap="square" lIns="58286" tIns="29143" rIns="58286" bIns="29143" rtlCol="0">
              <a:spAutoFit/>
            </a:bodyPr>
            <a:lstStyle/>
            <a:p>
              <a:pPr defTabSz="582860">
                <a:defRPr/>
              </a:pPr>
              <a:r>
                <a:rPr lang="en-US" sz="1428" b="1" kern="0" dirty="0">
                  <a:solidFill>
                    <a:schemeClr val="accent3"/>
                  </a:solidFill>
                </a:rPr>
                <a:t>Hash index on City</a:t>
              </a:r>
            </a:p>
          </p:txBody>
        </p:sp>
        <p:sp>
          <p:nvSpPr>
            <p:cNvPr id="123" name="TextBox 122"/>
            <p:cNvSpPr txBox="1"/>
            <p:nvPr/>
          </p:nvSpPr>
          <p:spPr>
            <a:xfrm>
              <a:off x="8033096" y="2553722"/>
              <a:ext cx="190500" cy="359499"/>
            </a:xfrm>
            <a:prstGeom prst="rect">
              <a:avLst/>
            </a:prstGeom>
            <a:noFill/>
          </p:spPr>
          <p:txBody>
            <a:bodyPr wrap="square" lIns="58286" tIns="29143" rIns="58286" bIns="29143" rtlCol="0">
              <a:spAutoFit/>
            </a:bodyPr>
            <a:lstStyle/>
            <a:p>
              <a:r>
                <a:rPr lang="en-US" sz="1377" b="1" dirty="0">
                  <a:solidFill>
                    <a:schemeClr val="accent3"/>
                  </a:solidFill>
                </a:rPr>
                <a:t>B</a:t>
              </a:r>
            </a:p>
          </p:txBody>
        </p:sp>
        <p:sp>
          <p:nvSpPr>
            <p:cNvPr id="124" name="TextBox 123"/>
            <p:cNvSpPr txBox="1"/>
            <p:nvPr/>
          </p:nvSpPr>
          <p:spPr>
            <a:xfrm>
              <a:off x="8043392" y="2817893"/>
              <a:ext cx="190500" cy="359499"/>
            </a:xfrm>
            <a:prstGeom prst="rect">
              <a:avLst/>
            </a:prstGeom>
            <a:noFill/>
          </p:spPr>
          <p:txBody>
            <a:bodyPr wrap="square" lIns="58286" tIns="29143" rIns="58286" bIns="29143" rtlCol="0">
              <a:spAutoFit/>
            </a:bodyPr>
            <a:lstStyle/>
            <a:p>
              <a:r>
                <a:rPr lang="en-US" sz="1377" b="1" dirty="0">
                  <a:solidFill>
                    <a:schemeClr val="accent3"/>
                  </a:solidFill>
                </a:rPr>
                <a:t>P</a:t>
              </a:r>
            </a:p>
          </p:txBody>
        </p:sp>
      </p:grpSp>
      <p:cxnSp>
        <p:nvCxnSpPr>
          <p:cNvPr id="79" name="Curved Connector 78"/>
          <p:cNvCxnSpPr>
            <a:stCxn id="70" idx="3"/>
            <a:endCxn id="113" idx="1"/>
          </p:cNvCxnSpPr>
          <p:nvPr/>
        </p:nvCxnSpPr>
        <p:spPr>
          <a:xfrm flipV="1">
            <a:off x="2981518" y="2395096"/>
            <a:ext cx="859526" cy="287027"/>
          </a:xfrm>
          <a:prstGeom prst="curvedConnector3">
            <a:avLst>
              <a:gd name="adj1" fmla="val 50000"/>
            </a:avLst>
          </a:prstGeom>
          <a:noFill/>
          <a:ln w="19050" cap="flat" cmpd="sng" algn="ctr">
            <a:solidFill>
              <a:schemeClr val="tx2"/>
            </a:solidFill>
            <a:prstDash val="solid"/>
            <a:headEnd type="oval"/>
            <a:tailEnd type="stealth" w="lg" len="lg"/>
          </a:ln>
          <a:effectLst/>
        </p:spPr>
      </p:cxnSp>
      <p:cxnSp>
        <p:nvCxnSpPr>
          <p:cNvPr id="82" name="Curved Connector 81"/>
          <p:cNvCxnSpPr>
            <a:stCxn id="66" idx="3"/>
            <a:endCxn id="109" idx="1"/>
          </p:cNvCxnSpPr>
          <p:nvPr/>
        </p:nvCxnSpPr>
        <p:spPr>
          <a:xfrm flipV="1">
            <a:off x="2981517" y="3109400"/>
            <a:ext cx="963105" cy="405657"/>
          </a:xfrm>
          <a:prstGeom prst="curvedConnector3">
            <a:avLst>
              <a:gd name="adj1" fmla="val 50000"/>
            </a:avLst>
          </a:prstGeom>
          <a:noFill/>
          <a:ln w="19050" cap="flat" cmpd="sng" algn="ctr">
            <a:solidFill>
              <a:schemeClr val="tx2"/>
            </a:solidFill>
            <a:prstDash val="solid"/>
            <a:headEnd type="oval"/>
            <a:tailEnd type="stealth" w="lg" len="lg"/>
          </a:ln>
          <a:effectLst/>
        </p:spPr>
      </p:cxnSp>
      <p:sp>
        <p:nvSpPr>
          <p:cNvPr id="128" name="Content Placeholder 7"/>
          <p:cNvSpPr txBox="1">
            <a:spLocks/>
          </p:cNvSpPr>
          <p:nvPr/>
        </p:nvSpPr>
        <p:spPr>
          <a:xfrm>
            <a:off x="1955733" y="4326883"/>
            <a:ext cx="9291649" cy="2370744"/>
          </a:xfrm>
          <a:prstGeom prst="rect">
            <a:avLst/>
          </a:prstGeom>
          <a:ln>
            <a:noFill/>
          </a:ln>
        </p:spPr>
        <p:txBody>
          <a:bodyPr lIns="58286" tIns="29143" rIns="58286" bIns="29143">
            <a:noAutofit/>
          </a:bodyPr>
          <a:lstStyle/>
          <a:p>
            <a:pPr defTabSz="699430">
              <a:lnSpc>
                <a:spcPct val="90000"/>
              </a:lnSpc>
              <a:spcBef>
                <a:spcPct val="20000"/>
              </a:spcBef>
              <a:buSzPct val="90000"/>
              <a:defRPr/>
            </a:pPr>
            <a:r>
              <a:rPr lang="en-US" sz="2000" dirty="0"/>
              <a:t>Rows are multi-versioned, each has a valid time range indicated by two timestamps</a:t>
            </a:r>
          </a:p>
          <a:p>
            <a:pPr defTabSz="699430">
              <a:lnSpc>
                <a:spcPct val="90000"/>
              </a:lnSpc>
              <a:spcBef>
                <a:spcPct val="20000"/>
              </a:spcBef>
              <a:buSzPct val="90000"/>
              <a:defRPr/>
            </a:pPr>
            <a:r>
              <a:rPr lang="en-US" sz="2000" dirty="0"/>
              <a:t>A version is visible if transaction read time falls within the version’s valid time</a:t>
            </a:r>
          </a:p>
          <a:p>
            <a:pPr defTabSz="699430">
              <a:lnSpc>
                <a:spcPct val="90000"/>
              </a:lnSpc>
              <a:spcBef>
                <a:spcPct val="20000"/>
              </a:spcBef>
              <a:buSzPct val="90000"/>
              <a:defRPr/>
            </a:pPr>
            <a:r>
              <a:rPr lang="en-US" sz="2000" dirty="0"/>
              <a:t>Row can be part of multiple indexes, but there is only a single copy of the row</a:t>
            </a:r>
          </a:p>
          <a:p>
            <a:pPr marL="466341" lvl="1" defTabSz="699430">
              <a:lnSpc>
                <a:spcPct val="90000"/>
              </a:lnSpc>
              <a:spcBef>
                <a:spcPct val="20000"/>
              </a:spcBef>
              <a:buSzPct val="90000"/>
              <a:defRPr/>
            </a:pPr>
            <a:r>
              <a:rPr lang="en-US" sz="2000" dirty="0"/>
              <a:t>Hash indexes accelerate point-lookup</a:t>
            </a:r>
          </a:p>
          <a:p>
            <a:pPr marL="466341" lvl="1" defTabSz="699430">
              <a:lnSpc>
                <a:spcPct val="90000"/>
              </a:lnSpc>
              <a:spcBef>
                <a:spcPct val="20000"/>
              </a:spcBef>
              <a:buSzPct val="90000"/>
              <a:defRPr/>
            </a:pPr>
            <a:r>
              <a:rPr lang="en-US" sz="2000" dirty="0"/>
              <a:t>BW-tree is a lock-free b-tree (range index) invented by MSR</a:t>
            </a:r>
          </a:p>
          <a:p>
            <a:pPr marL="466341" lvl="1" defTabSz="699430">
              <a:lnSpc>
                <a:spcPct val="90000"/>
              </a:lnSpc>
              <a:spcBef>
                <a:spcPct val="20000"/>
              </a:spcBef>
              <a:buSzPct val="90000"/>
              <a:defRPr/>
            </a:pPr>
            <a:r>
              <a:rPr lang="en-US" sz="2000" dirty="0"/>
              <a:t>Indexes are not stored on disk</a:t>
            </a:r>
          </a:p>
        </p:txBody>
      </p:sp>
      <p:sp>
        <p:nvSpPr>
          <p:cNvPr id="130" name="TextBox 129"/>
          <p:cNvSpPr txBox="1"/>
          <p:nvPr/>
        </p:nvSpPr>
        <p:spPr>
          <a:xfrm>
            <a:off x="7292076" y="1417083"/>
            <a:ext cx="1739344" cy="238892"/>
          </a:xfrm>
          <a:prstGeom prst="rect">
            <a:avLst/>
          </a:prstGeom>
          <a:noFill/>
        </p:spPr>
        <p:txBody>
          <a:bodyPr wrap="square" lIns="58286" tIns="29143" rIns="58286" bIns="29143" rtlCol="0">
            <a:spAutoFit/>
          </a:bodyPr>
          <a:lstStyle/>
          <a:p>
            <a:pPr defTabSz="582860">
              <a:defRPr/>
            </a:pPr>
            <a:r>
              <a:rPr lang="en-US" sz="1147" kern="0" dirty="0">
                <a:solidFill>
                  <a:schemeClr val="tx2"/>
                </a:solidFill>
              </a:rPr>
              <a:t>Row format</a:t>
            </a:r>
          </a:p>
        </p:txBody>
      </p:sp>
      <p:cxnSp>
        <p:nvCxnSpPr>
          <p:cNvPr id="80" name="Curved Connector 79"/>
          <p:cNvCxnSpPr>
            <a:endCxn id="101" idx="1"/>
          </p:cNvCxnSpPr>
          <p:nvPr/>
        </p:nvCxnSpPr>
        <p:spPr>
          <a:xfrm>
            <a:off x="4949999" y="2398683"/>
            <a:ext cx="937731" cy="406052"/>
          </a:xfrm>
          <a:prstGeom prst="curvedConnector3">
            <a:avLst>
              <a:gd name="adj1" fmla="val 50000"/>
            </a:avLst>
          </a:prstGeom>
          <a:noFill/>
          <a:ln w="19050" cap="flat" cmpd="sng" algn="ctr">
            <a:solidFill>
              <a:schemeClr val="tx2"/>
            </a:solidFill>
            <a:prstDash val="solid"/>
            <a:headEnd type="oval"/>
            <a:tailEnd type="stealth" w="lg" len="lg"/>
          </a:ln>
          <a:effectLst/>
        </p:spPr>
      </p:cxnSp>
      <p:cxnSp>
        <p:nvCxnSpPr>
          <p:cNvPr id="85" name="Curved Connector 84"/>
          <p:cNvCxnSpPr>
            <a:endCxn id="109" idx="0"/>
          </p:cNvCxnSpPr>
          <p:nvPr/>
        </p:nvCxnSpPr>
        <p:spPr>
          <a:xfrm rot="5400000">
            <a:off x="4252065" y="2422386"/>
            <a:ext cx="598655" cy="566631"/>
          </a:xfrm>
          <a:prstGeom prst="curvedConnector3">
            <a:avLst>
              <a:gd name="adj1" fmla="val 50000"/>
            </a:avLst>
          </a:prstGeom>
          <a:noFill/>
          <a:ln w="19050" cap="flat" cmpd="sng" algn="ctr">
            <a:solidFill>
              <a:schemeClr val="accent3"/>
            </a:solidFill>
            <a:prstDash val="solid"/>
            <a:headEnd type="oval"/>
            <a:tailEnd type="stealth" w="lg" len="lg"/>
          </a:ln>
          <a:effectLst/>
        </p:spPr>
      </p:cxnSp>
      <p:grpSp>
        <p:nvGrpSpPr>
          <p:cNvPr id="22" name="Group 21"/>
          <p:cNvGrpSpPr/>
          <p:nvPr/>
        </p:nvGrpSpPr>
        <p:grpSpPr>
          <a:xfrm>
            <a:off x="1892892" y="1804491"/>
            <a:ext cx="1916121" cy="2100364"/>
            <a:chOff x="152400" y="1655120"/>
            <a:chExt cx="1878721" cy="2059367"/>
          </a:xfrm>
        </p:grpSpPr>
        <p:sp>
          <p:nvSpPr>
            <p:cNvPr id="65" name="Rectangle 64"/>
            <p:cNvSpPr/>
            <p:nvPr/>
          </p:nvSpPr>
          <p:spPr>
            <a:xfrm>
              <a:off x="965886" y="3026044"/>
              <a:ext cx="253892" cy="204169"/>
            </a:xfrm>
            <a:prstGeom prst="rect">
              <a:avLst/>
            </a:prstGeom>
            <a:noFill/>
            <a:ln w="25400" cap="flat" cmpd="sng" algn="ctr">
              <a:solidFill>
                <a:srgbClr val="0070C0"/>
              </a:solidFill>
              <a:prstDash val="solid"/>
            </a:ln>
            <a:effectLst/>
          </p:spPr>
          <p:txBody>
            <a:bodyPr lIns="58286" tIns="29143" rIns="58286" bIns="29143" rtlCol="0" anchor="ctr"/>
            <a:lstStyle/>
            <a:p>
              <a:pPr algn="ctr" defTabSz="582860">
                <a:defRPr/>
              </a:pPr>
              <a:endParaRPr lang="en-US" sz="1147" kern="0" dirty="0">
                <a:solidFill>
                  <a:sysClr val="window" lastClr="FFFFFF"/>
                </a:solidFill>
              </a:endParaRPr>
            </a:p>
          </p:txBody>
        </p:sp>
        <p:sp>
          <p:nvSpPr>
            <p:cNvPr id="66" name="Rectangle 65"/>
            <p:cNvSpPr/>
            <p:nvPr/>
          </p:nvSpPr>
          <p:spPr>
            <a:xfrm>
              <a:off x="965886" y="3230212"/>
              <a:ext cx="253892" cy="204169"/>
            </a:xfrm>
            <a:prstGeom prst="rect">
              <a:avLst/>
            </a:prstGeom>
            <a:noFill/>
            <a:ln w="25400" cap="flat" cmpd="sng" algn="ctr">
              <a:solidFill>
                <a:srgbClr val="0070C0"/>
              </a:solidFill>
              <a:prstDash val="solid"/>
            </a:ln>
            <a:effectLst/>
          </p:spPr>
          <p:txBody>
            <a:bodyPr lIns="58286" tIns="29143" rIns="58286" bIns="29143" rtlCol="0" anchor="ctr"/>
            <a:lstStyle/>
            <a:p>
              <a:pPr algn="ctr" defTabSz="582860">
                <a:defRPr/>
              </a:pPr>
              <a:endParaRPr lang="en-US" sz="1147" kern="0" dirty="0">
                <a:solidFill>
                  <a:sysClr val="window" lastClr="FFFFFF"/>
                </a:solidFill>
              </a:endParaRPr>
            </a:p>
          </p:txBody>
        </p:sp>
        <p:sp>
          <p:nvSpPr>
            <p:cNvPr id="67" name="Rectangle 66"/>
            <p:cNvSpPr/>
            <p:nvPr/>
          </p:nvSpPr>
          <p:spPr>
            <a:xfrm>
              <a:off x="965886" y="3434381"/>
              <a:ext cx="253892" cy="204169"/>
            </a:xfrm>
            <a:prstGeom prst="rect">
              <a:avLst/>
            </a:prstGeom>
            <a:noFill/>
            <a:ln w="25400" cap="flat" cmpd="sng" algn="ctr">
              <a:solidFill>
                <a:srgbClr val="0070C0"/>
              </a:solidFill>
              <a:prstDash val="solid"/>
            </a:ln>
            <a:effectLst/>
          </p:spPr>
          <p:txBody>
            <a:bodyPr lIns="58286" tIns="29143" rIns="58286" bIns="29143" rtlCol="0" anchor="ctr"/>
            <a:lstStyle/>
            <a:p>
              <a:pPr algn="ctr" defTabSz="582860">
                <a:defRPr/>
              </a:pPr>
              <a:endParaRPr lang="en-US" sz="1147" kern="0" dirty="0">
                <a:solidFill>
                  <a:sysClr val="window" lastClr="FFFFFF"/>
                </a:solidFill>
              </a:endParaRPr>
            </a:p>
          </p:txBody>
        </p:sp>
        <p:sp>
          <p:nvSpPr>
            <p:cNvPr id="69" name="Rectangle 68"/>
            <p:cNvSpPr/>
            <p:nvPr/>
          </p:nvSpPr>
          <p:spPr>
            <a:xfrm>
              <a:off x="965886" y="2209369"/>
              <a:ext cx="253892" cy="204169"/>
            </a:xfrm>
            <a:prstGeom prst="rect">
              <a:avLst/>
            </a:prstGeom>
            <a:noFill/>
            <a:ln w="25400" cap="flat" cmpd="sng" algn="ctr">
              <a:solidFill>
                <a:srgbClr val="0070C0"/>
              </a:solidFill>
              <a:prstDash val="solid"/>
            </a:ln>
            <a:effectLst/>
          </p:spPr>
          <p:txBody>
            <a:bodyPr lIns="58286" tIns="29143" rIns="58286" bIns="29143" rtlCol="0" anchor="ctr"/>
            <a:lstStyle/>
            <a:p>
              <a:pPr algn="ctr" defTabSz="582860">
                <a:defRPr/>
              </a:pPr>
              <a:endParaRPr lang="en-US" sz="1147" kern="0" dirty="0">
                <a:solidFill>
                  <a:sysClr val="window" lastClr="FFFFFF"/>
                </a:solidFill>
              </a:endParaRPr>
            </a:p>
          </p:txBody>
        </p:sp>
        <p:sp>
          <p:nvSpPr>
            <p:cNvPr id="70" name="Rectangle 69"/>
            <p:cNvSpPr/>
            <p:nvPr/>
          </p:nvSpPr>
          <p:spPr>
            <a:xfrm>
              <a:off x="965886" y="2413537"/>
              <a:ext cx="253892" cy="204169"/>
            </a:xfrm>
            <a:prstGeom prst="rect">
              <a:avLst/>
            </a:prstGeom>
            <a:noFill/>
            <a:ln w="25400" cap="flat" cmpd="sng" algn="ctr">
              <a:solidFill>
                <a:srgbClr val="0070C0"/>
              </a:solidFill>
              <a:prstDash val="solid"/>
            </a:ln>
            <a:effectLst/>
          </p:spPr>
          <p:txBody>
            <a:bodyPr lIns="58286" tIns="29143" rIns="58286" bIns="29143" rtlCol="0" anchor="ctr"/>
            <a:lstStyle/>
            <a:p>
              <a:pPr algn="ctr" defTabSz="582860">
                <a:defRPr/>
              </a:pPr>
              <a:endParaRPr lang="en-US" sz="1147" kern="0" dirty="0">
                <a:solidFill>
                  <a:sysClr val="window" lastClr="FFFFFF"/>
                </a:solidFill>
              </a:endParaRPr>
            </a:p>
          </p:txBody>
        </p:sp>
        <p:sp>
          <p:nvSpPr>
            <p:cNvPr id="71" name="Rectangle 70"/>
            <p:cNvSpPr/>
            <p:nvPr/>
          </p:nvSpPr>
          <p:spPr>
            <a:xfrm>
              <a:off x="965886" y="2617706"/>
              <a:ext cx="253892" cy="204169"/>
            </a:xfrm>
            <a:prstGeom prst="rect">
              <a:avLst/>
            </a:prstGeom>
            <a:noFill/>
            <a:ln w="25400" cap="flat" cmpd="sng" algn="ctr">
              <a:solidFill>
                <a:srgbClr val="0070C0"/>
              </a:solidFill>
              <a:prstDash val="solid"/>
            </a:ln>
            <a:effectLst/>
          </p:spPr>
          <p:txBody>
            <a:bodyPr lIns="58286" tIns="29143" rIns="58286" bIns="29143" rtlCol="0" anchor="ctr"/>
            <a:lstStyle/>
            <a:p>
              <a:pPr algn="ctr" defTabSz="582860">
                <a:defRPr/>
              </a:pPr>
              <a:endParaRPr lang="en-US" sz="1147" kern="0" dirty="0">
                <a:solidFill>
                  <a:sysClr val="window" lastClr="FFFFFF"/>
                </a:solidFill>
              </a:endParaRPr>
            </a:p>
          </p:txBody>
        </p:sp>
        <p:sp>
          <p:nvSpPr>
            <p:cNvPr id="72" name="Rectangle 71"/>
            <p:cNvSpPr/>
            <p:nvPr/>
          </p:nvSpPr>
          <p:spPr>
            <a:xfrm>
              <a:off x="965886" y="2821875"/>
              <a:ext cx="253892" cy="204169"/>
            </a:xfrm>
            <a:prstGeom prst="rect">
              <a:avLst/>
            </a:prstGeom>
            <a:noFill/>
            <a:ln w="25400" cap="flat" cmpd="sng" algn="ctr">
              <a:solidFill>
                <a:srgbClr val="0070C0"/>
              </a:solidFill>
              <a:prstDash val="solid"/>
            </a:ln>
            <a:effectLst/>
          </p:spPr>
          <p:txBody>
            <a:bodyPr lIns="58286" tIns="29143" rIns="58286" bIns="29143" rtlCol="0" anchor="ctr"/>
            <a:lstStyle/>
            <a:p>
              <a:pPr algn="ctr" defTabSz="582860">
                <a:defRPr/>
              </a:pPr>
              <a:endParaRPr lang="en-US" sz="1147" kern="0" dirty="0">
                <a:solidFill>
                  <a:sysClr val="window" lastClr="FFFFFF"/>
                </a:solidFill>
              </a:endParaRPr>
            </a:p>
          </p:txBody>
        </p:sp>
        <p:sp>
          <p:nvSpPr>
            <p:cNvPr id="95" name="TextBox 94"/>
            <p:cNvSpPr txBox="1"/>
            <p:nvPr/>
          </p:nvSpPr>
          <p:spPr>
            <a:xfrm>
              <a:off x="152400" y="1655120"/>
              <a:ext cx="1574393" cy="497185"/>
            </a:xfrm>
            <a:prstGeom prst="rect">
              <a:avLst/>
            </a:prstGeom>
            <a:noFill/>
          </p:spPr>
          <p:txBody>
            <a:bodyPr wrap="square" lIns="58286" tIns="29143" rIns="58286" bIns="29143" rtlCol="0">
              <a:spAutoFit/>
            </a:bodyPr>
            <a:lstStyle/>
            <a:p>
              <a:pPr defTabSz="582860">
                <a:defRPr/>
              </a:pPr>
              <a:r>
                <a:rPr lang="en-US" sz="1428" kern="0" dirty="0">
                  <a:solidFill>
                    <a:schemeClr val="tx2"/>
                  </a:solidFill>
                </a:rPr>
                <a:t>BW-tree index on Name</a:t>
              </a:r>
            </a:p>
          </p:txBody>
        </p:sp>
        <p:sp>
          <p:nvSpPr>
            <p:cNvPr id="125" name="TextBox 124"/>
            <p:cNvSpPr txBox="1"/>
            <p:nvPr/>
          </p:nvSpPr>
          <p:spPr>
            <a:xfrm>
              <a:off x="777003" y="2413895"/>
              <a:ext cx="142875" cy="269624"/>
            </a:xfrm>
            <a:prstGeom prst="rect">
              <a:avLst/>
            </a:prstGeom>
            <a:noFill/>
          </p:spPr>
          <p:txBody>
            <a:bodyPr wrap="square" lIns="58286" tIns="29143" rIns="58286" bIns="29143" rtlCol="0">
              <a:spAutoFit/>
            </a:bodyPr>
            <a:lstStyle/>
            <a:p>
              <a:r>
                <a:rPr lang="en-US" sz="1377" dirty="0">
                  <a:solidFill>
                    <a:schemeClr val="accent3"/>
                  </a:solidFill>
                </a:rPr>
                <a:t>J</a:t>
              </a:r>
            </a:p>
          </p:txBody>
        </p:sp>
        <p:sp>
          <p:nvSpPr>
            <p:cNvPr id="126" name="TextBox 125"/>
            <p:cNvSpPr txBox="1"/>
            <p:nvPr/>
          </p:nvSpPr>
          <p:spPr>
            <a:xfrm>
              <a:off x="761964" y="3199553"/>
              <a:ext cx="142875" cy="269624"/>
            </a:xfrm>
            <a:prstGeom prst="rect">
              <a:avLst/>
            </a:prstGeom>
            <a:noFill/>
          </p:spPr>
          <p:txBody>
            <a:bodyPr wrap="square" lIns="58286" tIns="29143" rIns="58286" bIns="29143" rtlCol="0">
              <a:spAutoFit/>
            </a:bodyPr>
            <a:lstStyle/>
            <a:p>
              <a:r>
                <a:rPr lang="en-US" sz="1377" dirty="0">
                  <a:solidFill>
                    <a:schemeClr val="accent3"/>
                  </a:solidFill>
                </a:rPr>
                <a:t>S</a:t>
              </a:r>
            </a:p>
          </p:txBody>
        </p:sp>
        <p:sp>
          <p:nvSpPr>
            <p:cNvPr id="17" name="Right Triangle 16"/>
            <p:cNvSpPr/>
            <p:nvPr/>
          </p:nvSpPr>
          <p:spPr>
            <a:xfrm rot="2725969">
              <a:off x="518597" y="2201962"/>
              <a:ext cx="1529626" cy="1495423"/>
            </a:xfrm>
            <a:prstGeom prst="rtTriangle">
              <a:avLst/>
            </a:prstGeom>
            <a:noFill/>
            <a:ln w="25400" cap="flat" cmpd="sng" algn="ctr">
              <a:solidFill>
                <a:schemeClr val="tx2"/>
              </a:solidFill>
              <a:prstDash val="solid"/>
            </a:ln>
            <a:effectLst/>
          </p:spPr>
          <p:txBody>
            <a:bodyPr lIns="58286" tIns="29143" rIns="58286" bIns="29143" rtlCol="0" anchor="ctr"/>
            <a:lstStyle/>
            <a:p>
              <a:pPr algn="ctr" defTabSz="582860"/>
              <a:endParaRPr lang="en-US" sz="1147" kern="0">
                <a:solidFill>
                  <a:sysClr val="window" lastClr="FFFFFF"/>
                </a:solidFill>
              </a:endParaRPr>
            </a:p>
          </p:txBody>
        </p:sp>
      </p:grpSp>
      <p:cxnSp>
        <p:nvCxnSpPr>
          <p:cNvPr id="127" name="Curved Connector 126"/>
          <p:cNvCxnSpPr>
            <a:stCxn id="119" idx="1"/>
            <a:endCxn id="116" idx="3"/>
          </p:cNvCxnSpPr>
          <p:nvPr/>
        </p:nvCxnSpPr>
        <p:spPr>
          <a:xfrm rot="10800000" flipV="1">
            <a:off x="6603002" y="2213547"/>
            <a:ext cx="2003789" cy="181548"/>
          </a:xfrm>
          <a:prstGeom prst="curvedConnector3">
            <a:avLst>
              <a:gd name="adj1" fmla="val 50000"/>
            </a:avLst>
          </a:prstGeom>
          <a:noFill/>
          <a:ln w="19050" cap="flat" cmpd="sng" algn="ctr">
            <a:solidFill>
              <a:schemeClr val="accent3"/>
            </a:solidFill>
            <a:prstDash val="solid"/>
            <a:headEnd type="oval"/>
            <a:tailEnd type="stealth" w="lg" len="lg"/>
          </a:ln>
          <a:effectLst/>
        </p:spPr>
      </p:cxnSp>
    </p:spTree>
    <p:extLst>
      <p:ext uri="{BB962C8B-B14F-4D97-AF65-F5344CB8AC3E}">
        <p14:creationId xmlns:p14="http://schemas.microsoft.com/office/powerpoint/2010/main" val="121794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par>
                          <p:cTn id="17" fill="hold">
                            <p:stCondLst>
                              <p:cond delay="0"/>
                            </p:stCondLst>
                            <p:childTnLst>
                              <p:par>
                                <p:cTn id="18" presetID="22" presetClass="entr" presetSubtype="1" fill="hold" nodeType="afterEffect">
                                  <p:stCondLst>
                                    <p:cond delay="0"/>
                                  </p:stCondLst>
                                  <p:childTnLst>
                                    <p:set>
                                      <p:cBhvr>
                                        <p:cTn id="19" dur="1" fill="hold">
                                          <p:stCondLst>
                                            <p:cond delay="0"/>
                                          </p:stCondLst>
                                        </p:cTn>
                                        <p:tgtEl>
                                          <p:spTgt spid="128">
                                            <p:txEl>
                                              <p:pRg st="2" end="2"/>
                                            </p:txEl>
                                          </p:spTgt>
                                        </p:tgtEl>
                                        <p:attrNameLst>
                                          <p:attrName>style.visibility</p:attrName>
                                        </p:attrNameLst>
                                      </p:cBhvr>
                                      <p:to>
                                        <p:strVal val="visible"/>
                                      </p:to>
                                    </p:set>
                                    <p:animEffect transition="in" filter="wipe(up)">
                                      <p:cBhvr>
                                        <p:cTn id="20" dur="500"/>
                                        <p:tgtEl>
                                          <p:spTgt spid="128">
                                            <p:txEl>
                                              <p:pRg st="2" end="2"/>
                                            </p:txEl>
                                          </p:spTgt>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128">
                                            <p:txEl>
                                              <p:pRg st="3" end="3"/>
                                            </p:txEl>
                                          </p:spTgt>
                                        </p:tgtEl>
                                        <p:attrNameLst>
                                          <p:attrName>style.visibility</p:attrName>
                                        </p:attrNameLst>
                                      </p:cBhvr>
                                      <p:to>
                                        <p:strVal val="visible"/>
                                      </p:to>
                                    </p:set>
                                    <p:animEffect transition="in" filter="wipe(up)">
                                      <p:cBhvr>
                                        <p:cTn id="24" dur="500"/>
                                        <p:tgtEl>
                                          <p:spTgt spid="128">
                                            <p:txEl>
                                              <p:pRg st="3" end="3"/>
                                            </p:txEl>
                                          </p:spTgt>
                                        </p:tgtEl>
                                      </p:cBhvr>
                                    </p:animEffect>
                                  </p:childTnLst>
                                </p:cTn>
                              </p:par>
                            </p:childTnLst>
                          </p:cTn>
                        </p:par>
                        <p:par>
                          <p:cTn id="25" fill="hold">
                            <p:stCondLst>
                              <p:cond delay="1000"/>
                            </p:stCondLst>
                            <p:childTnLst>
                              <p:par>
                                <p:cTn id="26" presetID="22" presetClass="entr" presetSubtype="1" fill="hold" nodeType="afterEffect">
                                  <p:stCondLst>
                                    <p:cond delay="0"/>
                                  </p:stCondLst>
                                  <p:childTnLst>
                                    <p:set>
                                      <p:cBhvr>
                                        <p:cTn id="27" dur="1" fill="hold">
                                          <p:stCondLst>
                                            <p:cond delay="0"/>
                                          </p:stCondLst>
                                        </p:cTn>
                                        <p:tgtEl>
                                          <p:spTgt spid="128">
                                            <p:txEl>
                                              <p:pRg st="4" end="4"/>
                                            </p:txEl>
                                          </p:spTgt>
                                        </p:tgtEl>
                                        <p:attrNameLst>
                                          <p:attrName>style.visibility</p:attrName>
                                        </p:attrNameLst>
                                      </p:cBhvr>
                                      <p:to>
                                        <p:strVal val="visible"/>
                                      </p:to>
                                    </p:set>
                                    <p:animEffect transition="in" filter="wipe(up)">
                                      <p:cBhvr>
                                        <p:cTn id="28" dur="500"/>
                                        <p:tgtEl>
                                          <p:spTgt spid="128">
                                            <p:txEl>
                                              <p:pRg st="4" end="4"/>
                                            </p:txEl>
                                          </p:spTgt>
                                        </p:tgtEl>
                                      </p:cBhvr>
                                    </p:animEffect>
                                  </p:childTnLst>
                                </p:cTn>
                              </p:par>
                            </p:childTnLst>
                          </p:cTn>
                        </p:par>
                        <p:par>
                          <p:cTn id="29" fill="hold">
                            <p:stCondLst>
                              <p:cond delay="1500"/>
                            </p:stCondLst>
                            <p:childTnLst>
                              <p:par>
                                <p:cTn id="30" presetID="22" presetClass="entr" presetSubtype="1" fill="hold" nodeType="afterEffect">
                                  <p:stCondLst>
                                    <p:cond delay="0"/>
                                  </p:stCondLst>
                                  <p:childTnLst>
                                    <p:set>
                                      <p:cBhvr>
                                        <p:cTn id="31" dur="1" fill="hold">
                                          <p:stCondLst>
                                            <p:cond delay="0"/>
                                          </p:stCondLst>
                                        </p:cTn>
                                        <p:tgtEl>
                                          <p:spTgt spid="128">
                                            <p:txEl>
                                              <p:pRg st="5" end="5"/>
                                            </p:txEl>
                                          </p:spTgt>
                                        </p:tgtEl>
                                        <p:attrNameLst>
                                          <p:attrName>style.visibility</p:attrName>
                                        </p:attrNameLst>
                                      </p:cBhvr>
                                      <p:to>
                                        <p:strVal val="visible"/>
                                      </p:to>
                                    </p:set>
                                    <p:animEffect transition="in" filter="wipe(up)">
                                      <p:cBhvr>
                                        <p:cTn id="32" dur="500"/>
                                        <p:tgtEl>
                                          <p:spTgt spid="12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chEd 2014 Dk Blue">
  <a:themeElements>
    <a:clrScheme name="TechEd 2014 Dark template">
      <a:dk1>
        <a:srgbClr val="000000"/>
      </a:dk1>
      <a:lt1>
        <a:srgbClr val="FFFFFF"/>
      </a:lt1>
      <a:dk2>
        <a:srgbClr val="002050"/>
      </a:dk2>
      <a:lt2>
        <a:srgbClr val="00BCF2"/>
      </a:lt2>
      <a:accent1>
        <a:srgbClr val="0072C6"/>
      </a:accent1>
      <a:accent2>
        <a:srgbClr val="7FBA00"/>
      </a:accent2>
      <a:accent3>
        <a:srgbClr val="DC3C00"/>
      </a:accent3>
      <a:accent4>
        <a:srgbClr val="68217A"/>
      </a:accent4>
      <a:accent5>
        <a:srgbClr val="009E49"/>
      </a:accent5>
      <a:accent6>
        <a:srgbClr val="00B294"/>
      </a:accent6>
      <a:hlink>
        <a:srgbClr val="00BCF2"/>
      </a:hlink>
      <a:folHlink>
        <a:srgbClr val="00BCF2"/>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TechEd_2014_Template.potx" id="{1A4D2FE5-5B99-4C5F-BE7C-BF7E0F728B68}" vid="{2DAD81D4-5DE9-4579-B4FE-4552549883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PresentationsDoc" ma:contentTypeID="0x010100CBE8A0D253ED1A4AAAE93FF9B973EB7E0027C1F5D9CEFE6046B3BCA4D310D11AA7" ma:contentTypeVersion="25" ma:contentTypeDescription="" ma:contentTypeScope="" ma:versionID="926dde2575c399a9dfc1a0653dd2753a">
  <xsd:schema xmlns:xsd="http://www.w3.org/2001/XMLSchema" xmlns:xs="http://www.w3.org/2001/XMLSchema" xmlns:p="http://schemas.microsoft.com/office/2006/metadata/properties" xmlns:ns1="http://schemas.microsoft.com/sharepoint/v3" xmlns:ns2="e36bfbf9-5e42-489c-a259-4c54eb22cb57" xmlns:ns3="230e9df3-be65-4c73-a93b-d1236ebd677e" targetNamespace="http://schemas.microsoft.com/office/2006/metadata/properties" ma:root="true" ma:fieldsID="9f4cb2f060d10f12dd6d7af80b20dd6c" ns1:_="" ns2:_="" ns3:_="">
    <xsd:import namespace="http://schemas.microsoft.com/sharepoint/v3"/>
    <xsd:import namespace="e36bfbf9-5e42-489c-a259-4c54eb22cb57"/>
    <xsd:import namespace="230e9df3-be65-4c73-a93b-d1236ebd677e"/>
    <xsd:element name="properties">
      <xsd:complexType>
        <xsd:sequence>
          <xsd:element name="documentManagement">
            <xsd:complexType>
              <xsd:all>
                <xsd:element ref="ns2:i23d7ba649194ae1bace8707520bbe5b" minOccurs="0"/>
                <xsd:element ref="ns3:TaxCatchAll" minOccurs="0"/>
                <xsd:element ref="ns3:TaxCatchAllLabel" minOccurs="0"/>
                <xsd:element ref="ns2:l3c4e8b902d24cac82560b32d42c7cb4" minOccurs="0"/>
                <xsd:element ref="ns2:o359a72c0e394a2bbc3ef6c803acc180" minOccurs="0"/>
                <xsd:element ref="ns2:Event_x0020_Start_x0020_Date" minOccurs="0"/>
                <xsd:element ref="ns2:Event_x0020_End_x0020_Date" minOccurs="0"/>
                <xsd:element ref="ns2:Presentation_x0020_Date" minOccurs="0"/>
                <xsd:element ref="ns2:MS_x0020_Speaker" minOccurs="0"/>
                <xsd:element ref="ns2:External_x0020_Speaker" minOccurs="0"/>
                <xsd:element ref="ns2:o915802bd8fb417bbe5f6f423fd076a0" minOccurs="0"/>
                <xsd:element ref="ns2:g9dd8d57dc62470db6c80d9bb76f6f98" minOccurs="0"/>
                <xsd:element ref="ns2:ha6fe286c6b34f98b7bef39f1ccb86a0" minOccurs="0"/>
                <xsd:element ref="ns2:Session_x0020_Code" minOccurs="0"/>
                <xsd:element ref="ns2:MS_x0020_Content_x0020_Owner" minOccurs="0"/>
                <xsd:element ref="ns2:o05f84fa51b8493184c53e88c1048d4a" minOccurs="0"/>
                <xsd:element ref="ns2:SharedWithUsers" minOccurs="0"/>
                <xsd:element ref="ns3:TaxKeywordTaxHTField" minOccurs="0"/>
                <xsd:element ref="ns1:AverageRating" minOccurs="0"/>
                <xsd:element ref="ns1:RatingCount" minOccurs="0"/>
                <xsd:element ref="ns1:RatedBy" minOccurs="0"/>
                <xsd:element ref="ns1:Ratings" minOccurs="0"/>
                <xsd:element ref="ns1:LikesCount" minOccurs="0"/>
                <xsd:element ref="ns1:Lik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AverageRating" ma:index="34" nillable="true" ma:displayName="Rating (0-5)" ma:decimals="2" ma:description="Average value of all the ratings that have been submitted" ma:internalName="AverageRating" ma:readOnly="true">
      <xsd:simpleType>
        <xsd:restriction base="dms:Number"/>
      </xsd:simpleType>
    </xsd:element>
    <xsd:element name="RatingCount" ma:index="35" nillable="true" ma:displayName="Number of Ratings" ma:decimals="0" ma:description="Number of ratings submitted" ma:internalName="RatingCount" ma:readOnly="true">
      <xsd:simpleType>
        <xsd:restriction base="dms:Number"/>
      </xsd:simpleType>
    </xsd:element>
    <xsd:element name="RatedBy" ma:index="36" nillable="true" ma:displayName="Rated By" ma:description="Users rated the item." ma:hidden="true" ma:list="UserInfo" ma:internalName="Rat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Ratings" ma:index="37" nillable="true" ma:displayName="User ratings" ma:description="User ratings for the item" ma:hidden="true" ma:internalName="Ratings">
      <xsd:simpleType>
        <xsd:restriction base="dms:Note"/>
      </xsd:simpleType>
    </xsd:element>
    <xsd:element name="LikesCount" ma:index="38" nillable="true" ma:displayName="Number of Likes" ma:internalName="LikesCount">
      <xsd:simpleType>
        <xsd:restriction base="dms:Unknown"/>
      </xsd:simpleType>
    </xsd:element>
    <xsd:element name="LikedBy" ma:index="39" nillable="true" ma:displayName="Liked By" ma:hidden="true" ma:list="UserInfo" ma:internalName="LikedBy">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36bfbf9-5e42-489c-a259-4c54eb22cb57" elementFormDefault="qualified">
    <xsd:import namespace="http://schemas.microsoft.com/office/2006/documentManagement/types"/>
    <xsd:import namespace="http://schemas.microsoft.com/office/infopath/2007/PartnerControls"/>
    <xsd:element name="i23d7ba649194ae1bace8707520bbe5b" ma:index="8" nillable="true" ma:taxonomy="true" ma:internalName="i23d7ba649194ae1bace8707520bbe5b" ma:taxonomyFieldName="Event_x0020_Name" ma:displayName="Event Name" ma:default="" ma:fieldId="{223d7ba6-4919-4ae1-bace-8707520bbe5b}" ma:sspId="e385fb40-52d4-4fae-9c5b-3e8ff8a5878e" ma:termSetId="32cfb7b5-aebe-4989-95ed-0d5619f5d6c0" ma:anchorId="eaa4d92a-3824-4a49-92be-7ef169e4e325" ma:open="false" ma:isKeyword="false">
      <xsd:complexType>
        <xsd:sequence>
          <xsd:element ref="pc:Terms" minOccurs="0" maxOccurs="1"/>
        </xsd:sequence>
      </xsd:complexType>
    </xsd:element>
    <xsd:element name="l3c4e8b902d24cac82560b32d42c7cb4" ma:index="12" nillable="true" ma:taxonomy="true" ma:internalName="l3c4e8b902d24cac82560b32d42c7cb4" ma:taxonomyFieldName="Event_x0020_Location" ma:displayName="Event Location" ma:default="" ma:fieldId="{53c4e8b9-02d2-4cac-8256-0b32d42c7cb4}" ma:sspId="e385fb40-52d4-4fae-9c5b-3e8ff8a5878e" ma:termSetId="ff02addd-433e-4baa-a831-22be402789db" ma:anchorId="00000000-0000-0000-0000-000000000000" ma:open="false" ma:isKeyword="false">
      <xsd:complexType>
        <xsd:sequence>
          <xsd:element ref="pc:Terms" minOccurs="0" maxOccurs="1"/>
        </xsd:sequence>
      </xsd:complexType>
    </xsd:element>
    <xsd:element name="o359a72c0e394a2bbc3ef6c803acc180" ma:index="14" nillable="true" ma:taxonomy="true" ma:internalName="o359a72c0e394a2bbc3ef6c803acc180" ma:taxonomyFieldName="Event_x0020_Venue" ma:displayName="Event Venue" ma:default="" ma:fieldId="{8359a72c-0e39-4a2b-bc3e-f6c803acc180}" ma:sspId="e385fb40-52d4-4fae-9c5b-3e8ff8a5878e" ma:termSetId="ff02addd-433e-4baa-a831-22be402789db" ma:anchorId="d989be80-0593-11e1-be50-0800200c9a66" ma:open="false" ma:isKeyword="false">
      <xsd:complexType>
        <xsd:sequence>
          <xsd:element ref="pc:Terms" minOccurs="0" maxOccurs="1"/>
        </xsd:sequence>
      </xsd:complexType>
    </xsd:element>
    <xsd:element name="Event_x0020_Start_x0020_Date" ma:index="16" nillable="true" ma:displayName="Event Start Date" ma:format="DateOnly" ma:internalName="Event_x0020_Start_x0020_Date">
      <xsd:simpleType>
        <xsd:restriction base="dms:DateTime"/>
      </xsd:simpleType>
    </xsd:element>
    <xsd:element name="Event_x0020_End_x0020_Date" ma:index="17" nillable="true" ma:displayName="Event End Date" ma:format="DateOnly" ma:internalName="Event_x0020_End_x0020_Date">
      <xsd:simpleType>
        <xsd:restriction base="dms:DateTime"/>
      </xsd:simpleType>
    </xsd:element>
    <xsd:element name="Presentation_x0020_Date" ma:index="18" nillable="true" ma:displayName="Presentation Date" ma:format="DateOnly" ma:internalName="Presentation_x0020_Date">
      <xsd:simpleType>
        <xsd:restriction base="dms:DateTime"/>
      </xsd:simpleType>
    </xsd:element>
    <xsd:element name="MS_x0020_Speaker" ma:index="19" nillable="true" ma:displayName="MS Speaker" ma:list="UserInfo" ma:SharePointGroup="0" ma:internalName="MS_x0020_Speaker" ma:readOnly="fals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_x0020_Speaker" ma:index="20" nillable="true" ma:displayName="External Speaker" ma:internalName="External_x0020_Speaker">
      <xsd:simpleType>
        <xsd:restriction base="dms:Text">
          <xsd:maxLength value="255"/>
        </xsd:restriction>
      </xsd:simpleType>
    </xsd:element>
    <xsd:element name="o915802bd8fb417bbe5f6f423fd076a0" ma:index="21" nillable="true" ma:taxonomy="true" ma:internalName="o915802bd8fb417bbe5f6f423fd076a0" ma:taxonomyFieldName="Audience1" ma:displayName="Audience" ma:default="" ma:fieldId="{8915802b-d8fb-417b-be5f-6f423fd076a0}" ma:taxonomyMulti="true" ma:sspId="e385fb40-52d4-4fae-9c5b-3e8ff8a5878e" ma:termSetId="02c0b350-7782-44ed-b079-a5ef0c1b9fe9" ma:anchorId="00000000-0000-0000-0000-000000000000" ma:open="false" ma:isKeyword="false">
      <xsd:complexType>
        <xsd:sequence>
          <xsd:element ref="pc:Terms" minOccurs="0" maxOccurs="1"/>
        </xsd:sequence>
      </xsd:complexType>
    </xsd:element>
    <xsd:element name="g9dd8d57dc62470db6c80d9bb76f6f98" ma:index="23" nillable="true" ma:taxonomy="true" ma:internalName="g9dd8d57dc62470db6c80d9bb76f6f98" ma:taxonomyFieldName="Product" ma:displayName="Product" ma:default="" ma:fieldId="{09dd8d57-dc62-470d-b6c8-0d9bb76f6f98}" ma:taxonomyMulti="true" ma:sspId="e385fb40-52d4-4fae-9c5b-3e8ff8a5878e" ma:termSetId="9bb0a48c-16c3-4e7a-9e9e-0bc708463e1a" ma:anchorId="00000000-0000-0000-0000-000000000000" ma:open="false" ma:isKeyword="false">
      <xsd:complexType>
        <xsd:sequence>
          <xsd:element ref="pc:Terms" minOccurs="0" maxOccurs="1"/>
        </xsd:sequence>
      </xsd:complexType>
    </xsd:element>
    <xsd:element name="ha6fe286c6b34f98b7bef39f1ccb86a0" ma:index="25" nillable="true" ma:taxonomy="true" ma:internalName="ha6fe286c6b34f98b7bef39f1ccb86a0" ma:taxonomyFieldName="Campaign" ma:displayName="Campaign" ma:default="" ma:fieldId="{1a6fe286-c6b3-4f98-b7be-f39f1ccb86a0}" ma:sspId="e385fb40-52d4-4fae-9c5b-3e8ff8a5878e" ma:termSetId="eb6054b1-3a98-4c79-97b4-d20150dd266e" ma:anchorId="00000000-0000-0000-0000-000000000000" ma:open="false" ma:isKeyword="false">
      <xsd:complexType>
        <xsd:sequence>
          <xsd:element ref="pc:Terms" minOccurs="0" maxOccurs="1"/>
        </xsd:sequence>
      </xsd:complexType>
    </xsd:element>
    <xsd:element name="Session_x0020_Code" ma:index="27" nillable="true" ma:displayName="Session Code" ma:internalName="Session_x0020_Code">
      <xsd:simpleType>
        <xsd:restriction base="dms:Text">
          <xsd:maxLength value="255"/>
        </xsd:restriction>
      </xsd:simpleType>
    </xsd:element>
    <xsd:element name="MS_x0020_Content_x0020_Owner" ma:index="28" nillable="true" ma:displayName="MS Content Owner" ma:list="UserInfo" ma:SharePointGroup="0" ma:internalName="MS_x0020_Content_x0020_Owne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o05f84fa51b8493184c53e88c1048d4a" ma:index="29" nillable="true" ma:taxonomy="true" ma:internalName="o05f84fa51b8493184c53e88c1048d4a" ma:taxonomyFieldName="Track" ma:displayName="Track" ma:default="" ma:fieldId="{805f84fa-51b8-4931-84c5-3e88c1048d4a}" ma:sspId="e385fb40-52d4-4fae-9c5b-3e8ff8a5878e" ma:termSetId="da6d8183-76e5-42e9-8164-851f077ee475" ma:anchorId="00000000-0000-0000-0000-000000000000" ma:open="true" ma:isKeyword="false">
      <xsd:complexType>
        <xsd:sequence>
          <xsd:element ref="pc:Terms" minOccurs="0" maxOccurs="1"/>
        </xsd:sequence>
      </xsd:complexType>
    </xsd:element>
    <xsd:element name="SharedWithUsers" ma:index="3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7c5dec5b-b2d6-455d-9cd7-2e081f89458c}" ma:internalName="TaxCatchAll" ma:showField="CatchAllData"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7c5dec5b-b2d6-455d-9cd7-2e081f89458c}" ma:internalName="TaxCatchAllLabel" ma:readOnly="true" ma:showField="CatchAllDataLabel" ma:web="e36bfbf9-5e42-489c-a259-4c54eb22cb57">
      <xsd:complexType>
        <xsd:complexContent>
          <xsd:extension base="dms:MultiChoiceLookup">
            <xsd:sequence>
              <xsd:element name="Value" type="dms:Lookup" maxOccurs="unbounded" minOccurs="0" nillable="true"/>
            </xsd:sequence>
          </xsd:extension>
        </xsd:complexContent>
      </xsd:complexType>
    </xsd:element>
    <xsd:element name="TaxKeywordTaxHTField" ma:index="33" nillable="true" ma:taxonomy="true" ma:internalName="TaxKeywordTaxHTField" ma:taxonomyFieldName="TaxKeyword" ma:displayName="Enterprise Keywords" ma:fieldId="{23f27201-bee3-471e-b2e7-b64fd8b7ca38}" ma:taxonomyMulti="true" ma:sspId="e385fb40-52d4-4fae-9c5b-3e8ff8a5878e"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230e9df3-be65-4c73-a93b-d1236ebd677e">
      <Value>9</Value>
      <Value>18</Value>
      <Value>17</Value>
      <Value>16</Value>
    </TaxCatchAll>
    <Event_x0020_End_x0020_Date xmlns="e36bfbf9-5e42-489c-a259-4c54eb22cb57">2014-05-15T07:00:00+00:00</Event_x0020_End_x0020_Date>
    <Event_x0020_Start_x0020_Date xmlns="e36bfbf9-5e42-489c-a259-4c54eb22cb57">2014-05-12T07:00:00+00:00</Event_x0020_Start_x0020_Date>
    <MS_x0020_Speaker xmlns="e36bfbf9-5e42-489c-a259-4c54eb22cb57">
      <UserInfo>
        <DisplayName/>
        <AccountId xsi:nil="true"/>
        <AccountType/>
      </UserInfo>
    </MS_x0020_Speaker>
    <External_x0020_Speaker xmlns="e36bfbf9-5e42-489c-a259-4c54eb22cb57"> Kevin Farlee</External_x0020_Speaker>
    <Session_x0020_Code xmlns="e36bfbf9-5e42-489c-a259-4c54eb22cb57">DBI-B287</Session_x0020_Code>
    <Presentation_x0020_Date xmlns="e36bfbf9-5e42-489c-a259-4c54eb22cb57">2014-05-12T00:00:00-05:00</Presentation_x0020_Date>
    <MS_x0020_Content_x0020_Owner xmlns="e36bfbf9-5e42-489c-a259-4c54eb22cb57">
      <UserInfo>
        <DisplayName/>
        <AccountId xsi:nil="true"/>
        <AccountType/>
      </UserInfo>
    </MS_x0020_Content_x0020_Owner>
    <o359a72c0e394a2bbc3ef6c803acc180 xmlns="e36bfbf9-5e42-489c-a259-4c54eb22cb57">
      <Terms xmlns="http://schemas.microsoft.com/office/infopath/2007/PartnerControls">
        <TermInfo xmlns="http://schemas.microsoft.com/office/infopath/2007/PartnerControls">
          <TermName xmlns="http://schemas.microsoft.com/office/infopath/2007/PartnerControls">George R. Brown Convention Center</TermName>
          <TermId xmlns="http://schemas.microsoft.com/office/infopath/2007/PartnerControls">6c33c07d-d6c4-4c5e-b5d0-7afd8a7a4e7d</TermId>
        </TermInfo>
      </Terms>
    </o359a72c0e394a2bbc3ef6c803acc180>
    <o05f84fa51b8493184c53e88c1048d4a xmlns="e36bfbf9-5e42-489c-a259-4c54eb22cb57">
      <Terms xmlns="http://schemas.microsoft.com/office/infopath/2007/PartnerControls"/>
    </o05f84fa51b8493184c53e88c1048d4a>
    <g9dd8d57dc62470db6c80d9bb76f6f98 xmlns="e36bfbf9-5e42-489c-a259-4c54eb22cb57">
      <Terms xmlns="http://schemas.microsoft.com/office/infopath/2007/PartnerControls"/>
    </g9dd8d57dc62470db6c80d9bb76f6f98>
    <ha6fe286c6b34f98b7bef39f1ccb86a0 xmlns="e36bfbf9-5e42-489c-a259-4c54eb22cb57">
      <Terms xmlns="http://schemas.microsoft.com/office/infopath/2007/PartnerControls"/>
    </ha6fe286c6b34f98b7bef39f1ccb86a0>
    <o915802bd8fb417bbe5f6f423fd076a0 xmlns="e36bfbf9-5e42-489c-a259-4c54eb22cb57">
      <Terms xmlns="http://schemas.microsoft.com/office/infopath/2007/PartnerControls">
        <TermInfo xmlns="http://schemas.microsoft.com/office/infopath/2007/PartnerControls">
          <TermName xmlns="http://schemas.microsoft.com/office/infopath/2007/PartnerControls">developers</TermName>
          <TermId xmlns="http://schemas.microsoft.com/office/infopath/2007/PartnerControls">8e4a08dc-5d95-4156-ab65-f22579a1592a</TermId>
        </TermInfo>
      </Terms>
    </o915802bd8fb417bbe5f6f423fd076a0>
    <i23d7ba649194ae1bace8707520bbe5b xmlns="e36bfbf9-5e42-489c-a259-4c54eb22cb57">
      <Terms xmlns="http://schemas.microsoft.com/office/infopath/2007/PartnerControls">
        <TermInfo xmlns="http://schemas.microsoft.com/office/infopath/2007/PartnerControls">
          <TermName xmlns="http://schemas.microsoft.com/office/infopath/2007/PartnerControls">Microsoft Tech Ed</TermName>
          <TermId xmlns="http://schemas.microsoft.com/office/infopath/2007/PartnerControls">30c8c6b6-2916-412b-8e18-b132d138380c</TermId>
        </TermInfo>
      </Terms>
    </i23d7ba649194ae1bace8707520bbe5b>
    <l3c4e8b902d24cac82560b32d42c7cb4 xmlns="e36bfbf9-5e42-489c-a259-4c54eb22cb57">
      <Terms xmlns="http://schemas.microsoft.com/office/infopath/2007/PartnerControls">
        <TermInfo xmlns="http://schemas.microsoft.com/office/infopath/2007/PartnerControls">
          <TermName xmlns="http://schemas.microsoft.com/office/infopath/2007/PartnerControls">Houston</TermName>
          <TermId xmlns="http://schemas.microsoft.com/office/infopath/2007/PartnerControls">b97448fd-4b6d-4055-9328-60bf1c4ceb26</TermId>
        </TermInfo>
      </Terms>
    </l3c4e8b902d24cac82560b32d42c7cb4>
    <LikesCount xmlns="http://schemas.microsoft.com/sharepoint/v3" xsi:nil="true"/>
    <Ratings xmlns="http://schemas.microsoft.com/sharepoint/v3" xsi:nil="true"/>
    <LikedBy xmlns="http://schemas.microsoft.com/sharepoint/v3">
      <UserInfo>
        <DisplayName/>
        <AccountId xsi:nil="true"/>
        <AccountType/>
      </UserInfo>
    </LikedBy>
    <TaxKeywordTaxHTField xmlns="230e9df3-be65-4c73-a93b-d1236ebd677e">
      <Terms xmlns="http://schemas.microsoft.com/office/infopath/2007/PartnerControls"/>
    </TaxKeywordTaxHTField>
    <RatedBy xmlns="http://schemas.microsoft.com/sharepoint/v3">
      <UserInfo>
        <DisplayName/>
        <AccountId xsi:nil="true"/>
        <AccountType/>
      </UserInfo>
    </RatedBy>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23B5B45-A0E7-4974-993F-E75FD33DC1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36bfbf9-5e42-489c-a259-4c54eb22cb57"/>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230e9df3-be65-4c73-a93b-d1236ebd677e"/>
    <ds:schemaRef ds:uri="http://purl.org/dc/elements/1.1/"/>
    <ds:schemaRef ds:uri="http://www.w3.org/XML/1998/namespace"/>
    <ds:schemaRef ds:uri="http://purl.org/dc/terms/"/>
    <ds:schemaRef ds:uri="http://purl.org/dc/dcmitype/"/>
    <ds:schemaRef ds:uri="http://schemas.openxmlformats.org/package/2006/metadata/core-properties"/>
    <ds:schemaRef ds:uri="e36bfbf9-5e42-489c-a259-4c54eb22cb57"/>
    <ds:schemaRef ds:uri="http://schemas.microsoft.com/office/2006/documentManagement/types"/>
    <ds:schemaRef ds:uri="http://schemas.microsoft.com/office/infopath/2007/PartnerControls"/>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TechEd_2014_Template</Template>
  <TotalTime>38</TotalTime>
  <Words>3352</Words>
  <Application>Microsoft Office PowerPoint</Application>
  <PresentationFormat>自訂</PresentationFormat>
  <Paragraphs>525</Paragraphs>
  <Slides>31</Slides>
  <Notes>17</Notes>
  <HiddenSlides>0</HiddenSlides>
  <MMClips>0</MMClips>
  <ScaleCrop>false</ScaleCrop>
  <HeadingPairs>
    <vt:vector size="6" baseType="variant">
      <vt:variant>
        <vt:lpstr>使用字型</vt:lpstr>
      </vt:variant>
      <vt:variant>
        <vt:i4>10</vt:i4>
      </vt:variant>
      <vt:variant>
        <vt:lpstr>佈景主題</vt:lpstr>
      </vt:variant>
      <vt:variant>
        <vt:i4>1</vt:i4>
      </vt:variant>
      <vt:variant>
        <vt:lpstr>投影片標題</vt:lpstr>
      </vt:variant>
      <vt:variant>
        <vt:i4>31</vt:i4>
      </vt:variant>
    </vt:vector>
  </HeadingPairs>
  <TitlesOfParts>
    <vt:vector size="42" baseType="lpstr">
      <vt:lpstr>Tekton Pro</vt:lpstr>
      <vt:lpstr>Arial</vt:lpstr>
      <vt:lpstr>Calibri</vt:lpstr>
      <vt:lpstr>Consolas</vt:lpstr>
      <vt:lpstr>Lucida Sans Unicode</vt:lpstr>
      <vt:lpstr>Mangal</vt:lpstr>
      <vt:lpstr>Segoe UI</vt:lpstr>
      <vt:lpstr>Segoe UI Light</vt:lpstr>
      <vt:lpstr>Times New Roman</vt:lpstr>
      <vt:lpstr>Wingdings</vt:lpstr>
      <vt:lpstr>TechEd 2014 Dk Blue</vt:lpstr>
      <vt:lpstr>Memory Optimized Table Investment</vt:lpstr>
      <vt:lpstr>In-Memory Technology</vt:lpstr>
      <vt:lpstr>Outline</vt:lpstr>
      <vt:lpstr>Why In-memory OLTP (aka Hekaton)</vt:lpstr>
      <vt:lpstr>Hardware Trends</vt:lpstr>
      <vt:lpstr>Outline</vt:lpstr>
      <vt:lpstr>In-Memory OLTP Architectural Pillars</vt:lpstr>
      <vt:lpstr>In-Memory OLTP: Integration and Application Migration</vt:lpstr>
      <vt:lpstr>Memory-Optimized Tables</vt:lpstr>
      <vt:lpstr>Create Table DDL</vt:lpstr>
      <vt:lpstr>Limitations on Memory Optimized Tables</vt:lpstr>
      <vt:lpstr>Create Procedure DDL</vt:lpstr>
      <vt:lpstr>Durability and Availability</vt:lpstr>
      <vt:lpstr>Outline</vt:lpstr>
      <vt:lpstr>Customer Experiences</vt:lpstr>
      <vt:lpstr>Early Customer Performance Gains</vt:lpstr>
      <vt:lpstr>Micro-benchmark: lookups</vt:lpstr>
      <vt:lpstr>Micro-benchmark: updates</vt:lpstr>
      <vt:lpstr>Outline</vt:lpstr>
      <vt:lpstr>Towards Seamless Integration in SQL 2014</vt:lpstr>
      <vt:lpstr>Characteristics of In-Memory Architectures </vt:lpstr>
      <vt:lpstr>Key Take Aways</vt:lpstr>
      <vt:lpstr>More Information</vt:lpstr>
      <vt:lpstr>Questions?</vt:lpstr>
      <vt:lpstr>Related content at TechEd</vt:lpstr>
      <vt:lpstr>Related Content Online</vt:lpstr>
      <vt:lpstr>Track resources</vt:lpstr>
      <vt:lpstr>Resources</vt:lpstr>
      <vt:lpstr>Complete an evaluation and enter to win!</vt:lpstr>
      <vt:lpstr>Evaluate this session</vt:lpstr>
      <vt:lpstr>PowerPoint 簡報</vt:lpstr>
    </vt:vector>
  </TitlesOfParts>
  <Manager>&lt;Speech writer name goes here&gt;</Manager>
  <Company>MS EVENTS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2014: In-Memory OLTP Overview</dc:title>
  <dc:subject>TechEd 2014</dc:subject>
  <dc:creator>testadmin</dc:creator>
  <cp:keywords/>
  <dc:description>Template: Jordan Cayabyab, Artitudes Design
Formatting: 
Audience Type:</dc:description>
  <cp:lastModifiedBy>JerryHuang 黃家瑞</cp:lastModifiedBy>
  <cp:revision>4</cp:revision>
  <dcterms:created xsi:type="dcterms:W3CDTF">2014-05-09T18:32:57Z</dcterms:created>
  <dcterms:modified xsi:type="dcterms:W3CDTF">2024-04-11T14:24:45Z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0x010100CBE8A0D253ED1A4AAAE93FF9B973EB7E0027C1F5D9CEFE6046B3BCA4D310D11AA7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18;#George R. Brown Convention Center|6c33c07d-d6c4-4c5e-b5d0-7afd8a7a4e7d</vt:lpwstr>
  </property>
  <property fmtid="{D5CDD505-2E9C-101B-9397-08002B2CF9AE}" pid="7" name="Track">
    <vt:lpwstr/>
  </property>
  <property fmtid="{D5CDD505-2E9C-101B-9397-08002B2CF9AE}" pid="8" name="Event Location">
    <vt:lpwstr>17;#Houston|b97448fd-4b6d-4055-9328-60bf1c4ceb26</vt:lpwstr>
  </property>
  <property fmtid="{D5CDD505-2E9C-101B-9397-08002B2CF9AE}" pid="9" name="Campaign">
    <vt:lpwstr/>
  </property>
  <property fmtid="{D5CDD505-2E9C-101B-9397-08002B2CF9AE}" pid="10" name="Audience1">
    <vt:lpwstr>9;#developers|8e4a08dc-5d95-4156-ab65-f22579a1592a</vt:lpwstr>
  </property>
  <property fmtid="{D5CDD505-2E9C-101B-9397-08002B2CF9AE}" pid="11" name="Event Name">
    <vt:lpwstr>16;#Microsoft Tech Ed|30c8c6b6-2916-412b-8e18-b132d138380c</vt:lpwstr>
  </property>
  <property fmtid="{D5CDD505-2E9C-101B-9397-08002B2CF9AE}" pid="12" name="TaxKeyword">
    <vt:lpwstr/>
  </property>
</Properties>
</file>