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8" r:id="rId2"/>
    <p:sldId id="286" r:id="rId3"/>
    <p:sldId id="282" r:id="rId4"/>
    <p:sldId id="287" r:id="rId5"/>
    <p:sldId id="284" r:id="rId6"/>
    <p:sldId id="256" r:id="rId7"/>
    <p:sldId id="258" r:id="rId8"/>
    <p:sldId id="279" r:id="rId9"/>
    <p:sldId id="260" r:id="rId10"/>
    <p:sldId id="263" r:id="rId11"/>
    <p:sldId id="259" r:id="rId12"/>
    <p:sldId id="261" r:id="rId13"/>
    <p:sldId id="262" r:id="rId14"/>
    <p:sldId id="265" r:id="rId15"/>
    <p:sldId id="264" r:id="rId16"/>
    <p:sldId id="266" r:id="rId17"/>
    <p:sldId id="267" r:id="rId18"/>
    <p:sldId id="269" r:id="rId19"/>
    <p:sldId id="288" r:id="rId20"/>
    <p:sldId id="272" r:id="rId21"/>
    <p:sldId id="257" r:id="rId22"/>
    <p:sldId id="274" r:id="rId23"/>
    <p:sldId id="273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errycutshaw.visualstudio.com/Torqata/_backlogs/backlog/Torqata%20Team/Features/?showParents=tru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What are we trying to solve?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0421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Transactional Ingestion System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/>
          <a:lstStyle/>
          <a:p>
            <a:r>
              <a:rPr lang="en-US" dirty="0"/>
              <a:t>Utilize existing API servers.</a:t>
            </a:r>
          </a:p>
          <a:p>
            <a:r>
              <a:rPr lang="en-US" dirty="0"/>
              <a:t>Potentially “</a:t>
            </a:r>
            <a:r>
              <a:rPr lang="en-US" dirty="0" err="1"/>
              <a:t>bursty</a:t>
            </a:r>
            <a:r>
              <a:rPr lang="en-US" dirty="0"/>
              <a:t>” traffic that could cause issues for a traditional n-tier solution.</a:t>
            </a:r>
          </a:p>
          <a:p>
            <a:r>
              <a:rPr lang="en-US" dirty="0"/>
              <a:t>Must maintain transactional data permanently in a cost- effective manner.</a:t>
            </a:r>
          </a:p>
          <a:p>
            <a:r>
              <a:rPr lang="en-US" dirty="0"/>
              <a:t>Scale as needed based orders to maintain 15 minute SLO.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4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Transactional Ingestion System explained</a:t>
            </a: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9FBC2-0BEF-46D1-BD43-7CFA52ECB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84" y="612574"/>
            <a:ext cx="4712862" cy="386454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B74635-2900-4B45-B343-73FEB9619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24" y="228344"/>
            <a:ext cx="5604054" cy="4325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API server produces data to Pub/Sub.  Ingestion microservices consume Pub/Sub topics and produce to a </a:t>
            </a:r>
            <a:r>
              <a:rPr lang="en-US" dirty="0" err="1"/>
              <a:t>BigQuery</a:t>
            </a:r>
            <a:r>
              <a:rPr lang="en-US" dirty="0"/>
              <a:t> table (</a:t>
            </a:r>
            <a:r>
              <a:rPr lang="en-US" dirty="0" err="1"/>
              <a:t>dw_orderhistory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Key Benefits:</a:t>
            </a:r>
          </a:p>
          <a:p>
            <a:r>
              <a:rPr lang="en-US" sz="1200" dirty="0" err="1"/>
              <a:t>Bursty</a:t>
            </a:r>
            <a:r>
              <a:rPr lang="en-US" sz="1200" dirty="0"/>
              <a:t> traffic is handled by lightning-fast Pub/Sub staging queues (topics).</a:t>
            </a:r>
          </a:p>
          <a:p>
            <a:r>
              <a:rPr lang="en-US" sz="1200" dirty="0"/>
              <a:t>Containerized microservices orchestrated by Kubernetes can scale based on the workload utilizing Horizontal Pod </a:t>
            </a:r>
            <a:r>
              <a:rPr lang="en-US" sz="1200" dirty="0" err="1"/>
              <a:t>Autoscaler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BigQuery</a:t>
            </a:r>
            <a:r>
              <a:rPr lang="en-US" sz="1200" dirty="0"/>
              <a:t> can store streaming data very inexpensively ($0.02/GB).</a:t>
            </a:r>
          </a:p>
          <a:p>
            <a:r>
              <a:rPr lang="en-US" sz="1200" dirty="0"/>
              <a:t>NOTE partition on order date.  This will speed queries AND reduce retrieval fees.</a:t>
            </a:r>
          </a:p>
        </p:txBody>
      </p:sp>
    </p:spTree>
    <p:extLst>
      <p:ext uri="{BB962C8B-B14F-4D97-AF65-F5344CB8AC3E}">
        <p14:creationId xmlns:p14="http://schemas.microsoft.com/office/powerpoint/2010/main" val="218255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Customer Database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/>
          <a:lstStyle/>
          <a:p>
            <a:r>
              <a:rPr lang="en-US" dirty="0"/>
              <a:t>Utilize traditional RDBMS system.</a:t>
            </a:r>
          </a:p>
          <a:p>
            <a:r>
              <a:rPr lang="en-US" dirty="0"/>
              <a:t>Customer list will remain constant over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0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Customer Database explained</a:t>
            </a: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B74635-2900-4B45-B343-73FEB9619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24" y="228344"/>
            <a:ext cx="5604054" cy="4325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Static customer data will be held in a </a:t>
            </a:r>
            <a:r>
              <a:rPr lang="en-US" dirty="0" err="1"/>
              <a:t>CloudSQL</a:t>
            </a:r>
            <a:r>
              <a:rPr lang="en-US" dirty="0"/>
              <a:t> (Postgres)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Key Benefits:</a:t>
            </a:r>
          </a:p>
          <a:p>
            <a:r>
              <a:rPr lang="en-US" sz="1200" dirty="0"/>
              <a:t>Maintain industry standard query languages based on ANSI 1999.</a:t>
            </a:r>
          </a:p>
          <a:p>
            <a:r>
              <a:rPr lang="en-US" sz="1200" dirty="0"/>
              <a:t>HA and backups provided by the managed service.</a:t>
            </a:r>
          </a:p>
          <a:p>
            <a:r>
              <a:rPr lang="en-US" sz="1200" dirty="0"/>
              <a:t>Security can be handled by IAM roles instead of maintaining database users directly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1409D-1172-4027-9CC6-76110825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05" y="1186483"/>
            <a:ext cx="1857634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6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Adult Population Dataset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/>
          <a:lstStyle/>
          <a:p>
            <a:r>
              <a:rPr lang="en-US" dirty="0"/>
              <a:t>Curate a dataset that provides adult population by state.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05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Adult Population Dataset explained</a:t>
            </a: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B74635-2900-4B45-B343-73FEB9619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244" y="228344"/>
            <a:ext cx="4565434" cy="4325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Utilize publicly available </a:t>
            </a:r>
            <a:r>
              <a:rPr lang="en-US" dirty="0" err="1"/>
              <a:t>BigQuery</a:t>
            </a:r>
            <a:r>
              <a:rPr lang="en-US" dirty="0"/>
              <a:t> US Census dataset harvesting state and population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Details:</a:t>
            </a:r>
          </a:p>
          <a:p>
            <a:r>
              <a:rPr lang="en-US" sz="1200" dirty="0"/>
              <a:t>Scheduled Queries lower cost because Big Query uses a storage-based consumption cost model.  Cached queries are no cost.</a:t>
            </a:r>
          </a:p>
          <a:p>
            <a:r>
              <a:rPr lang="en-US" sz="1200" dirty="0"/>
              <a:t>To speed performance and reduce costs even more utilize a Scheduled Query to create a static table refreshed periodically.  This will reduce the “data fetch” frequency and thus cost.  Additionally, the Scheduled Query to cache data will fetch less data saving cost as well.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DA030D-9767-47E4-887C-87630373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0" y="1186483"/>
            <a:ext cx="6601746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Create a reporting </a:t>
            </a:r>
            <a:r>
              <a:rPr lang="en-US" dirty="0" err="1">
                <a:solidFill>
                  <a:schemeClr val="bg1"/>
                </a:solidFill>
              </a:rPr>
              <a:t>datamart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/>
          <a:lstStyle/>
          <a:p>
            <a:r>
              <a:rPr lang="en-US" dirty="0"/>
              <a:t>End user should be able to query by state several key dimensions to reflect sales effectiveness.</a:t>
            </a:r>
          </a:p>
          <a:p>
            <a:r>
              <a:rPr lang="en-US" dirty="0"/>
              <a:t>Data must be refreshed at least once a day (more often is better).</a:t>
            </a:r>
          </a:p>
          <a:p>
            <a:r>
              <a:rPr lang="en-US" dirty="0"/>
              <a:t>Keep the data in the </a:t>
            </a:r>
            <a:r>
              <a:rPr lang="en-US" dirty="0" err="1"/>
              <a:t>datamart</a:t>
            </a:r>
            <a:r>
              <a:rPr lang="en-US" dirty="0"/>
              <a:t> as small as possible to speed performance and reduce cost.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43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Create a reporting </a:t>
            </a:r>
            <a:r>
              <a:rPr lang="en-US" dirty="0" err="1">
                <a:solidFill>
                  <a:schemeClr val="bg1"/>
                </a:solidFill>
              </a:rPr>
              <a:t>datamart</a:t>
            </a:r>
            <a:r>
              <a:rPr lang="en-US" dirty="0">
                <a:solidFill>
                  <a:schemeClr val="bg1"/>
                </a:solidFill>
              </a:rPr>
              <a:t> explained</a:t>
            </a: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B74635-2900-4B45-B343-73FEB9619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244" y="228344"/>
            <a:ext cx="4565434" cy="4325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Aggregation microservices consume data from the </a:t>
            </a:r>
            <a:r>
              <a:rPr lang="en-US" dirty="0" err="1"/>
              <a:t>orderhistory</a:t>
            </a:r>
            <a:r>
              <a:rPr lang="en-US" dirty="0"/>
              <a:t> data warehouse and the Customers Database and insert it into the reporting mart.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Details:</a:t>
            </a:r>
          </a:p>
          <a:p>
            <a:r>
              <a:rPr lang="en-US" sz="1200" dirty="0"/>
              <a:t>Containerized microservices orchestrated by Kubernetes can scale based on the workload utilizing Horizontal Pod </a:t>
            </a:r>
            <a:r>
              <a:rPr lang="en-US" sz="1200" dirty="0" err="1"/>
              <a:t>Autoscaler</a:t>
            </a:r>
            <a:r>
              <a:rPr lang="en-US" sz="1200" dirty="0"/>
              <a:t> allowing for 15 minute or less SLO.</a:t>
            </a:r>
          </a:p>
          <a:p>
            <a:r>
              <a:rPr lang="en-US" sz="1200" dirty="0"/>
              <a:t>Create a monthly partition on the </a:t>
            </a:r>
            <a:r>
              <a:rPr lang="en-US" sz="1200" dirty="0" err="1"/>
              <a:t>mart_reports</a:t>
            </a:r>
            <a:r>
              <a:rPr lang="en-US" sz="1200" dirty="0"/>
              <a:t> table and remove month 14+ on a regular basis via automation.</a:t>
            </a:r>
          </a:p>
          <a:p>
            <a:r>
              <a:rPr lang="en-US" sz="1200" dirty="0" err="1"/>
              <a:t>BigQuery</a:t>
            </a:r>
            <a:r>
              <a:rPr lang="en-US" sz="1200" dirty="0"/>
              <a:t> can store streaming data very inexpensively ($0.02/GB).</a:t>
            </a:r>
          </a:p>
          <a:p>
            <a:r>
              <a:rPr lang="en-US" sz="1200" dirty="0"/>
              <a:t>Consider a GCP </a:t>
            </a:r>
            <a:r>
              <a:rPr lang="en-US" sz="1200" dirty="0" err="1"/>
              <a:t>memorystore</a:t>
            </a:r>
            <a:r>
              <a:rPr lang="en-US" sz="1200" dirty="0"/>
              <a:t> between the </a:t>
            </a:r>
            <a:r>
              <a:rPr lang="en-US" sz="1200" dirty="0" err="1"/>
              <a:t>mart_reports</a:t>
            </a:r>
            <a:r>
              <a:rPr lang="en-US" sz="1200" dirty="0"/>
              <a:t> table and the UI if querying </a:t>
            </a:r>
            <a:r>
              <a:rPr lang="en-US" sz="1200" dirty="0" err="1"/>
              <a:t>BigQuery</a:t>
            </a:r>
            <a:r>
              <a:rPr lang="en-US" sz="1200" dirty="0"/>
              <a:t> data fetch becomes costly.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19E51-3CE5-4B29-AB7D-2E96EAA2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25" y="37928"/>
            <a:ext cx="5209077" cy="47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17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The whole solution</a:t>
            </a: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B74635-2900-4B45-B343-73FEB9619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244" y="228344"/>
            <a:ext cx="4565434" cy="4325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solution will allow Spinners to realize their goal of taking over the pizza delivery world.  The solutions ability to handle multiple data sets (streaming and static) in a scalable, cloud based microservices solution will aid in future growth.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A0504-C19B-4D69-AC16-8585FAA59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97" y="-16282"/>
            <a:ext cx="6009971" cy="48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9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Timeline and execution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E007-3AEF-40F9-A090-D8D5796C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293" y="240263"/>
            <a:ext cx="9723280" cy="5248622"/>
          </a:xfrm>
        </p:spPr>
        <p:txBody>
          <a:bodyPr>
            <a:normAutofit/>
          </a:bodyPr>
          <a:lstStyle/>
          <a:p>
            <a:r>
              <a:rPr lang="en-US" sz="1400" dirty="0"/>
              <a:t>To complete this Epic it will require the following personnel:</a:t>
            </a:r>
          </a:p>
          <a:p>
            <a:pPr lvl="1"/>
            <a:r>
              <a:rPr lang="en-US" sz="1400" dirty="0"/>
              <a:t>Software Engineer’s (5)</a:t>
            </a:r>
          </a:p>
          <a:p>
            <a:pPr lvl="1"/>
            <a:r>
              <a:rPr lang="en-US" sz="1400" dirty="0"/>
              <a:t>Data Engineer  (2)</a:t>
            </a:r>
          </a:p>
          <a:p>
            <a:pPr lvl="1"/>
            <a:r>
              <a:rPr lang="en-US" sz="1400" dirty="0"/>
              <a:t>QA Engineer (1)</a:t>
            </a:r>
          </a:p>
          <a:p>
            <a:pPr lvl="1"/>
            <a:r>
              <a:rPr lang="en-US" sz="1400" dirty="0"/>
              <a:t>Product Manager/SCRUM master (1)</a:t>
            </a:r>
          </a:p>
          <a:p>
            <a:r>
              <a:rPr lang="en-US" sz="1400" dirty="0"/>
              <a:t>All 5 Features could be worked simultaneously in the same sprints.  If handled in this manner 1 Software Engineer per feature with Data and QA Engineer’s “floating” between features.</a:t>
            </a:r>
          </a:p>
          <a:p>
            <a:r>
              <a:rPr lang="en-US" sz="1400" dirty="0"/>
              <a:t>Based on estimates the project could be completed in 3 weeks or 2 sprints.  </a:t>
            </a:r>
          </a:p>
          <a:p>
            <a:r>
              <a:rPr lang="en-US" sz="1400" dirty="0"/>
              <a:t>Hourly estimate is simply a guess.  This is very team/individual dependent.  I did my best to SWAG a number.  Better numbers should be provided by existing Product Managers.</a:t>
            </a:r>
          </a:p>
        </p:txBody>
      </p:sp>
    </p:spTree>
    <p:extLst>
      <p:ext uri="{BB962C8B-B14F-4D97-AF65-F5344CB8AC3E}">
        <p14:creationId xmlns:p14="http://schemas.microsoft.com/office/powerpoint/2010/main" val="8041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Spinners’ need . . .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Spinners, realizing its expertise encompasses all things round, has, naturally, decided to open a pizza delivery service! You will blend streaming and static data with a third party source to feed the data warehouse to power a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performance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reporting tool.  The analytics team would like to reports based upon orders and the associated customer information. This report will allow for a dropdown for the user to select a single US state, and it will display the top 3 best-selling pizza combinations for that state along with: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number of pizzas sold over the last 12 months for each type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MT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sales (USD) over the last 12 months for each type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MT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sales (USD) </a:t>
            </a:r>
            <a:r>
              <a:rPr lang="en-US" sz="1100" i="1" dirty="0">
                <a:effectLst/>
                <a:latin typeface="Calibri-Italic"/>
                <a:ea typeface="Calibri" panose="020F0502020204030204" pitchFamily="34" charset="0"/>
                <a:cs typeface="Calibri-Italic"/>
              </a:rPr>
              <a:t>per capita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the last 12 months for each type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MT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unique customers who ordered the item at least once over the last 12 months for each type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MT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3529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331877-C1FA-46B3-98FB-92A7877C6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accent1"/>
                </a:solidFill>
              </a:rPr>
              <a:t>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8EE6E-FDF7-4EEF-B02D-FCF7E4F19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How do we pull this off . . . .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1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The Backlog (Epics, Features and User Stories)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C2F0D2-7D57-4A4C-95FF-CCA1E3422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139" y="803186"/>
            <a:ext cx="4975181" cy="3131251"/>
          </a:xfrm>
        </p:spPr>
        <p:txBody>
          <a:bodyPr/>
          <a:lstStyle/>
          <a:p>
            <a:r>
              <a:rPr lang="en-US" dirty="0"/>
              <a:t>Feel free to access this list yourself at:  </a:t>
            </a:r>
            <a:r>
              <a:rPr lang="en-US" dirty="0">
                <a:hlinkClick r:id="rId2"/>
              </a:rPr>
              <a:t>https://</a:t>
            </a:r>
            <a:r>
              <a:rPr lang="en-US" dirty="0"/>
              <a:t>dev.azure.com/jerrycutshaw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482EA-672D-402D-AB93-956224385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" y="17390"/>
            <a:ext cx="5794303" cy="497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64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Timeline and execution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E007-3AEF-40F9-A090-D8D5796C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293" y="240263"/>
            <a:ext cx="9723280" cy="5248622"/>
          </a:xfrm>
        </p:spPr>
        <p:txBody>
          <a:bodyPr>
            <a:normAutofit/>
          </a:bodyPr>
          <a:lstStyle/>
          <a:p>
            <a:r>
              <a:rPr lang="en-US" sz="1400" dirty="0"/>
              <a:t>To complete this Epic it will require the following personnel:</a:t>
            </a:r>
          </a:p>
          <a:p>
            <a:pPr lvl="1"/>
            <a:r>
              <a:rPr lang="en-US" sz="1400" dirty="0"/>
              <a:t>Software Engineer’s (5)</a:t>
            </a:r>
          </a:p>
          <a:p>
            <a:pPr lvl="1"/>
            <a:r>
              <a:rPr lang="en-US" sz="1400" dirty="0"/>
              <a:t>Data Engineer  (2)</a:t>
            </a:r>
          </a:p>
          <a:p>
            <a:pPr lvl="1"/>
            <a:r>
              <a:rPr lang="en-US" sz="1400" dirty="0"/>
              <a:t>QA Engineer (1)</a:t>
            </a:r>
          </a:p>
          <a:p>
            <a:pPr lvl="1"/>
            <a:r>
              <a:rPr lang="en-US" sz="1400" dirty="0"/>
              <a:t>Product Manager/SCRUM master (1)</a:t>
            </a:r>
          </a:p>
          <a:p>
            <a:r>
              <a:rPr lang="en-US" sz="1400" dirty="0"/>
              <a:t>All 5 Features could be worked simultaneously in the same sprints.  If handled in this manner 1 Software Engineer per feature with Data and QA Engineer’s “floating” between features.</a:t>
            </a:r>
          </a:p>
          <a:p>
            <a:r>
              <a:rPr lang="en-US" sz="1400" dirty="0"/>
              <a:t>Based on estimates the project could be completed in 3 weeks or 2 sprints.  </a:t>
            </a:r>
          </a:p>
          <a:p>
            <a:r>
              <a:rPr lang="en-US" sz="1400" dirty="0"/>
              <a:t>Hourly estimate is simply a guess.  This is very team/individual dependent.  I did my best to SWAG a number.  Better numbers should be provided by existing Product Managers.</a:t>
            </a:r>
          </a:p>
        </p:txBody>
      </p:sp>
    </p:spTree>
    <p:extLst>
      <p:ext uri="{BB962C8B-B14F-4D97-AF65-F5344CB8AC3E}">
        <p14:creationId xmlns:p14="http://schemas.microsoft.com/office/powerpoint/2010/main" val="4084368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Resource Planning detail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F0A6A7A-2402-4E1E-8BB6-C60A13EDD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281" y="626940"/>
            <a:ext cx="7312431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39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1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Additional things to consider . . . .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E007-3AEF-40F9-A090-D8D5796C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936" y="54939"/>
            <a:ext cx="9723280" cy="5248622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Add additional datasets to drive further insights.  Such as a social media feed that includes Natural Language Processing to uncover sentiment on how our service and pizza’s are performing.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Global/Regional Disaster Recovery component to the solution.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Utilize Cloud Dataflow instead of Kub</a:t>
            </a:r>
            <a:r>
              <a:rPr lang="en-US" dirty="0">
                <a:latin typeface="Calibri" panose="020F0502020204030204" pitchFamily="34" charset="0"/>
              </a:rPr>
              <a:t>ernetes pods.  As a serverless technology it could be far less costly.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Proper build out of a true SDLC strategy including Dev, test,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uat</a:t>
            </a:r>
            <a:r>
              <a:rPr lang="en-US" dirty="0">
                <a:latin typeface="Calibri" panose="020F0502020204030204" pitchFamily="34" charset="0"/>
              </a:rPr>
              <a:t> and prod.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Deliver changes via CICD </a:t>
            </a:r>
            <a:r>
              <a:rPr lang="en-US" dirty="0">
                <a:latin typeface="Calibri" panose="020F0502020204030204" pitchFamily="34" charset="0"/>
              </a:rPr>
              <a:t>and </a:t>
            </a:r>
            <a:r>
              <a:rPr lang="en-US" dirty="0" err="1">
                <a:latin typeface="Calibri" panose="020F0502020204030204" pitchFamily="34" charset="0"/>
              </a:rPr>
              <a:t>IaC</a:t>
            </a:r>
            <a:r>
              <a:rPr lang="en-US" dirty="0">
                <a:latin typeface="Calibri" panose="020F0502020204030204" pitchFamily="34" charset="0"/>
              </a:rPr>
              <a:t> technologies such as build/release pipelines and </a:t>
            </a:r>
            <a:r>
              <a:rPr lang="en-US" sz="1800" dirty="0">
                <a:effectLst/>
                <a:latin typeface="Calibri" panose="020F0502020204030204" pitchFamily="34" charset="0"/>
              </a:rPr>
              <a:t>Terraform for managing and deploying infrastructure.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Deep dive on Kubernetes services and deployment YAML snippets could be provided if needed.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Go into detail level with tasks associated with User Stories to better define roles for Software Engineers </a:t>
            </a:r>
            <a:r>
              <a:rPr lang="en-US" dirty="0">
                <a:latin typeface="Calibri" panose="020F0502020204030204" pitchFamily="34" charset="0"/>
              </a:rPr>
              <a:t>vs. Data Engineers vs. QA Engineers.  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096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What the executives are saying. . . .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“We at Spinners Pizza have, naturally, decided to open a pizza delivery service! You will blend streaming, static internal data and third party to power a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performance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reporting tool.  Work with the analytics team on details. . .  ”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730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What the analytics team says . . .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“We (Analytics team) would like to build reports based upon orders and the associated customer information. This report will allow for a dropdown for the user to select a single US state, and it will display the top 3 best-selling pizza combinations for that state along with: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number of pizzas sold over the last 12 months for each type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MT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sales (USD) over the last 12 months for each type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MT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sales (USD) </a:t>
            </a:r>
            <a:r>
              <a:rPr lang="en-US" sz="1100" i="1" dirty="0">
                <a:effectLst/>
                <a:latin typeface="Calibri-Italic"/>
                <a:ea typeface="Calibri" panose="020F0502020204030204" pitchFamily="34" charset="0"/>
                <a:cs typeface="Calibri-Italic"/>
              </a:rPr>
              <a:t>per capita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the last 12 months for each type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MT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unique customers who ordered the item at least once over the last 12 months for each type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MT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you build us a data warehouse to power our decisions?”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2233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What the business analysts are saying . . .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056" y="50365"/>
            <a:ext cx="7799083" cy="490496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“Orders are already placed on our website in real time via API.  We have no desire to duplicate this function so you need to leverage this in your data pipeline.”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“We have an existing customers database and a loyal yet slowly growing customer base.  You should use this to cross-reference your reports”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“We want to leverage the cloud as much as possible to save on costs and continue our move away from on-prem implementations”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“To meet the analytics team needs you will need to take each transactional API request, join it with our customer data and output to a data warehouse”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“We need to keep our orders data forever.  In the future we want to re-analyze the data with AI/ML in order to uncover additional opportunities.”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“We must be able to analyze the data quickly therefore the reports and warehouse should have data within 15 minutes of order placement (SLO)”.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“We need to keep the size of data warehouse as small as possible to meet our reporting needs (12 months) to cut down 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costs.”</a:t>
            </a:r>
          </a:p>
        </p:txBody>
      </p:sp>
    </p:spTree>
    <p:extLst>
      <p:ext uri="{BB962C8B-B14F-4D97-AF65-F5344CB8AC3E}">
        <p14:creationId xmlns:p14="http://schemas.microsoft.com/office/powerpoint/2010/main" val="186214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31877-C1FA-46B3-98FB-92A7877C6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 dirty="0"/>
              <a:t>Pizza on the Go</a:t>
            </a:r>
            <a:br>
              <a:rPr lang="en-US" sz="4800" dirty="0"/>
            </a:br>
            <a:r>
              <a:rPr lang="en-US" sz="4800" dirty="0"/>
              <a:t>by Spinners</a:t>
            </a:r>
          </a:p>
        </p:txBody>
      </p:sp>
    </p:spTree>
    <p:extLst>
      <p:ext uri="{BB962C8B-B14F-4D97-AF65-F5344CB8AC3E}">
        <p14:creationId xmlns:p14="http://schemas.microsoft.com/office/powerpoint/2010/main" val="72993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331877-C1FA-46B3-98FB-92A7877C6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accent1"/>
                </a:solidFill>
              </a:rPr>
              <a:t>Tired of your regular pizza delivery?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8EE6E-FDF7-4EEF-B02D-FCF7E4F19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 vert="horz" lIns="91440" tIns="0" rIns="91440" bIns="45720" rtlCol="0" anchor="t"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Why not give us a spin . . . .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How are we going to solve this?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chemeClr val="bg2">
                    <a:lumMod val="10000"/>
                  </a:schemeClr>
                </a:solidFill>
              </a:rPr>
              <a:t>Transactional Ingestion System:</a:t>
            </a:r>
          </a:p>
          <a:p>
            <a:r>
              <a:rPr lang="en-US" sz="1100" dirty="0"/>
              <a:t>Utilize existing API servers.</a:t>
            </a:r>
          </a:p>
          <a:p>
            <a:r>
              <a:rPr lang="en-US" sz="1100" dirty="0"/>
              <a:t>Potentially “</a:t>
            </a:r>
            <a:r>
              <a:rPr lang="en-US" sz="1100" dirty="0" err="1"/>
              <a:t>bursty</a:t>
            </a:r>
            <a:r>
              <a:rPr lang="en-US" sz="1100" dirty="0"/>
              <a:t>” traffic that could cause issues for a traditional n-tier solution.</a:t>
            </a:r>
          </a:p>
          <a:p>
            <a:r>
              <a:rPr lang="en-US" sz="1100" dirty="0"/>
              <a:t>Must maintain transactional data permanently in a cost- effective manner.</a:t>
            </a:r>
          </a:p>
          <a:p>
            <a:r>
              <a:rPr lang="en-US" sz="1100" dirty="0"/>
              <a:t>Scale as needed based orders to maintain 15 minute SLO.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bg2">
                    <a:lumMod val="10000"/>
                  </a:schemeClr>
                </a:solidFill>
              </a:rPr>
              <a:t>Customer Database:</a:t>
            </a:r>
          </a:p>
          <a:p>
            <a:r>
              <a:rPr lang="en-US" sz="1100" dirty="0"/>
              <a:t>Utilize traditional RDBMS system.</a:t>
            </a:r>
          </a:p>
          <a:p>
            <a:r>
              <a:rPr lang="en-US" sz="1100" dirty="0"/>
              <a:t>Customer list will remain constant over time.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bg2">
                    <a:lumMod val="10000"/>
                  </a:schemeClr>
                </a:solidFill>
              </a:rPr>
              <a:t>Adult Population Dataset:</a:t>
            </a:r>
          </a:p>
          <a:p>
            <a:r>
              <a:rPr lang="en-US" sz="1100" dirty="0"/>
              <a:t>Curate a dataset that provides adult population by state.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bg2">
                    <a:lumMod val="10000"/>
                  </a:schemeClr>
                </a:solidFill>
              </a:rPr>
              <a:t>Create a reporting </a:t>
            </a:r>
            <a:r>
              <a:rPr lang="en-US" sz="1100" b="1" dirty="0" err="1">
                <a:solidFill>
                  <a:schemeClr val="bg2">
                    <a:lumMod val="10000"/>
                  </a:schemeClr>
                </a:solidFill>
              </a:rPr>
              <a:t>datamart</a:t>
            </a:r>
            <a:r>
              <a:rPr lang="en-US" sz="11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r>
              <a:rPr lang="en-US" sz="1100" dirty="0"/>
              <a:t>End user should be able to query by state several key dimensions to reflect sales effectiveness.</a:t>
            </a:r>
          </a:p>
          <a:p>
            <a:r>
              <a:rPr lang="en-US" sz="1100" dirty="0"/>
              <a:t>Data must be refreshed at least once a day (more often is better).</a:t>
            </a:r>
          </a:p>
          <a:p>
            <a:r>
              <a:rPr lang="en-US" sz="1100" dirty="0"/>
              <a:t>Keep the data in the </a:t>
            </a:r>
            <a:r>
              <a:rPr lang="en-US" sz="1100" dirty="0" err="1"/>
              <a:t>datamart</a:t>
            </a:r>
            <a:r>
              <a:rPr lang="en-US" sz="1100" dirty="0"/>
              <a:t> as small as possible to speed performance and reduce cost.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085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My approach and Why GCP?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/>
          <a:lstStyle/>
          <a:p>
            <a:r>
              <a:rPr lang="en-US" dirty="0"/>
              <a:t>Spinners currently utilizes GCP so a focus on GCP will limit the amount of staff </a:t>
            </a:r>
            <a:r>
              <a:rPr lang="en-US" dirty="0" err="1"/>
              <a:t>retraing</a:t>
            </a:r>
            <a:r>
              <a:rPr lang="en-US" dirty="0"/>
              <a:t> and allow the teams to hit the ground running.</a:t>
            </a:r>
          </a:p>
          <a:p>
            <a:r>
              <a:rPr lang="en-US" dirty="0"/>
              <a:t>Google builds managed solutions based on open source technologies.  This allows for easy “lift and shift”  to equivalent open source technologies regardless of provider.  Examples include </a:t>
            </a:r>
            <a:r>
              <a:rPr lang="en-US" dirty="0" err="1"/>
              <a:t>BigQuery</a:t>
            </a:r>
            <a:r>
              <a:rPr lang="en-US" dirty="0"/>
              <a:t> to Hive, Pub/Sub to Kafka and GKE to Kubernetes.  This reduces rework and tech debt.</a:t>
            </a:r>
          </a:p>
          <a:p>
            <a:r>
              <a:rPr lang="en-US" dirty="0"/>
              <a:t>Deploy managed services where possible to leverage built-in monitoring, HA and backups.  This reduces support/maintenance costs and increase reliability.</a:t>
            </a:r>
          </a:p>
        </p:txBody>
      </p:sp>
    </p:spTree>
    <p:extLst>
      <p:ext uri="{BB962C8B-B14F-4D97-AF65-F5344CB8AC3E}">
        <p14:creationId xmlns:p14="http://schemas.microsoft.com/office/powerpoint/2010/main" val="260581181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{8A8E7846-F0B6-47BE-8543-2FF50172DCC0}tf16401371</Template>
  <TotalTime>921</TotalTime>
  <Words>1777</Words>
  <Application>Microsoft Office PowerPoint</Application>
  <PresentationFormat>Widescreen</PresentationFormat>
  <Paragraphs>127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Calibri Light</vt:lpstr>
      <vt:lpstr>Calibri-Italic</vt:lpstr>
      <vt:lpstr>Rockwell</vt:lpstr>
      <vt:lpstr>Wingdings</vt:lpstr>
      <vt:lpstr>Atlas</vt:lpstr>
      <vt:lpstr>What are we trying to solve?</vt:lpstr>
      <vt:lpstr>Spinners’ need . . .</vt:lpstr>
      <vt:lpstr>What the executives are saying. . . .</vt:lpstr>
      <vt:lpstr>What the analytics team says . . .</vt:lpstr>
      <vt:lpstr>What the business analysts are saying . . .</vt:lpstr>
      <vt:lpstr>Pizza on the Go by Spinners</vt:lpstr>
      <vt:lpstr>Tired of your regular pizza delivery?</vt:lpstr>
      <vt:lpstr>How are we going to solve this?</vt:lpstr>
      <vt:lpstr>My approach and Why GCP?</vt:lpstr>
      <vt:lpstr>Transactional Ingestion System</vt:lpstr>
      <vt:lpstr>Transactional Ingestion System explained</vt:lpstr>
      <vt:lpstr>Customer Database</vt:lpstr>
      <vt:lpstr>Customer Database explained</vt:lpstr>
      <vt:lpstr>Adult Population Dataset</vt:lpstr>
      <vt:lpstr>Adult Population Dataset explained</vt:lpstr>
      <vt:lpstr>Create a reporting datamart</vt:lpstr>
      <vt:lpstr>Create a reporting datamart explained</vt:lpstr>
      <vt:lpstr>The whole solution</vt:lpstr>
      <vt:lpstr>Timeline and execution</vt:lpstr>
      <vt:lpstr>Planning</vt:lpstr>
      <vt:lpstr>The Backlog (Epics, Features and User Stories)</vt:lpstr>
      <vt:lpstr>Timeline and execution</vt:lpstr>
      <vt:lpstr>Resource Planning detail</vt:lpstr>
      <vt:lpstr>Conclusion</vt:lpstr>
      <vt:lpstr>Additional things to consider . . .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Torqata Pizza on the Go</dc:title>
  <dc:creator>Jerry Cutshaw</dc:creator>
  <cp:lastModifiedBy>Jerry Cutshaw</cp:lastModifiedBy>
  <cp:revision>22</cp:revision>
  <dcterms:created xsi:type="dcterms:W3CDTF">2021-06-07T06:01:49Z</dcterms:created>
  <dcterms:modified xsi:type="dcterms:W3CDTF">2021-07-20T12:50:04Z</dcterms:modified>
</cp:coreProperties>
</file>