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86" r:id="rId3"/>
    <p:sldId id="282" r:id="rId4"/>
    <p:sldId id="287" r:id="rId5"/>
    <p:sldId id="284" r:id="rId6"/>
    <p:sldId id="256" r:id="rId7"/>
    <p:sldId id="258" r:id="rId8"/>
    <p:sldId id="279" r:id="rId9"/>
    <p:sldId id="260" r:id="rId10"/>
    <p:sldId id="263" r:id="rId11"/>
    <p:sldId id="259" r:id="rId12"/>
    <p:sldId id="261" r:id="rId13"/>
    <p:sldId id="262" r:id="rId14"/>
    <p:sldId id="265" r:id="rId15"/>
    <p:sldId id="264" r:id="rId16"/>
    <p:sldId id="266" r:id="rId17"/>
    <p:sldId id="267" r:id="rId18"/>
    <p:sldId id="269" r:id="rId19"/>
    <p:sldId id="288" r:id="rId20"/>
    <p:sldId id="272" r:id="rId21"/>
    <p:sldId id="257" r:id="rId22"/>
    <p:sldId id="274" r:id="rId23"/>
    <p:sldId id="273"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7/20/2021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7/20/2021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7/20/2021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jerrycutshaw.visualstudio.com/Torqata/_backlogs/backlog/Torqata%20Team/Features/?showParents=tru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What are we trying to solve?</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normAutofit/>
          </a:bodyPr>
          <a:lstStyle/>
          <a:p>
            <a:pPr marL="0" indent="0">
              <a:buNone/>
            </a:pPr>
            <a:endParaRPr lang="en-US" sz="1100" dirty="0"/>
          </a:p>
        </p:txBody>
      </p:sp>
    </p:spTree>
    <p:extLst>
      <p:ext uri="{BB962C8B-B14F-4D97-AF65-F5344CB8AC3E}">
        <p14:creationId xmlns:p14="http://schemas.microsoft.com/office/powerpoint/2010/main" val="3504217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Transactional Ingestion System</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lstStyle/>
          <a:p>
            <a:r>
              <a:rPr lang="en-US" dirty="0"/>
              <a:t>Utilize existing API servers.</a:t>
            </a:r>
          </a:p>
          <a:p>
            <a:r>
              <a:rPr lang="en-US" dirty="0"/>
              <a:t>(NEW) Potentially “</a:t>
            </a:r>
            <a:r>
              <a:rPr lang="en-US" dirty="0" err="1"/>
              <a:t>bursty</a:t>
            </a:r>
            <a:r>
              <a:rPr lang="en-US" dirty="0"/>
              <a:t>” traffic that could cause issues for a traditional n-tier solution.</a:t>
            </a:r>
          </a:p>
          <a:p>
            <a:r>
              <a:rPr lang="en-US" dirty="0"/>
              <a:t>Must maintain transactional data permanently in a cost- effective manner.</a:t>
            </a:r>
          </a:p>
          <a:p>
            <a:r>
              <a:rPr lang="en-US" dirty="0"/>
              <a:t>Scale as needed based orders to maintain 15 minute SLO.</a:t>
            </a:r>
          </a:p>
          <a:p>
            <a:endParaRPr lang="en-US" dirty="0"/>
          </a:p>
        </p:txBody>
      </p:sp>
    </p:spTree>
    <p:extLst>
      <p:ext uri="{BB962C8B-B14F-4D97-AF65-F5344CB8AC3E}">
        <p14:creationId xmlns:p14="http://schemas.microsoft.com/office/powerpoint/2010/main" val="304896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Transactional Ingestion System explained</a:t>
            </a:r>
          </a:p>
        </p:txBody>
      </p:sp>
      <p:sp>
        <p:nvSpPr>
          <p:cNvPr id="113" name="Freeform: Shape 11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5B9FBC2-0BEF-46D1-BD43-7CFA52ECBB07}"/>
              </a:ext>
            </a:extLst>
          </p:cNvPr>
          <p:cNvPicPr>
            <a:picLocks noChangeAspect="1"/>
          </p:cNvPicPr>
          <p:nvPr/>
        </p:nvPicPr>
        <p:blipFill>
          <a:blip r:embed="rId2"/>
          <a:stretch>
            <a:fillRect/>
          </a:stretch>
        </p:blipFill>
        <p:spPr>
          <a:xfrm>
            <a:off x="934984" y="612574"/>
            <a:ext cx="4712862" cy="3864547"/>
          </a:xfrm>
          <a:prstGeom prst="rect">
            <a:avLst/>
          </a:prstGeom>
        </p:spPr>
      </p:pic>
      <p:sp>
        <p:nvSpPr>
          <p:cNvPr id="7" name="Content Placeholder 6">
            <a:extLst>
              <a:ext uri="{FF2B5EF4-FFF2-40B4-BE49-F238E27FC236}">
                <a16:creationId xmlns:a16="http://schemas.microsoft.com/office/drawing/2014/main" id="{A3B74635-2900-4B45-B343-73FEB9619EBE}"/>
              </a:ext>
            </a:extLst>
          </p:cNvPr>
          <p:cNvSpPr>
            <a:spLocks noGrp="1"/>
          </p:cNvSpPr>
          <p:nvPr>
            <p:ph idx="1"/>
          </p:nvPr>
        </p:nvSpPr>
        <p:spPr>
          <a:xfrm>
            <a:off x="6053624" y="228344"/>
            <a:ext cx="5604054" cy="4325998"/>
          </a:xfrm>
        </p:spPr>
        <p:txBody>
          <a:bodyPr>
            <a:normAutofit/>
          </a:bodyPr>
          <a:lstStyle/>
          <a:p>
            <a:pPr marL="0" indent="0">
              <a:buNone/>
            </a:pPr>
            <a:r>
              <a:rPr lang="en-US" dirty="0"/>
              <a:t>API server produces data to Pub/Sub.  Ingestion microservices consume Pub/Sub topics and produce to a </a:t>
            </a:r>
            <a:r>
              <a:rPr lang="en-US" dirty="0" err="1"/>
              <a:t>BigQuery</a:t>
            </a:r>
            <a:r>
              <a:rPr lang="en-US" dirty="0"/>
              <a:t> table (</a:t>
            </a:r>
            <a:r>
              <a:rPr lang="en-US" dirty="0" err="1"/>
              <a:t>dw_orderhistory</a:t>
            </a:r>
            <a:r>
              <a:rPr lang="en-US" dirty="0"/>
              <a:t>).</a:t>
            </a:r>
          </a:p>
          <a:p>
            <a:pPr marL="0" indent="0">
              <a:buNone/>
            </a:pPr>
            <a:endParaRPr lang="en-US" dirty="0"/>
          </a:p>
          <a:p>
            <a:pPr marL="0" indent="0">
              <a:buNone/>
            </a:pPr>
            <a:r>
              <a:rPr lang="en-US" sz="1200" dirty="0"/>
              <a:t>Key Benefits:</a:t>
            </a:r>
          </a:p>
          <a:p>
            <a:r>
              <a:rPr lang="en-US" sz="1200" dirty="0" err="1"/>
              <a:t>Bursty</a:t>
            </a:r>
            <a:r>
              <a:rPr lang="en-US" sz="1200" dirty="0"/>
              <a:t> traffic is handled by lightning-fast Pub/Sub staging queues (topics).</a:t>
            </a:r>
          </a:p>
          <a:p>
            <a:r>
              <a:rPr lang="en-US" sz="1200" dirty="0"/>
              <a:t>Containerized microservices orchestrated by Kubernetes can scale based on the workload utilizing Horizontal Pod </a:t>
            </a:r>
            <a:r>
              <a:rPr lang="en-US" sz="1200" dirty="0" err="1"/>
              <a:t>Autoscaler</a:t>
            </a:r>
            <a:r>
              <a:rPr lang="en-US" sz="1200" dirty="0"/>
              <a:t>.</a:t>
            </a:r>
          </a:p>
          <a:p>
            <a:r>
              <a:rPr lang="en-US" sz="1200" dirty="0" err="1"/>
              <a:t>BigQuery</a:t>
            </a:r>
            <a:r>
              <a:rPr lang="en-US" sz="1200" dirty="0"/>
              <a:t> can store streaming data very inexpensively ($0.02/GB).</a:t>
            </a:r>
          </a:p>
          <a:p>
            <a:r>
              <a:rPr lang="en-US" sz="1200" dirty="0"/>
              <a:t>NOTE partition on order date.  This will speed queries AND reduce retrieval fees.</a:t>
            </a:r>
          </a:p>
        </p:txBody>
      </p:sp>
    </p:spTree>
    <p:extLst>
      <p:ext uri="{BB962C8B-B14F-4D97-AF65-F5344CB8AC3E}">
        <p14:creationId xmlns:p14="http://schemas.microsoft.com/office/powerpoint/2010/main" val="218255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Customer Database</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lstStyle/>
          <a:p>
            <a:r>
              <a:rPr lang="en-US" dirty="0"/>
              <a:t>Utilize traditional RDBMS system.</a:t>
            </a:r>
          </a:p>
          <a:p>
            <a:r>
              <a:rPr lang="en-US" dirty="0"/>
              <a:t>Customer list will remain constant over time.</a:t>
            </a:r>
          </a:p>
          <a:p>
            <a:pPr marL="0" indent="0">
              <a:buNone/>
            </a:pPr>
            <a:endParaRPr lang="en-US" dirty="0"/>
          </a:p>
        </p:txBody>
      </p:sp>
    </p:spTree>
    <p:extLst>
      <p:ext uri="{BB962C8B-B14F-4D97-AF65-F5344CB8AC3E}">
        <p14:creationId xmlns:p14="http://schemas.microsoft.com/office/powerpoint/2010/main" val="4158306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Customer Database explained</a:t>
            </a:r>
          </a:p>
        </p:txBody>
      </p:sp>
      <p:sp>
        <p:nvSpPr>
          <p:cNvPr id="113" name="Freeform: Shape 11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3B74635-2900-4B45-B343-73FEB9619EBE}"/>
              </a:ext>
            </a:extLst>
          </p:cNvPr>
          <p:cNvSpPr>
            <a:spLocks noGrp="1"/>
          </p:cNvSpPr>
          <p:nvPr>
            <p:ph idx="1"/>
          </p:nvPr>
        </p:nvSpPr>
        <p:spPr>
          <a:xfrm>
            <a:off x="6053624" y="228344"/>
            <a:ext cx="5604054" cy="4325998"/>
          </a:xfrm>
        </p:spPr>
        <p:txBody>
          <a:bodyPr>
            <a:normAutofit/>
          </a:bodyPr>
          <a:lstStyle/>
          <a:p>
            <a:pPr marL="0" indent="0">
              <a:buNone/>
            </a:pPr>
            <a:r>
              <a:rPr lang="en-US" dirty="0"/>
              <a:t>Static customer data will be held in a </a:t>
            </a:r>
            <a:r>
              <a:rPr lang="en-US" dirty="0" err="1"/>
              <a:t>CloudSQL</a:t>
            </a:r>
            <a:r>
              <a:rPr lang="en-US" dirty="0"/>
              <a:t> (Postgres) database.</a:t>
            </a:r>
          </a:p>
          <a:p>
            <a:pPr marL="0" indent="0">
              <a:buNone/>
            </a:pPr>
            <a:endParaRPr lang="en-US" dirty="0"/>
          </a:p>
          <a:p>
            <a:pPr marL="0" indent="0">
              <a:buNone/>
            </a:pPr>
            <a:r>
              <a:rPr lang="en-US" sz="1200" dirty="0"/>
              <a:t>Key Benefits:</a:t>
            </a:r>
          </a:p>
          <a:p>
            <a:r>
              <a:rPr lang="en-US" sz="1200" dirty="0"/>
              <a:t>Maintain industry standard query languages based on ANSI 1999.</a:t>
            </a:r>
          </a:p>
          <a:p>
            <a:r>
              <a:rPr lang="en-US" sz="1200" dirty="0"/>
              <a:t>HA and backups provided by the managed service.</a:t>
            </a:r>
          </a:p>
          <a:p>
            <a:r>
              <a:rPr lang="en-US" sz="1200" dirty="0"/>
              <a:t>Security can be handled by IAM roles instead of maintaining database users directly</a:t>
            </a:r>
          </a:p>
        </p:txBody>
      </p:sp>
      <p:pic>
        <p:nvPicPr>
          <p:cNvPr id="5" name="Picture 4">
            <a:extLst>
              <a:ext uri="{FF2B5EF4-FFF2-40B4-BE49-F238E27FC236}">
                <a16:creationId xmlns:a16="http://schemas.microsoft.com/office/drawing/2014/main" id="{4AE1409D-1172-4027-9CC6-76110825E54A}"/>
              </a:ext>
            </a:extLst>
          </p:cNvPr>
          <p:cNvPicPr>
            <a:picLocks noChangeAspect="1"/>
          </p:cNvPicPr>
          <p:nvPr/>
        </p:nvPicPr>
        <p:blipFill>
          <a:blip r:embed="rId2"/>
          <a:stretch>
            <a:fillRect/>
          </a:stretch>
        </p:blipFill>
        <p:spPr>
          <a:xfrm>
            <a:off x="1928805" y="1186483"/>
            <a:ext cx="1857634" cy="2019582"/>
          </a:xfrm>
          <a:prstGeom prst="rect">
            <a:avLst/>
          </a:prstGeom>
        </p:spPr>
      </p:pic>
    </p:spTree>
    <p:extLst>
      <p:ext uri="{BB962C8B-B14F-4D97-AF65-F5344CB8AC3E}">
        <p14:creationId xmlns:p14="http://schemas.microsoft.com/office/powerpoint/2010/main" val="286246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Adult Population Dataset</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lstStyle/>
          <a:p>
            <a:r>
              <a:rPr lang="en-US" dirty="0"/>
              <a:t>Curate a dataset that provides adult population by state.</a:t>
            </a:r>
          </a:p>
          <a:p>
            <a:pPr marL="0" indent="0">
              <a:buNone/>
            </a:pPr>
            <a:endParaRPr lang="en-US" dirty="0"/>
          </a:p>
        </p:txBody>
      </p:sp>
    </p:spTree>
    <p:extLst>
      <p:ext uri="{BB962C8B-B14F-4D97-AF65-F5344CB8AC3E}">
        <p14:creationId xmlns:p14="http://schemas.microsoft.com/office/powerpoint/2010/main" val="529405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Adult Population Dataset explained</a:t>
            </a:r>
          </a:p>
        </p:txBody>
      </p:sp>
      <p:sp>
        <p:nvSpPr>
          <p:cNvPr id="113" name="Freeform: Shape 11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3B74635-2900-4B45-B343-73FEB9619EBE}"/>
              </a:ext>
            </a:extLst>
          </p:cNvPr>
          <p:cNvSpPr>
            <a:spLocks noGrp="1"/>
          </p:cNvSpPr>
          <p:nvPr>
            <p:ph idx="1"/>
          </p:nvPr>
        </p:nvSpPr>
        <p:spPr>
          <a:xfrm>
            <a:off x="7092244" y="228344"/>
            <a:ext cx="4565434" cy="4325998"/>
          </a:xfrm>
        </p:spPr>
        <p:txBody>
          <a:bodyPr>
            <a:normAutofit/>
          </a:bodyPr>
          <a:lstStyle/>
          <a:p>
            <a:pPr marL="0" indent="0">
              <a:buNone/>
            </a:pPr>
            <a:r>
              <a:rPr lang="en-US" dirty="0"/>
              <a:t>Utilize publicly available </a:t>
            </a:r>
            <a:r>
              <a:rPr lang="en-US" dirty="0" err="1"/>
              <a:t>BigQuery</a:t>
            </a:r>
            <a:r>
              <a:rPr lang="en-US" dirty="0"/>
              <a:t> US Census dataset harvesting state and population</a:t>
            </a:r>
          </a:p>
          <a:p>
            <a:pPr marL="0" indent="0">
              <a:buNone/>
            </a:pPr>
            <a:endParaRPr lang="en-US" dirty="0"/>
          </a:p>
          <a:p>
            <a:pPr marL="0" indent="0">
              <a:buNone/>
            </a:pPr>
            <a:r>
              <a:rPr lang="en-US" sz="1200" dirty="0"/>
              <a:t>Details:</a:t>
            </a:r>
          </a:p>
          <a:p>
            <a:r>
              <a:rPr lang="en-US" sz="1200" dirty="0"/>
              <a:t>Scheduled Queries lower cost because Big Query uses a storage-based consumption cost model.  Cached queries are no cost.</a:t>
            </a:r>
          </a:p>
          <a:p>
            <a:r>
              <a:rPr lang="en-US" sz="1200" dirty="0"/>
              <a:t>To speed performance and reduce costs even more utilize a Scheduled Query to create a static table refreshed periodically.  This will reduce the “data fetch” frequency and thus cost.  Additionally, the Scheduled Query to cache data will fetch less data saving cost as well.</a:t>
            </a:r>
          </a:p>
        </p:txBody>
      </p:sp>
      <p:pic>
        <p:nvPicPr>
          <p:cNvPr id="8" name="Picture 7">
            <a:extLst>
              <a:ext uri="{FF2B5EF4-FFF2-40B4-BE49-F238E27FC236}">
                <a16:creationId xmlns:a16="http://schemas.microsoft.com/office/drawing/2014/main" id="{DDDA030D-9767-47E4-887C-87630373223F}"/>
              </a:ext>
            </a:extLst>
          </p:cNvPr>
          <p:cNvPicPr>
            <a:picLocks noChangeAspect="1"/>
          </p:cNvPicPr>
          <p:nvPr/>
        </p:nvPicPr>
        <p:blipFill>
          <a:blip r:embed="rId2"/>
          <a:stretch>
            <a:fillRect/>
          </a:stretch>
        </p:blipFill>
        <p:spPr>
          <a:xfrm>
            <a:off x="199630" y="1186483"/>
            <a:ext cx="6601746" cy="1876687"/>
          </a:xfrm>
          <a:prstGeom prst="rect">
            <a:avLst/>
          </a:prstGeom>
        </p:spPr>
      </p:pic>
    </p:spTree>
    <p:extLst>
      <p:ext uri="{BB962C8B-B14F-4D97-AF65-F5344CB8AC3E}">
        <p14:creationId xmlns:p14="http://schemas.microsoft.com/office/powerpoint/2010/main" val="6524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Create a reporting </a:t>
            </a:r>
            <a:r>
              <a:rPr lang="en-US" dirty="0" err="1">
                <a:solidFill>
                  <a:schemeClr val="bg1"/>
                </a:solidFill>
              </a:rPr>
              <a:t>datamart</a:t>
            </a:r>
            <a:endParaRPr lang="en-US" dirty="0">
              <a:solidFill>
                <a:schemeClr val="bg1"/>
              </a:solidFill>
            </a:endParaRP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lstStyle/>
          <a:p>
            <a:r>
              <a:rPr lang="en-US" dirty="0"/>
              <a:t>End user should be able to query by state several key dimensions to reflect sales effectiveness.</a:t>
            </a:r>
          </a:p>
          <a:p>
            <a:r>
              <a:rPr lang="en-US" dirty="0"/>
              <a:t>Data must be refreshed at least once a day (more often is better).</a:t>
            </a:r>
          </a:p>
          <a:p>
            <a:r>
              <a:rPr lang="en-US" dirty="0"/>
              <a:t>Keep the data in the </a:t>
            </a:r>
            <a:r>
              <a:rPr lang="en-US" dirty="0" err="1"/>
              <a:t>datamart</a:t>
            </a:r>
            <a:r>
              <a:rPr lang="en-US" dirty="0"/>
              <a:t> as small as possible to speed performance and reduce cost.</a:t>
            </a:r>
          </a:p>
          <a:p>
            <a:pPr marL="0" indent="0">
              <a:buNone/>
            </a:pPr>
            <a:endParaRPr lang="en-US" dirty="0"/>
          </a:p>
        </p:txBody>
      </p:sp>
    </p:spTree>
    <p:extLst>
      <p:ext uri="{BB962C8B-B14F-4D97-AF65-F5344CB8AC3E}">
        <p14:creationId xmlns:p14="http://schemas.microsoft.com/office/powerpoint/2010/main" val="1750043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Create a reporting </a:t>
            </a:r>
            <a:r>
              <a:rPr lang="en-US" dirty="0" err="1">
                <a:solidFill>
                  <a:schemeClr val="bg1"/>
                </a:solidFill>
              </a:rPr>
              <a:t>datamart</a:t>
            </a:r>
            <a:r>
              <a:rPr lang="en-US" dirty="0">
                <a:solidFill>
                  <a:schemeClr val="bg1"/>
                </a:solidFill>
              </a:rPr>
              <a:t> explained</a:t>
            </a:r>
          </a:p>
        </p:txBody>
      </p:sp>
      <p:sp>
        <p:nvSpPr>
          <p:cNvPr id="113" name="Freeform: Shape 11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3B74635-2900-4B45-B343-73FEB9619EBE}"/>
              </a:ext>
            </a:extLst>
          </p:cNvPr>
          <p:cNvSpPr>
            <a:spLocks noGrp="1"/>
          </p:cNvSpPr>
          <p:nvPr>
            <p:ph idx="1"/>
          </p:nvPr>
        </p:nvSpPr>
        <p:spPr>
          <a:xfrm>
            <a:off x="7092244" y="228344"/>
            <a:ext cx="4565434" cy="4325998"/>
          </a:xfrm>
        </p:spPr>
        <p:txBody>
          <a:bodyPr>
            <a:normAutofit fontScale="92500" lnSpcReduction="10000"/>
          </a:bodyPr>
          <a:lstStyle/>
          <a:p>
            <a:pPr marL="0" indent="0">
              <a:buNone/>
            </a:pPr>
            <a:r>
              <a:rPr lang="en-US" dirty="0"/>
              <a:t>Aggregation microservices consume data from the </a:t>
            </a:r>
            <a:r>
              <a:rPr lang="en-US" dirty="0" err="1"/>
              <a:t>orderhistory</a:t>
            </a:r>
            <a:r>
              <a:rPr lang="en-US" dirty="0"/>
              <a:t> data warehouse and the Customers Database and insert it into the reporting mart.</a:t>
            </a:r>
          </a:p>
          <a:p>
            <a:pPr marL="0" indent="0">
              <a:buNone/>
            </a:pPr>
            <a:endParaRPr lang="en-US" dirty="0"/>
          </a:p>
          <a:p>
            <a:pPr marL="0" indent="0">
              <a:buNone/>
            </a:pPr>
            <a:r>
              <a:rPr lang="en-US" sz="1200" dirty="0"/>
              <a:t>Details:</a:t>
            </a:r>
          </a:p>
          <a:p>
            <a:r>
              <a:rPr lang="en-US" sz="1200" dirty="0"/>
              <a:t>Containerized microservices orchestrated by Kubernetes can scale based on the workload utilizing Horizontal Pod </a:t>
            </a:r>
            <a:r>
              <a:rPr lang="en-US" sz="1200" dirty="0" err="1"/>
              <a:t>Autoscaler</a:t>
            </a:r>
            <a:r>
              <a:rPr lang="en-US" sz="1200" dirty="0"/>
              <a:t> allowing for 15 minute or less SLO.</a:t>
            </a:r>
          </a:p>
          <a:p>
            <a:r>
              <a:rPr lang="en-US" sz="1200" dirty="0"/>
              <a:t>Create a monthly partition on the </a:t>
            </a:r>
            <a:r>
              <a:rPr lang="en-US" sz="1200" dirty="0" err="1"/>
              <a:t>mart_reports</a:t>
            </a:r>
            <a:r>
              <a:rPr lang="en-US" sz="1200" dirty="0"/>
              <a:t> table and remove month 14+ on a regular basis via automation.</a:t>
            </a:r>
          </a:p>
          <a:p>
            <a:r>
              <a:rPr lang="en-US" sz="1200" dirty="0" err="1"/>
              <a:t>BigQuery</a:t>
            </a:r>
            <a:r>
              <a:rPr lang="en-US" sz="1200" dirty="0"/>
              <a:t> can store streaming data very inexpensively ($0.02/GB).</a:t>
            </a:r>
          </a:p>
          <a:p>
            <a:r>
              <a:rPr lang="en-US" sz="1200" dirty="0"/>
              <a:t>Consider a GCP </a:t>
            </a:r>
            <a:r>
              <a:rPr lang="en-US" sz="1200" dirty="0" err="1"/>
              <a:t>memorystore</a:t>
            </a:r>
            <a:r>
              <a:rPr lang="en-US" sz="1200" dirty="0"/>
              <a:t> between the </a:t>
            </a:r>
            <a:r>
              <a:rPr lang="en-US" sz="1200" dirty="0" err="1"/>
              <a:t>mart_reports</a:t>
            </a:r>
            <a:r>
              <a:rPr lang="en-US" sz="1200" dirty="0"/>
              <a:t> table and the UI if querying </a:t>
            </a:r>
            <a:r>
              <a:rPr lang="en-US" sz="1200" dirty="0" err="1"/>
              <a:t>BigQuery</a:t>
            </a:r>
            <a:r>
              <a:rPr lang="en-US" sz="1200" dirty="0"/>
              <a:t> data fetch becomes costly.</a:t>
            </a:r>
          </a:p>
        </p:txBody>
      </p:sp>
      <p:pic>
        <p:nvPicPr>
          <p:cNvPr id="4" name="Picture 3">
            <a:extLst>
              <a:ext uri="{FF2B5EF4-FFF2-40B4-BE49-F238E27FC236}">
                <a16:creationId xmlns:a16="http://schemas.microsoft.com/office/drawing/2014/main" id="{20519E51-3CE5-4B29-AB7D-2E96EAA28016}"/>
              </a:ext>
            </a:extLst>
          </p:cNvPr>
          <p:cNvPicPr>
            <a:picLocks noChangeAspect="1"/>
          </p:cNvPicPr>
          <p:nvPr/>
        </p:nvPicPr>
        <p:blipFill>
          <a:blip r:embed="rId2"/>
          <a:stretch>
            <a:fillRect/>
          </a:stretch>
        </p:blipFill>
        <p:spPr>
          <a:xfrm>
            <a:off x="611225" y="37928"/>
            <a:ext cx="5209077" cy="4738474"/>
          </a:xfrm>
          <a:prstGeom prst="rect">
            <a:avLst/>
          </a:prstGeom>
        </p:spPr>
      </p:pic>
    </p:spTree>
    <p:extLst>
      <p:ext uri="{BB962C8B-B14F-4D97-AF65-F5344CB8AC3E}">
        <p14:creationId xmlns:p14="http://schemas.microsoft.com/office/powerpoint/2010/main" val="189521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6" name="Rectangle 8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0" name="Rectangle 8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The whole solution</a:t>
            </a:r>
          </a:p>
        </p:txBody>
      </p:sp>
      <p:sp>
        <p:nvSpPr>
          <p:cNvPr id="113" name="Freeform: Shape 11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A3B74635-2900-4B45-B343-73FEB9619EBE}"/>
              </a:ext>
            </a:extLst>
          </p:cNvPr>
          <p:cNvSpPr>
            <a:spLocks noGrp="1"/>
          </p:cNvSpPr>
          <p:nvPr>
            <p:ph idx="1"/>
          </p:nvPr>
        </p:nvSpPr>
        <p:spPr>
          <a:xfrm>
            <a:off x="7092244" y="228344"/>
            <a:ext cx="4565434" cy="4325998"/>
          </a:xfrm>
        </p:spPr>
        <p:txBody>
          <a:bodyPr>
            <a:normAutofit/>
          </a:bodyPr>
          <a:lstStyle/>
          <a:p>
            <a:pPr marL="0" indent="0">
              <a:buNone/>
            </a:pPr>
            <a:r>
              <a:rPr lang="en-US" dirty="0"/>
              <a:t>This solution will allow Spinners to realize their goal of taking over the pizza delivery world.  The solutions ability to handle multiple data sets (streaming and static) in a scalable, cloud based microservices solution will aid in future growth.</a:t>
            </a:r>
          </a:p>
        </p:txBody>
      </p:sp>
      <p:pic>
        <p:nvPicPr>
          <p:cNvPr id="5" name="Picture 4">
            <a:extLst>
              <a:ext uri="{FF2B5EF4-FFF2-40B4-BE49-F238E27FC236}">
                <a16:creationId xmlns:a16="http://schemas.microsoft.com/office/drawing/2014/main" id="{39DA0504-C19B-4D69-AC16-8585FAA59A3D}"/>
              </a:ext>
            </a:extLst>
          </p:cNvPr>
          <p:cNvPicPr>
            <a:picLocks noChangeAspect="1"/>
          </p:cNvPicPr>
          <p:nvPr/>
        </p:nvPicPr>
        <p:blipFill>
          <a:blip r:embed="rId2"/>
          <a:stretch>
            <a:fillRect/>
          </a:stretch>
        </p:blipFill>
        <p:spPr>
          <a:xfrm>
            <a:off x="934497" y="-16282"/>
            <a:ext cx="6009971" cy="4869335"/>
          </a:xfrm>
          <a:prstGeom prst="rect">
            <a:avLst/>
          </a:prstGeom>
        </p:spPr>
      </p:pic>
    </p:spTree>
    <p:extLst>
      <p:ext uri="{BB962C8B-B14F-4D97-AF65-F5344CB8AC3E}">
        <p14:creationId xmlns:p14="http://schemas.microsoft.com/office/powerpoint/2010/main" val="2115919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Considerations for AWS only implementation.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2559E007-3AEF-40F9-A090-D8D5796C7F7D}"/>
              </a:ext>
            </a:extLst>
          </p:cNvPr>
          <p:cNvSpPr>
            <a:spLocks noGrp="1"/>
          </p:cNvSpPr>
          <p:nvPr>
            <p:ph idx="1"/>
          </p:nvPr>
        </p:nvSpPr>
        <p:spPr>
          <a:xfrm>
            <a:off x="1669293" y="210065"/>
            <a:ext cx="9723280" cy="4664679"/>
          </a:xfrm>
        </p:spPr>
        <p:txBody>
          <a:bodyPr>
            <a:normAutofit fontScale="77500" lnSpcReduction="20000"/>
          </a:bodyPr>
          <a:lstStyle/>
          <a:p>
            <a:pPr marL="0" indent="0">
              <a:buNone/>
            </a:pPr>
            <a:r>
              <a:rPr lang="en-US" sz="1600" dirty="0"/>
              <a:t>Generally, the architecture can be implemented on AWS with the same design goals and expectations.  Things to consider:</a:t>
            </a:r>
          </a:p>
          <a:p>
            <a:r>
              <a:rPr lang="en-US" sz="1400" dirty="0"/>
              <a:t>Replace Google Pub/Sub message queuing with AWS Managed Streaming for Apache Kafka (AWS MSK).  No additional considerations required as MSK is based on opensource Kafka like Pub/Sub.</a:t>
            </a:r>
          </a:p>
          <a:p>
            <a:r>
              <a:rPr lang="en-US" sz="1400" dirty="0"/>
              <a:t>Replace Google Kubernetes Engine (GKE) with AWS Elastic Kubernetes Service (EKS).  Additional considerations:</a:t>
            </a:r>
          </a:p>
          <a:p>
            <a:pPr lvl="1"/>
            <a:r>
              <a:rPr lang="en-US" sz="1200" dirty="0"/>
              <a:t>EKS requires teams to source a 3</a:t>
            </a:r>
            <a:r>
              <a:rPr lang="en-US" sz="1200" baseline="30000" dirty="0"/>
              <a:t>rd</a:t>
            </a:r>
            <a:r>
              <a:rPr lang="en-US" sz="1200" dirty="0"/>
              <a:t> party Kubernetes UI or use </a:t>
            </a:r>
            <a:r>
              <a:rPr lang="en-US" sz="1200" dirty="0" err="1"/>
              <a:t>kubectl</a:t>
            </a:r>
            <a:r>
              <a:rPr lang="en-US" sz="1200" dirty="0"/>
              <a:t> commands.  This may be a barrier to entry for teams not already familiar with Kubernetes.  Full cluster workload visibility tooling doesn’t exist in AWS EKS like it does in GKE.</a:t>
            </a:r>
          </a:p>
          <a:p>
            <a:pPr lvl="1"/>
            <a:r>
              <a:rPr lang="en-US" sz="1200" dirty="0"/>
              <a:t>Some vetting should be done to determine if the added cost of EKS (</a:t>
            </a:r>
            <a:r>
              <a:rPr lang="en-US" sz="1200" dirty="0" err="1"/>
              <a:t>fargate</a:t>
            </a:r>
            <a:r>
              <a:rPr lang="en-US" sz="1200" dirty="0"/>
              <a:t>) outweighs the operational burden/cost of EKS (standard).</a:t>
            </a:r>
          </a:p>
          <a:p>
            <a:pPr lvl="1"/>
            <a:r>
              <a:rPr lang="en-US" sz="1200" dirty="0"/>
              <a:t>Being fully open source Kubernetes compliant EKS will require only small YAML/Helm deployment adjustments (ex. persistent volume addressing).  Otherwise, no additional changes will be required.</a:t>
            </a:r>
          </a:p>
          <a:p>
            <a:r>
              <a:rPr lang="en-US" sz="1400" dirty="0"/>
              <a:t>Replace Big Query with a combination AWS services:</a:t>
            </a:r>
          </a:p>
          <a:p>
            <a:pPr lvl="1"/>
            <a:r>
              <a:rPr lang="en-US" sz="1200" dirty="0"/>
              <a:t>No direct equivalent to </a:t>
            </a:r>
            <a:r>
              <a:rPr lang="en-US" sz="1200" dirty="0" err="1"/>
              <a:t>BigQuery</a:t>
            </a:r>
            <a:r>
              <a:rPr lang="en-US" sz="1200" dirty="0"/>
              <a:t> exists in the AWS portfolio.</a:t>
            </a:r>
          </a:p>
          <a:p>
            <a:pPr lvl="1"/>
            <a:r>
              <a:rPr lang="en-US" sz="1200" dirty="0"/>
              <a:t>AWS Kinesis + AWS Redshift </a:t>
            </a:r>
          </a:p>
          <a:p>
            <a:pPr lvl="2"/>
            <a:r>
              <a:rPr lang="en-US" sz="1000" dirty="0"/>
              <a:t>Pull from AWS MSK with Kinesis and land data in AWS Redshift.</a:t>
            </a:r>
          </a:p>
          <a:p>
            <a:pPr lvl="2"/>
            <a:r>
              <a:rPr lang="en-US" sz="1000" dirty="0"/>
              <a:t>Queries for AWS Redshift and Google </a:t>
            </a:r>
            <a:r>
              <a:rPr lang="en-US" sz="1000" dirty="0" err="1"/>
              <a:t>BigQuery</a:t>
            </a:r>
            <a:r>
              <a:rPr lang="en-US" sz="1000" dirty="0"/>
              <a:t> are both ANSI compliant so neither should require any significant alteration.</a:t>
            </a:r>
          </a:p>
          <a:p>
            <a:pPr lvl="2"/>
            <a:r>
              <a:rPr lang="en-US" sz="1000" dirty="0"/>
              <a:t>AWS Redshift is NOT serverless.  Some consideration should be made for operational teams overhead to support additional IaaS.</a:t>
            </a:r>
          </a:p>
          <a:p>
            <a:pPr lvl="1"/>
            <a:r>
              <a:rPr lang="en-US" sz="1200" dirty="0"/>
              <a:t>AWS Kinesis + AWS S3 + AWS Athena</a:t>
            </a:r>
          </a:p>
          <a:p>
            <a:pPr lvl="2"/>
            <a:r>
              <a:rPr lang="en-US" sz="1200" dirty="0"/>
              <a:t>Pull from AWS MSK with Kinesis and land data in AWS S3 (flat files) to be queried directly via AWS Athena.</a:t>
            </a:r>
          </a:p>
          <a:p>
            <a:pPr lvl="2"/>
            <a:r>
              <a:rPr lang="en-US" sz="1200" dirty="0"/>
              <a:t>Queries for AWS Athena and Google </a:t>
            </a:r>
            <a:r>
              <a:rPr lang="en-US" sz="1200" dirty="0" err="1"/>
              <a:t>BigQuery</a:t>
            </a:r>
            <a:r>
              <a:rPr lang="en-US" sz="1200" dirty="0"/>
              <a:t> are both ANSI compliant so neither should require any </a:t>
            </a:r>
            <a:r>
              <a:rPr lang="en-US" sz="1200"/>
              <a:t>significant re-tooling.</a:t>
            </a:r>
            <a:endParaRPr lang="en-US" sz="1200" dirty="0"/>
          </a:p>
          <a:p>
            <a:pPr lvl="2"/>
            <a:r>
              <a:rPr lang="en-US" sz="1200" dirty="0"/>
              <a:t>AWS Athena is based on Hive much like Google </a:t>
            </a:r>
            <a:r>
              <a:rPr lang="en-US" sz="1200" dirty="0" err="1"/>
              <a:t>BigQuery</a:t>
            </a:r>
            <a:r>
              <a:rPr lang="en-US" sz="1200" dirty="0"/>
              <a:t> so it’s a technically more similar solution with the same challenges, performance expectations, etc.</a:t>
            </a:r>
          </a:p>
          <a:p>
            <a:pPr lvl="2"/>
            <a:r>
              <a:rPr lang="en-US" sz="1200" dirty="0"/>
              <a:t>AWS Athena IS serverless but requires an AWS S3 intermediary.  Some consideration should be made for operational teams overhead to support additional managed services.</a:t>
            </a:r>
          </a:p>
        </p:txBody>
      </p:sp>
    </p:spTree>
    <p:extLst>
      <p:ext uri="{BB962C8B-B14F-4D97-AF65-F5344CB8AC3E}">
        <p14:creationId xmlns:p14="http://schemas.microsoft.com/office/powerpoint/2010/main" val="8041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Spinners’ need .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normAutofit/>
          </a:bodyPr>
          <a:lstStyle/>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Spinners, realizing its expertise encompasses all things round, has, naturally, decided to open a pizza delivery service! You will blend streaming and static data with a third party source to feed the data warehouse to power a </a:t>
            </a:r>
            <a:r>
              <a:rPr lang="en-US" sz="1100" dirty="0">
                <a:latin typeface="Calibri" panose="020F0502020204030204" pitchFamily="34" charset="0"/>
                <a:ea typeface="Calibri" panose="020F0502020204030204" pitchFamily="34" charset="0"/>
                <a:cs typeface="Calibri" panose="020F0502020204030204" pitchFamily="34" charset="0"/>
              </a:rPr>
              <a:t>business performance </a:t>
            </a:r>
            <a:r>
              <a:rPr lang="en-US" sz="1100" dirty="0">
                <a:effectLst/>
                <a:latin typeface="Calibri" panose="020F0502020204030204" pitchFamily="34" charset="0"/>
                <a:ea typeface="Calibri" panose="020F0502020204030204" pitchFamily="34" charset="0"/>
                <a:cs typeface="Calibri" panose="020F0502020204030204" pitchFamily="34" charset="0"/>
              </a:rPr>
              <a:t>reporting tool.  The analytics team would like to reports based upon orders and the associated customer information. This report will allow for a dropdown for the user to select a single US state, and it will display the top 3 best-selling pizza combinations for that state along with: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Total number of pizzas sold 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Gross sales (USD) 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Gross sales (USD) </a:t>
            </a:r>
            <a:r>
              <a:rPr lang="en-US" sz="1100" i="1" dirty="0">
                <a:effectLst/>
                <a:latin typeface="Calibri-Italic"/>
                <a:ea typeface="Calibri" panose="020F0502020204030204" pitchFamily="34" charset="0"/>
                <a:cs typeface="Calibri-Italic"/>
              </a:rPr>
              <a:t>per capita </a:t>
            </a:r>
            <a:r>
              <a:rPr lang="en-US" sz="1100" dirty="0">
                <a:effectLst/>
                <a:latin typeface="Calibri" panose="020F0502020204030204" pitchFamily="34" charset="0"/>
                <a:ea typeface="Calibri" panose="020F0502020204030204" pitchFamily="34" charset="0"/>
                <a:cs typeface="Calibri" panose="020F0502020204030204" pitchFamily="34" charset="0"/>
              </a:rPr>
              <a:t>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Number of unique customers who ordered the item at least once over the last 12 months for each type</a:t>
            </a:r>
            <a:endParaRPr lang="en-US" sz="1100" dirty="0">
              <a:effectLst/>
              <a:latin typeface="Calibri" panose="020F0502020204030204" pitchFamily="34" charset="0"/>
              <a:ea typeface="Calibri" panose="020F0502020204030204" pitchFamily="34" charset="0"/>
              <a:cs typeface="SymbolMT"/>
            </a:endParaRPr>
          </a:p>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34352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2331877-C1FA-46B3-98FB-92A7877C6D6C}"/>
              </a:ext>
            </a:extLst>
          </p:cNvPr>
          <p:cNvSpPr>
            <a:spLocks noGrp="1"/>
          </p:cNvSpPr>
          <p:nvPr>
            <p:ph type="ctrTitle"/>
          </p:nvPr>
        </p:nvSpPr>
        <p:spPr>
          <a:xfrm>
            <a:off x="2037374" y="1263404"/>
            <a:ext cx="8247189" cy="3115075"/>
          </a:xfrm>
        </p:spPr>
        <p:txBody>
          <a:bodyPr>
            <a:normAutofit/>
          </a:bodyPr>
          <a:lstStyle/>
          <a:p>
            <a:pPr algn="l"/>
            <a:r>
              <a:rPr lang="en-US" sz="7200" dirty="0">
                <a:solidFill>
                  <a:schemeClr val="accent1"/>
                </a:solidFill>
              </a:rPr>
              <a:t>Planning</a:t>
            </a:r>
          </a:p>
        </p:txBody>
      </p:sp>
      <p:sp>
        <p:nvSpPr>
          <p:cNvPr id="3" name="Subtitle 2">
            <a:extLst>
              <a:ext uri="{FF2B5EF4-FFF2-40B4-BE49-F238E27FC236}">
                <a16:creationId xmlns:a16="http://schemas.microsoft.com/office/drawing/2014/main" id="{6B68EE6E-FDF7-4EEF-B02D-FCF7E4F196F3}"/>
              </a:ext>
            </a:extLst>
          </p:cNvPr>
          <p:cNvSpPr>
            <a:spLocks noGrp="1"/>
          </p:cNvSpPr>
          <p:nvPr>
            <p:ph type="subTitle" idx="1"/>
          </p:nvPr>
        </p:nvSpPr>
        <p:spPr>
          <a:xfrm>
            <a:off x="2037374" y="4560432"/>
            <a:ext cx="8300202" cy="1228171"/>
          </a:xfrm>
        </p:spPr>
        <p:txBody>
          <a:bodyPr>
            <a:normAutofit/>
          </a:bodyPr>
          <a:lstStyle/>
          <a:p>
            <a:pPr algn="l"/>
            <a:r>
              <a:rPr lang="en-US" sz="2400" dirty="0">
                <a:solidFill>
                  <a:schemeClr val="tx1"/>
                </a:solidFill>
              </a:rPr>
              <a:t>How do we pull this off . . . .</a:t>
            </a:r>
          </a:p>
        </p:txBody>
      </p:sp>
      <p:sp>
        <p:nvSpPr>
          <p:cNvPr id="31"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3551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The Backlog (Epics, Features and User Stories)</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a:extLst>
              <a:ext uri="{FF2B5EF4-FFF2-40B4-BE49-F238E27FC236}">
                <a16:creationId xmlns:a16="http://schemas.microsoft.com/office/drawing/2014/main" id="{0FC2F0D2-7D57-4A4C-95FF-CCA1E3422DDF}"/>
              </a:ext>
            </a:extLst>
          </p:cNvPr>
          <p:cNvSpPr>
            <a:spLocks noGrp="1"/>
          </p:cNvSpPr>
          <p:nvPr>
            <p:ph idx="1"/>
          </p:nvPr>
        </p:nvSpPr>
        <p:spPr>
          <a:xfrm>
            <a:off x="6425139" y="803186"/>
            <a:ext cx="4975181" cy="3131251"/>
          </a:xfrm>
        </p:spPr>
        <p:txBody>
          <a:bodyPr/>
          <a:lstStyle/>
          <a:p>
            <a:r>
              <a:rPr lang="en-US" dirty="0"/>
              <a:t>Feel free to access this list yourself at:  </a:t>
            </a:r>
            <a:r>
              <a:rPr lang="en-US" dirty="0">
                <a:hlinkClick r:id="rId2"/>
              </a:rPr>
              <a:t>https://</a:t>
            </a:r>
            <a:r>
              <a:rPr lang="en-US" dirty="0"/>
              <a:t>dev.azure.com/jerrycutshaw</a:t>
            </a:r>
          </a:p>
        </p:txBody>
      </p:sp>
      <p:pic>
        <p:nvPicPr>
          <p:cNvPr id="4" name="Picture 3">
            <a:extLst>
              <a:ext uri="{FF2B5EF4-FFF2-40B4-BE49-F238E27FC236}">
                <a16:creationId xmlns:a16="http://schemas.microsoft.com/office/drawing/2014/main" id="{007482EA-672D-402D-AB93-956224385016}"/>
              </a:ext>
            </a:extLst>
          </p:cNvPr>
          <p:cNvPicPr>
            <a:picLocks noChangeAspect="1"/>
          </p:cNvPicPr>
          <p:nvPr/>
        </p:nvPicPr>
        <p:blipFill>
          <a:blip r:embed="rId3"/>
          <a:stretch>
            <a:fillRect/>
          </a:stretch>
        </p:blipFill>
        <p:spPr>
          <a:xfrm>
            <a:off x="2149" y="17390"/>
            <a:ext cx="5794303" cy="4974530"/>
          </a:xfrm>
          <a:prstGeom prst="rect">
            <a:avLst/>
          </a:prstGeom>
        </p:spPr>
      </p:pic>
    </p:spTree>
    <p:extLst>
      <p:ext uri="{BB962C8B-B14F-4D97-AF65-F5344CB8AC3E}">
        <p14:creationId xmlns:p14="http://schemas.microsoft.com/office/powerpoint/2010/main" val="63956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Timeline and execution</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2559E007-3AEF-40F9-A090-D8D5796C7F7D}"/>
              </a:ext>
            </a:extLst>
          </p:cNvPr>
          <p:cNvSpPr>
            <a:spLocks noGrp="1"/>
          </p:cNvSpPr>
          <p:nvPr>
            <p:ph idx="1"/>
          </p:nvPr>
        </p:nvSpPr>
        <p:spPr>
          <a:xfrm>
            <a:off x="1669293" y="240263"/>
            <a:ext cx="9723280" cy="5248622"/>
          </a:xfrm>
        </p:spPr>
        <p:txBody>
          <a:bodyPr>
            <a:normAutofit/>
          </a:bodyPr>
          <a:lstStyle/>
          <a:p>
            <a:r>
              <a:rPr lang="en-US" sz="1400" dirty="0"/>
              <a:t>To complete this Epic it will require the following personnel:</a:t>
            </a:r>
          </a:p>
          <a:p>
            <a:pPr lvl="1"/>
            <a:r>
              <a:rPr lang="en-US" sz="1400" dirty="0"/>
              <a:t>Software Engineer’s (5)</a:t>
            </a:r>
          </a:p>
          <a:p>
            <a:pPr lvl="1"/>
            <a:r>
              <a:rPr lang="en-US" sz="1400" dirty="0"/>
              <a:t>Data Engineer  (2)</a:t>
            </a:r>
          </a:p>
          <a:p>
            <a:pPr lvl="1"/>
            <a:r>
              <a:rPr lang="en-US" sz="1400" dirty="0"/>
              <a:t>QA Engineer (1)</a:t>
            </a:r>
          </a:p>
          <a:p>
            <a:pPr lvl="1"/>
            <a:r>
              <a:rPr lang="en-US" sz="1400" dirty="0"/>
              <a:t>Product Manager/SCRUM master (1)</a:t>
            </a:r>
          </a:p>
          <a:p>
            <a:r>
              <a:rPr lang="en-US" sz="1400" dirty="0"/>
              <a:t>All 5 Features could be worked simultaneously in the same sprints.  If handled in this manner 1 Software Engineer per feature with Data and QA Engineer’s “floating” between features.</a:t>
            </a:r>
          </a:p>
          <a:p>
            <a:r>
              <a:rPr lang="en-US" sz="1400" dirty="0"/>
              <a:t>Based on estimates the project could be completed in 3 weeks or 2 sprints.  </a:t>
            </a:r>
          </a:p>
          <a:p>
            <a:r>
              <a:rPr lang="en-US" sz="1400" dirty="0"/>
              <a:t>Hourly estimate is simply a guess.  This is very team/individual dependent.  I did my best to SWAG a number.  Better numbers should be provided by existing Product Managers.</a:t>
            </a:r>
          </a:p>
        </p:txBody>
      </p:sp>
    </p:spTree>
    <p:extLst>
      <p:ext uri="{BB962C8B-B14F-4D97-AF65-F5344CB8AC3E}">
        <p14:creationId xmlns:p14="http://schemas.microsoft.com/office/powerpoint/2010/main" val="408436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Resource Planning detail</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9F0A6A7A-2402-4E1E-8BB6-C60A13EDD222}"/>
              </a:ext>
            </a:extLst>
          </p:cNvPr>
          <p:cNvPicPr>
            <a:picLocks noGrp="1" noChangeAspect="1"/>
          </p:cNvPicPr>
          <p:nvPr>
            <p:ph idx="1"/>
          </p:nvPr>
        </p:nvPicPr>
        <p:blipFill>
          <a:blip r:embed="rId2"/>
          <a:stretch>
            <a:fillRect/>
          </a:stretch>
        </p:blipFill>
        <p:spPr>
          <a:xfrm>
            <a:off x="2444281" y="626940"/>
            <a:ext cx="7312431" cy="3864547"/>
          </a:xfrm>
          <a:prstGeom prst="rect">
            <a:avLst/>
          </a:prstGeom>
        </p:spPr>
      </p:pic>
    </p:spTree>
    <p:extLst>
      <p:ext uri="{BB962C8B-B14F-4D97-AF65-F5344CB8AC3E}">
        <p14:creationId xmlns:p14="http://schemas.microsoft.com/office/powerpoint/2010/main" val="558039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Conclusion</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2854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Additional things to consider . .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2559E007-3AEF-40F9-A090-D8D5796C7F7D}"/>
              </a:ext>
            </a:extLst>
          </p:cNvPr>
          <p:cNvSpPr>
            <a:spLocks noGrp="1"/>
          </p:cNvSpPr>
          <p:nvPr>
            <p:ph idx="1"/>
          </p:nvPr>
        </p:nvSpPr>
        <p:spPr>
          <a:xfrm>
            <a:off x="2237936" y="54939"/>
            <a:ext cx="9723280" cy="5248622"/>
          </a:xfrm>
        </p:spPr>
        <p:txBody>
          <a:bodyPr>
            <a:normAutofit/>
          </a:bodyPr>
          <a:lstStyle/>
          <a:p>
            <a:pPr marL="0" marR="0">
              <a:spcBef>
                <a:spcPts val="0"/>
              </a:spcBef>
              <a:spcAft>
                <a:spcPts val="0"/>
              </a:spcAft>
            </a:pPr>
            <a:r>
              <a:rPr lang="en-US" dirty="0">
                <a:latin typeface="Calibri" panose="020F0502020204030204" pitchFamily="34" charset="0"/>
              </a:rPr>
              <a:t>Add additional datasets to drive further insights.  Such as a social media feed that includes Natural Language Processing to uncover sentiment on how our service and pizza’s are performing.</a:t>
            </a:r>
          </a:p>
          <a:p>
            <a:pPr marL="0" marR="0">
              <a:spcBef>
                <a:spcPts val="0"/>
              </a:spcBef>
              <a:spcAft>
                <a:spcPts val="0"/>
              </a:spcAft>
            </a:pPr>
            <a:r>
              <a:rPr lang="en-US" dirty="0">
                <a:latin typeface="Calibri" panose="020F0502020204030204" pitchFamily="34" charset="0"/>
              </a:rPr>
              <a:t>Global/Regional Disaster Recovery component to the solution.</a:t>
            </a: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Utilize Cloud Dataflow instead of Kub</a:t>
            </a:r>
            <a:r>
              <a:rPr lang="en-US" dirty="0">
                <a:latin typeface="Calibri" panose="020F0502020204030204" pitchFamily="34" charset="0"/>
              </a:rPr>
              <a:t>ernetes pods.  As a serverless technology it could be far less costly.</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Proper build out of a true SDLC strategy including Dev, test, </a:t>
            </a:r>
            <a:r>
              <a:rPr lang="en-US" sz="1800" dirty="0" err="1">
                <a:effectLst/>
                <a:latin typeface="Calibri" panose="020F0502020204030204" pitchFamily="34" charset="0"/>
              </a:rPr>
              <a:t>uat</a:t>
            </a:r>
            <a:r>
              <a:rPr lang="en-US" dirty="0">
                <a:latin typeface="Calibri" panose="020F0502020204030204" pitchFamily="34" charset="0"/>
              </a:rPr>
              <a:t> and prod.</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Deliver changes via CICD </a:t>
            </a:r>
            <a:r>
              <a:rPr lang="en-US" dirty="0">
                <a:latin typeface="Calibri" panose="020F0502020204030204" pitchFamily="34" charset="0"/>
              </a:rPr>
              <a:t>and </a:t>
            </a:r>
            <a:r>
              <a:rPr lang="en-US" dirty="0" err="1">
                <a:latin typeface="Calibri" panose="020F0502020204030204" pitchFamily="34" charset="0"/>
              </a:rPr>
              <a:t>IaC</a:t>
            </a:r>
            <a:r>
              <a:rPr lang="en-US" dirty="0">
                <a:latin typeface="Calibri" panose="020F0502020204030204" pitchFamily="34" charset="0"/>
              </a:rPr>
              <a:t> technologies such as build/release pipelines and </a:t>
            </a:r>
            <a:r>
              <a:rPr lang="en-US" sz="1800" dirty="0">
                <a:effectLst/>
                <a:latin typeface="Calibri" panose="020F0502020204030204" pitchFamily="34" charset="0"/>
              </a:rPr>
              <a:t>Terraform for managing and deploying infrastructure. </a:t>
            </a:r>
          </a:p>
          <a:p>
            <a:pPr marL="0" marR="0">
              <a:spcBef>
                <a:spcPts val="0"/>
              </a:spcBef>
              <a:spcAft>
                <a:spcPts val="0"/>
              </a:spcAft>
            </a:pPr>
            <a:r>
              <a:rPr lang="en-US" dirty="0">
                <a:latin typeface="Calibri" panose="020F0502020204030204" pitchFamily="34" charset="0"/>
              </a:rPr>
              <a:t>Deep dive on Kubernetes services and deployment YAML snippets could be provided if needed.</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Go into detail level with tasks associated with User Stories to better define roles for Software Engineers </a:t>
            </a:r>
            <a:r>
              <a:rPr lang="en-US" dirty="0">
                <a:latin typeface="Calibri" panose="020F0502020204030204" pitchFamily="34" charset="0"/>
              </a:rPr>
              <a:t>vs. Data Engineers vs. QA Engineers.  </a:t>
            </a:r>
            <a:endParaRPr lang="en-US" sz="1800" dirty="0">
              <a:effectLst/>
              <a:latin typeface="Calibri" panose="020F0502020204030204" pitchFamily="34" charset="0"/>
            </a:endParaRPr>
          </a:p>
          <a:p>
            <a:endParaRPr lang="en-US" sz="1400" dirty="0"/>
          </a:p>
        </p:txBody>
      </p:sp>
    </p:spTree>
    <p:extLst>
      <p:ext uri="{BB962C8B-B14F-4D97-AF65-F5344CB8AC3E}">
        <p14:creationId xmlns:p14="http://schemas.microsoft.com/office/powerpoint/2010/main" val="50096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What the executives are saying. .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normAutofit/>
          </a:bodyPr>
          <a:lstStyle/>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“We at Spinners Pizza have, naturally, decided to open a pizza delivery service! You will blend streaming, static internal data and third party to power a </a:t>
            </a:r>
            <a:r>
              <a:rPr lang="en-US" sz="1100" dirty="0">
                <a:latin typeface="Calibri" panose="020F0502020204030204" pitchFamily="34" charset="0"/>
                <a:ea typeface="Calibri" panose="020F0502020204030204" pitchFamily="34" charset="0"/>
                <a:cs typeface="Calibri" panose="020F0502020204030204" pitchFamily="34" charset="0"/>
              </a:rPr>
              <a:t>business performance </a:t>
            </a:r>
            <a:r>
              <a:rPr lang="en-US" sz="1100" dirty="0">
                <a:effectLst/>
                <a:latin typeface="Calibri" panose="020F0502020204030204" pitchFamily="34" charset="0"/>
                <a:ea typeface="Calibri" panose="020F0502020204030204" pitchFamily="34" charset="0"/>
                <a:cs typeface="Calibri" panose="020F0502020204030204" pitchFamily="34" charset="0"/>
              </a:rPr>
              <a:t>reporting tool.  Work with the analytics team on details. .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15730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What the analytics team says .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normAutofit/>
          </a:bodyPr>
          <a:lstStyle/>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“We (Analytics team) need to build reports based upon orders and the associated customer information. This report will allow for a dropdown for the user to select a single US state, and it will display the top 3 best-selling pizza combinations for that state along with: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Total number of pizzas sold 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Gross sales (USD) 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Gross sales (USD) </a:t>
            </a:r>
            <a:r>
              <a:rPr lang="en-US" sz="1100" i="1" dirty="0">
                <a:effectLst/>
                <a:latin typeface="Calibri-Italic"/>
                <a:ea typeface="Calibri" panose="020F0502020204030204" pitchFamily="34" charset="0"/>
                <a:cs typeface="Calibri-Italic"/>
              </a:rPr>
              <a:t>per capita </a:t>
            </a:r>
            <a:r>
              <a:rPr lang="en-US" sz="1100" dirty="0">
                <a:effectLst/>
                <a:latin typeface="Calibri" panose="020F0502020204030204" pitchFamily="34" charset="0"/>
                <a:ea typeface="Calibri" panose="020F0502020204030204" pitchFamily="34" charset="0"/>
                <a:cs typeface="Calibri" panose="020F0502020204030204" pitchFamily="34" charset="0"/>
              </a:rPr>
              <a:t>over the last 12 months for each type</a:t>
            </a:r>
            <a:endParaRPr lang="en-US" sz="1100" dirty="0">
              <a:effectLst/>
              <a:latin typeface="Calibri" panose="020F0502020204030204" pitchFamily="34" charset="0"/>
              <a:ea typeface="Calibri" panose="020F0502020204030204" pitchFamily="34" charset="0"/>
              <a:cs typeface="SymbolMT"/>
            </a:endParaRPr>
          </a:p>
          <a:p>
            <a:pPr>
              <a:lnSpc>
                <a:spcPct val="107000"/>
              </a:lnSpc>
              <a:spcBef>
                <a:spcPts val="0"/>
              </a:spcBef>
            </a:pPr>
            <a:r>
              <a:rPr lang="en-US" sz="1100" dirty="0">
                <a:effectLst/>
                <a:latin typeface="Calibri" panose="020F0502020204030204" pitchFamily="34" charset="0"/>
                <a:ea typeface="Calibri" panose="020F0502020204030204" pitchFamily="34" charset="0"/>
                <a:cs typeface="Calibri" panose="020F0502020204030204" pitchFamily="34" charset="0"/>
              </a:rPr>
              <a:t>Number of unique customers who ordered the item at least once over the last 12 months for each type</a:t>
            </a:r>
            <a:endParaRPr lang="en-US" sz="1100" dirty="0">
              <a:effectLst/>
              <a:latin typeface="Calibri" panose="020F0502020204030204" pitchFamily="34" charset="0"/>
              <a:ea typeface="Calibri" panose="020F0502020204030204" pitchFamily="34" charset="0"/>
              <a:cs typeface="SymbolMT"/>
            </a:endParaRPr>
          </a:p>
          <a:p>
            <a:pPr marL="0" marR="0" indent="0">
              <a:lnSpc>
                <a:spcPct val="107000"/>
              </a:lnSpc>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 </a:t>
            </a:r>
          </a:p>
          <a:p>
            <a:pPr marL="0" marR="0" indent="0">
              <a:lnSpc>
                <a:spcPct val="107000"/>
              </a:lnSpc>
              <a:spcBef>
                <a:spcPts val="0"/>
              </a:spcBef>
              <a:spcAft>
                <a:spcPts val="0"/>
              </a:spcAft>
              <a:buNone/>
            </a:pPr>
            <a:r>
              <a:rPr lang="en-US" sz="1100" dirty="0">
                <a:latin typeface="Calibri" panose="020F0502020204030204" pitchFamily="34" charset="0"/>
                <a:ea typeface="Calibri" panose="020F0502020204030204" pitchFamily="34" charset="0"/>
                <a:cs typeface="Calibri" panose="020F0502020204030204" pitchFamily="34" charset="0"/>
              </a:rPr>
              <a:t>Can you build us a data warehouse to power our decisions?”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302233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What the business analysts are saying . . .</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055056" y="50365"/>
            <a:ext cx="7799083" cy="4904969"/>
          </a:xfrm>
        </p:spPr>
        <p:txBody>
          <a:bodyPr>
            <a:normAutofit/>
          </a:bodyPr>
          <a:lstStyle/>
          <a:p>
            <a:pPr>
              <a:lnSpc>
                <a:spcPct val="107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“Orders are already placed on our website in real time via API.  We have no desire to duplicate this system so you need to leverage this in your data pipeline with little to no modification.”</a:t>
            </a:r>
          </a:p>
          <a:p>
            <a:pPr>
              <a:lnSpc>
                <a:spcPct val="107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“We have an existing customers database and a loyal yet slowly growing customer base.  You should use this to cross-reference your reports”</a:t>
            </a:r>
          </a:p>
          <a:p>
            <a:pPr>
              <a:lnSpc>
                <a:spcPct val="107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“We want to leverage the cloud as much as possible to save on costs and continue our move away from on-prem implementations”</a:t>
            </a:r>
          </a:p>
          <a:p>
            <a:pPr>
              <a:lnSpc>
                <a:spcPct val="107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“To meet the analytics team needs you will need to take each transactional API request, join it with our customer data and output to a data warehouse”</a:t>
            </a:r>
          </a:p>
          <a:p>
            <a:pPr>
              <a:lnSpc>
                <a:spcPct val="107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“We need to keep our orders data forever.  In the future we want to re-analyze the data with AI/ML in order to uncover additional opportunities.”</a:t>
            </a:r>
          </a:p>
          <a:p>
            <a:pPr>
              <a:lnSpc>
                <a:spcPct val="107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“We must be able to analyze the data quickly therefore the reports and warehouse should have data within 15 minutes of order placement (SLO)”.</a:t>
            </a:r>
          </a:p>
          <a:p>
            <a:pPr>
              <a:lnSpc>
                <a:spcPct val="107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 “We need to keep the size of data warehouse as small as possible to meet our reporting needs (12 months) to cut down on </a:t>
            </a:r>
            <a:r>
              <a:rPr lang="en-US" dirty="0" err="1">
                <a:latin typeface="Calibri" panose="020F0502020204030204" pitchFamily="34" charset="0"/>
                <a:ea typeface="Calibri" panose="020F0502020204030204" pitchFamily="34" charset="0"/>
                <a:cs typeface="Calibri" panose="020F0502020204030204" pitchFamily="34" charset="0"/>
              </a:rPr>
              <a:t>OpEx</a:t>
            </a:r>
            <a:r>
              <a:rPr lang="en-US" dirty="0">
                <a:latin typeface="Calibri" panose="020F0502020204030204" pitchFamily="34" charset="0"/>
                <a:ea typeface="Calibri" panose="020F0502020204030204" pitchFamily="34" charset="0"/>
                <a:cs typeface="Calibri" panose="020F0502020204030204" pitchFamily="34" charset="0"/>
              </a:rPr>
              <a:t> costs.”</a:t>
            </a:r>
          </a:p>
        </p:txBody>
      </p:sp>
    </p:spTree>
    <p:extLst>
      <p:ext uri="{BB962C8B-B14F-4D97-AF65-F5344CB8AC3E}">
        <p14:creationId xmlns:p14="http://schemas.microsoft.com/office/powerpoint/2010/main" val="186214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31877-C1FA-46B3-98FB-92A7877C6D6C}"/>
              </a:ext>
            </a:extLst>
          </p:cNvPr>
          <p:cNvSpPr>
            <a:spLocks noGrp="1"/>
          </p:cNvSpPr>
          <p:nvPr>
            <p:ph type="ctrTitle"/>
          </p:nvPr>
        </p:nvSpPr>
        <p:spPr>
          <a:xfrm>
            <a:off x="2616277" y="2061838"/>
            <a:ext cx="6959446" cy="1662475"/>
          </a:xfrm>
        </p:spPr>
        <p:txBody>
          <a:bodyPr>
            <a:normAutofit/>
          </a:bodyPr>
          <a:lstStyle/>
          <a:p>
            <a:r>
              <a:rPr lang="en-US" sz="4800" dirty="0"/>
              <a:t>Pizza on the Go</a:t>
            </a:r>
            <a:br>
              <a:rPr lang="en-US" sz="4800" dirty="0"/>
            </a:br>
            <a:r>
              <a:rPr lang="en-US" sz="4800" dirty="0"/>
              <a:t>by Spinners</a:t>
            </a:r>
          </a:p>
        </p:txBody>
      </p:sp>
    </p:spTree>
    <p:extLst>
      <p:ext uri="{BB962C8B-B14F-4D97-AF65-F5344CB8AC3E}">
        <p14:creationId xmlns:p14="http://schemas.microsoft.com/office/powerpoint/2010/main" val="72993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2331877-C1FA-46B3-98FB-92A7877C6D6C}"/>
              </a:ext>
            </a:extLst>
          </p:cNvPr>
          <p:cNvSpPr>
            <a:spLocks noGrp="1"/>
          </p:cNvSpPr>
          <p:nvPr>
            <p:ph type="ctrTitle"/>
          </p:nvPr>
        </p:nvSpPr>
        <p:spPr>
          <a:xfrm>
            <a:off x="2037374" y="1263404"/>
            <a:ext cx="8247189" cy="3115075"/>
          </a:xfrm>
        </p:spPr>
        <p:txBody>
          <a:bodyPr>
            <a:normAutofit/>
          </a:bodyPr>
          <a:lstStyle/>
          <a:p>
            <a:pPr algn="l"/>
            <a:r>
              <a:rPr lang="en-US" sz="7200" dirty="0">
                <a:solidFill>
                  <a:schemeClr val="accent1"/>
                </a:solidFill>
              </a:rPr>
              <a:t>Tired of your regular pizza delivery?</a:t>
            </a:r>
          </a:p>
        </p:txBody>
      </p:sp>
      <p:sp>
        <p:nvSpPr>
          <p:cNvPr id="3" name="Subtitle 2">
            <a:extLst>
              <a:ext uri="{FF2B5EF4-FFF2-40B4-BE49-F238E27FC236}">
                <a16:creationId xmlns:a16="http://schemas.microsoft.com/office/drawing/2014/main" id="{6B68EE6E-FDF7-4EEF-B02D-FCF7E4F196F3}"/>
              </a:ext>
            </a:extLst>
          </p:cNvPr>
          <p:cNvSpPr>
            <a:spLocks noGrp="1"/>
          </p:cNvSpPr>
          <p:nvPr>
            <p:ph type="subTitle" idx="1"/>
          </p:nvPr>
        </p:nvSpPr>
        <p:spPr>
          <a:xfrm>
            <a:off x="2037374" y="4560432"/>
            <a:ext cx="8300202" cy="1228171"/>
          </a:xfrm>
        </p:spPr>
        <p:txBody>
          <a:bodyPr vert="horz" lIns="91440" tIns="0" rIns="91440" bIns="45720" rtlCol="0" anchor="t">
            <a:normAutofit/>
          </a:bodyPr>
          <a:lstStyle/>
          <a:p>
            <a:pPr algn="l"/>
            <a:r>
              <a:rPr lang="en-US" sz="2400" dirty="0">
                <a:solidFill>
                  <a:schemeClr val="tx1"/>
                </a:solidFill>
              </a:rPr>
              <a:t>Why not give us a spin . . . .</a:t>
            </a:r>
          </a:p>
        </p:txBody>
      </p:sp>
      <p:sp>
        <p:nvSpPr>
          <p:cNvPr id="31"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801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How are we going to solve this?</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normAutofit/>
          </a:bodyPr>
          <a:lstStyle/>
          <a:p>
            <a:pPr marL="0" indent="0">
              <a:buNone/>
            </a:pPr>
            <a:r>
              <a:rPr lang="en-US" sz="1100" b="1" dirty="0">
                <a:solidFill>
                  <a:schemeClr val="bg2">
                    <a:lumMod val="10000"/>
                  </a:schemeClr>
                </a:solidFill>
              </a:rPr>
              <a:t>Transactional Ingestion System:</a:t>
            </a:r>
          </a:p>
          <a:p>
            <a:r>
              <a:rPr lang="en-US" sz="1100" dirty="0"/>
              <a:t>Utilize existing API servers.</a:t>
            </a:r>
          </a:p>
          <a:p>
            <a:r>
              <a:rPr lang="en-US" sz="1100" dirty="0"/>
              <a:t>Potentially “</a:t>
            </a:r>
            <a:r>
              <a:rPr lang="en-US" sz="1100" dirty="0" err="1"/>
              <a:t>bursty</a:t>
            </a:r>
            <a:r>
              <a:rPr lang="en-US" sz="1100" dirty="0"/>
              <a:t>” traffic that could cause issues for a traditional n-tier solution.</a:t>
            </a:r>
          </a:p>
          <a:p>
            <a:r>
              <a:rPr lang="en-US" sz="1100" dirty="0"/>
              <a:t>Must maintain transactional data permanently in a cost- effective manner.</a:t>
            </a:r>
          </a:p>
          <a:p>
            <a:r>
              <a:rPr lang="en-US" sz="1100" dirty="0"/>
              <a:t>Scale as needed based orders to maintain 15 minute SLO.</a:t>
            </a:r>
          </a:p>
          <a:p>
            <a:pPr marL="0" indent="0">
              <a:buNone/>
            </a:pPr>
            <a:r>
              <a:rPr lang="en-US" sz="1100" b="1" dirty="0">
                <a:solidFill>
                  <a:schemeClr val="bg2">
                    <a:lumMod val="10000"/>
                  </a:schemeClr>
                </a:solidFill>
              </a:rPr>
              <a:t>Customer Database:</a:t>
            </a:r>
          </a:p>
          <a:p>
            <a:r>
              <a:rPr lang="en-US" sz="1100" dirty="0"/>
              <a:t>Utilize traditional RDBMS system.</a:t>
            </a:r>
          </a:p>
          <a:p>
            <a:r>
              <a:rPr lang="en-US" sz="1100" dirty="0"/>
              <a:t>Customer list will remain constant over time.</a:t>
            </a:r>
          </a:p>
          <a:p>
            <a:pPr marL="0" indent="0">
              <a:buNone/>
            </a:pPr>
            <a:r>
              <a:rPr lang="en-US" sz="1100" b="1" dirty="0">
                <a:solidFill>
                  <a:schemeClr val="bg2">
                    <a:lumMod val="10000"/>
                  </a:schemeClr>
                </a:solidFill>
              </a:rPr>
              <a:t>Adult Population Dataset:</a:t>
            </a:r>
          </a:p>
          <a:p>
            <a:r>
              <a:rPr lang="en-US" sz="1100" dirty="0"/>
              <a:t>Curate a dataset that provides adult population by state.</a:t>
            </a:r>
          </a:p>
          <a:p>
            <a:pPr marL="0" indent="0">
              <a:buNone/>
            </a:pPr>
            <a:r>
              <a:rPr lang="en-US" sz="1100" b="1" dirty="0">
                <a:solidFill>
                  <a:schemeClr val="bg2">
                    <a:lumMod val="10000"/>
                  </a:schemeClr>
                </a:solidFill>
              </a:rPr>
              <a:t>Create a reporting </a:t>
            </a:r>
            <a:r>
              <a:rPr lang="en-US" sz="1100" b="1" dirty="0" err="1">
                <a:solidFill>
                  <a:schemeClr val="bg2">
                    <a:lumMod val="10000"/>
                  </a:schemeClr>
                </a:solidFill>
              </a:rPr>
              <a:t>datamart</a:t>
            </a:r>
            <a:r>
              <a:rPr lang="en-US" sz="1100" b="1" dirty="0">
                <a:solidFill>
                  <a:schemeClr val="bg2">
                    <a:lumMod val="10000"/>
                  </a:schemeClr>
                </a:solidFill>
              </a:rPr>
              <a:t>:</a:t>
            </a:r>
          </a:p>
          <a:p>
            <a:r>
              <a:rPr lang="en-US" sz="1100" dirty="0"/>
              <a:t>End user should be able to query by state several key dimensions to reflect sales effectiveness.</a:t>
            </a:r>
          </a:p>
          <a:p>
            <a:r>
              <a:rPr lang="en-US" sz="1100" dirty="0"/>
              <a:t>Data must be refreshed at least once a day (more often is better).</a:t>
            </a:r>
          </a:p>
          <a:p>
            <a:r>
              <a:rPr lang="en-US" sz="1100" dirty="0"/>
              <a:t>Keep the data in the </a:t>
            </a:r>
            <a:r>
              <a:rPr lang="en-US" sz="1100" dirty="0" err="1"/>
              <a:t>datamart</a:t>
            </a:r>
            <a:r>
              <a:rPr lang="en-US" sz="1100" dirty="0"/>
              <a:t> as small as possible to speed performance and reduce cost.</a:t>
            </a:r>
          </a:p>
          <a:p>
            <a:pPr marL="0" indent="0">
              <a:buNone/>
            </a:pPr>
            <a:endParaRPr lang="en-US" sz="1100" dirty="0"/>
          </a:p>
        </p:txBody>
      </p:sp>
    </p:spTree>
    <p:extLst>
      <p:ext uri="{BB962C8B-B14F-4D97-AF65-F5344CB8AC3E}">
        <p14:creationId xmlns:p14="http://schemas.microsoft.com/office/powerpoint/2010/main" val="159085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2069E56-9BBA-463B-A1FB-659B0C8FA111}"/>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My approach and why GCP?</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E9AB1BB-2944-4474-8D96-045D5061AFEF}"/>
              </a:ext>
            </a:extLst>
          </p:cNvPr>
          <p:cNvSpPr>
            <a:spLocks noGrp="1"/>
          </p:cNvSpPr>
          <p:nvPr>
            <p:ph idx="1"/>
          </p:nvPr>
        </p:nvSpPr>
        <p:spPr>
          <a:xfrm>
            <a:off x="2745246" y="50365"/>
            <a:ext cx="6281873" cy="5248622"/>
          </a:xfrm>
        </p:spPr>
        <p:txBody>
          <a:bodyPr/>
          <a:lstStyle/>
          <a:p>
            <a:r>
              <a:rPr lang="en-US" dirty="0"/>
              <a:t>Spinners currently utilizes GCP so a focus on GCP will limit staff retraining and allow the teams to hit the ground running.</a:t>
            </a:r>
          </a:p>
          <a:p>
            <a:r>
              <a:rPr lang="en-US" dirty="0"/>
              <a:t>Google builds managed solutions based on open source technologies.  This allows for easy “lift and shift”  to equivalent open source technologies regardless of provider.  Examples include </a:t>
            </a:r>
            <a:r>
              <a:rPr lang="en-US" dirty="0" err="1"/>
              <a:t>BigQuery</a:t>
            </a:r>
            <a:r>
              <a:rPr lang="en-US" dirty="0"/>
              <a:t> to Hive, Pub/Sub to Kafka and GKE to Kubernetes.  This reduces rework and tech debt.</a:t>
            </a:r>
          </a:p>
          <a:p>
            <a:r>
              <a:rPr lang="en-US" dirty="0"/>
              <a:t>Deploy managed services where possible to leverage built-in monitoring, HA and backups.  This reduces support/maintenance costs and increase reliability.</a:t>
            </a:r>
          </a:p>
        </p:txBody>
      </p:sp>
    </p:spTree>
    <p:extLst>
      <p:ext uri="{BB962C8B-B14F-4D97-AF65-F5344CB8AC3E}">
        <p14:creationId xmlns:p14="http://schemas.microsoft.com/office/powerpoint/2010/main" val="26058118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{8A8E7846-F0B6-47BE-8543-2FF50172DCC0}tf16401371</Template>
  <TotalTime>959</TotalTime>
  <Words>2029</Words>
  <Application>Microsoft Office PowerPoint</Application>
  <PresentationFormat>Widescreen</PresentationFormat>
  <Paragraphs>136</Paragraphs>
  <Slides>25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Calibri Light</vt:lpstr>
      <vt:lpstr>Calibri-Italic</vt:lpstr>
      <vt:lpstr>Rockwell</vt:lpstr>
      <vt:lpstr>Wingdings</vt:lpstr>
      <vt:lpstr>Atlas</vt:lpstr>
      <vt:lpstr>What are we trying to solve?</vt:lpstr>
      <vt:lpstr>Spinners’ need . . .</vt:lpstr>
      <vt:lpstr>What the executives are saying. . . .</vt:lpstr>
      <vt:lpstr>What the analytics team says . . .</vt:lpstr>
      <vt:lpstr>What the business analysts are saying . . .</vt:lpstr>
      <vt:lpstr>Pizza on the Go by Spinners</vt:lpstr>
      <vt:lpstr>Tired of your regular pizza delivery?</vt:lpstr>
      <vt:lpstr>How are we going to solve this?</vt:lpstr>
      <vt:lpstr>My approach and why GCP?</vt:lpstr>
      <vt:lpstr>Transactional Ingestion System</vt:lpstr>
      <vt:lpstr>Transactional Ingestion System explained</vt:lpstr>
      <vt:lpstr>Customer Database</vt:lpstr>
      <vt:lpstr>Customer Database explained</vt:lpstr>
      <vt:lpstr>Adult Population Dataset</vt:lpstr>
      <vt:lpstr>Adult Population Dataset explained</vt:lpstr>
      <vt:lpstr>Create a reporting datamart</vt:lpstr>
      <vt:lpstr>Create a reporting datamart explained</vt:lpstr>
      <vt:lpstr>The whole solution</vt:lpstr>
      <vt:lpstr>Considerations for AWS only implementation. . .</vt:lpstr>
      <vt:lpstr>Planning</vt:lpstr>
      <vt:lpstr>The Backlog (Epics, Features and User Stories)</vt:lpstr>
      <vt:lpstr>Timeline and execution</vt:lpstr>
      <vt:lpstr>Resource Planning detail</vt:lpstr>
      <vt:lpstr>Conclusion</vt:lpstr>
      <vt:lpstr>Additional things to consider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Torqata Pizza on the Go</dc:title>
  <dc:creator>Jerry Cutshaw</dc:creator>
  <cp:lastModifiedBy>Jerry Cutshaw</cp:lastModifiedBy>
  <cp:revision>24</cp:revision>
  <dcterms:created xsi:type="dcterms:W3CDTF">2021-06-07T06:01:49Z</dcterms:created>
  <dcterms:modified xsi:type="dcterms:W3CDTF">2021-07-20T13:27:41Z</dcterms:modified>
</cp:coreProperties>
</file>