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6" r:id="rId3"/>
    <p:sldId id="258" r:id="rId4"/>
    <p:sldId id="279" r:id="rId5"/>
    <p:sldId id="260" r:id="rId6"/>
    <p:sldId id="263" r:id="rId7"/>
    <p:sldId id="259" r:id="rId8"/>
    <p:sldId id="261" r:id="rId9"/>
    <p:sldId id="262" r:id="rId10"/>
    <p:sldId id="265" r:id="rId11"/>
    <p:sldId id="264" r:id="rId12"/>
    <p:sldId id="266" r:id="rId13"/>
    <p:sldId id="267" r:id="rId14"/>
    <p:sldId id="269" r:id="rId15"/>
    <p:sldId id="272" r:id="rId16"/>
    <p:sldId id="257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88C23-FC70-4846-9E29-6C68862430E1}" v="4" dt="2021-06-18T14:15:04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errycutshaw.visualstudio.com/Torqata/_backlogs/backlog/Torqata%20Team/Features/?showParents=tru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What are we trying to solve?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421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Curate a dataset that provides adult population by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Adult Population Dataset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publicly available </a:t>
            </a:r>
            <a:r>
              <a:rPr lang="en-US" dirty="0" err="1"/>
              <a:t>BigQuery</a:t>
            </a:r>
            <a:r>
              <a:rPr lang="en-US" dirty="0"/>
              <a:t> US Census dataset harvesting state and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Low Cost</a:t>
            </a:r>
          </a:p>
          <a:p>
            <a:r>
              <a:rPr lang="en-US" sz="1200" dirty="0"/>
              <a:t>Utilize a scheduled Query to create a table with the data ready to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DA030D-9767-47E4-887C-87630373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0" y="1186483"/>
            <a:ext cx="660174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End user should be able to query by state several key dimensions to reflect sales effectiveness.</a:t>
            </a:r>
          </a:p>
          <a:p>
            <a:r>
              <a:rPr lang="en-US" dirty="0"/>
              <a:t>Data must be refreshed at least once a day (more often is better).</a:t>
            </a:r>
          </a:p>
          <a:p>
            <a:r>
              <a:rPr lang="en-US" dirty="0"/>
              <a:t>Keep the data in the </a:t>
            </a:r>
            <a:r>
              <a:rPr lang="en-US" dirty="0" err="1"/>
              <a:t>datamart</a:t>
            </a:r>
            <a:r>
              <a:rPr lang="en-US" dirty="0"/>
              <a:t> as small as possible to speed performance and reduce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Create a reporting </a:t>
            </a:r>
            <a:r>
              <a:rPr lang="en-US" dirty="0" err="1">
                <a:solidFill>
                  <a:schemeClr val="bg1"/>
                </a:solidFill>
              </a:rPr>
              <a:t>datamart</a:t>
            </a:r>
            <a:r>
              <a:rPr lang="en-US" dirty="0">
                <a:solidFill>
                  <a:schemeClr val="bg1"/>
                </a:solidFill>
              </a:rPr>
              <a:t>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Aggregation microservices consume data from the </a:t>
            </a:r>
            <a:r>
              <a:rPr lang="en-US" dirty="0" err="1"/>
              <a:t>orderhistory</a:t>
            </a:r>
            <a:r>
              <a:rPr lang="en-US" dirty="0"/>
              <a:t> data warehouse and the Customers Database and insert it into the reporting mart.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Details: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.</a:t>
            </a:r>
          </a:p>
          <a:p>
            <a:r>
              <a:rPr lang="en-US" sz="1200" dirty="0"/>
              <a:t>Create a monthly partition on the </a:t>
            </a:r>
            <a:r>
              <a:rPr lang="en-US" sz="1200" dirty="0" err="1"/>
              <a:t>mart_reports</a:t>
            </a:r>
            <a:r>
              <a:rPr lang="en-US" sz="1200" dirty="0"/>
              <a:t> table and remove month 14+ on a regular basis.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Consider a GCP </a:t>
            </a:r>
            <a:r>
              <a:rPr lang="en-US" sz="1200" dirty="0" err="1"/>
              <a:t>memorystore</a:t>
            </a:r>
            <a:r>
              <a:rPr lang="en-US" sz="1200" dirty="0"/>
              <a:t> between the </a:t>
            </a:r>
            <a:r>
              <a:rPr lang="en-US" sz="1200" dirty="0" err="1"/>
              <a:t>mart_reports</a:t>
            </a:r>
            <a:r>
              <a:rPr lang="en-US" sz="1200" dirty="0"/>
              <a:t> table and the UI if querying </a:t>
            </a:r>
            <a:r>
              <a:rPr lang="en-US" sz="1200" dirty="0" err="1"/>
              <a:t>BigQuery</a:t>
            </a:r>
            <a:r>
              <a:rPr lang="en-US" sz="1200" dirty="0"/>
              <a:t> becomes costly.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19E51-3CE5-4B29-AB7D-2E96EAA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25" y="37928"/>
            <a:ext cx="5209077" cy="47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overall solution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244" y="228344"/>
            <a:ext cx="456543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solution will allow </a:t>
            </a:r>
            <a:r>
              <a:rPr lang="en-US" dirty="0" err="1"/>
              <a:t>Tarqata</a:t>
            </a:r>
            <a:r>
              <a:rPr lang="en-US" dirty="0"/>
              <a:t> to realize their goal of taking over the pizza delivery world.  The solutions ability to handle multiple data sets (streaming and static) in a scalable, cloud based microservices solution will aid in future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A0504-C19B-4D69-AC16-8585FAA5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-16282"/>
            <a:ext cx="6009971" cy="48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How do we pull this off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The Backlog (Epics, Features and User Stories)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E7BA2-04B8-4228-BE3F-62AE6D02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96" y="-12614"/>
            <a:ext cx="5638474" cy="48747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C2F0D2-7D57-4A4C-95FF-CCA1E34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139" y="803186"/>
            <a:ext cx="4975181" cy="3131251"/>
          </a:xfrm>
        </p:spPr>
        <p:txBody>
          <a:bodyPr/>
          <a:lstStyle/>
          <a:p>
            <a:r>
              <a:rPr lang="en-US" dirty="0"/>
              <a:t>Feel free to access this list yourself at:  </a:t>
            </a:r>
            <a:r>
              <a:rPr lang="en-US" dirty="0">
                <a:hlinkClick r:id="rId3"/>
              </a:rPr>
              <a:t>https://</a:t>
            </a:r>
            <a:r>
              <a:rPr lang="en-US" dirty="0"/>
              <a:t>dev.azure.com/jerrycutshaw</a:t>
            </a:r>
          </a:p>
        </p:txBody>
      </p:sp>
    </p:spTree>
    <p:extLst>
      <p:ext uri="{BB962C8B-B14F-4D97-AF65-F5344CB8AC3E}">
        <p14:creationId xmlns:p14="http://schemas.microsoft.com/office/powerpoint/2010/main" val="63956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Timeline and execution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041" y="803186"/>
            <a:ext cx="9723280" cy="5248622"/>
          </a:xfrm>
        </p:spPr>
        <p:txBody>
          <a:bodyPr>
            <a:normAutofit/>
          </a:bodyPr>
          <a:lstStyle/>
          <a:p>
            <a:r>
              <a:rPr lang="en-US" sz="1400" dirty="0"/>
              <a:t>To complete this Epic it will require the following </a:t>
            </a:r>
            <a:r>
              <a:rPr lang="en-US" sz="1400" dirty="0" err="1"/>
              <a:t>personel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Software Engineer’s (5)</a:t>
            </a:r>
          </a:p>
          <a:p>
            <a:pPr lvl="1"/>
            <a:r>
              <a:rPr lang="en-US" sz="1400" dirty="0"/>
              <a:t>Data Engineer (2)</a:t>
            </a:r>
          </a:p>
          <a:p>
            <a:pPr lvl="1"/>
            <a:r>
              <a:rPr lang="en-US" sz="1400" dirty="0"/>
              <a:t>QA Engineer (1)</a:t>
            </a:r>
          </a:p>
          <a:p>
            <a:pPr lvl="1"/>
            <a:r>
              <a:rPr lang="en-US" sz="1400" dirty="0"/>
              <a:t>Project Manager/SCRUM master (1)</a:t>
            </a:r>
          </a:p>
          <a:p>
            <a:r>
              <a:rPr lang="en-US" sz="1400" dirty="0"/>
              <a:t>All 5 features could be worked on simultaneously.</a:t>
            </a:r>
          </a:p>
          <a:p>
            <a:r>
              <a:rPr lang="en-US" sz="1400" dirty="0"/>
              <a:t>Based on estimates the project could be completed in 3 weeks.  </a:t>
            </a:r>
          </a:p>
          <a:p>
            <a:r>
              <a:rPr lang="en-US" sz="1400" dirty="0"/>
              <a:t>Hourly estimate is simply a guess.  This is so team/induvial dependent that I had no choice but to SWAG a number.  Better numbers should be provided by the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408436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Resource Planning detail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0A6A7A-2402-4E1E-8BB6-C60A13ED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81" y="626940"/>
            <a:ext cx="7312431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Pizza on the Go</a:t>
            </a:r>
            <a:br>
              <a:rPr lang="en-US" sz="4800" dirty="0"/>
            </a:br>
            <a:r>
              <a:rPr lang="en-US" sz="4800" dirty="0"/>
              <a:t>by </a:t>
            </a:r>
            <a:r>
              <a:rPr lang="en-US" sz="4800" dirty="0" err="1"/>
              <a:t>Torqata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993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Things to consider if allowed to invest more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E007-3AEF-40F9-A090-D8D5796C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6" y="54939"/>
            <a:ext cx="9723280" cy="5248622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Disaster Recovery component to the solution.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Regional replication for DR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Utilize Cloud Dataflow instead of Kub</a:t>
            </a:r>
            <a:r>
              <a:rPr lang="en-US" dirty="0">
                <a:latin typeface="Calibri" panose="020F0502020204030204" pitchFamily="34" charset="0"/>
              </a:rPr>
              <a:t>ernetes pods.  As a serverless technology it could be far less costly.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Proper build out of a true SDLC strategy including Dev, test,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uat</a:t>
            </a:r>
            <a:r>
              <a:rPr lang="en-US" dirty="0">
                <a:latin typeface="Calibri" panose="020F0502020204030204" pitchFamily="34" charset="0"/>
              </a:rPr>
              <a:t> and prod.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Provide Terraform snippets for building out the infrastructure.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Kubernetes services and deployment YAML snippets.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Fill out ADO project more succinctly with Wiki, more user stories, descriptions, etc.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31877-C1FA-46B3-98FB-92A7877C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accent1"/>
                </a:solidFill>
              </a:rPr>
              <a:t>Tire’d</a:t>
            </a:r>
            <a:r>
              <a:rPr lang="en-US" sz="7200" dirty="0">
                <a:solidFill>
                  <a:schemeClr val="accent1"/>
                </a:solidFill>
              </a:rPr>
              <a:t> of regular pizza delivery?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EE6E-FDF7-4EEF-B02D-FCF7E4F1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Why not give us a spin . . . .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How are we going to solve this?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Transactional Ingestion System:</a:t>
            </a:r>
          </a:p>
          <a:p>
            <a:r>
              <a:rPr lang="en-US" sz="1100" dirty="0"/>
              <a:t>Utilize existing API servers.</a:t>
            </a:r>
          </a:p>
          <a:p>
            <a:r>
              <a:rPr lang="en-US" sz="1100" dirty="0"/>
              <a:t>Potentially “</a:t>
            </a:r>
            <a:r>
              <a:rPr lang="en-US" sz="1100" dirty="0" err="1"/>
              <a:t>bursty</a:t>
            </a:r>
            <a:r>
              <a:rPr lang="en-US" sz="1100" dirty="0"/>
              <a:t>” traffic that could cause issues for a traditional n-tier solution.</a:t>
            </a:r>
          </a:p>
          <a:p>
            <a:r>
              <a:rPr lang="en-US" sz="1100" dirty="0"/>
              <a:t>Must maintain transactional data permanently in a cost- effective manner.</a:t>
            </a:r>
          </a:p>
          <a:p>
            <a:r>
              <a:rPr lang="en-US" sz="1100" dirty="0"/>
              <a:t>Scale as needed based orders to maintain 15 minute SLO.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Customer Database:</a:t>
            </a:r>
          </a:p>
          <a:p>
            <a:r>
              <a:rPr lang="en-US" sz="1100" dirty="0"/>
              <a:t>Utilize traditional RDBMS system.</a:t>
            </a:r>
          </a:p>
          <a:p>
            <a:r>
              <a:rPr lang="en-US" sz="1100" dirty="0"/>
              <a:t>Customer list will remain constant over time.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Adult Population Dataset:</a:t>
            </a:r>
          </a:p>
          <a:p>
            <a:r>
              <a:rPr lang="en-US" sz="1100" dirty="0"/>
              <a:t>Curate a dataset that provides adult population by state.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Create a reporting </a:t>
            </a:r>
            <a:r>
              <a:rPr lang="en-US" sz="1100" b="1" dirty="0" err="1">
                <a:solidFill>
                  <a:schemeClr val="bg2">
                    <a:lumMod val="10000"/>
                  </a:schemeClr>
                </a:solidFill>
              </a:rPr>
              <a:t>datamart</a:t>
            </a:r>
            <a:r>
              <a:rPr lang="en-US" sz="11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1100" dirty="0"/>
              <a:t>End user should be able to query by state several key dimensions to reflect sales effectiveness.</a:t>
            </a:r>
          </a:p>
          <a:p>
            <a:r>
              <a:rPr lang="en-US" sz="1100" dirty="0"/>
              <a:t>Data must be refreshed at least once a day (more often is better).</a:t>
            </a:r>
          </a:p>
          <a:p>
            <a:r>
              <a:rPr lang="en-US" sz="1100" dirty="0"/>
              <a:t>Keep the data in the </a:t>
            </a:r>
            <a:r>
              <a:rPr lang="en-US" sz="1100" dirty="0" err="1"/>
              <a:t>datamart</a:t>
            </a:r>
            <a:r>
              <a:rPr lang="en-US" sz="1100" dirty="0"/>
              <a:t> as small as possible to speed performance and reduce cost.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8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My approach and Why GCP?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 err="1"/>
              <a:t>Torqata</a:t>
            </a:r>
            <a:r>
              <a:rPr lang="en-US" dirty="0"/>
              <a:t> currently utilizes GCP so a focus on GCP will limit the amount of staff </a:t>
            </a:r>
            <a:r>
              <a:rPr lang="en-US" dirty="0" err="1"/>
              <a:t>retraing</a:t>
            </a:r>
            <a:r>
              <a:rPr lang="en-US" dirty="0"/>
              <a:t> and allow the teams to hit the ground running.</a:t>
            </a:r>
          </a:p>
          <a:p>
            <a:r>
              <a:rPr lang="en-US" dirty="0"/>
              <a:t>Google builds managed solutions based on open source technologies.  Migration to another provider  would be possible to “lift and shift” to equivalent technologies.  </a:t>
            </a:r>
            <a:r>
              <a:rPr lang="en-US" dirty="0" err="1"/>
              <a:t>BigQuery</a:t>
            </a:r>
            <a:r>
              <a:rPr lang="en-US" dirty="0"/>
              <a:t> to Hive, Pub/Sub to Kafka and GKE to Kubernetes.  This reduces rework and tech debt</a:t>
            </a:r>
          </a:p>
          <a:p>
            <a:r>
              <a:rPr lang="en-US" dirty="0"/>
              <a:t>Deploy managed services where possible. Built-in monitoring, HA and backups reduce maintenance costs and increase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60581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existing API servers.</a:t>
            </a:r>
          </a:p>
          <a:p>
            <a:r>
              <a:rPr lang="en-US" dirty="0"/>
              <a:t>Potentially “</a:t>
            </a:r>
            <a:r>
              <a:rPr lang="en-US" dirty="0" err="1"/>
              <a:t>bursty</a:t>
            </a:r>
            <a:r>
              <a:rPr lang="en-US" dirty="0"/>
              <a:t>” traffic that could cause issues for a traditional n-tier solution.</a:t>
            </a:r>
          </a:p>
          <a:p>
            <a:r>
              <a:rPr lang="en-US" dirty="0"/>
              <a:t>Must maintain transactional data permanently in a cost- effective manner.</a:t>
            </a:r>
          </a:p>
          <a:p>
            <a:r>
              <a:rPr lang="en-US" dirty="0"/>
              <a:t>Scale as needed based orders to maintain 15 minute SLO.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Transactional Ingestion System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9FBC2-0BEF-46D1-BD43-7CFA52EC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4" y="612574"/>
            <a:ext cx="4712862" cy="386454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API server produces data to Pub/Sub.  Ingestion microservices consume Pub/Sub topics and produce to a </a:t>
            </a:r>
            <a:r>
              <a:rPr lang="en-US" dirty="0" err="1"/>
              <a:t>BigQuery</a:t>
            </a:r>
            <a:r>
              <a:rPr lang="en-US" dirty="0"/>
              <a:t> table (</a:t>
            </a:r>
            <a:r>
              <a:rPr lang="en-US" dirty="0" err="1"/>
              <a:t>dw_orderhistory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 err="1"/>
              <a:t>Bursty</a:t>
            </a:r>
            <a:r>
              <a:rPr lang="en-US" sz="1200" dirty="0"/>
              <a:t> traffic is handled by lightning-fast Pub/Sub staging queues (topics).</a:t>
            </a:r>
          </a:p>
          <a:p>
            <a:r>
              <a:rPr lang="en-US" sz="1200" dirty="0"/>
              <a:t>Containerized microservices orchestrated by Kubernetes can scale based on the workload utilizing Horizontal Pod </a:t>
            </a:r>
            <a:r>
              <a:rPr lang="en-US" sz="1200" dirty="0" err="1"/>
              <a:t>Autoscaler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BigQuery</a:t>
            </a:r>
            <a:r>
              <a:rPr lang="en-US" sz="1200" dirty="0"/>
              <a:t> can store streaming data very inexpensively ($0.02/GB).</a:t>
            </a:r>
          </a:p>
          <a:p>
            <a:r>
              <a:rPr lang="en-US" sz="1200" dirty="0"/>
              <a:t>NOTE partition on order date.  This will speed queries AND reduce retrieval fees.</a:t>
            </a:r>
          </a:p>
        </p:txBody>
      </p:sp>
    </p:spTree>
    <p:extLst>
      <p:ext uri="{BB962C8B-B14F-4D97-AF65-F5344CB8AC3E}">
        <p14:creationId xmlns:p14="http://schemas.microsoft.com/office/powerpoint/2010/main" val="21825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AB1BB-2944-4474-8D96-045D5061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46" y="50365"/>
            <a:ext cx="6281873" cy="5248622"/>
          </a:xfrm>
        </p:spPr>
        <p:txBody>
          <a:bodyPr/>
          <a:lstStyle/>
          <a:p>
            <a:r>
              <a:rPr lang="en-US" dirty="0"/>
              <a:t>Utilize traditional RDBMS system.</a:t>
            </a:r>
          </a:p>
          <a:p>
            <a:r>
              <a:rPr lang="en-US" dirty="0"/>
              <a:t>Customer list will remain constant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69E56-9BBA-463B-A1FB-659B0C8F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Database explained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74635-2900-4B45-B343-73FEB961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24" y="228344"/>
            <a:ext cx="5604054" cy="432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customer data will be held in a </a:t>
            </a:r>
            <a:r>
              <a:rPr lang="en-US" dirty="0" err="1"/>
              <a:t>CloudSQL</a:t>
            </a:r>
            <a:r>
              <a:rPr lang="en-US" dirty="0"/>
              <a:t> (Postgres)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Key Benefits:</a:t>
            </a:r>
          </a:p>
          <a:p>
            <a:r>
              <a:rPr lang="en-US" sz="1200" dirty="0"/>
              <a:t>Maintain industry standard query languages based on ANSI 1999.</a:t>
            </a:r>
          </a:p>
          <a:p>
            <a:r>
              <a:rPr lang="en-US" sz="1200" dirty="0"/>
              <a:t>HA and backups provided by the managed service.</a:t>
            </a:r>
          </a:p>
          <a:p>
            <a:r>
              <a:rPr lang="en-US" sz="1200" dirty="0"/>
              <a:t>Security can be handled by IAM roles instead of maintaining database users directly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1409D-1172-4027-9CC6-76110825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05" y="1186483"/>
            <a:ext cx="185763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95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{8A8E7846-F0B6-47BE-8543-2FF50172DCC0}tf16401371</Template>
  <TotalTime>805</TotalTime>
  <Words>935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Rockwell</vt:lpstr>
      <vt:lpstr>Wingdings</vt:lpstr>
      <vt:lpstr>Atlas</vt:lpstr>
      <vt:lpstr>What are we trying to solve?</vt:lpstr>
      <vt:lpstr>Pizza on the Go by Torqata</vt:lpstr>
      <vt:lpstr>Tire’d of regular pizza delivery?</vt:lpstr>
      <vt:lpstr>How are we going to solve this?</vt:lpstr>
      <vt:lpstr>My approach and Why GCP?</vt:lpstr>
      <vt:lpstr>Transactional Ingestion System</vt:lpstr>
      <vt:lpstr>Transactional Ingestion System explained</vt:lpstr>
      <vt:lpstr>Customer Database</vt:lpstr>
      <vt:lpstr>Customer Database explained</vt:lpstr>
      <vt:lpstr>Adult Population Dataset</vt:lpstr>
      <vt:lpstr>Adult Population Dataset explained</vt:lpstr>
      <vt:lpstr>Create a reporting datamart</vt:lpstr>
      <vt:lpstr>Create a reporting datamart explained</vt:lpstr>
      <vt:lpstr>The overall solution</vt:lpstr>
      <vt:lpstr>Planning</vt:lpstr>
      <vt:lpstr>The Backlog (Epics, Features and User Stories)</vt:lpstr>
      <vt:lpstr>Timeline and execution</vt:lpstr>
      <vt:lpstr>Resource Planning detail</vt:lpstr>
      <vt:lpstr>Conclusion</vt:lpstr>
      <vt:lpstr>Things to consider if allowed to invest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Torqata Pizza on the Go</dc:title>
  <dc:creator>Jerry Cutshaw</dc:creator>
  <cp:lastModifiedBy>Jerry Cutshaw</cp:lastModifiedBy>
  <cp:revision>18</cp:revision>
  <dcterms:created xsi:type="dcterms:W3CDTF">2021-06-07T06:01:49Z</dcterms:created>
  <dcterms:modified xsi:type="dcterms:W3CDTF">2021-07-20T10:40:31Z</dcterms:modified>
</cp:coreProperties>
</file>