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70" r:id="rId2"/>
    <p:sldId id="468" r:id="rId3"/>
    <p:sldId id="471" r:id="rId4"/>
    <p:sldId id="472" r:id="rId5"/>
    <p:sldId id="473" r:id="rId6"/>
    <p:sldId id="476" r:id="rId7"/>
    <p:sldId id="475" r:id="rId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9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2" autoAdjust="0"/>
    <p:restoredTop sz="97633" autoAdjust="0"/>
  </p:normalViewPr>
  <p:slideViewPr>
    <p:cSldViewPr snapToObjects="1">
      <p:cViewPr>
        <p:scale>
          <a:sx n="110" d="100"/>
          <a:sy n="110" d="100"/>
        </p:scale>
        <p:origin x="-768" y="522"/>
      </p:cViewPr>
      <p:guideLst>
        <p:guide orient="horz" pos="2248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63" d="100"/>
          <a:sy n="163" d="100"/>
        </p:scale>
        <p:origin x="-3768" y="-104"/>
      </p:cViewPr>
      <p:guideLst>
        <p:guide orient="horz" pos="2928"/>
        <p:guide pos="2208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713F3C4-3C5A-DF46-B9AF-429BFCF08A3A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E92470-A4F5-354B-9AA3-8BEDAD8F8A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141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F9F8FAD-C8B5-CA40-83AD-82085D2506D1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0C3627-4C0D-294F-8848-C270FA7D4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6883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er1_r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3912823" cy="1755775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851477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8022" y="6443118"/>
            <a:ext cx="3210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4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8022" y="6443118"/>
            <a:ext cx="3210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93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20739"/>
            <a:ext cx="7772400" cy="708261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22682"/>
            <a:ext cx="7772400" cy="4227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8022" y="6443118"/>
            <a:ext cx="3210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6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7608"/>
            <a:ext cx="4038600" cy="510855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7608"/>
            <a:ext cx="4038600" cy="510855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58022" y="6443118"/>
            <a:ext cx="3210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58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103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40793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103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40793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158022" y="6443118"/>
            <a:ext cx="3210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31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58022" y="6443118"/>
            <a:ext cx="3210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3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410198"/>
            <a:ext cx="9244570" cy="1711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8022" y="6443118"/>
            <a:ext cx="3210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103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513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5130"/>
            <a:ext cx="5111750" cy="52925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17180"/>
            <a:ext cx="3008313" cy="41304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348824" y="0"/>
            <a:ext cx="7337976" cy="76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58022" y="6443118"/>
            <a:ext cx="3210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8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70275"/>
            <a:ext cx="5486400" cy="3757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348824" y="0"/>
            <a:ext cx="7337976" cy="76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58022" y="6443118"/>
            <a:ext cx="3210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44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3_FINAL_r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8824" y="0"/>
            <a:ext cx="7337976" cy="76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046"/>
            <a:ext cx="8229600" cy="499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31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53A6C-D6C1-7B48-96B4-A1AED304F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93676" y="6512713"/>
            <a:ext cx="294476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WiSpry, Inc. Proprietary and Confidential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7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HV Waveform for Method 1 Cycling</a:t>
            </a:r>
            <a:br>
              <a:rPr lang="en-US" dirty="0" smtClean="0"/>
            </a:br>
            <a:r>
              <a:rPr lang="en-US" dirty="0" smtClean="0"/>
              <a:t>T7.1.1 4M5CB-19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D53A6C-D6C1-7B48-96B4-A1AED304F10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0588" y="779055"/>
            <a:ext cx="1573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 1: Repeating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3B3B3B </a:t>
            </a:r>
            <a:r>
              <a:rPr lang="en-US" sz="1200" dirty="0" smtClean="0"/>
              <a:t>(ON)</a:t>
            </a:r>
          </a:p>
          <a:p>
            <a:r>
              <a:rPr lang="en-US" sz="1200" dirty="0" smtClean="0"/>
              <a:t>Wait 17us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000000 </a:t>
            </a:r>
            <a:r>
              <a:rPr lang="en-US" sz="1200" dirty="0" smtClean="0"/>
              <a:t>(OFF)</a:t>
            </a:r>
          </a:p>
          <a:p>
            <a:r>
              <a:rPr lang="en-US" sz="1200" dirty="0" smtClean="0"/>
              <a:t>Wait 50us</a:t>
            </a:r>
            <a:endParaRPr lang="en-US" sz="1200" dirty="0"/>
          </a:p>
        </p:txBody>
      </p:sp>
      <p:grpSp>
        <p:nvGrpSpPr>
          <p:cNvPr id="7190" name="Group 7189"/>
          <p:cNvGrpSpPr/>
          <p:nvPr/>
        </p:nvGrpSpPr>
        <p:grpSpPr>
          <a:xfrm>
            <a:off x="0" y="765176"/>
            <a:ext cx="7570588" cy="5677941"/>
            <a:chOff x="0" y="765176"/>
            <a:chExt cx="7570588" cy="5677941"/>
          </a:xfrm>
        </p:grpSpPr>
        <p:grpSp>
          <p:nvGrpSpPr>
            <p:cNvPr id="7188" name="Group 7187"/>
            <p:cNvGrpSpPr/>
            <p:nvPr/>
          </p:nvGrpSpPr>
          <p:grpSpPr>
            <a:xfrm>
              <a:off x="0" y="765176"/>
              <a:ext cx="7570588" cy="5677941"/>
              <a:chOff x="0" y="765176"/>
              <a:chExt cx="7570588" cy="5677941"/>
            </a:xfrm>
          </p:grpSpPr>
          <p:grpSp>
            <p:nvGrpSpPr>
              <p:cNvPr id="7186" name="Group 7185"/>
              <p:cNvGrpSpPr/>
              <p:nvPr/>
            </p:nvGrpSpPr>
            <p:grpSpPr>
              <a:xfrm>
                <a:off x="0" y="765176"/>
                <a:ext cx="7570588" cy="5677941"/>
                <a:chOff x="0" y="765176"/>
                <a:chExt cx="7570588" cy="56779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765176"/>
                  <a:ext cx="7570588" cy="5677941"/>
                  <a:chOff x="0" y="765176"/>
                  <a:chExt cx="7570588" cy="5677941"/>
                </a:xfrm>
              </p:grpSpPr>
              <p:pic>
                <p:nvPicPr>
                  <p:cNvPr id="7170" name="Picture 2" descr="\\wispryinc.net\dfs\Share\_Employee_Folders\Dana\Scope Data\cycling_method1.pn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765176"/>
                    <a:ext cx="7570588" cy="56779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17020" y="1316725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sclk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7020" y="2107439"/>
                    <a:ext cx="4171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data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17020" y="2891330"/>
                    <a:ext cx="56297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testout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139812" y="3152001"/>
                    <a:ext cx="4283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40V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139812" y="3651266"/>
                    <a:ext cx="4283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0V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139812" y="4120290"/>
                    <a:ext cx="4283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20V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139812" y="4589314"/>
                    <a:ext cx="4283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10V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300" y="5072251"/>
                    <a:ext cx="67999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HV = 0V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139268" y="2660900"/>
                    <a:ext cx="4283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5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0V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347450" y="1662370"/>
                  <a:ext cx="7024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1"/>
                      </a:solidFill>
                    </a:rPr>
                    <a:t>*3B3B3B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345980" y="1662370"/>
                  <a:ext cx="6880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1"/>
                      </a:solidFill>
                    </a:rPr>
                    <a:t>*000000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68776" y="1683965"/>
                  <a:ext cx="7024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1"/>
                      </a:solidFill>
                    </a:rPr>
                    <a:t>*3B3B3B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767306" y="1683965"/>
                  <a:ext cx="6880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1"/>
                      </a:solidFill>
                    </a:rPr>
                    <a:t>*000000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80" name="Group 7179"/>
                <p:cNvGrpSpPr/>
                <p:nvPr/>
              </p:nvGrpSpPr>
              <p:grpSpPr>
                <a:xfrm>
                  <a:off x="577880" y="2591315"/>
                  <a:ext cx="918842" cy="507158"/>
                  <a:chOff x="577880" y="2591315"/>
                  <a:chExt cx="918842" cy="50715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77880" y="2591315"/>
                    <a:ext cx="9188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bg1"/>
                        </a:solidFill>
                      </a:rPr>
                      <a:t>R1,R2,R3 ON</a:t>
                    </a:r>
                    <a:endParaRPr lang="en-US" sz="11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Left Brace 36"/>
                  <p:cNvSpPr/>
                  <p:nvPr/>
                </p:nvSpPr>
                <p:spPr>
                  <a:xfrm rot="5400000" flipV="1">
                    <a:off x="600251" y="2853837"/>
                    <a:ext cx="299075" cy="190198"/>
                  </a:xfrm>
                  <a:prstGeom prst="leftBrace">
                    <a:avLst>
                      <a:gd name="adj1" fmla="val 8333"/>
                      <a:gd name="adj2" fmla="val 49999"/>
                    </a:avLst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81" name="Group 7180"/>
                <p:cNvGrpSpPr/>
                <p:nvPr/>
              </p:nvGrpSpPr>
              <p:grpSpPr>
                <a:xfrm>
                  <a:off x="1619229" y="2783340"/>
                  <a:ext cx="955711" cy="492039"/>
                  <a:chOff x="1619229" y="2783340"/>
                  <a:chExt cx="955711" cy="492039"/>
                </a:xfrm>
              </p:grpSpPr>
              <p:sp>
                <p:nvSpPr>
                  <p:cNvPr id="39" name="Left Brace 38"/>
                  <p:cNvSpPr/>
                  <p:nvPr/>
                </p:nvSpPr>
                <p:spPr>
                  <a:xfrm rot="5400000" flipV="1">
                    <a:off x="1639013" y="3030743"/>
                    <a:ext cx="299075" cy="190198"/>
                  </a:xfrm>
                  <a:prstGeom prst="leftBrace">
                    <a:avLst>
                      <a:gd name="adj1" fmla="val 8333"/>
                      <a:gd name="adj2" fmla="val 49999"/>
                    </a:avLst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619229" y="2783340"/>
                    <a:ext cx="95571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bg1"/>
                        </a:solidFill>
                      </a:rPr>
                      <a:t>R1,R2,R3 OFF</a:t>
                    </a:r>
                    <a:endParaRPr lang="en-US" sz="11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182" name="Group 7181"/>
                <p:cNvGrpSpPr/>
                <p:nvPr/>
              </p:nvGrpSpPr>
              <p:grpSpPr>
                <a:xfrm>
                  <a:off x="780305" y="3475569"/>
                  <a:ext cx="864339" cy="882046"/>
                  <a:chOff x="780305" y="3475569"/>
                  <a:chExt cx="864339" cy="882046"/>
                </a:xfrm>
              </p:grpSpPr>
              <p:sp>
                <p:nvSpPr>
                  <p:cNvPr id="41" name="Left Brace 40"/>
                  <p:cNvSpPr/>
                  <p:nvPr/>
                </p:nvSpPr>
                <p:spPr>
                  <a:xfrm rot="16200000">
                    <a:off x="1062938" y="3530008"/>
                    <a:ext cx="299075" cy="190198"/>
                  </a:xfrm>
                  <a:prstGeom prst="leftBrace">
                    <a:avLst>
                      <a:gd name="adj1" fmla="val 8333"/>
                      <a:gd name="adj2" fmla="val 49999"/>
                    </a:avLst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780305" y="3757451"/>
                    <a:ext cx="864339" cy="6001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bg1"/>
                        </a:solidFill>
                      </a:rPr>
                      <a:t>R1,R2,R3</a:t>
                    </a:r>
                  </a:p>
                  <a:p>
                    <a:pPr algn="ctr"/>
                    <a:r>
                      <a:rPr lang="en-US" sz="1100" dirty="0" smtClean="0">
                        <a:solidFill>
                          <a:schemeClr val="bg1"/>
                        </a:solidFill>
                      </a:rPr>
                      <a:t>Beams Fully</a:t>
                    </a:r>
                  </a:p>
                  <a:p>
                    <a:pPr algn="ctr"/>
                    <a:r>
                      <a:rPr lang="en-US" sz="1100" dirty="0" smtClean="0">
                        <a:solidFill>
                          <a:schemeClr val="bg1"/>
                        </a:solidFill>
                      </a:rPr>
                      <a:t>Actuated</a:t>
                    </a:r>
                    <a:endParaRPr lang="en-US" sz="11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184" name="Group 7183"/>
                <p:cNvGrpSpPr/>
                <p:nvPr/>
              </p:nvGrpSpPr>
              <p:grpSpPr>
                <a:xfrm>
                  <a:off x="2991528" y="3044950"/>
                  <a:ext cx="812372" cy="276999"/>
                  <a:chOff x="2991528" y="3044950"/>
                  <a:chExt cx="812372" cy="276999"/>
                </a:xfrm>
              </p:grpSpPr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991528" y="3044950"/>
                    <a:ext cx="4283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42V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343041" y="3198570"/>
                    <a:ext cx="460859" cy="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78" name="Group 7177"/>
                <p:cNvGrpSpPr/>
                <p:nvPr/>
              </p:nvGrpSpPr>
              <p:grpSpPr>
                <a:xfrm>
                  <a:off x="846715" y="1070504"/>
                  <a:ext cx="611600" cy="246221"/>
                  <a:chOff x="846715" y="1070504"/>
                  <a:chExt cx="611600" cy="246221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846715" y="1316725"/>
                    <a:ext cx="611600" cy="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sysDot"/>
                    <a:headEnd type="arrow" w="sm" len="sm"/>
                    <a:tailEnd type="arrow" w="sm" len="sm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973400" y="1070504"/>
                    <a:ext cx="43633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17</a:t>
                    </a:r>
                    <a:r>
                      <a:rPr lang="el-GR" sz="1000" dirty="0" smtClean="0">
                        <a:solidFill>
                          <a:schemeClr val="bg1"/>
                        </a:solidFill>
                      </a:rPr>
                      <a:t>μ</a:t>
                    </a:r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179" name="Group 7178"/>
                <p:cNvGrpSpPr/>
                <p:nvPr/>
              </p:nvGrpSpPr>
              <p:grpSpPr>
                <a:xfrm>
                  <a:off x="1883650" y="1065304"/>
                  <a:ext cx="1958656" cy="251422"/>
                  <a:chOff x="1883650" y="1065304"/>
                  <a:chExt cx="1958656" cy="251422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1883650" y="1316725"/>
                    <a:ext cx="1958656" cy="1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sysDot"/>
                    <a:headEnd type="arrow" w="sm" len="sm"/>
                    <a:tailEnd type="arrow" w="sm" len="sm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644809" y="1065304"/>
                    <a:ext cx="43633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50</a:t>
                    </a:r>
                    <a:r>
                      <a:rPr lang="el-GR" sz="1000" dirty="0" smtClean="0">
                        <a:solidFill>
                          <a:schemeClr val="bg1"/>
                        </a:solidFill>
                      </a:rPr>
                      <a:t>μ</a:t>
                    </a:r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185" name="Group 7184"/>
                <p:cNvGrpSpPr/>
                <p:nvPr/>
              </p:nvGrpSpPr>
              <p:grpSpPr>
                <a:xfrm>
                  <a:off x="3874843" y="3382431"/>
                  <a:ext cx="811854" cy="276999"/>
                  <a:chOff x="3874843" y="3382431"/>
                  <a:chExt cx="811854" cy="276999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874843" y="3382431"/>
                    <a:ext cx="4283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36V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4225838" y="3475569"/>
                    <a:ext cx="460859" cy="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87" name="Group 7186"/>
              <p:cNvGrpSpPr/>
              <p:nvPr/>
            </p:nvGrpSpPr>
            <p:grpSpPr>
              <a:xfrm>
                <a:off x="4758158" y="3574456"/>
                <a:ext cx="814011" cy="276999"/>
                <a:chOff x="4758158" y="3574456"/>
                <a:chExt cx="814011" cy="276999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5111310" y="3676316"/>
                  <a:ext cx="460859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4758158" y="3574456"/>
                  <a:ext cx="4283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32V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77" name="Straight Connector 76"/>
            <p:cNvCxnSpPr/>
            <p:nvPr/>
          </p:nvCxnSpPr>
          <p:spPr>
            <a:xfrm flipH="1">
              <a:off x="501070" y="1055886"/>
              <a:ext cx="334123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743758" y="840074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T = 85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556294" y="2291567"/>
            <a:ext cx="15734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Cycling Conditions:</a:t>
            </a:r>
          </a:p>
          <a:p>
            <a:r>
              <a:rPr lang="en-US" sz="1200" dirty="0" smtClean="0"/>
              <a:t>VDD = 3.7V</a:t>
            </a:r>
          </a:p>
          <a:p>
            <a:r>
              <a:rPr lang="en-US" sz="1200" dirty="0" smtClean="0"/>
              <a:t>VDDIO = 1.8V</a:t>
            </a:r>
          </a:p>
          <a:p>
            <a:r>
              <a:rPr lang="en-US" sz="1200" dirty="0" smtClean="0"/>
              <a:t>Fosc = 50MHz</a:t>
            </a:r>
          </a:p>
          <a:p>
            <a:r>
              <a:rPr lang="en-US" sz="1200" dirty="0" smtClean="0"/>
              <a:t>Fsclk = 5MHz</a:t>
            </a:r>
          </a:p>
          <a:p>
            <a:r>
              <a:rPr lang="en-US" sz="1200" dirty="0" smtClean="0"/>
              <a:t>CP trim = 40.25V</a:t>
            </a:r>
          </a:p>
          <a:p>
            <a:r>
              <a:rPr lang="en-US" sz="1200" dirty="0" smtClean="0"/>
              <a:t>DVA OFF</a:t>
            </a:r>
          </a:p>
          <a:p>
            <a:r>
              <a:rPr lang="en-US" sz="1200" dirty="0" smtClean="0"/>
              <a:t>Cal OFF</a:t>
            </a:r>
          </a:p>
          <a:p>
            <a:r>
              <a:rPr lang="en-US" sz="1200" dirty="0" smtClean="0"/>
              <a:t>Duty = “25%”</a:t>
            </a:r>
          </a:p>
          <a:p>
            <a:r>
              <a:rPr lang="en-US" sz="1200" dirty="0" smtClean="0"/>
              <a:t>Fcyc = 12kHz</a:t>
            </a:r>
          </a:p>
          <a:p>
            <a:r>
              <a:rPr lang="en-US" sz="1200" dirty="0" smtClean="0"/>
              <a:t>T = room temp.</a:t>
            </a:r>
          </a:p>
          <a:p>
            <a:endParaRPr lang="en-US" sz="1200" dirty="0"/>
          </a:p>
          <a:p>
            <a:r>
              <a:rPr lang="en-US" sz="1200" dirty="0" smtClean="0"/>
              <a:t>Vtestout = HV/20</a:t>
            </a:r>
          </a:p>
        </p:txBody>
      </p:sp>
    </p:spTree>
    <p:extLst>
      <p:ext uri="{BB962C8B-B14F-4D97-AF65-F5344CB8AC3E}">
        <p14:creationId xmlns:p14="http://schemas.microsoft.com/office/powerpoint/2010/main" xmlns="" val="15386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HV Waveform for Method 2 Cycling</a:t>
            </a:r>
            <a:br>
              <a:rPr lang="en-US" dirty="0" smtClean="0"/>
            </a:br>
            <a:r>
              <a:rPr lang="en-US" dirty="0" smtClean="0"/>
              <a:t>T7.1.1 4M5CB-19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D53A6C-D6C1-7B48-96B4-A1AED304F1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0588" y="779055"/>
            <a:ext cx="157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Method </a:t>
            </a:r>
            <a:r>
              <a:rPr lang="en-US" sz="1200" dirty="0" smtClean="0"/>
              <a:t>2: </a:t>
            </a:r>
            <a:r>
              <a:rPr lang="en-US" sz="1200" dirty="0"/>
              <a:t>Repeating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3B0000</a:t>
            </a:r>
            <a:endParaRPr lang="en-US" sz="1200" dirty="0" smtClean="0"/>
          </a:p>
          <a:p>
            <a:r>
              <a:rPr lang="en-US" sz="1200" dirty="0" smtClean="0"/>
              <a:t>Wait 19us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003B00</a:t>
            </a:r>
            <a:endParaRPr lang="en-US" sz="1200" dirty="0" smtClean="0"/>
          </a:p>
          <a:p>
            <a:r>
              <a:rPr lang="en-US" sz="1200" dirty="0" smtClean="0"/>
              <a:t>Wait 19us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00003B</a:t>
            </a:r>
            <a:endParaRPr lang="en-US" sz="1200" dirty="0"/>
          </a:p>
          <a:p>
            <a:r>
              <a:rPr lang="en-US" sz="1200" dirty="0"/>
              <a:t>Wait 19us</a:t>
            </a:r>
          </a:p>
          <a:p>
            <a:endParaRPr lang="en-US" sz="1200" dirty="0"/>
          </a:p>
        </p:txBody>
      </p:sp>
      <p:grpSp>
        <p:nvGrpSpPr>
          <p:cNvPr id="7182" name="Group 7181"/>
          <p:cNvGrpSpPr/>
          <p:nvPr/>
        </p:nvGrpSpPr>
        <p:grpSpPr>
          <a:xfrm>
            <a:off x="0" y="765176"/>
            <a:ext cx="7570588" cy="5677941"/>
            <a:chOff x="0" y="765176"/>
            <a:chExt cx="7570588" cy="5677941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765176"/>
              <a:ext cx="7570588" cy="5677941"/>
              <a:chOff x="0" y="765176"/>
              <a:chExt cx="7570588" cy="5677941"/>
            </a:xfrm>
          </p:grpSpPr>
          <p:pic>
            <p:nvPicPr>
              <p:cNvPr id="7171" name="Picture 3" descr="\\wispryinc.net\dfs\Share\_Employee_Folders\Dana\Scope Data\cycling_method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65176"/>
                <a:ext cx="7570588" cy="56779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25646" y="1339339"/>
                <a:ext cx="3754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sclk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7020" y="2107439"/>
                <a:ext cx="4171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data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7020" y="3067564"/>
                <a:ext cx="5629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testout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139812" y="3152001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40V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39812" y="3651266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39812" y="4120290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20V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39812" y="4589314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10V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139268" y="2660900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5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76300" y="5072251"/>
                <a:ext cx="679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HV = 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44510" y="1662370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*3B0000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5079" y="2668594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R1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0265" y="3813050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8948" y="3390595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35V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1960461" y="3544215"/>
              <a:ext cx="460859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895233" y="1316725"/>
              <a:ext cx="639832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983512" y="1070504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19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9850" y="1662370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*003B00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56785" y="1685360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*00003B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177" name="Straight Arrow Connector 7176"/>
            <p:cNvCxnSpPr/>
            <p:nvPr/>
          </p:nvCxnSpPr>
          <p:spPr>
            <a:xfrm flipV="1">
              <a:off x="2843775" y="3390595"/>
              <a:ext cx="0" cy="4526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690155" y="2891330"/>
              <a:ext cx="0" cy="4526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3842305" y="3401634"/>
              <a:ext cx="0" cy="4526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748396" y="2902369"/>
              <a:ext cx="0" cy="4526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956050" y="3335863"/>
              <a:ext cx="0" cy="4526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862141" y="2836598"/>
              <a:ext cx="0" cy="4526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763625" y="4258789"/>
              <a:ext cx="7473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R1 Beams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Closed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151015" y="3542995"/>
              <a:ext cx="0" cy="71579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915775" y="4265478"/>
              <a:ext cx="7473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Beams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Closed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4303165" y="3549684"/>
              <a:ext cx="0" cy="71579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29520" y="4262616"/>
              <a:ext cx="7473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Beams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Closed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5416910" y="3546822"/>
              <a:ext cx="0" cy="71579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447310" y="2744935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R1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0" y="2640759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73469" y="3816024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87214" y="3757451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H="1">
              <a:off x="2498132" y="1055886"/>
              <a:ext cx="314920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740820" y="840074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T = 85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32873" y="315200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40V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1384386" y="3305621"/>
              <a:ext cx="460859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56294" y="2291567"/>
            <a:ext cx="15734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Cycling Conditions:</a:t>
            </a:r>
          </a:p>
          <a:p>
            <a:r>
              <a:rPr lang="en-US" sz="1200" dirty="0" smtClean="0"/>
              <a:t>VDD = 3.7V</a:t>
            </a:r>
          </a:p>
          <a:p>
            <a:r>
              <a:rPr lang="en-US" sz="1200" dirty="0" smtClean="0"/>
              <a:t>VDDIO = 1.8V</a:t>
            </a:r>
          </a:p>
          <a:p>
            <a:r>
              <a:rPr lang="en-US" sz="1200" dirty="0" smtClean="0"/>
              <a:t>Fosc = 50MHz</a:t>
            </a:r>
          </a:p>
          <a:p>
            <a:r>
              <a:rPr lang="en-US" sz="1200" dirty="0" smtClean="0"/>
              <a:t>Fsclk = 5MHz</a:t>
            </a:r>
          </a:p>
          <a:p>
            <a:r>
              <a:rPr lang="en-US" sz="1200" dirty="0" smtClean="0"/>
              <a:t>CP trim = 40.25V</a:t>
            </a:r>
          </a:p>
          <a:p>
            <a:r>
              <a:rPr lang="en-US" sz="1200" dirty="0" smtClean="0"/>
              <a:t>DVA OFF</a:t>
            </a:r>
          </a:p>
          <a:p>
            <a:r>
              <a:rPr lang="en-US" sz="1200" dirty="0" smtClean="0"/>
              <a:t>Cal OFF</a:t>
            </a:r>
          </a:p>
          <a:p>
            <a:r>
              <a:rPr lang="en-US" sz="1200" dirty="0" smtClean="0"/>
              <a:t>Duty = “25%”</a:t>
            </a:r>
          </a:p>
          <a:p>
            <a:r>
              <a:rPr lang="en-US" sz="1200" dirty="0" smtClean="0"/>
              <a:t>Fcyc = 12kHz</a:t>
            </a:r>
          </a:p>
          <a:p>
            <a:r>
              <a:rPr lang="en-US" sz="1200" dirty="0" smtClean="0"/>
              <a:t>T = room temp.</a:t>
            </a:r>
          </a:p>
          <a:p>
            <a:endParaRPr lang="en-US" sz="1200" dirty="0"/>
          </a:p>
          <a:p>
            <a:r>
              <a:rPr lang="en-US" sz="1200" dirty="0" smtClean="0"/>
              <a:t>Vtestout = HV/20</a:t>
            </a:r>
          </a:p>
        </p:txBody>
      </p:sp>
    </p:spTree>
    <p:extLst>
      <p:ext uri="{BB962C8B-B14F-4D97-AF65-F5344CB8AC3E}">
        <p14:creationId xmlns:p14="http://schemas.microsoft.com/office/powerpoint/2010/main" xmlns="" val="37717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HV Waveform for Method 3 Bank 1 Cycling</a:t>
            </a:r>
            <a:br>
              <a:rPr lang="en-US" dirty="0" smtClean="0"/>
            </a:br>
            <a:r>
              <a:rPr lang="en-US" dirty="0" smtClean="0"/>
              <a:t>T7.1.1 4M5CB-19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D53A6C-D6C1-7B48-96B4-A1AED304F1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0588" y="779055"/>
            <a:ext cx="1573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Method </a:t>
            </a:r>
            <a:r>
              <a:rPr lang="en-US" sz="1200" dirty="0" smtClean="0"/>
              <a:t>3: </a:t>
            </a:r>
            <a:r>
              <a:rPr lang="en-US" sz="1200" dirty="0"/>
              <a:t>Repeating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3B0000 </a:t>
            </a:r>
            <a:r>
              <a:rPr lang="en-US" sz="1200" dirty="0" smtClean="0"/>
              <a:t>(ON)</a:t>
            </a:r>
          </a:p>
          <a:p>
            <a:r>
              <a:rPr lang="en-US" sz="1200" dirty="0" smtClean="0"/>
              <a:t>Wait 17us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000000 </a:t>
            </a:r>
            <a:r>
              <a:rPr lang="en-US" sz="1200" dirty="0" smtClean="0"/>
              <a:t>(OFF)</a:t>
            </a:r>
          </a:p>
          <a:p>
            <a:r>
              <a:rPr lang="en-US" sz="1200" dirty="0" smtClean="0"/>
              <a:t>Wait 50us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781780"/>
            <a:ext cx="7568135" cy="5661338"/>
            <a:chOff x="-1" y="781780"/>
            <a:chExt cx="7568135" cy="5661338"/>
          </a:xfrm>
        </p:grpSpPr>
        <p:pic>
          <p:nvPicPr>
            <p:cNvPr id="8194" name="Picture 2" descr="\\wispryinc.net\dfs\Share\_Employee_Folders\Dana\Scope Data\cycling_method3_ban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781780"/>
              <a:ext cx="7548451" cy="566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17020" y="1316725"/>
              <a:ext cx="375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sclk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020" y="2107439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data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020" y="2990754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testout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39812" y="315200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40V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39812" y="3651266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  <a:r>
                <a:rPr lang="en-US" sz="1200" dirty="0" smtClean="0">
                  <a:solidFill>
                    <a:schemeClr val="bg1"/>
                  </a:solidFill>
                </a:rPr>
                <a:t>0V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39812" y="4120290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20V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39812" y="458931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10V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39268" y="2660900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5</a:t>
              </a:r>
              <a:r>
                <a:rPr lang="en-US" sz="1200" dirty="0" smtClean="0">
                  <a:solidFill>
                    <a:schemeClr val="bg1"/>
                  </a:solidFill>
                </a:rPr>
                <a:t>0V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76300" y="5072251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HV = 0V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120" y="166237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*3B0000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1930" y="266090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R1 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5800" y="335219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36V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655135" y="3492733"/>
            <a:ext cx="460859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237005" y="2883636"/>
            <a:ext cx="3" cy="310852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7575" y="3659430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R1 Beams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Closed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688978" y="3313785"/>
            <a:ext cx="5987" cy="357897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99503" y="3083355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41V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151016" y="3236975"/>
            <a:ext cx="460859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384384" y="1316725"/>
            <a:ext cx="61160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11069" y="1070504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17</a:t>
            </a:r>
            <a:r>
              <a:rPr lang="el-GR" sz="1000" dirty="0" smtClean="0">
                <a:solidFill>
                  <a:schemeClr val="bg1"/>
                </a:solidFill>
              </a:rPr>
              <a:t>μ</a:t>
            </a:r>
            <a:r>
              <a:rPr lang="en-US" sz="1000" dirty="0" smtClean="0">
                <a:solidFill>
                  <a:schemeClr val="bg1"/>
                </a:solidFill>
              </a:rPr>
              <a:t>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2421319" y="1316725"/>
            <a:ext cx="1958656" cy="1"/>
          </a:xfrm>
          <a:prstGeom prst="line">
            <a:avLst/>
          </a:prstGeom>
          <a:ln w="12700">
            <a:solidFill>
              <a:schemeClr val="bg1"/>
            </a:solidFill>
            <a:prstDash val="sysDot"/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82478" y="1065304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50</a:t>
            </a:r>
            <a:r>
              <a:rPr lang="el-GR" sz="1000" dirty="0" smtClean="0">
                <a:solidFill>
                  <a:schemeClr val="bg1"/>
                </a:solidFill>
              </a:rPr>
              <a:t>μ</a:t>
            </a:r>
            <a:r>
              <a:rPr lang="en-US" sz="1000" dirty="0" smtClean="0">
                <a:solidFill>
                  <a:schemeClr val="bg1"/>
                </a:solidFill>
              </a:rPr>
              <a:t>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038739" y="1055886"/>
            <a:ext cx="334123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81427" y="840074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T = 85</a:t>
            </a:r>
            <a:r>
              <a:rPr lang="el-GR" sz="1000" dirty="0" smtClean="0">
                <a:solidFill>
                  <a:schemeClr val="bg1"/>
                </a:solidFill>
              </a:rPr>
              <a:t>μ</a:t>
            </a:r>
            <a:r>
              <a:rPr lang="en-US" sz="1000" dirty="0" smtClean="0">
                <a:solidFill>
                  <a:schemeClr val="bg1"/>
                </a:solidFill>
              </a:rPr>
              <a:t>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80430" y="2735552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R1 OFF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273940" y="2958288"/>
            <a:ext cx="3" cy="310852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74632" y="166915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*000000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6294" y="2291567"/>
            <a:ext cx="15734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Cycling Conditions:</a:t>
            </a:r>
          </a:p>
          <a:p>
            <a:r>
              <a:rPr lang="en-US" sz="1200" dirty="0" smtClean="0"/>
              <a:t>VDD = 3.7V</a:t>
            </a:r>
          </a:p>
          <a:p>
            <a:r>
              <a:rPr lang="en-US" sz="1200" dirty="0" smtClean="0"/>
              <a:t>VDDIO = 1.8V</a:t>
            </a:r>
          </a:p>
          <a:p>
            <a:r>
              <a:rPr lang="en-US" sz="1200" dirty="0" smtClean="0"/>
              <a:t>Fosc = 50MHz</a:t>
            </a:r>
          </a:p>
          <a:p>
            <a:r>
              <a:rPr lang="en-US" sz="1200" dirty="0" smtClean="0"/>
              <a:t>Fsclk = 5MHz</a:t>
            </a:r>
          </a:p>
          <a:p>
            <a:r>
              <a:rPr lang="en-US" sz="1200" dirty="0" smtClean="0"/>
              <a:t>CP trim = 40.25V</a:t>
            </a:r>
          </a:p>
          <a:p>
            <a:r>
              <a:rPr lang="en-US" sz="1200" dirty="0" smtClean="0"/>
              <a:t>DVA OFF</a:t>
            </a:r>
          </a:p>
          <a:p>
            <a:r>
              <a:rPr lang="en-US" sz="1200" dirty="0" smtClean="0"/>
              <a:t>Cal OFF</a:t>
            </a:r>
          </a:p>
          <a:p>
            <a:r>
              <a:rPr lang="en-US" sz="1200" dirty="0" smtClean="0"/>
              <a:t>Duty = “25%”</a:t>
            </a:r>
          </a:p>
          <a:p>
            <a:r>
              <a:rPr lang="en-US" sz="1200" dirty="0" smtClean="0"/>
              <a:t>Fcyc = 12kHz</a:t>
            </a:r>
          </a:p>
          <a:p>
            <a:r>
              <a:rPr lang="en-US" sz="1200" dirty="0" smtClean="0"/>
              <a:t>T = room temp.</a:t>
            </a:r>
          </a:p>
          <a:p>
            <a:endParaRPr lang="en-US" sz="1200" dirty="0"/>
          </a:p>
          <a:p>
            <a:r>
              <a:rPr lang="en-US" sz="1200" dirty="0" smtClean="0"/>
              <a:t>Vtestout = HV/20</a:t>
            </a:r>
          </a:p>
        </p:txBody>
      </p:sp>
    </p:spTree>
    <p:extLst>
      <p:ext uri="{BB962C8B-B14F-4D97-AF65-F5344CB8AC3E}">
        <p14:creationId xmlns:p14="http://schemas.microsoft.com/office/powerpoint/2010/main" xmlns="" val="15386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HV Waveform for Method 3 Bank 2 Cycling</a:t>
            </a:r>
            <a:br>
              <a:rPr lang="en-US" dirty="0" smtClean="0"/>
            </a:br>
            <a:r>
              <a:rPr lang="en-US" dirty="0" smtClean="0"/>
              <a:t>T7.1.1 4M5CB-19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D53A6C-D6C1-7B48-96B4-A1AED304F1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0588" y="779055"/>
            <a:ext cx="1573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Method 3: Repeating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003B00 </a:t>
            </a:r>
            <a:r>
              <a:rPr lang="en-US" sz="1200" dirty="0" smtClean="0"/>
              <a:t>(ON)</a:t>
            </a:r>
          </a:p>
          <a:p>
            <a:r>
              <a:rPr lang="en-US" sz="1200" dirty="0" smtClean="0"/>
              <a:t>Wait 17us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000000 </a:t>
            </a:r>
            <a:r>
              <a:rPr lang="en-US" sz="1200" dirty="0" smtClean="0"/>
              <a:t>(OFF)</a:t>
            </a:r>
          </a:p>
          <a:p>
            <a:r>
              <a:rPr lang="en-US" sz="1200" dirty="0" smtClean="0"/>
              <a:t>Wait 50us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-1" y="774460"/>
            <a:ext cx="7568135" cy="5668658"/>
            <a:chOff x="-1" y="774460"/>
            <a:chExt cx="7568135" cy="5668658"/>
          </a:xfrm>
        </p:grpSpPr>
        <p:grpSp>
          <p:nvGrpSpPr>
            <p:cNvPr id="3" name="Group 2"/>
            <p:cNvGrpSpPr/>
            <p:nvPr/>
          </p:nvGrpSpPr>
          <p:grpSpPr>
            <a:xfrm>
              <a:off x="-1" y="774460"/>
              <a:ext cx="7568135" cy="5668658"/>
              <a:chOff x="-1" y="774460"/>
              <a:chExt cx="7568135" cy="5668658"/>
            </a:xfrm>
          </p:grpSpPr>
          <p:pic>
            <p:nvPicPr>
              <p:cNvPr id="8195" name="Picture 3" descr="\\wispryinc.net\dfs\Share\_Employee_Folders\Dana\Scope Data\cycling_method3_bank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774460"/>
                <a:ext cx="7558211" cy="5668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17020" y="1316725"/>
                <a:ext cx="3754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sclk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7020" y="2107439"/>
                <a:ext cx="4171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data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7020" y="2990754"/>
                <a:ext cx="5629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testout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39812" y="3152001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40V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139812" y="3651266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39812" y="4120290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20V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39812" y="4589314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10V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39268" y="2660900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5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76300" y="5072251"/>
                <a:ext cx="679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HV = 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21997" y="1662370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*003B00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4634" y="26609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21958" y="3352190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36V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2802888" y="3492733"/>
              <a:ext cx="460859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359710" y="2883636"/>
              <a:ext cx="3" cy="31085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30280" y="3659430"/>
              <a:ext cx="7473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Beams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Closed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83" y="3313785"/>
              <a:ext cx="5987" cy="35789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99503" y="3083355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41V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3151016" y="3236975"/>
              <a:ext cx="460859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425670" y="1316725"/>
              <a:ext cx="6116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511069" y="1070504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17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2421319" y="1316725"/>
              <a:ext cx="1958656" cy="1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82478" y="1065304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50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1038739" y="1055886"/>
              <a:ext cx="334123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281427" y="840074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T = 85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03135" y="2735552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2396645" y="2958288"/>
              <a:ext cx="3" cy="31085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5336" y="1669152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*000000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56294" y="2291567"/>
            <a:ext cx="15734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Cycling Conditions:</a:t>
            </a:r>
          </a:p>
          <a:p>
            <a:r>
              <a:rPr lang="en-US" sz="1200" dirty="0" smtClean="0"/>
              <a:t>VDD = 3.7V</a:t>
            </a:r>
          </a:p>
          <a:p>
            <a:r>
              <a:rPr lang="en-US" sz="1200" dirty="0" smtClean="0"/>
              <a:t>VDDIO = 1.8V</a:t>
            </a:r>
          </a:p>
          <a:p>
            <a:r>
              <a:rPr lang="en-US" sz="1200" dirty="0" smtClean="0"/>
              <a:t>Fosc = 50MHz</a:t>
            </a:r>
          </a:p>
          <a:p>
            <a:r>
              <a:rPr lang="en-US" sz="1200" dirty="0" smtClean="0"/>
              <a:t>Fsclk = 5MHz</a:t>
            </a:r>
          </a:p>
          <a:p>
            <a:r>
              <a:rPr lang="en-US" sz="1200" dirty="0" smtClean="0"/>
              <a:t>CP trim = 40.25V</a:t>
            </a:r>
          </a:p>
          <a:p>
            <a:r>
              <a:rPr lang="en-US" sz="1200" dirty="0" smtClean="0"/>
              <a:t>DVA OFF</a:t>
            </a:r>
          </a:p>
          <a:p>
            <a:r>
              <a:rPr lang="en-US" sz="1200" dirty="0" smtClean="0"/>
              <a:t>Cal OFF</a:t>
            </a:r>
          </a:p>
          <a:p>
            <a:r>
              <a:rPr lang="en-US" sz="1200" dirty="0" smtClean="0"/>
              <a:t>Duty = “25%”</a:t>
            </a:r>
          </a:p>
          <a:p>
            <a:r>
              <a:rPr lang="en-US" sz="1200" dirty="0" smtClean="0"/>
              <a:t>Fcyc = 12kHz</a:t>
            </a:r>
          </a:p>
          <a:p>
            <a:r>
              <a:rPr lang="en-US" sz="1200" dirty="0" smtClean="0"/>
              <a:t>T = room temp.</a:t>
            </a:r>
          </a:p>
          <a:p>
            <a:endParaRPr lang="en-US" sz="1200" dirty="0"/>
          </a:p>
          <a:p>
            <a:r>
              <a:rPr lang="en-US" sz="1200" dirty="0" smtClean="0"/>
              <a:t>Vtestout = HV/20</a:t>
            </a:r>
          </a:p>
        </p:txBody>
      </p:sp>
    </p:spTree>
    <p:extLst>
      <p:ext uri="{BB962C8B-B14F-4D97-AF65-F5344CB8AC3E}">
        <p14:creationId xmlns:p14="http://schemas.microsoft.com/office/powerpoint/2010/main" xmlns="" val="12843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HV Waveform for Method 3 Bank 3 Cycling</a:t>
            </a:r>
            <a:br>
              <a:rPr lang="en-US" dirty="0" smtClean="0"/>
            </a:br>
            <a:r>
              <a:rPr lang="en-US" dirty="0" smtClean="0"/>
              <a:t>T7.1.1 4M5CB-19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D53A6C-D6C1-7B48-96B4-A1AED304F1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0588" y="779055"/>
            <a:ext cx="1573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Method 3: Repeating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00003B </a:t>
            </a:r>
            <a:r>
              <a:rPr lang="en-US" sz="1200" dirty="0" smtClean="0"/>
              <a:t>(ON)</a:t>
            </a:r>
          </a:p>
          <a:p>
            <a:r>
              <a:rPr lang="en-US" sz="1200" dirty="0" smtClean="0"/>
              <a:t>Wait 17us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000000 </a:t>
            </a:r>
            <a:r>
              <a:rPr lang="en-US" sz="1200" dirty="0" smtClean="0"/>
              <a:t>(OFF)</a:t>
            </a:r>
          </a:p>
          <a:p>
            <a:r>
              <a:rPr lang="en-US" sz="1200" dirty="0" smtClean="0"/>
              <a:t>Wait 50us</a:t>
            </a:r>
            <a:endParaRPr lang="en-US" sz="1200" dirty="0"/>
          </a:p>
        </p:txBody>
      </p:sp>
      <p:grpSp>
        <p:nvGrpSpPr>
          <p:cNvPr id="9216" name="Group 9215"/>
          <p:cNvGrpSpPr/>
          <p:nvPr/>
        </p:nvGrpSpPr>
        <p:grpSpPr>
          <a:xfrm>
            <a:off x="0" y="765176"/>
            <a:ext cx="7570588" cy="5677941"/>
            <a:chOff x="0" y="765176"/>
            <a:chExt cx="7570588" cy="5677941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765176"/>
              <a:ext cx="7570588" cy="5677941"/>
              <a:chOff x="0" y="765176"/>
              <a:chExt cx="7570588" cy="5677941"/>
            </a:xfrm>
          </p:grpSpPr>
          <p:pic>
            <p:nvPicPr>
              <p:cNvPr id="9218" name="Picture 2" descr="\\wispryinc.net\dfs\Share\_Employee_Folders\Dana\Scope Data\cycling_method3_bank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65176"/>
                <a:ext cx="7570588" cy="56779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17020" y="1316725"/>
                <a:ext cx="3754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sclk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7020" y="2107439"/>
                <a:ext cx="4171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data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7020" y="2990754"/>
                <a:ext cx="5629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testout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39812" y="3152001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40V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39812" y="3651266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39812" y="4120290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20V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39812" y="4581150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10V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39268" y="2660900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5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876300" y="5072251"/>
                <a:ext cx="679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HV = 0V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204659" y="1662370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*00003B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22789" y="26609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6008" y="3352190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36V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3225343" y="3492733"/>
              <a:ext cx="460859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697865" y="2883636"/>
              <a:ext cx="3" cy="31085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68435" y="3659430"/>
              <a:ext cx="7473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Beams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Closed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149838" y="3313785"/>
              <a:ext cx="5987" cy="35789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991528" y="3083355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41V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3343041" y="3236975"/>
              <a:ext cx="460859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1732910" y="1316725"/>
              <a:ext cx="611600" cy="1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818309" y="1070504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17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2728559" y="1316725"/>
              <a:ext cx="1958656" cy="1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489718" y="1065304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50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1345979" y="1055886"/>
              <a:ext cx="334123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588667" y="840074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T = 85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41290" y="2735552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2728557" y="2958288"/>
              <a:ext cx="3" cy="31085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194171" y="1669152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*000000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556294" y="2291567"/>
            <a:ext cx="15734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Cycling Conditions:</a:t>
            </a:r>
          </a:p>
          <a:p>
            <a:r>
              <a:rPr lang="en-US" sz="1200" dirty="0" smtClean="0"/>
              <a:t>VDD = 3.7V</a:t>
            </a:r>
          </a:p>
          <a:p>
            <a:r>
              <a:rPr lang="en-US" sz="1200" dirty="0" smtClean="0"/>
              <a:t>VDDIO = 1.8V</a:t>
            </a:r>
          </a:p>
          <a:p>
            <a:r>
              <a:rPr lang="en-US" sz="1200" dirty="0" smtClean="0"/>
              <a:t>Fosc = 50MHz</a:t>
            </a:r>
          </a:p>
          <a:p>
            <a:r>
              <a:rPr lang="en-US" sz="1200" dirty="0" smtClean="0"/>
              <a:t>Fsclk = 5MHz</a:t>
            </a:r>
          </a:p>
          <a:p>
            <a:r>
              <a:rPr lang="en-US" sz="1200" dirty="0" smtClean="0"/>
              <a:t>CP trim = 40.25V</a:t>
            </a:r>
          </a:p>
          <a:p>
            <a:r>
              <a:rPr lang="en-US" sz="1200" dirty="0" smtClean="0"/>
              <a:t>DVA OFF</a:t>
            </a:r>
          </a:p>
          <a:p>
            <a:r>
              <a:rPr lang="en-US" sz="1200" dirty="0" smtClean="0"/>
              <a:t>Cal OFF</a:t>
            </a:r>
          </a:p>
          <a:p>
            <a:r>
              <a:rPr lang="en-US" sz="1200" dirty="0" smtClean="0"/>
              <a:t>Duty = “25%”</a:t>
            </a:r>
          </a:p>
          <a:p>
            <a:r>
              <a:rPr lang="en-US" sz="1200" dirty="0" smtClean="0"/>
              <a:t>Fcyc = 12kHz</a:t>
            </a:r>
          </a:p>
          <a:p>
            <a:r>
              <a:rPr lang="en-US" sz="1200" dirty="0" smtClean="0"/>
              <a:t>T = room temp.</a:t>
            </a:r>
          </a:p>
          <a:p>
            <a:endParaRPr lang="en-US" sz="1200" dirty="0"/>
          </a:p>
          <a:p>
            <a:r>
              <a:rPr lang="en-US" sz="1200" dirty="0" smtClean="0"/>
              <a:t>Vtestout = HV/20</a:t>
            </a:r>
          </a:p>
        </p:txBody>
      </p:sp>
    </p:spTree>
    <p:extLst>
      <p:ext uri="{BB962C8B-B14F-4D97-AF65-F5344CB8AC3E}">
        <p14:creationId xmlns:p14="http://schemas.microsoft.com/office/powerpoint/2010/main" xmlns="" val="12843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7172"/>
          <p:cNvGrpSpPr/>
          <p:nvPr/>
        </p:nvGrpSpPr>
        <p:grpSpPr>
          <a:xfrm>
            <a:off x="0" y="765176"/>
            <a:ext cx="7570588" cy="5677941"/>
            <a:chOff x="0" y="765176"/>
            <a:chExt cx="7570588" cy="5677941"/>
          </a:xfrm>
        </p:grpSpPr>
        <p:pic>
          <p:nvPicPr>
            <p:cNvPr id="10242" name="Picture 2" descr="\\wispryinc.net\dfs\Share\_Employee_Folders\Dana\Scope Data\cycling_method2_sclk_100khz_delay_100us_test_out_d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5176"/>
              <a:ext cx="7570588" cy="5677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115550" y="1700775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*3B0000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62930" y="2668594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R1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253" y="3275380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38V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1262930" y="3390595"/>
              <a:ext cx="275075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2257672" y="1313533"/>
              <a:ext cx="432483" cy="3192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29295" y="1086295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100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11875" y="1700775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*003B00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605" y="1685360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*00003B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538005" y="2894205"/>
              <a:ext cx="1" cy="33748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49515" y="2660900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2228928" y="2888700"/>
              <a:ext cx="1" cy="33748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868228" y="250728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786794" y="2899494"/>
              <a:ext cx="1" cy="33748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58255" y="2669107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R1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4112668" y="2786507"/>
              <a:ext cx="0" cy="41219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79768" y="2493875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6381543" y="2886089"/>
              <a:ext cx="1" cy="33748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069795" y="2655702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726382" y="2755485"/>
              <a:ext cx="0" cy="42981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598920" y="3404495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35V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1982597" y="3519710"/>
              <a:ext cx="275075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154515" y="3465646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34V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3538192" y="3580861"/>
              <a:ext cx="275075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HV Waveform for Method 2-ish Cycling</a:t>
            </a:r>
            <a:br>
              <a:rPr lang="en-US" dirty="0" smtClean="0"/>
            </a:br>
            <a:r>
              <a:rPr lang="en-US" dirty="0" smtClean="0"/>
              <a:t>T7.1.1 4M5CB-19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D53A6C-D6C1-7B48-96B4-A1AED304F1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0588" y="779055"/>
            <a:ext cx="157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Method </a:t>
            </a:r>
            <a:r>
              <a:rPr lang="en-US" sz="1200" dirty="0" smtClean="0"/>
              <a:t>2: </a:t>
            </a:r>
            <a:r>
              <a:rPr lang="en-US" sz="1200" dirty="0"/>
              <a:t>Repeating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3B0000</a:t>
            </a:r>
            <a:endParaRPr lang="en-US" sz="1200" dirty="0" smtClean="0"/>
          </a:p>
          <a:p>
            <a:r>
              <a:rPr lang="en-US" sz="1200" dirty="0" smtClean="0"/>
              <a:t>Wait 19us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003B00</a:t>
            </a:r>
            <a:endParaRPr lang="en-US" sz="1200" dirty="0" smtClean="0"/>
          </a:p>
          <a:p>
            <a:r>
              <a:rPr lang="en-US" sz="1200" dirty="0" smtClean="0"/>
              <a:t>Wait 19us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00003B</a:t>
            </a:r>
            <a:endParaRPr lang="en-US" sz="1200" dirty="0"/>
          </a:p>
          <a:p>
            <a:r>
              <a:rPr lang="en-US" sz="1200" dirty="0"/>
              <a:t>Wait 19us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25646" y="141614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sclk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020" y="2107439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020" y="289133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DC coupled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testout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9812" y="315200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40V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9812" y="365126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  <a:r>
              <a:rPr lang="en-US" sz="1200" dirty="0" smtClean="0">
                <a:solidFill>
                  <a:schemeClr val="bg1"/>
                </a:solidFill>
              </a:rPr>
              <a:t>0V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9812" y="412029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20V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9812" y="4589314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9268" y="266090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5</a:t>
            </a:r>
            <a:r>
              <a:rPr lang="en-US" sz="1200" dirty="0" smtClean="0">
                <a:solidFill>
                  <a:schemeClr val="bg1"/>
                </a:solidFill>
              </a:rPr>
              <a:t>0V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300" y="507225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HV = 0V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56294" y="2291567"/>
            <a:ext cx="15734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Cycling Conditions:</a:t>
            </a:r>
          </a:p>
          <a:p>
            <a:r>
              <a:rPr lang="en-US" sz="1200" dirty="0" smtClean="0"/>
              <a:t>VDD = 3.7V</a:t>
            </a:r>
          </a:p>
          <a:p>
            <a:r>
              <a:rPr lang="en-US" sz="1200" dirty="0" smtClean="0"/>
              <a:t>VDDIO = 1.8V</a:t>
            </a:r>
          </a:p>
          <a:p>
            <a:r>
              <a:rPr lang="en-US" sz="1200" dirty="0" smtClean="0"/>
              <a:t>Fosc = 50MHz</a:t>
            </a:r>
          </a:p>
          <a:p>
            <a:r>
              <a:rPr lang="en-US" sz="1200" dirty="0" smtClean="0"/>
              <a:t>Fsclk = 100kHz</a:t>
            </a:r>
          </a:p>
          <a:p>
            <a:r>
              <a:rPr lang="en-US" sz="1200" dirty="0" smtClean="0"/>
              <a:t>CP trim = 40.25V</a:t>
            </a:r>
          </a:p>
          <a:p>
            <a:r>
              <a:rPr lang="en-US" sz="1200" dirty="0" smtClean="0"/>
              <a:t>DVA OFF</a:t>
            </a:r>
          </a:p>
          <a:p>
            <a:r>
              <a:rPr lang="en-US" sz="1200" dirty="0" smtClean="0"/>
              <a:t>Cal OFF</a:t>
            </a:r>
          </a:p>
          <a:p>
            <a:r>
              <a:rPr lang="en-US" sz="1200" dirty="0" smtClean="0"/>
              <a:t>T = room temp.</a:t>
            </a:r>
          </a:p>
          <a:p>
            <a:endParaRPr lang="en-US" sz="1200" dirty="0"/>
          </a:p>
          <a:p>
            <a:r>
              <a:rPr lang="en-US" sz="1200" dirty="0" smtClean="0"/>
              <a:t>Vtestout = HV/20</a:t>
            </a:r>
          </a:p>
        </p:txBody>
      </p:sp>
    </p:spTree>
    <p:extLst>
      <p:ext uri="{BB962C8B-B14F-4D97-AF65-F5344CB8AC3E}">
        <p14:creationId xmlns:p14="http://schemas.microsoft.com/office/powerpoint/2010/main" xmlns="" val="8480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HV Waveform for Method 2-ish Cycling</a:t>
            </a:r>
            <a:br>
              <a:rPr lang="en-US" dirty="0" smtClean="0"/>
            </a:br>
            <a:r>
              <a:rPr lang="en-US" dirty="0" smtClean="0"/>
              <a:t>T7.1.1 4M5CB-19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D53A6C-D6C1-7B48-96B4-A1AED304F1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4/23/2015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0588" y="779055"/>
            <a:ext cx="157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Method </a:t>
            </a:r>
            <a:r>
              <a:rPr lang="en-US" sz="1200" dirty="0" smtClean="0"/>
              <a:t>2: </a:t>
            </a:r>
            <a:r>
              <a:rPr lang="en-US" sz="1200" dirty="0"/>
              <a:t>Repeating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3B0000</a:t>
            </a:r>
            <a:endParaRPr lang="en-US" sz="1200" dirty="0" smtClean="0"/>
          </a:p>
          <a:p>
            <a:r>
              <a:rPr lang="en-US" sz="1200" dirty="0" smtClean="0"/>
              <a:t>Wait 19us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003B00</a:t>
            </a:r>
            <a:endParaRPr lang="en-US" sz="1200" dirty="0" smtClean="0"/>
          </a:p>
          <a:p>
            <a:r>
              <a:rPr lang="en-US" sz="1200" dirty="0" smtClean="0"/>
              <a:t>Wait 19us</a:t>
            </a:r>
          </a:p>
          <a:p>
            <a:r>
              <a:rPr lang="en-US" sz="1200" dirty="0" smtClean="0"/>
              <a:t>070201</a:t>
            </a:r>
            <a:r>
              <a:rPr lang="en-US" sz="1200" b="1" dirty="0" smtClean="0"/>
              <a:t>00003B</a:t>
            </a:r>
            <a:endParaRPr lang="en-US" sz="1200" dirty="0"/>
          </a:p>
          <a:p>
            <a:r>
              <a:rPr lang="en-US" sz="1200" dirty="0"/>
              <a:t>Wait 19us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25646" y="133933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sclk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020" y="2107439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020" y="2929735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AC coupled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testout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56294" y="2291567"/>
            <a:ext cx="15734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Cycling Conditions:</a:t>
            </a:r>
          </a:p>
          <a:p>
            <a:r>
              <a:rPr lang="en-US" sz="1200" dirty="0" smtClean="0"/>
              <a:t>VDD = 3.7V</a:t>
            </a:r>
          </a:p>
          <a:p>
            <a:r>
              <a:rPr lang="en-US" sz="1200" dirty="0" smtClean="0"/>
              <a:t>VDDIO = 1.8V</a:t>
            </a:r>
          </a:p>
          <a:p>
            <a:r>
              <a:rPr lang="en-US" sz="1200" dirty="0" smtClean="0"/>
              <a:t>Fosc = 50MHz</a:t>
            </a:r>
          </a:p>
          <a:p>
            <a:r>
              <a:rPr lang="en-US" sz="1200" dirty="0" smtClean="0"/>
              <a:t>Fsclk = 100kHz</a:t>
            </a:r>
          </a:p>
          <a:p>
            <a:r>
              <a:rPr lang="en-US" sz="1200" dirty="0" smtClean="0"/>
              <a:t>CP trim = 40.25V</a:t>
            </a:r>
          </a:p>
          <a:p>
            <a:r>
              <a:rPr lang="en-US" sz="1200" dirty="0" smtClean="0"/>
              <a:t>DVA OFF</a:t>
            </a:r>
          </a:p>
          <a:p>
            <a:r>
              <a:rPr lang="en-US" sz="1200" dirty="0" smtClean="0"/>
              <a:t>Cal OFF</a:t>
            </a:r>
          </a:p>
          <a:p>
            <a:r>
              <a:rPr lang="en-US" sz="1200" dirty="0" smtClean="0"/>
              <a:t>T = room temp.</a:t>
            </a:r>
          </a:p>
          <a:p>
            <a:endParaRPr lang="en-US" sz="1200" dirty="0"/>
          </a:p>
          <a:p>
            <a:r>
              <a:rPr lang="el-GR" sz="1200" dirty="0" smtClean="0"/>
              <a:t>Δ</a:t>
            </a:r>
            <a:r>
              <a:rPr lang="en-US" sz="1200" dirty="0" smtClean="0"/>
              <a:t>Vtestout = </a:t>
            </a:r>
            <a:r>
              <a:rPr lang="el-GR" sz="1200" dirty="0" smtClean="0"/>
              <a:t>Δ</a:t>
            </a:r>
            <a:r>
              <a:rPr lang="en-US" sz="1200" dirty="0" smtClean="0"/>
              <a:t>HV/20</a:t>
            </a:r>
          </a:p>
        </p:txBody>
      </p:sp>
      <p:grpSp>
        <p:nvGrpSpPr>
          <p:cNvPr id="7168" name="Group 7167"/>
          <p:cNvGrpSpPr/>
          <p:nvPr/>
        </p:nvGrpSpPr>
        <p:grpSpPr>
          <a:xfrm>
            <a:off x="3071" y="779054"/>
            <a:ext cx="7552084" cy="5664063"/>
            <a:chOff x="3071" y="779054"/>
            <a:chExt cx="7552084" cy="5664063"/>
          </a:xfrm>
        </p:grpSpPr>
        <p:pic>
          <p:nvPicPr>
            <p:cNvPr id="11266" name="Picture 2" descr="\\wispryinc.net\dfs\Share\_Employee_Folders\Dana\Scope Data\cycling_method2_sclk_100khz_delay_100us_test_out_a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" y="779054"/>
              <a:ext cx="7552084" cy="566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226355" y="5180509"/>
              <a:ext cx="1644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100mV testout = 2V HV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15550" y="1700775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*3B0000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62930" y="2668594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R1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2257672" y="1313533"/>
              <a:ext cx="432483" cy="3192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29295" y="1086295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100</a:t>
              </a:r>
              <a:r>
                <a:rPr lang="el-GR" sz="1000" dirty="0" smtClean="0">
                  <a:solidFill>
                    <a:schemeClr val="bg1"/>
                  </a:solidFill>
                </a:rPr>
                <a:t>μ</a:t>
              </a:r>
              <a:r>
                <a:rPr lang="en-US" sz="1000" dirty="0" smtClean="0">
                  <a:solidFill>
                    <a:schemeClr val="bg1"/>
                  </a:solidFill>
                </a:rPr>
                <a:t>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11875" y="1700775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*003B00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46605" y="1685360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*00003B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538005" y="2894205"/>
              <a:ext cx="1" cy="33748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49515" y="2660900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2228928" y="2888700"/>
              <a:ext cx="1" cy="33748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880710" y="250728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786794" y="2899494"/>
              <a:ext cx="1" cy="33748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458255" y="2669107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R1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4125150" y="2786507"/>
              <a:ext cx="0" cy="26832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479768" y="2493875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R3 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6381543" y="2886089"/>
              <a:ext cx="1" cy="33748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069795" y="2655702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R2 OFF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726382" y="2755485"/>
              <a:ext cx="0" cy="29934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24260" y="3736240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>
                  <a:solidFill>
                    <a:schemeClr val="bg1"/>
                  </a:solidFill>
                </a:rPr>
                <a:t>Δ</a:t>
              </a:r>
              <a:r>
                <a:rPr lang="en-US" sz="1200" dirty="0" smtClean="0">
                  <a:solidFill>
                    <a:schemeClr val="bg1"/>
                  </a:solidFill>
                </a:rPr>
                <a:t>HV = 1.6V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255776" y="3607180"/>
              <a:ext cx="233274" cy="19202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455315" y="4165639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>
                  <a:solidFill>
                    <a:schemeClr val="bg1"/>
                  </a:solidFill>
                </a:rPr>
                <a:t>Δ</a:t>
              </a:r>
              <a:r>
                <a:rPr lang="en-US" sz="1200" dirty="0" smtClean="0">
                  <a:solidFill>
                    <a:schemeClr val="bg1"/>
                  </a:solidFill>
                </a:rPr>
                <a:t>HV = 6V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6149468" y="4036579"/>
              <a:ext cx="233274" cy="19202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66965" y="4172540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>
                  <a:solidFill>
                    <a:schemeClr val="bg1"/>
                  </a:solidFill>
                </a:rPr>
                <a:t>Δ</a:t>
              </a:r>
              <a:r>
                <a:rPr lang="en-US" sz="1200" dirty="0" smtClean="0">
                  <a:solidFill>
                    <a:schemeClr val="bg1"/>
                  </a:solidFill>
                </a:rPr>
                <a:t>HV = 6.4V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3594244" y="4043480"/>
              <a:ext cx="233274" cy="19202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115550" y="4010392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>
                  <a:solidFill>
                    <a:schemeClr val="bg1"/>
                  </a:solidFill>
                </a:rPr>
                <a:t>Δ</a:t>
              </a:r>
              <a:r>
                <a:rPr lang="en-US" sz="1200" dirty="0" smtClean="0">
                  <a:solidFill>
                    <a:schemeClr val="bg1"/>
                  </a:solidFill>
                </a:rPr>
                <a:t>HV = 4.4V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V="1">
              <a:off x="1941323" y="3881332"/>
              <a:ext cx="233274" cy="19202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681213" y="276005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15kHz</a:t>
              </a:r>
            </a:p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Noise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4572000" y="2905157"/>
              <a:ext cx="169394" cy="25127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01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ry Presentation Template 9-2013">
  <a:themeElements>
    <a:clrScheme name="WiSpry">
      <a:dk1>
        <a:srgbClr val="0F153C"/>
      </a:dk1>
      <a:lt1>
        <a:sysClr val="window" lastClr="FFFFFF"/>
      </a:lt1>
      <a:dk2>
        <a:srgbClr val="192049"/>
      </a:dk2>
      <a:lt2>
        <a:srgbClr val="FFFFFF"/>
      </a:lt2>
      <a:accent1>
        <a:srgbClr val="DF6E1F"/>
      </a:accent1>
      <a:accent2>
        <a:srgbClr val="B79244"/>
      </a:accent2>
      <a:accent3>
        <a:srgbClr val="B0BA53"/>
      </a:accent3>
      <a:accent4>
        <a:srgbClr val="BEBEBE"/>
      </a:accent4>
      <a:accent5>
        <a:srgbClr val="34444D"/>
      </a:accent5>
      <a:accent6>
        <a:srgbClr val="9FA4B0"/>
      </a:accent6>
      <a:hlink>
        <a:srgbClr val="DF6E1F"/>
      </a:hlink>
      <a:folHlink>
        <a:srgbClr val="DF6E1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105952</TotalTime>
  <Words>704</Words>
  <Application>Microsoft Office PowerPoint</Application>
  <PresentationFormat>On-screen Show (4:3)</PresentationFormat>
  <Paragraphs>305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WiSpry Presentation Template 9-2013</vt:lpstr>
      <vt:lpstr>HV Waveform for Method 1 Cycling T7.1.1 4M5CB-19 </vt:lpstr>
      <vt:lpstr>HV Waveform for Method 2 Cycling T7.1.1 4M5CB-19 </vt:lpstr>
      <vt:lpstr>HV Waveform for Method 3 Bank 1 Cycling T7.1.1 4M5CB-19 </vt:lpstr>
      <vt:lpstr>HV Waveform for Method 3 Bank 2 Cycling T7.1.1 4M5CB-19 </vt:lpstr>
      <vt:lpstr>HV Waveform for Method 3 Bank 3 Cycling T7.1.1 4M5CB-19 </vt:lpstr>
      <vt:lpstr>HV Waveform for Method 2-ish Cycling T7.1.1 4M5CB-19 </vt:lpstr>
      <vt:lpstr>HV Waveform for Method 2-ish Cycling T7.1.1 4M5CB-19 </vt:lpstr>
    </vt:vector>
  </TitlesOfParts>
  <Company>Wispry inc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</dc:title>
  <dc:creator>Wispry Employee</dc:creator>
  <cp:lastModifiedBy>Andy Tran</cp:lastModifiedBy>
  <cp:revision>1183</cp:revision>
  <cp:lastPrinted>2015-04-21T21:00:36Z</cp:lastPrinted>
  <dcterms:created xsi:type="dcterms:W3CDTF">2013-09-13T15:29:33Z</dcterms:created>
  <dcterms:modified xsi:type="dcterms:W3CDTF">2015-04-23T20:26:27Z</dcterms:modified>
</cp:coreProperties>
</file>