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50" d="100"/>
          <a:sy n="50" d="100"/>
        </p:scale>
        <p:origin x="1428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B7DEE-FC8C-4973-8C97-571C46BA54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A872D9-E33B-494C-A640-D1DA996D56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DA7D6F-85E7-400E-8A7E-8888C9DB8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1A30D9B-9153-4580-958B-5324B2095428}"/>
              </a:ext>
            </a:extLst>
          </p:cNvPr>
          <p:cNvSpPr txBox="1"/>
          <p:nvPr/>
        </p:nvSpPr>
        <p:spPr>
          <a:xfrm>
            <a:off x="7153274" y="0"/>
            <a:ext cx="50387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/>
              <a:t>意大利五鱼村</a:t>
            </a:r>
            <a:endParaRPr lang="en-US" altLang="zh-CN" sz="6000" b="1" dirty="0"/>
          </a:p>
          <a:p>
            <a:pPr algn="r"/>
            <a:r>
              <a:rPr lang="zh-CN" altLang="en-US" sz="3600" b="1" dirty="0"/>
              <a:t>任译轩 五</a:t>
            </a:r>
            <a:r>
              <a:rPr lang="en-US" altLang="zh-CN" sz="3600" b="1" dirty="0"/>
              <a:t>(10)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985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3A557-E634-400B-8286-70198DBA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14021"/>
            <a:ext cx="10364451" cy="1067408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景点概览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AD1C7-5B8A-4682-A3DA-5769CDEA49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85926"/>
            <a:ext cx="10535276" cy="432434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          五渔村位于意大利利古里亚大区</a:t>
            </a:r>
            <a:r>
              <a:rPr lang="en-US" altLang="zh-CN" sz="2800" dirty="0"/>
              <a:t>(Liguria)</a:t>
            </a:r>
            <a:r>
              <a:rPr lang="zh-CN" altLang="en-US" sz="2800" dirty="0"/>
              <a:t>拉斯佩齐亚省海沿岸地区，是蒙特罗索（</a:t>
            </a:r>
            <a:r>
              <a:rPr lang="en-US" altLang="zh-CN" sz="2800" dirty="0" err="1"/>
              <a:t>Monterosso</a:t>
            </a:r>
            <a:r>
              <a:rPr lang="en-US" altLang="zh-CN" sz="2800" dirty="0"/>
              <a:t> al Mare</a:t>
            </a:r>
            <a:r>
              <a:rPr lang="zh-CN" altLang="en-US" sz="2800" dirty="0"/>
              <a:t>）、韦尔纳扎（</a:t>
            </a:r>
            <a:r>
              <a:rPr lang="en-US" altLang="zh-CN" sz="2800" dirty="0" err="1"/>
              <a:t>Vernazza</a:t>
            </a:r>
            <a:r>
              <a:rPr lang="zh-CN" altLang="en-US" sz="2800" dirty="0"/>
              <a:t>）、科尔尼利亚（</a:t>
            </a:r>
            <a:r>
              <a:rPr lang="en-US" altLang="zh-CN" sz="2800" dirty="0" err="1"/>
              <a:t>Corniglia</a:t>
            </a:r>
            <a:r>
              <a:rPr lang="zh-CN" altLang="en-US" sz="2800" dirty="0"/>
              <a:t>）、马纳罗拉（</a:t>
            </a:r>
            <a:r>
              <a:rPr lang="en-US" altLang="zh-CN" sz="2800" dirty="0" err="1"/>
              <a:t>Manarola</a:t>
            </a:r>
            <a:r>
              <a:rPr lang="zh-CN" altLang="en-US" sz="2800" dirty="0"/>
              <a:t>）及里奥马焦雷（</a:t>
            </a:r>
            <a:r>
              <a:rPr lang="en-US" altLang="zh-CN" sz="2800" dirty="0" err="1"/>
              <a:t>Riomaggiore</a:t>
            </a:r>
            <a:r>
              <a:rPr lang="zh-CN" altLang="en-US" sz="2800" dirty="0"/>
              <a:t>）这五个悬崖边上的村镇的统称。</a:t>
            </a:r>
            <a:r>
              <a:rPr lang="en-US" altLang="zh-CN" sz="2800" dirty="0"/>
              <a:t>1997</a:t>
            </a:r>
            <a:r>
              <a:rPr lang="zh-CN" altLang="en-US" sz="2800" dirty="0"/>
              <a:t>年，五村镇和韦内雷港（</a:t>
            </a:r>
            <a:r>
              <a:rPr lang="en-US" altLang="zh-CN" sz="2800" dirty="0" err="1"/>
              <a:t>Portovenere</a:t>
            </a:r>
            <a:r>
              <a:rPr lang="zh-CN" altLang="en-US" sz="2800" dirty="0"/>
              <a:t>）、帕尔马里亚群岛（</a:t>
            </a:r>
            <a:r>
              <a:rPr lang="en-US" altLang="zh-CN" sz="2800" dirty="0" err="1"/>
              <a:t>Palmaria</a:t>
            </a:r>
            <a:r>
              <a:rPr lang="zh-CN" altLang="en-US" sz="2800" dirty="0"/>
              <a:t>）、蒂诺岛（</a:t>
            </a:r>
            <a:r>
              <a:rPr lang="en-US" altLang="zh-CN" sz="2800" dirty="0"/>
              <a:t>Tino</a:t>
            </a:r>
            <a:r>
              <a:rPr lang="zh-CN" altLang="en-US" sz="2800" dirty="0"/>
              <a:t>）、提尼托岛（</a:t>
            </a:r>
            <a:r>
              <a:rPr lang="en-US" altLang="zh-CN" sz="2800" dirty="0" err="1"/>
              <a:t>Tinetto</a:t>
            </a:r>
            <a:r>
              <a:rPr lang="zh-CN" altLang="en-US" sz="2800" dirty="0"/>
              <a:t>）一起被联合国教科文组织列入世界文化遗产名录，</a:t>
            </a:r>
            <a:r>
              <a:rPr lang="en-US" altLang="zh-CN" sz="2800" dirty="0"/>
              <a:t>1999</a:t>
            </a:r>
            <a:r>
              <a:rPr lang="zh-CN" altLang="en-US" sz="2800" dirty="0"/>
              <a:t>年被评为国家公园。</a:t>
            </a:r>
          </a:p>
        </p:txBody>
      </p:sp>
    </p:spTree>
    <p:extLst>
      <p:ext uri="{BB962C8B-B14F-4D97-AF65-F5344CB8AC3E}">
        <p14:creationId xmlns:p14="http://schemas.microsoft.com/office/powerpoint/2010/main" val="248234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7347F-29C6-46BE-8F80-9C0ABB541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102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生活特色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F771D-E8D9-40F4-8A5E-2F9A5B9F0B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957517"/>
            <a:ext cx="10363826" cy="342410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在蒙特罗索，如果去逛集市，你能在那里买到特色食物、当地的酒、衣服和传统工艺品；晚上，酒吧里净是年轻人。人们不需要用手机联系，因为可以在小村的街上随时相遇。在意大利的地中海沿岸，人们吃午饭和晚饭的时间总是很晚，因为夏天的太阳要到八九点才下山。过了午夜，人们还会在海边喝啤酒，和陌生的朋友一起弹吉他、歌唱。</a:t>
            </a:r>
          </a:p>
        </p:txBody>
      </p:sp>
    </p:spTree>
    <p:extLst>
      <p:ext uri="{BB962C8B-B14F-4D97-AF65-F5344CB8AC3E}">
        <p14:creationId xmlns:p14="http://schemas.microsoft.com/office/powerpoint/2010/main" val="71843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DCB70-7C94-4020-BF11-76EEF33D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04193"/>
            <a:ext cx="10364451" cy="8769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文化名人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510BC-0C58-48C1-B7C6-025E75AADE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47124" y="1943100"/>
            <a:ext cx="10363826" cy="36195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历史上，五渔村有诸多的景仰者，画家、自然学家、作家，如英国的雪莱夫妇（妻子玛丽</a:t>
            </a:r>
            <a:r>
              <a:rPr lang="en-US" altLang="zh-CN" sz="2800" dirty="0"/>
              <a:t>·</a:t>
            </a:r>
            <a:r>
              <a:rPr lang="zh-CN" altLang="en-US" sz="2800" dirty="0"/>
              <a:t>雪莱著有</a:t>
            </a:r>
            <a:r>
              <a:rPr lang="en-US" altLang="zh-CN" sz="2800" dirty="0"/>
              <a:t>《</a:t>
            </a:r>
            <a:r>
              <a:rPr lang="zh-CN" altLang="en-US" sz="2800" dirty="0"/>
              <a:t>科学怪人</a:t>
            </a:r>
            <a:r>
              <a:rPr lang="en-US" altLang="zh-CN" sz="2800" dirty="0"/>
              <a:t>》</a:t>
            </a:r>
            <a:r>
              <a:rPr lang="zh-CN" altLang="en-US" sz="2800" dirty="0"/>
              <a:t>）都纷纷追慕到此。 传说，当年雪莱和他的朋友们很可能就是坐船到这里，然后风尘仆仆地在蒙特罗索上岸，并发现了这屋瓦斑斓的五渔村。他们还前往附近修道会的教堂，于高处饱览蜿蜒绵长的海岸线，享用美妙的橄榄油凤尾鱼</a:t>
            </a:r>
          </a:p>
        </p:txBody>
      </p:sp>
    </p:spTree>
    <p:extLst>
      <p:ext uri="{BB962C8B-B14F-4D97-AF65-F5344CB8AC3E}">
        <p14:creationId xmlns:p14="http://schemas.microsoft.com/office/powerpoint/2010/main" val="131445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BC453-3656-4401-A1D6-308CA037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007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主要特产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6ACEAE-56CE-42CC-9D18-B9D3428DF4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19250"/>
            <a:ext cx="10363826" cy="44672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2800" dirty="0"/>
              <a:t>梯田里的主要植物有葡萄、柠檬和橄榄树。葡萄用来酿造以“五渔村”命名的白葡萄酒和夏克特拉酒。它们都注明了酒源控制（</a:t>
            </a:r>
            <a:r>
              <a:rPr lang="en-US" altLang="zh-CN" sz="2800" dirty="0"/>
              <a:t>DOC</a:t>
            </a:r>
            <a:r>
              <a:rPr lang="zh-CN" altLang="en-US" sz="2800" dirty="0"/>
              <a:t>），这是全欧洲优质酒品的标志。</a:t>
            </a:r>
          </a:p>
          <a:p>
            <a:pPr marL="0" indent="0">
              <a:buNone/>
            </a:pPr>
            <a:r>
              <a:rPr lang="zh-CN" altLang="en-US" sz="2800" dirty="0"/>
              <a:t>“夏克特拉”来自当地方言“夏卡”，意为“粉碎的”（指制酒的最后一个环节），意大利语称之为“干的”（</a:t>
            </a:r>
            <a:r>
              <a:rPr lang="en-US" altLang="zh-CN" sz="2800" dirty="0" err="1"/>
              <a:t>passito</a:t>
            </a:r>
            <a:r>
              <a:rPr lang="zh-CN" altLang="en-US" sz="2800" dirty="0"/>
              <a:t>），因为该酒由葡萄干制成。夏克特拉酒最先出现在韦尔纳扎，农民将葡萄筛选后，置入晒架，于荫凉处风干三个月。一年是最小的酿期。这样的佳酿价格昂贵，最好的饮用方式是倒适量于小杯盏，并佐以当地甜点一同享用。以前，每个家庭都要有一瓶藏酒用于重要场合，诸如洗礼、婚礼及葬礼。这代表了她的神奇疗效：数滴玉液，能驱尽无限哀愁！</a:t>
            </a:r>
          </a:p>
        </p:txBody>
      </p:sp>
    </p:spTree>
    <p:extLst>
      <p:ext uri="{BB962C8B-B14F-4D97-AF65-F5344CB8AC3E}">
        <p14:creationId xmlns:p14="http://schemas.microsoft.com/office/powerpoint/2010/main" val="155520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E80C0-E966-44CB-8C72-96F3B9A87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3142342"/>
            <a:ext cx="10364451" cy="11620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主要景点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F75087-F559-4E9B-8E2F-09E0EA353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20616">
            <a:off x="6698899" y="3929669"/>
            <a:ext cx="3638609" cy="24257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19B9E19-53F3-4642-8F9A-6922C73FC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58476">
            <a:off x="6774256" y="518463"/>
            <a:ext cx="3586104" cy="23892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53ECF4-A36B-4D17-9146-47B0C1138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60753">
            <a:off x="2414107" y="417657"/>
            <a:ext cx="3427521" cy="24137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1299EAF-471D-428B-8AF6-051069F82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70698">
            <a:off x="2073209" y="3954632"/>
            <a:ext cx="3530543" cy="220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12544-61ED-46B4-A4CE-24CABB95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07DBE-AAEF-44E7-94BB-03F7FA4AA8A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5"/>
            <a:r>
              <a:rPr lang="zh-CN" altLang="en-US" sz="9000" dirty="0">
                <a:solidFill>
                  <a:srgbClr val="FF0000"/>
                </a:solidFill>
              </a:rPr>
              <a:t>谢谢大家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440178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53</TotalTime>
  <Words>493</Words>
  <Application>Microsoft Office PowerPoint</Application>
  <PresentationFormat>宽屏</PresentationFormat>
  <Paragraphs>13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黑体</vt:lpstr>
      <vt:lpstr>宋体</vt:lpstr>
      <vt:lpstr>Arial</vt:lpstr>
      <vt:lpstr>Tw Cen MT</vt:lpstr>
      <vt:lpstr>水滴</vt:lpstr>
      <vt:lpstr>PowerPoint 演示文稿</vt:lpstr>
      <vt:lpstr>景点概览</vt:lpstr>
      <vt:lpstr>生活特色</vt:lpstr>
      <vt:lpstr>文化名人</vt:lpstr>
      <vt:lpstr>主要特产</vt:lpstr>
      <vt:lpstr>主要景点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 Jerry</dc:creator>
  <cp:lastModifiedBy>Du Jerry</cp:lastModifiedBy>
  <cp:revision>5</cp:revision>
  <dcterms:created xsi:type="dcterms:W3CDTF">2018-09-24T12:07:40Z</dcterms:created>
  <dcterms:modified xsi:type="dcterms:W3CDTF">2018-09-24T13:01:15Z</dcterms:modified>
</cp:coreProperties>
</file>