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4"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showGuides="1">
      <p:cViewPr varScale="1">
        <p:scale>
          <a:sx n="69" d="100"/>
          <a:sy n="69" d="100"/>
        </p:scale>
        <p:origin x="57" y="83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zh-CN" altLang="en-US"/>
              <a:t>单击此处编辑母版标题样式</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60000"/>
                    <a:lumOff val="40000"/>
                  </a:schemeClr>
                </a:solidFill>
              </a:defRPr>
            </a:lvl1pPr>
          </a:lstStyle>
          <a:p>
            <a:fld id="{DB78A697-9D75-4DE8-8C28-1296A6CF43C1}" type="datetimeFigureOut">
              <a:rPr lang="en-US" dirty="0"/>
              <a:t>3/3/2019</a:t>
            </a:fld>
            <a:endParaRPr lang="en-US" dirty="0"/>
          </a:p>
        </p:txBody>
      </p:sp>
      <p:sp>
        <p:nvSpPr>
          <p:cNvPr id="5" name="Footer Placeholder 4"/>
          <p:cNvSpPr>
            <a:spLocks noGrp="1"/>
          </p:cNvSpPr>
          <p:nvPr>
            <p:ph type="ftr" sz="quarter" idx="11"/>
          </p:nvPr>
        </p:nvSpPr>
        <p:spPr>
          <a:xfrm rot="21420000">
            <a:off x="9144" y="4882896"/>
            <a:ext cx="4050792" cy="1197864"/>
          </a:xfrm>
          <a:noFill/>
        </p:spPr>
        <p:txBody>
          <a:bodyPr wrap="square" rtlCol="0">
            <a:spAutoFit/>
          </a:bodyPr>
          <a:lstStyle>
            <a:lvl1pPr>
              <a:defRPr lang="en-US" sz="5400" dirty="0"/>
            </a:lvl1pPr>
          </a:lstStyle>
          <a:p>
            <a:pPr algn="r"/>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60000"/>
              <a:lumOff val="40000"/>
              <a:alpha val="5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CF3075A-B3CA-4308-8288-4AA3FDE33D80}" type="datetimeFigureOut">
              <a:rPr lang="en-US" dirty="0"/>
              <a:t>3/3/2019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C674B8D-FEEF-4ACC-AE11-BD533592BCDC}" type="datetimeFigureOut">
              <a:rPr lang="en-US" dirty="0"/>
              <a:t>3/3/2019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0326006-7E0B-4944-9FC8-8FFECA54B11C}" type="datetimeFigureOut">
              <a:rPr lang="en-US" dirty="0"/>
              <a:t>3/3/2019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B5A3413-B80B-4905-8668-7292F4C8B0D5}" type="datetimeFigureOut">
              <a:rPr lang="en-US" dirty="0"/>
              <a:t>3/3/2019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zh-CN" altLang="en-US"/>
              <a:t>单击此处编辑母版标题样式</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74019662-C6A4-45F9-A235-129F0C1DEF43}" type="datetimeFigureOut">
              <a:rPr lang="en-US" dirty="0"/>
              <a:t>3/3/2019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zh-CN" altLang="en-US"/>
              <a:t>单击此处编辑母版标题样式</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909BB764-976A-4040-BDCA-252C91CEE939}" type="datetimeFigureOut">
              <a:rPr lang="en-US" dirty="0"/>
              <a:t>3/3/2019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14FC935-CE77-4008-BAD9-6108F00BE393}" type="datetimeFigureOut">
              <a:rPr lang="en-US" dirty="0"/>
              <a:t>3/3/2019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4C562D5-4244-4B26-B385-E71032EABECD}" type="datetimeFigureOut">
              <a:rPr lang="en-US" dirty="0"/>
              <a:t>3/3/2019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6DBD967-1B7E-40AA-AAF7-BA98E0E039F7}" type="datetimeFigureOut">
              <a:rPr lang="en-US" dirty="0"/>
              <a:t>3/3/2019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9D1490F-3E6A-4544-9694-22B6007FE3C6}" type="datetimeFigureOut">
              <a:rPr lang="en-US" dirty="0"/>
              <a:t>3/3/2019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AAF9620-38BC-4982-922B-C904A70C41DD}" type="datetimeFigureOut">
              <a:rPr lang="en-US" dirty="0"/>
              <a:t>3/3/2019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Content Placeholder 3"/>
          <p:cNvSpPr>
            <a:spLocks noGrp="1"/>
          </p:cNvSpPr>
          <p:nvPr>
            <p:ph sz="quarter" idx="13"/>
          </p:nvPr>
        </p:nvSpPr>
        <p:spPr>
          <a:xfrm>
            <a:off x="685802" y="2861733"/>
            <a:ext cx="5088712" cy="2512852"/>
          </a:xfrm>
        </p:spPr>
        <p:txBody>
          <a:bodyPr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3" name="Content Placeholder 5"/>
          <p:cNvSpPr>
            <a:spLocks noGrp="1"/>
          </p:cNvSpPr>
          <p:nvPr>
            <p:ph sz="quarter" idx="14"/>
          </p:nvPr>
        </p:nvSpPr>
        <p:spPr>
          <a:xfrm>
            <a:off x="5993969" y="2861733"/>
            <a:ext cx="5088713" cy="2512852"/>
          </a:xfrm>
        </p:spPr>
        <p:txBody>
          <a:bodyPr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2956FC6-E80E-40CB-B83C-A6FFE3EF0BA6}" type="datetimeFigureOut">
              <a:rPr lang="en-US" dirty="0"/>
              <a:t>3/3/2019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CFF863F-52DC-41B2-9D00-5A4E5632AC32}" type="datetimeFigureOut">
              <a:rPr lang="en-US" dirty="0"/>
              <a:t>3/3/2019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B55614-3909-43DC-A067-7F9842F8B81D}" type="datetimeFigureOut">
              <a:rPr lang="en-US" dirty="0"/>
              <a:t>3/3/2019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62829323-6A73-409C-86A6-9EAF0F851121}" type="datetimeFigureOut">
              <a:rPr lang="en-US" dirty="0"/>
              <a:t>3/3/2019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E240176-F1D3-49EC-82F4-0915A3AC4184}" type="datetimeFigureOut">
              <a:rPr lang="en-US" dirty="0"/>
              <a:t>3/3/2019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60000"/>
                    <a:lumOff val="40000"/>
                  </a:schemeClr>
                </a:solidFill>
              </a:defRPr>
            </a:lvl1pPr>
          </a:lstStyle>
          <a:p>
            <a:fld id="{50172865-FBF0-458A-BAFF-4F75173770F5}" type="datetimeFigureOut">
              <a:rPr lang="en-US" dirty="0"/>
              <a:t>3/3/2019</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60000"/>
                    <a:lumOff val="4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60000"/>
                    <a:lumOff val="4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lumMod val="60000"/>
              <a:lumOff val="40000"/>
            </a:schemeClr>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lumMod val="60000"/>
            <a:lumOff val="40000"/>
          </a:schemeClr>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qqtz.com/read-htm-tid-4217290.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3136CA-610B-4625-846D-441F64581322}"/>
              </a:ext>
            </a:extLst>
          </p:cNvPr>
          <p:cNvSpPr>
            <a:spLocks noGrp="1"/>
          </p:cNvSpPr>
          <p:nvPr>
            <p:ph type="ctrTitle"/>
          </p:nvPr>
        </p:nvSpPr>
        <p:spPr>
          <a:xfrm>
            <a:off x="466965" y="386250"/>
            <a:ext cx="7991717" cy="2860137"/>
          </a:xfrm>
        </p:spPr>
        <p:txBody>
          <a:bodyPr>
            <a:normAutofit/>
          </a:bodyPr>
          <a:lstStyle/>
          <a:p>
            <a:r>
              <a:rPr lang="en-US" altLang="zh-CN" sz="7200" dirty="0">
                <a:solidFill>
                  <a:schemeClr val="tx1"/>
                </a:solidFill>
                <a:latin typeface="楷体" panose="02010609060101010101" pitchFamily="49" charset="-122"/>
                <a:ea typeface="楷体" panose="02010609060101010101" pitchFamily="49" charset="-122"/>
              </a:rPr>
              <a:t>9</a:t>
            </a:r>
            <a:r>
              <a:rPr lang="zh-CN" altLang="en-US" sz="7200" dirty="0">
                <a:solidFill>
                  <a:schemeClr val="tx1"/>
                </a:solidFill>
                <a:latin typeface="楷体" panose="02010609060101010101" pitchFamily="49" charset="-122"/>
                <a:ea typeface="楷体" panose="02010609060101010101" pitchFamily="49" charset="-122"/>
              </a:rPr>
              <a:t>蓝盔在行动</a:t>
            </a:r>
          </a:p>
        </p:txBody>
      </p:sp>
      <p:sp>
        <p:nvSpPr>
          <p:cNvPr id="3" name="副标题 2">
            <a:extLst>
              <a:ext uri="{FF2B5EF4-FFF2-40B4-BE49-F238E27FC236}">
                <a16:creationId xmlns:a16="http://schemas.microsoft.com/office/drawing/2014/main" id="{CA328752-D847-4E15-AADA-DDF78CE35D1D}"/>
              </a:ext>
            </a:extLst>
          </p:cNvPr>
          <p:cNvSpPr>
            <a:spLocks noGrp="1"/>
          </p:cNvSpPr>
          <p:nvPr>
            <p:ph type="subTitle" idx="1"/>
          </p:nvPr>
        </p:nvSpPr>
        <p:spPr>
          <a:xfrm>
            <a:off x="983062" y="3505209"/>
            <a:ext cx="9755187" cy="550333"/>
          </a:xfrm>
        </p:spPr>
        <p:txBody>
          <a:bodyPr/>
          <a:lstStyle/>
          <a:p>
            <a:r>
              <a:rPr lang="zh-CN" altLang="en-US" dirty="0">
                <a:solidFill>
                  <a:schemeClr val="tx1"/>
                </a:solidFill>
                <a:latin typeface="楷体" panose="02010609060101010101" pitchFamily="49" charset="-122"/>
                <a:ea typeface="楷体" panose="02010609060101010101" pitchFamily="49" charset="-122"/>
              </a:rPr>
              <a:t>五</a:t>
            </a:r>
            <a:r>
              <a:rPr lang="en-US" altLang="zh-CN" dirty="0">
                <a:solidFill>
                  <a:schemeClr val="tx1"/>
                </a:solidFill>
                <a:latin typeface="楷体" panose="02010609060101010101" pitchFamily="49" charset="-122"/>
                <a:ea typeface="楷体" panose="02010609060101010101" pitchFamily="49" charset="-122"/>
              </a:rPr>
              <a:t>(10) </a:t>
            </a:r>
            <a:r>
              <a:rPr lang="zh-CN" altLang="en-US" dirty="0">
                <a:solidFill>
                  <a:schemeClr val="tx1"/>
                </a:solidFill>
                <a:latin typeface="楷体" panose="02010609060101010101" pitchFamily="49" charset="-122"/>
                <a:ea typeface="楷体" panose="02010609060101010101" pitchFamily="49" charset="-122"/>
              </a:rPr>
              <a:t>任译轩 </a:t>
            </a:r>
            <a:r>
              <a:rPr lang="en-US" altLang="zh-CN" dirty="0">
                <a:solidFill>
                  <a:schemeClr val="tx1"/>
                </a:solidFill>
                <a:latin typeface="楷体" panose="02010609060101010101" pitchFamily="49" charset="-122"/>
                <a:ea typeface="楷体" panose="02010609060101010101" pitchFamily="49" charset="-122"/>
              </a:rPr>
              <a:t>11</a:t>
            </a:r>
            <a:endParaRPr lang="zh-CN" altLang="en-US"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46564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000"/>
                                        <p:tgtEl>
                                          <p:spTgt spid="3">
                                            <p:txEl>
                                              <p:pRg st="0" end="0"/>
                                            </p:txEl>
                                          </p:spTgt>
                                        </p:tgtEl>
                                      </p:cBhvr>
                                    </p:animEffect>
                                    <p:anim calcmode="lin" valueType="num">
                                      <p:cBhvr>
                                        <p:cTn id="15"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3569CC-9076-4B0A-98BF-94E142F56A08}"/>
              </a:ext>
            </a:extLst>
          </p:cNvPr>
          <p:cNvSpPr>
            <a:spLocks noGrp="1"/>
          </p:cNvSpPr>
          <p:nvPr>
            <p:ph type="title"/>
          </p:nvPr>
        </p:nvSpPr>
        <p:spPr>
          <a:xfrm>
            <a:off x="850901" y="742950"/>
            <a:ext cx="10396882" cy="1151965"/>
          </a:xfrm>
        </p:spPr>
        <p:txBody>
          <a:bodyPr>
            <a:noAutofit/>
          </a:bodyPr>
          <a:lstStyle/>
          <a:p>
            <a:r>
              <a:rPr lang="zh-CN" altLang="en-US" sz="4400" dirty="0">
                <a:solidFill>
                  <a:schemeClr val="tx1"/>
                </a:solidFill>
                <a:latin typeface="+mj-ea"/>
              </a:rPr>
              <a:t>联合国维持和平部队</a:t>
            </a:r>
            <a:br>
              <a:rPr lang="zh-CN" altLang="en-US" sz="4400" dirty="0">
                <a:solidFill>
                  <a:schemeClr val="tx1"/>
                </a:solidFill>
                <a:latin typeface="楷体" panose="02010609060101010101" pitchFamily="49" charset="-122"/>
                <a:ea typeface="楷体" panose="02010609060101010101" pitchFamily="49" charset="-122"/>
              </a:rPr>
            </a:br>
            <a:endParaRPr lang="zh-CN" altLang="en-US" sz="4400" dirty="0">
              <a:solidFill>
                <a:schemeClr val="tx1"/>
              </a:solidFill>
              <a:latin typeface="楷体" panose="02010609060101010101" pitchFamily="49" charset="-122"/>
              <a:ea typeface="楷体" panose="02010609060101010101" pitchFamily="49" charset="-122"/>
            </a:endParaRPr>
          </a:p>
        </p:txBody>
      </p:sp>
      <p:sp>
        <p:nvSpPr>
          <p:cNvPr id="3" name="内容占位符 2">
            <a:extLst>
              <a:ext uri="{FF2B5EF4-FFF2-40B4-BE49-F238E27FC236}">
                <a16:creationId xmlns:a16="http://schemas.microsoft.com/office/drawing/2014/main" id="{886705AF-1B16-4560-8C31-E4DC81F6B444}"/>
              </a:ext>
            </a:extLst>
          </p:cNvPr>
          <p:cNvSpPr>
            <a:spLocks noGrp="1"/>
          </p:cNvSpPr>
          <p:nvPr>
            <p:ph sz="quarter" idx="13"/>
          </p:nvPr>
        </p:nvSpPr>
        <p:spPr>
          <a:xfrm>
            <a:off x="338486" y="1562100"/>
            <a:ext cx="8856314" cy="3759199"/>
          </a:xfrm>
        </p:spPr>
        <p:txBody>
          <a:bodyPr>
            <a:normAutofit fontScale="92500" lnSpcReduction="20000"/>
          </a:bodyPr>
          <a:lstStyle/>
          <a:p>
            <a:pPr marL="0" indent="0">
              <a:buClrTx/>
              <a:buNone/>
            </a:pPr>
            <a:r>
              <a:rPr lang="zh-CN" altLang="en-US"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	</a:t>
            </a:r>
            <a:r>
              <a:rPr lang="zh-CN" altLang="en-US" sz="1900" dirty="0">
                <a:latin typeface="+mj-ea"/>
                <a:ea typeface="+mj-ea"/>
              </a:rPr>
              <a:t>联合国维持和平部队是根据有关联合国决议建立的一支跨国界的特种部队，成立于</a:t>
            </a:r>
            <a:r>
              <a:rPr lang="en-US" altLang="zh-CN" sz="1900" dirty="0">
                <a:latin typeface="+mj-ea"/>
                <a:ea typeface="+mj-ea"/>
              </a:rPr>
              <a:t>1956</a:t>
            </a:r>
            <a:r>
              <a:rPr lang="zh-CN" altLang="en-US" sz="1900" dirty="0">
                <a:latin typeface="+mj-ea"/>
                <a:ea typeface="+mj-ea"/>
              </a:rPr>
              <a:t>年苏伊士危机之际。联合国维持和平始于</a:t>
            </a:r>
            <a:r>
              <a:rPr lang="en-US" altLang="zh-CN" sz="1900" dirty="0">
                <a:latin typeface="+mj-ea"/>
                <a:ea typeface="+mj-ea"/>
              </a:rPr>
              <a:t>1948</a:t>
            </a:r>
            <a:r>
              <a:rPr lang="zh-CN" altLang="en-US" sz="1900" dirty="0">
                <a:latin typeface="+mj-ea"/>
                <a:ea typeface="+mj-ea"/>
              </a:rPr>
              <a:t>年</a:t>
            </a:r>
            <a:r>
              <a:rPr lang="en-US" altLang="zh-CN" sz="1900" dirty="0">
                <a:latin typeface="+mj-ea"/>
                <a:ea typeface="+mj-ea"/>
              </a:rPr>
              <a:t>6</a:t>
            </a:r>
            <a:r>
              <a:rPr lang="zh-CN" altLang="en-US" sz="1900" dirty="0">
                <a:latin typeface="+mj-ea"/>
                <a:ea typeface="+mj-ea"/>
              </a:rPr>
              <a:t>月，当时安全理事会授权在中东部署联合国军事观察员。其受联合国大会或安全理事会的委派，活跃于国际上有冲突的地区。特派团的任务是监督以色列与其阿拉伯邻邦之间的</a:t>
            </a:r>
            <a:r>
              <a:rPr lang="en-US" altLang="zh-CN" sz="1900" dirty="0">
                <a:latin typeface="+mj-ea"/>
                <a:ea typeface="+mj-ea"/>
              </a:rPr>
              <a:t>《</a:t>
            </a:r>
            <a:r>
              <a:rPr lang="zh-CN" altLang="en-US" sz="1900" dirty="0">
                <a:latin typeface="+mj-ea"/>
                <a:ea typeface="+mj-ea"/>
              </a:rPr>
              <a:t>停战协定</a:t>
            </a:r>
            <a:r>
              <a:rPr lang="en-US" altLang="zh-CN" sz="1900" dirty="0">
                <a:latin typeface="+mj-ea"/>
                <a:ea typeface="+mj-ea"/>
              </a:rPr>
              <a:t>》——</a:t>
            </a:r>
            <a:r>
              <a:rPr lang="zh-CN" altLang="en-US" sz="1900" dirty="0">
                <a:latin typeface="+mj-ea"/>
                <a:ea typeface="+mj-ea"/>
              </a:rPr>
              <a:t>这一行动被称为联合国停战监督组织。</a:t>
            </a:r>
          </a:p>
          <a:p>
            <a:pPr marL="0" indent="0">
              <a:buClrTx/>
              <a:buNone/>
            </a:pPr>
            <a:r>
              <a:rPr lang="zh-CN" altLang="en-US" sz="1900" dirty="0">
                <a:latin typeface="+mj-ea"/>
                <a:ea typeface="+mj-ea"/>
              </a:rPr>
              <a:t>    </a:t>
            </a:r>
            <a:r>
              <a:rPr lang="en-US" altLang="zh-CN" sz="1900" dirty="0">
                <a:latin typeface="+mj-ea"/>
                <a:ea typeface="+mj-ea"/>
              </a:rPr>
              <a:t>	</a:t>
            </a:r>
            <a:r>
              <a:rPr lang="zh-CN" altLang="en-US" sz="1900" dirty="0">
                <a:latin typeface="+mj-ea"/>
                <a:ea typeface="+mj-ea"/>
              </a:rPr>
              <a:t>自此，联合国已部署了</a:t>
            </a:r>
            <a:r>
              <a:rPr lang="en-US" altLang="zh-CN" sz="1900" dirty="0">
                <a:latin typeface="+mj-ea"/>
                <a:ea typeface="+mj-ea"/>
              </a:rPr>
              <a:t>69</a:t>
            </a:r>
            <a:r>
              <a:rPr lang="zh-CN" altLang="en-US" sz="1900" dirty="0">
                <a:latin typeface="+mj-ea"/>
                <a:ea typeface="+mj-ea"/>
              </a:rPr>
              <a:t>个维持和平行动，其中</a:t>
            </a:r>
            <a:r>
              <a:rPr lang="en-US" altLang="zh-CN" sz="1900" dirty="0">
                <a:latin typeface="+mj-ea"/>
                <a:ea typeface="+mj-ea"/>
              </a:rPr>
              <a:t>56</a:t>
            </a:r>
            <a:r>
              <a:rPr lang="zh-CN" altLang="en-US" sz="1900" dirty="0">
                <a:latin typeface="+mj-ea"/>
                <a:ea typeface="+mj-ea"/>
              </a:rPr>
              <a:t>个是</a:t>
            </a:r>
            <a:r>
              <a:rPr lang="en-US" altLang="zh-CN" sz="1900" dirty="0">
                <a:latin typeface="+mj-ea"/>
                <a:ea typeface="+mj-ea"/>
              </a:rPr>
              <a:t>1988</a:t>
            </a:r>
            <a:r>
              <a:rPr lang="zh-CN" altLang="en-US" sz="1900" dirty="0">
                <a:latin typeface="+mj-ea"/>
                <a:ea typeface="+mj-ea"/>
              </a:rPr>
              <a:t>年以来开展的。近些年，共有数十万名军事人员和数万名联合国警察以及来自超过</a:t>
            </a:r>
            <a:r>
              <a:rPr lang="en-US" altLang="zh-CN" sz="1900" dirty="0">
                <a:latin typeface="+mj-ea"/>
                <a:ea typeface="+mj-ea"/>
              </a:rPr>
              <a:t>120</a:t>
            </a:r>
            <a:r>
              <a:rPr lang="zh-CN" altLang="en-US" sz="1900" dirty="0">
                <a:latin typeface="+mj-ea"/>
                <a:ea typeface="+mj-ea"/>
              </a:rPr>
              <a:t>个国家的文职人员参加了联合国维持和平行动。</a:t>
            </a:r>
          </a:p>
          <a:p>
            <a:pPr marL="0" indent="0">
              <a:buClrTx/>
              <a:buNone/>
            </a:pPr>
            <a:r>
              <a:rPr lang="zh-CN" altLang="en-US" sz="1900" dirty="0">
                <a:latin typeface="+mj-ea"/>
                <a:ea typeface="+mj-ea"/>
              </a:rPr>
              <a:t>    </a:t>
            </a:r>
            <a:r>
              <a:rPr lang="en-US" altLang="zh-CN" sz="1900" dirty="0">
                <a:latin typeface="+mj-ea"/>
                <a:ea typeface="+mj-ea"/>
              </a:rPr>
              <a:t>	</a:t>
            </a:r>
            <a:r>
              <a:rPr lang="zh-CN" altLang="en-US" sz="1900" dirty="0">
                <a:latin typeface="+mj-ea"/>
                <a:ea typeface="+mj-ea"/>
              </a:rPr>
              <a:t>维和部队士兵头戴天蓝色钢盔或蓝色贝雷帽，上有联合国英文缩写“</a:t>
            </a:r>
            <a:r>
              <a:rPr lang="en-US" altLang="zh-CN" sz="1900" dirty="0">
                <a:latin typeface="+mj-ea"/>
                <a:ea typeface="+mj-ea"/>
              </a:rPr>
              <a:t>UN”</a:t>
            </a:r>
            <a:r>
              <a:rPr lang="zh-CN" altLang="en-US" sz="1900" dirty="0">
                <a:latin typeface="+mj-ea"/>
                <a:ea typeface="+mj-ea"/>
              </a:rPr>
              <a:t>，臂章缀有“地球与橄榄枝”图案。凡参加联合国维持和平部队的人员，必须被送到设于北欧四国的训练中心接受特种训练，以熟悉维和部队的职能、宗旨、任务和进行特种军事训练。</a:t>
            </a:r>
          </a:p>
        </p:txBody>
      </p:sp>
      <p:pic>
        <p:nvPicPr>
          <p:cNvPr id="4" name="图片 3">
            <a:extLst>
              <a:ext uri="{FF2B5EF4-FFF2-40B4-BE49-F238E27FC236}">
                <a16:creationId xmlns:a16="http://schemas.microsoft.com/office/drawing/2014/main" id="{75994318-BBA9-4A9C-80DF-03B6DF27C13D}"/>
              </a:ext>
            </a:extLst>
          </p:cNvPr>
          <p:cNvPicPr>
            <a:picLocks noChangeAspect="1"/>
          </p:cNvPicPr>
          <p:nvPr/>
        </p:nvPicPr>
        <p:blipFill>
          <a:blip r:embed="rId2"/>
          <a:stretch>
            <a:fillRect/>
          </a:stretch>
        </p:blipFill>
        <p:spPr>
          <a:xfrm>
            <a:off x="9004300" y="358235"/>
            <a:ext cx="2658441" cy="1588581"/>
          </a:xfrm>
          <a:prstGeom prst="rect">
            <a:avLst/>
          </a:prstGeom>
        </p:spPr>
      </p:pic>
      <p:pic>
        <p:nvPicPr>
          <p:cNvPr id="5" name="图片 4">
            <a:extLst>
              <a:ext uri="{FF2B5EF4-FFF2-40B4-BE49-F238E27FC236}">
                <a16:creationId xmlns:a16="http://schemas.microsoft.com/office/drawing/2014/main" id="{C0008DB8-1DB3-42A2-9203-7984AE9FD3B5}"/>
              </a:ext>
            </a:extLst>
          </p:cNvPr>
          <p:cNvPicPr>
            <a:picLocks noChangeAspect="1"/>
          </p:cNvPicPr>
          <p:nvPr/>
        </p:nvPicPr>
        <p:blipFill>
          <a:blip r:embed="rId3"/>
          <a:stretch>
            <a:fillRect/>
          </a:stretch>
        </p:blipFill>
        <p:spPr>
          <a:xfrm>
            <a:off x="9004300" y="2378616"/>
            <a:ext cx="2658441" cy="2352545"/>
          </a:xfrm>
          <a:prstGeom prst="rect">
            <a:avLst/>
          </a:prstGeom>
        </p:spPr>
      </p:pic>
    </p:spTree>
    <p:extLst>
      <p:ext uri="{BB962C8B-B14F-4D97-AF65-F5344CB8AC3E}">
        <p14:creationId xmlns:p14="http://schemas.microsoft.com/office/powerpoint/2010/main" val="2217457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5"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2000"/>
                                        <p:tgtEl>
                                          <p:spTgt spid="4"/>
                                        </p:tgtEl>
                                      </p:cBhvr>
                                    </p:animEffect>
                                    <p:anim calcmode="lin" valueType="num">
                                      <p:cBhvr>
                                        <p:cTn id="28" dur="2000" fill="hold"/>
                                        <p:tgtEl>
                                          <p:spTgt spid="4"/>
                                        </p:tgtEl>
                                        <p:attrNameLst>
                                          <p:attrName>ppt_w</p:attrName>
                                        </p:attrNameLst>
                                      </p:cBhvr>
                                      <p:tavLst>
                                        <p:tav tm="0" fmla="#ppt_w*sin(2.5*pi*$)">
                                          <p:val>
                                            <p:fltVal val="0"/>
                                          </p:val>
                                        </p:tav>
                                        <p:tav tm="100000">
                                          <p:val>
                                            <p:fltVal val="1"/>
                                          </p:val>
                                        </p:tav>
                                      </p:tavLst>
                                    </p:anim>
                                    <p:anim calcmode="lin" valueType="num">
                                      <p:cBhvr>
                                        <p:cTn id="29"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down)">
                                      <p:cBhvr>
                                        <p:cTn id="34" dur="580">
                                          <p:stCondLst>
                                            <p:cond delay="0"/>
                                          </p:stCondLst>
                                        </p:cTn>
                                        <p:tgtEl>
                                          <p:spTgt spid="5"/>
                                        </p:tgtEl>
                                      </p:cBhvr>
                                    </p:animEffect>
                                    <p:anim calcmode="lin" valueType="num">
                                      <p:cBhvr>
                                        <p:cTn id="3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40" dur="26">
                                          <p:stCondLst>
                                            <p:cond delay="650"/>
                                          </p:stCondLst>
                                        </p:cTn>
                                        <p:tgtEl>
                                          <p:spTgt spid="5"/>
                                        </p:tgtEl>
                                      </p:cBhvr>
                                      <p:to x="100000" y="60000"/>
                                    </p:animScale>
                                    <p:animScale>
                                      <p:cBhvr>
                                        <p:cTn id="41" dur="166" decel="50000">
                                          <p:stCondLst>
                                            <p:cond delay="676"/>
                                          </p:stCondLst>
                                        </p:cTn>
                                        <p:tgtEl>
                                          <p:spTgt spid="5"/>
                                        </p:tgtEl>
                                      </p:cBhvr>
                                      <p:to x="100000" y="100000"/>
                                    </p:animScale>
                                    <p:animScale>
                                      <p:cBhvr>
                                        <p:cTn id="42" dur="26">
                                          <p:stCondLst>
                                            <p:cond delay="1312"/>
                                          </p:stCondLst>
                                        </p:cTn>
                                        <p:tgtEl>
                                          <p:spTgt spid="5"/>
                                        </p:tgtEl>
                                      </p:cBhvr>
                                      <p:to x="100000" y="80000"/>
                                    </p:animScale>
                                    <p:animScale>
                                      <p:cBhvr>
                                        <p:cTn id="43" dur="166" decel="50000">
                                          <p:stCondLst>
                                            <p:cond delay="1338"/>
                                          </p:stCondLst>
                                        </p:cTn>
                                        <p:tgtEl>
                                          <p:spTgt spid="5"/>
                                        </p:tgtEl>
                                      </p:cBhvr>
                                      <p:to x="100000" y="100000"/>
                                    </p:animScale>
                                    <p:animScale>
                                      <p:cBhvr>
                                        <p:cTn id="44" dur="26">
                                          <p:stCondLst>
                                            <p:cond delay="1642"/>
                                          </p:stCondLst>
                                        </p:cTn>
                                        <p:tgtEl>
                                          <p:spTgt spid="5"/>
                                        </p:tgtEl>
                                      </p:cBhvr>
                                      <p:to x="100000" y="90000"/>
                                    </p:animScale>
                                    <p:animScale>
                                      <p:cBhvr>
                                        <p:cTn id="45" dur="166" decel="50000">
                                          <p:stCondLst>
                                            <p:cond delay="1668"/>
                                          </p:stCondLst>
                                        </p:cTn>
                                        <p:tgtEl>
                                          <p:spTgt spid="5"/>
                                        </p:tgtEl>
                                      </p:cBhvr>
                                      <p:to x="100000" y="100000"/>
                                    </p:animScale>
                                    <p:animScale>
                                      <p:cBhvr>
                                        <p:cTn id="46" dur="26">
                                          <p:stCondLst>
                                            <p:cond delay="1808"/>
                                          </p:stCondLst>
                                        </p:cTn>
                                        <p:tgtEl>
                                          <p:spTgt spid="5"/>
                                        </p:tgtEl>
                                      </p:cBhvr>
                                      <p:to x="100000" y="95000"/>
                                    </p:animScale>
                                    <p:animScale>
                                      <p:cBhvr>
                                        <p:cTn id="47"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3E5182-64C7-462C-BF09-F7980CFC70B9}"/>
              </a:ext>
            </a:extLst>
          </p:cNvPr>
          <p:cNvSpPr>
            <a:spLocks noGrp="1"/>
          </p:cNvSpPr>
          <p:nvPr>
            <p:ph type="title"/>
          </p:nvPr>
        </p:nvSpPr>
        <p:spPr>
          <a:xfrm>
            <a:off x="1030909" y="622300"/>
            <a:ext cx="6316042" cy="1244600"/>
          </a:xfrm>
        </p:spPr>
        <p:txBody>
          <a:bodyPr>
            <a:normAutofit fontScale="90000"/>
          </a:bodyPr>
          <a:lstStyle/>
          <a:p>
            <a:r>
              <a:rPr lang="zh-CN" altLang="en-US" sz="6700" baseline="-25000" dirty="0">
                <a:solidFill>
                  <a:srgbClr val="333333"/>
                </a:solidFill>
                <a:latin typeface="arial" panose="020B0604020202020204" pitchFamily="34" charset="0"/>
              </a:rPr>
              <a:t>联合国</a:t>
            </a:r>
            <a:br>
              <a:rPr lang="zh-CN" altLang="en-US" baseline="-25000" dirty="0">
                <a:solidFill>
                  <a:srgbClr val="333333"/>
                </a:solidFill>
                <a:latin typeface="arial" panose="020B0604020202020204" pitchFamily="34" charset="0"/>
              </a:rPr>
            </a:br>
            <a:endParaRPr lang="zh-CN" altLang="en-US" dirty="0"/>
          </a:p>
        </p:txBody>
      </p:sp>
      <p:sp>
        <p:nvSpPr>
          <p:cNvPr id="3" name="内容占位符 2">
            <a:extLst>
              <a:ext uri="{FF2B5EF4-FFF2-40B4-BE49-F238E27FC236}">
                <a16:creationId xmlns:a16="http://schemas.microsoft.com/office/drawing/2014/main" id="{C7C65F02-7C2B-429D-A6DE-8FFF07DFE2E5}"/>
              </a:ext>
            </a:extLst>
          </p:cNvPr>
          <p:cNvSpPr>
            <a:spLocks noGrp="1"/>
          </p:cNvSpPr>
          <p:nvPr>
            <p:ph sz="quarter" idx="13"/>
          </p:nvPr>
        </p:nvSpPr>
        <p:spPr>
          <a:xfrm>
            <a:off x="228601" y="1784350"/>
            <a:ext cx="9804399" cy="3829050"/>
          </a:xfrm>
        </p:spPr>
        <p:txBody>
          <a:bodyPr>
            <a:normAutofit fontScale="70000" lnSpcReduction="20000"/>
          </a:bodyPr>
          <a:lstStyle/>
          <a:p>
            <a:pPr marL="0" indent="0">
              <a:buNone/>
            </a:pPr>
            <a:r>
              <a:rPr lang="en-US" altLang="zh-CN" sz="2300" dirty="0">
                <a:latin typeface="arial" panose="020B0604020202020204" pitchFamily="34" charset="0"/>
              </a:rPr>
              <a:t>	</a:t>
            </a:r>
            <a:r>
              <a:rPr lang="zh-CN" altLang="en-US" sz="2300" dirty="0">
                <a:latin typeface="arial" panose="020B0604020202020204" pitchFamily="34" charset="0"/>
              </a:rPr>
              <a:t>是第二次世界大战后成立的国际组织，是一个由主权国家组成的国际组织。</a:t>
            </a:r>
            <a:r>
              <a:rPr lang="en-US" altLang="zh-CN" sz="2300" dirty="0">
                <a:latin typeface="arial" panose="020B0604020202020204" pitchFamily="34" charset="0"/>
              </a:rPr>
              <a:t>1945</a:t>
            </a:r>
            <a:r>
              <a:rPr lang="zh-CN" altLang="en-US" sz="2300" dirty="0">
                <a:latin typeface="arial" panose="020B0604020202020204" pitchFamily="34" charset="0"/>
              </a:rPr>
              <a:t>年</a:t>
            </a:r>
            <a:r>
              <a:rPr lang="en-US" altLang="zh-CN" sz="2300" dirty="0">
                <a:latin typeface="arial" panose="020B0604020202020204" pitchFamily="34" charset="0"/>
              </a:rPr>
              <a:t>10</a:t>
            </a:r>
            <a:r>
              <a:rPr lang="zh-CN" altLang="en-US" sz="2300" dirty="0">
                <a:latin typeface="arial" panose="020B0604020202020204" pitchFamily="34" charset="0"/>
              </a:rPr>
              <a:t>月</a:t>
            </a:r>
            <a:r>
              <a:rPr lang="en-US" altLang="zh-CN" sz="2300" dirty="0">
                <a:latin typeface="arial" panose="020B0604020202020204" pitchFamily="34" charset="0"/>
              </a:rPr>
              <a:t>24</a:t>
            </a:r>
            <a:r>
              <a:rPr lang="zh-CN" altLang="en-US" sz="2300" dirty="0">
                <a:latin typeface="arial" panose="020B0604020202020204" pitchFamily="34" charset="0"/>
              </a:rPr>
              <a:t>日，在美国旧金山签订生效的</a:t>
            </a:r>
            <a:r>
              <a:rPr lang="en-US" altLang="zh-CN" sz="2300" dirty="0">
                <a:latin typeface="arial" panose="020B0604020202020204" pitchFamily="34" charset="0"/>
              </a:rPr>
              <a:t>《</a:t>
            </a:r>
            <a:r>
              <a:rPr lang="zh-CN" altLang="en-US" sz="2300" dirty="0">
                <a:latin typeface="arial" panose="020B0604020202020204" pitchFamily="34" charset="0"/>
              </a:rPr>
              <a:t>联合国宪章</a:t>
            </a:r>
            <a:r>
              <a:rPr lang="en-US" altLang="zh-CN" sz="2300" dirty="0">
                <a:latin typeface="arial" panose="020B0604020202020204" pitchFamily="34" charset="0"/>
              </a:rPr>
              <a:t>》</a:t>
            </a:r>
            <a:r>
              <a:rPr lang="zh-CN" altLang="en-US" sz="2300" dirty="0">
                <a:latin typeface="arial" panose="020B0604020202020204" pitchFamily="34" charset="0"/>
              </a:rPr>
              <a:t>，标志着联合国正式成立。联合国致力于促进各国在国际法、国际安全、经济发展、社会进步、人权及实现世界和平方面的合作。</a:t>
            </a:r>
          </a:p>
          <a:p>
            <a:pPr marL="0" indent="0">
              <a:buNone/>
            </a:pPr>
            <a:r>
              <a:rPr lang="zh-CN" altLang="en-US" sz="2300" dirty="0">
                <a:latin typeface="arial" panose="020B0604020202020204" pitchFamily="34" charset="0"/>
              </a:rPr>
              <a:t>     </a:t>
            </a:r>
            <a:r>
              <a:rPr lang="en-US" altLang="zh-CN" sz="2300" dirty="0">
                <a:latin typeface="arial" panose="020B0604020202020204" pitchFamily="34" charset="0"/>
              </a:rPr>
              <a:t>	</a:t>
            </a:r>
            <a:r>
              <a:rPr lang="zh-CN" altLang="en-US" sz="2300" dirty="0">
                <a:latin typeface="arial" panose="020B0604020202020204" pitchFamily="34" charset="0"/>
              </a:rPr>
              <a:t>总部设立在美国纽约的联合国总部。现在共有</a:t>
            </a:r>
            <a:r>
              <a:rPr lang="en-US" altLang="zh-CN" sz="2300" dirty="0">
                <a:latin typeface="arial" panose="020B0604020202020204" pitchFamily="34" charset="0"/>
              </a:rPr>
              <a:t>193</a:t>
            </a:r>
            <a:r>
              <a:rPr lang="zh-CN" altLang="en-US" sz="2300" dirty="0">
                <a:latin typeface="arial" panose="020B0604020202020204" pitchFamily="34" charset="0"/>
              </a:rPr>
              <a:t>个成员国</a:t>
            </a:r>
            <a:r>
              <a:rPr lang="en-US" altLang="zh-CN" sz="2300" dirty="0">
                <a:latin typeface="arial" panose="020B0604020202020204" pitchFamily="34" charset="0"/>
              </a:rPr>
              <a:t>  </a:t>
            </a:r>
            <a:r>
              <a:rPr lang="zh-CN" altLang="en-US" sz="2300" dirty="0">
                <a:latin typeface="arial" panose="020B0604020202020204" pitchFamily="34" charset="0"/>
              </a:rPr>
              <a:t>，其中亚洲</a:t>
            </a:r>
            <a:r>
              <a:rPr lang="en-US" altLang="zh-CN" sz="2300" dirty="0">
                <a:latin typeface="arial" panose="020B0604020202020204" pitchFamily="34" charset="0"/>
              </a:rPr>
              <a:t>39</a:t>
            </a:r>
            <a:r>
              <a:rPr lang="zh-CN" altLang="en-US" sz="2300" dirty="0">
                <a:latin typeface="arial" panose="020B0604020202020204" pitchFamily="34" charset="0"/>
              </a:rPr>
              <a:t>个，非洲</a:t>
            </a:r>
            <a:r>
              <a:rPr lang="en-US" altLang="zh-CN" sz="2300" dirty="0">
                <a:latin typeface="arial" panose="020B0604020202020204" pitchFamily="34" charset="0"/>
              </a:rPr>
              <a:t>54</a:t>
            </a:r>
            <a:r>
              <a:rPr lang="zh-CN" altLang="en-US" sz="2300" dirty="0">
                <a:latin typeface="arial" panose="020B0604020202020204" pitchFamily="34" charset="0"/>
              </a:rPr>
              <a:t>个，东欧及独联体国家</a:t>
            </a:r>
            <a:r>
              <a:rPr lang="en-US" altLang="zh-CN" sz="2300" dirty="0">
                <a:latin typeface="arial" panose="020B0604020202020204" pitchFamily="34" charset="0"/>
              </a:rPr>
              <a:t>28</a:t>
            </a:r>
            <a:r>
              <a:rPr lang="zh-CN" altLang="en-US" sz="2300" dirty="0">
                <a:latin typeface="arial" panose="020B0604020202020204" pitchFamily="34" charset="0"/>
              </a:rPr>
              <a:t>个，西欧</a:t>
            </a:r>
            <a:r>
              <a:rPr lang="en-US" altLang="zh-CN" sz="2300" dirty="0">
                <a:latin typeface="arial" panose="020B0604020202020204" pitchFamily="34" charset="0"/>
              </a:rPr>
              <a:t>23</a:t>
            </a:r>
            <a:r>
              <a:rPr lang="zh-CN" altLang="en-US" sz="2300" dirty="0">
                <a:latin typeface="arial" panose="020B0604020202020204" pitchFamily="34" charset="0"/>
              </a:rPr>
              <a:t>个，拉丁美洲</a:t>
            </a:r>
            <a:r>
              <a:rPr lang="en-US" altLang="zh-CN" sz="2300" dirty="0">
                <a:latin typeface="arial" panose="020B0604020202020204" pitchFamily="34" charset="0"/>
              </a:rPr>
              <a:t>33</a:t>
            </a:r>
            <a:r>
              <a:rPr lang="zh-CN" altLang="en-US" sz="2300" dirty="0">
                <a:latin typeface="arial" panose="020B0604020202020204" pitchFamily="34" charset="0"/>
              </a:rPr>
              <a:t>个，北美、大洋洲</a:t>
            </a:r>
            <a:r>
              <a:rPr lang="en-US" altLang="zh-CN" sz="2300" dirty="0">
                <a:latin typeface="arial" panose="020B0604020202020204" pitchFamily="34" charset="0"/>
              </a:rPr>
              <a:t>16</a:t>
            </a:r>
            <a:r>
              <a:rPr lang="zh-CN" altLang="en-US" sz="2300" dirty="0">
                <a:latin typeface="arial" panose="020B0604020202020204" pitchFamily="34" charset="0"/>
              </a:rPr>
              <a:t>个，包括所有得到国际承认的主权国家，此外还有</a:t>
            </a:r>
            <a:r>
              <a:rPr lang="en-US" altLang="zh-CN" sz="2300" dirty="0">
                <a:latin typeface="arial" panose="020B0604020202020204" pitchFamily="34" charset="0"/>
              </a:rPr>
              <a:t>2</a:t>
            </a:r>
            <a:r>
              <a:rPr lang="zh-CN" altLang="en-US" sz="2300" dirty="0">
                <a:latin typeface="arial" panose="020B0604020202020204" pitchFamily="34" charset="0"/>
              </a:rPr>
              <a:t>个观察员国（梵蒂冈和巴勒斯坦）。</a:t>
            </a:r>
          </a:p>
          <a:p>
            <a:pPr marL="0" indent="0">
              <a:buNone/>
            </a:pPr>
            <a:r>
              <a:rPr lang="en-US" altLang="zh-CN" sz="2300" dirty="0">
                <a:latin typeface="arial" panose="020B0604020202020204" pitchFamily="34" charset="0"/>
              </a:rPr>
              <a:t>	</a:t>
            </a:r>
            <a:r>
              <a:rPr lang="zh-CN" altLang="en-US" sz="2300" dirty="0">
                <a:latin typeface="arial" panose="020B0604020202020204" pitchFamily="34" charset="0"/>
              </a:rPr>
              <a:t>联合国安全理事会的五大常任理事国有：美利坚合众国、俄罗斯联邦、大不列颠及北爱尔兰联合王国、法兰西共和国和中华人民共和国。</a:t>
            </a:r>
            <a:endParaRPr lang="en-US" altLang="zh-CN" sz="2300" dirty="0">
              <a:latin typeface="arial" panose="020B0604020202020204" pitchFamily="34" charset="0"/>
            </a:endParaRPr>
          </a:p>
          <a:p>
            <a:pPr marL="0" indent="0">
              <a:buNone/>
            </a:pPr>
            <a:r>
              <a:rPr lang="en-US" altLang="zh-CN" sz="2300" dirty="0">
                <a:latin typeface="arial" panose="020B0604020202020204" pitchFamily="34" charset="0"/>
              </a:rPr>
              <a:t>     	 </a:t>
            </a:r>
            <a:r>
              <a:rPr lang="zh-CN" altLang="en-US" sz="2300" dirty="0">
                <a:latin typeface="arial" panose="020B0604020202020204" pitchFamily="34" charset="0"/>
              </a:rPr>
              <a:t>联合国的行政首长是联合国秘书长，当前由安东尼奥</a:t>
            </a:r>
            <a:r>
              <a:rPr lang="en-US" altLang="zh-CN" sz="2300" dirty="0">
                <a:latin typeface="arial" panose="020B0604020202020204" pitchFamily="34" charset="0"/>
              </a:rPr>
              <a:t>·</a:t>
            </a:r>
            <a:r>
              <a:rPr lang="zh-CN" altLang="en-US" sz="2300" dirty="0">
                <a:latin typeface="arial" panose="020B0604020202020204" pitchFamily="34" charset="0"/>
              </a:rPr>
              <a:t>古特雷斯担任。</a:t>
            </a:r>
            <a:endParaRPr lang="en-US" altLang="zh-CN" sz="2300" dirty="0">
              <a:latin typeface="arial" panose="020B0604020202020204" pitchFamily="34" charset="0"/>
            </a:endParaRPr>
          </a:p>
          <a:p>
            <a:pPr marL="0" indent="0">
              <a:buNone/>
            </a:pPr>
            <a:r>
              <a:rPr lang="en-US" altLang="zh-CN" sz="2300" dirty="0">
                <a:latin typeface="arial" panose="020B0604020202020204" pitchFamily="34" charset="0"/>
              </a:rPr>
              <a:t>      `	</a:t>
            </a:r>
            <a:r>
              <a:rPr lang="zh-CN" altLang="en-US" sz="2300" dirty="0">
                <a:latin typeface="arial" panose="020B0604020202020204" pitchFamily="34" charset="0"/>
              </a:rPr>
              <a:t>联合国共有六种工作语言，分别为英语、法语、俄语、汉语、阿拉伯语和西班牙语。</a:t>
            </a:r>
          </a:p>
          <a:p>
            <a:pPr marL="0" indent="0">
              <a:buNone/>
            </a:pPr>
            <a:r>
              <a:rPr lang="zh-CN" altLang="en-US" sz="2300" dirty="0">
                <a:latin typeface="arial" panose="020B0604020202020204" pitchFamily="34" charset="0"/>
              </a:rPr>
              <a:t>       </a:t>
            </a:r>
            <a:r>
              <a:rPr lang="en-US" altLang="zh-CN" sz="2300" dirty="0">
                <a:latin typeface="arial" panose="020B0604020202020204" pitchFamily="34" charset="0"/>
              </a:rPr>
              <a:t>	</a:t>
            </a:r>
            <a:r>
              <a:rPr lang="zh-CN" altLang="en-US" sz="2300" dirty="0">
                <a:latin typeface="arial" panose="020B0604020202020204" pitchFamily="34" charset="0"/>
              </a:rPr>
              <a:t>联合国在维护世界和平，缓和国际紧张局势，解决地区冲突方面，在协调国际经济关系，促进世界各国经济、科学、文化的合作与交流方面，都发挥着相当积极的作用。</a:t>
            </a:r>
          </a:p>
          <a:p>
            <a:endParaRPr lang="zh-CN" altLang="en-US" dirty="0"/>
          </a:p>
        </p:txBody>
      </p:sp>
      <p:pic>
        <p:nvPicPr>
          <p:cNvPr id="4" name="图片 3">
            <a:extLst>
              <a:ext uri="{FF2B5EF4-FFF2-40B4-BE49-F238E27FC236}">
                <a16:creationId xmlns:a16="http://schemas.microsoft.com/office/drawing/2014/main" id="{07FF6457-386A-498A-B4F1-C047AC0775B0}"/>
              </a:ext>
            </a:extLst>
          </p:cNvPr>
          <p:cNvPicPr>
            <a:picLocks noChangeAspect="1"/>
          </p:cNvPicPr>
          <p:nvPr/>
        </p:nvPicPr>
        <p:blipFill>
          <a:blip r:embed="rId2"/>
          <a:stretch>
            <a:fillRect/>
          </a:stretch>
        </p:blipFill>
        <p:spPr>
          <a:xfrm>
            <a:off x="8157821" y="120650"/>
            <a:ext cx="3081680" cy="1562100"/>
          </a:xfrm>
          <a:prstGeom prst="rect">
            <a:avLst/>
          </a:prstGeom>
        </p:spPr>
      </p:pic>
    </p:spTree>
    <p:extLst>
      <p:ext uri="{BB962C8B-B14F-4D97-AF65-F5344CB8AC3E}">
        <p14:creationId xmlns:p14="http://schemas.microsoft.com/office/powerpoint/2010/main" val="18199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0"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1" dur="1000"/>
                                        <p:tgtEl>
                                          <p:spTgt spid="3">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 calcmode="lin" valueType="num">
                                      <p:cBhvr>
                                        <p:cTn id="36"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7"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8"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9" dur="1000"/>
                                        <p:tgtEl>
                                          <p:spTgt spid="3">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grpId="0" nodeType="clickEffect">
                                  <p:stCondLst>
                                    <p:cond delay="0"/>
                                  </p:stCondLst>
                                  <p:childTnLst>
                                    <p:set>
                                      <p:cBhvr>
                                        <p:cTn id="43" dur="1" fill="hold">
                                          <p:stCondLst>
                                            <p:cond delay="0"/>
                                          </p:stCondLst>
                                        </p:cTn>
                                        <p:tgtEl>
                                          <p:spTgt spid="3">
                                            <p:txEl>
                                              <p:pRg st="4" end="4"/>
                                            </p:txEl>
                                          </p:spTgt>
                                        </p:tgtEl>
                                        <p:attrNameLst>
                                          <p:attrName>style.visibility</p:attrName>
                                        </p:attrNameLst>
                                      </p:cBhvr>
                                      <p:to>
                                        <p:strVal val="visible"/>
                                      </p:to>
                                    </p:set>
                                    <p:anim calcmode="lin" valueType="num">
                                      <p:cBhvr>
                                        <p:cTn id="44"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5"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6"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7" dur="1000"/>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3"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54"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5" dur="1000"/>
                                        <p:tgtEl>
                                          <p:spTgt spid="3">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nodeType="click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wheel(1)">
                                      <p:cBhvr>
                                        <p:cTn id="6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487709-61D4-41D8-AEF4-BDCC77CBAE6C}"/>
              </a:ext>
            </a:extLst>
          </p:cNvPr>
          <p:cNvSpPr>
            <a:spLocks noGrp="1"/>
          </p:cNvSpPr>
          <p:nvPr>
            <p:ph type="title"/>
          </p:nvPr>
        </p:nvSpPr>
        <p:spPr>
          <a:xfrm>
            <a:off x="685801" y="685800"/>
            <a:ext cx="10396882" cy="2184400"/>
          </a:xfrm>
        </p:spPr>
        <p:txBody>
          <a:bodyPr/>
          <a:lstStyle/>
          <a:p>
            <a:endParaRPr lang="zh-CN" altLang="en-US" dirty="0"/>
          </a:p>
        </p:txBody>
      </p:sp>
      <p:pic>
        <p:nvPicPr>
          <p:cNvPr id="5" name="内容占位符 4">
            <a:extLst>
              <a:ext uri="{FF2B5EF4-FFF2-40B4-BE49-F238E27FC236}">
                <a16:creationId xmlns:a16="http://schemas.microsoft.com/office/drawing/2014/main" id="{EAB1AD55-5908-43B6-8A96-327D9EB9B476}"/>
              </a:ext>
            </a:extLst>
          </p:cNvPr>
          <p:cNvPicPr>
            <a:picLocks noGrp="1" noChangeAspect="1"/>
          </p:cNvPicPr>
          <p:nvPr>
            <p:ph sz="quarter" idx="13"/>
          </p:nvPr>
        </p:nvPicPr>
        <p:blipFill>
          <a:blip r:embed="rId2"/>
          <a:stretch>
            <a:fillRect/>
          </a:stretch>
        </p:blipFill>
        <p:spPr>
          <a:xfrm>
            <a:off x="470473" y="374650"/>
            <a:ext cx="2481704" cy="3311525"/>
          </a:xfrm>
          <a:prstGeom prst="rect">
            <a:avLst/>
          </a:prstGeom>
        </p:spPr>
      </p:pic>
      <p:pic>
        <p:nvPicPr>
          <p:cNvPr id="6" name="图片 5">
            <a:extLst>
              <a:ext uri="{FF2B5EF4-FFF2-40B4-BE49-F238E27FC236}">
                <a16:creationId xmlns:a16="http://schemas.microsoft.com/office/drawing/2014/main" id="{95385743-4246-4610-90E2-02726AA5F636}"/>
              </a:ext>
            </a:extLst>
          </p:cNvPr>
          <p:cNvPicPr>
            <a:picLocks noChangeAspect="1"/>
          </p:cNvPicPr>
          <p:nvPr/>
        </p:nvPicPr>
        <p:blipFill>
          <a:blip r:embed="rId3"/>
          <a:stretch>
            <a:fillRect/>
          </a:stretch>
        </p:blipFill>
        <p:spPr>
          <a:xfrm>
            <a:off x="3476519" y="2730500"/>
            <a:ext cx="4815445" cy="2716212"/>
          </a:xfrm>
          <a:prstGeom prst="rect">
            <a:avLst/>
          </a:prstGeom>
        </p:spPr>
      </p:pic>
      <p:pic>
        <p:nvPicPr>
          <p:cNvPr id="7" name="图片 6">
            <a:extLst>
              <a:ext uri="{FF2B5EF4-FFF2-40B4-BE49-F238E27FC236}">
                <a16:creationId xmlns:a16="http://schemas.microsoft.com/office/drawing/2014/main" id="{5AF03870-A2A1-4E4E-A4FD-B9EE8AE27705}"/>
              </a:ext>
            </a:extLst>
          </p:cNvPr>
          <p:cNvPicPr>
            <a:picLocks noChangeAspect="1"/>
          </p:cNvPicPr>
          <p:nvPr/>
        </p:nvPicPr>
        <p:blipFill>
          <a:blip r:embed="rId4"/>
          <a:stretch>
            <a:fillRect/>
          </a:stretch>
        </p:blipFill>
        <p:spPr>
          <a:xfrm flipH="1">
            <a:off x="6394447" y="247650"/>
            <a:ext cx="3346452" cy="2073275"/>
          </a:xfrm>
          <a:prstGeom prst="rect">
            <a:avLst/>
          </a:prstGeom>
        </p:spPr>
      </p:pic>
    </p:spTree>
    <p:extLst>
      <p:ext uri="{BB962C8B-B14F-4D97-AF65-F5344CB8AC3E}">
        <p14:creationId xmlns:p14="http://schemas.microsoft.com/office/powerpoint/2010/main" val="416350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heel(1)">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4E403-C98A-4B4B-9933-4DCD36186F70}"/>
              </a:ext>
            </a:extLst>
          </p:cNvPr>
          <p:cNvSpPr>
            <a:spLocks noGrp="1"/>
          </p:cNvSpPr>
          <p:nvPr>
            <p:ph type="title"/>
          </p:nvPr>
        </p:nvSpPr>
        <p:spPr>
          <a:xfrm>
            <a:off x="683625" y="277092"/>
            <a:ext cx="10396882" cy="1267690"/>
          </a:xfrm>
        </p:spPr>
        <p:txBody>
          <a:bodyPr>
            <a:normAutofit/>
          </a:bodyPr>
          <a:lstStyle/>
          <a:p>
            <a:r>
              <a:rPr lang="zh-CN" altLang="en-US" sz="4800" dirty="0">
                <a:solidFill>
                  <a:schemeClr val="tx1"/>
                </a:solidFill>
              </a:rPr>
              <a:t>兵员来源</a:t>
            </a:r>
          </a:p>
        </p:txBody>
      </p:sp>
      <p:sp>
        <p:nvSpPr>
          <p:cNvPr id="3" name="内容占位符 2">
            <a:extLst>
              <a:ext uri="{FF2B5EF4-FFF2-40B4-BE49-F238E27FC236}">
                <a16:creationId xmlns:a16="http://schemas.microsoft.com/office/drawing/2014/main" id="{27F3561F-BB90-4658-9FBE-953A85007B03}"/>
              </a:ext>
            </a:extLst>
          </p:cNvPr>
          <p:cNvSpPr>
            <a:spLocks noGrp="1"/>
          </p:cNvSpPr>
          <p:nvPr>
            <p:ph sz="quarter" idx="13"/>
          </p:nvPr>
        </p:nvSpPr>
        <p:spPr>
          <a:xfrm>
            <a:off x="242455" y="1378526"/>
            <a:ext cx="7945581" cy="3886201"/>
          </a:xfrm>
        </p:spPr>
        <p:txBody>
          <a:bodyPr>
            <a:normAutofit fontScale="92500" lnSpcReduction="20000"/>
          </a:bodyPr>
          <a:lstStyle/>
          <a:p>
            <a:pPr marL="0" indent="0">
              <a:buNone/>
            </a:pPr>
            <a:r>
              <a:rPr lang="en-US" altLang="zh-CN" dirty="0">
                <a:latin typeface="+mn-ea"/>
              </a:rPr>
              <a:t>	</a:t>
            </a:r>
            <a:r>
              <a:rPr lang="zh-CN" altLang="en-US" dirty="0">
                <a:latin typeface="+mn-ea"/>
              </a:rPr>
              <a:t>发展中国家参加维和部队还高过发达国家。主因是兵员来自较小的国家可以帮助冲淡帝国主义色彩。例如，</a:t>
            </a:r>
            <a:r>
              <a:rPr lang="en-US" altLang="zh-CN" dirty="0">
                <a:latin typeface="+mn-ea"/>
              </a:rPr>
              <a:t>2005</a:t>
            </a:r>
            <a:r>
              <a:rPr lang="zh-CN" altLang="en-US" dirty="0">
                <a:latin typeface="+mn-ea"/>
              </a:rPr>
              <a:t>年</a:t>
            </a:r>
            <a:r>
              <a:rPr lang="en-US" altLang="zh-CN" dirty="0">
                <a:latin typeface="+mn-ea"/>
              </a:rPr>
              <a:t>12</a:t>
            </a:r>
            <a:r>
              <a:rPr lang="zh-CN" altLang="en-US" dirty="0">
                <a:latin typeface="+mn-ea"/>
              </a:rPr>
              <a:t>月，当厄立特里亚维和任务准备进行时，把所有美洲，俄罗斯，欧洲，加拿大藉的人驱逐出境。另外原因是发达国家多担任出钱的角色。联合国提供捐兵国每一兵每月</a:t>
            </a:r>
            <a:r>
              <a:rPr lang="en-US" altLang="zh-CN" dirty="0">
                <a:latin typeface="+mn-ea"/>
              </a:rPr>
              <a:t>1000</a:t>
            </a:r>
            <a:r>
              <a:rPr lang="zh-CN" altLang="en-US" dirty="0">
                <a:latin typeface="+mn-ea"/>
              </a:rPr>
              <a:t>美金，加上装备提供，这些都是来自发达国家。而且装备和训练也可算是薪水的一种，联合国维和任务可以使这些发展中国家维持自己的军队员额又不必花大钱。只有</a:t>
            </a:r>
            <a:r>
              <a:rPr lang="en-US" altLang="zh-CN" dirty="0">
                <a:latin typeface="+mn-ea"/>
              </a:rPr>
              <a:t>4.5%</a:t>
            </a:r>
            <a:r>
              <a:rPr lang="zh-CN" altLang="en-US" dirty="0">
                <a:latin typeface="+mn-ea"/>
              </a:rPr>
              <a:t>维和的兵员和平民来自欧盟国家，只有不到</a:t>
            </a:r>
            <a:r>
              <a:rPr lang="en-US" altLang="zh-CN" dirty="0">
                <a:latin typeface="+mn-ea"/>
              </a:rPr>
              <a:t>1%</a:t>
            </a:r>
            <a:r>
              <a:rPr lang="zh-CN" altLang="en-US" dirty="0">
                <a:latin typeface="+mn-ea"/>
              </a:rPr>
              <a:t>来自美国。作家殷谦评说中国维和部队：“中国维和部队的军人承担着怎样的使命，他们在危机四伏的边缘经受着生与死的考验，然后他们却敢勇当先，他们用一种对生活的博大而质朴的爱来包容和超越苦难，而不是用那种毁灭性的和消极的方式来对抗苦难，无论承受的打击有多么沉重，小说中的主要人物没有一个临阵脱逃和消沉不振的，他们都有着巨人般坚韧不屈的承担能力。”</a:t>
            </a:r>
          </a:p>
        </p:txBody>
      </p:sp>
      <p:pic>
        <p:nvPicPr>
          <p:cNvPr id="4" name="图片 3">
            <a:extLst>
              <a:ext uri="{FF2B5EF4-FFF2-40B4-BE49-F238E27FC236}">
                <a16:creationId xmlns:a16="http://schemas.microsoft.com/office/drawing/2014/main" id="{AC35119F-852A-4A63-AD1F-30716103C234}"/>
              </a:ext>
            </a:extLst>
          </p:cNvPr>
          <p:cNvPicPr>
            <a:picLocks noChangeAspect="1"/>
          </p:cNvPicPr>
          <p:nvPr/>
        </p:nvPicPr>
        <p:blipFill>
          <a:blip r:embed="rId2"/>
          <a:stretch>
            <a:fillRect/>
          </a:stretch>
        </p:blipFill>
        <p:spPr>
          <a:xfrm>
            <a:off x="8285018" y="391391"/>
            <a:ext cx="3366655" cy="2306782"/>
          </a:xfrm>
          <a:prstGeom prst="rect">
            <a:avLst/>
          </a:prstGeom>
        </p:spPr>
      </p:pic>
    </p:spTree>
    <p:extLst>
      <p:ext uri="{BB962C8B-B14F-4D97-AF65-F5344CB8AC3E}">
        <p14:creationId xmlns:p14="http://schemas.microsoft.com/office/powerpoint/2010/main" val="3501713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80">
                                          <p:stCondLst>
                                            <p:cond delay="0"/>
                                          </p:stCondLst>
                                        </p:cTn>
                                        <p:tgtEl>
                                          <p:spTgt spid="3">
                                            <p:txEl>
                                              <p:pRg st="0" end="0"/>
                                            </p:txEl>
                                          </p:spTgt>
                                        </p:tgtEl>
                                      </p:cBhvr>
                                    </p:animEffect>
                                    <p:anim calcmode="lin" valueType="num">
                                      <p:cBhvr>
                                        <p:cTn id="1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3">
                                            <p:txEl>
                                              <p:pRg st="0" end="0"/>
                                            </p:txEl>
                                          </p:spTgt>
                                        </p:tgtEl>
                                      </p:cBhvr>
                                      <p:to x="100000" y="60000"/>
                                    </p:animScale>
                                    <p:animScale>
                                      <p:cBhvr>
                                        <p:cTn id="22" dur="166" decel="50000">
                                          <p:stCondLst>
                                            <p:cond delay="676"/>
                                          </p:stCondLst>
                                        </p:cTn>
                                        <p:tgtEl>
                                          <p:spTgt spid="3">
                                            <p:txEl>
                                              <p:pRg st="0" end="0"/>
                                            </p:txEl>
                                          </p:spTgt>
                                        </p:tgtEl>
                                      </p:cBhvr>
                                      <p:to x="100000" y="100000"/>
                                    </p:animScale>
                                    <p:animScale>
                                      <p:cBhvr>
                                        <p:cTn id="23" dur="26">
                                          <p:stCondLst>
                                            <p:cond delay="1312"/>
                                          </p:stCondLst>
                                        </p:cTn>
                                        <p:tgtEl>
                                          <p:spTgt spid="3">
                                            <p:txEl>
                                              <p:pRg st="0" end="0"/>
                                            </p:txEl>
                                          </p:spTgt>
                                        </p:tgtEl>
                                      </p:cBhvr>
                                      <p:to x="100000" y="80000"/>
                                    </p:animScale>
                                    <p:animScale>
                                      <p:cBhvr>
                                        <p:cTn id="24" dur="166" decel="50000">
                                          <p:stCondLst>
                                            <p:cond delay="1338"/>
                                          </p:stCondLst>
                                        </p:cTn>
                                        <p:tgtEl>
                                          <p:spTgt spid="3">
                                            <p:txEl>
                                              <p:pRg st="0" end="0"/>
                                            </p:txEl>
                                          </p:spTgt>
                                        </p:tgtEl>
                                      </p:cBhvr>
                                      <p:to x="100000" y="100000"/>
                                    </p:animScale>
                                    <p:animScale>
                                      <p:cBhvr>
                                        <p:cTn id="25" dur="26">
                                          <p:stCondLst>
                                            <p:cond delay="1642"/>
                                          </p:stCondLst>
                                        </p:cTn>
                                        <p:tgtEl>
                                          <p:spTgt spid="3">
                                            <p:txEl>
                                              <p:pRg st="0" end="0"/>
                                            </p:txEl>
                                          </p:spTgt>
                                        </p:tgtEl>
                                      </p:cBhvr>
                                      <p:to x="100000" y="90000"/>
                                    </p:animScale>
                                    <p:animScale>
                                      <p:cBhvr>
                                        <p:cTn id="26" dur="166" decel="50000">
                                          <p:stCondLst>
                                            <p:cond delay="1668"/>
                                          </p:stCondLst>
                                        </p:cTn>
                                        <p:tgtEl>
                                          <p:spTgt spid="3">
                                            <p:txEl>
                                              <p:pRg st="0" end="0"/>
                                            </p:txEl>
                                          </p:spTgt>
                                        </p:tgtEl>
                                      </p:cBhvr>
                                      <p:to x="100000" y="100000"/>
                                    </p:animScale>
                                    <p:animScale>
                                      <p:cBhvr>
                                        <p:cTn id="27" dur="26">
                                          <p:stCondLst>
                                            <p:cond delay="1808"/>
                                          </p:stCondLst>
                                        </p:cTn>
                                        <p:tgtEl>
                                          <p:spTgt spid="3">
                                            <p:txEl>
                                              <p:pRg st="0" end="0"/>
                                            </p:txEl>
                                          </p:spTgt>
                                        </p:tgtEl>
                                      </p:cBhvr>
                                      <p:to x="100000" y="95000"/>
                                    </p:animScale>
                                    <p:animScale>
                                      <p:cBhvr>
                                        <p:cTn id="28" dur="166" decel="50000">
                                          <p:stCondLst>
                                            <p:cond delay="1834"/>
                                          </p:stCondLst>
                                        </p:cTn>
                                        <p:tgtEl>
                                          <p:spTgt spid="3">
                                            <p:txEl>
                                              <p:pRg st="0" end="0"/>
                                            </p:txEl>
                                          </p:spTgt>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randombar(horizontal)">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EFE3FA-5A02-4216-BD74-39CE8D14536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55CCE40-9E21-4CE7-A39A-1B03A2636D61}"/>
              </a:ext>
            </a:extLst>
          </p:cNvPr>
          <p:cNvSpPr>
            <a:spLocks noGrp="1"/>
          </p:cNvSpPr>
          <p:nvPr>
            <p:ph sz="quarter" idx="13"/>
          </p:nvPr>
        </p:nvSpPr>
        <p:spPr/>
        <p:txBody>
          <a:bodyPr/>
          <a:lstStyle/>
          <a:p>
            <a:endParaRPr lang="zh-CN" altLang="en-US"/>
          </a:p>
        </p:txBody>
      </p:sp>
    </p:spTree>
    <p:extLst>
      <p:ext uri="{BB962C8B-B14F-4D97-AF65-F5344CB8AC3E}">
        <p14:creationId xmlns:p14="http://schemas.microsoft.com/office/powerpoint/2010/main" val="1391673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D735DB-D4D3-43DD-9A00-3A561227FA7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81A1BBC-25F9-4FE2-9B47-0854965861A0}"/>
              </a:ext>
            </a:extLst>
          </p:cNvPr>
          <p:cNvSpPr>
            <a:spLocks noGrp="1"/>
          </p:cNvSpPr>
          <p:nvPr>
            <p:ph sz="quarter" idx="13"/>
          </p:nvPr>
        </p:nvSpPr>
        <p:spPr/>
        <p:txBody>
          <a:bodyPr/>
          <a:lstStyle/>
          <a:p>
            <a:endParaRPr lang="zh-CN" altLang="en-US"/>
          </a:p>
        </p:txBody>
      </p:sp>
    </p:spTree>
    <p:extLst>
      <p:ext uri="{BB962C8B-B14F-4D97-AF65-F5344CB8AC3E}">
        <p14:creationId xmlns:p14="http://schemas.microsoft.com/office/powerpoint/2010/main" val="702150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5FAA17-C2ED-4A33-AE00-B9701BDEDAA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3D0CA43-6958-4E16-B18C-A2FCD5885BA1}"/>
              </a:ext>
            </a:extLst>
          </p:cNvPr>
          <p:cNvSpPr>
            <a:spLocks noGrp="1"/>
          </p:cNvSpPr>
          <p:nvPr>
            <p:ph sz="quarter" idx="13"/>
          </p:nvPr>
        </p:nvSpPr>
        <p:spPr/>
        <p:txBody>
          <a:bodyPr>
            <a:normAutofit/>
          </a:bodyPr>
          <a:lstStyle/>
          <a:p>
            <a:endParaRPr lang="zh-CN" altLang="en-US" sz="6000" dirty="0"/>
          </a:p>
        </p:txBody>
      </p:sp>
    </p:spTree>
    <p:extLst>
      <p:ext uri="{BB962C8B-B14F-4D97-AF65-F5344CB8AC3E}">
        <p14:creationId xmlns:p14="http://schemas.microsoft.com/office/powerpoint/2010/main" val="1435183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FB8A28-F8AA-44BF-9216-0B0A1DD7B6C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A75311E-02DB-4A88-BA36-EC96152D1302}"/>
              </a:ext>
            </a:extLst>
          </p:cNvPr>
          <p:cNvSpPr>
            <a:spLocks noGrp="1"/>
          </p:cNvSpPr>
          <p:nvPr>
            <p:ph sz="quarter" idx="13"/>
          </p:nvPr>
        </p:nvSpPr>
        <p:spPr/>
        <p:txBody>
          <a:bodyPr/>
          <a:lstStyle/>
          <a:p>
            <a:pPr lvl="1"/>
            <a:r>
              <a:rPr lang="en-US" altLang="zh-CN" u="sng" dirty="0">
                <a:hlinkClick r:id="rId2"/>
              </a:rPr>
              <a:t>]</a:t>
            </a:r>
            <a:endParaRPr lang="zh-CN" altLang="en-US" dirty="0"/>
          </a:p>
        </p:txBody>
      </p:sp>
      <p:pic>
        <p:nvPicPr>
          <p:cNvPr id="4" name="图片 3">
            <a:extLst>
              <a:ext uri="{FF2B5EF4-FFF2-40B4-BE49-F238E27FC236}">
                <a16:creationId xmlns:a16="http://schemas.microsoft.com/office/drawing/2014/main" id="{E9B2948C-70FA-464F-8636-0D871A7A1F0A}"/>
              </a:ext>
            </a:extLst>
          </p:cNvPr>
          <p:cNvPicPr>
            <a:picLocks noChangeAspect="1"/>
          </p:cNvPicPr>
          <p:nvPr/>
        </p:nvPicPr>
        <p:blipFill>
          <a:blip r:embed="rId3"/>
          <a:stretch>
            <a:fillRect/>
          </a:stretch>
        </p:blipFill>
        <p:spPr>
          <a:xfrm>
            <a:off x="-169826" y="-5949"/>
            <a:ext cx="12257917" cy="6858000"/>
          </a:xfrm>
          <a:prstGeom prst="rect">
            <a:avLst/>
          </a:prstGeom>
        </p:spPr>
      </p:pic>
      <p:sp>
        <p:nvSpPr>
          <p:cNvPr id="5" name="矩形 4">
            <a:extLst>
              <a:ext uri="{FF2B5EF4-FFF2-40B4-BE49-F238E27FC236}">
                <a16:creationId xmlns:a16="http://schemas.microsoft.com/office/drawing/2014/main" id="{AA01854A-5253-43A1-8F9C-E55AF9DEE70F}"/>
              </a:ext>
            </a:extLst>
          </p:cNvPr>
          <p:cNvSpPr/>
          <p:nvPr/>
        </p:nvSpPr>
        <p:spPr>
          <a:xfrm>
            <a:off x="4384964" y="3244334"/>
            <a:ext cx="4419470" cy="1200329"/>
          </a:xfrm>
          <a:prstGeom prst="rect">
            <a:avLst/>
          </a:prstGeom>
        </p:spPr>
        <p:txBody>
          <a:bodyPr wrap="square">
            <a:spAutoFit/>
          </a:bodyPr>
          <a:lstStyle/>
          <a:p>
            <a:r>
              <a:rPr lang="zh-CN" altLang="en-US" sz="7200" dirty="0"/>
              <a:t>谢谢观赏</a:t>
            </a:r>
          </a:p>
        </p:txBody>
      </p:sp>
    </p:spTree>
    <p:extLst>
      <p:ext uri="{BB962C8B-B14F-4D97-AF65-F5344CB8AC3E}">
        <p14:creationId xmlns:p14="http://schemas.microsoft.com/office/powerpoint/2010/main" val="3212400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主要事件">
  <a:themeElements>
    <a:clrScheme name="Main Event">
      <a:dk1>
        <a:sysClr val="windowText" lastClr="000000"/>
      </a:dk1>
      <a:lt1>
        <a:sysClr val="window" lastClr="FFFFFF"/>
      </a:lt1>
      <a:dk2>
        <a:srgbClr val="424242"/>
      </a:dk2>
      <a:lt2>
        <a:srgbClr val="C8C8C8"/>
      </a:lt2>
      <a:accent1>
        <a:srgbClr val="346492"/>
      </a:accent1>
      <a:accent2>
        <a:srgbClr val="6DA5D4"/>
      </a:accent2>
      <a:accent3>
        <a:srgbClr val="538C79"/>
      </a:accent3>
      <a:accent4>
        <a:srgbClr val="93B75D"/>
      </a:accent4>
      <a:accent5>
        <a:srgbClr val="DEB050"/>
      </a:accent5>
      <a:accent6>
        <a:srgbClr val="BB5354"/>
      </a:accent6>
      <a:hlink>
        <a:srgbClr val="3289DD"/>
      </a:hlink>
      <a:folHlink>
        <a:srgbClr val="859EB6"/>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E3530EC-BA5B-407C-9B36-00820F39551C}"/>
    </a:ext>
  </a:extLst>
</a:theme>
</file>

<file path=docProps/app.xml><?xml version="1.0" encoding="utf-8"?>
<Properties xmlns="http://schemas.openxmlformats.org/officeDocument/2006/extended-properties" xmlns:vt="http://schemas.openxmlformats.org/officeDocument/2006/docPropsVTypes">
  <Template>TM04033927[[fn=主要事件]]</Template>
  <TotalTime>118</TotalTime>
  <Words>21</Words>
  <Application>Microsoft Office PowerPoint</Application>
  <PresentationFormat>宽屏</PresentationFormat>
  <Paragraphs>17</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楷体</vt:lpstr>
      <vt:lpstr>宋体</vt:lpstr>
      <vt:lpstr>Arial</vt:lpstr>
      <vt:lpstr>Arial</vt:lpstr>
      <vt:lpstr>Impact</vt:lpstr>
      <vt:lpstr>主要事件</vt:lpstr>
      <vt:lpstr>9蓝盔在行动</vt:lpstr>
      <vt:lpstr>联合国维持和平部队 </vt:lpstr>
      <vt:lpstr>联合国 </vt:lpstr>
      <vt:lpstr>PowerPoint 演示文稿</vt:lpstr>
      <vt:lpstr>兵员来源</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9蓝盔在行动</dc:title>
  <dc:creator>Jerry Du</dc:creator>
  <cp:lastModifiedBy>Jerry Du</cp:lastModifiedBy>
  <cp:revision>9</cp:revision>
  <dcterms:created xsi:type="dcterms:W3CDTF">2019-02-24T11:41:28Z</dcterms:created>
  <dcterms:modified xsi:type="dcterms:W3CDTF">2019-03-03T13:10:49Z</dcterms:modified>
</cp:coreProperties>
</file>