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8" d="100"/>
          <a:sy n="88" d="100"/>
        </p:scale>
        <p:origin x="69"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41B8E-C718-465F-9F8A-F3200281CD5A}"/>
              </a:ext>
            </a:extLst>
          </p:cNvPr>
          <p:cNvSpPr>
            <a:spLocks noGrp="1"/>
          </p:cNvSpPr>
          <p:nvPr>
            <p:ph type="ctrTitle"/>
          </p:nvPr>
        </p:nvSpPr>
        <p:spPr>
          <a:xfrm>
            <a:off x="2523310" y="1542535"/>
            <a:ext cx="8915399" cy="2262781"/>
          </a:xfrm>
        </p:spPr>
        <p:txBody>
          <a:bodyPr>
            <a:normAutofit/>
          </a:bodyPr>
          <a:lstStyle/>
          <a:p>
            <a:pPr algn="ctr"/>
            <a:r>
              <a:rPr lang="zh-CN" altLang="en-US" sz="8800" dirty="0"/>
              <a:t>两难问题</a:t>
            </a:r>
          </a:p>
        </p:txBody>
      </p:sp>
      <p:sp>
        <p:nvSpPr>
          <p:cNvPr id="3" name="副标题 2">
            <a:extLst>
              <a:ext uri="{FF2B5EF4-FFF2-40B4-BE49-F238E27FC236}">
                <a16:creationId xmlns:a16="http://schemas.microsoft.com/office/drawing/2014/main" id="{D4AAC386-2AB7-4153-95CE-BEE93345CA7C}"/>
              </a:ext>
            </a:extLst>
          </p:cNvPr>
          <p:cNvSpPr>
            <a:spLocks noGrp="1"/>
          </p:cNvSpPr>
          <p:nvPr>
            <p:ph type="subTitle" idx="1"/>
          </p:nvPr>
        </p:nvSpPr>
        <p:spPr>
          <a:xfrm>
            <a:off x="2704543" y="4373725"/>
            <a:ext cx="7749273" cy="1126283"/>
          </a:xfrm>
        </p:spPr>
        <p:txBody>
          <a:bodyPr/>
          <a:lstStyle/>
          <a:p>
            <a:pPr algn="r"/>
            <a:r>
              <a:rPr lang="zh-CN" altLang="en-US" dirty="0"/>
              <a:t>建平实验小学五</a:t>
            </a:r>
            <a:r>
              <a:rPr lang="en-US" altLang="zh-CN" dirty="0"/>
              <a:t>(10) </a:t>
            </a:r>
            <a:r>
              <a:rPr lang="zh-CN" altLang="en-US" dirty="0"/>
              <a:t>任译轩</a:t>
            </a:r>
          </a:p>
        </p:txBody>
      </p:sp>
    </p:spTree>
    <p:extLst>
      <p:ext uri="{BB962C8B-B14F-4D97-AF65-F5344CB8AC3E}">
        <p14:creationId xmlns:p14="http://schemas.microsoft.com/office/powerpoint/2010/main" val="348077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FD4F1-C8E2-42B9-999E-B394F5DDEFEE}"/>
              </a:ext>
            </a:extLst>
          </p:cNvPr>
          <p:cNvSpPr>
            <a:spLocks noGrp="1"/>
          </p:cNvSpPr>
          <p:nvPr>
            <p:ph type="title"/>
          </p:nvPr>
        </p:nvSpPr>
        <p:spPr/>
        <p:txBody>
          <a:bodyPr>
            <a:normAutofit/>
          </a:bodyPr>
          <a:lstStyle/>
          <a:p>
            <a:r>
              <a:rPr lang="zh-CN" altLang="en-US" sz="4400" b="1" dirty="0"/>
              <a:t>何为两难问题</a:t>
            </a:r>
          </a:p>
        </p:txBody>
      </p:sp>
      <p:sp>
        <p:nvSpPr>
          <p:cNvPr id="3" name="内容占位符 2">
            <a:extLst>
              <a:ext uri="{FF2B5EF4-FFF2-40B4-BE49-F238E27FC236}">
                <a16:creationId xmlns:a16="http://schemas.microsoft.com/office/drawing/2014/main" id="{38A61B57-1752-43D4-8D84-AE63986CC05C}"/>
              </a:ext>
            </a:extLst>
          </p:cNvPr>
          <p:cNvSpPr>
            <a:spLocks noGrp="1"/>
          </p:cNvSpPr>
          <p:nvPr>
            <p:ph idx="1"/>
          </p:nvPr>
        </p:nvSpPr>
        <p:spPr/>
        <p:txBody>
          <a:bodyPr>
            <a:normAutofit fontScale="92500" lnSpcReduction="20000"/>
          </a:bodyPr>
          <a:lstStyle/>
          <a:p>
            <a:r>
              <a:rPr lang="zh-CN" altLang="en-US" sz="2800" dirty="0"/>
              <a:t>两难问题无处不在，无时不有。我们每个人一生中都要遇到和解决很多的两难问题。至于解决的对与错、好与坏那又是另外一回事。但通常情况下，两难问题的抉择不是轻而易举的。因为，两难问题恰如人生的十字路口，这里往往是矛盾的焦点，又是感情的交结处，而你的抉择很可能要面对诸多的危险和艰辛，甚至可能丢掉自己的性命。</a:t>
            </a:r>
          </a:p>
          <a:p>
            <a:r>
              <a:rPr lang="zh-CN" altLang="en-US" sz="2800" dirty="0"/>
              <a:t>解决两难问题，必须遵循以心换心的原则，真心对人，诚心对事，争取“双赢”，力求“全胜”。在某些原则问题上不能妥协，在具体操作中又要体现灵活性。对事，要坚持原则；对人，却要讲究人情。</a:t>
            </a:r>
          </a:p>
        </p:txBody>
      </p:sp>
    </p:spTree>
    <p:extLst>
      <p:ext uri="{BB962C8B-B14F-4D97-AF65-F5344CB8AC3E}">
        <p14:creationId xmlns:p14="http://schemas.microsoft.com/office/powerpoint/2010/main" val="55716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6404D-13D3-451D-90C6-30F7B7F491C2}"/>
              </a:ext>
            </a:extLst>
          </p:cNvPr>
          <p:cNvSpPr>
            <a:spLocks noGrp="1"/>
          </p:cNvSpPr>
          <p:nvPr>
            <p:ph type="title"/>
          </p:nvPr>
        </p:nvSpPr>
        <p:spPr/>
        <p:txBody>
          <a:bodyPr/>
          <a:lstStyle/>
          <a:p>
            <a:r>
              <a:rPr lang="zh-CN" altLang="en-US" dirty="0"/>
              <a:t>道德两难问题一：如何处置婴儿</a:t>
            </a:r>
          </a:p>
        </p:txBody>
      </p:sp>
      <p:sp>
        <p:nvSpPr>
          <p:cNvPr id="3" name="内容占位符 2">
            <a:extLst>
              <a:ext uri="{FF2B5EF4-FFF2-40B4-BE49-F238E27FC236}">
                <a16:creationId xmlns:a16="http://schemas.microsoft.com/office/drawing/2014/main" id="{ECC801E5-B06A-4663-8EA2-EAF3E97C1F71}"/>
              </a:ext>
            </a:extLst>
          </p:cNvPr>
          <p:cNvSpPr>
            <a:spLocks noGrp="1"/>
          </p:cNvSpPr>
          <p:nvPr>
            <p:ph idx="1"/>
          </p:nvPr>
        </p:nvSpPr>
        <p:spPr/>
        <p:txBody>
          <a:bodyPr>
            <a:normAutofit fontScale="92500"/>
          </a:bodyPr>
          <a:lstStyle/>
          <a:p>
            <a:r>
              <a:rPr lang="zh-CN" altLang="en-US" sz="3200" dirty="0"/>
              <a:t>假设你与一群村民藏在地下室之内</a:t>
            </a:r>
            <a:r>
              <a:rPr lang="en-US" altLang="zh-CN" sz="3200" dirty="0"/>
              <a:t>,</a:t>
            </a:r>
            <a:r>
              <a:rPr lang="zh-CN" altLang="en-US" sz="3200" dirty="0"/>
              <a:t>敌人当时正在地下室上面的房间进行搜查</a:t>
            </a:r>
            <a:r>
              <a:rPr lang="en-US" altLang="zh-CN" sz="3200" dirty="0"/>
              <a:t>,</a:t>
            </a:r>
            <a:r>
              <a:rPr lang="zh-CN" altLang="en-US" sz="3200" dirty="0"/>
              <a:t>一个婴儿突然啼哭起来</a:t>
            </a:r>
            <a:r>
              <a:rPr lang="en-US" altLang="zh-CN" sz="3200" dirty="0"/>
              <a:t>,</a:t>
            </a:r>
            <a:r>
              <a:rPr lang="zh-CN" altLang="en-US" sz="3200" dirty="0"/>
              <a:t>问如果为了不让敌人发现村民的下落以保全村民的性命而杀死婴儿是否合乎道德。如果我们杀死婴儿</a:t>
            </a:r>
            <a:r>
              <a:rPr lang="en-US" altLang="zh-CN" sz="3200" dirty="0"/>
              <a:t>,</a:t>
            </a:r>
            <a:r>
              <a:rPr lang="zh-CN" altLang="en-US" sz="3200" dirty="0"/>
              <a:t>我们就杀了人</a:t>
            </a:r>
            <a:r>
              <a:rPr lang="en-US" altLang="zh-CN" sz="3200" dirty="0"/>
              <a:t>,</a:t>
            </a:r>
            <a:r>
              <a:rPr lang="zh-CN" altLang="en-US" sz="3200" dirty="0"/>
              <a:t>但是却保全了村民的性命</a:t>
            </a:r>
            <a:r>
              <a:rPr lang="en-US" altLang="zh-CN" sz="3200" dirty="0"/>
              <a:t>;</a:t>
            </a:r>
            <a:r>
              <a:rPr lang="zh-CN" altLang="en-US" sz="3200" dirty="0"/>
              <a:t>如果我们不杀死婴儿</a:t>
            </a:r>
            <a:r>
              <a:rPr lang="en-US" altLang="zh-CN" sz="3200" dirty="0"/>
              <a:t>,</a:t>
            </a:r>
            <a:r>
              <a:rPr lang="zh-CN" altLang="en-US" sz="3200" dirty="0"/>
              <a:t>我们就害死了所有村民</a:t>
            </a:r>
            <a:r>
              <a:rPr lang="en-US" altLang="zh-CN" sz="3200" dirty="0"/>
              <a:t>,</a:t>
            </a:r>
            <a:r>
              <a:rPr lang="zh-CN" altLang="en-US" sz="3200" dirty="0"/>
              <a:t>但是我们没有杀人。两种选择似乎都是符合道德又不符道德</a:t>
            </a:r>
            <a:r>
              <a:rPr lang="en-US" altLang="zh-CN" sz="3200" dirty="0"/>
              <a:t>,</a:t>
            </a:r>
            <a:r>
              <a:rPr lang="zh-CN" altLang="en-US" sz="3200" dirty="0"/>
              <a:t>道德被夹在一个矛盾的境地！</a:t>
            </a:r>
          </a:p>
        </p:txBody>
      </p:sp>
    </p:spTree>
    <p:extLst>
      <p:ext uri="{BB962C8B-B14F-4D97-AF65-F5344CB8AC3E}">
        <p14:creationId xmlns:p14="http://schemas.microsoft.com/office/powerpoint/2010/main" val="31563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1E21E-7EBB-4B54-8AD4-5B6116D9CAC1}"/>
              </a:ext>
            </a:extLst>
          </p:cNvPr>
          <p:cNvSpPr>
            <a:spLocks noGrp="1"/>
          </p:cNvSpPr>
          <p:nvPr>
            <p:ph type="title"/>
          </p:nvPr>
        </p:nvSpPr>
        <p:spPr/>
        <p:txBody>
          <a:bodyPr/>
          <a:lstStyle/>
          <a:p>
            <a:r>
              <a:rPr lang="zh-CN" altLang="en-US" dirty="0"/>
              <a:t>道德两难问题一：到底该救谁？</a:t>
            </a:r>
          </a:p>
        </p:txBody>
      </p:sp>
      <p:sp>
        <p:nvSpPr>
          <p:cNvPr id="3" name="内容占位符 2">
            <a:extLst>
              <a:ext uri="{FF2B5EF4-FFF2-40B4-BE49-F238E27FC236}">
                <a16:creationId xmlns:a16="http://schemas.microsoft.com/office/drawing/2014/main" id="{8512A600-81A6-4C99-BE77-564F0F27E1D6}"/>
              </a:ext>
            </a:extLst>
          </p:cNvPr>
          <p:cNvSpPr>
            <a:spLocks noGrp="1"/>
          </p:cNvSpPr>
          <p:nvPr>
            <p:ph idx="1"/>
          </p:nvPr>
        </p:nvSpPr>
        <p:spPr/>
        <p:txBody>
          <a:bodyPr>
            <a:normAutofit fontScale="92500"/>
          </a:bodyPr>
          <a:lstStyle/>
          <a:p>
            <a:r>
              <a:rPr lang="zh-CN" altLang="en-US" sz="2800" dirty="0"/>
              <a:t>一群孩子在铁轨上玩，铁轨有两条，一条还在使用，另一条已经废弃停用。其中一个孩子说：“我们到停用的铁轨那边去玩吧，这里一会有火车通过，很危险！”其他孩子没有听从劝告，仍留在原地，於是这位小朋友便自己走到停用的铁轨上理所当然的，火车来了，冲往使用铁轨上的那群孩子。假设这个时候，你正站在铁轨的切换器旁，你能让火车转往停用的铁轨，这样的话就可以救更多的孩子；但是那名在停用铁轨上的孩子将被牺牲。相反，更多的幼小生命就此消失。</a:t>
            </a:r>
          </a:p>
        </p:txBody>
      </p:sp>
    </p:spTree>
    <p:extLst>
      <p:ext uri="{BB962C8B-B14F-4D97-AF65-F5344CB8AC3E}">
        <p14:creationId xmlns:p14="http://schemas.microsoft.com/office/powerpoint/2010/main" val="3591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2D19539-F4B9-4D09-B522-404F373CC6BD}"/>
              </a:ext>
            </a:extLst>
          </p:cNvPr>
          <p:cNvSpPr txBox="1">
            <a:spLocks/>
          </p:cNvSpPr>
          <p:nvPr/>
        </p:nvSpPr>
        <p:spPr>
          <a:xfrm>
            <a:off x="2090057" y="2367092"/>
            <a:ext cx="7826829" cy="2340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286000" marR="0" lvl="5" indent="0" defTabSz="914400" rtl="0" eaLnBrk="1" fontAlgn="auto" latinLnBrk="0" hangingPunct="1">
              <a:lnSpc>
                <a:spcPct val="120000"/>
              </a:lnSpc>
              <a:spcBef>
                <a:spcPts val="500"/>
              </a:spcBef>
              <a:spcAft>
                <a:spcPts val="0"/>
              </a:spcAft>
              <a:buClr>
                <a:sysClr val="windowText" lastClr="000000"/>
              </a:buClr>
              <a:buSzTx/>
              <a:buNone/>
              <a:tabLst/>
              <a:defRPr/>
            </a:pPr>
            <a:r>
              <a:rPr kumimoji="0" lang="zh-CN" altLang="en-US" sz="9000" b="0" i="0" u="none" strike="noStrike" kern="1200" cap="all" spc="0" normalizeH="0" baseline="0" noProof="0" dirty="0">
                <a:ln>
                  <a:noFill/>
                </a:ln>
                <a:solidFill>
                  <a:srgbClr val="FF0000"/>
                </a:solidFill>
                <a:effectLst/>
                <a:uLnTx/>
                <a:uFillTx/>
                <a:latin typeface="Tw Cen MT" panose="020B0602020104020603"/>
                <a:ea typeface="宋体" panose="02010600030101010101" pitchFamily="2" charset="-122"/>
                <a:cs typeface="+mn-cs"/>
              </a:rPr>
              <a:t>谢谢大家</a:t>
            </a:r>
          </a:p>
          <a:p>
            <a:pPr marL="228600" marR="0" lvl="0" indent="-228600" algn="ctr"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Char char="•"/>
              <a:tabLst/>
              <a:defRPr/>
            </a:pPr>
            <a:endParaRPr kumimoji="0" lang="zh-CN" altLang="en-US" sz="2000" b="0" i="0" u="none" strike="noStrike" kern="1200" cap="all" spc="0" normalizeH="0" baseline="0" noProof="0" dirty="0">
              <a:ln>
                <a:noFill/>
              </a:ln>
              <a:solidFill>
                <a:sysClr val="windowText" lastClr="000000"/>
              </a:solidFill>
              <a:effectLst/>
              <a:uLnTx/>
              <a:uFillTx/>
              <a:latin typeface="Tw Cen MT" panose="020B0602020104020603"/>
              <a:ea typeface="宋体" panose="02010600030101010101" pitchFamily="2" charset="-122"/>
              <a:cs typeface="+mn-cs"/>
            </a:endParaRPr>
          </a:p>
        </p:txBody>
      </p:sp>
    </p:spTree>
    <p:extLst>
      <p:ext uri="{BB962C8B-B14F-4D97-AF65-F5344CB8AC3E}">
        <p14:creationId xmlns:p14="http://schemas.microsoft.com/office/powerpoint/2010/main" val="1005297980"/>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TotalTime>
  <Words>444</Words>
  <Application>Microsoft Office PowerPoint</Application>
  <PresentationFormat>宽屏</PresentationFormat>
  <Paragraphs>10</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宋体</vt:lpstr>
      <vt:lpstr>幼圆</vt:lpstr>
      <vt:lpstr>Arial</vt:lpstr>
      <vt:lpstr>Century Gothic</vt:lpstr>
      <vt:lpstr>Tw Cen MT</vt:lpstr>
      <vt:lpstr>Wingdings 3</vt:lpstr>
      <vt:lpstr>丝状</vt:lpstr>
      <vt:lpstr>两难问题</vt:lpstr>
      <vt:lpstr>何为两难问题</vt:lpstr>
      <vt:lpstr>道德两难问题一：如何处置婴儿</vt:lpstr>
      <vt:lpstr>道德两难问题一：到底该救谁？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两难问题</dc:title>
  <dc:creator>Du Jerry</dc:creator>
  <cp:lastModifiedBy>Du Jerry</cp:lastModifiedBy>
  <cp:revision>3</cp:revision>
  <dcterms:created xsi:type="dcterms:W3CDTF">2018-11-04T15:15:32Z</dcterms:created>
  <dcterms:modified xsi:type="dcterms:W3CDTF">2018-11-04T15:36:12Z</dcterms:modified>
</cp:coreProperties>
</file>