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3">
  <p:sldMasterIdLst>
    <p:sldMasterId id="2147483648" r:id="rId1"/>
    <p:sldMasterId id="2147483665" r:id="rId2"/>
  </p:sldMasterIdLst>
  <p:notesMasterIdLst>
    <p:notesMasterId r:id="rId17"/>
  </p:notesMasterIdLst>
  <p:handoutMasterIdLst>
    <p:handoutMasterId r:id="rId18"/>
  </p:handoutMasterIdLst>
  <p:sldIdLst>
    <p:sldId id="297" r:id="rId3"/>
    <p:sldId id="296" r:id="rId4"/>
    <p:sldId id="298" r:id="rId5"/>
    <p:sldId id="257" r:id="rId6"/>
    <p:sldId id="294" r:id="rId7"/>
    <p:sldId id="299" r:id="rId8"/>
    <p:sldId id="300" r:id="rId9"/>
    <p:sldId id="293" r:id="rId10"/>
    <p:sldId id="295" r:id="rId11"/>
    <p:sldId id="301" r:id="rId12"/>
    <p:sldId id="303" r:id="rId13"/>
    <p:sldId id="305" r:id="rId14"/>
    <p:sldId id="304" r:id="rId15"/>
    <p:sldId id="27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270AB9D-FFF4-42DF-AB59-56C2E3A3FAD5}">
          <p14:sldIdLst>
            <p14:sldId id="297"/>
            <p14:sldId id="296"/>
            <p14:sldId id="298"/>
            <p14:sldId id="257"/>
            <p14:sldId id="294"/>
            <p14:sldId id="299"/>
            <p14:sldId id="300"/>
            <p14:sldId id="293"/>
            <p14:sldId id="295"/>
            <p14:sldId id="301"/>
            <p14:sldId id="303"/>
            <p14:sldId id="305"/>
            <p14:sldId id="304"/>
            <p14:sldId id="27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F4E2"/>
    <a:srgbClr val="457AF1"/>
    <a:srgbClr val="F6F8EE"/>
    <a:srgbClr val="150158"/>
    <a:srgbClr val="042264"/>
    <a:srgbClr val="3030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4" autoAdjust="0"/>
    <p:restoredTop sz="95338" autoAdjust="0"/>
  </p:normalViewPr>
  <p:slideViewPr>
    <p:cSldViewPr>
      <p:cViewPr>
        <p:scale>
          <a:sx n="75" d="100"/>
          <a:sy n="75" d="100"/>
        </p:scale>
        <p:origin x="468" y="28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8" d="100"/>
          <a:sy n="68" d="100"/>
        </p:scale>
        <p:origin x="2592"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583D6D3-F669-4962-805E-28B090D5782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05928424-859F-45F2-98BB-7439AFF0A97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487FAB-B486-44EB-9609-0AEC8AC95160}" type="datetimeFigureOut">
              <a:rPr lang="zh-CN" altLang="en-US" smtClean="0"/>
              <a:t>2018/12/8</a:t>
            </a:fld>
            <a:endParaRPr lang="zh-CN" altLang="en-US"/>
          </a:p>
        </p:txBody>
      </p:sp>
      <p:sp>
        <p:nvSpPr>
          <p:cNvPr id="4" name="页脚占位符 3">
            <a:extLst>
              <a:ext uri="{FF2B5EF4-FFF2-40B4-BE49-F238E27FC236}">
                <a16:creationId xmlns:a16="http://schemas.microsoft.com/office/drawing/2014/main" id="{E454A186-FB15-4447-9B38-F313A652037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F486A5AC-6AFF-4F69-98AE-4CC3569F51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5F61C8-08FC-4CB6-9B25-8738E08C2A37}" type="slidenum">
              <a:rPr lang="zh-CN" altLang="en-US" smtClean="0"/>
              <a:t>‹#›</a:t>
            </a:fld>
            <a:endParaRPr lang="zh-CN" altLang="en-US"/>
          </a:p>
        </p:txBody>
      </p:sp>
    </p:spTree>
    <p:extLst>
      <p:ext uri="{BB962C8B-B14F-4D97-AF65-F5344CB8AC3E}">
        <p14:creationId xmlns:p14="http://schemas.microsoft.com/office/powerpoint/2010/main" val="25975861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6806D7-1543-46AE-9CA6-4DFEA6F2175F}" type="datetimeFigureOut">
              <a:rPr lang="zh-CN" altLang="en-US" smtClean="0"/>
              <a:t>2018/12/8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EC87C4-2652-4BDA-B984-468D58D8F153}" type="slidenum">
              <a:rPr lang="zh-CN" altLang="en-US" smtClean="0"/>
              <a:t>‹#›</a:t>
            </a:fld>
            <a:endParaRPr lang="zh-CN" altLang="en-US"/>
          </a:p>
        </p:txBody>
      </p:sp>
    </p:spTree>
    <p:extLst>
      <p:ext uri="{BB962C8B-B14F-4D97-AF65-F5344CB8AC3E}">
        <p14:creationId xmlns:p14="http://schemas.microsoft.com/office/powerpoint/2010/main" val="52954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EC87C4-2652-4BDA-B984-468D58D8F153}" type="slidenum">
              <a:rPr lang="zh-CN" altLang="en-US" smtClean="0"/>
              <a:t>11</a:t>
            </a:fld>
            <a:endParaRPr lang="zh-CN" altLang="en-US"/>
          </a:p>
        </p:txBody>
      </p:sp>
    </p:spTree>
    <p:extLst>
      <p:ext uri="{BB962C8B-B14F-4D97-AF65-F5344CB8AC3E}">
        <p14:creationId xmlns:p14="http://schemas.microsoft.com/office/powerpoint/2010/main" val="746643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563056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177661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34256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349763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958130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430307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104285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634911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682921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802638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725851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735810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21178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12/8/2018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383562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12/8/2018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348772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897861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0512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image" Target="../media/image1.png"/><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12/8/2018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12/8/2018</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74213946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https://image.baidu.com/search/detail?ct=503316480&amp;z=&amp;tn=baiduimagedetail&amp;ipn=d&amp;word=%E9%83%91%E5%92%8C%E4%B8%8B%E8%A5%BF%E6%B4%8B%E5%9B%BE%E7%89%87&amp;step_word=&amp;ie=utf-8&amp;in=&amp;cl=2&amp;lm=-1&amp;st=-1&amp;cs=455954942,2106871310&amp;os=1249636261,3459760979&amp;simid=0,0&amp;pn=1&amp;rn=1&amp;di=28675970070&amp;ln=1867&amp;fr=&amp;fmq=1540703835484_R&amp;ic=0&amp;s=undefined&amp;se=&amp;sme=&amp;tab=0&amp;width=&amp;height=&amp;face=undefined&amp;is=0,0&amp;istype=2&amp;ist=&amp;jit=&amp;bdtype=0&amp;spn=0&amp;pi=0&amp;gsm=0&amp;hs=2&amp;objurl=http://s11.sinaimg.cn/mw690/003xr1kNzy6TTc0ClcKfa&amp;rpstart=0&amp;rpnum=0&amp;adpicid=0" TargetMode="External"/><Relationship Id="rId1" Type="http://schemas.openxmlformats.org/officeDocument/2006/relationships/slideLayout" Target="../slideLayouts/slideLayout18.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g"/></Relationships>
</file>

<file path=ppt/slides/_rels/slide1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1A07D4-FB6C-4340-B5DD-E30BAB1F2454}"/>
              </a:ext>
            </a:extLst>
          </p:cNvPr>
          <p:cNvSpPr>
            <a:spLocks noGrp="1"/>
          </p:cNvSpPr>
          <p:nvPr>
            <p:ph type="title"/>
          </p:nvPr>
        </p:nvSpPr>
        <p:spPr/>
        <p:txBody>
          <a:bodyPr/>
          <a:lstStyle/>
          <a:p>
            <a:endParaRPr lang="zh-CN" altLang="en-US" dirty="0"/>
          </a:p>
        </p:txBody>
      </p:sp>
      <p:pic>
        <p:nvPicPr>
          <p:cNvPr id="5" name="内容占位符 4">
            <a:extLst>
              <a:ext uri="{FF2B5EF4-FFF2-40B4-BE49-F238E27FC236}">
                <a16:creationId xmlns:a16="http://schemas.microsoft.com/office/drawing/2014/main" id="{3ABD50EB-D14C-4E15-AFDE-35A571900EBC}"/>
              </a:ext>
            </a:extLst>
          </p:cNvPr>
          <p:cNvPicPr>
            <a:picLocks noGrp="1" noChangeAspect="1"/>
          </p:cNvPicPr>
          <p:nvPr>
            <p:ph sz="quarter" idx="13"/>
          </p:nvPr>
        </p:nvPicPr>
        <p:blipFill>
          <a:blip r:embed="rId2"/>
          <a:stretch>
            <a:fillRect/>
          </a:stretch>
        </p:blipFill>
        <p:spPr>
          <a:xfrm>
            <a:off x="0" y="-21704"/>
            <a:ext cx="12192000" cy="6858000"/>
          </a:xfrm>
        </p:spPr>
      </p:pic>
      <p:sp>
        <p:nvSpPr>
          <p:cNvPr id="6" name="文本框 5">
            <a:extLst>
              <a:ext uri="{FF2B5EF4-FFF2-40B4-BE49-F238E27FC236}">
                <a16:creationId xmlns:a16="http://schemas.microsoft.com/office/drawing/2014/main" id="{7EA3BDCA-A6D7-4992-81D6-73548AA2C84A}"/>
              </a:ext>
            </a:extLst>
          </p:cNvPr>
          <p:cNvSpPr txBox="1"/>
          <p:nvPr/>
        </p:nvSpPr>
        <p:spPr>
          <a:xfrm>
            <a:off x="5447928" y="2290187"/>
            <a:ext cx="5979522" cy="1200329"/>
          </a:xfrm>
          <a:prstGeom prst="rect">
            <a:avLst/>
          </a:prstGeom>
          <a:noFill/>
        </p:spPr>
        <p:txBody>
          <a:bodyPr wrap="none" rtlCol="0">
            <a:spAutoFit/>
          </a:bodyPr>
          <a:lstStyle/>
          <a:p>
            <a:r>
              <a:rPr lang="zh-CN" altLang="en-US" sz="7200" b="1" i="1" dirty="0"/>
              <a:t>通西域 下西洋</a:t>
            </a:r>
          </a:p>
        </p:txBody>
      </p:sp>
      <p:sp>
        <p:nvSpPr>
          <p:cNvPr id="10" name="文本框 9">
            <a:extLst>
              <a:ext uri="{FF2B5EF4-FFF2-40B4-BE49-F238E27FC236}">
                <a16:creationId xmlns:a16="http://schemas.microsoft.com/office/drawing/2014/main" id="{ACB582EC-D4EE-46E1-BCAC-1B6758859689}"/>
              </a:ext>
            </a:extLst>
          </p:cNvPr>
          <p:cNvSpPr txBox="1"/>
          <p:nvPr/>
        </p:nvSpPr>
        <p:spPr>
          <a:xfrm>
            <a:off x="9912424" y="3493170"/>
            <a:ext cx="1569660" cy="646331"/>
          </a:xfrm>
          <a:prstGeom prst="rect">
            <a:avLst/>
          </a:prstGeom>
          <a:noFill/>
        </p:spPr>
        <p:txBody>
          <a:bodyPr wrap="none" rtlCol="0">
            <a:spAutoFit/>
          </a:bodyPr>
          <a:lstStyle/>
          <a:p>
            <a:r>
              <a:rPr lang="zh-CN" altLang="en-US" sz="3600" dirty="0"/>
              <a:t>任译轩</a:t>
            </a:r>
          </a:p>
        </p:txBody>
      </p:sp>
    </p:spTree>
    <p:extLst>
      <p:ext uri="{BB962C8B-B14F-4D97-AF65-F5344CB8AC3E}">
        <p14:creationId xmlns:p14="http://schemas.microsoft.com/office/powerpoint/2010/main" val="2346161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heel(1)">
                                      <p:cBhvr>
                                        <p:cTn id="10"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1B5EF12-EE3D-44D0-9B11-8272D28EC79F}"/>
              </a:ext>
            </a:extLst>
          </p:cNvPr>
          <p:cNvPicPr>
            <a:picLocks noChangeAspect="1"/>
          </p:cNvPicPr>
          <p:nvPr/>
        </p:nvPicPr>
        <p:blipFill>
          <a:blip r:embed="rId2"/>
          <a:stretch>
            <a:fillRect/>
          </a:stretch>
        </p:blipFill>
        <p:spPr>
          <a:xfrm>
            <a:off x="1919536" y="452507"/>
            <a:ext cx="7848872" cy="2048227"/>
          </a:xfrm>
          <a:prstGeom prst="rect">
            <a:avLst/>
          </a:prstGeom>
        </p:spPr>
      </p:pic>
      <p:sp>
        <p:nvSpPr>
          <p:cNvPr id="2" name="标题 1">
            <a:extLst>
              <a:ext uri="{FF2B5EF4-FFF2-40B4-BE49-F238E27FC236}">
                <a16:creationId xmlns:a16="http://schemas.microsoft.com/office/drawing/2014/main" id="{AED1A4BF-726E-45B2-BE91-98C77B76F2CC}"/>
              </a:ext>
            </a:extLst>
          </p:cNvPr>
          <p:cNvSpPr>
            <a:spLocks noGrp="1"/>
          </p:cNvSpPr>
          <p:nvPr>
            <p:ph type="title"/>
          </p:nvPr>
        </p:nvSpPr>
        <p:spPr>
          <a:xfrm>
            <a:off x="1847528" y="620688"/>
            <a:ext cx="10220435" cy="1427996"/>
          </a:xfrm>
        </p:spPr>
        <p:txBody>
          <a:bodyPr/>
          <a:lstStyle/>
          <a:p>
            <a:endParaRPr lang="zh-CN" altLang="en-US" dirty="0"/>
          </a:p>
        </p:txBody>
      </p:sp>
      <p:sp>
        <p:nvSpPr>
          <p:cNvPr id="3" name="内容占位符 2">
            <a:extLst>
              <a:ext uri="{FF2B5EF4-FFF2-40B4-BE49-F238E27FC236}">
                <a16:creationId xmlns:a16="http://schemas.microsoft.com/office/drawing/2014/main" id="{B46AF83E-97AE-4896-A570-5277E4D0D161}"/>
              </a:ext>
            </a:extLst>
          </p:cNvPr>
          <p:cNvSpPr>
            <a:spLocks noGrp="1"/>
          </p:cNvSpPr>
          <p:nvPr>
            <p:ph sz="quarter" idx="13"/>
          </p:nvPr>
        </p:nvSpPr>
        <p:spPr>
          <a:xfrm>
            <a:off x="548381" y="2786774"/>
            <a:ext cx="10363826" cy="3306522"/>
          </a:xfrm>
        </p:spPr>
        <p:txBody>
          <a:bodyPr>
            <a:noAutofit/>
          </a:bodyPr>
          <a:lstStyle/>
          <a:p>
            <a:pPr marL="0" indent="0">
              <a:buNone/>
            </a:pPr>
            <a:r>
              <a:rPr lang="zh-CN" altLang="en-US" dirty="0"/>
              <a:t>郑和下西洋是明代永乐、宣德年间的一场海上远航活动，首次航行始于永乐三年（</a:t>
            </a:r>
            <a:r>
              <a:rPr lang="en-US" altLang="zh-CN" dirty="0"/>
              <a:t>1405</a:t>
            </a:r>
            <a:r>
              <a:rPr lang="zh-CN" altLang="en-US" dirty="0"/>
              <a:t>年），末次航行结束于宣德八年（</a:t>
            </a:r>
            <a:r>
              <a:rPr lang="en-US" altLang="zh-CN" dirty="0"/>
              <a:t>1433</a:t>
            </a:r>
            <a:r>
              <a:rPr lang="zh-CN" altLang="en-US" dirty="0"/>
              <a:t>年），共计七次。由于使团正使由郑和担任，且船队航行至婆罗洲以西洋面（即明代所谓“西洋” ），故名。</a:t>
            </a:r>
          </a:p>
          <a:p>
            <a:pPr marL="0" indent="0">
              <a:buNone/>
            </a:pPr>
            <a:r>
              <a:rPr lang="zh-CN" altLang="en-US" dirty="0"/>
              <a:t>在七次航行中，三宝太监郑和率领船队从南京出发，在江苏太仓的刘家港集结，至福建长乐太平港驻泊伺风开洋 ，远航西太平洋和印度洋拜访了</a:t>
            </a:r>
            <a:r>
              <a:rPr lang="en-US" altLang="zh-CN" dirty="0"/>
              <a:t>30</a:t>
            </a:r>
            <a:r>
              <a:rPr lang="zh-CN" altLang="en-US" dirty="0"/>
              <a:t>多个国家和地区，其中包括爪哇、苏门答腊、苏禄、彭亨、真腊、古里、暹罗、榜葛剌、阿丹、天方、左法尔、忽鲁谟斯、木骨都束等地，目前已知最远到达东非、红海。</a:t>
            </a:r>
            <a:endParaRPr lang="en-US" altLang="zh-CN" dirty="0"/>
          </a:p>
          <a:p>
            <a:pPr marL="0" indent="0">
              <a:buNone/>
            </a:pPr>
            <a:r>
              <a:rPr lang="zh-CN" altLang="en-US" dirty="0"/>
              <a:t>郑和下西洋是中国古代规模最大、船只和海员最多、时间最久的海上航行，也是</a:t>
            </a:r>
            <a:r>
              <a:rPr lang="en-US" altLang="zh-CN" dirty="0"/>
              <a:t>15</a:t>
            </a:r>
            <a:r>
              <a:rPr lang="zh-CN" altLang="en-US" dirty="0"/>
              <a:t>世纪末欧洲的地理大发现的航行以前世界历史上规模最大的一系列海上探险</a:t>
            </a:r>
            <a:r>
              <a:rPr lang="en-US" altLang="zh-CN" dirty="0"/>
              <a:t>  </a:t>
            </a:r>
            <a:r>
              <a:rPr lang="zh-CN" altLang="en-US" dirty="0"/>
              <a:t>。然而，关于郑和船队的航海目的、航行范围等史实以及对七次航行的评价，仍存在争议。</a:t>
            </a:r>
          </a:p>
        </p:txBody>
      </p:sp>
    </p:spTree>
    <p:extLst>
      <p:ext uri="{BB962C8B-B14F-4D97-AF65-F5344CB8AC3E}">
        <p14:creationId xmlns:p14="http://schemas.microsoft.com/office/powerpoint/2010/main" val="415352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par>
                                <p:cTn id="26" presetID="26" presetClass="entr" presetSubtype="0" fill="hold" nodeType="with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wipe(down)">
                                      <p:cBhvr>
                                        <p:cTn id="28" dur="580">
                                          <p:stCondLst>
                                            <p:cond delay="0"/>
                                          </p:stCondLst>
                                        </p:cTn>
                                        <p:tgtEl>
                                          <p:spTgt spid="3">
                                            <p:txEl>
                                              <p:pRg st="1" end="1"/>
                                            </p:txEl>
                                          </p:spTgt>
                                        </p:tgtEl>
                                      </p:cBhvr>
                                    </p:animEffect>
                                    <p:anim calcmode="lin" valueType="num">
                                      <p:cBhvr>
                                        <p:cTn id="29"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4" dur="26">
                                          <p:stCondLst>
                                            <p:cond delay="650"/>
                                          </p:stCondLst>
                                        </p:cTn>
                                        <p:tgtEl>
                                          <p:spTgt spid="3">
                                            <p:txEl>
                                              <p:pRg st="1" end="1"/>
                                            </p:txEl>
                                          </p:spTgt>
                                        </p:tgtEl>
                                      </p:cBhvr>
                                      <p:to x="100000" y="60000"/>
                                    </p:animScale>
                                    <p:animScale>
                                      <p:cBhvr>
                                        <p:cTn id="35" dur="166" decel="50000">
                                          <p:stCondLst>
                                            <p:cond delay="676"/>
                                          </p:stCondLst>
                                        </p:cTn>
                                        <p:tgtEl>
                                          <p:spTgt spid="3">
                                            <p:txEl>
                                              <p:pRg st="1" end="1"/>
                                            </p:txEl>
                                          </p:spTgt>
                                        </p:tgtEl>
                                      </p:cBhvr>
                                      <p:to x="100000" y="100000"/>
                                    </p:animScale>
                                    <p:animScale>
                                      <p:cBhvr>
                                        <p:cTn id="36" dur="26">
                                          <p:stCondLst>
                                            <p:cond delay="1312"/>
                                          </p:stCondLst>
                                        </p:cTn>
                                        <p:tgtEl>
                                          <p:spTgt spid="3">
                                            <p:txEl>
                                              <p:pRg st="1" end="1"/>
                                            </p:txEl>
                                          </p:spTgt>
                                        </p:tgtEl>
                                      </p:cBhvr>
                                      <p:to x="100000" y="80000"/>
                                    </p:animScale>
                                    <p:animScale>
                                      <p:cBhvr>
                                        <p:cTn id="37" dur="166" decel="50000">
                                          <p:stCondLst>
                                            <p:cond delay="1338"/>
                                          </p:stCondLst>
                                        </p:cTn>
                                        <p:tgtEl>
                                          <p:spTgt spid="3">
                                            <p:txEl>
                                              <p:pRg st="1" end="1"/>
                                            </p:txEl>
                                          </p:spTgt>
                                        </p:tgtEl>
                                      </p:cBhvr>
                                      <p:to x="100000" y="100000"/>
                                    </p:animScale>
                                    <p:animScale>
                                      <p:cBhvr>
                                        <p:cTn id="38" dur="26">
                                          <p:stCondLst>
                                            <p:cond delay="1642"/>
                                          </p:stCondLst>
                                        </p:cTn>
                                        <p:tgtEl>
                                          <p:spTgt spid="3">
                                            <p:txEl>
                                              <p:pRg st="1" end="1"/>
                                            </p:txEl>
                                          </p:spTgt>
                                        </p:tgtEl>
                                      </p:cBhvr>
                                      <p:to x="100000" y="90000"/>
                                    </p:animScale>
                                    <p:animScale>
                                      <p:cBhvr>
                                        <p:cTn id="39" dur="166" decel="50000">
                                          <p:stCondLst>
                                            <p:cond delay="1668"/>
                                          </p:stCondLst>
                                        </p:cTn>
                                        <p:tgtEl>
                                          <p:spTgt spid="3">
                                            <p:txEl>
                                              <p:pRg st="1" end="1"/>
                                            </p:txEl>
                                          </p:spTgt>
                                        </p:tgtEl>
                                      </p:cBhvr>
                                      <p:to x="100000" y="100000"/>
                                    </p:animScale>
                                    <p:animScale>
                                      <p:cBhvr>
                                        <p:cTn id="40" dur="26">
                                          <p:stCondLst>
                                            <p:cond delay="1808"/>
                                          </p:stCondLst>
                                        </p:cTn>
                                        <p:tgtEl>
                                          <p:spTgt spid="3">
                                            <p:txEl>
                                              <p:pRg st="1" end="1"/>
                                            </p:txEl>
                                          </p:spTgt>
                                        </p:tgtEl>
                                      </p:cBhvr>
                                      <p:to x="100000" y="95000"/>
                                    </p:animScale>
                                    <p:animScale>
                                      <p:cBhvr>
                                        <p:cTn id="41" dur="166" decel="50000">
                                          <p:stCondLst>
                                            <p:cond delay="1834"/>
                                          </p:stCondLst>
                                        </p:cTn>
                                        <p:tgtEl>
                                          <p:spTgt spid="3">
                                            <p:txEl>
                                              <p:pRg st="1" end="1"/>
                                            </p:txEl>
                                          </p:spTgt>
                                        </p:tgtEl>
                                      </p:cBhvr>
                                      <p:to x="100000" y="100000"/>
                                    </p:animScale>
                                  </p:childTnLst>
                                </p:cTn>
                              </p:par>
                              <p:par>
                                <p:cTn id="42" presetID="26" presetClass="entr" presetSubtype="0" fill="hold" nodeType="withEffect">
                                  <p:stCondLst>
                                    <p:cond delay="0"/>
                                  </p:stCondLst>
                                  <p:childTnLst>
                                    <p:set>
                                      <p:cBhvr>
                                        <p:cTn id="43" dur="1" fill="hold">
                                          <p:stCondLst>
                                            <p:cond delay="0"/>
                                          </p:stCondLst>
                                        </p:cTn>
                                        <p:tgtEl>
                                          <p:spTgt spid="3">
                                            <p:txEl>
                                              <p:pRg st="2" end="2"/>
                                            </p:txEl>
                                          </p:spTgt>
                                        </p:tgtEl>
                                        <p:attrNameLst>
                                          <p:attrName>style.visibility</p:attrName>
                                        </p:attrNameLst>
                                      </p:cBhvr>
                                      <p:to>
                                        <p:strVal val="visible"/>
                                      </p:to>
                                    </p:set>
                                    <p:animEffect transition="in" filter="wipe(down)">
                                      <p:cBhvr>
                                        <p:cTn id="44" dur="580">
                                          <p:stCondLst>
                                            <p:cond delay="0"/>
                                          </p:stCondLst>
                                        </p:cTn>
                                        <p:tgtEl>
                                          <p:spTgt spid="3">
                                            <p:txEl>
                                              <p:pRg st="2" end="2"/>
                                            </p:txEl>
                                          </p:spTgt>
                                        </p:tgtEl>
                                      </p:cBhvr>
                                    </p:animEffect>
                                    <p:anim calcmode="lin" valueType="num">
                                      <p:cBhvr>
                                        <p:cTn id="45"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0" dur="26">
                                          <p:stCondLst>
                                            <p:cond delay="650"/>
                                          </p:stCondLst>
                                        </p:cTn>
                                        <p:tgtEl>
                                          <p:spTgt spid="3">
                                            <p:txEl>
                                              <p:pRg st="2" end="2"/>
                                            </p:txEl>
                                          </p:spTgt>
                                        </p:tgtEl>
                                      </p:cBhvr>
                                      <p:to x="100000" y="60000"/>
                                    </p:animScale>
                                    <p:animScale>
                                      <p:cBhvr>
                                        <p:cTn id="51" dur="166" decel="50000">
                                          <p:stCondLst>
                                            <p:cond delay="676"/>
                                          </p:stCondLst>
                                        </p:cTn>
                                        <p:tgtEl>
                                          <p:spTgt spid="3">
                                            <p:txEl>
                                              <p:pRg st="2" end="2"/>
                                            </p:txEl>
                                          </p:spTgt>
                                        </p:tgtEl>
                                      </p:cBhvr>
                                      <p:to x="100000" y="100000"/>
                                    </p:animScale>
                                    <p:animScale>
                                      <p:cBhvr>
                                        <p:cTn id="52" dur="26">
                                          <p:stCondLst>
                                            <p:cond delay="1312"/>
                                          </p:stCondLst>
                                        </p:cTn>
                                        <p:tgtEl>
                                          <p:spTgt spid="3">
                                            <p:txEl>
                                              <p:pRg st="2" end="2"/>
                                            </p:txEl>
                                          </p:spTgt>
                                        </p:tgtEl>
                                      </p:cBhvr>
                                      <p:to x="100000" y="80000"/>
                                    </p:animScale>
                                    <p:animScale>
                                      <p:cBhvr>
                                        <p:cTn id="53" dur="166" decel="50000">
                                          <p:stCondLst>
                                            <p:cond delay="1338"/>
                                          </p:stCondLst>
                                        </p:cTn>
                                        <p:tgtEl>
                                          <p:spTgt spid="3">
                                            <p:txEl>
                                              <p:pRg st="2" end="2"/>
                                            </p:txEl>
                                          </p:spTgt>
                                        </p:tgtEl>
                                      </p:cBhvr>
                                      <p:to x="100000" y="100000"/>
                                    </p:animScale>
                                    <p:animScale>
                                      <p:cBhvr>
                                        <p:cTn id="54" dur="26">
                                          <p:stCondLst>
                                            <p:cond delay="1642"/>
                                          </p:stCondLst>
                                        </p:cTn>
                                        <p:tgtEl>
                                          <p:spTgt spid="3">
                                            <p:txEl>
                                              <p:pRg st="2" end="2"/>
                                            </p:txEl>
                                          </p:spTgt>
                                        </p:tgtEl>
                                      </p:cBhvr>
                                      <p:to x="100000" y="90000"/>
                                    </p:animScale>
                                    <p:animScale>
                                      <p:cBhvr>
                                        <p:cTn id="55" dur="166" decel="50000">
                                          <p:stCondLst>
                                            <p:cond delay="1668"/>
                                          </p:stCondLst>
                                        </p:cTn>
                                        <p:tgtEl>
                                          <p:spTgt spid="3">
                                            <p:txEl>
                                              <p:pRg st="2" end="2"/>
                                            </p:txEl>
                                          </p:spTgt>
                                        </p:tgtEl>
                                      </p:cBhvr>
                                      <p:to x="100000" y="100000"/>
                                    </p:animScale>
                                    <p:animScale>
                                      <p:cBhvr>
                                        <p:cTn id="56" dur="26">
                                          <p:stCondLst>
                                            <p:cond delay="1808"/>
                                          </p:stCondLst>
                                        </p:cTn>
                                        <p:tgtEl>
                                          <p:spTgt spid="3">
                                            <p:txEl>
                                              <p:pRg st="2" end="2"/>
                                            </p:txEl>
                                          </p:spTgt>
                                        </p:tgtEl>
                                      </p:cBhvr>
                                      <p:to x="100000" y="95000"/>
                                    </p:animScale>
                                    <p:animScale>
                                      <p:cBhvr>
                                        <p:cTn id="57" dur="166" decel="50000">
                                          <p:stCondLst>
                                            <p:cond delay="1834"/>
                                          </p:stCondLst>
                                        </p:cTn>
                                        <p:tgtEl>
                                          <p:spTgt spid="3">
                                            <p:txEl>
                                              <p:pRg st="2" end="2"/>
                                            </p:txEl>
                                          </p:spTgt>
                                        </p:tgtEl>
                                      </p:cBhvr>
                                      <p:to x="100000" y="100000"/>
                                    </p:animScale>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wipe(down)">
                                      <p:cBhvr>
                                        <p:cTn id="6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FA78A3-7B7B-4446-AA0C-F456FDA29FA0}"/>
              </a:ext>
            </a:extLst>
          </p:cNvPr>
          <p:cNvSpPr>
            <a:spLocks noGrp="1"/>
          </p:cNvSpPr>
          <p:nvPr>
            <p:ph type="title"/>
          </p:nvPr>
        </p:nvSpPr>
        <p:spPr/>
        <p:txBody>
          <a:bodyPr/>
          <a:lstStyle/>
          <a:p>
            <a:r>
              <a:rPr lang="zh-CN" altLang="en-US" dirty="0"/>
              <a:t>经济背景</a:t>
            </a:r>
            <a:br>
              <a:rPr lang="zh-CN" altLang="en-US" dirty="0"/>
            </a:br>
            <a:endParaRPr lang="zh-CN" altLang="en-US" dirty="0"/>
          </a:p>
        </p:txBody>
      </p:sp>
      <p:sp>
        <p:nvSpPr>
          <p:cNvPr id="3" name="内容占位符 2">
            <a:extLst>
              <a:ext uri="{FF2B5EF4-FFF2-40B4-BE49-F238E27FC236}">
                <a16:creationId xmlns:a16="http://schemas.microsoft.com/office/drawing/2014/main" id="{A894505F-718B-49A1-847C-09A3B4BAD7FA}"/>
              </a:ext>
            </a:extLst>
          </p:cNvPr>
          <p:cNvSpPr>
            <a:spLocks noGrp="1"/>
          </p:cNvSpPr>
          <p:nvPr>
            <p:ph sz="quarter" idx="13"/>
          </p:nvPr>
        </p:nvSpPr>
        <p:spPr/>
        <p:txBody>
          <a:bodyPr>
            <a:normAutofit/>
          </a:bodyPr>
          <a:lstStyle/>
          <a:p>
            <a:pPr marL="0" indent="0">
              <a:buNone/>
            </a:pPr>
            <a:r>
              <a:rPr lang="zh-CN" altLang="en-US" dirty="0"/>
              <a:t>明代初期，由于朱元璋三十一年的励精图治，农业经济恢复了。在手工业方面，也有了很大的发展：矿冶、纺织、陶瓷、造纸、印刷各方面，都比以前有了不同程度的提高。明初工商业的恢复和发展，宋、元以来中国海外贸易的发达，对外移民的增加，所有这一切，都为郑和下“西洋”准备了坚实的经济基础和物质条件。</a:t>
            </a:r>
          </a:p>
          <a:p>
            <a:pPr marL="0" indent="0">
              <a:buNone/>
            </a:pPr>
            <a:r>
              <a:rPr lang="zh-CN" altLang="en-US" dirty="0"/>
              <a:t>明成祖夺得皇位时，明朝已经建立了三十多年，农业与人们的生活并没有受到这场政变的影响。这时，中国广州等沿海的大都市发展得十分繁荣。在经济获得良好的发展之后，发展海外交通和海外的贸易已经是十分迫切的事。中国的丝织品、瓷器受到西洋诸国的欢迎，赢得了很高的声誉。而中国对不能自行生产的香料等物，也有较大的需求。</a:t>
            </a:r>
          </a:p>
        </p:txBody>
      </p:sp>
    </p:spTree>
    <p:extLst>
      <p:ext uri="{BB962C8B-B14F-4D97-AF65-F5344CB8AC3E}">
        <p14:creationId xmlns:p14="http://schemas.microsoft.com/office/powerpoint/2010/main" val="371727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circle(in)">
                                      <p:cBhvr>
                                        <p:cTn id="15" dur="2000"/>
                                        <p:tgtEl>
                                          <p:spTgt spid="3">
                                            <p:txEl>
                                              <p:pRg st="0" end="0"/>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circle(in)">
                                      <p:cBhvr>
                                        <p:cTn id="18"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8A62F1-1E5A-4B71-9A8A-BF1D785F46E0}"/>
              </a:ext>
            </a:extLst>
          </p:cNvPr>
          <p:cNvSpPr>
            <a:spLocks noGrp="1"/>
          </p:cNvSpPr>
          <p:nvPr>
            <p:ph type="title"/>
          </p:nvPr>
        </p:nvSpPr>
        <p:spPr/>
        <p:txBody>
          <a:bodyPr>
            <a:normAutofit/>
          </a:bodyPr>
          <a:lstStyle/>
          <a:p>
            <a:endParaRPr lang="zh-CN" altLang="en-US" dirty="0"/>
          </a:p>
        </p:txBody>
      </p:sp>
      <p:sp>
        <p:nvSpPr>
          <p:cNvPr id="3" name="内容占位符 2">
            <a:extLst>
              <a:ext uri="{FF2B5EF4-FFF2-40B4-BE49-F238E27FC236}">
                <a16:creationId xmlns:a16="http://schemas.microsoft.com/office/drawing/2014/main" id="{BE272963-A839-498F-941D-CEB6C98070AC}"/>
              </a:ext>
            </a:extLst>
          </p:cNvPr>
          <p:cNvSpPr>
            <a:spLocks noGrp="1"/>
          </p:cNvSpPr>
          <p:nvPr>
            <p:ph sz="quarter" idx="13"/>
          </p:nvPr>
        </p:nvSpPr>
        <p:spPr>
          <a:xfrm>
            <a:off x="913774" y="4077072"/>
            <a:ext cx="10363826" cy="1714127"/>
          </a:xfrm>
        </p:spPr>
        <p:txBody>
          <a:bodyPr/>
          <a:lstStyle/>
          <a:p>
            <a:pPr marL="0" indent="0" algn="just">
              <a:buNone/>
            </a:pPr>
            <a:r>
              <a:rPr lang="en-US" altLang="zh-CN" dirty="0"/>
              <a:t>2005</a:t>
            </a:r>
            <a:r>
              <a:rPr lang="zh-CN" altLang="en-US" dirty="0"/>
              <a:t>年</a:t>
            </a:r>
            <a:r>
              <a:rPr lang="en-US" altLang="zh-CN" dirty="0"/>
              <a:t>7</a:t>
            </a:r>
            <a:r>
              <a:rPr lang="zh-CN" altLang="en-US" dirty="0"/>
              <a:t>月</a:t>
            </a:r>
            <a:r>
              <a:rPr lang="en-US" altLang="zh-CN" dirty="0"/>
              <a:t>11</a:t>
            </a:r>
            <a:r>
              <a:rPr lang="zh-CN" altLang="en-US" dirty="0"/>
              <a:t>日，被确定为郑和下西洋</a:t>
            </a:r>
            <a:r>
              <a:rPr lang="en-US" altLang="zh-CN" dirty="0"/>
              <a:t>600</a:t>
            </a:r>
            <a:r>
              <a:rPr lang="zh-CN" altLang="en-US" dirty="0"/>
              <a:t>周年纪念日。中国举行包括文物展、纪念大会 在内的系列纪念活动。同年，国务院正式批准将每年的</a:t>
            </a:r>
            <a:r>
              <a:rPr lang="en-US" altLang="zh-CN" dirty="0"/>
              <a:t>7</a:t>
            </a:r>
            <a:r>
              <a:rPr lang="zh-CN" altLang="en-US" dirty="0"/>
              <a:t>月</a:t>
            </a:r>
            <a:r>
              <a:rPr lang="en-US" altLang="zh-CN" dirty="0"/>
              <a:t>11</a:t>
            </a:r>
            <a:r>
              <a:rPr lang="zh-CN" altLang="en-US" dirty="0"/>
              <a:t>日（也即郑和下西洋的决策日）确定为“中国航海日”，同时也作为“世界海事日”在我国的实施日期。</a:t>
            </a:r>
          </a:p>
        </p:txBody>
      </p:sp>
      <p:pic>
        <p:nvPicPr>
          <p:cNvPr id="4" name="图片 3">
            <a:extLst>
              <a:ext uri="{FF2B5EF4-FFF2-40B4-BE49-F238E27FC236}">
                <a16:creationId xmlns:a16="http://schemas.microsoft.com/office/drawing/2014/main" id="{E707632C-BEEB-4CE4-98C9-BE5BBB20FE68}"/>
              </a:ext>
            </a:extLst>
          </p:cNvPr>
          <p:cNvPicPr>
            <a:picLocks noChangeAspect="1"/>
          </p:cNvPicPr>
          <p:nvPr/>
        </p:nvPicPr>
        <p:blipFill>
          <a:blip r:embed="rId2"/>
          <a:stretch>
            <a:fillRect/>
          </a:stretch>
        </p:blipFill>
        <p:spPr>
          <a:xfrm>
            <a:off x="1271464" y="1066801"/>
            <a:ext cx="4104456" cy="2195643"/>
          </a:xfrm>
          <a:prstGeom prst="rect">
            <a:avLst/>
          </a:prstGeom>
        </p:spPr>
      </p:pic>
      <p:pic>
        <p:nvPicPr>
          <p:cNvPr id="5" name="图片 4">
            <a:extLst>
              <a:ext uri="{FF2B5EF4-FFF2-40B4-BE49-F238E27FC236}">
                <a16:creationId xmlns:a16="http://schemas.microsoft.com/office/drawing/2014/main" id="{2C3CF55E-2CE8-4EFD-8928-2B9E829DE02D}"/>
              </a:ext>
            </a:extLst>
          </p:cNvPr>
          <p:cNvPicPr>
            <a:picLocks noChangeAspect="1"/>
          </p:cNvPicPr>
          <p:nvPr/>
        </p:nvPicPr>
        <p:blipFill>
          <a:blip r:embed="rId3"/>
          <a:stretch>
            <a:fillRect/>
          </a:stretch>
        </p:blipFill>
        <p:spPr>
          <a:xfrm>
            <a:off x="6312024" y="980728"/>
            <a:ext cx="4667250" cy="2609850"/>
          </a:xfrm>
          <a:prstGeom prst="rect">
            <a:avLst/>
          </a:prstGeom>
        </p:spPr>
      </p:pic>
    </p:spTree>
    <p:extLst>
      <p:ext uri="{BB962C8B-B14F-4D97-AF65-F5344CB8AC3E}">
        <p14:creationId xmlns:p14="http://schemas.microsoft.com/office/powerpoint/2010/main" val="500425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p:cTn id="18"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E0BC17-F7FD-46F6-A841-1ECC7792D978}"/>
              </a:ext>
            </a:extLst>
          </p:cNvPr>
          <p:cNvSpPr>
            <a:spLocks noGrp="1"/>
          </p:cNvSpPr>
          <p:nvPr>
            <p:ph type="title"/>
          </p:nvPr>
        </p:nvSpPr>
        <p:spPr/>
        <p:txBody>
          <a:bodyPr/>
          <a:lstStyle/>
          <a:p>
            <a:endParaRPr lang="zh-CN" altLang="en-US" dirty="0"/>
          </a:p>
        </p:txBody>
      </p:sp>
      <p:pic>
        <p:nvPicPr>
          <p:cNvPr id="4" name="Picture 2">
            <a:hlinkClick r:id="rId2"/>
            <a:extLst>
              <a:ext uri="{FF2B5EF4-FFF2-40B4-BE49-F238E27FC236}">
                <a16:creationId xmlns:a16="http://schemas.microsoft.com/office/drawing/2014/main" id="{0537FBA9-DEFB-4C97-A5E1-90539F2A6629}"/>
              </a:ext>
            </a:extLst>
          </p:cNvPr>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6960096" y="3410198"/>
            <a:ext cx="4276725" cy="2400300"/>
          </a:xfrm>
          <a:prstGeom prst="rect">
            <a:avLst/>
          </a:prstGeom>
          <a:noFill/>
          <a:extLst>
            <a:ext uri="{909E8E84-426E-40DD-AFC4-6F175D3DCCD1}">
              <a14:hiddenFill xmlns:a14="http://schemas.microsoft.com/office/drawing/2010/main">
                <a:solidFill>
                  <a:srgbClr val="FFFFFF"/>
                </a:solidFill>
              </a14:hiddenFill>
            </a:ext>
          </a:extLst>
        </p:spPr>
      </p:pic>
      <p:pic>
        <p:nvPicPr>
          <p:cNvPr id="6" name="内容占位符 4">
            <a:extLst>
              <a:ext uri="{FF2B5EF4-FFF2-40B4-BE49-F238E27FC236}">
                <a16:creationId xmlns:a16="http://schemas.microsoft.com/office/drawing/2014/main" id="{48B02FBC-6744-449E-8439-0AF41018A057}"/>
              </a:ext>
            </a:extLst>
          </p:cNvPr>
          <p:cNvPicPr>
            <a:picLocks noChangeAspect="1"/>
          </p:cNvPicPr>
          <p:nvPr/>
        </p:nvPicPr>
        <p:blipFill>
          <a:blip r:embed="rId4"/>
          <a:stretch>
            <a:fillRect/>
          </a:stretch>
        </p:blipFill>
        <p:spPr>
          <a:xfrm>
            <a:off x="66646" y="2852936"/>
            <a:ext cx="5112568" cy="2686113"/>
          </a:xfrm>
          <a:prstGeom prst="rect">
            <a:avLst/>
          </a:prstGeom>
        </p:spPr>
      </p:pic>
      <p:pic>
        <p:nvPicPr>
          <p:cNvPr id="7" name="Picture 13" descr="C05_ship2a">
            <a:extLst>
              <a:ext uri="{FF2B5EF4-FFF2-40B4-BE49-F238E27FC236}">
                <a16:creationId xmlns:a16="http://schemas.microsoft.com/office/drawing/2014/main" id="{6F69503B-E89F-4AA9-921F-1F89F3B290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52184" y="1124744"/>
            <a:ext cx="3168352" cy="19107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04_a_ship1a">
            <a:extLst>
              <a:ext uri="{FF2B5EF4-FFF2-40B4-BE49-F238E27FC236}">
                <a16:creationId xmlns:a16="http://schemas.microsoft.com/office/drawing/2014/main" id="{595539D7-4849-48CF-A1F8-DDB84C8FE15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3472" y="560942"/>
            <a:ext cx="3672408" cy="171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18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anim calcmode="lin" valueType="num">
                                      <p:cBhvr>
                                        <p:cTn id="8" dur="2000" fill="hold"/>
                                        <p:tgtEl>
                                          <p:spTgt spid="8"/>
                                        </p:tgtEl>
                                        <p:attrNameLst>
                                          <p:attrName>ppt_w</p:attrName>
                                        </p:attrNameLst>
                                      </p:cBhvr>
                                      <p:tavLst>
                                        <p:tav tm="0" fmla="#ppt_w*sin(2.5*pi*$)">
                                          <p:val>
                                            <p:fltVal val="0"/>
                                          </p:val>
                                        </p:tav>
                                        <p:tav tm="100000">
                                          <p:val>
                                            <p:fltVal val="1"/>
                                          </p:val>
                                        </p:tav>
                                      </p:tavLst>
                                    </p:anim>
                                    <p:anim calcmode="lin" valueType="num">
                                      <p:cBhvr>
                                        <p:cTn id="9" dur="20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arn(inVertical)">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6"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down)">
                                      <p:cBhvr>
                                        <p:cTn id="26" dur="580">
                                          <p:stCondLst>
                                            <p:cond delay="0"/>
                                          </p:stCondLst>
                                        </p:cTn>
                                        <p:tgtEl>
                                          <p:spTgt spid="4"/>
                                        </p:tgtEl>
                                      </p:cBhvr>
                                    </p:animEffect>
                                    <p:anim calcmode="lin" valueType="num">
                                      <p:cBhvr>
                                        <p:cTn id="27"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8"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9"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30"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1"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2" dur="26">
                                          <p:stCondLst>
                                            <p:cond delay="650"/>
                                          </p:stCondLst>
                                        </p:cTn>
                                        <p:tgtEl>
                                          <p:spTgt spid="4"/>
                                        </p:tgtEl>
                                      </p:cBhvr>
                                      <p:to x="100000" y="60000"/>
                                    </p:animScale>
                                    <p:animScale>
                                      <p:cBhvr>
                                        <p:cTn id="33" dur="166" decel="50000">
                                          <p:stCondLst>
                                            <p:cond delay="676"/>
                                          </p:stCondLst>
                                        </p:cTn>
                                        <p:tgtEl>
                                          <p:spTgt spid="4"/>
                                        </p:tgtEl>
                                      </p:cBhvr>
                                      <p:to x="100000" y="100000"/>
                                    </p:animScale>
                                    <p:animScale>
                                      <p:cBhvr>
                                        <p:cTn id="34" dur="26">
                                          <p:stCondLst>
                                            <p:cond delay="1312"/>
                                          </p:stCondLst>
                                        </p:cTn>
                                        <p:tgtEl>
                                          <p:spTgt spid="4"/>
                                        </p:tgtEl>
                                      </p:cBhvr>
                                      <p:to x="100000" y="80000"/>
                                    </p:animScale>
                                    <p:animScale>
                                      <p:cBhvr>
                                        <p:cTn id="35" dur="166" decel="50000">
                                          <p:stCondLst>
                                            <p:cond delay="1338"/>
                                          </p:stCondLst>
                                        </p:cTn>
                                        <p:tgtEl>
                                          <p:spTgt spid="4"/>
                                        </p:tgtEl>
                                      </p:cBhvr>
                                      <p:to x="100000" y="100000"/>
                                    </p:animScale>
                                    <p:animScale>
                                      <p:cBhvr>
                                        <p:cTn id="36" dur="26">
                                          <p:stCondLst>
                                            <p:cond delay="1642"/>
                                          </p:stCondLst>
                                        </p:cTn>
                                        <p:tgtEl>
                                          <p:spTgt spid="4"/>
                                        </p:tgtEl>
                                      </p:cBhvr>
                                      <p:to x="100000" y="90000"/>
                                    </p:animScale>
                                    <p:animScale>
                                      <p:cBhvr>
                                        <p:cTn id="37" dur="166" decel="50000">
                                          <p:stCondLst>
                                            <p:cond delay="1668"/>
                                          </p:stCondLst>
                                        </p:cTn>
                                        <p:tgtEl>
                                          <p:spTgt spid="4"/>
                                        </p:tgtEl>
                                      </p:cBhvr>
                                      <p:to x="100000" y="100000"/>
                                    </p:animScale>
                                    <p:animScale>
                                      <p:cBhvr>
                                        <p:cTn id="38" dur="26">
                                          <p:stCondLst>
                                            <p:cond delay="1808"/>
                                          </p:stCondLst>
                                        </p:cTn>
                                        <p:tgtEl>
                                          <p:spTgt spid="4"/>
                                        </p:tgtEl>
                                      </p:cBhvr>
                                      <p:to x="100000" y="95000"/>
                                    </p:animScale>
                                    <p:animScale>
                                      <p:cBhvr>
                                        <p:cTn id="39"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 name="图片 2" descr="图片包含 水, 天空, 户外, 运动&#10;&#10;自动生成的说明">
            <a:extLst>
              <a:ext uri="{FF2B5EF4-FFF2-40B4-BE49-F238E27FC236}">
                <a16:creationId xmlns:a16="http://schemas.microsoft.com/office/drawing/2014/main" id="{1C0E93E8-2236-40EE-BC95-3A3CFA6551A9}"/>
              </a:ext>
            </a:extLst>
          </p:cNvPr>
          <p:cNvPicPr>
            <a:picLocks noChangeAspect="1"/>
          </p:cNvPicPr>
          <p:nvPr/>
        </p:nvPicPr>
        <p:blipFill>
          <a:blip r:embed="rId3"/>
          <a:stretch>
            <a:fillRect/>
          </a:stretch>
        </p:blipFill>
        <p:spPr>
          <a:xfrm>
            <a:off x="0" y="0"/>
            <a:ext cx="12192001" cy="6858001"/>
          </a:xfrm>
          <a:prstGeom prst="rect">
            <a:avLst/>
          </a:prstGeom>
        </p:spPr>
      </p:pic>
      <p:sp>
        <p:nvSpPr>
          <p:cNvPr id="5" name="矩形 4">
            <a:extLst>
              <a:ext uri="{FF2B5EF4-FFF2-40B4-BE49-F238E27FC236}">
                <a16:creationId xmlns:a16="http://schemas.microsoft.com/office/drawing/2014/main" id="{2851849B-6F48-4735-B605-A4A8FC63873A}"/>
              </a:ext>
            </a:extLst>
          </p:cNvPr>
          <p:cNvSpPr/>
          <p:nvPr/>
        </p:nvSpPr>
        <p:spPr>
          <a:xfrm>
            <a:off x="2349818" y="2321003"/>
            <a:ext cx="7289176" cy="2215991"/>
          </a:xfrm>
          <a:prstGeom prst="rect">
            <a:avLst/>
          </a:prstGeom>
          <a:noFill/>
        </p:spPr>
        <p:txBody>
          <a:bodyPr wrap="none" lIns="91440" tIns="45720" rIns="91440" bIns="45720">
            <a:spAutoFit/>
          </a:bodyPr>
          <a:lstStyle/>
          <a:p>
            <a:pPr algn="ctr"/>
            <a:r>
              <a:rPr lang="zh-CN" altLang="en-US" sz="13800" b="1" cap="none" spc="0" dirty="0">
                <a:ln w="12700">
                  <a:solidFill>
                    <a:schemeClr val="accent5"/>
                  </a:solidFill>
                  <a:prstDash val="solid"/>
                </a:ln>
                <a:pattFill prst="ltDnDiag">
                  <a:fgClr>
                    <a:schemeClr val="accent5">
                      <a:lumMod val="60000"/>
                      <a:lumOff val="40000"/>
                    </a:schemeClr>
                  </a:fgClr>
                  <a:bgClr>
                    <a:schemeClr val="bg1"/>
                  </a:bgClr>
                </a:pattFill>
                <a:effectLst/>
              </a:rPr>
              <a:t>谢谢欣赏</a:t>
            </a:r>
            <a:endParaRPr lang="en-US" altLang="zh-CN" sz="138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Tree>
    <p:extLst>
      <p:ext uri="{BB962C8B-B14F-4D97-AF65-F5344CB8AC3E}">
        <p14:creationId xmlns:p14="http://schemas.microsoft.com/office/powerpoint/2010/main" val="250464598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randombar(horizontal)">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663473-A9B0-4E5D-94E0-3A0C13E99846}"/>
              </a:ext>
            </a:extLst>
          </p:cNvPr>
          <p:cNvSpPr>
            <a:spLocks noGrp="1"/>
          </p:cNvSpPr>
          <p:nvPr>
            <p:ph type="title"/>
          </p:nvPr>
        </p:nvSpPr>
        <p:spPr/>
        <p:txBody>
          <a:bodyPr/>
          <a:lstStyle/>
          <a:p>
            <a:endParaRPr lang="zh-CN" altLang="en-US" dirty="0"/>
          </a:p>
        </p:txBody>
      </p:sp>
      <p:pic>
        <p:nvPicPr>
          <p:cNvPr id="5" name="内容占位符 4">
            <a:extLst>
              <a:ext uri="{FF2B5EF4-FFF2-40B4-BE49-F238E27FC236}">
                <a16:creationId xmlns:a16="http://schemas.microsoft.com/office/drawing/2014/main" id="{6E1E09FE-3D3D-4E7F-89CC-3CEF031A757D}"/>
              </a:ext>
            </a:extLst>
          </p:cNvPr>
          <p:cNvPicPr>
            <a:picLocks noGrp="1" noChangeAspect="1"/>
          </p:cNvPicPr>
          <p:nvPr>
            <p:ph sz="quarter" idx="13"/>
          </p:nvPr>
        </p:nvPicPr>
        <p:blipFill>
          <a:blip r:embed="rId2"/>
          <a:stretch>
            <a:fillRect/>
          </a:stretch>
        </p:blipFill>
        <p:spPr>
          <a:xfrm>
            <a:off x="6096000" y="22087"/>
            <a:ext cx="6096001" cy="6835913"/>
          </a:xfrm>
        </p:spPr>
      </p:pic>
      <p:pic>
        <p:nvPicPr>
          <p:cNvPr id="7" name="图片 6" descr="图片包含 天空, 床&#10;&#10;自动生成的说明">
            <a:extLst>
              <a:ext uri="{FF2B5EF4-FFF2-40B4-BE49-F238E27FC236}">
                <a16:creationId xmlns:a16="http://schemas.microsoft.com/office/drawing/2014/main" id="{CE02E9B0-EE53-402C-BB31-0DAA0DA8734F}"/>
              </a:ext>
            </a:extLst>
          </p:cNvPr>
          <p:cNvPicPr>
            <a:picLocks noChangeAspect="1"/>
          </p:cNvPicPr>
          <p:nvPr/>
        </p:nvPicPr>
        <p:blipFill>
          <a:blip r:embed="rId3"/>
          <a:stretch>
            <a:fillRect/>
          </a:stretch>
        </p:blipFill>
        <p:spPr>
          <a:xfrm>
            <a:off x="0" y="0"/>
            <a:ext cx="6096000" cy="6805353"/>
          </a:xfrm>
          <a:prstGeom prst="rect">
            <a:avLst/>
          </a:prstGeom>
        </p:spPr>
      </p:pic>
      <p:sp>
        <p:nvSpPr>
          <p:cNvPr id="9" name="文本框 8">
            <a:extLst>
              <a:ext uri="{FF2B5EF4-FFF2-40B4-BE49-F238E27FC236}">
                <a16:creationId xmlns:a16="http://schemas.microsoft.com/office/drawing/2014/main" id="{524BE45C-9D72-4F44-9081-45735BF6F200}"/>
              </a:ext>
            </a:extLst>
          </p:cNvPr>
          <p:cNvSpPr txBox="1"/>
          <p:nvPr/>
        </p:nvSpPr>
        <p:spPr>
          <a:xfrm>
            <a:off x="3398787" y="2597355"/>
            <a:ext cx="5394425" cy="1938992"/>
          </a:xfrm>
          <a:prstGeom prst="rect">
            <a:avLst/>
          </a:prstGeom>
          <a:noFill/>
        </p:spPr>
        <p:txBody>
          <a:bodyPr wrap="none" rtlCol="0">
            <a:spAutoFit/>
          </a:bodyPr>
          <a:lstStyle/>
          <a:p>
            <a:pPr marL="342900" indent="-342900">
              <a:buAutoNum type="arabicPeriod"/>
            </a:pPr>
            <a:r>
              <a:rPr lang="zh-CN" altLang="en-US" sz="6000" dirty="0"/>
              <a:t>张骞出使西域</a:t>
            </a:r>
            <a:endParaRPr lang="en-US" altLang="zh-CN" sz="6000" dirty="0"/>
          </a:p>
          <a:p>
            <a:pPr marL="342900" indent="-342900">
              <a:buAutoNum type="arabicPeriod"/>
            </a:pPr>
            <a:r>
              <a:rPr lang="zh-CN" altLang="en-US" sz="6000" dirty="0"/>
              <a:t>郑和下西洋</a:t>
            </a:r>
          </a:p>
        </p:txBody>
      </p:sp>
      <p:sp>
        <p:nvSpPr>
          <p:cNvPr id="10" name="文本框 9">
            <a:extLst>
              <a:ext uri="{FF2B5EF4-FFF2-40B4-BE49-F238E27FC236}">
                <a16:creationId xmlns:a16="http://schemas.microsoft.com/office/drawing/2014/main" id="{6C25F65F-CB83-4AF8-BF1A-C0E0373C8557}"/>
              </a:ext>
            </a:extLst>
          </p:cNvPr>
          <p:cNvSpPr txBox="1"/>
          <p:nvPr/>
        </p:nvSpPr>
        <p:spPr>
          <a:xfrm>
            <a:off x="5015880" y="596689"/>
            <a:ext cx="2246128" cy="1323439"/>
          </a:xfrm>
          <a:prstGeom prst="rect">
            <a:avLst/>
          </a:prstGeom>
          <a:noFill/>
        </p:spPr>
        <p:txBody>
          <a:bodyPr wrap="none" rtlCol="0">
            <a:spAutoFit/>
          </a:bodyPr>
          <a:lstStyle/>
          <a:p>
            <a:r>
              <a:rPr lang="zh-CN" altLang="en-US" sz="8000" b="1" dirty="0"/>
              <a:t>目录</a:t>
            </a:r>
          </a:p>
        </p:txBody>
      </p:sp>
    </p:spTree>
    <p:extLst>
      <p:ext uri="{BB962C8B-B14F-4D97-AF65-F5344CB8AC3E}">
        <p14:creationId xmlns:p14="http://schemas.microsoft.com/office/powerpoint/2010/main" val="482170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1000" fill="hold"/>
                                        <p:tgtEl>
                                          <p:spTgt spid="9"/>
                                        </p:tgtEl>
                                        <p:attrNameLst>
                                          <p:attrName>ppt_w</p:attrName>
                                        </p:attrNameLst>
                                      </p:cBhvr>
                                      <p:tavLst>
                                        <p:tav tm="0">
                                          <p:val>
                                            <p:fltVal val="0"/>
                                          </p:val>
                                        </p:tav>
                                        <p:tav tm="100000">
                                          <p:val>
                                            <p:strVal val="#ppt_w"/>
                                          </p:val>
                                        </p:tav>
                                      </p:tavLst>
                                    </p:anim>
                                    <p:anim calcmode="lin" valueType="num">
                                      <p:cBhvr>
                                        <p:cTn id="15" dur="1000" fill="hold"/>
                                        <p:tgtEl>
                                          <p:spTgt spid="9"/>
                                        </p:tgtEl>
                                        <p:attrNameLst>
                                          <p:attrName>ppt_h</p:attrName>
                                        </p:attrNameLst>
                                      </p:cBhvr>
                                      <p:tavLst>
                                        <p:tav tm="0">
                                          <p:val>
                                            <p:fltVal val="0"/>
                                          </p:val>
                                        </p:tav>
                                        <p:tav tm="100000">
                                          <p:val>
                                            <p:strVal val="#ppt_h"/>
                                          </p:val>
                                        </p:tav>
                                      </p:tavLst>
                                    </p:anim>
                                    <p:anim calcmode="lin" valueType="num">
                                      <p:cBhvr>
                                        <p:cTn id="16" dur="1000" fill="hold"/>
                                        <p:tgtEl>
                                          <p:spTgt spid="9"/>
                                        </p:tgtEl>
                                        <p:attrNameLst>
                                          <p:attrName>style.rotation</p:attrName>
                                        </p:attrNameLst>
                                      </p:cBhvr>
                                      <p:tavLst>
                                        <p:tav tm="0">
                                          <p:val>
                                            <p:fltVal val="90"/>
                                          </p:val>
                                        </p:tav>
                                        <p:tav tm="100000">
                                          <p:val>
                                            <p:fltVal val="0"/>
                                          </p:val>
                                        </p:tav>
                                      </p:tavLst>
                                    </p:anim>
                                    <p:animEffect transition="in" filter="fade">
                                      <p:cBhvr>
                                        <p:cTn id="1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1097C1-01B0-40C9-B1B5-B444CDB9E342}"/>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67F0F3A4-54B7-41B9-A67E-CB5C8F82984F}"/>
              </a:ext>
            </a:extLst>
          </p:cNvPr>
          <p:cNvPicPr>
            <a:picLocks noGrp="1" noChangeAspect="1"/>
          </p:cNvPicPr>
          <p:nvPr>
            <p:ph sz="quarter" idx="13"/>
          </p:nvPr>
        </p:nvPicPr>
        <p:blipFill>
          <a:blip r:embed="rId2"/>
          <a:stretch>
            <a:fillRect/>
          </a:stretch>
        </p:blipFill>
        <p:spPr>
          <a:xfrm>
            <a:off x="0" y="0"/>
            <a:ext cx="12192000" cy="6858000"/>
          </a:xfrm>
        </p:spPr>
      </p:pic>
      <p:sp>
        <p:nvSpPr>
          <p:cNvPr id="7" name="矩形 6">
            <a:extLst>
              <a:ext uri="{FF2B5EF4-FFF2-40B4-BE49-F238E27FC236}">
                <a16:creationId xmlns:a16="http://schemas.microsoft.com/office/drawing/2014/main" id="{96B31435-A310-46DB-A08C-7A0ADAD2F14B}"/>
              </a:ext>
            </a:extLst>
          </p:cNvPr>
          <p:cNvSpPr/>
          <p:nvPr/>
        </p:nvSpPr>
        <p:spPr>
          <a:xfrm>
            <a:off x="2295922" y="2579420"/>
            <a:ext cx="7600159" cy="1569660"/>
          </a:xfrm>
          <a:prstGeom prst="rect">
            <a:avLst/>
          </a:prstGeom>
          <a:noFill/>
        </p:spPr>
        <p:txBody>
          <a:bodyPr wrap="none" lIns="91440" tIns="45720" rIns="91440" bIns="45720">
            <a:spAutoFit/>
          </a:bodyPr>
          <a:lstStyle/>
          <a:p>
            <a:pPr algn="ctr"/>
            <a:r>
              <a:rPr lang="zh-CN" altLang="en-US" sz="9600" b="1" dirty="0">
                <a:ln w="12700">
                  <a:solidFill>
                    <a:schemeClr val="accent5"/>
                  </a:solidFill>
                  <a:prstDash val="solid"/>
                </a:ln>
                <a:pattFill prst="ltDnDiag">
                  <a:fgClr>
                    <a:schemeClr val="accent5">
                      <a:lumMod val="60000"/>
                      <a:lumOff val="40000"/>
                    </a:schemeClr>
                  </a:fgClr>
                  <a:bgClr>
                    <a:schemeClr val="bg1"/>
                  </a:bgClr>
                </a:pattFill>
              </a:rPr>
              <a:t>张骞出使西域</a:t>
            </a:r>
          </a:p>
        </p:txBody>
      </p:sp>
    </p:spTree>
    <p:extLst>
      <p:ext uri="{BB962C8B-B14F-4D97-AF65-F5344CB8AC3E}">
        <p14:creationId xmlns:p14="http://schemas.microsoft.com/office/powerpoint/2010/main" val="766286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D89DC0A-8AAC-489B-8B66-0CDB8AEEEA59}"/>
              </a:ext>
            </a:extLst>
          </p:cNvPr>
          <p:cNvSpPr/>
          <p:nvPr/>
        </p:nvSpPr>
        <p:spPr>
          <a:xfrm>
            <a:off x="3084855" y="366623"/>
            <a:ext cx="8617674" cy="6124754"/>
          </a:xfrm>
          <a:prstGeom prst="rect">
            <a:avLst/>
          </a:prstGeom>
        </p:spPr>
        <p:txBody>
          <a:bodyPr wrap="square">
            <a:spAutoFit/>
          </a:bodyPr>
          <a:lstStyle/>
          <a:p>
            <a:r>
              <a:rPr lang="zh-CN" altLang="en-US" sz="2800" b="1" dirty="0">
                <a:solidFill>
                  <a:srgbClr val="A53010"/>
                </a:solidFill>
                <a:latin typeface="华文宋体" panose="02010600040101010101" pitchFamily="2" charset="-122"/>
                <a:ea typeface="华文宋体" panose="02010600040101010101" pitchFamily="2" charset="-122"/>
              </a:rPr>
              <a:t>张骞（前</a:t>
            </a:r>
            <a:r>
              <a:rPr lang="en-US" altLang="zh-CN" sz="2800" b="1" dirty="0">
                <a:solidFill>
                  <a:srgbClr val="A53010"/>
                </a:solidFill>
                <a:latin typeface="华文宋体" panose="02010600040101010101" pitchFamily="2" charset="-122"/>
                <a:ea typeface="华文宋体" panose="02010600040101010101" pitchFamily="2" charset="-122"/>
              </a:rPr>
              <a:t>164</a:t>
            </a:r>
            <a:r>
              <a:rPr lang="zh-CN" altLang="en-US" sz="2800" b="1" dirty="0">
                <a:solidFill>
                  <a:srgbClr val="A53010"/>
                </a:solidFill>
                <a:latin typeface="华文宋体" panose="02010600040101010101" pitchFamily="2" charset="-122"/>
                <a:ea typeface="华文宋体" panose="02010600040101010101" pitchFamily="2" charset="-122"/>
              </a:rPr>
              <a:t>年</a:t>
            </a:r>
            <a:r>
              <a:rPr lang="en-US" altLang="zh-CN" sz="2800" b="1" dirty="0">
                <a:solidFill>
                  <a:srgbClr val="A53010"/>
                </a:solidFill>
                <a:latin typeface="华文宋体" panose="02010600040101010101" pitchFamily="2" charset="-122"/>
                <a:ea typeface="华文宋体" panose="02010600040101010101" pitchFamily="2" charset="-122"/>
              </a:rPr>
              <a:t>―</a:t>
            </a:r>
            <a:r>
              <a:rPr lang="zh-CN" altLang="en-US" sz="2800" b="1" dirty="0">
                <a:solidFill>
                  <a:srgbClr val="A53010"/>
                </a:solidFill>
                <a:latin typeface="华文宋体" panose="02010600040101010101" pitchFamily="2" charset="-122"/>
                <a:ea typeface="华文宋体" panose="02010600040101010101" pitchFamily="2" charset="-122"/>
              </a:rPr>
              <a:t>前</a:t>
            </a:r>
            <a:r>
              <a:rPr lang="en-US" altLang="zh-CN" sz="2800" b="1" dirty="0">
                <a:solidFill>
                  <a:srgbClr val="A53010"/>
                </a:solidFill>
                <a:latin typeface="华文宋体" panose="02010600040101010101" pitchFamily="2" charset="-122"/>
                <a:ea typeface="华文宋体" panose="02010600040101010101" pitchFamily="2" charset="-122"/>
              </a:rPr>
              <a:t>114</a:t>
            </a:r>
            <a:r>
              <a:rPr lang="zh-CN" altLang="en-US" sz="2800" b="1" dirty="0">
                <a:solidFill>
                  <a:srgbClr val="A53010"/>
                </a:solidFill>
                <a:latin typeface="华文宋体" panose="02010600040101010101" pitchFamily="2" charset="-122"/>
                <a:ea typeface="华文宋体" panose="02010600040101010101" pitchFamily="2" charset="-122"/>
              </a:rPr>
              <a:t>年），</a:t>
            </a:r>
            <a:r>
              <a:rPr lang="zh-CN" altLang="en-US" sz="2800" dirty="0">
                <a:solidFill>
                  <a:prstClr val="black"/>
                </a:solidFill>
                <a:latin typeface="华文宋体" panose="02010600040101010101" pitchFamily="2" charset="-122"/>
                <a:ea typeface="华文宋体" panose="02010600040101010101" pitchFamily="2" charset="-122"/>
              </a:rPr>
              <a:t>字子文，汉中郡城固（今陕西省汉中市城固县）人，中国汉代杰出的外交家、旅行家、探险家，丝绸之路的开拓者，故里在陕西省汉中市城固县城南</a:t>
            </a:r>
            <a:r>
              <a:rPr lang="en-US" altLang="zh-CN" sz="2800" dirty="0">
                <a:solidFill>
                  <a:prstClr val="black"/>
                </a:solidFill>
                <a:latin typeface="华文宋体" panose="02010600040101010101" pitchFamily="2" charset="-122"/>
                <a:ea typeface="华文宋体" panose="02010600040101010101" pitchFamily="2" charset="-122"/>
              </a:rPr>
              <a:t>2</a:t>
            </a:r>
            <a:r>
              <a:rPr lang="zh-CN" altLang="en-US" sz="2800" dirty="0">
                <a:solidFill>
                  <a:prstClr val="black"/>
                </a:solidFill>
                <a:latin typeface="华文宋体" panose="02010600040101010101" pitchFamily="2" charset="-122"/>
                <a:ea typeface="华文宋体" panose="02010600040101010101" pitchFamily="2" charset="-122"/>
              </a:rPr>
              <a:t>千米处汉江之滨的博望村。</a:t>
            </a:r>
          </a:p>
          <a:p>
            <a:r>
              <a:rPr lang="zh-CN" altLang="en-US" sz="2800" dirty="0">
                <a:solidFill>
                  <a:prstClr val="black"/>
                </a:solidFill>
                <a:latin typeface="华文宋体" panose="02010600040101010101" pitchFamily="2" charset="-122"/>
                <a:ea typeface="华文宋体" panose="02010600040101010101" pitchFamily="2" charset="-122"/>
              </a:rPr>
              <a:t>张骞富有开拓和冒险精神，建元二年（前</a:t>
            </a:r>
            <a:r>
              <a:rPr lang="en-US" altLang="zh-CN" sz="2800" dirty="0">
                <a:solidFill>
                  <a:prstClr val="black"/>
                </a:solidFill>
                <a:latin typeface="华文宋体" panose="02010600040101010101" pitchFamily="2" charset="-122"/>
                <a:ea typeface="华文宋体" panose="02010600040101010101" pitchFamily="2" charset="-122"/>
              </a:rPr>
              <a:t>139</a:t>
            </a:r>
            <a:r>
              <a:rPr lang="zh-CN" altLang="en-US" sz="2800" dirty="0">
                <a:solidFill>
                  <a:prstClr val="black"/>
                </a:solidFill>
                <a:latin typeface="华文宋体" panose="02010600040101010101" pitchFamily="2" charset="-122"/>
                <a:ea typeface="华文宋体" panose="02010600040101010101" pitchFamily="2" charset="-122"/>
              </a:rPr>
              <a:t>年），奉汉武帝之命，由甘父做向导，率领一百多人出使西域，打通了汉朝通往西域的南北道路，即赫赫有名的丝绸之路，汉武帝以军功封其为博望侯。史学家司马迁称赞张骞出使西域为“凿空”，意思是“开通大道”。</a:t>
            </a:r>
          </a:p>
          <a:p>
            <a:r>
              <a:rPr lang="zh-CN" altLang="en-US" sz="2800" dirty="0">
                <a:solidFill>
                  <a:prstClr val="black"/>
                </a:solidFill>
                <a:latin typeface="华文宋体" panose="02010600040101010101" pitchFamily="2" charset="-122"/>
                <a:ea typeface="华文宋体" panose="02010600040101010101" pitchFamily="2" charset="-122"/>
              </a:rPr>
              <a:t>张骞被誉为伟大的外交家、探险家，是“丝绸之路的开拓者”、“第一个睁开眼睛看世界的中国人”、“东方的哥伦布</a:t>
            </a:r>
            <a:r>
              <a:rPr lang="en-US" altLang="zh-CN" sz="2800" dirty="0">
                <a:solidFill>
                  <a:prstClr val="black"/>
                </a:solidFill>
                <a:latin typeface="华文宋体" panose="02010600040101010101" pitchFamily="2" charset="-122"/>
                <a:ea typeface="华文宋体" panose="02010600040101010101" pitchFamily="2" charset="-122"/>
              </a:rPr>
              <a:t>”</a:t>
            </a:r>
            <a:r>
              <a:rPr lang="zh-CN" altLang="en-US" sz="2800" dirty="0">
                <a:solidFill>
                  <a:prstClr val="black"/>
                </a:solidFill>
                <a:latin typeface="华文宋体" panose="02010600040101010101" pitchFamily="2" charset="-122"/>
                <a:ea typeface="华文宋体" panose="02010600040101010101" pitchFamily="2" charset="-122"/>
              </a:rPr>
              <a:t>。他将中原文明传播至西域，又从西域诸国引进了汗血马、葡萄、苜蓿、石榴、胡麻等物种到中原，促进了东西方文明的交流。</a:t>
            </a:r>
          </a:p>
        </p:txBody>
      </p:sp>
      <p:pic>
        <p:nvPicPr>
          <p:cNvPr id="9" name="内容占位符 4">
            <a:extLst>
              <a:ext uri="{FF2B5EF4-FFF2-40B4-BE49-F238E27FC236}">
                <a16:creationId xmlns:a16="http://schemas.microsoft.com/office/drawing/2014/main" id="{168747DD-9438-4E6B-8943-07AED83B22D6}"/>
              </a:ext>
            </a:extLst>
          </p:cNvPr>
          <p:cNvPicPr>
            <a:picLocks noChangeAspect="1"/>
          </p:cNvPicPr>
          <p:nvPr/>
        </p:nvPicPr>
        <p:blipFill>
          <a:blip r:embed="rId2"/>
          <a:stretch>
            <a:fillRect/>
          </a:stretch>
        </p:blipFill>
        <p:spPr>
          <a:xfrm>
            <a:off x="489471" y="1556792"/>
            <a:ext cx="2669987" cy="4007485"/>
          </a:xfrm>
          <a:prstGeom prst="rect">
            <a:avLst/>
          </a:prstGeom>
        </p:spPr>
      </p:pic>
    </p:spTree>
    <p:extLst>
      <p:ext uri="{BB962C8B-B14F-4D97-AF65-F5344CB8AC3E}">
        <p14:creationId xmlns:p14="http://schemas.microsoft.com/office/powerpoint/2010/main" val="2482346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fltVal val="0"/>
                                          </p:val>
                                        </p:tav>
                                        <p:tav tm="100000">
                                          <p:val>
                                            <p:strVal val="#ppt_w"/>
                                          </p:val>
                                        </p:tav>
                                      </p:tavLst>
                                    </p:anim>
                                    <p:anim calcmode="lin" valueType="num">
                                      <p:cBhvr>
                                        <p:cTn id="13" dur="1000" fill="hold"/>
                                        <p:tgtEl>
                                          <p:spTgt spid="9"/>
                                        </p:tgtEl>
                                        <p:attrNameLst>
                                          <p:attrName>ppt_h</p:attrName>
                                        </p:attrNameLst>
                                      </p:cBhvr>
                                      <p:tavLst>
                                        <p:tav tm="0">
                                          <p:val>
                                            <p:fltVal val="0"/>
                                          </p:val>
                                        </p:tav>
                                        <p:tav tm="100000">
                                          <p:val>
                                            <p:strVal val="#ppt_h"/>
                                          </p:val>
                                        </p:tav>
                                      </p:tavLst>
                                    </p:anim>
                                    <p:anim calcmode="lin" valueType="num">
                                      <p:cBhvr>
                                        <p:cTn id="14" dur="1000" fill="hold"/>
                                        <p:tgtEl>
                                          <p:spTgt spid="9"/>
                                        </p:tgtEl>
                                        <p:attrNameLst>
                                          <p:attrName>style.rotation</p:attrName>
                                        </p:attrNameLst>
                                      </p:cBhvr>
                                      <p:tavLst>
                                        <p:tav tm="0">
                                          <p:val>
                                            <p:fltVal val="90"/>
                                          </p:val>
                                        </p:tav>
                                        <p:tav tm="100000">
                                          <p:val>
                                            <p:fltVal val="0"/>
                                          </p:val>
                                        </p:tav>
                                      </p:tavLst>
                                    </p:anim>
                                    <p:animEffect transition="in" filter="fade">
                                      <p:cBhvr>
                                        <p:cTn id="15" dur="10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wheel(1)">
                                      <p:cBhvr>
                                        <p:cTn id="20" dur="2000"/>
                                        <p:tgtEl>
                                          <p:spTgt spid="7">
                                            <p:txEl>
                                              <p:pRg st="0" end="0"/>
                                            </p:txEl>
                                          </p:spTgt>
                                        </p:tgtEl>
                                      </p:cBhvr>
                                    </p:animEffect>
                                  </p:childTnLst>
                                </p:cTn>
                              </p:par>
                              <p:par>
                                <p:cTn id="21" presetID="21" presetClass="entr" presetSubtype="1" fill="hold"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animEffect transition="in" filter="wheel(1)">
                                      <p:cBhvr>
                                        <p:cTn id="23" dur="2000"/>
                                        <p:tgtEl>
                                          <p:spTgt spid="7">
                                            <p:txEl>
                                              <p:pRg st="1" end="1"/>
                                            </p:txEl>
                                          </p:spTgt>
                                        </p:tgtEl>
                                      </p:cBhvr>
                                    </p:animEffect>
                                  </p:childTnLst>
                                </p:cTn>
                              </p:par>
                              <p:par>
                                <p:cTn id="24" presetID="21" presetClass="entr" presetSubtype="1" fill="hold" nodeType="with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wheel(1)">
                                      <p:cBhvr>
                                        <p:cTn id="26" dur="20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5374B0-42A9-4B9A-AD62-ECE261E222F4}"/>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2DE4CF1B-FAE4-4402-ADD9-EE8495AC8C38}"/>
              </a:ext>
            </a:extLst>
          </p:cNvPr>
          <p:cNvSpPr>
            <a:spLocks noGrp="1"/>
          </p:cNvSpPr>
          <p:nvPr>
            <p:ph sz="quarter" idx="13"/>
          </p:nvPr>
        </p:nvSpPr>
        <p:spPr>
          <a:xfrm>
            <a:off x="1271464" y="3275992"/>
            <a:ext cx="9073008" cy="3177343"/>
          </a:xfrm>
        </p:spPr>
        <p:txBody>
          <a:bodyPr>
            <a:normAutofit fontScale="55000" lnSpcReduction="20000"/>
          </a:bodyPr>
          <a:lstStyle/>
          <a:p>
            <a:pPr marL="0" indent="0">
              <a:buNone/>
            </a:pPr>
            <a:r>
              <a:rPr lang="zh-CN" altLang="en-US" sz="2900" dirty="0"/>
              <a:t>         丝绸之路，简称丝路，一般指陆上丝绸之路，广义上讲又分为陆上丝绸之路和海上丝绸之路。</a:t>
            </a:r>
          </a:p>
          <a:p>
            <a:pPr marL="0" indent="0">
              <a:buNone/>
            </a:pPr>
            <a:r>
              <a:rPr lang="zh-CN" altLang="en-US" sz="2900" dirty="0"/>
              <a:t>          陆上丝绸之路起源于西汉（前</a:t>
            </a:r>
            <a:r>
              <a:rPr lang="en-US" altLang="zh-CN" sz="2900" dirty="0"/>
              <a:t>202</a:t>
            </a:r>
            <a:r>
              <a:rPr lang="zh-CN" altLang="en-US" sz="2900" dirty="0"/>
              <a:t>年</a:t>
            </a:r>
            <a:r>
              <a:rPr lang="en-US" altLang="zh-CN" sz="2900" dirty="0"/>
              <a:t>—8</a:t>
            </a:r>
            <a:r>
              <a:rPr lang="zh-CN" altLang="en-US" sz="2900" dirty="0"/>
              <a:t>年）汉武帝派张骞出使西域开辟的以首都长安（今西安）为起点，经甘肃、新疆，到中亚、西亚，并连接地中海各国的陆上通道。它的最初作用是运输中国古代出产的丝绸。</a:t>
            </a:r>
            <a:r>
              <a:rPr lang="en-US" altLang="zh-CN" sz="2900" dirty="0"/>
              <a:t>1877</a:t>
            </a:r>
            <a:r>
              <a:rPr lang="zh-CN" altLang="en-US" sz="2900" dirty="0"/>
              <a:t>年，德国地质地理学家李希霍芬在其著作</a:t>
            </a:r>
            <a:r>
              <a:rPr lang="en-US" altLang="zh-CN" sz="2900" dirty="0"/>
              <a:t>《</a:t>
            </a:r>
            <a:r>
              <a:rPr lang="zh-CN" altLang="en-US" sz="2900" dirty="0"/>
              <a:t>中国</a:t>
            </a:r>
            <a:r>
              <a:rPr lang="en-US" altLang="zh-CN" sz="2900" dirty="0"/>
              <a:t>》</a:t>
            </a:r>
            <a:r>
              <a:rPr lang="zh-CN" altLang="en-US" sz="2900" dirty="0"/>
              <a:t>一书中，把“从公元前</a:t>
            </a:r>
            <a:r>
              <a:rPr lang="en-US" altLang="zh-CN" sz="2900" dirty="0"/>
              <a:t>114</a:t>
            </a:r>
            <a:r>
              <a:rPr lang="zh-CN" altLang="en-US" sz="2900" dirty="0"/>
              <a:t>年至公元</a:t>
            </a:r>
            <a:r>
              <a:rPr lang="en-US" altLang="zh-CN" sz="2900" dirty="0"/>
              <a:t>127</a:t>
            </a:r>
            <a:r>
              <a:rPr lang="zh-CN" altLang="en-US" sz="2900" dirty="0"/>
              <a:t>年间，中国与中亚、中国与印度间以丝绸贸易为媒介的这条西域交通道路”命名为“丝绸之路”，这一名词很快被学术界和大众所接受，并正式运用。</a:t>
            </a:r>
            <a:endParaRPr lang="en-US" altLang="zh-CN" sz="2900" dirty="0"/>
          </a:p>
          <a:p>
            <a:pPr marL="0" indent="0">
              <a:buNone/>
            </a:pPr>
            <a:r>
              <a:rPr lang="en-US" altLang="zh-CN" sz="2900" dirty="0"/>
              <a:t>          “</a:t>
            </a:r>
            <a:r>
              <a:rPr lang="zh-CN" altLang="en-US" sz="2900" dirty="0"/>
              <a:t>海上丝绸之路”是古代中国与外国交通贸易和文化交往的海上通道，该路主要以南海为中心，所以又称南海丝绸之路。海上丝绸之路形成于秦汉时期，发展于三国至隋朝时期，繁荣于唐宋时期，转变于明清时期，是已知的最为古老的海上航线。</a:t>
            </a:r>
            <a:endParaRPr lang="zh-CN" altLang="en-US" dirty="0"/>
          </a:p>
        </p:txBody>
      </p:sp>
      <p:pic>
        <p:nvPicPr>
          <p:cNvPr id="5" name="图片 4" descr="图片包含 自然, 天空, 山, 水&#10;&#10;自动生成的说明">
            <a:extLst>
              <a:ext uri="{FF2B5EF4-FFF2-40B4-BE49-F238E27FC236}">
                <a16:creationId xmlns:a16="http://schemas.microsoft.com/office/drawing/2014/main" id="{241D93D3-55B5-49C8-BB92-C41EF3CD3ABC}"/>
              </a:ext>
            </a:extLst>
          </p:cNvPr>
          <p:cNvPicPr>
            <a:picLocks noChangeAspect="1"/>
          </p:cNvPicPr>
          <p:nvPr/>
        </p:nvPicPr>
        <p:blipFill>
          <a:blip r:embed="rId2"/>
          <a:stretch>
            <a:fillRect/>
          </a:stretch>
        </p:blipFill>
        <p:spPr>
          <a:xfrm>
            <a:off x="1265784" y="618517"/>
            <a:ext cx="5544616" cy="2162411"/>
          </a:xfrm>
          <a:prstGeom prst="rect">
            <a:avLst/>
          </a:prstGeom>
        </p:spPr>
      </p:pic>
      <p:pic>
        <p:nvPicPr>
          <p:cNvPr id="8" name="图片 7">
            <a:extLst>
              <a:ext uri="{FF2B5EF4-FFF2-40B4-BE49-F238E27FC236}">
                <a16:creationId xmlns:a16="http://schemas.microsoft.com/office/drawing/2014/main" id="{76659DD9-A8B2-418E-8B02-9DD7A8821BA3}"/>
              </a:ext>
            </a:extLst>
          </p:cNvPr>
          <p:cNvPicPr>
            <a:picLocks noChangeAspect="1"/>
          </p:cNvPicPr>
          <p:nvPr/>
        </p:nvPicPr>
        <p:blipFill>
          <a:blip r:embed="rId3"/>
          <a:stretch>
            <a:fillRect/>
          </a:stretch>
        </p:blipFill>
        <p:spPr>
          <a:xfrm>
            <a:off x="7227778" y="1052736"/>
            <a:ext cx="4566826" cy="1824608"/>
          </a:xfrm>
          <a:prstGeom prst="rect">
            <a:avLst/>
          </a:prstGeom>
        </p:spPr>
      </p:pic>
    </p:spTree>
    <p:extLst>
      <p:ext uri="{BB962C8B-B14F-4D97-AF65-F5344CB8AC3E}">
        <p14:creationId xmlns:p14="http://schemas.microsoft.com/office/powerpoint/2010/main" val="2338947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par>
                                <p:cTn id="8" presetID="45"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anim calcmode="lin" valueType="num">
                                      <p:cBhvr>
                                        <p:cTn id="11"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12"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45"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2000"/>
                                        <p:tgtEl>
                                          <p:spTgt spid="3">
                                            <p:txEl>
                                              <p:pRg st="0" end="0"/>
                                            </p:txEl>
                                          </p:spTgt>
                                        </p:tgtEl>
                                      </p:cBhvr>
                                    </p:animEffect>
                                    <p:anim calcmode="lin" valueType="num">
                                      <p:cBhvr>
                                        <p:cTn id="1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9" dur="2000" fill="hold"/>
                                        <p:tgtEl>
                                          <p:spTgt spid="3">
                                            <p:txEl>
                                              <p:pRg st="0" end="0"/>
                                            </p:txEl>
                                          </p:spTgt>
                                        </p:tgtEl>
                                        <p:attrNameLst>
                                          <p:attrName>ppt_h</p:attrName>
                                        </p:attrNameLst>
                                      </p:cBhvr>
                                      <p:tavLst>
                                        <p:tav tm="0">
                                          <p:val>
                                            <p:strVal val="#ppt_h"/>
                                          </p:val>
                                        </p:tav>
                                        <p:tav tm="100000">
                                          <p:val>
                                            <p:strVal val="#ppt_h"/>
                                          </p:val>
                                        </p:tav>
                                      </p:tavLst>
                                    </p:anim>
                                  </p:childTnLst>
                                </p:cTn>
                              </p:par>
                              <p:par>
                                <p:cTn id="20" presetID="45"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2000"/>
                                        <p:tgtEl>
                                          <p:spTgt spid="3">
                                            <p:txEl>
                                              <p:pRg st="2" end="2"/>
                                            </p:txEl>
                                          </p:spTgt>
                                        </p:tgtEl>
                                      </p:cBhvr>
                                    </p:animEffect>
                                    <p:anim calcmode="lin" valueType="num">
                                      <p:cBhvr>
                                        <p:cTn id="23"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4" dur="2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down)">
                                      <p:cBhvr>
                                        <p:cTn id="29" dur="580">
                                          <p:stCondLst>
                                            <p:cond delay="0"/>
                                          </p:stCondLst>
                                        </p:cTn>
                                        <p:tgtEl>
                                          <p:spTgt spid="8"/>
                                        </p:tgtEl>
                                      </p:cBhvr>
                                    </p:animEffect>
                                    <p:anim calcmode="lin" valueType="num">
                                      <p:cBhvr>
                                        <p:cTn id="30"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5" dur="26">
                                          <p:stCondLst>
                                            <p:cond delay="650"/>
                                          </p:stCondLst>
                                        </p:cTn>
                                        <p:tgtEl>
                                          <p:spTgt spid="8"/>
                                        </p:tgtEl>
                                      </p:cBhvr>
                                      <p:to x="100000" y="60000"/>
                                    </p:animScale>
                                    <p:animScale>
                                      <p:cBhvr>
                                        <p:cTn id="36" dur="166" decel="50000">
                                          <p:stCondLst>
                                            <p:cond delay="676"/>
                                          </p:stCondLst>
                                        </p:cTn>
                                        <p:tgtEl>
                                          <p:spTgt spid="8"/>
                                        </p:tgtEl>
                                      </p:cBhvr>
                                      <p:to x="100000" y="100000"/>
                                    </p:animScale>
                                    <p:animScale>
                                      <p:cBhvr>
                                        <p:cTn id="37" dur="26">
                                          <p:stCondLst>
                                            <p:cond delay="1312"/>
                                          </p:stCondLst>
                                        </p:cTn>
                                        <p:tgtEl>
                                          <p:spTgt spid="8"/>
                                        </p:tgtEl>
                                      </p:cBhvr>
                                      <p:to x="100000" y="80000"/>
                                    </p:animScale>
                                    <p:animScale>
                                      <p:cBhvr>
                                        <p:cTn id="38" dur="166" decel="50000">
                                          <p:stCondLst>
                                            <p:cond delay="1338"/>
                                          </p:stCondLst>
                                        </p:cTn>
                                        <p:tgtEl>
                                          <p:spTgt spid="8"/>
                                        </p:tgtEl>
                                      </p:cBhvr>
                                      <p:to x="100000" y="100000"/>
                                    </p:animScale>
                                    <p:animScale>
                                      <p:cBhvr>
                                        <p:cTn id="39" dur="26">
                                          <p:stCondLst>
                                            <p:cond delay="1642"/>
                                          </p:stCondLst>
                                        </p:cTn>
                                        <p:tgtEl>
                                          <p:spTgt spid="8"/>
                                        </p:tgtEl>
                                      </p:cBhvr>
                                      <p:to x="100000" y="90000"/>
                                    </p:animScale>
                                    <p:animScale>
                                      <p:cBhvr>
                                        <p:cTn id="40" dur="166" decel="50000">
                                          <p:stCondLst>
                                            <p:cond delay="1668"/>
                                          </p:stCondLst>
                                        </p:cTn>
                                        <p:tgtEl>
                                          <p:spTgt spid="8"/>
                                        </p:tgtEl>
                                      </p:cBhvr>
                                      <p:to x="100000" y="100000"/>
                                    </p:animScale>
                                    <p:animScale>
                                      <p:cBhvr>
                                        <p:cTn id="41" dur="26">
                                          <p:stCondLst>
                                            <p:cond delay="1808"/>
                                          </p:stCondLst>
                                        </p:cTn>
                                        <p:tgtEl>
                                          <p:spTgt spid="8"/>
                                        </p:tgtEl>
                                      </p:cBhvr>
                                      <p:to x="100000" y="95000"/>
                                    </p:animScale>
                                    <p:animScale>
                                      <p:cBhvr>
                                        <p:cTn id="42"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B8E217-7EEC-44D5-AB70-0742DD8E3676}"/>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652DB681-221C-4DE2-A0EC-750731356FF6}"/>
              </a:ext>
            </a:extLst>
          </p:cNvPr>
          <p:cNvSpPr>
            <a:spLocks noGrp="1"/>
          </p:cNvSpPr>
          <p:nvPr>
            <p:ph sz="quarter" idx="13"/>
          </p:nvPr>
        </p:nvSpPr>
        <p:spPr>
          <a:xfrm>
            <a:off x="1271464" y="3284983"/>
            <a:ext cx="9865096" cy="2664297"/>
          </a:xfrm>
        </p:spPr>
        <p:txBody>
          <a:bodyPr>
            <a:normAutofit fontScale="92500" lnSpcReduction="20000"/>
          </a:bodyPr>
          <a:lstStyle/>
          <a:p>
            <a:r>
              <a:rPr lang="zh-CN" altLang="en-US" dirty="0"/>
              <a:t>       炳灵寺石窟，位于中国甘肃省临夏回族自治州永靖县西南约四十公里处的积石山的大寺沟西侧的崖壁上，西晋初年（约公元</a:t>
            </a:r>
            <a:r>
              <a:rPr lang="en-US" altLang="zh-CN" dirty="0"/>
              <a:t>3</a:t>
            </a:r>
            <a:r>
              <a:rPr lang="zh-CN" altLang="en-US" dirty="0"/>
              <a:t>世纪）开凿在黄河北岸大寺沟的峭壁之上，正式建立于西秦建弘元年（</a:t>
            </a:r>
            <a:r>
              <a:rPr lang="en-US" altLang="zh-CN" dirty="0"/>
              <a:t>420</a:t>
            </a:r>
            <a:r>
              <a:rPr lang="zh-CN" altLang="en-US" dirty="0"/>
              <a:t>年），上下四层。最早称为唐述窟，是羌语“鬼窟”之意，唐代称龙兴寺，宋代称灵岩寺，明朝永乐年后称炳灵寺，“炳灵”为藏语“仙巴炳灵”的简化，是“千佛”“十万弥勒佛洲”之意。</a:t>
            </a:r>
          </a:p>
          <a:p>
            <a:r>
              <a:rPr lang="zh-CN" altLang="en-US" dirty="0"/>
              <a:t>        存有窟龛</a:t>
            </a:r>
            <a:r>
              <a:rPr lang="en-US" altLang="zh-CN" dirty="0"/>
              <a:t>183</a:t>
            </a:r>
            <a:r>
              <a:rPr lang="zh-CN" altLang="en-US" dirty="0"/>
              <a:t>个，共计石雕造像</a:t>
            </a:r>
            <a:r>
              <a:rPr lang="en-US" altLang="zh-CN" dirty="0"/>
              <a:t>694</a:t>
            </a:r>
            <a:r>
              <a:rPr lang="zh-CN" altLang="en-US" dirty="0"/>
              <a:t>身，泥塑</a:t>
            </a:r>
            <a:r>
              <a:rPr lang="en-US" altLang="zh-CN" dirty="0"/>
              <a:t>82</a:t>
            </a:r>
            <a:r>
              <a:rPr lang="zh-CN" altLang="en-US" dirty="0"/>
              <a:t>身，壁画约</a:t>
            </a:r>
            <a:r>
              <a:rPr lang="en-US" altLang="zh-CN" dirty="0"/>
              <a:t>900</a:t>
            </a:r>
            <a:r>
              <a:rPr lang="zh-CN" altLang="en-US" dirty="0"/>
              <a:t>平方米，分布在大寺沟西岸长约</a:t>
            </a:r>
            <a:r>
              <a:rPr lang="en-US" altLang="zh-CN" dirty="0"/>
              <a:t>200</a:t>
            </a:r>
            <a:r>
              <a:rPr lang="zh-CN" altLang="en-US" dirty="0"/>
              <a:t>米，高</a:t>
            </a:r>
            <a:r>
              <a:rPr lang="en-US" altLang="zh-CN" dirty="0"/>
              <a:t>60</a:t>
            </a:r>
            <a:r>
              <a:rPr lang="zh-CN" altLang="en-US" dirty="0"/>
              <a:t>米的崖面上。石窟以位于悬崖高处的唐代“自然大佛”（</a:t>
            </a:r>
            <a:r>
              <a:rPr lang="en-US" altLang="zh-CN" dirty="0"/>
              <a:t>169</a:t>
            </a:r>
            <a:r>
              <a:rPr lang="zh-CN" altLang="en-US" dirty="0"/>
              <a:t>窟）以及崖面中段的众多中小型窟龛构成其主体。</a:t>
            </a:r>
          </a:p>
        </p:txBody>
      </p:sp>
      <p:pic>
        <p:nvPicPr>
          <p:cNvPr id="6" name="图片 5" descr="图片包含 建筑物&#10;&#10;自动生成的说明">
            <a:extLst>
              <a:ext uri="{FF2B5EF4-FFF2-40B4-BE49-F238E27FC236}">
                <a16:creationId xmlns:a16="http://schemas.microsoft.com/office/drawing/2014/main" id="{940B71F5-54FA-4C15-B43D-710403A684CC}"/>
              </a:ext>
            </a:extLst>
          </p:cNvPr>
          <p:cNvPicPr>
            <a:picLocks noChangeAspect="1"/>
          </p:cNvPicPr>
          <p:nvPr/>
        </p:nvPicPr>
        <p:blipFill>
          <a:blip r:embed="rId2"/>
          <a:stretch>
            <a:fillRect/>
          </a:stretch>
        </p:blipFill>
        <p:spPr>
          <a:xfrm>
            <a:off x="2135559" y="541292"/>
            <a:ext cx="7704859" cy="2527668"/>
          </a:xfrm>
          <a:prstGeom prst="rect">
            <a:avLst/>
          </a:prstGeom>
        </p:spPr>
      </p:pic>
    </p:spTree>
    <p:extLst>
      <p:ext uri="{BB962C8B-B14F-4D97-AF65-F5344CB8AC3E}">
        <p14:creationId xmlns:p14="http://schemas.microsoft.com/office/powerpoint/2010/main" val="3852137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E9D3F3-3C75-4909-A191-898D427F255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0614B3E-B49C-40F2-83CE-C5A0FDB86EBF}"/>
              </a:ext>
            </a:extLst>
          </p:cNvPr>
          <p:cNvSpPr>
            <a:spLocks noGrp="1"/>
          </p:cNvSpPr>
          <p:nvPr>
            <p:ph sz="quarter" idx="13"/>
          </p:nvPr>
        </p:nvSpPr>
        <p:spPr>
          <a:xfrm>
            <a:off x="983432" y="3861048"/>
            <a:ext cx="10294168" cy="2520280"/>
          </a:xfrm>
        </p:spPr>
        <p:txBody>
          <a:bodyPr/>
          <a:lstStyle/>
          <a:p>
            <a:r>
              <a:rPr lang="zh-CN" altLang="en-US" dirty="0"/>
              <a:t>千佛洞位于湖南省长沙市宁乡县崔坪乡，是一处</a:t>
            </a:r>
            <a:r>
              <a:rPr lang="en-US" altLang="zh-CN" dirty="0"/>
              <a:t>3</a:t>
            </a:r>
            <a:r>
              <a:rPr lang="zh-CN" altLang="en-US" dirty="0"/>
              <a:t>亿</a:t>
            </a:r>
            <a:r>
              <a:rPr lang="en-US" altLang="zh-CN" dirty="0"/>
              <a:t>6</a:t>
            </a:r>
            <a:r>
              <a:rPr lang="zh-CN" altLang="en-US" dirty="0"/>
              <a:t>千万年前形成的溶洞。地貌复杂，并有罕见的洞内峡谷，垂直高度近</a:t>
            </a:r>
            <a:r>
              <a:rPr lang="en-US" altLang="zh-CN" dirty="0"/>
              <a:t>100</a:t>
            </a:r>
            <a:r>
              <a:rPr lang="zh-CN" altLang="en-US" dirty="0"/>
              <a:t>米。</a:t>
            </a:r>
          </a:p>
          <a:p>
            <a:r>
              <a:rPr lang="zh-CN" altLang="en-US" dirty="0"/>
              <a:t>崔坪乡位于距宁乡县城</a:t>
            </a:r>
            <a:r>
              <a:rPr lang="en-US" altLang="zh-CN" dirty="0"/>
              <a:t>62</a:t>
            </a:r>
            <a:r>
              <a:rPr lang="zh-CN" altLang="en-US" dirty="0"/>
              <a:t>公里处的西部山区，境内山清水秀，奇峰峻岭，石龙洞、峡溪、猴公大山，少年水库四大景点黄同勾勒出崔坪的秀美和壮丽。</a:t>
            </a:r>
          </a:p>
        </p:txBody>
      </p:sp>
      <p:pic>
        <p:nvPicPr>
          <p:cNvPr id="4" name="图片 3">
            <a:extLst>
              <a:ext uri="{FF2B5EF4-FFF2-40B4-BE49-F238E27FC236}">
                <a16:creationId xmlns:a16="http://schemas.microsoft.com/office/drawing/2014/main" id="{401477BC-E28D-4F51-B824-0168D007C447}"/>
              </a:ext>
            </a:extLst>
          </p:cNvPr>
          <p:cNvPicPr>
            <a:picLocks noChangeAspect="1"/>
          </p:cNvPicPr>
          <p:nvPr/>
        </p:nvPicPr>
        <p:blipFill>
          <a:blip r:embed="rId2"/>
          <a:stretch>
            <a:fillRect/>
          </a:stretch>
        </p:blipFill>
        <p:spPr>
          <a:xfrm>
            <a:off x="1127448" y="1196752"/>
            <a:ext cx="4968552" cy="2376264"/>
          </a:xfrm>
          <a:prstGeom prst="rect">
            <a:avLst/>
          </a:prstGeom>
        </p:spPr>
      </p:pic>
      <p:pic>
        <p:nvPicPr>
          <p:cNvPr id="5" name="图片 4">
            <a:extLst>
              <a:ext uri="{FF2B5EF4-FFF2-40B4-BE49-F238E27FC236}">
                <a16:creationId xmlns:a16="http://schemas.microsoft.com/office/drawing/2014/main" id="{72FD2C0F-A95C-44E1-B0F3-441785287B6F}"/>
              </a:ext>
            </a:extLst>
          </p:cNvPr>
          <p:cNvPicPr>
            <a:picLocks noChangeAspect="1"/>
          </p:cNvPicPr>
          <p:nvPr/>
        </p:nvPicPr>
        <p:blipFill>
          <a:blip r:embed="rId3"/>
          <a:stretch>
            <a:fillRect/>
          </a:stretch>
        </p:blipFill>
        <p:spPr>
          <a:xfrm>
            <a:off x="7176120" y="876874"/>
            <a:ext cx="3389362" cy="2264094"/>
          </a:xfrm>
          <a:prstGeom prst="rect">
            <a:avLst/>
          </a:prstGeom>
        </p:spPr>
      </p:pic>
    </p:spTree>
    <p:extLst>
      <p:ext uri="{BB962C8B-B14F-4D97-AF65-F5344CB8AC3E}">
        <p14:creationId xmlns:p14="http://schemas.microsoft.com/office/powerpoint/2010/main" val="3385474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circle(in)">
                                      <p:cBhvr>
                                        <p:cTn id="15" dur="2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heel(1)">
                                      <p:cBhvr>
                                        <p:cTn id="2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5" name="内容占位符 4" descr="图片包含 树, 户外&#10;&#10;自动生成的说明">
            <a:extLst>
              <a:ext uri="{FF2B5EF4-FFF2-40B4-BE49-F238E27FC236}">
                <a16:creationId xmlns:a16="http://schemas.microsoft.com/office/drawing/2014/main" id="{B27C9011-BBEC-4AA6-8F95-2FB94B7E561F}"/>
              </a:ext>
            </a:extLst>
          </p:cNvPr>
          <p:cNvPicPr>
            <a:picLocks noGrp="1" noChangeAspect="1"/>
          </p:cNvPicPr>
          <p:nvPr>
            <p:ph idx="1"/>
          </p:nvPr>
        </p:nvPicPr>
        <p:blipFill>
          <a:blip r:embed="rId2"/>
          <a:stretch>
            <a:fillRect/>
          </a:stretch>
        </p:blipFill>
        <p:spPr>
          <a:xfrm>
            <a:off x="0" y="0"/>
            <a:ext cx="12192000" cy="6858000"/>
          </a:xfrm>
        </p:spPr>
      </p:pic>
      <p:sp>
        <p:nvSpPr>
          <p:cNvPr id="7" name="矩形 6">
            <a:extLst>
              <a:ext uri="{FF2B5EF4-FFF2-40B4-BE49-F238E27FC236}">
                <a16:creationId xmlns:a16="http://schemas.microsoft.com/office/drawing/2014/main" id="{AD0002F7-F987-450D-A8E4-4D62B18082D3}"/>
              </a:ext>
            </a:extLst>
          </p:cNvPr>
          <p:cNvSpPr/>
          <p:nvPr/>
        </p:nvSpPr>
        <p:spPr>
          <a:xfrm>
            <a:off x="1415480" y="2132856"/>
            <a:ext cx="9075039" cy="1862048"/>
          </a:xfrm>
          <a:prstGeom prst="rect">
            <a:avLst/>
          </a:prstGeom>
          <a:noFill/>
        </p:spPr>
        <p:txBody>
          <a:bodyPr wrap="square" lIns="91440" tIns="45720" rIns="91440" bIns="45720">
            <a:spAutoFit/>
          </a:bodyPr>
          <a:lstStyle/>
          <a:p>
            <a:pPr algn="ctr"/>
            <a:r>
              <a:rPr lang="zh-CN" altLang="en-US" sz="11500" b="1" dirty="0">
                <a:ln w="12700">
                  <a:solidFill>
                    <a:schemeClr val="accent5"/>
                  </a:solidFill>
                  <a:prstDash val="solid"/>
                </a:ln>
                <a:pattFill prst="ltDnDiag">
                  <a:fgClr>
                    <a:schemeClr val="accent5">
                      <a:lumMod val="60000"/>
                      <a:lumOff val="40000"/>
                    </a:schemeClr>
                  </a:fgClr>
                  <a:bgClr>
                    <a:schemeClr val="bg1"/>
                  </a:bgClr>
                </a:pattFill>
              </a:rPr>
              <a:t>郑和下西洋</a:t>
            </a:r>
            <a:endParaRPr lang="zh-CN" altLang="en-US" sz="115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Tree>
    <p:extLst>
      <p:ext uri="{BB962C8B-B14F-4D97-AF65-F5344CB8AC3E}">
        <p14:creationId xmlns:p14="http://schemas.microsoft.com/office/powerpoint/2010/main" val="234957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58D3D9-DBDC-4E83-825F-30018448AB08}"/>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B19DD457-0ED5-453D-9545-C3CC0B432AB2}"/>
              </a:ext>
            </a:extLst>
          </p:cNvPr>
          <p:cNvSpPr>
            <a:spLocks noGrp="1"/>
          </p:cNvSpPr>
          <p:nvPr>
            <p:ph sz="quarter" idx="13"/>
          </p:nvPr>
        </p:nvSpPr>
        <p:spPr>
          <a:xfrm>
            <a:off x="3503712" y="1628800"/>
            <a:ext cx="7848872" cy="4032448"/>
          </a:xfrm>
        </p:spPr>
        <p:txBody>
          <a:bodyPr>
            <a:normAutofit/>
          </a:bodyPr>
          <a:lstStyle/>
          <a:p>
            <a:pPr marL="0" indent="0">
              <a:buNone/>
            </a:pPr>
            <a:r>
              <a:rPr lang="zh-CN" altLang="en-US" b="1" dirty="0">
                <a:latin typeface="华文宋体" panose="02010600040101010101" pitchFamily="2" charset="-122"/>
                <a:ea typeface="华文宋体" panose="02010600040101010101" pitchFamily="2" charset="-122"/>
              </a:rPr>
              <a:t>郑和（</a:t>
            </a:r>
            <a:r>
              <a:rPr lang="en-US" altLang="zh-CN" b="1" dirty="0">
                <a:latin typeface="华文宋体" panose="02010600040101010101" pitchFamily="2" charset="-122"/>
                <a:ea typeface="华文宋体" panose="02010600040101010101" pitchFamily="2" charset="-122"/>
              </a:rPr>
              <a:t>1371</a:t>
            </a:r>
            <a:r>
              <a:rPr lang="zh-CN" altLang="en-US" b="1" dirty="0">
                <a:latin typeface="华文宋体" panose="02010600040101010101" pitchFamily="2" charset="-122"/>
                <a:ea typeface="华文宋体" panose="02010600040101010101" pitchFamily="2" charset="-122"/>
              </a:rPr>
              <a:t>年 </a:t>
            </a:r>
            <a:r>
              <a:rPr lang="en-US" altLang="zh-CN" b="1" dirty="0">
                <a:latin typeface="华文宋体" panose="02010600040101010101" pitchFamily="2" charset="-122"/>
                <a:ea typeface="华文宋体" panose="02010600040101010101" pitchFamily="2" charset="-122"/>
              </a:rPr>
              <a:t>- 1433</a:t>
            </a:r>
            <a:r>
              <a:rPr lang="zh-CN" altLang="en-US" b="1" dirty="0">
                <a:latin typeface="华文宋体" panose="02010600040101010101" pitchFamily="2" charset="-122"/>
                <a:ea typeface="华文宋体" panose="02010600040101010101" pitchFamily="2" charset="-122"/>
              </a:rPr>
              <a:t>年 ），</a:t>
            </a:r>
            <a:r>
              <a:rPr lang="zh-CN" altLang="en-US" dirty="0">
                <a:latin typeface="华文宋体" panose="02010600040101010101" pitchFamily="2" charset="-122"/>
                <a:ea typeface="华文宋体" panose="02010600040101010101" pitchFamily="2" charset="-122"/>
              </a:rPr>
              <a:t>明朝太监，云南人，小名三宝，又作三保。 一说本姓马，云南昆阳（今晋宁昆阳街道）人。中国明朝航海家、外交家。</a:t>
            </a:r>
            <a:endParaRPr lang="en-US" altLang="zh-CN" dirty="0">
              <a:latin typeface="华文宋体" panose="02010600040101010101" pitchFamily="2" charset="-122"/>
              <a:ea typeface="华文宋体" panose="02010600040101010101" pitchFamily="2" charset="-122"/>
            </a:endParaRPr>
          </a:p>
          <a:p>
            <a:pPr marL="0" indent="0">
              <a:buNone/>
            </a:pPr>
            <a:r>
              <a:rPr lang="zh-CN" altLang="en-US" dirty="0">
                <a:latin typeface="华文宋体" panose="02010600040101010101" pitchFamily="2" charset="-122"/>
                <a:ea typeface="华文宋体" panose="02010600040101010101" pitchFamily="2" charset="-122"/>
              </a:rPr>
              <a:t>郑和入宫前经历不详。</a:t>
            </a:r>
            <a:r>
              <a:rPr lang="en-US" altLang="zh-CN" dirty="0">
                <a:latin typeface="华文宋体" panose="02010600040101010101" pitchFamily="2" charset="-122"/>
                <a:ea typeface="华文宋体" panose="02010600040101010101" pitchFamily="2" charset="-122"/>
              </a:rPr>
              <a:t>1382</a:t>
            </a:r>
            <a:r>
              <a:rPr lang="zh-CN" altLang="en-US" dirty="0">
                <a:latin typeface="华文宋体" panose="02010600040101010101" pitchFamily="2" charset="-122"/>
                <a:ea typeface="华文宋体" panose="02010600040101010101" pitchFamily="2" charset="-122"/>
              </a:rPr>
              <a:t>年，被选于宫中尚衣局训育两年。</a:t>
            </a:r>
            <a:r>
              <a:rPr lang="en-US" altLang="zh-CN" dirty="0">
                <a:latin typeface="华文宋体" panose="02010600040101010101" pitchFamily="2" charset="-122"/>
                <a:ea typeface="华文宋体" panose="02010600040101010101" pitchFamily="2" charset="-122"/>
              </a:rPr>
              <a:t>1384</a:t>
            </a:r>
            <a:r>
              <a:rPr lang="zh-CN" altLang="en-US" dirty="0">
                <a:latin typeface="华文宋体" panose="02010600040101010101" pitchFamily="2" charset="-122"/>
                <a:ea typeface="华文宋体" panose="02010600040101010101" pitchFamily="2" charset="-122"/>
              </a:rPr>
              <a:t>年，他经宫中指派，进入朱棣的燕王府从侍。</a:t>
            </a:r>
            <a:r>
              <a:rPr lang="en-US" altLang="zh-CN" dirty="0">
                <a:latin typeface="华文宋体" panose="02010600040101010101" pitchFamily="2" charset="-122"/>
                <a:ea typeface="华文宋体" panose="02010600040101010101" pitchFamily="2" charset="-122"/>
              </a:rPr>
              <a:t>1404</a:t>
            </a:r>
            <a:r>
              <a:rPr lang="zh-CN" altLang="en-US" dirty="0">
                <a:latin typeface="华文宋体" panose="02010600040101010101" pitchFamily="2" charset="-122"/>
                <a:ea typeface="华文宋体" panose="02010600040101010101" pitchFamily="2" charset="-122"/>
              </a:rPr>
              <a:t>年（永乐二年），郑和因功升任为内官监太监，官至四品，地位仅次于司礼监。</a:t>
            </a:r>
          </a:p>
          <a:p>
            <a:pPr marL="0" indent="0">
              <a:buNone/>
            </a:pPr>
            <a:r>
              <a:rPr lang="zh-CN" altLang="en-US" dirty="0">
                <a:latin typeface="华文宋体" panose="02010600040101010101" pitchFamily="2" charset="-122"/>
                <a:ea typeface="华文宋体" panose="02010600040101010101" pitchFamily="2" charset="-122"/>
              </a:rPr>
              <a:t>郑和有智略，知兵习战。</a:t>
            </a:r>
            <a:r>
              <a:rPr lang="en-US" altLang="zh-CN" dirty="0">
                <a:latin typeface="华文宋体" panose="02010600040101010101" pitchFamily="2" charset="-122"/>
                <a:ea typeface="华文宋体" panose="02010600040101010101" pitchFamily="2" charset="-122"/>
              </a:rPr>
              <a:t>1405</a:t>
            </a:r>
            <a:r>
              <a:rPr lang="zh-CN" altLang="en-US" dirty="0">
                <a:latin typeface="华文宋体" panose="02010600040101010101" pitchFamily="2" charset="-122"/>
                <a:ea typeface="华文宋体" panose="02010600040101010101" pitchFamily="2" charset="-122"/>
              </a:rPr>
              <a:t>到</a:t>
            </a:r>
            <a:r>
              <a:rPr lang="en-US" altLang="zh-CN" dirty="0">
                <a:latin typeface="华文宋体" panose="02010600040101010101" pitchFamily="2" charset="-122"/>
                <a:ea typeface="华文宋体" panose="02010600040101010101" pitchFamily="2" charset="-122"/>
              </a:rPr>
              <a:t>1433</a:t>
            </a:r>
            <a:r>
              <a:rPr lang="zh-CN" altLang="en-US" dirty="0">
                <a:latin typeface="华文宋体" panose="02010600040101010101" pitchFamily="2" charset="-122"/>
                <a:ea typeface="华文宋体" panose="02010600040101010101" pitchFamily="2" charset="-122"/>
              </a:rPr>
              <a:t>年，郑和七下西洋，完成了人类历史上伟大的壮举，在第七次下西洋期间，郑和去世，时间约在</a:t>
            </a:r>
            <a:r>
              <a:rPr lang="en-US" altLang="zh-CN" dirty="0">
                <a:latin typeface="华文宋体" panose="02010600040101010101" pitchFamily="2" charset="-122"/>
                <a:ea typeface="华文宋体" panose="02010600040101010101" pitchFamily="2" charset="-122"/>
              </a:rPr>
              <a:t>1433</a:t>
            </a:r>
            <a:r>
              <a:rPr lang="zh-CN" altLang="en-US" dirty="0">
                <a:latin typeface="华文宋体" panose="02010600040101010101" pitchFamily="2" charset="-122"/>
                <a:ea typeface="华文宋体" panose="02010600040101010101" pitchFamily="2" charset="-122"/>
              </a:rPr>
              <a:t>年（宣德八年），骨灰葬于南京弘觉寺地宫，今南京牛首山郑和墓或为其衣冠冢。</a:t>
            </a:r>
          </a:p>
          <a:p>
            <a:endParaRPr lang="zh-CN" altLang="en-US" dirty="0"/>
          </a:p>
        </p:txBody>
      </p:sp>
      <p:pic>
        <p:nvPicPr>
          <p:cNvPr id="4" name="内容占位符 3">
            <a:extLst>
              <a:ext uri="{FF2B5EF4-FFF2-40B4-BE49-F238E27FC236}">
                <a16:creationId xmlns:a16="http://schemas.microsoft.com/office/drawing/2014/main" id="{F6027400-97AD-44FC-A59F-6A524B38E608}"/>
              </a:ext>
            </a:extLst>
          </p:cNvPr>
          <p:cNvPicPr>
            <a:picLocks noChangeAspect="1"/>
          </p:cNvPicPr>
          <p:nvPr/>
        </p:nvPicPr>
        <p:blipFill>
          <a:blip r:embed="rId2"/>
          <a:stretch>
            <a:fillRect/>
          </a:stretch>
        </p:blipFill>
        <p:spPr>
          <a:xfrm>
            <a:off x="767408" y="2074674"/>
            <a:ext cx="2337680" cy="3140700"/>
          </a:xfrm>
          <a:prstGeom prst="rect">
            <a:avLst/>
          </a:prstGeom>
        </p:spPr>
      </p:pic>
    </p:spTree>
    <p:extLst>
      <p:ext uri="{BB962C8B-B14F-4D97-AF65-F5344CB8AC3E}">
        <p14:creationId xmlns:p14="http://schemas.microsoft.com/office/powerpoint/2010/main" val="2476074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heel(1)">
                                      <p:cBhvr>
                                        <p:cTn id="18"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水滴">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docProps/app.xml><?xml version="1.0" encoding="utf-8"?>
<Properties xmlns="http://schemas.openxmlformats.org/officeDocument/2006/extended-properties" xmlns:vt="http://schemas.openxmlformats.org/officeDocument/2006/docPropsVTypes">
  <Template>Gallery</Template>
  <TotalTime>746</TotalTime>
  <Words>1375</Words>
  <Application>Microsoft Office PowerPoint</Application>
  <PresentationFormat>宽屏</PresentationFormat>
  <Paragraphs>29</Paragraphs>
  <Slides>14</Slides>
  <Notes>1</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14</vt:i4>
      </vt:variant>
    </vt:vector>
  </HeadingPairs>
  <TitlesOfParts>
    <vt:vector size="22" baseType="lpstr">
      <vt:lpstr>等线</vt:lpstr>
      <vt:lpstr>华文宋体</vt:lpstr>
      <vt:lpstr>Arial</vt:lpstr>
      <vt:lpstr>Century Gothic</vt:lpstr>
      <vt:lpstr>Tw Cen MT</vt:lpstr>
      <vt:lpstr>Wingdings 3</vt:lpstr>
      <vt:lpstr>丝状</vt:lpstr>
      <vt:lpstr>水滴</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经济背景 </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通西域，下西洋</dc:title>
  <dc:creator>Du Jerry</dc:creator>
  <cp:lastModifiedBy>Jerry Du</cp:lastModifiedBy>
  <cp:revision>64</cp:revision>
  <dcterms:created xsi:type="dcterms:W3CDTF">2018-09-12T12:27:42Z</dcterms:created>
  <dcterms:modified xsi:type="dcterms:W3CDTF">2018-12-08T15:05:12Z</dcterms:modified>
</cp:coreProperties>
</file>