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54a43f2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54a43f2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54a43f28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54a43f2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54a43f2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54a43f2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c49051e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c49051e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c49051e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c49051e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c49051e4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c49051e4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UCB</a:t>
            </a:r>
            <a:endParaRPr/>
          </a:p>
          <a:p>
            <a:pPr indent="0" lvl="0" marL="0" rtl="0" algn="ctr">
              <a:spcBef>
                <a:spcPts val="0"/>
              </a:spcBef>
              <a:spcAft>
                <a:spcPts val="0"/>
              </a:spcAft>
              <a:buNone/>
            </a:pPr>
            <a:r>
              <a:rPr lang="en"/>
              <a:t>Project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08975" y="1036025"/>
            <a:ext cx="6241651" cy="3850001"/>
          </a:xfrm>
          <a:prstGeom prst="rect">
            <a:avLst/>
          </a:prstGeom>
          <a:noFill/>
          <a:ln cap="flat" cmpd="sng" w="19050">
            <a:solidFill>
              <a:schemeClr val="dk2"/>
            </a:solidFill>
            <a:prstDash val="solid"/>
            <a:round/>
            <a:headEnd len="sm" w="sm" type="none"/>
            <a:tailEnd len="sm" w="sm" type="none"/>
          </a:ln>
        </p:spPr>
      </p:pic>
      <p:sp>
        <p:nvSpPr>
          <p:cNvPr id="61" name="Google Shape;61;p14"/>
          <p:cNvSpPr txBox="1"/>
          <p:nvPr/>
        </p:nvSpPr>
        <p:spPr>
          <a:xfrm>
            <a:off x="838850" y="234825"/>
            <a:ext cx="832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Dollar</a:t>
            </a:r>
            <a:r>
              <a:rPr lang="en" sz="1800">
                <a:solidFill>
                  <a:schemeClr val="dk2"/>
                </a:solidFill>
              </a:rPr>
              <a:t> Depreciation: automobile age versus $ price (only four makes)</a:t>
            </a:r>
            <a:endParaRPr sz="1800">
              <a:solidFill>
                <a:schemeClr val="dk2"/>
              </a:solidFill>
            </a:endParaRPr>
          </a:p>
        </p:txBody>
      </p:sp>
      <p:sp>
        <p:nvSpPr>
          <p:cNvPr id="62" name="Google Shape;62;p14"/>
          <p:cNvSpPr/>
          <p:nvPr/>
        </p:nvSpPr>
        <p:spPr>
          <a:xfrm>
            <a:off x="2061100" y="1705925"/>
            <a:ext cx="2206800" cy="747000"/>
          </a:xfrm>
          <a:prstGeom prst="wedgeRoundRectCallout">
            <a:avLst>
              <a:gd fmla="val -47017" name="adj1"/>
              <a:gd fmla="val 8711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There is </a:t>
            </a:r>
            <a:r>
              <a:rPr lang="en"/>
              <a:t>little difference in depreciation by car make</a:t>
            </a:r>
            <a:r>
              <a:rPr lang="en"/>
              <a:t> </a:t>
            </a:r>
            <a:endParaRPr/>
          </a:p>
        </p:txBody>
      </p:sp>
      <p:sp>
        <p:nvSpPr>
          <p:cNvPr id="63" name="Google Shape;63;p14"/>
          <p:cNvSpPr/>
          <p:nvPr/>
        </p:nvSpPr>
        <p:spPr>
          <a:xfrm>
            <a:off x="5863175" y="2198250"/>
            <a:ext cx="2206800" cy="990300"/>
          </a:xfrm>
          <a:prstGeom prst="wedgeRoundRectCallout">
            <a:avLst>
              <a:gd fmla="val -47017" name="adj1"/>
              <a:gd fmla="val 8711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 spike in costs for Chevy’s seems to be driven by only a few cars (see next page)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Older Model Chevy and Fords</a:t>
            </a:r>
            <a:endParaRPr/>
          </a:p>
        </p:txBody>
      </p:sp>
      <p:pic>
        <p:nvPicPr>
          <p:cNvPr id="69" name="Google Shape;69;p15"/>
          <p:cNvPicPr preferRelativeResize="0"/>
          <p:nvPr/>
        </p:nvPicPr>
        <p:blipFill>
          <a:blip r:embed="rId3">
            <a:alphaModFix/>
          </a:blip>
          <a:stretch>
            <a:fillRect/>
          </a:stretch>
        </p:blipFill>
        <p:spPr>
          <a:xfrm>
            <a:off x="414925" y="1136175"/>
            <a:ext cx="8314159" cy="3820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838850" y="234825"/>
            <a:ext cx="8327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Dollar Depreciation: automobile age versus % change previous year (only four makes)</a:t>
            </a:r>
            <a:endParaRPr sz="1800">
              <a:solidFill>
                <a:schemeClr val="dk2"/>
              </a:solidFill>
            </a:endParaRPr>
          </a:p>
        </p:txBody>
      </p:sp>
      <p:pic>
        <p:nvPicPr>
          <p:cNvPr id="75" name="Google Shape;75;p16"/>
          <p:cNvPicPr preferRelativeResize="0"/>
          <p:nvPr/>
        </p:nvPicPr>
        <p:blipFill>
          <a:blip r:embed="rId3">
            <a:alphaModFix/>
          </a:blip>
          <a:stretch>
            <a:fillRect/>
          </a:stretch>
        </p:blipFill>
        <p:spPr>
          <a:xfrm>
            <a:off x="482050" y="657408"/>
            <a:ext cx="7605249" cy="4486100"/>
          </a:xfrm>
          <a:prstGeom prst="rect">
            <a:avLst/>
          </a:prstGeom>
          <a:noFill/>
          <a:ln>
            <a:noFill/>
          </a:ln>
        </p:spPr>
      </p:pic>
      <p:sp>
        <p:nvSpPr>
          <p:cNvPr id="76" name="Google Shape;76;p16"/>
          <p:cNvSpPr/>
          <p:nvPr/>
        </p:nvSpPr>
        <p:spPr>
          <a:xfrm>
            <a:off x="3315825" y="2571750"/>
            <a:ext cx="2206800" cy="747000"/>
          </a:xfrm>
          <a:prstGeom prst="wedgeRoundRectCallout">
            <a:avLst>
              <a:gd fmla="val -46089" name="adj1"/>
              <a:gd fmla="val 15982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Large drop in car sales</a:t>
            </a:r>
            <a:endParaRPr/>
          </a:p>
        </p:txBody>
      </p:sp>
      <p:sp>
        <p:nvSpPr>
          <p:cNvPr id="77" name="Google Shape;77;p16"/>
          <p:cNvSpPr/>
          <p:nvPr/>
        </p:nvSpPr>
        <p:spPr>
          <a:xfrm>
            <a:off x="7610175" y="1824750"/>
            <a:ext cx="1291800" cy="747000"/>
          </a:xfrm>
          <a:prstGeom prst="wedgeRoundRectCallout">
            <a:avLst>
              <a:gd fmla="val -82712" name="adj1"/>
              <a:gd fmla="val 13489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Similar to last graph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About car_prices.csv</a:t>
            </a:r>
            <a:endParaRPr/>
          </a:p>
        </p:txBody>
      </p:sp>
      <p:sp>
        <p:nvSpPr>
          <p:cNvPr id="83" name="Google Shape;83;p17"/>
          <p:cNvSpPr txBox="1"/>
          <p:nvPr>
            <p:ph idx="1" type="body"/>
          </p:nvPr>
        </p:nvSpPr>
        <p:spPr>
          <a:xfrm>
            <a:off x="311700" y="1152475"/>
            <a:ext cx="8520600" cy="249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"Vehicle Sales and Market Trends Dataset" provides a comprehensive collection of information pertaining to the sales transactions of various vehicles. This dataset encompasses details such as the year, make, model, trim, body type, transmission type, VIN (Vehicle Identification Number), state of registration, condition rating, odometer reading, exterior and interior colors, seller information, Manheim Market Report (MMR) values, selling prices, and sale dates.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135425" y="152375"/>
            <a:ext cx="8737049" cy="378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152400" y="152400"/>
            <a:ext cx="7534275" cy="352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