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8"/>
  </p:notesMasterIdLst>
  <p:sldIdLst>
    <p:sldId id="489" r:id="rId2"/>
    <p:sldId id="1363" r:id="rId3"/>
    <p:sldId id="1365" r:id="rId4"/>
    <p:sldId id="1366" r:id="rId5"/>
    <p:sldId id="1367" r:id="rId6"/>
    <p:sldId id="1368" r:id="rId7"/>
    <p:sldId id="1369" r:id="rId8"/>
    <p:sldId id="641" r:id="rId9"/>
    <p:sldId id="1372" r:id="rId10"/>
    <p:sldId id="1374" r:id="rId11"/>
    <p:sldId id="500" r:id="rId12"/>
    <p:sldId id="513" r:id="rId13"/>
    <p:sldId id="501" r:id="rId14"/>
    <p:sldId id="514" r:id="rId15"/>
    <p:sldId id="1375" r:id="rId16"/>
    <p:sldId id="1381" r:id="rId17"/>
    <p:sldId id="1393" r:id="rId18"/>
    <p:sldId id="264" r:id="rId19"/>
    <p:sldId id="398" r:id="rId20"/>
    <p:sldId id="270" r:id="rId21"/>
    <p:sldId id="269" r:id="rId22"/>
    <p:sldId id="262" r:id="rId23"/>
    <p:sldId id="275" r:id="rId24"/>
    <p:sldId id="277" r:id="rId25"/>
    <p:sldId id="1391" r:id="rId26"/>
    <p:sldId id="1392" r:id="rId27"/>
    <p:sldId id="1387" r:id="rId28"/>
    <p:sldId id="1388" r:id="rId29"/>
    <p:sldId id="1389" r:id="rId30"/>
    <p:sldId id="1390" r:id="rId31"/>
    <p:sldId id="1377" r:id="rId32"/>
    <p:sldId id="271" r:id="rId33"/>
    <p:sldId id="272" r:id="rId34"/>
    <p:sldId id="1394" r:id="rId35"/>
    <p:sldId id="1380" r:id="rId36"/>
    <p:sldId id="1395" r:id="rId37"/>
    <p:sldId id="1396" r:id="rId38"/>
    <p:sldId id="285" r:id="rId39"/>
    <p:sldId id="292" r:id="rId40"/>
    <p:sldId id="286" r:id="rId41"/>
    <p:sldId id="263" r:id="rId42"/>
    <p:sldId id="287" r:id="rId43"/>
    <p:sldId id="288" r:id="rId44"/>
    <p:sldId id="289" r:id="rId45"/>
    <p:sldId id="290" r:id="rId46"/>
    <p:sldId id="291" r:id="rId47"/>
    <p:sldId id="293" r:id="rId48"/>
    <p:sldId id="294" r:id="rId49"/>
    <p:sldId id="295" r:id="rId50"/>
    <p:sldId id="296" r:id="rId51"/>
    <p:sldId id="1379" r:id="rId52"/>
    <p:sldId id="297" r:id="rId53"/>
    <p:sldId id="299" r:id="rId54"/>
    <p:sldId id="298" r:id="rId55"/>
    <p:sldId id="300" r:id="rId56"/>
    <p:sldId id="301" r:id="rId57"/>
    <p:sldId id="399" r:id="rId58"/>
    <p:sldId id="1382" r:id="rId59"/>
    <p:sldId id="503" r:id="rId60"/>
    <p:sldId id="505" r:id="rId61"/>
    <p:sldId id="504" r:id="rId62"/>
    <p:sldId id="506" r:id="rId63"/>
    <p:sldId id="507" r:id="rId64"/>
    <p:sldId id="508" r:id="rId65"/>
    <p:sldId id="510" r:id="rId66"/>
    <p:sldId id="509" r:id="rId67"/>
    <p:sldId id="511" r:id="rId68"/>
    <p:sldId id="512" r:id="rId69"/>
    <p:sldId id="502" r:id="rId70"/>
    <p:sldId id="515" r:id="rId71"/>
    <p:sldId id="575" r:id="rId72"/>
    <p:sldId id="576" r:id="rId73"/>
    <p:sldId id="516" r:id="rId74"/>
    <p:sldId id="517" r:id="rId75"/>
    <p:sldId id="1339" r:id="rId76"/>
    <p:sldId id="1341" r:id="rId77"/>
    <p:sldId id="1342" r:id="rId78"/>
    <p:sldId id="1343" r:id="rId79"/>
    <p:sldId id="1345" r:id="rId80"/>
    <p:sldId id="1346" r:id="rId81"/>
    <p:sldId id="518" r:id="rId82"/>
    <p:sldId id="1637" r:id="rId83"/>
    <p:sldId id="1638" r:id="rId84"/>
    <p:sldId id="970" r:id="rId85"/>
    <p:sldId id="1639" r:id="rId86"/>
    <p:sldId id="1640" r:id="rId87"/>
    <p:sldId id="1641" r:id="rId88"/>
    <p:sldId id="1642" r:id="rId89"/>
    <p:sldId id="1643" r:id="rId90"/>
    <p:sldId id="1644" r:id="rId91"/>
    <p:sldId id="983" r:id="rId92"/>
    <p:sldId id="984" r:id="rId93"/>
    <p:sldId id="1645" r:id="rId94"/>
    <p:sldId id="1383" r:id="rId95"/>
    <p:sldId id="1384" r:id="rId96"/>
    <p:sldId id="1385" r:id="rId97"/>
    <p:sldId id="1386" r:id="rId98"/>
    <p:sldId id="1650" r:id="rId99"/>
    <p:sldId id="1651" r:id="rId100"/>
    <p:sldId id="1652" r:id="rId101"/>
    <p:sldId id="1653" r:id="rId102"/>
    <p:sldId id="1654" r:id="rId103"/>
    <p:sldId id="496" r:id="rId104"/>
    <p:sldId id="497" r:id="rId105"/>
    <p:sldId id="498" r:id="rId106"/>
    <p:sldId id="985" r:id="rId107"/>
    <p:sldId id="986" r:id="rId108"/>
    <p:sldId id="987" r:id="rId109"/>
    <p:sldId id="1648" r:id="rId110"/>
    <p:sldId id="1649" r:id="rId111"/>
    <p:sldId id="406" r:id="rId112"/>
    <p:sldId id="499" r:id="rId113"/>
    <p:sldId id="519" r:id="rId114"/>
    <p:sldId id="520" r:id="rId115"/>
    <p:sldId id="521" r:id="rId116"/>
    <p:sldId id="522" r:id="rId117"/>
    <p:sldId id="523" r:id="rId118"/>
    <p:sldId id="524" r:id="rId119"/>
    <p:sldId id="525" r:id="rId120"/>
    <p:sldId id="526" r:id="rId121"/>
    <p:sldId id="527" r:id="rId122"/>
    <p:sldId id="528" r:id="rId123"/>
    <p:sldId id="1316" r:id="rId124"/>
    <p:sldId id="1318" r:id="rId125"/>
    <p:sldId id="1319" r:id="rId126"/>
    <p:sldId id="1320" r:id="rId127"/>
    <p:sldId id="1321" r:id="rId128"/>
    <p:sldId id="1655" r:id="rId129"/>
    <p:sldId id="1656" r:id="rId130"/>
    <p:sldId id="1657" r:id="rId131"/>
    <p:sldId id="529" r:id="rId132"/>
    <p:sldId id="531" r:id="rId133"/>
    <p:sldId id="532" r:id="rId134"/>
    <p:sldId id="533" r:id="rId135"/>
    <p:sldId id="534" r:id="rId136"/>
    <p:sldId id="535" r:id="rId137"/>
    <p:sldId id="536" r:id="rId138"/>
    <p:sldId id="537" r:id="rId139"/>
    <p:sldId id="538" r:id="rId140"/>
    <p:sldId id="539" r:id="rId141"/>
    <p:sldId id="540" r:id="rId142"/>
    <p:sldId id="541" r:id="rId143"/>
    <p:sldId id="542" r:id="rId144"/>
    <p:sldId id="543" r:id="rId145"/>
    <p:sldId id="544" r:id="rId146"/>
    <p:sldId id="545" r:id="rId147"/>
    <p:sldId id="546" r:id="rId148"/>
    <p:sldId id="547" r:id="rId149"/>
    <p:sldId id="548" r:id="rId150"/>
    <p:sldId id="549" r:id="rId151"/>
    <p:sldId id="552" r:id="rId152"/>
    <p:sldId id="553" r:id="rId153"/>
    <p:sldId id="554" r:id="rId154"/>
    <p:sldId id="555" r:id="rId155"/>
    <p:sldId id="550" r:id="rId156"/>
    <p:sldId id="551" r:id="rId157"/>
  </p:sldIdLst>
  <p:sldSz cx="12192000" cy="6858000"/>
  <p:notesSz cx="6858000" cy="9144000"/>
  <p:custDataLst>
    <p:tags r:id="rId1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6600CC"/>
    <a:srgbClr val="33CCCC"/>
    <a:srgbClr val="00FFFF"/>
    <a:srgbClr val="FF9900"/>
    <a:srgbClr val="006600"/>
    <a:srgbClr val="A5068D"/>
    <a:srgbClr val="FF9933"/>
    <a:srgbClr val="CC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79099" autoAdjust="0"/>
  </p:normalViewPr>
  <p:slideViewPr>
    <p:cSldViewPr snapToGrid="0">
      <p:cViewPr varScale="1">
        <p:scale>
          <a:sx n="65" d="100"/>
          <a:sy n="65" d="100"/>
        </p:scale>
        <p:origin x="1258" y="38"/>
      </p:cViewPr>
      <p:guideLst>
        <p:guide orient="horz" pos="2160"/>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0AAFC-4F47-4F8A-90D6-2FD82DDD35D2}" type="datetimeFigureOut">
              <a:rPr lang="zh-CN" altLang="en-US" smtClean="0"/>
              <a:t>2024/09/29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0531-6BEC-4F7A-8336-A2EE8D9C3E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baike.baidu.com/item/%E4%B8%8D%E5%8A%A8%E4%BA%A7" TargetMode="External"/><Relationship Id="rId3" Type="http://schemas.openxmlformats.org/officeDocument/2006/relationships/hyperlink" Target="https://baike.baidu.com/item/%E6%99%AE%E9%80%9A%E6%B3%95" TargetMode="External"/><Relationship Id="rId7" Type="http://schemas.openxmlformats.org/officeDocument/2006/relationships/hyperlink" Target="https://baike.baidu.com/item/%E5%8A%A8%E4%BA%A7"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baike.baidu.com/item/%E8%AF%89%E8%AE%BC/2925048" TargetMode="External"/><Relationship Id="rId11" Type="http://schemas.openxmlformats.org/officeDocument/2006/relationships/hyperlink" Target="https://baike.baidu.com/item/%E8%8B%B1%E7%BE%8E%E6%B3%95%E7%B3%BB" TargetMode="External"/><Relationship Id="rId5" Type="http://schemas.openxmlformats.org/officeDocument/2006/relationships/hyperlink" Target="https://baike.baidu.com/item/%E4%BB%A4%E7%8A%B6" TargetMode="External"/><Relationship Id="rId10" Type="http://schemas.openxmlformats.org/officeDocument/2006/relationships/hyperlink" Target="https://baike.baidu.com/item/%E5%B9%B3%E8%A1%A1%E6%B3%95" TargetMode="External"/><Relationship Id="rId4" Type="http://schemas.openxmlformats.org/officeDocument/2006/relationships/hyperlink" Target="https://baike.baidu.com/item/%E5%A4%A7%E6%B3%95%E5%AE%98" TargetMode="External"/><Relationship Id="rId9" Type="http://schemas.openxmlformats.org/officeDocument/2006/relationships/hyperlink" Target="https://baike.baidu.com/item/%E5%88%A4%E4%BE%8B"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5%8E%B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成立于</a:t>
            </a:r>
            <a:r>
              <a:rPr lang="en-US" altLang="zh-CN" dirty="0"/>
              <a:t>1088</a:t>
            </a:r>
            <a:r>
              <a:rPr lang="zh-CN" altLang="en-US" dirty="0"/>
              <a:t>年的意大利博洛尼亚大学被公认为是世界上最古老的大学，它成立的第一个学院便是研究法律知识的法学院。</a:t>
            </a:r>
          </a:p>
          <a:p>
            <a:endParaRPr lang="en-US" altLang="zh-CN" dirty="0"/>
          </a:p>
          <a:p>
            <a:r>
              <a:rPr lang="zh-CN" altLang="en-US" dirty="0"/>
              <a:t>世界上的许多政治家，如马克思、列宁、普京、布莱尔、克林顿、奥巴马，都是法学院毕业的学生。</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保密法制定和实施的过程研究</a:t>
            </a:r>
          </a:p>
          <a:p>
            <a:r>
              <a:rPr lang="zh-CN" altLang="en-US" dirty="0"/>
              <a:t>      包括对保密立法、保密行政执法和保密监督活动的研究</a:t>
            </a:r>
            <a:endParaRPr lang="en-US" altLang="zh-CN" dirty="0"/>
          </a:p>
          <a:p>
            <a:endParaRPr lang="en-US" altLang="zh-CN" dirty="0"/>
          </a:p>
          <a:p>
            <a:r>
              <a:rPr lang="zh-CN" altLang="en-US" dirty="0"/>
              <a:t>保密立法研究以保密法的制定和修订为中心，其他重要的保密立法还应包括保密规章的制定。</a:t>
            </a:r>
          </a:p>
          <a:p>
            <a:r>
              <a:rPr lang="zh-CN" altLang="en-US" dirty="0"/>
              <a:t>保密行政执法包括保密行政执法的依据、保密行政执法的主体和保密行政执法行为等内容。</a:t>
            </a:r>
          </a:p>
          <a:p>
            <a:r>
              <a:rPr lang="zh-CN" altLang="en-US" dirty="0"/>
              <a:t>保密监督可以包含在广义的保密行政执法活动中，主要研究保密行政管理部门对机关、单位保密行为的监督活动，保密行政管理部门对机关、单位保密违法行为的责任追究制度等。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147</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在法学领域，对保密问题的研究</a:t>
            </a:r>
          </a:p>
          <a:p>
            <a:endParaRPr lang="zh-CN" altLang="en-US" dirty="0"/>
          </a:p>
          <a:p>
            <a:r>
              <a:rPr lang="zh-CN" altLang="en-US" dirty="0"/>
              <a:t>宪法领域，    主要研究行政保密特权与立法、司法部门之间的冲突，以及国家安全与信息公开、新闻自由等的法益衡平问题</a:t>
            </a:r>
          </a:p>
          <a:p>
            <a:endParaRPr lang="zh-CN" altLang="en-US" dirty="0"/>
          </a:p>
          <a:p>
            <a:r>
              <a:rPr lang="zh-CN" altLang="en-US" dirty="0"/>
              <a:t>行政法领域，主要研究定密标准、程序和救济，涉密人员安全审查，以及信息公开豁免的标准和程序等问题</a:t>
            </a:r>
          </a:p>
          <a:p>
            <a:endParaRPr lang="zh-CN" altLang="en-US" dirty="0"/>
          </a:p>
          <a:p>
            <a:r>
              <a:rPr lang="zh-CN" altLang="en-US" dirty="0"/>
              <a:t>刑事法领域，主要研究如何认定国家秘密，分析各项涉密犯罪的行为构成要件、行为态样和量刑标准，以及在刑事诉讼中保密特权的适用条件，保密特权与正当程序、被告人权利的利益衡量等问题。</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148</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保密法规范是以宪法为基础，以法律为核心，以其他规范为补充的法律体系。</a:t>
            </a:r>
          </a:p>
          <a:p>
            <a:r>
              <a:rPr lang="zh-CN" altLang="en-US" dirty="0"/>
              <a:t>保密法学需要</a:t>
            </a:r>
          </a:p>
          <a:p>
            <a:r>
              <a:rPr lang="zh-CN" altLang="en-US" dirty="0"/>
              <a:t>      对各层级的法律规范之间在原则、内容等方面关系进行研究，特别是</a:t>
            </a:r>
          </a:p>
          <a:p>
            <a:r>
              <a:rPr lang="zh-CN" altLang="en-US" dirty="0"/>
              <a:t>      一般法的优先理论和法的保留理论在保密法规范中是怎样体现和实现的</a:t>
            </a:r>
          </a:p>
          <a:p>
            <a:r>
              <a:rPr lang="zh-CN" altLang="en-US" dirty="0"/>
              <a:t>            哪些应是法律加以规定而规章或其他规范不能规定的</a:t>
            </a:r>
          </a:p>
          <a:p>
            <a:r>
              <a:rPr lang="zh-CN" altLang="en-US" dirty="0"/>
              <a:t>            保密立法有没有界限和限制等问题</a:t>
            </a:r>
          </a:p>
          <a:p>
            <a:r>
              <a:rPr lang="zh-CN" altLang="en-US" dirty="0"/>
              <a:t>      要对有关国家秘密的范围、国家秘密的保护手段等内容加以学习和比较研究，这样才能完善我们的保密立法和执法。因此，</a:t>
            </a:r>
          </a:p>
          <a:p>
            <a:r>
              <a:rPr lang="zh-CN" altLang="en-US" dirty="0"/>
              <a:t>      比较研究也是保密法学必须要涉及的内容。</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149</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151</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发展的：</a:t>
            </a:r>
            <a:endParaRPr lang="en-US" altLang="zh-CN" dirty="0"/>
          </a:p>
          <a:p>
            <a:endParaRPr lang="en-US" altLang="zh-CN" dirty="0"/>
          </a:p>
          <a:p>
            <a:r>
              <a:rPr lang="zh-CN" altLang="en-US" dirty="0"/>
              <a:t>在今天我国的城市中，如果一个人在大街上随意倾倒垃圾，他会受到人们的指责，情节严重的话还会被罚款。</a:t>
            </a:r>
          </a:p>
          <a:p>
            <a:r>
              <a:rPr lang="zh-CN" altLang="en-US" dirty="0"/>
              <a:t>但是，假如这个人生在夏商时期，那他又会遭到怎样的处罚呢</a:t>
            </a:r>
            <a:r>
              <a:rPr lang="en-US" altLang="zh-CN" dirty="0"/>
              <a:t>?</a:t>
            </a:r>
          </a:p>
          <a:p>
            <a:r>
              <a:rPr lang="zh-CN" altLang="en-US" dirty="0"/>
              <a:t>那可不是被谴责罚款这么简单，他会被断手，</a:t>
            </a:r>
          </a:p>
          <a:p>
            <a:r>
              <a:rPr lang="zh-CN" altLang="en-US" dirty="0"/>
              <a:t>因为“殷之法，弃灰于公道者断其手”。</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152</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保密法学的主要研究方法：比较研究方法、实证研究方法</a:t>
            </a:r>
          </a:p>
          <a:p>
            <a:r>
              <a:rPr lang="zh-CN" altLang="en-US" dirty="0"/>
              <a:t>比较研究方法：历史上的保密制度与现今保密制度的比较研究</a:t>
            </a:r>
          </a:p>
          <a:p>
            <a:r>
              <a:rPr lang="zh-CN" altLang="en-US" dirty="0"/>
              <a:t>                      国外保密法律制度的研究与我国保密法所确定的制度比较研究</a:t>
            </a:r>
          </a:p>
          <a:p>
            <a:r>
              <a:rPr lang="zh-CN" altLang="en-US" dirty="0"/>
              <a:t>                      保密技术与诸多学科存在交叉关系：情报学、秘书学、档案学、信息学等非法学学科、自然科学特别是高新技术学科</a:t>
            </a:r>
          </a:p>
          <a:p>
            <a:r>
              <a:rPr lang="zh-CN" altLang="en-US" dirty="0"/>
              <a:t>实证研究方法：与思辨研究相对应，是指在具体的社会情境下按照一定程序规范和经验法则对有关信息进行定性与定量分析</a:t>
            </a:r>
          </a:p>
          <a:p>
            <a:r>
              <a:rPr lang="zh-CN" altLang="en-US" dirty="0"/>
              <a:t>                      主要包括调査研究、观察研究、文献研究和实验研究等研究方式（借鉴人类学、社会学等学科实证研究方法）</a:t>
            </a:r>
          </a:p>
          <a:p>
            <a:r>
              <a:rPr lang="zh-CN" altLang="en-US" dirty="0"/>
              <a:t>                       社会环境、法制环境、文化传统</a:t>
            </a:r>
            <a:endParaRPr lang="en-US" altLang="zh-CN" dirty="0"/>
          </a:p>
          <a:p>
            <a:endParaRPr lang="en-US" altLang="zh-CN" dirty="0"/>
          </a:p>
          <a:p>
            <a:endParaRPr lang="en-US" altLang="zh-CN" dirty="0"/>
          </a:p>
          <a:p>
            <a:r>
              <a:rPr lang="zh-CN" altLang="en-US" dirty="0"/>
              <a:t>西周出现了买卖契约</a:t>
            </a:r>
            <a:r>
              <a:rPr lang="en-US" altLang="zh-CN" dirty="0"/>
              <a:t>(</a:t>
            </a:r>
            <a:r>
              <a:rPr lang="zh-CN" altLang="en-US" dirty="0"/>
              <a:t>合同</a:t>
            </a:r>
            <a:r>
              <a:rPr lang="en-US" altLang="zh-CN" dirty="0"/>
              <a:t>)</a:t>
            </a:r>
            <a:r>
              <a:rPr lang="zh-CN" altLang="en-US" dirty="0"/>
              <a:t>和借贷契约，并设有专门管理契约的人，叫“质人”。</a:t>
            </a:r>
          </a:p>
          <a:p>
            <a:r>
              <a:rPr lang="zh-CN" altLang="en-US" dirty="0"/>
              <a:t>西周在解除婚姻关系方面有一套完整的制度，即“七出三不去”。</a:t>
            </a:r>
          </a:p>
          <a:p>
            <a:r>
              <a:rPr lang="zh-CN" altLang="en-US" dirty="0"/>
              <a:t>“七出”就是男子可以休妻的七项条件，即</a:t>
            </a:r>
            <a:r>
              <a:rPr lang="en-US" altLang="zh-CN" dirty="0"/>
              <a:t>:</a:t>
            </a:r>
            <a:r>
              <a:rPr lang="zh-CN" altLang="en-US" dirty="0"/>
              <a:t>不孝顺父母，无子，淫荡，嫉妒他人，有难医治的疾病，话多惹事生非，盗窃。</a:t>
            </a:r>
          </a:p>
          <a:p>
            <a:r>
              <a:rPr lang="zh-CN" altLang="en-US" dirty="0"/>
              <a:t>但有下面三种情况之一的，丈夫就不得休弃妻子</a:t>
            </a:r>
            <a:r>
              <a:rPr lang="en-US" altLang="zh-CN" dirty="0"/>
              <a:t>:</a:t>
            </a:r>
            <a:r>
              <a:rPr lang="zh-CN" altLang="en-US" dirty="0"/>
              <a:t>无娘家可归的，曾为公婆守孝三年的，前贫贱后富贵的。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153</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保密法学的主要研究方法：比较研究方法、实证研究方法</a:t>
            </a:r>
          </a:p>
          <a:p>
            <a:r>
              <a:rPr lang="zh-CN" altLang="en-US" dirty="0"/>
              <a:t>比较研究方法：历史上的保密制度与现今保密制度的比较研究</a:t>
            </a:r>
          </a:p>
          <a:p>
            <a:r>
              <a:rPr lang="zh-CN" altLang="en-US" dirty="0"/>
              <a:t>                      国外保密法律制度的研究与我国保密法所确定的制度比较研究</a:t>
            </a:r>
          </a:p>
          <a:p>
            <a:r>
              <a:rPr lang="zh-CN" altLang="en-US" dirty="0"/>
              <a:t>                      保密技术与诸多学科存在交叉关系：情报学、秘书学、档案学、信息学等非法学学科、自然科学特别是高新技术学科</a:t>
            </a:r>
          </a:p>
          <a:p>
            <a:r>
              <a:rPr lang="zh-CN" altLang="en-US" dirty="0"/>
              <a:t>实证研究方法：与思辨研究相对应，是指在具体的社会情境下按照一定程序规范和经验法则对有关信息进行定性与定量分析</a:t>
            </a:r>
          </a:p>
          <a:p>
            <a:r>
              <a:rPr lang="zh-CN" altLang="en-US" dirty="0"/>
              <a:t>                      主要包括调査研究、观察研究、文献研究和实验研究等研究方式（借鉴人类学、社会学等学科实证研究方法）</a:t>
            </a:r>
          </a:p>
          <a:p>
            <a:r>
              <a:rPr lang="zh-CN" altLang="en-US" dirty="0"/>
              <a:t>                       社会环境、法制环境、文化传统</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154</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b="1" dirty="0">
                <a:latin typeface="+mn-ea"/>
                <a:sym typeface="+mn-ea"/>
              </a:rPr>
              <a:t>廌：解</a:t>
            </a:r>
            <a:r>
              <a:rPr lang="en-US" altLang="zh-CN" b="1" dirty="0" err="1">
                <a:latin typeface="+mn-ea"/>
                <a:sym typeface="+mn-ea"/>
              </a:rPr>
              <a:t>xiè</a:t>
            </a:r>
            <a:r>
              <a:rPr lang="zh-CN" altLang="zh-CN" b="1" dirty="0">
                <a:latin typeface="+mn-ea"/>
                <a:sym typeface="+mn-ea"/>
              </a:rPr>
              <a:t>廌</a:t>
            </a:r>
            <a:r>
              <a:rPr lang="en-US" altLang="zh-CN" b="1" dirty="0" err="1">
                <a:latin typeface="+mn-ea"/>
                <a:sym typeface="+mn-ea"/>
              </a:rPr>
              <a:t>zhì</a:t>
            </a:r>
            <a:r>
              <a:rPr lang="zh-CN" altLang="zh-CN" b="1" dirty="0">
                <a:latin typeface="+mn-ea"/>
                <a:sym typeface="+mn-ea"/>
              </a:rPr>
              <a:t>，古同</a:t>
            </a:r>
            <a:r>
              <a:rPr lang="en-US" altLang="zh-CN" b="1" dirty="0">
                <a:latin typeface="+mn-ea"/>
                <a:sym typeface="+mn-ea"/>
              </a:rPr>
              <a:t>“</a:t>
            </a:r>
            <a:r>
              <a:rPr lang="zh-CN" altLang="zh-CN" b="1" dirty="0">
                <a:latin typeface="+mn-ea"/>
                <a:sym typeface="+mn-ea"/>
              </a:rPr>
              <a:t>獬豸</a:t>
            </a:r>
            <a:r>
              <a:rPr lang="en-US" altLang="zh-CN" b="1" dirty="0">
                <a:latin typeface="+mn-ea"/>
                <a:sym typeface="+mn-ea"/>
              </a:rPr>
              <a:t>”</a:t>
            </a:r>
            <a:r>
              <a:rPr lang="zh-CN" altLang="zh-CN" b="1" dirty="0">
                <a:latin typeface="+mn-ea"/>
                <a:sym typeface="+mn-ea"/>
              </a:rPr>
              <a:t>，古代传说中的异兽，能辩是非曲直。相传黄帝曾用这一能明辨是非曲直的神兽来决断疑狱。獬豸能别曲直，见到有人相斗，它会用犀利之角触去理曲之人；听到有人相争，它会用嘴咬挑起是非的一方。</a:t>
            </a:r>
            <a:endParaRPr lang="zh-CN" altLang="en-US" b="1" dirty="0">
              <a:latin typeface="+mn-ea"/>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西周初年，周公把有关祭祀、行政、军事和司法的行为规范制成“礼”，具有强制性，必须遵守，是西周社会的重要规范。</a:t>
            </a:r>
          </a:p>
          <a:p>
            <a:r>
              <a:rPr lang="zh-CN" altLang="en-US" dirty="0"/>
              <a:t>西周还制定了</a:t>
            </a:r>
            <a:r>
              <a:rPr lang="en-US" altLang="zh-CN" dirty="0"/>
              <a:t>《</a:t>
            </a:r>
            <a:r>
              <a:rPr lang="zh-CN" altLang="en-US" dirty="0"/>
              <a:t>吕刑</a:t>
            </a:r>
            <a:r>
              <a:rPr lang="en-US" altLang="zh-CN" dirty="0"/>
              <a:t>》</a:t>
            </a:r>
            <a:r>
              <a:rPr lang="zh-CN" altLang="en-US" dirty="0"/>
              <a:t>、</a:t>
            </a:r>
            <a:r>
              <a:rPr lang="en-US" altLang="zh-CN" dirty="0"/>
              <a:t>《</a:t>
            </a:r>
            <a:r>
              <a:rPr lang="zh-CN" altLang="en-US" dirty="0"/>
              <a:t>九刑</a:t>
            </a:r>
            <a:r>
              <a:rPr lang="en-US" altLang="zh-CN" dirty="0"/>
              <a:t>》</a:t>
            </a:r>
            <a:r>
              <a:rPr lang="zh-CN" altLang="en-US" dirty="0"/>
              <a:t>等有代表性的法典、刑书。礼与刑都是西周法律体系的组成部分，</a:t>
            </a:r>
          </a:p>
          <a:p>
            <a:r>
              <a:rPr lang="zh-CN" altLang="en-US" dirty="0"/>
              <a:t>礼是一种积极的规范，规定人们哪些事可以做、哪些事不能做</a:t>
            </a:r>
            <a:r>
              <a:rPr lang="en-US" altLang="zh-CN" dirty="0"/>
              <a:t>;</a:t>
            </a:r>
          </a:p>
          <a:p>
            <a:r>
              <a:rPr lang="zh-CN" altLang="en-US" dirty="0"/>
              <a:t>而刑是一种消极的规范，规定人们违反了礼的规定将会受到怎样的处罚。</a:t>
            </a:r>
          </a:p>
          <a:p>
            <a:r>
              <a:rPr lang="zh-CN" altLang="en-US" dirty="0"/>
              <a:t>二者相辅相成，“出礼则入刑”，违背了礼就要受到刑的处罚。</a:t>
            </a:r>
            <a:endParaRPr lang="en-US" altLang="zh-CN" dirty="0"/>
          </a:p>
          <a:p>
            <a:endParaRPr lang="en-US" altLang="zh-CN" dirty="0"/>
          </a:p>
          <a:p>
            <a:endParaRPr lang="en-US" altLang="zh-CN" dirty="0"/>
          </a:p>
          <a:p>
            <a:r>
              <a:rPr lang="zh-CN" altLang="en-US" dirty="0"/>
              <a:t>我国很早就有了对法律知识和学问的称谓，如</a:t>
            </a:r>
          </a:p>
          <a:p>
            <a:r>
              <a:rPr lang="en-US" altLang="zh-CN" dirty="0"/>
              <a:t>《</a:t>
            </a:r>
            <a:r>
              <a:rPr lang="zh-CN" altLang="en-US" dirty="0"/>
              <a:t>史记 </a:t>
            </a:r>
            <a:r>
              <a:rPr lang="en-US" altLang="zh-CN" dirty="0"/>
              <a:t>· </a:t>
            </a:r>
            <a:r>
              <a:rPr lang="zh-CN" altLang="en-US" dirty="0"/>
              <a:t>韩非列传</a:t>
            </a:r>
            <a:r>
              <a:rPr lang="en-US" altLang="zh-CN" dirty="0"/>
              <a:t>》</a:t>
            </a:r>
            <a:r>
              <a:rPr lang="zh-CN" altLang="en-US" dirty="0"/>
              <a:t>中的“刑名之学”、“刑名法术之学”，主要强调的是名辨，就是对“刑”、“名”进行正名定分，相互辨析，以示区别。</a:t>
            </a:r>
          </a:p>
          <a:p>
            <a:r>
              <a:rPr lang="zh-CN" altLang="en-US" dirty="0"/>
              <a:t>自西汉</a:t>
            </a:r>
            <a:r>
              <a:rPr lang="en-US" altLang="zh-CN" dirty="0"/>
              <a:t>《</a:t>
            </a:r>
            <a:r>
              <a:rPr lang="zh-CN" altLang="en-US" dirty="0"/>
              <a:t>九章律</a:t>
            </a:r>
            <a:r>
              <a:rPr lang="en-US" altLang="zh-CN" dirty="0"/>
              <a:t>》</a:t>
            </a:r>
            <a:r>
              <a:rPr lang="zh-CN" altLang="en-US" dirty="0"/>
              <a:t>后，我国古代多用“律”字代替“法”字，法学遂成律学，主要是对当朝现行的律例进行注释，为立法和司法提供方便，关注的是运用法律的技术问题，而不关注正义等价值问题。</a:t>
            </a:r>
          </a:p>
          <a:p>
            <a:r>
              <a:rPr lang="zh-CN" altLang="en-US" dirty="0"/>
              <a:t>我国古代“法学”一词最早出现在</a:t>
            </a:r>
            <a:r>
              <a:rPr lang="en-US" altLang="zh-CN" dirty="0"/>
              <a:t>《</a:t>
            </a:r>
            <a:r>
              <a:rPr lang="zh-CN" altLang="en-US" dirty="0"/>
              <a:t>南齐书 </a:t>
            </a:r>
            <a:r>
              <a:rPr lang="en-US" altLang="zh-CN" dirty="0"/>
              <a:t>·</a:t>
            </a:r>
            <a:r>
              <a:rPr lang="zh-CN" altLang="en-US" dirty="0"/>
              <a:t>孔稚</a:t>
            </a:r>
            <a:r>
              <a:rPr lang="en-US" altLang="zh-CN" dirty="0"/>
              <a:t>》:“</a:t>
            </a:r>
            <a:r>
              <a:rPr lang="zh-CN" altLang="en-US" dirty="0"/>
              <a:t>寻古之名流，多有法学。”</a:t>
            </a:r>
          </a:p>
          <a:p>
            <a:r>
              <a:rPr lang="zh-CN" altLang="en-US" dirty="0"/>
              <a:t>唐代的白居易在向皇帝的谏言书</a:t>
            </a:r>
            <a:r>
              <a:rPr lang="en-US" altLang="zh-CN" dirty="0"/>
              <a:t>《</a:t>
            </a:r>
            <a:r>
              <a:rPr lang="zh-CN" altLang="en-US" dirty="0"/>
              <a:t>论刑法之弊</a:t>
            </a:r>
            <a:r>
              <a:rPr lang="en-US" altLang="zh-CN" dirty="0"/>
              <a:t>》</a:t>
            </a:r>
            <a:r>
              <a:rPr lang="zh-CN" altLang="en-US" dirty="0"/>
              <a:t>一文中建议，“悬法学为上科”、“升法直为清列”。但这类“法学”词语的含义仍然接近于“律学”，仅仅只是对律例条文进行技术性的注解、阐释。</a:t>
            </a:r>
          </a:p>
          <a:p>
            <a:r>
              <a:rPr lang="zh-CN" altLang="en-US" dirty="0"/>
              <a:t>直到</a:t>
            </a:r>
            <a:r>
              <a:rPr lang="en-US" altLang="zh-CN" dirty="0"/>
              <a:t>1868 </a:t>
            </a:r>
            <a:r>
              <a:rPr lang="zh-CN" altLang="en-US" dirty="0"/>
              <a:t>年日本法学家津田真道用日语汉字“法学”一词对应翻译英文的 </a:t>
            </a:r>
            <a:r>
              <a:rPr lang="en-US" altLang="zh-CN" dirty="0"/>
              <a:t>Jurisprudence</a:t>
            </a:r>
            <a:r>
              <a:rPr lang="zh-CN" altLang="en-US" dirty="0"/>
              <a:t>，并传入我国后，现代意义上的“法学”一词才在我国被广泛使用。</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狭义的法律就是指由国家颁布的现行有效的法律规范的总和。</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广义的法律则是指出自国家的公正地调整人类共同生活和通过裁判解决纠纷的行为规范的总称。</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狭义的法律概念是我们司法实践和生活中使用的定义，它比较明确、具体。</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广义的法律概念则比较严谨和科学，是学术研究中使用的定义。</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最早的正义女神源于希腊神话中的西弥斯，她后来做了宙斯的妻子，并为宙斯主持神界的法律和道德。古罗马神话中也有一位正义女神，她叫朱蒂提亚，是四大美德之一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正义的守护神。</a:t>
            </a:r>
          </a:p>
          <a:p>
            <a:r>
              <a:rPr lang="zh-CN" altLang="en-US" sz="1200" b="0" i="0" kern="1200" dirty="0">
                <a:solidFill>
                  <a:schemeClr val="tx1"/>
                </a:solidFill>
                <a:effectLst/>
                <a:latin typeface="+mn-lt"/>
                <a:ea typeface="+mn-ea"/>
                <a:cs typeface="+mn-cs"/>
              </a:rPr>
              <a:t>英语中的“</a:t>
            </a:r>
            <a:r>
              <a:rPr lang="en-US" altLang="zh-CN" sz="1200" b="0" i="0" kern="1200" dirty="0">
                <a:solidFill>
                  <a:schemeClr val="tx1"/>
                </a:solidFill>
                <a:effectLst/>
                <a:latin typeface="+mn-lt"/>
                <a:ea typeface="+mn-ea"/>
                <a:cs typeface="+mn-cs"/>
              </a:rPr>
              <a:t>justice”</a:t>
            </a:r>
            <a:r>
              <a:rPr lang="zh-CN" altLang="en-US" sz="1200" b="0" i="0" kern="1200" dirty="0">
                <a:solidFill>
                  <a:schemeClr val="tx1"/>
                </a:solidFill>
                <a:effectLst/>
                <a:latin typeface="+mn-lt"/>
                <a:ea typeface="+mn-ea"/>
                <a:cs typeface="+mn-cs"/>
              </a:rPr>
              <a:t>一词就是来自拉丁文正义女神的名字，在英文中这个词不但指正义，而且还有法官的意思，可见正义和法官的联系，法官被认为是正义的化身</a:t>
            </a:r>
            <a:r>
              <a:rPr lang="zh-CN" altLang="en-US" dirty="0"/>
              <a:t> </a:t>
            </a:r>
            <a:br>
              <a:rPr lang="zh-CN" altLang="en-US" dirty="0"/>
            </a:br>
            <a:endParaRPr lang="en-US" altLang="zh-CN" dirty="0"/>
          </a:p>
          <a:p>
            <a:endParaRPr lang="en-US" altLang="zh-CN" dirty="0"/>
          </a:p>
          <a:p>
            <a:r>
              <a:rPr lang="zh-CN" altLang="en-US" dirty="0"/>
              <a:t>正义女神朱斯提提亚（</a:t>
            </a:r>
            <a:r>
              <a:rPr lang="en-US" altLang="zh-CN" dirty="0"/>
              <a:t>Justitia</a:t>
            </a:r>
            <a:r>
              <a:rPr lang="zh-CN" altLang="en-US" dirty="0"/>
              <a:t>）                  </a:t>
            </a:r>
            <a:r>
              <a:rPr lang="zh-CN" altLang="en-US" b="0" i="0" dirty="0">
                <a:solidFill>
                  <a:srgbClr val="646464"/>
                </a:solidFill>
                <a:effectLst/>
                <a:latin typeface="-apple-system"/>
              </a:rPr>
              <a:t>中国香港终审法院大楼上的“正义女神”像</a:t>
            </a:r>
            <a:endParaRPr lang="en-US" altLang="zh-CN" dirty="0"/>
          </a:p>
          <a:p>
            <a:endParaRPr lang="en-US" altLang="zh-CN" dirty="0"/>
          </a:p>
          <a:p>
            <a:pPr algn="l"/>
            <a:r>
              <a:rPr lang="zh-CN" altLang="en-US" b="0" i="0" dirty="0">
                <a:solidFill>
                  <a:srgbClr val="222222"/>
                </a:solidFill>
                <a:effectLst/>
                <a:latin typeface="Arial" panose="020B0604020202020204" pitchFamily="34" charset="0"/>
              </a:rPr>
              <a:t>在古希腊神话中，专门负责主持正义和秩序的正义女神是忒弥斯（ </a:t>
            </a:r>
            <a:r>
              <a:rPr lang="en-US" altLang="zh-CN" b="0" i="0" dirty="0">
                <a:solidFill>
                  <a:srgbClr val="222222"/>
                </a:solidFill>
                <a:effectLst/>
                <a:latin typeface="Arial" panose="020B0604020202020204" pitchFamily="34" charset="0"/>
              </a:rPr>
              <a:t>Themis </a:t>
            </a:r>
            <a:r>
              <a:rPr lang="zh-CN" altLang="en-US" b="0" i="0" dirty="0">
                <a:solidFill>
                  <a:srgbClr val="222222"/>
                </a:solidFill>
                <a:effectLst/>
                <a:latin typeface="Arial" panose="020B0604020202020204" pitchFamily="34" charset="0"/>
              </a:rPr>
              <a:t>）。她是天神乌拉诺斯和大地女神盖亚所生的孩子。</a:t>
            </a:r>
          </a:p>
          <a:p>
            <a:pPr algn="l"/>
            <a:r>
              <a:rPr lang="zh-CN" altLang="en-US" b="0" i="0" dirty="0">
                <a:solidFill>
                  <a:srgbClr val="222222"/>
                </a:solidFill>
                <a:effectLst/>
                <a:latin typeface="Arial" panose="020B0604020202020204" pitchFamily="34" charset="0"/>
              </a:rPr>
              <a:t>而对应在古罗马神话中，正义女神的名字叫作“朱斯提提亚”（ </a:t>
            </a:r>
            <a:r>
              <a:rPr lang="en-US" altLang="zh-CN" b="0" i="0" dirty="0">
                <a:solidFill>
                  <a:srgbClr val="222222"/>
                </a:solidFill>
                <a:effectLst/>
                <a:latin typeface="Arial" panose="020B0604020202020204" pitchFamily="34" charset="0"/>
              </a:rPr>
              <a:t>Justitia </a:t>
            </a:r>
            <a:r>
              <a:rPr lang="zh-CN" altLang="en-US" b="0" i="0" dirty="0">
                <a:solidFill>
                  <a:srgbClr val="222222"/>
                </a:solidFill>
                <a:effectLst/>
                <a:latin typeface="Arial" panose="020B0604020202020204" pitchFamily="34" charset="0"/>
              </a:rPr>
              <a:t>）， 她的雕像经常会出现在法院中以示司法公正。其形象通常是身披白袍，双眼蒙布，左手提一秤，右手举一剑。白袍象征道德无瑕，刚直不阿；蒙眼代表理性判断，不受感官和人情影响；秤象征公平；剑表示严厉制裁。雕像的背面往往刻有古罗马的法律谚语：“为实现正义，哪怕天崩地裂。”</a:t>
            </a:r>
          </a:p>
          <a:p>
            <a:pPr algn="l"/>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人们根据朱斯提提亚的名字 </a:t>
            </a:r>
            <a:r>
              <a:rPr lang="en-US" altLang="zh-CN" b="0" i="0" dirty="0">
                <a:solidFill>
                  <a:srgbClr val="222222"/>
                </a:solidFill>
                <a:effectLst/>
                <a:latin typeface="Arial" panose="020B0604020202020204" pitchFamily="34" charset="0"/>
              </a:rPr>
              <a:t>Justitia </a:t>
            </a:r>
            <a:r>
              <a:rPr lang="zh-CN" altLang="en-US" b="0" i="0" dirty="0">
                <a:solidFill>
                  <a:srgbClr val="222222"/>
                </a:solidFill>
                <a:effectLst/>
                <a:latin typeface="Arial" panose="020B0604020202020204" pitchFamily="34" charset="0"/>
              </a:rPr>
              <a:t>创建了词根 </a:t>
            </a:r>
            <a:r>
              <a:rPr lang="en-US" altLang="zh-CN" b="0" i="0" dirty="0">
                <a:solidFill>
                  <a:srgbClr val="222222"/>
                </a:solidFill>
                <a:effectLst/>
                <a:latin typeface="Arial" panose="020B0604020202020204" pitchFamily="34" charset="0"/>
              </a:rPr>
              <a:t>just </a:t>
            </a:r>
            <a:r>
              <a:rPr lang="zh-CN" altLang="en-US"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jur</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jus </a:t>
            </a:r>
            <a:r>
              <a:rPr lang="zh-CN" altLang="en-US" b="0" i="0" dirty="0">
                <a:solidFill>
                  <a:srgbClr val="222222"/>
                </a:solidFill>
                <a:effectLst/>
                <a:latin typeface="Arial" panose="020B0604020202020204" pitchFamily="34" charset="0"/>
              </a:rPr>
              <a:t>，表示法律、正义。</a:t>
            </a:r>
          </a:p>
          <a:p>
            <a:pPr algn="l"/>
            <a:r>
              <a:rPr lang="zh-CN" altLang="en-US" b="0" i="0" dirty="0">
                <a:solidFill>
                  <a:srgbClr val="222222"/>
                </a:solidFill>
                <a:effectLst/>
                <a:latin typeface="Arial" panose="020B0604020202020204" pitchFamily="34" charset="0"/>
              </a:rPr>
              <a:t>总结：</a:t>
            </a:r>
          </a:p>
          <a:p>
            <a:pPr algn="l"/>
            <a:r>
              <a:rPr lang="en-US" altLang="zh-CN" b="0" i="0" dirty="0">
                <a:solidFill>
                  <a:srgbClr val="222222"/>
                </a:solidFill>
                <a:effectLst/>
                <a:latin typeface="Arial" panose="020B0604020202020204" pitchFamily="34" charset="0"/>
              </a:rPr>
              <a:t>just adj. </a:t>
            </a:r>
            <a:r>
              <a:rPr lang="zh-CN" altLang="en-US" b="0" i="0" dirty="0">
                <a:solidFill>
                  <a:srgbClr val="222222"/>
                </a:solidFill>
                <a:effectLst/>
                <a:latin typeface="Arial" panose="020B0604020202020204" pitchFamily="34" charset="0"/>
              </a:rPr>
              <a:t>公正的 </a:t>
            </a:r>
          </a:p>
          <a:p>
            <a:pPr algn="l"/>
            <a:r>
              <a:rPr lang="en-US" altLang="zh-CN" b="0" i="0" dirty="0">
                <a:solidFill>
                  <a:srgbClr val="222222"/>
                </a:solidFill>
                <a:effectLst/>
                <a:latin typeface="Arial" panose="020B0604020202020204" pitchFamily="34" charset="0"/>
              </a:rPr>
              <a:t>juror n. </a:t>
            </a:r>
            <a:r>
              <a:rPr lang="zh-CN" altLang="en-US" b="0" i="0" dirty="0">
                <a:solidFill>
                  <a:srgbClr val="222222"/>
                </a:solidFill>
                <a:effectLst/>
                <a:latin typeface="Arial" panose="020B0604020202020204" pitchFamily="34" charset="0"/>
              </a:rPr>
              <a:t>陪审员；陪审团成员</a:t>
            </a:r>
          </a:p>
          <a:p>
            <a:pPr algn="l"/>
            <a:r>
              <a:rPr lang="en-US" altLang="zh-CN" b="0" i="0" dirty="0">
                <a:solidFill>
                  <a:srgbClr val="222222"/>
                </a:solidFill>
                <a:effectLst/>
                <a:latin typeface="Arial" panose="020B0604020202020204" pitchFamily="34" charset="0"/>
              </a:rPr>
              <a:t>judge v. </a:t>
            </a:r>
            <a:r>
              <a:rPr lang="zh-CN" altLang="en-US" b="0" i="0" dirty="0">
                <a:solidFill>
                  <a:srgbClr val="222222"/>
                </a:solidFill>
                <a:effectLst/>
                <a:latin typeface="Arial" panose="020B0604020202020204" pitchFamily="34" charset="0"/>
              </a:rPr>
              <a:t>判断；裁决 </a:t>
            </a:r>
          </a:p>
          <a:p>
            <a:pPr algn="l"/>
            <a:r>
              <a:rPr lang="en-US" altLang="zh-CN" b="0" i="0" dirty="0">
                <a:solidFill>
                  <a:srgbClr val="222222"/>
                </a:solidFill>
                <a:effectLst/>
                <a:latin typeface="Arial" panose="020B0604020202020204" pitchFamily="34" charset="0"/>
              </a:rPr>
              <a:t>n. </a:t>
            </a:r>
            <a:r>
              <a:rPr lang="zh-CN" altLang="en-US" b="0" i="0" dirty="0">
                <a:solidFill>
                  <a:srgbClr val="222222"/>
                </a:solidFill>
                <a:effectLst/>
                <a:latin typeface="Arial" panose="020B0604020202020204" pitchFamily="34" charset="0"/>
              </a:rPr>
              <a:t>法官；裁判</a:t>
            </a:r>
          </a:p>
          <a:p>
            <a:pPr algn="l"/>
            <a:r>
              <a:rPr lang="en-US" altLang="zh-CN" b="0" i="0" dirty="0">
                <a:solidFill>
                  <a:srgbClr val="222222"/>
                </a:solidFill>
                <a:effectLst/>
                <a:latin typeface="Arial" panose="020B0604020202020204" pitchFamily="34" charset="0"/>
              </a:rPr>
              <a:t>justice n. </a:t>
            </a:r>
            <a:r>
              <a:rPr lang="zh-CN" altLang="en-US" b="0" i="0" dirty="0">
                <a:solidFill>
                  <a:srgbClr val="222222"/>
                </a:solidFill>
                <a:effectLst/>
                <a:latin typeface="Arial" panose="020B0604020202020204" pitchFamily="34" charset="0"/>
              </a:rPr>
              <a:t>正义；公正；司法、审判</a:t>
            </a:r>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朱蒂提亚</a:t>
            </a:r>
            <a:r>
              <a:rPr lang="en-US" altLang="zh-CN" b="0" i="0" dirty="0" err="1">
                <a:solidFill>
                  <a:srgbClr val="222222"/>
                </a:solidFill>
                <a:effectLst/>
                <a:latin typeface="Arial" panose="020B0604020202020204" pitchFamily="34" charset="0"/>
              </a:rPr>
              <a:t>justitia</a:t>
            </a:r>
            <a:r>
              <a:rPr lang="zh-CN" altLang="en-US" b="0" i="0" dirty="0">
                <a:solidFill>
                  <a:srgbClr val="222222"/>
                </a:solidFill>
                <a:effectLst/>
                <a:latin typeface="Arial" panose="020B0604020202020204" pitchFamily="34" charset="0"/>
              </a:rPr>
              <a:t>，对应罗马神话</a:t>
            </a:r>
          </a:p>
          <a:p>
            <a:pPr algn="l"/>
            <a:r>
              <a:rPr lang="zh-CN" altLang="en-US" b="0" i="0" dirty="0">
                <a:solidFill>
                  <a:srgbClr val="222222"/>
                </a:solidFill>
                <a:effectLst/>
                <a:latin typeface="Arial" panose="020B0604020202020204" pitchFamily="34" charset="0"/>
              </a:rPr>
              <a:t>还是忒弥斯</a:t>
            </a:r>
            <a:r>
              <a:rPr lang="en-US" altLang="zh-CN" b="0" i="0" dirty="0" err="1">
                <a:solidFill>
                  <a:srgbClr val="222222"/>
                </a:solidFill>
                <a:effectLst/>
                <a:latin typeface="Arial" panose="020B0604020202020204" pitchFamily="34" charset="0"/>
              </a:rPr>
              <a:t>themis</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，对应 希腊神话</a:t>
            </a:r>
          </a:p>
          <a:p>
            <a:pPr algn="l"/>
            <a:r>
              <a:rPr lang="zh-CN" altLang="en-US" b="0" i="0" dirty="0">
                <a:solidFill>
                  <a:srgbClr val="222222"/>
                </a:solidFill>
                <a:effectLst/>
                <a:latin typeface="Arial" panose="020B0604020202020204" pitchFamily="34" charset="0"/>
              </a:rPr>
              <a:t>造型</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披白袍、戴金冠、左手持天平、右手持长剑、带着眼罩的女神。</a:t>
            </a:r>
          </a:p>
          <a:p>
            <a:pPr algn="l"/>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忒弥斯（ </a:t>
            </a:r>
            <a:r>
              <a:rPr lang="en-US" altLang="zh-CN" b="0" i="0" dirty="0">
                <a:solidFill>
                  <a:srgbClr val="222222"/>
                </a:solidFill>
                <a:effectLst/>
                <a:latin typeface="Arial" panose="020B0604020202020204" pitchFamily="34" charset="0"/>
              </a:rPr>
              <a:t>Themis</a:t>
            </a:r>
            <a:r>
              <a:rPr lang="zh-CN" altLang="en-US" b="0" i="0" dirty="0">
                <a:solidFill>
                  <a:srgbClr val="222222"/>
                </a:solidFill>
                <a:effectLst/>
                <a:latin typeface="Arial" panose="020B0604020202020204" pitchFamily="34" charset="0"/>
              </a:rPr>
              <a:t>）是法律和正义的象征。 她是乌拉诺斯的女儿，十二泰坦（提坦）神之一。作为宙斯的姑妈和第二位妻子（在</a:t>
            </a:r>
          </a:p>
          <a:p>
            <a:pPr algn="l"/>
            <a:r>
              <a:rPr lang="zh-CN" altLang="en-US" b="0" i="0" dirty="0">
                <a:solidFill>
                  <a:srgbClr val="222222"/>
                </a:solidFill>
                <a:effectLst/>
                <a:latin typeface="Arial" panose="020B0604020202020204" pitchFamily="34" charset="0"/>
              </a:rPr>
              <a:t>墨提斯之后），她和宙斯生育了荷赖（时序三女神）和摩赖埃（命运三女神）</a:t>
            </a:r>
            <a:r>
              <a:rPr lang="en-US" altLang="zh-CN" b="0" i="0" dirty="0">
                <a:solidFill>
                  <a:srgbClr val="222222"/>
                </a:solidFill>
                <a:effectLst/>
                <a:latin typeface="Arial" panose="020B0604020202020204" pitchFamily="34" charset="0"/>
              </a:rPr>
              <a:t>.</a:t>
            </a:r>
          </a:p>
          <a:p>
            <a:pPr algn="l"/>
            <a:endParaRPr lang="en-US" altLang="zh-CN"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为什么要蒙住眼睛？</a:t>
            </a:r>
          </a:p>
          <a:p>
            <a:pPr algn="l"/>
            <a:r>
              <a:rPr lang="zh-CN" altLang="en-US" b="0" i="0" dirty="0">
                <a:solidFill>
                  <a:srgbClr val="222222"/>
                </a:solidFill>
                <a:effectLst/>
                <a:latin typeface="Arial" panose="020B0604020202020204" pitchFamily="34" charset="0"/>
              </a:rPr>
              <a:t>古希腊神话说：天庭上的众神失和，世界处于灾难的边缘。谁来调解仲裁？血气方刚的易受水仙女的勾引，老于世故的却不敢对权势直言。天上地下找遍了，也没有合适的人选。最后，宙斯身旁站起一位白袍金冠的女神，拿出一条手巾，绑在自己眼睛上，说：我来！众神一看，不得不点头同意：她既然蒙了眼睛，看不见纷争者的面貌身份，就不会受诱惑，也不必怕权势。</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这就是正义女神的蒙眼布的由来。</a:t>
            </a:r>
          </a:p>
          <a:p>
            <a:pPr algn="l"/>
            <a:r>
              <a:rPr lang="zh-CN" altLang="en-US" b="0" i="0" dirty="0">
                <a:solidFill>
                  <a:srgbClr val="222222"/>
                </a:solidFill>
                <a:effectLst/>
                <a:latin typeface="Arial" panose="020B0604020202020204" pitchFamily="34" charset="0"/>
              </a:rPr>
              <a:t>正义女神前额垂直的秀发代表“诚实”亦即“真相”，而蒙眼闭目，则表示她六亲不认、无欲无求、大公无私，审判要“用心灵来观察”；蒙眼不是失明，是自我约束，是克服直视对象所产生的诱惑，凡事一律按照天平公平称量。</a:t>
            </a:r>
          </a:p>
          <a:p>
            <a:pPr algn="l"/>
            <a:r>
              <a:rPr lang="zh-CN" altLang="en-US" b="0" i="0" dirty="0">
                <a:solidFill>
                  <a:srgbClr val="222222"/>
                </a:solidFill>
                <a:effectLst/>
                <a:latin typeface="Arial" panose="020B0604020202020204" pitchFamily="34" charset="0"/>
              </a:rPr>
              <a:t>正义女神的天平代表着公平，女神用它来衡量每个人应得的东西，不能多也不能少。</a:t>
            </a:r>
          </a:p>
          <a:p>
            <a:pPr algn="l"/>
            <a:r>
              <a:rPr lang="zh-CN" altLang="en-US" b="0" i="0" dirty="0">
                <a:solidFill>
                  <a:srgbClr val="222222"/>
                </a:solidFill>
                <a:effectLst/>
                <a:latin typeface="Arial" panose="020B0604020202020204" pitchFamily="34" charset="0"/>
              </a:rPr>
              <a:t>正义女神的长剑象征着力量和权力，女神用来对付那些社会正义和秩序的破坏者。对于不公不义的人与事，挥剑便砍。</a:t>
            </a:r>
          </a:p>
          <a:p>
            <a:pPr algn="l"/>
            <a:r>
              <a:rPr lang="zh-CN" altLang="en-US" b="0" i="0" dirty="0">
                <a:solidFill>
                  <a:srgbClr val="222222"/>
                </a:solidFill>
                <a:effectLst/>
                <a:latin typeface="Arial" panose="020B0604020202020204" pitchFamily="34" charset="0"/>
              </a:rPr>
              <a:t>造像的背面往往刻有古罗马的法谚：“为实现正义，哪怕天崩地裂（</a:t>
            </a:r>
            <a:r>
              <a:rPr lang="en-US" altLang="zh-CN" b="0" i="0" dirty="0">
                <a:solidFill>
                  <a:srgbClr val="222222"/>
                </a:solidFill>
                <a:effectLst/>
                <a:latin typeface="Arial" panose="020B0604020202020204" pitchFamily="34" charset="0"/>
              </a:rPr>
              <a:t>Fiat </a:t>
            </a:r>
            <a:r>
              <a:rPr lang="en-US" altLang="zh-CN" b="0" i="0" dirty="0" err="1">
                <a:solidFill>
                  <a:srgbClr val="222222"/>
                </a:solidFill>
                <a:effectLst/>
                <a:latin typeface="Arial" panose="020B0604020202020204" pitchFamily="34" charset="0"/>
              </a:rPr>
              <a:t>justitia</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ruat</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caelum</a:t>
            </a:r>
            <a:r>
              <a:rPr lang="zh-CN" altLang="en-US" b="0" i="0" dirty="0">
                <a:solidFill>
                  <a:srgbClr val="222222"/>
                </a:solidFill>
                <a:effectLst/>
                <a:latin typeface="Arial" panose="020B0604020202020204" pitchFamily="34" charset="0"/>
              </a:rPr>
              <a:t>）”。</a:t>
            </a:r>
          </a:p>
          <a:p>
            <a:pPr algn="l"/>
            <a:r>
              <a:rPr lang="zh-CN" altLang="en-US" b="0" i="0" dirty="0">
                <a:solidFill>
                  <a:srgbClr val="222222"/>
                </a:solidFill>
                <a:effectLst/>
                <a:latin typeface="Arial" panose="020B0604020202020204" pitchFamily="34" charset="0"/>
              </a:rPr>
              <a:t>正义女神是裁判之神，只是用天平衡量诉讼双方提出的证据，哪一方的证据充分就胜诉；哪一方的证据不足就败诉，用宝剑加以处罚。她的职责是“裁断”而不是发现；所以，要蒙上眼睛，避免外界的声响扰乱理智的独立运行。她不会因为看见诉讼双方的名字而有主观上的倾向性，也不会因为受到干扰而难以实现正义。这样，就能对不同种族、阶级、性别的人都能一视同仁、公平对待。</a:t>
            </a:r>
          </a:p>
          <a:p>
            <a:pPr algn="l"/>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在英文中，</a:t>
            </a:r>
            <a:r>
              <a:rPr lang="en-US" altLang="zh-CN" b="0" i="0" dirty="0">
                <a:solidFill>
                  <a:srgbClr val="222222"/>
                </a:solidFill>
                <a:effectLst/>
                <a:latin typeface="Arial" panose="020B0604020202020204" pitchFamily="34" charset="0"/>
              </a:rPr>
              <a:t>justice</a:t>
            </a:r>
            <a:r>
              <a:rPr lang="zh-CN" altLang="en-US" b="0" i="0" dirty="0">
                <a:solidFill>
                  <a:srgbClr val="222222"/>
                </a:solidFill>
                <a:effectLst/>
                <a:latin typeface="Arial" panose="020B0604020202020204" pitchFamily="34" charset="0"/>
              </a:rPr>
              <a:t>就表示“正义、公正”，</a:t>
            </a:r>
            <a:r>
              <a:rPr lang="en-US" altLang="zh-CN" b="0" i="0" dirty="0" err="1">
                <a:solidFill>
                  <a:srgbClr val="222222"/>
                </a:solidFill>
                <a:effectLst/>
                <a:latin typeface="Arial" panose="020B0604020202020204" pitchFamily="34" charset="0"/>
              </a:rPr>
              <a:t>justicer</a:t>
            </a:r>
            <a:r>
              <a:rPr lang="zh-CN" altLang="en-US" b="0" i="0" dirty="0">
                <a:solidFill>
                  <a:srgbClr val="222222"/>
                </a:solidFill>
                <a:effectLst/>
                <a:latin typeface="Arial" panose="020B0604020202020204" pitchFamily="34" charset="0"/>
              </a:rPr>
              <a:t>表示法官。所以，法官伸张正义是理所当然的。</a:t>
            </a:r>
          </a:p>
          <a:p>
            <a:pPr algn="l"/>
            <a:r>
              <a:rPr lang="en-US" altLang="zh-CN" b="0" i="0" dirty="0" err="1">
                <a:solidFill>
                  <a:srgbClr val="222222"/>
                </a:solidFill>
                <a:effectLst/>
                <a:latin typeface="Arial" panose="020B0604020202020204" pitchFamily="34" charset="0"/>
              </a:rPr>
              <a:t>jur</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 </a:t>
            </a:r>
            <a:r>
              <a:rPr lang="en-US" altLang="zh-CN" b="0" i="0" dirty="0">
                <a:solidFill>
                  <a:srgbClr val="222222"/>
                </a:solidFill>
                <a:effectLst/>
                <a:latin typeface="Arial" panose="020B0604020202020204" pitchFamily="34" charset="0"/>
              </a:rPr>
              <a:t>just-</a:t>
            </a:r>
            <a:r>
              <a:rPr lang="zh-CN" altLang="en-US" b="0" i="0" dirty="0">
                <a:solidFill>
                  <a:srgbClr val="222222"/>
                </a:solidFill>
                <a:effectLst/>
                <a:latin typeface="Arial" panose="020B0604020202020204" pitchFamily="34" charset="0"/>
              </a:rPr>
              <a:t>是表示 </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公理、法律、好’的词根，比如这个 </a:t>
            </a:r>
            <a:r>
              <a:rPr lang="en-US" altLang="zh-CN" b="0" i="0" dirty="0">
                <a:solidFill>
                  <a:srgbClr val="222222"/>
                </a:solidFill>
                <a:effectLst/>
                <a:latin typeface="Arial" panose="020B0604020202020204" pitchFamily="34" charset="0"/>
              </a:rPr>
              <a:t>just </a:t>
            </a:r>
            <a:r>
              <a:rPr lang="zh-CN" altLang="en-US" b="0" i="0" dirty="0">
                <a:solidFill>
                  <a:srgbClr val="222222"/>
                </a:solidFill>
                <a:effectLst/>
                <a:latin typeface="Arial" panose="020B0604020202020204" pitchFamily="34" charset="0"/>
              </a:rPr>
              <a:t>刚好， </a:t>
            </a:r>
            <a:r>
              <a:rPr lang="en-US" altLang="zh-CN" b="0" i="0" dirty="0">
                <a:solidFill>
                  <a:srgbClr val="222222"/>
                </a:solidFill>
                <a:effectLst/>
                <a:latin typeface="Arial" panose="020B0604020202020204" pitchFamily="34" charset="0"/>
              </a:rPr>
              <a:t>justice </a:t>
            </a:r>
            <a:r>
              <a:rPr lang="zh-CN" altLang="en-US" b="0" i="0" dirty="0">
                <a:solidFill>
                  <a:srgbClr val="222222"/>
                </a:solidFill>
                <a:effectLst/>
                <a:latin typeface="Arial" panose="020B0604020202020204" pitchFamily="34" charset="0"/>
              </a:rPr>
              <a:t>正义， </a:t>
            </a:r>
            <a:r>
              <a:rPr lang="en-US" altLang="zh-CN" b="0" i="0" dirty="0">
                <a:solidFill>
                  <a:srgbClr val="222222"/>
                </a:solidFill>
                <a:effectLst/>
                <a:latin typeface="Arial" panose="020B0604020202020204" pitchFamily="34" charset="0"/>
              </a:rPr>
              <a:t>jury </a:t>
            </a:r>
            <a:r>
              <a:rPr lang="zh-CN" altLang="en-US" b="0" i="0" dirty="0">
                <a:solidFill>
                  <a:srgbClr val="222222"/>
                </a:solidFill>
                <a:effectLst/>
                <a:latin typeface="Arial" panose="020B0604020202020204" pitchFamily="34" charset="0"/>
              </a:rPr>
              <a:t>是陪审团，</a:t>
            </a:r>
          </a:p>
          <a:p>
            <a:pPr algn="l"/>
            <a:r>
              <a:rPr lang="en-US" altLang="zh-CN" b="0" i="0" dirty="0">
                <a:solidFill>
                  <a:srgbClr val="222222"/>
                </a:solidFill>
                <a:effectLst/>
                <a:latin typeface="Arial" panose="020B0604020202020204" pitchFamily="34" charset="0"/>
              </a:rPr>
              <a:t>adj. justiciary </a:t>
            </a:r>
            <a:r>
              <a:rPr lang="zh-CN" altLang="en-US" b="0" i="0" dirty="0">
                <a:solidFill>
                  <a:srgbClr val="222222"/>
                </a:solidFill>
                <a:effectLst/>
                <a:latin typeface="Arial" panose="020B0604020202020204" pitchFamily="34" charset="0"/>
              </a:rPr>
              <a:t>司法上的</a:t>
            </a:r>
          </a:p>
          <a:p>
            <a:pPr algn="l"/>
            <a:r>
              <a:rPr lang="en-US" altLang="zh-CN" b="0" i="0" dirty="0">
                <a:solidFill>
                  <a:srgbClr val="222222"/>
                </a:solidFill>
                <a:effectLst/>
                <a:latin typeface="Arial" panose="020B0604020202020204" pitchFamily="34" charset="0"/>
              </a:rPr>
              <a:t>n.    justiciary </a:t>
            </a:r>
            <a:r>
              <a:rPr lang="zh-CN" altLang="en-US" b="0" i="0" dirty="0">
                <a:solidFill>
                  <a:srgbClr val="222222"/>
                </a:solidFill>
                <a:effectLst/>
                <a:latin typeface="Arial" panose="020B0604020202020204" pitchFamily="34" charset="0"/>
              </a:rPr>
              <a:t>高等法院法官；司法官</a:t>
            </a:r>
          </a:p>
          <a:p>
            <a:pPr algn="l"/>
            <a:r>
              <a:rPr lang="en-US" altLang="zh-CN" b="0" i="0" dirty="0">
                <a:solidFill>
                  <a:srgbClr val="222222"/>
                </a:solidFill>
                <a:effectLst/>
                <a:latin typeface="Arial" panose="020B0604020202020204" pitchFamily="34" charset="0"/>
              </a:rPr>
              <a:t>justice</a:t>
            </a:r>
            <a:r>
              <a:rPr lang="zh-CN" altLang="en-US" b="0" i="0" dirty="0">
                <a:solidFill>
                  <a:srgbClr val="222222"/>
                </a:solidFill>
                <a:effectLst/>
                <a:latin typeface="Arial" panose="020B0604020202020204" pitchFamily="34" charset="0"/>
              </a:rPr>
              <a:t>就表示“正义、公正”，</a:t>
            </a:r>
          </a:p>
          <a:p>
            <a:pPr algn="l"/>
            <a:r>
              <a:rPr lang="en-US" altLang="zh-CN" b="0" i="0" dirty="0" err="1">
                <a:solidFill>
                  <a:srgbClr val="222222"/>
                </a:solidFill>
                <a:effectLst/>
                <a:latin typeface="Arial" panose="020B0604020202020204" pitchFamily="34" charset="0"/>
              </a:rPr>
              <a:t>justicer</a:t>
            </a:r>
            <a:r>
              <a:rPr lang="zh-CN" altLang="en-US" b="0" i="0" dirty="0">
                <a:solidFill>
                  <a:srgbClr val="222222"/>
                </a:solidFill>
                <a:effectLst/>
                <a:latin typeface="Arial" panose="020B0604020202020204" pitchFamily="34" charset="0"/>
              </a:rPr>
              <a:t>表示法官</a:t>
            </a:r>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知乎：</a:t>
            </a:r>
            <a:endParaRPr lang="en-US" altLang="zh-CN" b="0" i="0" dirty="0">
              <a:solidFill>
                <a:srgbClr val="222222"/>
              </a:solidFill>
              <a:effectLst/>
              <a:latin typeface="Arial" panose="020B0604020202020204" pitchFamily="34" charset="0"/>
            </a:endParaRPr>
          </a:p>
          <a:p>
            <a:pPr algn="l"/>
            <a:endParaRPr lang="en-US" altLang="zh-CN"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朱斯提提亚，通称“正义女神”（</a:t>
            </a:r>
            <a:r>
              <a:rPr lang="en-US" altLang="zh-CN" b="0" i="0" dirty="0">
                <a:solidFill>
                  <a:srgbClr val="222222"/>
                </a:solidFill>
                <a:effectLst/>
                <a:latin typeface="Arial" panose="020B0604020202020204" pitchFamily="34" charset="0"/>
              </a:rPr>
              <a:t>Lady Justice</a:t>
            </a:r>
            <a:r>
              <a:rPr lang="zh-CN" altLang="en-US" b="0" i="0" dirty="0">
                <a:solidFill>
                  <a:srgbClr val="222222"/>
                </a:solidFill>
                <a:effectLst/>
                <a:latin typeface="Arial" panose="020B0604020202020204" pitchFamily="34" charset="0"/>
              </a:rPr>
              <a:t>），是一位古罗马的拟人化神祇。古罗马人接受了古希腊的诸神，并混入了罗马的诸神。在古罗马帝国时代又将一些概念拟人化，“创造”出不少神灵，其中就有正义与司法女神朱斯提提亚。</a:t>
            </a:r>
          </a:p>
          <a:p>
            <a:pPr algn="l"/>
            <a:endParaRPr lang="zh-CN" altLang="en-US" b="0" i="0" dirty="0">
              <a:solidFill>
                <a:srgbClr val="222222"/>
              </a:solidFill>
              <a:effectLst/>
              <a:latin typeface="Arial" panose="020B0604020202020204" pitchFamily="34" charset="0"/>
            </a:endParaRPr>
          </a:p>
          <a:p>
            <a:pPr algn="l"/>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最早的正义女神源于希腊神话中的西弥斯（</a:t>
            </a:r>
            <a:r>
              <a:rPr lang="en-US" altLang="zh-CN" b="0" i="0" dirty="0">
                <a:solidFill>
                  <a:srgbClr val="222222"/>
                </a:solidFill>
                <a:effectLst/>
                <a:latin typeface="Arial" panose="020B0604020202020204" pitchFamily="34" charset="0"/>
              </a:rPr>
              <a:t>Themis</a:t>
            </a:r>
            <a:r>
              <a:rPr lang="zh-CN" altLang="en-US" b="0" i="0" dirty="0">
                <a:solidFill>
                  <a:srgbClr val="222222"/>
                </a:solidFill>
                <a:effectLst/>
                <a:latin typeface="Arial" panose="020B0604020202020204" pitchFamily="34" charset="0"/>
              </a:rPr>
              <a:t>），她后来做了宙斯的妻子，并为宙斯主持神界的法律和道德。古罗马神话中也有一位正义女神，她叫朱蒂提亚，是四大美德之一</a:t>
            </a:r>
          </a:p>
          <a:p>
            <a:pPr algn="l"/>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正义的守护神。</a:t>
            </a:r>
          </a:p>
          <a:p>
            <a:pPr algn="l"/>
            <a:r>
              <a:rPr lang="zh-CN" altLang="en-US" b="0" i="0" dirty="0">
                <a:solidFill>
                  <a:srgbClr val="222222"/>
                </a:solidFill>
                <a:effectLst/>
                <a:latin typeface="Arial" panose="020B0604020202020204" pitchFamily="34" charset="0"/>
              </a:rPr>
              <a:t>英语中的“</a:t>
            </a:r>
            <a:r>
              <a:rPr lang="en-US" altLang="zh-CN" b="0" i="0" dirty="0">
                <a:solidFill>
                  <a:srgbClr val="222222"/>
                </a:solidFill>
                <a:effectLst/>
                <a:latin typeface="Arial" panose="020B0604020202020204" pitchFamily="34" charset="0"/>
              </a:rPr>
              <a:t>justice”</a:t>
            </a:r>
            <a:r>
              <a:rPr lang="zh-CN" altLang="en-US" b="0" i="0" dirty="0">
                <a:solidFill>
                  <a:srgbClr val="222222"/>
                </a:solidFill>
                <a:effectLst/>
                <a:latin typeface="Arial" panose="020B0604020202020204" pitchFamily="34" charset="0"/>
              </a:rPr>
              <a:t>一词就是来自拉丁文正义女神的名字，在英文中这个词不但指正义，而且还有法官的意思，可见正义和法官的联系，法官被认为是正义的化身。</a:t>
            </a:r>
          </a:p>
          <a:p>
            <a:pPr algn="l"/>
            <a:r>
              <a:rPr lang="zh-CN" altLang="en-US" b="0" i="0" dirty="0">
                <a:solidFill>
                  <a:srgbClr val="222222"/>
                </a:solidFill>
                <a:effectLst/>
                <a:latin typeface="Arial" panose="020B0604020202020204" pitchFamily="34" charset="0"/>
              </a:rPr>
              <a:t>正义女神”的形象混合了希腊的忒弥斯、狄刻、阿斯特赖亚诸女神的形象，一般都是一位蒙上眼睛的女性</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，穿白色的长袍，戴金色的王冠，左手提着一个天平或秤，放在膝上，右手举起一柄剑，倚着缠有一条蛇的束棒，脚下坐着一条狗，案头放着权杖一支，书籍若干及骷髅一个。</a:t>
            </a:r>
          </a:p>
          <a:p>
            <a:pPr algn="l"/>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在这里，白袍象征道德无暇，刚正不阿；蒙眼，因为司法纯靠理智，不靠误人的感官印象；王冠，因为正义尊贵无比，荣耀第一；秤或天平，比喻裁量公正，在正义面前人人皆得所值，不多不少；剑，表示制裁严厉，决不姑息，如同插着斧子的束棒（古罗马一切刑罚的化身）；蛇与狗，分别代表仇恨与友情，两者都不许影响裁判；权杖有申威的作用；书籍则载明法律；骷髅是说人的生命脆弱，而正义则代表永恒。</a:t>
            </a:r>
          </a:p>
          <a:p>
            <a:pPr algn="l"/>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在西方国家法院所在地的建筑物上或建筑物前</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经常能看见正义女神的塑像。如，美国最高法院正门石阶左侧就矗立着一尊正义女神像，巴西最高法院前也建有一尊坐着的正义女神像。在西方一些国家的法学院中也经常能看见正义女神像的身影</a:t>
            </a:r>
            <a:r>
              <a:rPr lang="en-US" altLang="zh-CN" b="0" i="0" dirty="0">
                <a:solidFill>
                  <a:srgbClr val="222222"/>
                </a:solidFill>
                <a:effectLst/>
                <a:latin typeface="Arial" panose="020B0604020202020204" pitchFamily="34" charset="0"/>
              </a:rPr>
              <a:t>[2]</a:t>
            </a:r>
            <a:r>
              <a:rPr lang="zh-CN" altLang="en-US" b="0" i="0" dirty="0">
                <a:solidFill>
                  <a:srgbClr val="222222"/>
                </a:solidFill>
                <a:effectLst/>
                <a:latin typeface="Arial" panose="020B0604020202020204" pitchFamily="34" charset="0"/>
              </a:rPr>
              <a:t>。</a:t>
            </a:r>
          </a:p>
          <a:p>
            <a:pPr algn="l"/>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象征</a:t>
            </a:r>
          </a:p>
          <a:p>
            <a:pPr algn="l"/>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天秤  公平、公正的审判。</a:t>
            </a:r>
          </a:p>
          <a:p>
            <a:pPr algn="l"/>
            <a:r>
              <a:rPr lang="zh-CN" altLang="en-US" b="0" i="0" dirty="0">
                <a:solidFill>
                  <a:srgbClr val="222222"/>
                </a:solidFill>
                <a:effectLst/>
                <a:latin typeface="Arial" panose="020B0604020202020204" pitchFamily="34" charset="0"/>
              </a:rPr>
              <a:t>长剑  制裁罪犯的正义武力。</a:t>
            </a:r>
          </a:p>
          <a:p>
            <a:pPr algn="l"/>
            <a:r>
              <a:rPr lang="zh-CN" altLang="en-US" b="0" i="0" dirty="0">
                <a:solidFill>
                  <a:srgbClr val="222222"/>
                </a:solidFill>
                <a:effectLst/>
                <a:latin typeface="Arial" panose="020B0604020202020204" pitchFamily="34" charset="0"/>
              </a:rPr>
              <a:t>眼罩 平等、客观、不徇私、一视同仁的法治精神。</a:t>
            </a:r>
            <a:endParaRPr lang="en-US" altLang="zh-CN" b="0" i="0" dirty="0">
              <a:solidFill>
                <a:srgbClr val="222222"/>
              </a:solidFill>
              <a:effectLst/>
              <a:latin typeface="Arial" panose="020B0604020202020204" pitchFamily="34" charset="0"/>
            </a:endParaRPr>
          </a:p>
          <a:p>
            <a:pPr algn="l"/>
            <a:endParaRPr lang="zh-CN" altLang="en-US"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在西方文化中，“法学”一词的拉丁文是</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，大约出现在公元前</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世纪末期的罗马共和国，它是由</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两个词合成的。</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Juris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意为公正、正义，而法律是正义的化身</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Prudential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意为智慧、先见、知识，所以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一词的意思就是，关于正义的知识和学问，有逻辑、有系统的法律知识、法律学问。这就是拉丁文</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一词的起源。后来随着罗马法的复兴，这一词被广泛应用于德语、英语、法语、西班牙语等西语语种，含义愈益丰富、深刻。</a:t>
            </a:r>
            <a:endParaRPr lang="zh-CN" altLang="zh-CN" sz="1200" kern="100" dirty="0">
              <a:effectLst/>
              <a:latin typeface="等线" panose="02010600030101010101" charset="-122"/>
              <a:ea typeface="等线" panose="02010600030101010101" charset="-122"/>
              <a:cs typeface="Times New Roman" panose="02020603050405020304" pitchFamily="18" charset="0"/>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Jurisprudence</a:t>
            </a: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是一个拉丁词汇，其最核心的含义是指法学、法理学和法哲学。这个词早在公元前</a:t>
            </a:r>
            <a:r>
              <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世纪末罗马共和时代就已经出现，表示有系统有组织的法律知识，法律学问，法律技术。</a:t>
            </a: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在希腊的小城邦底比斯，王子背叛城邦，勾结外邦进攻底比斯，国王率军平息了这场叛乱，王子战死疆场。</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底比斯的法律规定</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违法者死后不能被安葬。国王还下令，谁埋葬王子，就要被处以死刑。</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公主安提戈涅跑到战场上找到自己兄弟的尸体，左右为难</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如果她安葬她的兄弟，她将触犯她父亲的法律，因为王子是违法者，按照底比斯的法律规定，死后不能被安葬，而且自己也会遭来杀身之祸</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如果她不安葬她的兄弟，她又违背了“天条”，因为死者是她的兄弟，她在道德上、宗教上都有义务安葬。</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安提戈涅公主最后还是安葬了她兄弟，于是被国王下令处死。</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安提戈涅在行刑前，对国王说</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我并不认为你的命令是如此强大有力，以至于你，一个凡人，竟敢僭越诸神不成文的且永恒不衰的法。不是今天，也非昨天，它们永远存在，没有人知道它们在时间上的起源</a:t>
            </a:r>
            <a:r>
              <a:rPr lang="en-US" altLang="zh-CN" sz="1200" kern="100" dirty="0">
                <a:effectLst/>
                <a:latin typeface="等线" panose="02010600030101010101" charset="-122"/>
                <a:ea typeface="+mn-ea"/>
                <a:cs typeface="Times New Roman" panose="02020603050405020304" pitchFamily="18" charset="0"/>
              </a:rPr>
              <a:t>!"</a:t>
            </a:r>
            <a:endParaRPr lang="zh-CN" altLang="zh-CN" sz="1200" kern="100" dirty="0">
              <a:effectLst/>
              <a:latin typeface="等线" panose="02010600030101010101" charset="-122"/>
              <a:ea typeface="等线" panose="02010600030101010101"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35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在西方文化中，“法学”一词的拉丁文是</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，大约出现在公元前</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世纪末期的罗马共和国，它是由</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两个词合成的。</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Juris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意为公正、正义，而法律是正义的化身</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Prudential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意为智慧、先见、知识，所以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一词的意思就是，关于正义的知识和学问，有逻辑、有系统的法律知识、法律学问。这就是拉丁文</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一词的起源。后来随着罗马法的复兴，这一词被广泛应用于德语、英语、法语、西班牙语等西语语种，含义愈益丰富、深刻。</a:t>
            </a:r>
            <a:endParaRPr lang="zh-CN" altLang="zh-CN" sz="1200" kern="100" dirty="0">
              <a:effectLst/>
              <a:latin typeface="等线" panose="02010600030101010101" charset="-122"/>
              <a:ea typeface="等线" panose="02010600030101010101" charset="-122"/>
              <a:cs typeface="Times New Roman" panose="02020603050405020304" pitchFamily="18" charset="0"/>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Jurisprudence</a:t>
            </a: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是一个拉丁词汇，其最核心的含义是指法学、法理学和法哲学。这个词早在公元前</a:t>
            </a:r>
            <a:r>
              <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世纪末罗马共和时代就已经出现，表示有系统有组织的法律知识，法律学问，法律技术。</a:t>
            </a: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在希腊的小城邦底比斯，王子背叛城邦，勾结外邦进攻底比斯，国王率军平息了这场叛乱，王子战死疆场。</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底比斯的法律规定</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违法者死后不能被安葬。国王还下令，谁埋葬王子，就要被处以死刑。</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公主安提戈涅跑到战场上找到自己兄弟的尸体，左右为难</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如果她安葬她的兄弟，她将触犯她父亲的法律，因为王子是违法者，按照底比斯的法律规定，死后不能被安葬，而且自己也会遭来杀身之祸</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如果她不安葬她的兄弟，她又违背了“天条”，因为死者是她的兄弟，她在道德上、宗教上都有义务安葬。</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安提戈涅公主最后还是安葬了她兄弟，于是被国王下令处死。</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安提戈涅在行刑前，对国王说</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我并不认为你的命令是如此强大有力，以至于你，一个凡人，竟敢僭越诸神不成文的且永恒不衰的法。不是今天，也非昨天，它们永远存在，没有人知道它们在时间上的起源</a:t>
            </a:r>
            <a:r>
              <a:rPr lang="en-US" altLang="zh-CN" sz="1200" kern="100" dirty="0">
                <a:effectLst/>
                <a:latin typeface="等线" panose="02010600030101010101" charset="-122"/>
                <a:ea typeface="+mn-ea"/>
                <a:cs typeface="Times New Roman" panose="02020603050405020304" pitchFamily="18" charset="0"/>
              </a:rPr>
              <a:t>!"</a:t>
            </a:r>
            <a:endParaRPr lang="zh-CN" altLang="zh-CN" sz="1200" kern="100" dirty="0">
              <a:effectLst/>
              <a:latin typeface="等线" panose="02010600030101010101" charset="-122"/>
              <a:ea typeface="等线" panose="02010600030101010101"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36</a:t>
            </a:fld>
            <a:endParaRPr lang="zh-CN" altLang="en-US"/>
          </a:p>
        </p:txBody>
      </p:sp>
    </p:spTree>
    <p:extLst>
      <p:ext uri="{BB962C8B-B14F-4D97-AF65-F5344CB8AC3E}">
        <p14:creationId xmlns:p14="http://schemas.microsoft.com/office/powerpoint/2010/main" val="2700627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在西方文化中，“法学”一词的拉丁文是</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，大约出现在公元前</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世纪末期的罗马共和国，它是由</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两个词合成的。</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Juris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意为公正、正义，而法律是正义的化身</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Prudential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意为智慧、先见、知识，所以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一词的意思就是，关于正义的知识和学问，有逻辑、有系统的法律知识、法律学问。这就是拉丁文</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Jurisprudential</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一词的起源。后来随着罗马法的复兴，这一词被广泛应用于德语、英语、法语、西班牙语等西语语种，含义愈益丰富、深刻。</a:t>
            </a:r>
            <a:endParaRPr lang="zh-CN" altLang="zh-CN" sz="1200" kern="100" dirty="0">
              <a:effectLst/>
              <a:latin typeface="等线" panose="02010600030101010101" charset="-122"/>
              <a:ea typeface="等线" panose="02010600030101010101" charset="-122"/>
              <a:cs typeface="Times New Roman" panose="02020603050405020304" pitchFamily="18" charset="0"/>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Jurisprudence</a:t>
            </a: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是一个拉丁词汇，其最核心的含义是指法学、法理学和法哲学。这个词早在公元前</a:t>
            </a:r>
            <a:r>
              <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世纪末罗马共和时代就已经出现，表示有系统有组织的法律知识，法律学问，法律技术。</a:t>
            </a: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在希腊的小城邦底比斯，王子背叛城邦，勾结外邦进攻底比斯，国王率军平息了这场叛乱，王子战死疆场。</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底比斯的法律规定</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违法者死后不能被安葬。国王还下令，谁埋葬王子，就要被处以死刑。</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公主安提戈涅跑到战场上找到自己兄弟的尸体，左右为难</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如果她安葬她的兄弟，她将触犯她父亲的法律，因为王子是违法者，按照底比斯的法律规定，死后不能被安葬，而且自己也会遭来杀身之祸</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如果她不安葬她的兄弟，她又违背了“天条”，因为死者是她的兄弟，她在道德上、宗教上都有义务安葬。</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charset="-122"/>
                <a:ea typeface="+mn-ea"/>
                <a:cs typeface="Times New Roman" panose="02020603050405020304" pitchFamily="18" charset="0"/>
              </a:rPr>
              <a:t>安提戈涅公主最后还是安葬了她兄弟，于是被国王下令处死。</a:t>
            </a:r>
          </a:p>
          <a:p>
            <a:pPr algn="l"/>
            <a:r>
              <a:rPr lang="zh-CN" altLang="en-US" sz="1200" kern="100" dirty="0">
                <a:effectLst/>
                <a:latin typeface="等线" panose="02010600030101010101" charset="-122"/>
                <a:ea typeface="+mn-ea"/>
                <a:cs typeface="Times New Roman" panose="02020603050405020304" pitchFamily="18" charset="0"/>
              </a:rPr>
              <a:t>安提戈涅在行刑前，对国王说</a:t>
            </a:r>
            <a:r>
              <a:rPr lang="en-US" altLang="zh-CN" sz="1200" kern="100" dirty="0">
                <a:effectLst/>
                <a:latin typeface="等线" panose="02010600030101010101" charset="-122"/>
                <a:ea typeface="+mn-ea"/>
                <a:cs typeface="Times New Roman" panose="02020603050405020304" pitchFamily="18" charset="0"/>
              </a:rPr>
              <a:t>:“</a:t>
            </a:r>
            <a:r>
              <a:rPr lang="zh-CN" altLang="en-US" sz="1200" kern="100" dirty="0">
                <a:effectLst/>
                <a:latin typeface="等线" panose="02010600030101010101" charset="-122"/>
                <a:ea typeface="+mn-ea"/>
                <a:cs typeface="Times New Roman" panose="02020603050405020304" pitchFamily="18" charset="0"/>
              </a:rPr>
              <a:t>我并不认为你的命令是如此强大有力，以至于你，一个凡人，竟敢僭越</a:t>
            </a:r>
            <a:r>
              <a:rPr lang="en-US" altLang="zh-CN" b="1" i="0" dirty="0">
                <a:solidFill>
                  <a:srgbClr val="1E1F24"/>
                </a:solidFill>
                <a:effectLst/>
                <a:latin typeface="Helvetica" panose="020B0604020202020204" pitchFamily="34" charset="0"/>
              </a:rPr>
              <a:t>[</a:t>
            </a:r>
            <a:r>
              <a:rPr lang="en-US" altLang="zh-CN" b="1" i="0" dirty="0" err="1">
                <a:solidFill>
                  <a:srgbClr val="1E1F24"/>
                </a:solidFill>
                <a:effectLst/>
                <a:latin typeface="Helvetica" panose="020B0604020202020204" pitchFamily="34" charset="0"/>
              </a:rPr>
              <a:t>jiàn</a:t>
            </a:r>
            <a:r>
              <a:rPr lang="en-US" altLang="zh-CN" b="1" i="0" dirty="0">
                <a:solidFill>
                  <a:srgbClr val="1E1F24"/>
                </a:solidFill>
                <a:effectLst/>
                <a:latin typeface="Helvetica" panose="020B0604020202020204" pitchFamily="34" charset="0"/>
              </a:rPr>
              <a:t> </a:t>
            </a:r>
            <a:r>
              <a:rPr lang="en-US" altLang="zh-CN" b="1" i="0" dirty="0" err="1">
                <a:solidFill>
                  <a:srgbClr val="1E1F24"/>
                </a:solidFill>
                <a:effectLst/>
                <a:latin typeface="Helvetica" panose="020B0604020202020204" pitchFamily="34" charset="0"/>
              </a:rPr>
              <a:t>yuè</a:t>
            </a:r>
            <a:r>
              <a:rPr lang="en-US" altLang="zh-CN" b="1" i="0" dirty="0">
                <a:solidFill>
                  <a:srgbClr val="1E1F24"/>
                </a:solidFill>
                <a:effectLst/>
                <a:latin typeface="Helvetica" panose="020B0604020202020204" pitchFamily="34" charset="0"/>
              </a:rPr>
              <a:t>]</a:t>
            </a:r>
            <a:r>
              <a:rPr lang="zh-CN" altLang="en-US" sz="1200" kern="100" dirty="0">
                <a:effectLst/>
                <a:latin typeface="等线" panose="02010600030101010101" charset="-122"/>
                <a:ea typeface="+mn-ea"/>
                <a:cs typeface="Times New Roman" panose="02020603050405020304" pitchFamily="18" charset="0"/>
              </a:rPr>
              <a:t>诸神不成文的且永恒不衰的法。不是今天，也非昨天，它们永远存在，没有人知道它们在时间上的起源</a:t>
            </a:r>
            <a:r>
              <a:rPr lang="en-US" altLang="zh-CN" sz="1200" kern="100" dirty="0">
                <a:effectLst/>
                <a:latin typeface="等线" panose="02010600030101010101" charset="-122"/>
                <a:ea typeface="+mn-ea"/>
                <a:cs typeface="Times New Roman" panose="02020603050405020304" pitchFamily="18" charset="0"/>
              </a:rPr>
              <a:t>!"</a:t>
            </a:r>
            <a:endParaRPr lang="zh-CN" altLang="zh-CN" sz="1200" kern="100" dirty="0">
              <a:effectLst/>
              <a:latin typeface="等线" panose="02010600030101010101" charset="-122"/>
              <a:ea typeface="等线" panose="02010600030101010101"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37</a:t>
            </a:fld>
            <a:endParaRPr lang="zh-CN" altLang="en-US"/>
          </a:p>
        </p:txBody>
      </p:sp>
    </p:spTree>
    <p:extLst>
      <p:ext uri="{BB962C8B-B14F-4D97-AF65-F5344CB8AC3E}">
        <p14:creationId xmlns:p14="http://schemas.microsoft.com/office/powerpoint/2010/main" val="219308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buNone/>
            </a:pPr>
            <a:r>
              <a:rPr lang="en-US" altLang="zh-CN" sz="1200" b="1" dirty="0">
                <a:sym typeface="+mn-ea"/>
              </a:rPr>
              <a:t>Act</a:t>
            </a:r>
            <a:r>
              <a:rPr lang="zh-CN" altLang="zh-CN" sz="1200" b="1" dirty="0">
                <a:sym typeface="+mn-ea"/>
              </a:rPr>
              <a:t>、</a:t>
            </a:r>
          </a:p>
          <a:p>
            <a:pPr marL="0" indent="0" algn="l">
              <a:buNone/>
            </a:pPr>
            <a:r>
              <a:rPr lang="en-US" altLang="zh-CN" sz="1200" b="1" dirty="0">
                <a:sym typeface="+mn-ea"/>
              </a:rPr>
              <a:t>Bill</a:t>
            </a:r>
            <a:r>
              <a:rPr lang="zh-CN" altLang="zh-CN" sz="1200" b="1" dirty="0">
                <a:sym typeface="+mn-ea"/>
              </a:rPr>
              <a:t>、</a:t>
            </a:r>
            <a:endParaRPr lang="zh-CN" altLang="en-US" sz="1200" dirty="0"/>
          </a:p>
          <a:p>
            <a:pPr marL="0" indent="0" algn="l">
              <a:buNone/>
            </a:pPr>
            <a:r>
              <a:rPr lang="en-US" altLang="zh-CN" sz="1200" b="1" dirty="0">
                <a:sym typeface="+mn-ea"/>
              </a:rPr>
              <a:t>Code</a:t>
            </a:r>
            <a:r>
              <a:rPr lang="zh-CN" altLang="zh-CN" sz="1200" b="1" dirty="0">
                <a:sym typeface="+mn-ea"/>
              </a:rPr>
              <a:t>、</a:t>
            </a:r>
          </a:p>
          <a:p>
            <a:pPr marL="0" indent="0" algn="l">
              <a:buNone/>
            </a:pPr>
            <a:r>
              <a:rPr lang="en-US" altLang="zh-CN" sz="1200" b="1" dirty="0">
                <a:sym typeface="+mn-ea"/>
              </a:rPr>
              <a:t>Equity</a:t>
            </a:r>
            <a:r>
              <a:rPr lang="zh-CN" altLang="zh-CN" sz="1200" b="1" dirty="0">
                <a:sym typeface="+mn-ea"/>
              </a:rPr>
              <a:t>、</a:t>
            </a:r>
            <a:endParaRPr lang="zh-CN" altLang="en-US" sz="1200" dirty="0"/>
          </a:p>
          <a:p>
            <a:pPr marL="0" indent="0" algn="l">
              <a:buNone/>
            </a:pPr>
            <a:r>
              <a:rPr lang="en-US" altLang="zh-CN" sz="1200" b="1" dirty="0">
                <a:sym typeface="+mn-ea"/>
              </a:rPr>
              <a:t>Law</a:t>
            </a:r>
            <a:r>
              <a:rPr lang="zh-CN" altLang="zh-CN" sz="1200" b="1" dirty="0">
                <a:sym typeface="+mn-ea"/>
              </a:rPr>
              <a:t>、</a:t>
            </a:r>
          </a:p>
          <a:p>
            <a:pPr marL="0" indent="0" algn="l">
              <a:buNone/>
            </a:pPr>
            <a:r>
              <a:rPr lang="en-US" altLang="zh-CN" sz="1200" b="1" dirty="0">
                <a:sym typeface="+mn-ea"/>
              </a:rPr>
              <a:t>Statute</a:t>
            </a:r>
            <a:endParaRPr lang="zh-CN" altLang="en-US" sz="1200"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fontAlgn="auto">
              <a:lnSpc>
                <a:spcPct val="150000"/>
              </a:lnSpc>
              <a:buNone/>
            </a:pPr>
            <a:r>
              <a:rPr lang="zh-CN" altLang="en-US" b="1" dirty="0">
                <a:sym typeface="+mn-ea"/>
              </a:rPr>
              <a:t>从⼴义⽽⾔</a:t>
            </a:r>
            <a:endParaRPr lang="zh-CN" altLang="en-US" b="1" dirty="0"/>
          </a:p>
          <a:p>
            <a:pPr marL="0" indent="0" fontAlgn="auto">
              <a:lnSpc>
                <a:spcPct val="150000"/>
              </a:lnSpc>
              <a:buNone/>
            </a:pPr>
            <a:r>
              <a:rPr lang="zh-CN" altLang="en-US" b="1" dirty="0">
                <a:sym typeface="+mn-ea"/>
              </a:rPr>
              <a:t>“law”相当于汉语的“法”、“律”、“法律”甚⾄“规则”、“规范”之意</a:t>
            </a:r>
            <a:endParaRPr lang="zh-CN" altLang="en-US" b="1" dirty="0"/>
          </a:p>
          <a:p>
            <a:pPr marL="0" indent="0" fontAlgn="auto">
              <a:lnSpc>
                <a:spcPct val="150000"/>
              </a:lnSpc>
              <a:buNone/>
            </a:pPr>
            <a:r>
              <a:rPr lang="zh-CN" altLang="en-US" b="1" dirty="0">
                <a:sym typeface="+mn-ea"/>
              </a:rPr>
              <a:t>是⼀切规范性⽂件的总称</a:t>
            </a:r>
            <a:endParaRPr lang="zh-CN" altLang="en-US" b="1" dirty="0"/>
          </a:p>
          <a:p>
            <a:pPr marL="0" indent="0" fontAlgn="auto">
              <a:lnSpc>
                <a:spcPct val="150000"/>
              </a:lnSpc>
              <a:buNone/>
            </a:pPr>
            <a:r>
              <a:rPr lang="zh-CN" altLang="en-US" b="1" dirty="0">
                <a:sym typeface="+mn-ea"/>
              </a:rPr>
              <a:t>也可以这么说，“law”是⼀切“法律”或者“规则”之类东西的泛称</a:t>
            </a:r>
            <a:endParaRPr lang="zh-CN" altLang="en-US" b="1" dirty="0"/>
          </a:p>
          <a:p>
            <a:pPr marL="0" indent="0" fontAlgn="auto">
              <a:lnSpc>
                <a:spcPct val="150000"/>
              </a:lnSpc>
              <a:buNone/>
            </a:pPr>
            <a:r>
              <a:rPr lang="zh-CN" altLang="en-US" b="1" dirty="0">
                <a:sym typeface="+mn-ea"/>
              </a:rPr>
              <a:t>“equity”、“act”、“statute”、“code”、“bill”等等都可以统称为“law”</a:t>
            </a:r>
            <a:endParaRPr lang="zh-CN" altLang="en-US" b="1" dirty="0"/>
          </a:p>
          <a:p>
            <a:pPr marL="0" indent="0" fontAlgn="auto">
              <a:lnSpc>
                <a:spcPct val="150000"/>
              </a:lnSpc>
              <a:buNone/>
            </a:pPr>
            <a:r>
              <a:rPr lang="zh-CN" altLang="en-US" b="1" dirty="0">
                <a:sym typeface="+mn-ea"/>
              </a:rPr>
              <a:t>甚⾄法院判例也可以称为“law”</a:t>
            </a:r>
            <a:endParaRPr lang="zh-CN" altLang="en-US" b="1" dirty="0"/>
          </a:p>
          <a:p>
            <a:pPr marL="0" indent="0" fontAlgn="auto">
              <a:lnSpc>
                <a:spcPct val="150000"/>
              </a:lnSpc>
              <a:buNone/>
            </a:pPr>
            <a:r>
              <a:rPr lang="zh-CN" altLang="en-US" b="1" dirty="0">
                <a:sym typeface="+mn-ea"/>
              </a:rPr>
              <a:t>公认法律原则也可以称为“law”</a:t>
            </a:r>
            <a:endParaRPr lang="zh-CN" altLang="en-US" b="1" dirty="0"/>
          </a:p>
          <a:p>
            <a:pPr marL="0" indent="0" fontAlgn="auto">
              <a:lnSpc>
                <a:spcPct val="150000"/>
              </a:lnSpc>
              <a:buNone/>
            </a:pPr>
            <a:r>
              <a:rPr lang="zh-CN" altLang="en-US" b="1" dirty="0">
                <a:sym typeface="+mn-ea"/>
              </a:rPr>
              <a:t>再极端⼀点，所谓的权威法律学说、观点也可以称为“law”</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fontAlgn="auto">
              <a:lnSpc>
                <a:spcPct val="150000"/>
              </a:lnSpc>
              <a:buNone/>
            </a:pPr>
            <a:r>
              <a:rPr lang="en-US" altLang="zh-CN" sz="1200" kern="1200" dirty="0">
                <a:solidFill>
                  <a:schemeClr val="tx1"/>
                </a:solidFill>
                <a:effectLst/>
                <a:latin typeface="+mn-lt"/>
                <a:ea typeface="+mn-ea"/>
                <a:cs typeface="+mn-cs"/>
              </a:rPr>
              <a:t>equity</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ekwəti</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[ˈ</a:t>
            </a:r>
            <a:r>
              <a:rPr lang="en-US" altLang="zh-CN" sz="1200" b="0" kern="1200" dirty="0" err="1">
                <a:solidFill>
                  <a:schemeClr val="tx1"/>
                </a:solidFill>
                <a:effectLst/>
                <a:latin typeface="+mn-lt"/>
                <a:ea typeface="+mn-ea"/>
                <a:cs typeface="+mn-cs"/>
              </a:rPr>
              <a:t>ekwəti</a:t>
            </a:r>
            <a:r>
              <a:rPr lang="en-US" altLang="zh-CN" sz="1200" b="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statute</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stætʃuːt</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[ˈ</a:t>
            </a:r>
            <a:r>
              <a:rPr lang="en-US" altLang="zh-CN" sz="1200" b="0" kern="1200" dirty="0" err="1">
                <a:solidFill>
                  <a:schemeClr val="tx1"/>
                </a:solidFill>
                <a:effectLst/>
                <a:latin typeface="+mn-lt"/>
                <a:ea typeface="+mn-ea"/>
                <a:cs typeface="+mn-cs"/>
              </a:rPr>
              <a:t>stætʃuːt</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en-US" altLang="zh-CN" b="1" dirty="0">
              <a:sym typeface="+mn-ea"/>
            </a:endParaRPr>
          </a:p>
          <a:p>
            <a:pPr marL="0" indent="0" fontAlgn="auto">
              <a:lnSpc>
                <a:spcPct val="150000"/>
              </a:lnSpc>
              <a:buNone/>
            </a:pPr>
            <a:r>
              <a:rPr lang="zh-CN" altLang="en-US" b="1" dirty="0">
                <a:sym typeface="+mn-ea"/>
              </a:rPr>
              <a:t>从⼴义⽽⾔</a:t>
            </a:r>
            <a:endParaRPr lang="zh-CN" altLang="en-US" b="1" dirty="0"/>
          </a:p>
          <a:p>
            <a:pPr marL="0" indent="0" fontAlgn="auto">
              <a:lnSpc>
                <a:spcPct val="150000"/>
              </a:lnSpc>
              <a:buNone/>
            </a:pPr>
            <a:r>
              <a:rPr lang="zh-CN" altLang="en-US" b="1" dirty="0">
                <a:sym typeface="+mn-ea"/>
              </a:rPr>
              <a:t>“law”相当于汉语的“法”、“律”、“法律”甚⾄“规则”、“规范”之意</a:t>
            </a:r>
            <a:endParaRPr lang="zh-CN" altLang="en-US" b="1" dirty="0"/>
          </a:p>
          <a:p>
            <a:pPr marL="0" indent="0" fontAlgn="auto">
              <a:lnSpc>
                <a:spcPct val="150000"/>
              </a:lnSpc>
              <a:buNone/>
            </a:pPr>
            <a:r>
              <a:rPr lang="zh-CN" altLang="en-US" b="1" dirty="0">
                <a:sym typeface="+mn-ea"/>
              </a:rPr>
              <a:t>是⼀切规范性⽂件的总称</a:t>
            </a:r>
            <a:endParaRPr lang="zh-CN" altLang="en-US" b="1" dirty="0"/>
          </a:p>
          <a:p>
            <a:pPr marL="0" indent="0" fontAlgn="auto">
              <a:lnSpc>
                <a:spcPct val="150000"/>
              </a:lnSpc>
              <a:buNone/>
            </a:pPr>
            <a:r>
              <a:rPr lang="zh-CN" altLang="en-US" b="1" dirty="0">
                <a:sym typeface="+mn-ea"/>
              </a:rPr>
              <a:t>也可以这么说，“law”是⼀切“法律”或者“规则”之类东西的泛称</a:t>
            </a:r>
            <a:endParaRPr lang="zh-CN" altLang="en-US" b="1" dirty="0"/>
          </a:p>
          <a:p>
            <a:pPr marL="0" indent="0" fontAlgn="auto">
              <a:lnSpc>
                <a:spcPct val="150000"/>
              </a:lnSpc>
              <a:buNone/>
            </a:pPr>
            <a:r>
              <a:rPr lang="zh-CN" altLang="en-US" b="1" dirty="0">
                <a:sym typeface="+mn-ea"/>
              </a:rPr>
              <a:t>“equity”、“act”、“statute”、“code”、“bill”等等都可以统称为“law”</a:t>
            </a:r>
            <a:endParaRPr lang="zh-CN" altLang="en-US" b="1" dirty="0"/>
          </a:p>
          <a:p>
            <a:pPr marL="0" indent="0" fontAlgn="auto">
              <a:lnSpc>
                <a:spcPct val="150000"/>
              </a:lnSpc>
              <a:buNone/>
            </a:pPr>
            <a:r>
              <a:rPr lang="zh-CN" altLang="en-US" b="1" dirty="0">
                <a:sym typeface="+mn-ea"/>
              </a:rPr>
              <a:t>甚⾄法院判例也可以称为“law”</a:t>
            </a:r>
            <a:endParaRPr lang="zh-CN" altLang="en-US" b="1" dirty="0"/>
          </a:p>
          <a:p>
            <a:pPr marL="0" indent="0" fontAlgn="auto">
              <a:lnSpc>
                <a:spcPct val="150000"/>
              </a:lnSpc>
              <a:buNone/>
            </a:pPr>
            <a:r>
              <a:rPr lang="zh-CN" altLang="en-US" b="1" dirty="0">
                <a:sym typeface="+mn-ea"/>
              </a:rPr>
              <a:t>公认法律原则也可以称为“law”</a:t>
            </a:r>
            <a:endParaRPr lang="zh-CN" altLang="en-US" b="1" dirty="0"/>
          </a:p>
          <a:p>
            <a:pPr marL="0" indent="0" fontAlgn="auto">
              <a:lnSpc>
                <a:spcPct val="150000"/>
              </a:lnSpc>
              <a:buNone/>
            </a:pPr>
            <a:r>
              <a:rPr lang="zh-CN" altLang="en-US" b="1" dirty="0">
                <a:sym typeface="+mn-ea"/>
              </a:rPr>
              <a:t>再极端⼀点，所谓的权威法律学说、观点也可以称为“law”</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fontAlgn="auto">
              <a:lnSpc>
                <a:spcPct val="150000"/>
              </a:lnSpc>
              <a:buNone/>
            </a:pPr>
            <a:r>
              <a:rPr lang="zh-CN" altLang="en-US" b="1" dirty="0">
                <a:sym typeface="+mn-ea"/>
              </a:rPr>
              <a:t>从⼴义⽽⾔</a:t>
            </a:r>
            <a:endParaRPr lang="zh-CN" altLang="en-US" b="1" dirty="0"/>
          </a:p>
          <a:p>
            <a:pPr marL="0" indent="0" fontAlgn="auto">
              <a:lnSpc>
                <a:spcPct val="150000"/>
              </a:lnSpc>
              <a:buNone/>
            </a:pPr>
            <a:r>
              <a:rPr lang="zh-CN" altLang="en-US" b="1" dirty="0">
                <a:sym typeface="+mn-ea"/>
              </a:rPr>
              <a:t>“law”相当于汉语的“法”、“律”、“法律”甚⾄“规则”、“规范”之意</a:t>
            </a:r>
            <a:endParaRPr lang="zh-CN" altLang="en-US" b="1" dirty="0"/>
          </a:p>
          <a:p>
            <a:pPr marL="0" indent="0" fontAlgn="auto">
              <a:lnSpc>
                <a:spcPct val="150000"/>
              </a:lnSpc>
              <a:buNone/>
            </a:pPr>
            <a:r>
              <a:rPr lang="zh-CN" altLang="en-US" b="1" dirty="0">
                <a:sym typeface="+mn-ea"/>
              </a:rPr>
              <a:t>是⼀切规范性⽂件的总称</a:t>
            </a:r>
            <a:endParaRPr lang="zh-CN" altLang="en-US" b="1" dirty="0"/>
          </a:p>
          <a:p>
            <a:pPr marL="0" indent="0" fontAlgn="auto">
              <a:lnSpc>
                <a:spcPct val="150000"/>
              </a:lnSpc>
              <a:buNone/>
            </a:pPr>
            <a:r>
              <a:rPr lang="zh-CN" altLang="en-US" b="1" dirty="0">
                <a:sym typeface="+mn-ea"/>
              </a:rPr>
              <a:t>也可以这么说，“law”是⼀切“法律”或者“规则”之类东西的泛称</a:t>
            </a:r>
            <a:endParaRPr lang="zh-CN" altLang="en-US" b="1" dirty="0"/>
          </a:p>
          <a:p>
            <a:pPr marL="0" indent="0" fontAlgn="auto">
              <a:lnSpc>
                <a:spcPct val="150000"/>
              </a:lnSpc>
              <a:buNone/>
            </a:pPr>
            <a:r>
              <a:rPr lang="zh-CN" altLang="en-US" b="1" dirty="0">
                <a:sym typeface="+mn-ea"/>
              </a:rPr>
              <a:t>“equity”、“act”、“statute”、“code”、“bill”等等都可以统称为“law”</a:t>
            </a:r>
            <a:endParaRPr lang="zh-CN" altLang="en-US" b="1" dirty="0"/>
          </a:p>
          <a:p>
            <a:pPr marL="0" indent="0" fontAlgn="auto">
              <a:lnSpc>
                <a:spcPct val="150000"/>
              </a:lnSpc>
              <a:buNone/>
            </a:pPr>
            <a:r>
              <a:rPr lang="zh-CN" altLang="en-US" b="1" dirty="0">
                <a:sym typeface="+mn-ea"/>
              </a:rPr>
              <a:t>甚⾄法院判例也可以称为“law”</a:t>
            </a:r>
            <a:endParaRPr lang="zh-CN" altLang="en-US" b="1" dirty="0"/>
          </a:p>
          <a:p>
            <a:pPr marL="0" indent="0" fontAlgn="auto">
              <a:lnSpc>
                <a:spcPct val="150000"/>
              </a:lnSpc>
              <a:buNone/>
            </a:pPr>
            <a:r>
              <a:rPr lang="zh-CN" altLang="en-US" b="1" dirty="0">
                <a:sym typeface="+mn-ea"/>
              </a:rPr>
              <a:t>公认法律原则也可以称为“law”</a:t>
            </a:r>
            <a:endParaRPr lang="zh-CN" altLang="en-US" b="1" dirty="0"/>
          </a:p>
          <a:p>
            <a:pPr marL="0" indent="0" fontAlgn="auto">
              <a:lnSpc>
                <a:spcPct val="150000"/>
              </a:lnSpc>
              <a:buNone/>
            </a:pPr>
            <a:r>
              <a:rPr lang="zh-CN" altLang="en-US" b="1" dirty="0">
                <a:sym typeface="+mn-ea"/>
              </a:rPr>
              <a:t>再极端⼀点，所谓的权威法律学说、观点也可以称为“law”</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statutory</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stætʃətri</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[ˈ</a:t>
            </a:r>
            <a:r>
              <a:rPr lang="en-US" altLang="zh-CN" sz="1200" b="0" kern="1200" dirty="0" err="1">
                <a:solidFill>
                  <a:schemeClr val="tx1"/>
                </a:solidFill>
                <a:effectLst/>
                <a:latin typeface="+mn-lt"/>
                <a:ea typeface="+mn-ea"/>
                <a:cs typeface="+mn-cs"/>
              </a:rPr>
              <a:t>stætʃətɔːri</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kern="1200" dirty="0">
                <a:solidFill>
                  <a:schemeClr val="tx1"/>
                </a:solidFill>
                <a:effectLst/>
                <a:latin typeface="+mn-lt"/>
                <a:ea typeface="+mn-ea"/>
                <a:cs typeface="+mn-cs"/>
              </a:rPr>
              <a:t>equity</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ekwəti</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[ˈ</a:t>
            </a:r>
            <a:r>
              <a:rPr lang="en-US" altLang="zh-CN" sz="1200" b="0" kern="1200" dirty="0" err="1">
                <a:solidFill>
                  <a:schemeClr val="tx1"/>
                </a:solidFill>
                <a:effectLst/>
                <a:latin typeface="+mn-lt"/>
                <a:ea typeface="+mn-ea"/>
                <a:cs typeface="+mn-cs"/>
              </a:rPr>
              <a:t>ekwəti</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en-US" altLang="zh-CN" b="0" i="0" dirty="0">
              <a:solidFill>
                <a:srgbClr val="333333"/>
              </a:solidFill>
              <a:effectLst/>
              <a:latin typeface="Helvetica Neue"/>
            </a:endParaRPr>
          </a:p>
          <a:p>
            <a:pPr algn="l"/>
            <a:r>
              <a:rPr lang="en-US" altLang="zh-CN" b="0" i="0" dirty="0">
                <a:solidFill>
                  <a:srgbClr val="333333"/>
                </a:solidFill>
                <a:effectLst/>
                <a:latin typeface="Helvetica Neue"/>
              </a:rPr>
              <a:t>14</a:t>
            </a:r>
            <a:r>
              <a:rPr lang="zh-CN" altLang="en-US" b="0" i="0" dirty="0">
                <a:solidFill>
                  <a:srgbClr val="333333"/>
                </a:solidFill>
                <a:effectLst/>
                <a:latin typeface="Helvetica Neue"/>
              </a:rPr>
              <a:t>世纪以前，按照英国的</a:t>
            </a:r>
            <a:r>
              <a:rPr lang="zh-CN" altLang="en-US" b="0" i="0" u="none" strike="noStrike" dirty="0">
                <a:solidFill>
                  <a:srgbClr val="136EC2"/>
                </a:solidFill>
                <a:effectLst/>
                <a:latin typeface="Helvetica Neue"/>
                <a:hlinkClick r:id="rId3"/>
              </a:rPr>
              <a:t>普通法</a:t>
            </a:r>
            <a:r>
              <a:rPr lang="zh-CN" altLang="en-US" b="0" i="0" dirty="0">
                <a:solidFill>
                  <a:srgbClr val="333333"/>
                </a:solidFill>
                <a:effectLst/>
                <a:latin typeface="Helvetica Neue"/>
              </a:rPr>
              <a:t>制度，当事人在普通法法院提起诉讼，须先向</a:t>
            </a:r>
            <a:r>
              <a:rPr lang="zh-CN" altLang="en-US" b="0" i="0" u="none" strike="noStrike" dirty="0">
                <a:solidFill>
                  <a:srgbClr val="136EC2"/>
                </a:solidFill>
                <a:effectLst/>
                <a:latin typeface="Helvetica Neue"/>
                <a:hlinkClick r:id="rId4"/>
              </a:rPr>
              <a:t>大法官</a:t>
            </a:r>
            <a:r>
              <a:rPr lang="zh-CN" altLang="en-US" b="0" i="0" dirty="0">
                <a:solidFill>
                  <a:srgbClr val="333333"/>
                </a:solidFill>
                <a:effectLst/>
                <a:latin typeface="Helvetica Neue"/>
              </a:rPr>
              <a:t>申请以国王的名义发出的</a:t>
            </a:r>
            <a:r>
              <a:rPr lang="zh-CN" altLang="en-US" b="0" i="0" u="none" strike="noStrike" dirty="0">
                <a:solidFill>
                  <a:srgbClr val="136EC2"/>
                </a:solidFill>
                <a:effectLst/>
                <a:latin typeface="Helvetica Neue"/>
                <a:hlinkClick r:id="rId5"/>
              </a:rPr>
              <a:t>令状</a:t>
            </a:r>
            <a:r>
              <a:rPr lang="zh-CN" altLang="en-US" b="0" i="0" dirty="0">
                <a:solidFill>
                  <a:srgbClr val="333333"/>
                </a:solidFill>
                <a:effectLst/>
                <a:latin typeface="Helvetica Neue"/>
              </a:rPr>
              <a:t>。令状载明</a:t>
            </a:r>
            <a:r>
              <a:rPr lang="zh-CN" altLang="en-US" b="0" i="0" u="none" strike="noStrike" dirty="0">
                <a:solidFill>
                  <a:srgbClr val="136EC2"/>
                </a:solidFill>
                <a:effectLst/>
                <a:latin typeface="Helvetica Neue"/>
                <a:hlinkClick r:id="rId6"/>
              </a:rPr>
              <a:t>诉讼</a:t>
            </a:r>
            <a:r>
              <a:rPr lang="zh-CN" altLang="en-US" b="0" i="0" dirty="0">
                <a:solidFill>
                  <a:srgbClr val="333333"/>
                </a:solidFill>
                <a:effectLst/>
                <a:latin typeface="Helvetica Neue"/>
              </a:rPr>
              <a:t>的条件和类别，法官只能在令状的范围内进行审判。但是令状的种类和范围都有限，因此，许多争议往往由于无适当令状可资依据，而无法在普通法法院提起诉讼。同时，有的讼案即使在普通法法院审理，也由于普通法规定的刻板和救济方式的有限而难以获得“公允”的解决。还有，普通法对于违反契约或侵权行为的诉讼，只能判处损害赔偿或准予回复</a:t>
            </a:r>
            <a:r>
              <a:rPr lang="zh-CN" altLang="en-US" b="0" i="0" u="none" strike="noStrike" dirty="0">
                <a:solidFill>
                  <a:srgbClr val="136EC2"/>
                </a:solidFill>
                <a:effectLst/>
                <a:latin typeface="Helvetica Neue"/>
                <a:hlinkClick r:id="rId7"/>
              </a:rPr>
              <a:t>动产</a:t>
            </a:r>
            <a:r>
              <a:rPr lang="zh-CN" altLang="en-US" b="0" i="0" dirty="0">
                <a:solidFill>
                  <a:srgbClr val="333333"/>
                </a:solidFill>
                <a:effectLst/>
                <a:latin typeface="Helvetica Neue"/>
              </a:rPr>
              <a:t>与</a:t>
            </a:r>
            <a:r>
              <a:rPr lang="zh-CN" altLang="en-US" b="0" i="0" u="none" strike="noStrike" dirty="0">
                <a:solidFill>
                  <a:srgbClr val="136EC2"/>
                </a:solidFill>
                <a:effectLst/>
                <a:latin typeface="Helvetica Neue"/>
                <a:hlinkClick r:id="rId8"/>
              </a:rPr>
              <a:t>不动产</a:t>
            </a:r>
            <a:r>
              <a:rPr lang="zh-CN" altLang="en-US" b="0" i="0" dirty="0">
                <a:solidFill>
                  <a:srgbClr val="333333"/>
                </a:solidFill>
                <a:effectLst/>
                <a:latin typeface="Helvetica Neue"/>
              </a:rPr>
              <a:t>，不能颁发执行令，强制履行契约，也不能颁布禁止令，防止重大不法行为的发生等。遇到上述情况，当事人为保护自己的权益，根据古老的习惯，便向国王提出请愿。国王被看成是“正义的源泉”、“公正的化身”，而国王本人也借机表示自己的“恩典和仁爱”，于是便通过王权进行直接干预。开始通常是委托大法官根据国王的“公平正义”原则来审理；</a:t>
            </a:r>
            <a:r>
              <a:rPr lang="en-US" altLang="zh-CN" b="0" i="0" dirty="0">
                <a:solidFill>
                  <a:srgbClr val="333333"/>
                </a:solidFill>
                <a:effectLst/>
                <a:latin typeface="Helvetica Neue"/>
              </a:rPr>
              <a:t>1349</a:t>
            </a:r>
            <a:r>
              <a:rPr lang="zh-CN" altLang="en-US" b="0" i="0" dirty="0">
                <a:solidFill>
                  <a:srgbClr val="333333"/>
                </a:solidFill>
                <a:effectLst/>
                <a:latin typeface="Helvetica Neue"/>
              </a:rPr>
              <a:t>年起，允许原告人直接向大法官提出申请，由大法官审理。</a:t>
            </a:r>
            <a:r>
              <a:rPr lang="en-US" altLang="zh-CN" b="0" i="0" dirty="0">
                <a:solidFill>
                  <a:srgbClr val="333333"/>
                </a:solidFill>
                <a:effectLst/>
                <a:latin typeface="Helvetica Neue"/>
              </a:rPr>
              <a:t>15</a:t>
            </a:r>
            <a:r>
              <a:rPr lang="zh-CN" altLang="en-US" b="0" i="0" dirty="0">
                <a:solidFill>
                  <a:srgbClr val="333333"/>
                </a:solidFill>
                <a:effectLst/>
                <a:latin typeface="Helvetica Neue"/>
              </a:rPr>
              <a:t>世纪末又进一步设立衡平法院，专门负责审理衡平案件。大法官和衡平法院在处理这类案件时，采用“遵循先例”的原则，其</a:t>
            </a:r>
            <a:r>
              <a:rPr lang="zh-CN" altLang="en-US" b="0" i="0" u="none" strike="noStrike" dirty="0">
                <a:solidFill>
                  <a:srgbClr val="136EC2"/>
                </a:solidFill>
                <a:effectLst/>
                <a:latin typeface="Helvetica Neue"/>
                <a:hlinkClick r:id="rId9"/>
              </a:rPr>
              <a:t>判例</a:t>
            </a:r>
            <a:r>
              <a:rPr lang="zh-CN" altLang="en-US" b="0" i="0" dirty="0">
                <a:solidFill>
                  <a:srgbClr val="333333"/>
                </a:solidFill>
                <a:effectLst/>
                <a:latin typeface="Helvetica Neue"/>
              </a:rPr>
              <a:t>逐渐形成一整套独特的衡平法的基本原则或准则，如“衡平法决不许可过失者得以逍遥法外”、“求助于衡平者须自身清白”等。</a:t>
            </a:r>
          </a:p>
          <a:p>
            <a:pPr algn="l"/>
            <a:endParaRPr lang="en-US" altLang="zh-CN" b="0" i="0" dirty="0">
              <a:solidFill>
                <a:srgbClr val="333333"/>
              </a:solidFill>
              <a:effectLst/>
              <a:latin typeface="Helvetica Neue"/>
            </a:endParaRPr>
          </a:p>
          <a:p>
            <a:pPr algn="l"/>
            <a:r>
              <a:rPr lang="zh-CN" altLang="en-US" b="0" i="0" dirty="0">
                <a:solidFill>
                  <a:srgbClr val="333333"/>
                </a:solidFill>
                <a:effectLst/>
                <a:latin typeface="Helvetica Neue"/>
              </a:rPr>
              <a:t>衡平法（</a:t>
            </a:r>
            <a:r>
              <a:rPr lang="en-US" altLang="zh-CN" b="0" i="0" dirty="0">
                <a:solidFill>
                  <a:srgbClr val="333333"/>
                </a:solidFill>
                <a:effectLst/>
                <a:latin typeface="Helvetica Neue"/>
              </a:rPr>
              <a:t>Equity</a:t>
            </a:r>
            <a:r>
              <a:rPr lang="zh-CN" altLang="en-US" b="0" i="0" dirty="0">
                <a:solidFill>
                  <a:srgbClr val="333333"/>
                </a:solidFill>
                <a:effectLst/>
                <a:latin typeface="Helvetica Neue"/>
              </a:rPr>
              <a:t>），也称</a:t>
            </a:r>
            <a:r>
              <a:rPr lang="zh-CN" altLang="en-US" b="0" i="0" u="none" strike="noStrike" dirty="0">
                <a:solidFill>
                  <a:srgbClr val="136EC2"/>
                </a:solidFill>
                <a:effectLst/>
                <a:latin typeface="Helvetica Neue"/>
                <a:hlinkClick r:id="rId10"/>
              </a:rPr>
              <a:t>平衡法</a:t>
            </a:r>
            <a:r>
              <a:rPr lang="zh-CN" altLang="en-US" b="0" i="0" dirty="0">
                <a:solidFill>
                  <a:srgbClr val="333333"/>
                </a:solidFill>
                <a:effectLst/>
                <a:latin typeface="Helvetica Neue"/>
              </a:rPr>
              <a:t>、公平法、公正法。它是</a:t>
            </a:r>
            <a:r>
              <a:rPr lang="zh-CN" altLang="en-US" b="0" i="0" u="none" strike="noStrike" dirty="0">
                <a:solidFill>
                  <a:srgbClr val="136EC2"/>
                </a:solidFill>
                <a:effectLst/>
                <a:latin typeface="Helvetica Neue"/>
                <a:hlinkClick r:id="rId11"/>
              </a:rPr>
              <a:t>英美法系</a:t>
            </a:r>
            <a:r>
              <a:rPr lang="zh-CN" altLang="en-US" b="0" i="0" dirty="0">
                <a:solidFill>
                  <a:srgbClr val="333333"/>
                </a:solidFill>
                <a:effectLst/>
                <a:latin typeface="Helvetica Neue"/>
              </a:rPr>
              <a:t>的一个分支，它包括根据公平与正义比普通法更重要的思想而建立的一些法则。因此，在裁决法律诉讼时，如果在法律原则和公平原则之间产生分歧，那么公平原则应占上风，法庭并会按此作出裁决。现时，所有法院可同时适用衡平法和普通法。而当衡平法与普通法出现矛盾，便以衡平法为归依。衡平法与普通法形成的严格规则形成对照，它产生的理由是“法越严时无辜者伤害也就越大”（</a:t>
            </a:r>
            <a:r>
              <a:rPr lang="en-US" altLang="zh-CN" b="0" i="0" dirty="0">
                <a:solidFill>
                  <a:srgbClr val="333333"/>
                </a:solidFill>
                <a:effectLst/>
                <a:latin typeface="Helvetica Neue"/>
              </a:rPr>
              <a:t>Summum jus, summa injuria, summa lex, summa crux</a:t>
            </a:r>
            <a:r>
              <a:rPr lang="zh-CN" altLang="en-US" b="0" i="0" dirty="0">
                <a:solidFill>
                  <a:srgbClr val="333333"/>
                </a:solidFill>
                <a:effectLst/>
                <a:latin typeface="Helvetica Neue"/>
              </a:rPr>
              <a:t>），通常指普通法过严，约束一人也就有害于他人，如无衡平法来调节，则不公道，所以衡平法代表公平（</a:t>
            </a:r>
            <a:r>
              <a:rPr lang="en-US" altLang="zh-CN" b="0" i="0" dirty="0">
                <a:solidFill>
                  <a:srgbClr val="333333"/>
                </a:solidFill>
                <a:effectLst/>
                <a:latin typeface="Helvetica Neue"/>
              </a:rPr>
              <a:t>Equity delegate equality</a:t>
            </a:r>
            <a:r>
              <a:rPr lang="zh-CN" altLang="en-US" b="0" i="0" dirty="0">
                <a:solidFill>
                  <a:srgbClr val="333333"/>
                </a:solidFill>
                <a:effectLst/>
                <a:latin typeface="Helvetica Neue"/>
              </a:rPr>
              <a:t>）。</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ordinance</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ɔːdɪnəns</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[ˈ</a:t>
            </a:r>
            <a:r>
              <a:rPr lang="en-US" altLang="zh-CN" sz="1200" b="0" kern="1200" dirty="0" err="1">
                <a:solidFill>
                  <a:schemeClr val="tx1"/>
                </a:solidFill>
                <a:effectLst/>
                <a:latin typeface="+mn-lt"/>
                <a:ea typeface="+mn-ea"/>
                <a:cs typeface="+mn-cs"/>
              </a:rPr>
              <a:t>ɔːrdɪnəns</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正义女神	朱斯提提亚 </a:t>
            </a:r>
            <a:r>
              <a:rPr lang="en-US" altLang="zh-CN" b="0" i="0" dirty="0">
                <a:solidFill>
                  <a:srgbClr val="222222"/>
                </a:solidFill>
                <a:effectLst/>
                <a:latin typeface="Arial" panose="020B0604020202020204" pitchFamily="34" charset="0"/>
              </a:rPr>
              <a:t>Justitia </a:t>
            </a: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词根	</a:t>
            </a:r>
            <a:r>
              <a:rPr lang="en-US" altLang="zh-CN" b="0" i="0" dirty="0">
                <a:solidFill>
                  <a:srgbClr val="222222"/>
                </a:solidFill>
                <a:effectLst/>
                <a:latin typeface="Arial" panose="020B0604020202020204" pitchFamily="34" charset="0"/>
              </a:rPr>
              <a:t>just</a:t>
            </a:r>
            <a:r>
              <a:rPr lang="zh-CN" altLang="en-US" b="0" i="0" dirty="0">
                <a:solidFill>
                  <a:srgbClr val="222222"/>
                </a:solidFill>
                <a:effectLst/>
                <a:latin typeface="Arial" panose="020B0604020202020204" pitchFamily="34" charset="0"/>
              </a:rPr>
              <a:t>、</a:t>
            </a:r>
            <a:r>
              <a:rPr lang="en-US" altLang="zh-CN" b="0" i="0" dirty="0" err="1">
                <a:solidFill>
                  <a:srgbClr val="222222"/>
                </a:solidFill>
                <a:effectLst/>
                <a:latin typeface="Arial" panose="020B0604020202020204" pitchFamily="34" charset="0"/>
              </a:rPr>
              <a:t>jur</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jus	</a:t>
            </a:r>
            <a:r>
              <a:rPr lang="zh-CN" altLang="en-US" b="0" i="0" dirty="0">
                <a:solidFill>
                  <a:srgbClr val="222222"/>
                </a:solidFill>
                <a:effectLst/>
                <a:latin typeface="Arial" panose="020B0604020202020204" pitchFamily="34" charset="0"/>
              </a:rPr>
              <a:t>表示公理、法律、正义、好</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just	</a:t>
            </a:r>
            <a:r>
              <a:rPr lang="zh-CN" altLang="en-US" b="0" i="0" dirty="0">
                <a:solidFill>
                  <a:srgbClr val="222222"/>
                </a:solidFill>
                <a:effectLst/>
                <a:latin typeface="Arial" panose="020B0604020202020204" pitchFamily="34" charset="0"/>
              </a:rPr>
              <a:t>刚好，公正的</a:t>
            </a:r>
          </a:p>
          <a:p>
            <a:r>
              <a:rPr lang="en-US" altLang="zh-CN" b="0" i="0" dirty="0">
                <a:solidFill>
                  <a:srgbClr val="222222"/>
                </a:solidFill>
                <a:effectLst/>
                <a:latin typeface="Arial" panose="020B0604020202020204" pitchFamily="34" charset="0"/>
              </a:rPr>
              <a:t>justice	</a:t>
            </a:r>
            <a:r>
              <a:rPr lang="zh-CN" altLang="en-US" b="0" i="0" dirty="0">
                <a:solidFill>
                  <a:srgbClr val="222222"/>
                </a:solidFill>
                <a:effectLst/>
                <a:latin typeface="Arial" panose="020B0604020202020204" pitchFamily="34" charset="0"/>
              </a:rPr>
              <a:t>正义，公正，司法，审判 </a:t>
            </a:r>
          </a:p>
          <a:p>
            <a:r>
              <a:rPr lang="en-US" altLang="zh-CN" b="0" i="0" dirty="0" err="1">
                <a:solidFill>
                  <a:srgbClr val="222222"/>
                </a:solidFill>
                <a:effectLst/>
                <a:latin typeface="Arial" panose="020B0604020202020204" pitchFamily="34" charset="0"/>
              </a:rPr>
              <a:t>justicer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法官，法官伸张正义是理所当然的</a:t>
            </a:r>
          </a:p>
          <a:p>
            <a:r>
              <a:rPr lang="en-US" altLang="zh-CN" b="0" i="0" dirty="0">
                <a:solidFill>
                  <a:srgbClr val="222222"/>
                </a:solidFill>
                <a:effectLst/>
                <a:latin typeface="Arial" panose="020B0604020202020204" pitchFamily="34" charset="0"/>
              </a:rPr>
              <a:t>justiciary	</a:t>
            </a:r>
            <a:r>
              <a:rPr lang="zh-CN" altLang="en-US" b="0" i="0" dirty="0">
                <a:solidFill>
                  <a:srgbClr val="222222"/>
                </a:solidFill>
                <a:effectLst/>
                <a:latin typeface="Arial" panose="020B0604020202020204" pitchFamily="34" charset="0"/>
              </a:rPr>
              <a:t>司法上的；高等法院法官，司法官</a:t>
            </a:r>
          </a:p>
          <a:p>
            <a:r>
              <a:rPr lang="en-US" altLang="zh-CN" b="0" i="0" dirty="0">
                <a:solidFill>
                  <a:srgbClr val="222222"/>
                </a:solidFill>
                <a:effectLst/>
                <a:latin typeface="Arial" panose="020B0604020202020204" pitchFamily="34" charset="0"/>
              </a:rPr>
              <a:t>jury	</a:t>
            </a:r>
            <a:r>
              <a:rPr lang="zh-CN" altLang="en-US" b="0" i="0" dirty="0">
                <a:solidFill>
                  <a:srgbClr val="222222"/>
                </a:solidFill>
                <a:effectLst/>
                <a:latin typeface="Arial" panose="020B0604020202020204" pitchFamily="34" charset="0"/>
              </a:rPr>
              <a:t>陪审团 </a:t>
            </a:r>
          </a:p>
          <a:p>
            <a:r>
              <a:rPr lang="en-US" altLang="zh-CN" b="0" i="0" dirty="0">
                <a:solidFill>
                  <a:srgbClr val="222222"/>
                </a:solidFill>
                <a:effectLst/>
                <a:latin typeface="Arial" panose="020B0604020202020204" pitchFamily="34" charset="0"/>
              </a:rPr>
              <a:t>juror	</a:t>
            </a:r>
            <a:r>
              <a:rPr lang="zh-CN" altLang="en-US" b="0" i="0" dirty="0">
                <a:solidFill>
                  <a:srgbClr val="222222"/>
                </a:solidFill>
                <a:effectLst/>
                <a:latin typeface="Arial" panose="020B0604020202020204" pitchFamily="34" charset="0"/>
              </a:rPr>
              <a:t>陪审员；陪审团成员</a:t>
            </a:r>
          </a:p>
          <a:p>
            <a:r>
              <a:rPr lang="en-US" altLang="zh-CN" b="0" i="0" dirty="0">
                <a:solidFill>
                  <a:srgbClr val="222222"/>
                </a:solidFill>
                <a:effectLst/>
                <a:latin typeface="Arial" panose="020B0604020202020204" pitchFamily="34" charset="0"/>
              </a:rPr>
              <a:t>judge	</a:t>
            </a:r>
            <a:r>
              <a:rPr lang="zh-CN" altLang="en-US" b="0" i="0" dirty="0">
                <a:solidFill>
                  <a:srgbClr val="222222"/>
                </a:solidFill>
                <a:effectLst/>
                <a:latin typeface="Arial" panose="020B0604020202020204" pitchFamily="34" charset="0"/>
              </a:rPr>
              <a:t>判断；裁决；法官；裁判</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injury	 </a:t>
            </a:r>
            <a:r>
              <a:rPr lang="zh-CN" altLang="en-US" b="0" i="0" dirty="0">
                <a:solidFill>
                  <a:srgbClr val="222222"/>
                </a:solidFill>
                <a:effectLst/>
                <a:latin typeface="Arial" panose="020B0604020202020204" pitchFamily="34" charset="0"/>
              </a:rPr>
              <a:t>伤害，不法行为	</a:t>
            </a:r>
            <a:r>
              <a:rPr lang="en-US" altLang="zh-CN" b="0" i="0" dirty="0">
                <a:solidFill>
                  <a:srgbClr val="222222"/>
                </a:solidFill>
                <a:effectLst/>
                <a:latin typeface="Arial" panose="020B0604020202020204" pitchFamily="34" charset="0"/>
              </a:rPr>
              <a:t>in </a:t>
            </a:r>
            <a:r>
              <a:rPr lang="zh-CN" altLang="en-US" b="0" i="0" dirty="0">
                <a:solidFill>
                  <a:srgbClr val="222222"/>
                </a:solidFill>
                <a:effectLst/>
                <a:latin typeface="Arial" panose="020B0604020202020204" pitchFamily="34" charset="0"/>
              </a:rPr>
              <a:t>不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jur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y </a:t>
            </a:r>
            <a:r>
              <a:rPr lang="zh-CN" altLang="en-US" b="0" i="0" dirty="0">
                <a:solidFill>
                  <a:srgbClr val="222222"/>
                </a:solidFill>
                <a:effectLst/>
                <a:latin typeface="Arial" panose="020B0604020202020204" pitchFamily="34" charset="0"/>
              </a:rPr>
              <a:t>表行为 → 不法行为</a:t>
            </a:r>
          </a:p>
          <a:p>
            <a:r>
              <a:rPr lang="en-US" altLang="zh-CN" b="0" i="0" dirty="0">
                <a:solidFill>
                  <a:srgbClr val="222222"/>
                </a:solidFill>
                <a:effectLst/>
                <a:latin typeface="Arial" panose="020B0604020202020204" pitchFamily="34" charset="0"/>
              </a:rPr>
              <a:t>jurisdiction</a:t>
            </a:r>
            <a:r>
              <a:rPr lang="zh-CN" altLang="en-US" b="0" i="0" dirty="0">
                <a:solidFill>
                  <a:srgbClr val="222222"/>
                </a:solidFill>
                <a:effectLst/>
                <a:latin typeface="Arial" panose="020B0604020202020204" pitchFamily="34" charset="0"/>
              </a:rPr>
              <a:t>司法权；权限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dict</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说，命令 </a:t>
            </a:r>
            <a:r>
              <a:rPr lang="en-US" altLang="zh-CN" b="0" i="0" dirty="0">
                <a:solidFill>
                  <a:srgbClr val="222222"/>
                </a:solidFill>
                <a:effectLst/>
                <a:latin typeface="Arial" panose="020B0604020202020204" pitchFamily="34" charset="0"/>
              </a:rPr>
              <a:t>+ ion </a:t>
            </a:r>
            <a:r>
              <a:rPr lang="zh-CN" altLang="en-US" b="0" i="0" dirty="0">
                <a:solidFill>
                  <a:srgbClr val="222222"/>
                </a:solidFill>
                <a:effectLst/>
                <a:latin typeface="Arial" panose="020B0604020202020204" pitchFamily="34" charset="0"/>
              </a:rPr>
              <a:t>表名词 → 法律的说法 → 司法权</a:t>
            </a:r>
          </a:p>
          <a:p>
            <a:endParaRPr lang="zh-CN" altLang="en-US" b="0" i="0" dirty="0">
              <a:solidFill>
                <a:srgbClr val="222222"/>
              </a:solidFill>
              <a:effectLst/>
              <a:latin typeface="Arial" panose="020B0604020202020204" pitchFamily="34" charset="0"/>
            </a:endParaRP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jurisprudence </a:t>
            </a:r>
            <a:r>
              <a:rPr lang="zh-CN" altLang="en-US" b="0" i="0" dirty="0">
                <a:solidFill>
                  <a:srgbClr val="222222"/>
                </a:solidFill>
                <a:effectLst/>
                <a:latin typeface="Arial" panose="020B0604020202020204" pitchFamily="34" charset="0"/>
              </a:rPr>
              <a:t>法学，法律学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prud</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小心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ence</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表行为 → 认真学法的行为 → 法律学</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the scientific study of law</a:t>
            </a:r>
          </a:p>
          <a:p>
            <a:r>
              <a:rPr lang="en-US" altLang="zh-CN" b="0" i="0" dirty="0">
                <a:solidFill>
                  <a:srgbClr val="222222"/>
                </a:solidFill>
                <a:effectLst/>
                <a:latin typeface="Arial" panose="020B0604020202020204" pitchFamily="34" charset="0"/>
              </a:rPr>
              <a:t>Jurisprudence is the study of law and the principles on which laws are based</a:t>
            </a:r>
          </a:p>
          <a:p>
            <a:r>
              <a:rPr lang="en-US" altLang="zh-CN" b="0" i="0" dirty="0">
                <a:solidFill>
                  <a:srgbClr val="222222"/>
                </a:solidFill>
                <a:effectLst/>
                <a:latin typeface="Arial" panose="020B0604020202020204" pitchFamily="34" charset="0"/>
              </a:rPr>
              <a:t>the branch of philosophy concerned with the law and the principles that lead courts to make the decisions they do</a:t>
            </a:r>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a professor of jurisprudence </a:t>
            </a:r>
            <a:r>
              <a:rPr lang="zh-CN" altLang="en-US" b="0" i="0" dirty="0">
                <a:solidFill>
                  <a:srgbClr val="222222"/>
                </a:solidFill>
                <a:effectLst/>
                <a:latin typeface="Arial" panose="020B0604020202020204" pitchFamily="34" charset="0"/>
              </a:rPr>
              <a:t>法学教授</a:t>
            </a:r>
          </a:p>
          <a:p>
            <a:r>
              <a:rPr lang="en-US" altLang="zh-CN" b="0" i="0" dirty="0">
                <a:solidFill>
                  <a:srgbClr val="222222"/>
                </a:solidFill>
                <a:effectLst/>
                <a:latin typeface="Arial" panose="020B0604020202020204" pitchFamily="34" charset="0"/>
              </a:rPr>
              <a:t>Study on Criminal Jurisprudence: Western Countries' Experience and China's Reality </a:t>
            </a:r>
            <a:r>
              <a:rPr lang="zh-CN" altLang="en-US" b="0" i="0" dirty="0">
                <a:solidFill>
                  <a:srgbClr val="222222"/>
                </a:solidFill>
                <a:effectLst/>
                <a:latin typeface="Arial" panose="020B0604020202020204" pitchFamily="34" charset="0"/>
              </a:rPr>
              <a:t>刑法学的西方经验与中国现实</a:t>
            </a:r>
          </a:p>
          <a:p>
            <a:r>
              <a:rPr lang="en-US" altLang="zh-CN" b="0" i="0" dirty="0">
                <a:solidFill>
                  <a:srgbClr val="222222"/>
                </a:solidFill>
                <a:effectLst/>
                <a:latin typeface="Arial" panose="020B0604020202020204" pitchFamily="34" charset="0"/>
              </a:rPr>
              <a:t>Legal methods and jurisprudence methods can interact and promote mutually. </a:t>
            </a:r>
            <a:r>
              <a:rPr lang="zh-CN" altLang="en-US" b="0" i="0" dirty="0">
                <a:solidFill>
                  <a:srgbClr val="222222"/>
                </a:solidFill>
                <a:effectLst/>
                <a:latin typeface="Arial" panose="020B0604020202020204" pitchFamily="34" charset="0"/>
              </a:rPr>
              <a:t>法律方法和法学方法在司法过程中相互影响、互相促进。</a:t>
            </a:r>
          </a:p>
          <a:p>
            <a:r>
              <a:rPr lang="en-US" altLang="zh-CN" b="0" i="0" dirty="0">
                <a:solidFill>
                  <a:srgbClr val="222222"/>
                </a:solidFill>
                <a:effectLst/>
                <a:latin typeface="Arial" panose="020B0604020202020204" pitchFamily="34" charset="0"/>
              </a:rPr>
              <a:t>The jurisprudence research between law and society </a:t>
            </a:r>
            <a:r>
              <a:rPr lang="zh-CN" altLang="en-US" b="0" i="0" dirty="0">
                <a:solidFill>
                  <a:srgbClr val="222222"/>
                </a:solidFill>
                <a:effectLst/>
                <a:latin typeface="Arial" panose="020B0604020202020204" pitchFamily="34" charset="0"/>
              </a:rPr>
              <a:t>关于法律与社会之间的法学研究</a:t>
            </a:r>
          </a:p>
          <a:p>
            <a:r>
              <a:rPr lang="en-US" altLang="zh-CN" b="0" i="0" dirty="0">
                <a:solidFill>
                  <a:srgbClr val="222222"/>
                </a:solidFill>
                <a:effectLst/>
                <a:latin typeface="Arial" panose="020B0604020202020204" pitchFamily="34" charset="0"/>
              </a:rPr>
              <a:t>Law Department of Peking University is an original place of Chinese modern jurisprudence. </a:t>
            </a:r>
            <a:r>
              <a:rPr lang="zh-CN" altLang="en-US" b="0" i="0" dirty="0">
                <a:solidFill>
                  <a:srgbClr val="222222"/>
                </a:solidFill>
                <a:effectLst/>
                <a:latin typeface="Arial" panose="020B0604020202020204" pitchFamily="34" charset="0"/>
              </a:rPr>
              <a:t>北京大学法律系是现代中国法学的发源地。</a:t>
            </a:r>
          </a:p>
          <a:p>
            <a:endParaRPr lang="zh-CN" altLang="en-US"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古罗马法谚：</a:t>
            </a:r>
            <a:r>
              <a:rPr lang="en-US" altLang="zh-CN" b="0" i="0" dirty="0">
                <a:solidFill>
                  <a:srgbClr val="222222"/>
                </a:solidFill>
                <a:effectLst/>
                <a:latin typeface="Arial" panose="020B0604020202020204" pitchFamily="34" charset="0"/>
              </a:rPr>
              <a:t>Fiat </a:t>
            </a:r>
            <a:r>
              <a:rPr lang="en-US" altLang="zh-CN" b="0" i="0" dirty="0" err="1">
                <a:solidFill>
                  <a:srgbClr val="222222"/>
                </a:solidFill>
                <a:effectLst/>
                <a:latin typeface="Arial" panose="020B0604020202020204" pitchFamily="34" charset="0"/>
              </a:rPr>
              <a:t>justitia</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ruat</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caelum</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为实现正义，哪怕天崩地裂</a:t>
            </a:r>
          </a:p>
          <a:p>
            <a:endParaRPr lang="zh-CN" altLang="en-US"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ordinance</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ɔːdɪnəns</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[ˈ</a:t>
            </a:r>
            <a:r>
              <a:rPr lang="en-US" altLang="zh-CN" sz="1200" b="0" kern="1200" dirty="0" err="1">
                <a:solidFill>
                  <a:schemeClr val="tx1"/>
                </a:solidFill>
                <a:effectLst/>
                <a:latin typeface="+mn-lt"/>
                <a:ea typeface="+mn-ea"/>
                <a:cs typeface="+mn-cs"/>
              </a:rPr>
              <a:t>ɔːrdɪnəns</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这个词，作为法律术语，在</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陆法系国家，专指</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法机关通过的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法典</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。英美法系国家对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这个法律术语的使</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，很随意，随便</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部法律都可以称为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。例如，市镇议会通过的法律，也可能称为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。即使是未经</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法机关通过的法律，也可以称为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，例如，主要由学者制定的供联邦以及各州</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法时参考的法律建议稿，也称为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：美国法学会编撰的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“The Model Penal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（《模范刑法典》）</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、美国各州法律统</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委员会议和美国法学会编撰的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“The Uniform Commercial 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（《统</a:t>
            </a:r>
            <a:r>
              <a:rPr lang="zh-CN" altLang="zh-CN" sz="1800" kern="100" dirty="0">
                <a:effectLst/>
                <a:latin typeface="等线" panose="02010600030101010101" charset="-122"/>
                <a:ea typeface="微软雅黑" panose="020B0503020204020204" pitchFamily="34" charset="-122"/>
                <a:cs typeface="微软雅黑" panose="020B0503020204020204" pitchFamily="34" charset="-122"/>
              </a:rPr>
              <a:t>⼀</a:t>
            </a:r>
            <a:r>
              <a:rPr lang="zh-CN" altLang="zh-CN" sz="1800" kern="100" dirty="0">
                <a:effectLst/>
                <a:latin typeface="等线" panose="02010600030101010101" charset="-122"/>
                <a:ea typeface="宋体" panose="02010600030101010101" pitchFamily="2" charset="-122"/>
                <a:cs typeface="宋体" panose="02010600030101010101" pitchFamily="2" charset="-122"/>
              </a:rPr>
              <a:t>商法典》）”等。</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1" dirty="0">
                <a:latin typeface="Times New Roman" panose="02020603050405020304" pitchFamily="18" charset="0"/>
                <a:cs typeface="Times New Roman" panose="02020603050405020304" pitchFamily="18" charset="0"/>
              </a:rPr>
              <a:t>Legislative</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ledʒɪslətɪv</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美</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ledʒɪsleɪtɪv</a:t>
            </a:r>
            <a:r>
              <a:rPr lang="en-US" altLang="zh-CN" sz="1200" kern="1200" dirty="0">
                <a:solidFill>
                  <a:schemeClr val="tx1"/>
                </a:solidFill>
                <a:effectLst/>
                <a:latin typeface="+mn-lt"/>
                <a:ea typeface="+mn-ea"/>
                <a:cs typeface="+mn-cs"/>
              </a:rPr>
              <a:t>]</a:t>
            </a:r>
            <a:br>
              <a:rPr lang="en-US" altLang="zh-CN" sz="1800" dirty="0"/>
            </a:b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从英美国家的</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法过程来看，是先有相当于中</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所称的</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法律草案</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即供国会或者议会以及国家元</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签发的</a:t>
            </a:r>
            <a:r>
              <a:rPr lang="en-US" altLang="zh-CN" sz="1800" dirty="0">
                <a:effectLst/>
                <a:latin typeface="Times New Roman" panose="02020603050405020304" pitchFamily="18" charset="0"/>
                <a:ea typeface="宋体" panose="02010600030101010101" pitchFamily="2" charset="-122"/>
              </a:rPr>
              <a:t>“bill”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，再有国会或者议会审议通过以及国家元</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签发后的</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法律</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等等即</a:t>
            </a:r>
            <a:r>
              <a:rPr lang="en-US" altLang="zh-CN" sz="1800" dirty="0">
                <a:effectLst/>
                <a:latin typeface="Times New Roman" panose="02020603050405020304" pitchFamily="18" charset="0"/>
                <a:ea typeface="宋体" panose="02010600030101010101" pitchFamily="2" charset="-122"/>
              </a:rPr>
              <a:t>“act”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1800" dirty="0">
                <a:effectLst/>
                <a:latin typeface="Times New Roman" panose="02020603050405020304" pitchFamily="18" charset="0"/>
                <a:ea typeface="宋体" panose="02010600030101010101" pitchFamily="2" charset="-122"/>
              </a:rPr>
              <a:t>“statute”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。当然，在美国的州及其地</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政权机关，</a:t>
            </a:r>
            <a:r>
              <a:rPr lang="en-US" altLang="zh-CN" sz="1800" dirty="0">
                <a:effectLst/>
                <a:latin typeface="Times New Roman" panose="02020603050405020304" pitchFamily="18" charset="0"/>
                <a:ea typeface="宋体" panose="02010600030101010101" pitchFamily="2" charset="-122"/>
              </a:rPr>
              <a:t>“bill”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系由州议会或者地</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市镇议会审议通过并由当地政府</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脑签发后，才有</a:t>
            </a:r>
            <a:r>
              <a:rPr lang="en-US" altLang="zh-CN" sz="1800" dirty="0">
                <a:effectLst/>
                <a:latin typeface="Times New Roman" panose="02020603050405020304" pitchFamily="18" charset="0"/>
                <a:ea typeface="宋体" panose="02010600030101010101" pitchFamily="2" charset="-122"/>
              </a:rPr>
              <a:t>“statute”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“ordinance”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“code”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0" dirty="0">
                <a:solidFill>
                  <a:srgbClr val="333333"/>
                </a:solidFill>
                <a:effectLst/>
                <a:latin typeface="微软雅黑" panose="020B0503020204020204" pitchFamily="34" charset="-122"/>
                <a:ea typeface="等线" panose="02010600030101010101" charset="-122"/>
                <a:cs typeface="宋体" panose="02010600030101010101" pitchFamily="2" charset="-122"/>
              </a:rPr>
              <a:t>bill</a:t>
            </a:r>
            <a:r>
              <a:rPr lang="zh-CN" altLang="zh-CN" sz="1800" kern="0" dirty="0">
                <a:solidFill>
                  <a:srgbClr val="333333"/>
                </a:solidFill>
                <a:effectLst/>
                <a:latin typeface="等线" panose="02010600030101010101" charset="-122"/>
                <a:ea typeface="微软雅黑" panose="020B0503020204020204" pitchFamily="34" charset="-122"/>
                <a:cs typeface="宋体" panose="02010600030101010101" pitchFamily="2" charset="-122"/>
              </a:rPr>
              <a:t>一般指向国会提交的供讨论的议案，获得通过后则成为正式的法案</a:t>
            </a:r>
            <a:r>
              <a:rPr lang="en-US" altLang="zh-CN" sz="1800" kern="0" dirty="0">
                <a:solidFill>
                  <a:srgbClr val="333333"/>
                </a:solidFill>
                <a:effectLst/>
                <a:latin typeface="等线" panose="02010600030101010101" charset="-122"/>
                <a:ea typeface="微软雅黑" panose="020B0503020204020204" pitchFamily="34" charset="-122"/>
                <a:cs typeface="宋体" panose="02010600030101010101" pitchFamily="2" charset="-122"/>
              </a:rPr>
              <a:t>Act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precedent</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presɪdənt</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a:t>
            </a:r>
            <a:r>
              <a:rPr lang="en-US" altLang="zh-CN" sz="1200" b="0" kern="1200" dirty="0">
                <a:solidFill>
                  <a:schemeClr val="tx1"/>
                </a:solidFill>
                <a:effectLst/>
                <a:latin typeface="+mn-lt"/>
                <a:ea typeface="+mn-ea"/>
                <a:cs typeface="+mn-cs"/>
              </a:rPr>
              <a:t>[ˈ</a:t>
            </a:r>
            <a:r>
              <a:rPr lang="en-US" altLang="zh-CN" sz="1200" b="0" kern="1200" dirty="0" err="1">
                <a:solidFill>
                  <a:schemeClr val="tx1"/>
                </a:solidFill>
                <a:effectLst/>
                <a:latin typeface="+mn-lt"/>
                <a:ea typeface="+mn-ea"/>
                <a:cs typeface="+mn-cs"/>
              </a:rPr>
              <a:t>presɪdənt</a:t>
            </a:r>
            <a:r>
              <a:rPr lang="en-US" altLang="zh-CN" sz="1200" b="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legislature</a:t>
            </a:r>
            <a:r>
              <a:rPr lang="zh-CN" altLang="en-US" sz="1200" kern="1200" dirty="0">
                <a:solidFill>
                  <a:schemeClr val="tx1"/>
                </a:solidFill>
                <a:effectLst/>
                <a:latin typeface="+mn-lt"/>
                <a:ea typeface="+mn-ea"/>
                <a:cs typeface="+mn-cs"/>
              </a:rPr>
              <a:t>英</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ledʒɪslətʃə</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美</a:t>
            </a:r>
            <a:r>
              <a:rPr lang="en-US" altLang="zh-CN" sz="1200" kern="1200" dirty="0">
                <a:solidFill>
                  <a:schemeClr val="tx1"/>
                </a:solidFill>
                <a:effectLst/>
                <a:latin typeface="+mn-lt"/>
                <a:ea typeface="+mn-ea"/>
                <a:cs typeface="+mn-cs"/>
              </a:rPr>
              <a:t>[ˈ</a:t>
            </a:r>
            <a:r>
              <a:rPr lang="en-US" altLang="zh-CN" sz="1200" kern="1200" dirty="0" err="1">
                <a:solidFill>
                  <a:schemeClr val="tx1"/>
                </a:solidFill>
                <a:effectLst/>
                <a:latin typeface="+mn-lt"/>
                <a:ea typeface="+mn-ea"/>
                <a:cs typeface="+mn-cs"/>
              </a:rPr>
              <a:t>ledʒɪsleɪtʃər</a:t>
            </a:r>
            <a:r>
              <a:rPr lang="en-US" altLang="zh-CN" sz="1200" kern="1200" dirty="0">
                <a:solidFill>
                  <a:schemeClr val="tx1"/>
                </a:solidFill>
                <a:effectLst/>
                <a:latin typeface="+mn-lt"/>
                <a:ea typeface="+mn-ea"/>
                <a:cs typeface="+mn-cs"/>
              </a:rPr>
              <a:t>]</a:t>
            </a:r>
            <a:br>
              <a:rPr lang="en-US" altLang="zh-CN" sz="1800" dirty="0"/>
            </a:br>
            <a:endParaRPr lang="en-US" altLang="zh-CN" sz="1800" b="1" dirty="0">
              <a:latin typeface="Times New Roman" panose="02020603050405020304" pitchFamily="18" charset="0"/>
              <a:cs typeface="Times New Roman" panose="02020603050405020304" pitchFamily="18" charset="0"/>
            </a:endParaRPr>
          </a:p>
          <a:p>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200" b="0" i="0" kern="1200" dirty="0">
                <a:solidFill>
                  <a:schemeClr val="tx1"/>
                </a:solidFill>
                <a:effectLst/>
                <a:latin typeface="+mn-lt"/>
                <a:ea typeface="+mn-ea"/>
                <a:cs typeface="+mn-cs"/>
              </a:rPr>
              <a:t>precedent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president</a:t>
            </a:r>
            <a:r>
              <a:rPr lang="zh-CN" altLang="en-US" sz="1200" b="0" i="0" kern="1200" dirty="0">
                <a:solidFill>
                  <a:schemeClr val="tx1"/>
                </a:solidFill>
                <a:effectLst/>
                <a:latin typeface="+mn-lt"/>
                <a:ea typeface="+mn-ea"/>
                <a:cs typeface="+mn-cs"/>
              </a:rPr>
              <a:t>读音不同</a:t>
            </a:r>
            <a:br>
              <a:rPr lang="zh-CN" altLang="en-US" sz="1800" dirty="0"/>
            </a:br>
            <a:r>
              <a:rPr lang="zh-CN" altLang="en-US" sz="1200" b="0" i="0" kern="1200" dirty="0">
                <a:solidFill>
                  <a:schemeClr val="tx1"/>
                </a:solidFill>
                <a:effectLst/>
                <a:latin typeface="+mn-lt"/>
                <a:ea typeface="+mn-ea"/>
                <a:cs typeface="+mn-cs"/>
              </a:rPr>
              <a:t>一个是</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音</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一个是</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音</a:t>
            </a:r>
            <a:br>
              <a:rPr lang="zh-CN" altLang="en-US" sz="1800" dirty="0"/>
            </a:br>
            <a:r>
              <a:rPr lang="en-US" altLang="zh-CN" sz="1200" b="0" i="0" kern="1200" dirty="0">
                <a:solidFill>
                  <a:schemeClr val="tx1"/>
                </a:solidFill>
                <a:effectLst/>
                <a:latin typeface="+mn-lt"/>
                <a:ea typeface="+mn-ea"/>
                <a:cs typeface="+mn-cs"/>
              </a:rPr>
              <a:t>precedent </a:t>
            </a:r>
            <a:r>
              <a:rPr lang="zh-CN" altLang="en-US" sz="1200" b="0" i="0" kern="1200" dirty="0">
                <a:solidFill>
                  <a:schemeClr val="tx1"/>
                </a:solidFill>
                <a:effectLst/>
                <a:latin typeface="+mn-lt"/>
                <a:ea typeface="+mn-ea"/>
                <a:cs typeface="+mn-cs"/>
              </a:rPr>
              <a:t>音标</a:t>
            </a:r>
            <a:r>
              <a:rPr lang="en-US" altLang="zh-CN" sz="1200" b="0" i="0" kern="1200" dirty="0">
                <a:solidFill>
                  <a:schemeClr val="tx1"/>
                </a:solidFill>
                <a:effectLst/>
                <a:latin typeface="+mn-lt"/>
                <a:ea typeface="+mn-ea"/>
                <a:cs typeface="+mn-cs"/>
              </a:rPr>
              <a:t>:</a:t>
            </a:r>
            <a:br>
              <a:rPr lang="zh-CN" altLang="en-US" sz="1800" dirty="0"/>
            </a:b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presɪdənt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prɛsɪdənt</a:t>
            </a:r>
            <a:r>
              <a:rPr lang="en-US" altLang="zh-CN" sz="1200" b="0" i="0" kern="1200" dirty="0">
                <a:solidFill>
                  <a:schemeClr val="tx1"/>
                </a:solidFill>
                <a:effectLst/>
                <a:latin typeface="+mn-lt"/>
                <a:ea typeface="+mn-ea"/>
                <a:cs typeface="+mn-cs"/>
              </a:rPr>
              <a:t>]</a:t>
            </a:r>
            <a:br>
              <a:rPr lang="en-US" altLang="zh-CN" sz="1800" dirty="0"/>
            </a:br>
            <a:r>
              <a:rPr lang="en-US" altLang="zh-CN" sz="1200" b="0" i="0" kern="1200" dirty="0">
                <a:solidFill>
                  <a:schemeClr val="tx1"/>
                </a:solidFill>
                <a:effectLst/>
                <a:latin typeface="+mn-lt"/>
                <a:ea typeface="+mn-ea"/>
                <a:cs typeface="+mn-cs"/>
              </a:rPr>
              <a:t>president </a:t>
            </a:r>
            <a:r>
              <a:rPr lang="zh-CN" altLang="en-US" sz="1200" b="0" i="0" kern="1200" dirty="0">
                <a:solidFill>
                  <a:schemeClr val="tx1"/>
                </a:solidFill>
                <a:effectLst/>
                <a:latin typeface="+mn-lt"/>
                <a:ea typeface="+mn-ea"/>
                <a:cs typeface="+mn-cs"/>
              </a:rPr>
              <a:t>音标</a:t>
            </a:r>
            <a:r>
              <a:rPr lang="en-US" altLang="zh-CN" sz="1200" b="0" i="0" kern="1200" dirty="0">
                <a:solidFill>
                  <a:schemeClr val="tx1"/>
                </a:solidFill>
                <a:effectLst/>
                <a:latin typeface="+mn-lt"/>
                <a:ea typeface="+mn-ea"/>
                <a:cs typeface="+mn-cs"/>
              </a:rPr>
              <a:t>:</a:t>
            </a:r>
            <a:br>
              <a:rPr lang="zh-CN" altLang="en-US" sz="1800" dirty="0"/>
            </a:br>
            <a:r>
              <a:rPr lang="zh-CN" altLang="en-US" sz="1200" b="0" i="0" kern="1200" dirty="0">
                <a:solidFill>
                  <a:schemeClr val="tx1"/>
                </a:solidFill>
                <a:effectLst/>
                <a:latin typeface="+mn-lt"/>
                <a:ea typeface="+mn-ea"/>
                <a:cs typeface="+mn-cs"/>
              </a:rPr>
              <a:t>英</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prezɪdənt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美</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prɛzɪdənt</a:t>
            </a:r>
            <a:r>
              <a:rPr lang="en-US" altLang="zh-CN" sz="1200" b="0" i="0" kern="1200" dirty="0">
                <a:solidFill>
                  <a:schemeClr val="tx1"/>
                </a:solidFill>
                <a:effectLst/>
                <a:latin typeface="+mn-lt"/>
                <a:ea typeface="+mn-ea"/>
                <a:cs typeface="+mn-cs"/>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从英美国家的</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法过程来看，是先有相当于中</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所称的</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法律草案</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即供国会或者议会以及国家元</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签发的</a:t>
            </a:r>
            <a:r>
              <a:rPr lang="en-US" altLang="zh-CN" sz="1800" dirty="0">
                <a:effectLst/>
                <a:latin typeface="Times New Roman" panose="02020603050405020304" pitchFamily="18" charset="0"/>
                <a:ea typeface="宋体" panose="02010600030101010101" pitchFamily="2" charset="-122"/>
              </a:rPr>
              <a:t>“bill”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，再有国会或者议会审议通过以及国家元</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签发后的</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法律</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等等即</a:t>
            </a:r>
            <a:r>
              <a:rPr lang="en-US" altLang="zh-CN" sz="1800" dirty="0">
                <a:effectLst/>
                <a:latin typeface="Times New Roman" panose="02020603050405020304" pitchFamily="18" charset="0"/>
                <a:ea typeface="宋体" panose="02010600030101010101" pitchFamily="2" charset="-122"/>
              </a:rPr>
              <a:t>“act”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1800" dirty="0">
                <a:effectLst/>
                <a:latin typeface="Times New Roman" panose="02020603050405020304" pitchFamily="18" charset="0"/>
                <a:ea typeface="宋体" panose="02010600030101010101" pitchFamily="2" charset="-122"/>
              </a:rPr>
              <a:t>“statute”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。当然，在美国的州及其地</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政权机关，</a:t>
            </a:r>
            <a:r>
              <a:rPr lang="en-US" altLang="zh-CN" sz="1800" dirty="0">
                <a:effectLst/>
                <a:latin typeface="Times New Roman" panose="02020603050405020304" pitchFamily="18" charset="0"/>
                <a:ea typeface="宋体" panose="02010600030101010101" pitchFamily="2" charset="-122"/>
              </a:rPr>
              <a:t>“bill”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系由州议会或者地</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市镇议会审议通过并由当地政府</a:t>
            </a:r>
            <a:r>
              <a:rPr lang="zh-CN" altLang="zh-CN" sz="18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脑签发后，才有</a:t>
            </a:r>
            <a:r>
              <a:rPr lang="en-US" altLang="zh-CN" sz="1800" dirty="0">
                <a:effectLst/>
                <a:latin typeface="Times New Roman" panose="02020603050405020304" pitchFamily="18" charset="0"/>
                <a:ea typeface="宋体" panose="02010600030101010101" pitchFamily="2" charset="-122"/>
              </a:rPr>
              <a:t>“statute”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“ordinance”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“code”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spcBef>
                <a:spcPts val="1680"/>
              </a:spcBef>
              <a:spcAft>
                <a:spcPts val="1680"/>
              </a:spcAft>
            </a:pP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”直译为“法案”，前面冠以相关前缀，例如《谢尔曼反托拉斯法案》</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(The Sherman Antitrust 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是反垄断法领域的法案；再如</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National Environmental Protection 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，简称</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NEPA</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，直译为《美国国家环境政策法案》；再如</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Endangered Species 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，简称</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ESA</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，直译为《濒危物种法案》；再再如</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Administrative Procedure 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，简称</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APA</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，直译为《行政程序法案》。但从来没有人会说</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The Sherman Statute</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Endangered Species Statute</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，等等。</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l">
              <a:spcBef>
                <a:spcPts val="1680"/>
              </a:spcBef>
              <a:spcAft>
                <a:spcPts val="1680"/>
              </a:spcAft>
            </a:pP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需要提一句的是，美国早期会以提案的国会议员的名字命名某法案，比如《谢尔曼反托拉斯法案》就是用约翰</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谢尔曼议员的名字命名的，但后来就一律以法案规定的主要内容来命名了。比如美国《清洁水法案》，</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The Clean Water 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，全称为</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Federal Water Pollution Control 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，《联邦水污染控制法案》，就是由美国国会制定的在联邦层面规制水污染的法律。</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l">
              <a:spcBef>
                <a:spcPts val="1680"/>
              </a:spcBef>
              <a:spcAft>
                <a:spcPts val="1680"/>
              </a:spcAft>
            </a:pP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州立法机关同样可以制定法案“</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act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”，但不同的州的具体做法也不太相同。如</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California Environmental Quality Act (CEQA)</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，《加州环境质量法案》，该法案因为是由加州州议会制定的，所以属于制定法</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(statute)</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的范畴。而如</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Indiana Environmental Protection Act (IEPA)</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，是指《印第安纳法典》“</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Title 13, Environment</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 中的内容，但是因为印第安纳州议会通过相关的法律后，会将其直接并入法典的相关部分中，所以</a:t>
            </a:r>
            <a:r>
              <a:rPr lang="en-US"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IEPA</a:t>
            </a:r>
            <a:r>
              <a:rPr lang="zh-CN" altLang="zh-CN" sz="1800" kern="0" dirty="0">
                <a:solidFill>
                  <a:srgbClr val="121212"/>
                </a:solidFill>
                <a:effectLst/>
                <a:latin typeface="等线" panose="02010600030101010101" charset="-122"/>
                <a:ea typeface="微软雅黑" panose="020B0503020204020204" pitchFamily="34" charset="-122"/>
                <a:cs typeface="宋体" panose="02010600030101010101" pitchFamily="2" charset="-122"/>
              </a:rPr>
              <a:t>仅仅是为了方便起见的称呼，而并不存在一部真正意义上的“印第安纳环境保护法案”。</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法律的统治，意味着法律本身具有至高无上的地位。</a:t>
            </a:r>
          </a:p>
          <a:p>
            <a:r>
              <a:rPr lang="zh-CN" altLang="en-US" dirty="0"/>
              <a:t>用法律统治，则法律不过是一种统治或治理的工具。</a:t>
            </a:r>
          </a:p>
          <a:p>
            <a:r>
              <a:rPr lang="zh-CN" altLang="en-US" dirty="0"/>
              <a:t>如果只是把法律作为统治的工具，那么法律本身并没有超越权力的影响，而只是权力用于实现统治或治理目标的一种手段。</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法治，是指一个法律信念，在某一社会中，法律具有凌驾一切的地位。所谓</a:t>
            </a:r>
            <a:r>
              <a:rPr lang="en-US" altLang="zh-CN" sz="18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凌驾一切</a:t>
            </a:r>
            <a:r>
              <a:rPr lang="en-US" altLang="zh-CN" sz="18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，指的是不单只任何人都必需遵守、甚至是管治机构的包括制订者和执行者本身亦需要，而法律本身亦被赋与一个非常崇高的地位，不能被轻慢。政府</a:t>
            </a:r>
            <a:r>
              <a:rPr lang="en-US" altLang="zh-CN" sz="18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特别是行政机关</a:t>
            </a:r>
            <a:r>
              <a:rPr lang="en-US" altLang="zh-CN" sz="18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的行为必须是法律许可的，而这些法律本身是经过某一特定程序产生的。即，法律是社会最高的规则，没有任何人或机构可以凌驾法律。</a:t>
            </a:r>
          </a:p>
          <a:p>
            <a:endParaRPr lang="en-US" altLang="zh-CN" dirty="0"/>
          </a:p>
          <a:p>
            <a:endParaRPr lang="en-US" altLang="zh-CN" dirty="0"/>
          </a:p>
          <a:p>
            <a:r>
              <a:rPr lang="zh-CN" altLang="en-US" dirty="0"/>
              <a:t>法律具有凌驾一切的地位，不单只任何人都必需遵守，管治机构包括制订者和执行者本身亦需要遵守</a:t>
            </a:r>
            <a:endParaRPr lang="en-US" altLang="zh-CN" dirty="0"/>
          </a:p>
          <a:p>
            <a:r>
              <a:rPr lang="zh-CN"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rPr>
              <a:t>法律是社会最高的规则，没有任何人或机构可以凌驾法律</a:t>
            </a: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r>
              <a:rPr lang="zh-CN"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rPr>
              <a:t>法制，又称为以法而治，即法律是政府管理国家、管理社会的工具。与法治相比，法制侧重在法律的使用上，是法律工具主义</a:t>
            </a:r>
            <a:r>
              <a:rPr lang="zh-CN" altLang="en-US"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rPr>
              <a:t>。</a:t>
            </a: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r>
              <a:rPr lang="zh-CN"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rPr>
              <a:t>如果仅就法律的目的而言，法治的目的是为人们提供一个寻求公正的平台和框架，但法制的实质仍然不能摆脱政权凌驾于法律之上的信念。法治的实施必须建立在法制上。</a:t>
            </a: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pPr indent="304800" algn="l" fontAlgn="base" latinLnBrk="1">
              <a:spcAft>
                <a:spcPts val="1950"/>
              </a:spcAft>
            </a:pPr>
            <a:r>
              <a:rPr lang="zh-CN"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rPr>
              <a:t>法制：狭义的法制，认为法制即法律制度。详细来说，是指掌握政权的社会集团按照自己的意志、通过国家政权建立起来的法律和制度。广义的法制，是指一切社会关系的参加者严格地、平等地执行和遵守法律，依法办事的原则和制度。</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304800" algn="l" fontAlgn="base" latinLnBrk="1">
              <a:spcAft>
                <a:spcPts val="1950"/>
              </a:spcAft>
            </a:pPr>
            <a:r>
              <a:rPr lang="zh-CN"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rPr>
              <a:t>法治：法治是人类政治文明的重要成果，是现代社会的一个基本框架。大到国家的政体，小到个人的言行，都需要在法治的框架中运行。对于现代中国，法治国家、法治政府、法治社会一体建设，才是真正的法治。</a:t>
            </a: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pPr indent="304800" algn="l" fontAlgn="base" latinLnBrk="1">
              <a:spcAft>
                <a:spcPts val="1950"/>
              </a:spcAft>
            </a:pP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pPr indent="304800" algn="l" fontAlgn="base" latinLnBrk="1">
              <a:spcAft>
                <a:spcPts val="1950"/>
              </a:spcAft>
            </a:pP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pPr indent="304800" algn="l" fontAlgn="base" latinLnBrk="1">
              <a:spcAft>
                <a:spcPts val="1950"/>
              </a:spcAft>
            </a:pPr>
            <a:r>
              <a:rPr lang="zh-CN" altLang="zh-CN" sz="1800" kern="0" dirty="0">
                <a:solidFill>
                  <a:srgbClr val="333333"/>
                </a:solidFill>
                <a:effectLst/>
                <a:latin typeface="Helvetica" panose="020B0604020202020204" pitchFamily="34" charset="0"/>
                <a:ea typeface="宋体" panose="02010600030101010101" pitchFamily="2" charset="-122"/>
                <a:cs typeface="Helvetica" panose="020B0604020202020204" pitchFamily="34" charset="0"/>
              </a:rPr>
              <a:t>实行法治的主要标志，是一个国家的任何机关、团体和个人，包括国家最高领导人在内，都严格遵守法律和依法办事；而实行法制的主要标志，是一个国家从立法、执法、司法、守法到法律监督等方面，都有比较完备的法律和制度。</a:t>
            </a: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pPr indent="304800" algn="l" fontAlgn="base" latinLnBrk="1">
              <a:spcAft>
                <a:spcPts val="1950"/>
              </a:spcAft>
            </a:pPr>
            <a:endParaRPr lang="en-US" altLang="zh-CN" sz="1800" kern="0" dirty="0">
              <a:solidFill>
                <a:srgbClr val="262626"/>
              </a:solidFill>
              <a:effectLst/>
              <a:latin typeface="Arial" panose="020B0604020202020204" pitchFamily="34" charset="0"/>
              <a:ea typeface="宋体" panose="02010600030101010101" pitchFamily="2" charset="-122"/>
              <a:cs typeface="Arial" panose="020B0604020202020204" pitchFamily="34" charset="0"/>
            </a:endParaRPr>
          </a:p>
          <a:p>
            <a:pPr indent="304800" algn="l" fontAlgn="base" latinLnBrk="1">
              <a:spcAft>
                <a:spcPts val="1950"/>
              </a:spcAft>
            </a:pP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r>
              <a:rPr lang="zh-CN" altLang="zh-CN" sz="1800" dirty="0">
                <a:solidFill>
                  <a:srgbClr val="333333"/>
                </a:solidFill>
                <a:effectLst/>
                <a:ea typeface="微软雅黑" panose="020B0503020204020204" pitchFamily="34" charset="-122"/>
                <a:cs typeface="Times New Roman" panose="02020603050405020304" pitchFamily="18" charset="0"/>
              </a:rPr>
              <a:t>任何国家都有法，但并非有法制</a:t>
            </a:r>
            <a:endParaRPr lang="en-US" altLang="zh-CN" sz="1800" dirty="0">
              <a:solidFill>
                <a:srgbClr val="333333"/>
              </a:solidFill>
              <a:effectLst/>
              <a:ea typeface="微软雅黑" panose="020B0503020204020204" pitchFamily="34" charset="-122"/>
              <a:cs typeface="Times New Roman" panose="02020603050405020304" pitchFamily="18" charset="0"/>
            </a:endParaRPr>
          </a:p>
          <a:p>
            <a:r>
              <a:rPr lang="zh-CN" altLang="zh-CN" sz="1800" kern="0" dirty="0">
                <a:effectLst/>
                <a:ea typeface="宋体" panose="02010600030101010101" pitchFamily="2" charset="-122"/>
                <a:cs typeface="宋体" panose="02010600030101010101" pitchFamily="2" charset="-122"/>
              </a:rPr>
              <a:t>任何一个国家的任何一个时期，都有自己的法律制度，但不一定是实行法治。</a:t>
            </a:r>
            <a:endParaRPr lang="en-US" altLang="zh-CN" sz="1800" kern="0" dirty="0">
              <a:effectLst/>
              <a:ea typeface="宋体" panose="02010600030101010101" pitchFamily="2" charset="-122"/>
              <a:cs typeface="宋体" panose="02010600030101010101" pitchFamily="2" charset="-122"/>
            </a:endParaRPr>
          </a:p>
          <a:p>
            <a:endParaRPr lang="en-US" altLang="zh-CN" sz="1800" kern="0" dirty="0">
              <a:effectLst/>
              <a:ea typeface="宋体" panose="02010600030101010101" pitchFamily="2" charset="-122"/>
            </a:endParaRPr>
          </a:p>
          <a:p>
            <a:endParaRPr lang="en-US" altLang="zh-CN" sz="1800" kern="0" dirty="0">
              <a:effectLst/>
              <a:ea typeface="宋体" panose="02010600030101010101" pitchFamily="2" charset="-122"/>
            </a:endParaRPr>
          </a:p>
          <a:p>
            <a:r>
              <a:rPr lang="zh-CN" altLang="zh-CN" sz="1800" dirty="0">
                <a:effectLst/>
                <a:ea typeface="等线" panose="02010600030101010101" charset="-122"/>
                <a:cs typeface="Times New Roman" panose="02020603050405020304" pitchFamily="18" charset="0"/>
              </a:rPr>
              <a:t>法制能够存在于奴隶的、封建的、资本主义的和社会主义的任何的社会形态之中，而法治只能存在于民主政治的社会形态中</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正义女神	朱斯提提亚 </a:t>
            </a:r>
            <a:r>
              <a:rPr lang="en-US" altLang="zh-CN" b="0" i="0" dirty="0">
                <a:solidFill>
                  <a:srgbClr val="222222"/>
                </a:solidFill>
                <a:effectLst/>
                <a:latin typeface="Arial" panose="020B0604020202020204" pitchFamily="34" charset="0"/>
              </a:rPr>
              <a:t>Justitia </a:t>
            </a: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词根	</a:t>
            </a:r>
            <a:r>
              <a:rPr lang="en-US" altLang="zh-CN" b="0" i="0" dirty="0">
                <a:solidFill>
                  <a:srgbClr val="222222"/>
                </a:solidFill>
                <a:effectLst/>
                <a:latin typeface="Arial" panose="020B0604020202020204" pitchFamily="34" charset="0"/>
              </a:rPr>
              <a:t>just</a:t>
            </a:r>
            <a:r>
              <a:rPr lang="zh-CN" altLang="en-US" b="0" i="0" dirty="0">
                <a:solidFill>
                  <a:srgbClr val="222222"/>
                </a:solidFill>
                <a:effectLst/>
                <a:latin typeface="Arial" panose="020B0604020202020204" pitchFamily="34" charset="0"/>
              </a:rPr>
              <a:t>、</a:t>
            </a:r>
            <a:r>
              <a:rPr lang="en-US" altLang="zh-CN" b="0" i="0" dirty="0" err="1">
                <a:solidFill>
                  <a:srgbClr val="222222"/>
                </a:solidFill>
                <a:effectLst/>
                <a:latin typeface="Arial" panose="020B0604020202020204" pitchFamily="34" charset="0"/>
              </a:rPr>
              <a:t>jur</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jus	</a:t>
            </a:r>
            <a:r>
              <a:rPr lang="zh-CN" altLang="en-US" b="0" i="0" dirty="0">
                <a:solidFill>
                  <a:srgbClr val="222222"/>
                </a:solidFill>
                <a:effectLst/>
                <a:latin typeface="Arial" panose="020B0604020202020204" pitchFamily="34" charset="0"/>
              </a:rPr>
              <a:t>表示公理、法律、正义、好</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just	</a:t>
            </a:r>
            <a:r>
              <a:rPr lang="zh-CN" altLang="en-US" b="0" i="0" dirty="0">
                <a:solidFill>
                  <a:srgbClr val="222222"/>
                </a:solidFill>
                <a:effectLst/>
                <a:latin typeface="Arial" panose="020B0604020202020204" pitchFamily="34" charset="0"/>
              </a:rPr>
              <a:t>刚好，公正的</a:t>
            </a:r>
          </a:p>
          <a:p>
            <a:r>
              <a:rPr lang="en-US" altLang="zh-CN" b="0" i="0" dirty="0">
                <a:solidFill>
                  <a:srgbClr val="222222"/>
                </a:solidFill>
                <a:effectLst/>
                <a:latin typeface="Arial" panose="020B0604020202020204" pitchFamily="34" charset="0"/>
              </a:rPr>
              <a:t>justice	</a:t>
            </a:r>
            <a:r>
              <a:rPr lang="zh-CN" altLang="en-US" b="0" i="0" dirty="0">
                <a:solidFill>
                  <a:srgbClr val="222222"/>
                </a:solidFill>
                <a:effectLst/>
                <a:latin typeface="Arial" panose="020B0604020202020204" pitchFamily="34" charset="0"/>
              </a:rPr>
              <a:t>正义，公正，司法，审判 </a:t>
            </a:r>
          </a:p>
          <a:p>
            <a:r>
              <a:rPr lang="en-US" altLang="zh-CN" b="0" i="0" dirty="0" err="1">
                <a:solidFill>
                  <a:srgbClr val="222222"/>
                </a:solidFill>
                <a:effectLst/>
                <a:latin typeface="Arial" panose="020B0604020202020204" pitchFamily="34" charset="0"/>
              </a:rPr>
              <a:t>justicer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法官，法官伸张正义是理所当然的</a:t>
            </a:r>
          </a:p>
          <a:p>
            <a:r>
              <a:rPr lang="en-US" altLang="zh-CN" b="0" i="0" dirty="0">
                <a:solidFill>
                  <a:srgbClr val="222222"/>
                </a:solidFill>
                <a:effectLst/>
                <a:latin typeface="Arial" panose="020B0604020202020204" pitchFamily="34" charset="0"/>
              </a:rPr>
              <a:t>justiciary	</a:t>
            </a:r>
            <a:r>
              <a:rPr lang="zh-CN" altLang="en-US" b="0" i="0" dirty="0">
                <a:solidFill>
                  <a:srgbClr val="222222"/>
                </a:solidFill>
                <a:effectLst/>
                <a:latin typeface="Arial" panose="020B0604020202020204" pitchFamily="34" charset="0"/>
              </a:rPr>
              <a:t>司法上的；高等法院法官，司法官</a:t>
            </a:r>
          </a:p>
          <a:p>
            <a:r>
              <a:rPr lang="en-US" altLang="zh-CN" b="0" i="0" dirty="0">
                <a:solidFill>
                  <a:srgbClr val="222222"/>
                </a:solidFill>
                <a:effectLst/>
                <a:latin typeface="Arial" panose="020B0604020202020204" pitchFamily="34" charset="0"/>
              </a:rPr>
              <a:t>jury	</a:t>
            </a:r>
            <a:r>
              <a:rPr lang="zh-CN" altLang="en-US" b="0" i="0" dirty="0">
                <a:solidFill>
                  <a:srgbClr val="222222"/>
                </a:solidFill>
                <a:effectLst/>
                <a:latin typeface="Arial" panose="020B0604020202020204" pitchFamily="34" charset="0"/>
              </a:rPr>
              <a:t>陪审团 </a:t>
            </a:r>
          </a:p>
          <a:p>
            <a:r>
              <a:rPr lang="en-US" altLang="zh-CN" b="0" i="0" dirty="0">
                <a:solidFill>
                  <a:srgbClr val="222222"/>
                </a:solidFill>
                <a:effectLst/>
                <a:latin typeface="Arial" panose="020B0604020202020204" pitchFamily="34" charset="0"/>
              </a:rPr>
              <a:t>juror	</a:t>
            </a:r>
            <a:r>
              <a:rPr lang="zh-CN" altLang="en-US" b="0" i="0" dirty="0">
                <a:solidFill>
                  <a:srgbClr val="222222"/>
                </a:solidFill>
                <a:effectLst/>
                <a:latin typeface="Arial" panose="020B0604020202020204" pitchFamily="34" charset="0"/>
              </a:rPr>
              <a:t>陪审员；陪审团成员</a:t>
            </a:r>
          </a:p>
          <a:p>
            <a:r>
              <a:rPr lang="en-US" altLang="zh-CN" b="0" i="0" dirty="0">
                <a:solidFill>
                  <a:srgbClr val="222222"/>
                </a:solidFill>
                <a:effectLst/>
                <a:latin typeface="Arial" panose="020B0604020202020204" pitchFamily="34" charset="0"/>
              </a:rPr>
              <a:t>judge	</a:t>
            </a:r>
            <a:r>
              <a:rPr lang="zh-CN" altLang="en-US" b="0" i="0" dirty="0">
                <a:solidFill>
                  <a:srgbClr val="222222"/>
                </a:solidFill>
                <a:effectLst/>
                <a:latin typeface="Arial" panose="020B0604020202020204" pitchFamily="34" charset="0"/>
              </a:rPr>
              <a:t>判断；裁决；法官；裁判</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injury	 </a:t>
            </a:r>
            <a:r>
              <a:rPr lang="zh-CN" altLang="en-US" b="0" i="0" dirty="0">
                <a:solidFill>
                  <a:srgbClr val="222222"/>
                </a:solidFill>
                <a:effectLst/>
                <a:latin typeface="Arial" panose="020B0604020202020204" pitchFamily="34" charset="0"/>
              </a:rPr>
              <a:t>伤害，不法行为	</a:t>
            </a:r>
            <a:r>
              <a:rPr lang="en-US" altLang="zh-CN" b="0" i="0" dirty="0">
                <a:solidFill>
                  <a:srgbClr val="222222"/>
                </a:solidFill>
                <a:effectLst/>
                <a:latin typeface="Arial" panose="020B0604020202020204" pitchFamily="34" charset="0"/>
              </a:rPr>
              <a:t>in </a:t>
            </a:r>
            <a:r>
              <a:rPr lang="zh-CN" altLang="en-US" b="0" i="0" dirty="0">
                <a:solidFill>
                  <a:srgbClr val="222222"/>
                </a:solidFill>
                <a:effectLst/>
                <a:latin typeface="Arial" panose="020B0604020202020204" pitchFamily="34" charset="0"/>
              </a:rPr>
              <a:t>不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jur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y </a:t>
            </a:r>
            <a:r>
              <a:rPr lang="zh-CN" altLang="en-US" b="0" i="0" dirty="0">
                <a:solidFill>
                  <a:srgbClr val="222222"/>
                </a:solidFill>
                <a:effectLst/>
                <a:latin typeface="Arial" panose="020B0604020202020204" pitchFamily="34" charset="0"/>
              </a:rPr>
              <a:t>表行为 → 不法行为</a:t>
            </a:r>
          </a:p>
          <a:p>
            <a:r>
              <a:rPr lang="en-US" altLang="zh-CN" b="0" i="0" dirty="0">
                <a:solidFill>
                  <a:srgbClr val="222222"/>
                </a:solidFill>
                <a:effectLst/>
                <a:latin typeface="Arial" panose="020B0604020202020204" pitchFamily="34" charset="0"/>
              </a:rPr>
              <a:t>jurisdiction</a:t>
            </a:r>
            <a:r>
              <a:rPr lang="zh-CN" altLang="en-US" b="0" i="0" dirty="0">
                <a:solidFill>
                  <a:srgbClr val="222222"/>
                </a:solidFill>
                <a:effectLst/>
                <a:latin typeface="Arial" panose="020B0604020202020204" pitchFamily="34" charset="0"/>
              </a:rPr>
              <a:t>司法权；权限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dict</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说，命令 </a:t>
            </a:r>
            <a:r>
              <a:rPr lang="en-US" altLang="zh-CN" b="0" i="0" dirty="0">
                <a:solidFill>
                  <a:srgbClr val="222222"/>
                </a:solidFill>
                <a:effectLst/>
                <a:latin typeface="Arial" panose="020B0604020202020204" pitchFamily="34" charset="0"/>
              </a:rPr>
              <a:t>+ ion </a:t>
            </a:r>
            <a:r>
              <a:rPr lang="zh-CN" altLang="en-US" b="0" i="0" dirty="0">
                <a:solidFill>
                  <a:srgbClr val="222222"/>
                </a:solidFill>
                <a:effectLst/>
                <a:latin typeface="Arial" panose="020B0604020202020204" pitchFamily="34" charset="0"/>
              </a:rPr>
              <a:t>表名词 → 法律的说法 → 司法权</a:t>
            </a:r>
          </a:p>
          <a:p>
            <a:endParaRPr lang="zh-CN" altLang="en-US" b="0" i="0" dirty="0">
              <a:solidFill>
                <a:srgbClr val="222222"/>
              </a:solidFill>
              <a:effectLst/>
              <a:latin typeface="Arial" panose="020B0604020202020204" pitchFamily="34" charset="0"/>
            </a:endParaRP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jurisprudence </a:t>
            </a:r>
            <a:r>
              <a:rPr lang="zh-CN" altLang="en-US" b="0" i="0" dirty="0">
                <a:solidFill>
                  <a:srgbClr val="222222"/>
                </a:solidFill>
                <a:effectLst/>
                <a:latin typeface="Arial" panose="020B0604020202020204" pitchFamily="34" charset="0"/>
              </a:rPr>
              <a:t>法学，法律学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prud</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小心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ence</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表行为 → 认真学法的行为 → 法律学</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the scientific study of law</a:t>
            </a:r>
          </a:p>
          <a:p>
            <a:r>
              <a:rPr lang="en-US" altLang="zh-CN" b="0" i="0" dirty="0">
                <a:solidFill>
                  <a:srgbClr val="222222"/>
                </a:solidFill>
                <a:effectLst/>
                <a:latin typeface="Arial" panose="020B0604020202020204" pitchFamily="34" charset="0"/>
              </a:rPr>
              <a:t>Jurisprudence is the study of law and the principles on which laws are based</a:t>
            </a:r>
          </a:p>
          <a:p>
            <a:r>
              <a:rPr lang="en-US" altLang="zh-CN" b="0" i="0" dirty="0">
                <a:solidFill>
                  <a:srgbClr val="222222"/>
                </a:solidFill>
                <a:effectLst/>
                <a:latin typeface="Arial" panose="020B0604020202020204" pitchFamily="34" charset="0"/>
              </a:rPr>
              <a:t>the branch of philosophy concerned with the law and the principles that lead courts to make the decisions they do</a:t>
            </a:r>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a professor of jurisprudence </a:t>
            </a:r>
            <a:r>
              <a:rPr lang="zh-CN" altLang="en-US" b="0" i="0" dirty="0">
                <a:solidFill>
                  <a:srgbClr val="222222"/>
                </a:solidFill>
                <a:effectLst/>
                <a:latin typeface="Arial" panose="020B0604020202020204" pitchFamily="34" charset="0"/>
              </a:rPr>
              <a:t>法学教授</a:t>
            </a:r>
          </a:p>
          <a:p>
            <a:r>
              <a:rPr lang="en-US" altLang="zh-CN" b="0" i="0" dirty="0">
                <a:solidFill>
                  <a:srgbClr val="222222"/>
                </a:solidFill>
                <a:effectLst/>
                <a:latin typeface="Arial" panose="020B0604020202020204" pitchFamily="34" charset="0"/>
              </a:rPr>
              <a:t>Study on Criminal Jurisprudence: Western Countries' Experience and China's Reality </a:t>
            </a:r>
            <a:r>
              <a:rPr lang="zh-CN" altLang="en-US" b="0" i="0" dirty="0">
                <a:solidFill>
                  <a:srgbClr val="222222"/>
                </a:solidFill>
                <a:effectLst/>
                <a:latin typeface="Arial" panose="020B0604020202020204" pitchFamily="34" charset="0"/>
              </a:rPr>
              <a:t>刑法学的西方经验与中国现实</a:t>
            </a:r>
          </a:p>
          <a:p>
            <a:r>
              <a:rPr lang="en-US" altLang="zh-CN" b="0" i="0" dirty="0">
                <a:solidFill>
                  <a:srgbClr val="222222"/>
                </a:solidFill>
                <a:effectLst/>
                <a:latin typeface="Arial" panose="020B0604020202020204" pitchFamily="34" charset="0"/>
              </a:rPr>
              <a:t>Legal methods and jurisprudence methods can interact and promote mutually. </a:t>
            </a:r>
            <a:r>
              <a:rPr lang="zh-CN" altLang="en-US" b="0" i="0" dirty="0">
                <a:solidFill>
                  <a:srgbClr val="222222"/>
                </a:solidFill>
                <a:effectLst/>
                <a:latin typeface="Arial" panose="020B0604020202020204" pitchFamily="34" charset="0"/>
              </a:rPr>
              <a:t>法律方法和法学方法在司法过程中相互影响、互相促进。</a:t>
            </a:r>
          </a:p>
          <a:p>
            <a:r>
              <a:rPr lang="en-US" altLang="zh-CN" b="0" i="0" dirty="0">
                <a:solidFill>
                  <a:srgbClr val="222222"/>
                </a:solidFill>
                <a:effectLst/>
                <a:latin typeface="Arial" panose="020B0604020202020204" pitchFamily="34" charset="0"/>
              </a:rPr>
              <a:t>The jurisprudence research between law and society </a:t>
            </a:r>
            <a:r>
              <a:rPr lang="zh-CN" altLang="en-US" b="0" i="0" dirty="0">
                <a:solidFill>
                  <a:srgbClr val="222222"/>
                </a:solidFill>
                <a:effectLst/>
                <a:latin typeface="Arial" panose="020B0604020202020204" pitchFamily="34" charset="0"/>
              </a:rPr>
              <a:t>关于法律与社会之间的法学研究</a:t>
            </a:r>
          </a:p>
          <a:p>
            <a:r>
              <a:rPr lang="en-US" altLang="zh-CN" b="0" i="0" dirty="0">
                <a:solidFill>
                  <a:srgbClr val="222222"/>
                </a:solidFill>
                <a:effectLst/>
                <a:latin typeface="Arial" panose="020B0604020202020204" pitchFamily="34" charset="0"/>
              </a:rPr>
              <a:t>Law Department of Peking University is an original place of Chinese modern jurisprudence. </a:t>
            </a:r>
            <a:r>
              <a:rPr lang="zh-CN" altLang="en-US" b="0" i="0" dirty="0">
                <a:solidFill>
                  <a:srgbClr val="222222"/>
                </a:solidFill>
                <a:effectLst/>
                <a:latin typeface="Arial" panose="020B0604020202020204" pitchFamily="34" charset="0"/>
              </a:rPr>
              <a:t>北京大学法律系是现代中国法学的发源地。</a:t>
            </a:r>
          </a:p>
          <a:p>
            <a:endParaRPr lang="zh-CN" altLang="en-US"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古罗马法谚：</a:t>
            </a:r>
            <a:r>
              <a:rPr lang="en-US" altLang="zh-CN" b="0" i="0" dirty="0">
                <a:solidFill>
                  <a:srgbClr val="222222"/>
                </a:solidFill>
                <a:effectLst/>
                <a:latin typeface="Arial" panose="020B0604020202020204" pitchFamily="34" charset="0"/>
              </a:rPr>
              <a:t>Fiat </a:t>
            </a:r>
            <a:r>
              <a:rPr lang="en-US" altLang="zh-CN" b="0" i="0" dirty="0" err="1">
                <a:solidFill>
                  <a:srgbClr val="222222"/>
                </a:solidFill>
                <a:effectLst/>
                <a:latin typeface="Arial" panose="020B0604020202020204" pitchFamily="34" charset="0"/>
              </a:rPr>
              <a:t>justitia</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ruat</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caelum</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为实现正义，哪怕天崩地裂</a:t>
            </a:r>
          </a:p>
          <a:p>
            <a:endParaRPr lang="zh-CN" altLang="en-US"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法律是一种调整社会关系的手段。</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法律对社会关系的调整，从来都不是在创设人类生活之外的规矩，任法律都是某一阶段客观实际的反映。</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把实践过程中具有科学性、可操作性以及普遍适用性的管理规则抽象出来，转化为法律。</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人类历史的发展历程远远长于人类创造和运用法律的过程，然而，法律却是迄今为止人类历史上最为有效的社会调整方法。</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法律体现的是上升为国家意志的统治阶级的意志，具有权威性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法律以权利和义务的形式对人们的行为进行调整，具有强规范性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以法律进行调整，使各社会主体的行为更加清晰、标准和固定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法律以国家强制力保障法律调整结果的实现，具有强适用性</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以法律进行调整，为管理目标的实现提供了坚实的保障</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法律对所有调整范围内的社会主体一体适用，体现了公平和正义，</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以法律调整管理活动，使管理规范不因管理人员和参与人员的变化而变化，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在保证其持续性的同时，更有利于实现社会主体对管理规范的自觉认同和遵守，从而最终实现管理的目标。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主要运用法制手段而不是行政命令手段来管理</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法制手段的采用，可以避免管理过程中的随意性和人为性，提高管理活动的标准化程度，并进而提高管理效率。</a:t>
            </a:r>
            <a:r>
              <a:rPr lang="zh-CN" altLang="en-US" dirty="0"/>
              <a:t> </a:t>
            </a:r>
            <a:endParaRPr lang="en-US" altLang="zh-CN" dirty="0"/>
          </a:p>
          <a:p>
            <a:endParaRPr lang="en-US" altLang="zh-CN" dirty="0"/>
          </a:p>
          <a:p>
            <a:endParaRPr lang="en-US" altLang="zh-CN" dirty="0"/>
          </a:p>
          <a:p>
            <a:r>
              <a:rPr lang="en-US" altLang="zh-CN" dirty="0"/>
              <a:t>"</a:t>
            </a:r>
            <a:r>
              <a:rPr lang="zh-CN" altLang="en-US" dirty="0"/>
              <a:t>法律作为当代社会的一种调整手段，必然要服务于社会稳定、经济发展、国民安全等社会目标，必须反映客观实际，并体现大多数社会民众的意志，只有这样，才能得到大多数人的普遍认可和遵守。</a:t>
            </a:r>
          </a:p>
          <a:p>
            <a:endParaRPr lang="zh-CN" altLang="en-US" dirty="0"/>
          </a:p>
          <a:p>
            <a:r>
              <a:rPr lang="zh-CN" altLang="en-US" dirty="0"/>
              <a:t>任何法律都有其要维护和保障的利益，同时，任何人行使自己的权利时都不得侵犯国家、社会和他人的合法利益。</a:t>
            </a:r>
          </a:p>
          <a:p>
            <a:r>
              <a:rPr lang="zh-CN" altLang="en-US" dirty="0"/>
              <a:t>不同社会主体基于不同的立场，会产生不同的利益诉求，于是不可避免地会出现某一主体的利益诉求与其他合法权益相冲突的情况。</a:t>
            </a:r>
          </a:p>
          <a:p>
            <a:r>
              <a:rPr lang="zh-CN" altLang="en-US" dirty="0"/>
              <a:t>并非一切利益在同一时期都具有同等重要地位，因此，法律必须在众多利益诉求间运用合理的标准平衡各方利益甚至进行利益的取舍，这就是利益的博弈与平衡。</a:t>
            </a:r>
          </a:p>
          <a:p>
            <a:r>
              <a:rPr lang="zh-CN" altLang="en-US" dirty="0"/>
              <a:t>法律在本质上受制于立法者当时的社会物质生活条件，发源于社会生活的需求，又最终服务于社会生活的需求。</a:t>
            </a:r>
          </a:p>
          <a:p>
            <a:endParaRPr lang="zh-CN" altLang="en-US" dirty="0"/>
          </a:p>
          <a:p>
            <a:r>
              <a:rPr lang="zh-CN" altLang="en-US" dirty="0"/>
              <a:t>世间万物都有其各自存在和发展的客观规律，善于发现规律、总结规律并且顺应规律的发展，是法律实现高效调整社会关系目的的途径保障。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作为保密法律产生前提和调整对象的保密社会关系，存在于保密工作实践中。</a:t>
            </a:r>
          </a:p>
          <a:p>
            <a:r>
              <a:rPr lang="zh-CN" altLang="en-US" dirty="0"/>
              <a:t>在我国长期的保密工作发展进程中，在党的领导下，众多的保密工作者严于职守，兢兢业业、总结和创造了很多有利于保密工作发展和国家秘密安全的工作原则、工作制度和工作方法，在专门的保密法律产生之前，正是这些工作原则、制度和方法指导和规范着保密工作的发展，保障着国家秘密和国家利益的安全。</a:t>
            </a:r>
          </a:p>
          <a:p>
            <a:r>
              <a:rPr lang="zh-CN" altLang="en-US" dirty="0"/>
              <a:t>一方面，保密法律之于保密工作，是后者的管理方法之一，是保密工作发展到一定阶段的必然产物，当然应当遵循存在于并指导着整个保密工作的保密基本规律。</a:t>
            </a:r>
          </a:p>
          <a:p>
            <a:r>
              <a:rPr lang="zh-CN" altLang="en-US" dirty="0"/>
              <a:t>另一方面，通过保密法律对保密工作规律和经验的认可与提升，有利于保密工作历史经验的累积和沉淀，有利于保密工作的持续发展，保障了保密工作精神和原则的有力贯彻。</a:t>
            </a:r>
          </a:p>
          <a:p>
            <a:r>
              <a:rPr lang="zh-CN" altLang="en-US" dirty="0"/>
              <a:t>现行</a:t>
            </a:r>
            <a:r>
              <a:rPr lang="en-US" altLang="zh-CN" dirty="0"/>
              <a:t>《</a:t>
            </a:r>
            <a:r>
              <a:rPr lang="zh-CN" altLang="en-US" dirty="0"/>
              <a:t>保密法</a:t>
            </a:r>
            <a:r>
              <a:rPr lang="en-US" altLang="zh-CN" dirty="0"/>
              <a:t>》</a:t>
            </a:r>
            <a:r>
              <a:rPr lang="zh-CN" altLang="en-US" dirty="0"/>
              <a:t>中的很多规定都体现了对保密工作基本规律的法律确认和吸收，如积极防范、突出重点的工作方针，国家秘密安全与利用兼顾的原则，等级保护制度、技术手段和设备的作用及地位等。</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71</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作为保密法律产生前提和调整对象的保密社会关系，存在于保密工作实践中。</a:t>
            </a:r>
          </a:p>
          <a:p>
            <a:r>
              <a:rPr lang="zh-CN" altLang="en-US" dirty="0"/>
              <a:t>在我国长期的保密工作发展进程中，在党的领导下，众多的保密工作者严于职守，兢兢业业、总结和创造了很多有利于保密工作发展和国家秘密安全的工作原则、工作制度和工作方法，在专门的保密法律产生之前，正是这些工作原则、制度和方法指导和规范着保密工作的发展，保障着国家秘密和国家利益的安全。</a:t>
            </a:r>
          </a:p>
          <a:p>
            <a:r>
              <a:rPr lang="zh-CN" altLang="en-US" dirty="0"/>
              <a:t>一方面，保密法律之于保密工作，是后者的管理方法之一，是保密工作发展到一定阶段的必然产物，当然应当遵循存在于并指导着整个保密工作的保密基本规律。</a:t>
            </a:r>
          </a:p>
          <a:p>
            <a:r>
              <a:rPr lang="zh-CN" altLang="en-US" dirty="0"/>
              <a:t>另一方面，通过保密法律对保密工作规律和经验的认可与提升，有利于保密工作历史经验的累积和沉淀，有利于保密工作的持续发展，保障了保密工作精神和原则的有力贯彻。</a:t>
            </a:r>
          </a:p>
          <a:p>
            <a:r>
              <a:rPr lang="zh-CN" altLang="en-US" dirty="0"/>
              <a:t>现行</a:t>
            </a:r>
            <a:r>
              <a:rPr lang="en-US" altLang="zh-CN" dirty="0"/>
              <a:t>《</a:t>
            </a:r>
            <a:r>
              <a:rPr lang="zh-CN" altLang="en-US" dirty="0"/>
              <a:t>保密法</a:t>
            </a:r>
            <a:r>
              <a:rPr lang="en-US" altLang="zh-CN" dirty="0"/>
              <a:t>》</a:t>
            </a:r>
            <a:r>
              <a:rPr lang="zh-CN" altLang="en-US" dirty="0"/>
              <a:t>中的很多规定都体现了对保密工作基本规律的法律确认和吸收，如积极防范、突出重点的工作方针，国家秘密安全与利用兼顾的原则，等级保护制度、技术手段和设备的作用及地位等。</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73</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正义女神	朱斯提提亚 </a:t>
            </a:r>
            <a:r>
              <a:rPr lang="en-US" altLang="zh-CN" b="0" i="0" dirty="0">
                <a:solidFill>
                  <a:srgbClr val="222222"/>
                </a:solidFill>
                <a:effectLst/>
                <a:latin typeface="Arial" panose="020B0604020202020204" pitchFamily="34" charset="0"/>
              </a:rPr>
              <a:t>Justitia </a:t>
            </a: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词根	</a:t>
            </a:r>
            <a:r>
              <a:rPr lang="en-US" altLang="zh-CN" b="0" i="0" dirty="0">
                <a:solidFill>
                  <a:srgbClr val="222222"/>
                </a:solidFill>
                <a:effectLst/>
                <a:latin typeface="Arial" panose="020B0604020202020204" pitchFamily="34" charset="0"/>
              </a:rPr>
              <a:t>just</a:t>
            </a:r>
            <a:r>
              <a:rPr lang="zh-CN" altLang="en-US" b="0" i="0" dirty="0">
                <a:solidFill>
                  <a:srgbClr val="222222"/>
                </a:solidFill>
                <a:effectLst/>
                <a:latin typeface="Arial" panose="020B0604020202020204" pitchFamily="34" charset="0"/>
              </a:rPr>
              <a:t>、</a:t>
            </a:r>
            <a:r>
              <a:rPr lang="en-US" altLang="zh-CN" b="0" i="0" dirty="0" err="1">
                <a:solidFill>
                  <a:srgbClr val="222222"/>
                </a:solidFill>
                <a:effectLst/>
                <a:latin typeface="Arial" panose="020B0604020202020204" pitchFamily="34" charset="0"/>
              </a:rPr>
              <a:t>jur</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jus	</a:t>
            </a:r>
            <a:r>
              <a:rPr lang="zh-CN" altLang="en-US" b="0" i="0" dirty="0">
                <a:solidFill>
                  <a:srgbClr val="222222"/>
                </a:solidFill>
                <a:effectLst/>
                <a:latin typeface="Arial" panose="020B0604020202020204" pitchFamily="34" charset="0"/>
              </a:rPr>
              <a:t>表示公理、法律、正义、好</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just	</a:t>
            </a:r>
            <a:r>
              <a:rPr lang="zh-CN" altLang="en-US" b="0" i="0" dirty="0">
                <a:solidFill>
                  <a:srgbClr val="222222"/>
                </a:solidFill>
                <a:effectLst/>
                <a:latin typeface="Arial" panose="020B0604020202020204" pitchFamily="34" charset="0"/>
              </a:rPr>
              <a:t>刚好，公正的</a:t>
            </a:r>
          </a:p>
          <a:p>
            <a:r>
              <a:rPr lang="en-US" altLang="zh-CN" b="0" i="0" dirty="0">
                <a:solidFill>
                  <a:srgbClr val="222222"/>
                </a:solidFill>
                <a:effectLst/>
                <a:latin typeface="Arial" panose="020B0604020202020204" pitchFamily="34" charset="0"/>
              </a:rPr>
              <a:t>justice	</a:t>
            </a:r>
            <a:r>
              <a:rPr lang="zh-CN" altLang="en-US" b="0" i="0" dirty="0">
                <a:solidFill>
                  <a:srgbClr val="222222"/>
                </a:solidFill>
                <a:effectLst/>
                <a:latin typeface="Arial" panose="020B0604020202020204" pitchFamily="34" charset="0"/>
              </a:rPr>
              <a:t>正义，公正，司法，审判 </a:t>
            </a:r>
          </a:p>
          <a:p>
            <a:r>
              <a:rPr lang="en-US" altLang="zh-CN" b="0" i="0" dirty="0" err="1">
                <a:solidFill>
                  <a:srgbClr val="222222"/>
                </a:solidFill>
                <a:effectLst/>
                <a:latin typeface="Arial" panose="020B0604020202020204" pitchFamily="34" charset="0"/>
              </a:rPr>
              <a:t>justicer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法官，法官伸张正义是理所当然的</a:t>
            </a:r>
          </a:p>
          <a:p>
            <a:r>
              <a:rPr lang="en-US" altLang="zh-CN" b="0" i="0" dirty="0">
                <a:solidFill>
                  <a:srgbClr val="222222"/>
                </a:solidFill>
                <a:effectLst/>
                <a:latin typeface="Arial" panose="020B0604020202020204" pitchFamily="34" charset="0"/>
              </a:rPr>
              <a:t>justiciary	</a:t>
            </a:r>
            <a:r>
              <a:rPr lang="zh-CN" altLang="en-US" b="0" i="0" dirty="0">
                <a:solidFill>
                  <a:srgbClr val="222222"/>
                </a:solidFill>
                <a:effectLst/>
                <a:latin typeface="Arial" panose="020B0604020202020204" pitchFamily="34" charset="0"/>
              </a:rPr>
              <a:t>司法上的；高等法院法官，司法官</a:t>
            </a:r>
          </a:p>
          <a:p>
            <a:r>
              <a:rPr lang="en-US" altLang="zh-CN" b="0" i="0" dirty="0">
                <a:solidFill>
                  <a:srgbClr val="222222"/>
                </a:solidFill>
                <a:effectLst/>
                <a:latin typeface="Arial" panose="020B0604020202020204" pitchFamily="34" charset="0"/>
              </a:rPr>
              <a:t>jury	</a:t>
            </a:r>
            <a:r>
              <a:rPr lang="zh-CN" altLang="en-US" b="0" i="0" dirty="0">
                <a:solidFill>
                  <a:srgbClr val="222222"/>
                </a:solidFill>
                <a:effectLst/>
                <a:latin typeface="Arial" panose="020B0604020202020204" pitchFamily="34" charset="0"/>
              </a:rPr>
              <a:t>陪审团 </a:t>
            </a:r>
          </a:p>
          <a:p>
            <a:r>
              <a:rPr lang="en-US" altLang="zh-CN" b="0" i="0" dirty="0">
                <a:solidFill>
                  <a:srgbClr val="222222"/>
                </a:solidFill>
                <a:effectLst/>
                <a:latin typeface="Arial" panose="020B0604020202020204" pitchFamily="34" charset="0"/>
              </a:rPr>
              <a:t>juror	</a:t>
            </a:r>
            <a:r>
              <a:rPr lang="zh-CN" altLang="en-US" b="0" i="0" dirty="0">
                <a:solidFill>
                  <a:srgbClr val="222222"/>
                </a:solidFill>
                <a:effectLst/>
                <a:latin typeface="Arial" panose="020B0604020202020204" pitchFamily="34" charset="0"/>
              </a:rPr>
              <a:t>陪审员；陪审团成员</a:t>
            </a:r>
          </a:p>
          <a:p>
            <a:r>
              <a:rPr lang="en-US" altLang="zh-CN" b="0" i="0" dirty="0">
                <a:solidFill>
                  <a:srgbClr val="222222"/>
                </a:solidFill>
                <a:effectLst/>
                <a:latin typeface="Arial" panose="020B0604020202020204" pitchFamily="34" charset="0"/>
              </a:rPr>
              <a:t>judge	</a:t>
            </a:r>
            <a:r>
              <a:rPr lang="zh-CN" altLang="en-US" b="0" i="0" dirty="0">
                <a:solidFill>
                  <a:srgbClr val="222222"/>
                </a:solidFill>
                <a:effectLst/>
                <a:latin typeface="Arial" panose="020B0604020202020204" pitchFamily="34" charset="0"/>
              </a:rPr>
              <a:t>判断；裁决；法官；裁判</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injury	 </a:t>
            </a:r>
            <a:r>
              <a:rPr lang="zh-CN" altLang="en-US" b="0" i="0" dirty="0">
                <a:solidFill>
                  <a:srgbClr val="222222"/>
                </a:solidFill>
                <a:effectLst/>
                <a:latin typeface="Arial" panose="020B0604020202020204" pitchFamily="34" charset="0"/>
              </a:rPr>
              <a:t>伤害，不法行为	</a:t>
            </a:r>
            <a:r>
              <a:rPr lang="en-US" altLang="zh-CN" b="0" i="0" dirty="0">
                <a:solidFill>
                  <a:srgbClr val="222222"/>
                </a:solidFill>
                <a:effectLst/>
                <a:latin typeface="Arial" panose="020B0604020202020204" pitchFamily="34" charset="0"/>
              </a:rPr>
              <a:t>in </a:t>
            </a:r>
            <a:r>
              <a:rPr lang="zh-CN" altLang="en-US" b="0" i="0" dirty="0">
                <a:solidFill>
                  <a:srgbClr val="222222"/>
                </a:solidFill>
                <a:effectLst/>
                <a:latin typeface="Arial" panose="020B0604020202020204" pitchFamily="34" charset="0"/>
              </a:rPr>
              <a:t>不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jur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y </a:t>
            </a:r>
            <a:r>
              <a:rPr lang="zh-CN" altLang="en-US" b="0" i="0" dirty="0">
                <a:solidFill>
                  <a:srgbClr val="222222"/>
                </a:solidFill>
                <a:effectLst/>
                <a:latin typeface="Arial" panose="020B0604020202020204" pitchFamily="34" charset="0"/>
              </a:rPr>
              <a:t>表行为 → 不法行为</a:t>
            </a:r>
          </a:p>
          <a:p>
            <a:r>
              <a:rPr lang="en-US" altLang="zh-CN" b="0" i="0" dirty="0">
                <a:solidFill>
                  <a:srgbClr val="222222"/>
                </a:solidFill>
                <a:effectLst/>
                <a:latin typeface="Arial" panose="020B0604020202020204" pitchFamily="34" charset="0"/>
              </a:rPr>
              <a:t>jurisdiction</a:t>
            </a:r>
            <a:r>
              <a:rPr lang="zh-CN" altLang="en-US" b="0" i="0" dirty="0">
                <a:solidFill>
                  <a:srgbClr val="222222"/>
                </a:solidFill>
                <a:effectLst/>
                <a:latin typeface="Arial" panose="020B0604020202020204" pitchFamily="34" charset="0"/>
              </a:rPr>
              <a:t>司法权；权限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dict</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说，命令 </a:t>
            </a:r>
            <a:r>
              <a:rPr lang="en-US" altLang="zh-CN" b="0" i="0" dirty="0">
                <a:solidFill>
                  <a:srgbClr val="222222"/>
                </a:solidFill>
                <a:effectLst/>
                <a:latin typeface="Arial" panose="020B0604020202020204" pitchFamily="34" charset="0"/>
              </a:rPr>
              <a:t>+ ion </a:t>
            </a:r>
            <a:r>
              <a:rPr lang="zh-CN" altLang="en-US" b="0" i="0" dirty="0">
                <a:solidFill>
                  <a:srgbClr val="222222"/>
                </a:solidFill>
                <a:effectLst/>
                <a:latin typeface="Arial" panose="020B0604020202020204" pitchFamily="34" charset="0"/>
              </a:rPr>
              <a:t>表名词 → 法律的说法 → 司法权</a:t>
            </a:r>
          </a:p>
          <a:p>
            <a:endParaRPr lang="zh-CN" altLang="en-US" b="0" i="0" dirty="0">
              <a:solidFill>
                <a:srgbClr val="222222"/>
              </a:solidFill>
              <a:effectLst/>
              <a:latin typeface="Arial" panose="020B0604020202020204" pitchFamily="34" charset="0"/>
            </a:endParaRP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jurisprudence </a:t>
            </a:r>
            <a:r>
              <a:rPr lang="zh-CN" altLang="en-US" b="0" i="0" dirty="0">
                <a:solidFill>
                  <a:srgbClr val="222222"/>
                </a:solidFill>
                <a:effectLst/>
                <a:latin typeface="Arial" panose="020B0604020202020204" pitchFamily="34" charset="0"/>
              </a:rPr>
              <a:t>法学，法律学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prud</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小心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ence</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表行为 → 认真学法的行为 → 法律学</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the scientific study of law</a:t>
            </a:r>
          </a:p>
          <a:p>
            <a:r>
              <a:rPr lang="en-US" altLang="zh-CN" b="0" i="0" dirty="0">
                <a:solidFill>
                  <a:srgbClr val="222222"/>
                </a:solidFill>
                <a:effectLst/>
                <a:latin typeface="Arial" panose="020B0604020202020204" pitchFamily="34" charset="0"/>
              </a:rPr>
              <a:t>Jurisprudence is the study of law and the principles on which laws are based</a:t>
            </a:r>
          </a:p>
          <a:p>
            <a:r>
              <a:rPr lang="en-US" altLang="zh-CN" b="0" i="0" dirty="0">
                <a:solidFill>
                  <a:srgbClr val="222222"/>
                </a:solidFill>
                <a:effectLst/>
                <a:latin typeface="Arial" panose="020B0604020202020204" pitchFamily="34" charset="0"/>
              </a:rPr>
              <a:t>the branch of philosophy concerned with the law and the principles that lead courts to make the decisions they do</a:t>
            </a:r>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a professor of jurisprudence </a:t>
            </a:r>
            <a:r>
              <a:rPr lang="zh-CN" altLang="en-US" b="0" i="0" dirty="0">
                <a:solidFill>
                  <a:srgbClr val="222222"/>
                </a:solidFill>
                <a:effectLst/>
                <a:latin typeface="Arial" panose="020B0604020202020204" pitchFamily="34" charset="0"/>
              </a:rPr>
              <a:t>法学教授</a:t>
            </a:r>
          </a:p>
          <a:p>
            <a:r>
              <a:rPr lang="en-US" altLang="zh-CN" b="0" i="0" dirty="0">
                <a:solidFill>
                  <a:srgbClr val="222222"/>
                </a:solidFill>
                <a:effectLst/>
                <a:latin typeface="Arial" panose="020B0604020202020204" pitchFamily="34" charset="0"/>
              </a:rPr>
              <a:t>Study on Criminal Jurisprudence: Western Countries' Experience and China's Reality </a:t>
            </a:r>
            <a:r>
              <a:rPr lang="zh-CN" altLang="en-US" b="0" i="0" dirty="0">
                <a:solidFill>
                  <a:srgbClr val="222222"/>
                </a:solidFill>
                <a:effectLst/>
                <a:latin typeface="Arial" panose="020B0604020202020204" pitchFamily="34" charset="0"/>
              </a:rPr>
              <a:t>刑法学的西方经验与中国现实</a:t>
            </a:r>
          </a:p>
          <a:p>
            <a:r>
              <a:rPr lang="en-US" altLang="zh-CN" b="0" i="0" dirty="0">
                <a:solidFill>
                  <a:srgbClr val="222222"/>
                </a:solidFill>
                <a:effectLst/>
                <a:latin typeface="Arial" panose="020B0604020202020204" pitchFamily="34" charset="0"/>
              </a:rPr>
              <a:t>Legal methods and jurisprudence methods can interact and promote mutually. </a:t>
            </a:r>
            <a:r>
              <a:rPr lang="zh-CN" altLang="en-US" b="0" i="0" dirty="0">
                <a:solidFill>
                  <a:srgbClr val="222222"/>
                </a:solidFill>
                <a:effectLst/>
                <a:latin typeface="Arial" panose="020B0604020202020204" pitchFamily="34" charset="0"/>
              </a:rPr>
              <a:t>法律方法和法学方法在司法过程中相互影响、互相促进。</a:t>
            </a:r>
          </a:p>
          <a:p>
            <a:r>
              <a:rPr lang="en-US" altLang="zh-CN" b="0" i="0" dirty="0">
                <a:solidFill>
                  <a:srgbClr val="222222"/>
                </a:solidFill>
                <a:effectLst/>
                <a:latin typeface="Arial" panose="020B0604020202020204" pitchFamily="34" charset="0"/>
              </a:rPr>
              <a:t>The jurisprudence research between law and society </a:t>
            </a:r>
            <a:r>
              <a:rPr lang="zh-CN" altLang="en-US" b="0" i="0" dirty="0">
                <a:solidFill>
                  <a:srgbClr val="222222"/>
                </a:solidFill>
                <a:effectLst/>
                <a:latin typeface="Arial" panose="020B0604020202020204" pitchFamily="34" charset="0"/>
              </a:rPr>
              <a:t>关于法律与社会之间的法学研究</a:t>
            </a:r>
          </a:p>
          <a:p>
            <a:r>
              <a:rPr lang="en-US" altLang="zh-CN" b="0" i="0" dirty="0">
                <a:solidFill>
                  <a:srgbClr val="222222"/>
                </a:solidFill>
                <a:effectLst/>
                <a:latin typeface="Arial" panose="020B0604020202020204" pitchFamily="34" charset="0"/>
              </a:rPr>
              <a:t>Law Department of Peking University is an original place of Chinese modern jurisprudence. </a:t>
            </a:r>
            <a:r>
              <a:rPr lang="zh-CN" altLang="en-US" b="0" i="0" dirty="0">
                <a:solidFill>
                  <a:srgbClr val="222222"/>
                </a:solidFill>
                <a:effectLst/>
                <a:latin typeface="Arial" panose="020B0604020202020204" pitchFamily="34" charset="0"/>
              </a:rPr>
              <a:t>北京大学法律系是现代中国法学的发源地。</a:t>
            </a:r>
          </a:p>
          <a:p>
            <a:endParaRPr lang="zh-CN" altLang="en-US"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古罗马法谚：</a:t>
            </a:r>
            <a:r>
              <a:rPr lang="en-US" altLang="zh-CN" b="0" i="0" dirty="0">
                <a:solidFill>
                  <a:srgbClr val="222222"/>
                </a:solidFill>
                <a:effectLst/>
                <a:latin typeface="Arial" panose="020B0604020202020204" pitchFamily="34" charset="0"/>
              </a:rPr>
              <a:t>Fiat </a:t>
            </a:r>
            <a:r>
              <a:rPr lang="en-US" altLang="zh-CN" b="0" i="0" dirty="0" err="1">
                <a:solidFill>
                  <a:srgbClr val="222222"/>
                </a:solidFill>
                <a:effectLst/>
                <a:latin typeface="Arial" panose="020B0604020202020204" pitchFamily="34" charset="0"/>
              </a:rPr>
              <a:t>justitia</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ruat</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caelum</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为实现正义，哪怕天崩地裂</a:t>
            </a:r>
          </a:p>
          <a:p>
            <a:endParaRPr lang="zh-CN" altLang="en-US"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新中国成立以来的第一部保密工作的行政法规是</a:t>
            </a:r>
          </a:p>
          <a:p>
            <a:r>
              <a:rPr lang="en-US" altLang="zh-CN" dirty="0"/>
              <a:t>1951</a:t>
            </a:r>
            <a:r>
              <a:rPr lang="zh-CN" altLang="en-US" dirty="0"/>
              <a:t>年</a:t>
            </a:r>
            <a:r>
              <a:rPr lang="en-US" altLang="zh-CN" dirty="0"/>
              <a:t>6</a:t>
            </a:r>
            <a:r>
              <a:rPr lang="zh-CN" altLang="en-US" dirty="0"/>
              <a:t>月公布的</a:t>
            </a:r>
            <a:r>
              <a:rPr lang="en-US" altLang="zh-CN" dirty="0"/>
              <a:t>《</a:t>
            </a:r>
            <a:r>
              <a:rPr lang="zh-CN" altLang="en-US" dirty="0"/>
              <a:t>保守国家机密暂行条例</a:t>
            </a:r>
            <a:r>
              <a:rPr lang="en-US" altLang="zh-CN" dirty="0"/>
              <a:t>》</a:t>
            </a:r>
            <a:r>
              <a:rPr lang="zh-CN" altLang="en-US" dirty="0"/>
              <a:t>。该暂行条例于</a:t>
            </a:r>
            <a:r>
              <a:rPr lang="en-US" altLang="zh-CN" dirty="0"/>
              <a:t>1951</a:t>
            </a:r>
            <a:r>
              <a:rPr lang="zh-CN" altLang="en-US" dirty="0"/>
              <a:t>年</a:t>
            </a:r>
            <a:r>
              <a:rPr lang="en-US" altLang="zh-CN" dirty="0"/>
              <a:t>6</a:t>
            </a:r>
            <a:r>
              <a:rPr lang="zh-CN" altLang="en-US" dirty="0"/>
              <a:t>月</a:t>
            </a:r>
            <a:r>
              <a:rPr lang="en-US" altLang="zh-CN" dirty="0"/>
              <a:t>8</a:t>
            </a:r>
            <a:r>
              <a:rPr lang="zh-CN" altLang="en-US" dirty="0"/>
              <a:t>日由周恩来总理以中央人民政府政务院令的形式发布。这部暂行条例是此后三十多年我国保密工作的基本法规，对整个保密工作起了重要作用。</a:t>
            </a:r>
          </a:p>
          <a:p>
            <a:endParaRPr lang="zh-CN" altLang="en-US" dirty="0"/>
          </a:p>
          <a:p>
            <a:r>
              <a:rPr lang="en-US" altLang="zh-CN" dirty="0"/>
              <a:t>1988</a:t>
            </a:r>
            <a:r>
              <a:rPr lang="zh-CN" altLang="en-US" dirty="0"/>
              <a:t>年</a:t>
            </a:r>
            <a:r>
              <a:rPr lang="en-US" altLang="zh-CN" dirty="0"/>
              <a:t>9</a:t>
            </a:r>
            <a:r>
              <a:rPr lang="zh-CN" altLang="en-US" dirty="0"/>
              <a:t>月</a:t>
            </a:r>
            <a:r>
              <a:rPr lang="en-US" altLang="zh-CN" dirty="0"/>
              <a:t>5</a:t>
            </a:r>
            <a:r>
              <a:rPr lang="zh-CN" altLang="en-US" dirty="0"/>
              <a:t>日第七届全国人民代表大会常务委员会第三次会议通过</a:t>
            </a:r>
            <a:r>
              <a:rPr lang="en-US" altLang="zh-CN" dirty="0"/>
              <a:t>《</a:t>
            </a:r>
            <a:r>
              <a:rPr lang="zh-CN" altLang="en-US" dirty="0"/>
              <a:t>中华人民共和国保守国家秘密法</a:t>
            </a:r>
            <a:r>
              <a:rPr lang="en-US" altLang="zh-CN" dirty="0"/>
              <a:t>》</a:t>
            </a:r>
            <a:r>
              <a:rPr lang="zh-CN" altLang="en-US" dirty="0"/>
              <a:t>。该法是规范我国保密工作的专门法，是制定其他一切保密法规规章和具体保密制度的基本依据，在我国保密法律法规体系中起 着主导作用。本法自</a:t>
            </a:r>
            <a:r>
              <a:rPr lang="en-US" altLang="zh-CN" dirty="0"/>
              <a:t>1989</a:t>
            </a:r>
            <a:r>
              <a:rPr lang="zh-CN" altLang="en-US" dirty="0"/>
              <a:t>年</a:t>
            </a:r>
            <a:r>
              <a:rPr lang="en-US" altLang="zh-CN" dirty="0"/>
              <a:t>5</a:t>
            </a:r>
            <a:r>
              <a:rPr lang="zh-CN" altLang="en-US" dirty="0"/>
              <a:t>月</a:t>
            </a:r>
            <a:r>
              <a:rPr lang="en-US" altLang="zh-CN" dirty="0"/>
              <a:t>1</a:t>
            </a:r>
            <a:r>
              <a:rPr lang="zh-CN" altLang="en-US" dirty="0"/>
              <a:t>日起施行，</a:t>
            </a:r>
            <a:r>
              <a:rPr lang="en-US" altLang="zh-CN" dirty="0"/>
              <a:t>1951</a:t>
            </a:r>
            <a:r>
              <a:rPr lang="zh-CN" altLang="en-US" dirty="0"/>
              <a:t>年</a:t>
            </a:r>
            <a:r>
              <a:rPr lang="en-US" altLang="zh-CN" dirty="0"/>
              <a:t>6</a:t>
            </a:r>
            <a:r>
              <a:rPr lang="zh-CN" altLang="en-US" dirty="0"/>
              <a:t>月公布的</a:t>
            </a:r>
            <a:r>
              <a:rPr lang="en-US" altLang="zh-CN" dirty="0"/>
              <a:t>《</a:t>
            </a:r>
            <a:r>
              <a:rPr lang="zh-CN" altLang="en-US" dirty="0"/>
              <a:t>保守国家机密暂行条例</a:t>
            </a:r>
            <a:r>
              <a:rPr lang="en-US" altLang="zh-CN" dirty="0"/>
              <a:t>》</a:t>
            </a:r>
            <a:r>
              <a:rPr lang="zh-CN" altLang="en-US" dirty="0"/>
              <a:t>同时废止。</a:t>
            </a:r>
          </a:p>
          <a:p>
            <a:endParaRPr lang="zh-CN" altLang="en-US" dirty="0"/>
          </a:p>
          <a:p>
            <a:r>
              <a:rPr lang="en-US" altLang="zh-CN" dirty="0"/>
              <a:t>1995</a:t>
            </a:r>
            <a:r>
              <a:rPr lang="zh-CN" altLang="en-US" dirty="0"/>
              <a:t>年</a:t>
            </a:r>
            <a:r>
              <a:rPr lang="en-US" altLang="zh-CN" dirty="0"/>
              <a:t>12</a:t>
            </a:r>
            <a:r>
              <a:rPr lang="zh-CN" altLang="en-US" dirty="0"/>
              <a:t>月中央正式决定修改</a:t>
            </a:r>
            <a:r>
              <a:rPr lang="en-US" altLang="zh-CN" dirty="0"/>
              <a:t>《</a:t>
            </a:r>
            <a:r>
              <a:rPr lang="zh-CN" altLang="en-US" dirty="0"/>
              <a:t>保守国家秘密法</a:t>
            </a:r>
            <a:r>
              <a:rPr lang="en-US" altLang="zh-CN" dirty="0"/>
              <a:t>》</a:t>
            </a:r>
            <a:r>
              <a:rPr lang="zh-CN" altLang="en-US" dirty="0"/>
              <a:t>。根据中央决定，国家保密局于</a:t>
            </a:r>
          </a:p>
          <a:p>
            <a:endParaRPr lang="zh-CN" altLang="en-US" dirty="0"/>
          </a:p>
          <a:p>
            <a:r>
              <a:rPr lang="en-US" altLang="zh-CN" dirty="0"/>
              <a:t>1996</a:t>
            </a:r>
            <a:r>
              <a:rPr lang="zh-CN" altLang="en-US" dirty="0"/>
              <a:t>年</a:t>
            </a:r>
            <a:r>
              <a:rPr lang="en-US" altLang="zh-CN" dirty="0"/>
              <a:t>4</a:t>
            </a:r>
            <a:r>
              <a:rPr lang="zh-CN" altLang="en-US" dirty="0"/>
              <a:t>月启动</a:t>
            </a:r>
            <a:r>
              <a:rPr lang="en-US" altLang="zh-CN" dirty="0"/>
              <a:t>《</a:t>
            </a:r>
            <a:r>
              <a:rPr lang="zh-CN" altLang="en-US" dirty="0"/>
              <a:t>保守国家秘密法</a:t>
            </a:r>
            <a:r>
              <a:rPr lang="en-US" altLang="zh-CN" dirty="0"/>
              <a:t>》</a:t>
            </a:r>
            <a:r>
              <a:rPr lang="zh-CN" altLang="en-US" dirty="0"/>
              <a:t>修订工作。经过较长时间的调研、 论证和试点工作，国家保密局起草了修订方案，于</a:t>
            </a:r>
          </a:p>
          <a:p>
            <a:endParaRPr lang="zh-CN" altLang="en-US" dirty="0"/>
          </a:p>
          <a:p>
            <a:r>
              <a:rPr lang="en-US" altLang="zh-CN" dirty="0"/>
              <a:t>2003</a:t>
            </a:r>
            <a:r>
              <a:rPr lang="zh-CN" altLang="en-US" dirty="0"/>
              <a:t>年和</a:t>
            </a:r>
            <a:r>
              <a:rPr lang="en-US" altLang="zh-CN" dirty="0"/>
              <a:t>2006</a:t>
            </a:r>
            <a:r>
              <a:rPr lang="zh-CN" altLang="en-US" dirty="0"/>
              <a:t>年两次在全国 范围征求意见。在广泛听取有关专家学者、地方保密部门意见的基础上，经过几 次较大的修改，形成了修订草案，于</a:t>
            </a:r>
          </a:p>
          <a:p>
            <a:endParaRPr lang="zh-CN" altLang="en-US" dirty="0"/>
          </a:p>
          <a:p>
            <a:r>
              <a:rPr lang="en-US" altLang="zh-CN" dirty="0"/>
              <a:t>2007</a:t>
            </a:r>
            <a:r>
              <a:rPr lang="zh-CN" altLang="en-US" dirty="0"/>
              <a:t>年</a:t>
            </a:r>
            <a:r>
              <a:rPr lang="en-US" altLang="zh-CN" dirty="0"/>
              <a:t>12</a:t>
            </a:r>
            <a:r>
              <a:rPr lang="zh-CN" altLang="en-US" dirty="0"/>
              <a:t>月报国务院。</a:t>
            </a:r>
          </a:p>
          <a:p>
            <a:endParaRPr lang="zh-CN" altLang="en-US" dirty="0"/>
          </a:p>
          <a:p>
            <a:r>
              <a:rPr lang="en-US" altLang="zh-CN" dirty="0"/>
              <a:t>2008</a:t>
            </a:r>
            <a:r>
              <a:rPr lang="zh-CN" altLang="en-US" dirty="0"/>
              <a:t>年上半年，国务院法制办先后两次征求有关地区和部门的意见，并多次召开协调会，对修订草案作了进一步修改。</a:t>
            </a:r>
          </a:p>
          <a:p>
            <a:endParaRPr lang="zh-CN" altLang="en-US" dirty="0"/>
          </a:p>
          <a:p>
            <a:r>
              <a:rPr lang="en-US" altLang="zh-CN" dirty="0"/>
              <a:t>2008</a:t>
            </a:r>
            <a:r>
              <a:rPr lang="zh-CN" altLang="en-US" dirty="0"/>
              <a:t>年</a:t>
            </a:r>
            <a:r>
              <a:rPr lang="en-US" altLang="zh-CN" dirty="0"/>
              <a:t>7</a:t>
            </a:r>
            <a:r>
              <a:rPr lang="zh-CN" altLang="en-US" dirty="0"/>
              <a:t>月，全国人大内务司法委员会分别在华北、东北、 华中地区进行</a:t>
            </a:r>
            <a:r>
              <a:rPr lang="en-US" altLang="zh-CN" dirty="0"/>
              <a:t>《</a:t>
            </a:r>
            <a:r>
              <a:rPr lang="zh-CN" altLang="en-US" dirty="0"/>
              <a:t>保守国家秘密法</a:t>
            </a:r>
            <a:r>
              <a:rPr lang="en-US" altLang="zh-CN" dirty="0"/>
              <a:t>》</a:t>
            </a:r>
            <a:r>
              <a:rPr lang="zh-CN" altLang="en-US" dirty="0"/>
              <a:t>修订（立法）调研。</a:t>
            </a:r>
          </a:p>
          <a:p>
            <a:endParaRPr lang="zh-CN" altLang="en-US" dirty="0"/>
          </a:p>
          <a:p>
            <a:r>
              <a:rPr lang="en-US" altLang="zh-CN" dirty="0"/>
              <a:t>2009</a:t>
            </a:r>
            <a:r>
              <a:rPr lang="zh-CN" altLang="en-US" dirty="0"/>
              <a:t>年</a:t>
            </a:r>
            <a:r>
              <a:rPr lang="en-US" altLang="zh-CN" dirty="0"/>
              <a:t>4</a:t>
            </a:r>
            <a:r>
              <a:rPr lang="zh-CN" altLang="en-US" dirty="0"/>
              <a:t>月</a:t>
            </a:r>
            <a:r>
              <a:rPr lang="en-US" altLang="zh-CN" dirty="0"/>
              <a:t>1</a:t>
            </a:r>
            <a:r>
              <a:rPr lang="zh-CN" altLang="en-US" dirty="0"/>
              <a:t>日，</a:t>
            </a:r>
            <a:r>
              <a:rPr lang="en-US" altLang="zh-CN" dirty="0"/>
              <a:t>《</a:t>
            </a:r>
            <a:r>
              <a:rPr lang="zh-CN" altLang="en-US" dirty="0"/>
              <a:t>保守 国家秘密法</a:t>
            </a:r>
            <a:r>
              <a:rPr lang="en-US" altLang="zh-CN" dirty="0"/>
              <a:t>》</a:t>
            </a:r>
            <a:r>
              <a:rPr lang="zh-CN" altLang="en-US" dirty="0"/>
              <a:t>修订草案经国务院第</a:t>
            </a:r>
            <a:r>
              <a:rPr lang="en-US" altLang="zh-CN" dirty="0"/>
              <a:t>55</a:t>
            </a:r>
            <a:r>
              <a:rPr lang="zh-CN" altLang="en-US" dirty="0"/>
              <a:t>次常务会议讨论通过，提请全国人大常委 会审议。</a:t>
            </a:r>
          </a:p>
          <a:p>
            <a:endParaRPr lang="zh-CN" altLang="en-US" dirty="0"/>
          </a:p>
          <a:p>
            <a:r>
              <a:rPr lang="en-US" altLang="zh-CN" dirty="0"/>
              <a:t>2009</a:t>
            </a:r>
            <a:r>
              <a:rPr lang="zh-CN" altLang="en-US" dirty="0"/>
              <a:t>年</a:t>
            </a:r>
            <a:r>
              <a:rPr lang="en-US" altLang="zh-CN" dirty="0"/>
              <a:t>6</a:t>
            </a:r>
            <a:r>
              <a:rPr lang="zh-CN" altLang="en-US" dirty="0"/>
              <a:t>月十一届全国人大常委会第九次会议进行了第一次审议，</a:t>
            </a:r>
          </a:p>
          <a:p>
            <a:endParaRPr lang="zh-CN" altLang="en-US" dirty="0"/>
          </a:p>
          <a:p>
            <a:r>
              <a:rPr lang="en-US" altLang="zh-CN" dirty="0"/>
              <a:t>2010 </a:t>
            </a:r>
            <a:r>
              <a:rPr lang="zh-CN" altLang="en-US" dirty="0"/>
              <a:t>年</a:t>
            </a:r>
            <a:r>
              <a:rPr lang="en-US" altLang="zh-CN" dirty="0"/>
              <a:t>2</a:t>
            </a:r>
            <a:r>
              <a:rPr lang="zh-CN" altLang="en-US" dirty="0"/>
              <a:t>月全国人大常委会第十三次会议进行了第二次审议。期间，全国人大法律委 员会、全国人大常委会法制工作委员会根据常委会审议提出的意见，到有关省、 自治区、直辖市和部分保密资质单位进行了调研，对草案作了修改完善。</a:t>
            </a:r>
          </a:p>
          <a:p>
            <a:endParaRPr lang="zh-CN" altLang="en-US" dirty="0"/>
          </a:p>
          <a:p>
            <a:r>
              <a:rPr lang="en-US" altLang="zh-CN" dirty="0"/>
              <a:t>2010 </a:t>
            </a:r>
            <a:r>
              <a:rPr lang="zh-CN" altLang="en-US" dirty="0"/>
              <a:t>年</a:t>
            </a:r>
            <a:r>
              <a:rPr lang="en-US" altLang="zh-CN" dirty="0"/>
              <a:t>4</a:t>
            </a:r>
            <a:r>
              <a:rPr lang="zh-CN" altLang="en-US" dirty="0"/>
              <a:t>月</a:t>
            </a:r>
            <a:r>
              <a:rPr lang="en-US" altLang="zh-CN" dirty="0"/>
              <a:t>26</a:t>
            </a:r>
            <a:r>
              <a:rPr lang="zh-CN" altLang="en-US" dirty="0"/>
              <a:t>日至</a:t>
            </a:r>
            <a:r>
              <a:rPr lang="en-US" altLang="zh-CN" dirty="0"/>
              <a:t>29</a:t>
            </a:r>
            <a:r>
              <a:rPr lang="zh-CN" altLang="en-US" dirty="0"/>
              <a:t>日十一届全国人大常委会第十四次会议进行了第三次审议，</a:t>
            </a:r>
            <a:r>
              <a:rPr lang="en-US" altLang="zh-CN" dirty="0"/>
              <a:t>4</a:t>
            </a:r>
            <a:r>
              <a:rPr lang="zh-CN" altLang="en-US" dirty="0"/>
              <a:t>月</a:t>
            </a:r>
            <a:r>
              <a:rPr lang="en-US" altLang="zh-CN" dirty="0"/>
              <a:t>29</a:t>
            </a:r>
            <a:r>
              <a:rPr lang="zh-CN" altLang="en-US" dirty="0"/>
              <a:t>日下午，修订草案获得通过。</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75</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1988</a:t>
            </a:r>
            <a:r>
              <a:rPr lang="zh-CN" altLang="en-US" dirty="0"/>
              <a:t>年</a:t>
            </a:r>
            <a:r>
              <a:rPr lang="en-US" altLang="zh-CN" dirty="0"/>
              <a:t>9</a:t>
            </a:r>
            <a:r>
              <a:rPr lang="zh-CN" altLang="en-US" dirty="0"/>
              <a:t>月</a:t>
            </a:r>
            <a:r>
              <a:rPr lang="en-US" altLang="zh-CN" dirty="0"/>
              <a:t>5</a:t>
            </a:r>
            <a:r>
              <a:rPr lang="zh-CN" altLang="en-US" dirty="0"/>
              <a:t>日第七届全国人民代表大会常务委员会第三次会议通过</a:t>
            </a:r>
            <a:r>
              <a:rPr lang="en-US" altLang="zh-CN" dirty="0"/>
              <a:t>《</a:t>
            </a:r>
            <a:r>
              <a:rPr lang="zh-CN" altLang="en-US" dirty="0"/>
              <a:t>中华人民共和国保守国家秘密法</a:t>
            </a:r>
            <a:r>
              <a:rPr lang="en-US" altLang="zh-CN" dirty="0"/>
              <a:t>》</a:t>
            </a:r>
            <a:r>
              <a:rPr lang="zh-CN" altLang="en-US" dirty="0"/>
              <a:t>。该法是规范我国保密工作的专门法，是制定其他一切保密法规规章和具体保密制度的基本依据，在我国保密法律法规体系中起 着主导作用。本法自</a:t>
            </a:r>
            <a:r>
              <a:rPr lang="en-US" altLang="zh-CN" dirty="0"/>
              <a:t>1989</a:t>
            </a:r>
            <a:r>
              <a:rPr lang="zh-CN" altLang="en-US" dirty="0"/>
              <a:t>年</a:t>
            </a:r>
            <a:r>
              <a:rPr lang="en-US" altLang="zh-CN" dirty="0"/>
              <a:t>5</a:t>
            </a:r>
            <a:r>
              <a:rPr lang="zh-CN" altLang="en-US" dirty="0"/>
              <a:t>月</a:t>
            </a:r>
            <a:r>
              <a:rPr lang="en-US" altLang="zh-CN" dirty="0"/>
              <a:t>1</a:t>
            </a:r>
            <a:r>
              <a:rPr lang="zh-CN" altLang="en-US" dirty="0"/>
              <a:t>日起施行，</a:t>
            </a:r>
            <a:r>
              <a:rPr lang="en-US" altLang="zh-CN" dirty="0"/>
              <a:t>1951</a:t>
            </a:r>
            <a:r>
              <a:rPr lang="zh-CN" altLang="en-US" dirty="0"/>
              <a:t>年</a:t>
            </a:r>
            <a:r>
              <a:rPr lang="en-US" altLang="zh-CN" dirty="0"/>
              <a:t>6</a:t>
            </a:r>
            <a:r>
              <a:rPr lang="zh-CN" altLang="en-US" dirty="0"/>
              <a:t>月公布的</a:t>
            </a:r>
            <a:r>
              <a:rPr lang="en-US" altLang="zh-CN" dirty="0"/>
              <a:t>《</a:t>
            </a:r>
            <a:r>
              <a:rPr lang="zh-CN" altLang="en-US" dirty="0"/>
              <a:t>保守国家机密暂行条例</a:t>
            </a:r>
            <a:r>
              <a:rPr lang="en-US" altLang="zh-CN" dirty="0"/>
              <a:t>》</a:t>
            </a:r>
            <a:r>
              <a:rPr lang="zh-CN" altLang="en-US" dirty="0"/>
              <a:t>同时废止。</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76</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1995</a:t>
            </a:r>
            <a:r>
              <a:rPr lang="zh-CN" altLang="en-US" dirty="0"/>
              <a:t>年</a:t>
            </a:r>
            <a:r>
              <a:rPr lang="en-US" altLang="zh-CN" dirty="0"/>
              <a:t>12</a:t>
            </a:r>
            <a:r>
              <a:rPr lang="zh-CN" altLang="en-US" dirty="0"/>
              <a:t>月中央正式决定修改</a:t>
            </a:r>
            <a:r>
              <a:rPr lang="en-US" altLang="zh-CN" dirty="0"/>
              <a:t>《</a:t>
            </a:r>
            <a:r>
              <a:rPr lang="zh-CN" altLang="en-US" dirty="0"/>
              <a:t>保守国家秘密法</a:t>
            </a:r>
            <a:r>
              <a:rPr lang="en-US" altLang="zh-CN" dirty="0"/>
              <a:t>》</a:t>
            </a:r>
            <a:r>
              <a:rPr lang="zh-CN" altLang="en-US" dirty="0"/>
              <a:t>。根据中央决定，国家保密局于</a:t>
            </a:r>
          </a:p>
          <a:p>
            <a:endParaRPr lang="zh-CN" altLang="en-US" dirty="0"/>
          </a:p>
          <a:p>
            <a:r>
              <a:rPr lang="en-US" altLang="zh-CN" dirty="0"/>
              <a:t>1996</a:t>
            </a:r>
            <a:r>
              <a:rPr lang="zh-CN" altLang="en-US" dirty="0"/>
              <a:t>年</a:t>
            </a:r>
            <a:r>
              <a:rPr lang="en-US" altLang="zh-CN" dirty="0"/>
              <a:t>4</a:t>
            </a:r>
            <a:r>
              <a:rPr lang="zh-CN" altLang="en-US" dirty="0"/>
              <a:t>月启动</a:t>
            </a:r>
            <a:r>
              <a:rPr lang="en-US" altLang="zh-CN" dirty="0"/>
              <a:t>《</a:t>
            </a:r>
            <a:r>
              <a:rPr lang="zh-CN" altLang="en-US" dirty="0"/>
              <a:t>保守国家秘密法</a:t>
            </a:r>
            <a:r>
              <a:rPr lang="en-US" altLang="zh-CN" dirty="0"/>
              <a:t>》</a:t>
            </a:r>
            <a:r>
              <a:rPr lang="zh-CN" altLang="en-US" dirty="0"/>
              <a:t>修订工作。经过较长时间的调研、 论证和试点工作，国家保密局起草了修订方案，于</a:t>
            </a:r>
          </a:p>
          <a:p>
            <a:endParaRPr lang="zh-CN" altLang="en-US" dirty="0"/>
          </a:p>
          <a:p>
            <a:r>
              <a:rPr lang="en-US" altLang="zh-CN" dirty="0"/>
              <a:t>2003</a:t>
            </a:r>
            <a:r>
              <a:rPr lang="zh-CN" altLang="en-US" dirty="0"/>
              <a:t>年和</a:t>
            </a:r>
            <a:r>
              <a:rPr lang="en-US" altLang="zh-CN" dirty="0"/>
              <a:t>2006</a:t>
            </a:r>
            <a:r>
              <a:rPr lang="zh-CN" altLang="en-US" dirty="0"/>
              <a:t>年两次在全国 范围征求意见。在广泛听取有关专家学者、地方保密部门意见的基础上，经过几 次较大的修改，形成了修订草案，于</a:t>
            </a:r>
          </a:p>
          <a:p>
            <a:endParaRPr lang="zh-CN" altLang="en-US" dirty="0"/>
          </a:p>
          <a:p>
            <a:r>
              <a:rPr lang="en-US" altLang="zh-CN" dirty="0"/>
              <a:t>2007</a:t>
            </a:r>
            <a:r>
              <a:rPr lang="zh-CN" altLang="en-US" dirty="0"/>
              <a:t>年</a:t>
            </a:r>
            <a:r>
              <a:rPr lang="en-US" altLang="zh-CN" dirty="0"/>
              <a:t>12</a:t>
            </a:r>
            <a:r>
              <a:rPr lang="zh-CN" altLang="en-US" dirty="0"/>
              <a:t>月报国务院。</a:t>
            </a:r>
          </a:p>
          <a:p>
            <a:endParaRPr lang="zh-CN" altLang="en-US" dirty="0"/>
          </a:p>
          <a:p>
            <a:r>
              <a:rPr lang="en-US" altLang="zh-CN" dirty="0"/>
              <a:t>2008</a:t>
            </a:r>
            <a:r>
              <a:rPr lang="zh-CN" altLang="en-US" dirty="0"/>
              <a:t>年上半年，国务院法制办先后两次征求有关地区和部门的意见，并多次召开协调会，对修订草案作了进一步修改。</a:t>
            </a:r>
          </a:p>
          <a:p>
            <a:endParaRPr lang="zh-CN" altLang="en-US" dirty="0"/>
          </a:p>
          <a:p>
            <a:r>
              <a:rPr lang="en-US" altLang="zh-CN" dirty="0"/>
              <a:t>2008</a:t>
            </a:r>
            <a:r>
              <a:rPr lang="zh-CN" altLang="en-US" dirty="0"/>
              <a:t>年</a:t>
            </a:r>
            <a:r>
              <a:rPr lang="en-US" altLang="zh-CN" dirty="0"/>
              <a:t>7</a:t>
            </a:r>
            <a:r>
              <a:rPr lang="zh-CN" altLang="en-US" dirty="0"/>
              <a:t>月，全国人大内务司法委员会分别在华北、东北、 华中地区进行</a:t>
            </a:r>
            <a:r>
              <a:rPr lang="en-US" altLang="zh-CN" dirty="0"/>
              <a:t>《</a:t>
            </a:r>
            <a:r>
              <a:rPr lang="zh-CN" altLang="en-US" dirty="0"/>
              <a:t>保守国家秘密法</a:t>
            </a:r>
            <a:r>
              <a:rPr lang="en-US" altLang="zh-CN" dirty="0"/>
              <a:t>》</a:t>
            </a:r>
            <a:r>
              <a:rPr lang="zh-CN" altLang="en-US" dirty="0"/>
              <a:t>修订（立法）调研。</a:t>
            </a:r>
          </a:p>
          <a:p>
            <a:endParaRPr lang="zh-CN" altLang="en-US" dirty="0"/>
          </a:p>
          <a:p>
            <a:r>
              <a:rPr lang="en-US" altLang="zh-CN" dirty="0"/>
              <a:t>2009</a:t>
            </a:r>
            <a:r>
              <a:rPr lang="zh-CN" altLang="en-US" dirty="0"/>
              <a:t>年</a:t>
            </a:r>
            <a:r>
              <a:rPr lang="en-US" altLang="zh-CN" dirty="0"/>
              <a:t>4</a:t>
            </a:r>
            <a:r>
              <a:rPr lang="zh-CN" altLang="en-US" dirty="0"/>
              <a:t>月</a:t>
            </a:r>
            <a:r>
              <a:rPr lang="en-US" altLang="zh-CN" dirty="0"/>
              <a:t>1</a:t>
            </a:r>
            <a:r>
              <a:rPr lang="zh-CN" altLang="en-US" dirty="0"/>
              <a:t>日，</a:t>
            </a:r>
            <a:r>
              <a:rPr lang="en-US" altLang="zh-CN" dirty="0"/>
              <a:t>《</a:t>
            </a:r>
            <a:r>
              <a:rPr lang="zh-CN" altLang="en-US" dirty="0"/>
              <a:t>保守 国家秘密法</a:t>
            </a:r>
            <a:r>
              <a:rPr lang="en-US" altLang="zh-CN" dirty="0"/>
              <a:t>》</a:t>
            </a:r>
            <a:r>
              <a:rPr lang="zh-CN" altLang="en-US" dirty="0"/>
              <a:t>修订草案经国务院第</a:t>
            </a:r>
            <a:r>
              <a:rPr lang="en-US" altLang="zh-CN" dirty="0"/>
              <a:t>55</a:t>
            </a:r>
            <a:r>
              <a:rPr lang="zh-CN" altLang="en-US" dirty="0"/>
              <a:t>次常务会议讨论通过，提请全国人大常委 会审议。</a:t>
            </a:r>
          </a:p>
          <a:p>
            <a:endParaRPr lang="zh-CN" altLang="en-US" dirty="0"/>
          </a:p>
          <a:p>
            <a:r>
              <a:rPr lang="en-US" altLang="zh-CN" dirty="0"/>
              <a:t>2009</a:t>
            </a:r>
            <a:r>
              <a:rPr lang="zh-CN" altLang="en-US" dirty="0"/>
              <a:t>年</a:t>
            </a:r>
            <a:r>
              <a:rPr lang="en-US" altLang="zh-CN" dirty="0"/>
              <a:t>6</a:t>
            </a:r>
            <a:r>
              <a:rPr lang="zh-CN" altLang="en-US" dirty="0"/>
              <a:t>月十一届全国人大常委会第九次会议进行了第一次审议，</a:t>
            </a:r>
          </a:p>
          <a:p>
            <a:endParaRPr lang="zh-CN" altLang="en-US" dirty="0"/>
          </a:p>
          <a:p>
            <a:r>
              <a:rPr lang="en-US" altLang="zh-CN" dirty="0"/>
              <a:t>2010 </a:t>
            </a:r>
            <a:r>
              <a:rPr lang="zh-CN" altLang="en-US" dirty="0"/>
              <a:t>年</a:t>
            </a:r>
            <a:r>
              <a:rPr lang="en-US" altLang="zh-CN" dirty="0"/>
              <a:t>2</a:t>
            </a:r>
            <a:r>
              <a:rPr lang="zh-CN" altLang="en-US" dirty="0"/>
              <a:t>月全国人大常委会第十三次会议进行了第二次审议。期间，全国人大法律委 员会、全国人大常委会法制工作委员会根据常委会审议提出的意见，到有关省、 自治区、直辖市和部分保密资质单位进行了调研，对草案作了修改完善。</a:t>
            </a:r>
          </a:p>
          <a:p>
            <a:endParaRPr lang="zh-CN" altLang="en-US" dirty="0"/>
          </a:p>
          <a:p>
            <a:r>
              <a:rPr lang="en-US" altLang="zh-CN" dirty="0"/>
              <a:t>2010 </a:t>
            </a:r>
            <a:r>
              <a:rPr lang="zh-CN" altLang="en-US" dirty="0"/>
              <a:t>年</a:t>
            </a:r>
            <a:r>
              <a:rPr lang="en-US" altLang="zh-CN" dirty="0"/>
              <a:t>4</a:t>
            </a:r>
            <a:r>
              <a:rPr lang="zh-CN" altLang="en-US" dirty="0"/>
              <a:t>月</a:t>
            </a:r>
            <a:r>
              <a:rPr lang="en-US" altLang="zh-CN" dirty="0"/>
              <a:t>26</a:t>
            </a:r>
            <a:r>
              <a:rPr lang="zh-CN" altLang="en-US" dirty="0"/>
              <a:t>日至</a:t>
            </a:r>
            <a:r>
              <a:rPr lang="en-US" altLang="zh-CN" dirty="0"/>
              <a:t>29</a:t>
            </a:r>
            <a:r>
              <a:rPr lang="zh-CN" altLang="en-US" dirty="0"/>
              <a:t>日十一届全国人大常委会第十四次会议进行了第三次审议，</a:t>
            </a:r>
            <a:r>
              <a:rPr lang="en-US" altLang="zh-CN" dirty="0"/>
              <a:t>4</a:t>
            </a:r>
            <a:r>
              <a:rPr lang="zh-CN" altLang="en-US" dirty="0"/>
              <a:t>月</a:t>
            </a:r>
            <a:r>
              <a:rPr lang="en-US" altLang="zh-CN" dirty="0"/>
              <a:t>29</a:t>
            </a:r>
            <a:r>
              <a:rPr lang="zh-CN" altLang="en-US" dirty="0"/>
              <a:t>日下午，修订草案获得通过。</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1995</a:t>
            </a:r>
            <a:r>
              <a:rPr lang="zh-CN" altLang="en-US" dirty="0"/>
              <a:t>年</a:t>
            </a:r>
            <a:r>
              <a:rPr lang="en-US" altLang="zh-CN" dirty="0"/>
              <a:t>12</a:t>
            </a:r>
            <a:r>
              <a:rPr lang="zh-CN" altLang="en-US" dirty="0"/>
              <a:t>月中央正式决定修改</a:t>
            </a:r>
            <a:r>
              <a:rPr lang="en-US" altLang="zh-CN" dirty="0"/>
              <a:t>《</a:t>
            </a:r>
            <a:r>
              <a:rPr lang="zh-CN" altLang="en-US" dirty="0"/>
              <a:t>保守国家秘密法</a:t>
            </a:r>
            <a:r>
              <a:rPr lang="en-US" altLang="zh-CN" dirty="0"/>
              <a:t>》</a:t>
            </a:r>
            <a:r>
              <a:rPr lang="zh-CN" altLang="en-US" dirty="0"/>
              <a:t>。根据中央决定，国家保密局于</a:t>
            </a:r>
          </a:p>
          <a:p>
            <a:endParaRPr lang="zh-CN" altLang="en-US" dirty="0"/>
          </a:p>
          <a:p>
            <a:r>
              <a:rPr lang="en-US" altLang="zh-CN" dirty="0"/>
              <a:t>1996</a:t>
            </a:r>
            <a:r>
              <a:rPr lang="zh-CN" altLang="en-US" dirty="0"/>
              <a:t>年</a:t>
            </a:r>
            <a:r>
              <a:rPr lang="en-US" altLang="zh-CN" dirty="0"/>
              <a:t>4</a:t>
            </a:r>
            <a:r>
              <a:rPr lang="zh-CN" altLang="en-US" dirty="0"/>
              <a:t>月启动</a:t>
            </a:r>
            <a:r>
              <a:rPr lang="en-US" altLang="zh-CN" dirty="0"/>
              <a:t>《</a:t>
            </a:r>
            <a:r>
              <a:rPr lang="zh-CN" altLang="en-US" dirty="0"/>
              <a:t>保守国家秘密法</a:t>
            </a:r>
            <a:r>
              <a:rPr lang="en-US" altLang="zh-CN" dirty="0"/>
              <a:t>》</a:t>
            </a:r>
            <a:r>
              <a:rPr lang="zh-CN" altLang="en-US" dirty="0"/>
              <a:t>修订工作。经过较长时间的调研、 论证和试点工作，国家保密局起草了修订方案，于</a:t>
            </a:r>
          </a:p>
          <a:p>
            <a:endParaRPr lang="zh-CN" altLang="en-US" dirty="0"/>
          </a:p>
          <a:p>
            <a:r>
              <a:rPr lang="en-US" altLang="zh-CN" dirty="0"/>
              <a:t>2003</a:t>
            </a:r>
            <a:r>
              <a:rPr lang="zh-CN" altLang="en-US" dirty="0"/>
              <a:t>年和</a:t>
            </a:r>
            <a:r>
              <a:rPr lang="en-US" altLang="zh-CN" dirty="0"/>
              <a:t>2006</a:t>
            </a:r>
            <a:r>
              <a:rPr lang="zh-CN" altLang="en-US" dirty="0"/>
              <a:t>年两次在全国 范围征求意见。在广泛听取有关专家学者、地方保密部门意见的基础上，经过几 次较大的修改，形成了修订草案，于</a:t>
            </a:r>
          </a:p>
          <a:p>
            <a:endParaRPr lang="zh-CN" altLang="en-US" dirty="0"/>
          </a:p>
          <a:p>
            <a:r>
              <a:rPr lang="en-US" altLang="zh-CN" dirty="0"/>
              <a:t>2007</a:t>
            </a:r>
            <a:r>
              <a:rPr lang="zh-CN" altLang="en-US" dirty="0"/>
              <a:t>年</a:t>
            </a:r>
            <a:r>
              <a:rPr lang="en-US" altLang="zh-CN" dirty="0"/>
              <a:t>12</a:t>
            </a:r>
            <a:r>
              <a:rPr lang="zh-CN" altLang="en-US" dirty="0"/>
              <a:t>月报国务院。</a:t>
            </a:r>
          </a:p>
          <a:p>
            <a:endParaRPr lang="zh-CN" altLang="en-US" dirty="0"/>
          </a:p>
          <a:p>
            <a:r>
              <a:rPr lang="en-US" altLang="zh-CN" dirty="0"/>
              <a:t>2008</a:t>
            </a:r>
            <a:r>
              <a:rPr lang="zh-CN" altLang="en-US" dirty="0"/>
              <a:t>年上半年，国务院法制办先后两次征求有关地区和部门的意见，并多次召开协调会，对修订草案作了进一步修改。</a:t>
            </a:r>
          </a:p>
          <a:p>
            <a:endParaRPr lang="zh-CN" altLang="en-US" dirty="0"/>
          </a:p>
          <a:p>
            <a:r>
              <a:rPr lang="en-US" altLang="zh-CN" dirty="0"/>
              <a:t>2008</a:t>
            </a:r>
            <a:r>
              <a:rPr lang="zh-CN" altLang="en-US" dirty="0"/>
              <a:t>年</a:t>
            </a:r>
            <a:r>
              <a:rPr lang="en-US" altLang="zh-CN" dirty="0"/>
              <a:t>7</a:t>
            </a:r>
            <a:r>
              <a:rPr lang="zh-CN" altLang="en-US" dirty="0"/>
              <a:t>月，全国人大内务司法委员会分别在华北、东北、 华中地区进行</a:t>
            </a:r>
            <a:r>
              <a:rPr lang="en-US" altLang="zh-CN" dirty="0"/>
              <a:t>《</a:t>
            </a:r>
            <a:r>
              <a:rPr lang="zh-CN" altLang="en-US" dirty="0"/>
              <a:t>保守国家秘密法</a:t>
            </a:r>
            <a:r>
              <a:rPr lang="en-US" altLang="zh-CN" dirty="0"/>
              <a:t>》</a:t>
            </a:r>
            <a:r>
              <a:rPr lang="zh-CN" altLang="en-US" dirty="0"/>
              <a:t>修订（立法）调研。</a:t>
            </a:r>
          </a:p>
          <a:p>
            <a:endParaRPr lang="zh-CN" altLang="en-US" dirty="0"/>
          </a:p>
          <a:p>
            <a:r>
              <a:rPr lang="en-US" altLang="zh-CN" dirty="0"/>
              <a:t>2009</a:t>
            </a:r>
            <a:r>
              <a:rPr lang="zh-CN" altLang="en-US" dirty="0"/>
              <a:t>年</a:t>
            </a:r>
            <a:r>
              <a:rPr lang="en-US" altLang="zh-CN" dirty="0"/>
              <a:t>4</a:t>
            </a:r>
            <a:r>
              <a:rPr lang="zh-CN" altLang="en-US" dirty="0"/>
              <a:t>月</a:t>
            </a:r>
            <a:r>
              <a:rPr lang="en-US" altLang="zh-CN" dirty="0"/>
              <a:t>1</a:t>
            </a:r>
            <a:r>
              <a:rPr lang="zh-CN" altLang="en-US" dirty="0"/>
              <a:t>日，</a:t>
            </a:r>
            <a:r>
              <a:rPr lang="en-US" altLang="zh-CN" dirty="0"/>
              <a:t>《</a:t>
            </a:r>
            <a:r>
              <a:rPr lang="zh-CN" altLang="en-US" dirty="0"/>
              <a:t>保守 国家秘密法</a:t>
            </a:r>
            <a:r>
              <a:rPr lang="en-US" altLang="zh-CN" dirty="0"/>
              <a:t>》</a:t>
            </a:r>
            <a:r>
              <a:rPr lang="zh-CN" altLang="en-US" dirty="0"/>
              <a:t>修订草案经国务院第</a:t>
            </a:r>
            <a:r>
              <a:rPr lang="en-US" altLang="zh-CN" dirty="0"/>
              <a:t>55</a:t>
            </a:r>
            <a:r>
              <a:rPr lang="zh-CN" altLang="en-US" dirty="0"/>
              <a:t>次常务会议讨论通过，提请全国人大常委 会审议。</a:t>
            </a:r>
          </a:p>
          <a:p>
            <a:endParaRPr lang="zh-CN" altLang="en-US" dirty="0"/>
          </a:p>
          <a:p>
            <a:r>
              <a:rPr lang="en-US" altLang="zh-CN" dirty="0"/>
              <a:t>2009</a:t>
            </a:r>
            <a:r>
              <a:rPr lang="zh-CN" altLang="en-US" dirty="0"/>
              <a:t>年</a:t>
            </a:r>
            <a:r>
              <a:rPr lang="en-US" altLang="zh-CN" dirty="0"/>
              <a:t>6</a:t>
            </a:r>
            <a:r>
              <a:rPr lang="zh-CN" altLang="en-US" dirty="0"/>
              <a:t>月十一届全国人大常委会第九次会议进行了第一次审议，</a:t>
            </a:r>
          </a:p>
          <a:p>
            <a:endParaRPr lang="zh-CN" altLang="en-US" dirty="0"/>
          </a:p>
          <a:p>
            <a:r>
              <a:rPr lang="en-US" altLang="zh-CN" dirty="0"/>
              <a:t>2010 </a:t>
            </a:r>
            <a:r>
              <a:rPr lang="zh-CN" altLang="en-US" dirty="0"/>
              <a:t>年</a:t>
            </a:r>
            <a:r>
              <a:rPr lang="en-US" altLang="zh-CN" dirty="0"/>
              <a:t>2</a:t>
            </a:r>
            <a:r>
              <a:rPr lang="zh-CN" altLang="en-US" dirty="0"/>
              <a:t>月全国人大常委会第十三次会议进行了第二次审议。期间，全国人大法律委 员会、全国人大常委会法制工作委员会根据常委会审议提出的意见，到有关省、 自治区、直辖市和部分保密资质单位进行了调研，对草案作了修改完善。</a:t>
            </a:r>
          </a:p>
          <a:p>
            <a:endParaRPr lang="zh-CN" altLang="en-US" dirty="0"/>
          </a:p>
          <a:p>
            <a:r>
              <a:rPr lang="en-US" altLang="zh-CN" dirty="0"/>
              <a:t>2010 </a:t>
            </a:r>
            <a:r>
              <a:rPr lang="zh-CN" altLang="en-US" dirty="0"/>
              <a:t>年</a:t>
            </a:r>
            <a:r>
              <a:rPr lang="en-US" altLang="zh-CN" dirty="0"/>
              <a:t>4</a:t>
            </a:r>
            <a:r>
              <a:rPr lang="zh-CN" altLang="en-US" dirty="0"/>
              <a:t>月</a:t>
            </a:r>
            <a:r>
              <a:rPr lang="en-US" altLang="zh-CN" dirty="0"/>
              <a:t>26</a:t>
            </a:r>
            <a:r>
              <a:rPr lang="zh-CN" altLang="en-US" dirty="0"/>
              <a:t>日至</a:t>
            </a:r>
            <a:r>
              <a:rPr lang="en-US" altLang="zh-CN" dirty="0"/>
              <a:t>29</a:t>
            </a:r>
            <a:r>
              <a:rPr lang="zh-CN" altLang="en-US" dirty="0"/>
              <a:t>日十一届全国人大常委会第十四次会议进行了第三次审议，</a:t>
            </a:r>
            <a:r>
              <a:rPr lang="en-US" altLang="zh-CN" dirty="0"/>
              <a:t>4</a:t>
            </a:r>
            <a:r>
              <a:rPr lang="zh-CN" altLang="en-US" dirty="0"/>
              <a:t>月</a:t>
            </a:r>
            <a:r>
              <a:rPr lang="en-US" altLang="zh-CN" dirty="0"/>
              <a:t>29</a:t>
            </a:r>
            <a:r>
              <a:rPr lang="zh-CN" altLang="en-US" dirty="0"/>
              <a:t>日下午，修订草案获得通过。</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78</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charset="-122"/>
                <a:cs typeface="Times New Roman" panose="02020603050405020304" pitchFamily="18" charset="0"/>
              </a:rPr>
              <a:t>2020</a:t>
            </a:r>
            <a:r>
              <a:rPr lang="zh-CN" altLang="en-US" sz="1800" dirty="0">
                <a:effectLst/>
                <a:latin typeface="等线" panose="02010600030101010101" charset="-122"/>
                <a:cs typeface="Times New Roman" panose="02020603050405020304" pitchFamily="18" charset="0"/>
              </a:rPr>
              <a:t>年 </a:t>
            </a:r>
            <a:r>
              <a:rPr lang="en-US" altLang="zh-CN" sz="1800" dirty="0" err="1">
                <a:effectLst/>
                <a:latin typeface="等线" panose="02010600030101010101" charset="-122"/>
                <a:cs typeface="Times New Roman" panose="02020603050405020304" pitchFamily="18" charset="0"/>
              </a:rPr>
              <a:t>国家秘密解密暂行办法</a:t>
            </a:r>
            <a:endParaRPr lang="en-US" altLang="zh-CN" sz="1800" dirty="0">
              <a:effectLst/>
              <a:latin typeface="等线" panose="02010600030101010101" charset="-122"/>
              <a:cs typeface="Times New Roman" panose="02020603050405020304" pitchFamily="18" charset="0"/>
            </a:endParaRPr>
          </a:p>
          <a:p>
            <a:r>
              <a:rPr lang="en-US" altLang="zh-CN" sz="1200" dirty="0">
                <a:effectLst/>
                <a:latin typeface="等线" panose="02010600030101010101" charset="-122"/>
                <a:cs typeface="Times New Roman" panose="02020603050405020304" pitchFamily="18" charset="0"/>
              </a:rPr>
              <a:t>2020</a:t>
            </a:r>
            <a:r>
              <a:rPr lang="zh-CN" altLang="en-US" sz="1200" dirty="0">
                <a:effectLst/>
                <a:latin typeface="等线" panose="02010600030101010101" charset="-122"/>
                <a:cs typeface="Times New Roman" panose="02020603050405020304" pitchFamily="18" charset="0"/>
              </a:rPr>
              <a:t>年 国家秘密载体印制资质管理办法</a:t>
            </a:r>
            <a:endParaRPr lang="en-US" altLang="zh-CN" sz="1200" dirty="0">
              <a:effectLst/>
              <a:latin typeface="等线" panose="02010600030101010101" charset="-122"/>
              <a:cs typeface="Times New Roman" panose="02020603050405020304" pitchFamily="18" charset="0"/>
            </a:endParaRPr>
          </a:p>
          <a:p>
            <a:r>
              <a:rPr lang="en-US" altLang="zh-CN" dirty="0"/>
              <a:t>2020</a:t>
            </a:r>
            <a:r>
              <a:rPr lang="zh-CN" altLang="en-US" dirty="0"/>
              <a:t>年 涉密信息系统集成资质管理办法</a:t>
            </a:r>
            <a:endParaRPr lang="en-US" altLang="zh-CN" dirty="0"/>
          </a:p>
          <a:p>
            <a:r>
              <a:rPr lang="en-US" altLang="zh-CN" dirty="0"/>
              <a:t>2023</a:t>
            </a:r>
            <a:r>
              <a:rPr lang="zh-CN" altLang="en-US" dirty="0"/>
              <a:t>年 派生国家秘密定密管理暂行办法</a:t>
            </a:r>
            <a:endParaRPr lang="en-US" altLang="zh-CN" dirty="0"/>
          </a:p>
          <a:p>
            <a:endParaRPr lang="en-US" altLang="zh-CN" dirty="0"/>
          </a:p>
          <a:p>
            <a:endParaRPr lang="en-US" altLang="zh-CN" dirty="0"/>
          </a:p>
          <a:p>
            <a:endParaRPr lang="en-US" altLang="zh-CN" dirty="0"/>
          </a:p>
          <a:p>
            <a:r>
              <a:rPr lang="zh-CN" altLang="en-US" dirty="0"/>
              <a:t>根本大法</a:t>
            </a:r>
            <a:r>
              <a:rPr lang="en-US" altLang="zh-CN" dirty="0"/>
              <a:t>	</a:t>
            </a:r>
            <a:r>
              <a:rPr lang="zh-CN" altLang="en-US" dirty="0"/>
              <a:t>宪法</a:t>
            </a:r>
            <a:endParaRPr lang="en-US" altLang="zh-CN" dirty="0"/>
          </a:p>
          <a:p>
            <a:r>
              <a:rPr lang="zh-CN" altLang="en-US" dirty="0"/>
              <a:t>基本法律</a:t>
            </a:r>
            <a:r>
              <a:rPr lang="en-US" altLang="zh-CN" dirty="0"/>
              <a:t>	</a:t>
            </a:r>
            <a:r>
              <a:rPr lang="zh-CN" altLang="en-US" dirty="0"/>
              <a:t>保密法</a:t>
            </a:r>
            <a:r>
              <a:rPr lang="en-US" altLang="zh-CN" dirty="0"/>
              <a:t>2024</a:t>
            </a:r>
          </a:p>
          <a:p>
            <a:r>
              <a:rPr lang="zh-CN" altLang="en-US" dirty="0"/>
              <a:t>行政法规</a:t>
            </a:r>
            <a:r>
              <a:rPr lang="en-US" altLang="zh-CN" dirty="0"/>
              <a:t>	</a:t>
            </a:r>
            <a:r>
              <a:rPr lang="zh-CN" altLang="en-US" dirty="0"/>
              <a:t>实施条例</a:t>
            </a:r>
            <a:r>
              <a:rPr lang="en-US" altLang="zh-CN" dirty="0"/>
              <a:t>2024</a:t>
            </a:r>
          </a:p>
          <a:p>
            <a:r>
              <a:rPr lang="zh-CN" altLang="en-US" dirty="0"/>
              <a:t>地方行政法规</a:t>
            </a:r>
            <a:r>
              <a:rPr lang="en-US" altLang="zh-CN" dirty="0"/>
              <a:t>	</a:t>
            </a:r>
            <a:r>
              <a:rPr lang="zh-CN" altLang="en-US" dirty="0"/>
              <a:t>北京市保守国家秘密条例</a:t>
            </a:r>
            <a:endParaRPr lang="en-US" altLang="zh-CN" dirty="0"/>
          </a:p>
          <a:p>
            <a:r>
              <a:rPr lang="zh-CN" altLang="en-US" dirty="0"/>
              <a:t>部门规章</a:t>
            </a:r>
            <a:r>
              <a:rPr lang="en-US" altLang="zh-CN" dirty="0"/>
              <a:t>	</a:t>
            </a:r>
            <a:r>
              <a:rPr lang="zh-CN" altLang="en-US" dirty="0"/>
              <a:t>保密事项范围</a:t>
            </a:r>
            <a:r>
              <a:rPr lang="en-US" altLang="zh-CN" dirty="0"/>
              <a:t>2017</a:t>
            </a:r>
          </a:p>
          <a:p>
            <a:r>
              <a:rPr lang="en-US" altLang="zh-CN" dirty="0"/>
              <a:t>	</a:t>
            </a:r>
            <a:r>
              <a:rPr lang="zh-CN" altLang="en-US" dirty="0"/>
              <a:t>定密暂行规定</a:t>
            </a:r>
            <a:r>
              <a:rPr lang="en-US" altLang="zh-CN" dirty="0"/>
              <a:t>2014</a:t>
            </a:r>
          </a:p>
          <a:p>
            <a:r>
              <a:rPr lang="en-US" altLang="zh-CN" dirty="0"/>
              <a:t>	</a:t>
            </a:r>
            <a:r>
              <a:rPr lang="zh-CN" altLang="en-US" dirty="0"/>
              <a:t>派生定密</a:t>
            </a:r>
            <a:r>
              <a:rPr lang="en-US" altLang="zh-CN" dirty="0"/>
              <a:t>2023</a:t>
            </a:r>
          </a:p>
          <a:p>
            <a:r>
              <a:rPr lang="en-US" altLang="zh-CN" dirty="0"/>
              <a:t>	</a:t>
            </a:r>
            <a:r>
              <a:rPr lang="zh-CN" altLang="en-US" dirty="0"/>
              <a:t>密级鉴定</a:t>
            </a:r>
            <a:r>
              <a:rPr lang="en-US" altLang="zh-CN" dirty="0"/>
              <a:t>2021</a:t>
            </a:r>
          </a:p>
          <a:p>
            <a:r>
              <a:rPr lang="en-US" altLang="zh-CN" dirty="0"/>
              <a:t>	</a:t>
            </a:r>
            <a:r>
              <a:rPr lang="zh-CN" altLang="en-US" dirty="0"/>
              <a:t>载体管理</a:t>
            </a:r>
            <a:r>
              <a:rPr lang="en-US" altLang="zh-CN" dirty="0"/>
              <a:t>2000</a:t>
            </a:r>
          </a:p>
          <a:p>
            <a:r>
              <a:rPr lang="en-US" altLang="zh-CN" dirty="0"/>
              <a:t>	</a:t>
            </a:r>
            <a:r>
              <a:rPr lang="zh-CN" altLang="en-US" dirty="0"/>
              <a:t>载体印制</a:t>
            </a:r>
            <a:r>
              <a:rPr lang="en-US" altLang="zh-CN" dirty="0"/>
              <a:t>2020</a:t>
            </a:r>
          </a:p>
          <a:p>
            <a:r>
              <a:rPr lang="en-US" altLang="zh-CN" dirty="0"/>
              <a:t>	</a:t>
            </a:r>
            <a:r>
              <a:rPr lang="zh-CN" altLang="en-US" dirty="0"/>
              <a:t>载体销毁</a:t>
            </a:r>
            <a:r>
              <a:rPr lang="en-US" altLang="zh-CN" dirty="0"/>
              <a:t>2001</a:t>
            </a:r>
          </a:p>
          <a:p>
            <a:r>
              <a:rPr lang="en-US" altLang="zh-CN" dirty="0"/>
              <a:t>	</a:t>
            </a:r>
            <a:r>
              <a:rPr lang="zh-CN" altLang="en-US" dirty="0"/>
              <a:t>涉密信息系统</a:t>
            </a:r>
            <a:r>
              <a:rPr lang="en-US" altLang="zh-CN" dirty="0"/>
              <a:t>2020</a:t>
            </a:r>
          </a:p>
          <a:p>
            <a:r>
              <a:rPr lang="en-US" altLang="zh-CN" dirty="0"/>
              <a:t>	</a:t>
            </a:r>
            <a:r>
              <a:rPr lang="zh-CN" altLang="en-US" dirty="0"/>
              <a:t>案件查处</a:t>
            </a:r>
            <a:r>
              <a:rPr lang="en-US" altLang="zh-CN" dirty="0"/>
              <a:t>2017</a:t>
            </a:r>
          </a:p>
          <a:p>
            <a:r>
              <a:rPr lang="zh-CN" altLang="en-US" dirty="0"/>
              <a:t>政府规章</a:t>
            </a:r>
            <a:r>
              <a:rPr lang="en-US" altLang="zh-CN" dirty="0"/>
              <a:t>	</a:t>
            </a:r>
          </a:p>
          <a:p>
            <a:r>
              <a:rPr lang="zh-CN" altLang="en-US" dirty="0"/>
              <a:t>国家标准</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79</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80</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西方法学的滥觞可以追溯到古希腊、古罗马时期，经过中世纪的发展，近代以来演变为自然法学、分析法学、社会法学“三足鼎立”的格局</a:t>
            </a:r>
            <a:endParaRPr lang="en-US" altLang="zh-CN" dirty="0"/>
          </a:p>
          <a:p>
            <a:endParaRPr lang="en-US" altLang="zh-CN" dirty="0"/>
          </a:p>
          <a:p>
            <a:r>
              <a:rPr lang="zh-CN" altLang="en-US" dirty="0"/>
              <a:t>关于法学的定义，不同的法学流派有不同的定义，众说纷纭，莫衷一是。其实，</a:t>
            </a:r>
          </a:p>
          <a:p>
            <a:r>
              <a:rPr lang="zh-CN" altLang="en-US" dirty="0"/>
              <a:t>早在古罗马时期，“五大法学家之一”的盖尤斯曾给“法学”下过一个经典定义</a:t>
            </a:r>
            <a:r>
              <a:rPr lang="en-US" altLang="zh-CN" dirty="0"/>
              <a:t>:“</a:t>
            </a:r>
            <a:r>
              <a:rPr lang="zh-CN" altLang="en-US" dirty="0"/>
              <a:t>法学是关于神和人的事物的知识</a:t>
            </a:r>
            <a:r>
              <a:rPr lang="en-US" altLang="zh-CN" dirty="0"/>
              <a:t>;</a:t>
            </a:r>
            <a:r>
              <a:rPr lang="zh-CN" altLang="en-US" dirty="0"/>
              <a:t>是关于正义和非正义的科学。”</a:t>
            </a:r>
            <a:endParaRPr lang="en-US" altLang="zh-CN" dirty="0"/>
          </a:p>
          <a:p>
            <a:endParaRPr lang="en-US" altLang="zh-CN" dirty="0"/>
          </a:p>
          <a:p>
            <a:r>
              <a:rPr lang="zh-CN" altLang="en-US" dirty="0"/>
              <a:t>西方法学史上有一个经典案例，展示了三大流派的区别</a:t>
            </a:r>
            <a:r>
              <a:rPr lang="en-US" altLang="zh-CN" dirty="0"/>
              <a:t>:</a:t>
            </a:r>
          </a:p>
          <a:p>
            <a:r>
              <a:rPr lang="zh-CN" altLang="en-US" dirty="0"/>
              <a:t>一个</a:t>
            </a:r>
            <a:r>
              <a:rPr lang="en-US" altLang="zh-CN" dirty="0"/>
              <a:t>4</a:t>
            </a:r>
            <a:r>
              <a:rPr lang="zh-CN" altLang="en-US" dirty="0"/>
              <a:t>人探险队在一个山洞里考察时，山石突然崩塌，堵住了洞口。</a:t>
            </a:r>
          </a:p>
          <a:p>
            <a:r>
              <a:rPr lang="zh-CN" altLang="en-US" dirty="0"/>
              <a:t>探险队用手机向外界联系，地质学家和生物学家马上赶来。</a:t>
            </a:r>
          </a:p>
          <a:p>
            <a:r>
              <a:rPr lang="zh-CN" altLang="en-US" dirty="0"/>
              <a:t>经测算，地质学家告诉被困人员，打开洞口需要</a:t>
            </a:r>
            <a:r>
              <a:rPr lang="en-US" altLang="zh-CN" dirty="0"/>
              <a:t>10</a:t>
            </a:r>
            <a:r>
              <a:rPr lang="zh-CN" altLang="en-US" dirty="0"/>
              <a:t>天时间。</a:t>
            </a:r>
          </a:p>
          <a:p>
            <a:r>
              <a:rPr lang="zh-CN" altLang="en-US" dirty="0"/>
              <a:t>被困人员又问洞外的生物学家，说他们没带任何食物，能活多少天</a:t>
            </a:r>
            <a:r>
              <a:rPr lang="en-US" altLang="zh-CN" dirty="0"/>
              <a:t>?</a:t>
            </a:r>
          </a:p>
          <a:p>
            <a:r>
              <a:rPr lang="zh-CN" altLang="en-US" dirty="0"/>
              <a:t>生物学家回答说，最多</a:t>
            </a:r>
            <a:r>
              <a:rPr lang="en-US" altLang="zh-CN" dirty="0"/>
              <a:t>7</a:t>
            </a:r>
            <a:r>
              <a:rPr lang="zh-CN" altLang="en-US" dirty="0"/>
              <a:t>天。</a:t>
            </a:r>
          </a:p>
          <a:p>
            <a:r>
              <a:rPr lang="zh-CN" altLang="en-US" dirty="0"/>
              <a:t>洞里的人又问，如果杀死其中的一个人其他</a:t>
            </a:r>
            <a:r>
              <a:rPr lang="en-US" altLang="zh-CN" dirty="0"/>
              <a:t>3</a:t>
            </a:r>
            <a:r>
              <a:rPr lang="zh-CN" altLang="en-US" dirty="0"/>
              <a:t>个人吃死者的肉，能够活到洞口被打开吗</a:t>
            </a:r>
            <a:r>
              <a:rPr lang="en-US" altLang="zh-CN" dirty="0"/>
              <a:t>?</a:t>
            </a:r>
          </a:p>
          <a:p>
            <a:r>
              <a:rPr lang="zh-CN" altLang="en-US" dirty="0"/>
              <a:t>生物学家极不情愿地说“能”。</a:t>
            </a:r>
          </a:p>
          <a:p>
            <a:r>
              <a:rPr lang="zh-CN" altLang="en-US" dirty="0"/>
              <a:t>这以后，洞里面的人就再也没有和外面的人联系。</a:t>
            </a:r>
          </a:p>
          <a:p>
            <a:r>
              <a:rPr lang="zh-CN" altLang="en-US" dirty="0"/>
              <a:t>到第 </a:t>
            </a:r>
            <a:r>
              <a:rPr lang="en-US" altLang="zh-CN" dirty="0"/>
              <a:t>10</a:t>
            </a:r>
            <a:r>
              <a:rPr lang="zh-CN" altLang="en-US" dirty="0"/>
              <a:t>天，洞口被打开了，有</a:t>
            </a:r>
            <a:r>
              <a:rPr lang="en-US" altLang="zh-CN" dirty="0"/>
              <a:t>3</a:t>
            </a:r>
            <a:r>
              <a:rPr lang="zh-CN" altLang="en-US" dirty="0"/>
              <a:t>个人还活着，原来，这</a:t>
            </a:r>
            <a:r>
              <a:rPr lang="en-US" altLang="zh-CN" dirty="0"/>
              <a:t>4</a:t>
            </a:r>
            <a:r>
              <a:rPr lang="zh-CN" altLang="en-US" dirty="0"/>
              <a:t>个人在洞里进行了抓阄，</a:t>
            </a:r>
            <a:r>
              <a:rPr lang="en-US" altLang="zh-CN" dirty="0"/>
              <a:t>3</a:t>
            </a:r>
            <a:r>
              <a:rPr lang="zh-CN" altLang="en-US" dirty="0"/>
              <a:t>个幸运者将抽到那个死签的人杀死并把他的肉给吃了。</a:t>
            </a:r>
          </a:p>
          <a:p>
            <a:r>
              <a:rPr lang="zh-CN" altLang="en-US" dirty="0"/>
              <a:t>这</a:t>
            </a:r>
            <a:r>
              <a:rPr lang="en-US" altLang="zh-CN" dirty="0"/>
              <a:t>3</a:t>
            </a:r>
            <a:r>
              <a:rPr lang="zh-CN" altLang="en-US" dirty="0"/>
              <a:t>个人身体恢复后，被送上了法庭，几个不同派别的法官展开了激烈的争论。</a:t>
            </a:r>
          </a:p>
          <a:p>
            <a:r>
              <a:rPr lang="zh-CN" altLang="en-US" dirty="0"/>
              <a:t>自然法学派的法官认为，探险人员被困在山洞里，与外界隔绝，不应该再适用人类社会的法律，而应该根据自然界物竞天择、适者生存的法则，也就是说他们吃掉同伴和我们平时吃掉其他动物一样，不应该问罪。</a:t>
            </a:r>
          </a:p>
          <a:p>
            <a:r>
              <a:rPr lang="zh-CN" altLang="en-US" dirty="0"/>
              <a:t>分析法学派的法官认为，司法应严格遵循法律条文，不应有特例，只要是故意杀人，就应该问罪。</a:t>
            </a:r>
          </a:p>
          <a:p>
            <a:r>
              <a:rPr lang="zh-CN" altLang="en-US" dirty="0"/>
              <a:t>社会法学派的法官则认为，这个案子应该听听社会民众的意见，不妨搞一个民意调查，看看大多数人的意见是怎样的。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81</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西方法学史上有一个经典案例，展示了三大流派的区别</a:t>
            </a:r>
            <a:r>
              <a:rPr lang="en-US" altLang="zh-CN" dirty="0"/>
              <a:t>:</a:t>
            </a:r>
          </a:p>
          <a:p>
            <a:r>
              <a:rPr lang="zh-CN" altLang="en-US" dirty="0"/>
              <a:t>一个</a:t>
            </a:r>
            <a:r>
              <a:rPr lang="en-US" altLang="zh-CN" dirty="0"/>
              <a:t>4</a:t>
            </a:r>
            <a:r>
              <a:rPr lang="zh-CN" altLang="en-US" dirty="0"/>
              <a:t>人探险队在一个山洞里考察时，山石突然崩塌，堵住了洞口。</a:t>
            </a:r>
          </a:p>
          <a:p>
            <a:r>
              <a:rPr lang="zh-CN" altLang="en-US" dirty="0"/>
              <a:t>探险队用手机向外界联系，地质学家和生物学家马上赶来。</a:t>
            </a:r>
          </a:p>
          <a:p>
            <a:r>
              <a:rPr lang="zh-CN" altLang="en-US" dirty="0"/>
              <a:t>经测算，地质学家告诉被困人员，打开洞口需要</a:t>
            </a:r>
            <a:r>
              <a:rPr lang="en-US" altLang="zh-CN" dirty="0"/>
              <a:t>10</a:t>
            </a:r>
            <a:r>
              <a:rPr lang="zh-CN" altLang="en-US" dirty="0"/>
              <a:t>天时间。</a:t>
            </a:r>
          </a:p>
          <a:p>
            <a:r>
              <a:rPr lang="zh-CN" altLang="en-US" dirty="0"/>
              <a:t>被困人员又问洞外的生物学家，说他们没带任何食物，能活多少天</a:t>
            </a:r>
            <a:r>
              <a:rPr lang="en-US" altLang="zh-CN" dirty="0"/>
              <a:t>?</a:t>
            </a:r>
          </a:p>
          <a:p>
            <a:r>
              <a:rPr lang="zh-CN" altLang="en-US" dirty="0"/>
              <a:t>生物学家回答说，最多</a:t>
            </a:r>
            <a:r>
              <a:rPr lang="en-US" altLang="zh-CN" dirty="0"/>
              <a:t>7</a:t>
            </a:r>
            <a:r>
              <a:rPr lang="zh-CN" altLang="en-US" dirty="0"/>
              <a:t>天。</a:t>
            </a:r>
          </a:p>
          <a:p>
            <a:r>
              <a:rPr lang="zh-CN" altLang="en-US" dirty="0"/>
              <a:t>洞里的人又问，如果杀死其中的一个人其他</a:t>
            </a:r>
            <a:r>
              <a:rPr lang="en-US" altLang="zh-CN" dirty="0"/>
              <a:t>3</a:t>
            </a:r>
            <a:r>
              <a:rPr lang="zh-CN" altLang="en-US" dirty="0"/>
              <a:t>个人吃死者的肉，能够活到洞口被打开吗</a:t>
            </a:r>
            <a:r>
              <a:rPr lang="en-US" altLang="zh-CN" dirty="0"/>
              <a:t>?</a:t>
            </a:r>
          </a:p>
          <a:p>
            <a:r>
              <a:rPr lang="zh-CN" altLang="en-US" dirty="0"/>
              <a:t>生物学家极不情愿地说“能”。</a:t>
            </a:r>
          </a:p>
          <a:p>
            <a:r>
              <a:rPr lang="zh-CN" altLang="en-US" dirty="0"/>
              <a:t>这以后，洞里面的人就再也没有和外面的人联系。</a:t>
            </a:r>
          </a:p>
          <a:p>
            <a:r>
              <a:rPr lang="zh-CN" altLang="en-US" dirty="0"/>
              <a:t>到第 </a:t>
            </a:r>
            <a:r>
              <a:rPr lang="en-US" altLang="zh-CN" dirty="0"/>
              <a:t>10</a:t>
            </a:r>
            <a:r>
              <a:rPr lang="zh-CN" altLang="en-US" dirty="0"/>
              <a:t>天，洞口被打开了，有</a:t>
            </a:r>
            <a:r>
              <a:rPr lang="en-US" altLang="zh-CN" dirty="0"/>
              <a:t>3</a:t>
            </a:r>
            <a:r>
              <a:rPr lang="zh-CN" altLang="en-US" dirty="0"/>
              <a:t>个人还活着，原来，这</a:t>
            </a:r>
            <a:r>
              <a:rPr lang="en-US" altLang="zh-CN" dirty="0"/>
              <a:t>4</a:t>
            </a:r>
            <a:r>
              <a:rPr lang="zh-CN" altLang="en-US" dirty="0"/>
              <a:t>个人在洞里进行了抓阄，</a:t>
            </a:r>
            <a:r>
              <a:rPr lang="en-US" altLang="zh-CN" dirty="0"/>
              <a:t>3</a:t>
            </a:r>
            <a:r>
              <a:rPr lang="zh-CN" altLang="en-US" dirty="0"/>
              <a:t>个幸运者将抽到那个死签的人杀死并把他的肉给吃了。</a:t>
            </a:r>
          </a:p>
          <a:p>
            <a:r>
              <a:rPr lang="zh-CN" altLang="en-US" dirty="0"/>
              <a:t>这</a:t>
            </a:r>
            <a:r>
              <a:rPr lang="en-US" altLang="zh-CN" dirty="0"/>
              <a:t>3</a:t>
            </a:r>
            <a:r>
              <a:rPr lang="zh-CN" altLang="en-US" dirty="0"/>
              <a:t>个人身体恢复后，被送上了法庭，几个不同派别的法官展开了激烈的争论。</a:t>
            </a:r>
          </a:p>
          <a:p>
            <a:r>
              <a:rPr lang="zh-CN" altLang="en-US" dirty="0"/>
              <a:t>自然法学派的法官认为，探险人员被困在山洞里，与外界隔绝，不应该再适用人类社会的法律，而应该根据自然界物竞天择、适者生存的法则，也就是说他们吃掉同伴和我们平时吃掉其他动物一样，不应该问罪。</a:t>
            </a:r>
          </a:p>
          <a:p>
            <a:r>
              <a:rPr lang="zh-CN" altLang="en-US" dirty="0"/>
              <a:t>分析法学派的法官认为，司法应严格遵循法律条文，不应有特例，只要是故意杀人，就应该问罪。</a:t>
            </a:r>
          </a:p>
          <a:p>
            <a:r>
              <a:rPr lang="zh-CN" altLang="en-US" dirty="0"/>
              <a:t>社会法学派的法官则认为，这个案子应该听听社会民众的意见，不妨搞一个民意调查，看看大多数人的意见是怎样的。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83</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84</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正义女神	朱斯提提亚 </a:t>
            </a:r>
            <a:r>
              <a:rPr lang="en-US" altLang="zh-CN" b="0" i="0" dirty="0">
                <a:solidFill>
                  <a:srgbClr val="222222"/>
                </a:solidFill>
                <a:effectLst/>
                <a:latin typeface="Arial" panose="020B0604020202020204" pitchFamily="34" charset="0"/>
              </a:rPr>
              <a:t>Justitia </a:t>
            </a: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词根	</a:t>
            </a:r>
            <a:r>
              <a:rPr lang="en-US" altLang="zh-CN" b="0" i="0" dirty="0">
                <a:solidFill>
                  <a:srgbClr val="222222"/>
                </a:solidFill>
                <a:effectLst/>
                <a:latin typeface="Arial" panose="020B0604020202020204" pitchFamily="34" charset="0"/>
              </a:rPr>
              <a:t>just</a:t>
            </a:r>
            <a:r>
              <a:rPr lang="zh-CN" altLang="en-US" b="0" i="0" dirty="0">
                <a:solidFill>
                  <a:srgbClr val="222222"/>
                </a:solidFill>
                <a:effectLst/>
                <a:latin typeface="Arial" panose="020B0604020202020204" pitchFamily="34" charset="0"/>
              </a:rPr>
              <a:t>、</a:t>
            </a:r>
            <a:r>
              <a:rPr lang="en-US" altLang="zh-CN" b="0" i="0" dirty="0" err="1">
                <a:solidFill>
                  <a:srgbClr val="222222"/>
                </a:solidFill>
                <a:effectLst/>
                <a:latin typeface="Arial" panose="020B0604020202020204" pitchFamily="34" charset="0"/>
              </a:rPr>
              <a:t>jur</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jus	</a:t>
            </a:r>
            <a:r>
              <a:rPr lang="zh-CN" altLang="en-US" b="0" i="0" dirty="0">
                <a:solidFill>
                  <a:srgbClr val="222222"/>
                </a:solidFill>
                <a:effectLst/>
                <a:latin typeface="Arial" panose="020B0604020202020204" pitchFamily="34" charset="0"/>
              </a:rPr>
              <a:t>表示公理、法律、正义、好</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just	</a:t>
            </a:r>
            <a:r>
              <a:rPr lang="zh-CN" altLang="en-US" b="0" i="0" dirty="0">
                <a:solidFill>
                  <a:srgbClr val="222222"/>
                </a:solidFill>
                <a:effectLst/>
                <a:latin typeface="Arial" panose="020B0604020202020204" pitchFamily="34" charset="0"/>
              </a:rPr>
              <a:t>刚好，公正的</a:t>
            </a:r>
          </a:p>
          <a:p>
            <a:r>
              <a:rPr lang="en-US" altLang="zh-CN" b="0" i="0" dirty="0">
                <a:solidFill>
                  <a:srgbClr val="222222"/>
                </a:solidFill>
                <a:effectLst/>
                <a:latin typeface="Arial" panose="020B0604020202020204" pitchFamily="34" charset="0"/>
              </a:rPr>
              <a:t>justice	</a:t>
            </a:r>
            <a:r>
              <a:rPr lang="zh-CN" altLang="en-US" b="0" i="0" dirty="0">
                <a:solidFill>
                  <a:srgbClr val="222222"/>
                </a:solidFill>
                <a:effectLst/>
                <a:latin typeface="Arial" panose="020B0604020202020204" pitchFamily="34" charset="0"/>
              </a:rPr>
              <a:t>正义，公正，司法，审判 </a:t>
            </a:r>
          </a:p>
          <a:p>
            <a:r>
              <a:rPr lang="en-US" altLang="zh-CN" b="0" i="0" dirty="0" err="1">
                <a:solidFill>
                  <a:srgbClr val="222222"/>
                </a:solidFill>
                <a:effectLst/>
                <a:latin typeface="Arial" panose="020B0604020202020204" pitchFamily="34" charset="0"/>
              </a:rPr>
              <a:t>justicer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法官，法官伸张正义是理所当然的</a:t>
            </a:r>
          </a:p>
          <a:p>
            <a:r>
              <a:rPr lang="en-US" altLang="zh-CN" b="0" i="0" dirty="0">
                <a:solidFill>
                  <a:srgbClr val="222222"/>
                </a:solidFill>
                <a:effectLst/>
                <a:latin typeface="Arial" panose="020B0604020202020204" pitchFamily="34" charset="0"/>
              </a:rPr>
              <a:t>justiciary	</a:t>
            </a:r>
            <a:r>
              <a:rPr lang="zh-CN" altLang="en-US" b="0" i="0" dirty="0">
                <a:solidFill>
                  <a:srgbClr val="222222"/>
                </a:solidFill>
                <a:effectLst/>
                <a:latin typeface="Arial" panose="020B0604020202020204" pitchFamily="34" charset="0"/>
              </a:rPr>
              <a:t>司法上的；高等法院法官，司法官</a:t>
            </a:r>
          </a:p>
          <a:p>
            <a:r>
              <a:rPr lang="en-US" altLang="zh-CN" b="0" i="0" dirty="0">
                <a:solidFill>
                  <a:srgbClr val="222222"/>
                </a:solidFill>
                <a:effectLst/>
                <a:latin typeface="Arial" panose="020B0604020202020204" pitchFamily="34" charset="0"/>
              </a:rPr>
              <a:t>jury	</a:t>
            </a:r>
            <a:r>
              <a:rPr lang="zh-CN" altLang="en-US" b="0" i="0" dirty="0">
                <a:solidFill>
                  <a:srgbClr val="222222"/>
                </a:solidFill>
                <a:effectLst/>
                <a:latin typeface="Arial" panose="020B0604020202020204" pitchFamily="34" charset="0"/>
              </a:rPr>
              <a:t>陪审团 </a:t>
            </a:r>
          </a:p>
          <a:p>
            <a:r>
              <a:rPr lang="en-US" altLang="zh-CN" b="0" i="0" dirty="0">
                <a:solidFill>
                  <a:srgbClr val="222222"/>
                </a:solidFill>
                <a:effectLst/>
                <a:latin typeface="Arial" panose="020B0604020202020204" pitchFamily="34" charset="0"/>
              </a:rPr>
              <a:t>juror	</a:t>
            </a:r>
            <a:r>
              <a:rPr lang="zh-CN" altLang="en-US" b="0" i="0" dirty="0">
                <a:solidFill>
                  <a:srgbClr val="222222"/>
                </a:solidFill>
                <a:effectLst/>
                <a:latin typeface="Arial" panose="020B0604020202020204" pitchFamily="34" charset="0"/>
              </a:rPr>
              <a:t>陪审员；陪审团成员</a:t>
            </a:r>
          </a:p>
          <a:p>
            <a:r>
              <a:rPr lang="en-US" altLang="zh-CN" b="0" i="0" dirty="0">
                <a:solidFill>
                  <a:srgbClr val="222222"/>
                </a:solidFill>
                <a:effectLst/>
                <a:latin typeface="Arial" panose="020B0604020202020204" pitchFamily="34" charset="0"/>
              </a:rPr>
              <a:t>judge	</a:t>
            </a:r>
            <a:r>
              <a:rPr lang="zh-CN" altLang="en-US" b="0" i="0" dirty="0">
                <a:solidFill>
                  <a:srgbClr val="222222"/>
                </a:solidFill>
                <a:effectLst/>
                <a:latin typeface="Arial" panose="020B0604020202020204" pitchFamily="34" charset="0"/>
              </a:rPr>
              <a:t>判断；裁决；法官；裁判</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injury	 </a:t>
            </a:r>
            <a:r>
              <a:rPr lang="zh-CN" altLang="en-US" b="0" i="0" dirty="0">
                <a:solidFill>
                  <a:srgbClr val="222222"/>
                </a:solidFill>
                <a:effectLst/>
                <a:latin typeface="Arial" panose="020B0604020202020204" pitchFamily="34" charset="0"/>
              </a:rPr>
              <a:t>伤害，不法行为	</a:t>
            </a:r>
            <a:r>
              <a:rPr lang="en-US" altLang="zh-CN" b="0" i="0" dirty="0">
                <a:solidFill>
                  <a:srgbClr val="222222"/>
                </a:solidFill>
                <a:effectLst/>
                <a:latin typeface="Arial" panose="020B0604020202020204" pitchFamily="34" charset="0"/>
              </a:rPr>
              <a:t>in </a:t>
            </a:r>
            <a:r>
              <a:rPr lang="zh-CN" altLang="en-US" b="0" i="0" dirty="0">
                <a:solidFill>
                  <a:srgbClr val="222222"/>
                </a:solidFill>
                <a:effectLst/>
                <a:latin typeface="Arial" panose="020B0604020202020204" pitchFamily="34" charset="0"/>
              </a:rPr>
              <a:t>不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jur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y </a:t>
            </a:r>
            <a:r>
              <a:rPr lang="zh-CN" altLang="en-US" b="0" i="0" dirty="0">
                <a:solidFill>
                  <a:srgbClr val="222222"/>
                </a:solidFill>
                <a:effectLst/>
                <a:latin typeface="Arial" panose="020B0604020202020204" pitchFamily="34" charset="0"/>
              </a:rPr>
              <a:t>表行为 → 不法行为</a:t>
            </a:r>
          </a:p>
          <a:p>
            <a:r>
              <a:rPr lang="en-US" altLang="zh-CN" b="0" i="0" dirty="0">
                <a:solidFill>
                  <a:srgbClr val="222222"/>
                </a:solidFill>
                <a:effectLst/>
                <a:latin typeface="Arial" panose="020B0604020202020204" pitchFamily="34" charset="0"/>
              </a:rPr>
              <a:t>jurisdiction</a:t>
            </a:r>
            <a:r>
              <a:rPr lang="zh-CN" altLang="en-US" b="0" i="0" dirty="0">
                <a:solidFill>
                  <a:srgbClr val="222222"/>
                </a:solidFill>
                <a:effectLst/>
                <a:latin typeface="Arial" panose="020B0604020202020204" pitchFamily="34" charset="0"/>
              </a:rPr>
              <a:t>司法权；权限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dict</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说，命令 </a:t>
            </a:r>
            <a:r>
              <a:rPr lang="en-US" altLang="zh-CN" b="0" i="0" dirty="0">
                <a:solidFill>
                  <a:srgbClr val="222222"/>
                </a:solidFill>
                <a:effectLst/>
                <a:latin typeface="Arial" panose="020B0604020202020204" pitchFamily="34" charset="0"/>
              </a:rPr>
              <a:t>+ ion </a:t>
            </a:r>
            <a:r>
              <a:rPr lang="zh-CN" altLang="en-US" b="0" i="0" dirty="0">
                <a:solidFill>
                  <a:srgbClr val="222222"/>
                </a:solidFill>
                <a:effectLst/>
                <a:latin typeface="Arial" panose="020B0604020202020204" pitchFamily="34" charset="0"/>
              </a:rPr>
              <a:t>表名词 → 法律的说法 → 司法权</a:t>
            </a:r>
          </a:p>
          <a:p>
            <a:endParaRPr lang="zh-CN" altLang="en-US" b="0" i="0" dirty="0">
              <a:solidFill>
                <a:srgbClr val="222222"/>
              </a:solidFill>
              <a:effectLst/>
              <a:latin typeface="Arial" panose="020B0604020202020204" pitchFamily="34" charset="0"/>
            </a:endParaRP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jurisprudence </a:t>
            </a:r>
            <a:r>
              <a:rPr lang="zh-CN" altLang="en-US" b="0" i="0" dirty="0">
                <a:solidFill>
                  <a:srgbClr val="222222"/>
                </a:solidFill>
                <a:effectLst/>
                <a:latin typeface="Arial" panose="020B0604020202020204" pitchFamily="34" charset="0"/>
              </a:rPr>
              <a:t>法学，法律学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prud</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小心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ence</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表行为 → 认真学法的行为 → 法律学</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the scientific study of law</a:t>
            </a:r>
          </a:p>
          <a:p>
            <a:r>
              <a:rPr lang="en-US" altLang="zh-CN" b="0" i="0" dirty="0">
                <a:solidFill>
                  <a:srgbClr val="222222"/>
                </a:solidFill>
                <a:effectLst/>
                <a:latin typeface="Arial" panose="020B0604020202020204" pitchFamily="34" charset="0"/>
              </a:rPr>
              <a:t>Jurisprudence is the study of law and the principles on which laws are based</a:t>
            </a:r>
          </a:p>
          <a:p>
            <a:r>
              <a:rPr lang="en-US" altLang="zh-CN" b="0" i="0" dirty="0">
                <a:solidFill>
                  <a:srgbClr val="222222"/>
                </a:solidFill>
                <a:effectLst/>
                <a:latin typeface="Arial" panose="020B0604020202020204" pitchFamily="34" charset="0"/>
              </a:rPr>
              <a:t>the branch of philosophy concerned with the law and the principles that lead courts to make the decisions they do</a:t>
            </a:r>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a professor of jurisprudence </a:t>
            </a:r>
            <a:r>
              <a:rPr lang="zh-CN" altLang="en-US" b="0" i="0" dirty="0">
                <a:solidFill>
                  <a:srgbClr val="222222"/>
                </a:solidFill>
                <a:effectLst/>
                <a:latin typeface="Arial" panose="020B0604020202020204" pitchFamily="34" charset="0"/>
              </a:rPr>
              <a:t>法学教授</a:t>
            </a:r>
          </a:p>
          <a:p>
            <a:r>
              <a:rPr lang="en-US" altLang="zh-CN" b="0" i="0" dirty="0">
                <a:solidFill>
                  <a:srgbClr val="222222"/>
                </a:solidFill>
                <a:effectLst/>
                <a:latin typeface="Arial" panose="020B0604020202020204" pitchFamily="34" charset="0"/>
              </a:rPr>
              <a:t>Study on Criminal Jurisprudence: Western Countries' Experience and China's Reality </a:t>
            </a:r>
            <a:r>
              <a:rPr lang="zh-CN" altLang="en-US" b="0" i="0" dirty="0">
                <a:solidFill>
                  <a:srgbClr val="222222"/>
                </a:solidFill>
                <a:effectLst/>
                <a:latin typeface="Arial" panose="020B0604020202020204" pitchFamily="34" charset="0"/>
              </a:rPr>
              <a:t>刑法学的西方经验与中国现实</a:t>
            </a:r>
          </a:p>
          <a:p>
            <a:r>
              <a:rPr lang="en-US" altLang="zh-CN" b="0" i="0" dirty="0">
                <a:solidFill>
                  <a:srgbClr val="222222"/>
                </a:solidFill>
                <a:effectLst/>
                <a:latin typeface="Arial" panose="020B0604020202020204" pitchFamily="34" charset="0"/>
              </a:rPr>
              <a:t>Legal methods and jurisprudence methods can interact and promote mutually. </a:t>
            </a:r>
            <a:r>
              <a:rPr lang="zh-CN" altLang="en-US" b="0" i="0" dirty="0">
                <a:solidFill>
                  <a:srgbClr val="222222"/>
                </a:solidFill>
                <a:effectLst/>
                <a:latin typeface="Arial" panose="020B0604020202020204" pitchFamily="34" charset="0"/>
              </a:rPr>
              <a:t>法律方法和法学方法在司法过程中相互影响、互相促进。</a:t>
            </a:r>
          </a:p>
          <a:p>
            <a:r>
              <a:rPr lang="en-US" altLang="zh-CN" b="0" i="0" dirty="0">
                <a:solidFill>
                  <a:srgbClr val="222222"/>
                </a:solidFill>
                <a:effectLst/>
                <a:latin typeface="Arial" panose="020B0604020202020204" pitchFamily="34" charset="0"/>
              </a:rPr>
              <a:t>The jurisprudence research between law and society </a:t>
            </a:r>
            <a:r>
              <a:rPr lang="zh-CN" altLang="en-US" b="0" i="0" dirty="0">
                <a:solidFill>
                  <a:srgbClr val="222222"/>
                </a:solidFill>
                <a:effectLst/>
                <a:latin typeface="Arial" panose="020B0604020202020204" pitchFamily="34" charset="0"/>
              </a:rPr>
              <a:t>关于法律与社会之间的法学研究</a:t>
            </a:r>
          </a:p>
          <a:p>
            <a:r>
              <a:rPr lang="en-US" altLang="zh-CN" b="0" i="0" dirty="0">
                <a:solidFill>
                  <a:srgbClr val="222222"/>
                </a:solidFill>
                <a:effectLst/>
                <a:latin typeface="Arial" panose="020B0604020202020204" pitchFamily="34" charset="0"/>
              </a:rPr>
              <a:t>Law Department of Peking University is an original place of Chinese modern jurisprudence. </a:t>
            </a:r>
            <a:r>
              <a:rPr lang="zh-CN" altLang="en-US" b="0" i="0" dirty="0">
                <a:solidFill>
                  <a:srgbClr val="222222"/>
                </a:solidFill>
                <a:effectLst/>
                <a:latin typeface="Arial" panose="020B0604020202020204" pitchFamily="34" charset="0"/>
              </a:rPr>
              <a:t>北京大学法律系是现代中国法学的发源地。</a:t>
            </a:r>
          </a:p>
          <a:p>
            <a:endParaRPr lang="zh-CN" altLang="en-US"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古罗马法谚：</a:t>
            </a:r>
            <a:r>
              <a:rPr lang="en-US" altLang="zh-CN" b="0" i="0" dirty="0">
                <a:solidFill>
                  <a:srgbClr val="222222"/>
                </a:solidFill>
                <a:effectLst/>
                <a:latin typeface="Arial" panose="020B0604020202020204" pitchFamily="34" charset="0"/>
              </a:rPr>
              <a:t>Fiat </a:t>
            </a:r>
            <a:r>
              <a:rPr lang="en-US" altLang="zh-CN" b="0" i="0" dirty="0" err="1">
                <a:solidFill>
                  <a:srgbClr val="222222"/>
                </a:solidFill>
                <a:effectLst/>
                <a:latin typeface="Arial" panose="020B0604020202020204" pitchFamily="34" charset="0"/>
              </a:rPr>
              <a:t>justitia</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ruat</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caelum</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为实现正义，哪怕天崩地裂</a:t>
            </a:r>
          </a:p>
          <a:p>
            <a:endParaRPr lang="zh-CN" altLang="en-US"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86</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87</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88</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89</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西方法学史上有一个经典案例，展示了三大流派的区别</a:t>
            </a:r>
            <a:r>
              <a:rPr lang="en-US" altLang="zh-CN" dirty="0"/>
              <a:t>:</a:t>
            </a:r>
          </a:p>
          <a:p>
            <a:r>
              <a:rPr lang="zh-CN" altLang="en-US" dirty="0"/>
              <a:t>一个</a:t>
            </a:r>
            <a:r>
              <a:rPr lang="en-US" altLang="zh-CN" dirty="0"/>
              <a:t>4</a:t>
            </a:r>
            <a:r>
              <a:rPr lang="zh-CN" altLang="en-US" dirty="0"/>
              <a:t>人探险队在一个山洞里考察时，山石突然崩塌，堵住了洞口。</a:t>
            </a:r>
          </a:p>
          <a:p>
            <a:r>
              <a:rPr lang="zh-CN" altLang="en-US" dirty="0"/>
              <a:t>探险队用手机向外界联系，地质学家和生物学家马上赶来。</a:t>
            </a:r>
          </a:p>
          <a:p>
            <a:r>
              <a:rPr lang="zh-CN" altLang="en-US" dirty="0"/>
              <a:t>经测算，地质学家告诉被困人员，打开洞口需要</a:t>
            </a:r>
            <a:r>
              <a:rPr lang="en-US" altLang="zh-CN" dirty="0"/>
              <a:t>10</a:t>
            </a:r>
            <a:r>
              <a:rPr lang="zh-CN" altLang="en-US" dirty="0"/>
              <a:t>天时间。</a:t>
            </a:r>
          </a:p>
          <a:p>
            <a:r>
              <a:rPr lang="zh-CN" altLang="en-US" dirty="0"/>
              <a:t>被困人员又问洞外的生物学家，说他们没带任何食物，能活多少天</a:t>
            </a:r>
            <a:r>
              <a:rPr lang="en-US" altLang="zh-CN" dirty="0"/>
              <a:t>?</a:t>
            </a:r>
          </a:p>
          <a:p>
            <a:r>
              <a:rPr lang="zh-CN" altLang="en-US" dirty="0"/>
              <a:t>生物学家回答说，最多</a:t>
            </a:r>
            <a:r>
              <a:rPr lang="en-US" altLang="zh-CN" dirty="0"/>
              <a:t>7</a:t>
            </a:r>
            <a:r>
              <a:rPr lang="zh-CN" altLang="en-US" dirty="0"/>
              <a:t>天。</a:t>
            </a:r>
          </a:p>
          <a:p>
            <a:r>
              <a:rPr lang="zh-CN" altLang="en-US" dirty="0"/>
              <a:t>洞里的人又问，如果杀死其中的一个人其他</a:t>
            </a:r>
            <a:r>
              <a:rPr lang="en-US" altLang="zh-CN" dirty="0"/>
              <a:t>3</a:t>
            </a:r>
            <a:r>
              <a:rPr lang="zh-CN" altLang="en-US" dirty="0"/>
              <a:t>个人吃死者的肉，能够活到洞口被打开吗</a:t>
            </a:r>
            <a:r>
              <a:rPr lang="en-US" altLang="zh-CN" dirty="0"/>
              <a:t>?</a:t>
            </a:r>
          </a:p>
          <a:p>
            <a:r>
              <a:rPr lang="zh-CN" altLang="en-US" dirty="0"/>
              <a:t>生物学家极不情愿地说“能”。</a:t>
            </a:r>
          </a:p>
          <a:p>
            <a:r>
              <a:rPr lang="zh-CN" altLang="en-US" dirty="0"/>
              <a:t>这以后，洞里面的人就再也没有和外面的人联系。</a:t>
            </a:r>
          </a:p>
          <a:p>
            <a:r>
              <a:rPr lang="zh-CN" altLang="en-US" dirty="0"/>
              <a:t>到第 </a:t>
            </a:r>
            <a:r>
              <a:rPr lang="en-US" altLang="zh-CN" dirty="0"/>
              <a:t>10</a:t>
            </a:r>
            <a:r>
              <a:rPr lang="zh-CN" altLang="en-US" dirty="0"/>
              <a:t>天，洞口被打开了，有</a:t>
            </a:r>
            <a:r>
              <a:rPr lang="en-US" altLang="zh-CN" dirty="0"/>
              <a:t>3</a:t>
            </a:r>
            <a:r>
              <a:rPr lang="zh-CN" altLang="en-US" dirty="0"/>
              <a:t>个人还活着，原来，这</a:t>
            </a:r>
            <a:r>
              <a:rPr lang="en-US" altLang="zh-CN" dirty="0"/>
              <a:t>4</a:t>
            </a:r>
            <a:r>
              <a:rPr lang="zh-CN" altLang="en-US" dirty="0"/>
              <a:t>个人在洞里进行了抓阄，</a:t>
            </a:r>
            <a:r>
              <a:rPr lang="en-US" altLang="zh-CN" dirty="0"/>
              <a:t>3</a:t>
            </a:r>
            <a:r>
              <a:rPr lang="zh-CN" altLang="en-US" dirty="0"/>
              <a:t>个幸运者将抽到那个死签的人杀死并把他的肉给吃了。</a:t>
            </a:r>
          </a:p>
          <a:p>
            <a:r>
              <a:rPr lang="zh-CN" altLang="en-US" dirty="0"/>
              <a:t>这</a:t>
            </a:r>
            <a:r>
              <a:rPr lang="en-US" altLang="zh-CN" dirty="0"/>
              <a:t>3</a:t>
            </a:r>
            <a:r>
              <a:rPr lang="zh-CN" altLang="en-US" dirty="0"/>
              <a:t>个人身体恢复后，被送上了法庭，几个不同派别的法官展开了激烈的争论。</a:t>
            </a:r>
          </a:p>
          <a:p>
            <a:r>
              <a:rPr lang="zh-CN" altLang="en-US" dirty="0"/>
              <a:t>自然法学派的法官认为，探险人员被困在山洞里，与外界隔绝，不应该再适用人类社会的法律，而应该根据自然界物竞天择、适者生存的法则，也就是说他们吃掉同伴和我们平时吃掉其他动物一样，不应该问罪。</a:t>
            </a:r>
          </a:p>
          <a:p>
            <a:r>
              <a:rPr lang="zh-CN" altLang="en-US" dirty="0"/>
              <a:t>分析法学派的法官认为，司法应严格遵循法律条文，不应有特例，只要是故意杀人，就应该问罪。</a:t>
            </a:r>
          </a:p>
          <a:p>
            <a:r>
              <a:rPr lang="zh-CN" altLang="en-US" dirty="0"/>
              <a:t>社会法学派的法官则认为，这个案子应该听听社会民众的意见，不妨搞一个民意调查，看看大多数人的意见是怎样的。</a:t>
            </a:r>
          </a:p>
          <a:p>
            <a:endParaRPr lang="en-US" altLang="zh-CN" dirty="0"/>
          </a:p>
          <a:p>
            <a:endParaRPr lang="en-US" altLang="zh-CN" dirty="0"/>
          </a:p>
          <a:p>
            <a:endParaRPr lang="en-US" altLang="zh-CN" dirty="0"/>
          </a:p>
          <a:p>
            <a:r>
              <a:rPr lang="zh-CN" altLang="en-US" dirty="0"/>
              <a:t>自然法学派主张，在人的自然本性中存在着一个理性的秩序，它独立于制定法之外，检验着制定法是否正当、正义，国家制定的法律不能与之冲突，否则就不是良法，应该被修正。自然法学派特别重视法律的价值目标，即人性、理性、正义、自由、平等、秩序等，在法学研究中表现为一种价值分析的方法。在 </a:t>
            </a:r>
            <a:r>
              <a:rPr lang="en-US" altLang="zh-CN" dirty="0"/>
              <a:t>17</a:t>
            </a:r>
            <a:r>
              <a:rPr lang="zh-CN" altLang="en-US" dirty="0"/>
              <a:t>、</a:t>
            </a:r>
            <a:r>
              <a:rPr lang="en-US" altLang="zh-CN" dirty="0"/>
              <a:t>18 </a:t>
            </a:r>
            <a:r>
              <a:rPr lang="zh-CN" altLang="en-US" dirty="0"/>
              <a:t>世纪反封建的资产阶级革命斗争中，自然法学派代表新兴资产阶级的利益，为近代资产阶级民主法制提供了理论基础。</a:t>
            </a:r>
            <a:r>
              <a:rPr lang="en-US" altLang="zh-CN" dirty="0"/>
              <a:t>20 </a:t>
            </a:r>
            <a:r>
              <a:rPr lang="zh-CN" altLang="en-US" dirty="0"/>
              <a:t>世纪的新自然法学则顺应社会条件的变化，转向对道德、正义、人权等法律价值的强调。</a:t>
            </a:r>
          </a:p>
          <a:p>
            <a:endParaRPr lang="zh-CN" altLang="en-US" dirty="0"/>
          </a:p>
          <a:p>
            <a:r>
              <a:rPr lang="zh-CN" altLang="en-US" dirty="0"/>
              <a:t>与自然法学派关注法律价值不同，分析法学派将眼光转向现实的法律现象，以逻辑实证主义研究为基本方法，对实在法、制定法进行概念分析、逻辑分析等种种分析，因此又被称为</a:t>
            </a:r>
            <a:r>
              <a:rPr lang="zh-CN" altLang="en-US"/>
              <a:t>分析实证主义法学</a:t>
            </a:r>
            <a:r>
              <a:rPr lang="zh-CN" altLang="en-US" dirty="0"/>
              <a:t>，以边沁、奥斯丁、哈特、凯尔森、拉兹为主要代表。分析法学主张法律与道德相分离，否认法律和道德之间存在必然联系，认为道德价值不是衡量法律好坏的标准</a:t>
            </a:r>
            <a:r>
              <a:rPr lang="en-US" altLang="zh-CN" dirty="0"/>
              <a:t>;</a:t>
            </a:r>
            <a:r>
              <a:rPr lang="zh-CN" altLang="en-US" dirty="0"/>
              <a:t>它把“实际上是这样的法律”和“应当是这样的法律”严格区别开来，认为法学仅仅是研究法</a:t>
            </a:r>
            <a:r>
              <a:rPr lang="en-US" altLang="zh-CN" dirty="0"/>
              <a:t>"</a:t>
            </a:r>
            <a:r>
              <a:rPr lang="zh-CN" altLang="en-US" dirty="0"/>
              <a:t>是</a:t>
            </a:r>
            <a:r>
              <a:rPr lang="en-US" altLang="zh-CN" dirty="0"/>
              <a:t>"</a:t>
            </a:r>
            <a:r>
              <a:rPr lang="zh-CN" altLang="en-US" dirty="0"/>
              <a:t>什么，而无须关注法“应当是</a:t>
            </a:r>
            <a:r>
              <a:rPr lang="en-US" altLang="zh-CN" dirty="0"/>
              <a:t>"</a:t>
            </a:r>
            <a:r>
              <a:rPr lang="zh-CN" altLang="en-US" dirty="0"/>
              <a:t>什么</a:t>
            </a:r>
            <a:r>
              <a:rPr lang="en-US" altLang="zh-CN" dirty="0"/>
              <a:t>;</a:t>
            </a:r>
            <a:r>
              <a:rPr lang="zh-CN" altLang="en-US" dirty="0"/>
              <a:t>它只注重研究“确实存在</a:t>
            </a:r>
            <a:r>
              <a:rPr lang="en-US" altLang="zh-CN" dirty="0"/>
              <a:t>"</a:t>
            </a:r>
            <a:r>
              <a:rPr lang="zh-CN" altLang="en-US" dirty="0"/>
              <a:t>的东西，所以主张研究法学的方法主要是分析，而不是评论或批判</a:t>
            </a:r>
            <a:r>
              <a:rPr lang="en-US" altLang="zh-CN" dirty="0"/>
              <a:t>:</a:t>
            </a:r>
            <a:r>
              <a:rPr lang="zh-CN" altLang="en-US" dirty="0"/>
              <a:t>只要法律是通过正当程序颁布的，不管它是否符合道德和正义，都是有效的法律。</a:t>
            </a:r>
          </a:p>
          <a:p>
            <a:endParaRPr lang="zh-CN" altLang="en-US" dirty="0"/>
          </a:p>
          <a:p>
            <a:r>
              <a:rPr lang="zh-CN" altLang="en-US" dirty="0"/>
              <a:t>社会法学派是 </a:t>
            </a:r>
            <a:r>
              <a:rPr lang="en-US" altLang="zh-CN" dirty="0"/>
              <a:t>19 </a:t>
            </a:r>
            <a:r>
              <a:rPr lang="zh-CN" altLang="en-US" dirty="0"/>
              <a:t>世纪末在批判分析法学的基础上产生的以社会学的观点和方法研究法律现象的一个流派，它认为法是一种社会现象，注重法律的社会目的、效果和作用以及各种社会因素对法律的影响，强调不同社会利益的整合和“法的社会化”。与自然法学强调价值，分析法学强调规范或规则显著不同的是，社会法学强调事实，即法在社会生活中的实际运行。正是基于这一点，社会法学派提出了“活法”或“事实上的法”的概念，认为法扎根于社会之中，法本质上是一种社会秩序，真正的和主要的法律不是国家立法机关制定的法律规则，而是社会生活中的秩序或人类联合的内在秩序。法律绝非仅是规则或规范的体系，还包括原则、政策</a:t>
            </a:r>
            <a:r>
              <a:rPr lang="en-US" altLang="zh-CN" dirty="0"/>
              <a:t>;</a:t>
            </a:r>
            <a:r>
              <a:rPr lang="zh-CN" altLang="en-US" dirty="0"/>
              <a:t>法律不是作为规则体系，而是作为一个过程和事业</a:t>
            </a:r>
            <a:r>
              <a:rPr lang="en-US" altLang="zh-CN" dirty="0"/>
              <a:t>;</a:t>
            </a:r>
            <a:r>
              <a:rPr lang="zh-CN" altLang="en-US" dirty="0"/>
              <a:t>法律是一项社会工程，目的在于对社会生活中各种相互冲突的利益进行法律上的协调。</a:t>
            </a:r>
          </a:p>
          <a:p>
            <a:endParaRPr lang="zh-CN" altLang="en-US" dirty="0"/>
          </a:p>
          <a:p>
            <a:r>
              <a:rPr lang="zh-CN" altLang="en-US" dirty="0"/>
              <a:t>除了上述三大主流法学流派之外，以康德、费希特、黑格尔、拉德布鲁赫为代表的哲理法学，以萨维尼、梅因为代表的历史法学，以及边沁的功利主义法学等也在西方法学发展历史上扮演了十分重要的角色。</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90</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91</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92</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法学，又称法律科学，是一切以法律现象为研究对象的学科的总称，可以说，法学就是研究法律现象的学科。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a:solidFill>
                  <a:schemeClr val="tx1"/>
                </a:solidFill>
                <a:effectLst/>
                <a:latin typeface="+mn-lt"/>
                <a:ea typeface="+mn-ea"/>
                <a:cs typeface="+mn-cs"/>
              </a:rPr>
              <a:t>法学是对法律现象及其规律研究的科学。</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法律现象是一个十分复杂的概念，包括的内容十分广泛，它不仅包括我们看得见、摸得着的法律条文、法律文本，国家的立法活动、司法过程及其结果，如判决书、调解书等等，还包括隐藏在这些现象背后的法律关系、法律传统和法律文化；不仅包括一个国家的法律制度、法律体系，还包括具体制度所体现的原则、精神理念和价值。如果把法律比作一座大厦的话，那么这些现象就是构成这座大厦的钢架、砖头、水泥、门窗和建筑、设计、装修的风格、理念等等。总之，法律现象不仅是写在纸上的法，而且是社会生活中实际运行的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94</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法律现象是一个十分复杂的概念，包括的内容十分广泛，它不仅包括我们看得见、摸得着的法律条文、法律文本，国家的立法活动、司法过程及其结果，如判决书、调解书等等，还包括隐藏在这些现象背后的法律关系、法律传统和法律文化；不仅包括一个国家的法律制度、法律体系，还包括具体制度所体现的原则、精神理念和价值。如果把法律比作一座大厦的话，那么这些现象就是构成这座大厦的钢架、砖头、水泥、门窗和建筑、设计、装修的风格、理念等等。总之，法律现象不仅是写在纸上的法，而且是社会生活中实际运行的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95</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法律现象是一个十分复杂的概念，包括的内容十分广泛，它不仅包括我们看得见、摸得着的法律条文、法律文本，国家的立法活动、司法过程及其结果，如判决书、调解书等等，还包括隐藏在这些现象背后的法律关系、法律传统和法律文化；不仅包括一个国家的法律制度、法律体系，还包括具体制度所体现的原则、精神理念和价值。如果把法律比作一座大厦的话，那么这些现象就是构成这座大厦的钢架、砖头、水泥、门窗和建筑、设计、装修的风格、理念等等。总之，法律现象不仅是写在纸上的法，而且是社会生活中实际运行的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正义女神	朱斯提提亚 </a:t>
            </a:r>
            <a:r>
              <a:rPr lang="en-US" altLang="zh-CN" b="0" i="0" dirty="0">
                <a:solidFill>
                  <a:srgbClr val="222222"/>
                </a:solidFill>
                <a:effectLst/>
                <a:latin typeface="Arial" panose="020B0604020202020204" pitchFamily="34" charset="0"/>
              </a:rPr>
              <a:t>Justitia </a:t>
            </a: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词根	</a:t>
            </a:r>
            <a:r>
              <a:rPr lang="en-US" altLang="zh-CN" b="0" i="0" dirty="0">
                <a:solidFill>
                  <a:srgbClr val="222222"/>
                </a:solidFill>
                <a:effectLst/>
                <a:latin typeface="Arial" panose="020B0604020202020204" pitchFamily="34" charset="0"/>
              </a:rPr>
              <a:t>just</a:t>
            </a:r>
            <a:r>
              <a:rPr lang="zh-CN" altLang="en-US" b="0" i="0" dirty="0">
                <a:solidFill>
                  <a:srgbClr val="222222"/>
                </a:solidFill>
                <a:effectLst/>
                <a:latin typeface="Arial" panose="020B0604020202020204" pitchFamily="34" charset="0"/>
              </a:rPr>
              <a:t>、</a:t>
            </a:r>
            <a:r>
              <a:rPr lang="en-US" altLang="zh-CN" b="0" i="0" dirty="0" err="1">
                <a:solidFill>
                  <a:srgbClr val="222222"/>
                </a:solidFill>
                <a:effectLst/>
                <a:latin typeface="Arial" panose="020B0604020202020204" pitchFamily="34" charset="0"/>
              </a:rPr>
              <a:t>jur</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jus	</a:t>
            </a:r>
            <a:r>
              <a:rPr lang="zh-CN" altLang="en-US" b="0" i="0" dirty="0">
                <a:solidFill>
                  <a:srgbClr val="222222"/>
                </a:solidFill>
                <a:effectLst/>
                <a:latin typeface="Arial" panose="020B0604020202020204" pitchFamily="34" charset="0"/>
              </a:rPr>
              <a:t>表示公理、法律、正义、好</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just	</a:t>
            </a:r>
            <a:r>
              <a:rPr lang="zh-CN" altLang="en-US" b="0" i="0" dirty="0">
                <a:solidFill>
                  <a:srgbClr val="222222"/>
                </a:solidFill>
                <a:effectLst/>
                <a:latin typeface="Arial" panose="020B0604020202020204" pitchFamily="34" charset="0"/>
              </a:rPr>
              <a:t>刚好，公正的</a:t>
            </a:r>
          </a:p>
          <a:p>
            <a:r>
              <a:rPr lang="en-US" altLang="zh-CN" b="0" i="0" dirty="0">
                <a:solidFill>
                  <a:srgbClr val="222222"/>
                </a:solidFill>
                <a:effectLst/>
                <a:latin typeface="Arial" panose="020B0604020202020204" pitchFamily="34" charset="0"/>
              </a:rPr>
              <a:t>justice	</a:t>
            </a:r>
            <a:r>
              <a:rPr lang="zh-CN" altLang="en-US" b="0" i="0" dirty="0">
                <a:solidFill>
                  <a:srgbClr val="222222"/>
                </a:solidFill>
                <a:effectLst/>
                <a:latin typeface="Arial" panose="020B0604020202020204" pitchFamily="34" charset="0"/>
              </a:rPr>
              <a:t>正义，公正，司法，审判 </a:t>
            </a:r>
          </a:p>
          <a:p>
            <a:r>
              <a:rPr lang="en-US" altLang="zh-CN" b="0" i="0" dirty="0" err="1">
                <a:solidFill>
                  <a:srgbClr val="222222"/>
                </a:solidFill>
                <a:effectLst/>
                <a:latin typeface="Arial" panose="020B0604020202020204" pitchFamily="34" charset="0"/>
              </a:rPr>
              <a:t>justicer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法官，法官伸张正义是理所当然的</a:t>
            </a:r>
          </a:p>
          <a:p>
            <a:r>
              <a:rPr lang="en-US" altLang="zh-CN" b="0" i="0" dirty="0">
                <a:solidFill>
                  <a:srgbClr val="222222"/>
                </a:solidFill>
                <a:effectLst/>
                <a:latin typeface="Arial" panose="020B0604020202020204" pitchFamily="34" charset="0"/>
              </a:rPr>
              <a:t>justiciary	</a:t>
            </a:r>
            <a:r>
              <a:rPr lang="zh-CN" altLang="en-US" b="0" i="0" dirty="0">
                <a:solidFill>
                  <a:srgbClr val="222222"/>
                </a:solidFill>
                <a:effectLst/>
                <a:latin typeface="Arial" panose="020B0604020202020204" pitchFamily="34" charset="0"/>
              </a:rPr>
              <a:t>司法上的；高等法院法官，司法官</a:t>
            </a:r>
          </a:p>
          <a:p>
            <a:r>
              <a:rPr lang="en-US" altLang="zh-CN" b="0" i="0" dirty="0">
                <a:solidFill>
                  <a:srgbClr val="222222"/>
                </a:solidFill>
                <a:effectLst/>
                <a:latin typeface="Arial" panose="020B0604020202020204" pitchFamily="34" charset="0"/>
              </a:rPr>
              <a:t>jury	</a:t>
            </a:r>
            <a:r>
              <a:rPr lang="zh-CN" altLang="en-US" b="0" i="0" dirty="0">
                <a:solidFill>
                  <a:srgbClr val="222222"/>
                </a:solidFill>
                <a:effectLst/>
                <a:latin typeface="Arial" panose="020B0604020202020204" pitchFamily="34" charset="0"/>
              </a:rPr>
              <a:t>陪审团 </a:t>
            </a:r>
          </a:p>
          <a:p>
            <a:r>
              <a:rPr lang="en-US" altLang="zh-CN" b="0" i="0" dirty="0">
                <a:solidFill>
                  <a:srgbClr val="222222"/>
                </a:solidFill>
                <a:effectLst/>
                <a:latin typeface="Arial" panose="020B0604020202020204" pitchFamily="34" charset="0"/>
              </a:rPr>
              <a:t>juror	</a:t>
            </a:r>
            <a:r>
              <a:rPr lang="zh-CN" altLang="en-US" b="0" i="0" dirty="0">
                <a:solidFill>
                  <a:srgbClr val="222222"/>
                </a:solidFill>
                <a:effectLst/>
                <a:latin typeface="Arial" panose="020B0604020202020204" pitchFamily="34" charset="0"/>
              </a:rPr>
              <a:t>陪审员；陪审团成员</a:t>
            </a:r>
          </a:p>
          <a:p>
            <a:r>
              <a:rPr lang="en-US" altLang="zh-CN" b="0" i="0" dirty="0">
                <a:solidFill>
                  <a:srgbClr val="222222"/>
                </a:solidFill>
                <a:effectLst/>
                <a:latin typeface="Arial" panose="020B0604020202020204" pitchFamily="34" charset="0"/>
              </a:rPr>
              <a:t>judge	</a:t>
            </a:r>
            <a:r>
              <a:rPr lang="zh-CN" altLang="en-US" b="0" i="0" dirty="0">
                <a:solidFill>
                  <a:srgbClr val="222222"/>
                </a:solidFill>
                <a:effectLst/>
                <a:latin typeface="Arial" panose="020B0604020202020204" pitchFamily="34" charset="0"/>
              </a:rPr>
              <a:t>判断；裁决；法官；裁判</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injury	 </a:t>
            </a:r>
            <a:r>
              <a:rPr lang="zh-CN" altLang="en-US" b="0" i="0" dirty="0">
                <a:solidFill>
                  <a:srgbClr val="222222"/>
                </a:solidFill>
                <a:effectLst/>
                <a:latin typeface="Arial" panose="020B0604020202020204" pitchFamily="34" charset="0"/>
              </a:rPr>
              <a:t>伤害，不法行为	</a:t>
            </a:r>
            <a:r>
              <a:rPr lang="en-US" altLang="zh-CN" b="0" i="0" dirty="0">
                <a:solidFill>
                  <a:srgbClr val="222222"/>
                </a:solidFill>
                <a:effectLst/>
                <a:latin typeface="Arial" panose="020B0604020202020204" pitchFamily="34" charset="0"/>
              </a:rPr>
              <a:t>in </a:t>
            </a:r>
            <a:r>
              <a:rPr lang="zh-CN" altLang="en-US" b="0" i="0" dirty="0">
                <a:solidFill>
                  <a:srgbClr val="222222"/>
                </a:solidFill>
                <a:effectLst/>
                <a:latin typeface="Arial" panose="020B0604020202020204" pitchFamily="34" charset="0"/>
              </a:rPr>
              <a:t>不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jur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y </a:t>
            </a:r>
            <a:r>
              <a:rPr lang="zh-CN" altLang="en-US" b="0" i="0" dirty="0">
                <a:solidFill>
                  <a:srgbClr val="222222"/>
                </a:solidFill>
                <a:effectLst/>
                <a:latin typeface="Arial" panose="020B0604020202020204" pitchFamily="34" charset="0"/>
              </a:rPr>
              <a:t>表行为 → 不法行为</a:t>
            </a:r>
          </a:p>
          <a:p>
            <a:r>
              <a:rPr lang="en-US" altLang="zh-CN" b="0" i="0" dirty="0">
                <a:solidFill>
                  <a:srgbClr val="222222"/>
                </a:solidFill>
                <a:effectLst/>
                <a:latin typeface="Arial" panose="020B0604020202020204" pitchFamily="34" charset="0"/>
              </a:rPr>
              <a:t>jurisdiction</a:t>
            </a:r>
            <a:r>
              <a:rPr lang="zh-CN" altLang="en-US" b="0" i="0" dirty="0">
                <a:solidFill>
                  <a:srgbClr val="222222"/>
                </a:solidFill>
                <a:effectLst/>
                <a:latin typeface="Arial" panose="020B0604020202020204" pitchFamily="34" charset="0"/>
              </a:rPr>
              <a:t>司法权；权限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dict</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说，命令 </a:t>
            </a:r>
            <a:r>
              <a:rPr lang="en-US" altLang="zh-CN" b="0" i="0" dirty="0">
                <a:solidFill>
                  <a:srgbClr val="222222"/>
                </a:solidFill>
                <a:effectLst/>
                <a:latin typeface="Arial" panose="020B0604020202020204" pitchFamily="34" charset="0"/>
              </a:rPr>
              <a:t>+ ion </a:t>
            </a:r>
            <a:r>
              <a:rPr lang="zh-CN" altLang="en-US" b="0" i="0" dirty="0">
                <a:solidFill>
                  <a:srgbClr val="222222"/>
                </a:solidFill>
                <a:effectLst/>
                <a:latin typeface="Arial" panose="020B0604020202020204" pitchFamily="34" charset="0"/>
              </a:rPr>
              <a:t>表名词 → 法律的说法 → 司法权</a:t>
            </a:r>
          </a:p>
          <a:p>
            <a:endParaRPr lang="zh-CN" altLang="en-US" b="0" i="0" dirty="0">
              <a:solidFill>
                <a:srgbClr val="222222"/>
              </a:solidFill>
              <a:effectLst/>
              <a:latin typeface="Arial" panose="020B0604020202020204" pitchFamily="34" charset="0"/>
            </a:endParaRP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jurisprudence </a:t>
            </a:r>
            <a:r>
              <a:rPr lang="zh-CN" altLang="en-US" b="0" i="0" dirty="0">
                <a:solidFill>
                  <a:srgbClr val="222222"/>
                </a:solidFill>
                <a:effectLst/>
                <a:latin typeface="Arial" panose="020B0604020202020204" pitchFamily="34" charset="0"/>
              </a:rPr>
              <a:t>法学，法律学	</a:t>
            </a:r>
            <a:r>
              <a:rPr lang="en-US" altLang="zh-CN" b="0" i="0" dirty="0">
                <a:solidFill>
                  <a:srgbClr val="222222"/>
                </a:solidFill>
                <a:effectLst/>
                <a:latin typeface="Arial" panose="020B0604020202020204" pitchFamily="34" charset="0"/>
              </a:rPr>
              <a:t>juris </a:t>
            </a:r>
            <a:r>
              <a:rPr lang="zh-CN" altLang="en-US" b="0" i="0" dirty="0">
                <a:solidFill>
                  <a:srgbClr val="222222"/>
                </a:solidFill>
                <a:effectLst/>
                <a:latin typeface="Arial" panose="020B0604020202020204" pitchFamily="34" charset="0"/>
              </a:rPr>
              <a:t>发誓；法律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prud</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小心 </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ence</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表行为 → 认真学法的行为 → 法律学</a:t>
            </a:r>
          </a:p>
          <a:p>
            <a:endParaRPr lang="zh-CN" altLang="en-US"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the scientific study of law</a:t>
            </a:r>
          </a:p>
          <a:p>
            <a:r>
              <a:rPr lang="en-US" altLang="zh-CN" b="0" i="0" dirty="0">
                <a:solidFill>
                  <a:srgbClr val="222222"/>
                </a:solidFill>
                <a:effectLst/>
                <a:latin typeface="Arial" panose="020B0604020202020204" pitchFamily="34" charset="0"/>
              </a:rPr>
              <a:t>Jurisprudence is the study of law and the principles on which laws are based</a:t>
            </a:r>
          </a:p>
          <a:p>
            <a:r>
              <a:rPr lang="en-US" altLang="zh-CN" b="0" i="0" dirty="0">
                <a:solidFill>
                  <a:srgbClr val="222222"/>
                </a:solidFill>
                <a:effectLst/>
                <a:latin typeface="Arial" panose="020B0604020202020204" pitchFamily="34" charset="0"/>
              </a:rPr>
              <a:t>the branch of philosophy concerned with the law and the principles that lead courts to make the decisions they do</a:t>
            </a:r>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a professor of jurisprudence </a:t>
            </a:r>
            <a:r>
              <a:rPr lang="zh-CN" altLang="en-US" b="0" i="0" dirty="0">
                <a:solidFill>
                  <a:srgbClr val="222222"/>
                </a:solidFill>
                <a:effectLst/>
                <a:latin typeface="Arial" panose="020B0604020202020204" pitchFamily="34" charset="0"/>
              </a:rPr>
              <a:t>法学教授</a:t>
            </a:r>
          </a:p>
          <a:p>
            <a:r>
              <a:rPr lang="en-US" altLang="zh-CN" b="0" i="0" dirty="0">
                <a:solidFill>
                  <a:srgbClr val="222222"/>
                </a:solidFill>
                <a:effectLst/>
                <a:latin typeface="Arial" panose="020B0604020202020204" pitchFamily="34" charset="0"/>
              </a:rPr>
              <a:t>Study on Criminal Jurisprudence: Western Countries' Experience and China's Reality </a:t>
            </a:r>
            <a:r>
              <a:rPr lang="zh-CN" altLang="en-US" b="0" i="0" dirty="0">
                <a:solidFill>
                  <a:srgbClr val="222222"/>
                </a:solidFill>
                <a:effectLst/>
                <a:latin typeface="Arial" panose="020B0604020202020204" pitchFamily="34" charset="0"/>
              </a:rPr>
              <a:t>刑法学的西方经验与中国现实</a:t>
            </a:r>
          </a:p>
          <a:p>
            <a:r>
              <a:rPr lang="en-US" altLang="zh-CN" b="0" i="0" dirty="0">
                <a:solidFill>
                  <a:srgbClr val="222222"/>
                </a:solidFill>
                <a:effectLst/>
                <a:latin typeface="Arial" panose="020B0604020202020204" pitchFamily="34" charset="0"/>
              </a:rPr>
              <a:t>Legal methods and jurisprudence methods can interact and promote mutually. </a:t>
            </a:r>
            <a:r>
              <a:rPr lang="zh-CN" altLang="en-US" b="0" i="0" dirty="0">
                <a:solidFill>
                  <a:srgbClr val="222222"/>
                </a:solidFill>
                <a:effectLst/>
                <a:latin typeface="Arial" panose="020B0604020202020204" pitchFamily="34" charset="0"/>
              </a:rPr>
              <a:t>法律方法和法学方法在司法过程中相互影响、互相促进。</a:t>
            </a:r>
          </a:p>
          <a:p>
            <a:r>
              <a:rPr lang="en-US" altLang="zh-CN" b="0" i="0" dirty="0">
                <a:solidFill>
                  <a:srgbClr val="222222"/>
                </a:solidFill>
                <a:effectLst/>
                <a:latin typeface="Arial" panose="020B0604020202020204" pitchFamily="34" charset="0"/>
              </a:rPr>
              <a:t>The jurisprudence research between law and society </a:t>
            </a:r>
            <a:r>
              <a:rPr lang="zh-CN" altLang="en-US" b="0" i="0" dirty="0">
                <a:solidFill>
                  <a:srgbClr val="222222"/>
                </a:solidFill>
                <a:effectLst/>
                <a:latin typeface="Arial" panose="020B0604020202020204" pitchFamily="34" charset="0"/>
              </a:rPr>
              <a:t>关于法律与社会之间的法学研究</a:t>
            </a:r>
          </a:p>
          <a:p>
            <a:r>
              <a:rPr lang="en-US" altLang="zh-CN" b="0" i="0" dirty="0">
                <a:solidFill>
                  <a:srgbClr val="222222"/>
                </a:solidFill>
                <a:effectLst/>
                <a:latin typeface="Arial" panose="020B0604020202020204" pitchFamily="34" charset="0"/>
              </a:rPr>
              <a:t>Law Department of Peking University is an original place of Chinese modern jurisprudence. </a:t>
            </a:r>
            <a:r>
              <a:rPr lang="zh-CN" altLang="en-US" b="0" i="0" dirty="0">
                <a:solidFill>
                  <a:srgbClr val="222222"/>
                </a:solidFill>
                <a:effectLst/>
                <a:latin typeface="Arial" panose="020B0604020202020204" pitchFamily="34" charset="0"/>
              </a:rPr>
              <a:t>北京大学法律系是现代中国法学的发源地。</a:t>
            </a:r>
          </a:p>
          <a:p>
            <a:endParaRPr lang="zh-CN" altLang="en-US"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古罗马法谚：</a:t>
            </a:r>
            <a:r>
              <a:rPr lang="en-US" altLang="zh-CN" b="0" i="0" dirty="0">
                <a:solidFill>
                  <a:srgbClr val="222222"/>
                </a:solidFill>
                <a:effectLst/>
                <a:latin typeface="Arial" panose="020B0604020202020204" pitchFamily="34" charset="0"/>
              </a:rPr>
              <a:t>Fiat </a:t>
            </a:r>
            <a:r>
              <a:rPr lang="en-US" altLang="zh-CN" b="0" i="0" dirty="0" err="1">
                <a:solidFill>
                  <a:srgbClr val="222222"/>
                </a:solidFill>
                <a:effectLst/>
                <a:latin typeface="Arial" panose="020B0604020202020204" pitchFamily="34" charset="0"/>
              </a:rPr>
              <a:t>justitia</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ruat</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caelum</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为实现正义，哪怕天崩地裂</a:t>
            </a:r>
          </a:p>
          <a:p>
            <a:endParaRPr lang="zh-CN" altLang="en-US"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法律现象是一个十分复杂的概念，包括的内容十分广泛，它不仅包括我们看得见、摸得着的法律条文、法律文本，国家的立法活动、司法过程及其结果，如判决书、调解书等等，还包括隐藏在这些现象背后的法律关系、法律传统和法律文化；不仅包括一个国家的法律制度、法律体系，还包括具体制度所体现的原则、精神理念和价值。如果把法律比作一座大厦的话，那么这些现象就是构成这座大厦的钢架、砖头、水泥、门窗和建筑、设计、装修的风格、理念等等。总之，法律现象不仅是写在纸上的法，而且是社会生活中实际运行的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97</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法学，又称法律科学，是一切以法律现象为研究对象的学科的总称，可以说，法学就是研究法律现象的学科。</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法律现象是一个十分复杂的概念，包括的内容十分广泛，它不仅包括我们看得见、摸得着的法律条文、法律文本，国家的立法活动、司法过程及其结果，如判决书、调解书等等，还包括隐藏在这些现象背后的法律关系、法律传统和法律文化；不仅包括一个国家的法律制度、法律体系，还包括具体制度所体现的原则、精神理念和价值。如果把法律比作一座大厦的话，那么这些现象就是构成这座大厦的钢架、砖头、水泥、门窗和建筑、设计、装修的风格、理念等等。总之，法律现象不仅是写在纸上的法，而且是社会生活中实际运行的法。</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法学，</a:t>
            </a:r>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Science of Law</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，亦称法律学、法律科学，</a:t>
            </a:r>
            <a:r>
              <a:rPr lang="zh-CN" altLang="zh-CN" sz="1800" kern="100" dirty="0">
                <a:solidFill>
                  <a:srgbClr val="FF0000"/>
                </a:solidFill>
                <a:effectLst/>
                <a:latin typeface="等线" panose="02010600030101010101" charset="-122"/>
                <a:ea typeface="Times New Roman" panose="02020603050405020304" pitchFamily="18" charset="0"/>
                <a:cs typeface="Times New Roman" panose="02020603050405020304" pitchFamily="18" charset="0"/>
              </a:rPr>
              <a:t> </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是以法和法律现象（及其规律）为研究对象的一门社会科学。法学是对法律现象及其规律研究的科学。</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特定的社会现象是法律产生的客观社会基础。</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法律如何规制特定领域的社会问题，以及对特定的社会现象进行立法调整后的规范实施等问题，需要专门的法学学科进行研究。</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因此，社会现象、对特定社会现象的立法，以及研究特定社会现象的立法、执法等问题的法学，形成了具有前后相承，同时又互相影响的循环发展体系。</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保密法是调整保守国家秘密所形成的法律关系的法律规范的总称，主要内容为国家秘密的确定、对国家秘密的管理和对违反保密法律法规的违法行为的追究。</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保密法学是以保密法的现象及其规律为研究对象的专门法律学科，是对保密法以及保密立法、执法和司法的本质、特点及其规律进行理论概括的科学。</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保密法学是以保密法律法规的制定和实施等基本法律活动为研究对象的法学学科。目的在于发现保密法律法规制定、修改和实施中的规律和问题。保密法学的发展又对保密法的制定和实施起到指引作用。</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1640531-6BEC-4F7A-8336-A2EE8D9C3E42}" type="slidenum">
              <a:rPr lang="zh-CN" altLang="en-US" smtClean="0"/>
              <a:t>103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104</a:t>
            </a:fld>
            <a:endParaRPr lang="zh-CN" altLang="en-US"/>
          </a:p>
        </p:txBody>
      </p:sp>
    </p:spTree>
    <p:extLst>
      <p:ext uri="{BB962C8B-B14F-4D97-AF65-F5344CB8AC3E}">
        <p14:creationId xmlns:p14="http://schemas.microsoft.com/office/powerpoint/2010/main" val="562841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保密法学理论与实践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英文单词术语</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理论：法学  保密法学  科学理论的研究</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实践：法律的实施及其规律与问题的研究</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保密法学 </a:t>
                </a:r>
                <a14:m>
                  <m:oMath xmlns:m="http://schemas.openxmlformats.org/officeDocument/2006/math">
                    <m:r>
                      <a:rPr lang="en-US" altLang="zh-CN" sz="1200" kern="1200">
                        <a:solidFill>
                          <a:schemeClr val="tx1"/>
                        </a:solidFill>
                        <a:effectLst/>
                        <a:latin typeface="Cambria Math" panose="02040503050406030204" charset="0"/>
                        <a:ea typeface="+mn-ea"/>
                        <a:cs typeface="+mn-cs"/>
                      </a:rPr>
                      <m:t>≠</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保密法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保密法 </a:t>
                </a:r>
                <a14:m>
                  <m:oMath xmlns:m="http://schemas.openxmlformats.org/officeDocument/2006/math">
                    <m:r>
                      <a:rPr lang="en-US" altLang="zh-CN" sz="1200" kern="1200">
                        <a:solidFill>
                          <a:schemeClr val="tx1"/>
                        </a:solidFill>
                        <a:effectLst/>
                        <a:latin typeface="Cambria Math" panose="02040503050406030204" charset="0"/>
                        <a:ea typeface="+mn-ea"/>
                        <a:cs typeface="+mn-cs"/>
                      </a:rPr>
                      <m:t>∈</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保密法学</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社会现象→法律→法学</a:t>
                </a:r>
              </a:p>
              <a:p>
                <a:r>
                  <a:rPr lang="zh-CN" altLang="zh-CN" sz="1200" kern="1200" dirty="0">
                    <a:solidFill>
                      <a:schemeClr val="tx1"/>
                    </a:solidFill>
                    <a:effectLst/>
                    <a:latin typeface="+mn-lt"/>
                    <a:ea typeface="+mn-ea"/>
                    <a:cs typeface="+mn-cs"/>
                  </a:rPr>
                  <a:t>国家→国家独立领土完整经济发展→国家安全和利益→国家秘密→保密法→保密法学</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法→法学</a:t>
                </a:r>
              </a:p>
              <a:p>
                <a:r>
                  <a:rPr lang="zh-CN" altLang="zh-CN" sz="1200" kern="1200" dirty="0">
                    <a:solidFill>
                      <a:schemeClr val="tx1"/>
                    </a:solidFill>
                    <a:effectLst/>
                    <a:latin typeface="+mn-lt"/>
                    <a:ea typeface="+mn-ea"/>
                    <a:cs typeface="+mn-cs"/>
                  </a:rPr>
                  <a:t>法：说文解字  中英文 法制</a:t>
                </a:r>
                <a:r>
                  <a:rPr lang="en-US" altLang="zh-CN" sz="1200" kern="1200" dirty="0">
                    <a:solidFill>
                      <a:schemeClr val="tx1"/>
                    </a:solidFill>
                    <a:effectLst/>
                    <a:latin typeface="+mn-lt"/>
                    <a:ea typeface="+mn-ea"/>
                    <a:cs typeface="+mn-cs"/>
                  </a:rPr>
                  <a:t>V.S.</a:t>
                </a:r>
                <a:r>
                  <a:rPr lang="zh-CN" altLang="zh-CN" sz="1200" kern="1200" dirty="0">
                    <a:solidFill>
                      <a:schemeClr val="tx1"/>
                    </a:solidFill>
                    <a:effectLst/>
                    <a:latin typeface="+mn-lt"/>
                    <a:ea typeface="+mn-ea"/>
                    <a:cs typeface="+mn-cs"/>
                  </a:rPr>
                  <a:t>法治  法律法规规章  </a:t>
                </a:r>
              </a:p>
              <a:p>
                <a:r>
                  <a:rPr lang="zh-CN" altLang="zh-CN" sz="1200" kern="1200" dirty="0">
                    <a:solidFill>
                      <a:schemeClr val="tx1"/>
                    </a:solidFill>
                    <a:effectLst/>
                    <a:latin typeface="+mn-lt"/>
                    <a:ea typeface="+mn-ea"/>
                    <a:cs typeface="+mn-cs"/>
                  </a:rPr>
                  <a:t>法学：立法、执法（守法、违法、监督）、司法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法律关系  法律依据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法律责任</a:t>
                </a:r>
              </a:p>
              <a:p>
                <a:r>
                  <a:rPr lang="zh-CN" altLang="zh-CN" sz="1200" kern="1200" dirty="0">
                    <a:solidFill>
                      <a:schemeClr val="tx1"/>
                    </a:solidFill>
                    <a:effectLst/>
                    <a:latin typeface="+mn-lt"/>
                    <a:ea typeface="+mn-ea"/>
                    <a:cs typeface="+mn-cs"/>
                  </a:rPr>
                  <a:t>保密法学：</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密  国家安全和利益</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现状  原因分析</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保密工作  保密管理</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对应的保密法律</a:t>
                </a:r>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C1640531-6BEC-4F7A-8336-A2EE8D9C3E42}" type="slidenum">
              <a:rPr lang="zh-CN" altLang="en-US" smtClean="0"/>
              <a:t>111</a:t>
            </a:fld>
            <a:endParaRPr lang="zh-CN" altLang="en-US"/>
          </a:p>
        </p:txBody>
      </p:sp>
    </p:spTree>
    <p:extLst>
      <p:ext uri="{BB962C8B-B14F-4D97-AF65-F5344CB8AC3E}">
        <p14:creationId xmlns:p14="http://schemas.microsoft.com/office/powerpoint/2010/main" val="42107407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保密法是调整保守国家秘密所形成的法律关系的法律规范的总称，主要内容为国家秘密的确定、对国家秘密的管理和对违反保密法律法规的违法行为的追究。</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endParaRPr lang="en-US" altLang="zh-CN" dirty="0"/>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保密法学是以保密法的现象及其规律为研究对象的专门法律学科，是对保密法以及保密立法、执法和司法的本质、特点及其规律进行理论概括的科学。</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just"/>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保密法学</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是以保密法律法规的制定和实施等基本法律活动为研究对象的</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法学学科。目的在于发现保密法律法规制定、修改和实施中的规律和问题。保密法学的发展又对保密法的制定和实施起到指引</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作用。</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ea typeface="黑体" panose="02010609060101010101" pitchFamily="49" charset="-122"/>
                <a:cs typeface="Times New Roman" panose="02020603050405020304" pitchFamily="18" charset="0"/>
              </a:rPr>
              <a:t>是保密法学中一个重要的基础性概念。</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t>①保密法律关系是一种具有特定保密内容的权利与义务关系</a:t>
            </a:r>
          </a:p>
          <a:p>
            <a:r>
              <a:rPr lang="zh-CN" altLang="en-US" dirty="0"/>
              <a:t>   只有保守国家秘密这一特定内容所形成的权利与义务关系才 构成保密法律关系</a:t>
            </a:r>
          </a:p>
          <a:p>
            <a:r>
              <a:rPr lang="zh-CN" altLang="en-US" dirty="0"/>
              <a:t>   而工作秘密、商业秘密、个人隐私保护中形成的权利义务关系则由其他法律调整，不属于保密法律关系</a:t>
            </a:r>
          </a:p>
          <a:p>
            <a:r>
              <a:rPr lang="zh-CN" altLang="en-US" dirty="0"/>
              <a:t>②保密关系只有经过保密法律规范的调整，才能上升为保密法律关系</a:t>
            </a:r>
          </a:p>
          <a:p>
            <a:r>
              <a:rPr lang="zh-CN" altLang="en-US" dirty="0"/>
              <a:t>   一些虽然涉及保密的行为，但保密法律制度对此尚无规定，就不构成保密法律关系</a:t>
            </a:r>
          </a:p>
          <a:p>
            <a:r>
              <a:rPr lang="zh-CN" altLang="en-US" dirty="0"/>
              <a:t>③保密法律关系是一种带有强制性的权利与义务关系，是由国家强制力予以保证的社会关系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119</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anose="02020603050405020304" pitchFamily="18" charset="0"/>
                <a:ea typeface="黑体" panose="02010609060101010101" pitchFamily="49" charset="-122"/>
                <a:cs typeface="Times New Roman" panose="02020603050405020304" pitchFamily="18" charset="0"/>
              </a:rPr>
              <a:t>是保密法学中一个重要的基础性概念。</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t>①保密法律关系是一种具有特定保密内容的权利与义务关系</a:t>
            </a:r>
          </a:p>
          <a:p>
            <a:r>
              <a:rPr lang="zh-CN" altLang="en-US" dirty="0"/>
              <a:t>   只有保守国家秘密这一特定内容所形成的权利与义务关系才 构成保密法律关系</a:t>
            </a:r>
          </a:p>
          <a:p>
            <a:r>
              <a:rPr lang="zh-CN" altLang="en-US" dirty="0"/>
              <a:t>   而工作秘密、商业秘密、个人隐私保护中形成的权利义务关系则由其他法律调整，不属于保密法律关系</a:t>
            </a:r>
          </a:p>
          <a:p>
            <a:r>
              <a:rPr lang="zh-CN" altLang="en-US" dirty="0"/>
              <a:t>②保密关系只有经过保密法律规范的调整，才能上升为保密法律关系</a:t>
            </a:r>
          </a:p>
          <a:p>
            <a:r>
              <a:rPr lang="zh-CN" altLang="en-US" dirty="0"/>
              <a:t>   一些虽然涉及保密的行为，但保密法律制度对此尚无规定，就不构成保密法律关系</a:t>
            </a:r>
          </a:p>
          <a:p>
            <a:r>
              <a:rPr lang="zh-CN" altLang="en-US" dirty="0"/>
              <a:t>③保密法律关系是一种带有强制性的权利与义务关系，是由国家强制力予以保证的社会关系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120</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121</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125</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126</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127</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经济水平的提升、社会理念的进步，让我国政府职能逐步优化</a:t>
            </a:r>
          </a:p>
          <a:p>
            <a:r>
              <a:rPr lang="zh-CN" altLang="en-US" dirty="0"/>
              <a:t>“简政放权、放管结合、优化服务”成为近十年政府改革的主题</a:t>
            </a:r>
          </a:p>
          <a:p>
            <a:r>
              <a:rPr lang="zh-CN" altLang="en-US" dirty="0"/>
              <a:t>这一举措不仅提升了政府部门的行政效率</a:t>
            </a:r>
          </a:p>
          <a:p>
            <a:r>
              <a:rPr lang="zh-CN" altLang="en-US" dirty="0"/>
              <a:t>也充分激发了市场活力和社会创造力</a:t>
            </a:r>
          </a:p>
          <a:p>
            <a:r>
              <a:rPr lang="zh-CN" altLang="en-US" dirty="0"/>
              <a:t>让更多的社会组织能够参与到政府事务中来</a:t>
            </a:r>
          </a:p>
          <a:p>
            <a:r>
              <a:rPr lang="zh-CN" altLang="en-US" dirty="0"/>
              <a:t>像军民融合等政策的进一步推进</a:t>
            </a:r>
          </a:p>
          <a:p>
            <a:r>
              <a:rPr lang="zh-CN" altLang="en-US" dirty="0"/>
              <a:t>涉密业务单位几乎遍及各个领域</a:t>
            </a:r>
          </a:p>
          <a:p>
            <a:r>
              <a:rPr lang="zh-CN" altLang="en-US" dirty="0"/>
              <a:t>更多企业事业单位参与涉密军事设施建设</a:t>
            </a:r>
          </a:p>
          <a:p>
            <a:r>
              <a:rPr lang="zh-CN" altLang="en-US" dirty="0"/>
              <a:t>这就让更多的群体有触及国家秘密的可能性</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129</a:t>
            </a:fld>
            <a:endParaRPr lang="zh-CN" altLang="en-US"/>
          </a:p>
        </p:txBody>
      </p:sp>
    </p:spTree>
    <p:extLst>
      <p:ext uri="{BB962C8B-B14F-4D97-AF65-F5344CB8AC3E}">
        <p14:creationId xmlns:p14="http://schemas.microsoft.com/office/powerpoint/2010/main" val="33897106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信息形态</a:t>
            </a:r>
          </a:p>
          <a:p>
            <a:r>
              <a:rPr lang="zh-CN" altLang="en-US" dirty="0"/>
              <a:t>   </a:t>
            </a:r>
            <a:r>
              <a:rPr lang="en-US" altLang="zh-CN" dirty="0"/>
              <a:t>1.1 </a:t>
            </a:r>
            <a:r>
              <a:rPr lang="zh-CN" altLang="en-US" dirty="0"/>
              <a:t>以数字、字符、图形等形式表达的信息</a:t>
            </a:r>
          </a:p>
          <a:p>
            <a:r>
              <a:rPr lang="zh-CN" altLang="en-US" dirty="0"/>
              <a:t>   </a:t>
            </a:r>
            <a:r>
              <a:rPr lang="en-US" altLang="zh-CN" dirty="0"/>
              <a:t>1.2 </a:t>
            </a:r>
            <a:r>
              <a:rPr lang="zh-CN" altLang="en-US" dirty="0"/>
              <a:t>以电子数字方式表达的信息</a:t>
            </a:r>
          </a:p>
          <a:p>
            <a:r>
              <a:rPr lang="zh-CN" altLang="en-US" dirty="0"/>
              <a:t>   </a:t>
            </a:r>
            <a:r>
              <a:rPr lang="en-US" altLang="zh-CN" dirty="0"/>
              <a:t>1.3 </a:t>
            </a:r>
            <a:r>
              <a:rPr lang="zh-CN" altLang="en-US" dirty="0"/>
              <a:t>用语言表达的信息</a:t>
            </a:r>
          </a:p>
          <a:p>
            <a:r>
              <a:rPr lang="en-US" altLang="zh-CN" dirty="0"/>
              <a:t>2.</a:t>
            </a:r>
            <a:r>
              <a:rPr lang="zh-CN" altLang="en-US" dirty="0"/>
              <a:t>物质载体形态</a:t>
            </a:r>
          </a:p>
          <a:p>
            <a:r>
              <a:rPr lang="zh-CN" altLang="en-US" dirty="0"/>
              <a:t>   </a:t>
            </a:r>
            <a:r>
              <a:rPr lang="en-US" altLang="zh-CN" dirty="0"/>
              <a:t>2.1 </a:t>
            </a:r>
            <a:r>
              <a:rPr lang="zh-CN" altLang="en-US" dirty="0"/>
              <a:t>纸介质载体</a:t>
            </a:r>
          </a:p>
          <a:p>
            <a:r>
              <a:rPr lang="zh-CN" altLang="en-US" dirty="0"/>
              <a:t>   </a:t>
            </a:r>
            <a:r>
              <a:rPr lang="en-US" altLang="zh-CN" dirty="0"/>
              <a:t>2.2 </a:t>
            </a:r>
            <a:r>
              <a:rPr lang="zh-CN" altLang="en-US" dirty="0"/>
              <a:t>光、电、 磁等方式记录信息的载体</a:t>
            </a:r>
          </a:p>
          <a:p>
            <a:r>
              <a:rPr lang="zh-CN" altLang="en-US" dirty="0"/>
              <a:t>   </a:t>
            </a:r>
            <a:r>
              <a:rPr lang="en-US" altLang="zh-CN" dirty="0"/>
              <a:t>2.3 </a:t>
            </a:r>
            <a:r>
              <a:rPr lang="zh-CN" altLang="en-US" dirty="0"/>
              <a:t>设备、产品以及技术包括保密专利技术</a:t>
            </a:r>
          </a:p>
          <a:p>
            <a:r>
              <a:rPr lang="en-US" altLang="zh-CN" dirty="0"/>
              <a:t>3.</a:t>
            </a:r>
            <a:r>
              <a:rPr lang="zh-CN" altLang="en-US" dirty="0"/>
              <a:t>保密行为</a:t>
            </a:r>
          </a:p>
          <a:p>
            <a:r>
              <a:rPr lang="zh-CN" altLang="en-US" dirty="0"/>
              <a:t>   </a:t>
            </a:r>
            <a:r>
              <a:rPr lang="en-US" altLang="zh-CN" dirty="0"/>
              <a:t>3.1 </a:t>
            </a:r>
            <a:r>
              <a:rPr lang="zh-CN" altLang="en-US" dirty="0"/>
              <a:t>保密管理行为</a:t>
            </a:r>
          </a:p>
          <a:p>
            <a:r>
              <a:rPr lang="zh-CN" altLang="en-US" dirty="0"/>
              <a:t>   </a:t>
            </a:r>
            <a:r>
              <a:rPr lang="en-US" altLang="zh-CN" dirty="0"/>
              <a:t>3.2 </a:t>
            </a:r>
            <a:r>
              <a:rPr lang="zh-CN" altLang="en-US" dirty="0"/>
              <a:t>定密行为</a:t>
            </a:r>
          </a:p>
          <a:p>
            <a:r>
              <a:rPr lang="zh-CN" altLang="en-US" dirty="0"/>
              <a:t>   </a:t>
            </a:r>
            <a:r>
              <a:rPr lang="en-US" altLang="zh-CN" dirty="0"/>
              <a:t>3.3 </a:t>
            </a:r>
            <a:r>
              <a:rPr lang="zh-CN" altLang="en-US" dirty="0"/>
              <a:t>使用行为。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131</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权利 </a:t>
            </a:r>
            <a:r>
              <a:rPr lang="en-US" altLang="zh-CN" dirty="0"/>
              <a:t>(</a:t>
            </a:r>
            <a:r>
              <a:rPr lang="zh-CN" altLang="en-US" dirty="0"/>
              <a:t>权力）：</a:t>
            </a:r>
          </a:p>
          <a:p>
            <a:r>
              <a:rPr lang="zh-CN" altLang="en-US" dirty="0"/>
              <a:t>国家机关和政党为维护国家秘密安全而享有的制定国家秘密的范围的权力</a:t>
            </a:r>
          </a:p>
          <a:p>
            <a:r>
              <a:rPr lang="zh-CN" altLang="en-US" dirty="0"/>
              <a:t>国家机关享有行使保密执法的权力</a:t>
            </a:r>
          </a:p>
          <a:p>
            <a:r>
              <a:rPr lang="zh-CN" altLang="en-US" dirty="0"/>
              <a:t>保密行政管理部门为实施保密法律法规而享有的监督管理的权力</a:t>
            </a:r>
          </a:p>
          <a:p>
            <a:r>
              <a:rPr lang="zh-CN" altLang="en-US" dirty="0"/>
              <a:t>①保密行政管理部门会同有关中央国家机关依法制定国家秘密及其密级具体范围的规定，为确定国家秘密信息确立统一的标准和依据，并且对定密的标准和依据享有解释权和修订权</a:t>
            </a:r>
          </a:p>
          <a:p>
            <a:r>
              <a:rPr lang="zh-CN" altLang="en-US" dirty="0"/>
              <a:t>②组织保密工作与管理国家秘密权：保密行政管理部门有权为了实现保密法律法规和规章确定的行政管理目标和任务而享有的</a:t>
            </a:r>
            <a:r>
              <a:rPr lang="en-US" altLang="zh-CN" dirty="0"/>
              <a:t>——</a:t>
            </a:r>
            <a:r>
              <a:rPr lang="zh-CN" altLang="en-US" dirty="0"/>
              <a:t>审批权、决定权、检査权、建议权、处罚权、强制权</a:t>
            </a:r>
          </a:p>
          <a:p>
            <a:r>
              <a:rPr lang="en-US" altLang="zh-CN" dirty="0"/>
              <a:t>2.</a:t>
            </a:r>
            <a:r>
              <a:rPr lang="zh-CN" altLang="en-US" dirty="0"/>
              <a:t>义务</a:t>
            </a:r>
          </a:p>
          <a:p>
            <a:r>
              <a:rPr lang="zh-CN" altLang="en-US" dirty="0"/>
              <a:t>①特定或不特定的组织、机关或个人对所知悉的国家秘密或所持有的国家秘密信息载体应承担的保守秘密的义务</a:t>
            </a:r>
          </a:p>
          <a:p>
            <a:r>
              <a:rPr lang="zh-CN" altLang="en-US" dirty="0"/>
              <a:t>②国家机关主要是保密行政管理部门的保密义务，内容包括</a:t>
            </a:r>
          </a:p>
          <a:p>
            <a:r>
              <a:rPr lang="zh-CN" altLang="en-US" dirty="0"/>
              <a:t>         确保国家秘密安全的义务、</a:t>
            </a:r>
          </a:p>
          <a:p>
            <a:r>
              <a:rPr lang="zh-CN" altLang="en-US" dirty="0"/>
              <a:t>         依照保密法规定开展保密工作的义务、</a:t>
            </a:r>
          </a:p>
          <a:p>
            <a:r>
              <a:rPr lang="zh-CN" altLang="en-US" dirty="0"/>
              <a:t>         及时纠正或制止、追究违反保密法行为的义务</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132</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实践中存在部分特定领域的保密事项范围制定主体不明确等情况，新保密法第十五条规定由国家保密行政管理部门“兜底”，单独制定这些领域的保密事项范围。</a:t>
            </a:r>
          </a:p>
          <a:p>
            <a:endParaRPr lang="en-US" altLang="zh-CN" dirty="0"/>
          </a:p>
          <a:p>
            <a:endParaRPr lang="en-US" altLang="zh-CN" dirty="0"/>
          </a:p>
          <a:p>
            <a:r>
              <a:rPr lang="en-US" altLang="zh-CN" dirty="0"/>
              <a:t>1.</a:t>
            </a:r>
            <a:r>
              <a:rPr lang="zh-CN" altLang="en-US" dirty="0"/>
              <a:t>权利 </a:t>
            </a:r>
            <a:r>
              <a:rPr lang="en-US" altLang="zh-CN" dirty="0"/>
              <a:t>(</a:t>
            </a:r>
            <a:r>
              <a:rPr lang="zh-CN" altLang="en-US" dirty="0"/>
              <a:t>权力）：</a:t>
            </a:r>
          </a:p>
          <a:p>
            <a:r>
              <a:rPr lang="zh-CN" altLang="en-US" dirty="0"/>
              <a:t>国家机关和政党为维护国家秘密安全而享有的制定国家秘密的范围的权力、</a:t>
            </a:r>
          </a:p>
          <a:p>
            <a:r>
              <a:rPr lang="zh-CN" altLang="en-US" dirty="0"/>
              <a:t>国家机关享有行使保密执法的权力、</a:t>
            </a:r>
          </a:p>
          <a:p>
            <a:r>
              <a:rPr lang="zh-CN" altLang="en-US" dirty="0"/>
              <a:t>保密行政管理部门为实施保密法律法规而享有的监督管理的权力</a:t>
            </a:r>
          </a:p>
          <a:p>
            <a:r>
              <a:rPr lang="zh-CN" altLang="en-US" dirty="0"/>
              <a:t>①保密行政管理部门会同有关中央国家机关依法制定国家秘密及其密级具体范围的规定，为确定国家秘密信息确立统一的标准和依据，并且对定密的标准和依据享有解释权和修订权</a:t>
            </a:r>
          </a:p>
          <a:p>
            <a:r>
              <a:rPr lang="zh-CN" altLang="en-US" dirty="0"/>
              <a:t>②组织保密工作与管理国家秘密权：保密行政管理部门有权为了实现保密法律法规和规章确定的行政管理目标和任务而享有的</a:t>
            </a:r>
            <a:r>
              <a:rPr lang="en-US" altLang="zh-CN" dirty="0"/>
              <a:t>——</a:t>
            </a:r>
            <a:r>
              <a:rPr lang="zh-CN" altLang="en-US" dirty="0"/>
              <a:t>审批权、决定权、检査权、建议权、处罚权、强制权</a:t>
            </a:r>
          </a:p>
          <a:p>
            <a:r>
              <a:rPr lang="en-US" altLang="zh-CN" dirty="0"/>
              <a:t>2.</a:t>
            </a:r>
            <a:r>
              <a:rPr lang="zh-CN" altLang="en-US" dirty="0"/>
              <a:t>义务</a:t>
            </a:r>
          </a:p>
          <a:p>
            <a:r>
              <a:rPr lang="zh-CN" altLang="en-US" dirty="0"/>
              <a:t>①特定或不特定的组织、机关或个人对所知悉的国家秘密或所持有的国家秘密信息载体应承担的保守秘密的义务</a:t>
            </a:r>
          </a:p>
          <a:p>
            <a:r>
              <a:rPr lang="zh-CN" altLang="en-US" dirty="0"/>
              <a:t>②国家机关主要是保密行政管理部门的保密义务，内容包括</a:t>
            </a:r>
          </a:p>
          <a:p>
            <a:r>
              <a:rPr lang="zh-CN" altLang="en-US" dirty="0"/>
              <a:t>         确保国家秘密安全的义务、</a:t>
            </a:r>
          </a:p>
          <a:p>
            <a:r>
              <a:rPr lang="zh-CN" altLang="en-US" dirty="0"/>
              <a:t>         依照保密法规定开展保密工作的义务、</a:t>
            </a:r>
          </a:p>
          <a:p>
            <a:r>
              <a:rPr lang="zh-CN" altLang="en-US" dirty="0"/>
              <a:t>         及时纠正或制止、追究违反保密法行为的义务</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133</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134</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保密法的</a:t>
            </a:r>
            <a:r>
              <a:rPr lang="zh-CN" altLang="en-US" b="1" u="sng"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基本</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原则    </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国家秘密受法律保护</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第三条第</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款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2024《</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第五条第</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款 </a:t>
            </a:r>
          </a:p>
          <a:p>
            <a:pPr marL="0" indent="0">
              <a:lnSpc>
                <a:spcPct val="150000"/>
              </a:lnSpc>
              <a:spcBef>
                <a:spcPts val="0"/>
              </a:spcBef>
              <a:buNone/>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 ① 国家秘密的范围由法律确定</a:t>
            </a:r>
          </a:p>
          <a:p>
            <a:pPr marL="0" indent="0">
              <a:lnSpc>
                <a:spcPct val="150000"/>
              </a:lnSpc>
              <a:spcBef>
                <a:spcPts val="0"/>
              </a:spcBef>
              <a:buNone/>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 ② 法律明确保守国家秘密的义务主体和相应的法律责任</a:t>
            </a:r>
          </a:p>
          <a:p>
            <a:pPr marL="0" indent="0">
              <a:lnSpc>
                <a:spcPct val="150000"/>
              </a:lnSpc>
              <a:spcBef>
                <a:spcPts val="0"/>
              </a:spcBef>
              <a:buNone/>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 ③ 法律规定违反保守国家秘密的法律责任</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endParaRPr lang="en-US" altLang="zh-CN" sz="2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确立国家秘密受法律保护的原则</a:t>
            </a:r>
          </a:p>
          <a:p>
            <a:pPr marL="0" indent="0">
              <a:lnSpc>
                <a:spcPct val="150000"/>
              </a:lnSpc>
              <a:spcBef>
                <a:spcPts val="0"/>
              </a:spcBef>
              <a:buNone/>
            </a:pP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① 有利于明确保守国家秘密的国家责任</a:t>
            </a:r>
          </a:p>
          <a:p>
            <a:pPr marL="0" indent="0">
              <a:lnSpc>
                <a:spcPct val="150000"/>
              </a:lnSpc>
              <a:spcBef>
                <a:spcPts val="0"/>
              </a:spcBef>
              <a:buNone/>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② 有利于强化机关、单位及相关人员特别是涉密人员的保密职责</a:t>
            </a:r>
          </a:p>
          <a:p>
            <a:pPr marL="0" indent="0">
              <a:lnSpc>
                <a:spcPct val="150000"/>
              </a:lnSpc>
              <a:spcBef>
                <a:spcPts val="0"/>
              </a:spcBef>
              <a:buNone/>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 ③ 有利于增强机关、单位和公民的保密意识</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灋</a:t>
            </a:r>
            <a:r>
              <a:rPr lang="en-US" altLang="zh-CN" sz="1200" kern="1200" dirty="0" err="1">
                <a:solidFill>
                  <a:schemeClr val="tx1"/>
                </a:solidFill>
                <a:effectLst/>
                <a:latin typeface="+mn-lt"/>
                <a:ea typeface="+mn-ea"/>
                <a:cs typeface="+mn-cs"/>
              </a:rPr>
              <a:t>fǎ</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字造得很有深意</a:t>
            </a:r>
          </a:p>
          <a:p>
            <a:r>
              <a:rPr lang="zh-CN" altLang="zh-CN" sz="1200" kern="1200" dirty="0">
                <a:solidFill>
                  <a:schemeClr val="tx1"/>
                </a:solidFill>
                <a:effectLst/>
                <a:latin typeface="+mn-lt"/>
                <a:ea typeface="+mn-ea"/>
                <a:cs typeface="+mn-cs"/>
              </a:rPr>
              <a:t>一是公平裁判、明断曲直，乃是我国古代先哲赋予</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字的基本涵义</a:t>
            </a:r>
          </a:p>
          <a:p>
            <a:r>
              <a:rPr lang="zh-CN" altLang="zh-CN" sz="1200" kern="1200" dirty="0">
                <a:solidFill>
                  <a:schemeClr val="tx1"/>
                </a:solidFill>
                <a:effectLst/>
                <a:latin typeface="+mn-lt"/>
                <a:ea typeface="+mn-ea"/>
                <a:cs typeface="+mn-cs"/>
              </a:rPr>
              <a:t>二是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灋</a:t>
            </a:r>
            <a:r>
              <a:rPr lang="en-US" altLang="zh-CN" sz="1200" kern="1200" dirty="0" err="1">
                <a:solidFill>
                  <a:schemeClr val="tx1"/>
                </a:solidFill>
                <a:effectLst/>
                <a:latin typeface="+mn-lt"/>
                <a:ea typeface="+mn-ea"/>
                <a:cs typeface="+mn-cs"/>
              </a:rPr>
              <a:t>fǎ</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或许代表了人民心底的向往：对任何人公平如水，如遇不平，就应该坚决除去（古代法庭上用廌来辨别罪犯，无理者离</a:t>
            </a:r>
            <a:r>
              <a:rPr lang="en-US" altLang="zh-CN" sz="1200" u="none" strike="noStrike" kern="1200" dirty="0">
                <a:solidFill>
                  <a:schemeClr val="tx1"/>
                </a:solidFill>
                <a:effectLst/>
                <a:latin typeface="+mn-lt"/>
                <a:ea typeface="+mn-ea"/>
                <a:cs typeface="+mn-cs"/>
                <a:hlinkClick r:id="rId3"/>
              </a:rPr>
              <a:t>去</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氵：法，对任何人公平如水</a:t>
            </a:r>
          </a:p>
          <a:p>
            <a:r>
              <a:rPr lang="zh-CN" altLang="zh-CN" sz="1200" kern="1200" dirty="0">
                <a:solidFill>
                  <a:schemeClr val="tx1"/>
                </a:solidFill>
                <a:effectLst/>
                <a:latin typeface="+mn-lt"/>
                <a:ea typeface="+mn-ea"/>
                <a:cs typeface="+mn-cs"/>
              </a:rPr>
              <a:t>廌：解</a:t>
            </a:r>
            <a:r>
              <a:rPr lang="en-US" altLang="zh-CN" sz="1200" kern="1200" dirty="0" err="1">
                <a:solidFill>
                  <a:schemeClr val="tx1"/>
                </a:solidFill>
                <a:effectLst/>
                <a:latin typeface="+mn-lt"/>
                <a:ea typeface="+mn-ea"/>
                <a:cs typeface="+mn-cs"/>
              </a:rPr>
              <a:t>xiè</a:t>
            </a:r>
            <a:r>
              <a:rPr lang="zh-CN" altLang="zh-CN" sz="1200" kern="1200" dirty="0">
                <a:solidFill>
                  <a:schemeClr val="tx1"/>
                </a:solidFill>
                <a:effectLst/>
                <a:latin typeface="+mn-lt"/>
                <a:ea typeface="+mn-ea"/>
                <a:cs typeface="+mn-cs"/>
              </a:rPr>
              <a:t>廌</a:t>
            </a:r>
            <a:r>
              <a:rPr lang="en-US" altLang="zh-CN" sz="1200" kern="1200" dirty="0" err="1">
                <a:solidFill>
                  <a:schemeClr val="tx1"/>
                </a:solidFill>
                <a:effectLst/>
                <a:latin typeface="+mn-lt"/>
                <a:ea typeface="+mn-ea"/>
                <a:cs typeface="+mn-cs"/>
              </a:rPr>
              <a:t>zhì</a:t>
            </a:r>
            <a:r>
              <a:rPr lang="zh-CN" altLang="zh-CN" sz="1200" kern="1200" dirty="0">
                <a:solidFill>
                  <a:schemeClr val="tx1"/>
                </a:solidFill>
                <a:effectLst/>
                <a:latin typeface="+mn-lt"/>
                <a:ea typeface="+mn-ea"/>
                <a:cs typeface="+mn-cs"/>
              </a:rPr>
              <a:t>，古同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獬豸</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，古代传说中的异兽，能辩是非曲直。相传黄帝曾用这一能明辨是非曲直的神兽来决断疑狱。獬豸能别曲直，见到有人相斗，它会用犀利之角触去理曲之人；听到有人相争，它会用嘴咬挑起是非的一方。</a:t>
            </a:r>
          </a:p>
          <a:p>
            <a:r>
              <a:rPr lang="zh-CN" altLang="zh-CN" sz="1200" kern="1200" dirty="0">
                <a:solidFill>
                  <a:schemeClr val="tx1"/>
                </a:solidFill>
                <a:effectLst/>
                <a:latin typeface="+mn-lt"/>
                <a:ea typeface="+mn-ea"/>
                <a:cs typeface="+mn-cs"/>
              </a:rPr>
              <a:t>去：法，如遇不平，就应该坚决除去。古代法庭上用廌来辨别罪犯，无理者离去。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18</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136</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137</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138</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139</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141</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142</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保密法基本制度</a:t>
            </a:r>
            <a:endParaRPr lang="en-US" altLang="zh-CN" dirty="0"/>
          </a:p>
          <a:p>
            <a:r>
              <a:rPr lang="zh-CN" altLang="en-US" dirty="0"/>
              <a:t>一是定密、解密制度，这涉及定密权限、定密范围、定密责任以及信息公开等源头性、关键性问题</a:t>
            </a:r>
            <a:r>
              <a:rPr lang="en-US" altLang="zh-CN" dirty="0"/>
              <a:t>;</a:t>
            </a:r>
          </a:p>
          <a:p>
            <a:r>
              <a:rPr lang="zh-CN" altLang="en-US" dirty="0"/>
              <a:t>二是保密监管制度，这涉及保密管理的各方面、各环节、全过程</a:t>
            </a:r>
            <a:r>
              <a:rPr lang="en-US" altLang="zh-CN" dirty="0"/>
              <a:t>;</a:t>
            </a:r>
          </a:p>
          <a:p>
            <a:r>
              <a:rPr lang="zh-CN" altLang="en-US" dirty="0"/>
              <a:t>三是保密技术标准制度、其中的标准体系和标准强度在当今弱肉强食的网络战时代，既代表一个国家的技术抗衡能力，也反映一个国家的技术管理能力</a:t>
            </a:r>
            <a:r>
              <a:rPr lang="en-US" altLang="zh-CN" dirty="0"/>
              <a:t>;</a:t>
            </a:r>
          </a:p>
          <a:p>
            <a:r>
              <a:rPr lang="zh-CN" altLang="en-US" dirty="0"/>
              <a:t>四是保密法律责任制度，这涉及宪法、行政法、刑事法、民事法、商事法、安全法以及诉讼法等多个法律部门。</a:t>
            </a:r>
            <a:endParaRPr lang="en-US" altLang="zh-CN" dirty="0"/>
          </a:p>
          <a:p>
            <a:endParaRPr lang="en-US" altLang="zh-CN" dirty="0"/>
          </a:p>
          <a:p>
            <a:r>
              <a:rPr lang="zh-CN" altLang="en-US" dirty="0"/>
              <a:t>这四类基本制度里，又包含诸多具体制度需要做深入细致的研究。比如，</a:t>
            </a:r>
            <a:endParaRPr lang="en-US" altLang="zh-CN" dirty="0"/>
          </a:p>
          <a:p>
            <a:endParaRPr lang="en-US" altLang="zh-CN" dirty="0"/>
          </a:p>
          <a:p>
            <a:r>
              <a:rPr lang="zh-CN" altLang="en-US" dirty="0"/>
              <a:t>保密监管制度里，包括</a:t>
            </a:r>
            <a:endParaRPr lang="en-US" altLang="zh-CN" dirty="0"/>
          </a:p>
          <a:p>
            <a:r>
              <a:rPr lang="zh-CN" altLang="en-US" dirty="0"/>
              <a:t>涉密人员管理制度、</a:t>
            </a:r>
            <a:endParaRPr lang="en-US" altLang="zh-CN" dirty="0"/>
          </a:p>
          <a:p>
            <a:r>
              <a:rPr lang="zh-CN" altLang="en-US" dirty="0"/>
              <a:t>涉密载体管理制度、</a:t>
            </a:r>
            <a:endParaRPr lang="en-US" altLang="zh-CN" dirty="0"/>
          </a:p>
          <a:p>
            <a:r>
              <a:rPr lang="zh-CN" altLang="en-US" dirty="0"/>
              <a:t>保密要害部门部位管理制度、</a:t>
            </a:r>
            <a:endParaRPr lang="en-US" altLang="zh-CN" dirty="0"/>
          </a:p>
          <a:p>
            <a:r>
              <a:rPr lang="zh-CN" altLang="en-US" dirty="0"/>
              <a:t>计算机和网络管理制度、</a:t>
            </a:r>
            <a:endParaRPr lang="en-US" altLang="zh-CN" dirty="0"/>
          </a:p>
          <a:p>
            <a:r>
              <a:rPr lang="zh-CN" altLang="en-US" dirty="0"/>
              <a:t>通讯和办公自动化设备管理制度、</a:t>
            </a:r>
            <a:endParaRPr lang="en-US" altLang="zh-CN" dirty="0"/>
          </a:p>
          <a:p>
            <a:r>
              <a:rPr lang="zh-CN" altLang="en-US" dirty="0"/>
              <a:t>涉密会议活动管理制度、</a:t>
            </a:r>
            <a:endParaRPr lang="en-US" altLang="zh-CN" dirty="0"/>
          </a:p>
          <a:p>
            <a:r>
              <a:rPr lang="zh-CN" altLang="en-US" dirty="0"/>
              <a:t>保密资质审批管理制度、</a:t>
            </a:r>
            <a:endParaRPr lang="en-US" altLang="zh-CN" dirty="0"/>
          </a:p>
          <a:p>
            <a:r>
              <a:rPr lang="zh-CN" altLang="en-US" dirty="0"/>
              <a:t>涉外保密管理制度，还包括</a:t>
            </a:r>
            <a:endParaRPr lang="en-US" altLang="zh-CN" dirty="0"/>
          </a:p>
          <a:p>
            <a:r>
              <a:rPr lang="zh-CN" altLang="en-US" dirty="0"/>
              <a:t>保密审查制度、</a:t>
            </a:r>
            <a:endParaRPr lang="en-US" altLang="zh-CN" dirty="0"/>
          </a:p>
          <a:p>
            <a:r>
              <a:rPr lang="zh-CN" altLang="en-US" dirty="0"/>
              <a:t>保密检查制度、</a:t>
            </a:r>
            <a:endParaRPr lang="en-US" altLang="zh-CN" dirty="0"/>
          </a:p>
          <a:p>
            <a:r>
              <a:rPr lang="zh-CN" altLang="en-US" dirty="0"/>
              <a:t>密级鉴定制度等。</a:t>
            </a:r>
            <a:endParaRPr lang="en-US" altLang="zh-CN" dirty="0"/>
          </a:p>
          <a:p>
            <a:endParaRPr lang="en-US" altLang="zh-CN" dirty="0"/>
          </a:p>
          <a:p>
            <a:r>
              <a:rPr lang="zh-CN" altLang="en-US" dirty="0"/>
              <a:t>一  定密、解密制度</a:t>
            </a:r>
            <a:endParaRPr lang="en-US" altLang="zh-CN" dirty="0"/>
          </a:p>
          <a:p>
            <a:r>
              <a:rPr lang="zh-CN" altLang="en-US" dirty="0"/>
              <a:t>二  保密监管制度</a:t>
            </a:r>
            <a:endParaRPr lang="en-US" altLang="zh-CN" dirty="0"/>
          </a:p>
          <a:p>
            <a:r>
              <a:rPr lang="en-US" altLang="zh-CN" dirty="0"/>
              <a:t>     </a:t>
            </a:r>
            <a:r>
              <a:rPr lang="zh-CN" altLang="en-US" dirty="0"/>
              <a:t>涉密人员管理制度、涉密载体管理制度、保密要害部门部位管理制度、</a:t>
            </a:r>
            <a:endParaRPr lang="en-US" altLang="zh-CN" dirty="0"/>
          </a:p>
          <a:p>
            <a:r>
              <a:rPr lang="en-US" altLang="zh-CN" dirty="0"/>
              <a:t>     </a:t>
            </a:r>
            <a:r>
              <a:rPr lang="zh-CN" altLang="en-US" dirty="0"/>
              <a:t>计算机和网络管理制度、通讯和办公自动化设备管理制度、</a:t>
            </a:r>
            <a:endParaRPr lang="en-US" altLang="zh-CN" dirty="0"/>
          </a:p>
          <a:p>
            <a:r>
              <a:rPr lang="en-US" altLang="zh-CN" dirty="0"/>
              <a:t>     </a:t>
            </a:r>
            <a:r>
              <a:rPr lang="zh-CN" altLang="en-US" dirty="0"/>
              <a:t>涉密会议活动管理制度、保密资质审批管理制度、涉外保密管理制度</a:t>
            </a:r>
            <a:endParaRPr lang="en-US" altLang="zh-CN" dirty="0"/>
          </a:p>
          <a:p>
            <a:r>
              <a:rPr lang="en-US" altLang="zh-CN" dirty="0"/>
              <a:t>     </a:t>
            </a:r>
            <a:r>
              <a:rPr lang="zh-CN" altLang="en-US" dirty="0"/>
              <a:t>保密审查制度、保密检查制度、密级鉴定制度</a:t>
            </a:r>
            <a:endParaRPr lang="en-US" altLang="zh-CN" dirty="0"/>
          </a:p>
          <a:p>
            <a:r>
              <a:rPr lang="zh-CN" altLang="en-US" dirty="0"/>
              <a:t>三  保密技术标准制度</a:t>
            </a:r>
            <a:endParaRPr lang="en-US" altLang="zh-CN" dirty="0"/>
          </a:p>
          <a:p>
            <a:r>
              <a:rPr lang="zh-CN" altLang="en-US" dirty="0"/>
              <a:t>四  保密法律责任制度</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143</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保密法制定和实施的过程研究</a:t>
            </a:r>
          </a:p>
          <a:p>
            <a:r>
              <a:rPr lang="zh-CN" altLang="en-US" dirty="0"/>
              <a:t>      包括对保密立法、保密行政执法和保密监督活动的研究</a:t>
            </a:r>
            <a:endParaRPr lang="en-US" altLang="zh-CN" dirty="0"/>
          </a:p>
          <a:p>
            <a:endParaRPr lang="en-US" altLang="zh-CN" dirty="0"/>
          </a:p>
          <a:p>
            <a:r>
              <a:rPr lang="zh-CN" altLang="en-US" dirty="0"/>
              <a:t>保密立法研究以保密法的制定和修订为中心，其他重要的保密立法还应包括保密规章的制定。</a:t>
            </a:r>
          </a:p>
          <a:p>
            <a:r>
              <a:rPr lang="zh-CN" altLang="en-US" dirty="0"/>
              <a:t>保密行政执法包括保密行政执法的依据、保密行政执法的主体和保密行政执法行为等内容。</a:t>
            </a:r>
          </a:p>
          <a:p>
            <a:r>
              <a:rPr lang="zh-CN" altLang="en-US" dirty="0"/>
              <a:t>保密监督可以包含在广义的保密行政执法活动中，主要研究保密行政管理部门对机关、单位保密行为的监督活动，保密行政管理部门对机关、单位保密违法行为的责任追究制度等。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144</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保密法制定和实施的过程研究</a:t>
            </a:r>
          </a:p>
          <a:p>
            <a:r>
              <a:rPr lang="zh-CN" altLang="en-US" dirty="0"/>
              <a:t>      包括对保密立法、保密行政执法和保密监督活动的研究</a:t>
            </a:r>
            <a:endParaRPr lang="en-US" altLang="zh-CN" dirty="0"/>
          </a:p>
          <a:p>
            <a:endParaRPr lang="en-US" altLang="zh-CN" dirty="0"/>
          </a:p>
          <a:p>
            <a:r>
              <a:rPr lang="zh-CN" altLang="en-US" dirty="0"/>
              <a:t>保密立法研究以保密法的制定和修订为中心，其他重要的保密立法还应包括保密规章的制定。</a:t>
            </a:r>
          </a:p>
          <a:p>
            <a:r>
              <a:rPr lang="zh-CN" altLang="en-US" dirty="0"/>
              <a:t>保密行政执法包括保密行政执法的依据、保密行政执法的主体和保密行政执法行为等内容。</a:t>
            </a:r>
          </a:p>
          <a:p>
            <a:r>
              <a:rPr lang="zh-CN" altLang="en-US" dirty="0"/>
              <a:t>保密监督可以包含在广义的保密行政执法活动中，主要研究保密行政管理部门对机关、单位保密行为的监督活动，保密行政管理部门对机关、单位保密违法行为的责任追究制度等。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145</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保密法制定和实施的过程研究</a:t>
            </a:r>
          </a:p>
          <a:p>
            <a:r>
              <a:rPr lang="zh-CN" altLang="en-US" dirty="0"/>
              <a:t>      包括对保密立法、保密行政执法和保密监督活动的研究</a:t>
            </a:r>
            <a:endParaRPr lang="en-US" altLang="zh-CN" dirty="0"/>
          </a:p>
          <a:p>
            <a:endParaRPr lang="en-US" altLang="zh-CN" dirty="0"/>
          </a:p>
          <a:p>
            <a:r>
              <a:rPr lang="zh-CN" altLang="en-US" dirty="0"/>
              <a:t>保密立法研究以保密法的制定和修订为中心，其他重要的保密立法还应包括保密规章的制定。</a:t>
            </a:r>
          </a:p>
          <a:p>
            <a:r>
              <a:rPr lang="zh-CN" altLang="en-US" dirty="0"/>
              <a:t>保密行政执法包括保密行政执法的依据、保密行政执法的主体和保密行政执法行为等内容。</a:t>
            </a:r>
          </a:p>
          <a:p>
            <a:r>
              <a:rPr lang="zh-CN" altLang="en-US" dirty="0"/>
              <a:t>保密监督可以包含在广义的保密行政执法活动中，主要研究保密行政管理部门对机关、单位保密行为的监督活动，保密行政管理部门对机关、单位保密违法行为的责任追究制度等。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2024/09/29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3FD18-31C0-42EB-AE66-843308CCD309}" type="datetimeFigureOut">
              <a:rPr lang="zh-CN" altLang="en-US" smtClean="0"/>
              <a:t>2024/09/29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9181D-D20A-4075-BB2B-6DB3CECEB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48167"/>
            <a:ext cx="10515600" cy="1325563"/>
          </a:xfrm>
        </p:spPr>
        <p:txBody>
          <a:bodyPr>
            <a:normAutofit/>
          </a:bodyPr>
          <a:lstStyle/>
          <a:p>
            <a:pPr algn="ctr"/>
            <a:r>
              <a:rPr lang="zh-CN" altLang="en-US" sz="8000" b="1" dirty="0">
                <a:solidFill>
                  <a:srgbClr val="FF0000"/>
                </a:solidFill>
                <a:latin typeface="微软雅黑" panose="020B0503020204020204" pitchFamily="34" charset="-122"/>
                <a:ea typeface="微软雅黑" panose="020B0503020204020204" pitchFamily="34" charset="-122"/>
              </a:rPr>
              <a:t>保密法学理论与实践</a:t>
            </a:r>
          </a:p>
        </p:txBody>
      </p:sp>
      <p:sp>
        <p:nvSpPr>
          <p:cNvPr id="3" name="内容占位符 2"/>
          <p:cNvSpPr>
            <a:spLocks noGrp="1"/>
          </p:cNvSpPr>
          <p:nvPr>
            <p:ph idx="1"/>
          </p:nvPr>
        </p:nvSpPr>
        <p:spPr>
          <a:xfrm>
            <a:off x="822960" y="4019550"/>
            <a:ext cx="10515600" cy="2015490"/>
          </a:xfrm>
        </p:spPr>
        <p:txBody>
          <a:bodyPr>
            <a:normAutofit fontScale="77500" lnSpcReduction="20000"/>
          </a:bodyPr>
          <a:lstStyle/>
          <a:p>
            <a:pPr marL="0" indent="0" algn="ctr">
              <a:lnSpc>
                <a:spcPct val="150000"/>
              </a:lnSpc>
              <a:spcBef>
                <a:spcPts val="0"/>
              </a:spcBef>
              <a:buNone/>
            </a:pPr>
            <a:r>
              <a:rPr lang="zh-CN" altLang="en-US" sz="40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中山大学计算机学院</a:t>
            </a:r>
            <a:r>
              <a:rPr lang="en-US" altLang="zh-CN" sz="40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国家保密学院</a:t>
            </a:r>
            <a:endParaRPr lang="en-US" altLang="zh-CN" sz="4000"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None/>
            </a:pPr>
            <a:r>
              <a:rPr lang="zh-CN" altLang="en-US" sz="4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韦宝典</a:t>
            </a:r>
            <a:endParaRPr lang="en-US" altLang="zh-CN" sz="4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None/>
            </a:pP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weibd@mail.sysu.edu.cn</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1848167"/>
            <a:ext cx="10515600" cy="1325563"/>
          </a:xfrm>
        </p:spPr>
        <p:txBody>
          <a:bodyPr>
            <a:normAutofit/>
          </a:bodyPr>
          <a:lstStyle/>
          <a:p>
            <a:pPr algn="ctr"/>
            <a:r>
              <a:rPr lang="zh-CN" altLang="en-US" sz="8000" b="1" u="sng" dirty="0">
                <a:solidFill>
                  <a:srgbClr val="FF0000"/>
                </a:solidFill>
                <a:latin typeface="微软雅黑" panose="020B0503020204020204" pitchFamily="34" charset="-122"/>
                <a:ea typeface="微软雅黑" panose="020B0503020204020204" pitchFamily="34" charset="-122"/>
              </a:rPr>
              <a:t>保密法学</a:t>
            </a:r>
            <a:r>
              <a:rPr lang="zh-CN" altLang="en-US" sz="8000" b="1" dirty="0">
                <a:solidFill>
                  <a:srgbClr val="FF0000"/>
                </a:solidFill>
                <a:latin typeface="微软雅黑" panose="020B0503020204020204" pitchFamily="34" charset="-122"/>
                <a:ea typeface="微软雅黑" panose="020B0503020204020204" pitchFamily="34" charset="-122"/>
              </a:rPr>
              <a:t>理论与实践</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8E968AD-8617-78BB-CD83-9142B4EB0320}"/>
              </a:ext>
            </a:extLst>
          </p:cNvPr>
          <p:cNvSpPr txBox="1">
            <a:spLocks/>
          </p:cNvSpPr>
          <p:nvPr/>
        </p:nvSpPr>
        <p:spPr>
          <a:xfrm>
            <a:off x="204717" y="1200999"/>
            <a:ext cx="11987283" cy="5192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秦孝公任用</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商鞅</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，改革旧制，实行变法。商鞅为了建立威信，叫人在城南门上竖了一根木头，并告示说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谁能把这根木头扛到北门去，赏他十金。”结果谁也不敢扛。商鞅又把奖赏提高到五十金。几天后，一个壮汉把木头扛到了北门，商鞅果真将五十金奖给了他。</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商鞅的</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新法令公布</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后，很快就在百姓中得到执行。几年以后，秦国变得</a:t>
            </a: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强盛</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起来。</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但是，商鞅的法令却触犯了贵族宗室的</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利益</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，使他们失去了许多特权。秦孝公死后，秦惠王杀了商鞅全家，商鞅本人也遭受了车裂之刑</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五马分尸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BFDF9074-711C-090F-05F8-6D050F727E06}"/>
              </a:ext>
            </a:extLst>
          </p:cNvPr>
          <p:cNvSpPr>
            <a:spLocks noGrp="1"/>
          </p:cNvSpPr>
          <p:nvPr>
            <p:ph idx="1"/>
          </p:nvPr>
        </p:nvSpPr>
        <p:spPr>
          <a:xfrm>
            <a:off x="497005" y="395782"/>
            <a:ext cx="10515600" cy="832513"/>
          </a:xfrm>
        </p:spPr>
        <p:txBody>
          <a:bodyPr>
            <a:noAutofit/>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法律从秘密走向公开</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628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8E968AD-8617-78BB-CD83-9142B4EB0320}"/>
              </a:ext>
            </a:extLst>
          </p:cNvPr>
          <p:cNvSpPr txBox="1">
            <a:spLocks/>
          </p:cNvSpPr>
          <p:nvPr/>
        </p:nvSpPr>
        <p:spPr>
          <a:xfrm>
            <a:off x="204717" y="1200999"/>
            <a:ext cx="11987283" cy="5192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商</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代有弃灰之法，就是“弃灰于公道者断其手”，对于老百姓在大街上乱倒垃圾的行为，要</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断手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以示惩罚。</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西</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解除婚姻</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关系方面有一套完整的制度，即“七出三不去”。“七出”就是男子可以休妻的七项条件，即：不孝顺父母，无子，淫荡，嫉妒他人，有难医治的疾病，话多惹事生非，盗窃。但有下面三种情况之一的，丈夫就不得休弃妻子：无娘家可归的，曾为公婆守孝三年的，前贫贱后富贵的。</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朝法律规定，身高是判断人</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是否成年</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和承担完全刑事责任的标准，如果身高超过六尺，就意味着一个人成年了，有能力承担刑事责任。</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BFDF9074-711C-090F-05F8-6D050F727E06}"/>
              </a:ext>
            </a:extLst>
          </p:cNvPr>
          <p:cNvSpPr>
            <a:spLocks noGrp="1"/>
          </p:cNvSpPr>
          <p:nvPr>
            <p:ph idx="1"/>
          </p:nvPr>
        </p:nvSpPr>
        <p:spPr>
          <a:xfrm>
            <a:off x="497005" y="395782"/>
            <a:ext cx="10515600" cy="832513"/>
          </a:xfrm>
        </p:spPr>
        <p:txBody>
          <a:bodyPr>
            <a:noAutofit/>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法律发展非一成不变</a:t>
            </a:r>
          </a:p>
        </p:txBody>
      </p:sp>
    </p:spTree>
    <p:extLst>
      <p:ext uri="{BB962C8B-B14F-4D97-AF65-F5344CB8AC3E}">
        <p14:creationId xmlns:p14="http://schemas.microsoft.com/office/powerpoint/2010/main" val="120695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8E968AD-8617-78BB-CD83-9142B4EB0320}"/>
              </a:ext>
            </a:extLst>
          </p:cNvPr>
          <p:cNvSpPr txBox="1">
            <a:spLocks/>
          </p:cNvSpPr>
          <p:nvPr/>
        </p:nvSpPr>
        <p:spPr>
          <a:xfrm>
            <a:off x="204717" y="1016751"/>
            <a:ext cx="11987283" cy="58821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西周的司法制度比较健全，在审判制度上，采取</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“五听”审案法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50000"/>
              </a:lnSpc>
              <a:spcBef>
                <a:spcPts val="0"/>
              </a:spcBef>
              <a:buNone/>
              <a:defRPr/>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辞听</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，听当事人的陈述，如果理屈的话就言语错乱</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色听</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，观察当事人的表情如理亏就会面红耳赤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solidFill>
                  <a:srgbClr val="FF9933"/>
                </a:solidFill>
                <a:latin typeface="Times New Roman" panose="02020603050405020304" pitchFamily="18" charset="0"/>
                <a:ea typeface="微软雅黑" panose="020B0503020204020204" pitchFamily="34" charset="-122"/>
                <a:cs typeface="Times New Roman" panose="02020603050405020304" pitchFamily="18" charset="0"/>
              </a:rPr>
              <a:t>气听</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，听当事人陈述时的呼吸，如无理就会紧张得喘息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耳听</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，审查当事人的听觉反应，如无理就会因紧张而听不清话</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目听</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，观察当事人的眼睛，无理就会双目失神</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在现代人看来，五听流于主观臆断，极不科学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但这种察言观色的方法流传久远，也不失为审判经验的总结</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是有一定的生理学和心理学依据的</a:t>
            </a:r>
          </a:p>
        </p:txBody>
      </p:sp>
      <p:sp>
        <p:nvSpPr>
          <p:cNvPr id="6" name="内容占位符 2">
            <a:extLst>
              <a:ext uri="{FF2B5EF4-FFF2-40B4-BE49-F238E27FC236}">
                <a16:creationId xmlns:a16="http://schemas.microsoft.com/office/drawing/2014/main" id="{BFDF9074-711C-090F-05F8-6D050F727E06}"/>
              </a:ext>
            </a:extLst>
          </p:cNvPr>
          <p:cNvSpPr>
            <a:spLocks noGrp="1"/>
          </p:cNvSpPr>
          <p:nvPr>
            <p:ph idx="1"/>
          </p:nvPr>
        </p:nvSpPr>
        <p:spPr>
          <a:xfrm>
            <a:off x="497005" y="395782"/>
            <a:ext cx="10515600" cy="832513"/>
          </a:xfrm>
        </p:spPr>
        <p:txBody>
          <a:bodyPr>
            <a:noAutofit/>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司法制度演进</a:t>
            </a:r>
            <a:endParaRPr lang="zh-CN"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488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81031"/>
            <a:ext cx="10515600" cy="2886635"/>
          </a:xfrm>
        </p:spPr>
        <p:txBody>
          <a:bodyPr>
            <a:normAutofit/>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特定的</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社会现象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是法律产生的客观社会基础</a:t>
            </a: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法律如何规制特定领域的社会问题，以及</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对特定的社会现象进行</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立法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调整后的规范</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实施</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等问题</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需要专门的</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学科进行研究</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内容占位符 2">
            <a:extLst>
              <a:ext uri="{FF2B5EF4-FFF2-40B4-BE49-F238E27FC236}">
                <a16:creationId xmlns:a16="http://schemas.microsoft.com/office/drawing/2014/main" id="{04E91BDE-8EF3-8C8A-870E-9000042C9014}"/>
              </a:ext>
            </a:extLst>
          </p:cNvPr>
          <p:cNvSpPr txBox="1">
            <a:spLocks/>
          </p:cNvSpPr>
          <p:nvPr/>
        </p:nvSpPr>
        <p:spPr>
          <a:xfrm>
            <a:off x="838200" y="1625209"/>
            <a:ext cx="10515600" cy="1422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Science of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，亦称法律学、法律科学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是以</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）为研究对象的一门社会科学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60977"/>
            <a:ext cx="10515600" cy="2649159"/>
          </a:xfrm>
        </p:spPr>
        <p:txBody>
          <a:bodyPr>
            <a:normAutofit/>
          </a:bodyPr>
          <a:lstStyle/>
          <a:p>
            <a:pPr marL="0" indent="0">
              <a:lnSpc>
                <a:spcPct val="150000"/>
              </a:lnSpc>
              <a:spcBef>
                <a:spcPts val="0"/>
              </a:spcBef>
              <a:buNone/>
            </a:pP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社会现象</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对特定社会现象的</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立法</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研究特定社会现象的立法、执法等问题的</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法学</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形成了具有前后相承，同时又互相影响的循环发展</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体系</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内容占位符 2">
            <a:extLst>
              <a:ext uri="{FF2B5EF4-FFF2-40B4-BE49-F238E27FC236}">
                <a16:creationId xmlns:a16="http://schemas.microsoft.com/office/drawing/2014/main" id="{FE0A7DDA-8E98-2ABD-9DF8-B5F4983923C4}"/>
              </a:ext>
            </a:extLst>
          </p:cNvPr>
          <p:cNvSpPr txBox="1">
            <a:spLocks/>
          </p:cNvSpPr>
          <p:nvPr/>
        </p:nvSpPr>
        <p:spPr>
          <a:xfrm>
            <a:off x="838200" y="1625209"/>
            <a:ext cx="10515600" cy="1422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Science of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，亦称法律学、法律科学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是以</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）为研究对象的一门社会科学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2" y="3067456"/>
            <a:ext cx="10515600" cy="2489592"/>
          </a:xfrm>
        </p:spPr>
        <p:txBody>
          <a:bodyPr/>
          <a:lstStyle/>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法律乃一定之规，必含一定之理，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作为析理成理之道、公平正义之术，</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总是与法律的制定、解释和执行相伴而生，是一门实践的学问。</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r">
              <a:lnSpc>
                <a:spcPct val="150000"/>
              </a:lnSpc>
              <a:spcBef>
                <a:spcPts val="0"/>
              </a:spcBef>
              <a:buNone/>
            </a:pP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夏勇，法理讲义</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关于法律的道理与学问</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上卷</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，北京大学出版社，</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2010 </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年，第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4-15 </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页</a:t>
            </a:r>
            <a:endPar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内容占位符 2">
            <a:extLst>
              <a:ext uri="{FF2B5EF4-FFF2-40B4-BE49-F238E27FC236}">
                <a16:creationId xmlns:a16="http://schemas.microsoft.com/office/drawing/2014/main" id="{D11C4943-C331-65DB-B505-0E4E8ADD19CE}"/>
              </a:ext>
            </a:extLst>
          </p:cNvPr>
          <p:cNvSpPr txBox="1">
            <a:spLocks/>
          </p:cNvSpPr>
          <p:nvPr/>
        </p:nvSpPr>
        <p:spPr>
          <a:xfrm>
            <a:off x="838200" y="1625209"/>
            <a:ext cx="10515600" cy="1422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Science of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，亦称法律学、法律科学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是以</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）为研究对象的一门社会科学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9009" y="201674"/>
            <a:ext cx="11633981" cy="2576667"/>
          </a:xfrm>
          <a:prstGeom prst="rect">
            <a:avLst/>
          </a:prstGeom>
          <a:noFill/>
        </p:spPr>
        <p:txBody>
          <a:bodyPr wrap="squar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a:t>
            </a:r>
            <a:r>
              <a:rPr lang="zh-CN" altLang="en-US" sz="2800" b="1" dirty="0">
                <a:solidFill>
                  <a:srgbClr val="3333FF"/>
                </a:solidFill>
                <a:latin typeface="微软雅黑" panose="020B0503020204020204" pitchFamily="34" charset="-122"/>
                <a:ea typeface="微软雅黑" panose="020B0503020204020204" pitchFamily="34" charset="-122"/>
              </a:rPr>
              <a:t>问渠哪得清如许</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3333FF"/>
                </a:solidFill>
                <a:latin typeface="微软雅黑" panose="020B0503020204020204" pitchFamily="34" charset="-122"/>
                <a:ea typeface="微软雅黑" panose="020B0503020204020204" pitchFamily="34" charset="-122"/>
              </a:rPr>
              <a:t>为有源头活水来</a:t>
            </a:r>
            <a:r>
              <a:rPr lang="en-US" altLang="zh-CN" sz="2800" b="1" dirty="0">
                <a:latin typeface="微软雅黑" panose="020B0503020204020204" pitchFamily="34" charset="-122"/>
                <a:ea typeface="微软雅黑" panose="020B0503020204020204" pitchFamily="34" charset="-122"/>
              </a:rPr>
              <a:t>"</a:t>
            </a:r>
          </a:p>
          <a:p>
            <a:pPr>
              <a:lnSpc>
                <a:spcPct val="150000"/>
              </a:lnSpc>
            </a:pPr>
            <a:r>
              <a:rPr lang="zh-CN" altLang="en-US" sz="2800" b="1" dirty="0">
                <a:latin typeface="微软雅黑" panose="020B0503020204020204" pitchFamily="34" charset="-122"/>
                <a:ea typeface="微软雅黑" panose="020B0503020204020204" pitchFamily="34" charset="-122"/>
              </a:rPr>
              <a:t>作为一门独立的学科，</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法学不是从来就有的，</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而是社会发展到一定阶段的产物</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9009" y="201674"/>
            <a:ext cx="11633981" cy="4515660"/>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法学以法律现象及其规律为研究对象，</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但并不是有法律现象就有法学。</a:t>
            </a:r>
          </a:p>
          <a:p>
            <a:pPr>
              <a:lnSpc>
                <a:spcPct val="150000"/>
              </a:lnSpc>
            </a:pPr>
            <a:r>
              <a:rPr lang="zh-CN" altLang="en-US" sz="2800" b="1" dirty="0">
                <a:latin typeface="微软雅黑" panose="020B0503020204020204" pitchFamily="34" charset="-122"/>
                <a:ea typeface="微软雅黑" panose="020B0503020204020204" pitchFamily="34" charset="-122"/>
              </a:rPr>
              <a:t>法学的产生必须具备一定的基础性条件：</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一是法律发展到一定的程度，积累了相当丰富的法律现象和材料；</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二是由于社会分工，出现了专门研究法律现象的思想家和学者，</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即职业法学家群体。</a:t>
            </a:r>
          </a:p>
          <a:p>
            <a:pPr>
              <a:lnSpc>
                <a:spcPct val="150000"/>
              </a:lnSpc>
            </a:pPr>
            <a:r>
              <a:rPr lang="zh-CN" altLang="en-US" sz="2800" b="1" dirty="0">
                <a:latin typeface="微软雅黑" panose="020B0503020204020204" pitchFamily="34" charset="-122"/>
                <a:ea typeface="微软雅黑" panose="020B0503020204020204" pitchFamily="34" charset="-122"/>
              </a:rPr>
              <a:t>因此，</a:t>
            </a:r>
            <a:r>
              <a:rPr lang="zh-CN" altLang="en-US" sz="2800" b="1" dirty="0">
                <a:solidFill>
                  <a:srgbClr val="3333FF"/>
                </a:solidFill>
                <a:latin typeface="微软雅黑" panose="020B0503020204020204" pitchFamily="34" charset="-122"/>
                <a:ea typeface="微软雅黑" panose="020B0503020204020204" pitchFamily="34" charset="-122"/>
              </a:rPr>
              <a:t>法律</a:t>
            </a:r>
            <a:r>
              <a:rPr lang="zh-CN" altLang="en-US" sz="2800" b="1" dirty="0">
                <a:latin typeface="微软雅黑" panose="020B0503020204020204" pitchFamily="34" charset="-122"/>
                <a:ea typeface="微软雅黑" panose="020B0503020204020204" pitchFamily="34" charset="-122"/>
              </a:rPr>
              <a:t>起源在前，</a:t>
            </a:r>
            <a:r>
              <a:rPr lang="zh-CN" altLang="en-US" sz="2800" b="1" dirty="0">
                <a:solidFill>
                  <a:srgbClr val="3333FF"/>
                </a:solidFill>
                <a:latin typeface="微软雅黑" panose="020B0503020204020204" pitchFamily="34" charset="-122"/>
                <a:ea typeface="微软雅黑" panose="020B0503020204020204" pitchFamily="34" charset="-122"/>
              </a:rPr>
              <a:t>法学</a:t>
            </a:r>
            <a:r>
              <a:rPr lang="zh-CN" altLang="en-US" sz="2800" b="1" dirty="0">
                <a:latin typeface="微软雅黑" panose="020B0503020204020204" pitchFamily="34" charset="-122"/>
                <a:ea typeface="微软雅黑" panose="020B0503020204020204" pitchFamily="34" charset="-122"/>
              </a:rPr>
              <a:t>产生在后。</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 y="201674"/>
            <a:ext cx="12192000" cy="3869329"/>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人类科学博大精深，有一种传统划分方法是</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将其分为</a:t>
            </a:r>
            <a:r>
              <a:rPr lang="zh-CN" altLang="en-US" sz="2800" b="1" dirty="0">
                <a:solidFill>
                  <a:srgbClr val="A5068D"/>
                </a:solidFill>
                <a:latin typeface="微软雅黑" panose="020B0503020204020204" pitchFamily="34" charset="-122"/>
                <a:ea typeface="微软雅黑" panose="020B0503020204020204" pitchFamily="34" charset="-122"/>
              </a:rPr>
              <a:t>自然科学</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A5068D"/>
                </a:solidFill>
                <a:latin typeface="微软雅黑" panose="020B0503020204020204" pitchFamily="34" charset="-122"/>
                <a:ea typeface="微软雅黑" panose="020B0503020204020204" pitchFamily="34" charset="-122"/>
              </a:rPr>
              <a:t>人文社会科学</a:t>
            </a:r>
            <a:r>
              <a:rPr lang="zh-CN" altLang="en-US" sz="2800" b="1" dirty="0">
                <a:latin typeface="微软雅黑" panose="020B0503020204020204" pitchFamily="34" charset="-122"/>
                <a:ea typeface="微软雅黑" panose="020B0503020204020204" pitchFamily="34" charset="-122"/>
              </a:rPr>
              <a:t>。</a:t>
            </a:r>
          </a:p>
          <a:p>
            <a:pPr>
              <a:lnSpc>
                <a:spcPct val="150000"/>
              </a:lnSpc>
            </a:pPr>
            <a:r>
              <a:rPr lang="zh-CN" altLang="en-US" sz="2800" b="1" dirty="0">
                <a:solidFill>
                  <a:srgbClr val="006600"/>
                </a:solidFill>
                <a:latin typeface="微软雅黑" panose="020B0503020204020204" pitchFamily="34" charset="-122"/>
                <a:ea typeface="微软雅黑" panose="020B0503020204020204" pitchFamily="34" charset="-122"/>
              </a:rPr>
              <a:t>自然科学</a:t>
            </a:r>
            <a:r>
              <a:rPr lang="zh-CN" altLang="en-US" sz="2800" b="1" dirty="0">
                <a:latin typeface="微软雅黑" panose="020B0503020204020204" pitchFamily="34" charset="-122"/>
                <a:ea typeface="微软雅黑" panose="020B0503020204020204" pitchFamily="34" charset="-122"/>
              </a:rPr>
              <a:t>就是研究自然现象和自然规律的科学，</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如物理学、生物学、化学等</a:t>
            </a:r>
            <a:r>
              <a:rPr lang="en-US" altLang="zh-CN" sz="2800" b="1" dirty="0">
                <a:latin typeface="微软雅黑" panose="020B0503020204020204" pitchFamily="34" charset="-122"/>
                <a:ea typeface="微软雅黑" panose="020B0503020204020204" pitchFamily="34" charset="-122"/>
              </a:rPr>
              <a:t>;</a:t>
            </a:r>
          </a:p>
          <a:p>
            <a:pPr>
              <a:lnSpc>
                <a:spcPct val="150000"/>
              </a:lnSpc>
            </a:pPr>
            <a:r>
              <a:rPr lang="zh-CN" altLang="en-US" sz="2800" b="1" dirty="0">
                <a:solidFill>
                  <a:srgbClr val="006600"/>
                </a:solidFill>
                <a:latin typeface="微软雅黑" panose="020B0503020204020204" pitchFamily="34" charset="-122"/>
                <a:ea typeface="微软雅黑" panose="020B0503020204020204" pitchFamily="34" charset="-122"/>
              </a:rPr>
              <a:t>人文社会科学</a:t>
            </a:r>
            <a:r>
              <a:rPr lang="zh-CN" altLang="en-US" sz="2800" b="1" dirty="0">
                <a:latin typeface="微软雅黑" panose="020B0503020204020204" pitchFamily="34" charset="-122"/>
                <a:ea typeface="微软雅黑" panose="020B0503020204020204" pitchFamily="34" charset="-122"/>
              </a:rPr>
              <a:t>就是研究文化艺术、社会现象、社会发展规律和人与人之间</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关系的科学，如政治学、经济学、社会学、文学等。</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 y="201674"/>
            <a:ext cx="12192000" cy="2576667"/>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法学以法律现象及其发展规律为研究对象，而</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法律现象是人类社会中所形成的特殊社会关系和社会现象，</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法学研究的是</a:t>
            </a:r>
            <a:r>
              <a:rPr lang="zh-CN" altLang="en-US" sz="2800" b="1" dirty="0">
                <a:solidFill>
                  <a:srgbClr val="006600"/>
                </a:solidFill>
                <a:latin typeface="微软雅黑" panose="020B0503020204020204" pitchFamily="34" charset="-122"/>
                <a:ea typeface="微软雅黑" panose="020B0503020204020204" pitchFamily="34" charset="-122"/>
              </a:rPr>
              <a:t>人与人之间</a:t>
            </a:r>
            <a:r>
              <a:rPr lang="zh-CN" altLang="en-US" sz="2800" b="1" dirty="0">
                <a:latin typeface="微软雅黑" panose="020B0503020204020204" pitchFamily="34" charset="-122"/>
                <a:ea typeface="微软雅黑" panose="020B0503020204020204" pitchFamily="34" charset="-122"/>
              </a:rPr>
              <a:t>的关系，</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从这个意义上说，法学是一门</a:t>
            </a:r>
            <a:r>
              <a:rPr lang="zh-CN" altLang="en-US" sz="2800" b="1" dirty="0">
                <a:solidFill>
                  <a:srgbClr val="A5068D"/>
                </a:solidFill>
                <a:latin typeface="微软雅黑" panose="020B0503020204020204" pitchFamily="34" charset="-122"/>
                <a:ea typeface="微软雅黑" panose="020B0503020204020204" pitchFamily="34" charset="-122"/>
              </a:rPr>
              <a:t>社会科学</a:t>
            </a:r>
            <a:r>
              <a:rPr lang="zh-CN" altLang="en-US" sz="28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概念、内容、方法、意义</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 y="201674"/>
            <a:ext cx="12192000" cy="3222998"/>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很多人简单地以为学习法学就是</a:t>
            </a:r>
            <a:r>
              <a:rPr lang="zh-CN" altLang="en-US" sz="2800" b="1" dirty="0">
                <a:solidFill>
                  <a:srgbClr val="006600"/>
                </a:solidFill>
                <a:latin typeface="微软雅黑" panose="020B0503020204020204" pitchFamily="34" charset="-122"/>
                <a:ea typeface="微软雅黑" panose="020B0503020204020204" pitchFamily="34" charset="-122"/>
              </a:rPr>
              <a:t>背诵</a:t>
            </a:r>
            <a:r>
              <a:rPr lang="zh-CN" altLang="en-US" sz="2800" b="1" dirty="0">
                <a:latin typeface="微软雅黑" panose="020B0503020204020204" pitchFamily="34" charset="-122"/>
                <a:ea typeface="微软雅黑" panose="020B0503020204020204" pitchFamily="34" charset="-122"/>
              </a:rPr>
              <a:t>法律条文，</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这实际上忽略了法学作为一门社会科学对人们</a:t>
            </a:r>
            <a:r>
              <a:rPr lang="zh-CN" altLang="en-US" sz="2800" b="1" dirty="0">
                <a:solidFill>
                  <a:srgbClr val="3333FF"/>
                </a:solidFill>
                <a:latin typeface="微软雅黑" panose="020B0503020204020204" pitchFamily="34" charset="-122"/>
                <a:ea typeface="微软雅黑" panose="020B0503020204020204" pitchFamily="34" charset="-122"/>
              </a:rPr>
              <a:t>法律思维</a:t>
            </a:r>
            <a:r>
              <a:rPr lang="zh-CN" altLang="en-US" sz="2800" b="1" dirty="0">
                <a:latin typeface="微软雅黑" panose="020B0503020204020204" pitchFamily="34" charset="-122"/>
                <a:ea typeface="微软雅黑" panose="020B0503020204020204" pitchFamily="34" charset="-122"/>
              </a:rPr>
              <a:t>的培养。</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法学不仅教会人们用法律知识来分析和处理事情，</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更重要的是，它蕴含着对</a:t>
            </a:r>
            <a:r>
              <a:rPr lang="zh-CN" altLang="en-US" sz="2800" b="1" dirty="0">
                <a:solidFill>
                  <a:srgbClr val="A5068D"/>
                </a:solidFill>
                <a:latin typeface="微软雅黑" panose="020B0503020204020204" pitchFamily="34" charset="-122"/>
                <a:ea typeface="微软雅黑" panose="020B0503020204020204" pitchFamily="34" charset="-122"/>
              </a:rPr>
              <a:t>公平正义</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A5068D"/>
                </a:solidFill>
                <a:latin typeface="微软雅黑" panose="020B0503020204020204" pitchFamily="34" charset="-122"/>
                <a:ea typeface="微软雅黑" panose="020B0503020204020204" pitchFamily="34" charset="-122"/>
              </a:rPr>
              <a:t>社会福祉</a:t>
            </a:r>
            <a:r>
              <a:rPr lang="zh-CN" altLang="en-US" sz="2800" b="1" dirty="0">
                <a:latin typeface="微软雅黑" panose="020B0503020204020204" pitchFamily="34" charset="-122"/>
                <a:ea typeface="微软雅黑" panose="020B0503020204020204" pitchFamily="34" charset="-122"/>
              </a:rPr>
              <a:t>的信仰和追求，</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推动社会朝着更加和谐美好的方向发展。</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189895" y="378181"/>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3200" b="1" dirty="0">
                <a:latin typeface="微软雅黑" panose="020B0503020204020204" pitchFamily="34" charset="-122"/>
                <a:ea typeface="微软雅黑" panose="020B0503020204020204" pitchFamily="34" charset="-122"/>
              </a:rPr>
              <a:t>特定社</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会现象</a:t>
            </a:r>
          </a:p>
        </p:txBody>
      </p:sp>
      <p:sp>
        <p:nvSpPr>
          <p:cNvPr id="5" name="矩形: 圆角 4"/>
          <p:cNvSpPr/>
          <p:nvPr/>
        </p:nvSpPr>
        <p:spPr>
          <a:xfrm>
            <a:off x="189895" y="1897535"/>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b="1" dirty="0">
                <a:latin typeface="微软雅黑" panose="020B0503020204020204" pitchFamily="34" charset="-122"/>
                <a:ea typeface="微软雅黑" panose="020B0503020204020204" pitchFamily="34" charset="-122"/>
              </a:rPr>
              <a:t>法   律</a:t>
            </a:r>
          </a:p>
        </p:txBody>
      </p:sp>
      <p:sp>
        <p:nvSpPr>
          <p:cNvPr id="6" name="矩形: 圆角 5"/>
          <p:cNvSpPr/>
          <p:nvPr/>
        </p:nvSpPr>
        <p:spPr>
          <a:xfrm>
            <a:off x="189896" y="3416889"/>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b="1" dirty="0">
                <a:latin typeface="微软雅黑" panose="020B0503020204020204" pitchFamily="34" charset="-122"/>
                <a:ea typeface="微软雅黑" panose="020B0503020204020204" pitchFamily="34" charset="-122"/>
              </a:rPr>
              <a:t>法   学</a:t>
            </a:r>
          </a:p>
        </p:txBody>
      </p:sp>
      <p:sp>
        <p:nvSpPr>
          <p:cNvPr id="8" name="箭头: 下 7"/>
          <p:cNvSpPr/>
          <p:nvPr/>
        </p:nvSpPr>
        <p:spPr>
          <a:xfrm>
            <a:off x="1504001" y="1409177"/>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箭头: 下 8"/>
          <p:cNvSpPr/>
          <p:nvPr/>
        </p:nvSpPr>
        <p:spPr>
          <a:xfrm>
            <a:off x="1483664" y="2955423"/>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箭头: 下 35"/>
          <p:cNvSpPr/>
          <p:nvPr/>
        </p:nvSpPr>
        <p:spPr>
          <a:xfrm rot="10800000">
            <a:off x="2131749" y="1422132"/>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箭头: 下 36"/>
          <p:cNvSpPr/>
          <p:nvPr/>
        </p:nvSpPr>
        <p:spPr>
          <a:xfrm rot="10800000">
            <a:off x="2111412" y="2941484"/>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圆角 37"/>
          <p:cNvSpPr/>
          <p:nvPr/>
        </p:nvSpPr>
        <p:spPr>
          <a:xfrm>
            <a:off x="4233870" y="392118"/>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3200" b="1" dirty="0">
                <a:latin typeface="微软雅黑" panose="020B0503020204020204" pitchFamily="34" charset="-122"/>
                <a:ea typeface="微软雅黑" panose="020B0503020204020204" pitchFamily="34" charset="-122"/>
              </a:rPr>
              <a:t>保       守</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国家秘密</a:t>
            </a:r>
          </a:p>
        </p:txBody>
      </p:sp>
      <p:sp>
        <p:nvSpPr>
          <p:cNvPr id="39" name="矩形: 圆角 38"/>
          <p:cNvSpPr/>
          <p:nvPr/>
        </p:nvSpPr>
        <p:spPr>
          <a:xfrm>
            <a:off x="4233870" y="1911472"/>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b="1" dirty="0">
                <a:latin typeface="微软雅黑" panose="020B0503020204020204" pitchFamily="34" charset="-122"/>
                <a:ea typeface="微软雅黑" panose="020B0503020204020204" pitchFamily="34" charset="-122"/>
              </a:rPr>
              <a:t>保密法律</a:t>
            </a:r>
          </a:p>
        </p:txBody>
      </p:sp>
      <p:sp>
        <p:nvSpPr>
          <p:cNvPr id="40" name="矩形: 圆角 39"/>
          <p:cNvSpPr/>
          <p:nvPr/>
        </p:nvSpPr>
        <p:spPr>
          <a:xfrm>
            <a:off x="4233871" y="3430826"/>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b="1" dirty="0">
                <a:latin typeface="微软雅黑" panose="020B0503020204020204" pitchFamily="34" charset="-122"/>
                <a:ea typeface="微软雅黑" panose="020B0503020204020204" pitchFamily="34" charset="-122"/>
              </a:rPr>
              <a:t>保密法学</a:t>
            </a:r>
          </a:p>
        </p:txBody>
      </p:sp>
      <p:sp>
        <p:nvSpPr>
          <p:cNvPr id="41" name="箭头: 下 40"/>
          <p:cNvSpPr/>
          <p:nvPr/>
        </p:nvSpPr>
        <p:spPr>
          <a:xfrm>
            <a:off x="5547976" y="1423114"/>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箭头: 下 41"/>
          <p:cNvSpPr/>
          <p:nvPr/>
        </p:nvSpPr>
        <p:spPr>
          <a:xfrm>
            <a:off x="5527639" y="2969360"/>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箭头: 下 42"/>
          <p:cNvSpPr/>
          <p:nvPr/>
        </p:nvSpPr>
        <p:spPr>
          <a:xfrm rot="10800000">
            <a:off x="6175724" y="1436069"/>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箭头: 下 43"/>
          <p:cNvSpPr/>
          <p:nvPr/>
        </p:nvSpPr>
        <p:spPr>
          <a:xfrm rot="10800000">
            <a:off x="6155387" y="2955421"/>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圆角 44"/>
          <p:cNvSpPr/>
          <p:nvPr/>
        </p:nvSpPr>
        <p:spPr>
          <a:xfrm>
            <a:off x="8281744" y="406055"/>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3200" b="1" dirty="0">
                <a:latin typeface="微软雅黑" panose="020B0503020204020204" pitchFamily="34" charset="-122"/>
                <a:ea typeface="微软雅黑" panose="020B0503020204020204" pitchFamily="34" charset="-122"/>
              </a:rPr>
              <a:t>国家秘密</a:t>
            </a:r>
          </a:p>
        </p:txBody>
      </p:sp>
      <p:sp>
        <p:nvSpPr>
          <p:cNvPr id="46" name="矩形: 圆角 45"/>
          <p:cNvSpPr/>
          <p:nvPr/>
        </p:nvSpPr>
        <p:spPr>
          <a:xfrm>
            <a:off x="8281744" y="1925409"/>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国家安全和利益</a:t>
            </a:r>
            <a:endParaRPr lang="en-US" altLang="zh-CN" sz="3200"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领土完整、主权独立、经济发展</a:t>
            </a:r>
          </a:p>
        </p:txBody>
      </p:sp>
      <p:sp>
        <p:nvSpPr>
          <p:cNvPr id="47" name="矩形: 圆角 46"/>
          <p:cNvSpPr/>
          <p:nvPr/>
        </p:nvSpPr>
        <p:spPr>
          <a:xfrm>
            <a:off x="8281745" y="3444763"/>
            <a:ext cx="3669410" cy="104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b="1" dirty="0">
                <a:latin typeface="微软雅黑" panose="020B0503020204020204" pitchFamily="34" charset="-122"/>
                <a:ea typeface="微软雅黑" panose="020B0503020204020204" pitchFamily="34" charset="-122"/>
              </a:rPr>
              <a:t>主权国家</a:t>
            </a:r>
          </a:p>
        </p:txBody>
      </p:sp>
      <p:sp>
        <p:nvSpPr>
          <p:cNvPr id="48" name="箭头: 下 47"/>
          <p:cNvSpPr/>
          <p:nvPr/>
        </p:nvSpPr>
        <p:spPr>
          <a:xfrm rot="5562899">
            <a:off x="7913228" y="775922"/>
            <a:ext cx="361045" cy="385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箭头: 下 49"/>
          <p:cNvSpPr/>
          <p:nvPr/>
        </p:nvSpPr>
        <p:spPr>
          <a:xfrm rot="10800000">
            <a:off x="9887423" y="1450006"/>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箭头: 下 50"/>
          <p:cNvSpPr/>
          <p:nvPr/>
        </p:nvSpPr>
        <p:spPr>
          <a:xfrm rot="10800000">
            <a:off x="9867086" y="2969358"/>
            <a:ext cx="355962" cy="475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矩形: 圆角 51"/>
          <p:cNvSpPr/>
          <p:nvPr/>
        </p:nvSpPr>
        <p:spPr>
          <a:xfrm>
            <a:off x="3939088" y="4631706"/>
            <a:ext cx="4267931" cy="104395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保密法律的制定和实施</a:t>
            </a:r>
          </a:p>
        </p:txBody>
      </p:sp>
      <p:sp>
        <p:nvSpPr>
          <p:cNvPr id="23" name="矩形: 圆角 22"/>
          <p:cNvSpPr/>
          <p:nvPr/>
        </p:nvSpPr>
        <p:spPr>
          <a:xfrm>
            <a:off x="3939088" y="5744226"/>
            <a:ext cx="4267932" cy="104395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立法、执法、司法、守法</a:t>
            </a:r>
          </a:p>
        </p:txBody>
      </p:sp>
    </p:spTree>
    <p:extLst>
      <p:ext uri="{BB962C8B-B14F-4D97-AF65-F5344CB8AC3E}">
        <p14:creationId xmlns:p14="http://schemas.microsoft.com/office/powerpoint/2010/main" val="235995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animBg="1"/>
      <p:bldP spid="51" grpId="0" animBg="1"/>
      <p:bldP spid="52" grpId="0" animBg="1"/>
      <p:bldP spid="2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8076"/>
            <a:ext cx="10515600" cy="4688706"/>
          </a:xfrm>
        </p:spPr>
        <p:txBody>
          <a:bodyPr/>
          <a:lstStyle/>
          <a:p>
            <a:pPr marL="0" indent="0">
              <a:lnSpc>
                <a:spcPct val="150000"/>
              </a:lnSpc>
              <a:spcBef>
                <a:spcPts val="0"/>
              </a:spcBef>
              <a:buNone/>
            </a:pP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法律体系</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是一国</a:t>
            </a: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全部法律规范</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按照一定的原则和要求，</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根据不同法律规范的</a:t>
            </a: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调整对象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调整方法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划分为若干</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法律门类</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并由这些法律门类及其包括的不同法律规范</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形成有机联系的统一整体。</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None/>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多层次的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：基本法律部门、亚法律部门和子法律部门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811" y="795079"/>
            <a:ext cx="7323161" cy="2941794"/>
          </a:xfrm>
        </p:spPr>
        <p:txBody>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法律部门</a:t>
            </a:r>
            <a:r>
              <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根据一定的标准和原则所划分的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由一国现行法中</a:t>
            </a:r>
            <a:r>
              <a:rPr lang="zh-CN" altLang="en-US"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同一类</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法律规范</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所形成的法律体系的 基 本 单 位</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是法律体系最大的独立组成部分</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98643" y="4078068"/>
            <a:ext cx="12022540" cy="2030095"/>
          </a:xfrm>
          <a:prstGeom prst="rect">
            <a:avLst/>
          </a:prstGeom>
          <a:noFill/>
        </p:spPr>
        <p:txBody>
          <a:bodyPr wrap="square" rtlCol="0">
            <a:sp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我国社会主义法律体系</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七个门类</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宪法及宪法相关法</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民商法   行政法   经济法</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社会法</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刑法</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诉讼及非诉讼程序法</a:t>
            </a:r>
          </a:p>
        </p:txBody>
      </p:sp>
      <p:sp>
        <p:nvSpPr>
          <p:cNvPr id="5" name="文本框 4"/>
          <p:cNvSpPr txBox="1"/>
          <p:nvPr/>
        </p:nvSpPr>
        <p:spPr>
          <a:xfrm>
            <a:off x="7361445" y="787554"/>
            <a:ext cx="4978019" cy="2601546"/>
          </a:xfrm>
          <a:prstGeom prst="rect">
            <a:avLst/>
          </a:prstGeom>
          <a:noFill/>
        </p:spPr>
        <p:txBody>
          <a:bodyPr wrap="square" rtlCol="0">
            <a:sp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划分法律部门的</a:t>
            </a:r>
          </a:p>
          <a:p>
            <a:pPr>
              <a:lnSpc>
                <a:spcPct val="150000"/>
              </a:lnSpc>
            </a:pP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基本标准</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：法律所</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调整的对象</a:t>
            </a:r>
            <a:endParaRPr lang="en-US" altLang="zh-CN"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即一定的社会关系   </a:t>
            </a:r>
          </a:p>
          <a:p>
            <a:pPr>
              <a:lnSpc>
                <a:spcPct val="150000"/>
              </a:lnSpc>
            </a:pP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重要标准</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：法律的</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调整方法</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13799"/>
            <a:ext cx="10515600" cy="5339529"/>
          </a:xfrm>
        </p:spPr>
        <p:txBody>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法律关系</a:t>
            </a:r>
            <a:endPar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法律规范在指引人们的社会行为、调整社会关系的过程中</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所形成的人们之间的</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权利</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义务</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联系。</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是社会内容和法的形式的统一</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是凝结着国家意志的法律规范作用于社会生活的过程和结果</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是法律从静态到动态的转化</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是法律秩序的存在形态</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是由国家强制力保障的社会秩序</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98195"/>
            <a:ext cx="10515600" cy="3869841"/>
          </a:xfrm>
        </p:spPr>
        <p:txBody>
          <a:bodyPr/>
          <a:lstStyle/>
          <a:p>
            <a:pPr marL="0" indent="0">
              <a:lnSpc>
                <a:spcPct val="150000"/>
              </a:lnSpc>
              <a:spcBef>
                <a:spcPts val="0"/>
              </a:spcBef>
              <a:buNone/>
            </a:pP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法律关系的主体</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法律关系的参加者，即</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法律关系中</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权利的享有者</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义务的承担者</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，或</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享有权利并承担义务的人或组织。</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法律关系的</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根本要素</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98195"/>
            <a:ext cx="10515600" cy="4661411"/>
          </a:xfrm>
        </p:spPr>
        <p:txBody>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法律原则</a:t>
            </a:r>
            <a:endPar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是法律的诸多规则或学说的根本的真理或学说，</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是法律的其他规则或学说的基础或来源。</a:t>
            </a:r>
          </a:p>
          <a:p>
            <a:pPr marL="0" indent="0">
              <a:lnSpc>
                <a:spcPct val="15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是法律本质的具体表现</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是实现和发挥法律作用的根本保证，</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是立法、执法、守法以及处理一切法律关系的依据</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概念：法律、保密法；法学、</a:t>
            </a:r>
            <a:r>
              <a:rPr lang="zh-CN" altLang="en-US" sz="4000" b="1" dirty="0">
                <a:highlight>
                  <a:srgbClr val="00FFFF"/>
                </a:highlight>
                <a:latin typeface="微软雅黑" panose="020B0503020204020204" pitchFamily="34" charset="-122"/>
                <a:ea typeface="微软雅黑" panose="020B0503020204020204" pitchFamily="34" charset="-122"/>
                <a:cs typeface="Times New Roman" panose="02020603050405020304" pitchFamily="18" charset="0"/>
              </a:rPr>
              <a:t>保密法学</a:t>
            </a:r>
            <a:endParaRPr lang="en-US" altLang="zh-CN" sz="4000" b="1" dirty="0">
              <a:highlight>
                <a:srgbClr val="00FFFF"/>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4" name="标题 1"/>
          <p:cNvSpPr txBox="1"/>
          <p:nvPr/>
        </p:nvSpPr>
        <p:spPr>
          <a:xfrm>
            <a:off x="0" y="1424015"/>
            <a:ext cx="12787952" cy="4703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保 密 法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调整保守国家秘密所形成的法律关系的法律规范的总称</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保密法学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以保密法律法规制定和实施等基本法律活动为研究对象的法学学科</a:t>
            </a:r>
          </a:p>
          <a:p>
            <a:pPr>
              <a:lnSpc>
                <a:spcPct val="20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是以保密法的</a:t>
            </a: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mn-ea"/>
              </a:rPr>
              <a:t>现象</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及其</a:t>
            </a: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mn-ea"/>
              </a:rPr>
              <a:t>规律</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为研究对象的专门法律学科</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是对保密法以及保密</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立法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执法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司法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的本质、特点及其规律</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进行理论概括的科学</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513" y="940995"/>
            <a:ext cx="11327642" cy="4623226"/>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保密法在调整有关当事人涉及国家秘密的活动过程中</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所形成的</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权利</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义务</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的关系</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① 保密法律关系是一种具有</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特定保密内容</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的权利与义务关系</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只有保守</a:t>
            </a:r>
            <a:r>
              <a:rPr lang="zh-CN" altLang="en-US"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国家秘密</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这一特定内容所形成</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的权利与义务关系才构成保密法律关系</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而</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工作秘密</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商业秘密</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个人隐私</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保护中形成</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的权利义务关系则由其他法律调整，不属于保密法律关系</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概念</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、内容、方法、意义</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530512" y="940997"/>
            <a:ext cx="11327642" cy="5459806"/>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保密法在调整有关当事人涉及国家秘密的活动过程中</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所形成的</a:t>
            </a:r>
            <a:r>
              <a:rPr lang="zh-CN" altLang="en-US" b="1" dirty="0">
                <a:solidFill>
                  <a:srgbClr val="A5068D"/>
                </a:solidFill>
                <a:latin typeface="微软雅黑" panose="020B0503020204020204" pitchFamily="34" charset="-122"/>
                <a:ea typeface="微软雅黑" panose="020B0503020204020204" pitchFamily="34" charset="-122"/>
              </a:rPr>
              <a:t>权利</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b="1" dirty="0">
                <a:solidFill>
                  <a:srgbClr val="A5068D"/>
                </a:solidFill>
                <a:latin typeface="微软雅黑" panose="020B0503020204020204" pitchFamily="34" charset="-122"/>
                <a:ea typeface="微软雅黑" panose="020B0503020204020204" pitchFamily="34" charset="-122"/>
              </a:rPr>
              <a:t>义务</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的关系</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②  保密关系只有经过</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保密法律规范的调整</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，才能上升为保密法律关系</a:t>
            </a:r>
          </a:p>
          <a:p>
            <a:pPr marL="457200" lvl="1"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一些虽然涉及保密的行为，</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1828800" lvl="4"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但保密法律制度对此尚无规定，</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就不构成保密法律关系</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③ 保密法律关系是一种带有强制性的权利与义务关系</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是由</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国家强制力</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予以保证的社会关系</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27355" y="3206263"/>
            <a:ext cx="11544300" cy="306387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保密法律关系主体资格由国家法律</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宪法、保密法）规定：</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国       家</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国家秘密的权力享有者  法律所赋予的保密工作主管机构代表</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2.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国家机关</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公务活动中产生大量国家秘密       成为保密法规范的重点对象</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3.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武装力量</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国家安全重要保证，许多秘密事项属于国家秘密重要组成部分</a:t>
            </a:r>
          </a:p>
        </p:txBody>
      </p:sp>
      <p:sp>
        <p:nvSpPr>
          <p:cNvPr id="8" name="内容占位符 2"/>
          <p:cNvSpPr>
            <a:spLocks noGrp="1"/>
          </p:cNvSpPr>
          <p:nvPr>
            <p:ph idx="1"/>
          </p:nvPr>
        </p:nvSpPr>
        <p:spPr>
          <a:xfrm>
            <a:off x="530664" y="941073"/>
            <a:ext cx="11544300" cy="2030730"/>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保密法律关系的主体  </a:t>
            </a:r>
            <a:r>
              <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是指保密法律关系的参加者，</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既是保密法律行为的</a:t>
            </a:r>
            <a:r>
              <a:rPr lang="zh-CN" altLang="en-US"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实施者</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又是保密权利的</a:t>
            </a:r>
            <a:r>
              <a:rPr lang="zh-CN" altLang="en-US"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享有者</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和保密义务的</a:t>
            </a:r>
            <a:r>
              <a:rPr lang="zh-CN" altLang="en-US"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承担者</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530512" y="940997"/>
            <a:ext cx="11327642" cy="5275561"/>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保密法律关系的主体  </a:t>
            </a:r>
            <a:r>
              <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4.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企事业单位</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因工作需要接触国家秘密事项   国家机关     </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企事业单位 </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研制开发的国家科技秘密项目   成果提供方 </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成功应用方</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5.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政 </a:t>
            </a:r>
            <a:r>
              <a:rPr lang="en-US" altLang="zh-CN"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党</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政党中的秘密事项符合国家秘密定义的属于国家秘密</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6.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社  会 团  体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参与政务活动，产生或涉及一些国家秘密事项</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7.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公</a:t>
            </a:r>
            <a:r>
              <a:rPr lang="en-US" altLang="zh-CN"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民</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国家秘密运行各个环节、各项保密措施都是靠人来完成的</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宪法</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保密法</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明确规定的公民保守国家秘密义务</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8. </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境外组织公民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国际间经济合作与交流   国际条约或相关协议  保密义务</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1015"/>
            <a:ext cx="12506177" cy="5824025"/>
          </a:xfrm>
        </p:spPr>
        <p:txBody>
          <a:bodyPr>
            <a:normAutofit/>
          </a:bodyPr>
          <a:lstStyle/>
          <a:p>
            <a:pPr marL="0" indent="0">
              <a:lnSpc>
                <a:spcPct val="13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国家机关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是指为行使国家管理职能而设立的各种机构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是专司国家权力和国家管理职能的组织</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包括各级</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权力机关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行政机关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审判机关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检察机关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军事机关</a:t>
            </a:r>
            <a:endParaRPr lang="en-US" altLang="zh-CN"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全国人民代表大会、中华人民共和国主席、国务院</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中央军事委员会、最高人民法院、最高人民检察院</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地方各级人民代表大会、人民政府、民族自治地方的自治机关</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人民法院、人民检察院，也包括</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国务院各组成部门、办事机构、直属机构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地方各级人民政府及其直属机构、民族自治地方机关直属机构</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1015"/>
            <a:ext cx="12506177" cy="5908431"/>
          </a:xfrm>
        </p:spPr>
        <p:txBody>
          <a:bodyPr>
            <a:normAutofit/>
          </a:bodyPr>
          <a:lstStyle/>
          <a:p>
            <a:pPr marL="0" indent="0">
              <a:lnSpc>
                <a:spcPct val="13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国家机关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是指为行使国家管理职能而设立的各种机构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是专司国家权力和国家管理职能的组织</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包括各级</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权力机关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行政机关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审判机关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检察机关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军事机关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等</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国家机关是最重要的保密工作主体，</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从国家保密法律法规制度的制定和实施，</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保密工作方针、政策、决策、规划、计划的制定和实施，</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到具体的保密行政管理措施、手段、方法的采用，</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基本上都出自国家机关，</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履行保密管理职责是其法定义务。</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1015"/>
            <a:ext cx="12506177" cy="5838093"/>
          </a:xfrm>
        </p:spPr>
        <p:txBody>
          <a:bodyPr>
            <a:normAutofit/>
          </a:bodyPr>
          <a:lstStyle/>
          <a:p>
            <a:pPr marL="0" indent="0">
              <a:lnSpc>
                <a:spcPct val="13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企业单位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是指在</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国家工商行政管理部门登记</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以盈利为目的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从事商品和劳务生产经营活动</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具有一定自主权的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独立核算</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的法人或非法人单位</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按照经济类型，企业可分为国有企业和非国有企业</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1016"/>
            <a:ext cx="12506177" cy="5669280"/>
          </a:xfrm>
        </p:spPr>
        <p:txBody>
          <a:bodyPr>
            <a:normAutofit/>
          </a:bodyPr>
          <a:lstStyle/>
          <a:p>
            <a:pPr marL="0" indent="0">
              <a:lnSpc>
                <a:spcPct val="13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事业单位</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是指国家设置的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公益服务</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为主要宗旨</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的非政府机构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参与社会管理</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履行管理和服务职能</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主要有</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以经济活动、金融业务活动为主的服务性单位</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银行、邮政等</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从事教育、科技、 文化、医疗卫生的单位</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学校、科研院所、博物馆、医院等</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1015"/>
            <a:ext cx="12506177" cy="5458265"/>
          </a:xfrm>
        </p:spPr>
        <p:txBody>
          <a:bodyPr>
            <a:normAutofit/>
          </a:bodyPr>
          <a:lstStyle/>
          <a:p>
            <a:pPr marL="0" indent="0">
              <a:lnSpc>
                <a:spcPct val="13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事业单位</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是指国家设置的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公益服务</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为主要宗旨</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的非政府机构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事业单位和国有企业及大中型股份制企业，</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在其业务和经营活动中会涉及</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国家经济、科技、教育、文化、卫生、武器装备科研生产等方面的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国家秘密。</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3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因此，这类企业事业单位属于保密工作主体</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11B90A8-8A8F-B191-9CE1-BC89C1AE3F07}"/>
              </a:ext>
            </a:extLst>
          </p:cNvPr>
          <p:cNvSpPr txBox="1"/>
          <p:nvPr/>
        </p:nvSpPr>
        <p:spPr>
          <a:xfrm>
            <a:off x="216339" y="158263"/>
            <a:ext cx="11544300" cy="67407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保密法律关系主体资格由国家法律</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宪法、</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保密法</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）规定</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0" y="1237362"/>
            <a:ext cx="12192000" cy="1308884"/>
          </a:xfrm>
          <a:prstGeom prst="rect">
            <a:avLst/>
          </a:prstGeom>
          <a:noFill/>
        </p:spPr>
        <p:txBody>
          <a:bodyPr wrap="square" rtlCol="0">
            <a:spAutoFit/>
          </a:bodyPr>
          <a:lstStyle/>
          <a:p>
            <a:pPr algn="just">
              <a:lnSpc>
                <a:spcPct val="150000"/>
              </a:lnSpc>
            </a:pPr>
            <a:r>
              <a:rPr lang="en-US" altLang="zh-CN" sz="2800" b="1" dirty="0">
                <a:solidFill>
                  <a:srgbClr val="C00000"/>
                </a:solidFill>
                <a:latin typeface="微软雅黑" panose="020B0503020204020204" pitchFamily="34" charset="-122"/>
                <a:ea typeface="微软雅黑" panose="020B0503020204020204" pitchFamily="34" charset="-122"/>
              </a:rPr>
              <a:t>2010《</a:t>
            </a:r>
            <a:r>
              <a:rPr lang="zh-CN" altLang="en-US" sz="2800" b="1" dirty="0">
                <a:solidFill>
                  <a:srgbClr val="C00000"/>
                </a:solidFill>
                <a:latin typeface="微软雅黑" panose="020B0503020204020204" pitchFamily="34" charset="-122"/>
                <a:ea typeface="微软雅黑" panose="020B0503020204020204" pitchFamily="34" charset="-122"/>
              </a:rPr>
              <a:t>保密法</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dirty="0">
                <a:solidFill>
                  <a:srgbClr val="0070C0"/>
                </a:solidFill>
                <a:latin typeface="微软雅黑" panose="020B0503020204020204" pitchFamily="34" charset="-122"/>
                <a:ea typeface="微软雅黑" panose="020B0503020204020204" pitchFamily="34" charset="-122"/>
              </a:rPr>
              <a:t>第</a:t>
            </a:r>
            <a:r>
              <a:rPr lang="zh-CN" altLang="en-US" sz="2800" b="1" dirty="0">
                <a:solidFill>
                  <a:srgbClr val="0070C0"/>
                </a:solidFill>
                <a:latin typeface="微软雅黑" panose="020B0503020204020204" pitchFamily="34" charset="-122"/>
                <a:ea typeface="微软雅黑" panose="020B0503020204020204" pitchFamily="34" charset="-122"/>
              </a:rPr>
              <a:t>三</a:t>
            </a:r>
            <a:r>
              <a:rPr lang="zh-CN" altLang="zh-CN" sz="2800" b="1" dirty="0">
                <a:solidFill>
                  <a:srgbClr val="0070C0"/>
                </a:solidFill>
                <a:latin typeface="微软雅黑" panose="020B0503020204020204" pitchFamily="34" charset="-122"/>
                <a:ea typeface="微软雅黑" panose="020B0503020204020204" pitchFamily="34" charset="-122"/>
              </a:rPr>
              <a:t>条</a:t>
            </a:r>
            <a:r>
              <a:rPr lang="zh-CN" altLang="zh-CN" sz="2800" b="1" dirty="0">
                <a:solidFill>
                  <a:srgbClr val="0000CC"/>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一切</a:t>
            </a:r>
            <a:r>
              <a:rPr lang="zh-CN" altLang="en-US" sz="2800" b="1" dirty="0">
                <a:solidFill>
                  <a:srgbClr val="7030A0"/>
                </a:solidFill>
                <a:latin typeface="微软雅黑" panose="020B0503020204020204" pitchFamily="34" charset="-122"/>
                <a:ea typeface="微软雅黑" panose="020B0503020204020204" pitchFamily="34" charset="-122"/>
              </a:rPr>
              <a:t>国家机关</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006600"/>
                </a:solidFill>
                <a:latin typeface="微软雅黑" panose="020B0503020204020204" pitchFamily="34" charset="-122"/>
                <a:ea typeface="微软雅黑" panose="020B0503020204020204" pitchFamily="34" charset="-122"/>
              </a:rPr>
              <a:t>武装力量</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9900"/>
                </a:solidFill>
                <a:latin typeface="微软雅黑" panose="020B0503020204020204" pitchFamily="34" charset="-122"/>
                <a:ea typeface="微软雅黑" panose="020B0503020204020204" pitchFamily="34" charset="-122"/>
              </a:rPr>
              <a:t>政党</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社会团体</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6600CC"/>
                </a:solidFill>
                <a:latin typeface="微软雅黑" panose="020B0503020204020204" pitchFamily="34" charset="-122"/>
                <a:ea typeface="微软雅黑" panose="020B0503020204020204" pitchFamily="34" charset="-122"/>
              </a:rPr>
              <a:t>企业事业单位</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3333FF"/>
                </a:solidFill>
                <a:latin typeface="微软雅黑" panose="020B0503020204020204" pitchFamily="34" charset="-122"/>
                <a:ea typeface="微软雅黑" panose="020B0503020204020204" pitchFamily="34" charset="-122"/>
              </a:rPr>
              <a:t>公民</a:t>
            </a:r>
            <a:r>
              <a:rPr lang="zh-CN" altLang="en-US" sz="2800" b="1" dirty="0">
                <a:latin typeface="微软雅黑" panose="020B0503020204020204" pitchFamily="34" charset="-122"/>
                <a:ea typeface="微软雅黑" panose="020B0503020204020204" pitchFamily="34" charset="-122"/>
              </a:rPr>
              <a:t>都有保守国家秘密的义务。</a:t>
            </a:r>
          </a:p>
        </p:txBody>
      </p:sp>
      <p:sp>
        <p:nvSpPr>
          <p:cNvPr id="41" name="文本框 40">
            <a:extLst>
              <a:ext uri="{FF2B5EF4-FFF2-40B4-BE49-F238E27FC236}">
                <a16:creationId xmlns:a16="http://schemas.microsoft.com/office/drawing/2014/main" id="{1C10B4B3-C365-48C2-A36D-AD0C61D1DB7B}"/>
              </a:ext>
            </a:extLst>
          </p:cNvPr>
          <p:cNvSpPr txBox="1"/>
          <p:nvPr/>
        </p:nvSpPr>
        <p:spPr>
          <a:xfrm>
            <a:off x="0" y="2869145"/>
            <a:ext cx="12192000" cy="1308884"/>
          </a:xfrm>
          <a:prstGeom prst="rect">
            <a:avLst/>
          </a:prstGeom>
          <a:noFill/>
        </p:spPr>
        <p:txBody>
          <a:bodyPr wrap="square" rtlCol="0">
            <a:spAutoFit/>
          </a:bodyPr>
          <a:lstStyle/>
          <a:p>
            <a:pPr algn="just">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2024《</a:t>
            </a:r>
            <a:r>
              <a:rPr lang="zh-CN" altLang="en-US" sz="2800" b="1" dirty="0">
                <a:solidFill>
                  <a:srgbClr val="FF0000"/>
                </a:solidFill>
                <a:latin typeface="微软雅黑" panose="020B0503020204020204" pitchFamily="34" charset="-122"/>
                <a:ea typeface="微软雅黑" panose="020B0503020204020204" pitchFamily="34" charset="-122"/>
              </a:rPr>
              <a:t>保密法</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zh-CN" sz="2800" b="1" dirty="0">
                <a:solidFill>
                  <a:srgbClr val="0000CC"/>
                </a:solidFill>
                <a:latin typeface="微软雅黑" panose="020B0503020204020204" pitchFamily="34" charset="-122"/>
                <a:ea typeface="微软雅黑" panose="020B0503020204020204" pitchFamily="34" charset="-122"/>
              </a:rPr>
              <a:t>第</a:t>
            </a:r>
            <a:r>
              <a:rPr lang="zh-CN" altLang="en-US" sz="2800" b="1" dirty="0">
                <a:solidFill>
                  <a:srgbClr val="0000CC"/>
                </a:solidFill>
                <a:latin typeface="微软雅黑" panose="020B0503020204020204" pitchFamily="34" charset="-122"/>
                <a:ea typeface="微软雅黑" panose="020B0503020204020204" pitchFamily="34" charset="-122"/>
              </a:rPr>
              <a:t>五</a:t>
            </a:r>
            <a:r>
              <a:rPr lang="zh-CN" altLang="zh-CN" sz="2800" b="1" dirty="0">
                <a:solidFill>
                  <a:srgbClr val="0000CC"/>
                </a:solidFill>
                <a:latin typeface="微软雅黑" panose="020B0503020204020204" pitchFamily="34" charset="-122"/>
                <a:ea typeface="微软雅黑" panose="020B0503020204020204" pitchFamily="34" charset="-122"/>
              </a:rPr>
              <a:t>条 </a:t>
            </a:r>
            <a:r>
              <a:rPr lang="zh-CN" altLang="en-US" sz="2800" b="1" dirty="0">
                <a:latin typeface="微软雅黑" panose="020B0503020204020204" pitchFamily="34" charset="-122"/>
                <a:ea typeface="微软雅黑" panose="020B0503020204020204" pitchFamily="34" charset="-122"/>
              </a:rPr>
              <a:t>一切</a:t>
            </a:r>
            <a:r>
              <a:rPr lang="zh-CN" altLang="en-US" sz="2800" b="1" dirty="0">
                <a:solidFill>
                  <a:srgbClr val="7030A0"/>
                </a:solidFill>
                <a:latin typeface="微软雅黑" panose="020B0503020204020204" pitchFamily="34" charset="-122"/>
                <a:ea typeface="微软雅黑" panose="020B0503020204020204" pitchFamily="34" charset="-122"/>
              </a:rPr>
              <a:t>国家机关</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006600"/>
                </a:solidFill>
                <a:latin typeface="微软雅黑" panose="020B0503020204020204" pitchFamily="34" charset="-122"/>
                <a:ea typeface="微软雅黑" panose="020B0503020204020204" pitchFamily="34" charset="-122"/>
              </a:rPr>
              <a:t>武装力量</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9900"/>
                </a:solidFill>
                <a:latin typeface="微软雅黑" panose="020B0503020204020204" pitchFamily="34" charset="-122"/>
                <a:ea typeface="微软雅黑" panose="020B0503020204020204" pitchFamily="34" charset="-122"/>
              </a:rPr>
              <a:t>各政党</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0070C0"/>
                </a:solidFill>
                <a:latin typeface="微软雅黑" panose="020B0503020204020204" pitchFamily="34" charset="-122"/>
                <a:ea typeface="微软雅黑" panose="020B0503020204020204" pitchFamily="34" charset="-122"/>
              </a:rPr>
              <a:t>各人民团体</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6600CC"/>
                </a:solidFill>
                <a:latin typeface="微软雅黑" panose="020B0503020204020204" pitchFamily="34" charset="-122"/>
                <a:ea typeface="微软雅黑" panose="020B0503020204020204" pitchFamily="34" charset="-122"/>
              </a:rPr>
              <a:t>企业事业组织</a:t>
            </a:r>
            <a:r>
              <a:rPr lang="zh-CN" altLang="en-US" sz="2800" b="1" dirty="0">
                <a:latin typeface="微软雅黑" panose="020B0503020204020204" pitchFamily="34" charset="-122"/>
                <a:ea typeface="微软雅黑" panose="020B0503020204020204" pitchFamily="34" charset="-122"/>
              </a:rPr>
              <a:t>和</a:t>
            </a:r>
            <a:r>
              <a:rPr lang="zh-CN" altLang="en-US" sz="2800" b="1" u="dbl" dirty="0">
                <a:solidFill>
                  <a:srgbClr val="FF0000"/>
                </a:solidFill>
                <a:latin typeface="微软雅黑" panose="020B0503020204020204" pitchFamily="34" charset="-122"/>
                <a:ea typeface="微软雅黑" panose="020B0503020204020204" pitchFamily="34" charset="-122"/>
              </a:rPr>
              <a:t>其他社会组织</a:t>
            </a:r>
            <a:r>
              <a:rPr lang="zh-CN" altLang="en-US" sz="2800" b="1" dirty="0">
                <a:latin typeface="微软雅黑" panose="020B0503020204020204" pitchFamily="34" charset="-122"/>
                <a:ea typeface="微软雅黑" panose="020B0503020204020204" pitchFamily="34" charset="-122"/>
              </a:rPr>
              <a:t>以及</a:t>
            </a:r>
            <a:r>
              <a:rPr lang="zh-CN" altLang="en-US" sz="2800" b="1" dirty="0">
                <a:solidFill>
                  <a:srgbClr val="3333FF"/>
                </a:solidFill>
                <a:latin typeface="微软雅黑" panose="020B0503020204020204" pitchFamily="34" charset="-122"/>
                <a:ea typeface="微软雅黑" panose="020B0503020204020204" pitchFamily="34" charset="-122"/>
              </a:rPr>
              <a:t>公民</a:t>
            </a:r>
            <a:r>
              <a:rPr lang="zh-CN" altLang="en-US" sz="2800" b="1" dirty="0">
                <a:latin typeface="微软雅黑" panose="020B0503020204020204" pitchFamily="34" charset="-122"/>
                <a:ea typeface="微软雅黑" panose="020B0503020204020204" pitchFamily="34" charset="-122"/>
              </a:rPr>
              <a:t>都有保密的义务。</a:t>
            </a:r>
          </a:p>
        </p:txBody>
      </p:sp>
      <p:sp>
        <p:nvSpPr>
          <p:cNvPr id="8" name="文本框 7">
            <a:extLst>
              <a:ext uri="{FF2B5EF4-FFF2-40B4-BE49-F238E27FC236}">
                <a16:creationId xmlns:a16="http://schemas.microsoft.com/office/drawing/2014/main" id="{532C4A6B-4EAF-5E57-F4D7-FDFA1D952D9A}"/>
              </a:ext>
            </a:extLst>
          </p:cNvPr>
          <p:cNvSpPr txBox="1"/>
          <p:nvPr/>
        </p:nvSpPr>
        <p:spPr>
          <a:xfrm>
            <a:off x="0" y="4766008"/>
            <a:ext cx="12192000" cy="1308884"/>
          </a:xfrm>
          <a:prstGeom prst="rect">
            <a:avLst/>
          </a:prstGeom>
          <a:noFill/>
        </p:spPr>
        <p:txBody>
          <a:bodyPr wrap="square"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新法为何增加了“</a:t>
            </a:r>
            <a:r>
              <a:rPr lang="zh-CN" altLang="en-US" sz="2800" b="1" u="dbl" dirty="0">
                <a:solidFill>
                  <a:srgbClr val="FF0000"/>
                </a:solidFill>
                <a:latin typeface="微软雅黑" panose="020B0503020204020204" pitchFamily="34" charset="-122"/>
                <a:ea typeface="微软雅黑" panose="020B0503020204020204" pitchFamily="34" charset="-122"/>
              </a:rPr>
              <a:t>其他社会组织</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gn="ctr">
              <a:lnSpc>
                <a:spcPct val="150000"/>
              </a:lnSpc>
            </a:pPr>
            <a:r>
              <a:rPr lang="zh-CN" altLang="en-US" sz="2800" b="1" dirty="0">
                <a:latin typeface="微软雅黑" panose="020B0503020204020204" pitchFamily="34" charset="-122"/>
                <a:ea typeface="微软雅黑" panose="020B0503020204020204" pitchFamily="34" charset="-122"/>
              </a:rPr>
              <a:t>为何会</a:t>
            </a:r>
            <a:r>
              <a:rPr lang="zh-CN" altLang="en-US" sz="2800" b="1" dirty="0">
                <a:solidFill>
                  <a:srgbClr val="3333FF"/>
                </a:solidFill>
                <a:latin typeface="微软雅黑" panose="020B0503020204020204" pitchFamily="34" charset="-122"/>
                <a:ea typeface="微软雅黑" panose="020B0503020204020204" pitchFamily="34" charset="-122"/>
              </a:rPr>
              <a:t>更多的社会组织</a:t>
            </a:r>
            <a:r>
              <a:rPr lang="zh-CN" altLang="en-US" sz="2800" b="1" dirty="0">
                <a:latin typeface="微软雅黑" panose="020B0503020204020204" pitchFamily="34" charset="-122"/>
                <a:ea typeface="微软雅黑" panose="020B0503020204020204" pitchFamily="34" charset="-122"/>
              </a:rPr>
              <a:t>加入了涉密领域？</a:t>
            </a:r>
          </a:p>
        </p:txBody>
      </p:sp>
    </p:spTree>
    <p:extLst>
      <p:ext uri="{BB962C8B-B14F-4D97-AF65-F5344CB8AC3E}">
        <p14:creationId xmlns:p14="http://schemas.microsoft.com/office/powerpoint/2010/main" val="11649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1" grpId="0"/>
      <p:bldP spid="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11B90A8-8A8F-B191-9CE1-BC89C1AE3F07}"/>
              </a:ext>
            </a:extLst>
          </p:cNvPr>
          <p:cNvSpPr txBox="1"/>
          <p:nvPr/>
        </p:nvSpPr>
        <p:spPr>
          <a:xfrm>
            <a:off x="216339" y="158263"/>
            <a:ext cx="11544300" cy="5070229"/>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经济水平的提升、社会理念的进步，政府职能逐步优化</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“简政放权、放管结合、优化服务”成为政府改革主题</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提升政府部门的</a:t>
            </a:r>
            <a:r>
              <a:rPr lang="zh-CN" altLang="en-US"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行政效率</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，激发</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市场活力</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社会创造力</a:t>
            </a:r>
            <a:endParaRPr lang="en-US" altLang="zh-CN"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更多社会组织参与到政府事务中</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像</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军民融合</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等政策的进一步推进</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涉密业务单位几乎遍及</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各个领域</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更多单位参与涉密军事设施</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建设</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更多群体有</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触及</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国家秘密可能性</a:t>
            </a:r>
          </a:p>
        </p:txBody>
      </p:sp>
      <p:sp>
        <p:nvSpPr>
          <p:cNvPr id="2" name="内容占位符 2">
            <a:extLst>
              <a:ext uri="{FF2B5EF4-FFF2-40B4-BE49-F238E27FC236}">
                <a16:creationId xmlns:a16="http://schemas.microsoft.com/office/drawing/2014/main" id="{DF4AE7F2-027A-170A-703E-6C35688D3D43}"/>
              </a:ext>
            </a:extLst>
          </p:cNvPr>
          <p:cNvSpPr txBox="1"/>
          <p:nvPr/>
        </p:nvSpPr>
        <p:spPr>
          <a:xfrm>
            <a:off x="5515169" y="2247900"/>
            <a:ext cx="6594769" cy="2617177"/>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除原有的国家机关、武装力量、政党、企事业单位和公民，“</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其他社会组织</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”也负有保密义务。如，</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行业协会</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学会</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服务机构</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等同样需要对知悉国家秘密进行保密</a:t>
            </a:r>
          </a:p>
        </p:txBody>
      </p:sp>
      <p:sp>
        <p:nvSpPr>
          <p:cNvPr id="3" name="内容占位符 2">
            <a:extLst>
              <a:ext uri="{FF2B5EF4-FFF2-40B4-BE49-F238E27FC236}">
                <a16:creationId xmlns:a16="http://schemas.microsoft.com/office/drawing/2014/main" id="{7D3E51F0-612A-DD50-A5CE-9489519BDBE9}"/>
              </a:ext>
            </a:extLst>
          </p:cNvPr>
          <p:cNvSpPr txBox="1"/>
          <p:nvPr/>
        </p:nvSpPr>
        <p:spPr>
          <a:xfrm>
            <a:off x="0" y="5228492"/>
            <a:ext cx="12215446" cy="1327638"/>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保守国家秘密并非</a:t>
            </a:r>
            <a:r>
              <a:rPr lang="zh-CN" altLang="en-US"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国家机关</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专有职能，也不是</a:t>
            </a:r>
            <a:r>
              <a:rPr lang="zh-CN" altLang="en-US"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国家工作人员</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独有职责。</a:t>
            </a:r>
          </a:p>
          <a:p>
            <a:pPr marL="0" indent="0" algn="ctr">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保守国家秘密惠及</a:t>
            </a:r>
            <a:r>
              <a:rPr lang="zh-CN" altLang="en-US"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每一位公民</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。保守国家秘密也是</a:t>
            </a:r>
            <a:r>
              <a:rPr lang="zh-CN" altLang="en-US" b="1" dirty="0">
                <a:solidFill>
                  <a:srgbClr val="6600CC"/>
                </a:solidFill>
                <a:latin typeface="微软雅黑" panose="020B0503020204020204" pitchFamily="34" charset="-122"/>
                <a:ea typeface="微软雅黑" panose="020B0503020204020204" pitchFamily="34" charset="-122"/>
                <a:cs typeface="微软雅黑" panose="020B0503020204020204" pitchFamily="34" charset="-122"/>
              </a:rPr>
              <a:t>全社会</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共同的责任。</a:t>
            </a:r>
          </a:p>
        </p:txBody>
      </p:sp>
    </p:spTree>
    <p:extLst>
      <p:ext uri="{BB962C8B-B14F-4D97-AF65-F5344CB8AC3E}">
        <p14:creationId xmlns:p14="http://schemas.microsoft.com/office/powerpoint/2010/main" val="333023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概念：法律、保密法；法学、保密法学</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15E273-2899-4437-FAD4-CD4CD1D9F3AA}"/>
              </a:ext>
            </a:extLst>
          </p:cNvPr>
          <p:cNvSpPr txBox="1"/>
          <p:nvPr/>
        </p:nvSpPr>
        <p:spPr>
          <a:xfrm>
            <a:off x="0" y="1075515"/>
            <a:ext cx="12192000" cy="1308884"/>
          </a:xfrm>
          <a:prstGeom prst="rect">
            <a:avLst/>
          </a:prstGeom>
          <a:noFill/>
        </p:spPr>
        <p:txBody>
          <a:bodyPr wrap="square" rtlCol="0">
            <a:spAutoFit/>
          </a:bodyPr>
          <a:lstStyle/>
          <a:p>
            <a:pPr algn="just">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2024《</a:t>
            </a:r>
            <a:r>
              <a:rPr lang="zh-CN" altLang="en-US" sz="2800" b="1" dirty="0">
                <a:solidFill>
                  <a:srgbClr val="FF0000"/>
                </a:solidFill>
                <a:latin typeface="微软雅黑" panose="020B0503020204020204" pitchFamily="34" charset="-122"/>
                <a:ea typeface="微软雅黑" panose="020B0503020204020204" pitchFamily="34" charset="-122"/>
              </a:rPr>
              <a:t>保密法</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zh-CN" sz="2800" b="1" dirty="0">
                <a:solidFill>
                  <a:srgbClr val="0000CC"/>
                </a:solidFill>
                <a:latin typeface="微软雅黑" panose="020B0503020204020204" pitchFamily="34" charset="-122"/>
                <a:ea typeface="微软雅黑" panose="020B0503020204020204" pitchFamily="34" charset="-122"/>
              </a:rPr>
              <a:t>第</a:t>
            </a:r>
            <a:r>
              <a:rPr lang="zh-CN" altLang="en-US" sz="2800" b="1" dirty="0">
                <a:solidFill>
                  <a:srgbClr val="0000CC"/>
                </a:solidFill>
                <a:latin typeface="微软雅黑" panose="020B0503020204020204" pitchFamily="34" charset="-122"/>
                <a:ea typeface="微软雅黑" panose="020B0503020204020204" pitchFamily="34" charset="-122"/>
              </a:rPr>
              <a:t>五</a:t>
            </a:r>
            <a:r>
              <a:rPr lang="zh-CN" altLang="zh-CN" sz="2800" b="1" dirty="0">
                <a:solidFill>
                  <a:srgbClr val="0000CC"/>
                </a:solidFill>
                <a:latin typeface="微软雅黑" panose="020B0503020204020204" pitchFamily="34" charset="-122"/>
                <a:ea typeface="微软雅黑" panose="020B0503020204020204" pitchFamily="34" charset="-122"/>
              </a:rPr>
              <a:t>条 </a:t>
            </a:r>
            <a:r>
              <a:rPr lang="zh-CN" altLang="en-US" sz="2800" b="1" dirty="0">
                <a:latin typeface="微软雅黑" panose="020B0503020204020204" pitchFamily="34" charset="-122"/>
                <a:ea typeface="微软雅黑" panose="020B0503020204020204" pitchFamily="34" charset="-122"/>
              </a:rPr>
              <a:t>一切</a:t>
            </a:r>
            <a:r>
              <a:rPr lang="zh-CN" altLang="en-US" sz="2800" b="1" dirty="0">
                <a:solidFill>
                  <a:srgbClr val="7030A0"/>
                </a:solidFill>
                <a:latin typeface="微软雅黑" panose="020B0503020204020204" pitchFamily="34" charset="-122"/>
                <a:ea typeface="微软雅黑" panose="020B0503020204020204" pitchFamily="34" charset="-122"/>
              </a:rPr>
              <a:t>国家机关</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006600"/>
                </a:solidFill>
                <a:latin typeface="微软雅黑" panose="020B0503020204020204" pitchFamily="34" charset="-122"/>
                <a:ea typeface="微软雅黑" panose="020B0503020204020204" pitchFamily="34" charset="-122"/>
              </a:rPr>
              <a:t>武装力量</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9900"/>
                </a:solidFill>
                <a:latin typeface="微软雅黑" panose="020B0503020204020204" pitchFamily="34" charset="-122"/>
                <a:ea typeface="微软雅黑" panose="020B0503020204020204" pitchFamily="34" charset="-122"/>
              </a:rPr>
              <a:t>各政党</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0070C0"/>
                </a:solidFill>
                <a:latin typeface="微软雅黑" panose="020B0503020204020204" pitchFamily="34" charset="-122"/>
                <a:ea typeface="微软雅黑" panose="020B0503020204020204" pitchFamily="34" charset="-122"/>
              </a:rPr>
              <a:t>各人民团体</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6600CC"/>
                </a:solidFill>
                <a:latin typeface="微软雅黑" panose="020B0503020204020204" pitchFamily="34" charset="-122"/>
                <a:ea typeface="微软雅黑" panose="020B0503020204020204" pitchFamily="34" charset="-122"/>
              </a:rPr>
              <a:t>企业事业组织</a:t>
            </a:r>
            <a:r>
              <a:rPr lang="zh-CN" altLang="en-US" sz="2800" b="1" dirty="0">
                <a:latin typeface="微软雅黑" panose="020B0503020204020204" pitchFamily="34" charset="-122"/>
                <a:ea typeface="微软雅黑" panose="020B0503020204020204" pitchFamily="34" charset="-122"/>
              </a:rPr>
              <a:t>和</a:t>
            </a:r>
            <a:r>
              <a:rPr lang="zh-CN" altLang="en-US" sz="2800" b="1" u="dbl" dirty="0">
                <a:solidFill>
                  <a:srgbClr val="FF0000"/>
                </a:solidFill>
                <a:latin typeface="微软雅黑" panose="020B0503020204020204" pitchFamily="34" charset="-122"/>
                <a:ea typeface="微软雅黑" panose="020B0503020204020204" pitchFamily="34" charset="-122"/>
              </a:rPr>
              <a:t>其他社会组织</a:t>
            </a:r>
            <a:r>
              <a:rPr lang="zh-CN" altLang="en-US" sz="2800" b="1" dirty="0">
                <a:latin typeface="微软雅黑" panose="020B0503020204020204" pitchFamily="34" charset="-122"/>
                <a:ea typeface="微软雅黑" panose="020B0503020204020204" pitchFamily="34" charset="-122"/>
              </a:rPr>
              <a:t>以及</a:t>
            </a:r>
            <a:r>
              <a:rPr lang="zh-CN" altLang="en-US" sz="2800" b="1" dirty="0">
                <a:solidFill>
                  <a:srgbClr val="3333FF"/>
                </a:solidFill>
                <a:latin typeface="微软雅黑" panose="020B0503020204020204" pitchFamily="34" charset="-122"/>
                <a:ea typeface="微软雅黑" panose="020B0503020204020204" pitchFamily="34" charset="-122"/>
              </a:rPr>
              <a:t>公民</a:t>
            </a:r>
            <a:r>
              <a:rPr lang="zh-CN" altLang="en-US" sz="2800" b="1" dirty="0">
                <a:latin typeface="微软雅黑" panose="020B0503020204020204" pitchFamily="34" charset="-122"/>
                <a:ea typeface="微软雅黑" panose="020B0503020204020204" pitchFamily="34" charset="-122"/>
              </a:rPr>
              <a:t>都有保密的义务。</a:t>
            </a:r>
          </a:p>
        </p:txBody>
      </p:sp>
      <p:sp>
        <p:nvSpPr>
          <p:cNvPr id="5" name="对话气泡: 矩形 4">
            <a:extLst>
              <a:ext uri="{FF2B5EF4-FFF2-40B4-BE49-F238E27FC236}">
                <a16:creationId xmlns:a16="http://schemas.microsoft.com/office/drawing/2014/main" id="{6669876A-4524-AD6A-240F-8345B24ADB3F}"/>
              </a:ext>
            </a:extLst>
          </p:cNvPr>
          <p:cNvSpPr/>
          <p:nvPr/>
        </p:nvSpPr>
        <p:spPr>
          <a:xfrm>
            <a:off x="1" y="3075547"/>
            <a:ext cx="8276492" cy="1629508"/>
          </a:xfrm>
          <a:prstGeom prst="wedgeRectCallout">
            <a:avLst>
              <a:gd name="adj1" fmla="val -17130"/>
              <a:gd name="adj2" fmla="val -935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800" b="1" dirty="0">
                <a:latin typeface="微软雅黑" panose="020B0503020204020204" pitchFamily="34" charset="-122"/>
                <a:ea typeface="微软雅黑" panose="020B0503020204020204" pitchFamily="34" charset="-122"/>
              </a:rPr>
              <a:t>该项修订对于国家保密工作中</a:t>
            </a:r>
            <a:r>
              <a:rPr lang="zh-CN" altLang="en-US" sz="2800" b="1" dirty="0">
                <a:solidFill>
                  <a:srgbClr val="FF0000"/>
                </a:solidFill>
                <a:latin typeface="微软雅黑" panose="020B0503020204020204" pitchFamily="34" charset="-122"/>
                <a:ea typeface="微软雅黑" panose="020B0503020204020204" pitchFamily="34" charset="-122"/>
              </a:rPr>
              <a:t>保密主体</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ctr">
              <a:lnSpc>
                <a:spcPct val="150000"/>
              </a:lnSpc>
            </a:pPr>
            <a:r>
              <a:rPr lang="zh-CN" altLang="en-US" sz="2800" b="1" dirty="0">
                <a:solidFill>
                  <a:srgbClr val="6600CC"/>
                </a:solidFill>
                <a:latin typeface="微软雅黑" panose="020B0503020204020204" pitchFamily="34" charset="-122"/>
                <a:ea typeface="微软雅黑" panose="020B0503020204020204" pitchFamily="34" charset="-122"/>
              </a:rPr>
              <a:t>无遗漏</a:t>
            </a:r>
            <a:r>
              <a:rPr lang="zh-CN" altLang="en-US" sz="2800" b="1" dirty="0">
                <a:latin typeface="微软雅黑" panose="020B0503020204020204" pitchFamily="34" charset="-122"/>
                <a:ea typeface="微软雅黑" panose="020B0503020204020204" pitchFamily="34" charset="-122"/>
              </a:rPr>
              <a:t>、保密监管</a:t>
            </a:r>
            <a:r>
              <a:rPr lang="zh-CN" altLang="en-US" sz="2800" b="1" dirty="0">
                <a:solidFill>
                  <a:srgbClr val="6600CC"/>
                </a:solidFill>
                <a:latin typeface="微软雅黑" panose="020B0503020204020204" pitchFamily="34" charset="-122"/>
                <a:ea typeface="微软雅黑" panose="020B0503020204020204" pitchFamily="34" charset="-122"/>
              </a:rPr>
              <a:t>零真空</a:t>
            </a:r>
            <a:r>
              <a:rPr lang="zh-CN" altLang="en-US" sz="2800" b="1" dirty="0">
                <a:latin typeface="微软雅黑" panose="020B0503020204020204" pitchFamily="34" charset="-122"/>
                <a:ea typeface="微软雅黑" panose="020B0503020204020204" pitchFamily="34" charset="-122"/>
              </a:rPr>
              <a:t>具有重大意义</a:t>
            </a:r>
          </a:p>
        </p:txBody>
      </p:sp>
    </p:spTree>
    <p:extLst>
      <p:ext uri="{BB962C8B-B14F-4D97-AF65-F5344CB8AC3E}">
        <p14:creationId xmlns:p14="http://schemas.microsoft.com/office/powerpoint/2010/main" val="7166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706539"/>
            <a:ext cx="11600597" cy="2900850"/>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保密法律关系的客体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保密法律关系主体</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权利</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义务</a:t>
            </a:r>
            <a:r>
              <a:rPr lang="zh-CN" altLang="en-US" b="1" dirty="0">
                <a:solidFill>
                  <a:srgbClr val="006600"/>
                </a:solidFill>
                <a:latin typeface="微软雅黑" panose="020B0503020204020204" pitchFamily="34" charset="-122"/>
                <a:ea typeface="微软雅黑" panose="020B0503020204020204" pitchFamily="34" charset="-122"/>
              </a:rPr>
              <a:t>所指向</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对象</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或</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目标</a:t>
            </a:r>
            <a:endPar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一切国家秘密</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事项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信  息   形  态  </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国家秘密事项</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载体</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物质载体形态</a:t>
            </a: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管理</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保守这些事项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载体的各种</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行为</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保  密   行  为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p>
          <a:p>
            <a:pPr marL="0" indent="0">
              <a:lnSpc>
                <a:spcPct val="150000"/>
              </a:lnSpc>
              <a:spcBef>
                <a:spcPts val="0"/>
              </a:spcBef>
              <a:buNone/>
            </a:pP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54676" y="3983318"/>
            <a:ext cx="4544704" cy="1569660"/>
          </a:xfrm>
          <a:prstGeom prst="rect">
            <a:avLst/>
          </a:prstGeom>
          <a:noFill/>
        </p:spPr>
        <p:txBody>
          <a:bodyPr wrap="square" rtlCol="0">
            <a:spAutoFit/>
          </a:bodyPr>
          <a:lstStyle/>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以数字、字符、图形</a:t>
            </a:r>
            <a:endPar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等形式表达的信息</a:t>
            </a:r>
            <a:endPar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以电子数字方式表达的信息</a:t>
            </a:r>
          </a:p>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1.3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用语言表达的信息</a:t>
            </a:r>
          </a:p>
        </p:txBody>
      </p:sp>
      <p:sp>
        <p:nvSpPr>
          <p:cNvPr id="6" name="文本框 5"/>
          <p:cNvSpPr txBox="1"/>
          <p:nvPr/>
        </p:nvSpPr>
        <p:spPr>
          <a:xfrm>
            <a:off x="5049671" y="3983318"/>
            <a:ext cx="3721288" cy="1569660"/>
          </a:xfrm>
          <a:prstGeom prst="rect">
            <a:avLst/>
          </a:prstGeom>
          <a:noFill/>
        </p:spPr>
        <p:txBody>
          <a:bodyPr wrap="square" rtlCol="0">
            <a:spAutoFit/>
          </a:bodyPr>
          <a:lstStyle/>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纸介质载体</a:t>
            </a:r>
          </a:p>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2.2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光</a:t>
            </a:r>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电</a:t>
            </a:r>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磁等信息载体</a:t>
            </a:r>
          </a:p>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2.3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设备</a:t>
            </a:r>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产品</a:t>
            </a:r>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技术</a:t>
            </a:r>
            <a:endPar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包括保密专利技术</a:t>
            </a:r>
          </a:p>
        </p:txBody>
      </p:sp>
      <p:sp>
        <p:nvSpPr>
          <p:cNvPr id="7" name="文本框 6"/>
          <p:cNvSpPr txBox="1"/>
          <p:nvPr/>
        </p:nvSpPr>
        <p:spPr>
          <a:xfrm>
            <a:off x="9448802" y="3915078"/>
            <a:ext cx="2888774" cy="1684244"/>
          </a:xfrm>
          <a:prstGeom prst="rect">
            <a:avLst/>
          </a:prstGeom>
          <a:noFill/>
        </p:spPr>
        <p:txBody>
          <a:bodyPr wrap="square" rtlCol="0">
            <a:spAutoFit/>
          </a:bodyPr>
          <a:lstStyle/>
          <a:p>
            <a:pPr>
              <a:lnSpc>
                <a:spcPct val="150000"/>
              </a:lnSpc>
            </a:pPr>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3.1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保密管理行为</a:t>
            </a:r>
          </a:p>
          <a:p>
            <a:pPr>
              <a:lnSpc>
                <a:spcPct val="150000"/>
              </a:lnSpc>
            </a:pPr>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3.2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定密行为</a:t>
            </a:r>
          </a:p>
          <a:p>
            <a:pPr>
              <a:lnSpc>
                <a:spcPct val="150000"/>
              </a:lnSpc>
            </a:pPr>
            <a:r>
              <a:rPr lang="en-US" altLang="zh-CN"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3.3 </a:t>
            </a:r>
            <a:r>
              <a:rPr lang="zh-CN" altLang="en-US" sz="2400"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使用行为</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6727" y="706539"/>
            <a:ext cx="11245757" cy="4579523"/>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保密法律关系的内容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保密法律关系主体根据保密法的规定所</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享有的</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权利 </a:t>
            </a:r>
            <a:r>
              <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权力</a:t>
            </a:r>
            <a:r>
              <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和应履行的</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保密义务</a:t>
            </a:r>
            <a:endPar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权利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权力）：</a:t>
            </a:r>
          </a:p>
          <a:p>
            <a:pPr lvl="1">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国家机关</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政党为维护国家秘密安全而享有的</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制定国家秘密范围</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的权力</a:t>
            </a:r>
          </a:p>
          <a:p>
            <a:pPr lvl="1">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国家机关享有行使</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保密执法</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的权力</a:t>
            </a:r>
          </a:p>
          <a:p>
            <a:pPr lvl="1">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保密行政管理部门为实施保密法律法规而享有的</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监督管理</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的权力</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对话气泡: 矩形 2">
            <a:extLst>
              <a:ext uri="{FF2B5EF4-FFF2-40B4-BE49-F238E27FC236}">
                <a16:creationId xmlns:a16="http://schemas.microsoft.com/office/drawing/2014/main" id="{385ACD1C-1642-4A0F-E25E-67FD769C026C}"/>
              </a:ext>
            </a:extLst>
          </p:cNvPr>
          <p:cNvSpPr/>
          <p:nvPr/>
        </p:nvSpPr>
        <p:spPr>
          <a:xfrm>
            <a:off x="6201508" y="3429000"/>
            <a:ext cx="5814646" cy="3182815"/>
          </a:xfrm>
          <a:prstGeom prst="wedgeRectCallout">
            <a:avLst>
              <a:gd name="adj1" fmla="val -16970"/>
              <a:gd name="adj2" fmla="val -582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保密法</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zh-CN" sz="1400" b="1" dirty="0">
                <a:solidFill>
                  <a:srgbClr val="0000CC"/>
                </a:solidFill>
                <a:latin typeface="微软雅黑" panose="020B0503020204020204" pitchFamily="34" charset="-122"/>
                <a:ea typeface="微软雅黑" panose="020B0503020204020204" pitchFamily="34" charset="-122"/>
              </a:rPr>
              <a:t>第</a:t>
            </a:r>
            <a:r>
              <a:rPr lang="zh-CN" altLang="en-US" sz="1400" b="1" dirty="0">
                <a:solidFill>
                  <a:srgbClr val="0000CC"/>
                </a:solidFill>
                <a:latin typeface="微软雅黑" panose="020B0503020204020204" pitchFamily="34" charset="-122"/>
                <a:ea typeface="微软雅黑" panose="020B0503020204020204" pitchFamily="34" charset="-122"/>
              </a:rPr>
              <a:t>十三</a:t>
            </a:r>
            <a:r>
              <a:rPr lang="zh-CN" altLang="zh-CN" sz="1400" b="1" dirty="0">
                <a:solidFill>
                  <a:srgbClr val="0000CC"/>
                </a:solidFill>
                <a:latin typeface="微软雅黑" panose="020B0503020204020204" pitchFamily="34" charset="-122"/>
                <a:ea typeface="微软雅黑" panose="020B0503020204020204" pitchFamily="34" charset="-122"/>
              </a:rPr>
              <a:t>条 </a:t>
            </a:r>
            <a:r>
              <a:rPr lang="zh-CN" altLang="en-US" sz="1400" b="1" dirty="0">
                <a:latin typeface="微软雅黑" panose="020B0503020204020204" pitchFamily="34" charset="-122"/>
                <a:ea typeface="微软雅黑" panose="020B0503020204020204" pitchFamily="34" charset="-122"/>
              </a:rPr>
              <a:t>下列涉及国家安全和利益的事项，泄露后可能损害国家在政治、经济、国防、外交等领域的安全和利益的，应当确定为国家秘密：（一）</a:t>
            </a:r>
            <a:r>
              <a:rPr lang="zh-CN" altLang="en-US" sz="1400" b="1" dirty="0">
                <a:solidFill>
                  <a:srgbClr val="0000CC"/>
                </a:solidFill>
                <a:latin typeface="微软雅黑" panose="020B0503020204020204" pitchFamily="34" charset="-122"/>
                <a:ea typeface="微软雅黑" panose="020B0503020204020204" pitchFamily="34" charset="-122"/>
              </a:rPr>
              <a:t>国家事务重大决策</a:t>
            </a:r>
            <a:r>
              <a:rPr lang="zh-CN" altLang="en-US" sz="1400" b="1" dirty="0">
                <a:latin typeface="微软雅黑" panose="020B0503020204020204" pitchFamily="34" charset="-122"/>
                <a:ea typeface="微软雅黑" panose="020B0503020204020204" pitchFamily="34" charset="-122"/>
              </a:rPr>
              <a:t>中的秘密事项；（二）</a:t>
            </a:r>
            <a:r>
              <a:rPr lang="zh-CN" altLang="en-US" sz="1400" b="1" dirty="0">
                <a:solidFill>
                  <a:srgbClr val="006600"/>
                </a:solidFill>
                <a:latin typeface="微软雅黑" panose="020B0503020204020204" pitchFamily="34" charset="-122"/>
                <a:ea typeface="微软雅黑" panose="020B0503020204020204" pitchFamily="34" charset="-122"/>
              </a:rPr>
              <a:t>国防建设和武装力量活动</a:t>
            </a:r>
            <a:r>
              <a:rPr lang="zh-CN" altLang="en-US" sz="1400" b="1" dirty="0">
                <a:latin typeface="微软雅黑" panose="020B0503020204020204" pitchFamily="34" charset="-122"/>
                <a:ea typeface="微软雅黑" panose="020B0503020204020204" pitchFamily="34" charset="-122"/>
              </a:rPr>
              <a:t>中的秘密事项；（三）</a:t>
            </a:r>
            <a:r>
              <a:rPr lang="zh-CN" altLang="en-US" sz="1400" b="1" dirty="0">
                <a:solidFill>
                  <a:srgbClr val="C00000"/>
                </a:solidFill>
                <a:latin typeface="微软雅黑" panose="020B0503020204020204" pitchFamily="34" charset="-122"/>
                <a:ea typeface="微软雅黑" panose="020B0503020204020204" pitchFamily="34" charset="-122"/>
              </a:rPr>
              <a:t>外交和外事活动</a:t>
            </a:r>
            <a:r>
              <a:rPr lang="zh-CN" altLang="en-US" sz="1400" b="1" dirty="0">
                <a:latin typeface="微软雅黑" panose="020B0503020204020204" pitchFamily="34" charset="-122"/>
                <a:ea typeface="微软雅黑" panose="020B0503020204020204" pitchFamily="34" charset="-122"/>
              </a:rPr>
              <a:t>中的秘密事项以及对外承担保密义务的秘密事项；（四）国民</a:t>
            </a:r>
            <a:r>
              <a:rPr lang="zh-CN" altLang="en-US" sz="1400" b="1" dirty="0">
                <a:solidFill>
                  <a:srgbClr val="7030A0"/>
                </a:solidFill>
                <a:latin typeface="微软雅黑" panose="020B0503020204020204" pitchFamily="34" charset="-122"/>
                <a:ea typeface="微软雅黑" panose="020B0503020204020204" pitchFamily="34" charset="-122"/>
              </a:rPr>
              <a:t>经济和社会发展</a:t>
            </a:r>
            <a:r>
              <a:rPr lang="zh-CN" altLang="en-US" sz="1400" b="1" dirty="0">
                <a:latin typeface="微软雅黑" panose="020B0503020204020204" pitchFamily="34" charset="-122"/>
                <a:ea typeface="微软雅黑" panose="020B0503020204020204" pitchFamily="34" charset="-122"/>
              </a:rPr>
              <a:t>中的秘密事项；（五）</a:t>
            </a:r>
            <a:r>
              <a:rPr lang="zh-CN" altLang="en-US" sz="1400" b="1" dirty="0">
                <a:solidFill>
                  <a:srgbClr val="0000CC"/>
                </a:solidFill>
                <a:latin typeface="微软雅黑" panose="020B0503020204020204" pitchFamily="34" charset="-122"/>
                <a:ea typeface="微软雅黑" panose="020B0503020204020204" pitchFamily="34" charset="-122"/>
              </a:rPr>
              <a:t>科学技术</a:t>
            </a:r>
            <a:r>
              <a:rPr lang="zh-CN" altLang="en-US" sz="1400" b="1" dirty="0">
                <a:latin typeface="微软雅黑" panose="020B0503020204020204" pitchFamily="34" charset="-122"/>
                <a:ea typeface="微软雅黑" panose="020B0503020204020204" pitchFamily="34" charset="-122"/>
              </a:rPr>
              <a:t>中的秘密事项；（六）</a:t>
            </a:r>
            <a:r>
              <a:rPr lang="zh-CN" altLang="en-US" sz="1400" b="1" dirty="0">
                <a:solidFill>
                  <a:srgbClr val="0000CC"/>
                </a:solidFill>
                <a:latin typeface="微软雅黑" panose="020B0503020204020204" pitchFamily="34" charset="-122"/>
                <a:ea typeface="微软雅黑" panose="020B0503020204020204" pitchFamily="34" charset="-122"/>
              </a:rPr>
              <a:t>维护国家安全活动和追查刑事犯罪</a:t>
            </a:r>
            <a:r>
              <a:rPr lang="zh-CN" altLang="en-US" sz="1400" b="1" dirty="0">
                <a:latin typeface="微软雅黑" panose="020B0503020204020204" pitchFamily="34" charset="-122"/>
                <a:ea typeface="微软雅黑" panose="020B0503020204020204" pitchFamily="34" charset="-122"/>
              </a:rPr>
              <a:t>中的秘密事项；（七）经国家保密行政管理部门确定的</a:t>
            </a:r>
            <a:r>
              <a:rPr lang="zh-CN" altLang="en-US" sz="1400" b="1" dirty="0">
                <a:solidFill>
                  <a:srgbClr val="C00000"/>
                </a:solidFill>
                <a:latin typeface="微软雅黑" panose="020B0503020204020204" pitchFamily="34" charset="-122"/>
                <a:ea typeface="微软雅黑" panose="020B0503020204020204" pitchFamily="34" charset="-122"/>
              </a:rPr>
              <a:t>其他</a:t>
            </a:r>
            <a:r>
              <a:rPr lang="zh-CN" altLang="en-US" sz="1400" b="1" dirty="0">
                <a:latin typeface="微软雅黑" panose="020B0503020204020204" pitchFamily="34" charset="-122"/>
                <a:ea typeface="微软雅黑" panose="020B0503020204020204" pitchFamily="34" charset="-122"/>
              </a:rPr>
              <a:t>秘密事项。</a:t>
            </a:r>
            <a:r>
              <a:rPr lang="zh-CN" altLang="en-US" sz="1400" b="1" dirty="0">
                <a:solidFill>
                  <a:srgbClr val="006600"/>
                </a:solidFill>
                <a:latin typeface="微软雅黑" panose="020B0503020204020204" pitchFamily="34" charset="-122"/>
                <a:ea typeface="微软雅黑" panose="020B0503020204020204" pitchFamily="34" charset="-122"/>
              </a:rPr>
              <a:t>政党</a:t>
            </a:r>
            <a:r>
              <a:rPr lang="zh-CN" altLang="en-US" sz="1400" b="1" dirty="0">
                <a:latin typeface="微软雅黑" panose="020B0503020204020204" pitchFamily="34" charset="-122"/>
                <a:ea typeface="微软雅黑" panose="020B0503020204020204" pitchFamily="34" charset="-122"/>
              </a:rPr>
              <a:t>的秘密事项中符合前款规定的，属于国家秘密。</a:t>
            </a:r>
            <a:endParaRPr lang="zh-CN" altLang="en-US" sz="1400" dirty="0"/>
          </a:p>
        </p:txBody>
      </p:sp>
      <p:sp>
        <p:nvSpPr>
          <p:cNvPr id="4" name="对话气泡: 矩形 3">
            <a:extLst>
              <a:ext uri="{FF2B5EF4-FFF2-40B4-BE49-F238E27FC236}">
                <a16:creationId xmlns:a16="http://schemas.microsoft.com/office/drawing/2014/main" id="{88CED6BE-2A85-F1F3-37C8-C1092911722D}"/>
              </a:ext>
            </a:extLst>
          </p:cNvPr>
          <p:cNvSpPr/>
          <p:nvPr/>
        </p:nvSpPr>
        <p:spPr>
          <a:xfrm>
            <a:off x="53192" y="4325815"/>
            <a:ext cx="5814646" cy="2285999"/>
          </a:xfrm>
          <a:prstGeom prst="wedgeRectCallout">
            <a:avLst>
              <a:gd name="adj1" fmla="val 28796"/>
              <a:gd name="adj2" fmla="val -7614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保密法</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zh-CN" sz="1400" b="1" dirty="0">
                <a:solidFill>
                  <a:srgbClr val="0000CC"/>
                </a:solidFill>
                <a:latin typeface="微软雅黑" panose="020B0503020204020204" pitchFamily="34" charset="-122"/>
                <a:ea typeface="微软雅黑" panose="020B0503020204020204" pitchFamily="34" charset="-122"/>
              </a:rPr>
              <a:t>第</a:t>
            </a:r>
            <a:r>
              <a:rPr lang="zh-CN" altLang="en-US" sz="1400" b="1" dirty="0">
                <a:solidFill>
                  <a:srgbClr val="0000CC"/>
                </a:solidFill>
                <a:latin typeface="微软雅黑" panose="020B0503020204020204" pitchFamily="34" charset="-122"/>
                <a:ea typeface="微软雅黑" panose="020B0503020204020204" pitchFamily="34" charset="-122"/>
              </a:rPr>
              <a:t>五十九</a:t>
            </a:r>
            <a:r>
              <a:rPr lang="zh-CN" altLang="zh-CN" sz="1400" b="1" dirty="0">
                <a:solidFill>
                  <a:srgbClr val="0000CC"/>
                </a:solidFill>
                <a:latin typeface="微软雅黑" panose="020B0503020204020204" pitchFamily="34" charset="-122"/>
                <a:ea typeface="微软雅黑" panose="020B0503020204020204" pitchFamily="34" charset="-122"/>
              </a:rPr>
              <a:t>条 </a:t>
            </a:r>
            <a:r>
              <a:rPr lang="zh-CN" altLang="zh-CN" sz="1400" b="1" dirty="0">
                <a:latin typeface="微软雅黑" panose="020B0503020204020204" pitchFamily="34" charset="-122"/>
                <a:ea typeface="微软雅黑" panose="020B0503020204020204" pitchFamily="34" charset="-122"/>
              </a:rPr>
              <a:t>网络运营者违反本法第三十四条规定的，由</a:t>
            </a:r>
            <a:r>
              <a:rPr lang="zh-CN" altLang="zh-CN" sz="1400" b="1" dirty="0">
                <a:solidFill>
                  <a:srgbClr val="FF0000"/>
                </a:solidFill>
                <a:latin typeface="微软雅黑" panose="020B0503020204020204" pitchFamily="34" charset="-122"/>
                <a:ea typeface="微软雅黑" panose="020B0503020204020204" pitchFamily="34" charset="-122"/>
              </a:rPr>
              <a:t>公安机关</a:t>
            </a:r>
            <a:r>
              <a:rPr lang="zh-CN" altLang="zh-CN" sz="1400" b="1" dirty="0">
                <a:latin typeface="微软雅黑" panose="020B0503020204020204" pitchFamily="34" charset="-122"/>
                <a:ea typeface="微软雅黑" panose="020B0503020204020204" pitchFamily="34" charset="-122"/>
              </a:rPr>
              <a:t>、</a:t>
            </a:r>
            <a:r>
              <a:rPr lang="zh-CN" altLang="zh-CN" sz="1400" b="1" dirty="0">
                <a:solidFill>
                  <a:srgbClr val="FF0000"/>
                </a:solidFill>
                <a:latin typeface="微软雅黑" panose="020B0503020204020204" pitchFamily="34" charset="-122"/>
                <a:ea typeface="微软雅黑" panose="020B0503020204020204" pitchFamily="34" charset="-122"/>
              </a:rPr>
              <a:t>国家安全机关</a:t>
            </a:r>
            <a:r>
              <a:rPr lang="zh-CN" altLang="zh-CN" sz="1400" b="1" dirty="0">
                <a:latin typeface="微软雅黑" panose="020B0503020204020204" pitchFamily="34" charset="-122"/>
                <a:ea typeface="微软雅黑" panose="020B0503020204020204" pitchFamily="34" charset="-122"/>
              </a:rPr>
              <a:t>、</a:t>
            </a:r>
            <a:r>
              <a:rPr lang="zh-CN" altLang="zh-CN" sz="1400" b="1" dirty="0">
                <a:solidFill>
                  <a:srgbClr val="FF0000"/>
                </a:solidFill>
                <a:latin typeface="微软雅黑" panose="020B0503020204020204" pitchFamily="34" charset="-122"/>
                <a:ea typeface="微软雅黑" panose="020B0503020204020204" pitchFamily="34" charset="-122"/>
              </a:rPr>
              <a:t>电信主管部门</a:t>
            </a:r>
            <a:r>
              <a:rPr lang="zh-CN" altLang="zh-CN" sz="1400" b="1" dirty="0">
                <a:latin typeface="微软雅黑" panose="020B0503020204020204" pitchFamily="34" charset="-122"/>
                <a:ea typeface="微软雅黑" panose="020B0503020204020204" pitchFamily="34" charset="-122"/>
              </a:rPr>
              <a:t>、</a:t>
            </a:r>
            <a:r>
              <a:rPr lang="zh-CN" altLang="zh-CN" sz="1400" b="1" dirty="0">
                <a:solidFill>
                  <a:srgbClr val="FF0000"/>
                </a:solidFill>
                <a:latin typeface="微软雅黑" panose="020B0503020204020204" pitchFamily="34" charset="-122"/>
                <a:ea typeface="微软雅黑" panose="020B0503020204020204" pitchFamily="34" charset="-122"/>
              </a:rPr>
              <a:t>保密行政管理部门</a:t>
            </a:r>
            <a:r>
              <a:rPr lang="zh-CN" altLang="zh-CN" sz="1400" b="1" dirty="0">
                <a:latin typeface="微软雅黑" panose="020B0503020204020204" pitchFamily="34" charset="-122"/>
                <a:ea typeface="微软雅黑" panose="020B0503020204020204" pitchFamily="34" charset="-122"/>
              </a:rPr>
              <a:t>按照各自职责分工依法予以</a:t>
            </a:r>
            <a:r>
              <a:rPr lang="zh-CN" altLang="zh-CN" sz="1400" b="1" dirty="0">
                <a:solidFill>
                  <a:srgbClr val="6600CC"/>
                </a:solidFill>
                <a:latin typeface="微软雅黑" panose="020B0503020204020204" pitchFamily="34" charset="-122"/>
                <a:ea typeface="微软雅黑" panose="020B0503020204020204" pitchFamily="34" charset="-122"/>
              </a:rPr>
              <a:t>处罚</a:t>
            </a:r>
            <a:r>
              <a:rPr lang="zh-CN" altLang="zh-CN"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6727" y="694816"/>
            <a:ext cx="11245757" cy="5234616"/>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保密法律关系的内容  </a:t>
            </a:r>
            <a:endPar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具体包括：</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① 保密行政管理部门会同中央国家机关依法制定国家秘密及其密级</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具体范围</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为确定国家秘密信息确立统一的</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标准</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依据</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对定密的标准和依据享有</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解释权</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修订权</a:t>
            </a: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② 组织保密工作与管理国家秘密权：</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保密行政管理部门为实现保密法律法规章确定的行政管理目标和任务而享有的</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审批权  决定权  检査权  建议权  处罚权  强制权</a:t>
            </a:r>
          </a:p>
        </p:txBody>
      </p:sp>
      <p:graphicFrame>
        <p:nvGraphicFramePr>
          <p:cNvPr id="2" name="表格 1">
            <a:extLst>
              <a:ext uri="{FF2B5EF4-FFF2-40B4-BE49-F238E27FC236}">
                <a16:creationId xmlns:a16="http://schemas.microsoft.com/office/drawing/2014/main" id="{482AF439-D9C1-4100-B3B5-BDBBBDC948EA}"/>
              </a:ext>
            </a:extLst>
          </p:cNvPr>
          <p:cNvGraphicFramePr>
            <a:graphicFrameLocks noGrp="1"/>
          </p:cNvGraphicFramePr>
          <p:nvPr>
            <p:extLst>
              <p:ext uri="{D42A27DB-BD31-4B8C-83A1-F6EECF244321}">
                <p14:modId xmlns:p14="http://schemas.microsoft.com/office/powerpoint/2010/main" val="1243349843"/>
              </p:ext>
            </p:extLst>
          </p:nvPr>
        </p:nvGraphicFramePr>
        <p:xfrm>
          <a:off x="5863771" y="123779"/>
          <a:ext cx="6197600" cy="1903984"/>
        </p:xfrm>
        <a:graphic>
          <a:graphicData uri="http://schemas.openxmlformats.org/drawingml/2006/table">
            <a:tbl>
              <a:tblPr firstRow="1" bandRow="1">
                <a:tableStyleId>{69CF1AB2-1976-4502-BF36-3FF5EA218861}</a:tableStyleId>
              </a:tblPr>
              <a:tblGrid>
                <a:gridCol w="1335314">
                  <a:extLst>
                    <a:ext uri="{9D8B030D-6E8A-4147-A177-3AD203B41FA5}">
                      <a16:colId xmlns:a16="http://schemas.microsoft.com/office/drawing/2014/main" val="3522451736"/>
                    </a:ext>
                  </a:extLst>
                </a:gridCol>
                <a:gridCol w="4862286">
                  <a:extLst>
                    <a:ext uri="{9D8B030D-6E8A-4147-A177-3AD203B41FA5}">
                      <a16:colId xmlns:a16="http://schemas.microsoft.com/office/drawing/2014/main" val="808018339"/>
                    </a:ext>
                  </a:extLst>
                </a:gridCol>
              </a:tblGrid>
              <a:tr h="942529">
                <a:tc>
                  <a:txBody>
                    <a:bodyPr/>
                    <a:lstStyle/>
                    <a:p>
                      <a:pPr>
                        <a:lnSpc>
                          <a:spcPct val="150000"/>
                        </a:lnSpc>
                      </a:pPr>
                      <a:r>
                        <a:rPr lang="en-US" altLang="zh-CN" sz="2000" b="1" dirty="0">
                          <a:latin typeface="微软雅黑" panose="020B0503020204020204" pitchFamily="34" charset="-122"/>
                          <a:ea typeface="微软雅黑" panose="020B0503020204020204" pitchFamily="34" charset="-122"/>
                        </a:rPr>
                        <a:t>2010</a:t>
                      </a:r>
                      <a:r>
                        <a:rPr lang="zh-CN" altLang="zh-CN" sz="2000" b="1" kern="1200" dirty="0">
                          <a:solidFill>
                            <a:schemeClr val="dk1"/>
                          </a:solidFill>
                          <a:effectLst/>
                          <a:latin typeface="微软雅黑" panose="020B0503020204020204" pitchFamily="34" charset="-122"/>
                          <a:ea typeface="微软雅黑" panose="020B0503020204020204" pitchFamily="34" charset="-122"/>
                          <a:cs typeface="+mn-cs"/>
                        </a:rPr>
                        <a:t>十一</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zh-CN" sz="2000" b="1" kern="1200" dirty="0">
                          <a:solidFill>
                            <a:schemeClr val="dk1"/>
                          </a:solidFill>
                          <a:effectLst/>
                          <a:latin typeface="微软雅黑" panose="020B0503020204020204" pitchFamily="34" charset="-122"/>
                          <a:ea typeface="微软雅黑" panose="020B0503020204020204" pitchFamily="34" charset="-122"/>
                          <a:cs typeface="+mn-cs"/>
                        </a:rPr>
                        <a:t>由国家保密行政管理部门分别</a:t>
                      </a:r>
                      <a:r>
                        <a:rPr lang="zh-CN" altLang="zh-CN" sz="2000" b="1" kern="1200" dirty="0">
                          <a:solidFill>
                            <a:srgbClr val="6600CC"/>
                          </a:solidFill>
                          <a:effectLst/>
                          <a:latin typeface="微软雅黑" panose="020B0503020204020204" pitchFamily="34" charset="-122"/>
                          <a:ea typeface="微软雅黑" panose="020B0503020204020204" pitchFamily="34" charset="-122"/>
                          <a:cs typeface="+mn-cs"/>
                        </a:rPr>
                        <a:t>会同</a:t>
                      </a:r>
                      <a:r>
                        <a:rPr lang="zh-CN" altLang="zh-CN" sz="2000" b="1" kern="1200" dirty="0">
                          <a:solidFill>
                            <a:schemeClr val="dk1"/>
                          </a:solidFill>
                          <a:effectLst/>
                          <a:latin typeface="微软雅黑" panose="020B0503020204020204" pitchFamily="34" charset="-122"/>
                          <a:ea typeface="微软雅黑" panose="020B0503020204020204" pitchFamily="34" charset="-122"/>
                          <a:cs typeface="+mn-cs"/>
                        </a:rPr>
                        <a:t>外交、公安、国家安全和其他中央有关机关规定</a:t>
                      </a:r>
                      <a:endParaRPr lang="zh-CN" altLang="en-US" sz="2000"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88962054"/>
                  </a:ext>
                </a:extLst>
              </a:tr>
              <a:tr h="944328">
                <a:tc>
                  <a:txBody>
                    <a:bodyPr/>
                    <a:lstStyle/>
                    <a:p>
                      <a:pPr>
                        <a:lnSpc>
                          <a:spcPct val="150000"/>
                        </a:lnSpc>
                      </a:pPr>
                      <a:r>
                        <a:rPr lang="en-US" altLang="zh-CN" sz="2000" b="1" dirty="0">
                          <a:latin typeface="微软雅黑" panose="020B0503020204020204" pitchFamily="34" charset="-122"/>
                          <a:ea typeface="微软雅黑" panose="020B0503020204020204" pitchFamily="34" charset="-122"/>
                        </a:rPr>
                        <a:t>2024</a:t>
                      </a:r>
                      <a:r>
                        <a:rPr lang="zh-CN" altLang="zh-CN" sz="2000" b="1" kern="1200" dirty="0">
                          <a:solidFill>
                            <a:schemeClr val="dk1"/>
                          </a:solidFill>
                          <a:effectLst/>
                          <a:latin typeface="微软雅黑" panose="020B0503020204020204" pitchFamily="34" charset="-122"/>
                          <a:ea typeface="微软雅黑" panose="020B0503020204020204" pitchFamily="34" charset="-122"/>
                          <a:cs typeface="+mn-cs"/>
                        </a:rPr>
                        <a:t>十五</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zh-CN" sz="2000" b="1" kern="1200" dirty="0">
                          <a:solidFill>
                            <a:schemeClr val="dk1"/>
                          </a:solidFill>
                          <a:effectLst/>
                          <a:latin typeface="微软雅黑" panose="020B0503020204020204" pitchFamily="34" charset="-122"/>
                          <a:ea typeface="微软雅黑" panose="020B0503020204020204" pitchFamily="34" charset="-122"/>
                          <a:cs typeface="+mn-cs"/>
                        </a:rPr>
                        <a:t>由国家保密行政管理部门</a:t>
                      </a:r>
                      <a:r>
                        <a:rPr lang="zh-CN" altLang="zh-CN" sz="2000" b="1" kern="1200" dirty="0">
                          <a:solidFill>
                            <a:srgbClr val="FF0000"/>
                          </a:solidFill>
                          <a:effectLst/>
                          <a:latin typeface="微软雅黑" panose="020B0503020204020204" pitchFamily="34" charset="-122"/>
                          <a:ea typeface="微软雅黑" panose="020B0503020204020204" pitchFamily="34" charset="-122"/>
                          <a:cs typeface="+mn-cs"/>
                        </a:rPr>
                        <a:t>单独</a:t>
                      </a:r>
                      <a:r>
                        <a:rPr lang="zh-CN" altLang="zh-CN" sz="2000" b="1" kern="1200" dirty="0">
                          <a:solidFill>
                            <a:schemeClr val="dk1"/>
                          </a:solidFill>
                          <a:effectLst/>
                          <a:latin typeface="微软雅黑" panose="020B0503020204020204" pitchFamily="34" charset="-122"/>
                          <a:ea typeface="微软雅黑" panose="020B0503020204020204" pitchFamily="34" charset="-122"/>
                          <a:cs typeface="+mn-cs"/>
                        </a:rPr>
                        <a:t>或者</a:t>
                      </a:r>
                      <a:r>
                        <a:rPr lang="zh-CN" altLang="zh-CN" sz="2000" b="1" kern="1200" dirty="0">
                          <a:solidFill>
                            <a:srgbClr val="6600CC"/>
                          </a:solidFill>
                          <a:effectLst/>
                          <a:latin typeface="微软雅黑" panose="020B0503020204020204" pitchFamily="34" charset="-122"/>
                          <a:ea typeface="微软雅黑" panose="020B0503020204020204" pitchFamily="34" charset="-122"/>
                          <a:cs typeface="+mn-cs"/>
                        </a:rPr>
                        <a:t>会同</a:t>
                      </a:r>
                      <a:r>
                        <a:rPr lang="zh-CN" altLang="zh-CN" sz="2000" b="1" kern="1200" dirty="0">
                          <a:solidFill>
                            <a:schemeClr val="dk1"/>
                          </a:solidFill>
                          <a:effectLst/>
                          <a:latin typeface="微软雅黑" panose="020B0503020204020204" pitchFamily="34" charset="-122"/>
                          <a:ea typeface="微软雅黑" panose="020B0503020204020204" pitchFamily="34" charset="-122"/>
                          <a:cs typeface="+mn-cs"/>
                        </a:rPr>
                        <a:t>有关中央国家机关规定</a:t>
                      </a:r>
                      <a:endParaRPr lang="zh-CN" altLang="en-US" sz="2000"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133318482"/>
                  </a:ext>
                </a:extLst>
              </a:tr>
            </a:tbl>
          </a:graphicData>
        </a:graphic>
      </p:graphicFrame>
      <p:sp>
        <p:nvSpPr>
          <p:cNvPr id="3" name="对话气泡: 矩形 2">
            <a:extLst>
              <a:ext uri="{FF2B5EF4-FFF2-40B4-BE49-F238E27FC236}">
                <a16:creationId xmlns:a16="http://schemas.microsoft.com/office/drawing/2014/main" id="{0517D575-8276-4B5C-9768-E1A2C4390A01}"/>
              </a:ext>
            </a:extLst>
          </p:cNvPr>
          <p:cNvSpPr/>
          <p:nvPr/>
        </p:nvSpPr>
        <p:spPr>
          <a:xfrm>
            <a:off x="1349829" y="5675086"/>
            <a:ext cx="7765141" cy="1059134"/>
          </a:xfrm>
          <a:prstGeom prst="wedgeRectCallout">
            <a:avLst>
              <a:gd name="adj1" fmla="val 14724"/>
              <a:gd name="adj2" fmla="val -88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正式赋予保密行政管理部门对网络运营者的保密监管责任，以及对网络运营者违反保密法行为的处罚权（第三十四条、第五十九条）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48450" y="694816"/>
            <a:ext cx="11245757" cy="5234616"/>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保密法律关系的内容  </a:t>
            </a:r>
            <a:endParaRPr lang="en-US" altLang="zh-CN"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义务</a:t>
            </a: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① 特定或不特定的组织、机关或个人</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对所知悉的国家秘密或所持有的国家秘密信息载体应承担的保守秘密的义务</a:t>
            </a: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② 国家机关主要是保密行政管理部门的保密义务</a:t>
            </a: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确保国家秘密安全的义务</a:t>
            </a: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依照保密法规定开展保密工作的义务</a:t>
            </a:r>
          </a:p>
          <a:p>
            <a:pPr marL="0" indent="0">
              <a:lnSpc>
                <a:spcPct val="15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及时纠正或制止、追究违反保密法行为的义务</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48450" y="683090"/>
            <a:ext cx="11438750" cy="5459804"/>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保密法的</a:t>
            </a:r>
            <a:r>
              <a:rPr lang="zh-CN" altLang="en-US" b="1" u="sng"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基本</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原则    </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国家秘密受法律保护</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第</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五</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条第</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款</a:t>
            </a:r>
          </a:p>
          <a:p>
            <a:pPr marL="0" indent="0">
              <a:lnSpc>
                <a:spcPct val="15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① 国家秘密的范围由法律确定</a:t>
            </a:r>
          </a:p>
          <a:p>
            <a:pPr marL="0" indent="0">
              <a:lnSpc>
                <a:spcPct val="15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② 法律明确保守国家秘密的义务主体和相应的法律责任</a:t>
            </a:r>
          </a:p>
          <a:p>
            <a:pPr marL="0" indent="0">
              <a:lnSpc>
                <a:spcPct val="15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③ 法律规定违反保守国家秘密的法律责任</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确立国家秘密受法律保护的原则</a:t>
            </a:r>
          </a:p>
          <a:p>
            <a:pPr marL="0" indent="0">
              <a:lnSpc>
                <a:spcPct val="15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① 有利于明确保守国家秘密的国家责任</a:t>
            </a:r>
          </a:p>
          <a:p>
            <a:pPr marL="0" indent="0">
              <a:lnSpc>
                <a:spcPct val="15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② 有利于强化机关、单位及相关人员特别是涉密人员的保密职责</a:t>
            </a:r>
          </a:p>
          <a:p>
            <a:pPr marL="0" indent="0">
              <a:lnSpc>
                <a:spcPct val="15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③ 有利于增强机关、单位和公民的保密意识</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671370"/>
            <a:ext cx="11245757" cy="4791590"/>
          </a:xfrm>
        </p:spPr>
        <p:txBody>
          <a:bodyPr>
            <a:no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保密法的</a:t>
            </a:r>
            <a:r>
              <a:rPr lang="zh-CN" altLang="en-US" b="1" u="sng"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一般</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原则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保密立法和保密执法过程中需要遵守的原则</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保守国家秘密的工作，实行积极防范、突出重点、依法</a:t>
            </a:r>
            <a:endPar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管理的方针，既确保国家秘密安全，又便利信息资源合理</a:t>
            </a:r>
            <a:endPar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法律、行政法规规定公开的事项，应当依法公开</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p>
          <a:p>
            <a:pPr marL="0" indent="0">
              <a:lnSpc>
                <a:spcPct val="150000"/>
              </a:lnSpc>
              <a:spcBef>
                <a:spcPts val="0"/>
              </a:spcBef>
              <a:buNone/>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保密法</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第四条</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一般原则通常对某一阶段或某一环节的工作具有指导意义</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a:extLst>
              <a:ext uri="{FF2B5EF4-FFF2-40B4-BE49-F238E27FC236}">
                <a16:creationId xmlns:a16="http://schemas.microsoft.com/office/drawing/2014/main" id="{FD7D7390-4431-B18D-BDD0-BFDFFD27983E}"/>
              </a:ext>
            </a:extLst>
          </p:cNvPr>
          <p:cNvSpPr/>
          <p:nvPr/>
        </p:nvSpPr>
        <p:spPr>
          <a:xfrm>
            <a:off x="509516" y="1395040"/>
            <a:ext cx="10521899" cy="2756509"/>
          </a:xfrm>
          <a:prstGeom prst="rect">
            <a:avLst/>
          </a:prstGeom>
          <a:solidFill>
            <a:srgbClr val="33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indent="406400" algn="just">
              <a:lnSpc>
                <a:spcPct val="150000"/>
              </a:lnSpc>
            </a:pPr>
            <a:r>
              <a:rPr lang="zh-CN" altLang="zh-CN" sz="2800" b="1" dirty="0">
                <a:solidFill>
                  <a:srgbClr val="C00000"/>
                </a:solidFill>
                <a:latin typeface="微软雅黑" panose="020B0503020204020204" pitchFamily="34" charset="-122"/>
                <a:ea typeface="微软雅黑" panose="020B0503020204020204" pitchFamily="34" charset="-122"/>
              </a:rPr>
              <a:t>保密工作坚持</a:t>
            </a:r>
            <a:r>
              <a:rPr lang="zh-CN" altLang="zh-CN" sz="2800" b="1" u="sng" dirty="0">
                <a:solidFill>
                  <a:srgbClr val="C00000"/>
                </a:solidFill>
                <a:latin typeface="微软雅黑" panose="020B0503020204020204" pitchFamily="34" charset="-122"/>
                <a:ea typeface="微软雅黑" panose="020B0503020204020204" pitchFamily="34" charset="-122"/>
              </a:rPr>
              <a:t>总体国家安全观</a:t>
            </a:r>
            <a:r>
              <a:rPr lang="zh-CN" altLang="zh-CN" sz="2800" b="1" dirty="0">
                <a:solidFill>
                  <a:srgbClr val="C00000"/>
                </a:solidFill>
                <a:latin typeface="微软雅黑" panose="020B0503020204020204" pitchFamily="34" charset="-122"/>
                <a:ea typeface="微软雅黑" panose="020B0503020204020204" pitchFamily="34" charset="-122"/>
              </a:rPr>
              <a:t>，遵循</a:t>
            </a:r>
            <a:r>
              <a:rPr lang="zh-CN" altLang="zh-CN" sz="2800" b="1" u="sng" dirty="0">
                <a:solidFill>
                  <a:srgbClr val="C00000"/>
                </a:solidFill>
                <a:latin typeface="微软雅黑" panose="020B0503020204020204" pitchFamily="34" charset="-122"/>
                <a:ea typeface="微软雅黑" panose="020B0503020204020204" pitchFamily="34" charset="-122"/>
              </a:rPr>
              <a:t>党管保密</a:t>
            </a:r>
            <a:r>
              <a:rPr lang="zh-CN"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u="sng" dirty="0">
                <a:solidFill>
                  <a:srgbClr val="C00000"/>
                </a:solidFill>
                <a:latin typeface="微软雅黑" panose="020B0503020204020204" pitchFamily="34" charset="-122"/>
                <a:ea typeface="微软雅黑" panose="020B0503020204020204" pitchFamily="34" charset="-122"/>
              </a:rPr>
              <a:t>依法管理</a:t>
            </a:r>
            <a:r>
              <a:rPr lang="zh-CN" altLang="zh-CN" sz="2800" b="1" dirty="0">
                <a:solidFill>
                  <a:srgbClr val="C00000"/>
                </a:solidFill>
                <a:latin typeface="微软雅黑" panose="020B0503020204020204" pitchFamily="34" charset="-122"/>
                <a:ea typeface="微软雅黑" panose="020B0503020204020204" pitchFamily="34" charset="-122"/>
              </a:rPr>
              <a:t>，积极防范、突出重点，</a:t>
            </a:r>
            <a:r>
              <a:rPr lang="zh-CN" altLang="zh-CN" sz="2800" b="1" u="sng" dirty="0">
                <a:solidFill>
                  <a:srgbClr val="C00000"/>
                </a:solidFill>
                <a:latin typeface="微软雅黑" panose="020B0503020204020204" pitchFamily="34" charset="-122"/>
                <a:ea typeface="微软雅黑" panose="020B0503020204020204" pitchFamily="34" charset="-122"/>
              </a:rPr>
              <a:t>技管并重</a:t>
            </a:r>
            <a:r>
              <a:rPr lang="zh-CN"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u="sng" dirty="0">
                <a:solidFill>
                  <a:srgbClr val="C00000"/>
                </a:solidFill>
                <a:latin typeface="微软雅黑" panose="020B0503020204020204" pitchFamily="34" charset="-122"/>
                <a:ea typeface="微软雅黑" panose="020B0503020204020204" pitchFamily="34" charset="-122"/>
              </a:rPr>
              <a:t>创新发展</a:t>
            </a:r>
            <a:r>
              <a:rPr lang="zh-CN" altLang="zh-CN" sz="2800" b="1" dirty="0">
                <a:solidFill>
                  <a:srgbClr val="C00000"/>
                </a:solidFill>
                <a:latin typeface="微软雅黑" panose="020B0503020204020204" pitchFamily="34" charset="-122"/>
                <a:ea typeface="微软雅黑" panose="020B0503020204020204" pitchFamily="34" charset="-122"/>
              </a:rPr>
              <a:t>的原则，既确保国家秘密安全，又便利信息资源合理利用。法律、行政法规规定公开的事项，应当依法公开。</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dirty="0">
                <a:solidFill>
                  <a:schemeClr val="tx1"/>
                </a:solidFill>
                <a:latin typeface="微软雅黑" panose="020B0503020204020204" pitchFamily="34" charset="-122"/>
                <a:ea typeface="微软雅黑" panose="020B0503020204020204" pitchFamily="34" charset="-122"/>
              </a:rPr>
              <a:t>——2024《</a:t>
            </a:r>
            <a:r>
              <a:rPr lang="zh-CN" altLang="en-US" sz="2400" b="1" dirty="0">
                <a:solidFill>
                  <a:schemeClr val="tx1"/>
                </a:solidFill>
                <a:latin typeface="微软雅黑" panose="020B0503020204020204" pitchFamily="34" charset="-122"/>
                <a:ea typeface="微软雅黑" panose="020B0503020204020204" pitchFamily="34" charset="-122"/>
              </a:rPr>
              <a:t>保密法</a:t>
            </a:r>
            <a:r>
              <a:rPr lang="en-US" altLang="zh-CN"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第四条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6727" y="659644"/>
            <a:ext cx="11245757" cy="5459805"/>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保密法的</a:t>
            </a:r>
            <a:r>
              <a:rPr lang="zh-CN" altLang="en-US" b="1" u="sng"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一般</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原则</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① 积极防范和重点突出的原则和工作方针</a:t>
            </a:r>
          </a:p>
          <a:p>
            <a:pPr marL="0" indent="0">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积极防范强调的是主动、事先的防范，</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以防止窃密泄密为出发点，</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构筑人防、物防、技防相结合的坚固的综合防范体系。</a:t>
            </a:r>
          </a:p>
          <a:p>
            <a:pPr marL="0" indent="0">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突出重点原则是指根据保密管理对象涉密程度不同，</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采取相应的保护措施，合理分配保密资源，</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把核心秘密作为重点加以保护。</a:t>
            </a:r>
          </a:p>
          <a:p>
            <a:pPr marL="0" indent="0">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突出重点不是只要重点。</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                           国家秘密关系国家安全和利益，任何对国家秘密的泄露都会损害国家安全和利益，</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在加强重点保密管理的同时，实施综合防范。</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6727" y="659643"/>
            <a:ext cx="11245757" cy="5459805"/>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保密法的</a:t>
            </a:r>
            <a:r>
              <a:rPr lang="zh-CN" altLang="en-US" b="1" u="sng"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一般</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原则</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② 依法管理的原则和工作方针</a:t>
            </a:r>
          </a:p>
          <a:p>
            <a:pPr marL="0" indent="0">
              <a:lnSpc>
                <a:spcPct val="100000"/>
              </a:lnSpc>
              <a:spcBef>
                <a:spcPts val="60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有法可依：要求建立完备的保密法律制度，将保密工作的各个方面纳入</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法制轨道，不断提高立法质量，完善法律体系，增强保密法</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律体系的完整性、权威 性、有效性</a:t>
            </a:r>
          </a:p>
          <a:p>
            <a:pPr marL="0" indent="0">
              <a:lnSpc>
                <a:spcPct val="10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有法必依：要求机关、单位严格按照有关法律法规管理涉密人员、涉密</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载体、涉密信息系统和涉密活动等</a:t>
            </a:r>
          </a:p>
          <a:p>
            <a:pPr marL="0" indent="0">
              <a:lnSpc>
                <a:spcPct val="10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执法必严：要求保密行政管理部门按照有关法律法规，认真履行监督管</a:t>
            </a:r>
            <a:endParaRPr lang="en-US" altLang="zh-CN" sz="2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spcBef>
                <a:spcPts val="0"/>
              </a:spcBef>
              <a:buNone/>
            </a:pP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理职责</a:t>
            </a:r>
          </a:p>
          <a:p>
            <a:pPr marL="0" indent="0">
              <a:lnSpc>
                <a:spcPct val="10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违法必究：要求对违反保密法律法规行为依法査处，严肃追究法律责任</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6727" y="659644"/>
            <a:ext cx="11245757" cy="4019966"/>
          </a:xfrm>
        </p:spPr>
        <p:txBody>
          <a:bodyPr>
            <a:normAutofit/>
          </a:bodyPr>
          <a:lstStyle/>
          <a:p>
            <a:pPr marL="0" indent="0">
              <a:lnSpc>
                <a:spcPct val="15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保密法的</a:t>
            </a:r>
            <a:r>
              <a:rPr lang="zh-CN" altLang="en-US" b="1" u="sng"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一般</a:t>
            </a: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原则</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③  确保国家秘密安全和便利信息资源合理利用的原则和工作方针</a:t>
            </a:r>
          </a:p>
          <a:p>
            <a:pPr marL="0" indent="0">
              <a:lnSpc>
                <a:spcPct val="150000"/>
              </a:lnSpc>
              <a:spcBef>
                <a:spcPts val="120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在确保国家秘密安全的同时</a:t>
            </a:r>
          </a:p>
          <a:p>
            <a:pPr marL="0" indent="0">
              <a:lnSpc>
                <a:spcPct val="15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充分遵循信息化条件下信息资源利用和管理的客观规律 </a:t>
            </a:r>
          </a:p>
          <a:p>
            <a:pPr marL="0" indent="0">
              <a:lnSpc>
                <a:spcPct val="15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建立科学有效的保密管理制度</a:t>
            </a:r>
          </a:p>
          <a:p>
            <a:pPr marL="0" indent="0">
              <a:lnSpc>
                <a:spcPct val="15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促进信息资源的合理利用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a:t>
            </a:r>
            <a:r>
              <a:rPr lang="zh-CN" altLang="en-US" sz="4000" b="1" dirty="0">
                <a:highlight>
                  <a:srgbClr val="00FFFF"/>
                </a:highlight>
                <a:latin typeface="微软雅黑" panose="020B0503020204020204" pitchFamily="34" charset="-122"/>
                <a:ea typeface="微软雅黑" panose="020B0503020204020204" pitchFamily="34" charset="-122"/>
                <a:cs typeface="Times New Roman" panose="02020603050405020304" pitchFamily="18" charset="0"/>
              </a:rPr>
              <a:t>法律</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、保密法；法学、保密法学</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a:t>
            </a:r>
            <a:r>
              <a:rPr lang="zh-CN" altLang="en-US" sz="40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内容</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、方法、意义</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1957317" y="4088614"/>
            <a:ext cx="9684224" cy="1284006"/>
          </a:xfrm>
          <a:prstGeom prst="rect">
            <a:avLst/>
          </a:prstGeom>
          <a:noFill/>
        </p:spPr>
        <p:txBody>
          <a:bodyPr wrap="square" rtlCol="0">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法学一般理论研究通常应包括</a:t>
            </a:r>
            <a:r>
              <a:rPr lang="zh-CN" altLang="en-US" sz="2800" b="1" dirty="0">
                <a:solidFill>
                  <a:srgbClr val="3333FF"/>
                </a:solidFill>
                <a:latin typeface="微软雅黑" panose="020B0503020204020204" pitchFamily="34" charset="-122"/>
                <a:ea typeface="微软雅黑" panose="020B0503020204020204" pitchFamily="34" charset="-122"/>
              </a:rPr>
              <a:t>本体</a:t>
            </a:r>
            <a:r>
              <a:rPr lang="zh-CN" altLang="en-US" sz="2800" b="1" dirty="0">
                <a:latin typeface="微软雅黑" panose="020B0503020204020204" pitchFamily="34" charset="-122"/>
                <a:ea typeface="微软雅黑" panose="020B0503020204020204" pitchFamily="34" charset="-122"/>
              </a:rPr>
              <a:t>（原则、规范、权利、义务、法律体系等）、</a:t>
            </a:r>
            <a:r>
              <a:rPr lang="zh-CN" altLang="en-US" sz="2800" b="1" dirty="0">
                <a:solidFill>
                  <a:srgbClr val="3333FF"/>
                </a:solidFill>
                <a:latin typeface="微软雅黑" panose="020B0503020204020204" pitchFamily="34" charset="-122"/>
                <a:ea typeface="微软雅黑" panose="020B0503020204020204" pitchFamily="34" charset="-122"/>
              </a:rPr>
              <a:t>主体</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3333FF"/>
                </a:solidFill>
                <a:latin typeface="微软雅黑" panose="020B0503020204020204" pitchFamily="34" charset="-122"/>
                <a:ea typeface="微软雅黑" panose="020B0503020204020204" pitchFamily="34" charset="-122"/>
              </a:rPr>
              <a:t>客体</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3333FF"/>
                </a:solidFill>
                <a:latin typeface="微软雅黑" panose="020B0503020204020204" pitchFamily="34" charset="-122"/>
                <a:ea typeface="微软雅黑" panose="020B0503020204020204" pitchFamily="34" charset="-122"/>
              </a:rPr>
              <a:t>价值</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3333FF"/>
                </a:solidFill>
                <a:latin typeface="微软雅黑" panose="020B0503020204020204" pitchFamily="34" charset="-122"/>
                <a:ea typeface="微软雅黑" panose="020B0503020204020204" pitchFamily="34" charset="-122"/>
              </a:rPr>
              <a:t>运行</a:t>
            </a:r>
            <a:r>
              <a:rPr lang="zh-CN" altLang="en-US" sz="2800" b="1" dirty="0">
                <a:latin typeface="微软雅黑" panose="020B0503020204020204" pitchFamily="34" charset="-122"/>
                <a:ea typeface="微软雅黑" panose="020B0503020204020204" pitchFamily="34" charset="-122"/>
              </a:rPr>
              <a:t>等方面的内容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1398195"/>
            <a:ext cx="11245757" cy="4019966"/>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保密法学的研究对象</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保密法学</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一般理论</a:t>
            </a:r>
          </a:p>
          <a:p>
            <a:pPr marL="137160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保密法学</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制度研究</a:t>
            </a:r>
          </a:p>
          <a:p>
            <a:pPr marL="137160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保密法制定和实施的</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过程研究</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1398195"/>
            <a:ext cx="11245757" cy="5220969"/>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保密法学的研究对象</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45085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保密法学</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一般理论</a:t>
            </a:r>
            <a:endParaRPr lang="en-US" altLang="zh-CN"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137160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保密法的基本原则和精神</a:t>
            </a:r>
          </a:p>
          <a:p>
            <a:pPr marL="137160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保密法的制定主体</a:t>
            </a:r>
          </a:p>
          <a:p>
            <a:pPr marL="137160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1.3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保密法的实施主体</a:t>
            </a:r>
          </a:p>
          <a:p>
            <a:pPr marL="137160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1.4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保密法所确定的权利义务</a:t>
            </a:r>
          </a:p>
          <a:p>
            <a:pPr marL="137160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1.5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保密法律责任等内容</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1398195"/>
            <a:ext cx="11755273" cy="5220969"/>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保密法学的研究对象</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保密法学</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制度研究</a:t>
            </a:r>
            <a:endParaRPr lang="en-US" altLang="zh-CN"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既包括对</a:t>
            </a:r>
            <a:r>
              <a:rPr lang="zh-CN" altLang="en-US" sz="2800"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我国现行保密法律制度</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的研究：</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定密</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制度、保密</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执法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制度、保密</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监管</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制度、保密法律</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责任</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制度</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也包括对</a:t>
            </a:r>
            <a:r>
              <a:rPr lang="zh-CN" altLang="en-US" sz="2800"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比较保密法律制度</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的研究：</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国外保密法律制度（像</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定密责任人</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制度）</a:t>
            </a:r>
          </a:p>
        </p:txBody>
      </p:sp>
      <p:sp>
        <p:nvSpPr>
          <p:cNvPr id="7" name="矩形: 圆角 6"/>
          <p:cNvSpPr/>
          <p:nvPr/>
        </p:nvSpPr>
        <p:spPr>
          <a:xfrm>
            <a:off x="131926" y="1125414"/>
            <a:ext cx="5964074" cy="5493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一</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保密工作责任制度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二</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定密制度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三</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涉密人员管理制度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四</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涉密载体保护制度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五</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涉密信息系统保护制度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六</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信息公开发布保密审查制度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七</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涉外保密审批制度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八</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涉密会议、活动保密制度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九</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保密要害部门部位保密制度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十</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企业事业单位从事涉密业务</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保密审查制度</a:t>
            </a:r>
          </a:p>
          <a:p>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十一</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保密法律责任制度</a:t>
            </a:r>
          </a:p>
        </p:txBody>
      </p:sp>
      <p:sp>
        <p:nvSpPr>
          <p:cNvPr id="8" name="矩形: 圆角 7"/>
          <p:cNvSpPr/>
          <p:nvPr/>
        </p:nvSpPr>
        <p:spPr>
          <a:xfrm>
            <a:off x="6179127" y="1125414"/>
            <a:ext cx="5880947" cy="5493750"/>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一 定密、解密制度</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二 保密监管制度</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268605" lvl="1"/>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涉密人员管理制度、涉密载体管理制度、保密要害部门部位管理制度、计算机和网络管理制度、通讯和办公自动化设备管理制度、涉密会议活动管理制度、保密资质审批管理制度、涉外保密管理制度、保密审查制度、保密检查制度、密级鉴定制度</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三 保密技术标准制度</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四 保密法律责任制度</a:t>
            </a:r>
          </a:p>
          <a:p>
            <a:pPr algn="ct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1398195"/>
            <a:ext cx="11755273" cy="5220969"/>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保密法学的研究对象</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保密法制定和实施的</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过程研究</a:t>
            </a:r>
            <a:endParaRPr lang="en-US" altLang="zh-CN"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保密立法、保密行政执法、保密监督活动</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1398195"/>
            <a:ext cx="11755273" cy="5220969"/>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保密法学的研究对象</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保密法制定和实施的</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过程研究</a:t>
            </a:r>
            <a:endParaRPr lang="en-US" altLang="zh-CN"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保密立法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、保密行政执法、保密监督活动</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保密立法研究以</a:t>
            </a:r>
            <a:r>
              <a:rPr lang="zh-CN" altLang="en-US"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rPr>
              <a:t>保密法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的制定和修订为中心</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其他重要的保密立法还包括</a:t>
            </a:r>
            <a:r>
              <a:rPr lang="zh-CN" altLang="en-US"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rPr>
              <a:t>保密规章</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的制定</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1398195"/>
            <a:ext cx="11755273" cy="5220969"/>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保密法学的研究对象</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保密法制定和实施的</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过程研究</a:t>
            </a:r>
            <a:endParaRPr lang="en-US" altLang="zh-CN"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保密立法、</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保密行政执法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、保密监督活动</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保密行政执法包括保密行政执法的</a:t>
            </a:r>
            <a:r>
              <a:rPr lang="zh-CN" altLang="en-US"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rPr>
              <a:t>依据</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行政执法的</a:t>
            </a:r>
            <a:r>
              <a:rPr lang="zh-CN" altLang="en-US"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rPr>
              <a:t>主体</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以及保密行政执法</a:t>
            </a:r>
            <a:r>
              <a:rPr lang="zh-CN" altLang="en-US"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rPr>
              <a:t>行为</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等内容</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1398195"/>
            <a:ext cx="11755273" cy="5220969"/>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保密法学的研究对象</a:t>
            </a: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200000"/>
              </a:lnSpc>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保密法制定和实施的</a:t>
            </a:r>
            <a:r>
              <a:rPr lang="zh-CN" altLang="en-US"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过程研究</a:t>
            </a:r>
            <a:endParaRPr lang="en-US" altLang="zh-CN" sz="2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保密立法、保密行政执法、</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保密监督活动</a:t>
            </a:r>
            <a:endParaRPr lang="en-US" altLang="zh-CN"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保密监督可以包含在广义的保密行政执法活动中，</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主要研究保密行政管理部门对机关、单位</a:t>
            </a:r>
            <a:r>
              <a:rPr lang="zh-CN" altLang="en-US"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rPr>
              <a:t>保密行为</a:t>
            </a:r>
            <a:endParaRPr lang="en-US" altLang="zh-CN"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的监督活动，保密行政管理部门对机关、单位保密</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3213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CC6600"/>
                </a:solidFill>
                <a:latin typeface="微软雅黑" panose="020B0503020204020204" pitchFamily="34" charset="-122"/>
                <a:ea typeface="微软雅黑" panose="020B0503020204020204" pitchFamily="34" charset="-122"/>
                <a:cs typeface="微软雅黑" panose="020B0503020204020204" pitchFamily="34" charset="-122"/>
              </a:rPr>
              <a:t>违法行为</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的责任追究制度等</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27" y="418783"/>
            <a:ext cx="11755273" cy="1795381"/>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研究对象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法学领域对保密问题的研究</a:t>
            </a:r>
          </a:p>
          <a:p>
            <a:pPr marL="532130" lvl="3" indent="0">
              <a:lnSpc>
                <a:spcPct val="200000"/>
              </a:lnSpc>
              <a:buNone/>
            </a:pP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77933793"/>
              </p:ext>
            </p:extLst>
          </p:nvPr>
        </p:nvGraphicFramePr>
        <p:xfrm>
          <a:off x="436727" y="1316472"/>
          <a:ext cx="11318546" cy="4502278"/>
        </p:xfrm>
        <a:graphic>
          <a:graphicData uri="http://schemas.openxmlformats.org/drawingml/2006/table">
            <a:tbl>
              <a:tblPr firstRow="1" bandRow="1">
                <a:tableStyleId>{5C22544A-7EE6-4342-B048-85BDC9FD1C3A}</a:tableStyleId>
              </a:tblPr>
              <a:tblGrid>
                <a:gridCol w="1904308">
                  <a:extLst>
                    <a:ext uri="{9D8B030D-6E8A-4147-A177-3AD203B41FA5}">
                      <a16:colId xmlns:a16="http://schemas.microsoft.com/office/drawing/2014/main" val="20000"/>
                    </a:ext>
                  </a:extLst>
                </a:gridCol>
                <a:gridCol w="9414238">
                  <a:extLst>
                    <a:ext uri="{9D8B030D-6E8A-4147-A177-3AD203B41FA5}">
                      <a16:colId xmlns:a16="http://schemas.microsoft.com/office/drawing/2014/main" val="20001"/>
                    </a:ext>
                  </a:extLst>
                </a:gridCol>
              </a:tblGrid>
              <a:tr h="581407">
                <a:tc>
                  <a:txBody>
                    <a:bodyPr/>
                    <a:lstStyle/>
                    <a:p>
                      <a:pPr algn="ct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领  域</a:t>
                      </a:r>
                    </a:p>
                  </a:txBody>
                  <a:tcPr anchor="ctr"/>
                </a:tc>
                <a:tc>
                  <a:txBody>
                    <a:bodyPr/>
                    <a:lstStyle/>
                    <a:p>
                      <a:pPr algn="ct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研   究   内   容</a:t>
                      </a:r>
                    </a:p>
                  </a:txBody>
                  <a:tcPr anchor="ctr"/>
                </a:tc>
                <a:extLst>
                  <a:ext uri="{0D108BD9-81ED-4DB2-BD59-A6C34878D82A}">
                    <a16:rowId xmlns:a16="http://schemas.microsoft.com/office/drawing/2014/main" val="10000"/>
                  </a:ext>
                </a:extLst>
              </a:tr>
              <a:tr h="1089322">
                <a:tc>
                  <a:txBody>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宪</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法</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领</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域</a:t>
                      </a:r>
                    </a:p>
                  </a:txBody>
                  <a:tcPr anchor="ctr"/>
                </a:tc>
                <a:tc>
                  <a:txBody>
                    <a:bodyPr/>
                    <a:lstStyle/>
                    <a:p>
                      <a:pPr>
                        <a:lnSpc>
                          <a:spcPct val="150000"/>
                        </a:lnSpc>
                      </a:pPr>
                      <a:r>
                        <a:rPr lang="zh-CN" altLang="en-US" sz="2400" b="1" dirty="0">
                          <a:latin typeface="微软雅黑" panose="020B0503020204020204" pitchFamily="34" charset="-122"/>
                          <a:ea typeface="微软雅黑" panose="020B0503020204020204" pitchFamily="34" charset="-122"/>
                        </a:rPr>
                        <a:t>主要研究行政保密特权与立法、司法部门之间的</a:t>
                      </a:r>
                      <a:r>
                        <a:rPr lang="zh-CN" altLang="en-US" sz="2400" b="1" dirty="0">
                          <a:solidFill>
                            <a:srgbClr val="C00000"/>
                          </a:solidFill>
                          <a:latin typeface="微软雅黑" panose="020B0503020204020204" pitchFamily="34" charset="-122"/>
                          <a:ea typeface="微软雅黑" panose="020B0503020204020204" pitchFamily="34" charset="-122"/>
                        </a:rPr>
                        <a:t>冲突</a:t>
                      </a:r>
                      <a:endParaRPr lang="en-US" altLang="zh-CN" sz="24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以及国家安全与信息公开、新闻自由等的</a:t>
                      </a:r>
                      <a:r>
                        <a:rPr lang="zh-CN" altLang="en-US" sz="2400" b="1" dirty="0">
                          <a:solidFill>
                            <a:srgbClr val="C00000"/>
                          </a:solidFill>
                          <a:latin typeface="微软雅黑" panose="020B0503020204020204" pitchFamily="34" charset="-122"/>
                          <a:ea typeface="微软雅黑" panose="020B0503020204020204" pitchFamily="34" charset="-122"/>
                        </a:rPr>
                        <a:t>法益衡平</a:t>
                      </a:r>
                      <a:r>
                        <a:rPr lang="zh-CN" altLang="en-US" sz="2400" b="1" dirty="0">
                          <a:latin typeface="微软雅黑" panose="020B0503020204020204" pitchFamily="34" charset="-122"/>
                          <a:ea typeface="微软雅黑" panose="020B0503020204020204" pitchFamily="34" charset="-122"/>
                        </a:rPr>
                        <a:t>问题</a:t>
                      </a:r>
                    </a:p>
                  </a:txBody>
                  <a:tcPr anchor="ctr"/>
                </a:tc>
                <a:extLst>
                  <a:ext uri="{0D108BD9-81ED-4DB2-BD59-A6C34878D82A}">
                    <a16:rowId xmlns:a16="http://schemas.microsoft.com/office/drawing/2014/main" val="10001"/>
                  </a:ext>
                </a:extLst>
              </a:tr>
              <a:tr h="1089322">
                <a:tc>
                  <a:txBody>
                    <a:bodyPr/>
                    <a:lstStyle/>
                    <a:p>
                      <a:r>
                        <a:rPr lang="zh-CN" altLang="en-US" sz="2400" b="1" dirty="0">
                          <a:latin typeface="微软雅黑" panose="020B0503020204020204" pitchFamily="34" charset="-122"/>
                          <a:ea typeface="微软雅黑" panose="020B0503020204020204" pitchFamily="34" charset="-122"/>
                        </a:rPr>
                        <a:t>行政法领域</a:t>
                      </a:r>
                    </a:p>
                  </a:txBody>
                  <a:tcPr anchor="ctr"/>
                </a:tc>
                <a:tc>
                  <a:txBody>
                    <a:bodyPr/>
                    <a:lstStyle/>
                    <a:p>
                      <a:pPr>
                        <a:lnSpc>
                          <a:spcPct val="150000"/>
                        </a:lnSpc>
                      </a:pPr>
                      <a:r>
                        <a:rPr lang="zh-CN" altLang="en-US" sz="2400" b="1" dirty="0">
                          <a:latin typeface="微软雅黑" panose="020B0503020204020204" pitchFamily="34" charset="-122"/>
                          <a:ea typeface="微软雅黑" panose="020B0503020204020204" pitchFamily="34" charset="-122"/>
                        </a:rPr>
                        <a:t>主要研究定密</a:t>
                      </a:r>
                      <a:r>
                        <a:rPr lang="zh-CN" altLang="en-US" sz="2400" b="1" dirty="0">
                          <a:solidFill>
                            <a:srgbClr val="6600CC"/>
                          </a:solidFill>
                          <a:latin typeface="微软雅黑" panose="020B0503020204020204" pitchFamily="34" charset="-122"/>
                          <a:ea typeface="微软雅黑" panose="020B0503020204020204" pitchFamily="34" charset="-122"/>
                        </a:rPr>
                        <a:t>标准</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6600CC"/>
                          </a:solidFill>
                          <a:latin typeface="微软雅黑" panose="020B0503020204020204" pitchFamily="34" charset="-122"/>
                          <a:ea typeface="微软雅黑" panose="020B0503020204020204" pitchFamily="34" charset="-122"/>
                        </a:rPr>
                        <a:t>程序</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6600CC"/>
                          </a:solidFill>
                          <a:latin typeface="微软雅黑" panose="020B0503020204020204" pitchFamily="34" charset="-122"/>
                          <a:ea typeface="微软雅黑" panose="020B0503020204020204" pitchFamily="34" charset="-122"/>
                        </a:rPr>
                        <a:t>救济</a:t>
                      </a:r>
                      <a:r>
                        <a:rPr lang="zh-CN" altLang="en-US" sz="2400" b="1" dirty="0">
                          <a:latin typeface="微软雅黑" panose="020B0503020204020204" pitchFamily="34" charset="-122"/>
                          <a:ea typeface="微软雅黑" panose="020B0503020204020204" pitchFamily="34" charset="-122"/>
                        </a:rPr>
                        <a:t>，涉密人员安全</a:t>
                      </a:r>
                      <a:r>
                        <a:rPr lang="zh-CN" altLang="en-US" sz="2400" b="1" dirty="0">
                          <a:solidFill>
                            <a:srgbClr val="6600CC"/>
                          </a:solidFill>
                          <a:latin typeface="微软雅黑" panose="020B0503020204020204" pitchFamily="34" charset="-122"/>
                          <a:ea typeface="微软雅黑" panose="020B0503020204020204" pitchFamily="34" charset="-122"/>
                        </a:rPr>
                        <a:t>审查</a:t>
                      </a:r>
                      <a:endParaRPr lang="en-US" altLang="zh-CN" sz="2400" b="1" dirty="0">
                        <a:solidFill>
                          <a:srgbClr val="6600CC"/>
                        </a:solidFill>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以及信息公开</a:t>
                      </a:r>
                      <a:r>
                        <a:rPr lang="zh-CN" altLang="en-US" sz="2400" b="1" dirty="0">
                          <a:solidFill>
                            <a:srgbClr val="6600CC"/>
                          </a:solidFill>
                          <a:latin typeface="微软雅黑" panose="020B0503020204020204" pitchFamily="34" charset="-122"/>
                          <a:ea typeface="微软雅黑" panose="020B0503020204020204" pitchFamily="34" charset="-122"/>
                        </a:rPr>
                        <a:t>豁免</a:t>
                      </a:r>
                      <a:r>
                        <a:rPr lang="zh-CN" altLang="en-US" sz="2400" b="1" dirty="0">
                          <a:latin typeface="微软雅黑" panose="020B0503020204020204" pitchFamily="34" charset="-122"/>
                          <a:ea typeface="微软雅黑" panose="020B0503020204020204" pitchFamily="34" charset="-122"/>
                        </a:rPr>
                        <a:t>的标准和程序等问题</a:t>
                      </a:r>
                    </a:p>
                  </a:txBody>
                  <a:tcPr anchor="ctr"/>
                </a:tc>
                <a:extLst>
                  <a:ext uri="{0D108BD9-81ED-4DB2-BD59-A6C34878D82A}">
                    <a16:rowId xmlns:a16="http://schemas.microsoft.com/office/drawing/2014/main" val="10002"/>
                  </a:ext>
                </a:extLst>
              </a:tr>
              <a:tr h="1573465">
                <a:tc>
                  <a:txBody>
                    <a:bodyPr/>
                    <a:lstStyle/>
                    <a:p>
                      <a:r>
                        <a:rPr lang="zh-CN" altLang="en-US" sz="2400" b="1" dirty="0">
                          <a:latin typeface="微软雅黑" panose="020B0503020204020204" pitchFamily="34" charset="-122"/>
                          <a:ea typeface="微软雅黑" panose="020B0503020204020204" pitchFamily="34" charset="-122"/>
                        </a:rPr>
                        <a:t>刑事法领域</a:t>
                      </a:r>
                    </a:p>
                  </a:txBody>
                  <a:tcPr anchor="ctr"/>
                </a:tc>
                <a:tc>
                  <a:txBody>
                    <a:bodyPr/>
                    <a:lstStyle/>
                    <a:p>
                      <a:pPr>
                        <a:lnSpc>
                          <a:spcPct val="150000"/>
                        </a:lnSpc>
                      </a:pPr>
                      <a:r>
                        <a:rPr lang="zh-CN" altLang="en-US" sz="2400" b="1" dirty="0">
                          <a:latin typeface="微软雅黑" panose="020B0503020204020204" pitchFamily="34" charset="-122"/>
                          <a:ea typeface="微软雅黑" panose="020B0503020204020204" pitchFamily="34" charset="-122"/>
                        </a:rPr>
                        <a:t>主要研究如何</a:t>
                      </a:r>
                      <a:r>
                        <a:rPr lang="zh-CN" altLang="en-US" sz="2400" b="1" dirty="0">
                          <a:solidFill>
                            <a:srgbClr val="3333FF"/>
                          </a:solidFill>
                          <a:latin typeface="微软雅黑" panose="020B0503020204020204" pitchFamily="34" charset="-122"/>
                          <a:ea typeface="微软雅黑" panose="020B0503020204020204" pitchFamily="34" charset="-122"/>
                        </a:rPr>
                        <a:t>认定</a:t>
                      </a:r>
                      <a:r>
                        <a:rPr lang="zh-CN" altLang="en-US" sz="2400" b="1" dirty="0">
                          <a:latin typeface="微软雅黑" panose="020B0503020204020204" pitchFamily="34" charset="-122"/>
                          <a:ea typeface="微软雅黑" panose="020B0503020204020204" pitchFamily="34" charset="-122"/>
                        </a:rPr>
                        <a:t>国家秘密，分析各项涉密犯罪的行为构成</a:t>
                      </a:r>
                      <a:r>
                        <a:rPr lang="zh-CN" altLang="en-US" sz="2400" b="1" dirty="0">
                          <a:solidFill>
                            <a:srgbClr val="3333FF"/>
                          </a:solidFill>
                          <a:latin typeface="微软雅黑" panose="020B0503020204020204" pitchFamily="34" charset="-122"/>
                          <a:ea typeface="微软雅黑" panose="020B0503020204020204" pitchFamily="34" charset="-122"/>
                        </a:rPr>
                        <a:t>要件</a:t>
                      </a:r>
                      <a:endParaRPr lang="en-US" altLang="zh-CN" sz="2400" b="1" dirty="0">
                        <a:solidFill>
                          <a:srgbClr val="3333FF"/>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3333FF"/>
                          </a:solidFill>
                          <a:latin typeface="微软雅黑" panose="020B0503020204020204" pitchFamily="34" charset="-122"/>
                          <a:ea typeface="微软雅黑" panose="020B0503020204020204" pitchFamily="34" charset="-122"/>
                        </a:rPr>
                        <a:t>行为</a:t>
                      </a:r>
                      <a:r>
                        <a:rPr lang="zh-CN" altLang="en-US" sz="2400" b="1" dirty="0">
                          <a:latin typeface="微软雅黑" panose="020B0503020204020204" pitchFamily="34" charset="-122"/>
                          <a:ea typeface="微软雅黑" panose="020B0503020204020204" pitchFamily="34" charset="-122"/>
                        </a:rPr>
                        <a:t>态样和</a:t>
                      </a:r>
                      <a:r>
                        <a:rPr lang="zh-CN" altLang="en-US" sz="2400" b="1" dirty="0">
                          <a:solidFill>
                            <a:srgbClr val="3333FF"/>
                          </a:solidFill>
                          <a:latin typeface="微软雅黑" panose="020B0503020204020204" pitchFamily="34" charset="-122"/>
                          <a:ea typeface="微软雅黑" panose="020B0503020204020204" pitchFamily="34" charset="-122"/>
                        </a:rPr>
                        <a:t>量刑</a:t>
                      </a:r>
                      <a:r>
                        <a:rPr lang="zh-CN" altLang="en-US" sz="2400" b="1" dirty="0">
                          <a:latin typeface="微软雅黑" panose="020B0503020204020204" pitchFamily="34" charset="-122"/>
                          <a:ea typeface="微软雅黑" panose="020B0503020204020204" pitchFamily="34" charset="-122"/>
                        </a:rPr>
                        <a:t>标准，以及在刑事</a:t>
                      </a:r>
                      <a:r>
                        <a:rPr lang="zh-CN" altLang="en-US" sz="2400" b="1" dirty="0">
                          <a:solidFill>
                            <a:srgbClr val="3333FF"/>
                          </a:solidFill>
                          <a:latin typeface="微软雅黑" panose="020B0503020204020204" pitchFamily="34" charset="-122"/>
                          <a:ea typeface="微软雅黑" panose="020B0503020204020204" pitchFamily="34" charset="-122"/>
                        </a:rPr>
                        <a:t>诉讼</a:t>
                      </a:r>
                      <a:r>
                        <a:rPr lang="zh-CN" altLang="en-US" sz="2400" b="1" dirty="0">
                          <a:latin typeface="微软雅黑" panose="020B0503020204020204" pitchFamily="34" charset="-122"/>
                          <a:ea typeface="微软雅黑" panose="020B0503020204020204" pitchFamily="34" charset="-122"/>
                        </a:rPr>
                        <a:t>中保密特权的适用条件</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保密特权与正当程序、被告人权利的</a:t>
                      </a:r>
                      <a:r>
                        <a:rPr lang="zh-CN" altLang="en-US" sz="2400" b="1" dirty="0">
                          <a:solidFill>
                            <a:srgbClr val="3333FF"/>
                          </a:solidFill>
                          <a:latin typeface="微软雅黑" panose="020B0503020204020204" pitchFamily="34" charset="-122"/>
                          <a:ea typeface="微软雅黑" panose="020B0503020204020204" pitchFamily="34" charset="-122"/>
                        </a:rPr>
                        <a:t>利益衡量</a:t>
                      </a:r>
                      <a:r>
                        <a:rPr lang="zh-CN" altLang="en-US" sz="2400" b="1" dirty="0">
                          <a:latin typeface="微软雅黑" panose="020B0503020204020204" pitchFamily="34" charset="-122"/>
                          <a:ea typeface="微软雅黑" panose="020B0503020204020204" pitchFamily="34" charset="-122"/>
                        </a:rPr>
                        <a:t>等问题</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949" y="424138"/>
            <a:ext cx="12288982" cy="5986278"/>
          </a:xfrm>
        </p:spPr>
        <p:txBody>
          <a:bodyPr>
            <a:normAutofit/>
          </a:bodyPr>
          <a:lstStyle/>
          <a:p>
            <a:pPr marL="0" indent="0">
              <a:lnSpc>
                <a:spcPct val="200000"/>
              </a:lnSpc>
              <a:spcBef>
                <a:spcPts val="0"/>
              </a:spcBef>
              <a:buNone/>
            </a:pPr>
            <a:r>
              <a:rPr lang="zh-CN" altLang="en-US"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a:t>
            </a:r>
            <a:r>
              <a:rPr lang="zh-CN" altLang="en-US"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rPr>
              <a:t>研究对象</a:t>
            </a:r>
            <a:endParaRPr lang="en-US" altLang="zh-CN" sz="800" b="1" dirty="0">
              <a:solidFill>
                <a:srgbClr val="A5068D"/>
              </a:solidFill>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保密法规范是以宪法为基础，以法律为核心，以其他规范为补充的</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法律体系</a:t>
            </a:r>
            <a:endPar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保密法学需要</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对</a:t>
            </a:r>
            <a:r>
              <a:rPr lang="zh-CN" altLang="en-US"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各层级</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的法律规范之间在原则、内容等方面关系进行研究，特别是</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一般法的</a:t>
            </a:r>
            <a:r>
              <a:rPr lang="zh-CN" altLang="en-US"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优先理论</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和法的</a:t>
            </a:r>
            <a:r>
              <a:rPr lang="zh-CN" altLang="en-US"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保留理论</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在保密法规范中是怎样体现和实现</a:t>
            </a:r>
          </a:p>
          <a:p>
            <a:pPr marL="0" indent="0">
              <a:lnSpc>
                <a:spcPct val="10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哪些应是法律加以规定而规章或其他规范不能规定的</a:t>
            </a:r>
          </a:p>
          <a:p>
            <a:pPr marL="0" indent="0">
              <a:lnSpc>
                <a:spcPct val="100000"/>
              </a:lnSpc>
              <a:spcBef>
                <a:spcPts val="0"/>
              </a:spcBef>
              <a:buNone/>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             保密立法有没有界限和限制等问题</a:t>
            </a:r>
          </a:p>
          <a:p>
            <a:pPr marL="0" indent="0">
              <a:lnSpc>
                <a:spcPct val="15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5C0000"/>
                </a:solidFill>
                <a:latin typeface="微软雅黑" panose="020B0503020204020204" pitchFamily="34" charset="-122"/>
                <a:ea typeface="微软雅黑" panose="020B0503020204020204" pitchFamily="34" charset="-122"/>
                <a:cs typeface="微软雅黑" panose="020B0503020204020204" pitchFamily="34" charset="-122"/>
              </a:rPr>
              <a:t>比较研究</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也是保密法学必须要涉及的内容</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对有关国家秘密的范围、保护手段等内容加以学习</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00000"/>
              </a:lnSpc>
              <a:spcBef>
                <a:spcPts val="0"/>
              </a:spcBef>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和比较研究，这样才能完善我们的保密立法和执法</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法、律、法律、法学</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概念、内容、</a:t>
            </a:r>
            <a:r>
              <a:rPr lang="zh-CN" altLang="en-US" sz="40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方法</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、意义</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9818" y="1194705"/>
            <a:ext cx="10972800" cy="3714134"/>
          </a:xfrm>
        </p:spPr>
        <p:txBody>
          <a:bodyPr>
            <a:normAutofit/>
          </a:bodyPr>
          <a:lstStyle/>
          <a:p>
            <a:pPr marL="0" lvl="3" indent="0">
              <a:lnSpc>
                <a:spcPct val="200000"/>
              </a:lnSpc>
              <a:spcBef>
                <a:spcPts val="0"/>
              </a:spcBef>
              <a:buNone/>
            </a:pPr>
            <a:r>
              <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法学研究方法</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的确定</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3" indent="0">
              <a:lnSpc>
                <a:spcPct val="200000"/>
              </a:lnSpc>
              <a:spcBef>
                <a:spcPts val="0"/>
              </a:spcBef>
              <a:buNone/>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与政治或社会的关系十分明显</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3" indent="0">
              <a:lnSpc>
                <a:spcPct val="200000"/>
              </a:lnSpc>
              <a:spcBef>
                <a:spcPts val="0"/>
              </a:spcBef>
              <a:buNone/>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法学带有较强的</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政治色彩</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3" indent="0">
              <a:lnSpc>
                <a:spcPct val="200000"/>
              </a:lnSpc>
              <a:spcBef>
                <a:spcPts val="0"/>
              </a:spcBef>
              <a:buNone/>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作为人文社会学科具有强烈的</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社会属性</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32565"/>
            <a:ext cx="13092545" cy="5592870"/>
          </a:xfrm>
        </p:spPr>
        <p:txBody>
          <a:bodyPr>
            <a:normAutofit/>
          </a:bodyPr>
          <a:lstStyle/>
          <a:p>
            <a:pPr marL="0" lvl="3" indent="0">
              <a:lnSpc>
                <a:spcPct val="150000"/>
              </a:lnSpc>
              <a:spcBef>
                <a:spcPts val="0"/>
              </a:spcBef>
              <a:buNone/>
            </a:pP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法学研究</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总的方法论：</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唯物辩证法</a:t>
            </a:r>
          </a:p>
          <a:p>
            <a:pPr marL="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存在决定意识</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经济基础决定上层建筑（唯物主义原理）</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理论结合实际的原则与方法</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15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普遍联系的、发展的、全面的观点</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法学研究的</a:t>
            </a: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基本方法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阶级分析法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价值分析法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比较分析法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实证分析法</a:t>
            </a:r>
            <a:endPar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法律的</a:t>
            </a:r>
            <a:r>
              <a:rPr lang="zh-CN" altLang="en-US" sz="2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借鉴 </a:t>
            </a:r>
            <a:r>
              <a:rPr lang="en-US" altLang="zh-CN" sz="2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移植）</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创新</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是法律科学永远的课题</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150000"/>
              </a:lnSpc>
              <a:spcBef>
                <a:spcPts val="0"/>
              </a:spcBef>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法律的借鉴和创新以对其他国家法律制度研究为基础</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93136"/>
            <a:ext cx="11984182" cy="4417418"/>
          </a:xfrm>
        </p:spPr>
        <p:txBody>
          <a:bodyPr>
            <a:normAutofit/>
          </a:bodyPr>
          <a:lstStyle/>
          <a:p>
            <a:pPr marL="0" lvl="3" indent="0">
              <a:lnSpc>
                <a:spcPct val="200000"/>
              </a:lnSpc>
              <a:spcBef>
                <a:spcPts val="0"/>
              </a:spcBef>
              <a:buNone/>
            </a:pP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保密法学的主要研究方法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比较研究方法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实证研究方法</a:t>
            </a:r>
          </a:p>
          <a:p>
            <a:pPr marL="0" indent="0">
              <a:lnSpc>
                <a:spcPct val="200000"/>
              </a:lnSpc>
              <a:spcBef>
                <a:spcPts val="0"/>
              </a:spcBef>
              <a:buNone/>
            </a:pPr>
            <a:r>
              <a:rPr lang="zh-CN" altLang="en-US" b="1" u="sng" dirty="0">
                <a:latin typeface="微软雅黑" panose="020B0503020204020204" pitchFamily="34" charset="-122"/>
                <a:ea typeface="微软雅黑" panose="020B0503020204020204" pitchFamily="34" charset="-122"/>
                <a:cs typeface="微软雅黑" panose="020B0503020204020204" pitchFamily="34" charset="-122"/>
              </a:rPr>
              <a:t>比较研究</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：历史上的保密制度与现今保密制度的比较研究</a:t>
            </a:r>
          </a:p>
          <a:p>
            <a:pPr marL="0" indent="0">
              <a:lnSpc>
                <a:spcPct val="20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国外保密法律制度的研究与我国保密法所确定的制度比较研究</a:t>
            </a:r>
          </a:p>
          <a:p>
            <a:pPr marL="0" indent="0">
              <a:lnSpc>
                <a:spcPct val="20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保密技术与诸多学科存在交叉关系：情报学、秘书学、档案学</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信息学等非法学学科、自然科学特别是高新技术学科</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889992"/>
            <a:ext cx="10972800" cy="5370132"/>
          </a:xfrm>
        </p:spPr>
        <p:txBody>
          <a:bodyPr>
            <a:normAutofit/>
          </a:bodyPr>
          <a:lstStyle/>
          <a:p>
            <a:pPr marL="0" lvl="3" indent="0">
              <a:lnSpc>
                <a:spcPct val="200000"/>
              </a:lnSpc>
              <a:spcBef>
                <a:spcPts val="0"/>
              </a:spcBef>
              <a:buNone/>
            </a:pP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保密法学的主要研究方法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比较研究方法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实证研究方法</a:t>
            </a:r>
          </a:p>
          <a:p>
            <a:pPr marL="0" indent="0">
              <a:lnSpc>
                <a:spcPct val="200000"/>
              </a:lnSpc>
              <a:spcBef>
                <a:spcPts val="0"/>
              </a:spcBef>
              <a:buNone/>
            </a:pPr>
            <a:r>
              <a:rPr lang="zh-CN" altLang="en-US" b="1" u="sng" dirty="0">
                <a:latin typeface="微软雅黑" panose="020B0503020204020204" pitchFamily="34" charset="-122"/>
                <a:ea typeface="微软雅黑" panose="020B0503020204020204" pitchFamily="34" charset="-122"/>
                <a:cs typeface="微软雅黑" panose="020B0503020204020204" pitchFamily="34" charset="-122"/>
              </a:rPr>
              <a:t>实证研究</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：与思辨研究相对应，指在具体的社会情境下按照一定</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程序规范和经验法则对有关信息进行定性与定量分析</a:t>
            </a:r>
          </a:p>
          <a:p>
            <a:pPr marL="0" indent="0">
              <a:lnSpc>
                <a:spcPct val="20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主要包括</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调査研究</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观察研究</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文献研究</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实验研究</a:t>
            </a:r>
            <a:endParaRPr lang="en-US" altLang="zh-CN"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spcBef>
                <a:spcPts val="0"/>
              </a:spcBef>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等研究方式</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借鉴人类学、社会学等学科实证研究方法</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spcBef>
                <a:spcPts val="0"/>
              </a:spcBef>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社会环境、法制环境、文化传统</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概念、内容、方法、</a:t>
            </a:r>
            <a:r>
              <a:rPr lang="zh-CN" altLang="en-US" sz="40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意义</a:t>
            </a:r>
            <a:endParaRPr lang="en-US" altLang="zh-CN" sz="40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0004"/>
          </a:xfrm>
        </p:spPr>
        <p:txBody>
          <a:bodyPr/>
          <a:lstStyle/>
          <a:p>
            <a:pPr algn="ctr"/>
            <a:r>
              <a:rPr lang="zh-CN" altLang="en-US" b="1" dirty="0">
                <a:latin typeface="微软雅黑" panose="020B0503020204020204" pitchFamily="34" charset="-122"/>
                <a:ea typeface="微软雅黑" panose="020B0503020204020204" pitchFamily="34" charset="-122"/>
              </a:rPr>
              <a:t>保密法学</a:t>
            </a:r>
          </a:p>
        </p:txBody>
      </p:sp>
      <p:sp>
        <p:nvSpPr>
          <p:cNvPr id="3" name="内容占位符 2"/>
          <p:cNvSpPr>
            <a:spLocks noGrp="1"/>
          </p:cNvSpPr>
          <p:nvPr>
            <p:ph idx="1"/>
          </p:nvPr>
        </p:nvSpPr>
        <p:spPr>
          <a:xfrm>
            <a:off x="0" y="1966230"/>
            <a:ext cx="12288982" cy="3603297"/>
          </a:xfrm>
        </p:spPr>
        <p:txBody>
          <a:bodyPr>
            <a:normAutofit/>
          </a:bodyPr>
          <a:lstStyle/>
          <a:p>
            <a:pPr marL="0" lvl="3" indent="0">
              <a:lnSpc>
                <a:spcPct val="200000"/>
              </a:lnSpc>
              <a:spcBef>
                <a:spcPts val="0"/>
              </a:spcBef>
              <a:buNone/>
            </a:pP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保密法学研究的意义：</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我国保密</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立法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及</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执法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现阶段和未来的</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水平</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，以及</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20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由此对保护</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国家安全</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经济建设</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顺利进行的程度，</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0" lvl="3" indent="0">
              <a:lnSpc>
                <a:spcPct val="200000"/>
              </a:lnSpc>
              <a:spcBef>
                <a:spcPts val="0"/>
              </a:spcBef>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保密法学</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的研究密不可分</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法</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0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律</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、法律、法学</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470245"/>
            <a:ext cx="12192000" cy="1187355"/>
          </a:xfrm>
        </p:spPr>
        <p:txBody>
          <a:bodyPr>
            <a:normAutofit/>
          </a:bodyPr>
          <a:lstStyle/>
          <a:p>
            <a:pPr marL="0" indent="0" algn="ctr">
              <a:lnSpc>
                <a:spcPct val="150000"/>
              </a:lnSpc>
              <a:spcBef>
                <a:spcPts val="0"/>
              </a:spcBef>
              <a:buNone/>
            </a:pPr>
            <a:r>
              <a:rPr lang="zh-CN" altLang="en-US" sz="4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   国   解   释 </a:t>
            </a:r>
            <a:endParaRPr lang="en-US" altLang="zh-CN" sz="4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4059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76780" y="5250180"/>
            <a:ext cx="7224395" cy="658495"/>
          </a:xfrm>
        </p:spPr>
        <p:txBody>
          <a:bodyPr anchor="ctr" anchorCtr="0">
            <a:noAutofit/>
          </a:bodyPr>
          <a:lstStyle/>
          <a:p>
            <a:pPr marL="0" indent="0" algn="ctr">
              <a:buNone/>
            </a:pPr>
            <a:r>
              <a:rPr lang="zh-CN" altLang="zh-CN" sz="4400" b="1" dirty="0">
                <a:latin typeface="微软雅黑" panose="020B0503020204020204" pitchFamily="34" charset="-122"/>
                <a:ea typeface="微软雅黑" panose="020B0503020204020204" pitchFamily="34" charset="-122"/>
              </a:rPr>
              <a:t>由 氵、廌、去 三部分组成</a:t>
            </a:r>
          </a:p>
        </p:txBody>
      </p:sp>
      <p:pic>
        <p:nvPicPr>
          <p:cNvPr id="4" name="图片 3" descr="https://iknow-pic.cdn.bcebos.com/e1fe9925bc315c60f9b899058ab1cb134954772f"/>
          <p:cNvPicPr/>
          <p:nvPr/>
        </p:nvPicPr>
        <p:blipFill>
          <a:blip r:embed="rId3">
            <a:extLst>
              <a:ext uri="{28A0092B-C50C-407E-A947-70E740481C1C}">
                <a14:useLocalDpi xmlns:a14="http://schemas.microsoft.com/office/drawing/2010/main" val="0"/>
              </a:ext>
            </a:extLst>
          </a:blip>
          <a:srcRect/>
          <a:stretch>
            <a:fillRect/>
          </a:stretch>
        </p:blipFill>
        <p:spPr bwMode="auto">
          <a:xfrm>
            <a:off x="3893326" y="1304996"/>
            <a:ext cx="3660422" cy="31330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981907" y="852805"/>
            <a:ext cx="15027806" cy="5152390"/>
          </a:xfrm>
          <a:prstGeom prst="rect">
            <a:avLst/>
          </a:prstGeom>
        </p:spPr>
      </p:pic>
      <p:sp>
        <p:nvSpPr>
          <p:cNvPr id="3" name="内容占位符 2">
            <a:extLst>
              <a:ext uri="{FF2B5EF4-FFF2-40B4-BE49-F238E27FC236}">
                <a16:creationId xmlns:a16="http://schemas.microsoft.com/office/drawing/2014/main" id="{4D529CFE-B7F5-4E9F-8698-1DE74C14B378}"/>
              </a:ext>
            </a:extLst>
          </p:cNvPr>
          <p:cNvSpPr>
            <a:spLocks noGrp="1"/>
          </p:cNvSpPr>
          <p:nvPr>
            <p:ph idx="1"/>
          </p:nvPr>
        </p:nvSpPr>
        <p:spPr>
          <a:xfrm>
            <a:off x="0" y="5888820"/>
            <a:ext cx="12192000" cy="852805"/>
          </a:xfrm>
        </p:spPr>
        <p:txBody>
          <a:bodyPr anchor="ctr" anchorCtr="0">
            <a:noAutofit/>
          </a:bodyPr>
          <a:lstStyle/>
          <a:p>
            <a:pPr marL="0" indent="0" algn="ctr" fontAlgn="auto">
              <a:lnSpc>
                <a:spcPct val="200000"/>
              </a:lnSpc>
              <a:spcBef>
                <a:spcPts val="0"/>
              </a:spcBef>
              <a:buNone/>
            </a:pP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1088</a:t>
            </a: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年 意大利博洛尼亚大学 最古老的大学 第一个学院是法学院</a:t>
            </a:r>
            <a:endParaRPr lang="zh-CN"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5" name="内容占位符 2">
            <a:extLst>
              <a:ext uri="{FF2B5EF4-FFF2-40B4-BE49-F238E27FC236}">
                <a16:creationId xmlns:a16="http://schemas.microsoft.com/office/drawing/2014/main" id="{F2C77DCD-3752-464B-85DF-48204635D7B8}"/>
              </a:ext>
            </a:extLst>
          </p:cNvPr>
          <p:cNvSpPr txBox="1">
            <a:spLocks/>
          </p:cNvSpPr>
          <p:nvPr/>
        </p:nvSpPr>
        <p:spPr>
          <a:xfrm>
            <a:off x="49876" y="-162845"/>
            <a:ext cx="12192000" cy="85280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200000"/>
              </a:lnSpc>
              <a:spcBef>
                <a:spcPts val="0"/>
              </a:spcBef>
              <a:buNone/>
            </a:pPr>
            <a:r>
              <a:rPr lang="zh-CN" altLang="en-US"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政治家 马克思</a:t>
            </a:r>
            <a:r>
              <a:rPr lang="en-US" altLang="zh-CN"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列宁</a:t>
            </a:r>
            <a:r>
              <a:rPr lang="en-US" altLang="zh-CN"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普京</a:t>
            </a:r>
            <a:r>
              <a:rPr lang="en-US" altLang="zh-CN"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布莱尔</a:t>
            </a:r>
            <a:r>
              <a:rPr lang="en-US" altLang="zh-CN"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克林顿</a:t>
            </a:r>
            <a:r>
              <a:rPr lang="en-US" altLang="zh-CN"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奥巴马，法学院毕业生</a:t>
            </a:r>
            <a:endParaRPr lang="zh-CN" altLang="zh-CN" sz="32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533" y="-11287"/>
            <a:ext cx="3708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704" y="2012618"/>
            <a:ext cx="1706786" cy="2595839"/>
          </a:xfrm>
          <a:prstGeom prst="rect">
            <a:avLst/>
          </a:prstGeom>
          <a:noFill/>
        </p:spPr>
        <p:txBody>
          <a:bodyPr wrap="square">
            <a:spAutoFit/>
          </a:bodyPr>
          <a:lstStyle/>
          <a:p>
            <a:pPr>
              <a:lnSpc>
                <a:spcPct val="150000"/>
              </a:lnSpc>
            </a:pPr>
            <a:r>
              <a:rPr lang="zh-CN" altLang="en-US" sz="2800" b="1"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身披白袍</a:t>
            </a:r>
            <a:endParaRPr lang="en-US" altLang="zh-CN" sz="2800" b="1"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b="1"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双眼蒙布</a:t>
            </a:r>
            <a:endParaRPr lang="en-US" altLang="zh-CN" sz="2800" b="1"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b="1"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一手提秤</a:t>
            </a:r>
            <a:endParaRPr lang="en-US" altLang="zh-CN" sz="2800" b="1"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b="1"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一手举剑</a:t>
            </a:r>
          </a:p>
        </p:txBody>
      </p:sp>
      <p:cxnSp>
        <p:nvCxnSpPr>
          <p:cNvPr id="3" name="直接连接符 2"/>
          <p:cNvCxnSpPr/>
          <p:nvPr/>
        </p:nvCxnSpPr>
        <p:spPr>
          <a:xfrm>
            <a:off x="10325" y="6846713"/>
            <a:ext cx="608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770154" y="2012618"/>
            <a:ext cx="3435299" cy="2595839"/>
          </a:xfrm>
          <a:prstGeom prst="rect">
            <a:avLst/>
          </a:prstGeom>
          <a:noFill/>
        </p:spPr>
        <p:txBody>
          <a:bodyPr wrap="square">
            <a:spAutoFit/>
          </a:bodyPr>
          <a:lstStyle/>
          <a:p>
            <a:pPr>
              <a:lnSpc>
                <a:spcPct val="150000"/>
              </a:lnSpc>
            </a:pPr>
            <a:r>
              <a:rPr lang="zh-CN" altLang="en-US"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道德无瑕，刚直不阿</a:t>
            </a:r>
            <a:endParaRPr lang="en-US" altLang="zh-CN" sz="28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rPr>
              <a:t>理性判断，避免干扰</a:t>
            </a:r>
            <a:endParaRPr lang="en-US" altLang="zh-CN" sz="2800" b="1" dirty="0">
              <a:solidFill>
                <a:srgbClr val="A5068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一视同仁，公平对待</a:t>
            </a:r>
            <a:endParaRPr lang="en-US" altLang="zh-CN" sz="28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制裁不义，处罚不公</a:t>
            </a:r>
          </a:p>
        </p:txBody>
      </p:sp>
      <p:pic>
        <p:nvPicPr>
          <p:cNvPr id="6" name="图片 5"/>
          <p:cNvPicPr>
            <a:picLocks noChangeAspect="1"/>
          </p:cNvPicPr>
          <p:nvPr/>
        </p:nvPicPr>
        <p:blipFill>
          <a:blip r:embed="rId4"/>
          <a:stretch>
            <a:fillRect/>
          </a:stretch>
        </p:blipFill>
        <p:spPr>
          <a:xfrm>
            <a:off x="5350933" y="-11289"/>
            <a:ext cx="3435299" cy="68692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2905" y="694055"/>
            <a:ext cx="1885315" cy="4129405"/>
          </a:xfrm>
        </p:spPr>
        <p:txBody>
          <a:bodyPr>
            <a:noAutofit/>
          </a:bodyPr>
          <a:lstStyle/>
          <a:p>
            <a:pPr marL="0" indent="0" fontAlgn="auto">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廌：解</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mn-ea"/>
              </a:rPr>
              <a:t>xiè</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廌</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sym typeface="+mn-ea"/>
              </a:rPr>
              <a:t>zhì</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，古同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獬豸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传说中能辩是非曲直的异兽</a:t>
            </a:r>
          </a:p>
        </p:txBody>
      </p:sp>
      <p:pic>
        <p:nvPicPr>
          <p:cNvPr id="5" name="图片 4" descr="https://gimg2.baidu.com/image_search/src=http%3A%2F%2Finews.gtimg.com%2Fnewsapp_bt%2F0%2F11463671106%2F1000.jpg&amp;refer=http%3A%2F%2Finews.gtimg.com&amp;app=2002&amp;size=f9999,10000&amp;q=a80&amp;n=0&amp;g=0n&amp;fmt=auto?sec=1656580417&amp;t=0bc60c27f5e4d230903ccedbef7348d7"/>
          <p:cNvPicPr/>
          <p:nvPr/>
        </p:nvPicPr>
        <p:blipFill>
          <a:blip r:embed="rId3">
            <a:extLst>
              <a:ext uri="{28A0092B-C50C-407E-A947-70E740481C1C}">
                <a14:useLocalDpi xmlns:a14="http://schemas.microsoft.com/office/drawing/2010/main" val="0"/>
              </a:ext>
            </a:extLst>
          </a:blip>
          <a:srcRect/>
          <a:stretch>
            <a:fillRect/>
          </a:stretch>
        </p:blipFill>
        <p:spPr bwMode="auto">
          <a:xfrm>
            <a:off x="2771775" y="904240"/>
            <a:ext cx="6851015" cy="3634105"/>
          </a:xfrm>
          <a:prstGeom prst="rect">
            <a:avLst/>
          </a:prstGeom>
          <a:noFill/>
          <a:ln>
            <a:noFill/>
          </a:ln>
        </p:spPr>
      </p:pic>
      <p:sp>
        <p:nvSpPr>
          <p:cNvPr id="2" name="内容占位符 2"/>
          <p:cNvSpPr>
            <a:spLocks noGrp="1"/>
          </p:cNvSpPr>
          <p:nvPr/>
        </p:nvSpPr>
        <p:spPr>
          <a:xfrm>
            <a:off x="2499995" y="4946650"/>
            <a:ext cx="7542530" cy="14185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spcBef>
                <a:spcPts val="0"/>
              </a:spcBef>
              <a:buNone/>
            </a:pPr>
            <a:r>
              <a:rPr lang="zh-CN" altLang="zh-CN" sz="2700" b="1" dirty="0">
                <a:latin typeface="Times New Roman" panose="02020603050405020304" pitchFamily="18" charset="0"/>
                <a:ea typeface="微软雅黑" panose="020B0503020204020204" pitchFamily="34" charset="-122"/>
                <a:cs typeface="Times New Roman" panose="02020603050405020304" pitchFamily="18" charset="0"/>
                <a:sym typeface="+mn-ea"/>
              </a:rPr>
              <a:t> 见到有人相斗，它会用犀利之角去触理曲之人</a:t>
            </a:r>
          </a:p>
          <a:p>
            <a:pPr marL="0">
              <a:lnSpc>
                <a:spcPct val="150000"/>
              </a:lnSpc>
              <a:spcBef>
                <a:spcPts val="0"/>
              </a:spcBef>
              <a:buNone/>
            </a:pPr>
            <a:r>
              <a:rPr lang="zh-CN" altLang="zh-CN" sz="2700" b="1" dirty="0">
                <a:latin typeface="Times New Roman" panose="02020603050405020304" pitchFamily="18" charset="0"/>
                <a:ea typeface="微软雅黑" panose="020B0503020204020204" pitchFamily="34" charset="-122"/>
                <a:cs typeface="Times New Roman" panose="02020603050405020304" pitchFamily="18" charset="0"/>
                <a:sym typeface="+mn-ea"/>
              </a:rPr>
              <a:t> 听到有人相争，它会用嘴去咬挑起是非的一方</a:t>
            </a:r>
          </a:p>
        </p:txBody>
      </p:sp>
      <p:sp>
        <p:nvSpPr>
          <p:cNvPr id="4" name="内容占位符 2"/>
          <p:cNvSpPr>
            <a:spLocks noGrp="1"/>
          </p:cNvSpPr>
          <p:nvPr/>
        </p:nvSpPr>
        <p:spPr>
          <a:xfrm>
            <a:off x="10173970" y="626745"/>
            <a:ext cx="1680210" cy="3909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相传，黄帝曾用这一能明辨是非曲直的神兽来决断疑狱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2" grpId="0"/>
      <p:bldP spid="2" grpId="1"/>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769110"/>
            <a:ext cx="10515600" cy="2175510"/>
          </a:xfrm>
        </p:spPr>
        <p:txBody>
          <a:bodyPr anchor="ctr" anchorCtr="0">
            <a:noAutofit/>
          </a:bodyPr>
          <a:lstStyle/>
          <a:p>
            <a:pPr marL="0" indent="0" algn="ctr" fontAlgn="auto">
              <a:lnSpc>
                <a:spcPct val="200000"/>
              </a:lnSpc>
              <a:spcBef>
                <a:spcPts val="0"/>
              </a:spcBef>
              <a:buNone/>
            </a:pPr>
            <a:r>
              <a:rPr lang="zh-CN" altLang="zh-CN" sz="3600" b="1" dirty="0">
                <a:latin typeface="微软雅黑" panose="020B0503020204020204" pitchFamily="34" charset="-122"/>
                <a:ea typeface="微软雅黑" panose="020B0503020204020204" pitchFamily="34" charset="-122"/>
                <a:cs typeface="Times New Roman" panose="02020603050405020304" pitchFamily="18" charset="0"/>
                <a:sym typeface="+mn-ea"/>
              </a:rPr>
              <a:t>氵：“水”</a:t>
            </a:r>
          </a:p>
          <a:p>
            <a:pPr marL="0" indent="0" algn="ctr" fontAlgn="auto">
              <a:lnSpc>
                <a:spcPct val="200000"/>
              </a:lnSpc>
              <a:spcBef>
                <a:spcPts val="0"/>
              </a:spcBef>
              <a:buNone/>
            </a:pPr>
            <a:r>
              <a:rPr lang="zh-CN" altLang="zh-CN" sz="3600" b="1" dirty="0">
                <a:latin typeface="微软雅黑" panose="020B0503020204020204" pitchFamily="34" charset="-122"/>
                <a:ea typeface="微软雅黑" panose="020B0503020204020204" pitchFamily="34" charset="-122"/>
                <a:cs typeface="Times New Roman" panose="02020603050405020304" pitchFamily="18" charset="0"/>
                <a:sym typeface="+mn-ea"/>
              </a:rPr>
              <a:t>代表执法公平如水、平之如水，像水一样平正</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28190"/>
            <a:ext cx="10515600" cy="2463800"/>
          </a:xfrm>
        </p:spPr>
        <p:txBody>
          <a:bodyPr anchor="ctr" anchorCtr="0">
            <a:normAutofit/>
          </a:bodyPr>
          <a:lstStyle/>
          <a:p>
            <a:pPr marL="0" indent="0" algn="ctr" fontAlgn="auto">
              <a:lnSpc>
                <a:spcPct val="200000"/>
              </a:lnSpc>
              <a:spcBef>
                <a:spcPts val="0"/>
              </a:spcBef>
              <a:buNone/>
            </a:pPr>
            <a:r>
              <a:rPr lang="zh-CN" altLang="zh-CN" sz="3600" b="1" dirty="0">
                <a:latin typeface="微软雅黑" panose="020B0503020204020204" pitchFamily="34" charset="-122"/>
                <a:ea typeface="微软雅黑" panose="020B0503020204020204" pitchFamily="34" charset="-122"/>
                <a:sym typeface="+mn-ea"/>
              </a:rPr>
              <a:t>去：法，如遇不平，就应该坚决除去</a:t>
            </a:r>
          </a:p>
          <a:p>
            <a:pPr marL="0" indent="0" algn="ctr" fontAlgn="auto">
              <a:lnSpc>
                <a:spcPct val="200000"/>
              </a:lnSpc>
              <a:spcBef>
                <a:spcPts val="0"/>
              </a:spcBef>
              <a:buNone/>
            </a:pPr>
            <a:r>
              <a:rPr lang="zh-CN" altLang="zh-CN" sz="3600" b="1" dirty="0">
                <a:latin typeface="微软雅黑" panose="020B0503020204020204" pitchFamily="34" charset="-122"/>
                <a:ea typeface="微软雅黑" panose="020B0503020204020204" pitchFamily="34" charset="-122"/>
                <a:sym typeface="+mn-ea"/>
              </a:rPr>
              <a:t>古代法用廌来辨别罪犯，无理者离去</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5430" y="1588770"/>
            <a:ext cx="11840845" cy="4302125"/>
          </a:xfrm>
        </p:spPr>
        <p:txBody>
          <a:bodyPr>
            <a:noAutofit/>
          </a:bodyPr>
          <a:lstStyle/>
          <a:p>
            <a:pPr marL="0" indent="0" fontAlgn="auto">
              <a:lnSpc>
                <a:spcPct val="150000"/>
              </a:lnSpc>
              <a:buNone/>
            </a:pPr>
            <a:r>
              <a:rPr lang="zh-CN" altLang="en-US" sz="3600" b="1" dirty="0">
                <a:latin typeface="微软雅黑" panose="020B0503020204020204" pitchFamily="34" charset="-122"/>
                <a:ea typeface="微软雅黑" panose="020B0503020204020204" pitchFamily="34" charset="-122"/>
                <a:cs typeface="黑体" panose="02010609060101010101" pitchFamily="49" charset="-122"/>
              </a:rPr>
              <a:t>名词  “法”所指的范围大，多侧重于法令、制度</a:t>
            </a:r>
          </a:p>
          <a:p>
            <a:pPr marL="0" indent="0" fontAlgn="auto">
              <a:lnSpc>
                <a:spcPct val="150000"/>
              </a:lnSpc>
              <a:buNone/>
            </a:pPr>
            <a:r>
              <a:rPr lang="zh-CN" altLang="en-US" sz="3600" b="1" dirty="0">
                <a:latin typeface="微软雅黑" panose="020B0503020204020204" pitchFamily="34" charset="-122"/>
                <a:ea typeface="微软雅黑" panose="020B0503020204020204" pitchFamily="34" charset="-122"/>
                <a:cs typeface="黑体" panose="02010609060101010101" pitchFamily="49" charset="-122"/>
              </a:rPr>
              <a:t>      “律”所指的范围小，多着重在具体的条文</a:t>
            </a:r>
          </a:p>
          <a:p>
            <a:pPr marL="0" indent="0" fontAlgn="auto">
              <a:lnSpc>
                <a:spcPct val="150000"/>
              </a:lnSpc>
              <a:buNone/>
            </a:pPr>
            <a:endParaRPr lang="zh-CN" altLang="en-US" sz="800" b="1" dirty="0">
              <a:latin typeface="微软雅黑" panose="020B0503020204020204" pitchFamily="34" charset="-122"/>
              <a:ea typeface="微软雅黑" panose="020B0503020204020204" pitchFamily="34" charset="-122"/>
              <a:cs typeface="黑体" panose="02010609060101010101" pitchFamily="49" charset="-122"/>
            </a:endParaRPr>
          </a:p>
          <a:p>
            <a:pPr marL="0" indent="0" fontAlgn="auto">
              <a:lnSpc>
                <a:spcPct val="150000"/>
              </a:lnSpc>
              <a:buNone/>
            </a:pPr>
            <a:r>
              <a:rPr lang="en-US" altLang="zh-CN" sz="3600" b="1" dirty="0">
                <a:latin typeface="微软雅黑" panose="020B0503020204020204" pitchFamily="34" charset="-122"/>
                <a:ea typeface="微软雅黑" panose="020B0503020204020204" pitchFamily="34" charset="-122"/>
                <a:cs typeface="黑体" panose="02010609060101010101" pitchFamily="49" charset="-122"/>
              </a:rPr>
              <a:t>          “</a:t>
            </a:r>
            <a:r>
              <a:rPr lang="zh-CN" altLang="en-US" sz="3600" b="1" dirty="0">
                <a:latin typeface="微软雅黑" panose="020B0503020204020204" pitchFamily="34" charset="-122"/>
                <a:ea typeface="微软雅黑" panose="020B0503020204020204" pitchFamily="34" charset="-122"/>
                <a:cs typeface="黑体" panose="02010609060101010101" pitchFamily="49" charset="-122"/>
              </a:rPr>
              <a:t>遵先王之法”不能说“遵先王之律”</a:t>
            </a:r>
          </a:p>
          <a:p>
            <a:pPr marL="0" indent="0" fontAlgn="auto">
              <a:lnSpc>
                <a:spcPct val="150000"/>
              </a:lnSpc>
              <a:buNone/>
            </a:pPr>
            <a:r>
              <a:rPr lang="zh-CN" altLang="en-US" sz="3600" b="1" dirty="0">
                <a:latin typeface="微软雅黑" panose="020B0503020204020204" pitchFamily="34" charset="-122"/>
                <a:ea typeface="微软雅黑" panose="020B0503020204020204" pitchFamily="34" charset="-122"/>
                <a:cs typeface="黑体" panose="02010609060101010101" pitchFamily="49" charset="-122"/>
              </a:rPr>
              <a:t>               “变法“不能说成“变律”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5430" y="1854200"/>
            <a:ext cx="11840845" cy="2331720"/>
          </a:xfrm>
        </p:spPr>
        <p:txBody>
          <a:bodyPr>
            <a:noAutofit/>
          </a:bodyPr>
          <a:lstStyle/>
          <a:p>
            <a:pPr marL="0" indent="0" fontAlgn="auto">
              <a:lnSpc>
                <a:spcPct val="200000"/>
              </a:lnSpc>
              <a:spcBef>
                <a:spcPts val="0"/>
              </a:spcBef>
              <a:buNone/>
            </a:pPr>
            <a:r>
              <a:rPr lang="zh-CN" altLang="en-US" sz="3600" b="1" dirty="0">
                <a:latin typeface="微软雅黑" panose="020B0503020204020204" pitchFamily="34" charset="-122"/>
                <a:ea typeface="微软雅黑" panose="020B0503020204020204" pitchFamily="34" charset="-122"/>
                <a:cs typeface="黑体" panose="02010609060101010101" pitchFamily="49" charset="-122"/>
              </a:rPr>
              <a:t>动词  “法”是效法、仿效       “法先王”“法天地”</a:t>
            </a:r>
          </a:p>
          <a:p>
            <a:pPr marL="0" indent="0" fontAlgn="auto">
              <a:lnSpc>
                <a:spcPct val="200000"/>
              </a:lnSpc>
              <a:spcBef>
                <a:spcPts val="0"/>
              </a:spcBef>
              <a:buNone/>
            </a:pPr>
            <a:r>
              <a:rPr lang="zh-CN" altLang="en-US" sz="3600" b="1" dirty="0">
                <a:latin typeface="微软雅黑" panose="020B0503020204020204" pitchFamily="34" charset="-122"/>
                <a:ea typeface="微软雅黑" panose="020B0503020204020204" pitchFamily="34" charset="-122"/>
                <a:cs typeface="黑体" panose="02010609060101010101" pitchFamily="49" charset="-122"/>
              </a:rPr>
              <a:t>      “律”是按一定的准则来要求       “严于律己”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54199"/>
            <a:ext cx="12106275" cy="3079045"/>
          </a:xfrm>
        </p:spPr>
        <p:txBody>
          <a:bodyPr>
            <a:noAutofit/>
          </a:bodyPr>
          <a:lstStyle/>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西周初年，</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周公把有关祭祀、行政、军事和司法的行为规范制成“礼”，</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具有强制性，必须遵守，是西周社会的重要规范。</a:t>
            </a:r>
            <a:endParaRPr lang="en-US"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54199"/>
            <a:ext cx="12106275" cy="3962401"/>
          </a:xfrm>
        </p:spPr>
        <p:txBody>
          <a:bodyPr>
            <a:noAutofit/>
          </a:bodyPr>
          <a:lstStyle/>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礼是一种积极的规范，</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规定人们哪些事可以做、哪些事不能做</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而</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刑是一种消极的规范，</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规定人们违反了礼的规定将会受到怎样的处罚。</a:t>
            </a: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二者相辅相成，“</a:t>
            </a:r>
            <a:r>
              <a:rPr lang="zh-CN" altLang="en-US" sz="3200" b="1" dirty="0">
                <a:solidFill>
                  <a:srgbClr val="FF0000"/>
                </a:solidFill>
                <a:latin typeface="微软雅黑" panose="020B0503020204020204" pitchFamily="34" charset="-122"/>
                <a:ea typeface="微软雅黑" panose="020B0503020204020204" pitchFamily="34" charset="-122"/>
              </a:rPr>
              <a:t>出</a:t>
            </a:r>
            <a:r>
              <a:rPr lang="zh-CN" altLang="en-US" sz="3200" b="1" dirty="0">
                <a:solidFill>
                  <a:srgbClr val="3333FF"/>
                </a:solidFill>
                <a:latin typeface="微软雅黑" panose="020B0503020204020204" pitchFamily="34" charset="-122"/>
                <a:ea typeface="微软雅黑" panose="020B0503020204020204" pitchFamily="34" charset="-122"/>
              </a:rPr>
              <a:t>礼</a:t>
            </a:r>
            <a:r>
              <a:rPr lang="zh-CN" altLang="en-US" sz="3200" b="1" dirty="0">
                <a:solidFill>
                  <a:srgbClr val="FF0000"/>
                </a:solidFill>
                <a:latin typeface="微软雅黑" panose="020B0503020204020204" pitchFamily="34" charset="-122"/>
                <a:ea typeface="微软雅黑" panose="020B0503020204020204" pitchFamily="34" charset="-122"/>
              </a:rPr>
              <a:t>则入</a:t>
            </a:r>
            <a:r>
              <a:rPr lang="zh-CN" altLang="en-US" sz="3200" b="1" dirty="0">
                <a:solidFill>
                  <a:srgbClr val="3333FF"/>
                </a:solidFill>
                <a:latin typeface="微软雅黑" panose="020B0503020204020204" pitchFamily="34" charset="-122"/>
                <a:ea typeface="微软雅黑" panose="020B0503020204020204" pitchFamily="34" charset="-122"/>
              </a:rPr>
              <a:t>刑</a:t>
            </a:r>
            <a:r>
              <a:rPr lang="zh-CN" altLang="en-US" sz="3200" b="1" dirty="0">
                <a:latin typeface="微软雅黑" panose="020B0503020204020204" pitchFamily="34" charset="-122"/>
                <a:ea typeface="微软雅黑" panose="020B0503020204020204" pitchFamily="34" charset="-122"/>
              </a:rPr>
              <a:t>”，违背了礼就要受到刑的处罚。</a:t>
            </a:r>
            <a:endParaRPr lang="en-US"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54199"/>
            <a:ext cx="12106275" cy="3079045"/>
          </a:xfrm>
        </p:spPr>
        <p:txBody>
          <a:bodyPr>
            <a:noAutofit/>
          </a:bodyPr>
          <a:lstStyle/>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我国很早就有了对法律知识和学问的称谓，如</a:t>
            </a:r>
          </a:p>
          <a:p>
            <a:pPr marL="0" indent="0" algn="l">
              <a:lnSpc>
                <a:spcPct val="150000"/>
              </a:lnSpc>
              <a:spcBef>
                <a:spcPts val="0"/>
              </a:spcBef>
              <a:buNone/>
            </a:pP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史记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韩非列传</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中的“刑名之学”、“刑名法术之学”，</a:t>
            </a:r>
            <a:endParaRPr lang="en-US" altLang="zh-CN" sz="3200" b="1" dirty="0">
              <a:latin typeface="微软雅黑" panose="020B0503020204020204" pitchFamily="34" charset="-122"/>
              <a:ea typeface="微软雅黑" panose="020B0503020204020204" pitchFamily="34" charset="-122"/>
            </a:endParaRPr>
          </a:p>
          <a:p>
            <a:pPr marL="0" indent="0" algn="l">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主要强调的是名辨，就是对“刑”、“名”进行正名定分，</a:t>
            </a:r>
            <a:endParaRPr lang="en-US" altLang="zh-CN" sz="3200" b="1" dirty="0">
              <a:latin typeface="微软雅黑" panose="020B0503020204020204" pitchFamily="34" charset="-122"/>
              <a:ea typeface="微软雅黑" panose="020B0503020204020204" pitchFamily="34" charset="-122"/>
            </a:endParaRPr>
          </a:p>
          <a:p>
            <a:pPr marL="0" indent="0" algn="l">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相互辨析，以示区别。</a:t>
            </a:r>
            <a:endParaRPr lang="zh-CN"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54199"/>
            <a:ext cx="12106275" cy="4064001"/>
          </a:xfrm>
        </p:spPr>
        <p:txBody>
          <a:bodyPr vert="horz" lIns="91440" tIns="45720" rIns="91440" bIns="45720" rtlCol="0">
            <a:noAutofit/>
          </a:bodyPr>
          <a:lstStyle/>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自西汉</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九章律</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后，</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我国古代多用“律”字代替“法”字，法学遂成律学，</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主要是对当朝现行的律例进行注释，为立法和司法提供方便，</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关注的是运用法律的技术问题，</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而不关注正义等价值问题。</a:t>
            </a:r>
            <a:endParaRPr lang="zh-CN"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 y="977899"/>
            <a:ext cx="12106275" cy="4597401"/>
          </a:xfrm>
        </p:spPr>
        <p:txBody>
          <a:bodyPr vert="horz" lIns="91440" tIns="45720" rIns="91440" bIns="45720" rtlCol="0">
            <a:noAutofit/>
          </a:bodyPr>
          <a:lstStyle/>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我国古代“法学”一词最早出现在</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南齐书 </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孔稚</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寻古之名流，多有法学。”</a:t>
            </a: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唐代的白居易在向皇帝的谏言书</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论刑法之弊</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一文中建议，</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“悬法学为上科”、“升法直为清列”。</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但这类“法学”词语的含义仍然接近于“律学”，</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3200" b="1" dirty="0">
                <a:latin typeface="微软雅黑" panose="020B0503020204020204" pitchFamily="34" charset="-122"/>
                <a:ea typeface="微软雅黑" panose="020B0503020204020204" pitchFamily="34" charset="-122"/>
              </a:rPr>
              <a:t>仅仅只是对律例条文进行技术性的注解、阐释。</a:t>
            </a:r>
            <a:endParaRPr lang="zh-CN"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76577"/>
            <a:ext cx="12192000" cy="6319935"/>
          </a:xfrm>
          <a:prstGeom prst="rect">
            <a:avLst/>
          </a:prstGeom>
          <a:noFill/>
        </p:spPr>
        <p:txBody>
          <a:bodyPr wrap="square">
            <a:spAutoFit/>
          </a:bodyPr>
          <a:lstStyle/>
          <a:p>
            <a:pPr algn="ctr">
              <a:lnSpc>
                <a:spcPct val="150000"/>
              </a:lnSpc>
              <a:spcAft>
                <a:spcPts val="1200"/>
              </a:spcAft>
            </a:pPr>
            <a:r>
              <a:rPr lang="zh-CN" altLang="en-US"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正义女神 </a:t>
            </a:r>
            <a:r>
              <a:rPr lang="en-US" altLang="zh-CN"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Justitia </a:t>
            </a:r>
          </a:p>
          <a:p>
            <a:pPr>
              <a:lnSpc>
                <a:spcPct val="150000"/>
              </a:lnSpc>
              <a:spcAft>
                <a:spcPts val="1200"/>
              </a:spcAft>
            </a:pP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词根</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just</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公理、法律、正义、好</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刚好，公正的</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justice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正义，公正，司法，审判       </a:t>
            </a:r>
            <a:r>
              <a:rPr lang="en-US" altLang="zh-CN" sz="2800"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正义女神 </a:t>
            </a:r>
            <a:r>
              <a:rPr lang="en-US" altLang="zh-CN" sz="2800"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Lady Justice</a:t>
            </a:r>
            <a:endParaRPr lang="zh-CN" altLang="en-US" sz="2800"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justicer</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法官，法官伸张正义是理所当然的</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justiciary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司法上的；高等法院法官，司法官</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jury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陪审团 </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juror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陪审员；陪审团成员</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judge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判断；裁决；法官；裁判</a:t>
            </a:r>
          </a:p>
        </p:txBody>
      </p:sp>
      <p:cxnSp>
        <p:nvCxnSpPr>
          <p:cNvPr id="3" name="直接连接符 2"/>
          <p:cNvCxnSpPr/>
          <p:nvPr/>
        </p:nvCxnSpPr>
        <p:spPr>
          <a:xfrm>
            <a:off x="10325" y="6846713"/>
            <a:ext cx="608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54199"/>
            <a:ext cx="12106275" cy="4064001"/>
          </a:xfrm>
        </p:spPr>
        <p:txBody>
          <a:bodyPr vert="horz" lIns="91440" tIns="45720" rIns="91440" bIns="45720" rtlCol="0">
            <a:noAutofit/>
          </a:bodyPr>
          <a:lstStyle/>
          <a:p>
            <a:pPr marL="0" indent="0">
              <a:lnSpc>
                <a:spcPct val="150000"/>
              </a:lnSpc>
              <a:spcBef>
                <a:spcPts val="0"/>
              </a:spcBef>
              <a:buNone/>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直到</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1868 </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年，日本法学家津田真道，</a:t>
            </a: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用日语汉字“法学”一词对应翻译英文的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Jurisprudence</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并传入我国后，</a:t>
            </a: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现代意义上的“法学”一词才在我国被广泛使用。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82600"/>
            <a:ext cx="12106275" cy="5562599"/>
          </a:xfrm>
        </p:spPr>
        <p:txBody>
          <a:bodyPr vert="horz" lIns="91440" tIns="45720" rIns="91440" bIns="45720" rtlCol="0">
            <a:noAutofit/>
          </a:bodyPr>
          <a:lstStyle/>
          <a:p>
            <a:pPr marL="0" indent="0">
              <a:lnSpc>
                <a:spcPct val="150000"/>
              </a:lnSpc>
              <a:spcBef>
                <a:spcPts val="0"/>
              </a:spcBef>
              <a:buNone/>
            </a:pPr>
            <a:r>
              <a:rPr lang="zh-CN" altLang="en-US" sz="3200" b="1" dirty="0">
                <a:solidFill>
                  <a:srgbClr val="3333FF"/>
                </a:solidFill>
                <a:latin typeface="微软雅黑" panose="020B0503020204020204" pitchFamily="34" charset="-122"/>
                <a:ea typeface="微软雅黑" panose="020B0503020204020204" pitchFamily="34" charset="-122"/>
              </a:rPr>
              <a:t>小结：</a:t>
            </a:r>
            <a:endParaRPr lang="en-US" altLang="zh-CN" sz="3200" b="1" dirty="0">
              <a:solidFill>
                <a:srgbClr val="3333FF"/>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zh-CN" sz="3200" b="1" dirty="0">
                <a:latin typeface="微软雅黑" panose="020B0503020204020204" pitchFamily="34" charset="-122"/>
                <a:ea typeface="微软雅黑" panose="020B0503020204020204" pitchFamily="34" charset="-122"/>
              </a:rPr>
              <a:t>中国古代只有“法”或者“律”的称谓</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zh-CN" sz="3200" b="1" dirty="0">
                <a:latin typeface="微软雅黑" panose="020B0503020204020204" pitchFamily="34" charset="-122"/>
                <a:ea typeface="微软雅黑" panose="020B0503020204020204" pitchFamily="34" charset="-122"/>
              </a:rPr>
              <a:t>“法律”在清末才出现</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zh-CN" sz="3200" b="1" dirty="0">
                <a:latin typeface="微软雅黑" panose="020B0503020204020204" pitchFamily="34" charset="-122"/>
                <a:ea typeface="微软雅黑" panose="020B0503020204020204" pitchFamily="34" charset="-122"/>
              </a:rPr>
              <a:t>是日本人学习欧美国家法律而创设的一个专有名词</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zh-CN" sz="3200" b="1" dirty="0">
                <a:latin typeface="微软雅黑" panose="020B0503020204020204" pitchFamily="34" charset="-122"/>
                <a:ea typeface="微软雅黑" panose="020B0503020204020204" pitchFamily="34" charset="-122"/>
              </a:rPr>
              <a:t>清末变法时为了参照和学习西方的法律</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zh-CN" sz="3200" b="1" dirty="0">
                <a:latin typeface="微软雅黑" panose="020B0503020204020204" pitchFamily="34" charset="-122"/>
                <a:ea typeface="微软雅黑" panose="020B0503020204020204" pitchFamily="34" charset="-122"/>
              </a:rPr>
              <a:t>从日本引入到中国</a:t>
            </a:r>
          </a:p>
          <a:p>
            <a:pPr marL="0" indent="0">
              <a:lnSpc>
                <a:spcPct val="150000"/>
              </a:lnSpc>
              <a:spcBef>
                <a:spcPts val="0"/>
              </a:spcBef>
              <a:buNone/>
            </a:pPr>
            <a:r>
              <a:rPr lang="zh-CN" altLang="zh-CN" sz="3200" b="1" dirty="0">
                <a:latin typeface="微软雅黑" panose="020B0503020204020204" pitchFamily="34" charset="-122"/>
                <a:ea typeface="微软雅黑" panose="020B0503020204020204" pitchFamily="34" charset="-122"/>
              </a:rPr>
              <a:t>中国古代的“法”或“律”大体上相当于“法律”一词所指的内容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3570" y="725805"/>
            <a:ext cx="8992235" cy="5135245"/>
          </a:xfrm>
        </p:spPr>
        <p:txBody>
          <a:bodyPr>
            <a:normAutofit/>
          </a:bodyPr>
          <a:lstStyle/>
          <a:p>
            <a:pPr fontAlgn="auto">
              <a:lnSpc>
                <a:spcPct val="150000"/>
              </a:lnSpc>
            </a:pPr>
            <a:r>
              <a:rPr lang="zh-CN" altLang="en-US" b="1" dirty="0">
                <a:latin typeface="微软雅黑" panose="020B0503020204020204" pitchFamily="34" charset="-122"/>
                <a:ea typeface="微软雅黑" panose="020B0503020204020204" pitchFamily="34" charset="-122"/>
                <a:cs typeface="黑体" panose="02010609060101010101" pitchFamily="49" charset="-122"/>
                <a:sym typeface="+mn-ea"/>
              </a:rPr>
              <a:t>法律：体现统治阶级的意志</a:t>
            </a:r>
            <a:br>
              <a:rPr lang="zh-CN" altLang="en-US" b="1" dirty="0">
                <a:latin typeface="微软雅黑" panose="020B0503020204020204" pitchFamily="34" charset="-122"/>
                <a:ea typeface="微软雅黑" panose="020B0503020204020204" pitchFamily="34" charset="-122"/>
                <a:cs typeface="黑体" panose="02010609060101010101" pitchFamily="49" charset="-122"/>
                <a:sym typeface="+mn-ea"/>
              </a:rPr>
            </a:br>
            <a:r>
              <a:rPr lang="zh-CN" altLang="en-US" b="1" dirty="0">
                <a:latin typeface="微软雅黑" panose="020B0503020204020204" pitchFamily="34" charset="-122"/>
                <a:ea typeface="微软雅黑" panose="020B0503020204020204" pitchFamily="34" charset="-122"/>
                <a:cs typeface="黑体" panose="02010609060101010101" pitchFamily="49" charset="-122"/>
                <a:sym typeface="+mn-ea"/>
              </a:rPr>
              <a:t>      由国家制定或认可</a:t>
            </a:r>
            <a:br>
              <a:rPr lang="zh-CN" altLang="en-US" b="1" dirty="0">
                <a:latin typeface="微软雅黑" panose="020B0503020204020204" pitchFamily="34" charset="-122"/>
                <a:ea typeface="微软雅黑" panose="020B0503020204020204" pitchFamily="34" charset="-122"/>
                <a:cs typeface="黑体" panose="02010609060101010101" pitchFamily="49" charset="-122"/>
                <a:sym typeface="+mn-ea"/>
              </a:rPr>
            </a:br>
            <a:r>
              <a:rPr lang="zh-CN" altLang="en-US" b="1" dirty="0">
                <a:latin typeface="微软雅黑" panose="020B0503020204020204" pitchFamily="34" charset="-122"/>
                <a:ea typeface="微软雅黑" panose="020B0503020204020204" pitchFamily="34" charset="-122"/>
                <a:cs typeface="黑体" panose="02010609060101010101" pitchFamily="49" charset="-122"/>
                <a:sym typeface="+mn-ea"/>
              </a:rPr>
              <a:t>      用国家强制力保证执行的</a:t>
            </a:r>
            <a:br>
              <a:rPr lang="zh-CN" altLang="en-US" b="1" dirty="0">
                <a:latin typeface="微软雅黑" panose="020B0503020204020204" pitchFamily="34" charset="-122"/>
                <a:ea typeface="微软雅黑" panose="020B0503020204020204" pitchFamily="34" charset="-122"/>
                <a:cs typeface="黑体" panose="02010609060101010101" pitchFamily="49" charset="-122"/>
                <a:sym typeface="+mn-ea"/>
              </a:rPr>
            </a:br>
            <a:r>
              <a:rPr lang="zh-CN" altLang="en-US" b="1" dirty="0">
                <a:latin typeface="微软雅黑" panose="020B0503020204020204" pitchFamily="34" charset="-122"/>
                <a:ea typeface="微软雅黑" panose="020B0503020204020204" pitchFamily="34" charset="-122"/>
                <a:cs typeface="黑体" panose="02010609060101010101" pitchFamily="49" charset="-122"/>
                <a:sym typeface="+mn-ea"/>
              </a:rPr>
              <a:t>      行为规范的总称</a:t>
            </a:r>
            <a:endParaRPr lang="zh-CN" altLang="en-US"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1999" cy="6716889"/>
          </a:xfrm>
        </p:spPr>
        <p:txBody>
          <a:bodyPr>
            <a:noAutofit/>
          </a:bodyPr>
          <a:lstStyle/>
          <a:p>
            <a:pPr algn="just">
              <a:lnSpc>
                <a:spcPct val="150000"/>
              </a:lnSpc>
            </a:pPr>
            <a:r>
              <a:rPr lang="zh-CN" altLang="en-US" sz="3600" b="1" dirty="0">
                <a:latin typeface="微软雅黑" panose="020B0503020204020204" pitchFamily="34" charset="-122"/>
                <a:ea typeface="微软雅黑" panose="020B0503020204020204" pitchFamily="34" charset="-122"/>
              </a:rPr>
              <a:t>狭义的法律，就是</a:t>
            </a:r>
            <a:r>
              <a:rPr lang="zh-CN" altLang="zh-CN" sz="3600" b="1" dirty="0">
                <a:latin typeface="微软雅黑" panose="020B0503020204020204" pitchFamily="34" charset="-122"/>
                <a:ea typeface="微软雅黑" panose="020B0503020204020204" pitchFamily="34" charset="-122"/>
              </a:rPr>
              <a:t>指由国家颁布的现行有效的法律规范的总和</a:t>
            </a:r>
            <a:r>
              <a:rPr lang="zh-CN" altLang="en-US" sz="3600" b="1" dirty="0">
                <a:latin typeface="微软雅黑" panose="020B0503020204020204" pitchFamily="34" charset="-122"/>
                <a:ea typeface="微软雅黑" panose="020B0503020204020204" pitchFamily="34" charset="-122"/>
              </a:rPr>
              <a:t>。在我国，最狭义的就是全国人大及其常委会制定的规范性法律文件。</a:t>
            </a:r>
            <a:r>
              <a:rPr lang="zh-CN" altLang="zh-CN" sz="3600" b="1" dirty="0">
                <a:latin typeface="微软雅黑" panose="020B0503020204020204" pitchFamily="34" charset="-122"/>
                <a:ea typeface="微软雅黑" panose="020B0503020204020204" pitchFamily="34" charset="-122"/>
              </a:rPr>
              <a:t>狭义的法律概念是我们司法实践和生活中使用的定义，它比较明确、具体。</a:t>
            </a:r>
          </a:p>
          <a:p>
            <a:pPr algn="just">
              <a:lnSpc>
                <a:spcPct val="150000"/>
              </a:lnSpc>
            </a:pPr>
            <a:r>
              <a:rPr lang="zh-CN" altLang="en-US" sz="3600" b="1" dirty="0">
                <a:latin typeface="微软雅黑" panose="020B0503020204020204" pitchFamily="34" charset="-122"/>
                <a:ea typeface="微软雅黑" panose="020B0503020204020204" pitchFamily="34" charset="-122"/>
              </a:rPr>
              <a:t>广义的法律，则</a:t>
            </a:r>
            <a:r>
              <a:rPr lang="zh-CN" altLang="zh-CN" sz="3600" b="1" dirty="0">
                <a:latin typeface="微软雅黑" panose="020B0503020204020204" pitchFamily="34" charset="-122"/>
                <a:ea typeface="微软雅黑" panose="020B0503020204020204" pitchFamily="34" charset="-122"/>
              </a:rPr>
              <a:t>是指出自国家的公正地调整人类共同生活和通过裁判解决纠纷的行为规范的总称。</a:t>
            </a:r>
            <a:r>
              <a:rPr lang="zh-CN" altLang="en-US" sz="3600" b="1" dirty="0">
                <a:latin typeface="微软雅黑" panose="020B0503020204020204" pitchFamily="34" charset="-122"/>
                <a:ea typeface="微软雅黑" panose="020B0503020204020204" pitchFamily="34" charset="-122"/>
              </a:rPr>
              <a:t>包括法律制度、法律文化等其他内容。</a:t>
            </a:r>
            <a:r>
              <a:rPr lang="zh-CN" altLang="zh-CN" sz="3600" b="1" dirty="0">
                <a:latin typeface="微软雅黑" panose="020B0503020204020204" pitchFamily="34" charset="-122"/>
                <a:ea typeface="微软雅黑" panose="020B0503020204020204" pitchFamily="34" charset="-122"/>
              </a:rPr>
              <a:t>广义的法律概念则比较严谨和科学，是学术研究中使用的定义。</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470245"/>
            <a:ext cx="12192000" cy="1187355"/>
          </a:xfrm>
        </p:spPr>
        <p:txBody>
          <a:bodyPr>
            <a:normAutofit/>
          </a:bodyPr>
          <a:lstStyle/>
          <a:p>
            <a:pPr marL="0" indent="0" algn="ctr">
              <a:lnSpc>
                <a:spcPct val="150000"/>
              </a:lnSpc>
              <a:spcBef>
                <a:spcPts val="0"/>
              </a:spcBef>
              <a:buNone/>
            </a:pPr>
            <a:r>
              <a:rPr lang="zh-CN" altLang="en-US" sz="4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西   方   解   释 </a:t>
            </a:r>
            <a:endParaRPr lang="en-US" altLang="zh-CN" sz="4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820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5689"/>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西方文化中的“法”</a:t>
            </a:r>
          </a:p>
        </p:txBody>
      </p:sp>
      <p:graphicFrame>
        <p:nvGraphicFramePr>
          <p:cNvPr id="6" name="表格 5"/>
          <p:cNvGraphicFramePr>
            <a:graphicFrameLocks noGrp="1"/>
          </p:cNvGraphicFramePr>
          <p:nvPr/>
        </p:nvGraphicFramePr>
        <p:xfrm>
          <a:off x="276578" y="925689"/>
          <a:ext cx="11638844" cy="2590800"/>
        </p:xfrm>
        <a:graphic>
          <a:graphicData uri="http://schemas.openxmlformats.org/drawingml/2006/table">
            <a:tbl>
              <a:tblPr firstRow="1" bandRow="1">
                <a:tableStyleId>{5C22544A-7EE6-4342-B048-85BDC9FD1C3A}</a:tableStyleId>
              </a:tblPr>
              <a:tblGrid>
                <a:gridCol w="1140178">
                  <a:extLst>
                    <a:ext uri="{9D8B030D-6E8A-4147-A177-3AD203B41FA5}">
                      <a16:colId xmlns:a16="http://schemas.microsoft.com/office/drawing/2014/main" val="20000"/>
                    </a:ext>
                  </a:extLst>
                </a:gridCol>
                <a:gridCol w="1919111">
                  <a:extLst>
                    <a:ext uri="{9D8B030D-6E8A-4147-A177-3AD203B41FA5}">
                      <a16:colId xmlns:a16="http://schemas.microsoft.com/office/drawing/2014/main" val="20001"/>
                    </a:ext>
                  </a:extLst>
                </a:gridCol>
                <a:gridCol w="1928787">
                  <a:extLst>
                    <a:ext uri="{9D8B030D-6E8A-4147-A177-3AD203B41FA5}">
                      <a16:colId xmlns:a16="http://schemas.microsoft.com/office/drawing/2014/main" val="20002"/>
                    </a:ext>
                  </a:extLst>
                </a:gridCol>
                <a:gridCol w="1662692">
                  <a:extLst>
                    <a:ext uri="{9D8B030D-6E8A-4147-A177-3AD203B41FA5}">
                      <a16:colId xmlns:a16="http://schemas.microsoft.com/office/drawing/2014/main" val="20003"/>
                    </a:ext>
                  </a:extLst>
                </a:gridCol>
                <a:gridCol w="1662692">
                  <a:extLst>
                    <a:ext uri="{9D8B030D-6E8A-4147-A177-3AD203B41FA5}">
                      <a16:colId xmlns:a16="http://schemas.microsoft.com/office/drawing/2014/main" val="20004"/>
                    </a:ext>
                  </a:extLst>
                </a:gridCol>
                <a:gridCol w="1662692">
                  <a:extLst>
                    <a:ext uri="{9D8B030D-6E8A-4147-A177-3AD203B41FA5}">
                      <a16:colId xmlns:a16="http://schemas.microsoft.com/office/drawing/2014/main" val="20005"/>
                    </a:ext>
                  </a:extLst>
                </a:gridCol>
                <a:gridCol w="1662692">
                  <a:extLst>
                    <a:ext uri="{9D8B030D-6E8A-4147-A177-3AD203B41FA5}">
                      <a16:colId xmlns:a16="http://schemas.microsoft.com/office/drawing/2014/main" val="20006"/>
                    </a:ext>
                  </a:extLst>
                </a:gridCol>
              </a:tblGrid>
              <a:tr h="370840">
                <a:tc>
                  <a:txBody>
                    <a:bodyPr/>
                    <a:lstStyle/>
                    <a:p>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拉丁文</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法语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德语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意大利语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西班牙语</a:t>
                      </a:r>
                    </a:p>
                  </a:txBody>
                  <a:tcPr marL="68580" marR="68580" marT="0" marB="0" anchor="ctr"/>
                </a:tc>
                <a:tc>
                  <a:txBody>
                    <a:bodyPr/>
                    <a:lstStyle/>
                    <a:p>
                      <a:pPr algn="ctr"/>
                      <a:r>
                        <a:rPr lang="zh-CN" altLang="en-US" sz="2000" b="1" kern="100" dirty="0">
                          <a:solidFill>
                            <a:schemeClr val="lt1"/>
                          </a:solidFill>
                          <a:effectLst/>
                          <a:latin typeface="Times New Roman" panose="02020603050405020304" pitchFamily="18" charset="0"/>
                          <a:ea typeface="黑体" panose="02010609060101010101" pitchFamily="49" charset="-122"/>
                          <a:cs typeface="Times New Roman" panose="02020603050405020304" pitchFamily="18" charset="0"/>
                        </a:rPr>
                        <a:t>英语</a:t>
                      </a:r>
                    </a:p>
                  </a:txBody>
                  <a:tcPr/>
                </a:tc>
                <a:extLst>
                  <a:ext uri="{0D108BD9-81ED-4DB2-BD59-A6C34878D82A}">
                    <a16:rowId xmlns:a16="http://schemas.microsoft.com/office/drawing/2014/main" val="10000"/>
                  </a:ext>
                </a:extLst>
              </a:tr>
              <a:tr h="509694">
                <a:tc>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a:t>
                      </a:r>
                    </a:p>
                  </a:txBody>
                  <a:tcP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Jus</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droit</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recht</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diritto</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derecho</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rowSpan="2">
                  <a:txBody>
                    <a:bodyPr/>
                    <a:lstStyle/>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law</a:t>
                      </a:r>
                      <a:endPar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rule</a:t>
                      </a:r>
                      <a:endPar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act</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 律</a:t>
                      </a:r>
                    </a:p>
                  </a:txBody>
                  <a:tcP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Lex</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Loi</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gesetz</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lgeeg</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ley</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vMerge="1">
                  <a:txBody>
                    <a:bodyPr/>
                    <a:lstStyle/>
                    <a:p>
                      <a:endParaRPr lang="zh-CN"/>
                    </a:p>
                  </a:txBody>
                  <a:tcPr/>
                </a:tc>
                <a:extLst>
                  <a:ext uri="{0D108BD9-81ED-4DB2-BD59-A6C34878D82A}">
                    <a16:rowId xmlns:a16="http://schemas.microsoft.com/office/drawing/2014/main" val="10002"/>
                  </a:ext>
                </a:extLst>
              </a:tr>
              <a:tr h="370840">
                <a:tc rowSpan="3">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 学</a:t>
                      </a:r>
                    </a:p>
                  </a:txBody>
                  <a:tcPr anchor="ct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Juris	</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公正、正义</a:t>
                      </a: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法律是正义的化身</a:t>
                      </a: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370840">
                <a:tc vMerge="1">
                  <a:txBody>
                    <a:bodyPr/>
                    <a:lstStyle/>
                    <a:p>
                      <a:endParaRPr lang="zh-CN"/>
                    </a:p>
                  </a:txBody>
                  <a:tcP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prudence</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智慧、先见、知识</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70840">
                <a:tc vMerge="1">
                  <a:txBody>
                    <a:bodyPr/>
                    <a:lstStyle/>
                    <a:p>
                      <a:endParaRPr lang="zh-CN"/>
                    </a:p>
                  </a:txBody>
                  <a:tcP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Jurisprudence</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法学、法理学、法哲学，有系统有组织的法律知识、法律学问、法律技术</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451556" y="3656668"/>
            <a:ext cx="11740444" cy="957250"/>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法：</a:t>
            </a: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是指普遍的永恒的道德原则和正义公理。法哲学上的</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自然法</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gn="l">
              <a:lnSpc>
                <a:spcPct val="150000"/>
              </a:lnSpc>
            </a:pP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既有“法”的含义，又兼有“权利”“公平”“正义”等充满道德内容的抽象含义。</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440180" y="4518752"/>
            <a:ext cx="11740444" cy="957250"/>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法律：</a:t>
            </a: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则指由国家机关制定和颁布的具体的法律规则。法哲学上的</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实在法</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通常指具体规则，其词义明确、具体技术性强。</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437908" y="5403584"/>
            <a:ext cx="11740444" cy="1418915"/>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即使“法律”本身有问题或者不正义，西方人心目中的“法”却永远是正义女神的化身和真理的守护者。</a:t>
            </a:r>
          </a:p>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我们常常用“法律”来表述</a:t>
            </a:r>
            <a:r>
              <a:rPr lang="zh-CN" altLang="zh-CN" sz="2000" b="1" kern="10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国家颁布的强制命令</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，而用“法”来表述</a:t>
            </a:r>
            <a:r>
              <a:rPr lang="zh-CN" altLang="zh-CN" sz="2000" b="1" kern="10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正当的行为规则</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在日常用语中，我们可以把“法律”与“法”等同使用。</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C346334A-1BF1-44D8-968E-61C98A3D0124}"/>
              </a:ext>
            </a:extLst>
          </p:cNvPr>
          <p:cNvSpPr/>
          <p:nvPr/>
        </p:nvSpPr>
        <p:spPr>
          <a:xfrm>
            <a:off x="0" y="4267200"/>
            <a:ext cx="12192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希腊小城邦底比斯，王子背叛城邦，勾结外邦进攻底比斯。</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国王率军平息了这场叛乱，王子战死疆场。</a:t>
            </a: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底比斯的法律规定：违法者死后不能被安葬。</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国王还下令，谁埋葬王子，就要被处以死刑</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build="p"/>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5689"/>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西方文化中的“法”</a:t>
            </a:r>
          </a:p>
        </p:txBody>
      </p:sp>
      <p:graphicFrame>
        <p:nvGraphicFramePr>
          <p:cNvPr id="6" name="表格 5"/>
          <p:cNvGraphicFramePr>
            <a:graphicFrameLocks noGrp="1"/>
          </p:cNvGraphicFramePr>
          <p:nvPr/>
        </p:nvGraphicFramePr>
        <p:xfrm>
          <a:off x="276578" y="925689"/>
          <a:ext cx="11638844" cy="2590800"/>
        </p:xfrm>
        <a:graphic>
          <a:graphicData uri="http://schemas.openxmlformats.org/drawingml/2006/table">
            <a:tbl>
              <a:tblPr firstRow="1" bandRow="1">
                <a:tableStyleId>{5C22544A-7EE6-4342-B048-85BDC9FD1C3A}</a:tableStyleId>
              </a:tblPr>
              <a:tblGrid>
                <a:gridCol w="1140178">
                  <a:extLst>
                    <a:ext uri="{9D8B030D-6E8A-4147-A177-3AD203B41FA5}">
                      <a16:colId xmlns:a16="http://schemas.microsoft.com/office/drawing/2014/main" val="20000"/>
                    </a:ext>
                  </a:extLst>
                </a:gridCol>
                <a:gridCol w="1919111">
                  <a:extLst>
                    <a:ext uri="{9D8B030D-6E8A-4147-A177-3AD203B41FA5}">
                      <a16:colId xmlns:a16="http://schemas.microsoft.com/office/drawing/2014/main" val="20001"/>
                    </a:ext>
                  </a:extLst>
                </a:gridCol>
                <a:gridCol w="1928787">
                  <a:extLst>
                    <a:ext uri="{9D8B030D-6E8A-4147-A177-3AD203B41FA5}">
                      <a16:colId xmlns:a16="http://schemas.microsoft.com/office/drawing/2014/main" val="20002"/>
                    </a:ext>
                  </a:extLst>
                </a:gridCol>
                <a:gridCol w="1662692">
                  <a:extLst>
                    <a:ext uri="{9D8B030D-6E8A-4147-A177-3AD203B41FA5}">
                      <a16:colId xmlns:a16="http://schemas.microsoft.com/office/drawing/2014/main" val="20003"/>
                    </a:ext>
                  </a:extLst>
                </a:gridCol>
                <a:gridCol w="1662692">
                  <a:extLst>
                    <a:ext uri="{9D8B030D-6E8A-4147-A177-3AD203B41FA5}">
                      <a16:colId xmlns:a16="http://schemas.microsoft.com/office/drawing/2014/main" val="20004"/>
                    </a:ext>
                  </a:extLst>
                </a:gridCol>
                <a:gridCol w="1662692">
                  <a:extLst>
                    <a:ext uri="{9D8B030D-6E8A-4147-A177-3AD203B41FA5}">
                      <a16:colId xmlns:a16="http://schemas.microsoft.com/office/drawing/2014/main" val="20005"/>
                    </a:ext>
                  </a:extLst>
                </a:gridCol>
                <a:gridCol w="1662692">
                  <a:extLst>
                    <a:ext uri="{9D8B030D-6E8A-4147-A177-3AD203B41FA5}">
                      <a16:colId xmlns:a16="http://schemas.microsoft.com/office/drawing/2014/main" val="20006"/>
                    </a:ext>
                  </a:extLst>
                </a:gridCol>
              </a:tblGrid>
              <a:tr h="370840">
                <a:tc>
                  <a:txBody>
                    <a:bodyPr/>
                    <a:lstStyle/>
                    <a:p>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拉丁文</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法语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德语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意大利语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西班牙语</a:t>
                      </a:r>
                    </a:p>
                  </a:txBody>
                  <a:tcPr marL="68580" marR="68580" marT="0" marB="0" anchor="ctr"/>
                </a:tc>
                <a:tc>
                  <a:txBody>
                    <a:bodyPr/>
                    <a:lstStyle/>
                    <a:p>
                      <a:pPr algn="ctr"/>
                      <a:r>
                        <a:rPr lang="zh-CN" altLang="en-US" sz="2000" b="1" kern="100" dirty="0">
                          <a:solidFill>
                            <a:schemeClr val="lt1"/>
                          </a:solidFill>
                          <a:effectLst/>
                          <a:latin typeface="Times New Roman" panose="02020603050405020304" pitchFamily="18" charset="0"/>
                          <a:ea typeface="黑体" panose="02010609060101010101" pitchFamily="49" charset="-122"/>
                          <a:cs typeface="Times New Roman" panose="02020603050405020304" pitchFamily="18" charset="0"/>
                        </a:rPr>
                        <a:t>英语</a:t>
                      </a:r>
                    </a:p>
                  </a:txBody>
                  <a:tcPr/>
                </a:tc>
                <a:extLst>
                  <a:ext uri="{0D108BD9-81ED-4DB2-BD59-A6C34878D82A}">
                    <a16:rowId xmlns:a16="http://schemas.microsoft.com/office/drawing/2014/main" val="10000"/>
                  </a:ext>
                </a:extLst>
              </a:tr>
              <a:tr h="509694">
                <a:tc>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a:t>
                      </a:r>
                    </a:p>
                  </a:txBody>
                  <a:tcP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Jus</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droit</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recht</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diritto</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derecho</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rowSpan="2">
                  <a:txBody>
                    <a:bodyPr/>
                    <a:lstStyle/>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law</a:t>
                      </a:r>
                      <a:endPar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rule</a:t>
                      </a:r>
                      <a:endPar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act</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 律</a:t>
                      </a:r>
                    </a:p>
                  </a:txBody>
                  <a:tcP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Lex</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Loi</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gesetz</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lgeeg</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ley</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vMerge="1">
                  <a:txBody>
                    <a:bodyPr/>
                    <a:lstStyle/>
                    <a:p>
                      <a:endParaRPr lang="zh-CN"/>
                    </a:p>
                  </a:txBody>
                  <a:tcPr/>
                </a:tc>
                <a:extLst>
                  <a:ext uri="{0D108BD9-81ED-4DB2-BD59-A6C34878D82A}">
                    <a16:rowId xmlns:a16="http://schemas.microsoft.com/office/drawing/2014/main" val="10002"/>
                  </a:ext>
                </a:extLst>
              </a:tr>
              <a:tr h="370840">
                <a:tc rowSpan="3">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 学</a:t>
                      </a:r>
                    </a:p>
                  </a:txBody>
                  <a:tcPr anchor="ct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Juris	</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公正、正义</a:t>
                      </a: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法律是正义的化身</a:t>
                      </a: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370840">
                <a:tc vMerge="1">
                  <a:txBody>
                    <a:bodyPr/>
                    <a:lstStyle/>
                    <a:p>
                      <a:endParaRPr lang="zh-CN"/>
                    </a:p>
                  </a:txBody>
                  <a:tcP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prudence</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智慧、先见、知识</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70840">
                <a:tc vMerge="1">
                  <a:txBody>
                    <a:bodyPr/>
                    <a:lstStyle/>
                    <a:p>
                      <a:endParaRPr lang="zh-CN"/>
                    </a:p>
                  </a:txBody>
                  <a:tcP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Jurisprudence</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法学、法理学、法哲学，有系统有组织的法律知识、法律学问、法律技术</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451556" y="3656668"/>
            <a:ext cx="11740444" cy="957250"/>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法：</a:t>
            </a: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是指普遍的永恒的道德原则和正义公理。法哲学上的</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自然法</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gn="l">
              <a:lnSpc>
                <a:spcPct val="150000"/>
              </a:lnSpc>
            </a:pP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既有“法”的含义，又兼有“权利”“公平”“正义”等充满道德内容的抽象含义。</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440180" y="4518752"/>
            <a:ext cx="11740444" cy="957250"/>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法律：</a:t>
            </a: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则指由国家机关制定和颁布的具体的法律规则。法哲学上的</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实在法</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通常指具体规则，其词义明确、具体技术性强。</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437908" y="5403584"/>
            <a:ext cx="11740444" cy="1418915"/>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即使“法律”本身有问题或者不正义，西方人心目中的“法”却永远是正义女神的化身和真理的守护者。</a:t>
            </a:r>
          </a:p>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我们常常用“法律”来表述</a:t>
            </a:r>
            <a:r>
              <a:rPr lang="zh-CN" altLang="zh-CN" sz="2000" b="1" kern="10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国家颁布的强制命令</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，而用“法”来表述</a:t>
            </a:r>
            <a:r>
              <a:rPr lang="zh-CN" altLang="zh-CN" sz="2000" b="1" kern="10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正当的行为规则</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在日常用语中，我们可以把“法律”与“法”等同使用。</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C346334A-1BF1-44D8-968E-61C98A3D0124}"/>
              </a:ext>
            </a:extLst>
          </p:cNvPr>
          <p:cNvSpPr/>
          <p:nvPr/>
        </p:nvSpPr>
        <p:spPr>
          <a:xfrm>
            <a:off x="0" y="4256116"/>
            <a:ext cx="12192000" cy="25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公主安提戈涅跑到战场上找到自己兄弟的尸体，左右为难：</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如果她安葬她的兄弟，她将触犯她父亲的法律，因为王子是违法者，按照底比斯的法律规定，死后不能被安葬，而且自己也会遭来杀身之祸；</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如果她不安葬她的兄弟，她又违背了“天条”，因为死者是她的兄弟，她在道德上、宗教上都有义务安葬。</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159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5689"/>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西方文化中的“法”</a:t>
            </a:r>
          </a:p>
        </p:txBody>
      </p:sp>
      <p:graphicFrame>
        <p:nvGraphicFramePr>
          <p:cNvPr id="6" name="表格 5"/>
          <p:cNvGraphicFramePr>
            <a:graphicFrameLocks noGrp="1"/>
          </p:cNvGraphicFramePr>
          <p:nvPr/>
        </p:nvGraphicFramePr>
        <p:xfrm>
          <a:off x="276578" y="925689"/>
          <a:ext cx="11638844" cy="2590800"/>
        </p:xfrm>
        <a:graphic>
          <a:graphicData uri="http://schemas.openxmlformats.org/drawingml/2006/table">
            <a:tbl>
              <a:tblPr firstRow="1" bandRow="1">
                <a:tableStyleId>{5C22544A-7EE6-4342-B048-85BDC9FD1C3A}</a:tableStyleId>
              </a:tblPr>
              <a:tblGrid>
                <a:gridCol w="1140178">
                  <a:extLst>
                    <a:ext uri="{9D8B030D-6E8A-4147-A177-3AD203B41FA5}">
                      <a16:colId xmlns:a16="http://schemas.microsoft.com/office/drawing/2014/main" val="20000"/>
                    </a:ext>
                  </a:extLst>
                </a:gridCol>
                <a:gridCol w="1919111">
                  <a:extLst>
                    <a:ext uri="{9D8B030D-6E8A-4147-A177-3AD203B41FA5}">
                      <a16:colId xmlns:a16="http://schemas.microsoft.com/office/drawing/2014/main" val="20001"/>
                    </a:ext>
                  </a:extLst>
                </a:gridCol>
                <a:gridCol w="1928787">
                  <a:extLst>
                    <a:ext uri="{9D8B030D-6E8A-4147-A177-3AD203B41FA5}">
                      <a16:colId xmlns:a16="http://schemas.microsoft.com/office/drawing/2014/main" val="20002"/>
                    </a:ext>
                  </a:extLst>
                </a:gridCol>
                <a:gridCol w="1662692">
                  <a:extLst>
                    <a:ext uri="{9D8B030D-6E8A-4147-A177-3AD203B41FA5}">
                      <a16:colId xmlns:a16="http://schemas.microsoft.com/office/drawing/2014/main" val="20003"/>
                    </a:ext>
                  </a:extLst>
                </a:gridCol>
                <a:gridCol w="1662692">
                  <a:extLst>
                    <a:ext uri="{9D8B030D-6E8A-4147-A177-3AD203B41FA5}">
                      <a16:colId xmlns:a16="http://schemas.microsoft.com/office/drawing/2014/main" val="20004"/>
                    </a:ext>
                  </a:extLst>
                </a:gridCol>
                <a:gridCol w="1662692">
                  <a:extLst>
                    <a:ext uri="{9D8B030D-6E8A-4147-A177-3AD203B41FA5}">
                      <a16:colId xmlns:a16="http://schemas.microsoft.com/office/drawing/2014/main" val="20005"/>
                    </a:ext>
                  </a:extLst>
                </a:gridCol>
                <a:gridCol w="1662692">
                  <a:extLst>
                    <a:ext uri="{9D8B030D-6E8A-4147-A177-3AD203B41FA5}">
                      <a16:colId xmlns:a16="http://schemas.microsoft.com/office/drawing/2014/main" val="20006"/>
                    </a:ext>
                  </a:extLst>
                </a:gridCol>
              </a:tblGrid>
              <a:tr h="370840">
                <a:tc>
                  <a:txBody>
                    <a:bodyPr/>
                    <a:lstStyle/>
                    <a:p>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拉丁文</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法语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德语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意大利语</a:t>
                      </a:r>
                    </a:p>
                  </a:txBody>
                  <a:tcPr marL="68580" marR="68580" marT="0" marB="0" anchor="ctr"/>
                </a:tc>
                <a:tc>
                  <a:txBody>
                    <a:bodyPr/>
                    <a:lstStyle/>
                    <a:p>
                      <a:pPr algn="ctr"/>
                      <a:r>
                        <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rPr>
                        <a:t>西班牙语</a:t>
                      </a:r>
                    </a:p>
                  </a:txBody>
                  <a:tcPr marL="68580" marR="68580" marT="0" marB="0" anchor="ctr"/>
                </a:tc>
                <a:tc>
                  <a:txBody>
                    <a:bodyPr/>
                    <a:lstStyle/>
                    <a:p>
                      <a:pPr algn="ctr"/>
                      <a:r>
                        <a:rPr lang="zh-CN" altLang="en-US" sz="2000" b="1" kern="100" dirty="0">
                          <a:solidFill>
                            <a:schemeClr val="lt1"/>
                          </a:solidFill>
                          <a:effectLst/>
                          <a:latin typeface="Times New Roman" panose="02020603050405020304" pitchFamily="18" charset="0"/>
                          <a:ea typeface="黑体" panose="02010609060101010101" pitchFamily="49" charset="-122"/>
                          <a:cs typeface="Times New Roman" panose="02020603050405020304" pitchFamily="18" charset="0"/>
                        </a:rPr>
                        <a:t>英语</a:t>
                      </a:r>
                    </a:p>
                  </a:txBody>
                  <a:tcPr/>
                </a:tc>
                <a:extLst>
                  <a:ext uri="{0D108BD9-81ED-4DB2-BD59-A6C34878D82A}">
                    <a16:rowId xmlns:a16="http://schemas.microsoft.com/office/drawing/2014/main" val="10000"/>
                  </a:ext>
                </a:extLst>
              </a:tr>
              <a:tr h="509694">
                <a:tc>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a:t>
                      </a:r>
                    </a:p>
                  </a:txBody>
                  <a:tcP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Jus</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droit</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recht</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diritto</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derecho</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rowSpan="2">
                  <a:txBody>
                    <a:bodyPr/>
                    <a:lstStyle/>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law</a:t>
                      </a:r>
                      <a:endPar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rule</a:t>
                      </a:r>
                      <a:endPar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act</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 律</a:t>
                      </a:r>
                    </a:p>
                  </a:txBody>
                  <a:tcP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Lex</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Loi</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gesetz</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a:effectLst/>
                          <a:latin typeface="Times New Roman" panose="02020603050405020304" pitchFamily="18" charset="0"/>
                          <a:ea typeface="黑体" panose="02010609060101010101" pitchFamily="49" charset="-122"/>
                          <a:cs typeface="Times New Roman" panose="02020603050405020304" pitchFamily="18" charset="0"/>
                        </a:rPr>
                        <a:t>lgeeg</a:t>
                      </a:r>
                      <a:endParaRPr lang="zh-CN" sz="2000" b="1"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a:txBody>
                    <a:bodyPr/>
                    <a:lstStyle/>
                    <a:p>
                      <a:pPr algn="ctr"/>
                      <a:r>
                        <a:rPr lang="en-US" sz="2000" b="1" kern="100" dirty="0">
                          <a:effectLst/>
                          <a:latin typeface="Times New Roman" panose="02020603050405020304" pitchFamily="18" charset="0"/>
                          <a:ea typeface="黑体" panose="02010609060101010101" pitchFamily="49" charset="-122"/>
                          <a:cs typeface="Times New Roman" panose="02020603050405020304" pitchFamily="18" charset="0"/>
                        </a:rPr>
                        <a:t>ley</a:t>
                      </a:r>
                      <a:endParaRPr lang="zh-CN" sz="2000" b="1"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tc>
                <a:tc vMerge="1">
                  <a:txBody>
                    <a:bodyPr/>
                    <a:lstStyle/>
                    <a:p>
                      <a:endParaRPr lang="zh-CN"/>
                    </a:p>
                  </a:txBody>
                  <a:tcPr/>
                </a:tc>
                <a:extLst>
                  <a:ext uri="{0D108BD9-81ED-4DB2-BD59-A6C34878D82A}">
                    <a16:rowId xmlns:a16="http://schemas.microsoft.com/office/drawing/2014/main" val="10002"/>
                  </a:ext>
                </a:extLst>
              </a:tr>
              <a:tr h="370840">
                <a:tc rowSpan="3">
                  <a:txBody>
                    <a:bodyPr/>
                    <a:lstStyle/>
                    <a:p>
                      <a:pPr algn="ct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 学</a:t>
                      </a:r>
                    </a:p>
                  </a:txBody>
                  <a:tcPr anchor="ct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Juris	</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公正、正义</a:t>
                      </a: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法律是正义的化身</a:t>
                      </a:r>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370840">
                <a:tc vMerge="1">
                  <a:txBody>
                    <a:bodyPr/>
                    <a:lstStyle/>
                    <a:p>
                      <a:endParaRPr lang="zh-CN"/>
                    </a:p>
                  </a:txBody>
                  <a:tcP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prudence</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智慧、先见、知识</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70840">
                <a:tc vMerge="1">
                  <a:txBody>
                    <a:bodyPr/>
                    <a:lstStyle/>
                    <a:p>
                      <a:endParaRPr lang="zh-CN"/>
                    </a:p>
                  </a:txBody>
                  <a:tcPr/>
                </a:tc>
                <a:tc>
                  <a:txBody>
                    <a:bodyPr/>
                    <a:lstStyle/>
                    <a:p>
                      <a:r>
                        <a:rPr lang="en-US"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Jurisprudence</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gridSpan="5">
                  <a:txBody>
                    <a:bodyPr/>
                    <a:lstStyle/>
                    <a:p>
                      <a:r>
                        <a:rPr lang="zh-CN" altLang="zh-CN"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法学、法理学、法哲学，有系统有组织的法律知识、法律学问、法律技术</a:t>
                      </a:r>
                      <a:endParaRPr lang="zh-CN" altLang="en-US" sz="2000" b="1" kern="100" dirty="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451556" y="3656668"/>
            <a:ext cx="11740444" cy="957250"/>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法：</a:t>
            </a: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是指普遍的永恒的道德原则和正义公理。法哲学上的</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自然法</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gn="l">
              <a:lnSpc>
                <a:spcPct val="150000"/>
              </a:lnSpc>
            </a:pP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既有“法”的含义，又兼有“权利”“公平”“正义”等充满道德内容的抽象含义。</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440180" y="4518752"/>
            <a:ext cx="11740444" cy="957250"/>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法律：</a:t>
            </a: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则指由国家机关制定和颁布的具体的法律规则。法哲学上的</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实在法</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通常指具体规则，其词义明确、具体技术性强。</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437908" y="5403584"/>
            <a:ext cx="11740444" cy="1418915"/>
          </a:xfrm>
          <a:prstGeom prst="rect">
            <a:avLst/>
          </a:prstGeom>
          <a:noFill/>
        </p:spPr>
        <p:txBody>
          <a:bodyPr wrap="square" rtlCol="0">
            <a:spAutoFit/>
          </a:bodyPr>
          <a:lstStyle/>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即使“法律”本身有问题或者不正义，西方人心目中的“法”却永远是正义女神的化身和真理的守护者。</a:t>
            </a:r>
          </a:p>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我们常常用“法律”来表述</a:t>
            </a:r>
            <a:r>
              <a:rPr lang="zh-CN" altLang="zh-CN" sz="2000" b="1" kern="10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国家颁布的强制命令</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，而用“法”来表述</a:t>
            </a:r>
            <a:r>
              <a:rPr lang="zh-CN" altLang="zh-CN" sz="2000" b="1" kern="100"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正当的行为规则</a:t>
            </a: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p>
          <a:p>
            <a:pPr algn="l">
              <a:lnSpc>
                <a:spcPct val="150000"/>
              </a:lnSpc>
            </a:pPr>
            <a:r>
              <a:rPr lang="zh-CN" altLang="zh-CN"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在日常用语中，我们可以把“法律”与“法”等同使用。</a:t>
            </a:r>
            <a:endParaRPr lang="zh-CN" altLang="en-US" sz="2000" b="1" kern="100" dirty="0">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C346334A-1BF1-44D8-968E-61C98A3D0124}"/>
              </a:ext>
            </a:extLst>
          </p:cNvPr>
          <p:cNvSpPr/>
          <p:nvPr/>
        </p:nvSpPr>
        <p:spPr>
          <a:xfrm>
            <a:off x="0" y="4256118"/>
            <a:ext cx="12192000" cy="25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安提戈涅公主最后还是安葬了她兄弟，于是被国王下令处死。</a:t>
            </a: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安提戈涅在行刑前，对国王说</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我并不认为你的命令是如此强大有力，以至于你，一个凡人，</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竟敢僭越诸神不成文的且永恒不衰的法。</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defRPr/>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不是今天，也非昨天，它们永远存在，没有人知道它们在时间上的起源</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021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英文世界中的“法”</a:t>
            </a:r>
          </a:p>
        </p:txBody>
      </p:sp>
      <p:sp>
        <p:nvSpPr>
          <p:cNvPr id="3" name="内容占位符 2"/>
          <p:cNvSpPr>
            <a:spLocks noGrp="1"/>
          </p:cNvSpPr>
          <p:nvPr>
            <p:ph idx="1"/>
          </p:nvPr>
        </p:nvSpPr>
        <p:spPr>
          <a:xfrm>
            <a:off x="1614950" y="2709053"/>
            <a:ext cx="9298858" cy="719947"/>
          </a:xfrm>
        </p:spPr>
        <p:txBody>
          <a:bodyPr>
            <a:normAutofit fontScale="97500"/>
          </a:bodyPr>
          <a:lstStyle/>
          <a:p>
            <a:pPr marL="0" indent="0" algn="l">
              <a:buNone/>
            </a:pP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Act</a:t>
            </a:r>
            <a:r>
              <a:rPr lang="zh-CN"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Bill</a:t>
            </a:r>
            <a:r>
              <a:rPr lang="zh-CN"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Code</a:t>
            </a:r>
            <a:r>
              <a:rPr lang="zh-CN"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Equity</a:t>
            </a:r>
            <a:r>
              <a:rPr lang="zh-CN"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Law</a:t>
            </a:r>
            <a:r>
              <a:rPr lang="zh-CN"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Statute</a:t>
            </a:r>
            <a:endParaRPr lang="zh-CN" altLang="en-US" sz="4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
        <p:nvSpPr>
          <p:cNvPr id="3" name="内容占位符 2"/>
          <p:cNvSpPr>
            <a:spLocks noGrp="1"/>
          </p:cNvSpPr>
          <p:nvPr>
            <p:ph idx="1"/>
          </p:nvPr>
        </p:nvSpPr>
        <p:spPr>
          <a:xfrm>
            <a:off x="230505" y="2450664"/>
            <a:ext cx="11730990" cy="879390"/>
          </a:xfrm>
        </p:spPr>
        <p:txBody>
          <a:bodyPr>
            <a:noAutofit/>
          </a:bodyPr>
          <a:lstStyle/>
          <a:p>
            <a:pPr marL="0" indent="0" algn="ctr" fontAlgn="auto">
              <a:lnSpc>
                <a:spcPct val="150000"/>
              </a:lnSpc>
              <a:buNone/>
            </a:pPr>
            <a:r>
              <a:rPr lang="zh-CN" altLang="en-US" sz="4400" b="1" dirty="0">
                <a:latin typeface="Times New Roman" panose="02020603050405020304" pitchFamily="18" charset="0"/>
                <a:ea typeface="微软雅黑" panose="020B0503020204020204" pitchFamily="34" charset="-122"/>
                <a:cs typeface="Times New Roman" panose="02020603050405020304" pitchFamily="18" charset="0"/>
              </a:rPr>
              <a:t>广义含义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76577"/>
            <a:ext cx="12192000" cy="4179349"/>
          </a:xfrm>
          <a:prstGeom prst="rect">
            <a:avLst/>
          </a:prstGeom>
          <a:noFill/>
        </p:spPr>
        <p:txBody>
          <a:bodyPr wrap="square">
            <a:spAutoFit/>
          </a:bodyPr>
          <a:lstStyle/>
          <a:p>
            <a:pPr algn="ctr">
              <a:lnSpc>
                <a:spcPct val="150000"/>
              </a:lnSpc>
              <a:spcAft>
                <a:spcPts val="1200"/>
              </a:spcAft>
            </a:pPr>
            <a:r>
              <a:rPr lang="zh-CN" altLang="en-US"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正义女神 </a:t>
            </a:r>
            <a:r>
              <a:rPr lang="en-US" altLang="zh-CN"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Justitia </a:t>
            </a:r>
          </a:p>
          <a:p>
            <a:pPr>
              <a:lnSpc>
                <a:spcPct val="150000"/>
              </a:lnSpc>
              <a:spcAft>
                <a:spcPts val="1200"/>
              </a:spcAft>
            </a:pP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词根</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just</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公理、法律、正义、好</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injury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伤害，不法行为	</a:t>
            </a:r>
            <a:endPar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in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不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发誓；法律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y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表行为 → 不法行为</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jurisdiction</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司法权；权限	</a:t>
            </a:r>
            <a:endPar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juris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发誓；法律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dict</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说，命令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ion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表名词 → 法律的说法 → 司法权</a:t>
            </a:r>
            <a:endPar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10325" y="6846713"/>
            <a:ext cx="608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
        <p:nvSpPr>
          <p:cNvPr id="3" name="内容占位符 2"/>
          <p:cNvSpPr>
            <a:spLocks noGrp="1"/>
          </p:cNvSpPr>
          <p:nvPr>
            <p:ph idx="1"/>
          </p:nvPr>
        </p:nvSpPr>
        <p:spPr>
          <a:xfrm>
            <a:off x="461010" y="2109470"/>
            <a:ext cx="11730990" cy="3087370"/>
          </a:xfrm>
        </p:spPr>
        <p:txBody>
          <a:bodyPr>
            <a:normAutofit fontScale="92500"/>
          </a:bodyPr>
          <a:lstStyle/>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“law”，“法”、“律”、“法律”；“规则”、“规范”</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⼀切规范性⽂件的总称，⼀切“法律”或者“规则”之类东西的泛称</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“equity”、“act”、“statute”、“code”、“bill”等都可统称为“law”</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法院判例、公认法律原则、权威法律学说、观点也可称为“law”</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66240"/>
            <a:ext cx="11471910" cy="4351338"/>
          </a:xfrm>
        </p:spPr>
        <p:txBody>
          <a:bodyPr>
            <a:normAutofit lnSpcReduction="10000"/>
          </a:bodyPr>
          <a:lstStyle/>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“constitutional law（宪法）”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“criminal law（刑法）”</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“administrative law（⾏政法）”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“civil law（民法）”</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“contract law（合同法）”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“property law（财产法）”</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“trust law（信托法）”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“tort law（侵权法）”</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“international law（国际法）”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“public law（公法）”</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“private law（私法）”</a:t>
            </a:r>
          </a:p>
        </p:txBody>
      </p:sp>
      <p:sp>
        <p:nvSpPr>
          <p:cNvPr id="5" name="标题 4"/>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66240"/>
            <a:ext cx="11590020" cy="4351655"/>
          </a:xfrm>
        </p:spPr>
        <p:txBody>
          <a:bodyPr>
            <a:normAutofit/>
          </a:bodyPr>
          <a:lstStyle/>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1、律师界、律师⾏业、法律职业</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practise the law</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mn-ea"/>
              </a:rPr>
              <a:t>做律师、执业做律师、律师执业</a:t>
            </a: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law firm</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mn-ea"/>
              </a:rPr>
              <a:t>律师事务所</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She spent her entire career in law她整个职业⽣涯都从事法律⼯作</a:t>
            </a:r>
          </a:p>
        </p:txBody>
      </p:sp>
      <p:sp>
        <p:nvSpPr>
          <p:cNvPr id="5" name="标题 4"/>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66240"/>
            <a:ext cx="11217910" cy="4131945"/>
          </a:xfrm>
        </p:spPr>
        <p:txBody>
          <a:bodyPr>
            <a:normAutofit lnSpcReduction="10000"/>
          </a:bodyPr>
          <a:lstStyle/>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2、诉讼</a:t>
            </a:r>
          </a:p>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take sb. to law</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与某⼈法庭上见</a:t>
            </a:r>
          </a:p>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go to law</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打官司</a:t>
            </a:r>
          </a:p>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have the law of/on sb</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控告某⼈</a:t>
            </a:r>
          </a:p>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When settlement negotiations failed, they submitted their dispute to the law</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由于⽆法协商解决争议，他们就采取了诉讼⼿段</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4"/>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66240"/>
            <a:ext cx="11217910" cy="4370705"/>
          </a:xfrm>
        </p:spPr>
        <p:txBody>
          <a:bodyPr>
            <a:normAutofit lnSpcReduction="10000"/>
          </a:bodyPr>
          <a:lstStyle/>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3、 个⼈意志、呵斥、号令、权威</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give the law to sb. 把本⼈意志强加于某⼈</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lay down the law  发号施令、呵斥</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His word is law 他的话就是法律 </a:t>
            </a:r>
          </a:p>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4、宗教戒律</a:t>
            </a:r>
          </a:p>
          <a:p>
            <a:pPr marL="0" indent="0" fontAlgn="auto">
              <a:lnSpc>
                <a:spcPct val="150000"/>
              </a:lnSpc>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Law of Moses</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《摩西五经》</a:t>
            </a:r>
          </a:p>
        </p:txBody>
      </p:sp>
      <p:sp>
        <p:nvSpPr>
          <p:cNvPr id="5" name="标题 4"/>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88110"/>
            <a:ext cx="11426825" cy="5276215"/>
          </a:xfrm>
        </p:spPr>
        <p:txBody>
          <a:bodyPr>
            <a:normAutofit fontScale="97500"/>
          </a:bodyPr>
          <a:lstStyle/>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5、各种学科或者事物的定理、定律、规律、法则、规则、原则</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the Law of Nature  ⾃然法则、天理   the laws of football  ⾜球规则</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a law of grammar  语法规则  the law of movement  运动规律</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law of dominance  显性定律 law of definite proportions  定⽐定律</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law of independent assortment  ⾃由组合定律</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law of large numbers ⼤数定律、⼤数法则 </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mn-ea"/>
              </a:rPr>
              <a:t>law of average  平均律</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law of segregation  分离定律       law of parsimony  俭省原则</a:t>
            </a: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4"/>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66240"/>
            <a:ext cx="11217910" cy="4370705"/>
          </a:xfrm>
        </p:spPr>
        <p:txBody>
          <a:bodyPr>
            <a:normAutofit/>
          </a:bodyPr>
          <a:lstStyle/>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6、⼈或者动物等的本能</a:t>
            </a:r>
          </a:p>
          <a:p>
            <a:pPr marL="0" indent="0" fontAlgn="auto">
              <a:lnSpc>
                <a:spcPct val="150000"/>
              </a:lnSpc>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     the law of self-preservation  ⾃我保护的本能      </a:t>
            </a: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4"/>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LAW</a:t>
            </a:r>
          </a:p>
        </p:txBody>
      </p:sp>
      <p:sp>
        <p:nvSpPr>
          <p:cNvPr id="3" name="内容占位符 2"/>
          <p:cNvSpPr>
            <a:spLocks noGrp="1"/>
          </p:cNvSpPr>
          <p:nvPr>
            <p:ph idx="1"/>
          </p:nvPr>
        </p:nvSpPr>
        <p:spPr>
          <a:xfrm>
            <a:off x="230505" y="2450664"/>
            <a:ext cx="11730990" cy="879390"/>
          </a:xfrm>
        </p:spPr>
        <p:txBody>
          <a:bodyPr>
            <a:noAutofit/>
          </a:bodyPr>
          <a:lstStyle/>
          <a:p>
            <a:pPr marL="0" indent="0" algn="ctr" fontAlgn="auto">
              <a:lnSpc>
                <a:spcPct val="150000"/>
              </a:lnSpc>
              <a:buNone/>
            </a:pPr>
            <a:r>
              <a:rPr lang="zh-CN" altLang="en-US" sz="4400" b="1" dirty="0">
                <a:latin typeface="Times New Roman" panose="02020603050405020304" pitchFamily="18" charset="0"/>
                <a:ea typeface="微软雅黑" panose="020B0503020204020204" pitchFamily="34" charset="-122"/>
                <a:cs typeface="Times New Roman" panose="02020603050405020304" pitchFamily="18" charset="0"/>
              </a:rPr>
              <a:t>狭义含义</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364" y="731521"/>
            <a:ext cx="11973636" cy="5553274"/>
          </a:xfrm>
        </p:spPr>
        <p:txBody>
          <a:bodyPr>
            <a:normAutofit/>
          </a:bodyPr>
          <a:lstStyle/>
          <a:p>
            <a:pPr fontAlgn="auto">
              <a:lnSpc>
                <a:spcPct val="150000"/>
              </a:lnSpc>
              <a:buFont typeface="Wingdings" panose="05000000000000000000" pitchFamily="2" charset="2"/>
              <a:buChar char="Ø"/>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制定法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成⽂法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由⽴法机关制定的法律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“statute”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“act”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“code”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“statutory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“enacted law”</a:t>
            </a:r>
          </a:p>
          <a:p>
            <a:pPr marL="0" indent="0" fontAlgn="auto">
              <a:lnSpc>
                <a:spcPct val="150000"/>
              </a:lnSpc>
              <a:buNone/>
            </a:pPr>
            <a:endPar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buFont typeface="Wingdings" panose="05000000000000000000" pitchFamily="2" charset="2"/>
              <a:buChar char="Ø"/>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普通法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判例法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法官之法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法官所创造的法律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法院所⽴之法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不成⽂法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由已⽣效的判例组成的法律规则体系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“case law”</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“caselaw”</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“case-law”</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“decisional law”</a:t>
            </a: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“adjudicative law”</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“jurisprudence”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“organic law”</a:t>
            </a: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“unenacted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“unwritten law”</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638" y="96745"/>
            <a:ext cx="11750723" cy="6665719"/>
          </a:xfrm>
        </p:spPr>
        <p:txBody>
          <a:bodyPr>
            <a:normAutofit lnSpcReduction="10000"/>
          </a:bodyPr>
          <a:lstStyle/>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普通法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”/“common law”</a:t>
            </a:r>
          </a:p>
          <a:p>
            <a:pPr marL="0" indent="0" fontAlgn="auto">
              <a:lnSpc>
                <a:spcPct val="150000"/>
              </a:lnSpc>
              <a:buNone/>
            </a:pPr>
            <a:r>
              <a:rPr lang="en-US" altLang="zh-CN" sz="24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法官只能在令状的范围内审判，令状种类和范围有限</a:t>
            </a:r>
            <a:endParaRPr lang="en-US" altLang="zh-CN" sz="2400" b="1"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普通法规定刻板，救济方式有限，只能向国王提出请愿</a:t>
            </a:r>
            <a:endPar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王权干预：国王是“正义的源泉”“公正的化身”，借机表示“恩典和仁爱”</a:t>
            </a:r>
            <a:endPar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衡平法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”/“equity”</a:t>
            </a:r>
          </a:p>
          <a:p>
            <a:pPr marL="0" indent="0" fontAlgn="auto">
              <a:lnSpc>
                <a:spcPct val="150000"/>
              </a:lnSpc>
              <a:buNone/>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开始是委托大法官根据国王的“公平正义”原则审理</a:t>
            </a:r>
            <a:endPar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1349</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年起，原告直接向大法官提出申请，由大法官审理</a:t>
            </a:r>
            <a:endPar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15</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世纪末设立衡平法院，专门负责审理衡平案件： “遵循先例”的原则</a:t>
            </a:r>
            <a:endPar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“衡平法决不许可过失者得以逍遥法外”、“求助于衡平者须自身清白”</a:t>
            </a:r>
            <a:endPar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后合⼆为⼀，</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无</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普通法法院与衡平法法院以及普通法与衡平法</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之</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区别</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25" y="176577"/>
            <a:ext cx="12181675" cy="5165838"/>
          </a:xfrm>
          <a:prstGeom prst="rect">
            <a:avLst/>
          </a:prstGeom>
          <a:noFill/>
        </p:spPr>
        <p:txBody>
          <a:bodyPr wrap="square">
            <a:spAutoFit/>
          </a:bodyPr>
          <a:lstStyle/>
          <a:p>
            <a:pPr algn="ctr">
              <a:lnSpc>
                <a:spcPct val="150000"/>
              </a:lnSpc>
              <a:spcAft>
                <a:spcPts val="1200"/>
              </a:spcAft>
            </a:pPr>
            <a:r>
              <a:rPr lang="zh-CN" altLang="en-US"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正义女神 </a:t>
            </a:r>
            <a:r>
              <a:rPr lang="en-US" altLang="zh-CN"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Justitia </a:t>
            </a:r>
          </a:p>
          <a:p>
            <a:pPr>
              <a:lnSpc>
                <a:spcPct val="150000"/>
              </a:lnSpc>
              <a:spcAft>
                <a:spcPts val="1800"/>
              </a:spcAft>
            </a:pP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词根</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just</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公理、法律、正义、好</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jurisprudence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法学，法律学	</a:t>
            </a:r>
            <a:endPar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juris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发誓；法律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prud</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小心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ence</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表行为 → 认真学法的行为 → 法律学</a:t>
            </a:r>
          </a:p>
          <a:p>
            <a:pPr>
              <a:lnSpc>
                <a:spcPct val="15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the scientific study of law</a:t>
            </a:r>
          </a:p>
          <a:p>
            <a:pPr>
              <a:lnSpc>
                <a:spcPct val="15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Jurisprudence is the study of law and the principles on which laws are based</a:t>
            </a:r>
          </a:p>
          <a:p>
            <a:pPr>
              <a:lnSpc>
                <a:spcPct val="15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the branch of philosophy concerned with the law and the principles that lead courts to make the decisions they do</a:t>
            </a:r>
            <a:endPar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10325" y="6846713"/>
            <a:ext cx="608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364" y="1024795"/>
            <a:ext cx="12078269" cy="5321414"/>
          </a:xfrm>
        </p:spPr>
        <p:txBody>
          <a:bodyPr>
            <a:normAutofit/>
          </a:bodyPr>
          <a:lstStyle/>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英国：</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判例法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law</a:t>
            </a: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制定法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成⽂法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statute</a:t>
            </a:r>
          </a:p>
          <a:p>
            <a:pPr marL="0" indent="0" fontAlgn="auto">
              <a:lnSpc>
                <a:spcPct val="150000"/>
              </a:lnSpc>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美国：</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判例法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law</a:t>
            </a: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制定法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成⽂法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属联邦国会通过</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statute/ordinance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州或市镇议会通过</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119" y="768293"/>
            <a:ext cx="9075761" cy="5321414"/>
          </a:xfrm>
        </p:spPr>
        <p:txBody>
          <a:bodyPr>
            <a:normAutofit/>
          </a:bodyPr>
          <a:lstStyle/>
          <a:p>
            <a:pPr marL="0" indent="0" fontAlgn="auto">
              <a:lnSpc>
                <a:spcPct val="150000"/>
              </a:lnSpc>
              <a:buNone/>
            </a:pP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Law</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小结：</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law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既可作广义解也可作狭义解</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即兼有汉语中“法”和“法律”的含义</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一般来说</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 law</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”表达较为具体特指的“法律”的含义</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the law</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”表达较为抽象、宽泛的“法”的含义</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674" y="1450023"/>
            <a:ext cx="12037326" cy="4855243"/>
          </a:xfrm>
        </p:spPr>
        <p:txBody>
          <a:bodyPr>
            <a:normAutofit/>
          </a:bodyPr>
          <a:lstStyle/>
          <a:p>
            <a:pPr marL="0" indent="0" fontAlgn="auto">
              <a:lnSpc>
                <a:spcPct val="150000"/>
              </a:lnSpc>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在⼤陆法系国家，专指⽴法机关通过的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fontAlgn="auto">
              <a:lnSpc>
                <a:spcPct val="150000"/>
              </a:lnSpc>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使⽤</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code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随意</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市镇议会通过的法律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未经⽴法机关通过的法律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学者制定的供联邦以及各州⽴法时参考的法律建议稿</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The Model Penal Code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《模范刑法典》</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美国法学会编撰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The Uniform Commercial Code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《统⼀商法典》</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美国各州法律统⼀委员会和</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美国</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法学会编撰</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4"/>
          <p:cNvSpPr>
            <a:spLocks noGrp="1"/>
          </p:cNvSpPr>
          <p:nvPr>
            <p:ph type="title"/>
          </p:nvPr>
        </p:nvSpPr>
        <p:spPr>
          <a:xfrm>
            <a:off x="838200" y="124460"/>
            <a:ext cx="10515600" cy="1325563"/>
          </a:xfrm>
        </p:spPr>
        <p:txBody>
          <a:bodyPr>
            <a:normAutofit/>
          </a:bodyPr>
          <a:lstStyle/>
          <a:p>
            <a:pPr algn="ctr"/>
            <a:r>
              <a:rPr lang="en-US" b="1" dirty="0">
                <a:latin typeface="Times New Roman" panose="02020603050405020304" pitchFamily="18" charset="0"/>
                <a:ea typeface="微软雅黑" panose="020B0503020204020204" pitchFamily="34" charset="-122"/>
                <a:cs typeface="Times New Roman" panose="02020603050405020304" pitchFamily="18" charset="0"/>
              </a:rPr>
              <a:t>Code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674" y="1286250"/>
            <a:ext cx="12037326" cy="4568640"/>
          </a:xfrm>
        </p:spPr>
        <p:txBody>
          <a:bodyPr>
            <a:normAutofit/>
          </a:bodyPr>
          <a:lstStyle/>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Bill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 draft of a proposed law presented for approval to a legislative body</a:t>
            </a: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提案或议案，即提交给立法机构等待通过的草案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从英美国家的⽴法过程来看，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先</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有供国会或议会以及国家元⾸签发的法律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草案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bill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再有国会或议会审议通过及国家元⾸签发后的法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statute</a:t>
            </a:r>
          </a:p>
        </p:txBody>
      </p:sp>
      <p:sp>
        <p:nvSpPr>
          <p:cNvPr id="5" name="标题 4"/>
          <p:cNvSpPr>
            <a:spLocks noGrp="1"/>
          </p:cNvSpPr>
          <p:nvPr>
            <p:ph type="title"/>
          </p:nvPr>
        </p:nvSpPr>
        <p:spPr>
          <a:xfrm>
            <a:off x="838200" y="124460"/>
            <a:ext cx="10515600" cy="1325563"/>
          </a:xfrm>
        </p:spPr>
        <p:txBody>
          <a:bodyPr>
            <a:normAutofit/>
          </a:bodyPr>
          <a:lstStyle/>
          <a:p>
            <a:pPr algn="ct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Bill</a:t>
            </a:r>
            <a:endParaRPr 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674" y="1900400"/>
            <a:ext cx="12037326" cy="4833139"/>
          </a:xfrm>
        </p:spPr>
        <p:txBody>
          <a:bodyPr>
            <a:noAutofit/>
          </a:bodyPr>
          <a:lstStyle/>
          <a:p>
            <a:pPr marL="0" indent="0" algn="l">
              <a:lnSpc>
                <a:spcPct val="150000"/>
              </a:lnSpc>
              <a:spcAft>
                <a:spcPts val="168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Statute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“成文法”“制定法”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由立法机关制定</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包括国会</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Congress</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和州立法机关</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state legislatures)</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以法律规范形式表达的法律文件的总称</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V.S.</a:t>
            </a:r>
          </a:p>
          <a:p>
            <a:pPr marL="0" indent="0">
              <a:lnSpc>
                <a:spcPct val="150000"/>
              </a:lnSpc>
              <a:spcAft>
                <a:spcPts val="1680"/>
              </a:spcAft>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法院体系形成的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判例法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case law</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 和先例</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precedent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l">
              <a:lnSpc>
                <a:spcPct val="150000"/>
              </a:lnSpc>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总统和政府机构制定的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行政法规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regulation</a:t>
            </a:r>
          </a:p>
          <a:p>
            <a:pPr marL="0" indent="0" algn="l">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总统令“</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executive order</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p>
          <a:p>
            <a:pPr marL="0" indent="0" algn="l">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政府规章“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rule</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标题 4"/>
          <p:cNvSpPr>
            <a:spLocks noGrp="1"/>
          </p:cNvSpPr>
          <p:nvPr>
            <p:ph type="title"/>
          </p:nvPr>
        </p:nvSpPr>
        <p:spPr>
          <a:xfrm>
            <a:off x="838200" y="124460"/>
            <a:ext cx="10515600" cy="1325563"/>
          </a:xfrm>
        </p:spPr>
        <p:txBody>
          <a:bodyPr>
            <a:normAutofit/>
          </a:bodyPr>
          <a:lstStyle/>
          <a:p>
            <a:pPr algn="ct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Statute</a:t>
            </a:r>
            <a:endParaRPr 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86250"/>
            <a:ext cx="12192000" cy="5319266"/>
          </a:xfrm>
        </p:spPr>
        <p:txBody>
          <a:bodyPr>
            <a:normAutofit/>
          </a:bodyPr>
          <a:lstStyle/>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Act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 decisional product, such as a statute, decree, or enactment, delivered  </a:t>
            </a:r>
          </a:p>
          <a:p>
            <a:pPr marL="0" indent="0" fontAlgn="auto">
              <a:lnSpc>
                <a:spcPct val="150000"/>
              </a:lnSpc>
              <a:spcBef>
                <a:spcPts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by a legislative or a judicial body </a:t>
            </a:r>
          </a:p>
          <a:p>
            <a:pPr marL="0" indent="0" fontAlgn="auto">
              <a:lnSpc>
                <a:spcPct val="150000"/>
              </a:lnSpc>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法案</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法令</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由立法或司法机关宣布的决策，</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如某一具体的</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法规、命令或法律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The Sherman Antitrust Act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 《谢尔曼反托拉斯法案》</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反垄断法案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National Environmental Protection Act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《美国国家环境政策法案》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Endangered Species Act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《濒危物种法案》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Administrative Procedure Act</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《行政程序法案》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50000"/>
              </a:lnSpc>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4"/>
          <p:cNvSpPr>
            <a:spLocks noGrp="1"/>
          </p:cNvSpPr>
          <p:nvPr>
            <p:ph type="title"/>
          </p:nvPr>
        </p:nvSpPr>
        <p:spPr>
          <a:xfrm>
            <a:off x="838200" y="124460"/>
            <a:ext cx="10515600" cy="1325563"/>
          </a:xfrm>
        </p:spPr>
        <p:txBody>
          <a:bodyPr>
            <a:normAutofit/>
          </a:bodyPr>
          <a:lstStyle/>
          <a:p>
            <a:pPr algn="ct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Act</a:t>
            </a:r>
            <a:endParaRPr 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74276" y="327239"/>
          <a:ext cx="11443447" cy="6252798"/>
        </p:xfrm>
        <a:graphic>
          <a:graphicData uri="http://schemas.openxmlformats.org/drawingml/2006/table">
            <a:tbl>
              <a:tblPr firstRow="1" bandRow="1">
                <a:tableStyleId>{5C22544A-7EE6-4342-B048-85BDC9FD1C3A}</a:tableStyleId>
              </a:tblPr>
              <a:tblGrid>
                <a:gridCol w="2404086">
                  <a:extLst>
                    <a:ext uri="{9D8B030D-6E8A-4147-A177-3AD203B41FA5}">
                      <a16:colId xmlns:a16="http://schemas.microsoft.com/office/drawing/2014/main" val="20000"/>
                    </a:ext>
                  </a:extLst>
                </a:gridCol>
                <a:gridCol w="4519681">
                  <a:extLst>
                    <a:ext uri="{9D8B030D-6E8A-4147-A177-3AD203B41FA5}">
                      <a16:colId xmlns:a16="http://schemas.microsoft.com/office/drawing/2014/main" val="20001"/>
                    </a:ext>
                  </a:extLst>
                </a:gridCol>
                <a:gridCol w="4519680">
                  <a:extLst>
                    <a:ext uri="{9D8B030D-6E8A-4147-A177-3AD203B41FA5}">
                      <a16:colId xmlns:a16="http://schemas.microsoft.com/office/drawing/2014/main" val="20002"/>
                    </a:ext>
                  </a:extLst>
                </a:gridCol>
              </a:tblGrid>
              <a:tr h="820272">
                <a:tc>
                  <a:txBody>
                    <a:bodyPr/>
                    <a:lstStyle/>
                    <a:p>
                      <a:pPr algn="ctr"/>
                      <a:r>
                        <a:rPr lang="zh-CN" altLang="en-US" sz="2800" dirty="0">
                          <a:latin typeface="微软雅黑" panose="020B0503020204020204" pitchFamily="34" charset="-122"/>
                          <a:ea typeface="微软雅黑" panose="020B0503020204020204" pitchFamily="34" charset="-122"/>
                        </a:rPr>
                        <a:t>法律渊源</a:t>
                      </a:r>
                    </a:p>
                  </a:txBody>
                  <a:tcPr anchor="ctr"/>
                </a:tc>
                <a:tc>
                  <a:txBody>
                    <a:bodyPr/>
                    <a:lstStyle/>
                    <a:p>
                      <a:pPr algn="ctr"/>
                      <a:r>
                        <a:rPr lang="zh-CN" altLang="en-US" sz="2800" b="1" kern="1200" dirty="0">
                          <a:solidFill>
                            <a:schemeClr val="lt1"/>
                          </a:solidFill>
                          <a:latin typeface="微软雅黑" panose="020B0503020204020204" pitchFamily="34" charset="-122"/>
                          <a:ea typeface="微软雅黑" panose="020B0503020204020204" pitchFamily="34" charset="-122"/>
                          <a:cs typeface="+mn-cs"/>
                        </a:rPr>
                        <a:t>大 陆 法 系</a:t>
                      </a:r>
                    </a:p>
                  </a:txBody>
                  <a:tcPr anchor="ctr"/>
                </a:tc>
                <a:tc>
                  <a:txBody>
                    <a:bodyPr/>
                    <a:lstStyle/>
                    <a:p>
                      <a:pPr algn="ctr"/>
                      <a:r>
                        <a:rPr lang="zh-CN" altLang="en-US" sz="2800" b="1" kern="1200" dirty="0">
                          <a:solidFill>
                            <a:schemeClr val="lt1"/>
                          </a:solidFill>
                          <a:latin typeface="微软雅黑" panose="020B0503020204020204" pitchFamily="34" charset="-122"/>
                          <a:ea typeface="微软雅黑" panose="020B0503020204020204" pitchFamily="34" charset="-122"/>
                          <a:cs typeface="+mn-cs"/>
                        </a:rPr>
                        <a:t>英 美 法 系</a:t>
                      </a:r>
                    </a:p>
                  </a:txBody>
                  <a:tcPr anchor="ctr"/>
                </a:tc>
                <a:extLst>
                  <a:ext uri="{0D108BD9-81ED-4DB2-BD59-A6C34878D82A}">
                    <a16:rowId xmlns:a16="http://schemas.microsoft.com/office/drawing/2014/main" val="10000"/>
                  </a:ext>
                </a:extLst>
              </a:tr>
              <a:tr h="1882479">
                <a:tc>
                  <a:txBody>
                    <a:bodyPr/>
                    <a:lstStyle/>
                    <a:p>
                      <a:pPr algn="ctr"/>
                      <a:r>
                        <a:rPr lang="zh-CN" altLang="en-US" sz="2800" b="1" dirty="0">
                          <a:latin typeface="微软雅黑" panose="020B0503020204020204" pitchFamily="34" charset="-122"/>
                          <a:ea typeface="微软雅黑" panose="020B0503020204020204" pitchFamily="34" charset="-122"/>
                        </a:rPr>
                        <a:t>典型特征</a:t>
                      </a:r>
                    </a:p>
                  </a:txBody>
                  <a:tcPr anchor="ctr"/>
                </a:tc>
                <a:tc>
                  <a:txBody>
                    <a:bodyPr/>
                    <a:lstStyle/>
                    <a:p>
                      <a:pPr>
                        <a:lnSpc>
                          <a:spcPct val="150000"/>
                        </a:lnSpc>
                      </a:pPr>
                      <a:r>
                        <a:rPr lang="zh-CN" altLang="en-US" sz="2800" b="1" dirty="0">
                          <a:solidFill>
                            <a:srgbClr val="C00000"/>
                          </a:solidFill>
                          <a:latin typeface="微软雅黑" panose="020B0503020204020204" pitchFamily="34" charset="-122"/>
                          <a:ea typeface="微软雅黑" panose="020B0503020204020204" pitchFamily="34" charset="-122"/>
                        </a:rPr>
                        <a:t>制定法</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成文法：法律规范的成文化和法典化，判例对法院审判无约束力</a:t>
                      </a:r>
                    </a:p>
                  </a:txBody>
                  <a:tcPr/>
                </a:tc>
                <a:tc>
                  <a:txBody>
                    <a:bodyPr/>
                    <a:lstStyle/>
                    <a:p>
                      <a:pPr>
                        <a:lnSpc>
                          <a:spcPct val="150000"/>
                        </a:lnSpc>
                      </a:pPr>
                      <a:r>
                        <a:rPr lang="zh-CN" altLang="en-US" sz="2800" b="1" dirty="0">
                          <a:solidFill>
                            <a:srgbClr val="006600"/>
                          </a:solidFill>
                          <a:latin typeface="微软雅黑" panose="020B0503020204020204" pitchFamily="34" charset="-122"/>
                          <a:ea typeface="微软雅黑" panose="020B0503020204020204" pitchFamily="34" charset="-122"/>
                        </a:rPr>
                        <a:t>判例法：上级法院的判例对下级法院审判时有约束力。</a:t>
                      </a:r>
                    </a:p>
                  </a:txBody>
                  <a:tcPr/>
                </a:tc>
                <a:extLst>
                  <a:ext uri="{0D108BD9-81ED-4DB2-BD59-A6C34878D82A}">
                    <a16:rowId xmlns:a16="http://schemas.microsoft.com/office/drawing/2014/main" val="10001"/>
                  </a:ext>
                </a:extLst>
              </a:tr>
              <a:tr h="1878272">
                <a:tc>
                  <a:txBody>
                    <a:bodyPr/>
                    <a:lstStyle/>
                    <a:p>
                      <a:pPr algn="ctr"/>
                      <a:r>
                        <a:rPr lang="zh-CN" altLang="en-US" sz="2800" b="1" dirty="0">
                          <a:latin typeface="微软雅黑" panose="020B0503020204020204" pitchFamily="34" charset="-122"/>
                          <a:ea typeface="微软雅黑" panose="020B0503020204020204" pitchFamily="34" charset="-122"/>
                        </a:rPr>
                        <a:t>教育模式</a:t>
                      </a:r>
                    </a:p>
                  </a:txBody>
                  <a:tcPr anchor="ctr"/>
                </a:tc>
                <a:tc>
                  <a:txBody>
                    <a:bodyPr/>
                    <a:lstStyle/>
                    <a:p>
                      <a:pPr>
                        <a:lnSpc>
                          <a:spcPct val="150000"/>
                        </a:lnSpc>
                      </a:pPr>
                      <a:r>
                        <a:rPr lang="zh-CN" altLang="en-US" sz="2800" b="1" dirty="0">
                          <a:solidFill>
                            <a:srgbClr val="C00000"/>
                          </a:solidFill>
                          <a:latin typeface="微软雅黑" panose="020B0503020204020204" pitchFamily="34" charset="-122"/>
                          <a:ea typeface="微软雅黑" panose="020B0503020204020204" pitchFamily="34" charset="-122"/>
                        </a:rPr>
                        <a:t>演绎法：以法学基本概念和原理的讲解为主，辅以案例教学分析法律规定</a:t>
                      </a:r>
                    </a:p>
                  </a:txBody>
                  <a:tcPr/>
                </a:tc>
                <a:tc>
                  <a:txBody>
                    <a:bodyPr/>
                    <a:lstStyle/>
                    <a:p>
                      <a:pPr>
                        <a:lnSpc>
                          <a:spcPct val="150000"/>
                        </a:lnSpc>
                      </a:pPr>
                      <a:r>
                        <a:rPr lang="zh-CN" altLang="en-US" sz="2800" b="1" dirty="0">
                          <a:solidFill>
                            <a:srgbClr val="006600"/>
                          </a:solidFill>
                          <a:latin typeface="微软雅黑" panose="020B0503020204020204" pitchFamily="34" charset="-122"/>
                          <a:ea typeface="微软雅黑" panose="020B0503020204020204" pitchFamily="34" charset="-122"/>
                        </a:rPr>
                        <a:t>归纳法：判例就是法源，通过学习判例学习法学原理</a:t>
                      </a:r>
                    </a:p>
                  </a:txBody>
                  <a:tcPr/>
                </a:tc>
                <a:extLst>
                  <a:ext uri="{0D108BD9-81ED-4DB2-BD59-A6C34878D82A}">
                    <a16:rowId xmlns:a16="http://schemas.microsoft.com/office/drawing/2014/main" val="10002"/>
                  </a:ext>
                </a:extLst>
              </a:tr>
              <a:tr h="1559914">
                <a:tc>
                  <a:txBody>
                    <a:bodyPr/>
                    <a:lstStyle/>
                    <a:p>
                      <a:pPr algn="ctr"/>
                      <a:r>
                        <a:rPr lang="zh-CN" altLang="en-US" sz="2800" b="1" dirty="0">
                          <a:latin typeface="微软雅黑" panose="020B0503020204020204" pitchFamily="34" charset="-122"/>
                          <a:ea typeface="微软雅黑" panose="020B0503020204020204" pitchFamily="34" charset="-122"/>
                        </a:rPr>
                        <a:t>共 同 点</a:t>
                      </a:r>
                    </a:p>
                  </a:txBody>
                  <a:tcPr anchor="ctr"/>
                </a:tc>
                <a:tc gridSpan="2">
                  <a:txBody>
                    <a:bodyPr/>
                    <a:lstStyle/>
                    <a:p>
                      <a:pPr algn="ctr">
                        <a:lnSpc>
                          <a:spcPct val="150000"/>
                        </a:lnSpc>
                      </a:pPr>
                      <a:r>
                        <a:rPr lang="zh-CN" altLang="en-US" sz="2800" b="1" dirty="0">
                          <a:solidFill>
                            <a:srgbClr val="7030A0"/>
                          </a:solidFill>
                          <a:latin typeface="微软雅黑" panose="020B0503020204020204" pitchFamily="34" charset="-122"/>
                          <a:ea typeface="微软雅黑" panose="020B0503020204020204" pitchFamily="34" charset="-122"/>
                        </a:rPr>
                        <a:t>实践性、应用性很强</a:t>
                      </a:r>
                    </a:p>
                  </a:txBody>
                  <a:tcPr anchor="ctr"/>
                </a:tc>
                <a:tc hMerge="1">
                  <a:txBody>
                    <a:bodyPr/>
                    <a:lstStyle/>
                    <a:p>
                      <a:endParaRPr lang="zh-CN"/>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38200" y="124460"/>
            <a:ext cx="10515600" cy="1325563"/>
          </a:xfrm>
        </p:spPr>
        <p:txBody>
          <a:bodyPr>
            <a:normAutofit/>
          </a:bodyPr>
          <a:lstStyle/>
          <a:p>
            <a:pPr algn="ct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法制 与 法治</a:t>
            </a:r>
            <a:endParaRPr 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4"/>
          <p:cNvSpPr txBox="1"/>
          <p:nvPr/>
        </p:nvSpPr>
        <p:spPr>
          <a:xfrm>
            <a:off x="838200" y="1255713"/>
            <a:ext cx="1710690" cy="4615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制</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治</a:t>
            </a:r>
            <a:endParaRPr 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4"/>
          <p:cNvSpPr txBox="1"/>
          <p:nvPr/>
        </p:nvSpPr>
        <p:spPr>
          <a:xfrm>
            <a:off x="2739390" y="1259523"/>
            <a:ext cx="4130040" cy="4615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Rule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by</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law</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Rule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of</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law</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4"/>
          <p:cNvSpPr txBox="1"/>
          <p:nvPr/>
        </p:nvSpPr>
        <p:spPr>
          <a:xfrm>
            <a:off x="5835015" y="1255713"/>
            <a:ext cx="4130040" cy="4615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用法律统治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法律的统治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2857500" y="5394960"/>
            <a:ext cx="6720840" cy="1296637"/>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法律具有至高无上的地位：法律具有凌驾一切的地位</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标志：</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一个国家的任何机关、团体和个人，包括国家最高领导人</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在内，都严格遵守法律和依法办事</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p:cNvSpPr txBox="1"/>
          <p:nvPr/>
        </p:nvSpPr>
        <p:spPr>
          <a:xfrm>
            <a:off x="2739390" y="2868493"/>
            <a:ext cx="6720840" cy="1296637"/>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法律是</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政府管理国家、管理社会的工具</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，法律工具主义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标志：</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一个国家从立法、执法、司法、守法到法律监督等方面，</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都有比较完备的法律和制度</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9578340" y="1902972"/>
            <a:ext cx="2281151" cy="4524315"/>
          </a:xfrm>
          <a:prstGeom prst="rect">
            <a:avLst/>
          </a:prstGeom>
          <a:noFill/>
        </p:spPr>
        <p:txBody>
          <a:bodyPr wrap="square" rtlCol="0">
            <a:spAutoFit/>
          </a:bodyPr>
          <a:lstStyle/>
          <a:p>
            <a:r>
              <a:rPr lang="zh-CN" altLang="en-US" sz="32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任何国家都有自己的法律制度，但不一定是实行法治</a:t>
            </a:r>
          </a:p>
          <a:p>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法治的实施必须建立在法制上</a:t>
            </a:r>
          </a:p>
        </p:txBody>
      </p:sp>
      <p:sp>
        <p:nvSpPr>
          <p:cNvPr id="3" name="文本框 2"/>
          <p:cNvSpPr txBox="1"/>
          <p:nvPr/>
        </p:nvSpPr>
        <p:spPr>
          <a:xfrm>
            <a:off x="2043679" y="2555678"/>
            <a:ext cx="8396864" cy="2721579"/>
          </a:xfrm>
          <a:prstGeom prst="rect">
            <a:avLst/>
          </a:prstGeom>
          <a:solidFill>
            <a:srgbClr val="00B0F0"/>
          </a:solidFill>
        </p:spPr>
        <p:txBody>
          <a:bodyPr wrap="square" rtlCol="0">
            <a:spAutoFit/>
          </a:bodyPr>
          <a:lstStyle/>
          <a:p>
            <a:pPr>
              <a:lnSpc>
                <a:spcPct val="150000"/>
              </a:lnSpc>
            </a:pPr>
            <a:r>
              <a:rPr lang="zh-CN" altLang="en-US" sz="6000" b="1" dirty="0">
                <a:latin typeface="Times New Roman" panose="02020603050405020304" pitchFamily="18" charset="0"/>
                <a:ea typeface="微软雅黑" panose="020B0503020204020204" pitchFamily="34" charset="-122"/>
                <a:cs typeface="Times New Roman" panose="02020603050405020304" pitchFamily="18" charset="0"/>
              </a:rPr>
              <a:t>于</a:t>
            </a:r>
            <a:r>
              <a:rPr lang="zh-CN" altLang="en-US" sz="6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a:t>
            </a:r>
            <a:r>
              <a:rPr lang="zh-CN" altLang="en-US" sz="6000" b="1" dirty="0">
                <a:latin typeface="Times New Roman" panose="02020603050405020304" pitchFamily="18" charset="0"/>
                <a:ea typeface="微软雅黑" panose="020B0503020204020204" pitchFamily="34" charset="-122"/>
                <a:cs typeface="Times New Roman" panose="02020603050405020304" pitchFamily="18" charset="0"/>
              </a:rPr>
              <a:t>：法无</a:t>
            </a:r>
            <a:r>
              <a:rPr lang="zh-CN" altLang="en-US" sz="6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a:t>
            </a:r>
            <a:r>
              <a:rPr lang="zh-CN" altLang="en-US" sz="6000" b="1" dirty="0">
                <a:latin typeface="Times New Roman" panose="02020603050405020304" pitchFamily="18" charset="0"/>
                <a:ea typeface="微软雅黑" panose="020B0503020204020204" pitchFamily="34" charset="-122"/>
                <a:cs typeface="Times New Roman" panose="02020603050405020304" pitchFamily="18" charset="0"/>
              </a:rPr>
              <a:t>不可为</a:t>
            </a:r>
            <a:endParaRPr lang="en-US" altLang="zh-CN" sz="6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6000" b="1" dirty="0">
                <a:latin typeface="Times New Roman" panose="02020603050405020304" pitchFamily="18" charset="0"/>
                <a:ea typeface="微软雅黑" panose="020B0503020204020204" pitchFamily="34" charset="-122"/>
                <a:cs typeface="Times New Roman" panose="02020603050405020304" pitchFamily="18" charset="0"/>
              </a:rPr>
              <a:t>于</a:t>
            </a:r>
            <a:r>
              <a:rPr lang="zh-CN" altLang="en-US" sz="6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私</a:t>
            </a:r>
            <a:r>
              <a:rPr lang="zh-CN" altLang="en-US" sz="6000" b="1" dirty="0">
                <a:latin typeface="Times New Roman" panose="02020603050405020304" pitchFamily="18" charset="0"/>
                <a:ea typeface="微软雅黑" panose="020B0503020204020204" pitchFamily="34" charset="-122"/>
                <a:cs typeface="Times New Roman" panose="02020603050405020304" pitchFamily="18" charset="0"/>
              </a:rPr>
              <a:t>：法无</a:t>
            </a:r>
            <a:r>
              <a:rPr lang="zh-CN" altLang="en-US" sz="6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禁止</a:t>
            </a:r>
            <a:r>
              <a:rPr lang="zh-CN" altLang="en-US" sz="6000" b="1" dirty="0">
                <a:latin typeface="Times New Roman" panose="02020603050405020304" pitchFamily="18" charset="0"/>
                <a:ea typeface="微软雅黑" panose="020B0503020204020204" pitchFamily="34" charset="-122"/>
                <a:cs typeface="Times New Roman" panose="02020603050405020304" pitchFamily="18" charset="0"/>
              </a:rPr>
              <a:t>即可为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2" grpId="0"/>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法、律、</a:t>
            </a:r>
            <a:r>
              <a:rPr lang="zh-CN" altLang="en-US" sz="4000" b="1"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法律</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、法学</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56474" y="588570"/>
            <a:ext cx="11668836" cy="22867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3600" b="1" dirty="0">
                <a:latin typeface="微软雅黑" panose="020B0503020204020204" pitchFamily="34" charset="-122"/>
                <a:ea typeface="微软雅黑" panose="020B0503020204020204" pitchFamily="34" charset="-122"/>
                <a:cs typeface="黑体" panose="02010609060101010101" pitchFamily="49" charset="-122"/>
                <a:sym typeface="+mn-ea"/>
              </a:rPr>
              <a:t>法律：体现统治阶级的意志，由国家制定或认可</a:t>
            </a:r>
            <a:br>
              <a:rPr lang="zh-CN" altLang="en-US" sz="3600" b="1" dirty="0">
                <a:latin typeface="微软雅黑" panose="020B0503020204020204" pitchFamily="34" charset="-122"/>
                <a:ea typeface="微软雅黑" panose="020B0503020204020204" pitchFamily="34" charset="-122"/>
                <a:cs typeface="黑体" panose="02010609060101010101" pitchFamily="49" charset="-122"/>
                <a:sym typeface="+mn-ea"/>
              </a:rPr>
            </a:br>
            <a:r>
              <a:rPr lang="zh-CN" altLang="en-US" sz="3600" b="1" dirty="0">
                <a:latin typeface="微软雅黑" panose="020B0503020204020204" pitchFamily="34" charset="-122"/>
                <a:ea typeface="微软雅黑" panose="020B0503020204020204" pitchFamily="34" charset="-122"/>
                <a:cs typeface="黑体" panose="02010609060101010101" pitchFamily="49" charset="-122"/>
                <a:sym typeface="+mn-ea"/>
              </a:rPr>
              <a:t>      用国家强制力保证执行的行为规范的总称</a:t>
            </a:r>
            <a:endParaRPr lang="zh-CN" altLang="en-US" sz="3600" b="1"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文本框 1"/>
          <p:cNvSpPr txBox="1"/>
          <p:nvPr/>
        </p:nvSpPr>
        <p:spPr>
          <a:xfrm>
            <a:off x="1287286" y="2875280"/>
            <a:ext cx="10048240" cy="3222998"/>
          </a:xfrm>
          <a:prstGeom prst="rect">
            <a:avLst/>
          </a:prstGeom>
          <a:noFill/>
        </p:spPr>
        <p:txBody>
          <a:bodyPr wrap="square" rtlCol="0">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罗马帝国曾三次征服世界，</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第一次以武力，</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第二次以宗教，</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第三次以法律</a:t>
            </a:r>
            <a:r>
              <a:rPr lang="en-US" altLang="zh-CN" sz="28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惟有法律征服世界是最为持久的征服。  </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德国法学家 耶林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25" y="176577"/>
            <a:ext cx="12171349" cy="6256264"/>
          </a:xfrm>
          <a:prstGeom prst="rect">
            <a:avLst/>
          </a:prstGeom>
          <a:noFill/>
        </p:spPr>
        <p:txBody>
          <a:bodyPr wrap="square">
            <a:spAutoFit/>
          </a:bodyPr>
          <a:lstStyle/>
          <a:p>
            <a:pPr algn="ctr">
              <a:lnSpc>
                <a:spcPct val="150000"/>
              </a:lnSpc>
              <a:spcAft>
                <a:spcPts val="1200"/>
              </a:spcAft>
            </a:pPr>
            <a:r>
              <a:rPr lang="zh-CN" altLang="en-US"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正义女神 </a:t>
            </a:r>
            <a:r>
              <a:rPr lang="en-US" altLang="zh-CN"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Justitia </a:t>
            </a:r>
          </a:p>
          <a:p>
            <a:pPr>
              <a:lnSpc>
                <a:spcPct val="150000"/>
              </a:lnSpc>
              <a:spcAft>
                <a:spcPts val="1800"/>
              </a:spcAft>
            </a:pP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词根</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just</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公理、法律、正义、好</a:t>
            </a:r>
          </a:p>
          <a:p>
            <a:pPr>
              <a:spcAft>
                <a:spcPts val="600"/>
              </a:spcAft>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jurisprudence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法学，法律学	</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 professor of jurisprudence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法学教授</a:t>
            </a:r>
          </a:p>
          <a:p>
            <a:pPr>
              <a:lnSpc>
                <a:spcPct val="13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Study on Criminal Jurisprudence: Western Countries' Experience and China's Reality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刑法学的西方经验与中国现实</a:t>
            </a:r>
          </a:p>
          <a:p>
            <a:pPr>
              <a:lnSpc>
                <a:spcPct val="13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Legal methods and jurisprudence methods can interact and promote mutually.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法律方法和法学方法在司法过程中相互影响、互相促进。</a:t>
            </a:r>
          </a:p>
          <a:p>
            <a:pPr>
              <a:lnSpc>
                <a:spcPct val="13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The jurisprudence research between law and society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关于法律与社会之间的法学研究</a:t>
            </a:r>
          </a:p>
          <a:p>
            <a:pPr>
              <a:lnSpc>
                <a:spcPct val="130000"/>
              </a:lnSpc>
            </a:pPr>
            <a:r>
              <a:rPr lang="en-US" altLang="zh-CN"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Law Department of Peking University is an original place of Chinese modern jurisprudence. </a:t>
            </a:r>
            <a:r>
              <a:rPr lang="zh-CN" altLang="en-US" sz="24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北京大学法律系是现代中国法学的发源地。</a:t>
            </a:r>
            <a:endPar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10325" y="6846713"/>
            <a:ext cx="608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786" y="1490080"/>
            <a:ext cx="11668836" cy="4091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法律是一种调整社会关系的手段</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要服务于社会稳定、经济发展、国民安全等社会目标</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反映客观实际，体现大多数社会民众的意志</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只有这样，才能得到大多数人的普遍认可和遵守</a:t>
            </a:r>
            <a:endParaRPr lang="zh-CN" altLang="en-US" sz="2800"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786" y="1490080"/>
            <a:ext cx="11668836" cy="414644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法律对社会关系的调整</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从来都不是在创设人类生活之外的规矩</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任何法律都是某一阶段客观实际的反映</a:t>
            </a: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把实践过程中具有科学性、可操作性以及普遍适用性的管理规则</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抽象出来转化为法律</a:t>
            </a:r>
            <a:endParaRPr lang="zh-CN" altLang="en-US" sz="2800"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63774" y="1490080"/>
            <a:ext cx="11668836" cy="4146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人类历史发展历程远远长于</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gn="ct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人类创造和运用法律的过程</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gn="ct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然而</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gn="ct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法律却是迄今为止人类历史上最为有效的社会调整方法</a:t>
            </a:r>
            <a:endParaRPr lang="zh-CN" altLang="en-US" sz="2800"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786" y="1435488"/>
            <a:ext cx="11668836" cy="50027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法律体现的是上升为</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国家意志</a:t>
            </a: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的统治阶级的意志，具有</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权威性</a:t>
            </a: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法律以</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权利</a:t>
            </a: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和</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义务</a:t>
            </a: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的形式对人们的行为进行调整，具有</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强规范性</a:t>
            </a: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以法律进行调整，使各社会主体的行为更加清晰、标准和固定</a:t>
            </a: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法律以</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国家强制力</a:t>
            </a: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保障法律调整结果的实现，具有</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强适用性</a:t>
            </a: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以法律进行调整，为管理目标的实现提供了坚实的保障</a:t>
            </a: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法律对所有调整范围内的社会主体</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一体适用</a:t>
            </a: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，体现了</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公平</a:t>
            </a: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和</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正义</a:t>
            </a:r>
            <a:endPar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261582" y="1265130"/>
            <a:ext cx="11668836" cy="52339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以法律调整管理活动，</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使管理规范不因管理人员和参与人员的变化而变化</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在保证其持续性的同时，</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更有利于实现社会主体对管理规范的自觉认同和遵守，</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从而最终实现管理的目标。</a:t>
            </a: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主要运用法制手段而不是行政命令手段来管理</a:t>
            </a: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可以避免管理过程中的随意性和人为性，</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提高管理活动的标准化程度，并进而提高管理效率</a:t>
            </a:r>
            <a:endParaRPr lang="zh-CN" altLang="en-US" sz="2800"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786" y="1490080"/>
            <a:ext cx="11668836" cy="4146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任何法律都有其要维护和保障的利益，同时，</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任何人行使自己的权利时都不得侵犯国家、社会和他人的合法利益</a:t>
            </a:r>
            <a:endParaRPr lang="zh-CN" altLang="en-US" sz="2800"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786" y="1490080"/>
            <a:ext cx="11668836" cy="4801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不同社会主体基于不同的立场，会产生不同的利益诉求</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于是不可避免地会出现某一主体的利益诉求与其他合法权益相冲突的情况</a:t>
            </a: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并非一切利益在同一时期都具有同等重要地位，因此，</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法律必须在众多利益诉求间运用合理的标准平衡各方利益</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甚至进行利益的取舍，这就是</a:t>
            </a:r>
            <a:r>
              <a:rPr lang="zh-CN" altLang="en-US" sz="2800" b="1" dirty="0">
                <a:solidFill>
                  <a:srgbClr val="FF0000"/>
                </a:solidFill>
                <a:latin typeface="微软雅黑" panose="020B0503020204020204" pitchFamily="34" charset="-122"/>
                <a:ea typeface="微软雅黑" panose="020B0503020204020204" pitchFamily="34" charset="-122"/>
                <a:cs typeface="黑体" panose="02010609060101010101" pitchFamily="49" charset="-122"/>
                <a:sym typeface="+mn-ea"/>
              </a:rPr>
              <a:t>利益的博弈与平衡</a:t>
            </a: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a:t>
            </a:r>
            <a:endParaRPr lang="zh-CN" altLang="en-US" sz="2800"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786" y="1490081"/>
            <a:ext cx="11668836" cy="3627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法律在本质上受制于立法者当时的社会物质生活条件</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20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发源于社会生活的需求，最终服务于社会生活的需求</a:t>
            </a:r>
            <a:endParaRPr lang="zh-CN" altLang="en-US" sz="2800" b="1"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91073" y="1569931"/>
            <a:ext cx="10515600" cy="4512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世间万物都有其各自存在和发展的客观规律</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善于发现规律、总结规律并顺应规律的发展</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sym typeface="+mn-ea"/>
              </a:rPr>
              <a:t>是法律实现高效调整社会关系目的途径保障</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endParaRPr lang="en-US" altLang="zh-CN" sz="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endParaRPr lang="en-US" altLang="zh-CN" sz="800" b="1" dirty="0">
              <a:latin typeface="微软雅黑" panose="020B0503020204020204" pitchFamily="34" charset="-122"/>
              <a:ea typeface="微软雅黑" panose="020B0503020204020204" pitchFamily="34" charset="-122"/>
              <a:cs typeface="黑体" panose="02010609060101010101" pitchFamily="49" charset="-122"/>
              <a:sym typeface="+mn-ea"/>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rPr>
              <a:t>法律的制定和法律的实施</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rPr>
              <a:t>必须以对相应社会问题和社会关系的认识为前提，</a:t>
            </a:r>
            <a:endParaRPr lang="en-US" altLang="zh-CN" sz="2800" b="1" dirty="0">
              <a:latin typeface="微软雅黑" panose="020B0503020204020204" pitchFamily="34" charset="-122"/>
              <a:ea typeface="微软雅黑" panose="020B0503020204020204" pitchFamily="34" charset="-122"/>
              <a:cs typeface="黑体" panose="02010609060101010101" pitchFamily="49" charset="-122"/>
            </a:endParaRPr>
          </a:p>
          <a:p>
            <a:pPr>
              <a:lnSpc>
                <a:spcPct val="150000"/>
              </a:lnSpc>
            </a:pPr>
            <a:r>
              <a:rPr lang="zh-CN" altLang="en-US" sz="2800" b="1" dirty="0">
                <a:latin typeface="微软雅黑" panose="020B0503020204020204" pitchFamily="34" charset="-122"/>
                <a:ea typeface="微软雅黑" panose="020B0503020204020204" pitchFamily="34" charset="-122"/>
                <a:cs typeface="黑体" panose="02010609060101010101" pitchFamily="49" charset="-122"/>
              </a:rPr>
              <a:t>需要弄清它的本质、规律和历史发展过程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概念：法律、</a:t>
            </a:r>
            <a:r>
              <a:rPr lang="zh-CN" altLang="en-US" sz="4000" b="1" dirty="0">
                <a:highlight>
                  <a:srgbClr val="00FFFF"/>
                </a:highlight>
                <a:latin typeface="微软雅黑" panose="020B0503020204020204" pitchFamily="34" charset="-122"/>
                <a:ea typeface="微软雅黑" panose="020B0503020204020204" pitchFamily="34" charset="-122"/>
                <a:cs typeface="Times New Roman" panose="02020603050405020304" pitchFamily="18" charset="0"/>
              </a:rPr>
              <a:t>保密法</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；法学、保密法学</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3926" y="176577"/>
            <a:ext cx="10720118" cy="4462247"/>
          </a:xfrm>
          <a:prstGeom prst="rect">
            <a:avLst/>
          </a:prstGeom>
          <a:noFill/>
        </p:spPr>
        <p:txBody>
          <a:bodyPr wrap="square">
            <a:spAutoFit/>
          </a:bodyPr>
          <a:lstStyle/>
          <a:p>
            <a:pPr algn="ctr">
              <a:lnSpc>
                <a:spcPct val="150000"/>
              </a:lnSpc>
              <a:spcAft>
                <a:spcPts val="1200"/>
              </a:spcAft>
            </a:pPr>
            <a:r>
              <a:rPr lang="zh-CN" altLang="en-US"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正义女神 </a:t>
            </a:r>
            <a:r>
              <a:rPr lang="en-US" altLang="zh-CN" sz="36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Justitia </a:t>
            </a:r>
          </a:p>
          <a:p>
            <a:pPr>
              <a:lnSpc>
                <a:spcPct val="150000"/>
              </a:lnSpc>
              <a:spcAft>
                <a:spcPts val="1800"/>
              </a:spcAft>
            </a:pP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词根</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just</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jur</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jus	</a:t>
            </a: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公理、法律、正义、好</a:t>
            </a:r>
          </a:p>
          <a:p>
            <a:pPr>
              <a:lnSpc>
                <a:spcPct val="150000"/>
              </a:lnSpc>
            </a:pPr>
            <a:r>
              <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古罗马法谚：     </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Fiat </a:t>
            </a:r>
            <a:r>
              <a:rPr lang="en-US" altLang="zh-CN" sz="28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justitia</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ruat</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caelum</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为实现正义，哪怕天崩地裂</a:t>
            </a:r>
          </a:p>
          <a:p>
            <a:pPr>
              <a:lnSpc>
                <a:spcPct val="150000"/>
              </a:lnSpc>
            </a:pPr>
            <a:endParaRPr lang="en-US" altLang="zh-CN"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10325" y="6846713"/>
            <a:ext cx="608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786" y="620835"/>
            <a:ext cx="11668836" cy="4228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保密法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是调整保守国家秘密所形成的法律关系的法律规范的总称</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主要内容为  国家秘密的确定</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对国家秘密的管理和</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对违反保密法律法规的违法行为的追究</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200784"/>
            <a:ext cx="12006469" cy="5957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作为保密法律的产生前提和调整对象</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保密社会关系存在于保密工作实践中</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在我国长期的保密工作发展进程中，在党的领导下，</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众多的保密工作者严于职守，兢兢业业、总结和创造了很多</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有利于保密工作发展和国家秘密安全的工作原则、工作制度和工作方法</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endParaRPr lang="en-US" altLang="zh-CN" sz="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在专门的保密法律产生之前，正是这些工作原则、制度和方法</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指导和规范着保密工作的发展，保障着国家秘密和国家利益的安全</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567428"/>
            <a:ext cx="12192000" cy="59970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一 方 面，保密法律之于保密工作，是后者的管理方法之一，</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是保密工作发展到一定阶段的必然产物，</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当然应当遵循存在于并指导着整个保密工作的保密基本规律。</a:t>
            </a:r>
          </a:p>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另一方面，通过保密法律对保密工作规律和经验的认可与提升，</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有利于保密工作历史经验的累积和沉淀，</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有利于保密工作的持续发展，</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保障了保密工作精神和原则的有力贯彻。</a:t>
            </a:r>
          </a:p>
          <a:p>
            <a:pPr>
              <a:lnSpc>
                <a:spcPct val="110000"/>
              </a:lnSpc>
            </a:pPr>
            <a:r>
              <a:rPr lang="zh-CN" altLang="en-US"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现行</a:t>
            </a:r>
            <a:r>
              <a:rPr lang="en-US" altLang="zh-CN"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保密法</a:t>
            </a:r>
            <a:r>
              <a:rPr lang="en-US" altLang="zh-CN"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中的很多规定都体现了对保密工作基本规律的法律确认和</a:t>
            </a:r>
            <a:endParaRPr lang="en-US" altLang="zh-CN"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吸收，如积极防范、突出重点的工作方针，国家秘密安全与利用兼顾的原</a:t>
            </a:r>
            <a:endParaRPr lang="en-US" altLang="zh-CN"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则，等级保护制度、技术手段和设备的作用及地位等。</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1238914"/>
            <a:ext cx="12192000" cy="39714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保密法</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的立法依据</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altLang="en-US" sz="28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mn-ea"/>
              </a:rPr>
              <a:t>基本依据</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：宪法作为国家的根本大法，是国家进行立法的法律基础和依据</a:t>
            </a:r>
          </a:p>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          保密法的制定和修改属于国家的立法活动</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因此，宪法是保密法制定和修改的依据</a:t>
            </a:r>
          </a:p>
          <a:p>
            <a:pPr>
              <a:lnSpc>
                <a:spcPct val="150000"/>
              </a:lnSpc>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                宪法关于国家任务、国家制度和公民保守国家秘密的义务</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的规定是保密法制定的基本依据</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1270571"/>
            <a:ext cx="12078270" cy="52178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保密法</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的立法依据</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zh-CN" altLang="en-US" sz="28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sym typeface="+mn-ea"/>
              </a:rPr>
              <a:t>直接依据</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宪法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第</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53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条规定了中华人民共和国公民有遵守宪法和法律</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保守国家秘密的义务</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宪法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第</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54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条规定了中华人民共和国公民有维护祖国的安全</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荣誉和利益的义务，不得有危害祖国的</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安全、荣誉和利益的行为</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这两个条款确认了国家秘密的存在、规定了公民的保守国</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家秘密的义务，可以认为是保密法律法规制定的直接依据</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6355" y="1067373"/>
            <a:ext cx="11209867" cy="521784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新中国保密法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新中国成立以来的第一部保密工作的行政法规</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1951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日，周恩来总理</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以中央人民政府政务院令的形式发布</a:t>
            </a: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保守国家机密暂行条例</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此后三十多年我国保密工作的基本法规</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对整个保密工作起了重要作用</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33781" y="1067369"/>
            <a:ext cx="12078270" cy="521784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新中国保密法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1988</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日，第七届全国人民代表大会常务委员会第三次会议通过</a:t>
            </a:r>
            <a:endPar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中华人民共和国保守国家秘密法</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是规范我国保密工作的专门法</a:t>
            </a:r>
            <a:endPar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是制定其他一切保密法规规章和具体保密制度的基本依据</a:t>
            </a:r>
            <a:endPar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在我国保密法律法规体系中起着主导作用</a:t>
            </a:r>
            <a:endPar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	1989</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日起施行，</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1951</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保守国家机密暂行条例</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同时废止</a:t>
            </a:r>
            <a:endPar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875459"/>
            <a:ext cx="12421772" cy="5429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新中国保密法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1995</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中央正式决定修改</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保守国家秘密法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1996</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国家保密局于根据中央决定启动</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保守国家秘密法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修订工作</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经过长时间调研、 论证和试点工作，起草了修订方案</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2003/2006</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  两次在全国范围征求意见</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广泛听取有关专家学者、地方保密部门意见</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经过几次较大的修改，形成了修订草案</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修订草案上报国务院</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年上半年 国务院法制办先后两次征求有关地区和部门的意见</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并多次召开协调会，对修订草案作了进一步修改</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全国人大内务司法委员会分别在华北、东北、华中地区</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进行</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保守国家秘密法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修订（立法）调研</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64172"/>
            <a:ext cx="12101689" cy="5429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新中国保密法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国务院第</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55</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次常务会议讨论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保守国家秘密法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修订草案</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提请全国人大常委会审议</a:t>
            </a: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2009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十一届全国人大常委会第九次会议进行第一次审议</a:t>
            </a: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十一届全国人大常委会第十三次会议进行第二次审议</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全国人大法律委员会、全国人大常委会法制工作委员会</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根据常委会审议提出的意见，到有关省、 自治区、直辖市和</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部分保密资质单位进行了调研，对草案作了修改完善</a:t>
            </a: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十一届全国人大常委会第十四次会议进行第三次审议</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日下午，修订草案获得通过</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1995~2010</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，近</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年修订完善，严肃严谨</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975601839"/>
              </p:ext>
            </p:extLst>
          </p:nvPr>
        </p:nvGraphicFramePr>
        <p:xfrm>
          <a:off x="295422" y="1613444"/>
          <a:ext cx="11746522" cy="5083274"/>
        </p:xfrm>
        <a:graphic>
          <a:graphicData uri="http://schemas.openxmlformats.org/drawingml/2006/table">
            <a:tbl>
              <a:tblPr firstRow="1" bandRow="1">
                <a:tableStyleId>{5C22544A-7EE6-4342-B048-85BDC9FD1C3A}</a:tableStyleId>
              </a:tblPr>
              <a:tblGrid>
                <a:gridCol w="1041009">
                  <a:extLst>
                    <a:ext uri="{9D8B030D-6E8A-4147-A177-3AD203B41FA5}">
                      <a16:colId xmlns:a16="http://schemas.microsoft.com/office/drawing/2014/main" val="20000"/>
                    </a:ext>
                  </a:extLst>
                </a:gridCol>
                <a:gridCol w="4923692">
                  <a:extLst>
                    <a:ext uri="{9D8B030D-6E8A-4147-A177-3AD203B41FA5}">
                      <a16:colId xmlns:a16="http://schemas.microsoft.com/office/drawing/2014/main" val="20001"/>
                    </a:ext>
                  </a:extLst>
                </a:gridCol>
                <a:gridCol w="1012874">
                  <a:extLst>
                    <a:ext uri="{9D8B030D-6E8A-4147-A177-3AD203B41FA5}">
                      <a16:colId xmlns:a16="http://schemas.microsoft.com/office/drawing/2014/main" val="20002"/>
                    </a:ext>
                  </a:extLst>
                </a:gridCol>
                <a:gridCol w="4768947">
                  <a:extLst>
                    <a:ext uri="{9D8B030D-6E8A-4147-A177-3AD203B41FA5}">
                      <a16:colId xmlns:a16="http://schemas.microsoft.com/office/drawing/2014/main" val="20003"/>
                    </a:ext>
                  </a:extLst>
                </a:gridCol>
              </a:tblGrid>
              <a:tr h="513830">
                <a:tc>
                  <a:txBody>
                    <a:bodyPr/>
                    <a:lstStyle/>
                    <a:p>
                      <a:pPr algn="ct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年 份</a:t>
                      </a:r>
                    </a:p>
                  </a:txBody>
                  <a:tcPr anchor="ctr"/>
                </a:tc>
                <a:tc>
                  <a:txBody>
                    <a:bodyPr/>
                    <a:lstStyle/>
                    <a:p>
                      <a:pPr algn="ct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法     规</a:t>
                      </a:r>
                    </a:p>
                  </a:txBody>
                  <a:tcPr anchor="ctr"/>
                </a:tc>
                <a:tc>
                  <a:txBody>
                    <a:bodyPr/>
                    <a:lstStyle/>
                    <a:p>
                      <a:pPr algn="ct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年 份</a:t>
                      </a:r>
                    </a:p>
                  </a:txBody>
                  <a:tcPr anchor="ctr"/>
                </a:tc>
                <a:tc>
                  <a:txBody>
                    <a:bodyPr/>
                    <a:lstStyle/>
                    <a:p>
                      <a:pPr algn="ct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法     规</a:t>
                      </a:r>
                    </a:p>
                  </a:txBody>
                  <a:tcPr anchor="ctr"/>
                </a:tc>
                <a:extLst>
                  <a:ext uri="{0D108BD9-81ED-4DB2-BD59-A6C34878D82A}">
                    <a16:rowId xmlns:a16="http://schemas.microsoft.com/office/drawing/2014/main" val="10000"/>
                  </a:ext>
                </a:extLst>
              </a:tr>
              <a:tr h="452471">
                <a:tc>
                  <a:txBody>
                    <a:bodyPr/>
                    <a:lstStyle/>
                    <a:p>
                      <a:pPr algn="ctr" fontAlgn="ctr"/>
                      <a:r>
                        <a:rPr 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1990年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印刷、复印等行业复制国家秘密载体暂行管理办法</a:t>
                      </a:r>
                    </a:p>
                  </a:txBody>
                  <a:tcPr marL="9525" marR="9525" marT="9525" marB="0" anchor="ctr"/>
                </a:tc>
                <a:tc>
                  <a:txBody>
                    <a:bodyPr/>
                    <a:lstStyle/>
                    <a:p>
                      <a:pPr algn="ctr" fontAlgn="ctr"/>
                      <a:r>
                        <a:rPr 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2024年</a:t>
                      </a:r>
                      <a:endParaRPr lang="en-US"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just" fontAlgn="ct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中华人民共和国保守国家秘密法</a:t>
                      </a:r>
                    </a:p>
                  </a:txBody>
                  <a:tcPr marL="9525" marR="9525" marT="9525" marB="0" anchor="ctr"/>
                </a:tc>
                <a:extLst>
                  <a:ext uri="{0D108BD9-81ED-4DB2-BD59-A6C34878D82A}">
                    <a16:rowId xmlns:a16="http://schemas.microsoft.com/office/drawing/2014/main" val="10001"/>
                  </a:ext>
                </a:extLst>
              </a:tr>
              <a:tr h="452471">
                <a:tc>
                  <a:txBody>
                    <a:bodyPr/>
                    <a:lstStyle/>
                    <a:p>
                      <a:pPr algn="ctr" fontAlgn="ctr"/>
                      <a:r>
                        <a:rPr lang="en-US"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1990年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国家秘密保密期限的规定</a:t>
                      </a:r>
                    </a:p>
                  </a:txBody>
                  <a:tcPr marL="9525" marR="9525" marT="9525" marB="0" anchor="ctr"/>
                </a:tc>
                <a:tc>
                  <a:txBody>
                    <a:bodyPr/>
                    <a:lstStyle/>
                    <a:p>
                      <a:pPr algn="ctr" fontAlgn="ctr"/>
                      <a:r>
                        <a:rPr 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2024年</a:t>
                      </a:r>
                      <a:endParaRPr lang="en-US"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just" fontAlgn="ct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中华人民共和国保守国家秘密法实施条例</a:t>
                      </a:r>
                    </a:p>
                  </a:txBody>
                  <a:tcPr marL="9525" marR="9525" marT="9525" marB="0" anchor="ctr"/>
                </a:tc>
                <a:extLst>
                  <a:ext uri="{0D108BD9-81ED-4DB2-BD59-A6C34878D82A}">
                    <a16:rowId xmlns:a16="http://schemas.microsoft.com/office/drawing/2014/main" val="10002"/>
                  </a:ext>
                </a:extLst>
              </a:tr>
              <a:tr h="452471">
                <a:tc>
                  <a:txBody>
                    <a:bodyPr/>
                    <a:lstStyle/>
                    <a:p>
                      <a:pPr algn="ctr" fontAlgn="ctr"/>
                      <a:r>
                        <a:rPr lang="en-US"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1992年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国家秘密设备、产品的保密规定</a:t>
                      </a:r>
                    </a:p>
                  </a:txBody>
                  <a:tcPr marL="9525" marR="9525" marT="9525" marB="0" anchor="ctr"/>
                </a:tc>
                <a:tc>
                  <a:txBody>
                    <a:bodyPr/>
                    <a:lstStyle/>
                    <a:p>
                      <a:pPr algn="ctr" fontAlgn="ctr"/>
                      <a:r>
                        <a:rPr 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2014年</a:t>
                      </a:r>
                      <a:endParaRPr lang="en-US"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just" fontAlgn="ct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国家秘密定密管理暂行规定</a:t>
                      </a:r>
                    </a:p>
                  </a:txBody>
                  <a:tcPr marL="9525" marR="9525" marT="9525" marB="0" anchor="ctr"/>
                </a:tc>
                <a:extLst>
                  <a:ext uri="{0D108BD9-81ED-4DB2-BD59-A6C34878D82A}">
                    <a16:rowId xmlns:a16="http://schemas.microsoft.com/office/drawing/2014/main" val="10003"/>
                  </a:ext>
                </a:extLst>
              </a:tr>
              <a:tr h="452471">
                <a:tc>
                  <a:txBody>
                    <a:bodyPr/>
                    <a:lstStyle/>
                    <a:p>
                      <a:pPr algn="ctr" fontAlgn="ctr"/>
                      <a:r>
                        <a:rPr lang="en-US"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1993年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对外经济合作提供资料保密暂行规定</a:t>
                      </a:r>
                    </a:p>
                  </a:txBody>
                  <a:tcPr marL="9525" marR="9525" marT="9525" marB="0" anchor="ctr"/>
                </a:tc>
                <a:tc>
                  <a:txBody>
                    <a:bodyPr/>
                    <a:lstStyle/>
                    <a:p>
                      <a:pPr algn="ctr" fontAlgn="ctr"/>
                      <a:r>
                        <a:rPr 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2017年</a:t>
                      </a:r>
                      <a:endParaRPr lang="en-US"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just" fontAlgn="ct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泄密事件查处办法</a:t>
                      </a:r>
                    </a:p>
                  </a:txBody>
                  <a:tcPr marL="9525" marR="9525" marT="9525" marB="0" anchor="ctr"/>
                </a:tc>
                <a:extLst>
                  <a:ext uri="{0D108BD9-81ED-4DB2-BD59-A6C34878D82A}">
                    <a16:rowId xmlns:a16="http://schemas.microsoft.com/office/drawing/2014/main" val="10004"/>
                  </a:ext>
                </a:extLst>
              </a:tr>
              <a:tr h="452471">
                <a:tc>
                  <a:txBody>
                    <a:bodyPr/>
                    <a:lstStyle/>
                    <a:p>
                      <a:pPr algn="ctr" fontAlgn="ctr"/>
                      <a:r>
                        <a:rPr lang="en-US"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1995年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关于禁止邮寄或非法携运国家秘密文件、资料和其他物品出境的规定</a:t>
                      </a:r>
                    </a:p>
                  </a:txBody>
                  <a:tcPr marL="9525" marR="9525" marT="9525" marB="0" anchor="ctr"/>
                </a:tc>
                <a:tc>
                  <a:txBody>
                    <a:bodyPr/>
                    <a:lstStyle/>
                    <a:p>
                      <a:pPr algn="ctr" fontAlgn="ctr"/>
                      <a:r>
                        <a:rPr 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2017年</a:t>
                      </a:r>
                      <a:endParaRPr lang="en-US"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just" fontAlgn="ct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保密事项范围制定、修订和使用办法</a:t>
                      </a:r>
                    </a:p>
                  </a:txBody>
                  <a:tcPr marL="9525" marR="9525" marT="9525" marB="0" anchor="ctr"/>
                </a:tc>
                <a:extLst>
                  <a:ext uri="{0D108BD9-81ED-4DB2-BD59-A6C34878D82A}">
                    <a16:rowId xmlns:a16="http://schemas.microsoft.com/office/drawing/2014/main" val="10005"/>
                  </a:ext>
                </a:extLst>
              </a:tr>
              <a:tr h="452471">
                <a:tc>
                  <a:txBody>
                    <a:bodyPr/>
                    <a:lstStyle/>
                    <a:p>
                      <a:pPr algn="ctr" fontAlgn="ctr"/>
                      <a:r>
                        <a:rPr lang="en-US"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1998年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国家秘密技术出口审查规定</a:t>
                      </a:r>
                    </a:p>
                  </a:txBody>
                  <a:tcPr marL="9525" marR="9525" marT="9525" marB="0" anchor="ctr"/>
                </a:tc>
                <a:tc>
                  <a:txBody>
                    <a:bodyPr/>
                    <a:lstStyle/>
                    <a:p>
                      <a:pPr algn="ctr" fontAlgn="ctr"/>
                      <a:r>
                        <a:rPr lang="en-US" altLang="zh-CN"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年 </a:t>
                      </a:r>
                    </a:p>
                  </a:txBody>
                  <a:tcPr marL="9525" marR="9525" marT="9525"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en-US" altLang="zh-CN" sz="1600" b="1" i="0" u="none" strike="noStrike" kern="1200" dirty="0" err="1">
                          <a:solidFill>
                            <a:srgbClr val="000000"/>
                          </a:solidFill>
                          <a:effectLst/>
                          <a:latin typeface="Times New Roman" panose="02020603050405020304" pitchFamily="18" charset="0"/>
                          <a:ea typeface="微软雅黑" panose="020B0503020204020204" pitchFamily="34" charset="-122"/>
                          <a:cs typeface="+mn-cs"/>
                        </a:rPr>
                        <a:t>国家秘密解密暂行办法</a:t>
                      </a:r>
                    </a:p>
                  </a:txBody>
                  <a:tcPr marL="9525" marR="9525" marT="9525" marB="0" anchor="ctr"/>
                </a:tc>
                <a:extLst>
                  <a:ext uri="{0D108BD9-81ED-4DB2-BD59-A6C34878D82A}">
                    <a16:rowId xmlns:a16="http://schemas.microsoft.com/office/drawing/2014/main" val="10006"/>
                  </a:ext>
                </a:extLst>
              </a:tr>
              <a:tr h="452471">
                <a:tc>
                  <a:txBody>
                    <a:bodyPr/>
                    <a:lstStyle/>
                    <a:p>
                      <a:pPr algn="ctr" fontAlgn="ctr"/>
                      <a:r>
                        <a:rPr lang="en-US"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1998年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查处泄露国家秘密案件中密级鉴定工作的规定</a:t>
                      </a:r>
                    </a:p>
                  </a:txBody>
                  <a:tcPr marL="9525" marR="9525" marT="9525" marB="0" anchor="ctr"/>
                </a:tc>
                <a:tc>
                  <a:txBody>
                    <a:bodyPr/>
                    <a:lstStyle/>
                    <a:p>
                      <a:pPr algn="ctr" fontAlgn="ctr"/>
                      <a:r>
                        <a:rPr lang="en-US" altLang="zh-CN"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年 </a:t>
                      </a:r>
                    </a:p>
                  </a:txBody>
                  <a:tcPr marL="9525" marR="9525" marT="9525"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国家秘密载体印制资质管理办法</a:t>
                      </a:r>
                    </a:p>
                  </a:txBody>
                  <a:tcPr marL="9525" marR="9525" marT="9525" marB="0" anchor="ctr"/>
                </a:tc>
                <a:extLst>
                  <a:ext uri="{0D108BD9-81ED-4DB2-BD59-A6C34878D82A}">
                    <a16:rowId xmlns:a16="http://schemas.microsoft.com/office/drawing/2014/main" val="10007"/>
                  </a:ext>
                </a:extLst>
              </a:tr>
              <a:tr h="452471">
                <a:tc>
                  <a:txBody>
                    <a:bodyPr/>
                    <a:lstStyle/>
                    <a:p>
                      <a:pPr algn="ctr" fontAlgn="ctr"/>
                      <a:r>
                        <a:rPr lang="en-US" sz="2000" b="1"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2000年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关于国家秘密载体保密管理的规定</a:t>
                      </a:r>
                    </a:p>
                  </a:txBody>
                  <a:tcPr marL="9525" marR="9525" marT="9525" marB="0" anchor="ctr"/>
                </a:tc>
                <a:tc>
                  <a:txBody>
                    <a:bodyPr/>
                    <a:lstStyle/>
                    <a:p>
                      <a:pPr algn="ctr" fontAlgn="ctr"/>
                      <a:r>
                        <a:rPr lang="en-US" altLang="zh-CN"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年 </a:t>
                      </a:r>
                    </a:p>
                  </a:txBody>
                  <a:tcPr marL="9525" marR="9525" marT="9525"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涉密信息系统集成资质管理办法</a:t>
                      </a:r>
                    </a:p>
                  </a:txBody>
                  <a:tcPr marL="9525" marR="9525" marT="9525" marB="0" anchor="ctr"/>
                </a:tc>
                <a:extLst>
                  <a:ext uri="{0D108BD9-81ED-4DB2-BD59-A6C34878D82A}">
                    <a16:rowId xmlns:a16="http://schemas.microsoft.com/office/drawing/2014/main" val="10008"/>
                  </a:ext>
                </a:extLst>
              </a:tr>
              <a:tr h="452471">
                <a:tc>
                  <a:txBody>
                    <a:bodyPr/>
                    <a:lstStyle/>
                    <a:p>
                      <a:pPr algn="ctr" fontAlgn="ctr"/>
                      <a:r>
                        <a:rPr lang="en-US" sz="20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2000年</a:t>
                      </a:r>
                    </a:p>
                  </a:txBody>
                  <a:tcPr marL="9525" marR="9525" marT="9525" marB="0" anchor="ctr"/>
                </a:tc>
                <a:tc>
                  <a:txBody>
                    <a:bodyPr/>
                    <a:lstStyle/>
                    <a:p>
                      <a:pPr algn="just" fontAlgn="ctr"/>
                      <a:r>
                        <a:rPr lang="zh-CN" sz="1600" b="1" i="0" u="none" strike="noStrike" dirty="0">
                          <a:solidFill>
                            <a:srgbClr val="000000"/>
                          </a:solidFill>
                          <a:effectLst/>
                          <a:latin typeface="Times New Roman" panose="02020603050405020304" pitchFamily="18" charset="0"/>
                          <a:ea typeface="微软雅黑" panose="020B0503020204020204" pitchFamily="34" charset="-122"/>
                        </a:rPr>
                        <a:t>计算机信息系统国际联网保密管理规定</a:t>
                      </a:r>
                    </a:p>
                  </a:txBody>
                  <a:tcPr marL="9525" marR="9525" marT="9525" marB="0" anchor="ctr"/>
                </a:tc>
                <a:tc>
                  <a:txBody>
                    <a:bodyPr/>
                    <a:lstStyle/>
                    <a:p>
                      <a:pPr algn="ctr" fontAlgn="ctr"/>
                      <a:r>
                        <a:rPr 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2021年</a:t>
                      </a:r>
                      <a:endParaRPr lang="en-US"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just" fontAlgn="ct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国家秘密鉴定工作规定</a:t>
                      </a:r>
                    </a:p>
                  </a:txBody>
                  <a:tcPr marL="9525" marR="9525" marT="9525" marB="0" anchor="ctr"/>
                </a:tc>
                <a:extLst>
                  <a:ext uri="{0D108BD9-81ED-4DB2-BD59-A6C34878D82A}">
                    <a16:rowId xmlns:a16="http://schemas.microsoft.com/office/drawing/2014/main" val="10009"/>
                  </a:ext>
                </a:extLst>
              </a:tr>
              <a:tr h="452471">
                <a:tc>
                  <a:txBody>
                    <a:bodyPr/>
                    <a:lstStyle/>
                    <a:p>
                      <a:pPr algn="ctr" fontAlgn="ctr"/>
                      <a:r>
                        <a:rPr 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2001年</a:t>
                      </a:r>
                      <a:endParaRPr lang="en-US"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tc>
                <a:tc>
                  <a:txBody>
                    <a:bodyPr/>
                    <a:lstStyle/>
                    <a:p>
                      <a:pPr algn="just" fontAlgn="ct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秘密载体销毁管理规定</a:t>
                      </a:r>
                    </a:p>
                  </a:txBody>
                  <a:tcPr marL="9525" marR="9525" marT="9525" marB="0" anchor="ctr"/>
                </a:tc>
                <a:tc>
                  <a:txBody>
                    <a:bodyPr/>
                    <a:lstStyle/>
                    <a:p>
                      <a:pPr algn="ctr" fontAlgn="ctr"/>
                      <a:r>
                        <a:rPr lang="en-US" altLang="zh-CN"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2023</a:t>
                      </a:r>
                      <a:r>
                        <a:rPr lang="zh-CN" altLang="en-US" sz="2000" b="1" i="0" u="none" strike="noStrike"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年 </a:t>
                      </a:r>
                    </a:p>
                  </a:txBody>
                  <a:tcPr marL="9525" marR="9525" marT="9525"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zh-CN" altLang="en-US" sz="1600" b="1" i="0" u="none" strike="noStrike" kern="1200" dirty="0">
                          <a:solidFill>
                            <a:srgbClr val="000000"/>
                          </a:solidFill>
                          <a:effectLst/>
                          <a:latin typeface="Times New Roman" panose="02020603050405020304" pitchFamily="18" charset="0"/>
                          <a:ea typeface="微软雅黑" panose="020B0503020204020204" pitchFamily="34" charset="-122"/>
                          <a:cs typeface="+mn-cs"/>
                        </a:rPr>
                        <a:t>派生国家秘密定密管理暂行办法</a:t>
                      </a:r>
                    </a:p>
                  </a:txBody>
                  <a:tcPr marL="9525" marR="9525" marT="9525" marB="0" anchor="ctr"/>
                </a:tc>
                <a:extLst>
                  <a:ext uri="{0D108BD9-81ED-4DB2-BD59-A6C34878D82A}">
                    <a16:rowId xmlns:a16="http://schemas.microsoft.com/office/drawing/2014/main" val="10010"/>
                  </a:ext>
                </a:extLst>
              </a:tr>
            </a:tbl>
          </a:graphicData>
        </a:graphic>
      </p:graphicFrame>
      <p:sp>
        <p:nvSpPr>
          <p:cNvPr id="2" name="标题 1"/>
          <p:cNvSpPr txBox="1"/>
          <p:nvPr/>
        </p:nvSpPr>
        <p:spPr>
          <a:xfrm>
            <a:off x="0" y="864167"/>
            <a:ext cx="12421772" cy="5429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srgbClr val="FF0000"/>
                </a:solidFill>
                <a:latin typeface="Times New Roman" panose="02020603050405020304" pitchFamily="18" charset="0"/>
                <a:ea typeface="微软雅黑" panose="020B0503020204020204" pitchFamily="34" charset="-122"/>
                <a:cs typeface="黑体" panose="02010609060101010101" pitchFamily="49" charset="-122"/>
                <a:sym typeface="+mn-ea"/>
              </a:rPr>
              <a:t>新中国保密法</a:t>
            </a:r>
            <a:endParaRPr lang="en-US" altLang="zh-CN" sz="2800" b="1" dirty="0">
              <a:latin typeface="Times New Roman" panose="02020603050405020304" pitchFamily="18" charset="0"/>
              <a:ea typeface="微软雅黑" panose="020B0503020204020204" pitchFamily="34" charset="-122"/>
              <a:cs typeface="黑体" panose="02010609060101010101" pitchFamily="49" charset="-122"/>
              <a:sym typeface="+mn-ea"/>
            </a:endParaRPr>
          </a:p>
          <a:p>
            <a:endParaRPr lang="en-US" altLang="zh-CN" sz="2800" b="1" dirty="0">
              <a:latin typeface="Times New Roman" panose="02020603050405020304" pitchFamily="18"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64" y="1186230"/>
            <a:ext cx="12379574" cy="5671770"/>
          </a:xfrm>
        </p:spPr>
        <p:txBody>
          <a:bodyPr>
            <a:normAutofit/>
          </a:bodyPr>
          <a:lstStyle/>
          <a:p>
            <a:pPr marL="0" indent="0">
              <a:lnSpc>
                <a:spcPct val="150000"/>
              </a:lnSpc>
              <a:spcBef>
                <a:spcPts val="0"/>
              </a:spcBef>
              <a:buNone/>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国家保密局培训教材编写组，保密工作概论，金城出版社，</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2013.6</a:t>
            </a:r>
          </a:p>
          <a:p>
            <a:pPr marL="0" indent="0">
              <a:lnSpc>
                <a:spcPct val="150000"/>
              </a:lnSpc>
              <a:spcBef>
                <a:spcPts val="0"/>
              </a:spcBef>
              <a:buNone/>
            </a:pPr>
            <a:r>
              <a:rPr lang="en-US" altLang="zh-CN" sz="27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7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封化民，保密管理概论，金城出版社，</a:t>
            </a:r>
            <a:r>
              <a:rPr lang="en-US" altLang="zh-CN" sz="27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2014.3</a:t>
            </a:r>
          </a:p>
          <a:p>
            <a:pPr marL="0" indent="0">
              <a:lnSpc>
                <a:spcPct val="150000"/>
              </a:lnSpc>
              <a:spcBef>
                <a:spcPts val="0"/>
              </a:spcBef>
              <a:buNone/>
            </a:pPr>
            <a:r>
              <a:rPr lang="en-US" altLang="zh-CN"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虞培林，王卫明，保密法学</a:t>
            </a:r>
            <a:r>
              <a:rPr lang="en-US" altLang="zh-CN"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理论实务案例，中国政法大学出版社，</a:t>
            </a:r>
            <a:r>
              <a:rPr lang="en-US" altLang="zh-CN"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2011.8</a:t>
            </a:r>
          </a:p>
          <a:p>
            <a:pPr marL="0" indent="0">
              <a:lnSpc>
                <a:spcPct val="150000"/>
              </a:lnSpc>
              <a:spcBef>
                <a:spcPts val="0"/>
              </a:spcBef>
              <a:buNone/>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夏勇，保密法学教程，金城出版社，</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2013.12</a:t>
            </a:r>
          </a:p>
          <a:p>
            <a:pPr marL="0" indent="0">
              <a:lnSpc>
                <a:spcPct val="150000"/>
              </a:lnSpc>
              <a:spcBef>
                <a:spcPts val="0"/>
              </a:spcBef>
              <a:buNone/>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李伟国，当代中国保密法治研究：国家秘密核定正当性与合理性的视角，金</a:t>
            </a:r>
            <a:endPar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城出版社，</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2020.6</a:t>
            </a:r>
          </a:p>
          <a:p>
            <a:pPr marL="0" indent="0">
              <a:lnSpc>
                <a:spcPct val="150000"/>
              </a:lnSpc>
              <a:spcBef>
                <a:spcPts val="0"/>
              </a:spcBef>
              <a:buNone/>
            </a:pP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张群，西方保密法制札记，金城出版社，</a:t>
            </a:r>
            <a:r>
              <a:rPr lang="en-US" altLang="zh-CN" sz="2700" b="1" dirty="0">
                <a:latin typeface="Times New Roman" panose="02020603050405020304" pitchFamily="18" charset="0"/>
                <a:ea typeface="微软雅黑" panose="020B0503020204020204" pitchFamily="34" charset="-122"/>
                <a:cs typeface="Times New Roman" panose="02020603050405020304" pitchFamily="18" charset="0"/>
              </a:rPr>
              <a:t>2018.1</a:t>
            </a:r>
          </a:p>
          <a:p>
            <a:pPr marL="0" indent="0">
              <a:lnSpc>
                <a:spcPct val="150000"/>
              </a:lnSpc>
              <a:spcBef>
                <a:spcPts val="0"/>
              </a:spcBef>
              <a:buNone/>
            </a:pP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27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两次考察报告各占比</a:t>
            </a:r>
            <a:r>
              <a:rPr lang="en-US" altLang="zh-CN"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，出勤占</a:t>
            </a:r>
            <a:r>
              <a:rPr lang="en-US" altLang="zh-CN"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，期末闭卷考试占</a:t>
            </a:r>
            <a:r>
              <a:rPr lang="en-US" altLang="zh-CN" sz="2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977062"/>
            <a:ext cx="11802794" cy="506425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世界上只有少数国家</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地区有专门的保密法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英国、俄罗斯、乌克兰、泰国、中国、台湾</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1889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年，英  国，</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公务秘密法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1988</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年，中  国，</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保守国家秘密法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1993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年，俄罗斯，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俄罗斯联邦国家保密法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1999</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年，乌克兰，</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乌克兰国家秘密法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a:lnSpc>
                <a:spcPct val="10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2003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年，台  湾，</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国家机密”保护法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其他国家多没有一部专门的保守国家秘密法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保密规定分布在具体的专项保密法律法规中</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985" y="2470245"/>
            <a:ext cx="10515600" cy="1187355"/>
          </a:xfrm>
        </p:spPr>
        <p:txBody>
          <a:bodyPr>
            <a:normAutofit/>
          </a:bodyPr>
          <a:lstStyle/>
          <a:p>
            <a:pPr marL="0" indent="0" algn="ctr">
              <a:lnSpc>
                <a:spcPct val="150000"/>
              </a:lnSpc>
              <a:spcBef>
                <a:spcPts val="0"/>
              </a:spcBef>
              <a:buNone/>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概念：法律、保密法；</a:t>
            </a:r>
            <a:r>
              <a:rPr lang="zh-CN" altLang="en-US" sz="4000" b="1" dirty="0">
                <a:highlight>
                  <a:srgbClr val="00FFFF"/>
                </a:highlight>
                <a:latin typeface="微软雅黑" panose="020B0503020204020204" pitchFamily="34" charset="-122"/>
                <a:ea typeface="微软雅黑" panose="020B0503020204020204" pitchFamily="34" charset="-122"/>
                <a:cs typeface="Times New Roman" panose="02020603050405020304" pitchFamily="18" charset="0"/>
              </a:rPr>
              <a:t>法学</a:t>
            </a: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、保密法学</a:t>
            </a:r>
            <a:endParaRPr lang="en-US" altLang="zh-CN"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7631" y="2520928"/>
            <a:ext cx="10159999" cy="829945"/>
          </a:xfrm>
          <a:prstGeom prst="rect">
            <a:avLst/>
          </a:prstGeom>
          <a:noFill/>
        </p:spPr>
        <p:txBody>
          <a:bodyPr wrap="square">
            <a:spAutoFit/>
          </a:bodyPr>
          <a:lstStyle/>
          <a:p>
            <a:pPr algn="ctr"/>
            <a:r>
              <a:rPr lang="zh-CN" sz="4800" b="1" dirty="0">
                <a:solidFill>
                  <a:srgbClr val="FF0000"/>
                </a:solidFill>
                <a:latin typeface="黑体" panose="02010609060101010101" pitchFamily="49" charset="-122"/>
                <a:ea typeface="黑体" panose="02010609060101010101" pitchFamily="49" charset="-122"/>
              </a:rPr>
              <a:t>法学派别</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3222998"/>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一个</a:t>
            </a:r>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人探险队在一个山洞里考察时，山石突然崩塌，堵住了洞口。</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探险队用手机向外界联系，地质学家和生物学家马上赶来。</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经测算，地质学家告诉被困人员，打开洞口需要</a:t>
            </a:r>
            <a:r>
              <a:rPr lang="en-US" altLang="zh-CN" sz="2800" b="1" dirty="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天时间。</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被困人员又问洞外的生物学家，说他们没带任何食物，能活多少天</a:t>
            </a:r>
            <a:r>
              <a:rPr lang="en-US" altLang="zh-CN" sz="2800" b="1" dirty="0">
                <a:latin typeface="微软雅黑" panose="020B0503020204020204" pitchFamily="34" charset="-122"/>
                <a:ea typeface="微软雅黑" panose="020B0503020204020204" pitchFamily="34" charset="-122"/>
              </a:rPr>
              <a:t>?</a:t>
            </a:r>
          </a:p>
          <a:p>
            <a:pPr>
              <a:lnSpc>
                <a:spcPct val="150000"/>
              </a:lnSpc>
            </a:pPr>
            <a:r>
              <a:rPr lang="zh-CN" altLang="en-US" sz="2800" b="1" dirty="0">
                <a:latin typeface="微软雅黑" panose="020B0503020204020204" pitchFamily="34" charset="-122"/>
                <a:ea typeface="微软雅黑" panose="020B0503020204020204" pitchFamily="34" charset="-122"/>
              </a:rPr>
              <a:t>生物学家回答说，最多</a:t>
            </a:r>
            <a:r>
              <a:rPr lang="en-US" altLang="zh-CN" sz="2800" b="1" dirty="0">
                <a:latin typeface="微软雅黑" panose="020B0503020204020204" pitchFamily="34" charset="-122"/>
                <a:ea typeface="微软雅黑" panose="020B0503020204020204" pitchFamily="34" charset="-122"/>
              </a:rPr>
              <a:t>7</a:t>
            </a:r>
            <a:r>
              <a:rPr lang="zh-CN" altLang="en-US" sz="2800" b="1" dirty="0">
                <a:latin typeface="微软雅黑" panose="020B0503020204020204" pitchFamily="34" charset="-122"/>
                <a:ea typeface="微软雅黑" panose="020B0503020204020204" pitchFamily="34" charset="-122"/>
              </a:rPr>
              <a:t>天。</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2576667"/>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洞里的人又问，</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如果杀死其中的一个人其他</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个人吃死者的肉，能够活到洞口被打开吗</a:t>
            </a:r>
            <a:r>
              <a:rPr lang="en-US" altLang="zh-CN" sz="2800" b="1" dirty="0">
                <a:latin typeface="微软雅黑" panose="020B0503020204020204" pitchFamily="34" charset="-122"/>
                <a:ea typeface="微软雅黑" panose="020B0503020204020204" pitchFamily="34" charset="-122"/>
              </a:rPr>
              <a:t>?</a:t>
            </a:r>
          </a:p>
          <a:p>
            <a:pPr>
              <a:lnSpc>
                <a:spcPct val="150000"/>
              </a:lnSpc>
            </a:pPr>
            <a:r>
              <a:rPr lang="zh-CN" altLang="en-US" sz="2800" b="1" dirty="0">
                <a:latin typeface="微软雅黑" panose="020B0503020204020204" pitchFamily="34" charset="-122"/>
                <a:ea typeface="微软雅黑" panose="020B0503020204020204" pitchFamily="34" charset="-122"/>
              </a:rPr>
              <a:t>生物学家极不情愿地说“能”。</a:t>
            </a:r>
          </a:p>
          <a:p>
            <a:pPr>
              <a:lnSpc>
                <a:spcPct val="150000"/>
              </a:lnSpc>
            </a:pPr>
            <a:r>
              <a:rPr lang="zh-CN" altLang="en-US" sz="2800" b="1" dirty="0">
                <a:latin typeface="微软雅黑" panose="020B0503020204020204" pitchFamily="34" charset="-122"/>
                <a:ea typeface="微软雅黑" panose="020B0503020204020204" pitchFamily="34" charset="-122"/>
              </a:rPr>
              <a:t>这以后，洞里面的人就再也没有和外面的人联系。</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2576667"/>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到第 </a:t>
            </a:r>
            <a:r>
              <a:rPr lang="en-US" altLang="zh-CN" sz="2800" b="1" dirty="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天，洞口被打开了，</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有</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个人还活着，</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原来，这</a:t>
            </a:r>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个人在洞里进行了抓阄，</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个幸运者将抽到那个死签的人杀死并把他的肉给吃了。</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1955215"/>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这</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个人身体恢复后，</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被送上了法庭，</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几个不同派别的法官展开了激烈的争论。</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2576667"/>
          </a:xfrm>
          <a:prstGeom prst="rect">
            <a:avLst/>
          </a:prstGeom>
          <a:noFill/>
        </p:spPr>
        <p:txBody>
          <a:bodyPr wrap="squar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AA</a:t>
            </a:r>
            <a:r>
              <a:rPr lang="zh-CN" altLang="en-US" sz="2800" b="1" dirty="0">
                <a:latin typeface="微软雅黑" panose="020B0503020204020204" pitchFamily="34" charset="-122"/>
                <a:ea typeface="微软雅黑" panose="020B0503020204020204" pitchFamily="34" charset="-122"/>
              </a:rPr>
              <a:t>法学派的法官认为，</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探险人员被困在山洞里，与外界隔绝，不应该再适用人类社会的法律，</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而应该根据自然界物竞天择、适者生存的法则，</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也就是说他们吃掉同伴和我们平时吃掉其他动物一样，不应该问罪。</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1955215"/>
          </a:xfrm>
          <a:prstGeom prst="rect">
            <a:avLst/>
          </a:prstGeom>
          <a:noFill/>
        </p:spPr>
        <p:txBody>
          <a:bodyPr wrap="squar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BB</a:t>
            </a:r>
            <a:r>
              <a:rPr lang="zh-CN" altLang="en-US" sz="2800" b="1" dirty="0">
                <a:latin typeface="微软雅黑" panose="020B0503020204020204" pitchFamily="34" charset="-122"/>
                <a:ea typeface="微软雅黑" panose="020B0503020204020204" pitchFamily="34" charset="-122"/>
              </a:rPr>
              <a:t>法学派的法官认为，</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司法应严格遵循法律条文，不应有特例，</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只要是故意杀人，就应该问罪。</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1955215"/>
          </a:xfrm>
          <a:prstGeom prst="rect">
            <a:avLst/>
          </a:prstGeom>
          <a:noFill/>
        </p:spPr>
        <p:txBody>
          <a:bodyPr wrap="squar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CC</a:t>
            </a:r>
            <a:r>
              <a:rPr lang="zh-CN" altLang="en-US" sz="2800" b="1" dirty="0">
                <a:latin typeface="微软雅黑" panose="020B0503020204020204" pitchFamily="34" charset="-122"/>
                <a:ea typeface="微软雅黑" panose="020B0503020204020204" pitchFamily="34" charset="-122"/>
              </a:rPr>
              <a:t>法学派的法官则认为，</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这个案子应该听听社会民众的意见，</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不妨搞一个民意调查，看看大多数人的意见是怎样的。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1848167"/>
            <a:ext cx="10515600" cy="1325563"/>
          </a:xfrm>
        </p:spPr>
        <p:txBody>
          <a:bodyPr>
            <a:normAutofit/>
          </a:bodyPr>
          <a:lstStyle/>
          <a:p>
            <a:pPr algn="ctr"/>
            <a:r>
              <a:rPr lang="zh-CN" altLang="en-US" sz="8000" b="1" dirty="0">
                <a:solidFill>
                  <a:srgbClr val="FF0000"/>
                </a:solidFill>
                <a:latin typeface="微软雅黑" panose="020B0503020204020204" pitchFamily="34" charset="-122"/>
                <a:ea typeface="微软雅黑" panose="020B0503020204020204" pitchFamily="34" charset="-122"/>
              </a:rPr>
              <a:t>保密法学理论与实践</a:t>
            </a:r>
          </a:p>
        </p:txBody>
      </p:sp>
      <p:sp>
        <p:nvSpPr>
          <p:cNvPr id="2" name="内容占位符 2"/>
          <p:cNvSpPr>
            <a:spLocks noGrp="1"/>
          </p:cNvSpPr>
          <p:nvPr>
            <p:ph idx="1"/>
          </p:nvPr>
        </p:nvSpPr>
        <p:spPr>
          <a:xfrm>
            <a:off x="918210" y="3481706"/>
            <a:ext cx="10515600" cy="2422134"/>
          </a:xfrm>
        </p:spPr>
        <p:txBody>
          <a:bodyPr>
            <a:normAutofit/>
          </a:bodyPr>
          <a:lstStyle/>
          <a:p>
            <a:pPr marL="0" indent="0" algn="ctr">
              <a:lnSpc>
                <a:spcPct val="200000"/>
              </a:lnSpc>
              <a:spcBef>
                <a:spcPts val="0"/>
              </a:spcBef>
              <a:buNone/>
            </a:pPr>
            <a:r>
              <a:rPr lang="zh-CN" altLang="en-US" sz="3600" b="1" dirty="0">
                <a:latin typeface="微软雅黑" panose="020B0503020204020204" pitchFamily="34" charset="-122"/>
                <a:ea typeface="微软雅黑" panose="020B0503020204020204" pitchFamily="34" charset="-122"/>
              </a:rPr>
              <a:t>理论、实践、法律、法学</a:t>
            </a:r>
            <a:endParaRPr lang="en-US" altLang="zh-CN" sz="3600" b="1" dirty="0">
              <a:latin typeface="微软雅黑" panose="020B0503020204020204" pitchFamily="34" charset="-122"/>
              <a:ea typeface="微软雅黑" panose="020B0503020204020204" pitchFamily="34" charset="-122"/>
            </a:endParaRPr>
          </a:p>
          <a:p>
            <a:pPr marL="0" indent="0" algn="ctr">
              <a:lnSpc>
                <a:spcPct val="200000"/>
              </a:lnSpc>
              <a:spcBef>
                <a:spcPts val="0"/>
              </a:spcBef>
              <a:buNone/>
            </a:pPr>
            <a:r>
              <a:rPr lang="zh-CN" altLang="en-US" sz="3600" b="1" dirty="0">
                <a:latin typeface="微软雅黑" panose="020B0503020204020204" pitchFamily="34" charset="-122"/>
                <a:ea typeface="微软雅黑" panose="020B0503020204020204" pitchFamily="34" charset="-122"/>
              </a:rPr>
              <a:t>秘密、国家秘密、保守国家秘密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82782421"/>
              </p:ext>
            </p:extLst>
          </p:nvPr>
        </p:nvGraphicFramePr>
        <p:xfrm>
          <a:off x="168813" y="1023025"/>
          <a:ext cx="11744178" cy="3434862"/>
        </p:xfrm>
        <a:graphic>
          <a:graphicData uri="http://schemas.openxmlformats.org/drawingml/2006/table">
            <a:tbl>
              <a:tblPr firstRow="1" bandRow="1">
                <a:tableStyleId>{5C22544A-7EE6-4342-B048-85BDC9FD1C3A}</a:tableStyleId>
              </a:tblPr>
              <a:tblGrid>
                <a:gridCol w="3914726">
                  <a:extLst>
                    <a:ext uri="{9D8B030D-6E8A-4147-A177-3AD203B41FA5}">
                      <a16:colId xmlns:a16="http://schemas.microsoft.com/office/drawing/2014/main" val="20000"/>
                    </a:ext>
                  </a:extLst>
                </a:gridCol>
                <a:gridCol w="3914726">
                  <a:extLst>
                    <a:ext uri="{9D8B030D-6E8A-4147-A177-3AD203B41FA5}">
                      <a16:colId xmlns:a16="http://schemas.microsoft.com/office/drawing/2014/main" val="20001"/>
                    </a:ext>
                  </a:extLst>
                </a:gridCol>
                <a:gridCol w="3914726">
                  <a:extLst>
                    <a:ext uri="{9D8B030D-6E8A-4147-A177-3AD203B41FA5}">
                      <a16:colId xmlns:a16="http://schemas.microsoft.com/office/drawing/2014/main" val="20002"/>
                    </a:ext>
                  </a:extLst>
                </a:gridCol>
              </a:tblGrid>
              <a:tr h="829994">
                <a:tc gridSpan="3">
                  <a:txBody>
                    <a:bodyPr/>
                    <a:lstStyle/>
                    <a:p>
                      <a:pPr algn="ctr"/>
                      <a:r>
                        <a:rPr lang="zh-CN" altLang="en-US" sz="2800" b="1" dirty="0">
                          <a:latin typeface="微软雅黑" panose="020B0503020204020204" pitchFamily="34" charset="-122"/>
                          <a:ea typeface="微软雅黑" panose="020B0503020204020204" pitchFamily="34" charset="-122"/>
                        </a:rPr>
                        <a:t>法学派别的区分</a:t>
                      </a:r>
                    </a:p>
                  </a:txBody>
                  <a:tcPr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829994">
                <a:tc>
                  <a:txBody>
                    <a:bodyPr/>
                    <a:lstStyle/>
                    <a:p>
                      <a:pPr algn="ctr"/>
                      <a:r>
                        <a:rPr lang="en-US" altLang="zh-CN" sz="2800" b="1" dirty="0">
                          <a:latin typeface="微软雅黑" panose="020B0503020204020204" pitchFamily="34" charset="-122"/>
                          <a:ea typeface="微软雅黑" panose="020B0503020204020204" pitchFamily="34" charset="-122"/>
                        </a:rPr>
                        <a:t>AA</a:t>
                      </a:r>
                      <a:r>
                        <a:rPr lang="zh-CN" altLang="en-US" sz="2800" b="1" dirty="0">
                          <a:latin typeface="微软雅黑" panose="020B0503020204020204" pitchFamily="34" charset="-122"/>
                          <a:ea typeface="微软雅黑" panose="020B0503020204020204" pitchFamily="34" charset="-122"/>
                        </a:rPr>
                        <a:t>不适用法律，根据自然界生存法则</a:t>
                      </a:r>
                    </a:p>
                  </a:txBody>
                  <a:tcPr anchor="ctr"/>
                </a:tc>
                <a:tc>
                  <a:txBody>
                    <a:bodyPr/>
                    <a:lstStyle/>
                    <a:p>
                      <a:pPr algn="ctr"/>
                      <a:r>
                        <a:rPr lang="en-US" altLang="zh-CN" sz="2800" b="1" dirty="0">
                          <a:latin typeface="微软雅黑" panose="020B0503020204020204" pitchFamily="34" charset="-122"/>
                          <a:ea typeface="微软雅黑" panose="020B0503020204020204" pitchFamily="34" charset="-122"/>
                        </a:rPr>
                        <a:t>BB</a:t>
                      </a:r>
                      <a:r>
                        <a:rPr lang="zh-CN" altLang="en-US" sz="2800" b="1" dirty="0">
                          <a:latin typeface="微软雅黑" panose="020B0503020204020204" pitchFamily="34" charset="-122"/>
                          <a:ea typeface="微软雅黑" panose="020B0503020204020204" pitchFamily="34" charset="-122"/>
                        </a:rPr>
                        <a:t>严格遵循法律，没有特例，故意杀人问罪</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a:latin typeface="微软雅黑" panose="020B0503020204020204" pitchFamily="34" charset="-122"/>
                          <a:ea typeface="微软雅黑" panose="020B0503020204020204" pitchFamily="34" charset="-122"/>
                        </a:rPr>
                        <a:t>CC</a:t>
                      </a:r>
                      <a:r>
                        <a:rPr lang="zh-CN" altLang="en-US" sz="2800" b="1">
                          <a:latin typeface="微软雅黑" panose="020B0503020204020204" pitchFamily="34" charset="-122"/>
                          <a:ea typeface="微软雅黑" panose="020B0503020204020204" pitchFamily="34" charset="-122"/>
                        </a:rPr>
                        <a:t>搞</a:t>
                      </a:r>
                      <a:r>
                        <a:rPr lang="zh-CN" altLang="en-US" sz="2800" b="1" dirty="0">
                          <a:latin typeface="微软雅黑" panose="020B0503020204020204" pitchFamily="34" charset="-122"/>
                          <a:ea typeface="微软雅黑" panose="020B0503020204020204" pitchFamily="34" charset="-122"/>
                        </a:rPr>
                        <a:t>民意调查，听取社会民众的意见</a:t>
                      </a:r>
                    </a:p>
                  </a:txBody>
                  <a:tcPr anchor="ctr"/>
                </a:tc>
                <a:extLst>
                  <a:ext uri="{0D108BD9-81ED-4DB2-BD59-A6C34878D82A}">
                    <a16:rowId xmlns:a16="http://schemas.microsoft.com/office/drawing/2014/main" val="10001"/>
                  </a:ext>
                </a:extLst>
              </a:tr>
              <a:tr h="829994">
                <a:tc gridSpan="3">
                  <a:txBody>
                    <a:bodyPr/>
                    <a:lstStyle/>
                    <a:p>
                      <a:pPr algn="ctr"/>
                      <a:endParaRPr lang="zh-CN" altLang="en-US" sz="2800" b="1" dirty="0">
                        <a:solidFill>
                          <a:srgbClr val="FF0000"/>
                        </a:solidFill>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2"/>
                  </a:ext>
                </a:extLst>
              </a:tr>
              <a:tr h="82999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a:latin typeface="微软雅黑" panose="020B0503020204020204" pitchFamily="34" charset="-122"/>
                          <a:ea typeface="微软雅黑" panose="020B0503020204020204" pitchFamily="34" charset="-122"/>
                        </a:rPr>
                        <a:t>分析法学派</a:t>
                      </a:r>
                    </a:p>
                  </a:txBody>
                  <a:tcPr anchor="ctr"/>
                </a:tc>
                <a:tc>
                  <a:txBody>
                    <a:bodyPr/>
                    <a:lstStyle/>
                    <a:p>
                      <a:pPr algn="ctr"/>
                      <a:r>
                        <a:rPr lang="zh-CN" altLang="en-US" sz="2800" b="1" dirty="0">
                          <a:latin typeface="微软雅黑" panose="020B0503020204020204" pitchFamily="34" charset="-122"/>
                          <a:ea typeface="微软雅黑" panose="020B0503020204020204" pitchFamily="34" charset="-122"/>
                        </a:rPr>
                        <a:t>社会法学派</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a:latin typeface="微软雅黑" panose="020B0503020204020204" pitchFamily="34" charset="-122"/>
                          <a:ea typeface="微软雅黑" panose="020B0503020204020204" pitchFamily="34" charset="-122"/>
                        </a:rPr>
                        <a:t>自然法学派</a:t>
                      </a:r>
                    </a:p>
                  </a:txBody>
                  <a:tcPr anchor="ctr"/>
                </a:tc>
                <a:extLst>
                  <a:ext uri="{0D108BD9-81ED-4DB2-BD59-A6C34878D82A}">
                    <a16:rowId xmlns:a16="http://schemas.microsoft.com/office/drawing/2014/main" val="10003"/>
                  </a:ext>
                </a:extLst>
              </a:tr>
            </a:tbl>
          </a:graphicData>
        </a:graphic>
      </p:graphicFrame>
      <p:cxnSp>
        <p:nvCxnSpPr>
          <p:cNvPr id="4" name="直接箭头连接符 3"/>
          <p:cNvCxnSpPr/>
          <p:nvPr/>
        </p:nvCxnSpPr>
        <p:spPr>
          <a:xfrm>
            <a:off x="2581154" y="2835799"/>
            <a:ext cx="7234178" cy="706056"/>
          </a:xfrm>
          <a:prstGeom prst="straightConnector1">
            <a:avLst/>
          </a:prstGeom>
          <a:ln w="825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376668" y="2835799"/>
            <a:ext cx="3456972" cy="706056"/>
          </a:xfrm>
          <a:prstGeom prst="straightConnector1">
            <a:avLst/>
          </a:prstGeom>
          <a:ln w="825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6647726" y="2835799"/>
            <a:ext cx="3456972" cy="706056"/>
          </a:xfrm>
          <a:prstGeom prst="straightConnector1">
            <a:avLst/>
          </a:prstGeom>
          <a:ln w="82550">
            <a:solidFill>
              <a:srgbClr val="00CC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87478" y="2997845"/>
            <a:ext cx="3692324" cy="800219"/>
          </a:xfrm>
          <a:prstGeom prst="rect">
            <a:avLst/>
          </a:prstGeom>
          <a:noFill/>
        </p:spPr>
        <p:txBody>
          <a:bodyPr wrap="square" rtlCol="0">
            <a:spAutoFit/>
          </a:bodyPr>
          <a:lstStyle/>
          <a:p>
            <a:r>
              <a:rPr lang="zh-CN" altLang="en-US" sz="2800" b="1" dirty="0">
                <a:solidFill>
                  <a:srgbClr val="FF0000"/>
                </a:solidFill>
                <a:latin typeface="黑体" panose="02010609060101010101" pitchFamily="49" charset="-122"/>
                <a:ea typeface="黑体" panose="02010609060101010101" pitchFamily="49" charset="-122"/>
              </a:rPr>
              <a:t>？？？如何对应？？？</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9828" y="1817501"/>
            <a:ext cx="11633981" cy="3222998"/>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西方法学的滥觞可以追溯到</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古希腊、古罗马时期，</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经过中世纪的发展，</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近代以来演变为</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自然法学、分析法学、社会法学“三足鼎立”的格局</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8019" y="949400"/>
            <a:ext cx="11633981" cy="4515660"/>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关于法学的定义，</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不同的法学流派有不同的定义，</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众说纷纭，莫衷一是。其实，</a:t>
            </a:r>
          </a:p>
          <a:p>
            <a:pPr>
              <a:lnSpc>
                <a:spcPct val="150000"/>
              </a:lnSpc>
            </a:pPr>
            <a:r>
              <a:rPr lang="zh-CN" altLang="en-US" sz="2800" b="1" dirty="0">
                <a:latin typeface="微软雅黑" panose="020B0503020204020204" pitchFamily="34" charset="-122"/>
                <a:ea typeface="微软雅黑" panose="020B0503020204020204" pitchFamily="34" charset="-122"/>
              </a:rPr>
              <a:t>早在古罗马时期，</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“五大法学家之一”的盖尤斯</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曾给“法学”下过一个经典定义：</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法学是关于神和人的事物的知识；是关于正义和非正义的科学。”</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5422" y="639423"/>
            <a:ext cx="11633981" cy="1955215"/>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一般认为，法学，又称法律科学，</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是一切以</a:t>
            </a:r>
            <a:r>
              <a:rPr lang="zh-CN" altLang="en-US" sz="2800" b="1" dirty="0">
                <a:solidFill>
                  <a:srgbClr val="3333FF"/>
                </a:solidFill>
                <a:latin typeface="微软雅黑" panose="020B0503020204020204" pitchFamily="34" charset="-122"/>
                <a:ea typeface="微软雅黑" panose="020B0503020204020204" pitchFamily="34" charset="-122"/>
              </a:rPr>
              <a:t>法律现象</a:t>
            </a:r>
            <a:r>
              <a:rPr lang="zh-CN" altLang="en-US" sz="2800" b="1" dirty="0">
                <a:latin typeface="微软雅黑" panose="020B0503020204020204" pitchFamily="34" charset="-122"/>
                <a:ea typeface="微软雅黑" panose="020B0503020204020204" pitchFamily="34" charset="-122"/>
              </a:rPr>
              <a:t>为研究对象的学科的总称，可以说，</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法学就是研究法律现象的学科。</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25209"/>
            <a:ext cx="10515600" cy="1422791"/>
          </a:xfrm>
        </p:spPr>
        <p:txBody>
          <a:bodyPr/>
          <a:lstStyle/>
          <a:p>
            <a:pPr marL="0" indent="0" algn="ctr">
              <a:lnSpc>
                <a:spcPct val="150000"/>
              </a:lnSpc>
              <a:spcBef>
                <a:spcPts val="0"/>
              </a:spcBef>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Science of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，亦称法律学、法律科学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是以</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）为研究对象的一门社会科学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内容占位符 2"/>
          <p:cNvSpPr txBox="1"/>
          <p:nvPr/>
        </p:nvSpPr>
        <p:spPr>
          <a:xfrm>
            <a:off x="838197" y="3081474"/>
            <a:ext cx="10515600" cy="3353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Font typeface="Arial" panose="020B0604020202020204" pitchFamily="34" charset="0"/>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不仅包括我们看得见、摸得着的法律条文、法律文本，</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Font typeface="Arial" panose="020B0604020202020204" pitchFamily="34" charse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国家的立法活动、司法过程及其结果，</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Font typeface="Arial" panose="020B0604020202020204" pitchFamily="34" charse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如判决书、调解书等等，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Font typeface="Arial" panose="020B0604020202020204" pitchFamily="34" charset="0"/>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还包括隐藏在这些现象背后的法律关系、法律传统和法律文化</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85041"/>
            <a:ext cx="10515600" cy="2159782"/>
          </a:xfrm>
        </p:spPr>
        <p:txBody>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不仅包括一个国家的法律制度、法律体系，</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还包括具体制度所体现的原则、精神理念和价值。</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内容占位符 2">
            <a:extLst>
              <a:ext uri="{FF2B5EF4-FFF2-40B4-BE49-F238E27FC236}">
                <a16:creationId xmlns:a16="http://schemas.microsoft.com/office/drawing/2014/main" id="{7ADAEEC1-2295-87BC-7C39-7D89DAC41FB2}"/>
              </a:ext>
            </a:extLst>
          </p:cNvPr>
          <p:cNvSpPr txBox="1">
            <a:spLocks/>
          </p:cNvSpPr>
          <p:nvPr/>
        </p:nvSpPr>
        <p:spPr>
          <a:xfrm>
            <a:off x="838200" y="1625209"/>
            <a:ext cx="10515600" cy="1422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Science of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，亦称法律学、法律科学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是以</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）为研究对象的一门社会科学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72064"/>
            <a:ext cx="10515600" cy="2823411"/>
          </a:xfrm>
        </p:spPr>
        <p:txBody>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如果把法律比作一座大厦的话，</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那么</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法律</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现象就是构成这座大厦的钢架、砖头、水泥、门窗和建筑、设计、装修的风格、理念等等。</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内容占位符 2">
            <a:extLst>
              <a:ext uri="{FF2B5EF4-FFF2-40B4-BE49-F238E27FC236}">
                <a16:creationId xmlns:a16="http://schemas.microsoft.com/office/drawing/2014/main" id="{D55CA464-F326-5211-E6B4-6908777DF493}"/>
              </a:ext>
            </a:extLst>
          </p:cNvPr>
          <p:cNvSpPr txBox="1">
            <a:spLocks/>
          </p:cNvSpPr>
          <p:nvPr/>
        </p:nvSpPr>
        <p:spPr>
          <a:xfrm>
            <a:off x="838200" y="1625209"/>
            <a:ext cx="10515600" cy="1422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Science of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，亦称法律学、法律科学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是以</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）为研究对象的一门社会科学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6168" y="3082490"/>
            <a:ext cx="10515600" cy="2704407"/>
          </a:xfrm>
        </p:spPr>
        <p:txBody>
          <a:bodyPr>
            <a:normAutofit/>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endPar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nSpc>
                <a:spcPct val="150000"/>
              </a:lnSpc>
              <a:spcBef>
                <a:spcPts val="0"/>
              </a:spcBef>
              <a:buNone/>
              <a:defRPr/>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总之，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nSpc>
                <a:spcPct val="150000"/>
              </a:lnSpc>
              <a:spcBef>
                <a:spcPts val="0"/>
              </a:spcBef>
              <a:buNone/>
              <a:defRPr/>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法律现象不仅是写在纸上的法，</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nSpc>
                <a:spcPct val="150000"/>
              </a:lnSpc>
              <a:spcBef>
                <a:spcPts val="0"/>
              </a:spcBef>
              <a:buNone/>
              <a:defRPr/>
            </a:pP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而且是社会生活中实际运行的法。</a:t>
            </a:r>
          </a:p>
        </p:txBody>
      </p:sp>
      <p:sp>
        <p:nvSpPr>
          <p:cNvPr id="2" name="内容占位符 2">
            <a:extLst>
              <a:ext uri="{FF2B5EF4-FFF2-40B4-BE49-F238E27FC236}">
                <a16:creationId xmlns:a16="http://schemas.microsoft.com/office/drawing/2014/main" id="{D98A4441-C855-C5CF-A150-81D0AF0BA7A7}"/>
              </a:ext>
            </a:extLst>
          </p:cNvPr>
          <p:cNvSpPr txBox="1">
            <a:spLocks/>
          </p:cNvSpPr>
          <p:nvPr/>
        </p:nvSpPr>
        <p:spPr>
          <a:xfrm>
            <a:off x="838200" y="1625209"/>
            <a:ext cx="10515600" cy="1422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法学</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Science of Law</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，亦称法律学、法律科学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ctr">
              <a:lnSpc>
                <a:spcPct val="150000"/>
              </a:lnSpc>
              <a:spcBef>
                <a:spcPts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是以</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规律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）为研究对象的一门社会科学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8E968AD-8617-78BB-CD83-9142B4EB0320}"/>
              </a:ext>
            </a:extLst>
          </p:cNvPr>
          <p:cNvSpPr txBox="1">
            <a:spLocks/>
          </p:cNvSpPr>
          <p:nvPr/>
        </p:nvSpPr>
        <p:spPr>
          <a:xfrm>
            <a:off x="497005" y="1419368"/>
            <a:ext cx="10515600" cy="4872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在轰轰烈烈的重庆“打黑”中，有些民众认为律师不应为这些黑社会的坏人辩护，为这样的人辩护就是“没良心</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，这实际上就是混淆了</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法律思维</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道德思维</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的区别。</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Font typeface="Arial" panose="020B0604020202020204" pitchFamily="34" charset="0"/>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我国宪法和刑事诉讼法都规定，每个公民在接受法庭审判的时候，都有获得辩护的权利。</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Font typeface="Arial" panose="020B0604020202020204" pitchFamily="34" charset="0"/>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所以，无论这个人在道德上是好人还是坏人，都享有辩护权，不能用道德的思考方式来对待法律问题。</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1154B13F-6DCF-5DA2-D7EA-57B32DE04248}"/>
              </a:ext>
            </a:extLst>
          </p:cNvPr>
          <p:cNvSpPr>
            <a:spLocks noGrp="1"/>
          </p:cNvSpPr>
          <p:nvPr>
            <p:ph idx="1"/>
          </p:nvPr>
        </p:nvSpPr>
        <p:spPr>
          <a:xfrm>
            <a:off x="497005" y="395782"/>
            <a:ext cx="10515600" cy="832513"/>
          </a:xfrm>
        </p:spPr>
        <p:txBody>
          <a:bodyPr>
            <a:noAutofit/>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坏人</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辩护”</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871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1154B13F-6DCF-5DA2-D7EA-57B32DE04248}"/>
              </a:ext>
            </a:extLst>
          </p:cNvPr>
          <p:cNvSpPr>
            <a:spLocks noGrp="1"/>
          </p:cNvSpPr>
          <p:nvPr>
            <p:ph idx="1"/>
          </p:nvPr>
        </p:nvSpPr>
        <p:spPr>
          <a:xfrm>
            <a:off x="497005" y="395782"/>
            <a:ext cx="10515600" cy="832513"/>
          </a:xfrm>
        </p:spPr>
        <p:txBody>
          <a:bodyPr>
            <a:noAutofit/>
          </a:bodyPr>
          <a:lstStyle/>
          <a:p>
            <a:pPr marL="0" indent="0">
              <a:lnSpc>
                <a:spcPct val="150000"/>
              </a:lnSpc>
              <a:spcBef>
                <a:spcPts val="0"/>
              </a:spcBef>
              <a:buNone/>
            </a:pPr>
            <a:r>
              <a:rPr lang="zh-CN"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法律现象</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法律从秘密走向公开</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B8E968AD-8617-78BB-CD83-9142B4EB0320}"/>
              </a:ext>
            </a:extLst>
          </p:cNvPr>
          <p:cNvSpPr txBox="1">
            <a:spLocks/>
          </p:cNvSpPr>
          <p:nvPr/>
        </p:nvSpPr>
        <p:spPr>
          <a:xfrm>
            <a:off x="204717" y="1460311"/>
            <a:ext cx="11987283" cy="4872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在奴隶社会，法律是奴隶主贵族把守的秘密，“</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刑不可知</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则威不可测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”，老百姓不知道法律的规定是什么，只能事事小心，以免触犯律令。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春秋战国</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之际，新兴地主阶级为了维护既得利益，执掌政权，向以秘密专横为特征的奴隶制法律展开了激烈的斗争，发起了制定和公布成文法的运动。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但此举遭到孔子、叔向等人的强烈反对。</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思想家们纷纷站出来，从各自的政治经济利益出发，围绕这一事件表达各自的法律主张和政治观点，形成一场持久的论争，从春秋一直延续到战国。</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7497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jMWI1MWI5YjAyMzY1YjdmZDNlZDgzNzQ4Yjk4MmMifQ=="/>
  <p:tag name="KSO_WPP_MARK_KEY" val="c7ea8c52-242b-4efc-a8b5-fdd3911827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30347</Words>
  <Application>Microsoft Office PowerPoint</Application>
  <PresentationFormat>宽屏</PresentationFormat>
  <Paragraphs>1998</Paragraphs>
  <Slides>156</Slides>
  <Notes>107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156</vt:i4>
      </vt:variant>
    </vt:vector>
  </HeadingPairs>
  <TitlesOfParts>
    <vt:vector size="169" baseType="lpstr">
      <vt:lpstr>-apple-system</vt:lpstr>
      <vt:lpstr>Helvetica Neue</vt:lpstr>
      <vt:lpstr>等线</vt:lpstr>
      <vt:lpstr>等线 Light</vt:lpstr>
      <vt:lpstr>黑体</vt:lpstr>
      <vt:lpstr>宋体</vt:lpstr>
      <vt:lpstr>微软雅黑</vt:lpstr>
      <vt:lpstr>Arial</vt:lpstr>
      <vt:lpstr>Cambria Math</vt:lpstr>
      <vt:lpstr>Helvetica</vt:lpstr>
      <vt:lpstr>Times New Roman</vt:lpstr>
      <vt:lpstr>Wingdings</vt:lpstr>
      <vt:lpstr>Office 主题​​</vt:lpstr>
      <vt:lpstr>保密法学理论与实践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保密法学理论与实践</vt:lpstr>
      <vt:lpstr>保密法学理论与实践</vt:lpstr>
      <vt:lpstr>保密法学</vt:lpstr>
      <vt:lpstr>保密法学</vt:lpstr>
      <vt:lpstr>保密法学</vt:lpstr>
      <vt:lpstr>保密法学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法律：体现统治阶级的意志       由国家制定或认可       用国家强制力保证执行的       行为规范的总称</vt:lpstr>
      <vt:lpstr>PowerPoint 演示文稿</vt:lpstr>
      <vt:lpstr>PowerPoint 演示文稿</vt:lpstr>
      <vt:lpstr>西方文化中的“法”</vt:lpstr>
      <vt:lpstr>西方文化中的“法”</vt:lpstr>
      <vt:lpstr>西方文化中的“法”</vt:lpstr>
      <vt:lpstr>英文世界中的“法”</vt:lpstr>
      <vt:lpstr>LAW</vt:lpstr>
      <vt:lpstr>LAW</vt:lpstr>
      <vt:lpstr>LAW</vt:lpstr>
      <vt:lpstr>LAW</vt:lpstr>
      <vt:lpstr>LAW</vt:lpstr>
      <vt:lpstr>LAW</vt:lpstr>
      <vt:lpstr>LAW</vt:lpstr>
      <vt:lpstr>LAW</vt:lpstr>
      <vt:lpstr>LAW</vt:lpstr>
      <vt:lpstr>PowerPoint 演示文稿</vt:lpstr>
      <vt:lpstr>PowerPoint 演示文稿</vt:lpstr>
      <vt:lpstr>PowerPoint 演示文稿</vt:lpstr>
      <vt:lpstr>PowerPoint 演示文稿</vt:lpstr>
      <vt:lpstr>Code</vt:lpstr>
      <vt:lpstr>Bill</vt:lpstr>
      <vt:lpstr>Statute</vt:lpstr>
      <vt:lpstr>Act</vt:lpstr>
      <vt:lpstr>PowerPoint 演示文稿</vt:lpstr>
      <vt:lpstr>法制 与 法治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保密法学</vt:lpstr>
      <vt:lpstr>保密法学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保密法学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保密法学</vt:lpstr>
      <vt:lpstr>PowerPoint 演示文稿</vt:lpstr>
      <vt:lpstr>PowerPoint 演示文稿</vt:lpstr>
      <vt:lpstr>PowerPoint 演示文稿</vt:lpstr>
      <vt:lpstr>PowerPoint 演示文稿</vt:lpstr>
      <vt:lpstr>保密法学</vt:lpstr>
      <vt:lpstr>保密法学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漫谈保密法</dc:title>
  <dc:creator>SCSE</dc:creator>
  <cp:lastModifiedBy>baodian wei</cp:lastModifiedBy>
  <cp:revision>951</cp:revision>
  <dcterms:created xsi:type="dcterms:W3CDTF">2022-05-31T10:00:00Z</dcterms:created>
  <dcterms:modified xsi:type="dcterms:W3CDTF">2024-09-29T02:25:01Z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E738B45E91DB431DBF881F2C6E552EFF</vt:lpwstr>
  </property>
</Properties>
</file>