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3"/>
  </p:notesMasterIdLst>
  <p:handoutMasterIdLst>
    <p:handoutMasterId r:id="rId164"/>
  </p:handoutMasterIdLst>
  <p:sldIdLst>
    <p:sldId id="489" r:id="rId2"/>
    <p:sldId id="493" r:id="rId3"/>
    <p:sldId id="302" r:id="rId4"/>
    <p:sldId id="303" r:id="rId5"/>
    <p:sldId id="306" r:id="rId6"/>
    <p:sldId id="304" r:id="rId7"/>
    <p:sldId id="317" r:id="rId8"/>
    <p:sldId id="1286" r:id="rId9"/>
    <p:sldId id="643" r:id="rId10"/>
    <p:sldId id="644" r:id="rId11"/>
    <p:sldId id="645" r:id="rId12"/>
    <p:sldId id="646" r:id="rId13"/>
    <p:sldId id="647" r:id="rId14"/>
    <p:sldId id="648" r:id="rId15"/>
    <p:sldId id="649" r:id="rId16"/>
    <p:sldId id="650" r:id="rId17"/>
    <p:sldId id="651" r:id="rId18"/>
    <p:sldId id="652" r:id="rId19"/>
    <p:sldId id="653" r:id="rId20"/>
    <p:sldId id="655" r:id="rId21"/>
    <p:sldId id="658" r:id="rId22"/>
    <p:sldId id="656" r:id="rId23"/>
    <p:sldId id="657" r:id="rId24"/>
    <p:sldId id="989" r:id="rId25"/>
    <p:sldId id="990" r:id="rId26"/>
    <p:sldId id="991" r:id="rId27"/>
    <p:sldId id="992" r:id="rId28"/>
    <p:sldId id="993" r:id="rId29"/>
    <p:sldId id="995" r:id="rId30"/>
    <p:sldId id="996" r:id="rId31"/>
    <p:sldId id="994" r:id="rId32"/>
    <p:sldId id="997" r:id="rId33"/>
    <p:sldId id="988" r:id="rId34"/>
    <p:sldId id="1347" r:id="rId35"/>
    <p:sldId id="1348" r:id="rId36"/>
    <p:sldId id="1349" r:id="rId37"/>
    <p:sldId id="1350" r:id="rId38"/>
    <p:sldId id="1351" r:id="rId39"/>
    <p:sldId id="1340" r:id="rId40"/>
    <p:sldId id="401" r:id="rId41"/>
    <p:sldId id="379" r:id="rId42"/>
    <p:sldId id="321" r:id="rId43"/>
    <p:sldId id="329" r:id="rId44"/>
    <p:sldId id="331" r:id="rId45"/>
    <p:sldId id="330" r:id="rId46"/>
    <p:sldId id="332" r:id="rId47"/>
    <p:sldId id="323" r:id="rId48"/>
    <p:sldId id="333" r:id="rId49"/>
    <p:sldId id="325" r:id="rId50"/>
    <p:sldId id="322" r:id="rId51"/>
    <p:sldId id="335" r:id="rId52"/>
    <p:sldId id="334" r:id="rId53"/>
    <p:sldId id="328" r:id="rId54"/>
    <p:sldId id="1446" r:id="rId55"/>
    <p:sldId id="338" r:id="rId56"/>
    <p:sldId id="1373" r:id="rId57"/>
    <p:sldId id="1374" r:id="rId58"/>
    <p:sldId id="339" r:id="rId59"/>
    <p:sldId id="1375" r:id="rId60"/>
    <p:sldId id="320" r:id="rId61"/>
    <p:sldId id="340" r:id="rId62"/>
    <p:sldId id="341" r:id="rId63"/>
    <p:sldId id="342" r:id="rId64"/>
    <p:sldId id="326" r:id="rId65"/>
    <p:sldId id="343" r:id="rId66"/>
    <p:sldId id="327" r:id="rId67"/>
    <p:sldId id="336" r:id="rId68"/>
    <p:sldId id="337" r:id="rId69"/>
    <p:sldId id="345" r:id="rId70"/>
    <p:sldId id="346" r:id="rId71"/>
    <p:sldId id="347" r:id="rId72"/>
    <p:sldId id="358" r:id="rId73"/>
    <p:sldId id="360" r:id="rId74"/>
    <p:sldId id="359" r:id="rId75"/>
    <p:sldId id="361" r:id="rId76"/>
    <p:sldId id="362" r:id="rId77"/>
    <p:sldId id="348" r:id="rId78"/>
    <p:sldId id="363" r:id="rId79"/>
    <p:sldId id="364" r:id="rId80"/>
    <p:sldId id="365" r:id="rId81"/>
    <p:sldId id="366" r:id="rId82"/>
    <p:sldId id="367" r:id="rId83"/>
    <p:sldId id="368" r:id="rId84"/>
    <p:sldId id="369" r:id="rId85"/>
    <p:sldId id="374" r:id="rId86"/>
    <p:sldId id="376" r:id="rId87"/>
    <p:sldId id="375" r:id="rId88"/>
    <p:sldId id="377" r:id="rId89"/>
    <p:sldId id="1376" r:id="rId90"/>
    <p:sldId id="494" r:id="rId91"/>
    <p:sldId id="1377" r:id="rId92"/>
    <p:sldId id="378" r:id="rId93"/>
    <p:sldId id="381" r:id="rId94"/>
    <p:sldId id="1353" r:id="rId95"/>
    <p:sldId id="1354" r:id="rId96"/>
    <p:sldId id="1355" r:id="rId97"/>
    <p:sldId id="1356" r:id="rId98"/>
    <p:sldId id="1357" r:id="rId99"/>
    <p:sldId id="1358" r:id="rId100"/>
    <p:sldId id="1359" r:id="rId101"/>
    <p:sldId id="1360" r:id="rId102"/>
    <p:sldId id="1361" r:id="rId103"/>
    <p:sldId id="1362" r:id="rId104"/>
    <p:sldId id="1364" r:id="rId105"/>
    <p:sldId id="1363" r:id="rId106"/>
    <p:sldId id="1365" r:id="rId107"/>
    <p:sldId id="1367" r:id="rId108"/>
    <p:sldId id="1368" r:id="rId109"/>
    <p:sldId id="1369" r:id="rId110"/>
    <p:sldId id="1370" r:id="rId111"/>
    <p:sldId id="1371" r:id="rId112"/>
    <p:sldId id="1372" r:id="rId113"/>
    <p:sldId id="380" r:id="rId114"/>
    <p:sldId id="382" r:id="rId115"/>
    <p:sldId id="383" r:id="rId116"/>
    <p:sldId id="384" r:id="rId117"/>
    <p:sldId id="385" r:id="rId118"/>
    <p:sldId id="386" r:id="rId119"/>
    <p:sldId id="387" r:id="rId120"/>
    <p:sldId id="388" r:id="rId121"/>
    <p:sldId id="389" r:id="rId122"/>
    <p:sldId id="390" r:id="rId123"/>
    <p:sldId id="394" r:id="rId124"/>
    <p:sldId id="391" r:id="rId125"/>
    <p:sldId id="392" r:id="rId126"/>
    <p:sldId id="393" r:id="rId127"/>
    <p:sldId id="1438" r:id="rId128"/>
    <p:sldId id="395" r:id="rId129"/>
    <p:sldId id="396" r:id="rId130"/>
    <p:sldId id="397" r:id="rId131"/>
    <p:sldId id="530" r:id="rId132"/>
    <p:sldId id="556" r:id="rId133"/>
    <p:sldId id="557" r:id="rId134"/>
    <p:sldId id="560" r:id="rId135"/>
    <p:sldId id="559" r:id="rId136"/>
    <p:sldId id="561" r:id="rId137"/>
    <p:sldId id="558" r:id="rId138"/>
    <p:sldId id="565" r:id="rId139"/>
    <p:sldId id="566" r:id="rId140"/>
    <p:sldId id="567" r:id="rId141"/>
    <p:sldId id="568" r:id="rId142"/>
    <p:sldId id="569" r:id="rId143"/>
    <p:sldId id="570" r:id="rId144"/>
    <p:sldId id="563" r:id="rId145"/>
    <p:sldId id="564" r:id="rId146"/>
    <p:sldId id="1331" r:id="rId147"/>
    <p:sldId id="1334" r:id="rId148"/>
    <p:sldId id="1333" r:id="rId149"/>
    <p:sldId id="1335" r:id="rId150"/>
    <p:sldId id="1336" r:id="rId151"/>
    <p:sldId id="1337" r:id="rId152"/>
    <p:sldId id="1338" r:id="rId153"/>
    <p:sldId id="572" r:id="rId154"/>
    <p:sldId id="573" r:id="rId155"/>
    <p:sldId id="574" r:id="rId156"/>
    <p:sldId id="577" r:id="rId157"/>
    <p:sldId id="578" r:id="rId158"/>
    <p:sldId id="579" r:id="rId159"/>
    <p:sldId id="580" r:id="rId160"/>
    <p:sldId id="581" r:id="rId161"/>
    <p:sldId id="582" r:id="rId162"/>
  </p:sldIdLst>
  <p:sldSz cx="12192000" cy="6858000"/>
  <p:notesSz cx="6858000" cy="9144000"/>
  <p:custDataLst>
    <p:tags r:id="rId16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A5068D"/>
    <a:srgbClr val="006600"/>
    <a:srgbClr val="00FFFF"/>
    <a:srgbClr val="3366CC"/>
    <a:srgbClr val="00CC99"/>
    <a:srgbClr val="00CC00"/>
    <a:srgbClr val="000000"/>
    <a:srgbClr val="FF9900"/>
    <a:srgbClr val="5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13" autoAdjust="0"/>
  </p:normalViewPr>
  <p:slideViewPr>
    <p:cSldViewPr snapToGrid="0">
      <p:cViewPr varScale="1">
        <p:scale>
          <a:sx n="63" d="100"/>
          <a:sy n="63" d="100"/>
        </p:scale>
        <p:origin x="109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handoutMaster" Target="handoutMasters/handout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gs" Target="tags/tag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2024/10/17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0AAFC-4F47-4F8A-90D6-2FD82DDD35D2}" type="datetimeFigureOut">
              <a:rPr lang="zh-CN" altLang="en-US" smtClean="0"/>
              <a:t>2024/10/17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40531-6BEC-4F7A-8336-A2EE8D9C3E4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baidu.com/link?url=xiaDbM5pZPdgR-lkBuDbJzbD9vGoOO_8AXZzT4zc07I5mF3zUAzCubGbs73hTE6UjsjHuPMVWLG-t7WgriT7zyZ5cW4BOQccrzD9Yh0e_nC"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理论源自实践并指导实践的发展</a:t>
            </a:r>
            <a:endParaRPr lang="en-US" altLang="zh-CN" dirty="0"/>
          </a:p>
          <a:p>
            <a:r>
              <a:rPr lang="zh-CN" altLang="en-US" dirty="0"/>
              <a:t>只有保密法律理论建设取得了长足的进展</a:t>
            </a:r>
            <a:endParaRPr lang="en-US" altLang="zh-CN" dirty="0"/>
          </a:p>
          <a:p>
            <a:r>
              <a:rPr lang="zh-CN" altLang="en-US" dirty="0"/>
              <a:t>才能从根本上推动保密法律规范的建设</a:t>
            </a:r>
            <a:endParaRPr lang="en-US" altLang="zh-CN" dirty="0"/>
          </a:p>
          <a:p>
            <a:r>
              <a:rPr lang="zh-CN" altLang="en-US" dirty="0"/>
              <a:t>进而对保密实践产生有益的指导</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115</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116</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117</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118</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119</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120</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121</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122</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一</a:t>
            </a:r>
            <a:r>
              <a:rPr lang="en-US" altLang="zh-CN" dirty="0"/>
              <a:t>)</a:t>
            </a:r>
            <a:r>
              <a:rPr lang="zh-CN" altLang="en-US" dirty="0"/>
              <a:t>关于国家秘密正当性的思考</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123</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二</a:t>
            </a:r>
            <a:r>
              <a:rPr lang="en-US" altLang="zh-CN" dirty="0"/>
              <a:t>)</a:t>
            </a:r>
            <a:r>
              <a:rPr lang="zh-CN" altLang="en-US" dirty="0"/>
              <a:t>关于国家秘密范围合理性的思考</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jigsaw puzzle</a:t>
            </a:r>
            <a:r>
              <a:rPr lang="zh-CN" altLang="en-US" sz="1200" b="0" i="0" kern="1200" dirty="0">
                <a:solidFill>
                  <a:schemeClr val="tx1"/>
                </a:solidFill>
                <a:effectLst/>
                <a:latin typeface="+mn-lt"/>
                <a:ea typeface="+mn-ea"/>
                <a:cs typeface="+mn-cs"/>
              </a:rPr>
              <a:t>拼图游戏</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玩具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益智分合板    </a:t>
            </a:r>
            <a:r>
              <a:rPr lang="zh-CN" altLang="en-US" sz="1200" kern="1200" dirty="0">
                <a:solidFill>
                  <a:schemeClr val="tx1"/>
                </a:solidFill>
                <a:effectLst/>
                <a:latin typeface="+mn-lt"/>
                <a:ea typeface="+mn-ea"/>
                <a:cs typeface="+mn-cs"/>
              </a:rPr>
              <a:t>英</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dʒɪɡsɔ</a:t>
            </a:r>
            <a:r>
              <a:rPr lang="en-US" altLang="zh-CN" sz="1200" kern="1200" dirty="0">
                <a:solidFill>
                  <a:schemeClr val="tx1"/>
                </a:solidFill>
                <a:effectLst/>
                <a:latin typeface="+mn-lt"/>
                <a:ea typeface="+mn-ea"/>
                <a:cs typeface="+mn-cs"/>
              </a:rPr>
              <a:t>ː ˈ</a:t>
            </a:r>
            <a:r>
              <a:rPr lang="en-US" altLang="zh-CN" sz="1200" kern="1200" dirty="0" err="1">
                <a:solidFill>
                  <a:schemeClr val="tx1"/>
                </a:solidFill>
                <a:effectLst/>
                <a:latin typeface="+mn-lt"/>
                <a:ea typeface="+mn-ea"/>
                <a:cs typeface="+mn-cs"/>
              </a:rPr>
              <a:t>pʌzl</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美</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dʒɪɡsɔ</a:t>
            </a:r>
            <a:r>
              <a:rPr lang="en-US" altLang="zh-CN" sz="1200" kern="1200" dirty="0">
                <a:solidFill>
                  <a:schemeClr val="tx1"/>
                </a:solidFill>
                <a:effectLst/>
                <a:latin typeface="+mn-lt"/>
                <a:ea typeface="+mn-ea"/>
                <a:cs typeface="+mn-cs"/>
              </a:rPr>
              <a:t>ː ˈ</a:t>
            </a:r>
            <a:r>
              <a:rPr lang="en-US" altLang="zh-CN" sz="1200" kern="1200" dirty="0" err="1">
                <a:solidFill>
                  <a:schemeClr val="tx1"/>
                </a:solidFill>
                <a:effectLst/>
                <a:latin typeface="+mn-lt"/>
                <a:ea typeface="+mn-ea"/>
                <a:cs typeface="+mn-cs"/>
              </a:rPr>
              <a:t>pʌzl</a:t>
            </a:r>
            <a:r>
              <a:rPr lang="en-US" altLang="zh-CN" sz="1200" kern="1200" dirty="0">
                <a:solidFill>
                  <a:schemeClr val="tx1"/>
                </a:solidFill>
                <a:effectLst/>
                <a:latin typeface="+mn-lt"/>
                <a:ea typeface="+mn-ea"/>
                <a:cs typeface="+mn-cs"/>
              </a:rPr>
              <a:t>]</a:t>
            </a:r>
            <a:br>
              <a:rPr lang="en-US" altLang="zh-CN" dirty="0"/>
            </a:b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三</a:t>
            </a:r>
            <a:r>
              <a:rPr lang="en-US" altLang="zh-CN" dirty="0"/>
              <a:t>)</a:t>
            </a:r>
            <a:r>
              <a:rPr lang="zh-CN" altLang="en-US" dirty="0"/>
              <a:t>关于国家秘密确定程序的思考</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125</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五</a:t>
            </a:r>
            <a:r>
              <a:rPr lang="en-US" altLang="zh-CN" dirty="0"/>
              <a:t>)</a:t>
            </a:r>
            <a:r>
              <a:rPr lang="zh-CN" altLang="en-US" dirty="0"/>
              <a:t>关于国家秘密司法审查的思考</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126</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五</a:t>
            </a:r>
            <a:r>
              <a:rPr lang="en-US" altLang="zh-CN" dirty="0"/>
              <a:t>)</a:t>
            </a:r>
            <a:r>
              <a:rPr lang="zh-CN" altLang="en-US" dirty="0"/>
              <a:t>关于国家秘密司法审查的思考</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127</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128</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129</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130</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131</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132</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保密工作，是就保守国家秘密而言的，即围绕保护国家秘密而进行的有组织的专门活动。具体来讲，</a:t>
            </a:r>
          </a:p>
          <a:p>
            <a:r>
              <a:rPr lang="zh-CN" altLang="en-US" dirty="0"/>
              <a:t>保密工作，是为维护国家安全和利益，将国家秘密控制在一定范围和时间内，防止泄露或被非法利用，由国家专门机构组织实施的活动。</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133</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保密工作，是就保守国家秘密而言的，即围绕保护国家秘密而进行的有组织的专门活动。具体来讲，</a:t>
            </a:r>
          </a:p>
          <a:p>
            <a:r>
              <a:rPr lang="zh-CN" altLang="en-US" dirty="0"/>
              <a:t>保密工作，是为维护国家安全和利益，将国家秘密控制在一定范围和时间内，防止泄露或被非法利用，由国家专门机构组织实施的活动。</a:t>
            </a:r>
          </a:p>
          <a:p>
            <a:r>
              <a:rPr lang="zh-CN" altLang="en-US" dirty="0"/>
              <a:t>从工作目的角度看，包含预防窃密泄密和打击窃密泄密；</a:t>
            </a:r>
          </a:p>
          <a:p>
            <a:r>
              <a:rPr lang="zh-CN" altLang="en-US" dirty="0"/>
              <a:t>从工作过程的角度看，包含特定信息从确定为国家秘密到解除的过程（内容上），包含国家秘密从制作、传递、存储、使用到销毁的过程（形式上）；</a:t>
            </a:r>
          </a:p>
          <a:p>
            <a:r>
              <a:rPr lang="zh-CN" altLang="en-US" dirty="0"/>
              <a:t>从工作方式的角度看，包括宣传教育、法制建设、指导管理、技术防护、监督检查等；</a:t>
            </a:r>
          </a:p>
          <a:p>
            <a:r>
              <a:rPr lang="zh-CN" altLang="en-US" dirty="0"/>
              <a:t>从工作领域的角度看，保密工作包括内部管理和外部管理。</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135</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latin typeface="黑体" panose="02010609060101010101" pitchFamily="49" charset="-122"/>
                <a:ea typeface="黑体" panose="02010609060101010101" pitchFamily="49" charset="-122"/>
              </a:rPr>
              <a:t>调整保密工作的保密法规在内容上分为综合类、对外往类、经济科技类、宣传报道类、通信机要类、文件档案类和技术规范类等。</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136</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行政与政治的分离（政府的职能包括两部分：政治与行政，政治是国家意志的体现，行政是国家意志的执行）</a:t>
            </a:r>
          </a:p>
          <a:p>
            <a:r>
              <a:rPr lang="zh-CN" altLang="en-US" dirty="0"/>
              <a:t>行政管理，</a:t>
            </a:r>
            <a:r>
              <a:rPr lang="en-US" altLang="zh-CN" dirty="0"/>
              <a:t>public administration     (20</a:t>
            </a:r>
            <a:r>
              <a:rPr lang="zh-CN" altLang="en-US" dirty="0"/>
              <a:t>世纪</a:t>
            </a:r>
            <a:r>
              <a:rPr lang="en-US" altLang="zh-CN" dirty="0"/>
              <a:t>50</a:t>
            </a:r>
            <a:r>
              <a:rPr lang="zh-CN" altLang="en-US" dirty="0"/>
              <a:t>年代以前，译为“公共行政”</a:t>
            </a:r>
            <a:r>
              <a:rPr lang="en-US" altLang="zh-CN" dirty="0"/>
              <a:t>)</a:t>
            </a:r>
          </a:p>
          <a:p>
            <a:r>
              <a:rPr lang="en-US" altLang="zh-CN" dirty="0"/>
              <a:t>1988</a:t>
            </a:r>
            <a:r>
              <a:rPr lang="zh-CN" altLang="en-US" dirty="0"/>
              <a:t>年</a:t>
            </a:r>
            <a:r>
              <a:rPr lang="en-US" altLang="zh-CN" dirty="0"/>
              <a:t>《</a:t>
            </a:r>
            <a:r>
              <a:rPr lang="zh-CN" altLang="en-US" dirty="0"/>
              <a:t>保密法</a:t>
            </a:r>
            <a:r>
              <a:rPr lang="en-US" altLang="zh-CN" dirty="0"/>
              <a:t>》</a:t>
            </a:r>
            <a:r>
              <a:rPr lang="zh-CN" altLang="en-US" dirty="0"/>
              <a:t>前，我国的保密行政其实只有保密工作而没有科学管理意义上的保密管理。</a:t>
            </a:r>
          </a:p>
          <a:p>
            <a:r>
              <a:rPr lang="en-US" altLang="zh-CN" dirty="0"/>
              <a:t>《</a:t>
            </a:r>
            <a:r>
              <a:rPr lang="zh-CN" altLang="en-US" dirty="0"/>
              <a:t>保密法</a:t>
            </a:r>
            <a:r>
              <a:rPr lang="en-US" altLang="zh-CN" dirty="0"/>
              <a:t>》</a:t>
            </a:r>
            <a:r>
              <a:rPr lang="zh-CN" altLang="en-US" dirty="0"/>
              <a:t>的颁布，是我国保密工作从经验化管理迈向科学化法制化、规范化管理的标志。</a:t>
            </a:r>
            <a:endParaRPr lang="en-US" altLang="zh-CN" dirty="0"/>
          </a:p>
          <a:p>
            <a:endParaRPr lang="en-US" altLang="zh-CN" dirty="0"/>
          </a:p>
          <a:p>
            <a:r>
              <a:rPr lang="zh-CN" altLang="en-US" dirty="0"/>
              <a:t>保密管理是现代社会的产物，随着西方国家行政与政治的分离西社会对现代的行政管理研究得以建立并迅速发展起来，保密管理的研究也随之不断深化。在中国，行政管理的概念是由英文</a:t>
            </a:r>
            <a:r>
              <a:rPr lang="en-US" altLang="zh-CN" dirty="0"/>
              <a:t>public administration</a:t>
            </a:r>
            <a:r>
              <a:rPr lang="zh-CN" altLang="en-US" dirty="0"/>
              <a:t>翻译过来的。</a:t>
            </a:r>
            <a:r>
              <a:rPr lang="en-US" altLang="zh-CN" dirty="0"/>
              <a:t>20</a:t>
            </a:r>
            <a:r>
              <a:rPr lang="zh-CN" altLang="en-US" dirty="0"/>
              <a:t>世纪</a:t>
            </a:r>
            <a:r>
              <a:rPr lang="en-US" altLang="zh-CN" dirty="0"/>
              <a:t>50</a:t>
            </a:r>
            <a:r>
              <a:rPr lang="zh-CN" altLang="en-US" dirty="0"/>
              <a:t>年代以前，这个类单词被译为“公共行政”，之后由于各种各样的原因，我国的公共行政管理研究中断，只有行政这个名词被保留下来。直到</a:t>
            </a:r>
            <a:r>
              <a:rPr lang="en-US" altLang="zh-CN" dirty="0"/>
              <a:t>20</a:t>
            </a:r>
            <a:r>
              <a:rPr lang="zh-CN" altLang="en-US" dirty="0"/>
              <a:t>纪</a:t>
            </a:r>
            <a:r>
              <a:rPr lang="en-US" altLang="zh-CN" dirty="0"/>
              <a:t>80</a:t>
            </a:r>
            <a:r>
              <a:rPr lang="zh-CN" altLang="en-US" dirty="0"/>
              <a:t>年代，管理学科才得以恢复，学科专有名词由“公共行政学”统一修改为“行政管理学”。在这样的背景下，从严格的学术意文上讲，直到</a:t>
            </a:r>
            <a:r>
              <a:rPr lang="en-US" altLang="zh-CN" dirty="0"/>
              <a:t>1988</a:t>
            </a:r>
            <a:r>
              <a:rPr lang="zh-CN" altLang="en-US" dirty="0"/>
              <a:t>年</a:t>
            </a:r>
            <a:r>
              <a:rPr lang="en-US" altLang="zh-CN" dirty="0"/>
              <a:t>《</a:t>
            </a:r>
            <a:r>
              <a:rPr lang="zh-CN" altLang="en-US" dirty="0"/>
              <a:t>保密法</a:t>
            </a:r>
            <a:r>
              <a:rPr lang="en-US" altLang="zh-CN" dirty="0"/>
              <a:t>》</a:t>
            </a:r>
            <a:r>
              <a:rPr lang="zh-CN" altLang="en-US" dirty="0"/>
              <a:t>出台以前，我国的保密行政其实只有保密工作而没有科学管理意义上的保密管理。</a:t>
            </a:r>
            <a:r>
              <a:rPr lang="en-US" altLang="zh-CN" dirty="0"/>
              <a:t>《</a:t>
            </a:r>
            <a:r>
              <a:rPr lang="zh-CN" altLang="en-US" dirty="0"/>
              <a:t>保密法</a:t>
            </a:r>
            <a:r>
              <a:rPr lang="en-US" altLang="zh-CN" dirty="0"/>
              <a:t>》</a:t>
            </a:r>
            <a:r>
              <a:rPr lang="zh-CN" altLang="en-US" dirty="0"/>
              <a:t>的颁布，是我国保密工作从经验化管理迈向科学化法制化、规范化管理的标志。</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137</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保密管理是现代社会的产物，随着西方国家行政与政治的分离西社会对现代的行政管理研究得以建立并迅速发展起来，保密管理的研究也随之不断深化。在中国，行政管理的概念是由英文</a:t>
            </a:r>
            <a:r>
              <a:rPr lang="en-US" altLang="zh-CN" dirty="0"/>
              <a:t>public administration</a:t>
            </a:r>
            <a:r>
              <a:rPr lang="zh-CN" altLang="en-US" dirty="0"/>
              <a:t>翻译过来的。</a:t>
            </a:r>
            <a:r>
              <a:rPr lang="en-US" altLang="zh-CN" dirty="0"/>
              <a:t>20</a:t>
            </a:r>
            <a:r>
              <a:rPr lang="zh-CN" altLang="en-US" dirty="0"/>
              <a:t>世纪</a:t>
            </a:r>
            <a:r>
              <a:rPr lang="en-US" altLang="zh-CN" dirty="0"/>
              <a:t>50</a:t>
            </a:r>
            <a:r>
              <a:rPr lang="zh-CN" altLang="en-US" dirty="0"/>
              <a:t>年代以前，这个类单词被译为“公共行政”，之后由于各种各样的原因，我国的公共行政管理研究中断，只有行政这个名词被保留下来。直到</a:t>
            </a:r>
            <a:r>
              <a:rPr lang="en-US" altLang="zh-CN" dirty="0"/>
              <a:t>20</a:t>
            </a:r>
            <a:r>
              <a:rPr lang="zh-CN" altLang="en-US" dirty="0"/>
              <a:t>纪</a:t>
            </a:r>
            <a:r>
              <a:rPr lang="en-US" altLang="zh-CN" dirty="0"/>
              <a:t>80</a:t>
            </a:r>
            <a:r>
              <a:rPr lang="zh-CN" altLang="en-US" dirty="0"/>
              <a:t>年代，管理学科才得以恢复，学科专有名词由“公共行政学”统一修改为“行政管理学”。在这样的背景下，从严格的学术</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意义</a:t>
            </a:r>
            <a:r>
              <a:rPr lang="zh-CN" altLang="en-US" dirty="0"/>
              <a:t>上讲，直到</a:t>
            </a:r>
            <a:r>
              <a:rPr lang="en-US" altLang="zh-CN" dirty="0"/>
              <a:t>1988</a:t>
            </a:r>
            <a:r>
              <a:rPr lang="zh-CN" altLang="en-US" dirty="0"/>
              <a:t>年</a:t>
            </a:r>
            <a:r>
              <a:rPr lang="en-US" altLang="zh-CN" dirty="0"/>
              <a:t>《</a:t>
            </a:r>
            <a:r>
              <a:rPr lang="zh-CN" altLang="en-US" dirty="0"/>
              <a:t>保密法</a:t>
            </a:r>
            <a:r>
              <a:rPr lang="en-US" altLang="zh-CN" dirty="0"/>
              <a:t>》</a:t>
            </a:r>
            <a:r>
              <a:rPr lang="zh-CN" altLang="en-US" dirty="0"/>
              <a:t>出台以前，我国的保密行政其实只有保密工作而没有科学管理意义上的保密管理。</a:t>
            </a:r>
            <a:r>
              <a:rPr lang="en-US" altLang="zh-CN" dirty="0"/>
              <a:t>《</a:t>
            </a:r>
            <a:r>
              <a:rPr lang="zh-CN" altLang="en-US" dirty="0"/>
              <a:t>保密法</a:t>
            </a:r>
            <a:r>
              <a:rPr lang="en-US" altLang="zh-CN" dirty="0"/>
              <a:t>》</a:t>
            </a:r>
            <a:r>
              <a:rPr lang="zh-CN" altLang="en-US" dirty="0"/>
              <a:t>的颁布，是我国保密工作从经验化管理迈向科学化法制化、规范化管理的标志。</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138</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保密管理有广义与狭义之分。</a:t>
            </a:r>
          </a:p>
          <a:p>
            <a:r>
              <a:rPr lang="zh-CN" altLang="en-US" dirty="0"/>
              <a:t>广义的保密管理，是对一切组织与个人涉及国家秘密的活动进行管理的总和，包括政府、政党、企业事业单位、社会组织以及公民的涉密事项的管理。</a:t>
            </a:r>
          </a:p>
          <a:p>
            <a:r>
              <a:rPr lang="zh-CN" altLang="en-US" dirty="0"/>
              <a:t>狭义的保密管理，专指对国家机关和企业事业单位涉及国家秘密活动的管理。</a:t>
            </a:r>
          </a:p>
          <a:p>
            <a:endParaRPr lang="zh-CN" altLang="en-US" dirty="0"/>
          </a:p>
          <a:p>
            <a:r>
              <a:rPr lang="zh-CN" altLang="en-US" dirty="0"/>
              <a:t>我国</a:t>
            </a:r>
            <a:r>
              <a:rPr lang="en-US" altLang="zh-CN" dirty="0"/>
              <a:t>《</a:t>
            </a:r>
            <a:r>
              <a:rPr lang="zh-CN" altLang="en-US" dirty="0"/>
              <a:t>保密法</a:t>
            </a:r>
            <a:r>
              <a:rPr lang="en-US" altLang="zh-CN" dirty="0"/>
              <a:t>》</a:t>
            </a:r>
            <a:r>
              <a:rPr lang="zh-CN" altLang="en-US" dirty="0"/>
              <a:t>是以广义的保密管理为视角调整保密管理关系的</a:t>
            </a:r>
          </a:p>
          <a:p>
            <a:r>
              <a:rPr lang="zh-CN" altLang="en-US" dirty="0"/>
              <a:t>从广义上讲，保密管理是国家整个政治、行政管理系统的组成部分，是保密行政管理部门为了维护国家安全和利益，依法主管本行政区域的保密工作，对国家机关和涉及国家秘密的单位、相关社会组织与个人涉及国家秘密的活动进行指导、监督、管理活动的总和。</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139</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我国</a:t>
            </a:r>
            <a:r>
              <a:rPr lang="en-US" altLang="zh-CN" dirty="0"/>
              <a:t>《</a:t>
            </a:r>
            <a:r>
              <a:rPr lang="zh-CN" altLang="en-US" dirty="0"/>
              <a:t>保密法</a:t>
            </a:r>
            <a:r>
              <a:rPr lang="en-US" altLang="zh-CN" dirty="0"/>
              <a:t>》</a:t>
            </a:r>
            <a:r>
              <a:rPr lang="zh-CN" altLang="en-US" dirty="0"/>
              <a:t>是以广义的保密管理为视角调整保密管理关系的，所以这里从广义的角度界定保密管理的概念。</a:t>
            </a:r>
          </a:p>
          <a:p>
            <a:r>
              <a:rPr lang="zh-CN" altLang="en-US" dirty="0"/>
              <a:t>从广义上讲，保密管理是国家整个政治、行政管理系统的组成部分，是保密行政管理部门为了维护国家安全和利益，依法主管本行政区域的保密工作，对国家机关和涉及国家秘密的单位、相关社会组织与个人涉及国家秘密的活动进行指导、监督、管理活动的总和。</a:t>
            </a:r>
            <a:endParaRPr lang="en-US" altLang="zh-CN" dirty="0"/>
          </a:p>
          <a:p>
            <a:endParaRPr lang="en-US" altLang="zh-CN" dirty="0"/>
          </a:p>
          <a:p>
            <a:r>
              <a:rPr lang="zh-CN" altLang="en-US" dirty="0"/>
              <a:t>保密管理，是指对涉密载体、涉密人员、涉密场所、涉密会议涉密事项等进行管理的活动。这里讲的保密管理，既包括保密行政管理部门的依法管理行政行为，也包括机关、单位内部的日常保密管理，是保密工作的重要组成部分</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140</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保密管理具有以下五个基本特征</a:t>
            </a:r>
            <a:r>
              <a:rPr lang="en-US" altLang="zh-CN" dirty="0"/>
              <a:t>:</a:t>
            </a:r>
          </a:p>
          <a:p>
            <a:r>
              <a:rPr lang="en-US" altLang="zh-CN" dirty="0"/>
              <a:t>1.</a:t>
            </a:r>
            <a:r>
              <a:rPr lang="zh-CN" altLang="en-US" dirty="0"/>
              <a:t>保密管理首先是一种行政管理活动</a:t>
            </a:r>
          </a:p>
          <a:p>
            <a:r>
              <a:rPr lang="en-US" altLang="zh-CN" dirty="0"/>
              <a:t>2.</a:t>
            </a:r>
            <a:r>
              <a:rPr lang="zh-CN" altLang="en-US" dirty="0"/>
              <a:t>保密管理的主体是保密行政管理部门</a:t>
            </a:r>
          </a:p>
          <a:p>
            <a:r>
              <a:rPr lang="en-US" altLang="zh-CN" dirty="0"/>
              <a:t>3.</a:t>
            </a:r>
            <a:r>
              <a:rPr lang="zh-CN" altLang="en-US" dirty="0"/>
              <a:t>保密</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管理</a:t>
            </a:r>
            <a:r>
              <a:rPr lang="zh-CN" altLang="en-US" dirty="0"/>
              <a:t>的对象包括所有涉及国家秘密的组织和人员</a:t>
            </a:r>
          </a:p>
          <a:p>
            <a:r>
              <a:rPr lang="en-US" altLang="zh-CN" dirty="0"/>
              <a:t>4.</a:t>
            </a:r>
            <a:r>
              <a:rPr lang="zh-CN" altLang="en-US" dirty="0"/>
              <a:t>保密管理的方针是积极防范、突出重点、依法管理</a:t>
            </a:r>
          </a:p>
          <a:p>
            <a:r>
              <a:rPr lang="en-US" altLang="zh-CN" dirty="0"/>
              <a:t>5.</a:t>
            </a:r>
            <a:r>
              <a:rPr lang="zh-CN" altLang="en-US" dirty="0"/>
              <a:t>保密管理的目的是既确保国家秘密安全，又便利信息资源合理利用</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141</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保密管理具有以下五个基本特征</a:t>
            </a:r>
            <a:r>
              <a:rPr lang="en-US" altLang="zh-CN" dirty="0"/>
              <a:t>:</a:t>
            </a:r>
          </a:p>
          <a:p>
            <a:r>
              <a:rPr lang="en-US" altLang="zh-CN" dirty="0"/>
              <a:t>1.</a:t>
            </a:r>
            <a:r>
              <a:rPr lang="zh-CN" altLang="en-US" dirty="0"/>
              <a:t>保密管理首先是一种行政管理活动既包括内部保密管理行为，如保密工作机构对本机关、本单位涉密人员的保密管理等，又包括外部保密管理行为，如保密行政管理部门对社会组织机构的保密资格管理等</a:t>
            </a:r>
          </a:p>
          <a:p>
            <a:r>
              <a:rPr lang="en-US" altLang="zh-CN" dirty="0"/>
              <a:t>2.</a:t>
            </a:r>
            <a:r>
              <a:rPr lang="zh-CN" altLang="en-US" dirty="0"/>
              <a:t>保密管理的主体是保密行政管理部门和保密工作机构</a:t>
            </a:r>
          </a:p>
          <a:p>
            <a:r>
              <a:rPr lang="en-US" altLang="zh-CN" dirty="0"/>
              <a:t>3.</a:t>
            </a:r>
            <a:r>
              <a:rPr lang="zh-CN" altLang="en-US" dirty="0"/>
              <a:t>保密</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管理</a:t>
            </a:r>
            <a:r>
              <a:rPr lang="zh-CN" altLang="en-US" dirty="0"/>
              <a:t>的对象包括所有涉及国家秘密的组织和人员      机关、单位、社会组织机构以及个人产生或持有的国家秘密、实施的涉密行为</a:t>
            </a:r>
          </a:p>
          <a:p>
            <a:r>
              <a:rPr lang="en-US" altLang="zh-CN" dirty="0"/>
              <a:t>4.</a:t>
            </a:r>
            <a:r>
              <a:rPr lang="zh-CN" altLang="en-US" dirty="0"/>
              <a:t>保密管理的方针是积极防范、突出重点、依法管理</a:t>
            </a:r>
          </a:p>
          <a:p>
            <a:r>
              <a:rPr lang="en-US" altLang="zh-CN" dirty="0"/>
              <a:t>5.</a:t>
            </a:r>
            <a:r>
              <a:rPr lang="zh-CN" altLang="en-US" dirty="0"/>
              <a:t>保密管理的目的是既确保国家秘密安全，又便利信息资源合理利用</a:t>
            </a:r>
            <a:endParaRPr lang="en-US" altLang="zh-CN" dirty="0"/>
          </a:p>
          <a:p>
            <a:endParaRPr lang="en-US" altLang="zh-CN" dirty="0"/>
          </a:p>
          <a:p>
            <a:r>
              <a:rPr lang="zh-CN" altLang="en-US" dirty="0"/>
              <a:t>保密管理的特殊性</a:t>
            </a:r>
          </a:p>
          <a:p>
            <a:r>
              <a:rPr lang="en-US" altLang="zh-CN" dirty="0"/>
              <a:t>1.</a:t>
            </a:r>
            <a:r>
              <a:rPr lang="zh-CN" altLang="en-US" dirty="0"/>
              <a:t>保密管理主体的特殊性</a:t>
            </a:r>
          </a:p>
          <a:p>
            <a:r>
              <a:rPr lang="en-US" altLang="zh-CN" dirty="0"/>
              <a:t>2.</a:t>
            </a:r>
            <a:r>
              <a:rPr lang="zh-CN" altLang="en-US" dirty="0"/>
              <a:t>保密管理对象的特殊性</a:t>
            </a:r>
          </a:p>
          <a:p>
            <a:r>
              <a:rPr lang="en-US" altLang="zh-CN" dirty="0"/>
              <a:t>3.</a:t>
            </a:r>
            <a:r>
              <a:rPr lang="zh-CN" altLang="en-US" dirty="0"/>
              <a:t>保密管理领域的特殊性</a:t>
            </a:r>
          </a:p>
          <a:p>
            <a:r>
              <a:rPr lang="en-US" altLang="zh-CN" dirty="0"/>
              <a:t>4.</a:t>
            </a:r>
            <a:r>
              <a:rPr lang="zh-CN" altLang="en-US" dirty="0"/>
              <a:t>保密管理方法的特殊性</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142</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保密管理工作</a:t>
            </a:r>
          </a:p>
          <a:p>
            <a:r>
              <a:rPr lang="zh-CN" altLang="en-US" dirty="0"/>
              <a:t>涉及社会生适的众多领域，</a:t>
            </a:r>
          </a:p>
          <a:p>
            <a:r>
              <a:rPr lang="zh-CN" altLang="en-US" dirty="0"/>
              <a:t>具有活动广泛性、内容复杂性以及参与人员多样性的特点。</a:t>
            </a:r>
          </a:p>
          <a:p>
            <a:endParaRPr lang="zh-CN" altLang="en-US" dirty="0"/>
          </a:p>
          <a:p>
            <a:r>
              <a:rPr lang="zh-CN" altLang="en-US" dirty="0"/>
              <a:t>保密管理工作包括</a:t>
            </a:r>
          </a:p>
          <a:p>
            <a:r>
              <a:rPr lang="zh-CN" altLang="en-US" dirty="0"/>
              <a:t>事前预防、事中规范和事后追究全过程，</a:t>
            </a:r>
          </a:p>
          <a:p>
            <a:r>
              <a:rPr lang="zh-CN" altLang="en-US" dirty="0"/>
              <a:t>还具有是管理过程的动态性和长效性的特征。</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143</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latin typeface="黑体" panose="02010609060101010101" pitchFamily="49" charset="-122"/>
                <a:ea typeface="黑体" panose="02010609060101010101" pitchFamily="49" charset="-122"/>
              </a:rPr>
              <a:t>调整保密工作的保密法规在内容上分为综合类、对外往类、经济科技类、宣传报道类、通信机要类、文件档案类和技术规范类等。</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尴尬了，美国间谍入侵西北工业大学网络，由于是</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天八小时规律入侵，被发现了。</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latin typeface="黑体" panose="02010609060101010101" pitchFamily="49" charset="-122"/>
                <a:ea typeface="黑体" panose="02010609060101010101" pitchFamily="49" charset="-122"/>
              </a:rPr>
              <a:t>调整保密工作的保密法规在内容上分为综合类、对外往类、经济科技类、宣传报道类、通信机要类、文件档案类和技术规范类等。</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145</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科学合理设置专业并随着国家新的战略发展需求、经济社会以及教育自身变化对专业及时进行调整，是国家教育主管部门的重要职责，也是高等教育适应经济社会发展需求和人的全面发展需要的基本保证。</a:t>
            </a:r>
          </a:p>
          <a:p>
            <a:endParaRPr lang="zh-CN" altLang="en-US" dirty="0"/>
          </a:p>
          <a:p>
            <a:r>
              <a:rPr lang="zh-CN" altLang="en-US" dirty="0"/>
              <a:t>建国后到“文革”前，我国对专业进行过两次调整。</a:t>
            </a:r>
          </a:p>
          <a:p>
            <a:endParaRPr lang="zh-CN" altLang="en-US" dirty="0"/>
          </a:p>
          <a:p>
            <a:r>
              <a:rPr lang="en-US" altLang="zh-CN" dirty="0"/>
              <a:t>1953</a:t>
            </a:r>
            <a:r>
              <a:rPr lang="zh-CN" altLang="en-US" dirty="0"/>
              <a:t>年，专业种数</a:t>
            </a:r>
            <a:r>
              <a:rPr lang="en-US" altLang="zh-CN" dirty="0"/>
              <a:t>215 </a:t>
            </a:r>
            <a:r>
              <a:rPr lang="zh-CN" altLang="en-US" dirty="0"/>
              <a:t>种</a:t>
            </a:r>
            <a:r>
              <a:rPr lang="en-US" altLang="zh-CN" dirty="0"/>
              <a:t>;</a:t>
            </a:r>
          </a:p>
          <a:p>
            <a:r>
              <a:rPr lang="en-US" altLang="zh-CN" dirty="0"/>
              <a:t>1965 </a:t>
            </a:r>
            <a:r>
              <a:rPr lang="zh-CN" altLang="en-US" dirty="0"/>
              <a:t>年，专业种数</a:t>
            </a:r>
            <a:r>
              <a:rPr lang="en-US" altLang="zh-CN" dirty="0"/>
              <a:t>627 </a:t>
            </a:r>
            <a:r>
              <a:rPr lang="zh-CN" altLang="en-US" dirty="0"/>
              <a:t>种。</a:t>
            </a:r>
          </a:p>
          <a:p>
            <a:endParaRPr lang="zh-CN" altLang="en-US" dirty="0"/>
          </a:p>
          <a:p>
            <a:r>
              <a:rPr lang="en-US" altLang="zh-CN" dirty="0"/>
              <a:t>1978</a:t>
            </a:r>
            <a:r>
              <a:rPr lang="zh-CN" altLang="en-US" dirty="0"/>
              <a:t>年我国高校恢复招生以后，已经进行过</a:t>
            </a:r>
            <a:r>
              <a:rPr lang="en-US" altLang="zh-CN" dirty="0"/>
              <a:t>4</a:t>
            </a:r>
            <a:r>
              <a:rPr lang="zh-CN" altLang="en-US" dirty="0"/>
              <a:t>次大规模的学科专业目录修订和专业设置调整工作，每次修订后都要颁布新的</a:t>
            </a:r>
            <a:r>
              <a:rPr lang="en-US" altLang="zh-CN" dirty="0"/>
              <a:t>《</a:t>
            </a:r>
            <a:r>
              <a:rPr lang="zh-CN" altLang="en-US" dirty="0"/>
              <a:t>普通高等学校本科专业目录</a:t>
            </a:r>
            <a:r>
              <a:rPr lang="en-US" altLang="zh-CN" dirty="0"/>
              <a:t>》</a:t>
            </a:r>
            <a:r>
              <a:rPr lang="zh-CN" altLang="en-US" dirty="0"/>
              <a:t>。</a:t>
            </a:r>
          </a:p>
          <a:p>
            <a:r>
              <a:rPr lang="en-US" altLang="zh-CN" dirty="0"/>
              <a:t>1987</a:t>
            </a:r>
            <a:r>
              <a:rPr lang="zh-CN" altLang="en-US" dirty="0"/>
              <a:t>年，第一次修订目录，专业种数从</a:t>
            </a:r>
            <a:r>
              <a:rPr lang="en-US" altLang="zh-CN" dirty="0"/>
              <a:t>1343</a:t>
            </a:r>
            <a:r>
              <a:rPr lang="zh-CN" altLang="en-US" dirty="0"/>
              <a:t>种调减到</a:t>
            </a:r>
            <a:r>
              <a:rPr lang="en-US" altLang="zh-CN" dirty="0"/>
              <a:t>671 </a:t>
            </a:r>
            <a:r>
              <a:rPr lang="zh-CN" altLang="en-US" dirty="0"/>
              <a:t>种。</a:t>
            </a:r>
          </a:p>
          <a:p>
            <a:r>
              <a:rPr lang="en-US" altLang="zh-CN" dirty="0"/>
              <a:t>1993</a:t>
            </a:r>
            <a:r>
              <a:rPr lang="zh-CN" altLang="en-US" dirty="0"/>
              <a:t>年，第二次修订目录，专业种数从</a:t>
            </a:r>
            <a:r>
              <a:rPr lang="en-US" altLang="zh-CN" dirty="0"/>
              <a:t>671</a:t>
            </a:r>
            <a:r>
              <a:rPr lang="zh-CN" altLang="en-US" dirty="0"/>
              <a:t>种调减到 </a:t>
            </a:r>
            <a:r>
              <a:rPr lang="en-US" altLang="zh-CN" dirty="0"/>
              <a:t>504 </a:t>
            </a:r>
            <a:r>
              <a:rPr lang="zh-CN" altLang="en-US" dirty="0"/>
              <a:t>种。</a:t>
            </a:r>
          </a:p>
          <a:p>
            <a:r>
              <a:rPr lang="en-US" altLang="zh-CN" dirty="0"/>
              <a:t>1998</a:t>
            </a:r>
            <a:r>
              <a:rPr lang="zh-CN" altLang="en-US" dirty="0"/>
              <a:t>年，第三次修订目录，专业种数调减到 </a:t>
            </a:r>
            <a:r>
              <a:rPr lang="en-US" altLang="zh-CN" dirty="0"/>
              <a:t>249 </a:t>
            </a:r>
            <a:r>
              <a:rPr lang="zh-CN" altLang="en-US" dirty="0"/>
              <a:t>种。</a:t>
            </a:r>
          </a:p>
          <a:p>
            <a:r>
              <a:rPr lang="zh-CN" altLang="en-US" dirty="0"/>
              <a:t>但是，为了适应经济社会发展需求的变化，适应高等教育的快速发展，满足高校多样化人才培养的需要，</a:t>
            </a:r>
          </a:p>
          <a:p>
            <a:r>
              <a:rPr lang="en-US" altLang="zh-CN" dirty="0"/>
              <a:t>1998</a:t>
            </a:r>
            <a:r>
              <a:rPr lang="zh-CN" altLang="en-US" dirty="0"/>
              <a:t>年之后十多年的时间里，教育主管部门陆续批准目录之外的专业</a:t>
            </a:r>
            <a:r>
              <a:rPr lang="en-US" altLang="zh-CN" dirty="0"/>
              <a:t>386 </a:t>
            </a:r>
            <a:r>
              <a:rPr lang="zh-CN" altLang="en-US" dirty="0"/>
              <a:t>种，占到了专业总数的</a:t>
            </a:r>
            <a:r>
              <a:rPr lang="en-US" altLang="zh-CN" dirty="0"/>
              <a:t>60.8%</a:t>
            </a:r>
            <a:r>
              <a:rPr lang="zh-CN" altLang="en-US" dirty="0"/>
              <a:t>。</a:t>
            </a:r>
          </a:p>
          <a:p>
            <a:endParaRPr lang="zh-CN" altLang="en-US" dirty="0"/>
          </a:p>
          <a:p>
            <a:r>
              <a:rPr lang="en-US" altLang="zh-CN" dirty="0"/>
              <a:t>2012 </a:t>
            </a:r>
            <a:r>
              <a:rPr lang="zh-CN" altLang="en-US" dirty="0"/>
              <a:t>年，第四次修订目录，</a:t>
            </a:r>
          </a:p>
          <a:p>
            <a:r>
              <a:rPr lang="zh-CN" altLang="en-US" dirty="0"/>
              <a:t>学科门类由之前的</a:t>
            </a:r>
            <a:r>
              <a:rPr lang="en-US" altLang="zh-CN" dirty="0"/>
              <a:t>11</a:t>
            </a:r>
            <a:r>
              <a:rPr lang="zh-CN" altLang="en-US" dirty="0"/>
              <a:t>个</a:t>
            </a:r>
            <a:r>
              <a:rPr lang="en-US" altLang="zh-CN" dirty="0"/>
              <a:t>(</a:t>
            </a:r>
            <a:r>
              <a:rPr lang="zh-CN" altLang="en-US" dirty="0"/>
              <a:t>哲学、经济学、法学、教育学、文学、历史学、理学、工学、农学、医学、管理学</a:t>
            </a:r>
            <a:r>
              <a:rPr lang="en-US" altLang="zh-CN" dirty="0"/>
              <a:t>)</a:t>
            </a:r>
            <a:r>
              <a:rPr lang="zh-CN" altLang="en-US" dirty="0"/>
              <a:t>增加到 </a:t>
            </a:r>
            <a:r>
              <a:rPr lang="en-US" altLang="zh-CN" dirty="0"/>
              <a:t>12 </a:t>
            </a:r>
            <a:r>
              <a:rPr lang="zh-CN" altLang="en-US" dirty="0"/>
              <a:t>个，新增加了“艺术学”门类</a:t>
            </a:r>
            <a:r>
              <a:rPr lang="en-US" altLang="zh-CN" dirty="0"/>
              <a:t>(</a:t>
            </a:r>
            <a:r>
              <a:rPr lang="zh-CN" altLang="en-US" dirty="0"/>
              <a:t>从文学门类中独立出来</a:t>
            </a:r>
            <a:r>
              <a:rPr lang="en-US" altLang="zh-CN" dirty="0"/>
              <a:t>)</a:t>
            </a:r>
            <a:r>
              <a:rPr lang="zh-CN" altLang="en-US" dirty="0"/>
              <a:t>，与研究生学科目录的学科门类一一对应</a:t>
            </a:r>
            <a:r>
              <a:rPr lang="en-US" altLang="zh-CN" dirty="0"/>
              <a:t>;</a:t>
            </a:r>
          </a:p>
          <a:p>
            <a:r>
              <a:rPr lang="zh-CN" altLang="en-US" dirty="0"/>
              <a:t>专业类由原来的 </a:t>
            </a:r>
            <a:r>
              <a:rPr lang="en-US" altLang="zh-CN" dirty="0"/>
              <a:t>73 </a:t>
            </a:r>
            <a:r>
              <a:rPr lang="zh-CN" altLang="en-US" dirty="0"/>
              <a:t>个增加到 </a:t>
            </a:r>
            <a:r>
              <a:rPr lang="en-US" altLang="zh-CN" dirty="0"/>
              <a:t>92 </a:t>
            </a:r>
            <a:r>
              <a:rPr lang="zh-CN" altLang="en-US" dirty="0"/>
              <a:t>个，与研究生学科目录的一级学科基本对应</a:t>
            </a:r>
            <a:r>
              <a:rPr lang="en-US" altLang="zh-CN" dirty="0"/>
              <a:t>;</a:t>
            </a:r>
          </a:p>
          <a:p>
            <a:r>
              <a:rPr lang="zh-CN" altLang="en-US" dirty="0"/>
              <a:t>专业种数从</a:t>
            </a:r>
            <a:r>
              <a:rPr lang="en-US" altLang="zh-CN" dirty="0"/>
              <a:t>635 </a:t>
            </a:r>
            <a:r>
              <a:rPr lang="zh-CN" altLang="en-US" dirty="0"/>
              <a:t>种</a:t>
            </a:r>
            <a:r>
              <a:rPr lang="en-US" altLang="zh-CN" dirty="0"/>
              <a:t>(</a:t>
            </a:r>
            <a:r>
              <a:rPr lang="zh-CN" altLang="en-US" dirty="0"/>
              <a:t>目录内 </a:t>
            </a:r>
            <a:r>
              <a:rPr lang="en-US" altLang="zh-CN" dirty="0"/>
              <a:t>249 </a:t>
            </a:r>
            <a:r>
              <a:rPr lang="zh-CN" altLang="en-US" dirty="0"/>
              <a:t>种，目录外</a:t>
            </a:r>
            <a:r>
              <a:rPr lang="en-US" altLang="zh-CN" dirty="0"/>
              <a:t>386 </a:t>
            </a:r>
            <a:r>
              <a:rPr lang="zh-CN" altLang="en-US" dirty="0"/>
              <a:t>种</a:t>
            </a:r>
            <a:r>
              <a:rPr lang="en-US" altLang="zh-CN" dirty="0"/>
              <a:t>)</a:t>
            </a:r>
            <a:r>
              <a:rPr lang="zh-CN" altLang="en-US" dirty="0"/>
              <a:t>调减到</a:t>
            </a:r>
            <a:r>
              <a:rPr lang="en-US" altLang="zh-CN" dirty="0"/>
              <a:t>506 </a:t>
            </a:r>
            <a:r>
              <a:rPr lang="zh-CN" altLang="en-US" dirty="0"/>
              <a:t>种，</a:t>
            </a:r>
          </a:p>
          <a:p>
            <a:r>
              <a:rPr lang="zh-CN" altLang="en-US" dirty="0"/>
              <a:t>由 </a:t>
            </a:r>
            <a:r>
              <a:rPr lang="en-US" altLang="zh-CN" dirty="0"/>
              <a:t>352 </a:t>
            </a:r>
            <a:r>
              <a:rPr lang="zh-CN" altLang="en-US" dirty="0"/>
              <a:t>种基本专业、</a:t>
            </a:r>
            <a:r>
              <a:rPr lang="en-US" altLang="zh-CN" dirty="0"/>
              <a:t>154</a:t>
            </a:r>
            <a:r>
              <a:rPr lang="zh-CN" altLang="en-US" dirty="0"/>
              <a:t>种特设专业</a:t>
            </a:r>
            <a:r>
              <a:rPr lang="en-US" altLang="zh-CN" dirty="0"/>
              <a:t>(</a:t>
            </a:r>
            <a:r>
              <a:rPr lang="zh-CN" altLang="en-US" dirty="0"/>
              <a:t>截至专业目录颁布时</a:t>
            </a:r>
            <a:r>
              <a:rPr lang="en-US" altLang="zh-CN" dirty="0"/>
              <a:t>)</a:t>
            </a:r>
            <a:r>
              <a:rPr lang="zh-CN" altLang="en-US" dirty="0"/>
              <a:t>构成，</a:t>
            </a:r>
          </a:p>
          <a:p>
            <a:r>
              <a:rPr lang="zh-CN" altLang="en-US" dirty="0"/>
              <a:t>在基本专业和特设专业中确定了</a:t>
            </a:r>
            <a:r>
              <a:rPr lang="en-US" altLang="zh-CN" dirty="0"/>
              <a:t>62</a:t>
            </a:r>
            <a:r>
              <a:rPr lang="zh-CN" altLang="en-US" dirty="0"/>
              <a:t>种国家控制布点专业。</a:t>
            </a:r>
          </a:p>
          <a:p>
            <a:endParaRPr lang="zh-CN" altLang="en-US" dirty="0"/>
          </a:p>
          <a:p>
            <a:r>
              <a:rPr lang="zh-CN" altLang="en-US" dirty="0"/>
              <a:t>保密管理</a:t>
            </a:r>
            <a:r>
              <a:rPr lang="en-US" altLang="zh-CN" dirty="0"/>
              <a:t>(</a:t>
            </a:r>
            <a:r>
              <a:rPr lang="zh-CN" altLang="en-US" dirty="0"/>
              <a:t>专业代码 </a:t>
            </a:r>
            <a:r>
              <a:rPr lang="en-US" altLang="zh-CN" dirty="0"/>
              <a:t>120106TK</a:t>
            </a:r>
            <a:r>
              <a:rPr lang="zh-CN" altLang="en-US" dirty="0"/>
              <a:t>，</a:t>
            </a:r>
            <a:r>
              <a:rPr lang="en-US" altLang="zh-CN" dirty="0"/>
              <a:t>T</a:t>
            </a:r>
            <a:r>
              <a:rPr lang="zh-CN" altLang="en-US" dirty="0"/>
              <a:t>表示特设专业，</a:t>
            </a:r>
            <a:r>
              <a:rPr lang="en-US" altLang="zh-CN" dirty="0"/>
              <a:t>K</a:t>
            </a:r>
            <a:r>
              <a:rPr lang="zh-CN" altLang="en-US" dirty="0"/>
              <a:t>表示国家控制布点专业</a:t>
            </a:r>
            <a:r>
              <a:rPr lang="en-US" altLang="zh-CN" dirty="0"/>
              <a:t>)</a:t>
            </a:r>
            <a:r>
              <a:rPr lang="zh-CN" altLang="en-US" dirty="0"/>
              <a:t>就是首次设立的</a:t>
            </a:r>
            <a:r>
              <a:rPr lang="en-US" altLang="zh-CN" dirty="0"/>
              <a:t>154</a:t>
            </a:r>
            <a:r>
              <a:rPr lang="zh-CN" altLang="en-US" dirty="0"/>
              <a:t>个特设专业之一。</a:t>
            </a:r>
          </a:p>
          <a:p>
            <a:endParaRPr lang="zh-CN" altLang="en-US" dirty="0"/>
          </a:p>
          <a:p>
            <a:endParaRPr lang="zh-CN" altLang="en-US" dirty="0"/>
          </a:p>
          <a:p>
            <a:endParaRPr lang="zh-CN" altLang="en-US" dirty="0"/>
          </a:p>
          <a:p>
            <a:endParaRPr lang="zh-CN" altLang="en-US" dirty="0"/>
          </a:p>
          <a:p>
            <a:r>
              <a:rPr lang="zh-CN" altLang="en-US" dirty="0"/>
              <a:t>北京电子科技学院隶属于中共中央办公厅，是一所为全国党政系统培养信息安全与办公自动化专门人才的高等学校。</a:t>
            </a:r>
          </a:p>
          <a:p>
            <a:endParaRPr lang="zh-CN" altLang="en-US" dirty="0"/>
          </a:p>
          <a:p>
            <a:r>
              <a:rPr lang="en-US" altLang="zh-CN" dirty="0"/>
              <a:t>2007 </a:t>
            </a:r>
            <a:r>
              <a:rPr lang="zh-CN" altLang="en-US" dirty="0"/>
              <a:t>年，国家保密局向中央办公厅请示在北京电子科技学院设立保密管理专业。</a:t>
            </a:r>
          </a:p>
          <a:p>
            <a:r>
              <a:rPr lang="en-US" altLang="zh-CN" dirty="0"/>
              <a:t>2007</a:t>
            </a:r>
            <a:r>
              <a:rPr lang="zh-CN" altLang="en-US" dirty="0"/>
              <a:t>年</a:t>
            </a:r>
            <a:r>
              <a:rPr lang="en-US" altLang="zh-CN" dirty="0"/>
              <a:t>8</a:t>
            </a:r>
            <a:r>
              <a:rPr lang="zh-CN" altLang="en-US" dirty="0"/>
              <a:t>月，中央办公厅主任办公会议同意在我院设立保密管理本科专业。我院随即向教育部提出申请。按照申请设立新专业的要求，我院在当时的</a:t>
            </a:r>
            <a:r>
              <a:rPr lang="en-US" altLang="zh-CN" dirty="0"/>
              <a:t>11</a:t>
            </a:r>
            <a:r>
              <a:rPr lang="zh-CN" altLang="en-US" dirty="0"/>
              <a:t>个学科门类中，向教育部申请把保密管理专业列入 “管理学”学科门类中的“管理科学与工程类”一级学科，在“信息管理与信息系统”下开设“保密管理方向”</a:t>
            </a:r>
            <a:r>
              <a:rPr lang="en-US" altLang="zh-CN" dirty="0"/>
              <a:t>(</a:t>
            </a:r>
            <a:r>
              <a:rPr lang="zh-CN" altLang="en-US" dirty="0"/>
              <a:t>保密管理专业</a:t>
            </a:r>
            <a:r>
              <a:rPr lang="en-US" altLang="zh-CN" dirty="0"/>
              <a:t>)</a:t>
            </a:r>
            <a:r>
              <a:rPr lang="zh-CN" altLang="en-US" dirty="0"/>
              <a:t>。</a:t>
            </a:r>
          </a:p>
          <a:p>
            <a:r>
              <a:rPr lang="en-US" altLang="zh-CN" dirty="0"/>
              <a:t>2008</a:t>
            </a:r>
            <a:r>
              <a:rPr lang="zh-CN" altLang="en-US" dirty="0"/>
              <a:t>年</a:t>
            </a:r>
            <a:r>
              <a:rPr lang="en-US" altLang="zh-CN" dirty="0"/>
              <a:t>1</a:t>
            </a:r>
            <a:r>
              <a:rPr lang="zh-CN" altLang="en-US" dirty="0"/>
              <a:t>月</a:t>
            </a:r>
            <a:r>
              <a:rPr lang="en-US" altLang="zh-CN" dirty="0"/>
              <a:t>28</a:t>
            </a:r>
            <a:r>
              <a:rPr lang="zh-CN" altLang="en-US" dirty="0"/>
              <a:t>日，教育部下发</a:t>
            </a:r>
            <a:r>
              <a:rPr lang="en-US" altLang="zh-CN" dirty="0"/>
              <a:t>(</a:t>
            </a:r>
            <a:r>
              <a:rPr lang="zh-CN" altLang="en-US" dirty="0"/>
              <a:t>教育部关于公布</a:t>
            </a:r>
            <a:r>
              <a:rPr lang="en-US" altLang="zh-CN" dirty="0"/>
              <a:t>2007</a:t>
            </a:r>
            <a:r>
              <a:rPr lang="zh-CN" altLang="en-US" dirty="0"/>
              <a:t>年度高等学校专业设置备案或审批结果的通知</a:t>
            </a:r>
            <a:r>
              <a:rPr lang="en-US" altLang="zh-CN" dirty="0"/>
              <a:t>》(</a:t>
            </a:r>
            <a:r>
              <a:rPr lang="zh-CN" altLang="en-US" dirty="0"/>
              <a:t>教高</a:t>
            </a:r>
            <a:r>
              <a:rPr lang="en-US" altLang="zh-CN" dirty="0"/>
              <a:t>(2008]2</a:t>
            </a:r>
            <a:r>
              <a:rPr lang="zh-CN" altLang="en-US" dirty="0"/>
              <a:t>号文件</a:t>
            </a:r>
            <a:r>
              <a:rPr lang="en-US" altLang="zh-CN" dirty="0"/>
              <a:t>)</a:t>
            </a:r>
            <a:r>
              <a:rPr lang="zh-CN" altLang="en-US" dirty="0"/>
              <a:t>，同意我院在信息管理与信息系统专业下开设保密管理方向，招收应届高中理科学生，毕业合格授予管理学学位。</a:t>
            </a:r>
          </a:p>
          <a:p>
            <a:r>
              <a:rPr lang="en-US" altLang="zh-CN" dirty="0"/>
              <a:t>2008 </a:t>
            </a:r>
            <a:r>
              <a:rPr lang="zh-CN" altLang="en-US" dirty="0"/>
              <a:t>年 </a:t>
            </a:r>
            <a:r>
              <a:rPr lang="en-US" altLang="zh-CN" dirty="0"/>
              <a:t>3 </a:t>
            </a:r>
            <a:r>
              <a:rPr lang="zh-CN" altLang="en-US" dirty="0"/>
              <a:t>月，国家保密局与我院共同组成了保密管理专业建设委员会，由国家保密局局长任主任，学院领导和国家保密局副局长任副主任，负责领导和协调保密管理专业建设，下设三个工作小组，分别负责保密管理专业教学指导、教材编写和招生就业协调工作。</a:t>
            </a:r>
          </a:p>
          <a:p>
            <a:r>
              <a:rPr lang="en-US" altLang="zh-CN" dirty="0"/>
              <a:t>2008</a:t>
            </a:r>
            <a:r>
              <a:rPr lang="zh-CN" altLang="en-US" dirty="0"/>
              <a:t>年</a:t>
            </a:r>
            <a:r>
              <a:rPr lang="en-US" altLang="zh-CN" dirty="0"/>
              <a:t>9 </a:t>
            </a:r>
            <a:r>
              <a:rPr lang="zh-CN" altLang="en-US" dirty="0"/>
              <a:t>月</a:t>
            </a:r>
            <a:r>
              <a:rPr lang="en-US" altLang="zh-CN" dirty="0"/>
              <a:t>1</a:t>
            </a:r>
            <a:r>
              <a:rPr lang="zh-CN" altLang="en-US" dirty="0"/>
              <a:t>日，我院迎来来自全国各地的首届保密管理专业</a:t>
            </a:r>
            <a:r>
              <a:rPr lang="en-US" altLang="zh-CN" dirty="0"/>
              <a:t>30</a:t>
            </a:r>
            <a:r>
              <a:rPr lang="zh-CN" altLang="en-US" dirty="0"/>
              <a:t>名学生，标志着我国正规保密管理本科教育的正式开始。</a:t>
            </a:r>
          </a:p>
          <a:p>
            <a:r>
              <a:rPr lang="zh-CN" altLang="en-US" dirty="0"/>
              <a:t>同期，有信息管理与信息系统专业且正在申请设立保密管理专业的高校，从</a:t>
            </a:r>
            <a:r>
              <a:rPr lang="en-US" altLang="zh-CN" dirty="0"/>
              <a:t>2006</a:t>
            </a:r>
            <a:r>
              <a:rPr lang="zh-CN" altLang="en-US" dirty="0"/>
              <a:t>级信息管理与信息系统专业学生中选拔部分优秀学生改按保密管理方向进行培养，并于</a:t>
            </a:r>
            <a:r>
              <a:rPr lang="en-US" altLang="zh-CN" dirty="0"/>
              <a:t>2010</a:t>
            </a:r>
            <a:r>
              <a:rPr lang="zh-CN" altLang="en-US" dirty="0"/>
              <a:t>年毕业。按照独立的人才培养方案，我院完成从招生到毕业完整四年培养周期的学生于</a:t>
            </a:r>
            <a:r>
              <a:rPr lang="en-US" altLang="zh-CN" dirty="0"/>
              <a:t>2012</a:t>
            </a:r>
            <a:r>
              <a:rPr lang="zh-CN" altLang="en-US" dirty="0"/>
              <a:t>年毕业。完成学业的学生全部到机要、保密部门从事保密管理和技术方面的工作。</a:t>
            </a:r>
          </a:p>
          <a:p>
            <a:endParaRPr lang="zh-CN" altLang="en-US" dirty="0"/>
          </a:p>
          <a:p>
            <a:endParaRPr lang="zh-CN" altLang="en-US" dirty="0"/>
          </a:p>
          <a:p>
            <a:r>
              <a:rPr lang="en-US" altLang="zh-CN" dirty="0"/>
              <a:t>2008 </a:t>
            </a:r>
            <a:r>
              <a:rPr lang="zh-CN" altLang="en-US" dirty="0"/>
              <a:t>年 </a:t>
            </a:r>
            <a:r>
              <a:rPr lang="en-US" altLang="zh-CN" dirty="0"/>
              <a:t>9 </a:t>
            </a:r>
            <a:r>
              <a:rPr lang="zh-CN" altLang="en-US" dirty="0"/>
              <a:t>月，北京电子科技学院迎来保密管理专业的首批学生，开启了我国保密管理学历教育的先河。</a:t>
            </a:r>
          </a:p>
          <a:p>
            <a:r>
              <a:rPr lang="zh-CN" altLang="en-US" dirty="0"/>
              <a:t>此后，国家保密局携手国内部分知名高等院校快速推进国家保密学院的建立进程。</a:t>
            </a:r>
          </a:p>
          <a:p>
            <a:r>
              <a:rPr lang="zh-CN" altLang="en-US" dirty="0"/>
              <a:t>截至 </a:t>
            </a:r>
            <a:r>
              <a:rPr lang="en-US" altLang="zh-CN" dirty="0"/>
              <a:t>2013</a:t>
            </a:r>
            <a:r>
              <a:rPr lang="zh-CN" altLang="en-US" dirty="0"/>
              <a:t>年初，国家保密局已经在全国六大区建立了</a:t>
            </a:r>
            <a:r>
              <a:rPr lang="en-US" altLang="zh-CN" dirty="0"/>
              <a:t>10</a:t>
            </a:r>
            <a:r>
              <a:rPr lang="zh-CN" altLang="en-US" dirty="0"/>
              <a:t>所国家保密学院，加上北京电子科技学院和浙江保密学院，初步形成了“</a:t>
            </a:r>
            <a:r>
              <a:rPr lang="en-US" altLang="zh-CN" dirty="0"/>
              <a:t>10+1+X”</a:t>
            </a:r>
            <a:r>
              <a:rPr lang="zh-CN" altLang="en-US" dirty="0"/>
              <a:t>的总体布局。</a:t>
            </a:r>
          </a:p>
          <a:p>
            <a:r>
              <a:rPr lang="zh-CN" altLang="en-US" dirty="0"/>
              <a:t>从本科生到研究生，我国保密管理学历教育初具规模，呈现欣欣向荣的良好发展态势。</a:t>
            </a:r>
          </a:p>
          <a:p>
            <a:endParaRPr lang="zh-CN" altLang="en-US" dirty="0"/>
          </a:p>
          <a:p>
            <a:r>
              <a:rPr lang="zh-CN" altLang="en-US" dirty="0"/>
              <a:t>但是国家保密学院快速发展的背后也出现隐忧，作为跨学科的新兴专业，保密管理专业教材匮乏就是亟待解决的问题之一。为此，国家保密局在</a:t>
            </a:r>
            <a:r>
              <a:rPr lang="en-US" altLang="zh-CN" dirty="0"/>
              <a:t>2010</a:t>
            </a:r>
            <a:r>
              <a:rPr lang="zh-CN" altLang="en-US" dirty="0"/>
              <a:t>年底启动了首批</a:t>
            </a:r>
            <a:r>
              <a:rPr lang="en-US" altLang="zh-CN" dirty="0"/>
              <a:t>6</a:t>
            </a:r>
            <a:r>
              <a:rPr lang="zh-CN" altLang="en-US" dirty="0"/>
              <a:t>本教材的编写工作，北京电子科技学院承担了其中</a:t>
            </a:r>
            <a:r>
              <a:rPr lang="en-US" altLang="zh-CN" dirty="0"/>
              <a:t>《</a:t>
            </a:r>
            <a:r>
              <a:rPr lang="zh-CN" altLang="en-US" dirty="0"/>
              <a:t>保密管理概论</a:t>
            </a:r>
            <a:r>
              <a:rPr lang="en-US" altLang="zh-CN" dirty="0"/>
              <a:t>》</a:t>
            </a:r>
            <a:r>
              <a:rPr lang="zh-CN" altLang="en-US" dirty="0"/>
              <a:t>一书的编写任务。由封化民教授担任主编，管理系孙宝云副教授担任副主编，管理系从事保密管理专业教学工作的</a:t>
            </a:r>
            <a:r>
              <a:rPr lang="en-US" altLang="zh-CN" dirty="0"/>
              <a:t>6</a:t>
            </a:r>
            <a:r>
              <a:rPr lang="zh-CN" altLang="en-US" dirty="0"/>
              <a:t>位教师作为成员，共同组成了</a:t>
            </a:r>
            <a:r>
              <a:rPr lang="en-US" altLang="zh-CN" dirty="0"/>
              <a:t>《</a:t>
            </a:r>
            <a:r>
              <a:rPr lang="zh-CN" altLang="en-US" dirty="0"/>
              <a:t>保密管理概论</a:t>
            </a:r>
            <a:r>
              <a:rPr lang="en-US" altLang="zh-CN" dirty="0"/>
              <a:t>》</a:t>
            </a:r>
            <a:r>
              <a:rPr lang="zh-CN" altLang="en-US" dirty="0"/>
              <a:t>编写组。编写组自成立之日起，就全力以赴开展教材的编写工作</a:t>
            </a:r>
            <a:r>
              <a:rPr lang="en-US" altLang="zh-CN" dirty="0"/>
              <a:t>:</a:t>
            </a:r>
            <a:r>
              <a:rPr lang="zh-CN" altLang="en-US" dirty="0"/>
              <a:t>拜访保密领域的专家学者</a:t>
            </a:r>
            <a:r>
              <a:rPr lang="en-US" altLang="zh-CN" dirty="0"/>
              <a:t>;</a:t>
            </a:r>
            <a:r>
              <a:rPr lang="zh-CN" altLang="en-US" dirty="0"/>
              <a:t>到省</a:t>
            </a:r>
            <a:r>
              <a:rPr lang="en-US" altLang="zh-CN" dirty="0"/>
              <a:t>(</a:t>
            </a:r>
            <a:r>
              <a:rPr lang="zh-CN" altLang="en-US" dirty="0"/>
              <a:t>区、市</a:t>
            </a:r>
            <a:r>
              <a:rPr lang="en-US" altLang="zh-CN" dirty="0"/>
              <a:t>)</a:t>
            </a:r>
            <a:r>
              <a:rPr lang="zh-CN" altLang="en-US" dirty="0"/>
              <a:t>保密部门进行调研</a:t>
            </a:r>
            <a:r>
              <a:rPr lang="en-US" altLang="zh-CN" dirty="0"/>
              <a:t>;</a:t>
            </a:r>
            <a:r>
              <a:rPr lang="zh-CN" altLang="en-US" dirty="0"/>
              <a:t>举办多种形式的专题研讨会，全面了解我国保密管理的理论与实践。在此基础上，形成教材框架，并开始初稿撰写工作。初稿完成后，再次广泛征求保密专家学者的意见和建议，历时两年余，几易其稿，终于完成了</a:t>
            </a:r>
            <a:r>
              <a:rPr lang="en-US" altLang="zh-CN" dirty="0"/>
              <a:t>40</a:t>
            </a:r>
            <a:r>
              <a:rPr lang="zh-CN" altLang="en-US" dirty="0"/>
              <a:t>余万字的编写工作。</a:t>
            </a:r>
          </a:p>
          <a:p>
            <a:endParaRPr lang="zh-CN" altLang="en-US" dirty="0"/>
          </a:p>
          <a:p>
            <a:r>
              <a:rPr lang="en-US" altLang="zh-CN" dirty="0"/>
              <a:t>——</a:t>
            </a:r>
            <a:r>
              <a:rPr lang="zh-CN" altLang="en-US" dirty="0"/>
              <a:t>摘自：封化民，保密管理概论，金城出版社，</a:t>
            </a:r>
            <a:r>
              <a:rPr lang="en-US" altLang="zh-CN" dirty="0"/>
              <a:t>2014</a:t>
            </a:r>
          </a:p>
          <a:p>
            <a:endParaRPr lang="en-US" altLang="zh-CN" dirty="0"/>
          </a:p>
          <a:p>
            <a:r>
              <a:rPr lang="zh-CN" altLang="en-US" dirty="0"/>
              <a:t>北京交通大学于 </a:t>
            </a:r>
            <a:r>
              <a:rPr lang="en-US" altLang="zh-CN" dirty="0"/>
              <a:t>2007</a:t>
            </a:r>
            <a:r>
              <a:rPr lang="zh-CN" altLang="en-US" dirty="0"/>
              <a:t>年率先与国家保密科学技术研究所建立研究生联合培养基地，招收保密法博士、硕士研究生。</a:t>
            </a:r>
          </a:p>
          <a:p>
            <a:endParaRPr lang="zh-CN" altLang="en-US" dirty="0"/>
          </a:p>
          <a:p>
            <a:r>
              <a:rPr lang="en-US" altLang="zh-CN" dirty="0"/>
              <a:t>——</a:t>
            </a:r>
            <a:r>
              <a:rPr lang="zh-CN" altLang="en-US" dirty="0"/>
              <a:t>摘自：夏勇，保密法学教程，金城出版社，</a:t>
            </a:r>
            <a:r>
              <a:rPr lang="en-US" altLang="zh-CN" dirty="0"/>
              <a:t>2013</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146</a:t>
            </a:fld>
            <a:endParaRPr lang="zh-CN" altLang="en-US"/>
          </a:p>
        </p:txBody>
      </p:sp>
    </p:spTree>
    <p:extLst>
      <p:ext uri="{BB962C8B-B14F-4D97-AF65-F5344CB8AC3E}">
        <p14:creationId xmlns:p14="http://schemas.microsoft.com/office/powerpoint/2010/main" val="273124008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147</a:t>
            </a:fld>
            <a:endParaRPr lang="zh-CN" altLang="en-US"/>
          </a:p>
        </p:txBody>
      </p:sp>
    </p:spTree>
    <p:extLst>
      <p:ext uri="{BB962C8B-B14F-4D97-AF65-F5344CB8AC3E}">
        <p14:creationId xmlns:p14="http://schemas.microsoft.com/office/powerpoint/2010/main" val="100695069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148</a:t>
            </a:fld>
            <a:endParaRPr lang="zh-CN" altLang="en-US"/>
          </a:p>
        </p:txBody>
      </p:sp>
    </p:spTree>
    <p:extLst>
      <p:ext uri="{BB962C8B-B14F-4D97-AF65-F5344CB8AC3E}">
        <p14:creationId xmlns:p14="http://schemas.microsoft.com/office/powerpoint/2010/main" val="208671825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北京电子科技学院隶属于中共中央办公厅，是一所为全国党政系统培养信息安全与办公自动化专门人才的高等学校。</a:t>
            </a:r>
            <a:endParaRPr lang="en-US" altLang="zh-CN" dirty="0"/>
          </a:p>
          <a:p>
            <a:endParaRPr lang="en-US" altLang="zh-CN" dirty="0"/>
          </a:p>
          <a:p>
            <a:r>
              <a:rPr lang="en-US" altLang="zh-CN" dirty="0"/>
              <a:t>2007 </a:t>
            </a:r>
            <a:r>
              <a:rPr lang="zh-CN" altLang="en-US" dirty="0"/>
              <a:t>年，国家保密局向中央办公厅请示在北京电子科技学院设立保密管理专业</a:t>
            </a:r>
          </a:p>
          <a:p>
            <a:endParaRPr lang="zh-CN" altLang="en-US" dirty="0"/>
          </a:p>
          <a:p>
            <a:r>
              <a:rPr lang="en-US" altLang="zh-CN" dirty="0"/>
              <a:t>2007</a:t>
            </a:r>
            <a:r>
              <a:rPr lang="zh-CN" altLang="en-US" dirty="0"/>
              <a:t>年</a:t>
            </a:r>
            <a:r>
              <a:rPr lang="en-US" altLang="zh-CN" dirty="0"/>
              <a:t>8</a:t>
            </a:r>
            <a:r>
              <a:rPr lang="zh-CN" altLang="en-US" dirty="0"/>
              <a:t>月，中央办公厅主任办公会议同意设立保密管理本科专业  “管理学”学科门类</a:t>
            </a:r>
            <a:r>
              <a:rPr lang="en-US" altLang="zh-CN" dirty="0"/>
              <a:t>/“</a:t>
            </a:r>
            <a:r>
              <a:rPr lang="zh-CN" altLang="en-US" dirty="0"/>
              <a:t>管理科学与工程类”一级学科</a:t>
            </a:r>
            <a:r>
              <a:rPr lang="en-US" altLang="zh-CN" dirty="0"/>
              <a:t>/“</a:t>
            </a:r>
            <a:r>
              <a:rPr lang="zh-CN" altLang="en-US" dirty="0"/>
              <a:t>信息管理与信息系统”</a:t>
            </a:r>
            <a:r>
              <a:rPr lang="en-US" altLang="zh-CN" dirty="0"/>
              <a:t>/“</a:t>
            </a:r>
            <a:r>
              <a:rPr lang="zh-CN" altLang="en-US" dirty="0"/>
              <a:t>保密管理方向”</a:t>
            </a:r>
            <a:r>
              <a:rPr lang="en-US" altLang="zh-CN" dirty="0"/>
              <a:t>(</a:t>
            </a:r>
            <a:r>
              <a:rPr lang="zh-CN" altLang="en-US" dirty="0"/>
              <a:t>保密管理专业</a:t>
            </a:r>
            <a:r>
              <a:rPr lang="en-US" altLang="zh-CN" dirty="0"/>
              <a:t>)</a:t>
            </a:r>
          </a:p>
          <a:p>
            <a:endParaRPr lang="en-US" altLang="zh-CN" dirty="0"/>
          </a:p>
          <a:p>
            <a:r>
              <a:rPr lang="en-US" altLang="zh-CN" dirty="0"/>
              <a:t>2008</a:t>
            </a:r>
            <a:r>
              <a:rPr lang="zh-CN" altLang="en-US" dirty="0"/>
              <a:t>年</a:t>
            </a:r>
            <a:r>
              <a:rPr lang="en-US" altLang="zh-CN" dirty="0"/>
              <a:t>1</a:t>
            </a:r>
            <a:r>
              <a:rPr lang="zh-CN" altLang="en-US" dirty="0"/>
              <a:t>月</a:t>
            </a:r>
            <a:r>
              <a:rPr lang="en-US" altLang="zh-CN" dirty="0"/>
              <a:t>28</a:t>
            </a:r>
            <a:r>
              <a:rPr lang="zh-CN" altLang="en-US" dirty="0"/>
              <a:t>日，教育部下发</a:t>
            </a:r>
            <a:r>
              <a:rPr lang="en-US" altLang="zh-CN" dirty="0"/>
              <a:t>《</a:t>
            </a:r>
            <a:r>
              <a:rPr lang="zh-CN" altLang="en-US" dirty="0"/>
              <a:t>教育部关于公布</a:t>
            </a:r>
            <a:r>
              <a:rPr lang="en-US" altLang="zh-CN" dirty="0"/>
              <a:t>2007</a:t>
            </a:r>
            <a:r>
              <a:rPr lang="zh-CN" altLang="en-US" dirty="0"/>
              <a:t>年度高等学校专业设置备案或审批结果的通知</a:t>
            </a:r>
            <a:r>
              <a:rPr lang="en-US" altLang="zh-CN" dirty="0"/>
              <a:t>》(</a:t>
            </a:r>
            <a:r>
              <a:rPr lang="zh-CN" altLang="en-US" dirty="0"/>
              <a:t>教高</a:t>
            </a:r>
            <a:r>
              <a:rPr lang="en-US" altLang="zh-CN" dirty="0"/>
              <a:t>(2008]2</a:t>
            </a:r>
            <a:r>
              <a:rPr lang="zh-CN" altLang="en-US" dirty="0"/>
              <a:t>号文件</a:t>
            </a:r>
            <a:r>
              <a:rPr lang="en-US" altLang="zh-CN" dirty="0"/>
              <a:t>)</a:t>
            </a:r>
          </a:p>
          <a:p>
            <a:r>
              <a:rPr lang="en-US" altLang="zh-CN" dirty="0"/>
              <a:t>                        </a:t>
            </a:r>
            <a:r>
              <a:rPr lang="zh-CN" altLang="en-US" dirty="0"/>
              <a:t>同意在信息管理与信息系统专业下开设保密管理方向，招收应届高中理科学生，毕业合格授予管理学学位</a:t>
            </a:r>
          </a:p>
          <a:p>
            <a:endParaRPr lang="zh-CN" altLang="en-US" dirty="0"/>
          </a:p>
          <a:p>
            <a:r>
              <a:rPr lang="en-US" altLang="zh-CN" dirty="0"/>
              <a:t>2008 </a:t>
            </a:r>
            <a:r>
              <a:rPr lang="zh-CN" altLang="en-US" dirty="0"/>
              <a:t>年 </a:t>
            </a:r>
            <a:r>
              <a:rPr lang="en-US" altLang="zh-CN" dirty="0"/>
              <a:t>3 </a:t>
            </a:r>
            <a:r>
              <a:rPr lang="zh-CN" altLang="en-US" dirty="0"/>
              <a:t>月，国家保密局与北电组成保密管理专业建设委员会</a:t>
            </a:r>
          </a:p>
          <a:p>
            <a:r>
              <a:rPr lang="zh-CN" altLang="en-US" dirty="0"/>
              <a:t>                     由国家保密局局长任主任，学院领导和国家保密局副局长任副主任，负责领导和协调保密管理专业建设</a:t>
            </a:r>
          </a:p>
          <a:p>
            <a:r>
              <a:rPr lang="zh-CN" altLang="en-US" dirty="0"/>
              <a:t>                     下设三个工作小组，分别负责保密管理专业教学指导、教材编写、招生就业协调工作</a:t>
            </a:r>
          </a:p>
          <a:p>
            <a:endParaRPr lang="zh-CN" altLang="en-US" dirty="0"/>
          </a:p>
          <a:p>
            <a:r>
              <a:rPr lang="en-US" altLang="zh-CN" dirty="0"/>
              <a:t>2008</a:t>
            </a:r>
            <a:r>
              <a:rPr lang="zh-CN" altLang="en-US" dirty="0"/>
              <a:t>年</a:t>
            </a:r>
            <a:r>
              <a:rPr lang="en-US" altLang="zh-CN" dirty="0"/>
              <a:t>9 </a:t>
            </a:r>
            <a:r>
              <a:rPr lang="zh-CN" altLang="en-US" dirty="0"/>
              <a:t>月</a:t>
            </a:r>
            <a:r>
              <a:rPr lang="en-US" altLang="zh-CN" dirty="0"/>
              <a:t>1</a:t>
            </a:r>
            <a:r>
              <a:rPr lang="zh-CN" altLang="en-US" dirty="0"/>
              <a:t>日，北电迎来首批保密管理专业</a:t>
            </a:r>
            <a:r>
              <a:rPr lang="en-US" altLang="zh-CN" dirty="0"/>
              <a:t>30</a:t>
            </a:r>
            <a:r>
              <a:rPr lang="zh-CN" altLang="en-US" dirty="0"/>
              <a:t>名学生，开启了我国保密管理学历教育的先河，标志着我国正规保密管理本科教育的正式开始</a:t>
            </a:r>
          </a:p>
          <a:p>
            <a:r>
              <a:rPr lang="zh-CN" altLang="en-US" dirty="0"/>
              <a:t>	         按照独立的人才培养方案，我院完成从招生到毕业完整四年培养周期的学生于</a:t>
            </a:r>
            <a:r>
              <a:rPr lang="en-US" altLang="zh-CN" dirty="0"/>
              <a:t>2012</a:t>
            </a:r>
            <a:r>
              <a:rPr lang="zh-CN" altLang="en-US" dirty="0"/>
              <a:t>年毕业</a:t>
            </a:r>
          </a:p>
          <a:p>
            <a:r>
              <a:rPr lang="zh-CN" altLang="en-US" dirty="0"/>
              <a:t>                         完成学业的学生全部到机要、保密部门从事保密管理和技术方面的工作</a:t>
            </a:r>
          </a:p>
          <a:p>
            <a:r>
              <a:rPr lang="zh-CN" altLang="en-US" dirty="0"/>
              <a:t>	同期，有信息管理与信息系统专业且正在申请设立保密管理专业的高校，</a:t>
            </a:r>
          </a:p>
          <a:p>
            <a:r>
              <a:rPr lang="zh-CN" altLang="en-US" dirty="0"/>
              <a:t>                         从</a:t>
            </a:r>
            <a:r>
              <a:rPr lang="en-US" altLang="zh-CN" dirty="0"/>
              <a:t>2006</a:t>
            </a:r>
            <a:r>
              <a:rPr lang="zh-CN" altLang="en-US" dirty="0"/>
              <a:t>级信息管理与信息系统专业学生中选拔部分优秀学生改按保密管理方向进行培养</a:t>
            </a:r>
          </a:p>
          <a:p>
            <a:r>
              <a:rPr lang="zh-CN" altLang="en-US" dirty="0"/>
              <a:t>                         于</a:t>
            </a:r>
            <a:r>
              <a:rPr lang="en-US" altLang="zh-CN" dirty="0"/>
              <a:t>2010</a:t>
            </a:r>
            <a:r>
              <a:rPr lang="zh-CN" altLang="en-US" dirty="0"/>
              <a:t>年毕业</a:t>
            </a:r>
          </a:p>
          <a:p>
            <a:endParaRPr lang="zh-CN" altLang="en-US" dirty="0"/>
          </a:p>
          <a:p>
            <a:r>
              <a:rPr lang="zh-CN" altLang="en-US" dirty="0"/>
              <a:t>此后，国家保密局携手国内部分知名高等院校快速推进国家保密学院的建立进程。</a:t>
            </a:r>
          </a:p>
          <a:p>
            <a:r>
              <a:rPr lang="zh-CN" altLang="en-US" dirty="0"/>
              <a:t>国家保密局已经在全国六大区建立了</a:t>
            </a:r>
            <a:r>
              <a:rPr lang="en-US" altLang="zh-CN" dirty="0"/>
              <a:t>11</a:t>
            </a:r>
            <a:r>
              <a:rPr lang="zh-CN" altLang="en-US" dirty="0"/>
              <a:t>所国家保密学院，加上北京电子科技学院和浙江保密学院，初步形成了“</a:t>
            </a:r>
            <a:r>
              <a:rPr lang="en-US" altLang="zh-CN" dirty="0"/>
              <a:t>11+1+X”</a:t>
            </a:r>
            <a:r>
              <a:rPr lang="zh-CN" altLang="en-US" dirty="0"/>
              <a:t>的总体布局</a:t>
            </a:r>
          </a:p>
          <a:p>
            <a:endParaRPr lang="zh-CN" altLang="en-US" dirty="0"/>
          </a:p>
          <a:p>
            <a:r>
              <a:rPr lang="en-US" altLang="zh-CN" dirty="0"/>
              <a:t>2007</a:t>
            </a:r>
            <a:r>
              <a:rPr lang="zh-CN" altLang="en-US" dirty="0"/>
              <a:t>年，北京交通大学率先与国家保密科学技术研究所建立研究生联合培养基地，招收保密法博士、硕士研究生</a:t>
            </a:r>
          </a:p>
          <a:p>
            <a:endParaRPr lang="zh-CN" altLang="en-US" dirty="0"/>
          </a:p>
          <a:p>
            <a:r>
              <a:rPr lang="zh-CN" altLang="en-US" dirty="0"/>
              <a:t>从本科生到研究生，我国保密管理学历教育初具规模，呈现欣欣向荣的良好发展态势</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149</a:t>
            </a:fld>
            <a:endParaRPr lang="zh-CN" altLang="en-US"/>
          </a:p>
        </p:txBody>
      </p:sp>
    </p:spTree>
    <p:extLst>
      <p:ext uri="{BB962C8B-B14F-4D97-AF65-F5344CB8AC3E}">
        <p14:creationId xmlns:p14="http://schemas.microsoft.com/office/powerpoint/2010/main" val="27192389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150</a:t>
            </a:fld>
            <a:endParaRPr lang="zh-CN" altLang="en-US"/>
          </a:p>
        </p:txBody>
      </p:sp>
    </p:spTree>
    <p:extLst>
      <p:ext uri="{BB962C8B-B14F-4D97-AF65-F5344CB8AC3E}">
        <p14:creationId xmlns:p14="http://schemas.microsoft.com/office/powerpoint/2010/main" val="312601156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151</a:t>
            </a:fld>
            <a:endParaRPr lang="zh-CN" altLang="en-US"/>
          </a:p>
        </p:txBody>
      </p:sp>
    </p:spTree>
    <p:extLst>
      <p:ext uri="{BB962C8B-B14F-4D97-AF65-F5344CB8AC3E}">
        <p14:creationId xmlns:p14="http://schemas.microsoft.com/office/powerpoint/2010/main" val="209180700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0000"/>
                </a:solidFill>
                <a:latin typeface="华文楷体" panose="02010600040101010101" pitchFamily="2" charset="-122"/>
                <a:ea typeface="华文楷体" panose="02010600040101010101" pitchFamily="2" charset="-122"/>
              </a:rPr>
              <a:t>2010</a:t>
            </a:r>
            <a:r>
              <a:rPr lang="zh-CN" altLang="en-US" sz="1200" b="1" dirty="0">
                <a:solidFill>
                  <a:srgbClr val="000000"/>
                </a:solidFill>
                <a:latin typeface="华文楷体" panose="02010600040101010101" pitchFamily="2" charset="-122"/>
                <a:ea typeface="华文楷体" panose="02010600040101010101" pitchFamily="2" charset="-122"/>
              </a:rPr>
              <a:t>年，中山大学国家保密学院，由国家保密局、广东省国家保密局和中山大学三方共建，依托中山大学计算机学院，整合校内信息管理、法学和公共管理等相关优势学科资源成立。</a:t>
            </a:r>
            <a:endParaRPr lang="en-US" altLang="zh-CN" sz="1200" b="1" dirty="0">
              <a:solidFill>
                <a:srgbClr val="000000"/>
              </a:solidFill>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152</a:t>
            </a:fld>
            <a:endParaRPr lang="zh-CN" altLang="en-US"/>
          </a:p>
        </p:txBody>
      </p:sp>
    </p:spTree>
    <p:extLst>
      <p:ext uri="{BB962C8B-B14F-4D97-AF65-F5344CB8AC3E}">
        <p14:creationId xmlns:p14="http://schemas.microsoft.com/office/powerpoint/2010/main" val="106556779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153</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155</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156</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157</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保密法律的实施，是指保密法律在社会实际生活中的具体运用和实现，包括保密法律的执行、保密法律的适用和保密法律的遵守。</a:t>
            </a:r>
            <a:r>
              <a:rPr lang="zh-CN" altLang="en-US" dirty="0"/>
              <a:t> </a:t>
            </a:r>
            <a:r>
              <a:rPr lang="zh-CN" altLang="en-US" sz="1200" b="0" i="0" u="none" strike="noStrike" kern="1200" dirty="0">
                <a:solidFill>
                  <a:schemeClr val="tx1"/>
                </a:solidFill>
                <a:effectLst/>
                <a:latin typeface="+mn-lt"/>
                <a:ea typeface="+mn-ea"/>
                <a:cs typeface="+mn-cs"/>
              </a:rPr>
              <a:t>保密法律的执行，是指国家保密行政主体及其公职人员依法行使保密行政职权进行保密行政管理以实施保密法律的活动</a:t>
            </a:r>
            <a:r>
              <a:rPr lang="en-US" altLang="zh-CN" sz="1200" b="0" i="0" u="none" strike="noStrike" kern="1200" dirty="0">
                <a:solidFill>
                  <a:schemeClr val="tx1"/>
                </a:solidFill>
                <a:effectLst/>
                <a:latin typeface="+mn-lt"/>
                <a:ea typeface="+mn-ea"/>
                <a:cs typeface="+mn-cs"/>
              </a:rPr>
              <a:t>;</a:t>
            </a:r>
            <a:r>
              <a:rPr lang="zh-CN" altLang="en-US" dirty="0"/>
              <a:t> </a:t>
            </a:r>
            <a:r>
              <a:rPr lang="zh-CN" altLang="en-US" sz="1200" b="0" i="0" u="none" strike="noStrike" kern="1200" dirty="0">
                <a:solidFill>
                  <a:schemeClr val="tx1"/>
                </a:solidFill>
                <a:effectLst/>
                <a:latin typeface="+mn-lt"/>
                <a:ea typeface="+mn-ea"/>
                <a:cs typeface="+mn-cs"/>
              </a:rPr>
              <a:t>保密法律的适用，是指国家司法机关及司法人员依法定职权和程序行使司法权，具体应用保密法律处理案件的专门活动</a:t>
            </a:r>
            <a:r>
              <a:rPr lang="en-US" altLang="zh-CN" sz="1200" b="0" i="0" u="none" strike="noStrike" kern="1200" dirty="0">
                <a:solidFill>
                  <a:schemeClr val="tx1"/>
                </a:solidFill>
                <a:effectLst/>
                <a:latin typeface="+mn-lt"/>
                <a:ea typeface="+mn-ea"/>
                <a:cs typeface="+mn-cs"/>
              </a:rPr>
              <a:t>;</a:t>
            </a:r>
            <a:r>
              <a:rPr lang="zh-CN" altLang="en-US" dirty="0"/>
              <a:t> </a:t>
            </a:r>
            <a:r>
              <a:rPr lang="zh-CN" altLang="en-US" sz="1200" b="0" i="0" u="none" strike="noStrike" kern="1200" dirty="0">
                <a:solidFill>
                  <a:schemeClr val="tx1"/>
                </a:solidFill>
                <a:effectLst/>
                <a:latin typeface="+mn-lt"/>
                <a:ea typeface="+mn-ea"/>
                <a:cs typeface="+mn-cs"/>
              </a:rPr>
              <a:t>保密法律的遵守，是指一切国家机关、武装力量、政党、社会团体企业事业单位和公民都必须遵守保密法律规范。</a:t>
            </a:r>
            <a:r>
              <a:rPr lang="zh-CN" altLang="en-US" dirty="0"/>
              <a:t> </a:t>
            </a:r>
            <a:endParaRPr lang="en-US" altLang="zh-CN" dirty="0"/>
          </a:p>
          <a:p>
            <a:r>
              <a:rPr lang="zh-CN" altLang="en-US" dirty="0"/>
              <a:t>法律的实施：主动的“执法”“守法”（最佳途径），被动的“司法”。守法</a:t>
            </a:r>
            <a:r>
              <a:rPr lang="en-US" altLang="zh-CN" dirty="0"/>
              <a:t>+</a:t>
            </a:r>
            <a:r>
              <a:rPr lang="zh-CN" altLang="en-US" dirty="0"/>
              <a:t>违法，两种反馈行为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158</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159</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160</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一</a:t>
            </a:r>
            <a:r>
              <a:rPr lang="en-US" altLang="zh-CN" dirty="0"/>
              <a:t>)</a:t>
            </a:r>
            <a:r>
              <a:rPr lang="zh-CN" altLang="en-US" dirty="0"/>
              <a:t>保密法制是我国实施依法治国基本方略的要求</a:t>
            </a:r>
          </a:p>
          <a:p>
            <a:r>
              <a:rPr lang="zh-CN" altLang="en-US" dirty="0"/>
              <a:t>第九届全国人民代表大会第二次会议通过的</a:t>
            </a:r>
            <a:r>
              <a:rPr lang="en-US" altLang="zh-CN" dirty="0"/>
              <a:t>《</a:t>
            </a:r>
            <a:r>
              <a:rPr lang="zh-CN" altLang="en-US" dirty="0"/>
              <a:t>宪法修正案</a:t>
            </a:r>
            <a:r>
              <a:rPr lang="en-US" altLang="zh-CN" dirty="0"/>
              <a:t>》</a:t>
            </a:r>
            <a:r>
              <a:rPr lang="zh-CN" altLang="en-US" dirty="0"/>
              <a:t>明文规定</a:t>
            </a:r>
            <a:r>
              <a:rPr lang="en-US" altLang="zh-CN" dirty="0"/>
              <a:t>:“</a:t>
            </a:r>
            <a:r>
              <a:rPr lang="zh-CN" altLang="en-US" dirty="0"/>
              <a:t>中华人民共和国实行依法治国，建设社会主义法治国家。”这一规定表明，依法治国是党领导人民群众治理国家、管理社会的基本方略，具有全局性、整体性、目标性和长期性。保密管理作为关系国家安全和利益的重大事项，理应纳入依法治理的范围</a:t>
            </a:r>
            <a:r>
              <a:rPr lang="en-US" altLang="zh-CN" dirty="0"/>
              <a:t>:</a:t>
            </a:r>
            <a:r>
              <a:rPr lang="zh-CN" altLang="en-US" dirty="0"/>
              <a:t>国家保密行政管理部门作为国家行政机关，当然应该遵循依法行政的法治要求；面对国内外日益复杂严重的窃密泄密事件，以及日益恶劣紧张的围绕国家秘密的利益争斗，保密管理的法制建设必须长期狠抓不懈。</a:t>
            </a:r>
          </a:p>
          <a:p>
            <a:r>
              <a:rPr lang="en-US" altLang="zh-CN" dirty="0"/>
              <a:t>(</a:t>
            </a:r>
            <a:r>
              <a:rPr lang="zh-CN" altLang="en-US" dirty="0"/>
              <a:t>二</a:t>
            </a:r>
            <a:r>
              <a:rPr lang="en-US" altLang="zh-CN" dirty="0"/>
              <a:t>)</a:t>
            </a:r>
            <a:r>
              <a:rPr lang="zh-CN" altLang="en-US" dirty="0"/>
              <a:t>保密法制是社会主义市场经济条件下保密管理工作的需要</a:t>
            </a:r>
          </a:p>
          <a:p>
            <a:r>
              <a:rPr lang="zh-CN" altLang="en-US" dirty="0"/>
              <a:t>市场经济是法制经济，要求把社会和经济活动中的各种社会关系纳入法制的轨道，宪法和有关保密法律规范体现着党的保密工作基本路线和方针、政策，体现着对社会义市场经济发展的引导作用。市场经济是自主性经济和契约经济，完备的保密法律规范，为保密行政管理部门及社会公民的保密责任和义务提供行为准则，也为保密行政管理部门和保密工作机构对涉密人员、涉密信息、涉密技术、涉密事务的管理提供依据。市场经济是开放经济和竞争经济，完备的保密法律规范，可以有效地保护涉密信息、涉密人员的合理利用和合理流动，适应经济全球化、社会信息化的要求，也能有效地维护我国在国际市场竞争中的有利地位，提高我国经济和科技的国际竞争力。因此，加强保密管理的法制建设，主要运用法制手段而不是行政命令手段来管理保密工作，是社会主义市场经济对保密行政管理提出的客观要求，也是与计划经济体制下保密管理工作的最主要区别之一。</a:t>
            </a:r>
          </a:p>
          <a:p>
            <a:r>
              <a:rPr lang="en-US" altLang="zh-CN" dirty="0"/>
              <a:t>(</a:t>
            </a:r>
            <a:r>
              <a:rPr lang="zh-CN" altLang="en-US" dirty="0"/>
              <a:t>三</a:t>
            </a:r>
            <a:r>
              <a:rPr lang="en-US" altLang="zh-CN" dirty="0"/>
              <a:t>)</a:t>
            </a:r>
            <a:r>
              <a:rPr lang="zh-CN" altLang="en-US" dirty="0"/>
              <a:t>保密法制是保密管理自身发展的需求</a:t>
            </a:r>
          </a:p>
          <a:p>
            <a:r>
              <a:rPr lang="zh-CN" altLang="en-US" dirty="0"/>
              <a:t>保密管理工作涉及社会生适的众多领域，具有活动广泛性、内容复杂性以及参与人员多样性的特点。同时，保密管理工作包括事前预防、事中规范和事后追究全过程，还具有管理过程的动态性和长效性的特征。由此可知，保密管理工作是一项需要众多要素科学协调作用的系统工程。法制手段的采用，可以避免管理过程中的随意性和人为性，提高管理活动的标准化程度，并进而提高管理效率。</a:t>
            </a:r>
          </a:p>
          <a:p>
            <a:r>
              <a:rPr lang="zh-CN" altLang="en-US" dirty="0"/>
              <a:t>理论源自实践并指导实践的发展。保密管理法制建设的内容之一就是保密法律理论的建设和发展。只有保密法律理论建设取得了长足的进展，才能从根本上推动保密法律规范的建设，进而对保密实践产生有益的指导。但是，长久以来，在我国整体的法律体系当中，保密法律理论的研究和发展一直处于比较落后的地步，许多工作和管理经验没有很好地抽象出来并升华为理论，从而得以持续甚或创新性的延展，大大阻碍了我国保密法律法制建设。我国自</a:t>
            </a:r>
            <a:r>
              <a:rPr lang="en-US" altLang="zh-CN" dirty="0"/>
              <a:t>1989</a:t>
            </a:r>
            <a:r>
              <a:rPr lang="zh-CN" altLang="en-US" dirty="0"/>
              <a:t>年开始实施</a:t>
            </a:r>
            <a:r>
              <a:rPr lang="en-US" altLang="zh-CN" dirty="0"/>
              <a:t>《</a:t>
            </a:r>
            <a:r>
              <a:rPr lang="zh-CN" altLang="en-US" dirty="0"/>
              <a:t>保密法</a:t>
            </a:r>
            <a:r>
              <a:rPr lang="en-US" altLang="zh-CN" dirty="0"/>
              <a:t>》</a:t>
            </a:r>
            <a:r>
              <a:rPr lang="zh-CN" altLang="en-US" dirty="0"/>
              <a:t>，</a:t>
            </a:r>
            <a:r>
              <a:rPr lang="en-US" altLang="zh-CN" dirty="0"/>
              <a:t>1996</a:t>
            </a:r>
            <a:r>
              <a:rPr lang="zh-CN" altLang="en-US" dirty="0"/>
              <a:t>年国家保密局就正式启动</a:t>
            </a:r>
            <a:r>
              <a:rPr lang="en-US" altLang="zh-CN" dirty="0"/>
              <a:t>《</a:t>
            </a:r>
            <a:r>
              <a:rPr lang="zh-CN" altLang="en-US" dirty="0"/>
              <a:t>保密法</a:t>
            </a:r>
            <a:r>
              <a:rPr lang="en-US" altLang="zh-CN" dirty="0"/>
              <a:t>》</a:t>
            </a:r>
            <a:r>
              <a:rPr lang="zh-CN" altLang="en-US" dirty="0"/>
              <a:t>的修订工作，</a:t>
            </a:r>
            <a:r>
              <a:rPr lang="en-US" altLang="zh-CN" dirty="0"/>
              <a:t>2010 </a:t>
            </a:r>
            <a:r>
              <a:rPr lang="zh-CN" altLang="en-US" dirty="0"/>
              <a:t>年新修订</a:t>
            </a:r>
            <a:r>
              <a:rPr lang="en-US" altLang="zh-CN" dirty="0"/>
              <a:t>《</a:t>
            </a:r>
            <a:r>
              <a:rPr lang="zh-CN" altLang="en-US" dirty="0"/>
              <a:t>保密法</a:t>
            </a:r>
            <a:r>
              <a:rPr lang="en-US" altLang="zh-CN" dirty="0"/>
              <a:t>》</a:t>
            </a:r>
            <a:r>
              <a:rPr lang="zh-CN" altLang="en-US" dirty="0"/>
              <a:t>通过并施行。新修订</a:t>
            </a:r>
            <a:r>
              <a:rPr lang="en-US" altLang="zh-CN" dirty="0"/>
              <a:t>《</a:t>
            </a:r>
            <a:r>
              <a:rPr lang="zh-CN" altLang="en-US" dirty="0"/>
              <a:t>保密法</a:t>
            </a:r>
            <a:r>
              <a:rPr lang="en-US" altLang="zh-CN" dirty="0"/>
              <a:t>》</a:t>
            </a:r>
            <a:r>
              <a:rPr lang="zh-CN" altLang="en-US" dirty="0"/>
              <a:t>颁布后，许多相关法律的修订工作以及新制度的落实等，都需要符合新形势、新情况，这对保密法制建设础了迫切的要求。</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161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security证券</a:t>
            </a:r>
          </a:p>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non-material不重要/以经验为依据的</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security证券</a:t>
            </a:r>
          </a:p>
          <a:p>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on-material不重要/以经验为依据的</a:t>
            </a:r>
            <a:endPar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endParaRPr>
          </a:p>
          <a:p>
            <a:r>
              <a:rPr lang="zh-CN" altLang="en-US" sz="1200" b="0" i="0" kern="1200" dirty="0">
                <a:solidFill>
                  <a:schemeClr val="tx1"/>
                </a:solidFill>
                <a:effectLst/>
                <a:latin typeface="+mn-lt"/>
                <a:ea typeface="+mn-ea"/>
                <a:cs typeface="+mn-cs"/>
              </a:rPr>
              <a:t>根据</a:t>
            </a:r>
            <a:r>
              <a:rPr lang="en-US" altLang="zh-CN" sz="1200" b="0" i="0" kern="1200" dirty="0">
                <a:solidFill>
                  <a:schemeClr val="tx1"/>
                </a:solidFill>
                <a:effectLst/>
                <a:latin typeface="+mn-lt"/>
                <a:ea typeface="+mn-ea"/>
                <a:cs typeface="+mn-cs"/>
              </a:rPr>
              <a:t>Oxford Dictionary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“takeaway”</a:t>
            </a:r>
            <a:r>
              <a:rPr lang="zh-CN" altLang="en-US" sz="1200" b="0" i="0" kern="1200" dirty="0">
                <a:solidFill>
                  <a:schemeClr val="tx1"/>
                </a:solidFill>
                <a:effectLst/>
                <a:latin typeface="+mn-lt"/>
                <a:ea typeface="+mn-ea"/>
                <a:cs typeface="+mn-cs"/>
              </a:rPr>
              <a:t>一词本意是</a:t>
            </a:r>
            <a:r>
              <a:rPr lang="zh-CN" altLang="en-US" sz="1200" b="1" i="0" kern="1200" dirty="0">
                <a:solidFill>
                  <a:schemeClr val="tx1"/>
                </a:solidFill>
                <a:effectLst/>
                <a:latin typeface="+mn-lt"/>
                <a:ea typeface="+mn-ea"/>
                <a:cs typeface="+mn-cs"/>
              </a:rPr>
              <a:t>餐厅的外卖</a:t>
            </a:r>
            <a:r>
              <a:rPr lang="zh-CN" altLang="en-US" sz="1200" b="0" i="0" kern="1200" dirty="0">
                <a:solidFill>
                  <a:schemeClr val="tx1"/>
                </a:solidFill>
                <a:effectLst/>
                <a:latin typeface="+mn-lt"/>
                <a:ea typeface="+mn-ea"/>
                <a:cs typeface="+mn-cs"/>
              </a:rPr>
              <a:t>。第二个含义：</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 key fact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point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or idea to be remembered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typically one emerging from a discussion or meeting.”</a:t>
            </a:r>
          </a:p>
          <a:p>
            <a:r>
              <a:rPr lang="zh-CN" altLang="en-US" sz="1200" b="0" i="0" kern="1200" dirty="0">
                <a:solidFill>
                  <a:schemeClr val="tx1"/>
                </a:solidFill>
                <a:effectLst/>
                <a:latin typeface="+mn-lt"/>
                <a:ea typeface="+mn-ea"/>
                <a:cs typeface="+mn-cs"/>
              </a:rPr>
              <a:t>简单地说，就是</a:t>
            </a:r>
            <a:r>
              <a:rPr lang="zh-CN" altLang="en-US" sz="1200" b="1" i="0" kern="1200" dirty="0">
                <a:solidFill>
                  <a:schemeClr val="tx1"/>
                </a:solidFill>
                <a:effectLst/>
                <a:latin typeface="+mn-lt"/>
                <a:ea typeface="+mn-ea"/>
                <a:cs typeface="+mn-cs"/>
              </a:rPr>
              <a:t>有些收获，学到了什么</a:t>
            </a:r>
            <a:r>
              <a:rPr lang="zh-CN" altLang="en-US" sz="1200" b="0" i="0" kern="1200" dirty="0">
                <a:solidFill>
                  <a:schemeClr val="tx1"/>
                </a:solidFill>
                <a:effectLst/>
                <a:latin typeface="+mn-lt"/>
                <a:ea typeface="+mn-ea"/>
                <a:cs typeface="+mn-cs"/>
              </a:rPr>
              <a:t>。经常使用的场景，就是听一个讲座，上一门课，看一本书，或者一部电影，最后有一些什么样的</a:t>
            </a:r>
            <a:r>
              <a:rPr lang="en-US" altLang="zh-CN" sz="1200" b="1" i="0" kern="1200" dirty="0">
                <a:solidFill>
                  <a:schemeClr val="tx1"/>
                </a:solidFill>
                <a:effectLst/>
                <a:latin typeface="+mn-lt"/>
                <a:ea typeface="+mn-ea"/>
                <a:cs typeface="+mn-cs"/>
              </a:rPr>
              <a:t>takeaway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参加一个讲座或者活动，最后让你说说自己的感想时，你就可以说，</a:t>
            </a:r>
            <a:r>
              <a:rPr lang="en-US" altLang="zh-CN" sz="1200" b="0" i="0" kern="1200" dirty="0">
                <a:solidFill>
                  <a:schemeClr val="tx1"/>
                </a:solidFill>
                <a:effectLst/>
                <a:latin typeface="+mn-lt"/>
                <a:ea typeface="+mn-ea"/>
                <a:cs typeface="+mn-cs"/>
              </a:rPr>
              <a:t>"my biggest takeaway is...“</a:t>
            </a:r>
          </a:p>
          <a:p>
            <a:r>
              <a:rPr lang="en-US" altLang="zh-CN" sz="1200" b="1" i="0" kern="1200" dirty="0">
                <a:solidFill>
                  <a:schemeClr val="tx1"/>
                </a:solidFill>
                <a:effectLst/>
                <a:latin typeface="+mn-lt"/>
                <a:ea typeface="+mn-ea"/>
                <a:cs typeface="+mn-cs"/>
              </a:rPr>
              <a:t>What is your takeaway?</a:t>
            </a:r>
          </a:p>
          <a:p>
            <a:endParaRPr lang="en-US" altLang="zh-CN" sz="1200" b="1" i="0" kern="1200" dirty="0">
              <a:solidFill>
                <a:schemeClr val="tx1"/>
              </a:solidFill>
              <a:effectLst/>
              <a:latin typeface="+mn-lt"/>
              <a:ea typeface="+mn-ea"/>
              <a:cs typeface="+mn-cs"/>
            </a:endParaRPr>
          </a:p>
          <a:p>
            <a:r>
              <a:rPr lang="zh-CN" altLang="en-US" sz="1200" b="1" i="1" kern="1200" dirty="0">
                <a:solidFill>
                  <a:schemeClr val="tx1"/>
                </a:solidFill>
                <a:effectLst/>
                <a:latin typeface="+mn-lt"/>
                <a:ea typeface="+mn-ea"/>
                <a:cs typeface="+mn-cs"/>
              </a:rPr>
              <a:t>活到老，学到老。</a:t>
            </a:r>
            <a:r>
              <a:rPr lang="en-US" altLang="zh-CN" sz="1200" b="1" i="1" kern="1200" dirty="0">
                <a:solidFill>
                  <a:schemeClr val="tx1"/>
                </a:solidFill>
                <a:effectLst/>
                <a:latin typeface="+mn-lt"/>
                <a:ea typeface="+mn-ea"/>
                <a:cs typeface="+mn-cs"/>
              </a:rPr>
              <a:t>To learn is to live. To live is to learn.</a:t>
            </a:r>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每天进步一点点。</a:t>
            </a:r>
            <a:endParaRPr lang="zh-CN" altLang="en-US"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security证券</a:t>
            </a:r>
          </a:p>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non-material不重要/以经验为依据的</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security证券</a:t>
            </a:r>
          </a:p>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non-material不重要/以经验为依据的</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Scuttlebutt闲话谣言</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Scuttlebutt闲话谣言</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AdobeHeitiStd-Regular"/>
              </a:rPr>
              <a:t>中国是个有着悠久保密传统的国家</a:t>
            </a:r>
            <a:r>
              <a:rPr lang="zh-CN" altLang="en-US" sz="1800" b="0" i="0" u="none" strike="noStrike" baseline="0" dirty="0">
                <a:latin typeface="KTJ0+ZGAGCL-3"/>
              </a:rPr>
              <a:t>。</a:t>
            </a:r>
            <a:r>
              <a:rPr lang="zh-CN" altLang="en-US" sz="1800" b="0" i="0" u="none" strike="noStrike" baseline="0" dirty="0">
                <a:latin typeface="AdobeHeitiStd-Regular"/>
              </a:rPr>
              <a:t>早在先秦文献中，对保密的重要性即早有明训，如</a:t>
            </a:r>
            <a:r>
              <a:rPr lang="en-US" altLang="zh-CN" sz="1800" b="0" i="0" u="none" strike="noStrike" baseline="0" dirty="0">
                <a:latin typeface="KTJ0+ZGAGCL-3"/>
              </a:rPr>
              <a:t>《</a:t>
            </a:r>
            <a:r>
              <a:rPr lang="zh-CN" altLang="en-US" sz="1800" b="0" i="0" u="none" strike="noStrike" baseline="0" dirty="0">
                <a:latin typeface="AdobeHeitiStd-Regular"/>
              </a:rPr>
              <a:t>周易</a:t>
            </a:r>
            <a:r>
              <a:rPr lang="en-US" altLang="zh-CN" sz="1800" b="0" i="0" u="none" strike="noStrike" baseline="0" dirty="0">
                <a:latin typeface="KTJ0+ZGAGCL-3"/>
              </a:rPr>
              <a:t>·</a:t>
            </a:r>
            <a:r>
              <a:rPr lang="zh-CN" altLang="en-US" sz="1800" b="0" i="0" u="none" strike="noStrike" baseline="0" dirty="0">
                <a:latin typeface="AdobeHeitiStd-Regular"/>
              </a:rPr>
              <a:t>系辞上</a:t>
            </a:r>
            <a:r>
              <a:rPr lang="en-US" altLang="zh-CN" sz="1800" b="0" i="0" u="none" strike="noStrike" baseline="0" dirty="0">
                <a:latin typeface="SSJ0+ZGAGCL-5"/>
              </a:rPr>
              <a:t>》</a:t>
            </a:r>
            <a:r>
              <a:rPr lang="en-US" altLang="zh-CN" sz="1800" b="0" i="0" u="none" strike="noStrike" baseline="0" dirty="0">
                <a:latin typeface="AdobeHeitiStd-Regular"/>
              </a:rPr>
              <a:t>: </a:t>
            </a:r>
            <a:r>
              <a:rPr lang="zh-CN" altLang="en-US" sz="1800" b="0" i="0" u="none" strike="noStrike" baseline="0" dirty="0">
                <a:latin typeface="SSJ0+ZGAGCL-5"/>
              </a:rPr>
              <a:t>“</a:t>
            </a:r>
            <a:r>
              <a:rPr lang="zh-CN" altLang="en-US" sz="1800" b="0" i="0" u="none" strike="noStrike" baseline="0" dirty="0">
                <a:latin typeface="AdobeHeitiStd-Regular"/>
              </a:rPr>
              <a:t>君不密，则失臣</a:t>
            </a:r>
            <a:r>
              <a:rPr lang="en-US" altLang="zh-CN" sz="1800" b="0" i="0" u="none" strike="noStrike" baseline="0" dirty="0">
                <a:latin typeface="AdobeHeitiStd-Regular"/>
              </a:rPr>
              <a:t>; </a:t>
            </a:r>
            <a:r>
              <a:rPr lang="zh-CN" altLang="en-US" sz="1800" b="0" i="0" u="none" strike="noStrike" baseline="0" dirty="0">
                <a:latin typeface="AdobeHeitiStd-Regular"/>
              </a:rPr>
              <a:t>臣不密，则失身</a:t>
            </a:r>
            <a:r>
              <a:rPr lang="en-US" altLang="zh-CN" sz="1800" b="0" i="0" u="none" strike="noStrike" baseline="0" dirty="0">
                <a:latin typeface="AdobeHeitiStd-Regular"/>
              </a:rPr>
              <a:t>; </a:t>
            </a:r>
            <a:r>
              <a:rPr lang="zh-CN" altLang="en-US" sz="1800" b="0" i="0" u="none" strike="noStrike" baseline="0" dirty="0">
                <a:latin typeface="AdobeHeitiStd-Regular"/>
              </a:rPr>
              <a:t>几事不密，则害成</a:t>
            </a:r>
            <a:r>
              <a:rPr lang="zh-CN" altLang="en-US" sz="1800" b="0" i="0" u="none" strike="noStrike" baseline="0" dirty="0">
                <a:latin typeface="KTJ0+ZGAGCL-3"/>
              </a:rPr>
              <a:t>。</a:t>
            </a:r>
            <a:r>
              <a:rPr lang="zh-CN" altLang="en-US" sz="1800" b="0" i="0" u="none" strike="noStrike" baseline="0" dirty="0">
                <a:latin typeface="AdobeHeitiStd-Regular"/>
              </a:rPr>
              <a:t>是以君子慎密而不出也。“</a:t>
            </a:r>
            <a:endParaRPr lang="en-US" altLang="zh-CN" sz="1200" dirty="0">
              <a:latin typeface="华文楷体" panose="02010600040101010101" pitchFamily="2" charset="-122"/>
              <a:ea typeface="华文楷体" panose="02010600040101010101" pitchFamily="2" charset="-122"/>
            </a:endParaRPr>
          </a:p>
          <a:p>
            <a:endParaRPr lang="en-US" altLang="zh-CN" sz="1200" dirty="0">
              <a:latin typeface="华文楷体" panose="02010600040101010101" pitchFamily="2" charset="-122"/>
              <a:ea typeface="华文楷体" panose="02010600040101010101" pitchFamily="2" charset="-122"/>
            </a:endParaRPr>
          </a:p>
          <a:p>
            <a:r>
              <a:rPr lang="zh-CN" altLang="en-US" sz="1200" dirty="0">
                <a:latin typeface="华文楷体" panose="02010600040101010101" pitchFamily="2" charset="-122"/>
                <a:ea typeface="华文楷体" panose="02010600040101010101" pitchFamily="2" charset="-122"/>
              </a:rPr>
              <a:t>毛泽东：保守机密，慎之又慎。</a:t>
            </a:r>
            <a:endParaRPr lang="en-US" altLang="zh-CN" sz="1200" dirty="0">
              <a:latin typeface="华文楷体" panose="02010600040101010101" pitchFamily="2" charset="-122"/>
              <a:ea typeface="华文楷体" panose="02010600040101010101" pitchFamily="2" charset="-122"/>
            </a:endParaRPr>
          </a:p>
          <a:p>
            <a:endParaRPr lang="en-US" altLang="zh-CN" sz="1200" dirty="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rgbClr val="FF0000"/>
                </a:solidFill>
              </a:rPr>
              <a:t>邓小平：保密问题必须成为国家一个重要的法律</a:t>
            </a:r>
            <a:r>
              <a:rPr lang="zh-CN" altLang="en-US" sz="1200" dirty="0"/>
              <a:t>。泄密不管自觉与不自觉，都等于叛 国行为。对于泄漏国家机密的处罚，比其他法律要严厉。</a:t>
            </a:r>
            <a:endParaRPr lang="en-US" altLang="zh-CN" sz="1200"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江泽民：革命战争年代，保密就是保生存、保胜利。和平建设时期，保密就是保 安全、保发展。</a:t>
            </a:r>
            <a:endParaRPr lang="en-US" altLang="zh-CN" sz="1200" dirty="0"/>
          </a:p>
          <a:p>
            <a:endParaRPr lang="en-US" altLang="zh-CN" dirty="0"/>
          </a:p>
          <a:p>
            <a:r>
              <a:rPr lang="zh-CN" altLang="en-US" dirty="0"/>
              <a:t>习近平：总体国家安全观。</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Scuttlebutt闲话谣言</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security证券</a:t>
            </a:r>
          </a:p>
          <a:p>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non-material不重要/以经验为依据的</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fontAlgn="auto">
              <a:lnSpc>
                <a:spcPct val="150000"/>
              </a:lnSpc>
              <a:spcBef>
                <a:spcPts val="0"/>
              </a:spcBef>
              <a:buNone/>
            </a:pPr>
            <a:r>
              <a:rPr dirty="0">
                <a:latin typeface="Times New Roman" panose="02020603050405020304" pitchFamily="18" charset="0"/>
                <a:ea typeface="黑体" panose="02010609060101010101" pitchFamily="49" charset="-122"/>
                <a:cs typeface="Times New Roman" panose="02020603050405020304" pitchFamily="18" charset="0"/>
                <a:sym typeface="+mn-ea"/>
              </a:rPr>
              <a:t>a</a:t>
            </a:r>
            <a:r>
              <a:rPr lang="en-US" dirty="0">
                <a:latin typeface="Times New Roman" panose="02020603050405020304" pitchFamily="18" charset="0"/>
                <a:ea typeface="黑体" panose="02010609060101010101" pitchFamily="49" charset="-122"/>
                <a:cs typeface="Times New Roman" panose="02020603050405020304" pitchFamily="18" charset="0"/>
                <a:sym typeface="+mn-ea"/>
              </a:rPr>
              <a:t> </a:t>
            </a:r>
            <a:r>
              <a:rPr dirty="0">
                <a:latin typeface="Times New Roman" panose="02020603050405020304" pitchFamily="18" charset="0"/>
                <a:ea typeface="黑体" panose="02010609060101010101" pitchFamily="49" charset="-122"/>
                <a:cs typeface="Times New Roman" panose="02020603050405020304" pitchFamily="18" charset="0"/>
                <a:sym typeface="+mn-ea"/>
              </a:rPr>
              <a:t>theory in embryology胚胎学: each part of the protoplasm原生质 of an egg has its function in forming a special part of the embryo胚胎</a:t>
            </a:r>
          </a:p>
          <a:p>
            <a:pPr marL="0" indent="0" fontAlgn="auto">
              <a:lnSpc>
                <a:spcPct val="150000"/>
              </a:lnSpc>
              <a:spcBef>
                <a:spcPts val="0"/>
              </a:spcBef>
              <a:buNone/>
            </a:pP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祕，</a:t>
            </a:r>
            <a:r>
              <a:rPr lang="en-US" altLang="zh-CN" sz="1200" b="0" i="0" kern="1200" dirty="0" err="1">
                <a:solidFill>
                  <a:schemeClr val="tx1"/>
                </a:solidFill>
                <a:effectLst/>
                <a:latin typeface="+mn-lt"/>
                <a:ea typeface="+mn-ea"/>
                <a:cs typeface="+mn-cs"/>
              </a:rPr>
              <a:t>bì</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释义</a:t>
            </a:r>
          </a:p>
          <a:p>
            <a:r>
              <a:rPr lang="zh-CN" altLang="en-US" sz="1200" b="0" i="0" kern="1200" dirty="0">
                <a:solidFill>
                  <a:schemeClr val="tx1"/>
                </a:solidFill>
                <a:effectLst/>
                <a:latin typeface="+mn-lt"/>
                <a:ea typeface="+mn-ea"/>
                <a:cs typeface="+mn-cs"/>
              </a:rPr>
              <a:t>同“秘”，不公开的；难测知的。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33</a:t>
            </a:fld>
            <a:endParaRPr lang="zh-CN" altLang="en-US"/>
          </a:p>
        </p:txBody>
      </p:sp>
    </p:spTree>
    <p:extLst>
      <p:ext uri="{BB962C8B-B14F-4D97-AF65-F5344CB8AC3E}">
        <p14:creationId xmlns:p14="http://schemas.microsoft.com/office/powerpoint/2010/main" val="2833333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宋体" panose="02010600030101010101" pitchFamily="2" charset="-122"/>
                <a:ea typeface="宋体" panose="02010600030101010101" pitchFamily="2" charset="-122"/>
              </a:rPr>
              <a:t>Classified</a:t>
            </a:r>
            <a:r>
              <a:rPr lang="zh-CN" altLang="en-US" b="0" i="0" dirty="0">
                <a:solidFill>
                  <a:srgbClr val="000000"/>
                </a:solidFill>
                <a:effectLst/>
                <a:latin typeface="宋体" panose="02010600030101010101" pitchFamily="2" charset="-122"/>
                <a:ea typeface="宋体" panose="02010600030101010101" pitchFamily="2" charset="-122"/>
              </a:rPr>
              <a:t>： </a:t>
            </a:r>
            <a:r>
              <a:rPr lang="en-US" altLang="zh-CN" b="0" i="0" dirty="0">
                <a:solidFill>
                  <a:srgbClr val="000000"/>
                </a:solidFill>
                <a:effectLst/>
                <a:latin typeface="宋体" panose="02010600030101010101" pitchFamily="2" charset="-122"/>
                <a:ea typeface="宋体" panose="02010600030101010101" pitchFamily="2" charset="-122"/>
              </a:rPr>
              <a:t>declared officially secret (by a government) and available only to certain people </a:t>
            </a:r>
          </a:p>
          <a:p>
            <a:r>
              <a:rPr lang="en-US" altLang="zh-CN" b="0" i="0" dirty="0">
                <a:solidFill>
                  <a:srgbClr val="000000"/>
                </a:solidFill>
                <a:effectLst/>
                <a:latin typeface="宋体" panose="02010600030101010101" pitchFamily="2" charset="-122"/>
                <a:ea typeface="宋体" panose="02010600030101010101" pitchFamily="2" charset="-122"/>
              </a:rPr>
              <a:t>                 </a:t>
            </a:r>
            <a:r>
              <a:rPr lang="zh-CN" altLang="en-US" b="0" i="0" dirty="0">
                <a:solidFill>
                  <a:srgbClr val="000000"/>
                </a:solidFill>
                <a:effectLst/>
                <a:latin typeface="宋体" panose="02010600030101010101" pitchFamily="2" charset="-122"/>
                <a:ea typeface="宋体" panose="02010600030101010101" pitchFamily="2" charset="-122"/>
              </a:rPr>
              <a:t>（由政府）定为机密而仅供某些人使用的     </a:t>
            </a:r>
            <a:endParaRPr lang="en-US" altLang="zh-CN" b="0" i="0" dirty="0">
              <a:solidFill>
                <a:srgbClr val="000000"/>
              </a:solidFill>
              <a:effectLst/>
              <a:latin typeface="宋体" panose="02010600030101010101" pitchFamily="2" charset="-122"/>
              <a:ea typeface="宋体" panose="02010600030101010101" pitchFamily="2" charset="-122"/>
            </a:endParaRPr>
          </a:p>
          <a:p>
            <a:r>
              <a:rPr lang="en-US" altLang="zh-CN" b="0" i="0" dirty="0">
                <a:solidFill>
                  <a:srgbClr val="000000"/>
                </a:solidFill>
                <a:effectLst/>
                <a:latin typeface="宋体" panose="02010600030101010101" pitchFamily="2" charset="-122"/>
                <a:ea typeface="宋体" panose="02010600030101010101" pitchFamily="2" charset="-122"/>
              </a:rPr>
              <a:t>                   classified information</a:t>
            </a:r>
            <a:r>
              <a:rPr lang="zh-CN" altLang="en-US" b="0" i="0" dirty="0">
                <a:solidFill>
                  <a:srgbClr val="000000"/>
                </a:solidFill>
                <a:effectLst/>
                <a:latin typeface="宋体" panose="02010600030101010101" pitchFamily="2" charset="-122"/>
                <a:ea typeface="宋体" panose="02010600030101010101" pitchFamily="2" charset="-122"/>
              </a:rPr>
              <a:t>，</a:t>
            </a:r>
            <a:r>
              <a:rPr lang="en-US" altLang="zh-CN" b="0" i="0" dirty="0">
                <a:solidFill>
                  <a:srgbClr val="000000"/>
                </a:solidFill>
                <a:effectLst/>
                <a:latin typeface="宋体" panose="02010600030101010101" pitchFamily="2" charset="-122"/>
                <a:ea typeface="宋体" panose="02010600030101010101" pitchFamily="2" charset="-122"/>
              </a:rPr>
              <a:t> documents </a:t>
            </a:r>
            <a:r>
              <a:rPr lang="zh-CN" altLang="en-US" b="0" i="0" dirty="0">
                <a:solidFill>
                  <a:srgbClr val="000000"/>
                </a:solidFill>
                <a:effectLst/>
                <a:latin typeface="宋体" panose="02010600030101010101" pitchFamily="2" charset="-122"/>
                <a:ea typeface="宋体" panose="02010600030101010101" pitchFamily="2" charset="-122"/>
              </a:rPr>
              <a:t>机密情报、 文件</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34</a:t>
            </a:fld>
            <a:endParaRPr lang="zh-CN" altLang="en-US"/>
          </a:p>
        </p:txBody>
      </p:sp>
    </p:spTree>
    <p:extLst>
      <p:ext uri="{BB962C8B-B14F-4D97-AF65-F5344CB8AC3E}">
        <p14:creationId xmlns:p14="http://schemas.microsoft.com/office/powerpoint/2010/main" val="1573939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安全与情报信息</a:t>
            </a:r>
            <a:r>
              <a:rPr lang="en-US" altLang="zh-CN" dirty="0"/>
              <a:t>(security and intelligence)</a:t>
            </a:r>
          </a:p>
          <a:p>
            <a:r>
              <a:rPr lang="zh-CN" altLang="en-US" dirty="0"/>
              <a:t>国防信息</a:t>
            </a:r>
            <a:r>
              <a:rPr lang="en-US" altLang="zh-CN" dirty="0"/>
              <a:t>(</a:t>
            </a:r>
            <a:r>
              <a:rPr lang="en-US" altLang="zh-CN" dirty="0" err="1"/>
              <a:t>defence</a:t>
            </a:r>
            <a:r>
              <a:rPr lang="en-US" altLang="zh-CN" dirty="0"/>
              <a:t>)</a:t>
            </a:r>
          </a:p>
          <a:p>
            <a:r>
              <a:rPr lang="zh-CN" altLang="en-US" dirty="0"/>
              <a:t>国际关系信息</a:t>
            </a:r>
            <a:r>
              <a:rPr lang="en-US" altLang="zh-CN" dirty="0"/>
              <a:t>(international relations)</a:t>
            </a:r>
          </a:p>
          <a:p>
            <a:r>
              <a:rPr lang="zh-CN" altLang="en-US" dirty="0"/>
              <a:t>从其他国家或者国际组织秘密获取的信息</a:t>
            </a:r>
            <a:r>
              <a:rPr lang="en-US" altLang="zh-CN" dirty="0"/>
              <a:t>(information obtained in confidence from other states or international organizations)</a:t>
            </a:r>
          </a:p>
          <a:p>
            <a:r>
              <a:rPr lang="zh-CN" altLang="en-US" dirty="0"/>
              <a:t>能会使政府受到攻击或者阻碍侦查的信息</a:t>
            </a:r>
            <a:r>
              <a:rPr lang="en-US" altLang="zh-CN" dirty="0"/>
              <a:t>(information likely to result in the commission of an offence</a:t>
            </a:r>
            <a:r>
              <a:rPr lang="zh-CN" altLang="en-US" dirty="0"/>
              <a:t>，</a:t>
            </a:r>
            <a:r>
              <a:rPr lang="en-US" altLang="zh-CN" dirty="0"/>
              <a:t> or likely to impede detection)</a:t>
            </a:r>
          </a:p>
          <a:p>
            <a:r>
              <a:rPr lang="zh-CN" altLang="en-US" dirty="0"/>
              <a:t>根据法定令状进行特殊调查的信息</a:t>
            </a:r>
            <a:r>
              <a:rPr lang="en-US" altLang="zh-CN" dirty="0"/>
              <a:t>(special investigations under statutory warrant)</a:t>
            </a:r>
          </a:p>
          <a:p>
            <a:endParaRPr lang="en-US" altLang="zh-CN" dirty="0"/>
          </a:p>
          <a:p>
            <a:endParaRPr lang="en-US" altLang="zh-CN" dirty="0"/>
          </a:p>
          <a:p>
            <a:endParaRPr lang="en-US" altLang="zh-CN" dirty="0"/>
          </a:p>
          <a:p>
            <a:r>
              <a:rPr lang="zh-CN" altLang="en-US" dirty="0"/>
              <a:t>张群</a:t>
            </a:r>
            <a:r>
              <a:rPr lang="en-US" altLang="zh-CN" dirty="0"/>
              <a:t>《</a:t>
            </a:r>
            <a:r>
              <a:rPr lang="zh-CN" altLang="en-US" dirty="0"/>
              <a:t>西方保密法制札记</a:t>
            </a:r>
            <a:r>
              <a:rPr lang="en-US" altLang="zh-CN" dirty="0"/>
              <a:t>》P73</a:t>
            </a:r>
          </a:p>
          <a:p>
            <a:r>
              <a:rPr lang="en-US" altLang="zh-CN" dirty="0"/>
              <a:t> </a:t>
            </a:r>
            <a:r>
              <a:rPr lang="zh-CN" altLang="en-US" dirty="0"/>
              <a:t>二是缩小保密范围，将内阁文件和经济信息排除在秘密信息范围之外，秘密信息限于安全与情报、国防、国际关系、犯罪调查等</a:t>
            </a:r>
            <a:r>
              <a:rPr lang="en-US" altLang="zh-CN" dirty="0"/>
              <a:t>6</a:t>
            </a:r>
            <a:r>
              <a:rPr lang="zh-CN" altLang="en-US" dirty="0"/>
              <a:t>种。</a:t>
            </a:r>
            <a:r>
              <a:rPr lang="en-US" altLang="zh-CN" dirty="0"/>
              <a:t>[5]</a:t>
            </a:r>
          </a:p>
          <a:p>
            <a:endParaRPr lang="en-US" altLang="zh-CN" dirty="0"/>
          </a:p>
          <a:p>
            <a:r>
              <a:rPr lang="en-US" altLang="zh-CN" dirty="0"/>
              <a:t>[5] </a:t>
            </a:r>
            <a:r>
              <a:rPr lang="zh-CN" altLang="en-US" dirty="0"/>
              <a:t>分别是安全与情报信息</a:t>
            </a:r>
            <a:r>
              <a:rPr lang="en-US" altLang="zh-CN" dirty="0"/>
              <a:t>(security and intelligence)</a:t>
            </a:r>
            <a:r>
              <a:rPr lang="zh-CN" altLang="en-US" dirty="0"/>
              <a:t>、国防信息</a:t>
            </a:r>
            <a:r>
              <a:rPr lang="en-US" altLang="zh-CN" dirty="0"/>
              <a:t>(</a:t>
            </a:r>
            <a:r>
              <a:rPr lang="en-US" altLang="zh-CN" dirty="0" err="1"/>
              <a:t>defence</a:t>
            </a:r>
            <a:r>
              <a:rPr lang="en-US" altLang="zh-CN" dirty="0"/>
              <a:t>)</a:t>
            </a:r>
            <a:r>
              <a:rPr lang="zh-CN" altLang="en-US" dirty="0"/>
              <a:t>、国际关系信息</a:t>
            </a:r>
            <a:r>
              <a:rPr lang="en-US" altLang="zh-CN" dirty="0"/>
              <a:t>(international relations)</a:t>
            </a:r>
            <a:r>
              <a:rPr lang="zh-CN" altLang="en-US" dirty="0"/>
              <a:t>、从其他国家或者国际组织秘密获取的信息</a:t>
            </a:r>
            <a:r>
              <a:rPr lang="en-US" altLang="zh-CN" dirty="0"/>
              <a:t>(information obtained in confidence from other states or international organizations)</a:t>
            </a:r>
            <a:r>
              <a:rPr lang="zh-CN" altLang="en-US" dirty="0"/>
              <a:t>、能会使政府受到攻击或者阻碍侦查的信息</a:t>
            </a:r>
            <a:r>
              <a:rPr lang="en-US" altLang="zh-CN" dirty="0"/>
              <a:t>(information likely to result in the commission of an offence</a:t>
            </a:r>
            <a:r>
              <a:rPr lang="zh-CN" altLang="en-US" dirty="0"/>
              <a:t>，</a:t>
            </a:r>
            <a:r>
              <a:rPr lang="en-US" altLang="zh-CN" dirty="0"/>
              <a:t> or likely to impede detection)</a:t>
            </a:r>
            <a:r>
              <a:rPr lang="zh-CN" altLang="en-US" dirty="0"/>
              <a:t>以及根据法定令状进行特殊调查的信息</a:t>
            </a:r>
            <a:r>
              <a:rPr lang="en-US" altLang="zh-CN" dirty="0"/>
              <a:t>(</a:t>
            </a:r>
            <a:r>
              <a:rPr lang="en-US" altLang="zh-CN" dirty="0" err="1"/>
              <a:t>speciali</a:t>
            </a:r>
            <a:r>
              <a:rPr lang="en-US" altLang="zh-CN" dirty="0"/>
              <a:t> </a:t>
            </a:r>
            <a:r>
              <a:rPr lang="en-US" altLang="zh-CN" dirty="0" err="1"/>
              <a:t>nvestigations</a:t>
            </a:r>
            <a:r>
              <a:rPr lang="en-US" altLang="zh-CN" dirty="0"/>
              <a:t> under statutory warrant)</a:t>
            </a:r>
            <a:r>
              <a:rPr lang="zh-CN" altLang="en-US" dirty="0"/>
              <a:t>。</a:t>
            </a:r>
            <a:r>
              <a:rPr lang="en-US" altLang="zh-CN" dirty="0"/>
              <a:t>See The Official Secrets Acts and Official Secrecy.pp.7. Parliament and Constitution Centre</a:t>
            </a:r>
            <a:r>
              <a:rPr lang="zh-CN" altLang="en-US" dirty="0"/>
              <a:t>，</a:t>
            </a:r>
            <a:r>
              <a:rPr lang="en-US" altLang="zh-CN" dirty="0"/>
              <a:t> Number CBP07422</a:t>
            </a:r>
            <a:r>
              <a:rPr lang="zh-CN" altLang="en-US" dirty="0"/>
              <a:t>，</a:t>
            </a:r>
            <a:r>
              <a:rPr lang="en-US" altLang="zh-CN" dirty="0"/>
              <a:t>17 December 2015.</a:t>
            </a:r>
          </a:p>
          <a:p>
            <a:endParaRPr lang="en-US" altLang="zh-CN" dirty="0"/>
          </a:p>
          <a:p>
            <a:endParaRPr lang="zh-CN" altLang="en-US" dirty="0"/>
          </a:p>
          <a:p>
            <a:r>
              <a:rPr lang="en-US" altLang="zh-CN" dirty="0"/>
              <a:t>1989</a:t>
            </a:r>
            <a:r>
              <a:rPr lang="zh-CN" altLang="en-US" dirty="0"/>
              <a:t>年</a:t>
            </a:r>
            <a:r>
              <a:rPr lang="en-US" altLang="zh-CN" dirty="0"/>
              <a:t>《</a:t>
            </a:r>
            <a:r>
              <a:rPr lang="zh-CN" altLang="en-US" dirty="0"/>
              <a:t>官方秘密法</a:t>
            </a:r>
            <a:r>
              <a:rPr lang="en-US" altLang="zh-CN" dirty="0"/>
              <a:t>》(Official Secrets Act 1989)</a:t>
            </a:r>
          </a:p>
          <a:p>
            <a:r>
              <a:rPr lang="en-US" altLang="zh-CN" dirty="0"/>
              <a:t>1989</a:t>
            </a:r>
            <a:r>
              <a:rPr lang="zh-CN" altLang="en-US" dirty="0"/>
              <a:t>年</a:t>
            </a:r>
            <a:r>
              <a:rPr lang="en-US" altLang="zh-CN" dirty="0"/>
              <a:t>《</a:t>
            </a:r>
            <a:r>
              <a:rPr lang="zh-CN" altLang="en-US" dirty="0"/>
              <a:t>国家安全工作法</a:t>
            </a:r>
            <a:r>
              <a:rPr lang="en-US" altLang="zh-CN" dirty="0"/>
              <a:t>》(Security Service Act 1989)</a:t>
            </a:r>
          </a:p>
          <a:p>
            <a:r>
              <a:rPr lang="en-US" altLang="zh-CN" dirty="0"/>
              <a:t>1994</a:t>
            </a:r>
            <a:r>
              <a:rPr lang="zh-CN" altLang="en-US" dirty="0"/>
              <a:t>年</a:t>
            </a:r>
            <a:r>
              <a:rPr lang="en-US" altLang="zh-CN" dirty="0"/>
              <a:t>《</a:t>
            </a:r>
            <a:r>
              <a:rPr lang="zh-CN" altLang="en-US" dirty="0"/>
              <a:t>情报工作法</a:t>
            </a:r>
            <a:r>
              <a:rPr lang="en-US" altLang="zh-CN" dirty="0"/>
              <a:t>》(</a:t>
            </a:r>
            <a:r>
              <a:rPr lang="en-US" altLang="zh-CN" dirty="0" err="1"/>
              <a:t>Intelligonce</a:t>
            </a:r>
            <a:r>
              <a:rPr lang="en-US" altLang="zh-CN" dirty="0"/>
              <a:t> Services Act 1994)</a:t>
            </a:r>
          </a:p>
          <a:p>
            <a:r>
              <a:rPr lang="en-US" altLang="zh-CN" dirty="0"/>
              <a:t>1998</a:t>
            </a:r>
            <a:r>
              <a:rPr lang="zh-CN" altLang="en-US" dirty="0"/>
              <a:t>年</a:t>
            </a:r>
            <a:r>
              <a:rPr lang="en-US" altLang="zh-CN" dirty="0"/>
              <a:t>《</a:t>
            </a:r>
            <a:r>
              <a:rPr lang="zh-CN" altLang="en-US" dirty="0"/>
              <a:t>人权法</a:t>
            </a:r>
            <a:r>
              <a:rPr lang="en-US" altLang="zh-CN" dirty="0"/>
              <a:t>》(Human Rights Act 1998)</a:t>
            </a:r>
          </a:p>
          <a:p>
            <a:r>
              <a:rPr lang="en-US" altLang="zh-CN" dirty="0"/>
              <a:t>1998</a:t>
            </a:r>
            <a:r>
              <a:rPr lang="zh-CN" altLang="en-US" dirty="0"/>
              <a:t>年</a:t>
            </a:r>
            <a:r>
              <a:rPr lang="en-US" altLang="zh-CN" dirty="0"/>
              <a:t>《</a:t>
            </a:r>
            <a:r>
              <a:rPr lang="zh-CN" altLang="en-US" dirty="0"/>
              <a:t>数据保护法</a:t>
            </a:r>
            <a:r>
              <a:rPr lang="en-US" altLang="zh-CN" dirty="0"/>
              <a:t>》(The Data Protection Act 1998)</a:t>
            </a:r>
          </a:p>
          <a:p>
            <a:r>
              <a:rPr lang="en-US" altLang="zh-CN" dirty="0"/>
              <a:t>1998</a:t>
            </a:r>
            <a:r>
              <a:rPr lang="zh-CN" altLang="en-US" dirty="0"/>
              <a:t>年</a:t>
            </a:r>
            <a:r>
              <a:rPr lang="en-US" altLang="zh-CN" dirty="0"/>
              <a:t>《</a:t>
            </a:r>
            <a:r>
              <a:rPr lang="zh-CN" altLang="en-US" dirty="0"/>
              <a:t>公共利益信息披露法</a:t>
            </a:r>
            <a:r>
              <a:rPr lang="en-US" altLang="zh-CN" dirty="0"/>
              <a:t>》(</a:t>
            </a:r>
            <a:r>
              <a:rPr lang="en-US" altLang="zh-CN" dirty="0" err="1"/>
              <a:t>PubliC</a:t>
            </a:r>
            <a:r>
              <a:rPr lang="en-US" altLang="zh-CN" dirty="0"/>
              <a:t> Interest </a:t>
            </a:r>
            <a:r>
              <a:rPr lang="en-US" altLang="zh-CN" dirty="0" err="1"/>
              <a:t>Discloure</a:t>
            </a:r>
            <a:r>
              <a:rPr lang="en-US" altLang="zh-CN" dirty="0"/>
              <a:t> Act 1998)</a:t>
            </a:r>
          </a:p>
          <a:p>
            <a:r>
              <a:rPr lang="en-US" altLang="zh-CN" dirty="0"/>
              <a:t>2000</a:t>
            </a:r>
            <a:r>
              <a:rPr lang="zh-CN" altLang="en-US" dirty="0"/>
              <a:t>年</a:t>
            </a:r>
            <a:r>
              <a:rPr lang="en-US" altLang="zh-CN" dirty="0"/>
              <a:t>《</a:t>
            </a:r>
            <a:r>
              <a:rPr lang="zh-CN" altLang="en-US" dirty="0"/>
              <a:t>规范调查权力法</a:t>
            </a:r>
            <a:r>
              <a:rPr lang="en-US" altLang="zh-CN" dirty="0"/>
              <a:t>》(Regulation of Investigatory Powers Act 2000)</a:t>
            </a:r>
          </a:p>
          <a:p>
            <a:r>
              <a:rPr lang="en-US" altLang="zh-CN" dirty="0"/>
              <a:t>2000</a:t>
            </a:r>
            <a:r>
              <a:rPr lang="zh-CN" altLang="en-US" dirty="0"/>
              <a:t>年</a:t>
            </a:r>
            <a:r>
              <a:rPr lang="en-US" altLang="zh-CN" dirty="0"/>
              <a:t>《</a:t>
            </a:r>
            <a:r>
              <a:rPr lang="zh-CN" altLang="en-US" dirty="0"/>
              <a:t>信息自由法</a:t>
            </a:r>
            <a:r>
              <a:rPr lang="en-US" altLang="zh-CN" dirty="0"/>
              <a:t>》(Freedom of Information Act 2000)</a:t>
            </a:r>
          </a:p>
          <a:p>
            <a:r>
              <a:rPr lang="en-US" altLang="zh-CN" dirty="0"/>
              <a:t>2001</a:t>
            </a:r>
            <a:r>
              <a:rPr lang="zh-CN" altLang="en-US" dirty="0"/>
              <a:t>年</a:t>
            </a:r>
            <a:r>
              <a:rPr lang="en-US" altLang="zh-CN" dirty="0"/>
              <a:t>《</a:t>
            </a:r>
            <a:r>
              <a:rPr lang="zh-CN" altLang="en-US" dirty="0"/>
              <a:t>反恐、犯罪和安全法</a:t>
            </a:r>
            <a:r>
              <a:rPr lang="en-US" altLang="zh-CN" dirty="0"/>
              <a:t>》(Anti-terrorism</a:t>
            </a:r>
            <a:r>
              <a:rPr lang="zh-CN" altLang="en-US" dirty="0"/>
              <a:t>，</a:t>
            </a:r>
            <a:r>
              <a:rPr lang="en-US" altLang="zh-CN" dirty="0"/>
              <a:t>Crime and Security Act 2001)</a:t>
            </a:r>
          </a:p>
          <a:p>
            <a:endParaRPr lang="en-US" altLang="zh-CN" dirty="0"/>
          </a:p>
          <a:p>
            <a:r>
              <a:rPr lang="en-US" altLang="zh-CN" dirty="0"/>
              <a:t>《</a:t>
            </a:r>
            <a:r>
              <a:rPr lang="zh-CN" altLang="en-US" dirty="0"/>
              <a:t>英国专利法</a:t>
            </a:r>
            <a:r>
              <a:rPr lang="en-US" altLang="zh-CN" dirty="0"/>
              <a:t>》</a:t>
            </a:r>
            <a:r>
              <a:rPr lang="zh-CN" altLang="en-US" dirty="0"/>
              <a:t>涉及科技发明创造的专利权授予和保密审查与管理问题，在产义上也应算保密法。</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zh-CN" altLang="en-US" dirty="0"/>
              <a:t>张群</a:t>
            </a:r>
            <a:r>
              <a:rPr lang="en-US" altLang="zh-CN" dirty="0"/>
              <a:t>《</a:t>
            </a:r>
            <a:r>
              <a:rPr lang="zh-CN" altLang="en-US" dirty="0"/>
              <a:t>西方保密法制札记</a:t>
            </a:r>
            <a:r>
              <a:rPr lang="en-US" altLang="zh-CN" dirty="0"/>
              <a:t>》P80</a:t>
            </a:r>
          </a:p>
          <a:p>
            <a:r>
              <a:rPr lang="zh-CN" altLang="en-US" dirty="0"/>
              <a:t>第二，关于英国保密法制体息，支振锋报告认为，英国与保相关的成文法有</a:t>
            </a:r>
            <a:r>
              <a:rPr lang="en-US" altLang="zh-CN" dirty="0"/>
              <a:t>9</a:t>
            </a:r>
            <a:r>
              <a:rPr lang="zh-CN" altLang="en-US" dirty="0"/>
              <a:t>部</a:t>
            </a:r>
            <a:r>
              <a:rPr lang="en-US" altLang="zh-CN" dirty="0"/>
              <a:t>[2]</a:t>
            </a:r>
            <a:r>
              <a:rPr lang="zh-CN" altLang="en-US" dirty="0"/>
              <a:t>，最重要的有</a:t>
            </a:r>
            <a:r>
              <a:rPr lang="en-US" altLang="zh-CN" dirty="0"/>
              <a:t>5</a:t>
            </a:r>
            <a:r>
              <a:rPr lang="zh-CN" altLang="en-US" dirty="0"/>
              <a:t>部，分别是</a:t>
            </a:r>
            <a:r>
              <a:rPr lang="en-US" altLang="zh-CN" dirty="0"/>
              <a:t>1989</a:t>
            </a:r>
            <a:r>
              <a:rPr lang="zh-CN" altLang="en-US" dirty="0"/>
              <a:t>年</a:t>
            </a:r>
            <a:r>
              <a:rPr lang="en-US" altLang="zh-CN" dirty="0"/>
              <a:t>《</a:t>
            </a:r>
            <a:r>
              <a:rPr lang="zh-CN" altLang="en-US" dirty="0"/>
              <a:t>官方秘密法</a:t>
            </a:r>
            <a:r>
              <a:rPr lang="en-US" altLang="zh-CN" dirty="0"/>
              <a:t>》(</a:t>
            </a:r>
            <a:r>
              <a:rPr lang="en-US" altLang="zh-CN" dirty="0" err="1"/>
              <a:t>Offcial</a:t>
            </a:r>
            <a:r>
              <a:rPr lang="en-US" altLang="zh-CN" dirty="0"/>
              <a:t> Secrets Act 1989)</a:t>
            </a:r>
            <a:r>
              <a:rPr lang="zh-CN" altLang="en-US" dirty="0"/>
              <a:t>、</a:t>
            </a:r>
            <a:r>
              <a:rPr lang="en-US" altLang="zh-CN" dirty="0"/>
              <a:t>1989</a:t>
            </a:r>
            <a:r>
              <a:rPr lang="zh-CN" altLang="en-US" dirty="0"/>
              <a:t>年</a:t>
            </a:r>
            <a:r>
              <a:rPr lang="en-US" altLang="zh-CN" dirty="0"/>
              <a:t>《</a:t>
            </a:r>
            <a:r>
              <a:rPr lang="zh-CN" altLang="en-US" dirty="0"/>
              <a:t>国家安全工作法</a:t>
            </a:r>
            <a:r>
              <a:rPr lang="en-US" altLang="zh-CN" dirty="0"/>
              <a:t>》(Security Service Act 1989)</a:t>
            </a:r>
            <a:r>
              <a:rPr lang="zh-CN" altLang="en-US" dirty="0"/>
              <a:t>、</a:t>
            </a:r>
            <a:r>
              <a:rPr lang="en-US" altLang="zh-CN" dirty="0"/>
              <a:t>1994</a:t>
            </a:r>
            <a:r>
              <a:rPr lang="zh-CN" altLang="en-US" dirty="0"/>
              <a:t>年</a:t>
            </a:r>
            <a:r>
              <a:rPr lang="en-US" altLang="zh-CN" dirty="0"/>
              <a:t>《</a:t>
            </a:r>
            <a:r>
              <a:rPr lang="zh-CN" altLang="en-US" dirty="0"/>
              <a:t>情报工作法</a:t>
            </a:r>
            <a:r>
              <a:rPr lang="en-US" altLang="zh-CN" dirty="0"/>
              <a:t>》(Intelligence Services Act 1994)</a:t>
            </a:r>
            <a:r>
              <a:rPr lang="zh-CN" altLang="en-US" dirty="0"/>
              <a:t>、</a:t>
            </a:r>
            <a:r>
              <a:rPr lang="en-US" altLang="zh-CN" dirty="0"/>
              <a:t>1998</a:t>
            </a:r>
            <a:r>
              <a:rPr lang="zh-CN" altLang="en-US" dirty="0"/>
              <a:t>年</a:t>
            </a:r>
            <a:r>
              <a:rPr lang="en-US" altLang="zh-CN" dirty="0"/>
              <a:t>《</a:t>
            </a:r>
            <a:r>
              <a:rPr lang="zh-CN" altLang="en-US" dirty="0"/>
              <a:t>公共利益信息披露法</a:t>
            </a:r>
            <a:r>
              <a:rPr lang="en-US" altLang="zh-CN" dirty="0"/>
              <a:t>》(Public Interest Disclosure Act 1998)</a:t>
            </a:r>
            <a:r>
              <a:rPr lang="zh-CN" altLang="en-US" dirty="0"/>
              <a:t>、</a:t>
            </a:r>
            <a:r>
              <a:rPr lang="en-US" altLang="zh-CN" dirty="0"/>
              <a:t>2000</a:t>
            </a:r>
            <a:r>
              <a:rPr lang="zh-CN" altLang="en-US" dirty="0"/>
              <a:t>年</a:t>
            </a:r>
            <a:r>
              <a:rPr lang="en-US" altLang="zh-CN" dirty="0"/>
              <a:t>《</a:t>
            </a:r>
            <a:r>
              <a:rPr lang="zh-CN" altLang="en-US" dirty="0"/>
              <a:t>信息自由法</a:t>
            </a:r>
            <a:r>
              <a:rPr lang="en-US" altLang="zh-CN" dirty="0"/>
              <a:t>》(Freedom of Information Act 2000)</a:t>
            </a:r>
            <a:r>
              <a:rPr lang="zh-CN" altLang="en-US" dirty="0"/>
              <a:t>。此外，还有普通法上的亵渎公职罪</a:t>
            </a:r>
            <a:r>
              <a:rPr lang="en-US" altLang="zh-CN" dirty="0"/>
              <a:t>(misconduct in public office)</a:t>
            </a:r>
            <a:r>
              <a:rPr lang="zh-CN" altLang="en-US" dirty="0"/>
              <a:t>。除亵渎公职罪有明确征引来源外，上述说法并未援引英国教材或者著作作为佐证，似系作者根据个人研究所得。</a:t>
            </a:r>
          </a:p>
          <a:p>
            <a:endParaRPr lang="zh-CN" altLang="en-US" dirty="0"/>
          </a:p>
          <a:p>
            <a:r>
              <a:rPr lang="en-US" altLang="zh-CN" dirty="0"/>
              <a:t>[2]</a:t>
            </a:r>
            <a:r>
              <a:rPr lang="zh-CN" altLang="en-US" dirty="0"/>
              <a:t>分别为</a:t>
            </a:r>
            <a:r>
              <a:rPr lang="en-US" altLang="zh-CN" dirty="0"/>
              <a:t>:1989</a:t>
            </a:r>
            <a:r>
              <a:rPr lang="zh-CN" altLang="en-US" dirty="0"/>
              <a:t>年</a:t>
            </a:r>
            <a:r>
              <a:rPr lang="en-US" altLang="zh-CN" dirty="0"/>
              <a:t>《</a:t>
            </a:r>
            <a:r>
              <a:rPr lang="zh-CN" altLang="en-US" dirty="0"/>
              <a:t>官方秘密法</a:t>
            </a:r>
            <a:r>
              <a:rPr lang="en-US" altLang="zh-CN" dirty="0"/>
              <a:t>》(Official Secrets Act 1989)</a:t>
            </a:r>
            <a:r>
              <a:rPr lang="zh-CN" altLang="en-US" dirty="0"/>
              <a:t>、</a:t>
            </a:r>
            <a:r>
              <a:rPr lang="en-US" altLang="zh-CN" dirty="0"/>
              <a:t>1989</a:t>
            </a:r>
            <a:r>
              <a:rPr lang="zh-CN" altLang="en-US" dirty="0"/>
              <a:t>年</a:t>
            </a:r>
            <a:r>
              <a:rPr lang="en-US" altLang="zh-CN" dirty="0"/>
              <a:t>《</a:t>
            </a:r>
            <a:r>
              <a:rPr lang="zh-CN" altLang="en-US" dirty="0"/>
              <a:t>国家安全工作法</a:t>
            </a:r>
            <a:r>
              <a:rPr lang="en-US" altLang="zh-CN" dirty="0"/>
              <a:t>》(Security Service Act 1989)</a:t>
            </a:r>
            <a:r>
              <a:rPr lang="zh-CN" altLang="en-US" dirty="0"/>
              <a:t>、</a:t>
            </a:r>
            <a:r>
              <a:rPr lang="en-US" altLang="zh-CN" dirty="0"/>
              <a:t>1994</a:t>
            </a:r>
            <a:r>
              <a:rPr lang="zh-CN" altLang="en-US" dirty="0"/>
              <a:t>年</a:t>
            </a:r>
            <a:r>
              <a:rPr lang="en-US" altLang="zh-CN" dirty="0"/>
              <a:t>《</a:t>
            </a:r>
            <a:r>
              <a:rPr lang="zh-CN" altLang="en-US" dirty="0"/>
              <a:t>情报工作法</a:t>
            </a:r>
            <a:r>
              <a:rPr lang="en-US" altLang="zh-CN" dirty="0"/>
              <a:t>》(Intelligence Services Act 1994)</a:t>
            </a:r>
            <a:r>
              <a:rPr lang="zh-CN" altLang="en-US" dirty="0"/>
              <a:t>、</a:t>
            </a:r>
            <a:r>
              <a:rPr lang="en-US" altLang="zh-CN" dirty="0"/>
              <a:t>1998</a:t>
            </a:r>
            <a:r>
              <a:rPr lang="zh-CN" altLang="en-US" dirty="0"/>
              <a:t>年</a:t>
            </a:r>
            <a:r>
              <a:rPr lang="en-US" altLang="zh-CN" dirty="0"/>
              <a:t>《</a:t>
            </a:r>
            <a:r>
              <a:rPr lang="zh-CN" altLang="en-US" dirty="0"/>
              <a:t>人权法</a:t>
            </a:r>
            <a:r>
              <a:rPr lang="en-US" altLang="zh-CN" dirty="0"/>
              <a:t>》(Human Rights Act 1998)</a:t>
            </a:r>
            <a:r>
              <a:rPr lang="zh-CN" altLang="en-US" dirty="0"/>
              <a:t>、</a:t>
            </a:r>
            <a:r>
              <a:rPr lang="en-US" altLang="zh-CN" dirty="0"/>
              <a:t>1998</a:t>
            </a:r>
            <a:r>
              <a:rPr lang="zh-CN" altLang="en-US" dirty="0"/>
              <a:t>年</a:t>
            </a:r>
            <a:r>
              <a:rPr lang="en-US" altLang="zh-CN" dirty="0"/>
              <a:t>《</a:t>
            </a:r>
            <a:r>
              <a:rPr lang="zh-CN" altLang="en-US" dirty="0"/>
              <a:t>数据保护法</a:t>
            </a:r>
            <a:r>
              <a:rPr lang="en-US" altLang="zh-CN" dirty="0"/>
              <a:t>》(The Data Protection Act 1998)</a:t>
            </a:r>
            <a:r>
              <a:rPr lang="zh-CN" altLang="en-US" dirty="0"/>
              <a:t>、</a:t>
            </a:r>
            <a:r>
              <a:rPr lang="en-US" altLang="zh-CN" dirty="0"/>
              <a:t>1998</a:t>
            </a:r>
            <a:r>
              <a:rPr lang="zh-CN" altLang="en-US" dirty="0"/>
              <a:t>年</a:t>
            </a:r>
            <a:r>
              <a:rPr lang="en-US" altLang="zh-CN" dirty="0"/>
              <a:t>《</a:t>
            </a:r>
            <a:r>
              <a:rPr lang="zh-CN" altLang="en-US" dirty="0"/>
              <a:t>公共利益信息披露法</a:t>
            </a:r>
            <a:r>
              <a:rPr lang="en-US" altLang="zh-CN" dirty="0"/>
              <a:t>》(Public Interest </a:t>
            </a:r>
            <a:r>
              <a:rPr lang="en-US" altLang="zh-CN" dirty="0" err="1"/>
              <a:t>Discloure</a:t>
            </a:r>
            <a:r>
              <a:rPr lang="en-US" altLang="zh-CN" dirty="0"/>
              <a:t> Act 1998)</a:t>
            </a:r>
            <a:r>
              <a:rPr lang="zh-CN" altLang="en-US" dirty="0"/>
              <a:t>、</a:t>
            </a:r>
            <a:r>
              <a:rPr lang="en-US" altLang="zh-CN" dirty="0"/>
              <a:t>2000</a:t>
            </a:r>
            <a:r>
              <a:rPr lang="zh-CN" altLang="en-US" dirty="0"/>
              <a:t>年</a:t>
            </a:r>
            <a:r>
              <a:rPr lang="en-US" altLang="zh-CN" dirty="0"/>
              <a:t>《</a:t>
            </a:r>
            <a:r>
              <a:rPr lang="zh-CN" altLang="en-US" dirty="0"/>
              <a:t>规范调查权力法</a:t>
            </a:r>
            <a:r>
              <a:rPr lang="en-US" altLang="zh-CN" dirty="0"/>
              <a:t>》(Regulation of Investigatory Powers Act 2000)</a:t>
            </a:r>
            <a:r>
              <a:rPr lang="zh-CN" altLang="en-US" dirty="0"/>
              <a:t>、</a:t>
            </a:r>
            <a:r>
              <a:rPr lang="en-US" altLang="zh-CN" dirty="0"/>
              <a:t>2000</a:t>
            </a:r>
            <a:r>
              <a:rPr lang="zh-CN" altLang="en-US" dirty="0"/>
              <a:t>年</a:t>
            </a:r>
            <a:r>
              <a:rPr lang="en-US" altLang="zh-CN" dirty="0"/>
              <a:t>《</a:t>
            </a:r>
            <a:r>
              <a:rPr lang="zh-CN" altLang="en-US" dirty="0"/>
              <a:t>信息自由法</a:t>
            </a:r>
            <a:r>
              <a:rPr lang="en-US" altLang="zh-CN" dirty="0"/>
              <a:t>》(Freedom of Information Act 2000)</a:t>
            </a:r>
            <a:r>
              <a:rPr lang="zh-CN" altLang="en-US" dirty="0"/>
              <a:t>、</a:t>
            </a:r>
            <a:r>
              <a:rPr lang="en-US" altLang="zh-CN" dirty="0"/>
              <a:t>2001</a:t>
            </a:r>
            <a:r>
              <a:rPr lang="zh-CN" altLang="en-US" dirty="0"/>
              <a:t>年</a:t>
            </a:r>
            <a:r>
              <a:rPr lang="en-US" altLang="zh-CN" dirty="0"/>
              <a:t>《</a:t>
            </a:r>
            <a:r>
              <a:rPr lang="zh-CN" altLang="en-US" dirty="0"/>
              <a:t>反恐、犯罪和安全法</a:t>
            </a:r>
            <a:r>
              <a:rPr lang="en-US" altLang="zh-CN" dirty="0"/>
              <a:t>》(Anti-terrorism</a:t>
            </a:r>
            <a:r>
              <a:rPr lang="zh-CN" altLang="en-US" dirty="0"/>
              <a:t>，</a:t>
            </a:r>
            <a:r>
              <a:rPr lang="en-US" altLang="zh-CN" dirty="0"/>
              <a:t>Crime and Security Act 2001)</a:t>
            </a:r>
            <a:r>
              <a:rPr lang="zh-CN" altLang="en-US" dirty="0"/>
              <a:t>。</a:t>
            </a:r>
            <a:r>
              <a:rPr lang="en-US" altLang="zh-CN" dirty="0"/>
              <a:t>《</a:t>
            </a:r>
            <a:r>
              <a:rPr lang="zh-CN" altLang="en-US" dirty="0"/>
              <a:t>英国专利法</a:t>
            </a:r>
            <a:r>
              <a:rPr lang="en-US" altLang="zh-CN" dirty="0"/>
              <a:t>》</a:t>
            </a:r>
            <a:r>
              <a:rPr lang="zh-CN" altLang="en-US" dirty="0"/>
              <a:t>涉及科技发明创造的专利权授予和保密审查与管理问题，在产义上也应算保密法。</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柯林斯英汉双解大词典</a:t>
            </a:r>
          </a:p>
          <a:p>
            <a:r>
              <a:rPr lang="en-US" altLang="zh-CN" sz="1200" b="0" i="0" kern="1200" dirty="0">
                <a:solidFill>
                  <a:schemeClr val="tx1"/>
                </a:solidFill>
                <a:effectLst/>
                <a:latin typeface="+mn-lt"/>
                <a:ea typeface="+mn-ea"/>
                <a:cs typeface="+mn-cs"/>
              </a:rPr>
              <a:t>classified /ˈ</a:t>
            </a:r>
            <a:r>
              <a:rPr lang="en-US" altLang="zh-CN" sz="1200" b="0" i="0" kern="1200" dirty="0" err="1">
                <a:solidFill>
                  <a:schemeClr val="tx1"/>
                </a:solidFill>
                <a:effectLst/>
                <a:latin typeface="+mn-lt"/>
                <a:ea typeface="+mn-ea"/>
                <a:cs typeface="+mn-cs"/>
              </a:rPr>
              <a:t>klæsɪˌfaɪd</a:t>
            </a:r>
            <a:r>
              <a:rPr lang="en-US" altLang="zh-CN" sz="1200" b="0" i="0" kern="1200" dirty="0">
                <a:solidFill>
                  <a:schemeClr val="tx1"/>
                </a:solidFill>
                <a:effectLst/>
                <a:latin typeface="+mn-lt"/>
                <a:ea typeface="+mn-ea"/>
                <a:cs typeface="+mn-cs"/>
              </a:rPr>
              <a:t>/ CET6 TEM4</a:t>
            </a:r>
          </a:p>
          <a:p>
            <a:r>
              <a:rPr lang="en-US" altLang="zh-CN" sz="1200" b="0" i="0" kern="1200" dirty="0">
                <a:solidFill>
                  <a:schemeClr val="tx1"/>
                </a:solidFill>
                <a:effectLst/>
                <a:latin typeface="+mn-lt"/>
                <a:ea typeface="+mn-ea"/>
                <a:cs typeface="+mn-cs"/>
              </a:rPr>
              <a:t>1.ADJClassified information or documents are officially secret. </a:t>
            </a:r>
            <a:r>
              <a:rPr lang="zh-CN" altLang="en-US" sz="1200" b="0" i="0" kern="1200" dirty="0">
                <a:solidFill>
                  <a:schemeClr val="tx1"/>
                </a:solidFill>
                <a:effectLst/>
                <a:latin typeface="+mn-lt"/>
                <a:ea typeface="+mn-ea"/>
                <a:cs typeface="+mn-cs"/>
              </a:rPr>
              <a:t>机密的</a:t>
            </a:r>
            <a:r>
              <a:rPr lang="zh-CN" altLang="en-US" sz="1200" b="0" i="0" kern="1200" baseline="30000" dirty="0">
                <a:solidFill>
                  <a:schemeClr val="tx1"/>
                </a:solidFill>
                <a:effectLst/>
                <a:latin typeface="+mn-lt"/>
                <a:ea typeface="+mn-ea"/>
                <a:cs typeface="+mn-cs"/>
              </a:rPr>
              <a:t> </a:t>
            </a:r>
            <a:r>
              <a:rPr lang="en-US" altLang="zh-CN" sz="1200" b="0" i="0" kern="1200" baseline="30000" dirty="0">
                <a:solidFill>
                  <a:schemeClr val="tx1"/>
                </a:solidFill>
                <a:effectLst/>
                <a:latin typeface="+mn-lt"/>
                <a:ea typeface="+mn-ea"/>
                <a:cs typeface="+mn-cs"/>
              </a:rPr>
              <a:t>[1]</a:t>
            </a:r>
            <a:endParaRPr lang="zh-CN" altLang="en-US" sz="1200" b="0" i="0" kern="1200" dirty="0">
              <a:solidFill>
                <a:schemeClr val="tx1"/>
              </a:solidFill>
              <a:effectLst/>
              <a:latin typeface="+mn-lt"/>
              <a:ea typeface="+mn-ea"/>
              <a:cs typeface="+mn-cs"/>
            </a:endParaRPr>
          </a:p>
          <a:p>
            <a:endParaRPr lang="en-US" altLang="zh-CN" dirty="0"/>
          </a:p>
          <a:p>
            <a:endParaRPr lang="en-US" altLang="zh-CN" dirty="0"/>
          </a:p>
          <a:p>
            <a:endParaRPr lang="en-US" altLang="zh-CN" dirty="0"/>
          </a:p>
          <a:p>
            <a:r>
              <a:rPr lang="zh-CN" altLang="en-US" dirty="0"/>
              <a:t>张群</a:t>
            </a:r>
            <a:r>
              <a:rPr lang="en-US" altLang="zh-CN" dirty="0"/>
              <a:t>《</a:t>
            </a:r>
            <a:r>
              <a:rPr lang="zh-CN" altLang="en-US" dirty="0"/>
              <a:t>西方保密法制札记</a:t>
            </a:r>
            <a:r>
              <a:rPr lang="en-US" altLang="zh-CN" dirty="0"/>
              <a:t>》P94 [1] </a:t>
            </a:r>
            <a:r>
              <a:rPr lang="zh-CN" altLang="en-US" dirty="0"/>
              <a:t>国家秘密是我国法律术语</a:t>
            </a:r>
            <a:r>
              <a:rPr lang="en-US" altLang="zh-CN" dirty="0"/>
              <a:t>(1988</a:t>
            </a:r>
            <a:r>
              <a:rPr lang="zh-CN" altLang="en-US" dirty="0"/>
              <a:t>年之前为“国家机密”</a:t>
            </a:r>
            <a:r>
              <a:rPr lang="en-US" altLang="zh-CN" dirty="0"/>
              <a:t>)</a:t>
            </a:r>
            <a:r>
              <a:rPr lang="zh-CN" altLang="en-US" dirty="0"/>
              <a:t>，俄罗斯称为“国家秘密”英国称为“官方秘密”，美国称为“国家安全秘密信息”或者“秘密信息”。</a:t>
            </a:r>
          </a:p>
          <a:p>
            <a:endParaRPr lang="zh-CN" altLang="en-US" dirty="0"/>
          </a:p>
          <a:p>
            <a:endParaRPr lang="zh-CN" altLang="en-US" dirty="0"/>
          </a:p>
          <a:p>
            <a:r>
              <a:rPr lang="zh-CN" altLang="en-US" dirty="0"/>
              <a:t>受限制数据</a:t>
            </a:r>
            <a:r>
              <a:rPr lang="en-US" altLang="zh-CN" dirty="0"/>
              <a:t>(restricted data)</a:t>
            </a:r>
          </a:p>
          <a:p>
            <a:r>
              <a:rPr lang="zh-CN" altLang="en-US" dirty="0"/>
              <a:t>情报活动、来源或者方法</a:t>
            </a:r>
            <a:r>
              <a:rPr lang="en-US" altLang="zh-CN" dirty="0"/>
              <a:t>(intelligence activities</a:t>
            </a:r>
            <a:r>
              <a:rPr lang="zh-CN" altLang="en-US" dirty="0"/>
              <a:t>，</a:t>
            </a:r>
            <a:r>
              <a:rPr lang="en-US" altLang="zh-CN" dirty="0"/>
              <a:t> sources or methods)</a:t>
            </a:r>
          </a:p>
          <a:p>
            <a:r>
              <a:rPr lang="zh-CN" altLang="en-US" dirty="0"/>
              <a:t>国家安全秘密信息</a:t>
            </a:r>
            <a:r>
              <a:rPr lang="en-US" altLang="zh-CN" dirty="0"/>
              <a:t>(classified national security information)</a:t>
            </a:r>
          </a:p>
          <a:p>
            <a:r>
              <a:rPr lang="zh-CN" altLang="en-US" dirty="0"/>
              <a:t>秘密信息</a:t>
            </a:r>
            <a:r>
              <a:rPr lang="en-US" altLang="zh-CN" dirty="0"/>
              <a:t>(Classified Information)</a:t>
            </a:r>
          </a:p>
          <a:p>
            <a:endParaRPr lang="en-US" altLang="zh-CN" dirty="0"/>
          </a:p>
          <a:p>
            <a:r>
              <a:rPr lang="zh-CN" altLang="en-US" dirty="0"/>
              <a:t>美国在国家安全秘密信息</a:t>
            </a:r>
            <a:r>
              <a:rPr lang="en-US" altLang="zh-CN" dirty="0"/>
              <a:t>(Classified National Security Information</a:t>
            </a:r>
            <a:r>
              <a:rPr lang="zh-CN" altLang="en-US" dirty="0"/>
              <a:t>，</a:t>
            </a:r>
            <a:r>
              <a:rPr lang="en-US" altLang="zh-CN" dirty="0"/>
              <a:t> </a:t>
            </a:r>
            <a:r>
              <a:rPr lang="zh-CN" altLang="en-US" dirty="0"/>
              <a:t>主要包括国防、外交、武器和情报</a:t>
            </a:r>
            <a:r>
              <a:rPr lang="en-US" altLang="zh-CN" dirty="0"/>
              <a:t>)</a:t>
            </a:r>
            <a:r>
              <a:rPr lang="zh-CN" altLang="en-US" dirty="0"/>
              <a:t>之外，还将大量非密敏感信息</a:t>
            </a:r>
            <a:r>
              <a:rPr lang="en-US" altLang="zh-CN" dirty="0"/>
              <a:t>(Controlled Unclassified Information</a:t>
            </a:r>
            <a:r>
              <a:rPr lang="zh-CN" altLang="en-US" dirty="0"/>
              <a:t>，又称“ 敏感非密信息”，</a:t>
            </a:r>
            <a:r>
              <a:rPr lang="en-US" altLang="zh-CN" dirty="0"/>
              <a:t>Sensitive But Unclassified)</a:t>
            </a:r>
            <a:r>
              <a:rPr lang="zh-CN" altLang="en-US" dirty="0"/>
              <a:t>纳入保密范围，这部分信息几乎是前者的</a:t>
            </a:r>
            <a:r>
              <a:rPr lang="en-US" altLang="zh-CN" dirty="0"/>
              <a:t>10</a:t>
            </a:r>
            <a:r>
              <a:rPr lang="zh-CN" altLang="en-US" dirty="0"/>
              <a:t>倍。</a:t>
            </a:r>
            <a:endParaRPr lang="en-US" altLang="zh-CN" dirty="0"/>
          </a:p>
          <a:p>
            <a:endParaRPr lang="en-US" altLang="zh-CN" dirty="0"/>
          </a:p>
          <a:p>
            <a:endParaRPr lang="en-US" altLang="zh-CN" dirty="0"/>
          </a:p>
          <a:p>
            <a:r>
              <a:rPr lang="zh-CN" altLang="en-US" dirty="0"/>
              <a:t>美国保密政策</a:t>
            </a:r>
          </a:p>
          <a:p>
            <a:r>
              <a:rPr lang="en-US" altLang="zh-CN" dirty="0"/>
              <a:t>classified information policy P90[1]</a:t>
            </a:r>
          </a:p>
          <a:p>
            <a:r>
              <a:rPr lang="en-US" altLang="zh-CN" dirty="0"/>
              <a:t>security classification policy</a:t>
            </a:r>
          </a:p>
          <a:p>
            <a:r>
              <a:rPr lang="en-US" altLang="zh-CN" dirty="0"/>
              <a:t>national security classification information policy</a:t>
            </a:r>
          </a:p>
          <a:p>
            <a:endParaRPr lang="en-US" altLang="zh-CN" dirty="0"/>
          </a:p>
          <a:p>
            <a:endParaRPr lang="en-US" altLang="zh-CN" dirty="0"/>
          </a:p>
          <a:p>
            <a:r>
              <a:rPr lang="zh-CN" altLang="en-US" dirty="0"/>
              <a:t>张群</a:t>
            </a:r>
            <a:r>
              <a:rPr lang="en-US" altLang="zh-CN" dirty="0"/>
              <a:t>《</a:t>
            </a:r>
            <a:r>
              <a:rPr lang="zh-CN" altLang="en-US" dirty="0"/>
              <a:t>西方保密法制札记</a:t>
            </a:r>
            <a:r>
              <a:rPr lang="en-US" altLang="zh-CN" dirty="0"/>
              <a:t>》P47</a:t>
            </a:r>
          </a:p>
          <a:p>
            <a:r>
              <a:rPr lang="zh-CN" altLang="en-US" dirty="0"/>
              <a:t>美国在成文法里没有对国家秘密概念作出统一规定，而是散见于原子能法、国家家安全法、信息自由法、涉密案件程序法及总统行政命令，并冠以不同名称，如受限制数据</a:t>
            </a:r>
            <a:r>
              <a:rPr lang="en-US" altLang="zh-CN" dirty="0"/>
              <a:t>(restricted data)</a:t>
            </a:r>
            <a:r>
              <a:rPr lang="zh-CN" altLang="en-US" dirty="0"/>
              <a:t>，情报活动、来源或者方法</a:t>
            </a:r>
            <a:r>
              <a:rPr lang="en-US" altLang="zh-CN" dirty="0"/>
              <a:t>(intelligence activities</a:t>
            </a:r>
            <a:r>
              <a:rPr lang="zh-CN" altLang="en-US" dirty="0"/>
              <a:t>，</a:t>
            </a:r>
            <a:r>
              <a:rPr lang="en-US" altLang="zh-CN" dirty="0"/>
              <a:t> sources or methods)</a:t>
            </a:r>
            <a:r>
              <a:rPr lang="zh-CN" altLang="en-US" dirty="0"/>
              <a:t>，国家安全秘密信息</a:t>
            </a:r>
            <a:r>
              <a:rPr lang="en-US" altLang="zh-CN" dirty="0"/>
              <a:t>(classified national security information)</a:t>
            </a:r>
            <a:r>
              <a:rPr lang="zh-CN" altLang="en-US" dirty="0"/>
              <a:t>，秘密信息</a:t>
            </a:r>
            <a:r>
              <a:rPr lang="en-US" altLang="zh-CN" dirty="0"/>
              <a:t>(Classified Information)</a:t>
            </a:r>
            <a:r>
              <a:rPr lang="zh-CN" altLang="en-US" dirty="0"/>
              <a:t>等</a:t>
            </a:r>
          </a:p>
          <a:p>
            <a:endParaRPr lang="zh-CN" altLang="en-US" dirty="0"/>
          </a:p>
          <a:p>
            <a:r>
              <a:rPr lang="en-US" altLang="zh-CN" dirty="0"/>
              <a:t>P51</a:t>
            </a:r>
          </a:p>
          <a:p>
            <a:r>
              <a:rPr lang="en-US" altLang="zh-CN" dirty="0"/>
              <a:t>[4] </a:t>
            </a:r>
            <a:r>
              <a:rPr lang="zh-CN" altLang="en-US" dirty="0"/>
              <a:t>讨论美国保密政策也主要以总统行政命令为依据，美国保密政策因此有以下多个称呼， </a:t>
            </a:r>
            <a:r>
              <a:rPr lang="en-US" altLang="zh-CN" dirty="0"/>
              <a:t>classified information policy</a:t>
            </a:r>
            <a:r>
              <a:rPr lang="zh-CN" altLang="en-US" dirty="0"/>
              <a:t>，</a:t>
            </a:r>
            <a:r>
              <a:rPr lang="en-US" altLang="zh-CN" dirty="0"/>
              <a:t> security classification policy</a:t>
            </a:r>
            <a:r>
              <a:rPr lang="zh-CN" altLang="en-US" dirty="0"/>
              <a:t>，</a:t>
            </a:r>
            <a:r>
              <a:rPr lang="en-US" altLang="zh-CN" dirty="0"/>
              <a:t> national security classification information policy. See CRS Report R41528</a:t>
            </a:r>
            <a:r>
              <a:rPr lang="zh-CN" altLang="en-US" dirty="0"/>
              <a:t>，</a:t>
            </a:r>
            <a:r>
              <a:rPr lang="en-US" altLang="zh-CN" dirty="0"/>
              <a:t>Classified Information Policy and Executive Order 13526. pp.1. December 10</a:t>
            </a:r>
            <a:r>
              <a:rPr lang="zh-CN" altLang="en-US" dirty="0"/>
              <a:t>，</a:t>
            </a:r>
            <a:r>
              <a:rPr lang="en-US" altLang="zh-CN" dirty="0"/>
              <a:t> 2010.</a:t>
            </a:r>
          </a:p>
          <a:p>
            <a:endParaRPr lang="en-US" altLang="zh-CN" dirty="0"/>
          </a:p>
          <a:p>
            <a:endParaRPr lang="en-US" altLang="zh-CN" dirty="0"/>
          </a:p>
          <a:p>
            <a:r>
              <a:rPr lang="en-US" altLang="zh-CN" dirty="0"/>
              <a:t>P90</a:t>
            </a:r>
          </a:p>
          <a:p>
            <a:r>
              <a:rPr lang="zh-CN" altLang="en-US" dirty="0"/>
              <a:t>将国家秘密控制在一定范围和时间内，防止泄露或被非法利用的规定、做法及有关保障措施的总和</a:t>
            </a:r>
          </a:p>
          <a:p>
            <a:r>
              <a:rPr lang="en-US" altLang="zh-CN" dirty="0"/>
              <a:t>[1]Broadly speaking</a:t>
            </a:r>
            <a:r>
              <a:rPr lang="zh-CN" altLang="en-US" dirty="0"/>
              <a:t>，</a:t>
            </a:r>
            <a:r>
              <a:rPr lang="en-US" altLang="zh-CN" dirty="0"/>
              <a:t> classified information policy refers to a range of federal governmental practices that aim to restrict access to information or documents on the grounds of national security. The purpose in limiting access to this information is to prevent it from being used by persons</a:t>
            </a:r>
            <a:r>
              <a:rPr lang="zh-CN" altLang="en-US" dirty="0"/>
              <a:t>，</a:t>
            </a:r>
            <a:r>
              <a:rPr lang="en-US" altLang="zh-CN" dirty="0"/>
              <a:t> organizations</a:t>
            </a:r>
            <a:r>
              <a:rPr lang="zh-CN" altLang="en-US" dirty="0"/>
              <a:t>，</a:t>
            </a:r>
            <a:r>
              <a:rPr lang="en-US" altLang="zh-CN" dirty="0"/>
              <a:t> or nations to inflict harm upon the United States.     ——CRS Report R41528</a:t>
            </a:r>
            <a:r>
              <a:rPr lang="zh-CN" altLang="en-US" dirty="0"/>
              <a:t>，</a:t>
            </a:r>
            <a:r>
              <a:rPr lang="en-US" altLang="zh-CN" dirty="0"/>
              <a:t> Classified Information Policy and Executive Order 13526</a:t>
            </a:r>
          </a:p>
          <a:p>
            <a:endParaRPr lang="en-US" altLang="zh-CN" dirty="0"/>
          </a:p>
          <a:p>
            <a:endParaRPr lang="en-US" altLang="zh-CN" dirty="0"/>
          </a:p>
          <a:p>
            <a:endParaRPr lang="en-US" altLang="zh-CN" dirty="0"/>
          </a:p>
          <a:p>
            <a:r>
              <a:rPr lang="zh-CN" altLang="en-US" dirty="0"/>
              <a:t>二是非密敏感信息。在国家秘密之外，还有一类虽然不涉及国家安全但比较敏感应予保密的政府信息。美国</a:t>
            </a:r>
            <a:r>
              <a:rPr lang="en-US" altLang="zh-CN" dirty="0"/>
              <a:t>1966</a:t>
            </a:r>
            <a:r>
              <a:rPr lang="zh-CN" altLang="en-US" dirty="0"/>
              <a:t>年</a:t>
            </a:r>
            <a:r>
              <a:rPr lang="en-US" altLang="zh-CN" dirty="0"/>
              <a:t>《</a:t>
            </a:r>
            <a:r>
              <a:rPr lang="zh-CN" altLang="en-US" dirty="0"/>
              <a:t>信息自由法</a:t>
            </a:r>
            <a:r>
              <a:rPr lang="en-US" altLang="zh-CN" dirty="0"/>
              <a:t>》</a:t>
            </a:r>
            <a:r>
              <a:rPr lang="zh-CN" altLang="en-US" dirty="0"/>
              <a:t>和</a:t>
            </a:r>
            <a:r>
              <a:rPr lang="en-US" altLang="zh-CN" dirty="0"/>
              <a:t>1974</a:t>
            </a:r>
            <a:r>
              <a:rPr lang="zh-CN" altLang="en-US" dirty="0"/>
              <a:t>年</a:t>
            </a:r>
            <a:r>
              <a:rPr lang="en-US" altLang="zh-CN" dirty="0"/>
              <a:t>《</a:t>
            </a:r>
            <a:r>
              <a:rPr lang="zh-CN" altLang="en-US" dirty="0"/>
              <a:t>隐私法</a:t>
            </a:r>
            <a:r>
              <a:rPr lang="en-US" altLang="zh-CN" dirty="0"/>
              <a:t>》</a:t>
            </a:r>
            <a:r>
              <a:rPr lang="zh-CN" altLang="en-US" dirty="0"/>
              <a:t>，首次在国家安全信息之外规定了“敏感非定密信息”</a:t>
            </a:r>
            <a:r>
              <a:rPr lang="en-US" altLang="zh-CN" dirty="0"/>
              <a:t>(sensitive but unclassified</a:t>
            </a:r>
            <a:r>
              <a:rPr lang="zh-CN" altLang="en-US" dirty="0"/>
              <a:t>，</a:t>
            </a:r>
            <a:r>
              <a:rPr lang="en-US" altLang="zh-CN" dirty="0"/>
              <a:t> </a:t>
            </a:r>
            <a:r>
              <a:rPr lang="zh-CN" altLang="en-US" dirty="0"/>
              <a:t>缩写为</a:t>
            </a:r>
            <a:r>
              <a:rPr lang="en-US" altLang="zh-CN" dirty="0"/>
              <a:t>SBU)</a:t>
            </a:r>
            <a:r>
              <a:rPr lang="zh-CN" altLang="en-US" dirty="0"/>
              <a:t>，又称“受控非定密信息</a:t>
            </a:r>
            <a:r>
              <a:rPr lang="en-US" altLang="zh-CN" dirty="0"/>
              <a:t>(controlled unclassified information</a:t>
            </a:r>
            <a:r>
              <a:rPr lang="zh-CN" altLang="en-US" dirty="0"/>
              <a:t>，缩写为</a:t>
            </a:r>
            <a:r>
              <a:rPr lang="en-US" altLang="zh-CN" dirty="0"/>
              <a:t>CUI)</a:t>
            </a:r>
            <a:r>
              <a:rPr lang="zh-CN" altLang="en-US" dirty="0"/>
              <a:t>。</a:t>
            </a:r>
            <a:r>
              <a:rPr lang="en-US" altLang="zh-CN" dirty="0"/>
              <a:t>[2]</a:t>
            </a:r>
            <a:r>
              <a:rPr lang="zh-CN" altLang="en-US" dirty="0"/>
              <a:t>根据</a:t>
            </a:r>
            <a:r>
              <a:rPr lang="en-US" altLang="zh-CN" dirty="0"/>
              <a:t>1987</a:t>
            </a:r>
            <a:r>
              <a:rPr lang="zh-CN" altLang="en-US" dirty="0"/>
              <a:t>年</a:t>
            </a:r>
            <a:r>
              <a:rPr lang="en-US" altLang="zh-CN" dirty="0"/>
              <a:t>《</a:t>
            </a:r>
            <a:r>
              <a:rPr lang="zh-CN" altLang="en-US" dirty="0"/>
              <a:t>计算机安全法</a:t>
            </a:r>
            <a:r>
              <a:rPr lang="en-US" altLang="zh-CN" dirty="0"/>
              <a:t>》(The Computer Security Act of 1987)</a:t>
            </a:r>
            <a:r>
              <a:rPr lang="zh-CN" altLang="en-US" dirty="0"/>
              <a:t>的规定，敏感非密信息指的是这样一类信息当它们被丢失、误用或者未经授权的接人，或者被非法修改后，可能对国家利益或者联邦项目的运行造成负面影响。或者是损害基于隐私法所规定的个人隐私，同时这些信息又不属于被任何总统行政命令或国会立法所规定的，基于国防或者外交政策利益考虑需要保护的信息。学者认为，这一法律概念的出现，说明当时的美国决策者已经认识到，除了与传统安全直接相关的军事、外交等所谓国家秘密之外，其他某些类型的敏感信息的流动也同样会对国家安全产生重要影响。我国</a:t>
            </a:r>
            <a:r>
              <a:rPr lang="en-US" altLang="zh-CN" dirty="0"/>
              <a:t>《</a:t>
            </a:r>
            <a:r>
              <a:rPr lang="zh-CN" altLang="en-US" dirty="0"/>
              <a:t>公务员法</a:t>
            </a:r>
            <a:r>
              <a:rPr lang="en-US" altLang="zh-CN" dirty="0"/>
              <a:t>》《</a:t>
            </a:r>
            <a:r>
              <a:rPr lang="zh-CN" altLang="en-US" dirty="0"/>
              <a:t>法官法</a:t>
            </a:r>
            <a:r>
              <a:rPr lang="en-US" altLang="zh-CN" dirty="0"/>
              <a:t>》《</a:t>
            </a:r>
            <a:r>
              <a:rPr lang="zh-CN" altLang="en-US" dirty="0"/>
              <a:t>检察官法</a:t>
            </a:r>
            <a:r>
              <a:rPr lang="en-US" altLang="zh-CN" dirty="0"/>
              <a:t>》《</a:t>
            </a:r>
            <a:r>
              <a:rPr lang="zh-CN" altLang="en-US" dirty="0"/>
              <a:t>人民警察法</a:t>
            </a:r>
            <a:r>
              <a:rPr lang="en-US" altLang="zh-CN" dirty="0"/>
              <a:t>》</a:t>
            </a:r>
            <a:r>
              <a:rPr lang="zh-CN" altLang="en-US" dirty="0"/>
              <a:t>等法律中有“工作秘密”的概念，实践中多称为“内部资料”与此概念类似，指有关国家机关活动和内部管理中产生的不属于国家秘密而又不宜对外公开的事项。其中比较典型的一项是审判工作秘密。</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张群：西方保密法制札记</a:t>
            </a:r>
            <a:r>
              <a:rPr lang="en-US" altLang="zh-CN" dirty="0"/>
              <a:t>P262</a:t>
            </a:r>
          </a:p>
          <a:p>
            <a:endParaRPr lang="en-US" altLang="zh-CN" dirty="0"/>
          </a:p>
          <a:p>
            <a:r>
              <a:rPr lang="zh-CN" altLang="en-US" dirty="0"/>
              <a:t>应该说，中国保密法关于国家秘密概念的规定是比较科学的，特别是在</a:t>
            </a:r>
            <a:r>
              <a:rPr lang="en-US" altLang="zh-CN" dirty="0"/>
              <a:t>1988</a:t>
            </a:r>
            <a:r>
              <a:rPr lang="zh-CN" altLang="en-US" dirty="0"/>
              <a:t>年就将程序要素作为国家秘密概念一部分，值得赞赏。</a:t>
            </a:r>
            <a:r>
              <a:rPr lang="en-US" altLang="zh-CN" dirty="0"/>
              <a:t>[1] </a:t>
            </a:r>
          </a:p>
          <a:p>
            <a:endParaRPr lang="en-US" altLang="zh-CN" dirty="0"/>
          </a:p>
          <a:p>
            <a:r>
              <a:rPr lang="en-US" altLang="zh-CN" dirty="0"/>
              <a:t>[1]</a:t>
            </a:r>
            <a:r>
              <a:rPr lang="zh-CN" altLang="en-US" dirty="0"/>
              <a:t>这一定义也经历了一个曲折的过程。</a:t>
            </a:r>
            <a:r>
              <a:rPr lang="en-US" altLang="zh-CN" dirty="0"/>
              <a:t>1988</a:t>
            </a:r>
            <a:r>
              <a:rPr lang="zh-CN" altLang="en-US" dirty="0"/>
              <a:t>年保密法</a:t>
            </a:r>
          </a:p>
          <a:p>
            <a:r>
              <a:rPr lang="zh-CN" altLang="en-US" dirty="0"/>
              <a:t>第  </a:t>
            </a:r>
            <a:r>
              <a:rPr lang="en-US" altLang="zh-CN" dirty="0"/>
              <a:t>2</a:t>
            </a:r>
            <a:r>
              <a:rPr lang="zh-CN" altLang="en-US" dirty="0"/>
              <a:t>稿</a:t>
            </a:r>
            <a:r>
              <a:rPr lang="en-US" altLang="zh-CN" dirty="0"/>
              <a:t>:“</a:t>
            </a:r>
            <a:r>
              <a:rPr lang="zh-CN" altLang="en-US" dirty="0"/>
              <a:t>国家秘密是指尚未公布或不准公布的保密事项。”</a:t>
            </a:r>
            <a:r>
              <a:rPr lang="en-US" altLang="zh-CN" dirty="0"/>
              <a:t>——</a:t>
            </a:r>
            <a:r>
              <a:rPr lang="zh-CN" altLang="en-US" dirty="0"/>
              <a:t>第一次规定国家秘密定义</a:t>
            </a:r>
          </a:p>
          <a:p>
            <a:r>
              <a:rPr lang="zh-CN" altLang="en-US" dirty="0"/>
              <a:t>第  </a:t>
            </a:r>
            <a:r>
              <a:rPr lang="en-US" altLang="zh-CN" dirty="0"/>
              <a:t>4</a:t>
            </a:r>
            <a:r>
              <a:rPr lang="zh-CN" altLang="en-US" dirty="0"/>
              <a:t>稿</a:t>
            </a:r>
            <a:r>
              <a:rPr lang="en-US" altLang="zh-CN" dirty="0"/>
              <a:t>:“</a:t>
            </a:r>
            <a:r>
              <a:rPr lang="zh-CN" altLang="en-US" dirty="0"/>
              <a:t>凡有关国家利益，尚未公开或不准公开的事项都属国家秘密。”</a:t>
            </a:r>
          </a:p>
          <a:p>
            <a:r>
              <a:rPr lang="zh-CN" altLang="en-US" dirty="0"/>
              <a:t>第</a:t>
            </a:r>
            <a:r>
              <a:rPr lang="en-US" altLang="zh-CN" dirty="0"/>
              <a:t>11</a:t>
            </a:r>
            <a:r>
              <a:rPr lang="zh-CN" altLang="en-US" dirty="0"/>
              <a:t>稿</a:t>
            </a:r>
            <a:r>
              <a:rPr lang="en-US" altLang="zh-CN" dirty="0"/>
              <a:t>:“</a:t>
            </a:r>
            <a:r>
              <a:rPr lang="zh-CN" altLang="en-US" dirty="0"/>
              <a:t>凡涉及国家安全和利益只限一定范围的人员知悉而又不准公开的事项是国家秘密。”</a:t>
            </a:r>
          </a:p>
          <a:p>
            <a:r>
              <a:rPr lang="zh-CN" altLang="en-US" dirty="0"/>
              <a:t>第</a:t>
            </a:r>
            <a:r>
              <a:rPr lang="en-US" altLang="zh-CN" dirty="0"/>
              <a:t>13</a:t>
            </a:r>
            <a:r>
              <a:rPr lang="zh-CN" altLang="en-US" dirty="0"/>
              <a:t>稿</a:t>
            </a:r>
            <a:r>
              <a:rPr lang="en-US" altLang="zh-CN" dirty="0"/>
              <a:t>:“</a:t>
            </a:r>
            <a:r>
              <a:rPr lang="zh-CN" altLang="en-US" dirty="0"/>
              <a:t>凡关系国家安全和重大利益，依照法定程序确定的，在一定时间内只限一定范围的人员知悉不准泄露的事项，是国家秘密。”</a:t>
            </a:r>
          </a:p>
          <a:p>
            <a:r>
              <a:rPr lang="zh-CN" altLang="en-US" dirty="0"/>
              <a:t>第</a:t>
            </a:r>
            <a:r>
              <a:rPr lang="en-US" altLang="zh-CN" dirty="0"/>
              <a:t>15</a:t>
            </a:r>
            <a:r>
              <a:rPr lang="zh-CN" altLang="en-US" dirty="0"/>
              <a:t>稿</a:t>
            </a:r>
            <a:r>
              <a:rPr lang="en-US" altLang="zh-CN" dirty="0"/>
              <a:t>:“</a:t>
            </a:r>
            <a:r>
              <a:rPr lang="zh-CN" altLang="en-US" dirty="0"/>
              <a:t>凡关系国家安全和重大利益，依照法定程序确定的，在一定时间内只限一定范围的人员知悉的事项，是国家秘密。”</a:t>
            </a:r>
          </a:p>
          <a:p>
            <a:r>
              <a:rPr lang="zh-CN" altLang="en-US" dirty="0"/>
              <a:t>第</a:t>
            </a:r>
            <a:r>
              <a:rPr lang="en-US" altLang="zh-CN" dirty="0"/>
              <a:t>28</a:t>
            </a:r>
            <a:r>
              <a:rPr lang="zh-CN" altLang="en-US" dirty="0"/>
              <a:t>稿：曾有人提议取消定义。</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lnSpc>
                <a:spcPct val="150000"/>
              </a:lnSpc>
              <a:spcBef>
                <a:spcPts val="0"/>
              </a:spcBef>
              <a:buNone/>
            </a:pPr>
            <a:r>
              <a:rPr lang="zh-CN" altLang="en-US" b="1" dirty="0">
                <a:solidFill>
                  <a:srgbClr val="0070C0"/>
                </a:solidFill>
                <a:latin typeface="Times New Roman" panose="02020603050405020304" pitchFamily="18" charset="0"/>
                <a:cs typeface="Times New Roman" panose="02020603050405020304" pitchFamily="18" charset="0"/>
              </a:rPr>
              <a:t>安全</a:t>
            </a:r>
            <a:r>
              <a:rPr lang="en-US" altLang="zh-CN" b="1" dirty="0">
                <a:solidFill>
                  <a:srgbClr val="0070C0"/>
                </a:solidFill>
                <a:latin typeface="Times New Roman" panose="02020603050405020304" pitchFamily="18" charset="0"/>
                <a:cs typeface="Times New Roman" panose="02020603050405020304" pitchFamily="18" charset="0"/>
              </a:rPr>
              <a:t>Security</a:t>
            </a:r>
          </a:p>
          <a:p>
            <a:pPr>
              <a:lnSpc>
                <a:spcPct val="150000"/>
              </a:lnSpc>
              <a:spcBef>
                <a:spcPts val="0"/>
              </a:spcBef>
            </a:pPr>
            <a:r>
              <a:rPr lang="zh-CN" altLang="zh-CN" b="1" u="sng" dirty="0"/>
              <a:t>学界</a:t>
            </a:r>
            <a:r>
              <a:rPr lang="zh-CN" altLang="zh-CN" b="1" dirty="0"/>
              <a:t>一般认为安全兼具</a:t>
            </a:r>
            <a:r>
              <a:rPr lang="zh-CN" altLang="zh-CN" b="1" dirty="0">
                <a:solidFill>
                  <a:srgbClr val="00B0F0"/>
                </a:solidFill>
              </a:rPr>
              <a:t>主客观</a:t>
            </a:r>
            <a:r>
              <a:rPr lang="zh-CN" altLang="zh-CN" b="1" dirty="0"/>
              <a:t>属性</a:t>
            </a:r>
            <a:endParaRPr lang="en-US" altLang="zh-CN" b="1" dirty="0"/>
          </a:p>
          <a:p>
            <a:pPr>
              <a:lnSpc>
                <a:spcPct val="150000"/>
              </a:lnSpc>
              <a:spcBef>
                <a:spcPts val="0"/>
              </a:spcBef>
            </a:pPr>
            <a:r>
              <a:rPr lang="zh-CN" altLang="zh-CN" b="1" dirty="0"/>
              <a:t>最具代表性的当属美国政治学家阿诺德</a:t>
            </a:r>
            <a:r>
              <a:rPr lang="en-US" altLang="zh-CN" b="1" dirty="0"/>
              <a:t>.</a:t>
            </a:r>
            <a:r>
              <a:rPr lang="zh-CN" altLang="zh-CN" b="1" dirty="0"/>
              <a:t>沃尔弗斯</a:t>
            </a:r>
            <a:r>
              <a:rPr lang="en-US" altLang="zh-CN" b="1" dirty="0"/>
              <a:t>(</a:t>
            </a:r>
            <a:r>
              <a:rPr lang="en-US" altLang="zh-CN" b="1" dirty="0" err="1"/>
              <a:t>Amold</a:t>
            </a:r>
            <a:r>
              <a:rPr lang="en-US" altLang="zh-CN" b="1" dirty="0"/>
              <a:t> Wolfers)</a:t>
            </a:r>
            <a:r>
              <a:rPr lang="zh-CN" altLang="zh-CN" b="1" dirty="0"/>
              <a:t>在《纷争与协作</a:t>
            </a:r>
            <a:r>
              <a:rPr lang="zh-CN" altLang="en-US" b="1" dirty="0"/>
              <a:t>：</a:t>
            </a:r>
            <a:r>
              <a:rPr lang="zh-CN" altLang="zh-CN" b="1" dirty="0"/>
              <a:t>国际政治论集》中的论述</a:t>
            </a:r>
            <a:r>
              <a:rPr lang="zh-CN" altLang="en-US" b="1" dirty="0"/>
              <a:t>：</a:t>
            </a:r>
            <a:r>
              <a:rPr lang="en-US" altLang="zh-CN" b="1" dirty="0"/>
              <a:t>“</a:t>
            </a:r>
            <a:r>
              <a:rPr lang="zh-CN" altLang="zh-CN" b="1" dirty="0"/>
              <a:t>安全</a:t>
            </a:r>
            <a:r>
              <a:rPr lang="zh-CN" altLang="en-US" b="1" dirty="0"/>
              <a:t>，</a:t>
            </a:r>
            <a:r>
              <a:rPr lang="zh-CN" altLang="zh-CN" b="1" dirty="0"/>
              <a:t>在</a:t>
            </a:r>
            <a:r>
              <a:rPr lang="zh-CN" altLang="zh-CN" b="1" i="1" u="sng" dirty="0"/>
              <a:t>客观</a:t>
            </a:r>
            <a:r>
              <a:rPr lang="zh-CN" altLang="zh-CN" b="1" dirty="0"/>
              <a:t>意义上</a:t>
            </a:r>
            <a:r>
              <a:rPr lang="zh-CN" altLang="en-US" b="1" dirty="0"/>
              <a:t>，</a:t>
            </a:r>
            <a:r>
              <a:rPr lang="zh-CN" altLang="zh-CN" b="1" dirty="0"/>
              <a:t>表明对所获得的价值不存在威胁</a:t>
            </a:r>
            <a:r>
              <a:rPr lang="zh-CN" altLang="en-US" b="1" dirty="0"/>
              <a:t>；</a:t>
            </a:r>
            <a:r>
              <a:rPr lang="zh-CN" altLang="zh-CN" b="1" dirty="0"/>
              <a:t>在</a:t>
            </a:r>
            <a:r>
              <a:rPr lang="zh-CN" altLang="zh-CN" b="1" i="1" u="sng" dirty="0"/>
              <a:t>主观</a:t>
            </a:r>
            <a:r>
              <a:rPr lang="zh-CN" altLang="zh-CN" b="1" dirty="0"/>
              <a:t>意义上</a:t>
            </a:r>
            <a:r>
              <a:rPr lang="zh-CN" altLang="en-US" b="1" dirty="0"/>
              <a:t>，</a:t>
            </a:r>
            <a:r>
              <a:rPr lang="zh-CN" altLang="zh-CN" b="1" dirty="0"/>
              <a:t>表明不存在这样的价值会受到攻击的恐惧。</a:t>
            </a:r>
            <a:r>
              <a:rPr lang="en-US" altLang="zh-CN" b="1" dirty="0"/>
              <a:t>”</a:t>
            </a:r>
            <a:endParaRPr lang="zh-CN" altLang="zh-CN" dirty="0"/>
          </a:p>
          <a:p>
            <a:pPr>
              <a:lnSpc>
                <a:spcPct val="150000"/>
              </a:lnSpc>
              <a:spcBef>
                <a:spcPts val="0"/>
              </a:spcBef>
            </a:pPr>
            <a:r>
              <a:rPr lang="zh-CN" altLang="zh-CN" b="1" u="sng" dirty="0"/>
              <a:t>我国</a:t>
            </a:r>
            <a:r>
              <a:rPr lang="zh-CN" altLang="zh-CN" b="1" dirty="0"/>
              <a:t>有学者提出</a:t>
            </a:r>
            <a:r>
              <a:rPr lang="zh-CN" altLang="en-US" b="1" dirty="0"/>
              <a:t>：</a:t>
            </a:r>
            <a:r>
              <a:rPr lang="en-US" altLang="zh-CN" b="1" dirty="0"/>
              <a:t>“</a:t>
            </a:r>
            <a:r>
              <a:rPr lang="zh-CN" altLang="zh-CN" b="1" dirty="0"/>
              <a:t>安全首先是一种主观感觉</a:t>
            </a:r>
            <a:r>
              <a:rPr lang="zh-CN" altLang="en-US" b="1" dirty="0"/>
              <a:t>，</a:t>
            </a:r>
            <a:r>
              <a:rPr lang="zh-CN" altLang="zh-CN" b="1" dirty="0"/>
              <a:t>是人类对自己生命和生命条件的无忧和放心</a:t>
            </a:r>
            <a:r>
              <a:rPr lang="zh-CN" altLang="en-US" b="1" dirty="0"/>
              <a:t>，</a:t>
            </a:r>
            <a:r>
              <a:rPr lang="zh-CN" altLang="zh-CN" b="1" dirty="0"/>
              <a:t>是对自己前途和未来的一种自信</a:t>
            </a:r>
            <a:r>
              <a:rPr lang="zh-CN" altLang="en-US" b="1" dirty="0"/>
              <a:t>；</a:t>
            </a:r>
            <a:r>
              <a:rPr lang="zh-CN" altLang="zh-CN" b="1" dirty="0"/>
              <a:t>安全又是</a:t>
            </a:r>
            <a:r>
              <a:rPr lang="zh-CN" altLang="en-US" b="1" dirty="0"/>
              <a:t>一</a:t>
            </a:r>
            <a:r>
              <a:rPr lang="zh-CN" altLang="zh-CN" b="1" dirty="0"/>
              <a:t>种客观存在</a:t>
            </a:r>
            <a:r>
              <a:rPr lang="zh-CN" altLang="en-US" b="1" dirty="0"/>
              <a:t>，</a:t>
            </a:r>
            <a:r>
              <a:rPr lang="zh-CN" altLang="zh-CN" b="1" dirty="0"/>
              <a:t>是具有对抗一切现实或潜在威胁的实实在在的保障。</a:t>
            </a:r>
            <a:r>
              <a:rPr lang="en-US" altLang="zh-CN" b="1" dirty="0"/>
              <a:t>”</a:t>
            </a:r>
            <a:endParaRPr lang="zh-CN"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44</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lnSpc>
                <a:spcPct val="150000"/>
              </a:lnSpc>
              <a:buNone/>
            </a:pPr>
            <a:r>
              <a:rPr lang="zh-CN" altLang="zh-CN" sz="1200" b="1" kern="100" dirty="0">
                <a:solidFill>
                  <a:srgbClr val="333333"/>
                </a:solidFill>
                <a:effectLst/>
                <a:latin typeface="Times New Roman" panose="02020603050405020304" pitchFamily="18" charset="0"/>
                <a:ea typeface="+mn-ea"/>
                <a:cs typeface="Times New Roman" panose="02020603050405020304" pitchFamily="18" charset="0"/>
              </a:rPr>
              <a:t>国际关系学院编著的《国家安全学》一书中对</a:t>
            </a:r>
            <a:r>
              <a:rPr lang="en-US" altLang="zh-CN" sz="1200" b="1" kern="100" dirty="0">
                <a:solidFill>
                  <a:srgbClr val="333333"/>
                </a:solidFill>
                <a:effectLst/>
                <a:latin typeface="Times New Roman" panose="02020603050405020304" pitchFamily="18" charset="0"/>
                <a:ea typeface="+mn-ea"/>
                <a:cs typeface="Times New Roman" panose="02020603050405020304" pitchFamily="18" charset="0"/>
              </a:rPr>
              <a:t>“</a:t>
            </a:r>
            <a:r>
              <a:rPr lang="zh-CN" altLang="zh-CN" sz="1200" b="1" kern="100" dirty="0">
                <a:solidFill>
                  <a:srgbClr val="333333"/>
                </a:solidFill>
                <a:effectLst/>
                <a:latin typeface="Times New Roman" panose="02020603050405020304" pitchFamily="18" charset="0"/>
                <a:ea typeface="+mn-ea"/>
                <a:cs typeface="Times New Roman" panose="02020603050405020304" pitchFamily="18" charset="0"/>
              </a:rPr>
              <a:t>国家安全</a:t>
            </a:r>
            <a:r>
              <a:rPr lang="en-US" altLang="zh-CN" sz="1200" b="1" kern="100" dirty="0">
                <a:solidFill>
                  <a:srgbClr val="333333"/>
                </a:solidFill>
                <a:effectLst/>
                <a:latin typeface="Times New Roman" panose="02020603050405020304" pitchFamily="18" charset="0"/>
                <a:ea typeface="+mn-ea"/>
                <a:cs typeface="Times New Roman" panose="02020603050405020304" pitchFamily="18" charset="0"/>
              </a:rPr>
              <a:t>”</a:t>
            </a:r>
            <a:r>
              <a:rPr lang="zh-CN" altLang="zh-CN" sz="1200" b="1" kern="100" dirty="0">
                <a:solidFill>
                  <a:srgbClr val="333333"/>
                </a:solidFill>
                <a:effectLst/>
                <a:latin typeface="Times New Roman" panose="02020603050405020304" pitchFamily="18" charset="0"/>
                <a:ea typeface="+mn-ea"/>
                <a:cs typeface="Times New Roman" panose="02020603050405020304" pitchFamily="18" charset="0"/>
              </a:rPr>
              <a:t>概念的论述：</a:t>
            </a:r>
            <a:endParaRPr lang="zh-CN" altLang="zh-CN" sz="1200" kern="100" dirty="0">
              <a:effectLst/>
              <a:latin typeface="等线" panose="02010600030101010101" charset="-122"/>
              <a:ea typeface="+mn-ea"/>
              <a:cs typeface="Times New Roman" panose="02020603050405020304" pitchFamily="18" charset="0"/>
            </a:endParaRPr>
          </a:p>
          <a:p>
            <a:pPr indent="0" algn="just">
              <a:lnSpc>
                <a:spcPct val="150000"/>
              </a:lnSpc>
              <a:buNone/>
            </a:pPr>
            <a:r>
              <a:rPr lang="zh-CN" altLang="zh-CN" sz="1200" b="1" kern="100" dirty="0">
                <a:solidFill>
                  <a:srgbClr val="333333"/>
                </a:solidFill>
                <a:effectLst/>
                <a:latin typeface="Times New Roman" panose="02020603050405020304" pitchFamily="18" charset="0"/>
                <a:ea typeface="+mn-ea"/>
                <a:cs typeface="Times New Roman" panose="02020603050405020304" pitchFamily="18" charset="0"/>
              </a:rPr>
              <a:t>国家安全是国家的基本利益</a:t>
            </a:r>
            <a:r>
              <a:rPr lang="zh-CN" altLang="en-US" sz="1200" b="1" kern="100" dirty="0">
                <a:solidFill>
                  <a:srgbClr val="333333"/>
                </a:solidFill>
                <a:effectLst/>
                <a:latin typeface="Times New Roman" panose="02020603050405020304" pitchFamily="18" charset="0"/>
                <a:ea typeface="+mn-ea"/>
                <a:cs typeface="Times New Roman" panose="02020603050405020304" pitchFamily="18" charset="0"/>
              </a:rPr>
              <a:t>，</a:t>
            </a:r>
            <a:r>
              <a:rPr lang="zh-CN" altLang="zh-CN" sz="1200" b="1" kern="100" dirty="0">
                <a:solidFill>
                  <a:srgbClr val="333333"/>
                </a:solidFill>
                <a:effectLst/>
                <a:latin typeface="Times New Roman" panose="02020603050405020304" pitchFamily="18" charset="0"/>
                <a:ea typeface="+mn-ea"/>
                <a:cs typeface="Times New Roman" panose="02020603050405020304" pitchFamily="18" charset="0"/>
              </a:rPr>
              <a:t>是一个国家处于没有危险的客观状态</a:t>
            </a:r>
            <a:r>
              <a:rPr lang="zh-CN" altLang="en-US" sz="1200" b="1" kern="100" dirty="0">
                <a:solidFill>
                  <a:srgbClr val="333333"/>
                </a:solidFill>
                <a:effectLst/>
                <a:latin typeface="Times New Roman" panose="02020603050405020304" pitchFamily="18" charset="0"/>
                <a:ea typeface="+mn-ea"/>
                <a:cs typeface="Times New Roman" panose="02020603050405020304" pitchFamily="18" charset="0"/>
              </a:rPr>
              <a:t>，</a:t>
            </a:r>
            <a:r>
              <a:rPr lang="zh-CN" altLang="zh-CN" sz="1200" b="1" kern="100" dirty="0">
                <a:solidFill>
                  <a:srgbClr val="333333"/>
                </a:solidFill>
                <a:effectLst/>
                <a:latin typeface="Times New Roman" panose="02020603050405020304" pitchFamily="18" charset="0"/>
                <a:ea typeface="+mn-ea"/>
                <a:cs typeface="Times New Roman" panose="02020603050405020304" pitchFamily="18" charset="0"/>
              </a:rPr>
              <a:t>也就是国家没有外部的威胁和侵害也没有内部的混乱和疾患的客观状态。当代国家安全包括</a:t>
            </a:r>
            <a:r>
              <a:rPr lang="en-US" altLang="zh-CN" sz="1200" b="1" kern="100" dirty="0">
                <a:solidFill>
                  <a:srgbClr val="333333"/>
                </a:solidFill>
                <a:effectLst/>
                <a:latin typeface="Times New Roman" panose="02020603050405020304" pitchFamily="18" charset="0"/>
                <a:ea typeface="+mn-ea"/>
                <a:cs typeface="Times New Roman" panose="02020603050405020304" pitchFamily="18" charset="0"/>
              </a:rPr>
              <a:t>10</a:t>
            </a:r>
            <a:r>
              <a:rPr lang="zh-CN" altLang="zh-CN" sz="1200" b="1" kern="100" dirty="0">
                <a:solidFill>
                  <a:srgbClr val="333333"/>
                </a:solidFill>
                <a:effectLst/>
                <a:latin typeface="Times New Roman" panose="02020603050405020304" pitchFamily="18" charset="0"/>
                <a:ea typeface="+mn-ea"/>
                <a:cs typeface="Times New Roman" panose="02020603050405020304" pitchFamily="18" charset="0"/>
              </a:rPr>
              <a:t>个方面的基本内容：国民安全、领土安全、主权安全、政治安全、军事安全、经济安全、文化安全、科技安全、生态安全、信息安全。其中最基本也是最核心的是国民安全。</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在人类历史上，保密堪称最为悠久的文明成果之</a:t>
            </a:r>
            <a:r>
              <a:rPr lang="en-US" altLang="zh-CN" dirty="0"/>
              <a:t>-</a:t>
            </a:r>
            <a:r>
              <a:rPr lang="zh-CN" altLang="en-US" dirty="0"/>
              <a:t>一。考古学家在苏美尔古城乌鲁克</a:t>
            </a:r>
            <a:r>
              <a:rPr lang="en-US" altLang="zh-CN" dirty="0"/>
              <a:t>(</a:t>
            </a:r>
            <a:r>
              <a:rPr lang="en-US" altLang="zh-CN" dirty="0" err="1"/>
              <a:t>Uruk</a:t>
            </a:r>
            <a:r>
              <a:rPr lang="en-US" altLang="zh-CN" dirty="0"/>
              <a:t>) </a:t>
            </a:r>
            <a:r>
              <a:rPr lang="zh-CN" altLang="en-US" dirty="0"/>
              <a:t>的废墟中，发现用来放置印鉴免遭破坏的空心泥球。历史学家认为，这一公元前</a:t>
            </a:r>
            <a:r>
              <a:rPr lang="en-US" altLang="zh-CN" dirty="0"/>
              <a:t>3200</a:t>
            </a:r>
            <a:r>
              <a:rPr lang="zh-CN" altLang="en-US" dirty="0"/>
              <a:t>年之前的泥球证明，“保护重要信息以免被人偷看的技术早于人类文明的标志</a:t>
            </a:r>
            <a:r>
              <a:rPr lang="en-US" altLang="zh-CN" dirty="0"/>
              <a:t>(</a:t>
            </a:r>
            <a:r>
              <a:rPr lang="zh-CN" altLang="en-US" dirty="0"/>
              <a:t>如文字和数学</a:t>
            </a:r>
            <a:r>
              <a:rPr lang="en-US" altLang="zh-CN" dirty="0"/>
              <a:t>)”[2]</a:t>
            </a:r>
          </a:p>
          <a:p>
            <a:pPr algn="l"/>
            <a:endParaRPr lang="en-US" altLang="zh-CN" dirty="0"/>
          </a:p>
          <a:p>
            <a:pPr algn="l"/>
            <a:r>
              <a:rPr lang="zh-CN" altLang="en-US" dirty="0"/>
              <a:t>在古希腊神话中，希腊主神宙斯之子坦塔罗斯</a:t>
            </a:r>
            <a:r>
              <a:rPr lang="en-US" altLang="zh-CN" dirty="0"/>
              <a:t>(Tantalus) </a:t>
            </a:r>
            <a:r>
              <a:rPr lang="zh-CN" altLang="en-US" dirty="0"/>
              <a:t>因泄露众神的秘密以及其他不敬罪行，被罚永远站在上有果树的深水之中，当口渴想喝水时水即减退，腹饥想吃果子时树即升高，还有一块巨石悬在头顶，随时可能掉下。这就是所谓的“坦塔罗斯苦难”</a:t>
            </a:r>
            <a:r>
              <a:rPr lang="en-US" altLang="zh-CN" dirty="0"/>
              <a:t>[3]</a:t>
            </a:r>
            <a:r>
              <a:rPr lang="zh-CN" altLang="en-US" dirty="0"/>
              <a:t>。从这个故事中不难想见西方早期社会对泄密的观念和态度。</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48</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49</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50</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51</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利益的本质属性是满足主体的需要。</a:t>
            </a:r>
            <a:r>
              <a:rPr lang="en-US" altLang="zh-CN" dirty="0"/>
              <a:t>《</a:t>
            </a:r>
            <a:r>
              <a:rPr lang="zh-CN" altLang="en-US" dirty="0"/>
              <a:t>辞海</a:t>
            </a:r>
            <a:r>
              <a:rPr lang="en-US" altLang="zh-CN" dirty="0"/>
              <a:t>》</a:t>
            </a:r>
            <a:r>
              <a:rPr lang="zh-CN" altLang="en-US" dirty="0"/>
              <a:t>中讲，所谓利益是人们通过社会关系表现出来的不同需要。汉语中“国家利益”具有双重含义。一个概念是国际政治范畴中的国家利益，指的是一个民族国家的利益，其英文为</a:t>
            </a:r>
            <a:r>
              <a:rPr lang="en-US" altLang="zh-CN" dirty="0"/>
              <a:t>National Interest. </a:t>
            </a:r>
            <a:r>
              <a:rPr lang="zh-CN" altLang="en-US" dirty="0"/>
              <a:t>另一个概念是国内政治意义上的国家利益，指的是政府利益或政府所代表的全国性利益，其英文是</a:t>
            </a:r>
            <a:r>
              <a:rPr lang="en-US" altLang="zh-CN" dirty="0"/>
              <a:t>Interest of State</a:t>
            </a:r>
            <a:r>
              <a:rPr lang="zh-CN" altLang="en-US" dirty="0"/>
              <a:t>。这两者之间的区别就在于一个是国际政治范畴的“国家”，另一个是国内政治范畴的“国家”。关于国家利益的理解，理论界对此有不同看法。卡普兰认为，“国家利益是一个国家行为体在满足国家行为系统的需要时所具有的利益”，是民族国家时代国家生存和发展的必要条件。皮尔逊</a:t>
            </a:r>
            <a:r>
              <a:rPr lang="en-US" altLang="zh-CN" dirty="0"/>
              <a:t>(Pearson) </a:t>
            </a:r>
            <a:r>
              <a:rPr lang="zh-CN" altLang="en-US" dirty="0"/>
              <a:t>和罗切斯特</a:t>
            </a:r>
            <a:r>
              <a:rPr lang="en-US" altLang="zh-CN" dirty="0"/>
              <a:t>(Rochester) </a:t>
            </a:r>
            <a:r>
              <a:rPr lang="zh-CN" altLang="en-US" dirty="0"/>
              <a:t>认为，“ 主权国家最重要的国家利益一般至少包括三项基本内容</a:t>
            </a:r>
            <a:r>
              <a:rPr lang="en-US" altLang="zh-CN" dirty="0"/>
              <a:t>: </a:t>
            </a:r>
            <a:r>
              <a:rPr lang="zh-CN" altLang="en-US" dirty="0"/>
              <a:t>一是自身生存的需要，包括其公民生命的保护和领土完整的维护</a:t>
            </a:r>
            <a:r>
              <a:rPr lang="en-US" altLang="zh-CN" dirty="0"/>
              <a:t>;</a:t>
            </a:r>
            <a:r>
              <a:rPr lang="zh-CN" altLang="en-US" dirty="0"/>
              <a:t>二是促进其人民的经济福利与幸福</a:t>
            </a:r>
            <a:r>
              <a:rPr lang="en-US" altLang="zh-CN" dirty="0"/>
              <a:t>;</a:t>
            </a:r>
            <a:r>
              <a:rPr lang="zh-CN" altLang="en-US" dirty="0"/>
              <a:t>三是保持其政府体系的自决与自主。”阎学通认为，“国家利益是一切满足民族国家全体人民物质与精神需要的东西。在物质上，国家需要安全与发展，在精神上，国家需要国际社会尊重与承认。”</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53</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小学生极大的引申和想象力：好好学习</a:t>
            </a:r>
          </a:p>
          <a:p>
            <a:endParaRPr lang="zh-CN" altLang="en-US" dirty="0"/>
          </a:p>
          <a:p>
            <a:r>
              <a:rPr lang="zh-CN" altLang="en-US" dirty="0"/>
              <a:t>除魔天地间</a:t>
            </a:r>
          </a:p>
          <a:p>
            <a:r>
              <a:rPr lang="en-US" altLang="zh-CN" dirty="0"/>
              <a:t>2021-06-11 06:45:44</a:t>
            </a:r>
          </a:p>
          <a:p>
            <a:r>
              <a:rPr lang="zh-CN" altLang="en-US" dirty="0"/>
              <a:t>五年级</a:t>
            </a:r>
          </a:p>
          <a:p>
            <a:r>
              <a:rPr lang="zh-CN" altLang="en-US" dirty="0"/>
              <a:t>日记</a:t>
            </a:r>
          </a:p>
          <a:p>
            <a:r>
              <a:rPr lang="zh-CN" altLang="en-US" dirty="0"/>
              <a:t>时间过得真快，一下就到半期考了，现在已经在开始紧张的复习了，我必须要开始努力了，因为我如果不努力，成绩就上不去，我成绩上不去就会被家长骂。我被家长骂，就会失去信心，失去信心就会读不好书，读不好书就不能毕业，不能毕业就会找不到好工作，找不到好工作就赚不了钱，赚不了钱就会没钱纳税，没钱纳税，国家就难发工资给老师，老师领不到工资就会没心情教学，没心情教学，就会影响我们祖国的未来，影响了祖国的未来，中国就难以腾飞，中华民族就会退化成野蛮的民族。</a:t>
            </a:r>
          </a:p>
          <a:p>
            <a:endParaRPr lang="zh-CN" altLang="en-US" dirty="0"/>
          </a:p>
          <a:p>
            <a:r>
              <a:rPr lang="zh-CN" altLang="en-US" dirty="0"/>
              <a:t>中华民族成了野蛮的民族，美国就会怀疑我国有大规模杀伤性武器，我国有大规模杀伤性武器，美国就会向中国开战，第三次世界大战就会爆发，第三次世界大战爆发其中一方必定会实力不足，实力不足就会动用核武器，动用核武器就会破坏自然环境，自然环境被破坏，大气层就会破个大洞，大气层破个大洞地球温度就会上升，两极冰山就会融化，冰山融化，地球水位就会上升，地球水位上升，全人类就会被淹死。因为这关系到全人类的生命财产安全，所以我要在就剩下的几天里好好复习，考好成绩，不让悲剧发生。</a:t>
            </a:r>
          </a:p>
          <a:p>
            <a:endParaRPr lang="zh-CN" altLang="en-US" dirty="0"/>
          </a:p>
          <a:p>
            <a:r>
              <a:rPr lang="zh-CN" altLang="en-US" dirty="0"/>
              <a:t>复习考试 不努力 成绩上不去 家长骂 失去信心 读不好书 不能毕业 找不到好工作 赚不了钱 没钱纳税 国家难发工资给老师 老师没心情教学 影响祖国的未来 中国难以腾飞 中华民族退化成野蛮民族 美国怀疑我国有大规模杀伤性武器 向中国开战 第三次世界大战爆发 其中一方实力不足 动用核武器 破坏自然环境 大气层破个大洞 地球温度上升 两极冰山融化 地球水位上升 全人类淹死</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54</a:t>
            </a:fld>
            <a:endParaRPr lang="zh-CN" altLang="en-US"/>
          </a:p>
        </p:txBody>
      </p:sp>
    </p:spTree>
    <p:extLst>
      <p:ext uri="{BB962C8B-B14F-4D97-AF65-F5344CB8AC3E}">
        <p14:creationId xmlns:p14="http://schemas.microsoft.com/office/powerpoint/2010/main" val="25176367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利益的本质属性是满足主体的需要。</a:t>
            </a:r>
            <a:r>
              <a:rPr lang="en-US" altLang="zh-CN" dirty="0"/>
              <a:t>《</a:t>
            </a:r>
            <a:r>
              <a:rPr lang="zh-CN" altLang="en-US" dirty="0"/>
              <a:t>辞海</a:t>
            </a:r>
            <a:r>
              <a:rPr lang="en-US" altLang="zh-CN" dirty="0"/>
              <a:t>》</a:t>
            </a:r>
            <a:r>
              <a:rPr lang="zh-CN" altLang="en-US" dirty="0"/>
              <a:t>中讲，所谓利益是人们通过社会关系表现出来的不同需要。汉语中“国家利益”具有双重含义。一个概念是国际政治范畴中的国家利益，指的是一个民族国家的利益，其英文为</a:t>
            </a:r>
            <a:r>
              <a:rPr lang="en-US" altLang="zh-CN" dirty="0"/>
              <a:t>National Interest. </a:t>
            </a:r>
            <a:r>
              <a:rPr lang="zh-CN" altLang="en-US" dirty="0"/>
              <a:t>另一个概念是国内政治意义上的国家利益，指的是政府利益或政府所代表的全国性利益，其英文是</a:t>
            </a:r>
            <a:r>
              <a:rPr lang="en-US" altLang="zh-CN" dirty="0"/>
              <a:t>Interest of State</a:t>
            </a:r>
            <a:r>
              <a:rPr lang="zh-CN" altLang="en-US" dirty="0"/>
              <a:t>。这两者之间的区别就在于一个是国际政治范畴的“国家”，另一个是国内政治范畴的“国家”。关于国家利益的理解，理论界对此有不同看法。</a:t>
            </a:r>
            <a:r>
              <a:rPr lang="en-US" altLang="zh-CN" sz="1200" b="0" i="0" kern="1200" dirty="0">
                <a:solidFill>
                  <a:schemeClr val="tx1"/>
                </a:solidFill>
                <a:effectLst/>
                <a:latin typeface="+mn-lt"/>
                <a:ea typeface="+mn-ea"/>
                <a:cs typeface="+mn-cs"/>
              </a:rPr>
              <a:t> Morton A. Kaplan</a:t>
            </a:r>
            <a:r>
              <a:rPr lang="zh-CN" altLang="en-US" b="1" dirty="0">
                <a:latin typeface="Times New Roman" panose="02020603050405020304" pitchFamily="18" charset="0"/>
                <a:cs typeface="Times New Roman" panose="02020603050405020304" pitchFamily="18" charset="0"/>
              </a:rPr>
              <a:t>莫顿</a:t>
            </a:r>
            <a:r>
              <a:rPr lang="en-US" altLang="zh-CN" b="1" dirty="0">
                <a:latin typeface="Times New Roman" panose="02020603050405020304" pitchFamily="18" charset="0"/>
                <a:cs typeface="Times New Roman" panose="02020603050405020304" pitchFamily="18" charset="0"/>
              </a:rPr>
              <a:t>.</a:t>
            </a:r>
            <a:r>
              <a:rPr lang="zh-CN" altLang="en-US" dirty="0"/>
              <a:t>卡普兰认为，“国家利益是一个国家行为体在满足国家行为系统的需要时所具有的利益”，是民族国家时代国家生存和发展的必要条件。皮尔逊</a:t>
            </a:r>
            <a:r>
              <a:rPr lang="en-US" altLang="zh-CN" dirty="0"/>
              <a:t>(Pearson) </a:t>
            </a:r>
            <a:r>
              <a:rPr lang="zh-CN" altLang="en-US" dirty="0"/>
              <a:t>和罗切斯特</a:t>
            </a:r>
            <a:r>
              <a:rPr lang="en-US" altLang="zh-CN" dirty="0"/>
              <a:t>(Rochester) </a:t>
            </a:r>
            <a:r>
              <a:rPr lang="zh-CN" altLang="en-US" dirty="0"/>
              <a:t>认为，“ 主权国家最重要的国家利益一般至少包括三项基本内容</a:t>
            </a:r>
            <a:r>
              <a:rPr lang="en-US" altLang="zh-CN" dirty="0"/>
              <a:t>: </a:t>
            </a:r>
            <a:r>
              <a:rPr lang="zh-CN" altLang="en-US" dirty="0"/>
              <a:t>一是自身生存的需要，包括其公民生命的保护和领土完整的维护</a:t>
            </a:r>
            <a:r>
              <a:rPr lang="en-US" altLang="zh-CN" dirty="0"/>
              <a:t>;</a:t>
            </a:r>
            <a:r>
              <a:rPr lang="zh-CN" altLang="en-US" dirty="0"/>
              <a:t>二是促进其人民的经济福利与幸福</a:t>
            </a:r>
            <a:r>
              <a:rPr lang="en-US" altLang="zh-CN" dirty="0"/>
              <a:t>;</a:t>
            </a:r>
            <a:r>
              <a:rPr lang="zh-CN" altLang="en-US" dirty="0"/>
              <a:t>三是保持其政府体系的自决与自主。”阎学通认为，“国家利益是一切满足民族国家全体人民物质与精神需要的东西。在物质上，国家需要安全与发展，在精神上，国家需要国际社会尊重与承认。”</a:t>
            </a:r>
          </a:p>
          <a:p>
            <a:endParaRPr lang="zh-CN" altLang="en-US" dirty="0"/>
          </a:p>
          <a:p>
            <a:r>
              <a:rPr lang="zh-CN" altLang="en-US" dirty="0"/>
              <a:t>由于国家利益的概念较之国家安全，范围更广，内容更为复杂，而且一直处于变化之中，因而对国家利益的判断缺乏应有的标准和尺度。首先，影响国家利益变化的因素难以把握，政策制定者难以把所有产生影响的因考虑在内。其次，国家利益本身具有不一致性。虽然在总体上一般认为国家利益是一致的，但在一些具体情况下下它们有时是相互矛盾的，而且极有可几种不同的国家利益无法同得到满足，比如经济利益与安全利益。</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55</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利益的本质属性是满足主体的需要。</a:t>
            </a:r>
            <a:r>
              <a:rPr lang="en-US" altLang="zh-CN" dirty="0"/>
              <a:t>《</a:t>
            </a:r>
            <a:r>
              <a:rPr lang="zh-CN" altLang="en-US" dirty="0"/>
              <a:t>辞海</a:t>
            </a:r>
            <a:r>
              <a:rPr lang="en-US" altLang="zh-CN" dirty="0"/>
              <a:t>》</a:t>
            </a:r>
            <a:r>
              <a:rPr lang="zh-CN" altLang="en-US" dirty="0"/>
              <a:t>中讲，所谓利益是人们通过社会关系表现出来的不同需要。汉语中“国家利益”具有双重含义。一个概念是国际政治范畴中的国家利益，指的是一个民族国家的利益，其英文为</a:t>
            </a:r>
            <a:r>
              <a:rPr lang="en-US" altLang="zh-CN" dirty="0"/>
              <a:t>National Interest. </a:t>
            </a:r>
            <a:r>
              <a:rPr lang="zh-CN" altLang="en-US" dirty="0"/>
              <a:t>另一个概念是国内政治意义上的国家利益，指的是政府利益或政府所代表的全国性利益，其英文是</a:t>
            </a:r>
            <a:r>
              <a:rPr lang="en-US" altLang="zh-CN" dirty="0"/>
              <a:t>Interest of State</a:t>
            </a:r>
            <a:r>
              <a:rPr lang="zh-CN" altLang="en-US" dirty="0"/>
              <a:t>。这两者之间的区别就在于一个是国际政治范畴的“国家”，另一个是国内政治范畴的“国家”。关于国家利益的理解，理论界对此有不同看法。</a:t>
            </a:r>
            <a:r>
              <a:rPr lang="en-US" altLang="zh-CN" sz="1200" b="0" i="0" kern="1200" dirty="0">
                <a:solidFill>
                  <a:schemeClr val="tx1"/>
                </a:solidFill>
                <a:effectLst/>
                <a:latin typeface="+mn-lt"/>
                <a:ea typeface="+mn-ea"/>
                <a:cs typeface="+mn-cs"/>
              </a:rPr>
              <a:t> Morton A. Kaplan</a:t>
            </a:r>
            <a:r>
              <a:rPr lang="zh-CN" altLang="en-US" b="1" dirty="0">
                <a:latin typeface="Times New Roman" panose="02020603050405020304" pitchFamily="18" charset="0"/>
                <a:cs typeface="Times New Roman" panose="02020603050405020304" pitchFamily="18" charset="0"/>
              </a:rPr>
              <a:t>莫顿</a:t>
            </a:r>
            <a:r>
              <a:rPr lang="en-US" altLang="zh-CN" b="1" dirty="0">
                <a:latin typeface="Times New Roman" panose="02020603050405020304" pitchFamily="18" charset="0"/>
                <a:cs typeface="Times New Roman" panose="02020603050405020304" pitchFamily="18" charset="0"/>
              </a:rPr>
              <a:t>.</a:t>
            </a:r>
            <a:r>
              <a:rPr lang="zh-CN" altLang="en-US" dirty="0"/>
              <a:t>卡普兰认为，“国家利益是一个国家行为体在满足国家行为系统的需要时所具有的利益”，是民族国家时代国家生存和发展的必要条件。皮尔逊</a:t>
            </a:r>
            <a:r>
              <a:rPr lang="en-US" altLang="zh-CN" dirty="0"/>
              <a:t>(Pearson) </a:t>
            </a:r>
            <a:r>
              <a:rPr lang="zh-CN" altLang="en-US" dirty="0"/>
              <a:t>和罗切斯特</a:t>
            </a:r>
            <a:r>
              <a:rPr lang="en-US" altLang="zh-CN" dirty="0"/>
              <a:t>(Rochester) </a:t>
            </a:r>
            <a:r>
              <a:rPr lang="zh-CN" altLang="en-US" dirty="0"/>
              <a:t>认为，“ 主权国家最重要的国家利益一般至少包括三项基本内容</a:t>
            </a:r>
            <a:r>
              <a:rPr lang="en-US" altLang="zh-CN" dirty="0"/>
              <a:t>: </a:t>
            </a:r>
            <a:r>
              <a:rPr lang="zh-CN" altLang="en-US" dirty="0"/>
              <a:t>一是自身生存的需要，包括其公民生命的保护和领土完整的维护</a:t>
            </a:r>
            <a:r>
              <a:rPr lang="en-US" altLang="zh-CN" dirty="0"/>
              <a:t>;</a:t>
            </a:r>
            <a:r>
              <a:rPr lang="zh-CN" altLang="en-US" dirty="0"/>
              <a:t>二是促进其人民的经济福利与幸福</a:t>
            </a:r>
            <a:r>
              <a:rPr lang="en-US" altLang="zh-CN" dirty="0"/>
              <a:t>;</a:t>
            </a:r>
            <a:r>
              <a:rPr lang="zh-CN" altLang="en-US" dirty="0"/>
              <a:t>三是保持其政府体系的自决与自主。”阎学通认为，“国家利益是一切满足民族国家全体人民物质与精神需要的东西。在物质上，国家需要安全与发展，在精神上，国家需要国际社会尊重与承认。”</a:t>
            </a:r>
          </a:p>
          <a:p>
            <a:endParaRPr lang="zh-CN" altLang="en-US" dirty="0"/>
          </a:p>
          <a:p>
            <a:r>
              <a:rPr lang="zh-CN" altLang="en-US" dirty="0"/>
              <a:t>由于国家利益的概念较之国家安全，范围更广，内容更为复杂，而且一直处于变化之中，因而对国家利益的判断缺乏应有的标准和尺度。首先，影响国家利益变化的因素难以把握，政策制定者难以把所有产生影响的因考虑在内。其次，国家利益本身具有不一致性。虽然在总体上一般认为国家利益是一致的，但在一些具体情况下下它们有时是相互矛盾的，而且极有可几种不同的国家利益无法同得到满足，比如经济利益与安全利益。</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56</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利益的本质属性是满足主体的需要。</a:t>
            </a:r>
            <a:r>
              <a:rPr lang="en-US" altLang="zh-CN" dirty="0"/>
              <a:t>《</a:t>
            </a:r>
            <a:r>
              <a:rPr lang="zh-CN" altLang="en-US" dirty="0"/>
              <a:t>辞海</a:t>
            </a:r>
            <a:r>
              <a:rPr lang="en-US" altLang="zh-CN" dirty="0"/>
              <a:t>》</a:t>
            </a:r>
            <a:r>
              <a:rPr lang="zh-CN" altLang="en-US" dirty="0"/>
              <a:t>中讲，所谓利益是人们通过社会关系表现出来的不同需要。汉语中“国家利益”具有双重含义。一个概念是国际政治范畴中的国家利益，指的是一个民族国家的利益，其英文为</a:t>
            </a:r>
            <a:r>
              <a:rPr lang="en-US" altLang="zh-CN" dirty="0"/>
              <a:t>National Interest. </a:t>
            </a:r>
            <a:r>
              <a:rPr lang="zh-CN" altLang="en-US" dirty="0"/>
              <a:t>另一个概念是国内政治意义上的国家利益，指的是政府利益或政府所代表的全国性利益，其英文是</a:t>
            </a:r>
            <a:r>
              <a:rPr lang="en-US" altLang="zh-CN" dirty="0"/>
              <a:t>Interest of State</a:t>
            </a:r>
            <a:r>
              <a:rPr lang="zh-CN" altLang="en-US" dirty="0"/>
              <a:t>。这两者之间的区别就在于一个是国际政治范畴的“国家”，另一个是国内政治范畴的“国家”。关于国家利益的理解，理论界对此有不同看法。</a:t>
            </a:r>
            <a:r>
              <a:rPr lang="en-US" altLang="zh-CN" sz="1200" b="0" i="0" kern="1200" dirty="0">
                <a:solidFill>
                  <a:schemeClr val="tx1"/>
                </a:solidFill>
                <a:effectLst/>
                <a:latin typeface="+mn-lt"/>
                <a:ea typeface="+mn-ea"/>
                <a:cs typeface="+mn-cs"/>
              </a:rPr>
              <a:t> Morton A. Kaplan</a:t>
            </a:r>
            <a:r>
              <a:rPr lang="zh-CN" altLang="en-US" b="1" dirty="0">
                <a:latin typeface="Times New Roman" panose="02020603050405020304" pitchFamily="18" charset="0"/>
                <a:cs typeface="Times New Roman" panose="02020603050405020304" pitchFamily="18" charset="0"/>
              </a:rPr>
              <a:t>莫顿</a:t>
            </a:r>
            <a:r>
              <a:rPr lang="en-US" altLang="zh-CN" b="1" dirty="0">
                <a:latin typeface="Times New Roman" panose="02020603050405020304" pitchFamily="18" charset="0"/>
                <a:cs typeface="Times New Roman" panose="02020603050405020304" pitchFamily="18" charset="0"/>
              </a:rPr>
              <a:t>.</a:t>
            </a:r>
            <a:r>
              <a:rPr lang="zh-CN" altLang="en-US" dirty="0"/>
              <a:t>卡普兰认为，“国家利益是一个国家行为体在满足国家行为系统的需要时所具有的利益”，是民族国家时代国家生存和发展的必要条件。皮尔逊</a:t>
            </a:r>
            <a:r>
              <a:rPr lang="en-US" altLang="zh-CN" dirty="0"/>
              <a:t>(Pearson) </a:t>
            </a:r>
            <a:r>
              <a:rPr lang="zh-CN" altLang="en-US" dirty="0"/>
              <a:t>和罗切斯特</a:t>
            </a:r>
            <a:r>
              <a:rPr lang="en-US" altLang="zh-CN" dirty="0"/>
              <a:t>(Rochester) </a:t>
            </a:r>
            <a:r>
              <a:rPr lang="zh-CN" altLang="en-US" dirty="0"/>
              <a:t>认为，“ 主权国家最重要的国家利益一般至少包括三项基本内容</a:t>
            </a:r>
            <a:r>
              <a:rPr lang="en-US" altLang="zh-CN" dirty="0"/>
              <a:t>: </a:t>
            </a:r>
            <a:r>
              <a:rPr lang="zh-CN" altLang="en-US" dirty="0"/>
              <a:t>一是自身生存的需要，包括其公民生命的保护和领土完整的维护</a:t>
            </a:r>
            <a:r>
              <a:rPr lang="en-US" altLang="zh-CN" dirty="0"/>
              <a:t>;</a:t>
            </a:r>
            <a:r>
              <a:rPr lang="zh-CN" altLang="en-US" dirty="0"/>
              <a:t>二是促进其人民的经济福利与幸福</a:t>
            </a:r>
            <a:r>
              <a:rPr lang="en-US" altLang="zh-CN" dirty="0"/>
              <a:t>;</a:t>
            </a:r>
            <a:r>
              <a:rPr lang="zh-CN" altLang="en-US" dirty="0"/>
              <a:t>三是保持其政府体系的自决与自主。”阎学通认为，“国家利益是一切满足民族国家全体人民物质与精神需要的东西。在物质上，国家需要安全与发展，在精神上，国家需要国际社会尊重与承认。”</a:t>
            </a:r>
          </a:p>
          <a:p>
            <a:endParaRPr lang="zh-CN" altLang="en-US" dirty="0"/>
          </a:p>
          <a:p>
            <a:r>
              <a:rPr lang="zh-CN" altLang="en-US" dirty="0"/>
              <a:t>由于国家利益的概念较之国家安全，范围更广，内容更为复杂，而且一直处于变化之中，因而对国家利益的判断缺乏应有的标准和尺度。首先，影响国家利益变化的因素难以把握，政策制定者难以把所有产生影响的因考虑在内。其次，国家利益本身具有不一致性。虽然在总体上一般认为国家利益是一致的，但在一些具体情况下下它们有时是相互矛盾的，而且极有可几种不同的国家利益无法同得到满足，比如经济利益与安全利益。</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57</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在人类历史上，保密堪称最为悠久的文明成果之</a:t>
            </a:r>
            <a:r>
              <a:rPr lang="en-US" altLang="zh-CN" dirty="0"/>
              <a:t>-</a:t>
            </a:r>
            <a:r>
              <a:rPr lang="zh-CN" altLang="en-US" dirty="0"/>
              <a:t>一。考古学家在苏美尔古城乌鲁克</a:t>
            </a:r>
            <a:r>
              <a:rPr lang="en-US" altLang="zh-CN" dirty="0"/>
              <a:t>(</a:t>
            </a:r>
            <a:r>
              <a:rPr lang="en-US" altLang="zh-CN" dirty="0" err="1"/>
              <a:t>Uruk</a:t>
            </a:r>
            <a:r>
              <a:rPr lang="en-US" altLang="zh-CN" dirty="0"/>
              <a:t>) </a:t>
            </a:r>
            <a:r>
              <a:rPr lang="zh-CN" altLang="en-US" dirty="0"/>
              <a:t>的废墟中，发现用来放置印鉴免遭破坏的空心泥球。历史学家认为，这一公元前</a:t>
            </a:r>
            <a:r>
              <a:rPr lang="en-US" altLang="zh-CN" dirty="0"/>
              <a:t>3200</a:t>
            </a:r>
            <a:r>
              <a:rPr lang="zh-CN" altLang="en-US" dirty="0"/>
              <a:t>年之前的泥球证明，“保护重要信息以免被人偷看的技术早于人类文明的标志</a:t>
            </a:r>
            <a:r>
              <a:rPr lang="en-US" altLang="zh-CN" dirty="0"/>
              <a:t>(</a:t>
            </a:r>
            <a:r>
              <a:rPr lang="zh-CN" altLang="en-US" dirty="0"/>
              <a:t>如文字和数学</a:t>
            </a:r>
            <a:r>
              <a:rPr lang="en-US" altLang="zh-CN" dirty="0"/>
              <a:t>)”[2]</a:t>
            </a:r>
          </a:p>
          <a:p>
            <a:pPr algn="l"/>
            <a:endParaRPr lang="en-US" altLang="zh-CN" dirty="0"/>
          </a:p>
          <a:p>
            <a:pPr algn="l"/>
            <a:r>
              <a:rPr lang="zh-CN" altLang="en-US" dirty="0"/>
              <a:t>在古希腊神话中，希腊主神宙斯之子坦塔罗斯</a:t>
            </a:r>
            <a:r>
              <a:rPr lang="en-US" altLang="zh-CN" dirty="0"/>
              <a:t>(Tantalus) </a:t>
            </a:r>
            <a:r>
              <a:rPr lang="zh-CN" altLang="en-US" dirty="0"/>
              <a:t>因泄露众神的秘密以及其他不敬罪行，被罚永远站在上有果树的深水之中，当口渴想喝水时水即减退，腹饥想吃果子时树即升高，还有一块巨石悬在头顶，随时可能掉下。这就是所谓的“坦塔罗斯苦难”</a:t>
            </a:r>
            <a:r>
              <a:rPr lang="en-US" altLang="zh-CN" dirty="0"/>
              <a:t>[3]</a:t>
            </a:r>
            <a:r>
              <a:rPr lang="zh-CN" altLang="en-US" dirty="0"/>
              <a:t>。从这个故事中不难想见西方早期社会对泄密的观念和态度。</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59</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60</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三</a:t>
            </a:r>
            <a:r>
              <a:rPr lang="en-US" altLang="zh-CN" dirty="0"/>
              <a:t>)</a:t>
            </a:r>
            <a:r>
              <a:rPr lang="zh-CN" altLang="en-US" dirty="0"/>
              <a:t>国家安全和国家利益</a:t>
            </a:r>
          </a:p>
          <a:p>
            <a:endParaRPr lang="zh-CN" altLang="en-US" dirty="0"/>
          </a:p>
          <a:p>
            <a:r>
              <a:rPr lang="zh-CN" altLang="en-US" dirty="0"/>
              <a:t>一些学者认为， 国家安全和国家利益是同层面的概念。这其中，阿诺德</a:t>
            </a:r>
            <a:r>
              <a:rPr lang="en-US" altLang="zh-CN" dirty="0"/>
              <a:t>.</a:t>
            </a:r>
            <a:r>
              <a:rPr lang="zh-CN" altLang="en-US" dirty="0"/>
              <a:t>沃尔弗斯</a:t>
            </a:r>
            <a:r>
              <a:rPr lang="en-US" altLang="zh-CN" dirty="0"/>
              <a:t>(</a:t>
            </a:r>
            <a:r>
              <a:rPr lang="en-US" altLang="zh-CN" dirty="0" err="1"/>
              <a:t>Amold</a:t>
            </a:r>
            <a:r>
              <a:rPr lang="en-US" altLang="zh-CN" dirty="0"/>
              <a:t> Wolfe)</a:t>
            </a:r>
            <a:r>
              <a:rPr lang="zh-CN" altLang="en-US" dirty="0"/>
              <a:t>的论文</a:t>
            </a:r>
            <a:r>
              <a:rPr lang="en-US" altLang="zh-CN" dirty="0"/>
              <a:t>《</a:t>
            </a:r>
            <a:r>
              <a:rPr lang="zh-CN" altLang="en-US" dirty="0"/>
              <a:t>作为模糊象征的国家安全</a:t>
            </a:r>
            <a:r>
              <a:rPr lang="en-US" altLang="zh-CN" dirty="0"/>
              <a:t>》</a:t>
            </a:r>
            <a:r>
              <a:rPr lang="zh-CN" altLang="en-US" dirty="0"/>
              <a:t>认为“国家安全”与“国家利益”是捆绑在一起的，在很大程度上甚至是可以相互替换的。一般情形下，凡有助于国家安全的，必符合国家利益</a:t>
            </a:r>
            <a:r>
              <a:rPr lang="en-US" altLang="zh-CN" dirty="0"/>
              <a:t>:</a:t>
            </a:r>
            <a:r>
              <a:rPr lang="zh-CN" altLang="en-US" dirty="0"/>
              <a:t>凡合乎国家利益的，必为国家安全所需。两者互相联系，互为表里。 但是，在特定情形下，国家安全与国家利益有轻重和先后之分。国家安全是国家利益核心，是一种至高无上的绝对的国家利益，是一个国家的最高价值；国家利益是国家安全的左右或者辅助，相对是可以调整或牺牲的。</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61</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三</a:t>
            </a:r>
            <a:r>
              <a:rPr lang="en-US" altLang="zh-CN" dirty="0"/>
              <a:t>)</a:t>
            </a:r>
            <a:r>
              <a:rPr lang="zh-CN" altLang="en-US" dirty="0"/>
              <a:t>国家安全和国家利益</a:t>
            </a:r>
          </a:p>
          <a:p>
            <a:endParaRPr lang="zh-CN" altLang="en-US" dirty="0"/>
          </a:p>
          <a:p>
            <a:r>
              <a:rPr lang="zh-CN" altLang="en-US" dirty="0"/>
              <a:t>一些学者认为， 国家安全和国家利益是同层面的概念。这其中，阿诺德</a:t>
            </a:r>
            <a:r>
              <a:rPr lang="en-US" altLang="zh-CN" dirty="0"/>
              <a:t>.</a:t>
            </a:r>
            <a:r>
              <a:rPr lang="zh-CN" altLang="en-US" dirty="0"/>
              <a:t>沃尔弗斯</a:t>
            </a:r>
            <a:r>
              <a:rPr lang="en-US" altLang="zh-CN" dirty="0"/>
              <a:t>(</a:t>
            </a:r>
            <a:r>
              <a:rPr lang="en-US" altLang="zh-CN" dirty="0" err="1"/>
              <a:t>Amold</a:t>
            </a:r>
            <a:r>
              <a:rPr lang="en-US" altLang="zh-CN" dirty="0"/>
              <a:t> Wolfe)</a:t>
            </a:r>
            <a:r>
              <a:rPr lang="zh-CN" altLang="en-US" dirty="0"/>
              <a:t>的论文</a:t>
            </a:r>
            <a:r>
              <a:rPr lang="en-US" altLang="zh-CN" dirty="0"/>
              <a:t>《</a:t>
            </a:r>
            <a:r>
              <a:rPr lang="zh-CN" altLang="en-US" dirty="0"/>
              <a:t>作为模糊象征的国家安全</a:t>
            </a:r>
            <a:r>
              <a:rPr lang="en-US" altLang="zh-CN" dirty="0"/>
              <a:t>》</a:t>
            </a:r>
            <a:r>
              <a:rPr lang="zh-CN" altLang="en-US" dirty="0"/>
              <a:t>认为“国家安全”与“国家利益”是捆绑在一起的，在很大程度上甚至是可以相互替换的。一般情形下，凡有助于国家安全的，必符合国家利益</a:t>
            </a:r>
            <a:r>
              <a:rPr lang="en-US" altLang="zh-CN" dirty="0"/>
              <a:t>:</a:t>
            </a:r>
            <a:r>
              <a:rPr lang="zh-CN" altLang="en-US" dirty="0"/>
              <a:t>凡合乎国家利益的，必为国家安全所需。两者互相联系，互为表里。 但是，在特定情形下，国家安全与国家利益有轻重和先后之分。国家安全是国家利益核心，是一种至高无上的绝对的国家利益，是一个国家的最高价值；国家利益是国家安全的左右或者辅助，相对是可以调整或牺牲的。</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62</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三</a:t>
            </a:r>
            <a:r>
              <a:rPr lang="en-US" altLang="zh-CN" dirty="0"/>
              <a:t>)</a:t>
            </a:r>
            <a:r>
              <a:rPr lang="zh-CN" altLang="en-US" dirty="0"/>
              <a:t>国家安全和国家利益</a:t>
            </a:r>
          </a:p>
          <a:p>
            <a:endParaRPr lang="zh-CN" altLang="en-US" dirty="0"/>
          </a:p>
          <a:p>
            <a:r>
              <a:rPr lang="en-US" altLang="zh-CN" dirty="0"/>
              <a:t>《</a:t>
            </a:r>
            <a:r>
              <a:rPr lang="zh-CN" altLang="en-US" dirty="0"/>
              <a:t>保守国家秘密法</a:t>
            </a:r>
            <a:r>
              <a:rPr lang="en-US" altLang="zh-CN" dirty="0"/>
              <a:t>》</a:t>
            </a:r>
            <a:r>
              <a:rPr lang="zh-CN" altLang="en-US" dirty="0"/>
              <a:t>使用了“国家安全和利益”的表述，根据文义解释应该是指既包括国家安全，也包括国家利益。</a:t>
            </a:r>
            <a:r>
              <a:rPr lang="en-US" altLang="zh-CN" dirty="0"/>
              <a:t>《</a:t>
            </a:r>
            <a:r>
              <a:rPr lang="zh-CN" altLang="en-US" dirty="0"/>
              <a:t>保守国家秘密法</a:t>
            </a:r>
            <a:r>
              <a:rPr lang="en-US" altLang="zh-CN" dirty="0"/>
              <a:t>》</a:t>
            </a:r>
            <a:r>
              <a:rPr lang="zh-CN" altLang="en-US" dirty="0"/>
              <a:t>没有详细区分国家安全和国家利益，该法第九条对国家或者政党在政治、国防军事、外交外事、经济、科技、刑事司法等领域中可能损害“国家安全和利益”的事项进行了总括式的列举。</a:t>
            </a:r>
            <a:r>
              <a:rPr lang="en-US" altLang="zh-CN" dirty="0"/>
              <a:t>《</a:t>
            </a:r>
            <a:r>
              <a:rPr lang="zh-CN" altLang="en-US" dirty="0"/>
              <a:t>保守国家秘密法</a:t>
            </a:r>
            <a:r>
              <a:rPr lang="en-US" altLang="zh-CN" dirty="0"/>
              <a:t>》</a:t>
            </a:r>
            <a:r>
              <a:rPr lang="zh-CN" altLang="en-US" dirty="0"/>
              <a:t>使用“国家安全和利益”这一概念的缘由己难以考证。笔者认为，</a:t>
            </a:r>
            <a:r>
              <a:rPr lang="en-US" altLang="zh-CN" dirty="0"/>
              <a:t>《</a:t>
            </a:r>
            <a:r>
              <a:rPr lang="zh-CN" altLang="en-US" dirty="0"/>
              <a:t>保守国家秘密法</a:t>
            </a:r>
            <a:r>
              <a:rPr lang="en-US" altLang="zh-CN" dirty="0"/>
              <a:t>》</a:t>
            </a:r>
            <a:r>
              <a:rPr lang="zh-CN" altLang="en-US" dirty="0"/>
              <a:t>的立法初衷在于确保对于各类重要信息保密的优先地位，在反映国家秘密实质要素的国家全和利益方面，顺理成章地选择使用了最宽泛的解释。</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63</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中华人民共和国保守国家秘密法条文释义</a:t>
            </a:r>
            <a:endParaRPr lang="en-US" altLang="zh-CN" dirty="0"/>
          </a:p>
          <a:p>
            <a:r>
              <a:rPr lang="zh-CN" altLang="en-US" dirty="0"/>
              <a:t>国家安全和利益，主要包括</a:t>
            </a:r>
          </a:p>
          <a:p>
            <a:r>
              <a:rPr lang="zh-CN" altLang="en-US" dirty="0"/>
              <a:t>国家领土完整，</a:t>
            </a:r>
          </a:p>
          <a:p>
            <a:r>
              <a:rPr lang="zh-CN" altLang="en-US" dirty="0"/>
              <a:t>主权独立不收侵犯，</a:t>
            </a:r>
          </a:p>
          <a:p>
            <a:r>
              <a:rPr lang="zh-CN" altLang="en-US" dirty="0"/>
              <a:t>国家经济秩序、社会秩序不收破坏，</a:t>
            </a:r>
          </a:p>
          <a:p>
            <a:r>
              <a:rPr lang="zh-CN" altLang="en-US" dirty="0"/>
              <a:t>公民生命、生活不受侵害，</a:t>
            </a:r>
          </a:p>
          <a:p>
            <a:r>
              <a:rPr lang="zh-CN" altLang="en-US" dirty="0"/>
              <a:t>民族文化价值和传统不受破坏。  </a:t>
            </a:r>
          </a:p>
          <a:p>
            <a:endParaRPr lang="zh-CN" altLang="en-US" dirty="0"/>
          </a:p>
          <a:p>
            <a:r>
              <a:rPr lang="zh-CN" altLang="en-US" dirty="0"/>
              <a:t>“关系国家安全和利益”，是指某一事项一旦泄露会使国家安全和利益受到损害，主要包括</a:t>
            </a:r>
          </a:p>
          <a:p>
            <a:r>
              <a:rPr lang="zh-CN" altLang="en-US" dirty="0"/>
              <a:t>危害国家防御能力，</a:t>
            </a:r>
          </a:p>
          <a:p>
            <a:r>
              <a:rPr lang="zh-CN" altLang="en-US" dirty="0"/>
              <a:t>危害国家政权的巩固和使国家机关依法行使职权失去保障，</a:t>
            </a:r>
          </a:p>
          <a:p>
            <a:r>
              <a:rPr lang="zh-CN" altLang="en-US" dirty="0"/>
              <a:t>影响国家统一、民族团结和社会安定，</a:t>
            </a:r>
          </a:p>
          <a:p>
            <a:r>
              <a:rPr lang="zh-CN" altLang="en-US" dirty="0"/>
              <a:t>损害国家经济利益和科技优势，</a:t>
            </a:r>
          </a:p>
          <a:p>
            <a:r>
              <a:rPr lang="zh-CN" altLang="en-US" dirty="0"/>
              <a:t>妨碍国家外交、外事活动正常进行，</a:t>
            </a:r>
          </a:p>
          <a:p>
            <a:r>
              <a:rPr lang="zh-CN" altLang="en-US" dirty="0"/>
              <a:t>妨碍国家重要保卫对象和保卫目标安全，</a:t>
            </a:r>
          </a:p>
          <a:p>
            <a:r>
              <a:rPr lang="zh-CN" altLang="en-US" dirty="0"/>
              <a:t>妨碍国家秘密情报的获取和削弱保密措施有效性等。 </a:t>
            </a:r>
          </a:p>
          <a:p>
            <a:endParaRPr lang="zh-CN" altLang="en-US" dirty="0"/>
          </a:p>
          <a:p>
            <a:endParaRPr lang="zh-CN" altLang="en-US" dirty="0"/>
          </a:p>
          <a:p>
            <a:endParaRPr lang="zh-CN" altLang="en-US" dirty="0"/>
          </a:p>
          <a:p>
            <a:r>
              <a:rPr lang="zh-CN" altLang="en-US" dirty="0"/>
              <a:t>“关系国家安全和利益”的定义群，共</a:t>
            </a:r>
            <a:r>
              <a:rPr lang="en-US" altLang="zh-CN" dirty="0"/>
              <a:t>7</a:t>
            </a:r>
            <a:r>
              <a:rPr lang="zh-CN" altLang="en-US" dirty="0"/>
              <a:t>类</a:t>
            </a:r>
            <a:r>
              <a:rPr lang="en-US" altLang="zh-CN" dirty="0"/>
              <a:t>40</a:t>
            </a:r>
            <a:r>
              <a:rPr lang="zh-CN" altLang="en-US" dirty="0"/>
              <a:t>项：一旦泄露会造成下列后果之一的，可以列入国家秘密范围。</a:t>
            </a:r>
          </a:p>
          <a:p>
            <a:r>
              <a:rPr lang="en-US" altLang="zh-CN" dirty="0"/>
              <a:t>(1)</a:t>
            </a:r>
            <a:r>
              <a:rPr lang="zh-CN" altLang="en-US" dirty="0"/>
              <a:t>危害国家防御能力。会导致我战时动员预案和备战行动方案难以实施或无法奏效的；会削弱我重要军事设施防护能力的；会妨碍我重大军事行动实施的；会削弱我重要武器、装备克敌效能的；会使我战备通信系统失去或降低保障能力的；会削弱部队后勤保障能力的；会暴露我军工生产能力的；会妨碍我国防尖端技术的发展或削弱其优势的；会使我军工生产对外合作难以开展的。</a:t>
            </a:r>
          </a:p>
          <a:p>
            <a:r>
              <a:rPr lang="zh-CN" altLang="en-US" dirty="0"/>
              <a:t> </a:t>
            </a:r>
            <a:r>
              <a:rPr lang="en-US" altLang="zh-CN" dirty="0"/>
              <a:t>(2)</a:t>
            </a:r>
            <a:r>
              <a:rPr lang="zh-CN" altLang="en-US" dirty="0"/>
              <a:t>危害国家政权的巩固和使国家机关依法行使职权失去保障。会妨碍我打击境外机构、组织和人员对我进行渗透、颠覆和情报窃密等活动的；会妨碍打击严重刑事犯罪活动的；会妨碍国家有关机关依法使用侦察手段的；会妨碍依法查办重大违法、违纪案件的；会影响中央党政领导班子的稳定或平稳更替的；会妨碍国家有关机关依法对重点工作对象进行控制的；会妨碍国家重大举措顺利出台或实施的。</a:t>
            </a:r>
          </a:p>
          <a:p>
            <a:r>
              <a:rPr lang="en-US" altLang="zh-CN" dirty="0"/>
              <a:t>(3)</a:t>
            </a:r>
            <a:r>
              <a:rPr lang="zh-CN" altLang="en-US" dirty="0"/>
              <a:t>影响国家统一、民族团结和社会安定。会妨碍国家平息或处理暴乱、动乱、骚乱事件的；会在一定范围内导致民族纠纷、破坏民族团结或引起社会混乱的；会使防范或处理一定范围突发事件的措施难以实施或奏效的；会使国家货币、有价证券、重要证（照）防伪措施失效的；会给国家港澳台工作、侨务工作、宗教工作和统战工作造成被动或不利影响的。</a:t>
            </a:r>
          </a:p>
          <a:p>
            <a:r>
              <a:rPr lang="en-US" altLang="zh-CN" dirty="0"/>
              <a:t>(4)</a:t>
            </a:r>
            <a:r>
              <a:rPr lang="zh-CN" altLang="en-US" dirty="0"/>
              <a:t>妨碍国家外交、外事活动正常进行。会使我在外交和外事活动中失利或处于被动地位的；会引发边界争端或不利边界问题解决的；会影响国家涉外案件或事件妥善处理的；会妨碍我驻外机构或出国人员履行特殊使命的；会妨碍我改善和发展双边、多边关系的；会妨碍国家对外履行保密义务及其他秘密协议的；会损害党和国家的形象和声誉的；会妨碍我接待秘密来访者或党和国家领导人（代表）秘密出访的。</a:t>
            </a:r>
          </a:p>
          <a:p>
            <a:r>
              <a:rPr lang="en-US" altLang="zh-CN" dirty="0"/>
              <a:t>(5)</a:t>
            </a:r>
            <a:r>
              <a:rPr lang="zh-CN" altLang="en-US" dirty="0"/>
              <a:t>损害国家经济利益和科技优势。会削弱国家对经济运行宏观调控能力，影响国家经济正常运行的；会导致一定范围经济秩序混乱，使国家蒙受损失的；会使国家失去科技优势或者会削弱国家在国际市场竞争能力的；会妨碍国家经济建设计划、重点工程（项目）、重大科技攻关项目实施的；会使国家在重大项目招标、投标中失利的；会使国家在对外贸易或对外经济科合作中遭受损失的；会使我对外军贸中遭受损失的。</a:t>
            </a:r>
          </a:p>
          <a:p>
            <a:r>
              <a:rPr lang="en-US" altLang="zh-CN" dirty="0"/>
              <a:t>(6)</a:t>
            </a:r>
            <a:r>
              <a:rPr lang="zh-CN" altLang="en-US" dirty="0"/>
              <a:t>妨碍国家重要保卫对象和保卫目标安全。会对国家重要保卫对象和目标的安全构成威胁的；会削弱国家重要保卫对象和目标的保卫措施或技术有效性的。</a:t>
            </a:r>
          </a:p>
          <a:p>
            <a:r>
              <a:rPr lang="en-US" altLang="zh-CN" dirty="0"/>
              <a:t>(7)</a:t>
            </a:r>
            <a:r>
              <a:rPr lang="zh-CN" altLang="en-US" dirty="0"/>
              <a:t>妨碍国家秘密情报的获取和削弱保密措施有效性。会妨碍国家获取各种情报的；会使保护国家秘密的技术和措施可靠性降低或失效的。</a:t>
            </a:r>
          </a:p>
          <a:p>
            <a:endParaRPr lang="zh-CN" altLang="en-US" dirty="0"/>
          </a:p>
          <a:p>
            <a:r>
              <a:rPr lang="zh-CN" altLang="en-US" dirty="0"/>
              <a:t>以上</a:t>
            </a:r>
            <a:r>
              <a:rPr lang="en-US" altLang="zh-CN" dirty="0"/>
              <a:t>40</a:t>
            </a:r>
            <a:r>
              <a:rPr lang="zh-CN" altLang="en-US" dirty="0"/>
              <a:t>项规定是国家秘密“关系国家安全和利益”的具体外延，也是国家秘密的外延。凡是符合</a:t>
            </a:r>
            <a:r>
              <a:rPr lang="en-US" altLang="zh-CN" dirty="0"/>
              <a:t>40</a:t>
            </a:r>
            <a:r>
              <a:rPr lang="zh-CN" altLang="en-US" dirty="0"/>
              <a:t>项规定的信息或事项，都有可能作为国家秘密进行保护。但是，从法律层面来看，国家秘密的基本范围和“关系国家安全和利益”的定义群仍然比较抽象，实施起来存在不甚具体、操作性不强等问题。加之随着国家各行各业的发展和对外开放的不断扩大，国家秘密的基本范围必然会不断发展变化，作为国家秘密本质特征的“关系国家安全和利益“，其外延也必然会发生相应的变化。</a:t>
            </a:r>
          </a:p>
          <a:p>
            <a:endParaRPr lang="zh-CN" altLang="en-US" dirty="0"/>
          </a:p>
          <a:p>
            <a:r>
              <a:rPr lang="zh-CN" altLang="en-US" dirty="0"/>
              <a:t>总之，要想达到准确确定国家秘密的目的，除了在思想上树立科学定密的观念，还需要有关部门在制定修订国家秘密外延和保密事项范围时从严掌握秘密事项，充分征求意见；具体定密时持严肃审慎的态度，走专业化、科学化的定密之路；同时，充分认识到国家秘密不是越多越泛越好，并形成国家秘密确定的法治化、体系化、规范化的一整套制度。只有这样，才能从正反两个角度和方向，确保对“关系国家安全和利益”的法律层面和实践层面的准确认定。 </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64</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孙战国，国家秘密界定及刑法保护的基本问题，第</a:t>
            </a:r>
            <a:r>
              <a:rPr lang="en-US" altLang="zh-CN" dirty="0"/>
              <a:t>39-43</a:t>
            </a:r>
            <a:r>
              <a:rPr lang="zh-CN" altLang="en-US" dirty="0"/>
              <a:t>页</a:t>
            </a:r>
          </a:p>
          <a:p>
            <a:endParaRPr lang="zh-CN" altLang="en-US" dirty="0"/>
          </a:p>
          <a:p>
            <a:r>
              <a:rPr lang="zh-CN" altLang="en-US" dirty="0"/>
              <a:t>国家安全和利益，主要包括</a:t>
            </a:r>
          </a:p>
          <a:p>
            <a:r>
              <a:rPr lang="zh-CN" altLang="en-US" dirty="0"/>
              <a:t>国家领土完整，</a:t>
            </a:r>
          </a:p>
          <a:p>
            <a:r>
              <a:rPr lang="zh-CN" altLang="en-US" dirty="0"/>
              <a:t>主权独立不收侵犯，</a:t>
            </a:r>
          </a:p>
          <a:p>
            <a:r>
              <a:rPr lang="zh-CN" altLang="en-US" dirty="0"/>
              <a:t>国家经济秩序、社会秩序不收破坏，</a:t>
            </a:r>
          </a:p>
          <a:p>
            <a:r>
              <a:rPr lang="zh-CN" altLang="en-US" dirty="0"/>
              <a:t>公民生命、生活不受侵害，</a:t>
            </a:r>
          </a:p>
          <a:p>
            <a:r>
              <a:rPr lang="zh-CN" altLang="en-US" dirty="0"/>
              <a:t>民主价值和传统不受破坏。  </a:t>
            </a:r>
          </a:p>
          <a:p>
            <a:endParaRPr lang="zh-CN" altLang="en-US" dirty="0"/>
          </a:p>
          <a:p>
            <a:r>
              <a:rPr lang="zh-CN" altLang="en-US" dirty="0"/>
              <a:t>“关系国家安全和利益”，是指某一事项一旦泄露会使国家安全和利益受到损害，主要包括</a:t>
            </a:r>
          </a:p>
          <a:p>
            <a:r>
              <a:rPr lang="zh-CN" altLang="en-US" dirty="0"/>
              <a:t>危害国家防御能力，</a:t>
            </a:r>
          </a:p>
          <a:p>
            <a:r>
              <a:rPr lang="zh-CN" altLang="en-US" dirty="0"/>
              <a:t>危害国家政权的巩固和使国家机关依法行使职权失去保障，</a:t>
            </a:r>
          </a:p>
          <a:p>
            <a:r>
              <a:rPr lang="zh-CN" altLang="en-US" dirty="0"/>
              <a:t>影响国家统一、民族团结和社会安定，</a:t>
            </a:r>
          </a:p>
          <a:p>
            <a:r>
              <a:rPr lang="zh-CN" altLang="en-US" dirty="0"/>
              <a:t>损害国家经济利益和科技优势，</a:t>
            </a:r>
          </a:p>
          <a:p>
            <a:r>
              <a:rPr lang="zh-CN" altLang="en-US" dirty="0"/>
              <a:t>妨碍国家外交、外事活动正常进行，</a:t>
            </a:r>
          </a:p>
          <a:p>
            <a:r>
              <a:rPr lang="zh-CN" altLang="en-US" dirty="0"/>
              <a:t>妨碍国家重要保卫对象和保卫目标安全，</a:t>
            </a:r>
          </a:p>
          <a:p>
            <a:r>
              <a:rPr lang="zh-CN" altLang="en-US" dirty="0"/>
              <a:t>妨碍国家秘密情报的获取和削弱保密措施有效性等。 </a:t>
            </a:r>
          </a:p>
          <a:p>
            <a:endParaRPr lang="zh-CN" altLang="en-US" dirty="0"/>
          </a:p>
          <a:p>
            <a:endParaRPr lang="zh-CN" altLang="en-US" dirty="0"/>
          </a:p>
          <a:p>
            <a:endParaRPr lang="zh-CN" altLang="en-US" dirty="0"/>
          </a:p>
          <a:p>
            <a:r>
              <a:rPr lang="zh-CN" altLang="en-US" dirty="0"/>
              <a:t>“关系国家安全和利益”的定义群，共</a:t>
            </a:r>
            <a:r>
              <a:rPr lang="en-US" altLang="zh-CN" dirty="0"/>
              <a:t>7</a:t>
            </a:r>
            <a:r>
              <a:rPr lang="zh-CN" altLang="en-US" dirty="0"/>
              <a:t>类</a:t>
            </a:r>
            <a:r>
              <a:rPr lang="en-US" altLang="zh-CN" dirty="0"/>
              <a:t>40</a:t>
            </a:r>
            <a:r>
              <a:rPr lang="zh-CN" altLang="en-US" dirty="0"/>
              <a:t>项：一旦泄露会造成下列后果之一的，可以列入国家秘密范围。</a:t>
            </a:r>
          </a:p>
          <a:p>
            <a:r>
              <a:rPr lang="en-US" altLang="zh-CN" dirty="0"/>
              <a:t>(1)</a:t>
            </a:r>
            <a:r>
              <a:rPr lang="zh-CN" altLang="en-US" dirty="0"/>
              <a:t>危害国家防御能力。会导致我战时动员预案和备战行动方案难以实施或无法奏效的；会削弱我重要军事设施防护能力的；会妨碍我重大军事行动实施的；会削弱我重要武器、装备克敌效能的；会使我战备通信系统失去或降低保障能力的；会削弱部队后勤保障能力的；会暴露我军工生产能力的；会妨碍我国防尖端技术的发展或削弱其优势的；会使我军工生产对外合作难以开展的。</a:t>
            </a:r>
          </a:p>
          <a:p>
            <a:r>
              <a:rPr lang="zh-CN" altLang="en-US" dirty="0"/>
              <a:t> </a:t>
            </a:r>
            <a:r>
              <a:rPr lang="en-US" altLang="zh-CN" dirty="0"/>
              <a:t>(2)</a:t>
            </a:r>
            <a:r>
              <a:rPr lang="zh-CN" altLang="en-US" dirty="0"/>
              <a:t>危害国家政权的巩固和使国家机关依法行使职权失去保障。会妨碍我打击境外机构、组织和人员对我进行渗透、颠覆和情报窃密等活动的；会妨碍打击严重刑事犯罪活动的；会妨碍国家有关机关依法使用侦察手段的；会妨碍依法查办重大违法、违纪案件的；会影响中央党政领导班子的稳定或平稳更替的；会妨碍国家有关机关依法对重点工作对象进行控制的；会妨碍国家重大举措顺利出台或实施的。</a:t>
            </a:r>
          </a:p>
          <a:p>
            <a:r>
              <a:rPr lang="en-US" altLang="zh-CN" dirty="0"/>
              <a:t>(3)</a:t>
            </a:r>
            <a:r>
              <a:rPr lang="zh-CN" altLang="en-US" dirty="0"/>
              <a:t>影响国家统一、民族团结和社会安定。会妨碍国家平息或处理暴乱、动乱、骚乱事件的；会在一定范围内导致民族纠纷、破坏民族团结或引起社会混乱的；会使防范或处理一定范围突发事件的措施难以实施或奏效的；会使国家货币、有价证券、重要证（照）防伪措施失效的；会给国家港澳台工作、侨务工作、宗教工作和统战工作造成被动或不利影响的。</a:t>
            </a:r>
          </a:p>
          <a:p>
            <a:r>
              <a:rPr lang="en-US" altLang="zh-CN" dirty="0"/>
              <a:t>(4)</a:t>
            </a:r>
            <a:r>
              <a:rPr lang="zh-CN" altLang="en-US" dirty="0"/>
              <a:t>妨碍国家外交、外事活动正常进行。会使我在外交和外事活动中失利或处于被动地位的；会引发边界争端或不利边界问题解决的；会影响国家涉外案件或事件妥善处理的；会妨碍我驻外机构或出国人员履行特殊使命的；会妨碍我改善和发展双边、多边关系的；会妨碍国家对外履行保密义务及其他秘密协议的；会损害党和国家的形象和声誉的；会妨碍我接待秘密来访者或党和国家领导人（代表）秘密出访的。</a:t>
            </a:r>
          </a:p>
          <a:p>
            <a:r>
              <a:rPr lang="en-US" altLang="zh-CN" dirty="0"/>
              <a:t>(5)</a:t>
            </a:r>
            <a:r>
              <a:rPr lang="zh-CN" altLang="en-US" dirty="0"/>
              <a:t>损害国家经济利益和科技优势。会削弱国家对经济运行宏观调控能力，影响国家经济正常运行的；会导致一定范围经济秩序混乱，使国家蒙受损失的；会使国家失去科技优势或者会削弱国家在国际市场竞争能力的；会妨碍国家经济建设计划、重点工程（项目）、重大科技攻关项目实施的；会使国家在重大项目招标、投标中失利的；会使国家在对外贸易或对外经济科合作中遭受损失的；会使我对外军贸中遭受损失的。</a:t>
            </a:r>
          </a:p>
          <a:p>
            <a:r>
              <a:rPr lang="en-US" altLang="zh-CN" dirty="0"/>
              <a:t>(6)</a:t>
            </a:r>
            <a:r>
              <a:rPr lang="zh-CN" altLang="en-US" dirty="0"/>
              <a:t>妨碍国家重要保卫对象和保卫目标安全。会对国家重要保卫对象和目标的安全构成威胁的；会削弱国家重要保卫对象和目标的保卫措施或技术有效性的。</a:t>
            </a:r>
          </a:p>
          <a:p>
            <a:r>
              <a:rPr lang="en-US" altLang="zh-CN" dirty="0"/>
              <a:t>(7)</a:t>
            </a:r>
            <a:r>
              <a:rPr lang="zh-CN" altLang="en-US" dirty="0"/>
              <a:t>妨碍国家秘密情报的获取和削弱保密措施有效性。会妨碍国家获取各种情报的；会使保护国家秘密的技术和措施可靠性降低或失效的。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65</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a:t>
            </a:r>
            <a:r>
              <a:rPr lang="en-US" altLang="zh-CN" dirty="0"/>
              <a:t>40</a:t>
            </a:r>
            <a:r>
              <a:rPr lang="zh-CN" altLang="en-US" dirty="0"/>
              <a:t>项规定是国家秘密“关系国家安全和利益”的具体外延，也是国家秘密的外延。凡是符合</a:t>
            </a:r>
            <a:r>
              <a:rPr lang="en-US" altLang="zh-CN" dirty="0"/>
              <a:t>40</a:t>
            </a:r>
            <a:r>
              <a:rPr lang="zh-CN" altLang="en-US" dirty="0"/>
              <a:t>项规定的信息或事项，都有可能作为国家秘密进行保护。但是，从法律层面来看，国家秘密的基本范围和“关系国家安全和利益”的定义群仍然比较抽象，实施起来存在不甚具体、操作性不强等问题。加之随着国家各行各业的发展和对外开放的不断扩大，国家秘密的基本范围必然会不断发展变化，作为国家秘密本质特征的“关系国家安全和利益“，其外延也必然会发生相应的变化。</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69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之，要想达到准确确定国家秘密的目的，除了在思想上树立科学定密的观念，还需要有关部门在制定修订国家秘密外延和保密事项范围时从严掌握秘密事项，充分征求意见；具体定密时持严肃审慎的态度，走专业化、科学化的定密之路；同时，充分认识到国家秘密不是越多越泛越好，并形成国家秘密确定的法治化、体系化、规范化的一整套制度。只有这样，才能从正反两个角度和方向，确保对“关系国家安全和利益”的法律层面和实践层面的准确认定。 </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二、国家安全和利益界定的法律规范</a:t>
            </a:r>
          </a:p>
          <a:p>
            <a:endParaRPr lang="zh-CN" altLang="en-US" dirty="0"/>
          </a:p>
          <a:p>
            <a:r>
              <a:rPr lang="en-US" altLang="zh-CN" dirty="0"/>
              <a:t>(</a:t>
            </a:r>
            <a:r>
              <a:rPr lang="zh-CN" altLang="en-US" dirty="0"/>
              <a:t>一</a:t>
            </a:r>
            <a:r>
              <a:rPr lang="en-US" altLang="zh-CN" dirty="0"/>
              <a:t>)</a:t>
            </a:r>
            <a:r>
              <a:rPr lang="zh-CN" altLang="en-US" dirty="0"/>
              <a:t>国家安全和利益界定的法律规范概述</a:t>
            </a:r>
          </a:p>
          <a:p>
            <a:endParaRPr lang="zh-CN" altLang="en-US" dirty="0"/>
          </a:p>
          <a:p>
            <a:r>
              <a:rPr lang="zh-CN" altLang="en-US" dirty="0"/>
              <a:t>从笔者收集的资料看，有关法律规范中关于国家利益的界定复杂且缺乏规律，而对国家安全的定义则较为明确和系统，归纳起来主要有以下</a:t>
            </a:r>
            <a:r>
              <a:rPr lang="en-US" altLang="zh-CN" dirty="0"/>
              <a:t>4</a:t>
            </a:r>
            <a:r>
              <a:rPr lang="zh-CN" altLang="en-US" dirty="0"/>
              <a:t>类。第一类，将国家安全局限在国防和外交事项范围之内。如，在美国第</a:t>
            </a:r>
            <a:r>
              <a:rPr lang="en-US" altLang="zh-CN" dirty="0"/>
              <a:t>13526</a:t>
            </a:r>
            <a:r>
              <a:rPr lang="zh-CN" altLang="en-US" dirty="0"/>
              <a:t>号总统行政命令中，所谓的“国家安全</a:t>
            </a:r>
            <a:r>
              <a:rPr lang="en-US" altLang="zh-CN" dirty="0"/>
              <a:t>(national security)</a:t>
            </a:r>
            <a:r>
              <a:rPr lang="zh-CN" altLang="en-US" dirty="0"/>
              <a:t>是指美国的国防或外交关系”。第二类，将国家安全表述为国家的独立、主权、领土完整。典型的如蒙古国国家安全法中关于国家安全的界定。第三类，对国家安全的理解更加宽泛，除国家的独立、主权和领土完整外，还包括国家和社会制度的安全。比如罗马尼亚国家安全法中关于国家安全的界定。第四类，将国家安全放在更为宏观的视野内。如我国</a:t>
            </a:r>
            <a:r>
              <a:rPr lang="en-US" altLang="zh-CN" dirty="0"/>
              <a:t>《</a:t>
            </a:r>
            <a:r>
              <a:rPr lang="zh-CN" altLang="en-US" dirty="0"/>
              <a:t>国家安全法</a:t>
            </a:r>
            <a:r>
              <a:rPr lang="en-US" altLang="zh-CN" dirty="0"/>
              <a:t>》</a:t>
            </a:r>
            <a:r>
              <a:rPr lang="zh-CN" altLang="en-US" dirty="0"/>
              <a:t>对国家安全的界定。</a:t>
            </a:r>
            <a:r>
              <a:rPr lang="en-US" altLang="zh-CN" dirty="0"/>
              <a:t>2015 </a:t>
            </a:r>
            <a:r>
              <a:rPr lang="zh-CN" altLang="en-US" dirty="0"/>
              <a:t>年颁布施行的</a:t>
            </a:r>
            <a:r>
              <a:rPr lang="en-US" altLang="zh-CN" dirty="0"/>
              <a:t>《</a:t>
            </a:r>
            <a:r>
              <a:rPr lang="zh-CN" altLang="en-US" dirty="0"/>
              <a:t>国家安全法</a:t>
            </a:r>
            <a:r>
              <a:rPr lang="en-US" altLang="zh-CN" dirty="0"/>
              <a:t>》</a:t>
            </a:r>
            <a:r>
              <a:rPr lang="zh-CN" altLang="en-US" dirty="0"/>
              <a:t>贯彻了总体国家安全观战略思想的要求，第二条明确规定</a:t>
            </a:r>
            <a:r>
              <a:rPr lang="en-US" altLang="zh-CN" dirty="0"/>
              <a:t>:“</a:t>
            </a:r>
            <a:r>
              <a:rPr lang="zh-CN" altLang="en-US" dirty="0"/>
              <a:t>国家安全是指国家政权、主权、统一和领土完整 、人民福祉、经济社会可持续发展和国家其他重大利益相对处于没有危险和不受内外威胁的状态，以及保障持续安全状态的能力。”国家安全的内涵得到扩展，不仅仅包括国家生存问题，还包括国家发展问题。</a:t>
            </a:r>
          </a:p>
          <a:p>
            <a:endParaRPr lang="zh-CN" altLang="en-US" dirty="0"/>
          </a:p>
          <a:p>
            <a:r>
              <a:rPr lang="en-US" altLang="zh-CN" dirty="0"/>
              <a:t>(</a:t>
            </a:r>
            <a:r>
              <a:rPr lang="zh-CN" altLang="en-US" dirty="0"/>
              <a:t>二</a:t>
            </a:r>
            <a:r>
              <a:rPr lang="en-US" altLang="zh-CN" dirty="0"/>
              <a:t>)《</a:t>
            </a:r>
            <a:r>
              <a:rPr lang="zh-CN" altLang="en-US" dirty="0"/>
              <a:t>保守国家秘密法</a:t>
            </a:r>
            <a:r>
              <a:rPr lang="en-US" altLang="zh-CN" dirty="0"/>
              <a:t>》</a:t>
            </a:r>
            <a:r>
              <a:rPr lang="zh-CN" altLang="en-US" dirty="0"/>
              <a:t>关于国家安全和利益界定的法律规范</a:t>
            </a:r>
          </a:p>
          <a:p>
            <a:endParaRPr lang="zh-CN" altLang="en-US" dirty="0"/>
          </a:p>
          <a:p>
            <a:r>
              <a:rPr lang="zh-CN" altLang="en-US" dirty="0"/>
              <a:t>在</a:t>
            </a:r>
            <a:r>
              <a:rPr lang="en-US" altLang="zh-CN" dirty="0"/>
              <a:t>《</a:t>
            </a:r>
            <a:r>
              <a:rPr lang="zh-CN" altLang="en-US" dirty="0"/>
              <a:t>保守国家秘密法</a:t>
            </a:r>
            <a:r>
              <a:rPr lang="en-US" altLang="zh-CN" dirty="0"/>
              <a:t>》</a:t>
            </a:r>
            <a:r>
              <a:rPr lang="zh-CN" altLang="en-US" dirty="0"/>
              <a:t>范畴中，我国的国家安全和利益应该如何界定，</a:t>
            </a:r>
          </a:p>
          <a:p>
            <a:endParaRPr lang="zh-CN" altLang="en-US" dirty="0"/>
          </a:p>
          <a:p>
            <a:endParaRPr lang="en-US" altLang="zh-CN" dirty="0"/>
          </a:p>
          <a:p>
            <a:r>
              <a:rPr lang="zh-CN" altLang="en-US" dirty="0"/>
              <a:t>一般认为可以从</a:t>
            </a:r>
            <a:r>
              <a:rPr lang="en-US" altLang="zh-CN" dirty="0"/>
              <a:t>《</a:t>
            </a:r>
            <a:r>
              <a:rPr lang="zh-CN" altLang="en-US" dirty="0"/>
              <a:t>保守国家秘密法</a:t>
            </a:r>
            <a:r>
              <a:rPr lang="en-US" altLang="zh-CN" dirty="0"/>
              <a:t>》</a:t>
            </a:r>
            <a:r>
              <a:rPr lang="zh-CN" altLang="en-US" dirty="0"/>
              <a:t>关于国家秘密基本范围的规定上去理解。</a:t>
            </a:r>
            <a:r>
              <a:rPr lang="en-US" altLang="zh-CN" dirty="0"/>
              <a:t>《</a:t>
            </a:r>
            <a:r>
              <a:rPr lang="zh-CN" altLang="en-US" dirty="0"/>
              <a:t>宝硕国家秘密法</a:t>
            </a:r>
            <a:r>
              <a:rPr lang="en-US" altLang="zh-CN" dirty="0"/>
              <a:t>》 </a:t>
            </a:r>
            <a:r>
              <a:rPr lang="zh-CN" altLang="en-US" dirty="0"/>
              <a:t>第九条规定了国家秘密基本范围，这可以作为对我国国家安全和利益的一种描述。此外，该条还规定了国家秘密包括“经保密行政管理部门确定的其他秘密事项</a:t>
            </a:r>
            <a:r>
              <a:rPr lang="en-US" altLang="zh-CN" dirty="0"/>
              <a:t>"</a:t>
            </a:r>
            <a:r>
              <a:rPr lang="zh-CN" altLang="en-US" dirty="0"/>
              <a:t>。 此条文与</a:t>
            </a:r>
            <a:r>
              <a:rPr lang="en-US" altLang="zh-CN" dirty="0"/>
              <a:t>1988</a:t>
            </a:r>
            <a:r>
              <a:rPr lang="zh-CN" altLang="en-US" dirty="0"/>
              <a:t>年</a:t>
            </a:r>
            <a:r>
              <a:rPr lang="en-US" altLang="zh-CN" dirty="0"/>
              <a:t>《</a:t>
            </a:r>
            <a:r>
              <a:rPr lang="zh-CN" altLang="en-US" dirty="0"/>
              <a:t>保守国家秘密法</a:t>
            </a:r>
            <a:r>
              <a:rPr lang="en-US" altLang="zh-CN" dirty="0"/>
              <a:t>》</a:t>
            </a:r>
            <a:r>
              <a:rPr lang="zh-CN" altLang="en-US" dirty="0"/>
              <a:t>相关规定内容基本一致。参与</a:t>
            </a:r>
            <a:r>
              <a:rPr lang="en-US" altLang="zh-CN" dirty="0"/>
              <a:t>1988</a:t>
            </a:r>
            <a:r>
              <a:rPr lang="zh-CN" altLang="en-US" dirty="0"/>
              <a:t>年</a:t>
            </a:r>
            <a:r>
              <a:rPr lang="en-US" altLang="zh-CN" dirty="0"/>
              <a:t>《</a:t>
            </a:r>
            <a:r>
              <a:rPr lang="zh-CN" altLang="en-US" dirty="0"/>
              <a:t>保守国家秘密法</a:t>
            </a:r>
            <a:r>
              <a:rPr lang="en-US" altLang="zh-CN" dirty="0"/>
              <a:t>》</a:t>
            </a:r>
            <a:r>
              <a:rPr lang="zh-CN" altLang="en-US" dirty="0"/>
              <a:t>制定工作的陈立骅这样认为，</a:t>
            </a:r>
            <a:r>
              <a:rPr lang="en-US" altLang="zh-CN" dirty="0"/>
              <a:t>《</a:t>
            </a:r>
            <a:r>
              <a:rPr lang="zh-CN" altLang="en-US" dirty="0"/>
              <a:t>保守国家秘密法实施办法</a:t>
            </a:r>
            <a:r>
              <a:rPr lang="en-US" altLang="zh-CN" dirty="0"/>
              <a:t>》</a:t>
            </a:r>
            <a:r>
              <a:rPr lang="zh-CN" altLang="en-US" dirty="0"/>
              <a:t>第四条规定了八个方面的事项，足以涵盛国家安全和利益的范围，即泄露后会对政治方面、社会方面、领导人安全方面、专项安全保卫工作、保密工作本身、国家经济科技、国家机关依法行使职权等造成危害的。为准确确定国家安全和利益，国家保密局于</a:t>
            </a:r>
            <a:r>
              <a:rPr lang="en-US" altLang="zh-CN" dirty="0"/>
              <a:t>1994</a:t>
            </a:r>
            <a:r>
              <a:rPr lang="zh-CN" altLang="en-US" dirty="0"/>
              <a:t>年</a:t>
            </a:r>
            <a:r>
              <a:rPr lang="en-US" altLang="zh-CN" dirty="0"/>
              <a:t>7</a:t>
            </a:r>
            <a:r>
              <a:rPr lang="zh-CN" altLang="en-US" dirty="0"/>
              <a:t>月下发了</a:t>
            </a:r>
            <a:r>
              <a:rPr lang="en-US" altLang="zh-CN" dirty="0"/>
              <a:t>《</a:t>
            </a:r>
            <a:r>
              <a:rPr lang="zh-CN" altLang="en-US" dirty="0"/>
              <a:t>关系国家安全和利益的定义群</a:t>
            </a:r>
            <a:r>
              <a:rPr lang="en-US" altLang="zh-CN" dirty="0"/>
              <a:t>》</a:t>
            </a:r>
            <a:r>
              <a:rPr lang="zh-CN" altLang="en-US" dirty="0"/>
              <a:t>，将“定义群”作为制定或者调整保密事项范围的依据，并明确规定凡符合</a:t>
            </a:r>
            <a:r>
              <a:rPr lang="en-US" altLang="zh-CN" dirty="0"/>
              <a:t>《</a:t>
            </a:r>
            <a:r>
              <a:rPr lang="zh-CN" altLang="en-US" dirty="0"/>
              <a:t>保守国家秘密法</a:t>
            </a:r>
            <a:r>
              <a:rPr lang="en-US" altLang="zh-CN" dirty="0"/>
              <a:t>》</a:t>
            </a:r>
            <a:r>
              <a:rPr lang="zh-CN" altLang="en-US" dirty="0"/>
              <a:t>第二条规定，一旦泄露会造成“定义群”中</a:t>
            </a:r>
            <a:r>
              <a:rPr lang="en-US" altLang="zh-CN" dirty="0"/>
              <a:t>40</a:t>
            </a:r>
            <a:r>
              <a:rPr lang="zh-CN" altLang="en-US" dirty="0"/>
              <a:t>个小类别后果之一的都应当列入保密事项范围。</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30000"/>
              </a:lnSpc>
              <a:spcAft>
                <a:spcPts val="1200"/>
              </a:spcAft>
            </a:pP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“只有能够经得起理性的自由与公开的检验的东西才能博得理性的尊敬”</a:t>
            </a:r>
          </a:p>
          <a:p>
            <a:pPr lvl="1">
              <a:lnSpc>
                <a:spcPct val="130000"/>
              </a:lnSpc>
              <a:spcAft>
                <a:spcPts val="1200"/>
              </a:spcAft>
            </a:pPr>
            <a:r>
              <a:rPr lang="zh-CN" altLang="en-US" sz="2400" b="1" dirty="0">
                <a:latin typeface="微软雅黑" panose="020B0503020204020204" charset="-122"/>
                <a:ea typeface="微软雅黑" panose="020B0503020204020204" charset="-122"/>
              </a:rPr>
              <a:t>                                                                       </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康德</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纯粹理性批判</a:t>
            </a:r>
            <a:r>
              <a:rPr lang="en-US" altLang="zh-CN" sz="2400" b="1" dirty="0">
                <a:latin typeface="微软雅黑" panose="020B0503020204020204" charset="-122"/>
                <a:ea typeface="微软雅黑" panose="020B0503020204020204" charset="-122"/>
              </a:rPr>
              <a:t>》</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a:t>
            </a:r>
            <a:r>
              <a:rPr lang="zh-CN" altLang="en-US" dirty="0"/>
              <a:t>保守国家秘密法</a:t>
            </a:r>
            <a:r>
              <a:rPr lang="en-US" altLang="zh-CN" dirty="0"/>
              <a:t>》</a:t>
            </a:r>
            <a:r>
              <a:rPr lang="zh-CN" altLang="en-US" dirty="0"/>
              <a:t>范畴中，我国的国家安全和利益应该如何界定，一般认为可以从</a:t>
            </a:r>
            <a:r>
              <a:rPr lang="en-US" altLang="zh-CN" dirty="0"/>
              <a:t>《</a:t>
            </a:r>
            <a:r>
              <a:rPr lang="zh-CN" altLang="en-US" dirty="0"/>
              <a:t>保守国家秘密法</a:t>
            </a:r>
            <a:r>
              <a:rPr lang="en-US" altLang="zh-CN" dirty="0"/>
              <a:t>》</a:t>
            </a:r>
            <a:r>
              <a:rPr lang="zh-CN" altLang="en-US" dirty="0"/>
              <a:t>关于国家秘密基本范围的规定上去理解。</a:t>
            </a:r>
            <a:r>
              <a:rPr lang="en-US" altLang="zh-CN" dirty="0"/>
              <a:t>《</a:t>
            </a:r>
            <a:r>
              <a:rPr lang="zh-CN" altLang="en-US" dirty="0"/>
              <a:t>宝硕国家秘密法</a:t>
            </a:r>
            <a:r>
              <a:rPr lang="en-US" altLang="zh-CN" dirty="0"/>
              <a:t>》 </a:t>
            </a:r>
            <a:r>
              <a:rPr lang="zh-CN" altLang="en-US" dirty="0"/>
              <a:t>第九条规定了国家秘密基本范围，这可以作为对我国国家安全和利益的一种描述。此外，该条还规定了国家秘密包括“经保密行政管理部门确定的其他秘密事项</a:t>
            </a:r>
            <a:r>
              <a:rPr lang="en-US" altLang="zh-CN" dirty="0"/>
              <a:t>"</a:t>
            </a:r>
            <a:r>
              <a:rPr lang="zh-CN" altLang="en-US" dirty="0"/>
              <a:t>。 此条文与</a:t>
            </a:r>
            <a:r>
              <a:rPr lang="en-US" altLang="zh-CN" dirty="0"/>
              <a:t>1988</a:t>
            </a:r>
            <a:r>
              <a:rPr lang="zh-CN" altLang="en-US" dirty="0"/>
              <a:t>年</a:t>
            </a:r>
            <a:r>
              <a:rPr lang="en-US" altLang="zh-CN" dirty="0"/>
              <a:t>《</a:t>
            </a:r>
            <a:r>
              <a:rPr lang="zh-CN" altLang="en-US" dirty="0"/>
              <a:t>保守国家秘密法</a:t>
            </a:r>
            <a:r>
              <a:rPr lang="en-US" altLang="zh-CN" dirty="0"/>
              <a:t>》</a:t>
            </a:r>
            <a:r>
              <a:rPr lang="zh-CN" altLang="en-US" dirty="0"/>
              <a:t>相关规定内容基本一致。参与</a:t>
            </a:r>
            <a:r>
              <a:rPr lang="en-US" altLang="zh-CN" dirty="0"/>
              <a:t>1988</a:t>
            </a:r>
            <a:r>
              <a:rPr lang="zh-CN" altLang="en-US" dirty="0"/>
              <a:t>年</a:t>
            </a:r>
            <a:r>
              <a:rPr lang="en-US" altLang="zh-CN" dirty="0"/>
              <a:t>《</a:t>
            </a:r>
            <a:r>
              <a:rPr lang="zh-CN" altLang="en-US" dirty="0"/>
              <a:t>保守国家秘密法</a:t>
            </a:r>
            <a:r>
              <a:rPr lang="en-US" altLang="zh-CN" dirty="0"/>
              <a:t>》</a:t>
            </a:r>
            <a:r>
              <a:rPr lang="zh-CN" altLang="en-US" dirty="0"/>
              <a:t>制定工作的陈立骅这样认为，</a:t>
            </a:r>
            <a:r>
              <a:rPr lang="en-US" altLang="zh-CN" dirty="0"/>
              <a:t>《</a:t>
            </a:r>
            <a:r>
              <a:rPr lang="zh-CN" altLang="en-US" dirty="0"/>
              <a:t>保守国家秘密法实施办法</a:t>
            </a:r>
            <a:r>
              <a:rPr lang="en-US" altLang="zh-CN" dirty="0"/>
              <a:t>》</a:t>
            </a:r>
            <a:r>
              <a:rPr lang="zh-CN" altLang="en-US" dirty="0"/>
              <a:t>第四条规定了八个方面的事项，足以涵盛国家安全和利益的范围，即泄露后会对政治方面、社会方面、领导人安全方面、专项安全保卫工作、保密工作本身、国家经济科技、国家机关依法行使职权等造成危害的。为准确确定国家安全和利益，国家保密局于</a:t>
            </a:r>
            <a:r>
              <a:rPr lang="en-US" altLang="zh-CN" dirty="0"/>
              <a:t>1994</a:t>
            </a:r>
            <a:r>
              <a:rPr lang="zh-CN" altLang="en-US" dirty="0"/>
              <a:t>年</a:t>
            </a:r>
            <a:r>
              <a:rPr lang="en-US" altLang="zh-CN" dirty="0"/>
              <a:t>7</a:t>
            </a:r>
            <a:r>
              <a:rPr lang="zh-CN" altLang="en-US" dirty="0"/>
              <a:t>月下发了</a:t>
            </a:r>
            <a:r>
              <a:rPr lang="en-US" altLang="zh-CN" dirty="0"/>
              <a:t>《</a:t>
            </a:r>
            <a:r>
              <a:rPr lang="zh-CN" altLang="en-US" dirty="0"/>
              <a:t>关系国家安全和利益的定义群</a:t>
            </a:r>
            <a:r>
              <a:rPr lang="en-US" altLang="zh-CN" dirty="0"/>
              <a:t>》</a:t>
            </a:r>
            <a:r>
              <a:rPr lang="zh-CN" altLang="en-US" dirty="0"/>
              <a:t>，将“定义群”作为制定或者调整保密事项范围的依据，并明确规定凡符合</a:t>
            </a:r>
            <a:r>
              <a:rPr lang="en-US" altLang="zh-CN" dirty="0"/>
              <a:t>《</a:t>
            </a:r>
            <a:r>
              <a:rPr lang="zh-CN" altLang="en-US" dirty="0"/>
              <a:t>保守国家秘密法</a:t>
            </a:r>
            <a:r>
              <a:rPr lang="en-US" altLang="zh-CN" dirty="0"/>
              <a:t>》</a:t>
            </a:r>
            <a:r>
              <a:rPr lang="zh-CN" altLang="en-US" dirty="0"/>
              <a:t>第二条规定，一旦泄露会造成“定义群”中</a:t>
            </a:r>
            <a:r>
              <a:rPr lang="en-US" altLang="zh-CN" dirty="0"/>
              <a:t>40</a:t>
            </a:r>
            <a:r>
              <a:rPr lang="zh-CN" altLang="en-US" dirty="0"/>
              <a:t>个小类别后果之一的都应当列入保密事项范围。</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72</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一般认为可以从</a:t>
            </a:r>
            <a:r>
              <a:rPr lang="en-US" altLang="zh-CN" dirty="0"/>
              <a:t>《</a:t>
            </a:r>
            <a:r>
              <a:rPr lang="zh-CN" altLang="en-US" dirty="0"/>
              <a:t>保守国家秘密法</a:t>
            </a:r>
            <a:r>
              <a:rPr lang="en-US" altLang="zh-CN" dirty="0"/>
              <a:t>》</a:t>
            </a:r>
            <a:r>
              <a:rPr lang="zh-CN" altLang="en-US" dirty="0"/>
              <a:t>关于国家秘密基本范围的规定上去理解。</a:t>
            </a:r>
            <a:r>
              <a:rPr lang="en-US" altLang="zh-CN" dirty="0"/>
              <a:t>《</a:t>
            </a:r>
            <a:r>
              <a:rPr lang="zh-CN" altLang="en-US" dirty="0"/>
              <a:t>宝硕国家秘密法</a:t>
            </a:r>
            <a:r>
              <a:rPr lang="en-US" altLang="zh-CN" dirty="0"/>
              <a:t>》 </a:t>
            </a:r>
            <a:r>
              <a:rPr lang="zh-CN" altLang="en-US" dirty="0"/>
              <a:t>第九条规定了国家秘密基本范围，这可以作为对我国国家安全和利益的一种描述。此外，该条还规定了国家秘密包括“经保密行政管理部门确定的其他秘密事项</a:t>
            </a:r>
            <a:r>
              <a:rPr lang="en-US" altLang="zh-CN" dirty="0"/>
              <a:t>"</a:t>
            </a:r>
            <a:r>
              <a:rPr lang="zh-CN" altLang="en-US" dirty="0"/>
              <a:t>。 此条文与</a:t>
            </a:r>
            <a:r>
              <a:rPr lang="en-US" altLang="zh-CN" dirty="0"/>
              <a:t>1988</a:t>
            </a:r>
            <a:r>
              <a:rPr lang="zh-CN" altLang="en-US" dirty="0"/>
              <a:t>年</a:t>
            </a:r>
            <a:r>
              <a:rPr lang="en-US" altLang="zh-CN" dirty="0"/>
              <a:t>《</a:t>
            </a:r>
            <a:r>
              <a:rPr lang="zh-CN" altLang="en-US" dirty="0"/>
              <a:t>保守国家秘密法</a:t>
            </a:r>
            <a:r>
              <a:rPr lang="en-US" altLang="zh-CN" dirty="0"/>
              <a:t>》</a:t>
            </a:r>
            <a:r>
              <a:rPr lang="zh-CN" altLang="en-US" dirty="0"/>
              <a:t>相关规定内容基本一致。参与</a:t>
            </a:r>
            <a:r>
              <a:rPr lang="en-US" altLang="zh-CN" dirty="0"/>
              <a:t>1988</a:t>
            </a:r>
            <a:r>
              <a:rPr lang="zh-CN" altLang="en-US" dirty="0"/>
              <a:t>年</a:t>
            </a:r>
            <a:r>
              <a:rPr lang="en-US" altLang="zh-CN" dirty="0"/>
              <a:t>《</a:t>
            </a:r>
            <a:r>
              <a:rPr lang="zh-CN" altLang="en-US" dirty="0"/>
              <a:t>保守国家秘密法</a:t>
            </a:r>
            <a:r>
              <a:rPr lang="en-US" altLang="zh-CN" dirty="0"/>
              <a:t>》</a:t>
            </a:r>
            <a:r>
              <a:rPr lang="zh-CN" altLang="en-US" dirty="0"/>
              <a:t>制定工作的陈立骅这样认为，</a:t>
            </a:r>
            <a:r>
              <a:rPr lang="en-US" altLang="zh-CN" dirty="0"/>
              <a:t>《</a:t>
            </a:r>
            <a:r>
              <a:rPr lang="zh-CN" altLang="en-US" dirty="0"/>
              <a:t>保守国家秘密法实施办法</a:t>
            </a:r>
            <a:r>
              <a:rPr lang="en-US" altLang="zh-CN" dirty="0"/>
              <a:t>》</a:t>
            </a:r>
            <a:r>
              <a:rPr lang="zh-CN" altLang="en-US" dirty="0"/>
              <a:t>第四条规定了八个方面的事项，足以涵盛国家安全和利益的范围，即泄露后会对政治方面、社会方面、领导人安全方面、专项安全保卫工作、保密工作本身、国家经济科技、国家机关依法行使职权等造成危害的。为准确确定国家安全和利益，国家保密局于</a:t>
            </a:r>
            <a:r>
              <a:rPr lang="en-US" altLang="zh-CN" dirty="0"/>
              <a:t>1994</a:t>
            </a:r>
            <a:r>
              <a:rPr lang="zh-CN" altLang="en-US" dirty="0"/>
              <a:t>年</a:t>
            </a:r>
            <a:r>
              <a:rPr lang="en-US" altLang="zh-CN" dirty="0"/>
              <a:t>7</a:t>
            </a:r>
            <a:r>
              <a:rPr lang="zh-CN" altLang="en-US" dirty="0"/>
              <a:t>月下发了</a:t>
            </a:r>
            <a:r>
              <a:rPr lang="en-US" altLang="zh-CN" dirty="0"/>
              <a:t>《</a:t>
            </a:r>
            <a:r>
              <a:rPr lang="zh-CN" altLang="en-US" dirty="0"/>
              <a:t>关系国家安全和利益的定义群</a:t>
            </a:r>
            <a:r>
              <a:rPr lang="en-US" altLang="zh-CN" dirty="0"/>
              <a:t>》</a:t>
            </a:r>
            <a:r>
              <a:rPr lang="zh-CN" altLang="en-US" dirty="0"/>
              <a:t>，将“定义群”作为制定或者调整保密事项范围的依据，并明确规定凡符合</a:t>
            </a:r>
            <a:r>
              <a:rPr lang="en-US" altLang="zh-CN" dirty="0"/>
              <a:t>《</a:t>
            </a:r>
            <a:r>
              <a:rPr lang="zh-CN" altLang="en-US" dirty="0"/>
              <a:t>保守国家秘密法</a:t>
            </a:r>
            <a:r>
              <a:rPr lang="en-US" altLang="zh-CN" dirty="0"/>
              <a:t>》</a:t>
            </a:r>
            <a:r>
              <a:rPr lang="zh-CN" altLang="en-US" dirty="0"/>
              <a:t>第二条规定，一旦泄露会造成“定义群”中</a:t>
            </a:r>
            <a:r>
              <a:rPr lang="en-US" altLang="zh-CN" dirty="0"/>
              <a:t>40</a:t>
            </a:r>
            <a:r>
              <a:rPr lang="zh-CN" altLang="en-US" dirty="0"/>
              <a:t>个小类别后果之一的都应当列入保密事项范围。</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73</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二、国家安全和利益界定的法律规范</a:t>
            </a:r>
          </a:p>
          <a:p>
            <a:endParaRPr lang="zh-CN" altLang="en-US" dirty="0"/>
          </a:p>
          <a:p>
            <a:r>
              <a:rPr lang="en-US" altLang="zh-CN" dirty="0"/>
              <a:t>(</a:t>
            </a:r>
            <a:r>
              <a:rPr lang="zh-CN" altLang="en-US" dirty="0"/>
              <a:t>一</a:t>
            </a:r>
            <a:r>
              <a:rPr lang="en-US" altLang="zh-CN" dirty="0"/>
              <a:t>)</a:t>
            </a:r>
            <a:r>
              <a:rPr lang="zh-CN" altLang="en-US" dirty="0"/>
              <a:t>国家安全和利益界定的法律规范概述</a:t>
            </a:r>
          </a:p>
          <a:p>
            <a:endParaRPr lang="zh-CN" altLang="en-US" dirty="0"/>
          </a:p>
          <a:p>
            <a:r>
              <a:rPr lang="zh-CN" altLang="en-US" dirty="0"/>
              <a:t>从笔者收集的资料看，有关法律规范中关于国家利益的界定复杂且缺乏规律，而对国家安全的定义则较为明确和系统，归纳起来主要有以下</a:t>
            </a:r>
            <a:r>
              <a:rPr lang="en-US" altLang="zh-CN" dirty="0"/>
              <a:t>4</a:t>
            </a:r>
            <a:r>
              <a:rPr lang="zh-CN" altLang="en-US" dirty="0"/>
              <a:t>类。第一类，将国家安全局限在国防和外交事项范围之内。如，在美国第</a:t>
            </a:r>
            <a:r>
              <a:rPr lang="en-US" altLang="zh-CN" dirty="0"/>
              <a:t>13526</a:t>
            </a:r>
            <a:r>
              <a:rPr lang="zh-CN" altLang="en-US" dirty="0"/>
              <a:t>号总统行政命令中，所谓的“国家安全</a:t>
            </a:r>
            <a:r>
              <a:rPr lang="en-US" altLang="zh-CN" dirty="0"/>
              <a:t>(national security)</a:t>
            </a:r>
            <a:r>
              <a:rPr lang="zh-CN" altLang="en-US" dirty="0"/>
              <a:t>是指美国的国防或外交关系”。第二类，将国家安全表述为国家的独立、主权、领土完整。典型的如蒙古国国家安全法中关于国家安全的界定。第三类，对国家安全的理解更加宽泛，除国家的独立、主权和领土完整外，还包括国家和社会制度的安全。比如罗马尼亚国家安全法中关于国家安全的界定。第四类，将国家安全放在更为宏观的视野内。如我国</a:t>
            </a:r>
            <a:r>
              <a:rPr lang="en-US" altLang="zh-CN" dirty="0"/>
              <a:t>《</a:t>
            </a:r>
            <a:r>
              <a:rPr lang="zh-CN" altLang="en-US" dirty="0"/>
              <a:t>国家安全法</a:t>
            </a:r>
            <a:r>
              <a:rPr lang="en-US" altLang="zh-CN" dirty="0"/>
              <a:t>》</a:t>
            </a:r>
            <a:r>
              <a:rPr lang="zh-CN" altLang="en-US" dirty="0"/>
              <a:t>对国家安全的界定。</a:t>
            </a:r>
            <a:r>
              <a:rPr lang="en-US" altLang="zh-CN" dirty="0"/>
              <a:t>2015 </a:t>
            </a:r>
            <a:r>
              <a:rPr lang="zh-CN" altLang="en-US" dirty="0"/>
              <a:t>年颁布施行的</a:t>
            </a:r>
            <a:r>
              <a:rPr lang="en-US" altLang="zh-CN" dirty="0"/>
              <a:t>《</a:t>
            </a:r>
            <a:r>
              <a:rPr lang="zh-CN" altLang="en-US" dirty="0"/>
              <a:t>国家安全法</a:t>
            </a:r>
            <a:r>
              <a:rPr lang="en-US" altLang="zh-CN" dirty="0"/>
              <a:t>》</a:t>
            </a:r>
            <a:r>
              <a:rPr lang="zh-CN" altLang="en-US" dirty="0"/>
              <a:t>贯彻了总体国家安全观战略思想的要求，第二条明确规定</a:t>
            </a:r>
            <a:r>
              <a:rPr lang="en-US" altLang="zh-CN" dirty="0"/>
              <a:t>:“</a:t>
            </a:r>
            <a:r>
              <a:rPr lang="zh-CN" altLang="en-US" dirty="0"/>
              <a:t>国家安全是指国家政权、主权、统一和领土完整 、人民福祉、经济社会可持续发展和国家其他重大利益相对处于没有危险和不受内外威胁的状态，以及保障持续安全状态的能力。”国家安全的内涵得到扩展，不仅仅包括国家生存问题，还包括国家发展问题。</a:t>
            </a:r>
          </a:p>
          <a:p>
            <a:endParaRPr lang="zh-CN" altLang="en-US" dirty="0"/>
          </a:p>
          <a:p>
            <a:r>
              <a:rPr lang="en-US" altLang="zh-CN" dirty="0"/>
              <a:t>(</a:t>
            </a:r>
            <a:r>
              <a:rPr lang="zh-CN" altLang="en-US" dirty="0"/>
              <a:t>二</a:t>
            </a:r>
            <a:r>
              <a:rPr lang="en-US" altLang="zh-CN" dirty="0"/>
              <a:t>)《</a:t>
            </a:r>
            <a:r>
              <a:rPr lang="zh-CN" altLang="en-US" dirty="0"/>
              <a:t>保守国家秘密法</a:t>
            </a:r>
            <a:r>
              <a:rPr lang="en-US" altLang="zh-CN" dirty="0"/>
              <a:t>》</a:t>
            </a:r>
            <a:r>
              <a:rPr lang="zh-CN" altLang="en-US" dirty="0"/>
              <a:t>关于国家安全和利益界定的法律规范</a:t>
            </a:r>
          </a:p>
          <a:p>
            <a:endParaRPr lang="zh-CN" altLang="en-US" dirty="0"/>
          </a:p>
          <a:p>
            <a:r>
              <a:rPr lang="zh-CN" altLang="en-US" dirty="0"/>
              <a:t>在</a:t>
            </a:r>
            <a:r>
              <a:rPr lang="en-US" altLang="zh-CN" dirty="0"/>
              <a:t>《</a:t>
            </a:r>
            <a:r>
              <a:rPr lang="zh-CN" altLang="en-US" dirty="0"/>
              <a:t>保守国家秘密法</a:t>
            </a:r>
            <a:r>
              <a:rPr lang="en-US" altLang="zh-CN" dirty="0"/>
              <a:t>》</a:t>
            </a:r>
            <a:r>
              <a:rPr lang="zh-CN" altLang="en-US" dirty="0"/>
              <a:t>范畴中，我国的国家安全和利益应该如何界定，</a:t>
            </a:r>
          </a:p>
          <a:p>
            <a:endParaRPr lang="zh-CN" altLang="en-US" dirty="0"/>
          </a:p>
          <a:p>
            <a:endParaRPr lang="en-US" altLang="zh-CN" dirty="0"/>
          </a:p>
          <a:p>
            <a:r>
              <a:rPr lang="zh-CN" altLang="en-US" dirty="0"/>
              <a:t>一般认为可以从</a:t>
            </a:r>
            <a:r>
              <a:rPr lang="en-US" altLang="zh-CN" dirty="0"/>
              <a:t>《</a:t>
            </a:r>
            <a:r>
              <a:rPr lang="zh-CN" altLang="en-US" dirty="0"/>
              <a:t>保守国家秘密法</a:t>
            </a:r>
            <a:r>
              <a:rPr lang="en-US" altLang="zh-CN" dirty="0"/>
              <a:t>》</a:t>
            </a:r>
            <a:r>
              <a:rPr lang="zh-CN" altLang="en-US" dirty="0"/>
              <a:t>关于国家秘密基本范围的规定上去理解。</a:t>
            </a:r>
            <a:r>
              <a:rPr lang="en-US" altLang="zh-CN" dirty="0"/>
              <a:t>《</a:t>
            </a:r>
            <a:r>
              <a:rPr lang="zh-CN" altLang="en-US" dirty="0"/>
              <a:t>宝硕国家秘密法</a:t>
            </a:r>
            <a:r>
              <a:rPr lang="en-US" altLang="zh-CN" dirty="0"/>
              <a:t>》 </a:t>
            </a:r>
            <a:r>
              <a:rPr lang="zh-CN" altLang="en-US" dirty="0"/>
              <a:t>第九条规定了国家秘密基本范围，这可以作为对我国国家安全和利益的一种描述。此外，该条还规定了国家秘密包括“经保密行政管理部门确定的其他秘密事项</a:t>
            </a:r>
            <a:r>
              <a:rPr lang="en-US" altLang="zh-CN" dirty="0"/>
              <a:t>"</a:t>
            </a:r>
            <a:r>
              <a:rPr lang="zh-CN" altLang="en-US" dirty="0"/>
              <a:t>。 此条文与</a:t>
            </a:r>
            <a:r>
              <a:rPr lang="en-US" altLang="zh-CN" dirty="0"/>
              <a:t>1988</a:t>
            </a:r>
            <a:r>
              <a:rPr lang="zh-CN" altLang="en-US" dirty="0"/>
              <a:t>年</a:t>
            </a:r>
            <a:r>
              <a:rPr lang="en-US" altLang="zh-CN" dirty="0"/>
              <a:t>《</a:t>
            </a:r>
            <a:r>
              <a:rPr lang="zh-CN" altLang="en-US" dirty="0"/>
              <a:t>保守国家秘密法</a:t>
            </a:r>
            <a:r>
              <a:rPr lang="en-US" altLang="zh-CN" dirty="0"/>
              <a:t>》</a:t>
            </a:r>
            <a:r>
              <a:rPr lang="zh-CN" altLang="en-US" dirty="0"/>
              <a:t>相关规定内容基本一致。参与</a:t>
            </a:r>
            <a:r>
              <a:rPr lang="en-US" altLang="zh-CN" dirty="0"/>
              <a:t>1988</a:t>
            </a:r>
            <a:r>
              <a:rPr lang="zh-CN" altLang="en-US" dirty="0"/>
              <a:t>年</a:t>
            </a:r>
            <a:r>
              <a:rPr lang="en-US" altLang="zh-CN" dirty="0"/>
              <a:t>《</a:t>
            </a:r>
            <a:r>
              <a:rPr lang="zh-CN" altLang="en-US" dirty="0"/>
              <a:t>保守国家秘密法</a:t>
            </a:r>
            <a:r>
              <a:rPr lang="en-US" altLang="zh-CN" dirty="0"/>
              <a:t>》</a:t>
            </a:r>
            <a:r>
              <a:rPr lang="zh-CN" altLang="en-US" dirty="0"/>
              <a:t>制定工作的陈立骅这样认为，</a:t>
            </a:r>
            <a:r>
              <a:rPr lang="en-US" altLang="zh-CN" dirty="0"/>
              <a:t>《</a:t>
            </a:r>
            <a:r>
              <a:rPr lang="zh-CN" altLang="en-US" dirty="0"/>
              <a:t>保守国家秘密法实施办法</a:t>
            </a:r>
            <a:r>
              <a:rPr lang="en-US" altLang="zh-CN" dirty="0"/>
              <a:t>》</a:t>
            </a:r>
            <a:r>
              <a:rPr lang="zh-CN" altLang="en-US" dirty="0"/>
              <a:t>第四条规定了八个方面的事项，足以涵盛国家安全和利益的范围，即泄露后会对政治方面、社会方面、领导人安全方面、专项安全保卫工作、保密工作本身、国家经济科技、国家机关依法行使职权等造成危害的。为准确确定国家安全和利益，国家保密局于</a:t>
            </a:r>
            <a:r>
              <a:rPr lang="en-US" altLang="zh-CN" dirty="0"/>
              <a:t>1994</a:t>
            </a:r>
            <a:r>
              <a:rPr lang="zh-CN" altLang="en-US" dirty="0"/>
              <a:t>年</a:t>
            </a:r>
            <a:r>
              <a:rPr lang="en-US" altLang="zh-CN" dirty="0"/>
              <a:t>7</a:t>
            </a:r>
            <a:r>
              <a:rPr lang="zh-CN" altLang="en-US" dirty="0"/>
              <a:t>月下发了</a:t>
            </a:r>
            <a:r>
              <a:rPr lang="en-US" altLang="zh-CN" dirty="0"/>
              <a:t>《</a:t>
            </a:r>
            <a:r>
              <a:rPr lang="zh-CN" altLang="en-US" dirty="0"/>
              <a:t>关系国家安全和利益的定义群</a:t>
            </a:r>
            <a:r>
              <a:rPr lang="en-US" altLang="zh-CN" dirty="0"/>
              <a:t>》</a:t>
            </a:r>
            <a:r>
              <a:rPr lang="zh-CN" altLang="en-US" dirty="0"/>
              <a:t>，将“定义群”作为制定或者调整保密事项范围的依据，并明确规定凡符合</a:t>
            </a:r>
            <a:r>
              <a:rPr lang="en-US" altLang="zh-CN" dirty="0"/>
              <a:t>《</a:t>
            </a:r>
            <a:r>
              <a:rPr lang="zh-CN" altLang="en-US" dirty="0"/>
              <a:t>保守国家秘密法</a:t>
            </a:r>
            <a:r>
              <a:rPr lang="en-US" altLang="zh-CN" dirty="0"/>
              <a:t>》</a:t>
            </a:r>
            <a:r>
              <a:rPr lang="zh-CN" altLang="en-US" dirty="0"/>
              <a:t>第二条规定，一旦泄露会造成“定义群”中</a:t>
            </a:r>
            <a:r>
              <a:rPr lang="en-US" altLang="zh-CN" dirty="0"/>
              <a:t>40</a:t>
            </a:r>
            <a:r>
              <a:rPr lang="zh-CN" altLang="en-US" dirty="0"/>
              <a:t>个小类别后果之一的都应当列入保密事项范围。</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74</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一</a:t>
            </a:r>
            <a:r>
              <a:rPr lang="en-US" altLang="zh-CN" dirty="0"/>
              <a:t>)</a:t>
            </a:r>
            <a:r>
              <a:rPr lang="zh-CN" altLang="en-US" dirty="0"/>
              <a:t>应当对作为国家秘密本质属性的国家利益作出适当限制</a:t>
            </a:r>
          </a:p>
          <a:p>
            <a:endParaRPr lang="zh-CN" altLang="en-US" dirty="0"/>
          </a:p>
          <a:p>
            <a:r>
              <a:rPr lang="zh-CN" altLang="en-US" dirty="0"/>
              <a:t>国家利益的界定难以把握，国家利益的尺度不易权衡，在国家利益的确定上往往面临着诸多的两难选择。美国政治学家杰里尔</a:t>
            </a:r>
            <a:r>
              <a:rPr lang="en-US" altLang="zh-CN" dirty="0"/>
              <a:t>A.</a:t>
            </a:r>
            <a:r>
              <a:rPr lang="zh-CN" altLang="en-US" dirty="0"/>
              <a:t>罗塞蒂指出</a:t>
            </a:r>
            <a:r>
              <a:rPr lang="en-US" altLang="zh-CN" dirty="0"/>
              <a:t>:“</a:t>
            </a:r>
            <a:r>
              <a:rPr lang="zh-CN" altLang="en-US" dirty="0"/>
              <a:t>国家利益显然是一个主观的概念，不同的人对国家利益有不同的界定。”美国政治学家西奥多</a:t>
            </a:r>
            <a:r>
              <a:rPr lang="en-US" altLang="zh-CN" dirty="0"/>
              <a:t>A.</a:t>
            </a:r>
            <a:r>
              <a:rPr lang="zh-CN" altLang="en-US" dirty="0"/>
              <a:t>哥伦比斯和杰姆斯</a:t>
            </a:r>
            <a:r>
              <a:rPr lang="en-US" altLang="zh-CN" dirty="0"/>
              <a:t>H</a:t>
            </a:r>
            <a:r>
              <a:rPr lang="zh-CN" altLang="en-US" dirty="0"/>
              <a:t>沃尔夫也指出</a:t>
            </a:r>
            <a:r>
              <a:rPr lang="en-US" altLang="zh-CN" dirty="0"/>
              <a:t>:“</a:t>
            </a:r>
            <a:r>
              <a:rPr lang="zh-CN" altLang="en-US" dirty="0"/>
              <a:t>国家利益的确定是各种不同的主观观念及其偏爱之间相互斗争所产生的政治结果。”阎学通提出，中国的国家利益包括国际经济利益、安全利益、政治利益和文化利益。由此可见，国家利益的概念是异常复杂的。此外，国家利益不仅有层次之分，还有轻重之别。在很多情况下，国家利益之间有可能存在矛盾，甚至在某些特殊情况下可能还要牺牲不重要的国家利益来保障国家安全。对此而言，不难看出“国家安全”这一概念则具有较大的客观性，而且换个角度来理解，国家安全本身就是最大的国家利益。较之含义十分模糊和混乱的“国家利益”的概念，“国家安全”则具体和稳定得多了。</a:t>
            </a:r>
          </a:p>
          <a:p>
            <a:endParaRPr lang="zh-CN" altLang="en-US" dirty="0"/>
          </a:p>
          <a:p>
            <a:r>
              <a:rPr lang="zh-CN" altLang="en-US" dirty="0"/>
              <a:t>一味地将关系国家利益作为国家秘密的衡量标准，就是将国家秘密拖进了泥泞的沼泽，非但不能轻装前行，反而将应该受到保护的国家秘密置于危险境地。以本书绪论中提到的案例为例，胡士泰等人非法获取的材料涉及我国钢铁企业有关生产信息，无疑关系我国经济利益。有学者就以相关企业大多属于国有企业或者国有控股企业，其生产利益当然涉及国家利益为由，主张将有关信息确定为国家秘密。的确，严格按照</a:t>
            </a:r>
            <a:r>
              <a:rPr lang="en-US" altLang="zh-CN" dirty="0"/>
              <a:t>《</a:t>
            </a:r>
            <a:r>
              <a:rPr lang="zh-CN" altLang="en-US" dirty="0"/>
              <a:t>保守国家秘密法</a:t>
            </a:r>
            <a:r>
              <a:rPr lang="en-US" altLang="zh-CN" dirty="0"/>
              <a:t>》</a:t>
            </a:r>
            <a:r>
              <a:rPr lang="zh-CN" altLang="en-US" dirty="0"/>
              <a:t>中关于国家秘密的概念，如果相关信息关系国家利益，可以履行法定定密程序将其确定为国家秘密</a:t>
            </a:r>
            <a:r>
              <a:rPr lang="en-US" altLang="zh-CN" dirty="0"/>
              <a:t>;</a:t>
            </a:r>
            <a:r>
              <a:rPr lang="zh-CN" altLang="en-US" dirty="0"/>
              <a:t>但这些信息是否确实具备国家秘密的本质属性，则需要仔细推敲斟酌。</a:t>
            </a:r>
          </a:p>
          <a:p>
            <a:endParaRPr lang="zh-CN" altLang="en-US" dirty="0"/>
          </a:p>
          <a:p>
            <a:r>
              <a:rPr lang="zh-CN" altLang="en-US" dirty="0"/>
              <a:t>有学者总结，国家利益的内容很宽泛，涉及一国经济、政治、文化、军事</a:t>
            </a:r>
            <a:r>
              <a:rPr lang="en-US" altLang="zh-CN" dirty="0"/>
              <a:t>(</a:t>
            </a:r>
            <a:r>
              <a:rPr lang="zh-CN" altLang="en-US" dirty="0"/>
              <a:t>国防</a:t>
            </a:r>
            <a:r>
              <a:rPr lang="en-US" altLang="zh-CN" dirty="0"/>
              <a:t>)</a:t>
            </a:r>
            <a:r>
              <a:rPr lang="zh-CN" altLang="en-US" dirty="0"/>
              <a:t>、外交等广泛领域；国家利益的含义较模糊，它与民族利益，执政党利益、政府利益、地方利益、部门利益，公共利益、 官员个人利益很难有清晰的界限，，国家利益的范围很难把握，它是一个具有主观性的概念。在有关事项是否关系国家利益的判断中，受到定密主体的自我利益、观念意识和认识水平的影响，在个人自由、经济发展、政治文明、信息服务，新闻自由、对外交流中的利弊得失很难准确区分。 因此，对属于国家秘密本质属性的国家利益应当作出合理的限制，并非所有的的国家利益均需要通过国家秘密的方式式来进行保护。从前文的分析可以看出，虽然各国对“国家安全”的内涵和外延的认识并不统一，但是不论存在多大差异，维护国家安全的核心是维护国家核心利益和其他重大利益安全。因此属于国家秘密本质属性的国家利益应当局限于国家核心利益和其他重大利益上。</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75</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en-US" altLang="zh-CN" dirty="0"/>
              <a:t>(</a:t>
            </a:r>
            <a:r>
              <a:rPr lang="zh-CN" altLang="en-US" dirty="0"/>
              <a:t>一</a:t>
            </a:r>
            <a:r>
              <a:rPr lang="en-US" altLang="zh-CN" dirty="0"/>
              <a:t>)</a:t>
            </a:r>
            <a:r>
              <a:rPr lang="zh-CN" altLang="en-US" dirty="0"/>
              <a:t>应当对作为国家秘密本质属性的国家利益作出适当限制</a:t>
            </a:r>
          </a:p>
          <a:p>
            <a:endParaRPr lang="zh-CN" altLang="en-US" dirty="0"/>
          </a:p>
          <a:p>
            <a:r>
              <a:rPr lang="zh-CN" altLang="en-US" dirty="0"/>
              <a:t>国家利益的界定难以把握，国家利益的尺度不易权衡，在国家利益的确定上往往面临着诸多的两难选择。美国政治学家杰里尔</a:t>
            </a:r>
            <a:r>
              <a:rPr lang="en-US" altLang="zh-CN" dirty="0"/>
              <a:t>A.</a:t>
            </a:r>
            <a:r>
              <a:rPr lang="zh-CN" altLang="en-US" dirty="0"/>
              <a:t>罗塞蒂指出</a:t>
            </a:r>
            <a:r>
              <a:rPr lang="en-US" altLang="zh-CN" dirty="0"/>
              <a:t>:“</a:t>
            </a:r>
            <a:r>
              <a:rPr lang="zh-CN" altLang="en-US" dirty="0"/>
              <a:t>国家利益显然是一个主观的概念，不同的人对国家利益有不同的界定。”美国政治学家西奥多</a:t>
            </a:r>
            <a:r>
              <a:rPr lang="en-US" altLang="zh-CN" dirty="0"/>
              <a:t>A.</a:t>
            </a:r>
            <a:r>
              <a:rPr lang="zh-CN" altLang="en-US" dirty="0"/>
              <a:t>哥伦比斯和杰姆斯</a:t>
            </a:r>
            <a:r>
              <a:rPr lang="en-US" altLang="zh-CN" dirty="0"/>
              <a:t>H</a:t>
            </a:r>
            <a:r>
              <a:rPr lang="zh-CN" altLang="en-US" dirty="0"/>
              <a:t>沃尔夫也指出</a:t>
            </a:r>
            <a:r>
              <a:rPr lang="en-US" altLang="zh-CN" dirty="0"/>
              <a:t>:“</a:t>
            </a:r>
            <a:r>
              <a:rPr lang="zh-CN" altLang="en-US" dirty="0"/>
              <a:t>国家利益的确定是各种不同的主观观念及其偏爱之间相互斗争所产生的政治结果。”阎学通提出，中国的国家利益包括国际经济利益、安全利益、政治利益和文化利益。由此可见，国家利益的概念是异常复杂的。此外，国家利益不仅有层次之分，还有轻重之别。在很多情况下，国家利益之间有可能存在矛盾，甚至在某些特殊情况下可能还要牺牲不重要的国家利益来保障国家安全。对此而言，不难看出“国家安全”这一概念则具有较大的客观性，而且换个角度来理解，国家安全本身就是最大的国家利益。较之含义十分模糊和混乱的“国家利益”的概念，“国家安全”则具体和稳定得多了。</a:t>
            </a:r>
          </a:p>
          <a:p>
            <a:endParaRPr lang="zh-CN" altLang="en-US" dirty="0"/>
          </a:p>
          <a:p>
            <a:r>
              <a:rPr lang="zh-CN" altLang="en-US" dirty="0"/>
              <a:t>一味地将关系国家利益作为国家秘密的衡量标准，就是将国家秘密拖进了泥泞的沼泽，非但不能轻装前行，反而将应该受到保护的国家秘密置于危险境地。以本书绪论中提到的案例为例，胡士泰等人非法获取的材料涉及我国钢铁企业有关生产信息，无疑关系我国经济利益。有学者就以相关企业大多属于国有企业或者国有控股企业，其生产利益当然涉及国家利益为由，主张将有关信息确定为国家秘密。的确，严格按照</a:t>
            </a:r>
            <a:r>
              <a:rPr lang="en-US" altLang="zh-CN" dirty="0"/>
              <a:t>《</a:t>
            </a:r>
            <a:r>
              <a:rPr lang="zh-CN" altLang="en-US" dirty="0"/>
              <a:t>保守国家秘密法</a:t>
            </a:r>
            <a:r>
              <a:rPr lang="en-US" altLang="zh-CN" dirty="0"/>
              <a:t>》</a:t>
            </a:r>
            <a:r>
              <a:rPr lang="zh-CN" altLang="en-US" dirty="0"/>
              <a:t>中关于国家秘密的概念，如果相关信息关系国家利益，可以履行法定定密程序将其确定为国家秘密</a:t>
            </a:r>
            <a:r>
              <a:rPr lang="en-US" altLang="zh-CN" dirty="0"/>
              <a:t>;</a:t>
            </a:r>
            <a:r>
              <a:rPr lang="zh-CN" altLang="en-US" dirty="0"/>
              <a:t>但这些信息是否确实具备国家秘密的本质属性，则需要仔细推敲斟酌。</a:t>
            </a:r>
          </a:p>
          <a:p>
            <a:endParaRPr lang="zh-CN" altLang="en-US" dirty="0"/>
          </a:p>
          <a:p>
            <a:r>
              <a:rPr lang="zh-CN" altLang="en-US" dirty="0"/>
              <a:t>有学者总结，国家利益的内容很宽泛，涉及一国经济、政治、文化、军事</a:t>
            </a:r>
            <a:r>
              <a:rPr lang="en-US" altLang="zh-CN" dirty="0"/>
              <a:t>(</a:t>
            </a:r>
            <a:r>
              <a:rPr lang="zh-CN" altLang="en-US" dirty="0"/>
              <a:t>国防</a:t>
            </a:r>
            <a:r>
              <a:rPr lang="en-US" altLang="zh-CN" dirty="0"/>
              <a:t>)</a:t>
            </a:r>
            <a:r>
              <a:rPr lang="zh-CN" altLang="en-US" dirty="0"/>
              <a:t>、外交等广泛领域；国家利益的含义较模糊，它与民族利益，执政党利益、政府利益、地方利益、部门利益，公共利益、 官员个人利益很难有清晰的界限，，国家利益的范围很难把握，它是一个具有主观性的概念。在有关事项是否关系国家利益的判断中，受到定密主体的自我利益、观念意识和认识水平的影响，在个人自由、经济发展、政治文明、信息服务，新闻自由、对外交流中的利弊得失很难准确区分。 因此，对属于国家秘密本质属性的国家利益应当作出合理的限制，并非所有的的国家利益均需要通过国家秘密的方式式来进行保护。从前文的分析可以看出，虽然各国对“国家安全”的内涵和外延的认识并不统一，但是不论存在多大差异，维护国家安全的核心是维护国家核心利益和其他重大利益安全。因此属于国家秘密本质属性的国家利益应当局限于国家核心利益和其他重大利益上。</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76</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一</a:t>
            </a:r>
            <a:r>
              <a:rPr lang="en-US" altLang="zh-CN" dirty="0"/>
              <a:t>)</a:t>
            </a:r>
            <a:r>
              <a:rPr lang="zh-CN" altLang="en-US" dirty="0"/>
              <a:t>应当对作为国家秘密本质属性的国家利益作出适当限制</a:t>
            </a:r>
          </a:p>
          <a:p>
            <a:endParaRPr lang="zh-CN" altLang="en-US" dirty="0"/>
          </a:p>
          <a:p>
            <a:r>
              <a:rPr lang="zh-CN" altLang="en-US" dirty="0"/>
              <a:t>国家利益的界定难以把握，国家利益的尺度不易权衡，在国家利益的确定上往往面临着诸多的两难选择。美国政治学家杰里尔</a:t>
            </a:r>
            <a:r>
              <a:rPr lang="en-US" altLang="zh-CN" dirty="0"/>
              <a:t>A.</a:t>
            </a:r>
            <a:r>
              <a:rPr lang="zh-CN" altLang="en-US" dirty="0"/>
              <a:t>罗塞蒂指出</a:t>
            </a:r>
            <a:r>
              <a:rPr lang="en-US" altLang="zh-CN" dirty="0"/>
              <a:t>:“</a:t>
            </a:r>
            <a:r>
              <a:rPr lang="zh-CN" altLang="en-US" dirty="0"/>
              <a:t>国家利益显然是一个主观的概念，不同的人对国家利益有不同的界定。”美国政治学家西奥多</a:t>
            </a:r>
            <a:r>
              <a:rPr lang="en-US" altLang="zh-CN" dirty="0"/>
              <a:t>A.</a:t>
            </a:r>
            <a:r>
              <a:rPr lang="zh-CN" altLang="en-US" dirty="0"/>
              <a:t>哥伦比斯和杰姆斯</a:t>
            </a:r>
            <a:r>
              <a:rPr lang="en-US" altLang="zh-CN" dirty="0"/>
              <a:t>H</a:t>
            </a:r>
            <a:r>
              <a:rPr lang="zh-CN" altLang="en-US" dirty="0"/>
              <a:t>沃尔夫也指出</a:t>
            </a:r>
            <a:r>
              <a:rPr lang="en-US" altLang="zh-CN" dirty="0"/>
              <a:t>:“</a:t>
            </a:r>
            <a:r>
              <a:rPr lang="zh-CN" altLang="en-US" dirty="0"/>
              <a:t>国家利益的确定是各种不同的主观观念及其偏爱之间相互斗争所产生的政治结果。”阎学通提出，中国的国家利益包括国际经济利益、安全利益、政治利益和文化利益。由此可见，国家利益的概念是异常复杂的。此外，国家利益不仅有层次之分，还有轻重之别。在很多情况下，国家利益之间有可能存在矛盾，甚至在某些特殊情况下可能还要牺牲不重要的国家利益来保障国家安全。对此而言，不难看出“国家安全”这一概念则具有较大的客观性，而且换个角度来理解，国家安全本身就是最大的国家利益。较之含义十分模糊和混乱的“国家利益”的概念，“国家安全”则具体和稳定得多了。</a:t>
            </a:r>
          </a:p>
          <a:p>
            <a:endParaRPr lang="zh-CN" altLang="en-US" dirty="0"/>
          </a:p>
          <a:p>
            <a:r>
              <a:rPr lang="zh-CN" altLang="en-US" dirty="0"/>
              <a:t>一味地将关系国家利益作为国家秘密的衡量标准，就是将国家秘密拖进了泥泞的沼泽，非但不能轻装前行，反而将应该受到保护的国家秘密置于危险境地。以本书绪论中提到的案例为例，胡士泰等人非法获取的材料涉及我国钢铁企业有关生产信息，无疑关系我国经济利益。有学者就以相关企业大多属于国有企业或者国有控股企业，其生产利益当然涉及国家利益为由，主张将有关信息确定为国家秘密。的确，严格按照</a:t>
            </a:r>
            <a:r>
              <a:rPr lang="en-US" altLang="zh-CN" dirty="0"/>
              <a:t>《</a:t>
            </a:r>
            <a:r>
              <a:rPr lang="zh-CN" altLang="en-US" dirty="0"/>
              <a:t>保守国家秘密法</a:t>
            </a:r>
            <a:r>
              <a:rPr lang="en-US" altLang="zh-CN" dirty="0"/>
              <a:t>》</a:t>
            </a:r>
            <a:r>
              <a:rPr lang="zh-CN" altLang="en-US" dirty="0"/>
              <a:t>中关于国家秘密的概念，如果相关信息关系国家利益，可以履行法定定密程序将其确定为国家秘密</a:t>
            </a:r>
            <a:r>
              <a:rPr lang="en-US" altLang="zh-CN" dirty="0"/>
              <a:t>;</a:t>
            </a:r>
            <a:r>
              <a:rPr lang="zh-CN" altLang="en-US" dirty="0"/>
              <a:t>但这些信息是否确实具备国家秘密的本质属性，则需要仔细推敲斟酌。</a:t>
            </a:r>
          </a:p>
          <a:p>
            <a:endParaRPr lang="zh-CN" altLang="en-US" dirty="0"/>
          </a:p>
          <a:p>
            <a:r>
              <a:rPr lang="zh-CN" altLang="en-US" dirty="0"/>
              <a:t>有学者总结，国家利益的内容很宽泛，涉及一国经济、政治、文化、军事</a:t>
            </a:r>
            <a:r>
              <a:rPr lang="en-US" altLang="zh-CN" dirty="0"/>
              <a:t>(</a:t>
            </a:r>
            <a:r>
              <a:rPr lang="zh-CN" altLang="en-US" dirty="0"/>
              <a:t>国防</a:t>
            </a:r>
            <a:r>
              <a:rPr lang="en-US" altLang="zh-CN" dirty="0"/>
              <a:t>)</a:t>
            </a:r>
            <a:r>
              <a:rPr lang="zh-CN" altLang="en-US" dirty="0"/>
              <a:t>、外交等广泛领域；国家利益的含义较模糊，它与民族利益，执政党利益、政府利益、地方利益、部门利益，公共利益、 官员个人利益很难有清晰的界限，，国家利益的范围很难把握，它是一个具有主观性的概念。在有关事项是否关系国家利益的判断中，受到定密主体的自我利益、观念意识和认识水平的影响，在个人自由、经济发展、政治文明、信息服务，新闻自由、对外交流中的利弊得失很难准确区分。 因此，对属于国家秘密本质属性的国家利益应当作出合理的限制，并非所有的的国家利益均需要通过国家秘密的方式式来进行保护。从前文的分析可以看出，虽然各国对“国家安全”的内涵和外延的认识并不统一，但是不论存在多大差异，维护国家安全的核心是维护国家核心利益和其他重大利益安全。因此属于国家秘密本质属性的国家利益应当局限于国家核心利益和其他重大利益上。</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77</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一</a:t>
            </a:r>
            <a:r>
              <a:rPr lang="en-US" altLang="zh-CN" dirty="0"/>
              <a:t>)</a:t>
            </a:r>
            <a:r>
              <a:rPr lang="zh-CN" altLang="en-US" dirty="0"/>
              <a:t>应当对作为国家秘密本质属性的国家利益作出适当限制</a:t>
            </a:r>
          </a:p>
          <a:p>
            <a:endParaRPr lang="zh-CN" altLang="en-US" dirty="0"/>
          </a:p>
          <a:p>
            <a:r>
              <a:rPr lang="zh-CN" altLang="en-US" dirty="0"/>
              <a:t>国家利益的界定难以把握，国家利益的尺度不易权衡，在国家利益的确定上往往面临着诸多的两难选择。美国政治学家杰里尔</a:t>
            </a:r>
            <a:r>
              <a:rPr lang="en-US" altLang="zh-CN" dirty="0"/>
              <a:t>A.</a:t>
            </a:r>
            <a:r>
              <a:rPr lang="zh-CN" altLang="en-US" dirty="0"/>
              <a:t>罗塞蒂指出</a:t>
            </a:r>
            <a:r>
              <a:rPr lang="en-US" altLang="zh-CN" dirty="0"/>
              <a:t>:“</a:t>
            </a:r>
            <a:r>
              <a:rPr lang="zh-CN" altLang="en-US" dirty="0"/>
              <a:t>国家利益显然是一个主观的概念，不同的人对国家利益有不同的界定。”美国政治学家西奥多</a:t>
            </a:r>
            <a:r>
              <a:rPr lang="en-US" altLang="zh-CN" dirty="0"/>
              <a:t>A.</a:t>
            </a:r>
            <a:r>
              <a:rPr lang="zh-CN" altLang="en-US" dirty="0"/>
              <a:t>哥伦比斯和杰姆斯</a:t>
            </a:r>
            <a:r>
              <a:rPr lang="en-US" altLang="zh-CN" dirty="0"/>
              <a:t>H</a:t>
            </a:r>
            <a:r>
              <a:rPr lang="zh-CN" altLang="en-US" dirty="0"/>
              <a:t>沃尔夫也指出</a:t>
            </a:r>
            <a:r>
              <a:rPr lang="en-US" altLang="zh-CN" dirty="0"/>
              <a:t>:“</a:t>
            </a:r>
            <a:r>
              <a:rPr lang="zh-CN" altLang="en-US" dirty="0"/>
              <a:t>国家利益的确定是各种不同的主观观念及其偏爱之间相互斗争所产生的政治结果。”阎学通提出，中国的国家利益包括国际经济利益、安全利益、政治利益和文化利益。由此可见，国家利益的概念是异常复杂的。此外，国家利益不仅有层次之分，还有轻重之别。在很多情况下，国家利益之间有可能存在矛盾，甚至在某些特殊情况下可能还要牺牲不重要的国家利益来保障国家安全。对此而言，不难看出“国家安全”这一概念则具有较大的客观性，而且换个角度来理解，国家安全本身就是最大的国家利益。较之含义十分模糊和混乱的“国家利益”的概念，“国家安全”则具体和稳定得多了。</a:t>
            </a:r>
          </a:p>
          <a:p>
            <a:endParaRPr lang="zh-CN" altLang="en-US" dirty="0"/>
          </a:p>
          <a:p>
            <a:r>
              <a:rPr lang="zh-CN" altLang="en-US" dirty="0"/>
              <a:t>一味地将关系国家利益作为国家秘密的衡量标准，就是将国家秘密拖进了泥泞的沼泽，非但不能轻装前行，反而将应该受到保护的国家秘密置于危险境地。以本书绪论中提到的案例为例，胡士泰等人非法获取的材料涉及我国钢铁企业有关生产信息，无疑关系我国经济利益。有学者就以相关企业大多属于国有企业或者国有控股企业，其生产利益当然涉及国家利益为由，主张将有关信息确定为国家秘密。的确，严格按照</a:t>
            </a:r>
            <a:r>
              <a:rPr lang="en-US" altLang="zh-CN" dirty="0"/>
              <a:t>《</a:t>
            </a:r>
            <a:r>
              <a:rPr lang="zh-CN" altLang="en-US" dirty="0"/>
              <a:t>保守国家秘密法</a:t>
            </a:r>
            <a:r>
              <a:rPr lang="en-US" altLang="zh-CN" dirty="0"/>
              <a:t>》</a:t>
            </a:r>
            <a:r>
              <a:rPr lang="zh-CN" altLang="en-US" dirty="0"/>
              <a:t>中关于国家秘密的概念，如果相关信息关系国家利益，可以履行法定定密程序将其确定为国家秘密</a:t>
            </a:r>
            <a:r>
              <a:rPr lang="en-US" altLang="zh-CN" dirty="0"/>
              <a:t>;</a:t>
            </a:r>
            <a:r>
              <a:rPr lang="zh-CN" altLang="en-US" dirty="0"/>
              <a:t>但这些信息是否确实具备国家秘密的本质属性，则需要仔细推敲斟酌。</a:t>
            </a:r>
          </a:p>
          <a:p>
            <a:endParaRPr lang="zh-CN" altLang="en-US" dirty="0"/>
          </a:p>
          <a:p>
            <a:r>
              <a:rPr lang="zh-CN" altLang="en-US" dirty="0"/>
              <a:t>有学者总结，国家利益的内容很宽泛，涉及一国经济、政治、文化、军事</a:t>
            </a:r>
            <a:r>
              <a:rPr lang="en-US" altLang="zh-CN" dirty="0"/>
              <a:t>(</a:t>
            </a:r>
            <a:r>
              <a:rPr lang="zh-CN" altLang="en-US" dirty="0"/>
              <a:t>国防</a:t>
            </a:r>
            <a:r>
              <a:rPr lang="en-US" altLang="zh-CN" dirty="0"/>
              <a:t>)</a:t>
            </a:r>
            <a:r>
              <a:rPr lang="zh-CN" altLang="en-US" dirty="0"/>
              <a:t>、外交等广泛领域；国家利益的含义较模糊，它与民族利益，执政党利益、政府利益、地方利益、部门利益，公共利益、 官员个人利益很难有清晰的界限，，国家利益的范围很难把握，它是一个具有主观性的概念。在有关事项是否关系国家利益的判断中，受到定密主体的自我利益、观念意识和认识水平的影响，在个人自由、经济发展、政治文明、信息服务，新闻自由、对外交流中的利弊得失很难准确区分。 因此，对属于国家秘密本质属性的国家利益应当作出合理的限制，并非所有的的国家利益均需要通过国家秘密的方式式来进行保护。从前文的分析可以看出，虽然各国对“国家安全”的内涵和外延的认识并不统一，但是不论存在多大差异，维护国家安全的核心是维护国家核心利益和其他重大利益安全。因此属于国家秘密本质属性的国家利益应当局限于国家核心利益和其他重大利益上。</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78</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一</a:t>
            </a:r>
            <a:r>
              <a:rPr lang="en-US" altLang="zh-CN" dirty="0"/>
              <a:t>)</a:t>
            </a:r>
            <a:r>
              <a:rPr lang="zh-CN" altLang="en-US" dirty="0"/>
              <a:t>应当对作为国家秘密本质属性的国家利益作出适当限制</a:t>
            </a:r>
          </a:p>
          <a:p>
            <a:endParaRPr lang="zh-CN" altLang="en-US" dirty="0"/>
          </a:p>
          <a:p>
            <a:r>
              <a:rPr lang="zh-CN" altLang="en-US" dirty="0"/>
              <a:t>国家利益的界定难以把握，国家利益的尺度不易权衡，在国家利益的确定上往往面临着诸多的两难选择。美国政治学家杰里尔</a:t>
            </a:r>
            <a:r>
              <a:rPr lang="en-US" altLang="zh-CN" dirty="0"/>
              <a:t>A.</a:t>
            </a:r>
            <a:r>
              <a:rPr lang="zh-CN" altLang="en-US" dirty="0"/>
              <a:t>罗塞蒂指出</a:t>
            </a:r>
            <a:r>
              <a:rPr lang="en-US" altLang="zh-CN" dirty="0"/>
              <a:t>:“</a:t>
            </a:r>
            <a:r>
              <a:rPr lang="zh-CN" altLang="en-US" dirty="0"/>
              <a:t>国家利益显然是一个主观的概念，不同的人对国家利益有不同的界定。”美国政治学家西奥多</a:t>
            </a:r>
            <a:r>
              <a:rPr lang="en-US" altLang="zh-CN" dirty="0"/>
              <a:t>A.</a:t>
            </a:r>
            <a:r>
              <a:rPr lang="zh-CN" altLang="en-US" dirty="0"/>
              <a:t>哥伦比斯和杰姆斯</a:t>
            </a:r>
            <a:r>
              <a:rPr lang="en-US" altLang="zh-CN" dirty="0"/>
              <a:t>H</a:t>
            </a:r>
            <a:r>
              <a:rPr lang="zh-CN" altLang="en-US" dirty="0"/>
              <a:t>沃尔夫也指出</a:t>
            </a:r>
            <a:r>
              <a:rPr lang="en-US" altLang="zh-CN" dirty="0"/>
              <a:t>:“</a:t>
            </a:r>
            <a:r>
              <a:rPr lang="zh-CN" altLang="en-US" dirty="0"/>
              <a:t>国家利益的确定是各种不同的主观观念及其偏爱之间相互斗争所产生的政治结果。”阎学通提出，中国的国家利益包括国际经济利益、安全利益、政治利益和文化利益。由此可见，国家利益的概念是异常复杂的。此外，国家利益不仅有层次之分，还有轻重之别。在很多情况下，国家利益之间有可能存在矛盾，甚至在某些特殊情况下可能还要牺牲不重要的国家利益来保障国家安全。对此而言，不难看出“国家安全”这一概念则具有较大的客观性，而且换个角度来理解，国家安全本身就是最大的国家利益。较之含义十分模糊和混乱的“国家利益”的概念，“国家安全”则具体和稳定得多了。</a:t>
            </a:r>
          </a:p>
          <a:p>
            <a:endParaRPr lang="zh-CN" altLang="en-US" dirty="0"/>
          </a:p>
          <a:p>
            <a:r>
              <a:rPr lang="zh-CN" altLang="en-US" dirty="0"/>
              <a:t>一味地将关系国家利益作为国家秘密的衡量标准，就是将国家秘密拖进了泥泞的沼泽，非但不能轻装前行，反而将应该受到保护的国家秘密置于危险境地。以本书绪论中提到的案例为例，胡士泰等人非法获取的材料涉及我国钢铁企业有关生产信息，无疑关系我国经济利益。有学者就以相关企业大多属于国有企业或者国有控股企业，其生产利益当然涉及国家利益为由，主张将有关信息确定为国家秘密。的确，严格按照</a:t>
            </a:r>
            <a:r>
              <a:rPr lang="en-US" altLang="zh-CN" dirty="0"/>
              <a:t>《</a:t>
            </a:r>
            <a:r>
              <a:rPr lang="zh-CN" altLang="en-US" dirty="0"/>
              <a:t>保守国家秘密法</a:t>
            </a:r>
            <a:r>
              <a:rPr lang="en-US" altLang="zh-CN" dirty="0"/>
              <a:t>》</a:t>
            </a:r>
            <a:r>
              <a:rPr lang="zh-CN" altLang="en-US" dirty="0"/>
              <a:t>中关于国家秘密的概念，如果相关信息关系国家利益，可以履行法定定密程序将其确定为国家秘密</a:t>
            </a:r>
            <a:r>
              <a:rPr lang="en-US" altLang="zh-CN" dirty="0"/>
              <a:t>;</a:t>
            </a:r>
            <a:r>
              <a:rPr lang="zh-CN" altLang="en-US" dirty="0"/>
              <a:t>但这些信息是否确实具备国家秘密的本质属性，则需要仔细推敲斟酌。</a:t>
            </a:r>
          </a:p>
          <a:p>
            <a:endParaRPr lang="zh-CN" altLang="en-US" dirty="0"/>
          </a:p>
          <a:p>
            <a:r>
              <a:rPr lang="zh-CN" altLang="en-US" dirty="0"/>
              <a:t>有学者总结，国家利益的内容很宽泛，涉及一国经济、政治、文化、军事</a:t>
            </a:r>
            <a:r>
              <a:rPr lang="en-US" altLang="zh-CN" dirty="0"/>
              <a:t>(</a:t>
            </a:r>
            <a:r>
              <a:rPr lang="zh-CN" altLang="en-US" dirty="0"/>
              <a:t>国防</a:t>
            </a:r>
            <a:r>
              <a:rPr lang="en-US" altLang="zh-CN" dirty="0"/>
              <a:t>)</a:t>
            </a:r>
            <a:r>
              <a:rPr lang="zh-CN" altLang="en-US" dirty="0"/>
              <a:t>、外交等广泛领域；国家利益的含义较模糊，它与民族利益，执政党利益、政府利益、地方利益、部门利益，公共利益、 官员个人利益很难有清晰的界限，，国家利益的范围很难把握，它是一个具有主观性的概念。在有关事项是否关系国家利益的判断中，受到定密主体的自我利益、观念意识和认识水平的影响，在个人自由、经济发展、政治文明、信息服务，新闻自由、对外交流中的利弊得失很难准确区分。 因此，对属于国家秘密本质属性的国家利益应当作出合理的限制，并非所有的的国家利益均需要通过国家秘密的方式式来进行保护。从前文的分析可以看出，虽然各国对“国家安全”的内涵和外延的认识并不统一，但是不论存在多大差异，维护国家安全的核心是维护国家核心利益和其他重大利益安全。因此属于国家秘密本质属性的国家利益应当局限于国家核心利益和其他重大利益上。</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79</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二</a:t>
            </a:r>
            <a:r>
              <a:rPr lang="en-US" altLang="zh-CN" dirty="0"/>
              <a:t>)</a:t>
            </a:r>
            <a:r>
              <a:rPr lang="zh-CN" altLang="en-US" dirty="0"/>
              <a:t>应当将某一时期的国家安全观作为国家秘密认定的唯一标准</a:t>
            </a:r>
          </a:p>
          <a:p>
            <a:r>
              <a:rPr lang="zh-CN" altLang="en-US" dirty="0"/>
              <a:t>与国家利益的概念较为模糊相对照，一个国家一定时期的国家安全观是基本固定的。立足于所处不同历史时期的国家安全观，对准确确定国家秘密的范围具有重要的指导意义。在当前中国情境下，对国家秘密的界定不应当局限在过去对于国家安全的传统认识上，而是应当顺应时代要求和国家安全形势的发展变化，在总体国家安全观战略思想的引领下思考国家秘密的应然标准。习近平总书记指出</a:t>
            </a:r>
            <a:r>
              <a:rPr lang="en-US" altLang="zh-CN" dirty="0"/>
              <a:t>:“</a:t>
            </a:r>
            <a:r>
              <a:rPr lang="zh-CN" altLang="en-US" dirty="0"/>
              <a:t>当前我国国家安全内涵和外延比历史上任何时候都要丰富，时空领域比历史上任何时候都要宽广，内外因素比历史上任何时候都要复杂，必须坚持总体国家安全观，以人民安全为宗旨，以政治安全为根本，以经济安全为基础，以军事、文化、社会安全为保障，以促进国际安全为依托，走出一条中国特色国家安全道路。”这正是我们确定国家秘密基本范围和保密事项范围的重要指导思想和基本遵循。</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80</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二</a:t>
            </a:r>
            <a:r>
              <a:rPr lang="en-US" altLang="zh-CN" dirty="0"/>
              <a:t>)</a:t>
            </a:r>
            <a:r>
              <a:rPr lang="zh-CN" altLang="en-US" dirty="0"/>
              <a:t>应当将某一时期的国家安全观作为国家秘密认定的唯一标准</a:t>
            </a:r>
          </a:p>
          <a:p>
            <a:r>
              <a:rPr lang="zh-CN" altLang="en-US" dirty="0"/>
              <a:t>与国家利益的概念较为模糊相对照，一个国家一定时期的国家安全观是基本固定的。立足于所处不同历史时期的国家安全观，对准确确定国家秘密的范围具有重要的指导意义。在当前中国情境下，对国家秘密的界定不应当局限在过去对于国家安全的传统认识上，而是应当顺应时代要求和国家安全形势的发展变化，在总体国家安全观战略思想的引领下思考国家秘密的应然标准。习近平总书记指出</a:t>
            </a:r>
            <a:r>
              <a:rPr lang="en-US" altLang="zh-CN" dirty="0"/>
              <a:t>:“</a:t>
            </a:r>
            <a:r>
              <a:rPr lang="zh-CN" altLang="en-US" dirty="0"/>
              <a:t>当前我国国家安全内涵和外延比历史上任何时候都要丰富，时空领域比历史上任何时候都要宽广，内外因素比历史上任何时候都要复杂，必须坚持总体国家安全观，以人民安全为宗旨，以政治安全为根本，以经济安全为基础，以军事、文化、社会安全为保障，以促进国际安全为依托，走出一条中国特色国家安全道路。”这正是我们确定国家秘密基本范围和保密事项范围的重要指导思想和基本遵循。</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三</a:t>
            </a:r>
            <a:r>
              <a:rPr lang="en-US" altLang="zh-CN" dirty="0"/>
              <a:t>)</a:t>
            </a:r>
            <a:r>
              <a:rPr lang="zh-CN" altLang="en-US" dirty="0"/>
              <a:t>总体国家安全观语境下的国家安全以国家核心利益安全为关键</a:t>
            </a:r>
          </a:p>
          <a:p>
            <a:r>
              <a:rPr lang="zh-CN" altLang="en-US" dirty="0"/>
              <a:t>限制将关系国家利益的事项一概作为国家秘密进行保护，并不是说关系国家利益的信息都不属于国家秘密，而是要进步限定具有国家秘密属性的国家利益的范围。在总体国家安全观战略思想下，关系国家核心利益和其他重大利益的信息，如果需要通过被确定为国家秘密的方式来进行保护的话，是应当而且必须确定为国家秘密的。强调国家核心利益，是以习近平同志为核心的党中央阐释国家安全理论的一个重要基点。习近平总书记指出</a:t>
            </a:r>
            <a:r>
              <a:rPr lang="en-US" altLang="zh-CN" dirty="0"/>
              <a:t>:“</a:t>
            </a:r>
            <a:r>
              <a:rPr lang="zh-CN" altLang="en-US" dirty="0"/>
              <a:t>坚持走和平发展道路，但决不能放弃我们的正当权益，决不能牺牲国家核心利益。任何外国不要指望我们会拿自己的核心利益做交易，不要指望我们会吞下损害我国主权、安全、发展利益的苦果。”国家核心利益的内涵较之国家利益的概念更加具体和明确，</a:t>
            </a:r>
            <a:r>
              <a:rPr lang="en-US" altLang="zh-CN" dirty="0"/>
              <a:t>《</a:t>
            </a:r>
            <a:r>
              <a:rPr lang="zh-CN" altLang="en-US" dirty="0"/>
              <a:t>中国的和平发展</a:t>
            </a:r>
            <a:r>
              <a:rPr lang="en-US" altLang="zh-CN" dirty="0"/>
              <a:t>》</a:t>
            </a:r>
            <a:r>
              <a:rPr lang="zh-CN" altLang="en-US" dirty="0"/>
              <a:t>白皮书首次系统地阐述了“国家核心利益”的内涵。我国的国家核心利益包括</a:t>
            </a:r>
            <a:r>
              <a:rPr lang="en-US" altLang="zh-CN" dirty="0"/>
              <a:t>:</a:t>
            </a:r>
            <a:r>
              <a:rPr lang="zh-CN" altLang="en-US" dirty="0"/>
              <a:t>国家主权，国家安全，领土完整，国家统一，中国宪法确立的国家政治制度和社会大局稳定，经济社会可持续发展的基本保障。</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82</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三</a:t>
            </a:r>
            <a:r>
              <a:rPr lang="en-US" altLang="zh-CN" dirty="0"/>
              <a:t>)</a:t>
            </a:r>
            <a:r>
              <a:rPr lang="zh-CN" altLang="en-US" dirty="0"/>
              <a:t>总体国家安全观语境下的国家安全以国家核心利益安全为关键</a:t>
            </a:r>
          </a:p>
          <a:p>
            <a:r>
              <a:rPr lang="zh-CN" altLang="en-US" dirty="0"/>
              <a:t>限制将关系国家利益的事项一概作为国家秘密进行保护，并不是说关系国家利益的信息都不属于国家秘密，而是要进步限定具有国家秘密属性的国家利益的范围。在总体国家安全观战略思想下，关系国家核心利益和其他重大利益的信息，如果需要通过被确定为国家秘密的方式来进行保护的话，是应当而且必须确定为国家秘密的。强调国家核心利益，是以习近平同志为核心的党中央阐释国家安全理论的一个重要基点。习近平总书记指出</a:t>
            </a:r>
            <a:r>
              <a:rPr lang="en-US" altLang="zh-CN" dirty="0"/>
              <a:t>:“</a:t>
            </a:r>
            <a:r>
              <a:rPr lang="zh-CN" altLang="en-US" dirty="0"/>
              <a:t>坚持走和平发展道路，但决不能放弃我们的正当权益，决不能牺牲国家核心利益。任何外国不要指望我们会拿自己的核心利益做交易，不要指望我们会吞下损害我国主权、安全、发展利益的苦果。”国家核心利益的内涵较之国家利益的概念更加具体和明确，</a:t>
            </a:r>
            <a:r>
              <a:rPr lang="en-US" altLang="zh-CN" dirty="0"/>
              <a:t>《</a:t>
            </a:r>
            <a:r>
              <a:rPr lang="zh-CN" altLang="en-US" dirty="0"/>
              <a:t>中国的和平发展</a:t>
            </a:r>
            <a:r>
              <a:rPr lang="en-US" altLang="zh-CN" dirty="0"/>
              <a:t>》</a:t>
            </a:r>
            <a:r>
              <a:rPr lang="zh-CN" altLang="en-US" dirty="0"/>
              <a:t>白皮书首次系统地阐述了“国家核心利益”的内涵。我国的国家核心利益包括</a:t>
            </a:r>
            <a:r>
              <a:rPr lang="en-US" altLang="zh-CN" dirty="0"/>
              <a:t>:</a:t>
            </a:r>
            <a:r>
              <a:rPr lang="zh-CN" altLang="en-US" dirty="0"/>
              <a:t>国家主权，国家安全，领土完整，国家统一，中国宪法确立的国家政治制度和社会大局稳定，经济社会可持续发展的基本保障。</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83</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三</a:t>
            </a:r>
            <a:r>
              <a:rPr lang="en-US" altLang="zh-CN" dirty="0"/>
              <a:t>)</a:t>
            </a:r>
            <a:r>
              <a:rPr lang="zh-CN" altLang="en-US" dirty="0"/>
              <a:t>总体国家安全观语境下的国家安全以国家核心利益安全为关键</a:t>
            </a:r>
          </a:p>
          <a:p>
            <a:r>
              <a:rPr lang="zh-CN" altLang="en-US" dirty="0"/>
              <a:t>限制将关系国家利益的事项一概作为国家秘密进行保护，并不是说关系国家利益的信息都不属于国家秘密，而是要进步限定具有国家秘密属性的国家利益的范围。在总体国家安全观战略思想下，关系国家核心利益和其他重大利益的信息，如果需要通过被确定为国家秘密的方式来进行保护的话，是应当而且必须确定为国家秘密的。强调国家核心利益，是以习近平同志为核心的党中央阐释国家安全理论的一个重要基点。习近平总书记指出</a:t>
            </a:r>
            <a:r>
              <a:rPr lang="en-US" altLang="zh-CN" dirty="0"/>
              <a:t>:“</a:t>
            </a:r>
            <a:r>
              <a:rPr lang="zh-CN" altLang="en-US" dirty="0"/>
              <a:t>坚持走和平发展道路，但决不能放弃我们的正当权益，决不能牺牲国家核心利益。任何外国不要指望我们会拿自己的核心利益做交易，不要指望我们会吞下损害我国主权、安全、发展利益的苦果。”国家核心利益的内涵较之国家利益的概念更加具体和明确，</a:t>
            </a:r>
            <a:r>
              <a:rPr lang="en-US" altLang="zh-CN" dirty="0"/>
              <a:t>《</a:t>
            </a:r>
            <a:r>
              <a:rPr lang="zh-CN" altLang="en-US" dirty="0"/>
              <a:t>中国的和平发展</a:t>
            </a:r>
            <a:r>
              <a:rPr lang="en-US" altLang="zh-CN" dirty="0"/>
              <a:t>》</a:t>
            </a:r>
            <a:r>
              <a:rPr lang="zh-CN" altLang="en-US" dirty="0"/>
              <a:t>白皮书首次系统地阐述了“国家核心利益”的内涵。我国的国家核心利益包括</a:t>
            </a:r>
            <a:r>
              <a:rPr lang="en-US" altLang="zh-CN" dirty="0"/>
              <a:t>:</a:t>
            </a:r>
            <a:r>
              <a:rPr lang="zh-CN" altLang="en-US" dirty="0"/>
              <a:t>国家主权，国家安全，领土完整，国家统一，中国宪法确立的国家政治制度和社会大局稳定，经济社会可持续发展的基本保障。</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84</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依照法定程序确定</a:t>
            </a:r>
            <a:r>
              <a:rPr lang="zh-CN" altLang="en-US" dirty="0"/>
              <a:t>，</a:t>
            </a:r>
            <a:r>
              <a:rPr lang="en-US" altLang="zh-CN" dirty="0" err="1"/>
              <a:t>是构成国家秘密的程序要素。一项关系国家安全和利益的事项</a:t>
            </a:r>
            <a:r>
              <a:rPr lang="zh-CN" altLang="en-US" dirty="0"/>
              <a:t>，</a:t>
            </a:r>
            <a:r>
              <a:rPr lang="en-US" altLang="zh-CN" dirty="0" err="1"/>
              <a:t>只有依照法定程序确定为国家秘密</a:t>
            </a:r>
            <a:r>
              <a:rPr lang="zh-CN" altLang="en-US" dirty="0"/>
              <a:t>，</a:t>
            </a:r>
            <a:r>
              <a:rPr lang="en-US" altLang="zh-CN" dirty="0" err="1"/>
              <a:t>才具有国家秘密的法律地位</a:t>
            </a:r>
            <a:r>
              <a:rPr lang="zh-CN" altLang="en-US" dirty="0"/>
              <a:t>，</a:t>
            </a:r>
            <a:r>
              <a:rPr lang="en-US" altLang="zh-CN" dirty="0" err="1"/>
              <a:t>受到法律保护。这表明</a:t>
            </a:r>
            <a:r>
              <a:rPr lang="zh-CN" altLang="en-US" dirty="0"/>
              <a:t>，</a:t>
            </a:r>
            <a:r>
              <a:rPr lang="en-US" altLang="zh-CN" dirty="0" err="1"/>
              <a:t>确定国家秘密是一种法定行为</a:t>
            </a:r>
            <a:r>
              <a:rPr lang="zh-CN" altLang="en-US" dirty="0"/>
              <a:t>，</a:t>
            </a:r>
            <a:r>
              <a:rPr lang="en-US" altLang="zh-CN" dirty="0" err="1"/>
              <a:t>必须严格依照法定程序进行</a:t>
            </a:r>
            <a:r>
              <a:rPr lang="en-US" altLang="zh-CN" dirty="0"/>
              <a:t>。“法定程序”由保密法律法规规定的定密依据、权限、方法和步骤构成。“</a:t>
            </a:r>
            <a:r>
              <a:rPr lang="en-US" altLang="zh-CN" dirty="0" err="1"/>
              <a:t>依照法定程序</a:t>
            </a:r>
            <a:r>
              <a:rPr lang="en-US" altLang="zh-CN" dirty="0"/>
              <a:t>”</a:t>
            </a:r>
            <a:r>
              <a:rPr lang="zh-CN" altLang="en-US" dirty="0"/>
              <a:t>，</a:t>
            </a:r>
            <a:r>
              <a:rPr lang="en-US" altLang="zh-CN" dirty="0" err="1"/>
              <a:t>是指根据定密权限</a:t>
            </a:r>
            <a:r>
              <a:rPr lang="zh-CN" altLang="en-US" dirty="0"/>
              <a:t>，</a:t>
            </a:r>
            <a:r>
              <a:rPr lang="en-US" altLang="zh-CN" dirty="0" err="1"/>
              <a:t>按照国家秘密及其密级具体范围的规定</a:t>
            </a:r>
            <a:r>
              <a:rPr lang="zh-CN" altLang="en-US" dirty="0"/>
              <a:t>，</a:t>
            </a:r>
            <a:r>
              <a:rPr lang="en-US" altLang="zh-CN" dirty="0" err="1"/>
              <a:t>确定国家秘密的密级、保密期限、知悉范围</a:t>
            </a:r>
            <a:r>
              <a:rPr lang="zh-CN" altLang="en-US" dirty="0"/>
              <a:t>，</a:t>
            </a:r>
            <a:r>
              <a:rPr lang="en-US" altLang="zh-CN" dirty="0" err="1"/>
              <a:t>并做出国家秘密标志</a:t>
            </a:r>
            <a:r>
              <a:rPr lang="zh-CN" altLang="en-US" dirty="0"/>
              <a:t>，</a:t>
            </a:r>
            <a:r>
              <a:rPr lang="en-US" altLang="zh-CN" dirty="0" err="1"/>
              <a:t>做到权限法定、依据法定、内容法定、标志法定</a:t>
            </a:r>
            <a:r>
              <a:rPr lang="en-US" altLang="zh-CN" dirty="0"/>
              <a:t>。</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86</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在一定时间内只限一定范围的人员知悉</a:t>
            </a:r>
            <a:r>
              <a:rPr lang="zh-CN" altLang="en-US" dirty="0"/>
              <a:t>，</a:t>
            </a:r>
            <a:r>
              <a:rPr lang="en-US" altLang="zh-CN" dirty="0" err="1"/>
              <a:t>是构成国家秘密的时空要素。它表明</a:t>
            </a:r>
            <a:r>
              <a:rPr lang="zh-CN" altLang="en-US" dirty="0"/>
              <a:t>，</a:t>
            </a:r>
            <a:r>
              <a:rPr lang="en-US" altLang="zh-CN" dirty="0" err="1"/>
              <a:t>国家秘密应当限定在一定的时间和空间范围内</a:t>
            </a:r>
            <a:r>
              <a:rPr lang="en-US" altLang="zh-CN" dirty="0"/>
              <a:t>。“</a:t>
            </a:r>
            <a:r>
              <a:rPr lang="en-US" altLang="zh-CN" dirty="0" err="1"/>
              <a:t>在一定时间内”表明国家秘密有一个从产生到解除的过程</a:t>
            </a:r>
            <a:r>
              <a:rPr lang="zh-CN" altLang="en-US" dirty="0"/>
              <a:t>，</a:t>
            </a:r>
            <a:r>
              <a:rPr lang="en-US" altLang="zh-CN" dirty="0"/>
              <a:t>不是一成不变的。机关、单位在确定国家秘密密级的同时应当确定其保密期限。“只限一定范围的人员知悉”表明国家秘密应当而且能够限定在一个可控制的范围内</a:t>
            </a:r>
            <a:r>
              <a:rPr lang="zh-CN" altLang="en-US" dirty="0"/>
              <a:t>，</a:t>
            </a:r>
            <a:r>
              <a:rPr lang="en-US" altLang="zh-CN" dirty="0" err="1"/>
              <a:t>这也是秘密之为秘密的关键所在。机关、单位在确定国家秘密密级的同时应当确定其知悉范围</a:t>
            </a:r>
            <a:r>
              <a:rPr lang="zh-CN" altLang="en-US" dirty="0"/>
              <a:t>，</a:t>
            </a:r>
            <a:r>
              <a:rPr lang="en-US" altLang="zh-CN" dirty="0" err="1"/>
              <a:t>并采取严格保密措施</a:t>
            </a:r>
            <a:r>
              <a:rPr lang="zh-CN" altLang="en-US" dirty="0"/>
              <a:t>，</a:t>
            </a:r>
            <a:r>
              <a:rPr lang="en-US" altLang="zh-CN" dirty="0" err="1"/>
              <a:t>使之不超出限定的知悉范围</a:t>
            </a:r>
            <a:r>
              <a:rPr lang="en-US" altLang="zh-CN" dirty="0"/>
              <a:t>。</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88</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91</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92</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当前，社会公众和学界对于国家秘密核定的正当性与合理性有较多批评</a:t>
            </a:r>
            <a:r>
              <a:rPr lang="en-US" altLang="zh-CN" dirty="0"/>
              <a:t>(</a:t>
            </a:r>
            <a:r>
              <a:rPr lang="zh-CN" altLang="en-US" dirty="0"/>
              <a:t>产生的争论与质疑，质疑或偏见，大多持较为反感的态度，很多时候带有几分唏嘘与滑稽，普遍存在着的困惑和迷茫），然而这些批评绝大多数是感性有余却理性不足。</a:t>
            </a:r>
          </a:p>
          <a:p>
            <a:endParaRPr lang="zh-CN" altLang="en-US" dirty="0"/>
          </a:p>
          <a:p>
            <a:r>
              <a:rPr lang="zh-CN" altLang="en-US" dirty="0"/>
              <a:t>当前对于国家秘密的确定，在一定程度上</a:t>
            </a:r>
          </a:p>
          <a:p>
            <a:r>
              <a:rPr lang="zh-CN" altLang="en-US" dirty="0"/>
              <a:t>分歧大于共识、批评大于褒扬。</a:t>
            </a:r>
          </a:p>
          <a:p>
            <a:r>
              <a:rPr lang="zh-CN" altLang="en-US" dirty="0"/>
              <a:t>对于某一事项是否属于国家秘密，</a:t>
            </a:r>
          </a:p>
          <a:p>
            <a:r>
              <a:rPr lang="zh-CN" altLang="en-US" dirty="0"/>
              <a:t>社会公众与行政机关之间、</a:t>
            </a:r>
          </a:p>
          <a:p>
            <a:r>
              <a:rPr lang="zh-CN" altLang="en-US" dirty="0"/>
              <a:t>行政机关相互之间、</a:t>
            </a:r>
          </a:p>
          <a:p>
            <a:r>
              <a:rPr lang="zh-CN" altLang="en-US" dirty="0"/>
              <a:t>行政机关与司法机关之间</a:t>
            </a:r>
          </a:p>
          <a:p>
            <a:r>
              <a:rPr lang="zh-CN" altLang="en-US" dirty="0"/>
              <a:t>的认识有所不同，甚至缺乏一些基本的共识。</a:t>
            </a:r>
            <a:endParaRPr lang="en-US" altLang="zh-CN" dirty="0"/>
          </a:p>
          <a:p>
            <a:endParaRPr lang="en-US" altLang="zh-CN" dirty="0"/>
          </a:p>
          <a:p>
            <a:r>
              <a:rPr lang="zh-CN" altLang="en-US" dirty="0"/>
              <a:t>即便刑事侦查机关，也又可能存在对国家秘密认识不清的情况。</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93</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Broadly speaking</a:t>
            </a:r>
            <a:r>
              <a:rPr lang="zh-CN" altLang="en-US" dirty="0"/>
              <a:t>，</a:t>
            </a:r>
            <a:r>
              <a:rPr lang="en-US" altLang="zh-CN" dirty="0"/>
              <a:t> classified information policy refers to a range of federal governmental practices that aim to restrict access to information or documents on the grounds of national security. The purpose in limiting access to this information is to prevent it from being used by persons</a:t>
            </a:r>
            <a:r>
              <a:rPr lang="zh-CN" altLang="en-US" dirty="0"/>
              <a:t>，</a:t>
            </a:r>
            <a:r>
              <a:rPr lang="en-US" altLang="zh-CN" dirty="0"/>
              <a:t> organizations</a:t>
            </a:r>
            <a:r>
              <a:rPr lang="zh-CN" altLang="en-US" dirty="0"/>
              <a:t>，</a:t>
            </a:r>
            <a:r>
              <a:rPr lang="en-US" altLang="zh-CN" dirty="0"/>
              <a:t> or nations to </a:t>
            </a:r>
            <a:r>
              <a:rPr lang="en-US" altLang="zh-CN" dirty="0" err="1"/>
              <a:t>infict</a:t>
            </a:r>
            <a:r>
              <a:rPr lang="en-US" altLang="zh-CN" dirty="0"/>
              <a:t> harm upon the United States.     ——CRS Report R41528</a:t>
            </a:r>
            <a:r>
              <a:rPr lang="zh-CN" altLang="en-US" dirty="0"/>
              <a:t>，</a:t>
            </a:r>
            <a:r>
              <a:rPr lang="en-US" altLang="zh-CN" dirty="0"/>
              <a:t> Classified Information Policy and Executive Order 13526</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95</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Broadly speaking</a:t>
            </a:r>
            <a:r>
              <a:rPr lang="zh-CN" altLang="en-US" dirty="0"/>
              <a:t>，</a:t>
            </a:r>
            <a:r>
              <a:rPr lang="en-US" altLang="zh-CN" dirty="0"/>
              <a:t> classified information policy refers to a range of federal governmental practices that aim to restrict access to information or documents on the grounds of national security. The purpose in limiting access to this information is to prevent it from being used by persons</a:t>
            </a:r>
            <a:r>
              <a:rPr lang="zh-CN" altLang="en-US" dirty="0"/>
              <a:t>，</a:t>
            </a:r>
            <a:r>
              <a:rPr lang="en-US" altLang="zh-CN" dirty="0"/>
              <a:t> organizations</a:t>
            </a:r>
            <a:r>
              <a:rPr lang="zh-CN" altLang="en-US" dirty="0"/>
              <a:t>，</a:t>
            </a:r>
            <a:r>
              <a:rPr lang="en-US" altLang="zh-CN" dirty="0"/>
              <a:t> or nations to </a:t>
            </a:r>
            <a:r>
              <a:rPr lang="en-US" altLang="zh-CN" dirty="0" err="1"/>
              <a:t>infict</a:t>
            </a:r>
            <a:r>
              <a:rPr lang="en-US" altLang="zh-CN" dirty="0"/>
              <a:t> harm upon the United States.     ——CRS Report R41528</a:t>
            </a:r>
            <a:r>
              <a:rPr lang="zh-CN" altLang="en-US" dirty="0"/>
              <a:t>，</a:t>
            </a:r>
            <a:r>
              <a:rPr lang="en-US" altLang="zh-CN" dirty="0"/>
              <a:t> Classified Information Policy and Executive Order 13526</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96</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美国著名政治学家弗里德里希，</a:t>
            </a:r>
          </a:p>
          <a:p>
            <a:r>
              <a:rPr lang="en-US" altLang="zh-CN" dirty="0"/>
              <a:t>(《</a:t>
            </a:r>
            <a:r>
              <a:rPr lang="zh-CN" altLang="en-US" dirty="0"/>
              <a:t>政治病理学</a:t>
            </a:r>
            <a:r>
              <a:rPr lang="en-US" altLang="zh-CN" dirty="0"/>
              <a:t>:</a:t>
            </a:r>
            <a:r>
              <a:rPr lang="zh-CN" altLang="en-US" dirty="0"/>
              <a:t>暴力、育叛，腐败、保密和宣传</a:t>
            </a:r>
            <a:r>
              <a:rPr lang="en-US" altLang="zh-CN" dirty="0"/>
              <a:t>》</a:t>
            </a:r>
            <a:r>
              <a:rPr lang="zh-CN" altLang="en-US" dirty="0"/>
              <a:t>，</a:t>
            </a:r>
            <a:r>
              <a:rPr lang="en-US" altLang="zh-CN" dirty="0"/>
              <a:t>1972</a:t>
            </a:r>
            <a:r>
              <a:rPr lang="zh-CN" altLang="en-US" dirty="0"/>
              <a:t>年</a:t>
            </a:r>
            <a:r>
              <a:rPr lang="en-US" altLang="zh-CN" dirty="0"/>
              <a:t>)</a:t>
            </a:r>
          </a:p>
          <a:p>
            <a:r>
              <a:rPr lang="zh-CN" altLang="en-US" dirty="0"/>
              <a:t>将保密</a:t>
            </a:r>
            <a:r>
              <a:rPr lang="en-US" altLang="zh-CN" dirty="0"/>
              <a:t>(secrecy)</a:t>
            </a:r>
            <a:r>
              <a:rPr lang="zh-CN" altLang="en-US" dirty="0"/>
              <a:t>与宣传</a:t>
            </a:r>
            <a:r>
              <a:rPr lang="en-US" altLang="zh-CN" dirty="0"/>
              <a:t>(propaganda)</a:t>
            </a:r>
            <a:r>
              <a:rPr lang="zh-CN" altLang="en-US" dirty="0"/>
              <a:t>相提并论，认为</a:t>
            </a:r>
          </a:p>
          <a:p>
            <a:r>
              <a:rPr lang="zh-CN" altLang="en-US" dirty="0"/>
              <a:t>二者都是对信息流动的控制，都是政治操纵的手段</a:t>
            </a:r>
          </a:p>
          <a:p>
            <a:r>
              <a:rPr lang="zh-CN" altLang="en-US" dirty="0"/>
              <a:t>前者是封锁消息，拒绝提供信息</a:t>
            </a:r>
          </a:p>
          <a:p>
            <a:r>
              <a:rPr lang="zh-CN" altLang="en-US" dirty="0"/>
              <a:t>后者则是提供虚假的或经过选择的信息</a:t>
            </a:r>
          </a:p>
          <a:p>
            <a:r>
              <a:rPr lang="zh-CN" altLang="en-US" dirty="0"/>
              <a:t>其最终目的都是巩固统治</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97</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国家主权的一项重要内容就是</a:t>
            </a:r>
          </a:p>
          <a:p>
            <a:r>
              <a:rPr lang="zh-CN" altLang="en-US" dirty="0"/>
              <a:t>主权者有权控制国家地理边界内的信息流动，</a:t>
            </a:r>
          </a:p>
          <a:p>
            <a:r>
              <a:rPr lang="zh-CN" altLang="en-US" dirty="0"/>
              <a:t>将对信息流动的控制视为国家主权最重要的特征。</a:t>
            </a:r>
          </a:p>
          <a:p>
            <a:r>
              <a:rPr lang="zh-CN" altLang="en-US" dirty="0"/>
              <a:t>这种控制包括促进和阻碍两个方面，</a:t>
            </a:r>
          </a:p>
          <a:p>
            <a:r>
              <a:rPr lang="zh-CN" altLang="en-US" dirty="0"/>
              <a:t>保密是阻碍信息传播的重要手段。</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98</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历史研究表明</a:t>
            </a:r>
          </a:p>
          <a:p>
            <a:r>
              <a:rPr lang="zh-CN" altLang="en-US" dirty="0"/>
              <a:t>无论哪一政体，哪一社会</a:t>
            </a:r>
          </a:p>
          <a:p>
            <a:r>
              <a:rPr lang="zh-CN" altLang="en-US" dirty="0"/>
              <a:t>保密，或者说对信息流动的控制</a:t>
            </a:r>
          </a:p>
          <a:p>
            <a:r>
              <a:rPr lang="zh-CN" altLang="en-US" dirty="0"/>
              <a:t>都是政府必要的管理手段</a:t>
            </a:r>
          </a:p>
          <a:p>
            <a:r>
              <a:rPr lang="en-US" altLang="zh-CN" dirty="0"/>
              <a:t>......</a:t>
            </a:r>
            <a:r>
              <a:rPr lang="zh-CN" altLang="en-US" dirty="0"/>
              <a:t>保密也是一种重要的管理能力</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99</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保密是官僚体系正常运行的一种必要手段</a:t>
            </a:r>
          </a:p>
          <a:p>
            <a:r>
              <a:rPr lang="en-US" altLang="zh-CN" dirty="0"/>
              <a:t>(Secrecy is a form of regulation)</a:t>
            </a:r>
            <a:r>
              <a:rPr lang="zh-CN" altLang="en-US" dirty="0"/>
              <a:t>，</a:t>
            </a:r>
          </a:p>
          <a:p>
            <a:r>
              <a:rPr lang="zh-CN" altLang="en-US" dirty="0"/>
              <a:t>对信息流动的控制与权力相伴而生，</a:t>
            </a:r>
          </a:p>
          <a:p>
            <a:r>
              <a:rPr lang="zh-CN" altLang="en-US" dirty="0"/>
              <a:t>没有秘密，就没有权威和统治。</a:t>
            </a:r>
          </a:p>
          <a:p>
            <a:r>
              <a:rPr lang="zh-CN" altLang="en-US" dirty="0"/>
              <a:t>对保密行为的偏好是官僚机构与生俱来的特点。</a:t>
            </a:r>
          </a:p>
          <a:p>
            <a:r>
              <a:rPr lang="zh-CN" altLang="en-US" dirty="0"/>
              <a:t>这种偏好起初是出于官僚机构执行其职能的需要，</a:t>
            </a:r>
          </a:p>
          <a:p>
            <a:r>
              <a:rPr lang="zh-CN" altLang="en-US" dirty="0"/>
              <a:t>但日久天长</a:t>
            </a:r>
          </a:p>
          <a:p>
            <a:r>
              <a:rPr lang="zh-CN" altLang="en-US" dirty="0"/>
              <a:t>这种正当的偏好往往转化为一种对保密行为本身的痴迷，</a:t>
            </a:r>
          </a:p>
          <a:p>
            <a:r>
              <a:rPr lang="zh-CN" altLang="en-US" dirty="0"/>
              <a:t>即保密从实现组织目标的手段成为了目的。</a:t>
            </a:r>
          </a:p>
          <a:p>
            <a:r>
              <a:rPr lang="zh-CN" altLang="en-US" dirty="0"/>
              <a:t>当信息对官僚组织不利，易引起社会不满时，</a:t>
            </a:r>
          </a:p>
          <a:p>
            <a:r>
              <a:rPr lang="zh-CN" altLang="en-US" dirty="0"/>
              <a:t>官僚组织及官僚们常常凭借着其专业知识的优越性，</a:t>
            </a:r>
          </a:p>
          <a:p>
            <a:r>
              <a:rPr lang="zh-CN" altLang="en-US" dirty="0"/>
              <a:t>以维护国家利益、公共利益和个人隐私为借口，</a:t>
            </a:r>
          </a:p>
          <a:p>
            <a:r>
              <a:rPr lang="zh-CN" altLang="en-US" dirty="0"/>
              <a:t>拒绝公开公众本应该了解的某些信息。</a:t>
            </a:r>
          </a:p>
          <a:p>
            <a:r>
              <a:rPr lang="zh-CN" altLang="en-US" dirty="0"/>
              <a:t>使公众陷入“无知”状态，</a:t>
            </a:r>
          </a:p>
          <a:p>
            <a:r>
              <a:rPr lang="zh-CN" altLang="en-US" dirty="0"/>
              <a:t>从而获得一种相对于公众的权力优势。</a:t>
            </a:r>
          </a:p>
          <a:p>
            <a:r>
              <a:rPr lang="en-US" altLang="zh-CN" dirty="0"/>
              <a:t>——</a:t>
            </a:r>
            <a:r>
              <a:rPr lang="zh-CN" altLang="en-US" dirty="0"/>
              <a:t>社会学家马克斯</a:t>
            </a:r>
            <a:r>
              <a:rPr lang="en-US" altLang="zh-CN" dirty="0"/>
              <a:t>·</a:t>
            </a:r>
            <a:r>
              <a:rPr lang="zh-CN" altLang="en-US" dirty="0"/>
              <a:t>韦伯</a:t>
            </a:r>
            <a:r>
              <a:rPr lang="en-US" altLang="zh-CN" dirty="0"/>
              <a:t>(Max Weber</a:t>
            </a:r>
            <a:r>
              <a:rPr lang="zh-CN" altLang="en-US" dirty="0"/>
              <a:t>，</a:t>
            </a:r>
            <a:r>
              <a:rPr lang="en-US" altLang="zh-CN" dirty="0"/>
              <a:t>1864-1920)</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100</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保密作为一种信息流动的控制</a:t>
            </a:r>
          </a:p>
          <a:p>
            <a:r>
              <a:rPr lang="en-US" altLang="zh-CN" dirty="0"/>
              <a:t>(</a:t>
            </a:r>
            <a:r>
              <a:rPr lang="zh-CN" altLang="en-US" dirty="0"/>
              <a:t>包括隐瞒、篡改甚至毁灭等</a:t>
            </a:r>
            <a:r>
              <a:rPr lang="en-US" altLang="zh-CN" dirty="0"/>
              <a:t>)</a:t>
            </a:r>
            <a:r>
              <a:rPr lang="zh-CN" altLang="en-US" dirty="0"/>
              <a:t>，</a:t>
            </a:r>
          </a:p>
          <a:p>
            <a:r>
              <a:rPr lang="zh-CN" altLang="en-US" dirty="0"/>
              <a:t>是一种策略和手段，</a:t>
            </a:r>
          </a:p>
          <a:p>
            <a:r>
              <a:rPr lang="zh-CN" altLang="en-US" dirty="0"/>
              <a:t>是智慧的表现，</a:t>
            </a:r>
          </a:p>
          <a:p>
            <a:r>
              <a:rPr lang="zh-CN" altLang="en-US" dirty="0"/>
              <a:t>与对主体能力的评价密切相连</a:t>
            </a:r>
          </a:p>
          <a:p>
            <a:endParaRPr lang="zh-CN" altLang="en-US" dirty="0"/>
          </a:p>
          <a:p>
            <a:r>
              <a:rPr lang="zh-CN" altLang="en-US" dirty="0"/>
              <a:t>保密是一种社会行为形式，</a:t>
            </a:r>
          </a:p>
          <a:p>
            <a:r>
              <a:rPr lang="zh-CN" altLang="en-US" dirty="0"/>
              <a:t>是个人为保持自己的安全感和优越感而采取的蓄意隐瞒行为</a:t>
            </a:r>
          </a:p>
          <a:p>
            <a:r>
              <a:rPr lang="zh-CN" altLang="en-US" dirty="0"/>
              <a:t>人际交往中的一个普遍现象是，</a:t>
            </a:r>
          </a:p>
          <a:p>
            <a:r>
              <a:rPr lang="zh-CN" altLang="en-US" dirty="0"/>
              <a:t>差异会造成感觉上的巨大刺激和价值</a:t>
            </a:r>
          </a:p>
          <a:p>
            <a:r>
              <a:rPr lang="zh-CN" altLang="en-US" dirty="0"/>
              <a:t>人类情感的一个重要内容就是</a:t>
            </a:r>
          </a:p>
          <a:p>
            <a:r>
              <a:rPr lang="zh-CN" altLang="en-US" dirty="0"/>
              <a:t>特别强烈地排斥其他人拥有和自己价值一样的有形或无形财产，</a:t>
            </a:r>
          </a:p>
          <a:p>
            <a:r>
              <a:rPr lang="zh-CN" altLang="en-US" dirty="0"/>
              <a:t>当别人缺乏自己所拥有的价值时，</a:t>
            </a:r>
          </a:p>
          <a:p>
            <a:r>
              <a:rPr lang="zh-CN" altLang="en-US" dirty="0"/>
              <a:t>就会产生较大的满足感和优越感</a:t>
            </a:r>
          </a:p>
          <a:p>
            <a:r>
              <a:rPr lang="en-US" altLang="zh-CN" dirty="0"/>
              <a:t>(</a:t>
            </a:r>
            <a:r>
              <a:rPr lang="zh-CN" altLang="en-US" dirty="0"/>
              <a:t>中国俗语所谓“人比人气死人”</a:t>
            </a:r>
            <a:r>
              <a:rPr lang="en-US" altLang="zh-CN" dirty="0"/>
              <a:t>)</a:t>
            </a:r>
            <a:r>
              <a:rPr lang="zh-CN" altLang="en-US" dirty="0"/>
              <a:t>。</a:t>
            </a:r>
          </a:p>
          <a:p>
            <a:r>
              <a:rPr lang="zh-CN" altLang="en-US" dirty="0"/>
              <a:t>秘密就是能使所有者产生这样一种情感的拥有物。</a:t>
            </a:r>
          </a:p>
          <a:p>
            <a:r>
              <a:rPr lang="en-US" altLang="zh-CN" dirty="0"/>
              <a:t>(</a:t>
            </a:r>
            <a:r>
              <a:rPr lang="zh-CN" altLang="en-US" dirty="0"/>
              <a:t>炫耀是泄密的一个重要动机</a:t>
            </a:r>
            <a:r>
              <a:rPr lang="en-US" altLang="zh-CN" dirty="0"/>
              <a:t>)</a:t>
            </a:r>
          </a:p>
          <a:p>
            <a:r>
              <a:rPr lang="en-US" altLang="zh-CN" dirty="0"/>
              <a:t>——</a:t>
            </a:r>
            <a:r>
              <a:rPr lang="zh-CN" altLang="en-US" dirty="0"/>
              <a:t>社会学家格奥尔格</a:t>
            </a:r>
            <a:r>
              <a:rPr lang="en-US" altLang="zh-CN" dirty="0"/>
              <a:t>·</a:t>
            </a:r>
            <a:r>
              <a:rPr lang="zh-CN" altLang="en-US" dirty="0"/>
              <a:t>齐美尔</a:t>
            </a:r>
            <a:r>
              <a:rPr lang="en-US" altLang="zh-CN" dirty="0"/>
              <a:t>(Georg Simmel</a:t>
            </a:r>
            <a:r>
              <a:rPr lang="zh-CN" altLang="en-US" dirty="0"/>
              <a:t>，</a:t>
            </a:r>
            <a:r>
              <a:rPr lang="en-US" altLang="zh-CN" dirty="0"/>
              <a:t>1858-1918)</a:t>
            </a:r>
          </a:p>
          <a:p>
            <a:endParaRPr lang="en-US" altLang="zh-CN" dirty="0"/>
          </a:p>
          <a:p>
            <a:r>
              <a:rPr lang="zh-CN" altLang="en-US" dirty="0"/>
              <a:t>就个人特别是公务人员来说，</a:t>
            </a:r>
          </a:p>
          <a:p>
            <a:r>
              <a:rPr lang="zh-CN" altLang="en-US" dirty="0"/>
              <a:t>保密不仅是一种处事策略和智慧，</a:t>
            </a:r>
          </a:p>
          <a:p>
            <a:r>
              <a:rPr lang="zh-CN" altLang="en-US" dirty="0"/>
              <a:t>还被看作一种非常重要的品质，</a:t>
            </a:r>
          </a:p>
          <a:p>
            <a:r>
              <a:rPr lang="zh-CN" altLang="en-US" dirty="0"/>
              <a:t>是忠诚可靠的表现，</a:t>
            </a:r>
          </a:p>
          <a:p>
            <a:r>
              <a:rPr lang="zh-CN" altLang="en-US" dirty="0"/>
              <a:t>是一项道德义务。</a:t>
            </a:r>
          </a:p>
          <a:p>
            <a:r>
              <a:rPr lang="zh-CN" altLang="en-US" dirty="0"/>
              <a:t>英国政治传统认为，</a:t>
            </a:r>
          </a:p>
          <a:p>
            <a:r>
              <a:rPr lang="zh-CN" altLang="en-US" dirty="0"/>
              <a:t>公务人员应当对国王保持忠诚，</a:t>
            </a:r>
          </a:p>
          <a:p>
            <a:r>
              <a:rPr lang="zh-CN" altLang="en-US" dirty="0"/>
              <a:t>未经允许不得泄露机密。</a:t>
            </a:r>
          </a:p>
          <a:p>
            <a:r>
              <a:rPr lang="zh-CN" altLang="en-US" dirty="0"/>
              <a:t>现代社会，</a:t>
            </a:r>
          </a:p>
          <a:p>
            <a:r>
              <a:rPr lang="zh-CN" altLang="en-US" dirty="0"/>
              <a:t>保密还是一种法律义务，</a:t>
            </a:r>
          </a:p>
          <a:p>
            <a:r>
              <a:rPr lang="zh-CN" altLang="en-US" dirty="0"/>
              <a:t>泄密者要承担相应的法律责任</a:t>
            </a:r>
          </a:p>
          <a:p>
            <a:endParaRPr lang="zh-CN" altLang="en-US" dirty="0"/>
          </a:p>
          <a:p>
            <a:endParaRPr lang="zh-CN" altLang="en-US" dirty="0"/>
          </a:p>
          <a:p>
            <a:r>
              <a:rPr lang="zh-CN" altLang="en-US" dirty="0"/>
              <a:t>在</a:t>
            </a:r>
            <a:r>
              <a:rPr lang="en-US" altLang="zh-CN" dirty="0"/>
              <a:t>1944</a:t>
            </a:r>
            <a:r>
              <a:rPr lang="zh-CN" altLang="en-US" dirty="0"/>
              <a:t>年的诺曼底登陆行动，以及</a:t>
            </a:r>
          </a:p>
          <a:p>
            <a:r>
              <a:rPr lang="en-US" altLang="zh-CN" dirty="0"/>
              <a:t>1990</a:t>
            </a:r>
            <a:r>
              <a:rPr lang="zh-CN" altLang="en-US" dirty="0"/>
              <a:t>年对伊拉克的沙漠盾牌行动中，</a:t>
            </a:r>
          </a:p>
          <a:p>
            <a:r>
              <a:rPr lang="zh-CN" altLang="en-US" dirty="0"/>
              <a:t>先后有一名美军少将和空军参谋长因为不慎泄密，被降级和撤职。</a:t>
            </a:r>
          </a:p>
          <a:p>
            <a:endParaRPr lang="zh-CN" altLang="en-US" dirty="0"/>
          </a:p>
          <a:p>
            <a:r>
              <a:rPr lang="zh-CN" altLang="en-US" dirty="0"/>
              <a:t>曾任驻伊拉克美军最高指挥官、驻阿富汗美军最高指挥官、奥巴马政府中央情报局局长等要职的彼得雷乌斯</a:t>
            </a:r>
            <a:r>
              <a:rPr lang="en-US" altLang="zh-CN" dirty="0"/>
              <a:t>(David Howell Petraeus</a:t>
            </a:r>
            <a:r>
              <a:rPr lang="zh-CN" altLang="en-US" dirty="0"/>
              <a:t>，</a:t>
            </a:r>
            <a:r>
              <a:rPr lang="en-US" altLang="zh-CN" dirty="0"/>
              <a:t>1952-)</a:t>
            </a:r>
            <a:r>
              <a:rPr lang="zh-CN" altLang="en-US" dirty="0"/>
              <a:t>，一度被视为总统候选人的有力竞争者，因将大量军事机密信息泄露给为其写传记的女作家、也是出身西点军校的学妹葆拉</a:t>
            </a:r>
            <a:r>
              <a:rPr lang="en-US" altLang="zh-CN" dirty="0"/>
              <a:t>.</a:t>
            </a:r>
            <a:r>
              <a:rPr lang="zh-CN" altLang="en-US" dirty="0"/>
              <a:t>布罗德韦尔</a:t>
            </a:r>
            <a:r>
              <a:rPr lang="en-US" altLang="zh-CN" dirty="0"/>
              <a:t>(Paula Broadwell</a:t>
            </a:r>
            <a:r>
              <a:rPr lang="zh-CN" altLang="en-US" dirty="0"/>
              <a:t>，</a:t>
            </a:r>
            <a:r>
              <a:rPr lang="en-US" altLang="zh-CN" dirty="0"/>
              <a:t>1972-)</a:t>
            </a:r>
            <a:r>
              <a:rPr lang="zh-CN" altLang="en-US" dirty="0"/>
              <a:t>，</a:t>
            </a:r>
            <a:r>
              <a:rPr lang="en-US" altLang="zh-CN" dirty="0"/>
              <a:t>2015 </a:t>
            </a:r>
            <a:r>
              <a:rPr lang="zh-CN" altLang="en-US" dirty="0"/>
              <a:t>年</a:t>
            </a:r>
            <a:r>
              <a:rPr lang="en-US" altLang="zh-CN" dirty="0"/>
              <a:t>4</a:t>
            </a:r>
            <a:r>
              <a:rPr lang="zh-CN" altLang="en-US" dirty="0"/>
              <a:t>月</a:t>
            </a:r>
            <a:r>
              <a:rPr lang="en-US" altLang="zh-CN" dirty="0"/>
              <a:t>23</a:t>
            </a:r>
            <a:r>
              <a:rPr lang="zh-CN" altLang="en-US" dirty="0"/>
              <a:t>日被美国北卡罗来纳州联邦法院以泄密罪罪判决两年缓刑，处以</a:t>
            </a:r>
            <a:r>
              <a:rPr lang="en-US" altLang="zh-CN" dirty="0"/>
              <a:t>10</a:t>
            </a:r>
            <a:r>
              <a:rPr lang="zh-CN" altLang="en-US" dirty="0"/>
              <a:t>万美元罚金。彼得雷乌斯在法庭宣判时认罪，承认对机密材料处理不当并向公众道歉。此前的</a:t>
            </a:r>
            <a:r>
              <a:rPr lang="en-US" altLang="zh-CN" dirty="0"/>
              <a:t>2012</a:t>
            </a:r>
            <a:r>
              <a:rPr lang="zh-CN" altLang="en-US" dirty="0"/>
              <a:t>年，他因与该女作家的婚外情曝光，已辞去中央情报局局长一职。女主角虽然没有被起诉，但社会声誉受损，在求职中屡屡碰壁。</a:t>
            </a:r>
          </a:p>
          <a:p>
            <a:endParaRPr lang="zh-CN" altLang="en-US" dirty="0"/>
          </a:p>
          <a:p>
            <a:endParaRPr lang="zh-CN" altLang="en-US" dirty="0"/>
          </a:p>
          <a:p>
            <a:r>
              <a:rPr lang="en-US" altLang="zh-CN" dirty="0"/>
              <a:t>propaganda </a:t>
            </a:r>
          </a:p>
          <a:p>
            <a:r>
              <a:rPr lang="zh-CN" altLang="en-US" dirty="0"/>
              <a:t>宣传，鼓吹，政治宣传，宣传机构，宣传活动   </a:t>
            </a:r>
          </a:p>
          <a:p>
            <a:r>
              <a:rPr lang="en-US" altLang="zh-CN" dirty="0"/>
              <a:t>ideas or statements that </a:t>
            </a:r>
          </a:p>
          <a:p>
            <a:r>
              <a:rPr lang="en-US" altLang="zh-CN" dirty="0"/>
              <a:t>may be false or exaggerated and that </a:t>
            </a:r>
          </a:p>
          <a:p>
            <a:r>
              <a:rPr lang="en-US" altLang="zh-CN" dirty="0"/>
              <a:t>are used in order to</a:t>
            </a:r>
          </a:p>
          <a:p>
            <a:r>
              <a:rPr lang="en-US" altLang="zh-CN" dirty="0"/>
              <a:t>gain support for a political leader</a:t>
            </a:r>
            <a:r>
              <a:rPr lang="zh-CN" altLang="en-US" dirty="0"/>
              <a:t>，</a:t>
            </a:r>
            <a:r>
              <a:rPr lang="en-US" altLang="zh-CN" dirty="0"/>
              <a:t> party</a:t>
            </a:r>
            <a:r>
              <a:rPr lang="zh-CN" altLang="en-US" dirty="0"/>
              <a:t>，</a:t>
            </a:r>
            <a:r>
              <a:rPr lang="en-US" altLang="zh-CN" dirty="0"/>
              <a:t> etc.</a:t>
            </a:r>
          </a:p>
          <a:p>
            <a:endParaRPr lang="en-US" altLang="zh-CN" dirty="0"/>
          </a:p>
          <a:p>
            <a:r>
              <a:rPr lang="en-US" altLang="zh-CN" dirty="0"/>
              <a:t>enemy propaganda </a:t>
            </a:r>
            <a:r>
              <a:rPr lang="zh-CN" altLang="en-US" dirty="0"/>
              <a:t>敌方的宣传</a:t>
            </a:r>
          </a:p>
          <a:p>
            <a:endParaRPr lang="zh-CN" altLang="en-US" dirty="0"/>
          </a:p>
          <a:p>
            <a:r>
              <a:rPr lang="en-US" altLang="zh-CN" dirty="0"/>
              <a:t>a propaganda campaign </a:t>
            </a:r>
            <a:r>
              <a:rPr lang="zh-CN" altLang="en-US" dirty="0"/>
              <a:t>宣传运动</a:t>
            </a:r>
          </a:p>
          <a:p>
            <a:endParaRPr lang="zh-CN" altLang="en-US" dirty="0"/>
          </a:p>
          <a:p>
            <a:r>
              <a:rPr lang="en-US" altLang="zh-CN" dirty="0"/>
              <a:t>1.</a:t>
            </a:r>
          </a:p>
          <a:p>
            <a:r>
              <a:rPr lang="en-US" altLang="zh-CN" dirty="0"/>
              <a:t>The big propaganda playbills were posted up in each corner of the university and many students talked about Microsoft passionately.</a:t>
            </a:r>
          </a:p>
          <a:p>
            <a:r>
              <a:rPr lang="zh-CN" altLang="en-US" dirty="0"/>
              <a:t>在校园里的各个角落里都贴上了醒目的宣传海报，同学们围绕在海报旁边，热烈的讨论着微软公司。</a:t>
            </a:r>
          </a:p>
          <a:p>
            <a:endParaRPr lang="zh-CN" altLang="en-US" dirty="0"/>
          </a:p>
          <a:p>
            <a:r>
              <a:rPr lang="en-US" altLang="zh-CN" dirty="0"/>
              <a:t>2.</a:t>
            </a:r>
          </a:p>
          <a:p>
            <a:r>
              <a:rPr lang="en-US" altLang="zh-CN" dirty="0"/>
              <a:t>Is it just a bit of revolutionary propaganda</a:t>
            </a:r>
            <a:r>
              <a:rPr lang="zh-CN" altLang="en-US" dirty="0"/>
              <a:t>，</a:t>
            </a:r>
            <a:r>
              <a:rPr lang="en-US" altLang="zh-CN" dirty="0"/>
              <a:t> or mere playing with persuasive definitions</a:t>
            </a:r>
            <a:r>
              <a:rPr lang="zh-CN" altLang="en-US" dirty="0"/>
              <a:t>，</a:t>
            </a:r>
            <a:r>
              <a:rPr lang="en-US" altLang="zh-CN" dirty="0"/>
              <a:t> or a bit of Hegelian mysticism?</a:t>
            </a:r>
          </a:p>
          <a:p>
            <a:r>
              <a:rPr lang="zh-CN" altLang="en-US" dirty="0"/>
              <a:t>它仅仅是一些革命性的宣传，或仅仅是玩弄劝诱性的定义，或一些黑格尔的谬论？</a:t>
            </a:r>
          </a:p>
          <a:p>
            <a:endParaRPr lang="zh-CN" altLang="en-US" dirty="0"/>
          </a:p>
          <a:p>
            <a:r>
              <a:rPr lang="en-US" altLang="zh-CN" dirty="0"/>
              <a:t>3.</a:t>
            </a:r>
          </a:p>
          <a:p>
            <a:r>
              <a:rPr lang="en-US" altLang="zh-CN" dirty="0"/>
              <a:t>Wang sixty-one (hereinafter referred to as the king): Animation is the propaganda image of a national culture good performance practices.</a:t>
            </a:r>
          </a:p>
          <a:p>
            <a:r>
              <a:rPr lang="zh-CN" altLang="en-US" dirty="0"/>
              <a:t>王六一（以下简称王）：动漫是宣传一个国家文化形象很好的表现手法。</a:t>
            </a:r>
          </a:p>
          <a:p>
            <a:endParaRPr lang="zh-CN" altLang="en-US" dirty="0"/>
          </a:p>
          <a:p>
            <a:r>
              <a:rPr lang="en-US" altLang="zh-CN" dirty="0"/>
              <a:t>4.</a:t>
            </a:r>
          </a:p>
          <a:p>
            <a:r>
              <a:rPr lang="en-US" altLang="zh-CN" dirty="0"/>
              <a:t>Be worth check. pair of a few data in conduct propaganda</a:t>
            </a:r>
            <a:r>
              <a:rPr lang="zh-CN" altLang="en-US" dirty="0"/>
              <a:t>，</a:t>
            </a:r>
            <a:r>
              <a:rPr lang="en-US" altLang="zh-CN" dirty="0"/>
              <a:t> want what whether vigilance has digital game to disrelish .</a:t>
            </a:r>
          </a:p>
          <a:p>
            <a:r>
              <a:rPr lang="zh-CN" altLang="en-US" dirty="0"/>
              <a:t>值得查证。而对宣传中的一些数据，要警惕是否有数字游戏之嫌。</a:t>
            </a:r>
          </a:p>
          <a:p>
            <a:endParaRPr lang="zh-CN" altLang="en-US" dirty="0"/>
          </a:p>
          <a:p>
            <a:r>
              <a:rPr lang="en-US" altLang="zh-CN" dirty="0"/>
              <a:t>5.</a:t>
            </a:r>
          </a:p>
          <a:p>
            <a:r>
              <a:rPr lang="en-US" altLang="zh-CN" dirty="0"/>
              <a:t>Hannibal</a:t>
            </a:r>
            <a:r>
              <a:rPr lang="zh-CN" altLang="en-US" dirty="0"/>
              <a:t>，</a:t>
            </a:r>
            <a:r>
              <a:rPr lang="en-US" altLang="zh-CN" dirty="0"/>
              <a:t> a master of propaganda eager to create a reputation to equal that of Alexander the Great</a:t>
            </a:r>
            <a:r>
              <a:rPr lang="zh-CN" altLang="en-US" dirty="0"/>
              <a:t>，</a:t>
            </a:r>
            <a:r>
              <a:rPr lang="en-US" altLang="zh-CN" dirty="0"/>
              <a:t> followed the Herculean route to Italy.</a:t>
            </a:r>
          </a:p>
          <a:p>
            <a:r>
              <a:rPr lang="zh-CN" altLang="en-US" dirty="0"/>
              <a:t>宣传大师汉尼拔急于树立像亚历山大大帝一样的声望，沿着赫拉克勒斯之路打到意大利。</a:t>
            </a:r>
          </a:p>
          <a:p>
            <a:endParaRPr lang="zh-CN" altLang="en-US" dirty="0"/>
          </a:p>
          <a:p>
            <a:r>
              <a:rPr lang="en-US" altLang="zh-CN" dirty="0"/>
              <a:t>6.</a:t>
            </a:r>
          </a:p>
          <a:p>
            <a:r>
              <a:rPr lang="en-US" altLang="zh-CN" dirty="0"/>
              <a:t>One of these was the evolution of the hammer and sickle symbol from its agrarian roots into a space-age propaganda object</a:t>
            </a:r>
            <a:r>
              <a:rPr lang="zh-CN" altLang="en-US" dirty="0"/>
              <a:t>，</a:t>
            </a:r>
            <a:r>
              <a:rPr lang="en-US" altLang="zh-CN" dirty="0"/>
              <a:t> as seen above.</a:t>
            </a:r>
          </a:p>
          <a:p>
            <a:r>
              <a:rPr lang="zh-CN" altLang="en-US" dirty="0"/>
              <a:t>其中的一项便是象征工农的锤子和镰刀造型转变成了太空时代的宣传工具，如上图所示。</a:t>
            </a:r>
          </a:p>
          <a:p>
            <a:endParaRPr lang="zh-CN" altLang="en-US" dirty="0"/>
          </a:p>
          <a:p>
            <a:r>
              <a:rPr lang="en-US" altLang="zh-CN" dirty="0"/>
              <a:t>7.</a:t>
            </a:r>
          </a:p>
          <a:p>
            <a:r>
              <a:rPr lang="en-US" altLang="zh-CN" dirty="0"/>
              <a:t>Enterprise publicity slogans</a:t>
            </a:r>
            <a:r>
              <a:rPr lang="zh-CN" altLang="en-US" dirty="0"/>
              <a:t>，</a:t>
            </a:r>
            <a:r>
              <a:rPr lang="en-US" altLang="zh-CN" dirty="0"/>
              <a:t> company</a:t>
            </a:r>
            <a:r>
              <a:rPr lang="zh-CN" altLang="en-US" dirty="0"/>
              <a:t>，</a:t>
            </a:r>
            <a:r>
              <a:rPr lang="en-US" altLang="zh-CN" dirty="0"/>
              <a:t> enterprise culture propaganda slogans chart</a:t>
            </a:r>
            <a:r>
              <a:rPr lang="zh-CN" altLang="en-US" dirty="0"/>
              <a:t>，</a:t>
            </a:r>
            <a:r>
              <a:rPr lang="en-US" altLang="zh-CN" dirty="0"/>
              <a:t> enterprise management slogan? How much.</a:t>
            </a:r>
          </a:p>
          <a:p>
            <a:r>
              <a:rPr lang="zh-CN" altLang="en-US" dirty="0"/>
              <a:t>企业宣传标语，公司标语，企业文化宣传挂图，企业管理标语？有多少要多少。</a:t>
            </a:r>
          </a:p>
          <a:p>
            <a:endParaRPr lang="zh-CN" altLang="en-US" dirty="0"/>
          </a:p>
          <a:p>
            <a:r>
              <a:rPr lang="en-US" altLang="zh-CN" dirty="0"/>
              <a:t>8.</a:t>
            </a:r>
          </a:p>
          <a:p>
            <a:r>
              <a:rPr lang="en-US" altLang="zh-CN" dirty="0"/>
              <a:t>Russian ambassador Vitaly Churkin called the U. S charge of 'terror' unacceptable and propaganda which has no place in the council.</a:t>
            </a:r>
          </a:p>
          <a:p>
            <a:r>
              <a:rPr lang="zh-CN" altLang="en-US" dirty="0"/>
              <a:t>俄罗斯外交大使维塔利。克金声称美国的恐怖指控让人无法接受，相关的宣传活动在理事会里也不会有任何影响。</a:t>
            </a:r>
          </a:p>
          <a:p>
            <a:endParaRPr lang="zh-CN" altLang="en-US" dirty="0"/>
          </a:p>
          <a:p>
            <a:r>
              <a:rPr lang="en-US" altLang="zh-CN" dirty="0"/>
              <a:t>9.</a:t>
            </a:r>
          </a:p>
          <a:p>
            <a:r>
              <a:rPr lang="en-US" altLang="zh-CN" dirty="0"/>
              <a:t>He said the students who protested come from a country where history books are approved by the government's propaganda department.</a:t>
            </a:r>
          </a:p>
          <a:p>
            <a:r>
              <a:rPr lang="zh-CN" altLang="en-US" dirty="0"/>
              <a:t>他说，抗议的学生来自一个历史教课书需要通过政府宣传部审查的国家。</a:t>
            </a:r>
          </a:p>
          <a:p>
            <a:endParaRPr lang="zh-CN" altLang="en-US" dirty="0"/>
          </a:p>
          <a:p>
            <a:r>
              <a:rPr lang="en-US" altLang="zh-CN" dirty="0"/>
              <a:t>10.</a:t>
            </a:r>
          </a:p>
          <a:p>
            <a:r>
              <a:rPr lang="en-US" altLang="zh-CN" dirty="0"/>
              <a:t>It is often used to carry out psychological operations or propaganda.</a:t>
            </a:r>
          </a:p>
          <a:p>
            <a:r>
              <a:rPr lang="zh-CN" altLang="en-US" dirty="0"/>
              <a:t>信息技术常常用来进行心理战或宣传战。</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101</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保密作为一种信息流动的控制</a:t>
            </a:r>
          </a:p>
          <a:p>
            <a:r>
              <a:rPr lang="en-US" altLang="zh-CN" dirty="0"/>
              <a:t>(</a:t>
            </a:r>
            <a:r>
              <a:rPr lang="zh-CN" altLang="en-US" dirty="0"/>
              <a:t>包括隐瞒、篡改甚至毁灭等</a:t>
            </a:r>
            <a:r>
              <a:rPr lang="en-US" altLang="zh-CN" dirty="0"/>
              <a:t>)</a:t>
            </a:r>
            <a:r>
              <a:rPr lang="zh-CN" altLang="en-US" dirty="0"/>
              <a:t>，</a:t>
            </a:r>
          </a:p>
          <a:p>
            <a:r>
              <a:rPr lang="zh-CN" altLang="en-US" dirty="0"/>
              <a:t>是一种策略和手段，</a:t>
            </a:r>
          </a:p>
          <a:p>
            <a:r>
              <a:rPr lang="zh-CN" altLang="en-US" dirty="0"/>
              <a:t>是智慧的表现，</a:t>
            </a:r>
          </a:p>
          <a:p>
            <a:r>
              <a:rPr lang="zh-CN" altLang="en-US" dirty="0"/>
              <a:t>与对主体能力的评价密切相连</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102</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保密是一种社会行为形式，</a:t>
            </a:r>
          </a:p>
          <a:p>
            <a:r>
              <a:rPr lang="zh-CN" altLang="en-US" dirty="0"/>
              <a:t>是个人为保持自己的安全感和优越感而采取的蓄意隐瞒行为</a:t>
            </a:r>
          </a:p>
          <a:p>
            <a:r>
              <a:rPr lang="zh-CN" altLang="en-US" dirty="0"/>
              <a:t>人际交往中的一个普遍现象是，</a:t>
            </a:r>
          </a:p>
          <a:p>
            <a:r>
              <a:rPr lang="zh-CN" altLang="en-US" dirty="0"/>
              <a:t>差异会造成感觉上的巨大刺激和价值</a:t>
            </a:r>
          </a:p>
          <a:p>
            <a:r>
              <a:rPr lang="zh-CN" altLang="en-US" dirty="0"/>
              <a:t>人类情感的一个重要内容就是</a:t>
            </a:r>
          </a:p>
          <a:p>
            <a:r>
              <a:rPr lang="zh-CN" altLang="en-US" dirty="0"/>
              <a:t>特别强烈地排斥其他人拥有和自己价值一样的有形或无形财产，</a:t>
            </a:r>
          </a:p>
          <a:p>
            <a:r>
              <a:rPr lang="zh-CN" altLang="en-US" dirty="0"/>
              <a:t>当别人缺乏自己所拥有的价值时，</a:t>
            </a:r>
          </a:p>
          <a:p>
            <a:r>
              <a:rPr lang="zh-CN" altLang="en-US" dirty="0"/>
              <a:t>就会产生较大的满足感和优越感</a:t>
            </a:r>
          </a:p>
          <a:p>
            <a:r>
              <a:rPr lang="en-US" altLang="zh-CN" dirty="0"/>
              <a:t>(</a:t>
            </a:r>
            <a:r>
              <a:rPr lang="zh-CN" altLang="en-US" dirty="0"/>
              <a:t>中国俗语所谓“人比人气死人”</a:t>
            </a:r>
            <a:r>
              <a:rPr lang="en-US" altLang="zh-CN" dirty="0"/>
              <a:t>)</a:t>
            </a:r>
            <a:r>
              <a:rPr lang="zh-CN" altLang="en-US" dirty="0"/>
              <a:t>。</a:t>
            </a:r>
          </a:p>
          <a:p>
            <a:r>
              <a:rPr lang="zh-CN" altLang="en-US" dirty="0"/>
              <a:t>秘密就是能使所有者产生这样一种情感的拥有物。</a:t>
            </a:r>
          </a:p>
          <a:p>
            <a:r>
              <a:rPr lang="en-US" altLang="zh-CN" dirty="0"/>
              <a:t>(</a:t>
            </a:r>
            <a:r>
              <a:rPr lang="zh-CN" altLang="en-US" dirty="0"/>
              <a:t>炫耀是泄密的一个重要动机</a:t>
            </a:r>
            <a:r>
              <a:rPr lang="en-US" altLang="zh-CN" dirty="0"/>
              <a:t>)</a:t>
            </a:r>
          </a:p>
          <a:p>
            <a:r>
              <a:rPr lang="en-US" altLang="zh-CN" dirty="0"/>
              <a:t>——</a:t>
            </a:r>
            <a:r>
              <a:rPr lang="zh-CN" altLang="en-US" dirty="0"/>
              <a:t>社会学家格奥尔格</a:t>
            </a:r>
            <a:r>
              <a:rPr lang="en-US" altLang="zh-CN" dirty="0"/>
              <a:t>·</a:t>
            </a:r>
            <a:r>
              <a:rPr lang="zh-CN" altLang="en-US" dirty="0"/>
              <a:t>齐美尔</a:t>
            </a:r>
            <a:r>
              <a:rPr lang="en-US" altLang="zh-CN" dirty="0"/>
              <a:t>(Georg Simmel</a:t>
            </a:r>
            <a:r>
              <a:rPr lang="zh-CN" altLang="en-US" dirty="0"/>
              <a:t>，</a:t>
            </a:r>
            <a:r>
              <a:rPr lang="en-US" altLang="zh-CN" dirty="0"/>
              <a:t>1858-1918)</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103</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保密是一种社会行为形式，</a:t>
            </a:r>
          </a:p>
          <a:p>
            <a:r>
              <a:rPr lang="zh-CN" altLang="en-US" dirty="0"/>
              <a:t>是个人为保持自己的安全感和优越感而采取的蓄意隐瞒行为</a:t>
            </a:r>
          </a:p>
          <a:p>
            <a:r>
              <a:rPr lang="zh-CN" altLang="en-US" dirty="0"/>
              <a:t>人际交往中的一个普遍现象是，</a:t>
            </a:r>
          </a:p>
          <a:p>
            <a:r>
              <a:rPr lang="zh-CN" altLang="en-US" dirty="0"/>
              <a:t>差异会造成感觉上的巨大刺激和价值</a:t>
            </a:r>
          </a:p>
          <a:p>
            <a:r>
              <a:rPr lang="zh-CN" altLang="en-US" dirty="0"/>
              <a:t>人类情感的一个重要内容就是</a:t>
            </a:r>
          </a:p>
          <a:p>
            <a:r>
              <a:rPr lang="zh-CN" altLang="en-US" dirty="0"/>
              <a:t>特别强烈地排斥其他人拥有和自己价值一样的有形或无形财产，</a:t>
            </a:r>
          </a:p>
          <a:p>
            <a:r>
              <a:rPr lang="zh-CN" altLang="en-US" dirty="0"/>
              <a:t>当别人缺乏自己所拥有的价值时，</a:t>
            </a:r>
          </a:p>
          <a:p>
            <a:r>
              <a:rPr lang="zh-CN" altLang="en-US" dirty="0"/>
              <a:t>就会产生较大的满足感和优越感</a:t>
            </a:r>
          </a:p>
          <a:p>
            <a:r>
              <a:rPr lang="en-US" altLang="zh-CN" dirty="0"/>
              <a:t>(</a:t>
            </a:r>
            <a:r>
              <a:rPr lang="zh-CN" altLang="en-US" dirty="0"/>
              <a:t>中国俗语所谓“人比人气死人”</a:t>
            </a:r>
            <a:r>
              <a:rPr lang="en-US" altLang="zh-CN" dirty="0"/>
              <a:t>)</a:t>
            </a:r>
            <a:r>
              <a:rPr lang="zh-CN" altLang="en-US" dirty="0"/>
              <a:t>。</a:t>
            </a:r>
          </a:p>
          <a:p>
            <a:r>
              <a:rPr lang="zh-CN" altLang="en-US" dirty="0"/>
              <a:t>秘密就是能使所有者产生这样一种情感的拥有物。</a:t>
            </a:r>
          </a:p>
          <a:p>
            <a:r>
              <a:rPr lang="en-US" altLang="zh-CN" dirty="0"/>
              <a:t>(</a:t>
            </a:r>
            <a:r>
              <a:rPr lang="zh-CN" altLang="en-US" dirty="0"/>
              <a:t>炫耀是泄密的一个重要动机</a:t>
            </a:r>
            <a:r>
              <a:rPr lang="en-US" altLang="zh-CN" dirty="0"/>
              <a:t>)</a:t>
            </a:r>
          </a:p>
          <a:p>
            <a:r>
              <a:rPr lang="en-US" altLang="zh-CN" dirty="0"/>
              <a:t>——</a:t>
            </a:r>
            <a:r>
              <a:rPr lang="zh-CN" altLang="en-US" dirty="0"/>
              <a:t>社会学家格奥尔格</a:t>
            </a:r>
            <a:r>
              <a:rPr lang="en-US" altLang="zh-CN" dirty="0"/>
              <a:t>·</a:t>
            </a:r>
            <a:r>
              <a:rPr lang="zh-CN" altLang="en-US" dirty="0"/>
              <a:t>齐美尔</a:t>
            </a:r>
            <a:r>
              <a:rPr lang="en-US" altLang="zh-CN" dirty="0"/>
              <a:t>(Georg Simmel</a:t>
            </a:r>
            <a:r>
              <a:rPr lang="zh-CN" altLang="en-US" dirty="0"/>
              <a:t>，</a:t>
            </a:r>
            <a:r>
              <a:rPr lang="en-US" altLang="zh-CN" dirty="0"/>
              <a:t>1858-1918)</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104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mosaic</a:t>
            </a: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məʊˈzeɪɪk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moʊˈzeɪɪk</a:t>
            </a:r>
            <a:r>
              <a:rPr lang="en-US" altLang="zh-CN" sz="1200" b="0" i="0" kern="1200" dirty="0">
                <a:solidFill>
                  <a:schemeClr val="tx1"/>
                </a:solidFill>
                <a:effectLst/>
                <a:latin typeface="+mn-lt"/>
                <a:ea typeface="+mn-ea"/>
                <a:cs typeface="+mn-cs"/>
              </a:rPr>
              <a:t>]      </a:t>
            </a:r>
          </a:p>
          <a:p>
            <a:pPr latinLnBrk="0"/>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马赛克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镶嵌图案</a:t>
            </a:r>
            <a:r>
              <a:rPr lang="en-US" altLang="zh-CN" sz="1200" kern="1200" dirty="0">
                <a:solidFill>
                  <a:schemeClr val="tx1"/>
                </a:solidFill>
                <a:effectLst/>
                <a:latin typeface="+mn-lt"/>
                <a:ea typeface="+mn-ea"/>
                <a:cs typeface="+mn-cs"/>
              </a:rPr>
              <a:t>;adj.</a:t>
            </a:r>
            <a:r>
              <a:rPr lang="zh-CN" altLang="en-US" sz="1200" kern="1200" dirty="0">
                <a:solidFill>
                  <a:schemeClr val="tx1"/>
                </a:solidFill>
                <a:effectLst/>
                <a:latin typeface="+mn-lt"/>
                <a:ea typeface="+mn-ea"/>
                <a:cs typeface="+mn-cs"/>
              </a:rPr>
              <a:t>用拼花方式制成的；摩西 的</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用拼花图案装饰</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例句</a:t>
            </a:r>
            <a:r>
              <a:rPr lang="en-US" altLang="zh-CN" sz="1200" b="0" i="0" kern="1200" dirty="0">
                <a:solidFill>
                  <a:schemeClr val="tx1"/>
                </a:solidFill>
                <a:effectLst/>
                <a:latin typeface="+mn-lt"/>
                <a:ea typeface="+mn-ea"/>
                <a:cs typeface="+mn-cs"/>
              </a:rPr>
              <a:t>]They use computers to design mosaics nowadays.</a:t>
            </a:r>
          </a:p>
          <a:p>
            <a:pPr latinLnBrk="0"/>
            <a:r>
              <a:rPr lang="zh-CN" altLang="en-US" sz="1200" b="0" i="0" kern="1200" dirty="0">
                <a:solidFill>
                  <a:schemeClr val="tx1"/>
                </a:solidFill>
                <a:effectLst/>
                <a:latin typeface="+mn-lt"/>
                <a:ea typeface="+mn-ea"/>
                <a:cs typeface="+mn-cs"/>
              </a:rPr>
              <a:t>现在人们都用电脑设计镶嵌图案。</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复数：</a:t>
            </a:r>
            <a:r>
              <a:rPr lang="en-US" altLang="zh-CN" sz="1200" u="none" strike="noStrike" kern="1200" dirty="0">
                <a:solidFill>
                  <a:schemeClr val="tx1"/>
                </a:solidFill>
                <a:effectLst/>
                <a:latin typeface="+mn-lt"/>
                <a:ea typeface="+mn-ea"/>
                <a:cs typeface="+mn-cs"/>
                <a:hlinkClick r:id="rId3"/>
              </a:rPr>
              <a:t>mosaics</a:t>
            </a:r>
            <a:endParaRPr lang="en-US" altLang="zh-CN" sz="1200" u="none" strike="noStrike"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compilation</a:t>
            </a:r>
            <a:r>
              <a:rPr lang="zh-CN" altLang="en-US" sz="1200" kern="1200" dirty="0">
                <a:solidFill>
                  <a:schemeClr val="tx1"/>
                </a:solidFill>
                <a:effectLst/>
                <a:latin typeface="+mn-lt"/>
                <a:ea typeface="+mn-ea"/>
                <a:cs typeface="+mn-cs"/>
              </a:rPr>
              <a:t>英</a:t>
            </a:r>
            <a:r>
              <a:rPr lang="en-US" altLang="zh-CN" sz="1200" kern="1200" dirty="0">
                <a:solidFill>
                  <a:schemeClr val="tx1"/>
                </a:solidFill>
                <a:effectLst/>
                <a:latin typeface="+mn-lt"/>
                <a:ea typeface="+mn-ea"/>
                <a:cs typeface="+mn-cs"/>
              </a:rPr>
              <a:t>[ˌ</a:t>
            </a:r>
            <a:r>
              <a:rPr lang="en-US" altLang="zh-CN" sz="1200" kern="1200" dirty="0" err="1">
                <a:solidFill>
                  <a:schemeClr val="tx1"/>
                </a:solidFill>
                <a:effectLst/>
                <a:latin typeface="+mn-lt"/>
                <a:ea typeface="+mn-ea"/>
                <a:cs typeface="+mn-cs"/>
              </a:rPr>
              <a:t>kɒmpɪˈleɪʃn</a:t>
            </a:r>
            <a:r>
              <a:rPr lang="en-US" altLang="zh-CN"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kern="1200" dirty="0">
                <a:solidFill>
                  <a:schemeClr val="tx1"/>
                </a:solidFill>
                <a:effectLst/>
                <a:latin typeface="+mn-lt"/>
                <a:ea typeface="+mn-ea"/>
                <a:cs typeface="+mn-cs"/>
              </a:rPr>
              <a:t>[ˌ</a:t>
            </a:r>
            <a:r>
              <a:rPr lang="en-US" altLang="zh-CN" sz="1200" b="0" kern="1200" dirty="0" err="1">
                <a:solidFill>
                  <a:schemeClr val="tx1"/>
                </a:solidFill>
                <a:effectLst/>
                <a:latin typeface="+mn-lt"/>
                <a:ea typeface="+mn-ea"/>
                <a:cs typeface="+mn-cs"/>
              </a:rPr>
              <a:t>kɑːmpɪˈleɪʃn</a:t>
            </a:r>
            <a:r>
              <a:rPr lang="en-US" altLang="zh-CN" sz="1200" b="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endParaRPr lang="en-US" altLang="zh-CN" sz="1200" u="none" strike="noStrike" kern="1200" dirty="0">
              <a:solidFill>
                <a:schemeClr val="tx1"/>
              </a:solidFill>
              <a:effectLst/>
              <a:latin typeface="+mn-lt"/>
              <a:ea typeface="+mn-ea"/>
              <a:cs typeface="+mn-cs"/>
            </a:endParaRPr>
          </a:p>
          <a:p>
            <a:r>
              <a:rPr lang="zh-CN" altLang="en-US" dirty="0"/>
              <a:t>镶嵌理论</a:t>
            </a:r>
            <a:br>
              <a:rPr lang="en-US" altLang="zh-CN" dirty="0"/>
            </a:br>
            <a:endParaRPr lang="en-US" altLang="zh-CN" dirty="0"/>
          </a:p>
          <a:p>
            <a:r>
              <a:rPr lang="zh-CN" altLang="en-US" dirty="0"/>
              <a:t>马赛克理论</a:t>
            </a:r>
            <a:r>
              <a:rPr lang="en-US" altLang="zh-CN" dirty="0"/>
              <a:t>(mosaic theory</a:t>
            </a:r>
            <a:r>
              <a:rPr lang="zh-CN" altLang="en-US" dirty="0"/>
              <a:t>，又称拼合理论，</a:t>
            </a:r>
            <a:r>
              <a:rPr lang="en-US" altLang="zh-CN" dirty="0"/>
              <a:t>compilation theory)</a:t>
            </a:r>
            <a:r>
              <a:rPr lang="zh-CN" altLang="en-US" dirty="0"/>
              <a:t>。马赛克理论自</a:t>
            </a:r>
            <a:r>
              <a:rPr lang="en-US" altLang="zh-CN" dirty="0"/>
              <a:t>19</a:t>
            </a:r>
            <a:r>
              <a:rPr lang="zh-CN" altLang="en-US" dirty="0"/>
              <a:t>世纪末问世以来，就一直处在争议之中。明镜周刊案的判决是一个分水岭，此后该理论获得较大范围肯定。马赛克理论的核心观点是，哪怕是最琐碎最无价值的内部信息，如果被敌人情报机构掌握，再与其他已知信息综合在一起，就可能整理、推断出极有价值的信息从而危及国家安全，因此这些看似不重要的琐碎信息也要保密。</a:t>
            </a:r>
            <a:r>
              <a:rPr lang="en-US" altLang="zh-CN" dirty="0"/>
              <a:t>[1]</a:t>
            </a:r>
            <a:r>
              <a:rPr lang="zh-CN" altLang="en-US" dirty="0"/>
              <a:t>马赛克理论是由法院实务发展出来的一种理论。最早见于</a:t>
            </a:r>
            <a:r>
              <a:rPr lang="en-US" altLang="zh-CN" dirty="0"/>
              <a:t>1893</a:t>
            </a:r>
            <a:r>
              <a:rPr lang="zh-CN" altLang="en-US" dirty="0"/>
              <a:t>年德国法院判例，</a:t>
            </a:r>
            <a:r>
              <a:rPr lang="en-US" altLang="zh-CN" dirty="0"/>
              <a:t>1924</a:t>
            </a:r>
            <a:r>
              <a:rPr lang="zh-CN" altLang="en-US" dirty="0"/>
              <a:t>年为德国帝国法院接受。德国联邦法院在一则判例中指出，就一些拼凑出桥梁结构、弹药库建筑以及交通路径指标的照相图片，加以报道，问题并不出在报道行为事项本身，而是在于这些报道的意义，是否为一般读者所认识</a:t>
            </a:r>
            <a:r>
              <a:rPr lang="en-US" altLang="zh-CN" dirty="0"/>
              <a:t>?</a:t>
            </a:r>
            <a:r>
              <a:rPr lang="zh-CN" altLang="en-US" dirty="0"/>
              <a:t>或者，这些报道的背后是否别有用意，要以巧妙的手法，超越通常观察的方式，去引起特别意义的注意</a:t>
            </a:r>
            <a:r>
              <a:rPr lang="en-US" altLang="zh-CN" dirty="0"/>
              <a:t>?</a:t>
            </a:r>
            <a:r>
              <a:rPr lang="zh-CN" altLang="en-US" dirty="0"/>
              <a:t>后来更有判例指出，这种经过精细综合加工的报道，如果有别于一般在外面流通的其他个别材料，形成一种新的情报知识，而且就其内涵意义，对于国防利益具有重要性者，将被认为是一种国家机密。瑞士、法国、荷兰、意大利等国家均在不同程度上采纳该理论。</a:t>
            </a:r>
            <a:r>
              <a:rPr lang="en-US" altLang="zh-CN" dirty="0"/>
              <a:t>[2]</a:t>
            </a:r>
          </a:p>
          <a:p>
            <a:r>
              <a:rPr lang="zh-CN" altLang="en-US" dirty="0"/>
              <a:t>与大部分西方国家不同，美国法院起初对马赛克理论持否定态度。第二次世界大战期间，一名德国人接受德国政府委托，从报章杂志、新闻专业手册、统计数据及通讯数据中，搜集美国汽车及航空工业生产资料，从而相当准确地推测出当时美国军备工业状况。美国法院判决无罪，主要理由是就一般容易可得到的信息来源，从事阐释的过程加以处罚，并非法律意旨。</a:t>
            </a:r>
            <a:r>
              <a:rPr lang="en-US" altLang="zh-CN" dirty="0"/>
              <a:t>[3]</a:t>
            </a:r>
          </a:p>
          <a:p>
            <a:endParaRPr lang="en-US" altLang="zh-CN" dirty="0"/>
          </a:p>
          <a:p>
            <a:r>
              <a:rPr lang="en-US" altLang="zh-CN" dirty="0"/>
              <a:t>[1] CIA v. Sims</a:t>
            </a:r>
            <a:r>
              <a:rPr lang="zh-CN" altLang="en-US" dirty="0"/>
              <a:t>，</a:t>
            </a:r>
            <a:r>
              <a:rPr lang="en-US" altLang="zh-CN" dirty="0"/>
              <a:t>471U.S. at 178(“Foreign intelligence services have both the capacity to gather and analyze any information that is in the public domain and the substantial expertise in deducing the identities of intelligence sources from seemingly unimportant details.) The Department of Navy</a:t>
            </a:r>
            <a:r>
              <a:rPr lang="zh-CN" altLang="en-US" dirty="0"/>
              <a:t>，</a:t>
            </a:r>
            <a:r>
              <a:rPr lang="en-US" altLang="zh-CN" dirty="0"/>
              <a:t> in its Freedom of Information Act(FOIA) regulations </a:t>
            </a:r>
            <a:r>
              <a:rPr lang="zh-CN" altLang="en-US" dirty="0"/>
              <a:t>，</a:t>
            </a:r>
            <a:r>
              <a:rPr lang="en-US" altLang="zh-CN" dirty="0"/>
              <a:t>defines the theory </a:t>
            </a:r>
            <a:r>
              <a:rPr lang="en-US" altLang="zh-CN" dirty="0" err="1"/>
              <a:t>as“the</a:t>
            </a:r>
            <a:r>
              <a:rPr lang="en-US" altLang="zh-CN" dirty="0"/>
              <a:t> concept that apparently harmless pieces of information when assembled together could reveal a damaging picture." 32 C.F.R§701.31(2005)</a:t>
            </a:r>
          </a:p>
          <a:p>
            <a:r>
              <a:rPr lang="en-US" altLang="zh-CN" dirty="0"/>
              <a:t>[2] </a:t>
            </a:r>
            <a:r>
              <a:rPr lang="zh-CN" altLang="en-US" dirty="0"/>
              <a:t>苏俊雄</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175-176</a:t>
            </a:r>
            <a:r>
              <a:rPr lang="zh-CN" altLang="en-US" dirty="0"/>
              <a:t>页。</a:t>
            </a:r>
          </a:p>
          <a:p>
            <a:r>
              <a:rPr lang="en-US" altLang="zh-CN" dirty="0"/>
              <a:t>[3]Circuit Court of Appeals New York</a:t>
            </a:r>
            <a:r>
              <a:rPr lang="zh-CN" altLang="en-US" dirty="0"/>
              <a:t>，</a:t>
            </a:r>
            <a:r>
              <a:rPr lang="en-US" altLang="zh-CN" dirty="0"/>
              <a:t>US v. Heine</a:t>
            </a:r>
            <a:r>
              <a:rPr lang="zh-CN" altLang="en-US" dirty="0"/>
              <a:t>，</a:t>
            </a:r>
            <a:r>
              <a:rPr lang="en-US" altLang="zh-CN" dirty="0"/>
              <a:t>1945</a:t>
            </a:r>
            <a:r>
              <a:rPr lang="zh-CN" altLang="en-US" dirty="0"/>
              <a:t>，</a:t>
            </a:r>
            <a:r>
              <a:rPr lang="en-US" altLang="zh-CN" dirty="0"/>
              <a:t>151 f2d 813. Supreme Court</a:t>
            </a:r>
            <a:r>
              <a:rPr lang="zh-CN" altLang="en-US" dirty="0"/>
              <a:t>，</a:t>
            </a:r>
            <a:r>
              <a:rPr lang="en-US" altLang="zh-CN" dirty="0"/>
              <a:t> </a:t>
            </a:r>
            <a:r>
              <a:rPr lang="en-US" altLang="zh-CN" dirty="0" err="1"/>
              <a:t>Gorin</a:t>
            </a:r>
            <a:r>
              <a:rPr lang="en-US" altLang="zh-CN" dirty="0"/>
              <a:t>  v. US.312 US 19.</a:t>
            </a:r>
            <a:r>
              <a:rPr lang="zh-CN" altLang="en-US" dirty="0"/>
              <a:t>转引自苏俊雄 </a:t>
            </a:r>
            <a:r>
              <a:rPr lang="en-US" altLang="zh-CN" dirty="0"/>
              <a:t>:《</a:t>
            </a:r>
            <a:r>
              <a:rPr lang="zh-CN" altLang="en-US" dirty="0"/>
              <a:t>论“国家机密”法益与新闻自由的保护</a:t>
            </a:r>
            <a:r>
              <a:rPr lang="en-US" altLang="zh-CN" dirty="0"/>
              <a:t>》</a:t>
            </a:r>
            <a:r>
              <a:rPr lang="zh-CN" altLang="en-US" dirty="0"/>
              <a:t>，载</a:t>
            </a:r>
            <a:r>
              <a:rPr lang="en-US" altLang="zh-CN" dirty="0"/>
              <a:t>《</a:t>
            </a:r>
            <a:r>
              <a:rPr lang="zh-CN" altLang="en-US" dirty="0"/>
              <a:t>政大法学评论</a:t>
            </a:r>
            <a:r>
              <a:rPr lang="en-US" altLang="zh-CN" dirty="0"/>
              <a:t>》</a:t>
            </a:r>
            <a:r>
              <a:rPr lang="zh-CN" altLang="en-US" dirty="0"/>
              <a:t>总第</a:t>
            </a:r>
            <a:r>
              <a:rPr lang="en-US" altLang="zh-CN" dirty="0"/>
              <a:t>48</a:t>
            </a:r>
            <a:r>
              <a:rPr lang="zh-CN" altLang="en-US" dirty="0"/>
              <a:t>期，</a:t>
            </a:r>
            <a:r>
              <a:rPr lang="en-US" altLang="zh-CN" dirty="0"/>
              <a:t>1993</a:t>
            </a:r>
            <a:r>
              <a:rPr lang="zh-CN" altLang="en-US" dirty="0"/>
              <a:t>年</a:t>
            </a:r>
            <a:r>
              <a:rPr lang="en-US" altLang="zh-CN" dirty="0"/>
              <a:t>9</a:t>
            </a:r>
            <a:r>
              <a:rPr lang="zh-CN" altLang="en-US" dirty="0"/>
              <a:t>月，第</a:t>
            </a:r>
            <a:r>
              <a:rPr lang="en-US" altLang="zh-CN" dirty="0"/>
              <a:t>177</a:t>
            </a:r>
            <a:r>
              <a:rPr lang="zh-CN" altLang="en-US" dirty="0"/>
              <a:t>页。</a:t>
            </a:r>
          </a:p>
          <a:p>
            <a:endParaRPr lang="zh-CN" altLang="en-US" dirty="0"/>
          </a:p>
          <a:p>
            <a:r>
              <a:rPr lang="zh-CN" altLang="en-US" dirty="0"/>
              <a:t>冷战初期，这一立场也并未改变，美国总统杜鲁门和艾森豪威尔甚至先后在行政命令中明确禁止采用这一理论作为定密依据。</a:t>
            </a:r>
            <a:r>
              <a:rPr lang="en-US" altLang="zh-CN" dirty="0"/>
              <a:t>......1982</a:t>
            </a:r>
            <a:r>
              <a:rPr lang="zh-CN" altLang="en-US" dirty="0"/>
              <a:t>年，美国总统里根第一次在行政命令中规定，马赛克理论也可以作为定密依据。这极大地推动了马赛克理论的司法适用。</a:t>
            </a:r>
          </a:p>
          <a:p>
            <a:endParaRPr lang="zh-CN" altLang="en-US" dirty="0"/>
          </a:p>
          <a:p>
            <a:r>
              <a:rPr lang="zh-CN" altLang="en-US" dirty="0"/>
              <a:t>目前西方法学界比较一致的意见是，该理论可以适用，但要接受司法的严格审查，不得逾越必要要限度，危及新闻自由价值。</a:t>
            </a:r>
          </a:p>
          <a:p>
            <a:endParaRPr lang="zh-CN" altLang="en-US" dirty="0"/>
          </a:p>
          <a:p>
            <a:endParaRPr lang="zh-CN" altLang="en-US" dirty="0"/>
          </a:p>
          <a:p>
            <a:endParaRPr lang="zh-CN" altLang="en-US" dirty="0"/>
          </a:p>
          <a:p>
            <a:r>
              <a:rPr lang="en-US" altLang="zh-CN" dirty="0"/>
              <a:t>Foreign intelligence services have both the capacity to gather and analyze any information that is in the public domain and the substantial expertise in deducing the identities of intelligence sources from seemingly unimportant details.</a:t>
            </a:r>
          </a:p>
          <a:p>
            <a:endParaRPr lang="en-US" altLang="zh-CN" dirty="0"/>
          </a:p>
          <a:p>
            <a:r>
              <a:rPr lang="en-US" altLang="zh-CN" dirty="0"/>
              <a:t>defines the theory </a:t>
            </a:r>
            <a:r>
              <a:rPr lang="en-US" altLang="zh-CN" dirty="0" err="1"/>
              <a:t>as“the</a:t>
            </a:r>
            <a:r>
              <a:rPr lang="en-US" altLang="zh-CN" dirty="0"/>
              <a:t> concept that apparently harmless pieces of information when assembled together could reveal a damaging picture."</a:t>
            </a:r>
          </a:p>
          <a:p>
            <a:endParaRPr lang="en-US" altLang="zh-CN" dirty="0"/>
          </a:p>
          <a:p>
            <a:r>
              <a:rPr lang="en-US" altLang="zh-CN" dirty="0"/>
              <a:t>each individual piece of intelligence information</a:t>
            </a:r>
            <a:r>
              <a:rPr lang="zh-CN" altLang="en-US" dirty="0"/>
              <a:t>，</a:t>
            </a:r>
            <a:r>
              <a:rPr lang="en-US" altLang="zh-CN" dirty="0"/>
              <a:t> much like a piece of jigsaw puzzle</a:t>
            </a:r>
            <a:r>
              <a:rPr lang="zh-CN" altLang="en-US" dirty="0"/>
              <a:t>，</a:t>
            </a:r>
            <a:r>
              <a:rPr lang="en-US" altLang="zh-CN" dirty="0"/>
              <a:t>may aid in piecing together other bits of information even when the individual piece is not of obvious importance in itself.</a:t>
            </a:r>
          </a:p>
          <a:p>
            <a:endParaRPr lang="en-US" altLang="zh-CN" dirty="0"/>
          </a:p>
          <a:p>
            <a:endParaRPr lang="en-US" altLang="zh-CN" dirty="0"/>
          </a:p>
          <a:p>
            <a:endParaRPr lang="en-US" altLang="zh-CN" dirty="0"/>
          </a:p>
          <a:p>
            <a:r>
              <a:rPr lang="zh-CN" altLang="en-US" dirty="0"/>
              <a:t>按照马赛克</a:t>
            </a:r>
            <a:r>
              <a:rPr lang="en-US" altLang="zh-CN" dirty="0"/>
              <a:t>(mosaic</a:t>
            </a:r>
            <a:r>
              <a:rPr lang="zh-CN" altLang="en-US" dirty="0"/>
              <a:t>，花样拼图</a:t>
            </a:r>
            <a:r>
              <a:rPr lang="en-US" altLang="zh-CN" dirty="0"/>
              <a:t>)</a:t>
            </a:r>
            <a:r>
              <a:rPr lang="zh-CN" altLang="en-US" dirty="0"/>
              <a:t>理论，将零碎的资料数据经过整理之后加以拼凑组合，有可能推理出机密情报的总体形象或意义，也有构成机密侵害的可能，应纳入法益保护范围。</a:t>
            </a:r>
          </a:p>
          <a:p>
            <a:endParaRPr lang="zh-CN" altLang="en-US" dirty="0"/>
          </a:p>
          <a:p>
            <a:endParaRPr lang="zh-CN" altLang="en-US" dirty="0"/>
          </a:p>
          <a:p>
            <a:endParaRPr lang="zh-CN" altLang="en-US" dirty="0"/>
          </a:p>
          <a:p>
            <a:r>
              <a:rPr lang="zh-CN" altLang="en-US" dirty="0"/>
              <a:t>邓小平应该不了解该理论，但却说过很有针对性的两句话，颇有启示性。</a:t>
            </a:r>
          </a:p>
          <a:p>
            <a:endParaRPr lang="zh-CN" altLang="en-US" dirty="0"/>
          </a:p>
          <a:p>
            <a:r>
              <a:rPr lang="zh-CN" altLang="en-US" dirty="0"/>
              <a:t>“有些事我们认为无关紧要，但被敌人知道后就有用，如我们的财经数字，工业建设计划等，被敌人知道了，就可以估计我们的力量，了解我们的重点，从而进行破坏”。</a:t>
            </a:r>
            <a:r>
              <a:rPr lang="en-US" altLang="zh-CN" dirty="0"/>
              <a:t>(</a:t>
            </a:r>
            <a:r>
              <a:rPr lang="zh-CN" altLang="en-US" dirty="0"/>
              <a:t>邓小平 </a:t>
            </a:r>
            <a:r>
              <a:rPr lang="en-US" altLang="zh-CN" dirty="0"/>
              <a:t>:《</a:t>
            </a:r>
            <a:r>
              <a:rPr lang="zh-CN" altLang="en-US" dirty="0"/>
              <a:t>要重视保守国家机密</a:t>
            </a:r>
            <a:r>
              <a:rPr lang="en-US" altLang="zh-CN" dirty="0"/>
              <a:t>(1950</a:t>
            </a:r>
            <a:r>
              <a:rPr lang="zh-CN" altLang="en-US" dirty="0"/>
              <a:t>年</a:t>
            </a:r>
            <a:r>
              <a:rPr lang="en-US" altLang="zh-CN" dirty="0"/>
              <a:t>10</a:t>
            </a:r>
            <a:r>
              <a:rPr lang="zh-CN" altLang="en-US" dirty="0"/>
              <a:t>月</a:t>
            </a:r>
            <a:r>
              <a:rPr lang="en-US" altLang="zh-CN" dirty="0"/>
              <a:t>18</a:t>
            </a:r>
            <a:r>
              <a:rPr lang="zh-CN" altLang="en-US" dirty="0"/>
              <a:t>日</a:t>
            </a:r>
            <a:r>
              <a:rPr lang="en-US" altLang="zh-CN" dirty="0"/>
              <a:t>》《</a:t>
            </a:r>
            <a:r>
              <a:rPr lang="zh-CN" altLang="en-US" dirty="0"/>
              <a:t>邓小平西南工作文集</a:t>
            </a:r>
            <a:r>
              <a:rPr lang="en-US" altLang="zh-CN" dirty="0"/>
              <a:t>》</a:t>
            </a:r>
            <a:r>
              <a:rPr lang="zh-CN" altLang="en-US" dirty="0"/>
              <a:t>，重庆出版社 </a:t>
            </a:r>
            <a:r>
              <a:rPr lang="en-US" altLang="zh-CN" dirty="0"/>
              <a:t>2006 </a:t>
            </a:r>
            <a:r>
              <a:rPr lang="zh-CN" altLang="en-US" dirty="0"/>
              <a:t>年版，第 </a:t>
            </a:r>
            <a:r>
              <a:rPr lang="en-US" altLang="zh-CN" dirty="0"/>
              <a:t>257 </a:t>
            </a:r>
            <a:r>
              <a:rPr lang="zh-CN" altLang="en-US" dirty="0"/>
              <a:t>页</a:t>
            </a:r>
            <a:r>
              <a:rPr lang="en-US" altLang="zh-CN" dirty="0"/>
              <a:t>)</a:t>
            </a:r>
          </a:p>
          <a:p>
            <a:endParaRPr lang="en-US" altLang="zh-CN" dirty="0"/>
          </a:p>
          <a:p>
            <a:r>
              <a:rPr lang="en-US" altLang="zh-CN" dirty="0"/>
              <a:t>“</a:t>
            </a:r>
            <a:r>
              <a:rPr lang="zh-CN" altLang="en-US" dirty="0"/>
              <a:t>在报纸上公开揭露自己的错误，进行严肃的自我批评，要想完全不被敌人利用是不可能的，如果因为怕被敌人利用而把自己的手脚捆起来，那就会实际上走到抛弃批评和自我批评的道路，这正是那些惧怕批评的人们拒绝批评的一种借口。”</a:t>
            </a:r>
            <a:r>
              <a:rPr lang="en-US" altLang="zh-CN" dirty="0"/>
              <a:t>(《</a:t>
            </a:r>
            <a:r>
              <a:rPr lang="zh-CN" altLang="en-US" dirty="0"/>
              <a:t>邓小平文集</a:t>
            </a:r>
            <a:r>
              <a:rPr lang="en-US" altLang="zh-CN" dirty="0"/>
              <a:t>(1949-1974)</a:t>
            </a:r>
            <a:r>
              <a:rPr lang="zh-CN" altLang="en-US" dirty="0"/>
              <a:t>，中央文献出版社</a:t>
            </a:r>
            <a:r>
              <a:rPr lang="en-US" altLang="zh-CN" dirty="0"/>
              <a:t>2014</a:t>
            </a:r>
            <a:r>
              <a:rPr lang="zh-CN" altLang="en-US" dirty="0"/>
              <a:t>年版，第</a:t>
            </a:r>
            <a:r>
              <a:rPr lang="en-US" altLang="zh-CN" dirty="0"/>
              <a:t>172</a:t>
            </a:r>
            <a:r>
              <a:rPr lang="zh-CN" altLang="en-US" dirty="0"/>
              <a:t>页。</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就个人特别是公务人员来说，</a:t>
            </a:r>
          </a:p>
          <a:p>
            <a:r>
              <a:rPr lang="zh-CN" altLang="en-US" dirty="0"/>
              <a:t>保密不仅是一种处事策略和智慧，</a:t>
            </a:r>
          </a:p>
          <a:p>
            <a:r>
              <a:rPr lang="zh-CN" altLang="en-US" dirty="0"/>
              <a:t>还被看作一种非常重要的品质，</a:t>
            </a:r>
          </a:p>
          <a:p>
            <a:r>
              <a:rPr lang="zh-CN" altLang="en-US" dirty="0"/>
              <a:t>是忠诚可靠的表现，</a:t>
            </a:r>
          </a:p>
          <a:p>
            <a:r>
              <a:rPr lang="zh-CN" altLang="en-US" dirty="0"/>
              <a:t>是一项道德义务。</a:t>
            </a:r>
          </a:p>
          <a:p>
            <a:r>
              <a:rPr lang="zh-CN" altLang="en-US" dirty="0"/>
              <a:t>英国政治传统认为，</a:t>
            </a:r>
          </a:p>
          <a:p>
            <a:r>
              <a:rPr lang="zh-CN" altLang="en-US" dirty="0"/>
              <a:t>公务人员应当对国王保持忠诚，</a:t>
            </a:r>
          </a:p>
          <a:p>
            <a:r>
              <a:rPr lang="zh-CN" altLang="en-US" dirty="0"/>
              <a:t>未经允许不得泄露机密。</a:t>
            </a:r>
          </a:p>
          <a:p>
            <a:r>
              <a:rPr lang="zh-CN" altLang="en-US" dirty="0"/>
              <a:t>现代社会，</a:t>
            </a:r>
          </a:p>
          <a:p>
            <a:r>
              <a:rPr lang="zh-CN" altLang="en-US" dirty="0"/>
              <a:t>保密还是一种法律义务，</a:t>
            </a:r>
          </a:p>
          <a:p>
            <a:r>
              <a:rPr lang="zh-CN" altLang="en-US" dirty="0"/>
              <a:t>泄密者要承担相应的法律责任</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105</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就个人特别是公务人员来说，</a:t>
            </a:r>
          </a:p>
          <a:p>
            <a:r>
              <a:rPr lang="zh-CN" altLang="en-US" dirty="0"/>
              <a:t>保密不仅是一种处事策略和智慧，</a:t>
            </a:r>
          </a:p>
          <a:p>
            <a:r>
              <a:rPr lang="zh-CN" altLang="en-US" dirty="0"/>
              <a:t>还被看作一种非常重要的品质，</a:t>
            </a:r>
          </a:p>
          <a:p>
            <a:r>
              <a:rPr lang="zh-CN" altLang="en-US" dirty="0"/>
              <a:t>是忠诚可靠的表现，</a:t>
            </a:r>
          </a:p>
          <a:p>
            <a:r>
              <a:rPr lang="zh-CN" altLang="en-US" dirty="0"/>
              <a:t>是一项道德义务。</a:t>
            </a:r>
          </a:p>
          <a:p>
            <a:r>
              <a:rPr lang="zh-CN" altLang="en-US" dirty="0"/>
              <a:t>英国政治传统认为，</a:t>
            </a:r>
          </a:p>
          <a:p>
            <a:r>
              <a:rPr lang="zh-CN" altLang="en-US" dirty="0"/>
              <a:t>公务人员应当对国王保持忠诚，</a:t>
            </a:r>
          </a:p>
          <a:p>
            <a:r>
              <a:rPr lang="zh-CN" altLang="en-US" dirty="0"/>
              <a:t>未经允许不得泄露机密。</a:t>
            </a:r>
          </a:p>
          <a:p>
            <a:r>
              <a:rPr lang="zh-CN" altLang="en-US" dirty="0"/>
              <a:t>现代社会，</a:t>
            </a:r>
          </a:p>
          <a:p>
            <a:r>
              <a:rPr lang="zh-CN" altLang="en-US" dirty="0"/>
              <a:t>保密还是一种法律义务，</a:t>
            </a:r>
          </a:p>
          <a:p>
            <a:r>
              <a:rPr lang="zh-CN" altLang="en-US" dirty="0"/>
              <a:t>泄密者要承担相应的法律责任</a:t>
            </a:r>
          </a:p>
          <a:p>
            <a:endParaRPr lang="zh-CN" altLang="en-US" dirty="0"/>
          </a:p>
          <a:p>
            <a:endParaRPr lang="zh-CN" altLang="en-US" dirty="0"/>
          </a:p>
          <a:p>
            <a:r>
              <a:rPr lang="zh-CN" altLang="en-US" dirty="0"/>
              <a:t>在</a:t>
            </a:r>
            <a:r>
              <a:rPr lang="en-US" altLang="zh-CN" dirty="0"/>
              <a:t>1944</a:t>
            </a:r>
            <a:r>
              <a:rPr lang="zh-CN" altLang="en-US" dirty="0"/>
              <a:t>年的诺曼底登陆行动，以及</a:t>
            </a:r>
          </a:p>
          <a:p>
            <a:r>
              <a:rPr lang="en-US" altLang="zh-CN" dirty="0"/>
              <a:t>1990</a:t>
            </a:r>
            <a:r>
              <a:rPr lang="zh-CN" altLang="en-US" dirty="0"/>
              <a:t>年对伊拉克的沙漠盾牌行动中，</a:t>
            </a:r>
          </a:p>
          <a:p>
            <a:r>
              <a:rPr lang="zh-CN" altLang="en-US" dirty="0"/>
              <a:t>先后有一名美军少将和空军参谋长因为不慎泄密，被降级和撤职。</a:t>
            </a:r>
          </a:p>
          <a:p>
            <a:endParaRPr lang="zh-CN" altLang="en-US" dirty="0"/>
          </a:p>
          <a:p>
            <a:r>
              <a:rPr lang="zh-CN" altLang="en-US" dirty="0"/>
              <a:t>曾任驻伊拉克美军最高指挥官、驻阿富汗美军最高指挥官、奥巴马政府中央情报局局长等要职的彼得雷乌斯</a:t>
            </a:r>
            <a:r>
              <a:rPr lang="en-US" altLang="zh-CN" dirty="0"/>
              <a:t>(David Howell Petraeus</a:t>
            </a:r>
            <a:r>
              <a:rPr lang="zh-CN" altLang="en-US" dirty="0"/>
              <a:t>，</a:t>
            </a:r>
            <a:r>
              <a:rPr lang="en-US" altLang="zh-CN" dirty="0"/>
              <a:t>1952-)</a:t>
            </a:r>
            <a:r>
              <a:rPr lang="zh-CN" altLang="en-US" dirty="0"/>
              <a:t>，一度被视为总统候选人的有力竞争者，因将大量军事机密信息泄露给为其写传记的女作家、也是出身西点军校的学妹葆拉</a:t>
            </a:r>
            <a:r>
              <a:rPr lang="en-US" altLang="zh-CN" dirty="0"/>
              <a:t>.</a:t>
            </a:r>
            <a:r>
              <a:rPr lang="zh-CN" altLang="en-US" dirty="0"/>
              <a:t>布罗德韦尔</a:t>
            </a:r>
            <a:r>
              <a:rPr lang="en-US" altLang="zh-CN" dirty="0"/>
              <a:t>(Paula Broadwell</a:t>
            </a:r>
            <a:r>
              <a:rPr lang="zh-CN" altLang="en-US" dirty="0"/>
              <a:t>，</a:t>
            </a:r>
            <a:r>
              <a:rPr lang="en-US" altLang="zh-CN" dirty="0"/>
              <a:t>1972-)</a:t>
            </a:r>
            <a:r>
              <a:rPr lang="zh-CN" altLang="en-US" dirty="0"/>
              <a:t>，</a:t>
            </a:r>
            <a:r>
              <a:rPr lang="en-US" altLang="zh-CN" dirty="0"/>
              <a:t>2015 </a:t>
            </a:r>
            <a:r>
              <a:rPr lang="zh-CN" altLang="en-US" dirty="0"/>
              <a:t>年</a:t>
            </a:r>
            <a:r>
              <a:rPr lang="en-US" altLang="zh-CN" dirty="0"/>
              <a:t>4</a:t>
            </a:r>
            <a:r>
              <a:rPr lang="zh-CN" altLang="en-US" dirty="0"/>
              <a:t>月</a:t>
            </a:r>
            <a:r>
              <a:rPr lang="en-US" altLang="zh-CN" dirty="0"/>
              <a:t>23</a:t>
            </a:r>
            <a:r>
              <a:rPr lang="zh-CN" altLang="en-US" dirty="0"/>
              <a:t>日被美国北卡罗来纳州联邦法院以泄密罪罪判决两年缓刑，处以</a:t>
            </a:r>
            <a:r>
              <a:rPr lang="en-US" altLang="zh-CN" dirty="0"/>
              <a:t>10</a:t>
            </a:r>
            <a:r>
              <a:rPr lang="zh-CN" altLang="en-US" dirty="0"/>
              <a:t>万美元罚金。彼得雷乌斯在法庭宣判时认罪，承认对机密材料处理不当并向公众道歉。此前的</a:t>
            </a:r>
            <a:r>
              <a:rPr lang="en-US" altLang="zh-CN" dirty="0"/>
              <a:t>2012</a:t>
            </a:r>
            <a:r>
              <a:rPr lang="zh-CN" altLang="en-US" dirty="0"/>
              <a:t>年，他因与该女作家的婚外情曝光，已辞去中央情报局局长一职。女主角虽然没有被起诉，但社会声誉受损，在求职中屡屡碰壁。</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106</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就个人特别是公务人员来说，</a:t>
            </a:r>
          </a:p>
          <a:p>
            <a:r>
              <a:rPr lang="zh-CN" altLang="en-US" dirty="0"/>
              <a:t>保密不仅是一种处事策略和智慧，</a:t>
            </a:r>
          </a:p>
          <a:p>
            <a:r>
              <a:rPr lang="zh-CN" altLang="en-US" dirty="0"/>
              <a:t>还被看作一种非常重要的品质，</a:t>
            </a:r>
          </a:p>
          <a:p>
            <a:r>
              <a:rPr lang="zh-CN" altLang="en-US" dirty="0"/>
              <a:t>是忠诚可靠的表现，</a:t>
            </a:r>
          </a:p>
          <a:p>
            <a:r>
              <a:rPr lang="zh-CN" altLang="en-US" dirty="0"/>
              <a:t>是一项道德义务。</a:t>
            </a:r>
          </a:p>
          <a:p>
            <a:r>
              <a:rPr lang="zh-CN" altLang="en-US" dirty="0"/>
              <a:t>英国政治传统认为，</a:t>
            </a:r>
          </a:p>
          <a:p>
            <a:r>
              <a:rPr lang="zh-CN" altLang="en-US" dirty="0"/>
              <a:t>公务人员应当对国王保持忠诚，</a:t>
            </a:r>
          </a:p>
          <a:p>
            <a:r>
              <a:rPr lang="zh-CN" altLang="en-US" dirty="0"/>
              <a:t>未经允许不得泄露机密。</a:t>
            </a:r>
          </a:p>
          <a:p>
            <a:r>
              <a:rPr lang="zh-CN" altLang="en-US" dirty="0"/>
              <a:t>现代社会，</a:t>
            </a:r>
          </a:p>
          <a:p>
            <a:r>
              <a:rPr lang="zh-CN" altLang="en-US" dirty="0"/>
              <a:t>保密还是一种法律义务，</a:t>
            </a:r>
          </a:p>
          <a:p>
            <a:r>
              <a:rPr lang="zh-CN" altLang="en-US" dirty="0"/>
              <a:t>泄密者要承担相应的法律责任</a:t>
            </a:r>
          </a:p>
          <a:p>
            <a:endParaRPr lang="zh-CN" altLang="en-US" dirty="0"/>
          </a:p>
          <a:p>
            <a:endParaRPr lang="zh-CN" altLang="en-US" dirty="0"/>
          </a:p>
          <a:p>
            <a:r>
              <a:rPr lang="zh-CN" altLang="en-US" dirty="0"/>
              <a:t>在</a:t>
            </a:r>
            <a:r>
              <a:rPr lang="en-US" altLang="zh-CN" dirty="0"/>
              <a:t>1944</a:t>
            </a:r>
            <a:r>
              <a:rPr lang="zh-CN" altLang="en-US" dirty="0"/>
              <a:t>年的诺曼底登陆行动，以及</a:t>
            </a:r>
          </a:p>
          <a:p>
            <a:r>
              <a:rPr lang="en-US" altLang="zh-CN" dirty="0"/>
              <a:t>1990</a:t>
            </a:r>
            <a:r>
              <a:rPr lang="zh-CN" altLang="en-US" dirty="0"/>
              <a:t>年对伊拉克的沙漠盾牌行动中，</a:t>
            </a:r>
          </a:p>
          <a:p>
            <a:r>
              <a:rPr lang="zh-CN" altLang="en-US" dirty="0"/>
              <a:t>先后有一名美军少将和空军参谋长因为不慎泄密，被降级和撤职。</a:t>
            </a:r>
          </a:p>
          <a:p>
            <a:endParaRPr lang="zh-CN" altLang="en-US" dirty="0"/>
          </a:p>
          <a:p>
            <a:r>
              <a:rPr lang="zh-CN" altLang="en-US" dirty="0"/>
              <a:t>曾任驻伊拉克美军最高指挥官、驻阿富汗美军最高指挥官、奥巴马政府中央情报局局长等要职的彼得雷乌斯</a:t>
            </a:r>
            <a:r>
              <a:rPr lang="en-US" altLang="zh-CN" dirty="0"/>
              <a:t>(David Howell Petraeus</a:t>
            </a:r>
            <a:r>
              <a:rPr lang="zh-CN" altLang="en-US" dirty="0"/>
              <a:t>，</a:t>
            </a:r>
            <a:r>
              <a:rPr lang="en-US" altLang="zh-CN" dirty="0"/>
              <a:t>1952-)</a:t>
            </a:r>
            <a:r>
              <a:rPr lang="zh-CN" altLang="en-US" dirty="0"/>
              <a:t>，一度被视为总统候选人的有力竞争者，因将大量军事机密信息泄露给为其写传记的女作家、也是出身西点军校的学妹葆拉</a:t>
            </a:r>
            <a:r>
              <a:rPr lang="en-US" altLang="zh-CN" dirty="0"/>
              <a:t>.</a:t>
            </a:r>
            <a:r>
              <a:rPr lang="zh-CN" altLang="en-US" dirty="0"/>
              <a:t>布罗德韦尔</a:t>
            </a:r>
            <a:r>
              <a:rPr lang="en-US" altLang="zh-CN" dirty="0"/>
              <a:t>(Paula Broadwell</a:t>
            </a:r>
            <a:r>
              <a:rPr lang="zh-CN" altLang="en-US" dirty="0"/>
              <a:t>，</a:t>
            </a:r>
            <a:r>
              <a:rPr lang="en-US" altLang="zh-CN" dirty="0"/>
              <a:t>1972-)</a:t>
            </a:r>
            <a:r>
              <a:rPr lang="zh-CN" altLang="en-US" dirty="0"/>
              <a:t>，</a:t>
            </a:r>
            <a:r>
              <a:rPr lang="en-US" altLang="zh-CN" dirty="0"/>
              <a:t>2015 </a:t>
            </a:r>
            <a:r>
              <a:rPr lang="zh-CN" altLang="en-US" dirty="0"/>
              <a:t>年</a:t>
            </a:r>
            <a:r>
              <a:rPr lang="en-US" altLang="zh-CN" dirty="0"/>
              <a:t>4</a:t>
            </a:r>
            <a:r>
              <a:rPr lang="zh-CN" altLang="en-US" dirty="0"/>
              <a:t>月</a:t>
            </a:r>
            <a:r>
              <a:rPr lang="en-US" altLang="zh-CN" dirty="0"/>
              <a:t>23</a:t>
            </a:r>
            <a:r>
              <a:rPr lang="zh-CN" altLang="en-US" dirty="0"/>
              <a:t>日被美国北卡罗来纳州联邦法院以泄密罪罪判决两年缓刑，处以</a:t>
            </a:r>
            <a:r>
              <a:rPr lang="en-US" altLang="zh-CN" dirty="0"/>
              <a:t>10</a:t>
            </a:r>
            <a:r>
              <a:rPr lang="zh-CN" altLang="en-US" dirty="0"/>
              <a:t>万美元罚金。彼得雷乌斯在法庭宣判时认罪，承认对机密材料处理不当并向公众道歉。此前的</a:t>
            </a:r>
            <a:r>
              <a:rPr lang="en-US" altLang="zh-CN" dirty="0"/>
              <a:t>2012</a:t>
            </a:r>
            <a:r>
              <a:rPr lang="zh-CN" altLang="en-US" dirty="0"/>
              <a:t>年，他因与该女作家的婚外情曝光，已辞去中央情报局局长一职。女主角虽然没有被起诉，但社会声誉受损，在求职中屡屡碰壁。</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107</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propaganda </a:t>
            </a:r>
          </a:p>
          <a:p>
            <a:r>
              <a:rPr lang="zh-CN" altLang="en-US" dirty="0"/>
              <a:t>宣传，鼓吹，政治宣传，宣传机构，宣传活动   </a:t>
            </a:r>
          </a:p>
          <a:p>
            <a:r>
              <a:rPr lang="en-US" altLang="zh-CN" dirty="0"/>
              <a:t>ideas or statements that </a:t>
            </a:r>
          </a:p>
          <a:p>
            <a:r>
              <a:rPr lang="en-US" altLang="zh-CN" dirty="0"/>
              <a:t>may be false or exaggerated and that </a:t>
            </a:r>
          </a:p>
          <a:p>
            <a:r>
              <a:rPr lang="en-US" altLang="zh-CN" dirty="0"/>
              <a:t>are used in order to</a:t>
            </a:r>
          </a:p>
          <a:p>
            <a:r>
              <a:rPr lang="en-US" altLang="zh-CN" dirty="0"/>
              <a:t>gain support for a political leader</a:t>
            </a:r>
            <a:r>
              <a:rPr lang="zh-CN" altLang="en-US" dirty="0"/>
              <a:t>，</a:t>
            </a:r>
            <a:r>
              <a:rPr lang="en-US" altLang="zh-CN" dirty="0"/>
              <a:t> party</a:t>
            </a:r>
            <a:r>
              <a:rPr lang="zh-CN" altLang="en-US" dirty="0"/>
              <a:t>，</a:t>
            </a:r>
            <a:r>
              <a:rPr lang="en-US" altLang="zh-CN" dirty="0"/>
              <a:t> etc.</a:t>
            </a:r>
          </a:p>
          <a:p>
            <a:endParaRPr lang="en-US" altLang="zh-CN" dirty="0"/>
          </a:p>
          <a:p>
            <a:r>
              <a:rPr lang="en-US" altLang="zh-CN" dirty="0"/>
              <a:t>enemy propaganda </a:t>
            </a:r>
            <a:r>
              <a:rPr lang="zh-CN" altLang="en-US" dirty="0"/>
              <a:t>敌方的宣传</a:t>
            </a:r>
          </a:p>
          <a:p>
            <a:endParaRPr lang="zh-CN" altLang="en-US" dirty="0"/>
          </a:p>
          <a:p>
            <a:r>
              <a:rPr lang="en-US" altLang="zh-CN" dirty="0"/>
              <a:t>a propaganda campaign </a:t>
            </a:r>
            <a:r>
              <a:rPr lang="zh-CN" altLang="en-US" dirty="0"/>
              <a:t>宣传运动</a:t>
            </a:r>
          </a:p>
          <a:p>
            <a:endParaRPr lang="zh-CN" altLang="en-US" dirty="0"/>
          </a:p>
          <a:p>
            <a:r>
              <a:rPr lang="en-US" altLang="zh-CN" dirty="0"/>
              <a:t>1.</a:t>
            </a:r>
          </a:p>
          <a:p>
            <a:r>
              <a:rPr lang="en-US" altLang="zh-CN" dirty="0"/>
              <a:t>The big propaganda playbills were posted up in each corner of the university and many students talked about Microsoft passionately.</a:t>
            </a:r>
          </a:p>
          <a:p>
            <a:r>
              <a:rPr lang="zh-CN" altLang="en-US" dirty="0"/>
              <a:t>在校园里的各个角落里都贴上了醒目的宣传海报，同学们围绕在海报旁边，热烈的讨论着微软公司。</a:t>
            </a:r>
          </a:p>
          <a:p>
            <a:endParaRPr lang="zh-CN" altLang="en-US" dirty="0"/>
          </a:p>
          <a:p>
            <a:r>
              <a:rPr lang="en-US" altLang="zh-CN" dirty="0"/>
              <a:t>2.</a:t>
            </a:r>
          </a:p>
          <a:p>
            <a:r>
              <a:rPr lang="en-US" altLang="zh-CN" dirty="0"/>
              <a:t>Is it just a bit of revolutionary propaganda</a:t>
            </a:r>
            <a:r>
              <a:rPr lang="zh-CN" altLang="en-US" dirty="0"/>
              <a:t>，</a:t>
            </a:r>
            <a:r>
              <a:rPr lang="en-US" altLang="zh-CN" dirty="0"/>
              <a:t> or mere playing with persuasive definitions</a:t>
            </a:r>
            <a:r>
              <a:rPr lang="zh-CN" altLang="en-US" dirty="0"/>
              <a:t>，</a:t>
            </a:r>
            <a:r>
              <a:rPr lang="en-US" altLang="zh-CN" dirty="0"/>
              <a:t> or a bit of Hegelian mysticism?</a:t>
            </a:r>
          </a:p>
          <a:p>
            <a:r>
              <a:rPr lang="zh-CN" altLang="en-US" dirty="0"/>
              <a:t>它仅仅是一些革命性的宣传，或仅仅是玩弄劝诱性的定义，或一些黑格尔的谬论？</a:t>
            </a:r>
          </a:p>
          <a:p>
            <a:endParaRPr lang="zh-CN" altLang="en-US" dirty="0"/>
          </a:p>
          <a:p>
            <a:r>
              <a:rPr lang="en-US" altLang="zh-CN" dirty="0"/>
              <a:t>3.</a:t>
            </a:r>
          </a:p>
          <a:p>
            <a:r>
              <a:rPr lang="en-US" altLang="zh-CN" dirty="0"/>
              <a:t>Wang sixty-one (hereinafter referred to as the king): Animation is the propaganda image of a national culture good performance practices.</a:t>
            </a:r>
          </a:p>
          <a:p>
            <a:r>
              <a:rPr lang="zh-CN" altLang="en-US" dirty="0"/>
              <a:t>王六一（以下简称王）：动漫是宣传一个国家文化形象很好的表现手法。</a:t>
            </a:r>
          </a:p>
          <a:p>
            <a:endParaRPr lang="zh-CN" altLang="en-US" dirty="0"/>
          </a:p>
          <a:p>
            <a:r>
              <a:rPr lang="en-US" altLang="zh-CN" dirty="0"/>
              <a:t>4.</a:t>
            </a:r>
          </a:p>
          <a:p>
            <a:r>
              <a:rPr lang="en-US" altLang="zh-CN" dirty="0"/>
              <a:t>Be worth check. pair of a few data in conduct propaganda</a:t>
            </a:r>
            <a:r>
              <a:rPr lang="zh-CN" altLang="en-US" dirty="0"/>
              <a:t>，</a:t>
            </a:r>
            <a:r>
              <a:rPr lang="en-US" altLang="zh-CN" dirty="0"/>
              <a:t> want what whether vigilance has digital game to disrelish .</a:t>
            </a:r>
          </a:p>
          <a:p>
            <a:r>
              <a:rPr lang="zh-CN" altLang="en-US" dirty="0"/>
              <a:t>值得查证。而对宣传中的一些数据，要警惕是否有数字游戏之嫌。</a:t>
            </a:r>
          </a:p>
          <a:p>
            <a:endParaRPr lang="zh-CN" altLang="en-US" dirty="0"/>
          </a:p>
          <a:p>
            <a:r>
              <a:rPr lang="en-US" altLang="zh-CN" dirty="0"/>
              <a:t>5.</a:t>
            </a:r>
          </a:p>
          <a:p>
            <a:r>
              <a:rPr lang="en-US" altLang="zh-CN" dirty="0"/>
              <a:t>Hannibal</a:t>
            </a:r>
            <a:r>
              <a:rPr lang="zh-CN" altLang="en-US" dirty="0"/>
              <a:t>，</a:t>
            </a:r>
            <a:r>
              <a:rPr lang="en-US" altLang="zh-CN" dirty="0"/>
              <a:t> a master of propaganda eager to create a reputation to equal that of Alexander the Great</a:t>
            </a:r>
            <a:r>
              <a:rPr lang="zh-CN" altLang="en-US" dirty="0"/>
              <a:t>，</a:t>
            </a:r>
            <a:r>
              <a:rPr lang="en-US" altLang="zh-CN" dirty="0"/>
              <a:t> followed the Herculean route to Italy.</a:t>
            </a:r>
          </a:p>
          <a:p>
            <a:r>
              <a:rPr lang="zh-CN" altLang="en-US" dirty="0"/>
              <a:t>宣传大师汉尼拔急于树立像亚历山大大帝一样的声望，沿着赫拉克勒斯之路打到意大利。</a:t>
            </a:r>
          </a:p>
          <a:p>
            <a:endParaRPr lang="zh-CN" altLang="en-US" dirty="0"/>
          </a:p>
          <a:p>
            <a:r>
              <a:rPr lang="en-US" altLang="zh-CN" dirty="0"/>
              <a:t>6.</a:t>
            </a:r>
          </a:p>
          <a:p>
            <a:r>
              <a:rPr lang="en-US" altLang="zh-CN" dirty="0"/>
              <a:t>One of these was the evolution of the hammer and sickle symbol from its agrarian roots into a space-age propaganda object</a:t>
            </a:r>
            <a:r>
              <a:rPr lang="zh-CN" altLang="en-US" dirty="0"/>
              <a:t>，</a:t>
            </a:r>
            <a:r>
              <a:rPr lang="en-US" altLang="zh-CN" dirty="0"/>
              <a:t> as seen above.</a:t>
            </a:r>
          </a:p>
          <a:p>
            <a:r>
              <a:rPr lang="zh-CN" altLang="en-US" dirty="0"/>
              <a:t>其中的一项便是象征工农的锤子和镰刀造型转变成了太空时代的宣传工具，如上图所示。</a:t>
            </a:r>
          </a:p>
          <a:p>
            <a:endParaRPr lang="zh-CN" altLang="en-US" dirty="0"/>
          </a:p>
          <a:p>
            <a:r>
              <a:rPr lang="en-US" altLang="zh-CN" dirty="0"/>
              <a:t>7.</a:t>
            </a:r>
          </a:p>
          <a:p>
            <a:r>
              <a:rPr lang="en-US" altLang="zh-CN" dirty="0"/>
              <a:t>Enterprise publicity slogans</a:t>
            </a:r>
            <a:r>
              <a:rPr lang="zh-CN" altLang="en-US" dirty="0"/>
              <a:t>，</a:t>
            </a:r>
            <a:r>
              <a:rPr lang="en-US" altLang="zh-CN" dirty="0"/>
              <a:t> company</a:t>
            </a:r>
            <a:r>
              <a:rPr lang="zh-CN" altLang="en-US" dirty="0"/>
              <a:t>，</a:t>
            </a:r>
            <a:r>
              <a:rPr lang="en-US" altLang="zh-CN" dirty="0"/>
              <a:t> enterprise culture propaganda slogans chart</a:t>
            </a:r>
            <a:r>
              <a:rPr lang="zh-CN" altLang="en-US" dirty="0"/>
              <a:t>，</a:t>
            </a:r>
            <a:r>
              <a:rPr lang="en-US" altLang="zh-CN" dirty="0"/>
              <a:t> enterprise management slogan? How much.</a:t>
            </a:r>
          </a:p>
          <a:p>
            <a:r>
              <a:rPr lang="zh-CN" altLang="en-US" dirty="0"/>
              <a:t>企业宣传标语，公司标语，企业文化宣传挂图，企业管理标语？有多少要多少。</a:t>
            </a:r>
          </a:p>
          <a:p>
            <a:endParaRPr lang="zh-CN" altLang="en-US" dirty="0"/>
          </a:p>
          <a:p>
            <a:r>
              <a:rPr lang="en-US" altLang="zh-CN" dirty="0"/>
              <a:t>8.</a:t>
            </a:r>
          </a:p>
          <a:p>
            <a:r>
              <a:rPr lang="en-US" altLang="zh-CN" dirty="0"/>
              <a:t>Russian ambassador Vitaly Churkin called the U. S charge of 'terror' unacceptable and propaganda which has no place in the council.</a:t>
            </a:r>
          </a:p>
          <a:p>
            <a:r>
              <a:rPr lang="zh-CN" altLang="en-US" dirty="0"/>
              <a:t>俄罗斯外交大使维塔利。克金声称美国的恐怖指控让人无法接受，相关的宣传活动在理事会里也不会有任何影响。</a:t>
            </a:r>
          </a:p>
          <a:p>
            <a:endParaRPr lang="zh-CN" altLang="en-US" dirty="0"/>
          </a:p>
          <a:p>
            <a:r>
              <a:rPr lang="en-US" altLang="zh-CN" dirty="0"/>
              <a:t>9.</a:t>
            </a:r>
          </a:p>
          <a:p>
            <a:r>
              <a:rPr lang="en-US" altLang="zh-CN" dirty="0"/>
              <a:t>He said the students who protested come from a country where history books are approved by the government's propaganda department.</a:t>
            </a:r>
          </a:p>
          <a:p>
            <a:r>
              <a:rPr lang="zh-CN" altLang="en-US" dirty="0"/>
              <a:t>他说，抗议的学生来自一个历史教课书需要通过政府宣传部审查的国家。</a:t>
            </a:r>
          </a:p>
          <a:p>
            <a:endParaRPr lang="zh-CN" altLang="en-US" dirty="0"/>
          </a:p>
          <a:p>
            <a:r>
              <a:rPr lang="en-US" altLang="zh-CN" dirty="0"/>
              <a:t>10.</a:t>
            </a:r>
          </a:p>
          <a:p>
            <a:r>
              <a:rPr lang="en-US" altLang="zh-CN" dirty="0"/>
              <a:t>It is often used to carry out psychological operations or propaganda.</a:t>
            </a:r>
          </a:p>
          <a:p>
            <a:r>
              <a:rPr lang="zh-CN" altLang="en-US" dirty="0"/>
              <a:t>信息技术常常用来进行心理战或宣传战。</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108</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propaganda </a:t>
            </a:r>
          </a:p>
          <a:p>
            <a:r>
              <a:rPr lang="zh-CN" altLang="en-US" dirty="0"/>
              <a:t>宣传，鼓吹，政治宣传，宣传机构，宣传活动   </a:t>
            </a:r>
          </a:p>
          <a:p>
            <a:r>
              <a:rPr lang="en-US" altLang="zh-CN" dirty="0"/>
              <a:t>ideas or statements that </a:t>
            </a:r>
          </a:p>
          <a:p>
            <a:r>
              <a:rPr lang="en-US" altLang="zh-CN" dirty="0"/>
              <a:t>may be false or exaggerated and that </a:t>
            </a:r>
          </a:p>
          <a:p>
            <a:r>
              <a:rPr lang="en-US" altLang="zh-CN" dirty="0"/>
              <a:t>are used in order to</a:t>
            </a:r>
          </a:p>
          <a:p>
            <a:r>
              <a:rPr lang="en-US" altLang="zh-CN" dirty="0"/>
              <a:t>gain support for a political leader</a:t>
            </a:r>
            <a:r>
              <a:rPr lang="zh-CN" altLang="en-US" dirty="0"/>
              <a:t>，</a:t>
            </a:r>
            <a:r>
              <a:rPr lang="en-US" altLang="zh-CN" dirty="0"/>
              <a:t> party</a:t>
            </a:r>
            <a:r>
              <a:rPr lang="zh-CN" altLang="en-US" dirty="0"/>
              <a:t>，</a:t>
            </a:r>
            <a:r>
              <a:rPr lang="en-US" altLang="zh-CN" dirty="0"/>
              <a:t> etc.</a:t>
            </a:r>
          </a:p>
          <a:p>
            <a:endParaRPr lang="en-US" altLang="zh-CN" dirty="0"/>
          </a:p>
          <a:p>
            <a:r>
              <a:rPr lang="en-US" altLang="zh-CN" dirty="0"/>
              <a:t>enemy propaganda </a:t>
            </a:r>
            <a:r>
              <a:rPr lang="zh-CN" altLang="en-US" dirty="0"/>
              <a:t>敌方的宣传</a:t>
            </a:r>
          </a:p>
          <a:p>
            <a:endParaRPr lang="zh-CN" altLang="en-US" dirty="0"/>
          </a:p>
          <a:p>
            <a:r>
              <a:rPr lang="en-US" altLang="zh-CN" dirty="0"/>
              <a:t>a propaganda campaign </a:t>
            </a:r>
            <a:r>
              <a:rPr lang="zh-CN" altLang="en-US" dirty="0"/>
              <a:t>宣传运动</a:t>
            </a:r>
          </a:p>
          <a:p>
            <a:endParaRPr lang="zh-CN" altLang="en-US" dirty="0"/>
          </a:p>
          <a:p>
            <a:r>
              <a:rPr lang="en-US" altLang="zh-CN" dirty="0"/>
              <a:t>1.</a:t>
            </a:r>
          </a:p>
          <a:p>
            <a:r>
              <a:rPr lang="en-US" altLang="zh-CN" dirty="0"/>
              <a:t>The big propaganda playbills were posted up in each corner of the university and many students talked about Microsoft passionately.</a:t>
            </a:r>
          </a:p>
          <a:p>
            <a:r>
              <a:rPr lang="zh-CN" altLang="en-US" dirty="0"/>
              <a:t>在校园里的各个角落里都贴上了醒目的宣传海报，同学们围绕在海报旁边，热烈的讨论着微软公司。</a:t>
            </a:r>
          </a:p>
          <a:p>
            <a:endParaRPr lang="zh-CN" altLang="en-US" dirty="0"/>
          </a:p>
          <a:p>
            <a:r>
              <a:rPr lang="en-US" altLang="zh-CN" dirty="0"/>
              <a:t>2.</a:t>
            </a:r>
          </a:p>
          <a:p>
            <a:r>
              <a:rPr lang="en-US" altLang="zh-CN" dirty="0"/>
              <a:t>Is it just a bit of revolutionary propaganda</a:t>
            </a:r>
            <a:r>
              <a:rPr lang="zh-CN" altLang="en-US" dirty="0"/>
              <a:t>，</a:t>
            </a:r>
            <a:r>
              <a:rPr lang="en-US" altLang="zh-CN" dirty="0"/>
              <a:t> or mere playing with persuasive definitions</a:t>
            </a:r>
            <a:r>
              <a:rPr lang="zh-CN" altLang="en-US" dirty="0"/>
              <a:t>，</a:t>
            </a:r>
            <a:r>
              <a:rPr lang="en-US" altLang="zh-CN" dirty="0"/>
              <a:t> or a bit of Hegelian mysticism?</a:t>
            </a:r>
          </a:p>
          <a:p>
            <a:r>
              <a:rPr lang="zh-CN" altLang="en-US" dirty="0"/>
              <a:t>它仅仅是一些革命性的宣传，或仅仅是玩弄劝诱性的定义，或一些黑格尔的谬论？</a:t>
            </a:r>
          </a:p>
          <a:p>
            <a:endParaRPr lang="zh-CN" altLang="en-US" dirty="0"/>
          </a:p>
          <a:p>
            <a:r>
              <a:rPr lang="en-US" altLang="zh-CN" dirty="0"/>
              <a:t>3.</a:t>
            </a:r>
          </a:p>
          <a:p>
            <a:r>
              <a:rPr lang="en-US" altLang="zh-CN" dirty="0"/>
              <a:t>Wang sixty-one (hereinafter referred to as the king): Animation is the propaganda image of a national culture good performance practices.</a:t>
            </a:r>
          </a:p>
          <a:p>
            <a:r>
              <a:rPr lang="zh-CN" altLang="en-US" dirty="0"/>
              <a:t>王六一（以下简称王）：动漫是宣传一个国家文化形象很好的表现手法。</a:t>
            </a:r>
          </a:p>
          <a:p>
            <a:endParaRPr lang="zh-CN" altLang="en-US" dirty="0"/>
          </a:p>
          <a:p>
            <a:r>
              <a:rPr lang="en-US" altLang="zh-CN" dirty="0"/>
              <a:t>4.</a:t>
            </a:r>
          </a:p>
          <a:p>
            <a:r>
              <a:rPr lang="en-US" altLang="zh-CN" dirty="0"/>
              <a:t>Be worth check. pair of a few data in conduct propaganda</a:t>
            </a:r>
            <a:r>
              <a:rPr lang="zh-CN" altLang="en-US" dirty="0"/>
              <a:t>，</a:t>
            </a:r>
            <a:r>
              <a:rPr lang="en-US" altLang="zh-CN" dirty="0"/>
              <a:t> want what whether vigilance has digital game to disrelish .</a:t>
            </a:r>
          </a:p>
          <a:p>
            <a:r>
              <a:rPr lang="zh-CN" altLang="en-US" dirty="0"/>
              <a:t>值得查证。而对宣传中的一些数据，要警惕是否有数字游戏之嫌。</a:t>
            </a:r>
          </a:p>
          <a:p>
            <a:endParaRPr lang="zh-CN" altLang="en-US" dirty="0"/>
          </a:p>
          <a:p>
            <a:r>
              <a:rPr lang="en-US" altLang="zh-CN" dirty="0"/>
              <a:t>5.</a:t>
            </a:r>
          </a:p>
          <a:p>
            <a:r>
              <a:rPr lang="en-US" altLang="zh-CN" dirty="0"/>
              <a:t>Hannibal</a:t>
            </a:r>
            <a:r>
              <a:rPr lang="zh-CN" altLang="en-US" dirty="0"/>
              <a:t>，</a:t>
            </a:r>
            <a:r>
              <a:rPr lang="en-US" altLang="zh-CN" dirty="0"/>
              <a:t> a master of propaganda eager to create a reputation to equal that of Alexander the Great</a:t>
            </a:r>
            <a:r>
              <a:rPr lang="zh-CN" altLang="en-US" dirty="0"/>
              <a:t>，</a:t>
            </a:r>
            <a:r>
              <a:rPr lang="en-US" altLang="zh-CN" dirty="0"/>
              <a:t> followed the Herculean route to Italy.</a:t>
            </a:r>
          </a:p>
          <a:p>
            <a:r>
              <a:rPr lang="zh-CN" altLang="en-US" dirty="0"/>
              <a:t>宣传大师汉尼拔急于树立像亚历山大大帝一样的声望，沿着赫拉克勒斯之路打到意大利。</a:t>
            </a:r>
          </a:p>
          <a:p>
            <a:endParaRPr lang="zh-CN" altLang="en-US" dirty="0"/>
          </a:p>
          <a:p>
            <a:r>
              <a:rPr lang="en-US" altLang="zh-CN" dirty="0"/>
              <a:t>6.</a:t>
            </a:r>
          </a:p>
          <a:p>
            <a:r>
              <a:rPr lang="en-US" altLang="zh-CN" dirty="0"/>
              <a:t>One of these was the evolution of the hammer and sickle symbol from its agrarian roots into a space-age propaganda object</a:t>
            </a:r>
            <a:r>
              <a:rPr lang="zh-CN" altLang="en-US" dirty="0"/>
              <a:t>，</a:t>
            </a:r>
            <a:r>
              <a:rPr lang="en-US" altLang="zh-CN" dirty="0"/>
              <a:t> as seen above.</a:t>
            </a:r>
          </a:p>
          <a:p>
            <a:r>
              <a:rPr lang="zh-CN" altLang="en-US" dirty="0"/>
              <a:t>其中的一项便是象征工农的锤子和镰刀造型转变成了太空时代的宣传工具，如上图所示。</a:t>
            </a:r>
          </a:p>
          <a:p>
            <a:endParaRPr lang="zh-CN" altLang="en-US" dirty="0"/>
          </a:p>
          <a:p>
            <a:r>
              <a:rPr lang="en-US" altLang="zh-CN" dirty="0"/>
              <a:t>7.</a:t>
            </a:r>
          </a:p>
          <a:p>
            <a:r>
              <a:rPr lang="en-US" altLang="zh-CN" dirty="0"/>
              <a:t>Enterprise publicity slogans</a:t>
            </a:r>
            <a:r>
              <a:rPr lang="zh-CN" altLang="en-US" dirty="0"/>
              <a:t>，</a:t>
            </a:r>
            <a:r>
              <a:rPr lang="en-US" altLang="zh-CN" dirty="0"/>
              <a:t> company</a:t>
            </a:r>
            <a:r>
              <a:rPr lang="zh-CN" altLang="en-US" dirty="0"/>
              <a:t>，</a:t>
            </a:r>
            <a:r>
              <a:rPr lang="en-US" altLang="zh-CN" dirty="0"/>
              <a:t> enterprise culture propaganda slogans chart</a:t>
            </a:r>
            <a:r>
              <a:rPr lang="zh-CN" altLang="en-US" dirty="0"/>
              <a:t>，</a:t>
            </a:r>
            <a:r>
              <a:rPr lang="en-US" altLang="zh-CN" dirty="0"/>
              <a:t> enterprise management slogan? How much.</a:t>
            </a:r>
          </a:p>
          <a:p>
            <a:r>
              <a:rPr lang="zh-CN" altLang="en-US" dirty="0"/>
              <a:t>企业宣传标语，公司标语，企业文化宣传挂图，企业管理标语？有多少要多少。</a:t>
            </a:r>
          </a:p>
          <a:p>
            <a:endParaRPr lang="zh-CN" altLang="en-US" dirty="0"/>
          </a:p>
          <a:p>
            <a:r>
              <a:rPr lang="en-US" altLang="zh-CN" dirty="0"/>
              <a:t>8.</a:t>
            </a:r>
          </a:p>
          <a:p>
            <a:r>
              <a:rPr lang="en-US" altLang="zh-CN" dirty="0"/>
              <a:t>Russian ambassador Vitaly Churkin called the U. S charge of 'terror' unacceptable and propaganda which has no place in the council.</a:t>
            </a:r>
          </a:p>
          <a:p>
            <a:r>
              <a:rPr lang="zh-CN" altLang="en-US" dirty="0"/>
              <a:t>俄罗斯外交大使维塔利。克金声称美国的恐怖指控让人无法接受，相关的宣传活动在理事会里也不会有任何影响。</a:t>
            </a:r>
          </a:p>
          <a:p>
            <a:endParaRPr lang="zh-CN" altLang="en-US" dirty="0"/>
          </a:p>
          <a:p>
            <a:r>
              <a:rPr lang="en-US" altLang="zh-CN" dirty="0"/>
              <a:t>9.</a:t>
            </a:r>
          </a:p>
          <a:p>
            <a:r>
              <a:rPr lang="en-US" altLang="zh-CN" dirty="0"/>
              <a:t>He said the students who protested come from a country where history books are approved by the government's propaganda department.</a:t>
            </a:r>
          </a:p>
          <a:p>
            <a:r>
              <a:rPr lang="zh-CN" altLang="en-US" dirty="0"/>
              <a:t>他说，抗议的学生来自一个历史教课书需要通过政府宣传部审查的国家。</a:t>
            </a:r>
          </a:p>
          <a:p>
            <a:endParaRPr lang="zh-CN" altLang="en-US" dirty="0"/>
          </a:p>
          <a:p>
            <a:r>
              <a:rPr lang="en-US" altLang="zh-CN" dirty="0"/>
              <a:t>10.</a:t>
            </a:r>
          </a:p>
          <a:p>
            <a:r>
              <a:rPr lang="en-US" altLang="zh-CN" dirty="0"/>
              <a:t>It is often used to carry out psychological operations or propaganda.</a:t>
            </a:r>
          </a:p>
          <a:p>
            <a:r>
              <a:rPr lang="zh-CN" altLang="en-US" dirty="0"/>
              <a:t>信息技术常常用来进行心理战或宣传战。</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109</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4.Be worth check. pair of a few data in conduct propaganda</a:t>
            </a:r>
            <a:r>
              <a:rPr lang="zh-CN" altLang="en-US" dirty="0"/>
              <a:t>，</a:t>
            </a:r>
            <a:r>
              <a:rPr lang="en-US" altLang="zh-CN" dirty="0"/>
              <a:t> want what whether vigilance has digital game to disrelish .</a:t>
            </a:r>
          </a:p>
          <a:p>
            <a:r>
              <a:rPr lang="zh-CN" altLang="en-US" dirty="0"/>
              <a:t>值得查证。而对宣传中的一些数据，要警惕是否有数字游戏之嫌。</a:t>
            </a:r>
          </a:p>
          <a:p>
            <a:r>
              <a:rPr lang="en-US" altLang="zh-CN" dirty="0"/>
              <a:t>5.Hannibal</a:t>
            </a:r>
            <a:r>
              <a:rPr lang="zh-CN" altLang="en-US" dirty="0"/>
              <a:t>，</a:t>
            </a:r>
            <a:r>
              <a:rPr lang="en-US" altLang="zh-CN" dirty="0"/>
              <a:t> a master of propaganda eager to create a reputation to equal that of Alexander the Great</a:t>
            </a:r>
            <a:r>
              <a:rPr lang="zh-CN" altLang="en-US" dirty="0"/>
              <a:t>，</a:t>
            </a:r>
            <a:r>
              <a:rPr lang="en-US" altLang="zh-CN" dirty="0"/>
              <a:t> followed the Herculean route to Italy.</a:t>
            </a:r>
          </a:p>
          <a:p>
            <a:r>
              <a:rPr lang="zh-CN" altLang="en-US" dirty="0"/>
              <a:t>宣传大师汉尼拔急于树立像亚历山大大帝一样的声望，沿着赫拉克勒斯之路打到意大利。</a:t>
            </a:r>
          </a:p>
          <a:p>
            <a:r>
              <a:rPr lang="en-US" altLang="zh-CN" dirty="0"/>
              <a:t>6.One of these was the evolution of the hammer and sickle symbol from its agrarian roots into a space-age propaganda object</a:t>
            </a:r>
            <a:r>
              <a:rPr lang="zh-CN" altLang="en-US" dirty="0"/>
              <a:t>，</a:t>
            </a:r>
            <a:r>
              <a:rPr lang="en-US" altLang="zh-CN" dirty="0"/>
              <a:t> as seen above.</a:t>
            </a:r>
          </a:p>
          <a:p>
            <a:r>
              <a:rPr lang="zh-CN" altLang="en-US" dirty="0"/>
              <a:t>其中的一项便是象征工农的锤子和镰刀造型转变成了太空时代的宣传工具，如上图所示。</a:t>
            </a:r>
          </a:p>
          <a:p>
            <a:endParaRPr lang="zh-CN" altLang="en-US" dirty="0"/>
          </a:p>
          <a:p>
            <a:r>
              <a:rPr lang="en-US" altLang="zh-CN" dirty="0"/>
              <a:t>7.</a:t>
            </a:r>
          </a:p>
          <a:p>
            <a:r>
              <a:rPr lang="en-US" altLang="zh-CN" dirty="0"/>
              <a:t>Enterprise publicity slogans</a:t>
            </a:r>
            <a:r>
              <a:rPr lang="zh-CN" altLang="en-US" dirty="0"/>
              <a:t>，</a:t>
            </a:r>
            <a:r>
              <a:rPr lang="en-US" altLang="zh-CN" dirty="0"/>
              <a:t> company</a:t>
            </a:r>
            <a:r>
              <a:rPr lang="zh-CN" altLang="en-US" dirty="0"/>
              <a:t>，</a:t>
            </a:r>
            <a:r>
              <a:rPr lang="en-US" altLang="zh-CN" dirty="0"/>
              <a:t> enterprise culture propaganda slogans chart</a:t>
            </a:r>
            <a:r>
              <a:rPr lang="zh-CN" altLang="en-US" dirty="0"/>
              <a:t>，</a:t>
            </a:r>
            <a:r>
              <a:rPr lang="en-US" altLang="zh-CN" dirty="0"/>
              <a:t> enterprise management slogan? How much.</a:t>
            </a:r>
          </a:p>
          <a:p>
            <a:r>
              <a:rPr lang="zh-CN" altLang="en-US" dirty="0"/>
              <a:t>企业宣传标语，公司标语，企业文化宣传挂图，企业管理标语？有多少要多少。</a:t>
            </a:r>
          </a:p>
          <a:p>
            <a:endParaRPr lang="zh-CN" altLang="en-US" dirty="0"/>
          </a:p>
          <a:p>
            <a:r>
              <a:rPr lang="en-US" altLang="zh-CN" dirty="0"/>
              <a:t>8.</a:t>
            </a:r>
          </a:p>
          <a:p>
            <a:r>
              <a:rPr lang="en-US" altLang="zh-CN" dirty="0"/>
              <a:t>Russian ambassador Vitaly Churkin called the U. S charge of 'terror' unacceptable and propaganda which has no place in the council.</a:t>
            </a:r>
          </a:p>
          <a:p>
            <a:r>
              <a:rPr lang="zh-CN" altLang="en-US" dirty="0"/>
              <a:t>俄罗斯外交大使维塔利。克金声称美国的恐怖指控让人无法接受，相关的宣传活动在理事会里也不会有任何影响。</a:t>
            </a:r>
          </a:p>
          <a:p>
            <a:endParaRPr lang="zh-CN" altLang="en-US" dirty="0"/>
          </a:p>
          <a:p>
            <a:r>
              <a:rPr lang="en-US" altLang="zh-CN" dirty="0"/>
              <a:t>9.</a:t>
            </a:r>
          </a:p>
          <a:p>
            <a:r>
              <a:rPr lang="en-US" altLang="zh-CN" dirty="0"/>
              <a:t>He said the students who protested come from a country where history books are approved by the government's propaganda department.</a:t>
            </a:r>
          </a:p>
          <a:p>
            <a:r>
              <a:rPr lang="zh-CN" altLang="en-US" dirty="0"/>
              <a:t>他说，抗议的学生来自一个历史教课书需要通过政府宣传部审查的国家。</a:t>
            </a:r>
          </a:p>
          <a:p>
            <a:endParaRPr lang="zh-CN" altLang="en-US" dirty="0"/>
          </a:p>
          <a:p>
            <a:r>
              <a:rPr lang="en-US" altLang="zh-CN" dirty="0"/>
              <a:t>10.</a:t>
            </a:r>
          </a:p>
          <a:p>
            <a:r>
              <a:rPr lang="en-US" altLang="zh-CN" dirty="0"/>
              <a:t>It is often used to carry out psychological operations or propaganda.</a:t>
            </a:r>
          </a:p>
          <a:p>
            <a:r>
              <a:rPr lang="zh-CN" altLang="en-US" dirty="0"/>
              <a:t>信息技术常常用来进行心理战或宣传战。</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110</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7. Enterprise publicity slogans</a:t>
            </a:r>
            <a:r>
              <a:rPr lang="zh-CN" altLang="en-US" dirty="0"/>
              <a:t>，</a:t>
            </a:r>
            <a:r>
              <a:rPr lang="en-US" altLang="zh-CN" dirty="0"/>
              <a:t> company</a:t>
            </a:r>
            <a:r>
              <a:rPr lang="zh-CN" altLang="en-US" dirty="0"/>
              <a:t>，</a:t>
            </a:r>
            <a:r>
              <a:rPr lang="en-US" altLang="zh-CN" dirty="0"/>
              <a:t> enterprise culture propaganda slogans chart</a:t>
            </a:r>
            <a:r>
              <a:rPr lang="zh-CN" altLang="en-US" dirty="0"/>
              <a:t>，</a:t>
            </a:r>
            <a:r>
              <a:rPr lang="en-US" altLang="zh-CN" dirty="0"/>
              <a:t> enterprise management slogan? How much. </a:t>
            </a:r>
            <a:r>
              <a:rPr lang="zh-CN" altLang="en-US" dirty="0"/>
              <a:t>企业宣传标语，公司标语，企业文化宣传挂图，企业管理标语？有多少要多少。</a:t>
            </a:r>
          </a:p>
          <a:p>
            <a:r>
              <a:rPr lang="en-US" altLang="zh-CN" dirty="0"/>
              <a:t>8. Russian ambassador Vitaly Churkin called the U. S charge of 'terror' unacceptable and propaganda which has no place in the council. </a:t>
            </a:r>
            <a:r>
              <a:rPr lang="zh-CN" altLang="en-US" dirty="0"/>
              <a:t>俄罗斯外交大使维塔利。克金声称美国的恐怖指控让人无法接受，相关的宣传活动在理事会里也不会有任何影响。</a:t>
            </a:r>
            <a:endParaRPr lang="en-US" altLang="zh-CN" dirty="0"/>
          </a:p>
          <a:p>
            <a:r>
              <a:rPr lang="en-US" altLang="zh-CN" dirty="0"/>
              <a:t>9. He said the students who protested come from a country where history books are approved by the government's propaganda department. </a:t>
            </a:r>
            <a:r>
              <a:rPr lang="zh-CN" altLang="en-US" dirty="0"/>
              <a:t>他说，抗议的学生来自一个历史教课书需要通过政府宣传部审查的国家。</a:t>
            </a:r>
          </a:p>
          <a:p>
            <a:r>
              <a:rPr lang="en-US" altLang="zh-CN" dirty="0"/>
              <a:t>10. It is often used to carry out psychological operations or propaganda. </a:t>
            </a:r>
            <a:r>
              <a:rPr lang="zh-CN" altLang="en-US" dirty="0"/>
              <a:t>信息技术常常用来进行心理战或宣传战。</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111</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7. Enterprise publicity slogans</a:t>
            </a:r>
            <a:r>
              <a:rPr lang="zh-CN" altLang="en-US" dirty="0"/>
              <a:t>，</a:t>
            </a:r>
            <a:r>
              <a:rPr lang="en-US" altLang="zh-CN" dirty="0"/>
              <a:t> company</a:t>
            </a:r>
            <a:r>
              <a:rPr lang="zh-CN" altLang="en-US" dirty="0"/>
              <a:t>，</a:t>
            </a:r>
            <a:r>
              <a:rPr lang="en-US" altLang="zh-CN" dirty="0"/>
              <a:t> enterprise culture propaganda slogans chart</a:t>
            </a:r>
            <a:r>
              <a:rPr lang="zh-CN" altLang="en-US" dirty="0"/>
              <a:t>，</a:t>
            </a:r>
            <a:r>
              <a:rPr lang="en-US" altLang="zh-CN" dirty="0"/>
              <a:t> enterprise management slogan? How much. </a:t>
            </a:r>
            <a:r>
              <a:rPr lang="zh-CN" altLang="en-US" dirty="0"/>
              <a:t>企业宣传标语，公司标语，企业文化宣传挂图，企业管理标语？有多少要多少。</a:t>
            </a:r>
          </a:p>
          <a:p>
            <a:r>
              <a:rPr lang="en-US" altLang="zh-CN" dirty="0"/>
              <a:t>8. Russian ambassador Vitaly Churkin called the U. S charge of 'terror' unacceptable and propaganda which has no place in the council. </a:t>
            </a:r>
            <a:r>
              <a:rPr lang="zh-CN" altLang="en-US" dirty="0"/>
              <a:t>俄罗斯外交大使维塔利。克金声称美国的恐怖指控让人无法接受，相关的宣传活动在理事会里也不会有任何影响。</a:t>
            </a:r>
            <a:endParaRPr lang="en-US" altLang="zh-CN" dirty="0"/>
          </a:p>
          <a:p>
            <a:r>
              <a:rPr lang="en-US" altLang="zh-CN" dirty="0"/>
              <a:t>9. He said the students who protested come from a country where history books are approved by the government's propaganda department. </a:t>
            </a:r>
            <a:r>
              <a:rPr lang="zh-CN" altLang="en-US" dirty="0"/>
              <a:t>他说，抗议的学生来自一个历史教课书需要通过政府宣传部审查的国家。</a:t>
            </a:r>
          </a:p>
          <a:p>
            <a:r>
              <a:rPr lang="en-US" altLang="zh-CN" dirty="0"/>
              <a:t>10. It is often used to carry out psychological operations or propaganda. </a:t>
            </a:r>
            <a:r>
              <a:rPr lang="zh-CN" altLang="en-US" dirty="0"/>
              <a:t>信息技术常常用来进行心理战或宣传战。</a:t>
            </a:r>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112</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113</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13FD18-31C0-42EB-AE66-843308CCD309}" type="datetimeFigureOut">
              <a:rPr lang="zh-CN" altLang="en-US" smtClean="0"/>
              <a:t>2024/10/17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13FD18-31C0-42EB-AE66-843308CCD309}" type="datetimeFigureOut">
              <a:rPr lang="zh-CN" altLang="en-US" smtClean="0"/>
              <a:t>2024/10/17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13FD18-31C0-42EB-AE66-843308CCD309}" type="datetimeFigureOut">
              <a:rPr lang="zh-CN" altLang="en-US" smtClean="0"/>
              <a:t>2024/10/17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3FD18-31C0-42EB-AE66-843308CCD309}" type="datetimeFigureOut">
              <a:rPr lang="zh-CN" altLang="en-US" smtClean="0"/>
              <a:t>2024/10/17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9181D-D20A-4075-BB2B-6DB3CECEBE7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48167"/>
            <a:ext cx="10515600" cy="1325563"/>
          </a:xfrm>
        </p:spPr>
        <p:txBody>
          <a:bodyPr>
            <a:normAutofit/>
          </a:bodyPr>
          <a:lstStyle/>
          <a:p>
            <a:pPr algn="ctr"/>
            <a:r>
              <a:rPr lang="zh-CN" altLang="en-US" sz="8000" b="1" dirty="0">
                <a:solidFill>
                  <a:srgbClr val="FF0000"/>
                </a:solidFill>
                <a:latin typeface="微软雅黑" panose="020B0503020204020204" pitchFamily="34" charset="-122"/>
                <a:ea typeface="微软雅黑" panose="020B0503020204020204" pitchFamily="34" charset="-122"/>
              </a:rPr>
              <a:t>保密法学理论与实践</a:t>
            </a:r>
          </a:p>
        </p:txBody>
      </p:sp>
      <p:sp>
        <p:nvSpPr>
          <p:cNvPr id="3" name="内容占位符 2"/>
          <p:cNvSpPr>
            <a:spLocks noGrp="1"/>
          </p:cNvSpPr>
          <p:nvPr>
            <p:ph idx="1"/>
          </p:nvPr>
        </p:nvSpPr>
        <p:spPr>
          <a:xfrm>
            <a:off x="822960" y="4019550"/>
            <a:ext cx="10515600" cy="2015490"/>
          </a:xfrm>
        </p:spPr>
        <p:txBody>
          <a:bodyPr>
            <a:normAutofit/>
          </a:bodyPr>
          <a:lstStyle/>
          <a:p>
            <a:pPr marL="0" indent="0" algn="ctr">
              <a:lnSpc>
                <a:spcPct val="150000"/>
              </a:lnSpc>
              <a:spcBef>
                <a:spcPts val="0"/>
              </a:spcBef>
              <a:buNone/>
            </a:pPr>
            <a:r>
              <a:rPr lang="zh-CN" altLang="en-US" sz="4000" b="1" dirty="0">
                <a:solidFill>
                  <a:srgbClr val="006600"/>
                </a:solidFill>
                <a:latin typeface="微软雅黑" panose="020B0503020204020204" pitchFamily="34" charset="-122"/>
                <a:ea typeface="微软雅黑" panose="020B0503020204020204" pitchFamily="34" charset="-122"/>
              </a:rPr>
              <a:t>中山大学国家保密学院</a:t>
            </a:r>
            <a:endParaRPr lang="en-US" altLang="zh-CN" sz="4000" b="1" dirty="0">
              <a:solidFill>
                <a:srgbClr val="006600"/>
              </a:solidFill>
              <a:latin typeface="微软雅黑" panose="020B0503020204020204" pitchFamily="34" charset="-122"/>
              <a:ea typeface="微软雅黑" panose="020B0503020204020204" pitchFamily="34" charset="-122"/>
            </a:endParaRPr>
          </a:p>
          <a:p>
            <a:pPr marL="0" indent="0" algn="ctr">
              <a:lnSpc>
                <a:spcPct val="150000"/>
              </a:lnSpc>
              <a:spcBef>
                <a:spcPts val="0"/>
              </a:spcBef>
              <a:buNone/>
            </a:pPr>
            <a:r>
              <a:rPr lang="zh-CN" altLang="en-US" sz="4000" b="1" dirty="0">
                <a:solidFill>
                  <a:srgbClr val="0070C0"/>
                </a:solidFill>
                <a:latin typeface="微软雅黑" panose="020B0503020204020204" pitchFamily="34" charset="-122"/>
                <a:ea typeface="微软雅黑" panose="020B0503020204020204" pitchFamily="34" charset="-122"/>
              </a:rPr>
              <a:t>韦宝典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5"/>
            <a:ext cx="12478044" cy="5017721"/>
          </a:xfrm>
        </p:spPr>
        <p:txBody>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The Department of Navy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in its Freedom of Information Act(FOIA) regulations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defines the theory as the concept that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apparently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harmless pieces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of information when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assembled together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could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reveal</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 damaging picture.</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1322362"/>
            <a:ext cx="11749454" cy="4712678"/>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保密是官僚体系正常运行的一种必要手段</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(Secrecy is a form of regulation)</a:t>
            </a: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对信息流动的控制与权力相伴而生</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没有秘密，就没有权威和统治</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对保密行为的偏好是官僚机构与生俱来的特点</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这种偏好起初是出于官僚机构执行其职能的需要</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1322362"/>
            <a:ext cx="12298094" cy="5170513"/>
          </a:xfrm>
        </p:spPr>
        <p:txBody>
          <a:bodyPr>
            <a:normAutofit/>
          </a:bodyPr>
          <a:lstStyle/>
          <a:p>
            <a:pPr marL="0">
              <a:lnSpc>
                <a:spcPct val="13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但日久天长</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3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这种正当的偏好往往转化为一种对保密行为本身的痴迷</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3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即保密从实现组织目标的手段成为了目的</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3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当信息对官僚组织不利，易引起社会不满时</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3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官僚组织及官僚们常常凭借着其专业知识的优越性</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3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以维护国家利益、公共利益和个人隐私为借口</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3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拒绝公开公众本应该了解的某些信息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3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使公众陷入“无知”状态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社会学家马克斯</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韦伯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3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从而获得一种相对于公众的权力优势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(Max Weber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1864-1920)</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1322362"/>
            <a:ext cx="11749454" cy="4712678"/>
          </a:xfrm>
        </p:spPr>
        <p:txBody>
          <a:bodyPr>
            <a:normAutofit/>
          </a:bodyPr>
          <a:lstStyle/>
          <a:p>
            <a:pPr marL="0">
              <a:lnSpc>
                <a:spcPct val="150000"/>
              </a:lnSpc>
              <a:spcBef>
                <a:spcPts val="0"/>
              </a:spcBef>
              <a:buNone/>
            </a:pP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保密作为一种信息流动的控制</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包括隐瞒、篡改甚至毁灭等</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a:t>
            </a: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是一种策略和手段</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是智慧的表现</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与对主体能力的评价密切相连</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1322362"/>
            <a:ext cx="11749454" cy="4572001"/>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保密是一种社会行为形式</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是个人为保持自己的安全感和优越感而采取的蓄意隐瞒行为</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人际交往中的一个普遍现象是</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差异会造成感觉上的巨大刺激和价值</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人类情感的一个重要内容就是</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特别强烈地排斥其他人拥有和自己价值一样的有形或无形财产</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1322362"/>
            <a:ext cx="11749454" cy="4783016"/>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当别人缺乏自己所拥有的价值时</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就会产生较大的满足感和优越感</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中国俗语所谓“人比人气死人”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秘密就是能使所有者产生这样一种情感的拥有物</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炫耀是泄密的一个重要动机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社会学家格奥尔格</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齐美尔</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(Georg Simmel</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1858-1918)</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939604" y="1957974"/>
            <a:ext cx="7191522" cy="3643533"/>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就个人特别是公务人员来说</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保密不仅是一种处事策略和智慧</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还被看作一种非常重要的品质</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是忠诚可靠的表现</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是一项道德义务</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a:lnSpc>
                <a:spcPct val="150000"/>
              </a:lnSpc>
              <a:spcBef>
                <a:spcPts val="0"/>
              </a:spcBef>
              <a:buNone/>
            </a:pP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2" name="矩形: 圆角 1"/>
          <p:cNvSpPr/>
          <p:nvPr/>
        </p:nvSpPr>
        <p:spPr>
          <a:xfrm>
            <a:off x="6349218" y="1969475"/>
            <a:ext cx="5341034" cy="28838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1944</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年的诺曼底登陆行动，以及</a:t>
            </a:r>
          </a:p>
          <a:p>
            <a:pPr>
              <a:lnSpc>
                <a:spcPct val="150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1990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年对伊拉克的沙漠盾牌行动中，</a:t>
            </a:r>
          </a:p>
          <a:p>
            <a:pPr>
              <a:lnSpc>
                <a:spcPct val="15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先后有一名美军少将和空军参谋长</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因为不慎泄密，被降级和撤职。</a:t>
            </a:r>
          </a:p>
        </p:txBody>
      </p:sp>
      <p:sp>
        <p:nvSpPr>
          <p:cNvPr id="8" name="内容占位符 2"/>
          <p:cNvSpPr>
            <a:spLocks noGrp="1"/>
          </p:cNvSpPr>
          <p:nvPr>
            <p:ph idx="1"/>
          </p:nvPr>
        </p:nvSpPr>
        <p:spPr>
          <a:xfrm>
            <a:off x="925533" y="1969475"/>
            <a:ext cx="5826955" cy="4445392"/>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英国政治传统认为</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公务人员应当对国王保持忠诚</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未经允许不得泄露机密</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现代社会</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保密还是一种法律义务</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泄密者要承担相应的法律责任</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8" name="内容占位符 2"/>
          <p:cNvSpPr>
            <a:spLocks noGrp="1"/>
          </p:cNvSpPr>
          <p:nvPr>
            <p:ph idx="1"/>
          </p:nvPr>
        </p:nvSpPr>
        <p:spPr>
          <a:xfrm>
            <a:off x="925533" y="1969475"/>
            <a:ext cx="5826955" cy="4445392"/>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英国政治传统认为</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公务人员应当对国王保持忠诚</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未经允许不得泄露机密</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现代社会</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保密还是一种法律义务</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泄密者要承担相应的法律责任</a:t>
            </a:r>
          </a:p>
        </p:txBody>
      </p:sp>
      <p:sp>
        <p:nvSpPr>
          <p:cNvPr id="5" name="矩形: 圆角 4"/>
          <p:cNvSpPr/>
          <p:nvPr/>
        </p:nvSpPr>
        <p:spPr>
          <a:xfrm>
            <a:off x="124264" y="1690688"/>
            <a:ext cx="11943471" cy="4147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曾任美军驻伊拉克最高指挥官、 驻阿富汗最高指挥官、奥巴马政府中央情报局局长</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1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等要职的彼得雷乌斯</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(David Howell Petraeus)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一度被视为总统候选人的有力竞争者，</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1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因将大量军事机密信息泄露给</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1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为其写传记的女作家</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也是出身西点军校的学妹葆拉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布罗德韦尔</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(Paula Broadwell)</a:t>
            </a:r>
          </a:p>
          <a:p>
            <a:pPr>
              <a:lnSpc>
                <a:spcPct val="110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2015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23</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日</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1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被美国北卡罗来纳州联邦法院以泄密罪判决两年缓刑，处以</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万美元罚金</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1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彼得雷乌斯在法庭宣判时认罪，承认对机密材料处理不当并向公众道歉</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1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此前的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2012</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年，他因与该女作家的婚外情曝光，已辞去中央情报局局长一职</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1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女主角虽然没有被起诉，但社会声誉受损，在求职中屡屡碰壁</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1322362"/>
            <a:ext cx="11749454" cy="5401996"/>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(secrecy)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与宣传</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(propaganda)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都是对</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信息流动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控制</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，都是政治操纵的手段</a:t>
            </a: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前者是封锁消息，拒绝提供信息；后者则是提供虚假的或经过选择的信息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propaganda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宣传，鼓吹，政治宣传，宣传机构，宣传活动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ideas or statements that may be false or exaggerated and </a:t>
            </a: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that are used in order to</a:t>
            </a: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gain support for a political leader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party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etc.</a:t>
            </a: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enemy propaganda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敌方的宣传</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 propaganda campaign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宣传运动</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1322362"/>
            <a:ext cx="11749454" cy="5669282"/>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宣传</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(propaganda)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 The big propaganda playbills were posted up in each corner of the university and many students talked about Microsoft passionately.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在校园里的各个角落里都贴上了醒目的宣传海报，同学们围绕在海报旁边，热烈的讨论着微软公司。</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 Is it just a bit of revolutionary propaganda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or mere playing with persuasive definitions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or a bit of Hegelian mysticism?</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它仅仅是一些革命性的宣传，或仅仅是玩弄劝诱性的定义，或一些黑格尔的谬论？</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 Wang sixty-one (hereinafter referred to as the king): Animation is the propaganda image of a national culture good performance practices.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王六一（以下简称王）：动漫是宣传一个国家文化形象很好的表现手法。</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5"/>
            <a:ext cx="12478044" cy="5017721"/>
          </a:xfrm>
        </p:spPr>
        <p:txBody>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Each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individual piece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of intelligence information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much like a piece of jigsaw puzzle</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may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aid</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in piecing together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other bits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of information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even when the individual piece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is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not of obvious importance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in itself.</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1322361"/>
            <a:ext cx="11749454" cy="5739621"/>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宣传</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(propaganda)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4. Be worth check. pair of a few data in conduct propaganda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want what whether vigilance has digital game to disrelish .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值得查证。而对宣传中的一些数据，要警惕是否有数字游戏之嫌。</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5. Hannibal</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 master of propaganda eager to create a reputation to equal that of Alexander the Great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followed the Herculean route to Italy.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宣传大师汉尼拔急于树立像亚历山大大帝一样的声望，沿着赫拉克勒斯之路打到意大利。</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6. One of these was the evolution of the hammer and sickle symbol from its agrarian roots into a space-age propaganda object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as seen above.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其中的一项便是象征工农的锤子和镰刀造型转变成了太空时代的宣传工具，如上图所示。</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1322361"/>
            <a:ext cx="11749454" cy="4909627"/>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宣传</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(propaganda)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7. Enterprise publicity slogans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company</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enterprise culture propaganda slogans chart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enterprise management slogan? How much.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企业宣传标语，公司标语，企业文化宣传挂图，企业管理标语？有多少要多少。</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8. Russian ambassador Vitaly Churkin called the U. S charge of 'terror' unacceptable and propaganda which has no place in the council.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俄罗斯外交大使维塔利。克金声称美国的恐怖指控让人无法接受，相关的宣传活动在理事会里也不会有任何影响。</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1322361"/>
            <a:ext cx="11749454" cy="4586070"/>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宣传</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(propaganda)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9. He said the students who protested come from a country where history books are approved by the government's propaganda department.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他说，抗议的学生来自一个历史教课书需要通过政府宣传部审查的国家。</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10. It is often used to carry out psychological operations or propaganda.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信息技术常常用来进行心理战或宣传战。</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27849"/>
            <a:ext cx="12007850" cy="4802187"/>
          </a:xfrm>
        </p:spPr>
        <p:txBody>
          <a:bodyPr>
            <a:normAutofit/>
          </a:bodyPr>
          <a:lstStyle/>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日：上海市国家安全局</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刑事拘留</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澳大利亚力拓公司</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名员工</a:t>
            </a: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“采取不正当手段刺探、窃取中国国家秘密”</a:t>
            </a: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8</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日：正式批捕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涉嫌“侵犯商业秘密罪和非国家工作人员受贿罪”</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日：上海市人民检察院第一分院</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上海市第一中级人民法院</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公诉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“非国家工作人员受贿、侵犯商业秘密犯罪”</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日：上海市第一中级人民法院，一审判决；上诉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日：上海市高级民法院二审公开宣判：驳回上诉，维持原判</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力拓案</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 y="1690688"/>
            <a:ext cx="12007850" cy="4802187"/>
          </a:xfrm>
        </p:spPr>
        <p:txBody>
          <a:bodyPr>
            <a:normAutofit/>
          </a:bodyPr>
          <a:lstStyle/>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日：上海市国家安全局</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刑事拘留</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澳大利亚力拓公司</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名员工</a:t>
            </a: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“采取不正当手段刺探、窃取中国国家秘密”</a:t>
            </a: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8</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日：正式批捕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涉嫌“侵犯商业秘密罪和非国家工作人员受贿罪”</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日：上海市人民检察院第一分院</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上海市第一中级人民法院</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公诉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“非国家工作人员受贿、侵犯商业秘密犯罪”</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日：上海市第一中级人民法院，一审判决；上诉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日：上海市高级民法院二审公开宣判：驳回上诉，维持原判</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 name="对话气泡: 矩形 1"/>
          <p:cNvSpPr/>
          <p:nvPr/>
        </p:nvSpPr>
        <p:spPr>
          <a:xfrm>
            <a:off x="2379945" y="2423948"/>
            <a:ext cx="9983244" cy="4434051"/>
          </a:xfrm>
          <a:prstGeom prst="wedgeRectCallout">
            <a:avLst>
              <a:gd name="adj1" fmla="val -21830"/>
              <a:gd name="adj2" fmla="val -6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2009</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日，上海市</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国家安全局</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对</a:t>
            </a:r>
            <a:r>
              <a:rPr lang="zh-CN" altLang="en-US" sz="28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澳大利亚</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力拓公司</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名员工胡士泰、王勇、葛民强、刘才魁进行</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刑事拘留</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日，该局称，上述</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人</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采取不正当手段刺探、窃取中国国家秘密</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。同日，中国</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外交部</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发言人秦刚在例行记者会上表示，胡士泰因</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涉嫌为境外窃取中国国家秘密</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而被拘留，检方已掌握足够相关证据。秦刚表示，中国对于哪些属于国家秘密有明确规定，但他拒绝就这一个案中国家秘密的性质发表评论。</a:t>
            </a:r>
          </a:p>
        </p:txBody>
      </p:sp>
      <p:sp>
        <p:nvSpPr>
          <p:cNvPr id="7"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力拓案</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 y="1690688"/>
            <a:ext cx="12007850" cy="4802187"/>
          </a:xfrm>
        </p:spPr>
        <p:txBody>
          <a:bodyPr>
            <a:normAutofit/>
          </a:bodyPr>
          <a:lstStyle/>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日：上海市国家安全局</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刑事拘留</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澳大利亚力拓公司</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名员工</a:t>
            </a: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“采取不正当手段刺探、窃取中国国家秘密”</a:t>
            </a: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8</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日：正式批捕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涉嫌“侵犯商业秘密罪和非国家工作人员受贿罪”</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日：上海市人民检察院第一分院</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上海市第一中级人民法院</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公诉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“非国家工作人员受贿、侵犯商业秘密犯罪”</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日：上海市第一中级人民法院，一审判决；上诉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日：上海市高级民法院二审公开宣判：驳回上诉，维持原判</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 name="对话气泡: 矩形 1"/>
          <p:cNvSpPr/>
          <p:nvPr/>
        </p:nvSpPr>
        <p:spPr>
          <a:xfrm>
            <a:off x="4609577" y="1891430"/>
            <a:ext cx="7582423" cy="4334005"/>
          </a:xfrm>
          <a:prstGeom prst="wedgeRectCallout">
            <a:avLst>
              <a:gd name="adj1" fmla="val -56989"/>
              <a:gd name="adj2" fmla="val -17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该案此后由市</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国家安全局</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移交至该市</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公安局</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继续进行侦查，到了</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日，胡士泰等</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人被</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正式批捕</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时的罪名变更为</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“涉嫌侵犯商业秘密罪和非国家工作人员受贿罪”</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7"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力拓案</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 y="1690688"/>
            <a:ext cx="12007850" cy="4802187"/>
          </a:xfrm>
        </p:spPr>
        <p:txBody>
          <a:bodyPr>
            <a:normAutofit/>
          </a:bodyPr>
          <a:lstStyle/>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日：上海市国家安全局</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刑事拘留</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澳大利亚力拓公司</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名员工</a:t>
            </a: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“采取不正当手段刺探、窃取中国国家秘密”</a:t>
            </a: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8</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日：正式批捕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涉嫌“侵犯商业秘密罪和非国家工作人员受贿罪”</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日：上海市人民检察院第一分院</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上海市第一中级人民法院</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公诉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“非国家工作人员受贿、侵犯商业秘密犯罪”</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日：上海市第一中级人民法院，一审判决；上诉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日：上海市高级民法院二审公开宣判：驳回上诉，维持原判</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 name="对话气泡: 矩形 1"/>
          <p:cNvSpPr/>
          <p:nvPr/>
        </p:nvSpPr>
        <p:spPr>
          <a:xfrm>
            <a:off x="2780778" y="1653110"/>
            <a:ext cx="9319147" cy="5023263"/>
          </a:xfrm>
          <a:prstGeom prst="wedgeRectCallout">
            <a:avLst>
              <a:gd name="adj1" fmla="val -53495"/>
              <a:gd name="adj2" fmla="val -58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上海市人民检察院第一分院指控，被告胡士泰等</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人利用职务便利，为相关单位谋取利益，分别</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非法收受他人巨额财物</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。此外，</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2005</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月至</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2009</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月，为了使力拓公司获得更多的销售利润并谋求被告在公司的地位和提高收入，上述</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名被告</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采取利诱及其他不正当手段</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，通过中国首钢国际贸易工程公司总经理助理谭某某、山东莱钢国际贸易有限公司国际海运部经理王莱某等人，</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多次获取中国有关钢铁企业的商业秘密</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7"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力拓案</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 y="1690688"/>
            <a:ext cx="12007850" cy="4802187"/>
          </a:xfrm>
        </p:spPr>
        <p:txBody>
          <a:bodyPr>
            <a:normAutofit/>
          </a:bodyPr>
          <a:lstStyle/>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日：上海市国家安全局</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刑事拘留</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澳大利亚力拓公司</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名员工</a:t>
            </a: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“采取不正当手段刺探、窃取中国国家秘密”</a:t>
            </a: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8</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日：正式批捕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涉嫌“侵犯商业秘密罪和非国家工作人员受贿罪”</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日：上海市人民检察院第一分院</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上海市第一中级人民法院</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公诉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“非国家工作人员受贿、侵犯商业秘密犯罪”</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日：上海市第一中级人民法院，一审判决；上诉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日：上海市高级民法院二审公开宣判：驳回上诉，维持原判</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 name="对话气泡: 矩形 1"/>
          <p:cNvSpPr/>
          <p:nvPr/>
        </p:nvSpPr>
        <p:spPr>
          <a:xfrm>
            <a:off x="2768252" y="1290182"/>
            <a:ext cx="9331673" cy="5505188"/>
          </a:xfrm>
          <a:prstGeom prst="wedgeRectCallout">
            <a:avLst>
              <a:gd name="adj1" fmla="val -52646"/>
              <a:gd name="adj2" fmla="val 232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法院审理认为：胡士泰等</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人利用职务便利，为他人谋取利益，分别</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索取或非法收受他人财物</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，数额巨大，均已构成</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非国家工作人员受贿罪</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；胡士泰作为单位直接负责的主管人员，王勇等作为单位其他直接责任人员，采取利诱及其他</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不正当手段获取商业秘密</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，造成特别严重后果，其行为均又构成侵犯商业秘密罪、依法应予数罪并罚。胡士泰、王勇、葛民强、刘才魁等人获有期徒刑</a:t>
            </a:r>
            <a:r>
              <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至</a:t>
            </a:r>
            <a:r>
              <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14</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不等。一审宣判后，除被告胡士泰外，其他</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名被告向上海市高级人民法院提出上诉。</a:t>
            </a:r>
          </a:p>
        </p:txBody>
      </p:sp>
      <p:sp>
        <p:nvSpPr>
          <p:cNvPr id="7"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力拓案</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 y="1515650"/>
            <a:ext cx="12007850" cy="4977226"/>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胡士泰等人获取的商业秘密涵盖</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8</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项信息，包括</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中国钢铁工业协会召开的有关会议、发布的有关通报</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一些国内钢铁企业铁矿石进口、企业减产等方面的信息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内容主要涉及铁矿石进口有关谈判方案、策略、价格底线等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法院依据  </a:t>
            </a: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sym typeface="+mn-ea"/>
              </a:rPr>
              <a:t>司法鉴定意见书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、国内钢铁企业等权利人出具的</a:t>
            </a: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sym typeface="+mn-ea"/>
              </a:rPr>
              <a:t>情况说明</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等证据</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认定涉案的上述信息具有非公知性和实用性，属于</a:t>
            </a: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sym typeface="+mn-ea"/>
              </a:rPr>
              <a:t>商业秘密</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6"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力拓案</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081305"/>
            <a:ext cx="12321218" cy="5711869"/>
          </a:xfrm>
        </p:spPr>
        <p:txBody>
          <a:bodyPr>
            <a:normAutofit fontScale="70000" lnSpcReduction="20000"/>
          </a:bodyPr>
          <a:lstStyle/>
          <a:p>
            <a:pPr marL="0">
              <a:lnSpc>
                <a:spcPct val="150000"/>
              </a:lnSpc>
              <a:spcBef>
                <a:spcPts val="0"/>
              </a:spcBef>
              <a:buNone/>
            </a:pPr>
            <a:r>
              <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sym typeface="+mn-ea"/>
              </a:rPr>
              <a:t>商业秘密</a:t>
            </a:r>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8</a:t>
            </a:r>
            <a:r>
              <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sym typeface="+mn-ea"/>
              </a:rPr>
              <a:t>项信息</a:t>
            </a:r>
            <a:endPar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一</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)2008</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 中国钢铁工业协会在江苏沙钢公司召开会议有关内容，主要涉及</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年度我国钢铁企业铁矿石进口价格谈判的基本方案和价格底线。</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二</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中国钢铁工业协会</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关于进口铁矿石商务合同开证问题的通报</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》([2009]066</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号</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的复印件，该文件涉及</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年度我国钢铁企业铁矿石进口价格的谈判策略。</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三</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2009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6</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8</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日，中国钢铁工业协会召开的铁矿石谈判小组会议主要内容，涉及下一步有关铁矿石进口谈判工作的信息。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四</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我国钢铁企业与淡水河谷公司关于铁矿石进口价格谈判的相关信息，包括淡水河谷公司对华销售铁矿石的价格策略以及双方谈判的进展状况。</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五</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日，中国钢铁工业协会在无锡召开会议情况，涉及中国铁矿石进口委员会设立相关信息。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六</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首钢国贸公司向澳大利亚必和必拓有限公司加价增购铁矿石的信息。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七</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)2008</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日，中国钢铁工业协会在南宁召开会议情况，涉及研究铁矿石进口谈判的相关信息。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八</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208</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17</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日，中国钢铁工业协会在北京召开生产经营座谈会情况，涉及有关钢铁企业减产情况的信息。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6"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力拓案</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5"/>
            <a:ext cx="12478044" cy="4668548"/>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核心观点</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哪怕是最琐碎最无价值的内部信息</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如果被敌人情报机构掌握</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再与其他已知信息综合在一起</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就可能整理、推断出</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极有价值的信息</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从而危及国家安全</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因此这些看似不重要的琐碎信息也要保密</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 y="1302708"/>
            <a:ext cx="12007850" cy="5574082"/>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争论观点一：胡士泰等人非法获取的信息</a:t>
            </a:r>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属于国家秘密，不属于商业秘密</a:t>
            </a:r>
            <a:endParaRPr lang="en-US" altLang="zh-CN"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根据</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1988</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保守国家秘密法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以及</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1990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保守国家秘密法实施办法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的相关规定，我国的国家秘密从范围上看包含“国民经济和社会发展中的秘密事项”。钢铁产业在我国</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国民经济</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中占有重要地位，属于支柱性产业，当然关乎</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“国家安全”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，因此中国钢铁工业协会和有关钢铁企业产生的生产经营信息等事项自然属于“国民经济和社会发展中的秘密事项</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。此外，钢铁企业在我国大多属于</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国有企业</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范畴，其经营信息表面涉及企业的经济利益，但内里则包含了</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“国家利益”</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将其定性为国家秘密是理所当然的。</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6"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力拓案的争论</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 y="1302708"/>
            <a:ext cx="12007850" cy="5574082"/>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争论观点二：胡士泰等人非法获取的信息</a:t>
            </a:r>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属于商业秘密，不属于国家秘密</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对比</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1988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保守国家秘密法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和</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1993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反不正当竞争法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关于国家秘密和商业秘密的定义，提出</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秘密的权利主体</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不同是国家秘密和商业秘密之间最基本的区别，而不论信息本身的内容、性质、重要性如何。据媒体报道，不能否认胡士泰等人</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没有区分国家秘密和商业秘密的能力</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，但其以非法手段获取有关信息是出于</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不正当竞争的主观目的</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，而并非出于</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窃取国家秘密之动机</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，因此应当认定所窃取的信息属于商业秘密。</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6"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力拓案的争论</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 y="1302708"/>
            <a:ext cx="12007850" cy="5574082"/>
          </a:xfrm>
        </p:spPr>
        <p:txBody>
          <a:bodyPr>
            <a:normAutofit lnSpcReduction="10000"/>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争论观点三：胡士泰等人非法获取的信息</a:t>
            </a:r>
            <a:r>
              <a:rPr lang="zh-CN" altLang="en-US"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sym typeface="+mn-ea"/>
              </a:rPr>
              <a:t>既属于国家秘密，又属于商业秘密</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基于“力拓案”提出了</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国家商业秘密</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的概念，认为国家商业秘密是国家秘密这一概念的从属性概念，即有一部分国家秘密涉及国家商业利益。国家商业秘密是商业秘密的一种特殊形式，即符合国家秘密特征的商业秘密。国家商业秘密是由国家拥有或控制，并依照国家秘密制度进行保护的商业秘密。</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国有企业</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在我国国民经济中起着举足轻重的作用，关系全体民众的福祉，它们不仅仅产生企业的</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商业秘密</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技术秘密</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，同时产生大量</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国家秘密</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。在“力拓案”中，涉及的信息已经关乎国家安全和利益，并采取了保密措施。这些信息既属于国家秘密，也属于商业秘密，具有双重属性。</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7" name="标题 1"/>
          <p:cNvSpPr>
            <a:spLocks noGrp="1"/>
          </p:cNvSpPr>
          <p:nvPr>
            <p:ph type="title"/>
          </p:nvPr>
        </p:nvSpPr>
        <p:spPr>
          <a:xfrm>
            <a:off x="838200" y="0"/>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力拓案的争论</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 y="1302707"/>
            <a:ext cx="12007850" cy="4872625"/>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国家安全局为何以“采取不正当手段刺探、窃取中国国家秘密”刑拘</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人？</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保密法及相关法律法规对国家秘密的界定较为模糊</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行政机关在国家秘密确定方面面很大的自由裁量权</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现实保密实践中又缺乏必要的行政监督和司法审查</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既要看相关信息在形式上、程序上确定的合法性</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也要看实质意义上是否具有国家秘密的本质属性</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7"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力拓案的思考</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 y="1302707"/>
            <a:ext cx="12007850" cy="4872625"/>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铁矿石进口有关谈判信息及国内钢铁企业产量调整信息</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是否关系到国家安全和利益</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a:t>
            </a: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    判定这些信息是否关系国家安全和利益的标准是什么</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a:t>
            </a: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    基于</a:t>
            </a:r>
            <a:r>
              <a:rPr lang="zh-CN" altLang="en-US" b="1" u="sng" dirty="0">
                <a:latin typeface="微软雅黑" panose="020B0503020204020204" pitchFamily="34" charset="-122"/>
                <a:ea typeface="微软雅黑" panose="020B0503020204020204" pitchFamily="34" charset="-122"/>
                <a:cs typeface="Times New Roman" panose="02020603050405020304" pitchFamily="18" charset="0"/>
                <a:sym typeface="+mn-ea"/>
              </a:rPr>
              <a:t>国家秘密基本范围</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规定的 “国民经济和社会发展中的秘密事项” 定性</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a:t>
            </a: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    依据“国家保密工作部门分别会同外交、公安、国家安全和其他中央有关</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机关规定”的</a:t>
            </a:r>
            <a:r>
              <a:rPr lang="zh-CN" altLang="en-US" b="1" u="sng" dirty="0">
                <a:latin typeface="微软雅黑" panose="020B0503020204020204" pitchFamily="34" charset="-122"/>
                <a:ea typeface="微软雅黑" panose="020B0503020204020204" pitchFamily="34" charset="-122"/>
                <a:cs typeface="Times New Roman" panose="02020603050405020304" pitchFamily="18" charset="0"/>
                <a:sym typeface="+mn-ea"/>
              </a:rPr>
              <a:t>国家秘密及其密级的具体范围</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保密事项范围</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确定</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a:t>
            </a:r>
          </a:p>
        </p:txBody>
      </p:sp>
      <p:sp>
        <p:nvSpPr>
          <p:cNvPr id="7" name="标题 1"/>
          <p:cNvSpPr>
            <a:spLocks noGrp="1"/>
          </p:cNvSpPr>
          <p:nvPr>
            <p:ph type="title"/>
          </p:nvPr>
        </p:nvSpPr>
        <p:spPr>
          <a:xfrm>
            <a:off x="838200" y="0"/>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力拓案的思考</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 y="1302706"/>
            <a:ext cx="12007850" cy="4559475"/>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“力拓案”中被非法获取的信是否经过法定程序而被确定为国家秘密？</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中国钢铁工业协会、有关钢铁企业是否具有国家秘密的确定权</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a:t>
            </a: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为何后来又否定了其作为国家秘密的属性</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a:t>
            </a: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是否有哪个部门具有否定已经确定为国国家秘密信息的权力？</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上海市国家安全局认定相关信息属于国家秘密的依据又何在？</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是否有哪个部门可以将未定密的信息重新确定为国家秘密</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a:t>
            </a:r>
          </a:p>
        </p:txBody>
      </p:sp>
      <p:sp>
        <p:nvSpPr>
          <p:cNvPr id="7" name="标题 1"/>
          <p:cNvSpPr>
            <a:spLocks noGrp="1"/>
          </p:cNvSpPr>
          <p:nvPr>
            <p:ph type="title"/>
          </p:nvPr>
        </p:nvSpPr>
        <p:spPr>
          <a:xfrm>
            <a:off x="838200" y="0"/>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力拓案的思考</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 y="1302706"/>
            <a:ext cx="12007850" cy="4559475"/>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国家安全机关为什么没有坚持将被非法获取的信息确定为国家秘密的意见</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a:t>
            </a: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是否存在哪个部门或者是个人提出了定密异议</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a:t>
            </a: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对于此种定密异议又是如何经过审核的</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a:t>
            </a:r>
          </a:p>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对于有关信息是否属于国家秘密，法院在司法审查方面的程序和标准是什么</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a:t>
            </a:r>
          </a:p>
        </p:txBody>
      </p:sp>
      <p:sp>
        <p:nvSpPr>
          <p:cNvPr id="7" name="标题 1"/>
          <p:cNvSpPr>
            <a:spLocks noGrp="1"/>
          </p:cNvSpPr>
          <p:nvPr>
            <p:ph type="title"/>
          </p:nvPr>
        </p:nvSpPr>
        <p:spPr>
          <a:xfrm>
            <a:off x="838200" y="0"/>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力拓案的思考</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404" y="2217107"/>
            <a:ext cx="11261725" cy="1924587"/>
          </a:xfrm>
        </p:spPr>
        <p:txBody>
          <a:bodyPr>
            <a:normAutofit/>
          </a:bodyPr>
          <a:lstStyle/>
          <a:p>
            <a:pPr marL="0">
              <a:lnSpc>
                <a:spcPct val="150000"/>
              </a:lnSpc>
              <a:spcBef>
                <a:spcPts val="0"/>
              </a:spcBef>
              <a:buNone/>
            </a:pPr>
            <a:r>
              <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rPr>
              <a:t>中国钢企不得不接受澳洲近乎讹诈的矿石价格</a:t>
            </a:r>
            <a:endPar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rPr>
              <a:t>多付了</a:t>
            </a:r>
            <a:r>
              <a:rPr lang="en-US" altLang="zh-CN"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7000</a:t>
            </a:r>
            <a:r>
              <a:rPr lang="zh-CN" altLang="en-US"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亿</a:t>
            </a:r>
            <a:r>
              <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rPr>
              <a:t>人民币，比案发当年</a:t>
            </a:r>
            <a:r>
              <a:rPr lang="zh-CN" altLang="en-US"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江苏省</a:t>
            </a:r>
            <a:r>
              <a:rPr lang="en-US" altLang="zh-CN"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GDP</a:t>
            </a:r>
            <a:r>
              <a:rPr lang="zh-CN" altLang="en-US"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两成</a:t>
            </a:r>
            <a:r>
              <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rPr>
              <a:t>还多</a:t>
            </a:r>
          </a:p>
        </p:txBody>
      </p:sp>
      <p:sp>
        <p:nvSpPr>
          <p:cNvPr id="7"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力拓案的思考</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p:cNvGraphicFramePr>
            <a:graphicFrameLocks noGrp="1"/>
          </p:cNvGraphicFramePr>
          <p:nvPr>
            <p:extLst>
              <p:ext uri="{D42A27DB-BD31-4B8C-83A1-F6EECF244321}">
                <p14:modId xmlns:p14="http://schemas.microsoft.com/office/powerpoint/2010/main" val="1697666605"/>
              </p:ext>
            </p:extLst>
          </p:nvPr>
        </p:nvGraphicFramePr>
        <p:xfrm>
          <a:off x="1145540" y="946090"/>
          <a:ext cx="9900920" cy="4965820"/>
        </p:xfrm>
        <a:graphic>
          <a:graphicData uri="http://schemas.openxmlformats.org/drawingml/2006/table">
            <a:tbl>
              <a:tblPr firstRow="1" bandRow="1">
                <a:tableStyleId>{5C22544A-7EE6-4342-B048-85BDC9FD1C3A}</a:tableStyleId>
              </a:tblPr>
              <a:tblGrid>
                <a:gridCol w="1237615">
                  <a:extLst>
                    <a:ext uri="{9D8B030D-6E8A-4147-A177-3AD203B41FA5}">
                      <a16:colId xmlns:a16="http://schemas.microsoft.com/office/drawing/2014/main" val="20000"/>
                    </a:ext>
                  </a:extLst>
                </a:gridCol>
                <a:gridCol w="1237615">
                  <a:extLst>
                    <a:ext uri="{9D8B030D-6E8A-4147-A177-3AD203B41FA5}">
                      <a16:colId xmlns:a16="http://schemas.microsoft.com/office/drawing/2014/main" val="20001"/>
                    </a:ext>
                  </a:extLst>
                </a:gridCol>
                <a:gridCol w="1237615">
                  <a:extLst>
                    <a:ext uri="{9D8B030D-6E8A-4147-A177-3AD203B41FA5}">
                      <a16:colId xmlns:a16="http://schemas.microsoft.com/office/drawing/2014/main" val="20002"/>
                    </a:ext>
                  </a:extLst>
                </a:gridCol>
                <a:gridCol w="1237615">
                  <a:extLst>
                    <a:ext uri="{9D8B030D-6E8A-4147-A177-3AD203B41FA5}">
                      <a16:colId xmlns:a16="http://schemas.microsoft.com/office/drawing/2014/main" val="20003"/>
                    </a:ext>
                  </a:extLst>
                </a:gridCol>
                <a:gridCol w="1237615">
                  <a:extLst>
                    <a:ext uri="{9D8B030D-6E8A-4147-A177-3AD203B41FA5}">
                      <a16:colId xmlns:a16="http://schemas.microsoft.com/office/drawing/2014/main" val="20004"/>
                    </a:ext>
                  </a:extLst>
                </a:gridCol>
                <a:gridCol w="1237615">
                  <a:extLst>
                    <a:ext uri="{9D8B030D-6E8A-4147-A177-3AD203B41FA5}">
                      <a16:colId xmlns:a16="http://schemas.microsoft.com/office/drawing/2014/main" val="20005"/>
                    </a:ext>
                  </a:extLst>
                </a:gridCol>
                <a:gridCol w="1237615">
                  <a:extLst>
                    <a:ext uri="{9D8B030D-6E8A-4147-A177-3AD203B41FA5}">
                      <a16:colId xmlns:a16="http://schemas.microsoft.com/office/drawing/2014/main" val="20006"/>
                    </a:ext>
                  </a:extLst>
                </a:gridCol>
                <a:gridCol w="1237615">
                  <a:extLst>
                    <a:ext uri="{9D8B030D-6E8A-4147-A177-3AD203B41FA5}">
                      <a16:colId xmlns:a16="http://schemas.microsoft.com/office/drawing/2014/main" val="20007"/>
                    </a:ext>
                  </a:extLst>
                </a:gridCol>
              </a:tblGrid>
              <a:tr h="791996">
                <a:tc>
                  <a:txBody>
                    <a:bodyPr/>
                    <a:lstStyle/>
                    <a:p>
                      <a:r>
                        <a:rPr lang="zh-CN" altLang="en-US" sz="4000" b="1" dirty="0">
                          <a:solidFill>
                            <a:schemeClr val="tx1"/>
                          </a:solidFill>
                          <a:latin typeface="微软雅黑" panose="020B0503020204020204" pitchFamily="34" charset="-122"/>
                          <a:ea typeface="微软雅黑" panose="020B0503020204020204" pitchFamily="34" charset="-122"/>
                        </a:rPr>
                        <a:t>医药</a:t>
                      </a:r>
                    </a:p>
                  </a:txBody>
                  <a:tcPr anchor="c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kern="1200" dirty="0">
                          <a:solidFill>
                            <a:schemeClr val="dk1"/>
                          </a:solidFill>
                          <a:latin typeface="微软雅黑" panose="020B0503020204020204" pitchFamily="34" charset="-122"/>
                          <a:ea typeface="微软雅黑" panose="020B0503020204020204" pitchFamily="34" charset="-122"/>
                          <a:cs typeface="+mn-cs"/>
                        </a:rPr>
                        <a:t>信息</a:t>
                      </a:r>
                    </a:p>
                  </a:txBody>
                  <a:tcPr anchor="ctr">
                    <a:solidFill>
                      <a:schemeClr val="accent1">
                        <a:lumMod val="20000"/>
                        <a:lumOff val="80000"/>
                      </a:schemeClr>
                    </a:solidFill>
                  </a:tcPr>
                </a:tc>
                <a:tc>
                  <a:txBody>
                    <a:bodyPr/>
                    <a:lstStyle/>
                    <a:p>
                      <a:r>
                        <a:rPr lang="zh-CN" altLang="en-US" sz="4000" b="1" kern="1200" dirty="0">
                          <a:solidFill>
                            <a:schemeClr val="dk1"/>
                          </a:solidFill>
                          <a:latin typeface="微软雅黑" panose="020B0503020204020204" pitchFamily="34" charset="-122"/>
                          <a:ea typeface="微软雅黑" panose="020B0503020204020204" pitchFamily="34" charset="-122"/>
                          <a:cs typeface="+mn-cs"/>
                        </a:rPr>
                        <a:t>档案</a:t>
                      </a:r>
                    </a:p>
                  </a:txBody>
                  <a:tcPr anchor="ctr">
                    <a:solidFill>
                      <a:schemeClr val="accent1">
                        <a:lumMod val="20000"/>
                        <a:lumOff val="80000"/>
                      </a:schemeClr>
                    </a:solidFill>
                  </a:tcPr>
                </a:tc>
                <a:tc>
                  <a:txBody>
                    <a:bodyPr/>
                    <a:lstStyle/>
                    <a:p>
                      <a:r>
                        <a:rPr lang="zh-CN" altLang="en-US" sz="4000" b="1" kern="1200" dirty="0">
                          <a:solidFill>
                            <a:schemeClr val="dk1"/>
                          </a:solidFill>
                          <a:latin typeface="微软雅黑" panose="020B0503020204020204" pitchFamily="34" charset="-122"/>
                          <a:ea typeface="微软雅黑" panose="020B0503020204020204" pitchFamily="34" charset="-122"/>
                          <a:cs typeface="+mn-cs"/>
                        </a:rPr>
                        <a:t>测绘</a:t>
                      </a:r>
                    </a:p>
                  </a:txBody>
                  <a:tcPr anchor="ctr">
                    <a:solidFill>
                      <a:schemeClr val="accent1">
                        <a:lumMod val="20000"/>
                        <a:lumOff val="80000"/>
                      </a:schemeClr>
                    </a:solidFill>
                  </a:tcPr>
                </a:tc>
                <a:tc>
                  <a:txBody>
                    <a:bodyPr/>
                    <a:lstStyle/>
                    <a:p>
                      <a:r>
                        <a:rPr lang="zh-CN" altLang="en-US" sz="4000" b="1" kern="1200" dirty="0">
                          <a:solidFill>
                            <a:schemeClr val="dk1"/>
                          </a:solidFill>
                          <a:latin typeface="微软雅黑" panose="020B0503020204020204" pitchFamily="34" charset="-122"/>
                          <a:ea typeface="微软雅黑" panose="020B0503020204020204" pitchFamily="34" charset="-122"/>
                          <a:cs typeface="+mn-cs"/>
                        </a:rPr>
                        <a:t>教育</a:t>
                      </a:r>
                    </a:p>
                  </a:txBody>
                  <a:tcPr anchor="ctr">
                    <a:solidFill>
                      <a:schemeClr val="accent1">
                        <a:lumMod val="20000"/>
                        <a:lumOff val="80000"/>
                      </a:schemeClr>
                    </a:solidFill>
                  </a:tcPr>
                </a:tc>
                <a:tc>
                  <a:txBody>
                    <a:bodyPr/>
                    <a:lstStyle/>
                    <a:p>
                      <a:r>
                        <a:rPr lang="zh-CN" altLang="en-US" sz="4000" b="1" kern="1200" dirty="0">
                          <a:solidFill>
                            <a:schemeClr val="dk1"/>
                          </a:solidFill>
                          <a:latin typeface="微软雅黑" panose="020B0503020204020204" pitchFamily="34" charset="-122"/>
                          <a:ea typeface="微软雅黑" panose="020B0503020204020204" pitchFamily="34" charset="-122"/>
                          <a:cs typeface="+mn-cs"/>
                        </a:rPr>
                        <a:t>文化</a:t>
                      </a:r>
                    </a:p>
                  </a:txBody>
                  <a:tcPr anchor="ctr">
                    <a:solidFill>
                      <a:schemeClr val="accent1">
                        <a:lumMod val="20000"/>
                        <a:lumOff val="80000"/>
                      </a:schemeClr>
                    </a:solidFill>
                  </a:tcPr>
                </a:tc>
                <a:tc>
                  <a:txBody>
                    <a:bodyPr/>
                    <a:lstStyle/>
                    <a:p>
                      <a:r>
                        <a:rPr lang="zh-CN" altLang="en-US" sz="4000" b="1" kern="1200" dirty="0">
                          <a:solidFill>
                            <a:schemeClr val="dk1"/>
                          </a:solidFill>
                          <a:latin typeface="微软雅黑" panose="020B0503020204020204" pitchFamily="34" charset="-122"/>
                          <a:ea typeface="微软雅黑" panose="020B0503020204020204" pitchFamily="34" charset="-122"/>
                          <a:cs typeface="+mn-cs"/>
                        </a:rPr>
                        <a:t>体育</a:t>
                      </a:r>
                    </a:p>
                  </a:txBody>
                  <a:tcPr anchor="ctr">
                    <a:solidFill>
                      <a:schemeClr val="accent1">
                        <a:lumMod val="20000"/>
                        <a:lumOff val="80000"/>
                      </a:schemeClr>
                    </a:solidFill>
                  </a:tcPr>
                </a:tc>
                <a:tc>
                  <a:txBody>
                    <a:bodyPr/>
                    <a:lstStyle/>
                    <a:p>
                      <a:r>
                        <a:rPr lang="zh-CN" altLang="en-US" sz="4000" b="1" kern="1200" dirty="0">
                          <a:solidFill>
                            <a:schemeClr val="dk1"/>
                          </a:solidFill>
                          <a:latin typeface="微软雅黑" panose="020B0503020204020204" pitchFamily="34" charset="-122"/>
                          <a:ea typeface="微软雅黑" panose="020B0503020204020204" pitchFamily="34" charset="-122"/>
                          <a:cs typeface="+mn-cs"/>
                        </a:rPr>
                        <a:t>边境</a:t>
                      </a:r>
                    </a:p>
                  </a:txBody>
                  <a:tcPr anchor="ctr">
                    <a:solidFill>
                      <a:schemeClr val="accent1">
                        <a:lumMod val="20000"/>
                        <a:lumOff val="80000"/>
                      </a:schemeClr>
                    </a:solidFill>
                  </a:tcPr>
                </a:tc>
                <a:extLst>
                  <a:ext uri="{0D108BD9-81ED-4DB2-BD59-A6C34878D82A}">
                    <a16:rowId xmlns:a16="http://schemas.microsoft.com/office/drawing/2014/main" val="10000"/>
                  </a:ext>
                </a:extLst>
              </a:tr>
              <a:tr h="791996">
                <a:tc>
                  <a:txBody>
                    <a:bodyPr/>
                    <a:lstStyle/>
                    <a:p>
                      <a:r>
                        <a:rPr lang="zh-CN" altLang="en-US" sz="4000" b="1" dirty="0">
                          <a:latin typeface="微软雅黑" panose="020B0503020204020204" pitchFamily="34" charset="-122"/>
                          <a:ea typeface="微软雅黑" panose="020B0503020204020204" pitchFamily="34" charset="-122"/>
                        </a:rPr>
                        <a:t>卫生</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经济</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军事</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国防</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公安</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检察</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latin typeface="微软雅黑" panose="020B0503020204020204" pitchFamily="34" charset="-122"/>
                          <a:ea typeface="微软雅黑" panose="020B0503020204020204" pitchFamily="34" charset="-122"/>
                        </a:rPr>
                        <a:t>统计</a:t>
                      </a:r>
                    </a:p>
                  </a:txBody>
                  <a:tcPr anchor="ctr"/>
                </a:tc>
                <a:tc>
                  <a:txBody>
                    <a:bodyPr/>
                    <a:lstStyle/>
                    <a:p>
                      <a:r>
                        <a:rPr lang="zh-CN" altLang="en-US" sz="2700" b="1" dirty="0">
                          <a:latin typeface="微软雅黑" panose="020B0503020204020204" pitchFamily="34" charset="-122"/>
                          <a:ea typeface="微软雅黑" panose="020B0503020204020204" pitchFamily="34" charset="-122"/>
                        </a:rPr>
                        <a:t>进出口</a:t>
                      </a:r>
                    </a:p>
                  </a:txBody>
                  <a:tcPr anchor="ctr"/>
                </a:tc>
                <a:extLst>
                  <a:ext uri="{0D108BD9-81ED-4DB2-BD59-A6C34878D82A}">
                    <a16:rowId xmlns:a16="http://schemas.microsoft.com/office/drawing/2014/main" val="10001"/>
                  </a:ext>
                </a:extLst>
              </a:tr>
              <a:tr h="791996">
                <a:tc>
                  <a:txBody>
                    <a:bodyPr/>
                    <a:lstStyle/>
                    <a:p>
                      <a:r>
                        <a:rPr lang="zh-CN" altLang="en-US" sz="4000" b="1" dirty="0">
                          <a:latin typeface="微软雅黑" panose="020B0503020204020204" pitchFamily="34" charset="-122"/>
                          <a:ea typeface="微软雅黑" panose="020B0503020204020204" pitchFamily="34" charset="-122"/>
                        </a:rPr>
                        <a:t>建筑</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latin typeface="微软雅黑" panose="020B0503020204020204" pitchFamily="34" charset="-122"/>
                          <a:ea typeface="微软雅黑" panose="020B0503020204020204" pitchFamily="34" charset="-122"/>
                        </a:rPr>
                        <a:t>科技</a:t>
                      </a:r>
                    </a:p>
                  </a:txBody>
                  <a:tcPr anchor="ctr"/>
                </a:tc>
                <a:tc rowSpan="2" gridSpan="4">
                  <a:txBody>
                    <a:bodyPr/>
                    <a:lstStyle/>
                    <a:p>
                      <a:pPr algn="ctr"/>
                      <a:r>
                        <a:rPr lang="zh-CN" altLang="en-US" sz="7200" b="1" dirty="0">
                          <a:solidFill>
                            <a:srgbClr val="FF0000"/>
                          </a:solidFill>
                          <a:latin typeface="微软雅黑" panose="020B0503020204020204" pitchFamily="34" charset="-122"/>
                          <a:ea typeface="微软雅黑" panose="020B0503020204020204" pitchFamily="34" charset="-122"/>
                        </a:rPr>
                        <a:t>国家秘密</a:t>
                      </a:r>
                    </a:p>
                  </a:txBody>
                  <a:tcPr anchor="ctr"/>
                </a:tc>
                <a:tc rowSpan="2" hMerge="1">
                  <a:txBody>
                    <a:bodyPr/>
                    <a:lstStyle/>
                    <a:p>
                      <a:endParaRPr lang="zh-CN"/>
                    </a:p>
                  </a:txBody>
                  <a:tcPr/>
                </a:tc>
                <a:tc rowSpan="2" hMerge="1">
                  <a:txBody>
                    <a:bodyPr/>
                    <a:lstStyle/>
                    <a:p>
                      <a:endParaRPr lang="zh-CN"/>
                    </a:p>
                  </a:txBody>
                  <a:tcPr/>
                </a:tc>
                <a:tc rowSpan="2" hMerge="1">
                  <a:txBody>
                    <a:bodyPr/>
                    <a:lstStyle/>
                    <a:p>
                      <a:endParaRPr lang="zh-C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latin typeface="微软雅黑" panose="020B0503020204020204" pitchFamily="34" charset="-122"/>
                          <a:ea typeface="微软雅黑" panose="020B0503020204020204" pitchFamily="34" charset="-122"/>
                        </a:rPr>
                        <a:t>审计</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汽车</a:t>
                      </a:r>
                    </a:p>
                  </a:txBody>
                  <a:tcPr anchor="ctr"/>
                </a:tc>
                <a:extLst>
                  <a:ext uri="{0D108BD9-81ED-4DB2-BD59-A6C34878D82A}">
                    <a16:rowId xmlns:a16="http://schemas.microsoft.com/office/drawing/2014/main" val="10002"/>
                  </a:ext>
                </a:extLst>
              </a:tr>
              <a:tr h="791996">
                <a:tc>
                  <a:txBody>
                    <a:bodyPr/>
                    <a:lstStyle/>
                    <a:p>
                      <a:r>
                        <a:rPr lang="zh-CN" altLang="en-US" sz="4000" b="1" dirty="0">
                          <a:latin typeface="微软雅黑" panose="020B0503020204020204" pitchFamily="34" charset="-122"/>
                          <a:ea typeface="微软雅黑" panose="020B0503020204020204" pitchFamily="34" charset="-122"/>
                        </a:rPr>
                        <a:t>环保</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金融</a:t>
                      </a:r>
                    </a:p>
                  </a:txBody>
                  <a:tcPr anchor="ct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latin typeface="微软雅黑" panose="020B0503020204020204" pitchFamily="34" charset="-122"/>
                          <a:ea typeface="微软雅黑" panose="020B0503020204020204" pitchFamily="34" charset="-122"/>
                        </a:rPr>
                        <a:t>网络</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电力</a:t>
                      </a:r>
                    </a:p>
                  </a:txBody>
                  <a:tcPr anchor="ctr"/>
                </a:tc>
                <a:extLst>
                  <a:ext uri="{0D108BD9-81ED-4DB2-BD59-A6C34878D82A}">
                    <a16:rowId xmlns:a16="http://schemas.microsoft.com/office/drawing/2014/main" val="10003"/>
                  </a:ext>
                </a:extLst>
              </a:tr>
              <a:tr h="791996">
                <a:tc>
                  <a:txBody>
                    <a:bodyPr/>
                    <a:lstStyle/>
                    <a:p>
                      <a:r>
                        <a:rPr lang="zh-CN" altLang="en-US" sz="4000" b="1" dirty="0">
                          <a:latin typeface="微软雅黑" panose="020B0503020204020204" pitchFamily="34" charset="-122"/>
                          <a:ea typeface="微软雅黑" panose="020B0503020204020204" pitchFamily="34" charset="-122"/>
                        </a:rPr>
                        <a:t>邮政</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税务</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latin typeface="微软雅黑" panose="020B0503020204020204" pitchFamily="34" charset="-122"/>
                          <a:ea typeface="微软雅黑" panose="020B0503020204020204" pitchFamily="34" charset="-122"/>
                        </a:rPr>
                        <a:t>行政</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司法</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立法</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统战</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latin typeface="微软雅黑" panose="020B0503020204020204" pitchFamily="34" charset="-122"/>
                          <a:ea typeface="微软雅黑" panose="020B0503020204020204" pitchFamily="34" charset="-122"/>
                        </a:rPr>
                        <a:t>新闻</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采购</a:t>
                      </a:r>
                    </a:p>
                  </a:txBody>
                  <a:tcPr anchor="ctr"/>
                </a:tc>
                <a:extLst>
                  <a:ext uri="{0D108BD9-81ED-4DB2-BD59-A6C34878D82A}">
                    <a16:rowId xmlns:a16="http://schemas.microsoft.com/office/drawing/2014/main" val="10004"/>
                  </a:ext>
                </a:extLst>
              </a:tr>
              <a:tr h="79199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latin typeface="微软雅黑" panose="020B0503020204020204" pitchFamily="34" charset="-122"/>
                          <a:ea typeface="微软雅黑" panose="020B0503020204020204" pitchFamily="34" charset="-122"/>
                        </a:rPr>
                        <a:t>冶金</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化工</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石化</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稀土</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物价</a:t>
                      </a:r>
                    </a:p>
                  </a:txBody>
                  <a:tcPr anchor="ctr"/>
                </a:tc>
                <a:tc>
                  <a:txBody>
                    <a:bodyPr/>
                    <a:lstStyle/>
                    <a:p>
                      <a:r>
                        <a:rPr lang="zh-CN" altLang="en-US" sz="4000" b="1" dirty="0">
                          <a:latin typeface="微软雅黑" panose="020B0503020204020204" pitchFamily="34" charset="-122"/>
                          <a:ea typeface="微软雅黑" panose="020B0503020204020204" pitchFamily="34" charset="-122"/>
                        </a:rPr>
                        <a:t>党务</a:t>
                      </a:r>
                    </a:p>
                  </a:txBody>
                  <a:tcPr anchor="ctr"/>
                </a:tc>
                <a:tc gridSpan="2">
                  <a:txBody>
                    <a:bodyPr/>
                    <a:lstStyle/>
                    <a:p>
                      <a:pPr algn="ctr"/>
                      <a:r>
                        <a:rPr lang="en-US" altLang="zh-CN" sz="6000" b="1" dirty="0">
                          <a:latin typeface="微软雅黑" panose="020B0503020204020204" pitchFamily="34" charset="-122"/>
                          <a:ea typeface="微软雅黑" panose="020B0503020204020204" pitchFamily="34" charset="-122"/>
                        </a:rPr>
                        <a:t>…</a:t>
                      </a:r>
                      <a:endParaRPr lang="zh-CN" altLang="en-US" sz="6000" b="1" dirty="0">
                        <a:latin typeface="微软雅黑" panose="020B0503020204020204" pitchFamily="34" charset="-122"/>
                        <a:ea typeface="微软雅黑" panose="020B0503020204020204" pitchFamily="34" charset="-122"/>
                      </a:endParaRPr>
                    </a:p>
                  </a:txBody>
                  <a:tcPr anchor="ctr"/>
                </a:tc>
                <a:tc hMerge="1">
                  <a:txBody>
                    <a:bodyPr/>
                    <a:lstStyle/>
                    <a:p>
                      <a:endParaRPr lang="zh-CN"/>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p:cNvGraphicFramePr>
            <a:graphicFrameLocks noGrp="1"/>
          </p:cNvGraphicFramePr>
          <p:nvPr>
            <p:extLst>
              <p:ext uri="{D42A27DB-BD31-4B8C-83A1-F6EECF244321}">
                <p14:modId xmlns:p14="http://schemas.microsoft.com/office/powerpoint/2010/main" val="1859517228"/>
              </p:ext>
            </p:extLst>
          </p:nvPr>
        </p:nvGraphicFramePr>
        <p:xfrm>
          <a:off x="0" y="538164"/>
          <a:ext cx="12424410" cy="6424080"/>
        </p:xfrm>
        <a:graphic>
          <a:graphicData uri="http://schemas.openxmlformats.org/drawingml/2006/table">
            <a:tbl>
              <a:tblPr firstRow="1" bandRow="1">
                <a:tableStyleId>{5C22544A-7EE6-4342-B048-85BDC9FD1C3A}</a:tableStyleId>
              </a:tblPr>
              <a:tblGrid>
                <a:gridCol w="425196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4331970">
                  <a:extLst>
                    <a:ext uri="{9D8B030D-6E8A-4147-A177-3AD203B41FA5}">
                      <a16:colId xmlns:a16="http://schemas.microsoft.com/office/drawing/2014/main" val="20002"/>
                    </a:ext>
                  </a:extLst>
                </a:gridCol>
              </a:tblGrid>
              <a:tr h="642408">
                <a:tc gridSpan="3">
                  <a:txBody>
                    <a:bodyPr/>
                    <a:lstStyle/>
                    <a:p>
                      <a:r>
                        <a:rPr lang="zh-CN" altLang="en-US" sz="3000" b="1" dirty="0">
                          <a:solidFill>
                            <a:schemeClr val="tx1"/>
                          </a:solidFill>
                          <a:latin typeface="微软雅黑" panose="020B0503020204020204" pitchFamily="34" charset="-122"/>
                          <a:ea typeface="微软雅黑" panose="020B0503020204020204" pitchFamily="34" charset="-122"/>
                        </a:rPr>
                        <a:t>文化、体育、卫生、医药、审计工作中国家秘密及其密级具体范围的规定</a:t>
                      </a:r>
                    </a:p>
                  </a:txBody>
                  <a:tcPr anchor="ctr">
                    <a:solidFill>
                      <a:schemeClr val="accent1">
                        <a:lumMod val="20000"/>
                        <a:lumOff val="80000"/>
                      </a:schemeClr>
                    </a:solidFill>
                  </a:tcPr>
                </a:tc>
                <a:tc hMerge="1">
                  <a:txBody>
                    <a:bodyPr/>
                    <a:lstStyle/>
                    <a:p>
                      <a:endParaRPr lang="zh-CN"/>
                    </a:p>
                  </a:txBody>
                  <a:tcPr>
                    <a:solidFill>
                      <a:schemeClr val="accent3">
                        <a:lumMod val="20000"/>
                        <a:lumOff val="80000"/>
                      </a:schemeClr>
                    </a:solidFill>
                  </a:tcPr>
                </a:tc>
                <a:tc hMerge="1">
                  <a:txBody>
                    <a:bodyPr/>
                    <a:lstStyle/>
                    <a:p>
                      <a:endParaRPr lang="zh-CN"/>
                    </a:p>
                  </a:txBody>
                  <a:tcPr>
                    <a:solidFill>
                      <a:schemeClr val="accent3">
                        <a:lumMod val="20000"/>
                        <a:lumOff val="80000"/>
                      </a:schemeClr>
                    </a:solidFill>
                  </a:tcPr>
                </a:tc>
                <a:extLst>
                  <a:ext uri="{0D108BD9-81ED-4DB2-BD59-A6C34878D82A}">
                    <a16:rowId xmlns:a16="http://schemas.microsoft.com/office/drawing/2014/main" val="10000"/>
                  </a:ext>
                </a:extLst>
              </a:tr>
              <a:tr h="642408">
                <a:tc gridSpan="3">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900" b="1" dirty="0">
                          <a:solidFill>
                            <a:schemeClr val="tx1"/>
                          </a:solidFill>
                          <a:latin typeface="微软雅黑" panose="020B0503020204020204" pitchFamily="34" charset="-122"/>
                          <a:ea typeface="微软雅黑" panose="020B0503020204020204" pitchFamily="34" charset="-122"/>
                        </a:rPr>
                        <a:t>新闻出版保密规定 政府信息公开条例 科学技术保密规定 泄密案件查处办法</a:t>
                      </a:r>
                    </a:p>
                  </a:txBody>
                  <a:tcPr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642408">
                <a:tc gridSpan="3">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000" b="1" dirty="0">
                          <a:solidFill>
                            <a:schemeClr val="tx1"/>
                          </a:solidFill>
                          <a:latin typeface="微软雅黑" panose="020B0503020204020204" pitchFamily="34" charset="-122"/>
                          <a:ea typeface="微软雅黑" panose="020B0503020204020204" pitchFamily="34" charset="-122"/>
                        </a:rPr>
                        <a:t>宪 法  国家安全法  保密法  网络安全法  密码法  电子签名法  数据安全法</a:t>
                      </a:r>
                    </a:p>
                  </a:txBody>
                  <a:tcPr anchor="ctr"/>
                </a:tc>
                <a:tc hMerge="1">
                  <a:txBody>
                    <a:bodyPr/>
                    <a:lstStyle/>
                    <a:p>
                      <a:endParaRPr lang="zh-CN"/>
                    </a:p>
                  </a:txBody>
                  <a:tcPr anchor="ctr"/>
                </a:tc>
                <a:tc hMerge="1">
                  <a:txBody>
                    <a:bodyPr/>
                    <a:lstStyle/>
                    <a:p>
                      <a:endParaRPr lang="zh-CN"/>
                    </a:p>
                  </a:txBody>
                  <a:tcPr anchor="ctr"/>
                </a:tc>
                <a:extLst>
                  <a:ext uri="{0D108BD9-81ED-4DB2-BD59-A6C34878D82A}">
                    <a16:rowId xmlns:a16="http://schemas.microsoft.com/office/drawing/2014/main" val="10002"/>
                  </a:ext>
                </a:extLst>
              </a:tr>
              <a:tr h="642408">
                <a:tc>
                  <a:txBody>
                    <a:bodyPr/>
                    <a:lstStyle/>
                    <a:p>
                      <a:r>
                        <a:rPr lang="zh-CN" altLang="en-US" sz="3000" b="1" dirty="0">
                          <a:latin typeface="微软雅黑" panose="020B0503020204020204" pitchFamily="34" charset="-122"/>
                          <a:ea typeface="微软雅黑" panose="020B0503020204020204" pitchFamily="34" charset="-122"/>
                        </a:rPr>
                        <a:t>公务员法 警察法 法官法 </a:t>
                      </a:r>
                    </a:p>
                  </a:txBody>
                  <a:tcPr anchor="ctr"/>
                </a:tc>
                <a:tc rowSpan="3">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7200" b="1" dirty="0">
                          <a:solidFill>
                            <a:srgbClr val="FF0000"/>
                          </a:solidFill>
                          <a:latin typeface="微软雅黑" panose="020B0503020204020204" pitchFamily="34" charset="-122"/>
                          <a:ea typeface="微软雅黑" panose="020B0503020204020204" pitchFamily="34" charset="-122"/>
                        </a:rPr>
                        <a:t>国家秘密</a:t>
                      </a:r>
                    </a:p>
                  </a:txBody>
                  <a:tcPr anchor="ctr"/>
                </a:tc>
                <a:tc>
                  <a:txBody>
                    <a:bodyPr/>
                    <a:lstStyle/>
                    <a:p>
                      <a:r>
                        <a:rPr lang="zh-CN" altLang="en-US" sz="3000" b="1" dirty="0">
                          <a:latin typeface="微软雅黑" panose="020B0503020204020204" pitchFamily="34" charset="-122"/>
                          <a:ea typeface="微软雅黑" panose="020B0503020204020204" pitchFamily="34" charset="-122"/>
                        </a:rPr>
                        <a:t>检察官法 律师法 立法法 </a:t>
                      </a:r>
                    </a:p>
                  </a:txBody>
                  <a:tcPr anchor="ctr"/>
                </a:tc>
                <a:extLst>
                  <a:ext uri="{0D108BD9-81ED-4DB2-BD59-A6C34878D82A}">
                    <a16:rowId xmlns:a16="http://schemas.microsoft.com/office/drawing/2014/main" val="10003"/>
                  </a:ext>
                </a:extLst>
              </a:tr>
              <a:tr h="64240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000" b="1" dirty="0">
                          <a:solidFill>
                            <a:schemeClr val="tx1"/>
                          </a:solidFill>
                          <a:latin typeface="微软雅黑" panose="020B0503020204020204" pitchFamily="34" charset="-122"/>
                          <a:ea typeface="微软雅黑" panose="020B0503020204020204" pitchFamily="34" charset="-122"/>
                        </a:rPr>
                        <a:t>个人信息保护法 </a:t>
                      </a:r>
                      <a:r>
                        <a:rPr lang="zh-CN" altLang="en-US" sz="3000" b="1" dirty="0">
                          <a:latin typeface="微软雅黑" panose="020B0503020204020204" pitchFamily="34" charset="-122"/>
                          <a:ea typeface="微软雅黑" panose="020B0503020204020204" pitchFamily="34" charset="-122"/>
                        </a:rPr>
                        <a:t>档案法</a:t>
                      </a:r>
                    </a:p>
                  </a:txBody>
                  <a:tcPr anchor="ctr"/>
                </a:tc>
                <a:tc vMerge="1">
                  <a:txBody>
                    <a:bodyPr/>
                    <a:lstStyle/>
                    <a:p>
                      <a:endParaRPr lang="zh-C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000" b="1" dirty="0">
                          <a:latin typeface="微软雅黑" panose="020B0503020204020204" pitchFamily="34" charset="-122"/>
                          <a:ea typeface="微软雅黑" panose="020B0503020204020204" pitchFamily="34" charset="-122"/>
                        </a:rPr>
                        <a:t>邮政法  治安管理处罚法</a:t>
                      </a:r>
                    </a:p>
                  </a:txBody>
                  <a:tcPr anchor="ctr"/>
                </a:tc>
                <a:extLst>
                  <a:ext uri="{0D108BD9-81ED-4DB2-BD59-A6C34878D82A}">
                    <a16:rowId xmlns:a16="http://schemas.microsoft.com/office/drawing/2014/main" val="10004"/>
                  </a:ext>
                </a:extLst>
              </a:tr>
              <a:tr h="64240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000" b="1" dirty="0">
                          <a:latin typeface="微软雅黑" panose="020B0503020204020204" pitchFamily="34" charset="-122"/>
                          <a:ea typeface="微软雅黑" panose="020B0503020204020204" pitchFamily="34" charset="-122"/>
                        </a:rPr>
                        <a:t>国防教育法  政府采购法</a:t>
                      </a:r>
                    </a:p>
                  </a:txBody>
                  <a:tcPr anchor="ctr"/>
                </a:tc>
                <a:tc vMerge="1">
                  <a:txBody>
                    <a:bodyPr/>
                    <a:lstStyle/>
                    <a:p>
                      <a:endParaRPr lang="zh-CN"/>
                    </a:p>
                  </a:txBody>
                  <a:tcPr/>
                </a:tc>
                <a:tc>
                  <a:txBody>
                    <a:bodyPr/>
                    <a:lstStyle/>
                    <a:p>
                      <a:r>
                        <a:rPr lang="zh-CN" altLang="en-US" sz="3000" b="1" dirty="0">
                          <a:latin typeface="微软雅黑" panose="020B0503020204020204" pitchFamily="34" charset="-122"/>
                          <a:ea typeface="微软雅黑" panose="020B0503020204020204" pitchFamily="34" charset="-122"/>
                        </a:rPr>
                        <a:t>出 入 境 管 理 法   刑 法</a:t>
                      </a:r>
                    </a:p>
                  </a:txBody>
                  <a:tcPr anchor="ctr"/>
                </a:tc>
                <a:extLst>
                  <a:ext uri="{0D108BD9-81ED-4DB2-BD59-A6C34878D82A}">
                    <a16:rowId xmlns:a16="http://schemas.microsoft.com/office/drawing/2014/main" val="10005"/>
                  </a:ext>
                </a:extLst>
              </a:tr>
              <a:tr h="642408">
                <a:tc gridSpan="3">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000" b="1" dirty="0">
                          <a:solidFill>
                            <a:schemeClr val="tx1"/>
                          </a:solidFill>
                          <a:latin typeface="微软雅黑" panose="020B0503020204020204" pitchFamily="34" charset="-122"/>
                          <a:ea typeface="微软雅黑" panose="020B0503020204020204" pitchFamily="34" charset="-122"/>
                        </a:rPr>
                        <a:t>反间谍法 情报法 国防法 反恐怖主义法  军事设施保护法 核安全法 测绘法</a:t>
                      </a:r>
                      <a:endParaRPr lang="zh-CN" altLang="en-US" sz="3000" b="1" dirty="0">
                        <a:latin typeface="微软雅黑" panose="020B0503020204020204" pitchFamily="34" charset="-122"/>
                        <a:ea typeface="微软雅黑" panose="020B0503020204020204" pitchFamily="34" charset="-122"/>
                      </a:endParaRPr>
                    </a:p>
                  </a:txBody>
                  <a:tcPr anchor="ctr"/>
                </a:tc>
                <a:tc hMerge="1">
                  <a:txBody>
                    <a:bodyPr/>
                    <a:lstStyle/>
                    <a:p>
                      <a:endParaRPr lang="zh-CN"/>
                    </a:p>
                  </a:txBody>
                  <a:tcPr anchor="ctr"/>
                </a:tc>
                <a:tc hMerge="1">
                  <a:txBody>
                    <a:bodyPr/>
                    <a:lstStyle/>
                    <a:p>
                      <a:endParaRPr lang="zh-CN"/>
                    </a:p>
                  </a:txBody>
                  <a:tcPr anchor="ctr"/>
                </a:tc>
                <a:extLst>
                  <a:ext uri="{0D108BD9-81ED-4DB2-BD59-A6C34878D82A}">
                    <a16:rowId xmlns:a16="http://schemas.microsoft.com/office/drawing/2014/main" val="10006"/>
                  </a:ext>
                </a:extLst>
              </a:tr>
              <a:tr h="642408">
                <a:tc gridSpan="3">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900" b="1" kern="1200" dirty="0">
                          <a:solidFill>
                            <a:schemeClr val="tx1"/>
                          </a:solidFill>
                          <a:latin typeface="微软雅黑" panose="020B0503020204020204" pitchFamily="34" charset="-122"/>
                          <a:ea typeface="微软雅黑" panose="020B0503020204020204" pitchFamily="34" charset="-122"/>
                          <a:cs typeface="+mn-cs"/>
                          <a:sym typeface="+mn-ea"/>
                        </a:rPr>
                        <a:t>统计法 招标投标法 海岛法 专利法 刑事诉讼法 信息安全等级保护管理办法</a:t>
                      </a:r>
                      <a:endParaRPr lang="zh-CN" altLang="en-US" sz="29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r h="642408">
                <a:tc gridSpan="3">
                  <a:txBody>
                    <a:bodyPr/>
                    <a:lstStyle/>
                    <a:p>
                      <a:r>
                        <a:rPr lang="zh-CN" altLang="en-US" sz="2600" b="1" dirty="0">
                          <a:latin typeface="微软雅黑" panose="020B0503020204020204" pitchFamily="34" charset="-122"/>
                          <a:ea typeface="微软雅黑" panose="020B0503020204020204" pitchFamily="34" charset="-122"/>
                        </a:rPr>
                        <a:t> 电 信 条 例  快递暂行条例  邮政机要通信保密管理规定  国家秘密技术出口审查规定 </a:t>
                      </a:r>
                    </a:p>
                  </a:txBody>
                  <a:tcPr anchor="ctr"/>
                </a:tc>
                <a:tc hMerge="1">
                  <a:txBody>
                    <a:bodyPr/>
                    <a:lstStyle/>
                    <a:p>
                      <a:endParaRPr lang="zh-CN"/>
                    </a:p>
                  </a:txBody>
                  <a:tcPr anchor="ctr"/>
                </a:tc>
                <a:tc hMerge="1">
                  <a:txBody>
                    <a:bodyPr/>
                    <a:lstStyle/>
                    <a:p>
                      <a:endParaRPr lang="zh-CN"/>
                    </a:p>
                  </a:txBody>
                  <a:tcPr anchor="ctr"/>
                </a:tc>
                <a:extLst>
                  <a:ext uri="{0D108BD9-81ED-4DB2-BD59-A6C34878D82A}">
                    <a16:rowId xmlns:a16="http://schemas.microsoft.com/office/drawing/2014/main" val="10008"/>
                  </a:ext>
                </a:extLst>
              </a:tr>
              <a:tr h="642408">
                <a:tc gridSpan="3">
                  <a:txBody>
                    <a:bodyPr/>
                    <a:lstStyle/>
                    <a:p>
                      <a:r>
                        <a:rPr lang="zh-CN" altLang="en-US" sz="2600" b="1" dirty="0">
                          <a:latin typeface="微软雅黑" panose="020B0503020204020204" pitchFamily="34" charset="-122"/>
                          <a:ea typeface="微软雅黑" panose="020B0503020204020204" pitchFamily="34" charset="-122"/>
                        </a:rPr>
                        <a:t> 中国共产党章程 中国共产党纪律处分条例 关于党政领导干部保密工作责任制的规定</a:t>
                      </a:r>
                    </a:p>
                  </a:txBody>
                  <a:tcPr anchor="ctr"/>
                </a:tc>
                <a:tc hMerge="1">
                  <a:txBody>
                    <a:bodyPr/>
                    <a:lstStyle/>
                    <a:p>
                      <a:endParaRPr lang="zh-CN"/>
                    </a:p>
                  </a:txBody>
                  <a:tcPr anchor="ctr"/>
                </a:tc>
                <a:tc hMerge="1">
                  <a:txBody>
                    <a:bodyPr/>
                    <a:lstStyle/>
                    <a:p>
                      <a:endParaRPr lang="zh-CN"/>
                    </a:p>
                  </a:txBody>
                  <a:tcPr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5"/>
            <a:ext cx="12478044" cy="4231820"/>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按照马赛克</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(mosaic</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，花样拼图</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理论，</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将零碎的资料数据经过整理之后加以拼凑组合，</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有可能推理出机密情报的总体形象或意义，</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也有构成机密侵害的可能，</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应纳入法益保护范围。</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6465C540-FC7A-490C-BA20-D8E905F53B50}"/>
              </a:ext>
            </a:extLst>
          </p:cNvPr>
          <p:cNvSpPr txBox="1"/>
          <p:nvPr/>
        </p:nvSpPr>
        <p:spPr>
          <a:xfrm>
            <a:off x="7762875" y="2361066"/>
            <a:ext cx="4173220" cy="1200329"/>
          </a:xfrm>
          <a:prstGeom prst="rect">
            <a:avLst/>
          </a:prstGeom>
          <a:solidFill>
            <a:srgbClr val="FFFF00"/>
          </a:solidFill>
        </p:spPr>
        <p:txBody>
          <a:bodyPr wrap="square" rtlCol="0">
            <a:spAutoFit/>
          </a:bodyPr>
          <a:lstStyle/>
          <a:p>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马赛克理论示例：</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中东局势紧张，五角大楼“披萨指数”爆表，它到底是什么？</a:t>
            </a:r>
          </a:p>
          <a:p>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https://baijiahao.baidu.com/s?id=1806618661792708022&amp;wfr=spider&amp;for=pc</a:t>
            </a:r>
            <a:endPar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流程图: 对照 4">
            <a:extLst>
              <a:ext uri="{FF2B5EF4-FFF2-40B4-BE49-F238E27FC236}">
                <a16:creationId xmlns:a16="http://schemas.microsoft.com/office/drawing/2014/main" id="{AF71C6D9-C4F0-4D4D-A97A-7A57EAA4B804}"/>
              </a:ext>
            </a:extLst>
          </p:cNvPr>
          <p:cNvSpPr/>
          <p:nvPr/>
        </p:nvSpPr>
        <p:spPr>
          <a:xfrm>
            <a:off x="8820430" y="3686629"/>
            <a:ext cx="2893325" cy="2698845"/>
          </a:xfrm>
          <a:prstGeom prst="flowChartCol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A8886E13-E97D-43F0-8DA9-E7249A6291D9}"/>
              </a:ext>
            </a:extLst>
          </p:cNvPr>
          <p:cNvPicPr>
            <a:picLocks noChangeAspect="1"/>
          </p:cNvPicPr>
          <p:nvPr/>
        </p:nvPicPr>
        <p:blipFill>
          <a:blip r:embed="rId3"/>
          <a:stretch>
            <a:fillRect/>
          </a:stretch>
        </p:blipFill>
        <p:spPr>
          <a:xfrm>
            <a:off x="361622" y="-25400"/>
            <a:ext cx="5628968"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p:cNvGraphicFramePr>
            <a:graphicFrameLocks noGrp="1"/>
          </p:cNvGraphicFramePr>
          <p:nvPr>
            <p:extLst>
              <p:ext uri="{D42A27DB-BD31-4B8C-83A1-F6EECF244321}">
                <p14:modId xmlns:p14="http://schemas.microsoft.com/office/powerpoint/2010/main" val="1421945620"/>
              </p:ext>
            </p:extLst>
          </p:nvPr>
        </p:nvGraphicFramePr>
        <p:xfrm>
          <a:off x="262890" y="22861"/>
          <a:ext cx="11807190" cy="2492860"/>
        </p:xfrm>
        <a:graphic>
          <a:graphicData uri="http://schemas.openxmlformats.org/drawingml/2006/table">
            <a:tbl>
              <a:tblPr firstRow="1" bandRow="1">
                <a:tableStyleId>{5C22544A-7EE6-4342-B048-85BDC9FD1C3A}</a:tableStyleId>
              </a:tblPr>
              <a:tblGrid>
                <a:gridCol w="2361438">
                  <a:extLst>
                    <a:ext uri="{9D8B030D-6E8A-4147-A177-3AD203B41FA5}">
                      <a16:colId xmlns:a16="http://schemas.microsoft.com/office/drawing/2014/main" val="20000"/>
                    </a:ext>
                  </a:extLst>
                </a:gridCol>
                <a:gridCol w="8074152">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1022648">
                <a:tc gridSpan="3">
                  <a:txBody>
                    <a:bodyPr/>
                    <a:lstStyle/>
                    <a:p>
                      <a:pPr algn="ctr"/>
                      <a:r>
                        <a:rPr lang="zh-CN" altLang="en-US" sz="7200" dirty="0">
                          <a:solidFill>
                            <a:srgbClr val="C00000"/>
                          </a:solidFill>
                          <a:latin typeface="微软雅黑" panose="020B0503020204020204" pitchFamily="34" charset="-122"/>
                          <a:ea typeface="微软雅黑" panose="020B0503020204020204" pitchFamily="34" charset="-122"/>
                        </a:rPr>
                        <a:t>国家秘密</a:t>
                      </a:r>
                    </a:p>
                  </a:txBody>
                  <a:tcPr anchor="ctr">
                    <a:solidFill>
                      <a:schemeClr val="accent3">
                        <a:lumMod val="20000"/>
                        <a:lumOff val="80000"/>
                      </a:schemeClr>
                    </a:solidFill>
                  </a:tcPr>
                </a:tc>
                <a:tc hMerge="1">
                  <a:txBody>
                    <a:bodyPr/>
                    <a:lstStyle/>
                    <a:p>
                      <a:endParaRPr lang="zh-CN"/>
                    </a:p>
                  </a:txBody>
                  <a:tcPr anchor="ctr">
                    <a:solidFill>
                      <a:schemeClr val="accent3">
                        <a:lumMod val="20000"/>
                        <a:lumOff val="80000"/>
                      </a:schemeClr>
                    </a:solidFill>
                  </a:tcPr>
                </a:tc>
                <a:tc hMerge="1">
                  <a:txBody>
                    <a:bodyPr/>
                    <a:lstStyle/>
                    <a:p>
                      <a:endParaRPr lang="zh-CN"/>
                    </a:p>
                  </a:txBody>
                  <a:tcPr anchor="ctr">
                    <a:solidFill>
                      <a:schemeClr val="accent3">
                        <a:lumMod val="20000"/>
                        <a:lumOff val="80000"/>
                      </a:schemeClr>
                    </a:solidFill>
                  </a:tcPr>
                </a:tc>
                <a:extLst>
                  <a:ext uri="{0D108BD9-81ED-4DB2-BD59-A6C34878D82A}">
                    <a16:rowId xmlns:a16="http://schemas.microsoft.com/office/drawing/2014/main" val="10000"/>
                  </a:ext>
                </a:extLst>
              </a:tr>
              <a:tr h="603100">
                <a:tc>
                  <a:txBody>
                    <a:bodyPr/>
                    <a:lstStyle/>
                    <a:p>
                      <a:pPr algn="ctr"/>
                      <a:r>
                        <a:rPr lang="zh-CN" altLang="en-US" sz="4000" b="1" dirty="0">
                          <a:solidFill>
                            <a:srgbClr val="7030A0"/>
                          </a:solidFill>
                          <a:latin typeface="微软雅黑" panose="020B0503020204020204" pitchFamily="34" charset="-122"/>
                          <a:ea typeface="微软雅黑" panose="020B0503020204020204" pitchFamily="34" charset="-122"/>
                        </a:rPr>
                        <a:t>定  密</a:t>
                      </a:r>
                    </a:p>
                  </a:txBody>
                  <a:tcPr anchor="ctr"/>
                </a:tc>
                <a:tc>
                  <a:txBody>
                    <a:bodyPr/>
                    <a:lstStyle/>
                    <a:p>
                      <a:pPr algn="ctr"/>
                      <a:r>
                        <a:rPr lang="zh-CN" altLang="en-US" sz="4000" b="1" kern="1200" dirty="0">
                          <a:solidFill>
                            <a:srgbClr val="7030A0"/>
                          </a:solidFill>
                          <a:latin typeface="微软雅黑" panose="020B0503020204020204" pitchFamily="34" charset="-122"/>
                          <a:ea typeface="微软雅黑" panose="020B0503020204020204" pitchFamily="34" charset="-122"/>
                          <a:cs typeface="+mn-cs"/>
                        </a:rPr>
                        <a:t>保               密</a:t>
                      </a:r>
                    </a:p>
                  </a:txBody>
                  <a:tcPr anchor="ctr"/>
                </a:tc>
                <a:tc>
                  <a:txBody>
                    <a:bodyPr/>
                    <a:lstStyle/>
                    <a:p>
                      <a:pPr algn="ctr"/>
                      <a:r>
                        <a:rPr lang="zh-CN" altLang="en-US" sz="4000" b="1" kern="1200" dirty="0">
                          <a:solidFill>
                            <a:srgbClr val="7030A0"/>
                          </a:solidFill>
                          <a:latin typeface="微软雅黑" panose="020B0503020204020204" pitchFamily="34" charset="-122"/>
                          <a:ea typeface="微软雅黑" panose="020B0503020204020204" pitchFamily="34" charset="-122"/>
                          <a:cs typeface="+mn-cs"/>
                        </a:rPr>
                        <a:t>解 密</a:t>
                      </a:r>
                    </a:p>
                  </a:txBody>
                  <a:tcPr anchor="ctr"/>
                </a:tc>
                <a:extLst>
                  <a:ext uri="{0D108BD9-81ED-4DB2-BD59-A6C34878D82A}">
                    <a16:rowId xmlns:a16="http://schemas.microsoft.com/office/drawing/2014/main" val="10001"/>
                  </a:ext>
                </a:extLst>
              </a:tr>
              <a:tr h="603100">
                <a:tc gridSpan="3">
                  <a:txBody>
                    <a:bodyPr/>
                    <a:lstStyle/>
                    <a:p>
                      <a:pPr algn="ctr"/>
                      <a:r>
                        <a:rPr lang="zh-CN" altLang="en-US" sz="3000" b="1" dirty="0">
                          <a:solidFill>
                            <a:schemeClr val="accent6">
                              <a:lumMod val="50000"/>
                            </a:schemeClr>
                          </a:solidFill>
                          <a:latin typeface="微软雅黑" panose="020B0503020204020204" pitchFamily="34" charset="-122"/>
                          <a:ea typeface="微软雅黑" panose="020B0503020204020204" pitchFamily="34" charset="-122"/>
                        </a:rPr>
                        <a:t>保守国家秘密法、保守国家秘密法实施条例、政府信息公开条例</a:t>
                      </a:r>
                    </a:p>
                  </a:txBody>
                  <a:tcPr anchor="ctr"/>
                </a:tc>
                <a:tc hMerge="1">
                  <a:txBody>
                    <a:bodyPr/>
                    <a:lstStyle/>
                    <a:p>
                      <a:endParaRPr lang="zh-CN"/>
                    </a:p>
                  </a:txBody>
                  <a:tcPr anchor="ctr"/>
                </a:tc>
                <a:tc hMerge="1">
                  <a:txBody>
                    <a:bodyPr/>
                    <a:lstStyle/>
                    <a:p>
                      <a:endParaRPr lang="zh-CN"/>
                    </a:p>
                  </a:txBody>
                  <a:tcPr anchor="ctr"/>
                </a:tc>
                <a:extLst>
                  <a:ext uri="{0D108BD9-81ED-4DB2-BD59-A6C34878D82A}">
                    <a16:rowId xmlns:a16="http://schemas.microsoft.com/office/drawing/2014/main" val="10002"/>
                  </a:ext>
                </a:extLst>
              </a:tr>
            </a:tbl>
          </a:graphicData>
        </a:graphic>
      </p:graphicFrame>
      <p:graphicFrame>
        <p:nvGraphicFramePr>
          <p:cNvPr id="5" name="表格 5"/>
          <p:cNvGraphicFramePr>
            <a:graphicFrameLocks noGrp="1"/>
          </p:cNvGraphicFramePr>
          <p:nvPr>
            <p:extLst>
              <p:ext uri="{D42A27DB-BD31-4B8C-83A1-F6EECF244321}">
                <p14:modId xmlns:p14="http://schemas.microsoft.com/office/powerpoint/2010/main" val="3613336861"/>
              </p:ext>
            </p:extLst>
          </p:nvPr>
        </p:nvGraphicFramePr>
        <p:xfrm>
          <a:off x="262890" y="2606039"/>
          <a:ext cx="2354577" cy="4229100"/>
        </p:xfrm>
        <a:graphic>
          <a:graphicData uri="http://schemas.openxmlformats.org/drawingml/2006/table">
            <a:tbl>
              <a:tblPr firstRow="1" bandRow="1">
                <a:tableStyleId>{5C22544A-7EE6-4342-B048-85BDC9FD1C3A}</a:tableStyleId>
              </a:tblPr>
              <a:tblGrid>
                <a:gridCol w="626868">
                  <a:extLst>
                    <a:ext uri="{9D8B030D-6E8A-4147-A177-3AD203B41FA5}">
                      <a16:colId xmlns:a16="http://schemas.microsoft.com/office/drawing/2014/main" val="20000"/>
                    </a:ext>
                  </a:extLst>
                </a:gridCol>
                <a:gridCol w="581000">
                  <a:extLst>
                    <a:ext uri="{9D8B030D-6E8A-4147-A177-3AD203B41FA5}">
                      <a16:colId xmlns:a16="http://schemas.microsoft.com/office/drawing/2014/main" val="20001"/>
                    </a:ext>
                  </a:extLst>
                </a:gridCol>
                <a:gridCol w="611578">
                  <a:extLst>
                    <a:ext uri="{9D8B030D-6E8A-4147-A177-3AD203B41FA5}">
                      <a16:colId xmlns:a16="http://schemas.microsoft.com/office/drawing/2014/main" val="20002"/>
                    </a:ext>
                  </a:extLst>
                </a:gridCol>
                <a:gridCol w="535131">
                  <a:extLst>
                    <a:ext uri="{9D8B030D-6E8A-4147-A177-3AD203B41FA5}">
                      <a16:colId xmlns:a16="http://schemas.microsoft.com/office/drawing/2014/main" val="20003"/>
                    </a:ext>
                  </a:extLst>
                </a:gridCol>
              </a:tblGrid>
              <a:tr h="4229100">
                <a:tc>
                  <a:txBody>
                    <a:bodyPr/>
                    <a:lstStyle/>
                    <a:p>
                      <a:r>
                        <a:rPr lang="zh-CN" altLang="en-US" sz="2000" dirty="0">
                          <a:latin typeface="微软雅黑" panose="020B0503020204020204" pitchFamily="34" charset="-122"/>
                          <a:ea typeface="微软雅黑" panose="020B0503020204020204" pitchFamily="34" charset="-122"/>
                        </a:rPr>
                        <a:t>国家秘密保密期限的规定</a:t>
                      </a:r>
                    </a:p>
                  </a:txBody>
                  <a:tcPr vert="eaVert" anchor="ctr"/>
                </a:tc>
                <a:tc>
                  <a:txBody>
                    <a:bodyPr/>
                    <a:lstStyle/>
                    <a:p>
                      <a:r>
                        <a:rPr lang="zh-CN" altLang="en-US" sz="2000" dirty="0">
                          <a:latin typeface="微软雅黑" panose="020B0503020204020204" pitchFamily="34" charset="-122"/>
                          <a:ea typeface="微软雅黑" panose="020B0503020204020204" pitchFamily="34" charset="-122"/>
                        </a:rPr>
                        <a:t>国家秘密定密管理暂行规定</a:t>
                      </a:r>
                    </a:p>
                  </a:txBody>
                  <a:tcPr vert="eaVert" anchor="ctr"/>
                </a:tc>
                <a:tc>
                  <a:txBody>
                    <a:bodyPr/>
                    <a:lstStyle/>
                    <a:p>
                      <a:r>
                        <a:rPr lang="zh-CN" altLang="en-US" sz="2000" dirty="0">
                          <a:latin typeface="微软雅黑" panose="020B0503020204020204" pitchFamily="34" charset="-122"/>
                          <a:ea typeface="微软雅黑" panose="020B0503020204020204" pitchFamily="34" charset="-122"/>
                        </a:rPr>
                        <a:t>保密事项范围制定修订和使用办法</a:t>
                      </a:r>
                    </a:p>
                  </a:txBody>
                  <a:tcPr vert="eaVert" anchor="ctr"/>
                </a:tc>
                <a:tc>
                  <a:txBody>
                    <a:bodyPr/>
                    <a:lstStyle/>
                    <a:p>
                      <a:r>
                        <a:rPr lang="zh-CN" altLang="en-US" sz="2000" dirty="0">
                          <a:latin typeface="微软雅黑" panose="020B0503020204020204" pitchFamily="34" charset="-122"/>
                          <a:ea typeface="微软雅黑" panose="020B0503020204020204" pitchFamily="34" charset="-122"/>
                        </a:rPr>
                        <a:t>国家秘密鉴定工作规定</a:t>
                      </a:r>
                    </a:p>
                  </a:txBody>
                  <a:tcPr vert="eaVert" anchor="ctr"/>
                </a:tc>
                <a:extLst>
                  <a:ext uri="{0D108BD9-81ED-4DB2-BD59-A6C34878D82A}">
                    <a16:rowId xmlns:a16="http://schemas.microsoft.com/office/drawing/2014/main" val="10000"/>
                  </a:ext>
                </a:extLst>
              </a:tr>
            </a:tbl>
          </a:graphicData>
        </a:graphic>
      </p:graphicFrame>
      <p:graphicFrame>
        <p:nvGraphicFramePr>
          <p:cNvPr id="6" name="表格 6"/>
          <p:cNvGraphicFramePr>
            <a:graphicFrameLocks noGrp="1"/>
          </p:cNvGraphicFramePr>
          <p:nvPr>
            <p:extLst>
              <p:ext uri="{D42A27DB-BD31-4B8C-83A1-F6EECF244321}">
                <p14:modId xmlns:p14="http://schemas.microsoft.com/office/powerpoint/2010/main" val="212297248"/>
              </p:ext>
            </p:extLst>
          </p:nvPr>
        </p:nvGraphicFramePr>
        <p:xfrm>
          <a:off x="10721340" y="2606037"/>
          <a:ext cx="1348740" cy="4229100"/>
        </p:xfrm>
        <a:graphic>
          <a:graphicData uri="http://schemas.openxmlformats.org/drawingml/2006/table">
            <a:tbl>
              <a:tblPr firstRow="1" bandRow="1">
                <a:tableStyleId>{5C22544A-7EE6-4342-B048-85BDC9FD1C3A}</a:tableStyleId>
              </a:tblPr>
              <a:tblGrid>
                <a:gridCol w="674370">
                  <a:extLst>
                    <a:ext uri="{9D8B030D-6E8A-4147-A177-3AD203B41FA5}">
                      <a16:colId xmlns:a16="http://schemas.microsoft.com/office/drawing/2014/main" val="20000"/>
                    </a:ext>
                  </a:extLst>
                </a:gridCol>
                <a:gridCol w="674370">
                  <a:extLst>
                    <a:ext uri="{9D8B030D-6E8A-4147-A177-3AD203B41FA5}">
                      <a16:colId xmlns:a16="http://schemas.microsoft.com/office/drawing/2014/main" val="20001"/>
                    </a:ext>
                  </a:extLst>
                </a:gridCol>
              </a:tblGrid>
              <a:tr h="4229100">
                <a:tc>
                  <a:txBody>
                    <a:bodyPr/>
                    <a:lstStyle/>
                    <a:p>
                      <a:r>
                        <a:rPr lang="zh-CN" altLang="en-US" sz="2000" dirty="0">
                          <a:latin typeface="微软雅黑" panose="020B0503020204020204" pitchFamily="34" charset="-122"/>
                          <a:ea typeface="微软雅黑" panose="020B0503020204020204" pitchFamily="34" charset="-122"/>
                        </a:rPr>
                        <a:t>国家秘密解密暂行办法</a:t>
                      </a:r>
                    </a:p>
                  </a:txBody>
                  <a:tcPr vert="eaVert" anchor="ctr" anchorCtr="1"/>
                </a:tc>
                <a:tc>
                  <a:txBody>
                    <a:bodyPr/>
                    <a:lstStyle/>
                    <a:p>
                      <a:r>
                        <a:rPr lang="zh-CN" altLang="en-US" sz="2000" dirty="0">
                          <a:latin typeface="微软雅黑" panose="020B0503020204020204" pitchFamily="34" charset="-122"/>
                          <a:ea typeface="微软雅黑" panose="020B0503020204020204" pitchFamily="34" charset="-122"/>
                        </a:rPr>
                        <a:t>国家秘密载体销毁管理规定</a:t>
                      </a:r>
                    </a:p>
                  </a:txBody>
                  <a:tcPr vert="eaVert" anchor="ctr" anchorCtr="1"/>
                </a:tc>
                <a:extLst>
                  <a:ext uri="{0D108BD9-81ED-4DB2-BD59-A6C34878D82A}">
                    <a16:rowId xmlns:a16="http://schemas.microsoft.com/office/drawing/2014/main" val="10000"/>
                  </a:ext>
                </a:extLst>
              </a:tr>
            </a:tbl>
          </a:graphicData>
        </a:graphic>
      </p:graphicFrame>
      <p:graphicFrame>
        <p:nvGraphicFramePr>
          <p:cNvPr id="7" name="表格 7"/>
          <p:cNvGraphicFramePr>
            <a:graphicFrameLocks noGrp="1"/>
          </p:cNvGraphicFramePr>
          <p:nvPr>
            <p:extLst>
              <p:ext uri="{D42A27DB-BD31-4B8C-83A1-F6EECF244321}">
                <p14:modId xmlns:p14="http://schemas.microsoft.com/office/powerpoint/2010/main" val="1976279915"/>
              </p:ext>
            </p:extLst>
          </p:nvPr>
        </p:nvGraphicFramePr>
        <p:xfrm>
          <a:off x="2708908" y="2588261"/>
          <a:ext cx="7909562" cy="4246878"/>
        </p:xfrm>
        <a:graphic>
          <a:graphicData uri="http://schemas.openxmlformats.org/drawingml/2006/table">
            <a:tbl>
              <a:tblPr firstRow="1" bandRow="1">
                <a:tableStyleId>{5C22544A-7EE6-4342-B048-85BDC9FD1C3A}</a:tableStyleId>
              </a:tblPr>
              <a:tblGrid>
                <a:gridCol w="491492">
                  <a:extLst>
                    <a:ext uri="{9D8B030D-6E8A-4147-A177-3AD203B41FA5}">
                      <a16:colId xmlns:a16="http://schemas.microsoft.com/office/drawing/2014/main" val="20000"/>
                    </a:ext>
                  </a:extLst>
                </a:gridCol>
                <a:gridCol w="49149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605790">
                  <a:extLst>
                    <a:ext uri="{9D8B030D-6E8A-4147-A177-3AD203B41FA5}">
                      <a16:colId xmlns:a16="http://schemas.microsoft.com/office/drawing/2014/main" val="20003"/>
                    </a:ext>
                  </a:extLst>
                </a:gridCol>
                <a:gridCol w="605790">
                  <a:extLst>
                    <a:ext uri="{9D8B030D-6E8A-4147-A177-3AD203B41FA5}">
                      <a16:colId xmlns:a16="http://schemas.microsoft.com/office/drawing/2014/main" val="20004"/>
                    </a:ext>
                  </a:extLst>
                </a:gridCol>
                <a:gridCol w="48006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48640">
                  <a:extLst>
                    <a:ext uri="{9D8B030D-6E8A-4147-A177-3AD203B41FA5}">
                      <a16:colId xmlns:a16="http://schemas.microsoft.com/office/drawing/2014/main" val="20008"/>
                    </a:ext>
                  </a:extLst>
                </a:gridCol>
                <a:gridCol w="525780">
                  <a:extLst>
                    <a:ext uri="{9D8B030D-6E8A-4147-A177-3AD203B41FA5}">
                      <a16:colId xmlns:a16="http://schemas.microsoft.com/office/drawing/2014/main" val="20009"/>
                    </a:ext>
                  </a:extLst>
                </a:gridCol>
                <a:gridCol w="445770">
                  <a:extLst>
                    <a:ext uri="{9D8B030D-6E8A-4147-A177-3AD203B41FA5}">
                      <a16:colId xmlns:a16="http://schemas.microsoft.com/office/drawing/2014/main" val="20010"/>
                    </a:ext>
                  </a:extLst>
                </a:gridCol>
                <a:gridCol w="502920">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617220">
                  <a:extLst>
                    <a:ext uri="{9D8B030D-6E8A-4147-A177-3AD203B41FA5}">
                      <a16:colId xmlns:a16="http://schemas.microsoft.com/office/drawing/2014/main" val="20013"/>
                    </a:ext>
                  </a:extLst>
                </a:gridCol>
                <a:gridCol w="617220">
                  <a:extLst>
                    <a:ext uri="{9D8B030D-6E8A-4147-A177-3AD203B41FA5}">
                      <a16:colId xmlns:a16="http://schemas.microsoft.com/office/drawing/2014/main" val="20014"/>
                    </a:ext>
                  </a:extLst>
                </a:gridCol>
              </a:tblGrid>
              <a:tr h="4246878">
                <a:tc>
                  <a:txBody>
                    <a:bodyPr/>
                    <a:lstStyle/>
                    <a:p>
                      <a:r>
                        <a:rPr lang="zh-CN" altLang="en-US" sz="2000" dirty="0">
                          <a:latin typeface="微软雅黑" panose="020B0503020204020204" pitchFamily="34" charset="-122"/>
                          <a:ea typeface="微软雅黑" panose="020B0503020204020204" pitchFamily="34" charset="-122"/>
                        </a:rPr>
                        <a:t>国家秘密设备产品的保密规定</a:t>
                      </a:r>
                    </a:p>
                  </a:txBody>
                  <a:tcPr vert="eaVert" anchor="ctr">
                    <a:solidFill>
                      <a:srgbClr val="0070C0"/>
                    </a:solidFill>
                  </a:tcPr>
                </a:tc>
                <a:tc>
                  <a:txBody>
                    <a:bodyPr/>
                    <a:lstStyle/>
                    <a:p>
                      <a:r>
                        <a:rPr lang="zh-CN" altLang="en-US" sz="2000" dirty="0">
                          <a:latin typeface="微软雅黑" panose="020B0503020204020204" pitchFamily="34" charset="-122"/>
                          <a:ea typeface="微软雅黑" panose="020B0503020204020204" pitchFamily="34" charset="-122"/>
                        </a:rPr>
                        <a:t>关于国家秘密载体保密管理的规定</a:t>
                      </a:r>
                    </a:p>
                  </a:txBody>
                  <a:tcPr vert="eaVert" anchor="ctr">
                    <a:solidFill>
                      <a:srgbClr val="0070C0"/>
                    </a:solidFill>
                  </a:tcPr>
                </a:tc>
                <a:tc>
                  <a:txBody>
                    <a:bodyPr/>
                    <a:lstStyle/>
                    <a:p>
                      <a:r>
                        <a:rPr lang="zh-CN" altLang="en-US" sz="2000" dirty="0">
                          <a:latin typeface="微软雅黑" panose="020B0503020204020204" pitchFamily="34" charset="-122"/>
                          <a:ea typeface="微软雅黑" panose="020B0503020204020204" pitchFamily="34" charset="-122"/>
                        </a:rPr>
                        <a:t>国家秘密载体印制资质管理办法</a:t>
                      </a:r>
                    </a:p>
                  </a:txBody>
                  <a:tcPr vert="eaVert" anchor="ctr">
                    <a:solidFill>
                      <a:srgbClr val="0070C0"/>
                    </a:solidFill>
                  </a:tcPr>
                </a:tc>
                <a:tc>
                  <a:txBody>
                    <a:bodyPr/>
                    <a:lstStyle/>
                    <a:p>
                      <a:r>
                        <a:rPr lang="zh-CN" altLang="en-US" sz="2000" dirty="0">
                          <a:latin typeface="微软雅黑" panose="020B0503020204020204" pitchFamily="34" charset="-122"/>
                          <a:ea typeface="微软雅黑" panose="020B0503020204020204" pitchFamily="34" charset="-122"/>
                        </a:rPr>
                        <a:t>印刷、复印等行业复制国                       家秘密载体暂行管理办法</a:t>
                      </a:r>
                    </a:p>
                  </a:txBody>
                  <a:tcPr vert="eaVert" anchor="ctr">
                    <a:solidFill>
                      <a:srgbClr val="0070C0"/>
                    </a:solidFill>
                  </a:tcPr>
                </a:tc>
                <a:tc>
                  <a:txBody>
                    <a:bodyPr/>
                    <a:lstStyle/>
                    <a:p>
                      <a:r>
                        <a:rPr lang="zh-CN" altLang="en-US" sz="2000" dirty="0">
                          <a:latin typeface="微软雅黑" panose="020B0503020204020204" pitchFamily="34" charset="-122"/>
                          <a:ea typeface="微软雅黑" panose="020B0503020204020204" pitchFamily="34" charset="-122"/>
                        </a:rPr>
                        <a:t>关于禁止邮寄或非法携运国家秘密  文 件 资 料 和其他物品出境的规定</a:t>
                      </a:r>
                    </a:p>
                  </a:txBody>
                  <a:tcPr vert="eaVert" anchor="ctr">
                    <a:solidFill>
                      <a:srgbClr val="0070C0"/>
                    </a:solidFill>
                  </a:tcPr>
                </a:tc>
                <a:tc>
                  <a:txBody>
                    <a:bodyPr/>
                    <a:lstStyle/>
                    <a:p>
                      <a:r>
                        <a:rPr lang="zh-CN" altLang="en-US" sz="2000" dirty="0">
                          <a:latin typeface="微软雅黑" panose="020B0503020204020204" pitchFamily="34" charset="-122"/>
                          <a:ea typeface="微软雅黑" panose="020B0503020204020204" pitchFamily="34" charset="-122"/>
                        </a:rPr>
                        <a:t>对外经济合作提供资料保密暂行规定</a:t>
                      </a:r>
                    </a:p>
                  </a:txBody>
                  <a:tcPr vert="eaVert" anchor="ctr">
                    <a:solidFill>
                      <a:srgbClr val="0070C0"/>
                    </a:solidFill>
                  </a:tcPr>
                </a:tc>
                <a:tc>
                  <a:txBody>
                    <a:bodyPr/>
                    <a:lstStyle/>
                    <a:p>
                      <a:r>
                        <a:rPr lang="zh-CN" altLang="en-US" sz="2000" dirty="0">
                          <a:latin typeface="微软雅黑" panose="020B0503020204020204" pitchFamily="34" charset="-122"/>
                          <a:ea typeface="微软雅黑" panose="020B0503020204020204" pitchFamily="34" charset="-122"/>
                        </a:rPr>
                        <a:t>邮政机要通信保密管理规定</a:t>
                      </a:r>
                    </a:p>
                  </a:txBody>
                  <a:tcPr vert="eaVert" anchor="ctr">
                    <a:solidFill>
                      <a:srgbClr val="0070C0"/>
                    </a:solidFill>
                  </a:tcPr>
                </a:tc>
                <a:tc>
                  <a:txBody>
                    <a:bodyPr/>
                    <a:lstStyle/>
                    <a:p>
                      <a:r>
                        <a:rPr lang="zh-CN" altLang="en-US" sz="2000" dirty="0">
                          <a:latin typeface="微软雅黑" panose="020B0503020204020204" pitchFamily="34" charset="-122"/>
                          <a:ea typeface="微软雅黑" panose="020B0503020204020204" pitchFamily="34" charset="-122"/>
                        </a:rPr>
                        <a:t>涉密信息系统集成资质管理办法</a:t>
                      </a:r>
                    </a:p>
                  </a:txBody>
                  <a:tcPr vert="eaVert" anchor="ctr">
                    <a:solidFill>
                      <a:srgbClr val="0070C0"/>
                    </a:solidFill>
                  </a:tcPr>
                </a:tc>
                <a:tc>
                  <a:txBody>
                    <a:bodyPr/>
                    <a:lstStyle/>
                    <a:p>
                      <a:r>
                        <a:rPr lang="zh-CN" altLang="en-US" sz="1900" dirty="0">
                          <a:latin typeface="微软雅黑" panose="020B0503020204020204" pitchFamily="34" charset="-122"/>
                          <a:ea typeface="微软雅黑" panose="020B0503020204020204" pitchFamily="34" charset="-122"/>
                        </a:rPr>
                        <a:t>计算机信息系统国际联网保密管理规定</a:t>
                      </a:r>
                    </a:p>
                  </a:txBody>
                  <a:tcPr vert="eaVert" anchor="ctr">
                    <a:solidFill>
                      <a:srgbClr val="0070C0"/>
                    </a:solidFill>
                  </a:tcPr>
                </a:tc>
                <a:tc>
                  <a:txBody>
                    <a:bodyPr/>
                    <a:lstStyle/>
                    <a:p>
                      <a:r>
                        <a:rPr lang="zh-CN" altLang="en-US" sz="1900" dirty="0">
                          <a:latin typeface="微软雅黑" panose="020B0503020204020204" pitchFamily="34" charset="-122"/>
                          <a:ea typeface="微软雅黑" panose="020B0503020204020204" pitchFamily="34" charset="-122"/>
                        </a:rPr>
                        <a:t>关于保密要害部门部位保密管理的规定</a:t>
                      </a:r>
                    </a:p>
                  </a:txBody>
                  <a:tcPr vert="eaVert" anchor="ctr">
                    <a:solidFill>
                      <a:srgbClr val="0070C0"/>
                    </a:solidFill>
                  </a:tcPr>
                </a:tc>
                <a:tc>
                  <a:txBody>
                    <a:bodyPr/>
                    <a:lstStyle/>
                    <a:p>
                      <a:r>
                        <a:rPr lang="zh-CN" altLang="en-US" sz="2000" dirty="0">
                          <a:latin typeface="微软雅黑" panose="020B0503020204020204" pitchFamily="34" charset="-122"/>
                          <a:ea typeface="微软雅黑" panose="020B0503020204020204" pitchFamily="34" charset="-122"/>
                        </a:rPr>
                        <a:t>保密检査的基本要求</a:t>
                      </a:r>
                    </a:p>
                  </a:txBody>
                  <a:tcPr vert="eaVert" anchor="ctr">
                    <a:solidFill>
                      <a:srgbClr val="0070C0"/>
                    </a:solidFill>
                  </a:tcPr>
                </a:tc>
                <a:tc>
                  <a:txBody>
                    <a:bodyPr/>
                    <a:lstStyle/>
                    <a:p>
                      <a:r>
                        <a:rPr lang="zh-CN" altLang="en-US" sz="2000" dirty="0">
                          <a:latin typeface="微软雅黑" panose="020B0503020204020204" pitchFamily="34" charset="-122"/>
                          <a:ea typeface="微软雅黑" panose="020B0503020204020204" pitchFamily="34" charset="-122"/>
                        </a:rPr>
                        <a:t>报告泄露国家秘密事件的规定</a:t>
                      </a:r>
                    </a:p>
                  </a:txBody>
                  <a:tcPr vert="eaVert" anchor="ctr">
                    <a:solidFill>
                      <a:srgbClr val="0070C0"/>
                    </a:solidFill>
                  </a:tcPr>
                </a:tc>
                <a:tc>
                  <a:txBody>
                    <a:bodyPr/>
                    <a:lstStyle/>
                    <a:p>
                      <a:r>
                        <a:rPr lang="zh-CN" altLang="en-US" sz="2000" dirty="0">
                          <a:latin typeface="微软雅黑" panose="020B0503020204020204" pitchFamily="34" charset="-122"/>
                          <a:ea typeface="微软雅黑" panose="020B0503020204020204" pitchFamily="34" charset="-122"/>
                        </a:rPr>
                        <a:t>泄密案件查处办法</a:t>
                      </a:r>
                    </a:p>
                  </a:txBody>
                  <a:tcPr vert="eaVert" anchor="ctr">
                    <a:solidFill>
                      <a:srgbClr val="0070C0"/>
                    </a:solidFill>
                  </a:tcPr>
                </a:tc>
                <a:tc>
                  <a:txBody>
                    <a:bodyPr/>
                    <a:lstStyle/>
                    <a:p>
                      <a:r>
                        <a:rPr lang="zh-CN" altLang="en-US" sz="2000" dirty="0">
                          <a:latin typeface="微软雅黑" panose="020B0503020204020204" pitchFamily="34" charset="-122"/>
                          <a:ea typeface="微软雅黑" panose="020B0503020204020204" pitchFamily="34" charset="-122"/>
                        </a:rPr>
                        <a:t>人民检察院保密行政管理部门         查办泄密案件若干问题的规定</a:t>
                      </a:r>
                    </a:p>
                  </a:txBody>
                  <a:tcPr vert="eaVert" anchor="ctr">
                    <a:solidFill>
                      <a:srgbClr val="0070C0"/>
                    </a:solidFill>
                  </a:tcPr>
                </a:tc>
                <a:tc>
                  <a:txBody>
                    <a:bodyPr/>
                    <a:lstStyle/>
                    <a:p>
                      <a:r>
                        <a:rPr lang="zh-CN" altLang="en-US" sz="2000" dirty="0">
                          <a:latin typeface="微软雅黑" panose="020B0503020204020204" pitchFamily="34" charset="-122"/>
                          <a:ea typeface="微软雅黑" panose="020B0503020204020204" pitchFamily="34" charset="-122"/>
                        </a:rPr>
                        <a:t>查处泄露国家秘密案件                    中密级鉴定工作的规定</a:t>
                      </a:r>
                    </a:p>
                  </a:txBody>
                  <a:tcPr vert="eaVert" anchor="ctr">
                    <a:solidFill>
                      <a:srgbClr val="0070C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053" y="1519518"/>
            <a:ext cx="10313893" cy="3249159"/>
          </a:xfrm>
          <a:prstGeom prst="rect">
            <a:avLst/>
          </a:prstGeom>
          <a:noFill/>
        </p:spPr>
        <p:txBody>
          <a:bodyPr wrap="square" rtlCol="0">
            <a:spAutoFit/>
          </a:bodyPr>
          <a:lstStyle/>
          <a:p>
            <a:pPr>
              <a:lnSpc>
                <a:spcPct val="200000"/>
              </a:lnSpc>
            </a:pPr>
            <a:r>
              <a:rPr lang="zh-CN" altLang="en-US" sz="3600" b="1" dirty="0">
                <a:latin typeface="微软雅黑" panose="020B0503020204020204" pitchFamily="34" charset="-122"/>
                <a:ea typeface="微软雅黑" panose="020B0503020204020204" pitchFamily="34" charset="-122"/>
              </a:rPr>
              <a:t>法律的制定和法律的实施</a:t>
            </a:r>
            <a:endParaRPr lang="en-US" altLang="zh-CN" sz="3600" b="1" dirty="0">
              <a:latin typeface="微软雅黑" panose="020B0503020204020204" pitchFamily="34" charset="-122"/>
              <a:ea typeface="微软雅黑" panose="020B0503020204020204" pitchFamily="34" charset="-122"/>
            </a:endParaRPr>
          </a:p>
          <a:p>
            <a:pPr>
              <a:lnSpc>
                <a:spcPct val="200000"/>
              </a:lnSpc>
            </a:pPr>
            <a:r>
              <a:rPr lang="zh-CN" altLang="en-US" sz="3600" b="1" dirty="0">
                <a:latin typeface="微软雅黑" panose="020B0503020204020204" pitchFamily="34" charset="-122"/>
                <a:ea typeface="微软雅黑" panose="020B0503020204020204" pitchFamily="34" charset="-122"/>
              </a:rPr>
              <a:t>必须以对相应社会问题和社会关系的认识为前提</a:t>
            </a:r>
            <a:endParaRPr lang="en-US" altLang="zh-CN" sz="3600" b="1" dirty="0">
              <a:latin typeface="微软雅黑" panose="020B0503020204020204" pitchFamily="34" charset="-122"/>
              <a:ea typeface="微软雅黑" panose="020B0503020204020204" pitchFamily="34" charset="-122"/>
            </a:endParaRPr>
          </a:p>
          <a:p>
            <a:pPr>
              <a:lnSpc>
                <a:spcPct val="200000"/>
              </a:lnSpc>
            </a:pPr>
            <a:r>
              <a:rPr lang="zh-CN" altLang="en-US" sz="3600" b="1" dirty="0">
                <a:latin typeface="微软雅黑" panose="020B0503020204020204" pitchFamily="34" charset="-122"/>
                <a:ea typeface="微软雅黑" panose="020B0503020204020204" pitchFamily="34" charset="-122"/>
              </a:rPr>
              <a:t>需要弄清它的本质、规律和历史发展过程</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053" y="1519518"/>
            <a:ext cx="10313893" cy="3249159"/>
          </a:xfrm>
          <a:prstGeom prst="rect">
            <a:avLst/>
          </a:prstGeom>
          <a:noFill/>
        </p:spPr>
        <p:txBody>
          <a:bodyPr wrap="square" rtlCol="0">
            <a:spAutoFit/>
          </a:bodyPr>
          <a:lstStyle/>
          <a:p>
            <a:pPr>
              <a:lnSpc>
                <a:spcPct val="200000"/>
              </a:lnSpc>
            </a:pPr>
            <a:r>
              <a:rPr lang="zh-CN" altLang="en-US" sz="3600" b="1" dirty="0">
                <a:latin typeface="微软雅黑" panose="020B0503020204020204" pitchFamily="34" charset="-122"/>
                <a:ea typeface="微软雅黑" panose="020B0503020204020204" pitchFamily="34" charset="-122"/>
              </a:rPr>
              <a:t>法律的制定和法律的实施</a:t>
            </a:r>
            <a:endParaRPr lang="en-US" altLang="zh-CN" sz="3600" b="1" dirty="0">
              <a:latin typeface="微软雅黑" panose="020B0503020204020204" pitchFamily="34" charset="-122"/>
              <a:ea typeface="微软雅黑" panose="020B0503020204020204" pitchFamily="34" charset="-122"/>
            </a:endParaRPr>
          </a:p>
          <a:p>
            <a:pPr>
              <a:lnSpc>
                <a:spcPct val="200000"/>
              </a:lnSpc>
            </a:pPr>
            <a:r>
              <a:rPr lang="zh-CN" altLang="en-US" sz="3600" b="1" dirty="0">
                <a:latin typeface="微软雅黑" panose="020B0503020204020204" pitchFamily="34" charset="-122"/>
                <a:ea typeface="微软雅黑" panose="020B0503020204020204" pitchFamily="34" charset="-122"/>
              </a:rPr>
              <a:t>必须以对相应</a:t>
            </a:r>
            <a:r>
              <a:rPr lang="zh-CN" altLang="en-US" sz="3600" b="1" dirty="0">
                <a:solidFill>
                  <a:srgbClr val="FF0000"/>
                </a:solidFill>
                <a:latin typeface="微软雅黑" panose="020B0503020204020204" pitchFamily="34" charset="-122"/>
                <a:ea typeface="微软雅黑" panose="020B0503020204020204" pitchFamily="34" charset="-122"/>
              </a:rPr>
              <a:t>社会问题</a:t>
            </a:r>
            <a:r>
              <a:rPr lang="zh-CN" altLang="en-US" sz="3600" b="1" dirty="0">
                <a:latin typeface="微软雅黑" panose="020B0503020204020204" pitchFamily="34" charset="-122"/>
                <a:ea typeface="微软雅黑" panose="020B0503020204020204" pitchFamily="34" charset="-122"/>
              </a:rPr>
              <a:t>和</a:t>
            </a:r>
            <a:r>
              <a:rPr lang="zh-CN" altLang="en-US" sz="3600" b="1" dirty="0">
                <a:solidFill>
                  <a:srgbClr val="FF0000"/>
                </a:solidFill>
                <a:latin typeface="微软雅黑" panose="020B0503020204020204" pitchFamily="34" charset="-122"/>
                <a:ea typeface="微软雅黑" panose="020B0503020204020204" pitchFamily="34" charset="-122"/>
              </a:rPr>
              <a:t>社会关系</a:t>
            </a:r>
            <a:r>
              <a:rPr lang="zh-CN" altLang="en-US" sz="3600" b="1" dirty="0">
                <a:latin typeface="微软雅黑" panose="020B0503020204020204" pitchFamily="34" charset="-122"/>
                <a:ea typeface="微软雅黑" panose="020B0503020204020204" pitchFamily="34" charset="-122"/>
              </a:rPr>
              <a:t>的认识为前提</a:t>
            </a:r>
            <a:endParaRPr lang="en-US" altLang="zh-CN" sz="3600" b="1" dirty="0">
              <a:latin typeface="微软雅黑" panose="020B0503020204020204" pitchFamily="34" charset="-122"/>
              <a:ea typeface="微软雅黑" panose="020B0503020204020204" pitchFamily="34" charset="-122"/>
            </a:endParaRPr>
          </a:p>
          <a:p>
            <a:pPr>
              <a:lnSpc>
                <a:spcPct val="200000"/>
              </a:lnSpc>
            </a:pPr>
            <a:r>
              <a:rPr lang="zh-CN" altLang="en-US" sz="3600" b="1" dirty="0">
                <a:latin typeface="微软雅黑" panose="020B0503020204020204" pitchFamily="34" charset="-122"/>
                <a:ea typeface="微软雅黑" panose="020B0503020204020204" pitchFamily="34" charset="-122"/>
              </a:rPr>
              <a:t>需要弄清它的本质、规律和历史发展过程</a:t>
            </a:r>
          </a:p>
        </p:txBody>
      </p:sp>
      <p:sp>
        <p:nvSpPr>
          <p:cNvPr id="3" name="矩形 2"/>
          <p:cNvSpPr/>
          <p:nvPr/>
        </p:nvSpPr>
        <p:spPr>
          <a:xfrm>
            <a:off x="3783104" y="2595282"/>
            <a:ext cx="4760395" cy="1411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latin typeface="微软雅黑" panose="020B0503020204020204" pitchFamily="34" charset="-122"/>
                <a:ea typeface="微软雅黑" panose="020B0503020204020204" pitchFamily="34" charset="-122"/>
              </a:rPr>
              <a:t>保密工作</a:t>
            </a:r>
            <a:r>
              <a:rPr lang="en-US" altLang="zh-CN" sz="4000" b="1" dirty="0">
                <a:latin typeface="微软雅黑" panose="020B0503020204020204" pitchFamily="34" charset="-122"/>
                <a:ea typeface="微软雅黑" panose="020B0503020204020204" pitchFamily="34" charset="-122"/>
              </a:rPr>
              <a:t>&amp;</a:t>
            </a:r>
            <a:r>
              <a:rPr lang="zh-CN" altLang="en-US" sz="4000" b="1" dirty="0">
                <a:latin typeface="微软雅黑" panose="020B0503020204020204" pitchFamily="34" charset="-122"/>
                <a:ea typeface="微软雅黑" panose="020B0503020204020204" pitchFamily="34" charset="-122"/>
              </a:rPr>
              <a:t>保密管理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保密工作与保密管理</a:t>
            </a:r>
          </a:p>
        </p:txBody>
      </p:sp>
      <p:sp>
        <p:nvSpPr>
          <p:cNvPr id="3" name="内容占位符 2"/>
          <p:cNvSpPr>
            <a:spLocks noGrp="1"/>
          </p:cNvSpPr>
          <p:nvPr>
            <p:ph idx="1"/>
          </p:nvPr>
        </p:nvSpPr>
        <p:spPr>
          <a:xfrm>
            <a:off x="188259" y="1825625"/>
            <a:ext cx="11725835" cy="4351338"/>
          </a:xfrm>
        </p:spPr>
        <p:txBody>
          <a:bodyPr/>
          <a:lstStyle/>
          <a:p>
            <a:pPr marL="0" indent="0">
              <a:lnSpc>
                <a:spcPct val="150000"/>
              </a:lnSpc>
              <a:spcBef>
                <a:spcPts val="0"/>
              </a:spcBef>
              <a:buNone/>
            </a:pPr>
            <a:r>
              <a:rPr lang="zh-CN" altLang="en-US" b="1" dirty="0">
                <a:solidFill>
                  <a:srgbClr val="FF0000"/>
                </a:solidFill>
                <a:latin typeface="微软雅黑" panose="020B0503020204020204" pitchFamily="34" charset="-122"/>
                <a:ea typeface="微软雅黑" panose="020B0503020204020204" pitchFamily="34" charset="-122"/>
              </a:rPr>
              <a:t>保密工作</a:t>
            </a:r>
            <a:r>
              <a:rPr lang="zh-CN" altLang="en-US" b="1" dirty="0">
                <a:latin typeface="微软雅黑" panose="020B0503020204020204" pitchFamily="34" charset="-122"/>
                <a:ea typeface="微软雅黑" panose="020B0503020204020204" pitchFamily="34" charset="-122"/>
              </a:rPr>
              <a:t>，是就保守国家秘密而言的，即</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围绕保护国家秘密而进行的有组织的专门活动。具体来讲，</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保密工作，是为维护国家安全和利益，</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将国家秘密控制在一定范围和时间内，</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防止泄露或被非法利用，</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由国家专门机构组织实施的活动</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保密工作与保密管理</a:t>
            </a:r>
          </a:p>
        </p:txBody>
      </p:sp>
      <p:sp>
        <p:nvSpPr>
          <p:cNvPr id="3" name="内容占位符 2"/>
          <p:cNvSpPr>
            <a:spLocks noGrp="1"/>
          </p:cNvSpPr>
          <p:nvPr>
            <p:ph idx="1"/>
          </p:nvPr>
        </p:nvSpPr>
        <p:spPr>
          <a:xfrm>
            <a:off x="1591235" y="2013884"/>
            <a:ext cx="9762565" cy="3499410"/>
          </a:xfrm>
        </p:spPr>
        <p:txBody>
          <a:bodyPr>
            <a:normAutofit/>
          </a:bodyPr>
          <a:lstStyle/>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保密是一项涉及众多社会领域的工作，</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可以说，社会生活的方方面面都有保密的问题，</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政治、经济、军事、科技、文化，</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甚至当前敌对势力对我国的窃密行为还涉及</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社会情况、自然资源、环境问题、文化信息等非传统领域。</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保密工作与保密管理</a:t>
            </a:r>
          </a:p>
        </p:txBody>
      </p:sp>
      <p:sp>
        <p:nvSpPr>
          <p:cNvPr id="3" name="内容占位符 2"/>
          <p:cNvSpPr>
            <a:spLocks noGrp="1"/>
          </p:cNvSpPr>
          <p:nvPr>
            <p:ph idx="1"/>
          </p:nvPr>
        </p:nvSpPr>
        <p:spPr>
          <a:xfrm>
            <a:off x="188259" y="1825625"/>
            <a:ext cx="11900647" cy="4803776"/>
          </a:xfrm>
        </p:spPr>
        <p:txBody>
          <a:bodyPr>
            <a:normAutofit/>
          </a:bodyPr>
          <a:lstStyle/>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从</a:t>
            </a:r>
            <a:r>
              <a:rPr lang="zh-CN" altLang="en-US" b="1" dirty="0">
                <a:solidFill>
                  <a:srgbClr val="3333FF"/>
                </a:solidFill>
                <a:latin typeface="微软雅黑" panose="020B0503020204020204" pitchFamily="34" charset="-122"/>
                <a:ea typeface="微软雅黑" panose="020B0503020204020204" pitchFamily="34" charset="-122"/>
              </a:rPr>
              <a:t>工作目的</a:t>
            </a:r>
            <a:r>
              <a:rPr lang="zh-CN" altLang="en-US" b="1" dirty="0">
                <a:latin typeface="微软雅黑" panose="020B0503020204020204" pitchFamily="34" charset="-122"/>
                <a:ea typeface="微软雅黑" panose="020B0503020204020204" pitchFamily="34" charset="-122"/>
              </a:rPr>
              <a:t>的角度看，包含</a:t>
            </a:r>
            <a:r>
              <a:rPr lang="zh-CN" altLang="en-US" b="1" dirty="0">
                <a:solidFill>
                  <a:srgbClr val="C00000"/>
                </a:solidFill>
                <a:latin typeface="微软雅黑" panose="020B0503020204020204" pitchFamily="34" charset="-122"/>
                <a:ea typeface="微软雅黑" panose="020B0503020204020204" pitchFamily="34" charset="-122"/>
              </a:rPr>
              <a:t>预防窃密泄密</a:t>
            </a:r>
            <a:r>
              <a:rPr lang="zh-CN" altLang="en-US" b="1" dirty="0">
                <a:latin typeface="微软雅黑" panose="020B0503020204020204" pitchFamily="34" charset="-122"/>
                <a:ea typeface="微软雅黑" panose="020B0503020204020204" pitchFamily="34" charset="-122"/>
              </a:rPr>
              <a:t>和</a:t>
            </a:r>
            <a:r>
              <a:rPr lang="zh-CN" altLang="en-US" b="1" dirty="0">
                <a:solidFill>
                  <a:srgbClr val="C00000"/>
                </a:solidFill>
                <a:latin typeface="微软雅黑" panose="020B0503020204020204" pitchFamily="34" charset="-122"/>
                <a:ea typeface="微软雅黑" panose="020B0503020204020204" pitchFamily="34" charset="-122"/>
              </a:rPr>
              <a:t>打击窃密泄密</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从</a:t>
            </a:r>
            <a:r>
              <a:rPr lang="zh-CN" altLang="en-US" b="1" dirty="0">
                <a:solidFill>
                  <a:srgbClr val="3333FF"/>
                </a:solidFill>
                <a:latin typeface="微软雅黑" panose="020B0503020204020204" pitchFamily="34" charset="-122"/>
                <a:ea typeface="微软雅黑" panose="020B0503020204020204" pitchFamily="34" charset="-122"/>
              </a:rPr>
              <a:t>工作过程</a:t>
            </a:r>
            <a:r>
              <a:rPr lang="zh-CN" altLang="en-US" b="1" dirty="0">
                <a:latin typeface="微软雅黑" panose="020B0503020204020204" pitchFamily="34" charset="-122"/>
                <a:ea typeface="微软雅黑" panose="020B0503020204020204" pitchFamily="34" charset="-122"/>
              </a:rPr>
              <a:t>的角度看，包含特定信息</a:t>
            </a:r>
            <a:r>
              <a:rPr lang="zh-CN" altLang="en-US" b="1" dirty="0">
                <a:solidFill>
                  <a:srgbClr val="7030A0"/>
                </a:solidFill>
                <a:latin typeface="微软雅黑" panose="020B0503020204020204" pitchFamily="34" charset="-122"/>
                <a:ea typeface="微软雅黑" panose="020B0503020204020204" pitchFamily="34" charset="-122"/>
              </a:rPr>
              <a:t>从确定为国家秘密到解除</a:t>
            </a:r>
            <a:r>
              <a:rPr lang="zh-CN" altLang="en-US" b="1" dirty="0">
                <a:latin typeface="微软雅黑" panose="020B0503020204020204" pitchFamily="34" charset="-122"/>
                <a:ea typeface="微软雅黑" panose="020B0503020204020204" pitchFamily="34" charset="-122"/>
              </a:rPr>
              <a:t>的过程</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（内容上），包含国家秘密从</a:t>
            </a:r>
            <a:r>
              <a:rPr lang="zh-CN" altLang="en-US" b="1" dirty="0">
                <a:solidFill>
                  <a:srgbClr val="7030A0"/>
                </a:solidFill>
                <a:latin typeface="微软雅黑" panose="020B0503020204020204" pitchFamily="34" charset="-122"/>
                <a:ea typeface="微软雅黑" panose="020B0503020204020204" pitchFamily="34" charset="-122"/>
              </a:rPr>
              <a:t>制作</a:t>
            </a:r>
            <a:r>
              <a:rPr lang="zh-CN" altLang="en-US" b="1" dirty="0">
                <a:latin typeface="微软雅黑" panose="020B0503020204020204" pitchFamily="34" charset="-122"/>
                <a:ea typeface="微软雅黑" panose="020B0503020204020204" pitchFamily="34" charset="-122"/>
              </a:rPr>
              <a:t>、</a:t>
            </a:r>
            <a:r>
              <a:rPr lang="zh-CN" altLang="en-US" b="1" dirty="0">
                <a:solidFill>
                  <a:srgbClr val="7030A0"/>
                </a:solidFill>
                <a:latin typeface="微软雅黑" panose="020B0503020204020204" pitchFamily="34" charset="-122"/>
                <a:ea typeface="微软雅黑" panose="020B0503020204020204" pitchFamily="34" charset="-122"/>
              </a:rPr>
              <a:t>传递</a:t>
            </a:r>
            <a:r>
              <a:rPr lang="zh-CN" altLang="en-US" b="1" dirty="0">
                <a:latin typeface="微软雅黑" panose="020B0503020204020204" pitchFamily="34" charset="-122"/>
                <a:ea typeface="微软雅黑" panose="020B0503020204020204" pitchFamily="34" charset="-122"/>
              </a:rPr>
              <a:t>、</a:t>
            </a:r>
            <a:r>
              <a:rPr lang="zh-CN" altLang="en-US" b="1" dirty="0">
                <a:solidFill>
                  <a:srgbClr val="7030A0"/>
                </a:solidFill>
                <a:latin typeface="微软雅黑" panose="020B0503020204020204" pitchFamily="34" charset="-122"/>
                <a:ea typeface="微软雅黑" panose="020B0503020204020204" pitchFamily="34" charset="-122"/>
              </a:rPr>
              <a:t>存储</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b="1" dirty="0">
                <a:solidFill>
                  <a:srgbClr val="7030A0"/>
                </a:solidFill>
                <a:latin typeface="微软雅黑" panose="020B0503020204020204" pitchFamily="34" charset="-122"/>
                <a:ea typeface="微软雅黑" panose="020B0503020204020204" pitchFamily="34" charset="-122"/>
              </a:rPr>
              <a:t>                    </a:t>
            </a:r>
            <a:r>
              <a:rPr lang="zh-CN" altLang="en-US" b="1" dirty="0">
                <a:solidFill>
                  <a:srgbClr val="7030A0"/>
                </a:solidFill>
                <a:latin typeface="微软雅黑" panose="020B0503020204020204" pitchFamily="34" charset="-122"/>
                <a:ea typeface="微软雅黑" panose="020B0503020204020204" pitchFamily="34" charset="-122"/>
              </a:rPr>
              <a:t>使用</a:t>
            </a:r>
            <a:r>
              <a:rPr lang="zh-CN" altLang="en-US" b="1" dirty="0">
                <a:latin typeface="微软雅黑" panose="020B0503020204020204" pitchFamily="34" charset="-122"/>
                <a:ea typeface="微软雅黑" panose="020B0503020204020204" pitchFamily="34" charset="-122"/>
              </a:rPr>
              <a:t>到</a:t>
            </a:r>
            <a:r>
              <a:rPr lang="zh-CN" altLang="en-US" b="1" dirty="0">
                <a:solidFill>
                  <a:srgbClr val="7030A0"/>
                </a:solidFill>
                <a:latin typeface="微软雅黑" panose="020B0503020204020204" pitchFamily="34" charset="-122"/>
                <a:ea typeface="微软雅黑" panose="020B0503020204020204" pitchFamily="34" charset="-122"/>
              </a:rPr>
              <a:t>销毁</a:t>
            </a:r>
            <a:r>
              <a:rPr lang="zh-CN" altLang="en-US" b="1" dirty="0">
                <a:latin typeface="微软雅黑" panose="020B0503020204020204" pitchFamily="34" charset="-122"/>
                <a:ea typeface="微软雅黑" panose="020B0503020204020204" pitchFamily="34" charset="-122"/>
              </a:rPr>
              <a:t>的过程（形式上）</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从</a:t>
            </a:r>
            <a:r>
              <a:rPr lang="zh-CN" altLang="en-US" b="1" dirty="0">
                <a:solidFill>
                  <a:srgbClr val="3333FF"/>
                </a:solidFill>
                <a:latin typeface="微软雅黑" panose="020B0503020204020204" pitchFamily="34" charset="-122"/>
                <a:ea typeface="微软雅黑" panose="020B0503020204020204" pitchFamily="34" charset="-122"/>
              </a:rPr>
              <a:t>工作方式</a:t>
            </a:r>
            <a:r>
              <a:rPr lang="zh-CN" altLang="en-US" b="1" dirty="0">
                <a:latin typeface="微软雅黑" panose="020B0503020204020204" pitchFamily="34" charset="-122"/>
                <a:ea typeface="微软雅黑" panose="020B0503020204020204" pitchFamily="34" charset="-122"/>
              </a:rPr>
              <a:t>的角度看，包括</a:t>
            </a:r>
            <a:r>
              <a:rPr lang="zh-CN" altLang="en-US" b="1" dirty="0">
                <a:solidFill>
                  <a:srgbClr val="C00000"/>
                </a:solidFill>
                <a:latin typeface="微软雅黑" panose="020B0503020204020204" pitchFamily="34" charset="-122"/>
                <a:ea typeface="微软雅黑" panose="020B0503020204020204" pitchFamily="34" charset="-122"/>
              </a:rPr>
              <a:t>宣传教育</a:t>
            </a:r>
            <a:r>
              <a:rPr lang="zh-CN" altLang="en-US" b="1" dirty="0">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法制建设</a:t>
            </a:r>
            <a:r>
              <a:rPr lang="zh-CN" altLang="en-US" b="1" dirty="0">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指导管理</a:t>
            </a:r>
            <a:r>
              <a:rPr lang="zh-CN" altLang="en-US" b="1" dirty="0">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技术防护</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监督检查</a:t>
            </a:r>
            <a:r>
              <a:rPr lang="zh-CN" altLang="en-US" b="1" dirty="0">
                <a:latin typeface="微软雅黑" panose="020B0503020204020204" pitchFamily="34" charset="-122"/>
                <a:ea typeface="微软雅黑" panose="020B0503020204020204" pitchFamily="34" charset="-122"/>
              </a:rPr>
              <a:t>等</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从</a:t>
            </a:r>
            <a:r>
              <a:rPr lang="zh-CN" altLang="en-US" b="1" dirty="0">
                <a:solidFill>
                  <a:srgbClr val="3333FF"/>
                </a:solidFill>
                <a:latin typeface="微软雅黑" panose="020B0503020204020204" pitchFamily="34" charset="-122"/>
                <a:ea typeface="微软雅黑" panose="020B0503020204020204" pitchFamily="34" charset="-122"/>
              </a:rPr>
              <a:t>工作领域</a:t>
            </a:r>
            <a:r>
              <a:rPr lang="zh-CN" altLang="en-US" b="1" dirty="0">
                <a:latin typeface="微软雅黑" panose="020B0503020204020204" pitchFamily="34" charset="-122"/>
                <a:ea typeface="微软雅黑" panose="020B0503020204020204" pitchFamily="34" charset="-122"/>
              </a:rPr>
              <a:t>的角度看，保密工作包括</a:t>
            </a:r>
            <a:r>
              <a:rPr lang="zh-CN" altLang="en-US" b="1" dirty="0">
                <a:solidFill>
                  <a:srgbClr val="C00000"/>
                </a:solidFill>
                <a:latin typeface="微软雅黑" panose="020B0503020204020204" pitchFamily="34" charset="-122"/>
                <a:ea typeface="微软雅黑" panose="020B0503020204020204" pitchFamily="34" charset="-122"/>
              </a:rPr>
              <a:t>内部管理</a:t>
            </a:r>
            <a:r>
              <a:rPr lang="zh-CN" altLang="en-US" b="1" dirty="0">
                <a:latin typeface="微软雅黑" panose="020B0503020204020204" pitchFamily="34" charset="-122"/>
                <a:ea typeface="微软雅黑" panose="020B0503020204020204" pitchFamily="34" charset="-122"/>
              </a:rPr>
              <a:t>和</a:t>
            </a:r>
            <a:r>
              <a:rPr lang="zh-CN" altLang="en-US" b="1" dirty="0">
                <a:solidFill>
                  <a:srgbClr val="C00000"/>
                </a:solidFill>
                <a:latin typeface="微软雅黑" panose="020B0503020204020204" pitchFamily="34" charset="-122"/>
                <a:ea typeface="微软雅黑" panose="020B0503020204020204" pitchFamily="34" charset="-122"/>
              </a:rPr>
              <a:t>外部管理</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保密工作与保密管理</a:t>
            </a:r>
          </a:p>
        </p:txBody>
      </p:sp>
      <p:sp>
        <p:nvSpPr>
          <p:cNvPr id="3" name="内容占位符 2"/>
          <p:cNvSpPr>
            <a:spLocks noGrp="1"/>
          </p:cNvSpPr>
          <p:nvPr>
            <p:ph idx="1"/>
          </p:nvPr>
        </p:nvSpPr>
        <p:spPr>
          <a:xfrm>
            <a:off x="188259" y="1825624"/>
            <a:ext cx="11725835" cy="4212105"/>
          </a:xfrm>
        </p:spPr>
        <p:txBody>
          <a:bodyPr>
            <a:normAutofit/>
          </a:bodyPr>
          <a:lstStyle/>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保守国家秘密的方法是 </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    包括人防、物防、事防、管理、法律、技术等多种保障手段在内的</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系统的、完整的、协同作用的</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综合管理系统。</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单是保密技术就需要综合利用</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数学、物理、生化信息技术、计算机技术等多学科知识</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保密工作与保密管理</a:t>
            </a:r>
          </a:p>
        </p:txBody>
      </p:sp>
      <p:sp>
        <p:nvSpPr>
          <p:cNvPr id="3" name="内容占位符 2"/>
          <p:cNvSpPr>
            <a:spLocks noGrp="1"/>
          </p:cNvSpPr>
          <p:nvPr>
            <p:ph idx="1"/>
          </p:nvPr>
        </p:nvSpPr>
        <p:spPr>
          <a:xfrm>
            <a:off x="470647" y="1516343"/>
            <a:ext cx="11250706" cy="5341657"/>
          </a:xfrm>
        </p:spPr>
        <p:txBody>
          <a:bodyPr>
            <a:noAutofit/>
          </a:bodyPr>
          <a:lstStyle/>
          <a:p>
            <a:pPr marL="0" indent="0">
              <a:lnSpc>
                <a:spcPct val="135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政府职能：</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政治</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&amp;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行政</a:t>
            </a:r>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政治</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是国家意志的体现</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行政</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是国家意志的执行</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行政与政治的分离，对现代的行政管理研究得以建立并迅速发展</a:t>
            </a:r>
          </a:p>
          <a:p>
            <a:pPr marL="0" indent="0">
              <a:lnSpc>
                <a:spcPct val="135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行政管理，</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public administration</a:t>
            </a: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20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世纪</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50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年代以前，译为“公共行政”</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之后由于各种各样的原因，我国的公共行政管理研究中断</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只有行政这个名词被保留下来</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直到</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纪</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80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年代，管理学科才得以恢复</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学科专有名词由“公共行政学”统一修改为“行政管理学”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保密工作与保密管理</a:t>
            </a:r>
          </a:p>
        </p:txBody>
      </p:sp>
      <p:sp>
        <p:nvSpPr>
          <p:cNvPr id="3" name="内容占位符 2"/>
          <p:cNvSpPr>
            <a:spLocks noGrp="1"/>
          </p:cNvSpPr>
          <p:nvPr>
            <p:ph idx="1"/>
          </p:nvPr>
        </p:nvSpPr>
        <p:spPr>
          <a:xfrm>
            <a:off x="838200" y="1825625"/>
            <a:ext cx="10995212" cy="4667250"/>
          </a:xfrm>
        </p:spPr>
        <p:txBody>
          <a:bodyPr>
            <a:normAutofit/>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从严格的学术意义上讲</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1988</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前，</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我国的保密行政其实    只有保密工作</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没有科学管理意义上的保密管理</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的颁布</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是我国保密工作</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从经验化管理</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迈向科学化、法制化、规范化管理的标志</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保密工作与保密管理</a:t>
            </a:r>
          </a:p>
        </p:txBody>
      </p:sp>
      <p:sp>
        <p:nvSpPr>
          <p:cNvPr id="3" name="内容占位符 2"/>
          <p:cNvSpPr>
            <a:spLocks noGrp="1"/>
          </p:cNvSpPr>
          <p:nvPr>
            <p:ph idx="1"/>
          </p:nvPr>
        </p:nvSpPr>
        <p:spPr>
          <a:xfrm>
            <a:off x="838200" y="1825625"/>
            <a:ext cx="10995212" cy="4667250"/>
          </a:xfrm>
        </p:spPr>
        <p:txBody>
          <a:bodyPr>
            <a:normAutofit/>
          </a:bodyPr>
          <a:lstStyle/>
          <a:p>
            <a:pPr marL="0" indent="0">
              <a:lnSpc>
                <a:spcPct val="150000"/>
              </a:lnSpc>
              <a:spcBef>
                <a:spcPts val="0"/>
              </a:spcBef>
              <a:buNone/>
            </a:pP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保密管理</a:t>
            </a:r>
            <a:endPar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buNone/>
            </a:pP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广义上</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：对一切组织与个人涉及国家秘密的活动进行管理的总和</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包括对政府、政党、企业事业单位、社会组织</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                            以及公民的涉密事项的管理</a:t>
            </a:r>
          </a:p>
          <a:p>
            <a:pPr marL="0" indent="0">
              <a:lnSpc>
                <a:spcPct val="150000"/>
              </a:lnSpc>
              <a:buNone/>
            </a:pP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狭义上</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：专指对国家机关和企业事业单位涉及国家秘密活动的管理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5"/>
            <a:ext cx="12478044" cy="3876978"/>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19</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世纪末问世，是由法院实务发展出来的一种理论</a:t>
            </a:r>
          </a:p>
          <a:p>
            <a:pPr marL="0" indent="0">
              <a:lnSpc>
                <a:spcPct val="150000"/>
              </a:lnSpc>
              <a:spcBef>
                <a:spcPts val="0"/>
              </a:spcBef>
              <a:buNone/>
            </a:pP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最早见于</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1893</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德国</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法院判例</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1924</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年为德国帝国法院接受</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保密工作与保密管理</a:t>
            </a:r>
          </a:p>
        </p:txBody>
      </p:sp>
      <p:sp>
        <p:nvSpPr>
          <p:cNvPr id="3" name="内容占位符 2"/>
          <p:cNvSpPr>
            <a:spLocks noGrp="1"/>
          </p:cNvSpPr>
          <p:nvPr>
            <p:ph idx="1"/>
          </p:nvPr>
        </p:nvSpPr>
        <p:spPr>
          <a:xfrm>
            <a:off x="188259" y="1690688"/>
            <a:ext cx="12003741" cy="5167312"/>
          </a:xfrm>
        </p:spPr>
        <p:txBody>
          <a:bodyPr>
            <a:normAutofit/>
          </a:bodyPr>
          <a:lstStyle/>
          <a:p>
            <a:pPr marL="0" indent="0">
              <a:lnSpc>
                <a:spcPct val="150000"/>
              </a:lnSpc>
              <a:spcBef>
                <a:spcPts val="0"/>
              </a:spcBef>
              <a:buNone/>
            </a:pP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保密管理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国家整个政治、行政管理系统的组成部分</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保密行政管理部门</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为了维护国家安全和利益</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依法主管本行政区域的保密工作</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对国家机关、涉及国家秘密单位、相关社会组织与个人</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涉及国家秘密的活动进行指导、监督、管理活动的总和</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sz="800"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            对涉密载体、涉密人员、涉密场所、涉密会议、涉密事项等进行管理的活动  </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                                既包括保密行政管理部门的依法管理</a:t>
            </a:r>
            <a:r>
              <a:rPr lang="zh-CN" altLang="en-US" sz="24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行政行为</a:t>
            </a:r>
            <a:endParaRPr lang="en-US" altLang="zh-CN" sz="24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                                       也包括机关、单位</a:t>
            </a:r>
            <a:r>
              <a:rPr lang="zh-CN" altLang="en-US" sz="24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内部的日常保密管理</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保密工作与保密管理</a:t>
            </a:r>
          </a:p>
        </p:txBody>
      </p:sp>
      <p:sp>
        <p:nvSpPr>
          <p:cNvPr id="3" name="内容占位符 2"/>
          <p:cNvSpPr>
            <a:spLocks noGrp="1"/>
          </p:cNvSpPr>
          <p:nvPr>
            <p:ph idx="1"/>
          </p:nvPr>
        </p:nvSpPr>
        <p:spPr>
          <a:xfrm>
            <a:off x="188259" y="1690688"/>
            <a:ext cx="12003741" cy="4078100"/>
          </a:xfrm>
        </p:spPr>
        <p:txBody>
          <a:bodyPr>
            <a:normAutofit/>
          </a:bodyPr>
          <a:lstStyle/>
          <a:p>
            <a:pPr marL="0" indent="0">
              <a:lnSpc>
                <a:spcPct val="150000"/>
              </a:lnSpc>
              <a:spcBef>
                <a:spcPts val="0"/>
              </a:spcBef>
              <a:buNone/>
            </a:pP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保密管理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  基本特征</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1.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保密管理首先是一种</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行政管理</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活动</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2.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保密管理的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主体</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是保密行政管理部门</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3.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保密管理的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对象</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包括所有涉及国家秘密的组织和人员</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4.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保密管理的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方针</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是积极防范、突出重点、依法管理</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5.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保密管理的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目的</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是既确保国家秘密安全，又便利信息资源合理利用</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保密工作与保密管理</a:t>
            </a:r>
          </a:p>
        </p:txBody>
      </p:sp>
      <p:sp>
        <p:nvSpPr>
          <p:cNvPr id="3" name="内容占位符 2"/>
          <p:cNvSpPr>
            <a:spLocks noGrp="1"/>
          </p:cNvSpPr>
          <p:nvPr>
            <p:ph idx="1"/>
          </p:nvPr>
        </p:nvSpPr>
        <p:spPr>
          <a:xfrm>
            <a:off x="188259" y="1690688"/>
            <a:ext cx="12003741" cy="4952159"/>
          </a:xfrm>
        </p:spPr>
        <p:txBody>
          <a:bodyPr>
            <a:normAutofit/>
          </a:bodyPr>
          <a:lstStyle/>
          <a:p>
            <a:pPr marL="0" indent="0">
              <a:lnSpc>
                <a:spcPct val="150000"/>
              </a:lnSpc>
              <a:spcBef>
                <a:spcPts val="0"/>
              </a:spcBef>
              <a:buNone/>
            </a:pP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保密管理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  基本特征</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1.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保密管理首先是一种</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行政管理</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活动（内部、外部）</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2.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保密管理的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主体</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是保密行政管理部门和保密工作机构</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3.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保密管理的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对象</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包括产生或持有的国家秘密、实施的涉密行为</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4.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保密管理的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方针</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是积极防范、突出重点、依法管理</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5.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保密管理的</a:t>
            </a:r>
            <a:r>
              <a:rPr lang="zh-CN" altLang="en-US"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目的</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是既确保国家秘密安全，又便利信息资源合理利用</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sz="800"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特殊性：</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主体</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对象</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领域</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方法</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的特殊性</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保密工作与保密管理</a:t>
            </a:r>
          </a:p>
        </p:txBody>
      </p:sp>
      <p:sp>
        <p:nvSpPr>
          <p:cNvPr id="3" name="内容占位符 2"/>
          <p:cNvSpPr>
            <a:spLocks noGrp="1"/>
          </p:cNvSpPr>
          <p:nvPr>
            <p:ph idx="1"/>
          </p:nvPr>
        </p:nvSpPr>
        <p:spPr>
          <a:xfrm>
            <a:off x="188259" y="1690688"/>
            <a:ext cx="12003741" cy="4802187"/>
          </a:xfrm>
        </p:spPr>
        <p:txBody>
          <a:bodyPr>
            <a:normAutofit/>
          </a:bodyPr>
          <a:lstStyle/>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保密管理工作</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涉及社会生适的众多领域</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具有</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活动广泛性</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内容复杂性</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参与人员多样性</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特点</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包括</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事前预防、事中规范、事后追究</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全过程</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                               还具有</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管理过程的动态性和长效性</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的特征</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保密工作与保密管理</a:t>
            </a:r>
          </a:p>
        </p:txBody>
      </p:sp>
      <p:sp>
        <p:nvSpPr>
          <p:cNvPr id="3" name="内容占位符 2"/>
          <p:cNvSpPr>
            <a:spLocks noGrp="1"/>
          </p:cNvSpPr>
          <p:nvPr>
            <p:ph idx="1"/>
          </p:nvPr>
        </p:nvSpPr>
        <p:spPr>
          <a:xfrm>
            <a:off x="1896031" y="1664260"/>
            <a:ext cx="9318812" cy="4667251"/>
          </a:xfrm>
        </p:spPr>
        <p:txBody>
          <a:bodyPr>
            <a:normAutofit/>
          </a:bodyPr>
          <a:lstStyle/>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保密管理工作</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涉及的领域广、人员多、过程长，情况非常复杂，</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任何一个阶段或对象的法律调整的缺失，</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都会不同程度影响整个保密活动目标的实现。</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因此，非常有必要</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对保密活动进行全方位、全过程的法律调整，</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制定尽量覆盖全过程、全领域、全对象的</a:t>
            </a:r>
            <a:r>
              <a:rPr lang="zh-CN" altLang="en-US" b="1" dirty="0">
                <a:solidFill>
                  <a:srgbClr val="C00000"/>
                </a:solidFill>
                <a:latin typeface="微软雅黑" panose="020B0503020204020204" pitchFamily="34" charset="-122"/>
                <a:ea typeface="微软雅黑" panose="020B0503020204020204" pitchFamily="34" charset="-122"/>
              </a:rPr>
              <a:t>法律体系</a:t>
            </a:r>
            <a:r>
              <a:rPr lang="zh-CN" altLang="en-US"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保密工作与保密管理</a:t>
            </a:r>
          </a:p>
        </p:txBody>
      </p:sp>
      <p:sp>
        <p:nvSpPr>
          <p:cNvPr id="3" name="内容占位符 2"/>
          <p:cNvSpPr>
            <a:spLocks noGrp="1"/>
          </p:cNvSpPr>
          <p:nvPr>
            <p:ph idx="1"/>
          </p:nvPr>
        </p:nvSpPr>
        <p:spPr>
          <a:xfrm>
            <a:off x="174810" y="1556684"/>
            <a:ext cx="11618259" cy="5193740"/>
          </a:xfrm>
        </p:spPr>
        <p:txBody>
          <a:bodyPr>
            <a:normAutofit lnSpcReduction="10000"/>
          </a:bodyPr>
          <a:lstStyle/>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随着保密法律、法规的健全，保密行政管理规范化程度的提高，</a:t>
            </a: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作为一种行政活动的保密行政管理，</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其活动内容本质上就是对有关保密法律、法规的执行。同时，</a:t>
            </a: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即使非法律的保密方式，</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也必须在法律允许的范围内执行，不得与法律手段相冲突和抵触。</a:t>
            </a: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    保密执法作为行政执法的一种方式，</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    在众多管理方式中与国家秘密的国家利益性质最为相关，</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    是保密行政公权的一种实现方式，</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    因此成为保密管理中最有效率和权威的管理方式。</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保密管理专业</a:t>
            </a:r>
          </a:p>
        </p:txBody>
      </p:sp>
      <p:sp>
        <p:nvSpPr>
          <p:cNvPr id="3" name="内容占位符 2"/>
          <p:cNvSpPr>
            <a:spLocks noGrp="1"/>
          </p:cNvSpPr>
          <p:nvPr>
            <p:ph idx="1"/>
          </p:nvPr>
        </p:nvSpPr>
        <p:spPr>
          <a:xfrm>
            <a:off x="174810" y="2063120"/>
            <a:ext cx="11178990" cy="3493618"/>
          </a:xfrm>
        </p:spPr>
        <p:txBody>
          <a:bodyPr>
            <a:normAutofit/>
          </a:bodyPr>
          <a:lstStyle/>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科学合理设置专业</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并随着国家新的战略发展需求、经济社会以及教育自身变化</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对专业及时进行调整，</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是国家教育主管部门的重要职责，</a:t>
            </a:r>
            <a:endParaRPr lang="en-US" altLang="zh-CN"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rPr>
              <a:t>也是高等教育适应经济社会发展需求和人的全面发展需要的基本保证。</a:t>
            </a:r>
          </a:p>
        </p:txBody>
      </p:sp>
    </p:spTree>
    <p:extLst>
      <p:ext uri="{BB962C8B-B14F-4D97-AF65-F5344CB8AC3E}">
        <p14:creationId xmlns:p14="http://schemas.microsoft.com/office/powerpoint/2010/main" val="141249235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810" y="1556684"/>
            <a:ext cx="12017190" cy="5395445"/>
          </a:xfrm>
        </p:spPr>
        <p:txBody>
          <a:bodyPr>
            <a:normAutofit/>
          </a:bodyPr>
          <a:lstStyle/>
          <a:p>
            <a:pPr marL="0" indent="0">
              <a:lnSpc>
                <a:spcPct val="135000"/>
              </a:lnSpc>
              <a:spcBef>
                <a:spcPts val="0"/>
              </a:spcBef>
              <a:buNone/>
            </a:pP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2012 </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年，第四次修订目录</a:t>
            </a:r>
          </a:p>
          <a:p>
            <a:pPr marL="0" indent="0">
              <a:lnSpc>
                <a:spcPct val="135000"/>
              </a:lnSpc>
              <a:spcBef>
                <a:spcPts val="0"/>
              </a:spcBef>
              <a:buNone/>
            </a:pP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学科门类</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由之前的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哲学、经济学、法学、教育学、文学、历史学、理学、工学、农学、医学、管理学</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增加到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个</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新增加了“艺术学”门类</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从文学门类中独立出来</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35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与研究生学科目录的学科门类一一对应</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专业类</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由原来的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73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个增加到</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92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个，与研究生学科目录的一级学科基本对应</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专业</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种数从</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635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种</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目录内</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249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种，目录外</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386</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种</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调减到</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506</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种</a:t>
            </a:r>
          </a:p>
          <a:p>
            <a:pPr marL="0" indent="0">
              <a:lnSpc>
                <a:spcPct val="135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由</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352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种</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基本专业</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154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种</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特设专业</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构成</a:t>
            </a:r>
          </a:p>
          <a:p>
            <a:pPr marL="0" indent="0">
              <a:lnSpc>
                <a:spcPct val="135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在基本专业和特设专业中确定了</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62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种</a:t>
            </a:r>
            <a:r>
              <a:rPr lang="zh-CN" altLang="en-US"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国家控制布点专业</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id="{DAD51043-7E46-4CAF-95A2-D34BEB9CCBBA}"/>
              </a:ext>
            </a:extLst>
          </p:cNvPr>
          <p:cNvSpPr>
            <a:spLocks noGrp="1"/>
          </p:cNvSpPr>
          <p:nvPr>
            <p:ph type="title"/>
          </p:nvPr>
        </p:nvSpPr>
        <p:spPr>
          <a:xfrm>
            <a:off x="838200" y="365125"/>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保密管理专业</a:t>
            </a:r>
          </a:p>
        </p:txBody>
      </p:sp>
    </p:spTree>
    <p:extLst>
      <p:ext uri="{BB962C8B-B14F-4D97-AF65-F5344CB8AC3E}">
        <p14:creationId xmlns:p14="http://schemas.microsoft.com/office/powerpoint/2010/main" val="367137303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034986"/>
            <a:ext cx="11178990" cy="3170060"/>
          </a:xfrm>
        </p:spPr>
        <p:txBody>
          <a:bodyPr>
            <a:normAutofit/>
          </a:bodyPr>
          <a:lstStyle/>
          <a:p>
            <a:pPr marL="0" indent="0">
              <a:lnSpc>
                <a:spcPct val="135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保密管理专业，是首次设立的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154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个特设专业之一</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专业代码：</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120106TK</a:t>
            </a: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表示特设专业</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K</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表示国家控制布点专业</a:t>
            </a:r>
          </a:p>
        </p:txBody>
      </p:sp>
      <p:sp>
        <p:nvSpPr>
          <p:cNvPr id="6" name="标题 1">
            <a:extLst>
              <a:ext uri="{FF2B5EF4-FFF2-40B4-BE49-F238E27FC236}">
                <a16:creationId xmlns:a16="http://schemas.microsoft.com/office/drawing/2014/main" id="{CBE85B7A-3CB9-4E6E-AB4A-AF9E165FF0C9}"/>
              </a:ext>
            </a:extLst>
          </p:cNvPr>
          <p:cNvSpPr>
            <a:spLocks noGrp="1"/>
          </p:cNvSpPr>
          <p:nvPr>
            <p:ph type="title"/>
          </p:nvPr>
        </p:nvSpPr>
        <p:spPr>
          <a:xfrm>
            <a:off x="838200" y="365125"/>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保密管理专业</a:t>
            </a:r>
          </a:p>
        </p:txBody>
      </p:sp>
    </p:spTree>
    <p:extLst>
      <p:ext uri="{BB962C8B-B14F-4D97-AF65-F5344CB8AC3E}">
        <p14:creationId xmlns:p14="http://schemas.microsoft.com/office/powerpoint/2010/main" val="23851832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810" y="1556684"/>
            <a:ext cx="12017190" cy="5111402"/>
          </a:xfrm>
        </p:spPr>
        <p:txBody>
          <a:bodyPr>
            <a:normAutofit/>
          </a:bodyPr>
          <a:lstStyle/>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2007</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国家保密局向中央办公厅请示在北京电子科技学院设立保密管理专业</a:t>
            </a: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2007</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中央办公厅主任办公会议同意设立保密管理本科专业  </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“管理学”学科门类</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管理科学与工程类”一级学科</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信息管理与信息系统”</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保密管理方向”</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保密管理专业</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2008</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教育部同意在信息管理与信息系统专业下开设保密管理方向</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招收应届高中理科学生，毕业合格授予管理学学位</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2008</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国家保密局与北电组成保密管理专业建设委员会</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由国家保密局局长任主任，学院领导和国家保密局副局长任副主任</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负责领导和协调保密管理专业建设</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设三工作小组，保密管理专业教学指导、教材编写、招生就业协调</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id="{4D539F86-8537-4858-9EC7-FC86646FE909}"/>
              </a:ext>
            </a:extLst>
          </p:cNvPr>
          <p:cNvSpPr>
            <a:spLocks noGrp="1"/>
          </p:cNvSpPr>
          <p:nvPr>
            <p:ph type="title"/>
          </p:nvPr>
        </p:nvSpPr>
        <p:spPr>
          <a:xfrm>
            <a:off x="838200" y="365125"/>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保密管理专业</a:t>
            </a:r>
          </a:p>
        </p:txBody>
      </p:sp>
    </p:spTree>
    <p:extLst>
      <p:ext uri="{BB962C8B-B14F-4D97-AF65-F5344CB8AC3E}">
        <p14:creationId xmlns:p14="http://schemas.microsoft.com/office/powerpoint/2010/main" val="386605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4"/>
            <a:ext cx="12478044" cy="5207636"/>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德国联邦法院在一则判例中指出，</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就一些拼凑出桥梁结构、弹药库建筑、交通路径指标的照相图片加以报道，</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问题并不出在报道行为事项本身，而是在于这些报道的意义，</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是否为一般读者所认识</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或者，</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这些报道的背后是否别有用意，</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要以巧妙的手法，超越通常观察的方式，</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去引起特别意义的注意</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810" y="1556684"/>
            <a:ext cx="12017190" cy="5097334"/>
          </a:xfrm>
        </p:spPr>
        <p:txBody>
          <a:bodyPr>
            <a:normAutofit/>
          </a:bodyPr>
          <a:lstStyle/>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2008</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北电迎来首批保密管理专业</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30</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名学生</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开启了我国保密管理学历教育的先河</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标志着我国正规保密管理本科教育的正式开始</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同期有信息管理与信息系统专业且正在申请设立保密管理专业的高校</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2006</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级信息管理与信息系统专业学生中选拔部分优秀学生改按保密</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管理方向进行培养，于</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年毕业</a:t>
            </a: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2012</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按照独立的人才培养方案，北电完成从招生到毕业完整四年培养周期</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的学生，于</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2012</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年毕业</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完成学业学生全部到机要、保密部门从事保密管理和技术方面的工作</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id="{4D539F86-8537-4858-9EC7-FC86646FE909}"/>
              </a:ext>
            </a:extLst>
          </p:cNvPr>
          <p:cNvSpPr>
            <a:spLocks noGrp="1"/>
          </p:cNvSpPr>
          <p:nvPr>
            <p:ph type="title"/>
          </p:nvPr>
        </p:nvSpPr>
        <p:spPr>
          <a:xfrm>
            <a:off x="838200" y="365125"/>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保密管理专业</a:t>
            </a:r>
          </a:p>
        </p:txBody>
      </p:sp>
    </p:spTree>
    <p:extLst>
      <p:ext uri="{BB962C8B-B14F-4D97-AF65-F5344CB8AC3E}">
        <p14:creationId xmlns:p14="http://schemas.microsoft.com/office/powerpoint/2010/main" val="37444828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810" y="1829902"/>
            <a:ext cx="12017190" cy="4866320"/>
          </a:xfrm>
        </p:spPr>
        <p:txBody>
          <a:bodyPr>
            <a:normAutofit/>
          </a:bodyPr>
          <a:lstStyle/>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2007</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北京交通大学率先与国家保密科学技术研究所</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建立研究生联合培养基地，招收保密法博士、硕士研究生</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此  后</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国家保密局携手国内知名高等院校，快速推进国家保密学院建立进程</a:t>
            </a: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已经在全国六大区建立了</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所国家保密学院</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加上北京电子科技学院和浙江保密学院</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初步形成了“</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11+1+X”</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的总体布局</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从本科生到研究生</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我国保密管理学历教育初具规模</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呈现欣欣向荣的良好发展态势</a:t>
            </a:r>
          </a:p>
        </p:txBody>
      </p:sp>
      <p:sp>
        <p:nvSpPr>
          <p:cNvPr id="6" name="标题 1">
            <a:extLst>
              <a:ext uri="{FF2B5EF4-FFF2-40B4-BE49-F238E27FC236}">
                <a16:creationId xmlns:a16="http://schemas.microsoft.com/office/drawing/2014/main" id="{4D539F86-8537-4858-9EC7-FC86646FE909}"/>
              </a:ext>
            </a:extLst>
          </p:cNvPr>
          <p:cNvSpPr>
            <a:spLocks noGrp="1"/>
          </p:cNvSpPr>
          <p:nvPr>
            <p:ph type="title"/>
          </p:nvPr>
        </p:nvSpPr>
        <p:spPr>
          <a:xfrm>
            <a:off x="838200" y="365125"/>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保密管理专业</a:t>
            </a:r>
          </a:p>
        </p:txBody>
      </p:sp>
      <p:grpSp>
        <p:nvGrpSpPr>
          <p:cNvPr id="29" name="组合 28">
            <a:extLst>
              <a:ext uri="{FF2B5EF4-FFF2-40B4-BE49-F238E27FC236}">
                <a16:creationId xmlns:a16="http://schemas.microsoft.com/office/drawing/2014/main" id="{1178A4C3-34B3-4351-8307-EB516E9774C0}"/>
              </a:ext>
            </a:extLst>
          </p:cNvPr>
          <p:cNvGrpSpPr/>
          <p:nvPr/>
        </p:nvGrpSpPr>
        <p:grpSpPr>
          <a:xfrm>
            <a:off x="11205" y="3580104"/>
            <a:ext cx="12180795" cy="2127969"/>
            <a:chOff x="-76200" y="712213"/>
            <a:chExt cx="12344400" cy="2043953"/>
          </a:xfrm>
        </p:grpSpPr>
        <p:sp>
          <p:nvSpPr>
            <p:cNvPr id="2" name="矩形: 圆角 1">
              <a:extLst>
                <a:ext uri="{FF2B5EF4-FFF2-40B4-BE49-F238E27FC236}">
                  <a16:creationId xmlns:a16="http://schemas.microsoft.com/office/drawing/2014/main" id="{49657CA9-7AA9-4F6E-9ED0-D67A3581CD76}"/>
                </a:ext>
              </a:extLst>
            </p:cNvPr>
            <p:cNvSpPr/>
            <p:nvPr/>
          </p:nvSpPr>
          <p:spPr>
            <a:xfrm>
              <a:off x="-76200" y="712213"/>
              <a:ext cx="12344400" cy="20439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ADA3DF96-637E-4772-857F-06C5961F2F20}"/>
                </a:ext>
              </a:extLst>
            </p:cNvPr>
            <p:cNvGrpSpPr/>
            <p:nvPr/>
          </p:nvGrpSpPr>
          <p:grpSpPr>
            <a:xfrm>
              <a:off x="112134" y="842784"/>
              <a:ext cx="11995111" cy="1782809"/>
              <a:chOff x="98443" y="3758524"/>
              <a:chExt cx="11995111" cy="1782809"/>
            </a:xfrm>
            <a:solidFill>
              <a:schemeClr val="accent1"/>
            </a:solidFill>
          </p:grpSpPr>
          <p:sp>
            <p:nvSpPr>
              <p:cNvPr id="5" name="任意多边形: 形状 4">
                <a:extLst>
                  <a:ext uri="{FF2B5EF4-FFF2-40B4-BE49-F238E27FC236}">
                    <a16:creationId xmlns:a16="http://schemas.microsoft.com/office/drawing/2014/main" id="{AD70B1E8-A105-49BA-B0E5-994B925847D8}"/>
                  </a:ext>
                </a:extLst>
              </p:cNvPr>
              <p:cNvSpPr/>
              <p:nvPr/>
            </p:nvSpPr>
            <p:spPr>
              <a:xfrm>
                <a:off x="98443" y="3758524"/>
                <a:ext cx="731409" cy="1782809"/>
              </a:xfrm>
              <a:custGeom>
                <a:avLst/>
                <a:gdLst>
                  <a:gd name="connsiteX0" fmla="*/ 0 w 731409"/>
                  <a:gd name="connsiteY0" fmla="*/ 73141 h 1782809"/>
                  <a:gd name="connsiteX1" fmla="*/ 73141 w 731409"/>
                  <a:gd name="connsiteY1" fmla="*/ 0 h 1782809"/>
                  <a:gd name="connsiteX2" fmla="*/ 658268 w 731409"/>
                  <a:gd name="connsiteY2" fmla="*/ 0 h 1782809"/>
                  <a:gd name="connsiteX3" fmla="*/ 731409 w 731409"/>
                  <a:gd name="connsiteY3" fmla="*/ 73141 h 1782809"/>
                  <a:gd name="connsiteX4" fmla="*/ 731409 w 731409"/>
                  <a:gd name="connsiteY4" fmla="*/ 1709668 h 1782809"/>
                  <a:gd name="connsiteX5" fmla="*/ 658268 w 731409"/>
                  <a:gd name="connsiteY5" fmla="*/ 1782809 h 1782809"/>
                  <a:gd name="connsiteX6" fmla="*/ 73141 w 731409"/>
                  <a:gd name="connsiteY6" fmla="*/ 1782809 h 1782809"/>
                  <a:gd name="connsiteX7" fmla="*/ 0 w 731409"/>
                  <a:gd name="connsiteY7" fmla="*/ 1709668 h 1782809"/>
                  <a:gd name="connsiteX8" fmla="*/ 0 w 731409"/>
                  <a:gd name="connsiteY8" fmla="*/ 73141 h 178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409" h="1782809">
                    <a:moveTo>
                      <a:pt x="0" y="73141"/>
                    </a:moveTo>
                    <a:cubicBezTo>
                      <a:pt x="0" y="32746"/>
                      <a:pt x="32746" y="0"/>
                      <a:pt x="73141" y="0"/>
                    </a:cubicBezTo>
                    <a:lnTo>
                      <a:pt x="658268" y="0"/>
                    </a:lnTo>
                    <a:cubicBezTo>
                      <a:pt x="698663" y="0"/>
                      <a:pt x="731409" y="32746"/>
                      <a:pt x="731409" y="73141"/>
                    </a:cubicBezTo>
                    <a:lnTo>
                      <a:pt x="731409" y="1709668"/>
                    </a:lnTo>
                    <a:cubicBezTo>
                      <a:pt x="731409" y="1750063"/>
                      <a:pt x="698663" y="1782809"/>
                      <a:pt x="658268" y="1782809"/>
                    </a:cubicBezTo>
                    <a:lnTo>
                      <a:pt x="73141" y="1782809"/>
                    </a:lnTo>
                    <a:cubicBezTo>
                      <a:pt x="32746" y="1782809"/>
                      <a:pt x="0" y="1750063"/>
                      <a:pt x="0" y="1709668"/>
                    </a:cubicBezTo>
                    <a:lnTo>
                      <a:pt x="0" y="73141"/>
                    </a:lnTo>
                    <a:close/>
                  </a:path>
                </a:pathLst>
              </a:cu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97622" tIns="97622" rIns="97622" bIns="97622"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rPr>
                  <a:t>南京大学</a:t>
                </a:r>
              </a:p>
            </p:txBody>
          </p:sp>
          <p:sp>
            <p:nvSpPr>
              <p:cNvPr id="7" name="任意多边形: 形状 6">
                <a:extLst>
                  <a:ext uri="{FF2B5EF4-FFF2-40B4-BE49-F238E27FC236}">
                    <a16:creationId xmlns:a16="http://schemas.microsoft.com/office/drawing/2014/main" id="{08B30FBC-E9BE-4F2A-9869-AA0841395FE4}"/>
                  </a:ext>
                </a:extLst>
              </p:cNvPr>
              <p:cNvSpPr/>
              <p:nvPr/>
            </p:nvSpPr>
            <p:spPr>
              <a:xfrm>
                <a:off x="902993" y="4559234"/>
                <a:ext cx="155058" cy="181389"/>
              </a:xfrm>
              <a:custGeom>
                <a:avLst/>
                <a:gdLst>
                  <a:gd name="connsiteX0" fmla="*/ 0 w 155058"/>
                  <a:gd name="connsiteY0" fmla="*/ 36278 h 181389"/>
                  <a:gd name="connsiteX1" fmla="*/ 77529 w 155058"/>
                  <a:gd name="connsiteY1" fmla="*/ 36278 h 181389"/>
                  <a:gd name="connsiteX2" fmla="*/ 77529 w 155058"/>
                  <a:gd name="connsiteY2" fmla="*/ 0 h 181389"/>
                  <a:gd name="connsiteX3" fmla="*/ 155058 w 155058"/>
                  <a:gd name="connsiteY3" fmla="*/ 90695 h 181389"/>
                  <a:gd name="connsiteX4" fmla="*/ 77529 w 155058"/>
                  <a:gd name="connsiteY4" fmla="*/ 181389 h 181389"/>
                  <a:gd name="connsiteX5" fmla="*/ 77529 w 155058"/>
                  <a:gd name="connsiteY5" fmla="*/ 145111 h 181389"/>
                  <a:gd name="connsiteX6" fmla="*/ 0 w 155058"/>
                  <a:gd name="connsiteY6" fmla="*/ 145111 h 181389"/>
                  <a:gd name="connsiteX7" fmla="*/ 0 w 155058"/>
                  <a:gd name="connsiteY7" fmla="*/ 36278 h 18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8" h="181389">
                    <a:moveTo>
                      <a:pt x="0" y="36278"/>
                    </a:moveTo>
                    <a:lnTo>
                      <a:pt x="77529" y="36278"/>
                    </a:lnTo>
                    <a:lnTo>
                      <a:pt x="77529" y="0"/>
                    </a:lnTo>
                    <a:lnTo>
                      <a:pt x="155058" y="90695"/>
                    </a:lnTo>
                    <a:lnTo>
                      <a:pt x="77529" y="181389"/>
                    </a:lnTo>
                    <a:lnTo>
                      <a:pt x="77529" y="145111"/>
                    </a:lnTo>
                    <a:lnTo>
                      <a:pt x="0" y="145111"/>
                    </a:lnTo>
                    <a:lnTo>
                      <a:pt x="0" y="36278"/>
                    </a:lnTo>
                    <a:close/>
                  </a:path>
                </a:pathLst>
              </a:cu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36278" rIns="46517" bIns="36278"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任意多边形: 形状 7">
                <a:extLst>
                  <a:ext uri="{FF2B5EF4-FFF2-40B4-BE49-F238E27FC236}">
                    <a16:creationId xmlns:a16="http://schemas.microsoft.com/office/drawing/2014/main" id="{742AFE69-C338-403A-BC99-A17CA9837212}"/>
                  </a:ext>
                </a:extLst>
              </p:cNvPr>
              <p:cNvSpPr/>
              <p:nvPr/>
            </p:nvSpPr>
            <p:spPr>
              <a:xfrm>
                <a:off x="1122416" y="3758524"/>
                <a:ext cx="731409" cy="1782809"/>
              </a:xfrm>
              <a:custGeom>
                <a:avLst/>
                <a:gdLst>
                  <a:gd name="connsiteX0" fmla="*/ 0 w 731409"/>
                  <a:gd name="connsiteY0" fmla="*/ 73141 h 1782809"/>
                  <a:gd name="connsiteX1" fmla="*/ 73141 w 731409"/>
                  <a:gd name="connsiteY1" fmla="*/ 0 h 1782809"/>
                  <a:gd name="connsiteX2" fmla="*/ 658268 w 731409"/>
                  <a:gd name="connsiteY2" fmla="*/ 0 h 1782809"/>
                  <a:gd name="connsiteX3" fmla="*/ 731409 w 731409"/>
                  <a:gd name="connsiteY3" fmla="*/ 73141 h 1782809"/>
                  <a:gd name="connsiteX4" fmla="*/ 731409 w 731409"/>
                  <a:gd name="connsiteY4" fmla="*/ 1709668 h 1782809"/>
                  <a:gd name="connsiteX5" fmla="*/ 658268 w 731409"/>
                  <a:gd name="connsiteY5" fmla="*/ 1782809 h 1782809"/>
                  <a:gd name="connsiteX6" fmla="*/ 73141 w 731409"/>
                  <a:gd name="connsiteY6" fmla="*/ 1782809 h 1782809"/>
                  <a:gd name="connsiteX7" fmla="*/ 0 w 731409"/>
                  <a:gd name="connsiteY7" fmla="*/ 1709668 h 1782809"/>
                  <a:gd name="connsiteX8" fmla="*/ 0 w 731409"/>
                  <a:gd name="connsiteY8" fmla="*/ 73141 h 178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409" h="1782809">
                    <a:moveTo>
                      <a:pt x="0" y="73141"/>
                    </a:moveTo>
                    <a:cubicBezTo>
                      <a:pt x="0" y="32746"/>
                      <a:pt x="32746" y="0"/>
                      <a:pt x="73141" y="0"/>
                    </a:cubicBezTo>
                    <a:lnTo>
                      <a:pt x="658268" y="0"/>
                    </a:lnTo>
                    <a:cubicBezTo>
                      <a:pt x="698663" y="0"/>
                      <a:pt x="731409" y="32746"/>
                      <a:pt x="731409" y="73141"/>
                    </a:cubicBezTo>
                    <a:lnTo>
                      <a:pt x="731409" y="1709668"/>
                    </a:lnTo>
                    <a:cubicBezTo>
                      <a:pt x="731409" y="1750063"/>
                      <a:pt x="698663" y="1782809"/>
                      <a:pt x="658268" y="1782809"/>
                    </a:cubicBezTo>
                    <a:lnTo>
                      <a:pt x="73141" y="1782809"/>
                    </a:lnTo>
                    <a:cubicBezTo>
                      <a:pt x="32746" y="1782809"/>
                      <a:pt x="0" y="1750063"/>
                      <a:pt x="0" y="1709668"/>
                    </a:cubicBezTo>
                    <a:lnTo>
                      <a:pt x="0" y="73141"/>
                    </a:lnTo>
                    <a:close/>
                  </a:path>
                </a:pathLst>
              </a:cu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97622" tIns="97622" rIns="97622" bIns="97622"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rPr>
                  <a:t>哈尔滨工程大学</a:t>
                </a:r>
              </a:p>
            </p:txBody>
          </p:sp>
          <p:sp>
            <p:nvSpPr>
              <p:cNvPr id="9" name="任意多边形: 形状 8">
                <a:extLst>
                  <a:ext uri="{FF2B5EF4-FFF2-40B4-BE49-F238E27FC236}">
                    <a16:creationId xmlns:a16="http://schemas.microsoft.com/office/drawing/2014/main" id="{D79CF3F1-D557-47A4-A4EB-11664C3EBA5A}"/>
                  </a:ext>
                </a:extLst>
              </p:cNvPr>
              <p:cNvSpPr/>
              <p:nvPr/>
            </p:nvSpPr>
            <p:spPr>
              <a:xfrm>
                <a:off x="1926966" y="4559234"/>
                <a:ext cx="155058" cy="181389"/>
              </a:xfrm>
              <a:custGeom>
                <a:avLst/>
                <a:gdLst>
                  <a:gd name="connsiteX0" fmla="*/ 0 w 155058"/>
                  <a:gd name="connsiteY0" fmla="*/ 36278 h 181389"/>
                  <a:gd name="connsiteX1" fmla="*/ 77529 w 155058"/>
                  <a:gd name="connsiteY1" fmla="*/ 36278 h 181389"/>
                  <a:gd name="connsiteX2" fmla="*/ 77529 w 155058"/>
                  <a:gd name="connsiteY2" fmla="*/ 0 h 181389"/>
                  <a:gd name="connsiteX3" fmla="*/ 155058 w 155058"/>
                  <a:gd name="connsiteY3" fmla="*/ 90695 h 181389"/>
                  <a:gd name="connsiteX4" fmla="*/ 77529 w 155058"/>
                  <a:gd name="connsiteY4" fmla="*/ 181389 h 181389"/>
                  <a:gd name="connsiteX5" fmla="*/ 77529 w 155058"/>
                  <a:gd name="connsiteY5" fmla="*/ 145111 h 181389"/>
                  <a:gd name="connsiteX6" fmla="*/ 0 w 155058"/>
                  <a:gd name="connsiteY6" fmla="*/ 145111 h 181389"/>
                  <a:gd name="connsiteX7" fmla="*/ 0 w 155058"/>
                  <a:gd name="connsiteY7" fmla="*/ 36278 h 18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8" h="181389">
                    <a:moveTo>
                      <a:pt x="0" y="36278"/>
                    </a:moveTo>
                    <a:lnTo>
                      <a:pt x="77529" y="36278"/>
                    </a:lnTo>
                    <a:lnTo>
                      <a:pt x="77529" y="0"/>
                    </a:lnTo>
                    <a:lnTo>
                      <a:pt x="155058" y="90695"/>
                    </a:lnTo>
                    <a:lnTo>
                      <a:pt x="77529" y="181389"/>
                    </a:lnTo>
                    <a:lnTo>
                      <a:pt x="77529" y="145111"/>
                    </a:lnTo>
                    <a:lnTo>
                      <a:pt x="0" y="145111"/>
                    </a:lnTo>
                    <a:lnTo>
                      <a:pt x="0" y="36278"/>
                    </a:lnTo>
                    <a:close/>
                  </a:path>
                </a:pathLst>
              </a:cu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36278" rIns="46517" bIns="36278"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任意多边形: 形状 9">
                <a:extLst>
                  <a:ext uri="{FF2B5EF4-FFF2-40B4-BE49-F238E27FC236}">
                    <a16:creationId xmlns:a16="http://schemas.microsoft.com/office/drawing/2014/main" id="{442A76F0-4567-4643-99C5-D58BFEA182A3}"/>
                  </a:ext>
                </a:extLst>
              </p:cNvPr>
              <p:cNvSpPr/>
              <p:nvPr/>
            </p:nvSpPr>
            <p:spPr>
              <a:xfrm>
                <a:off x="2146389" y="3758524"/>
                <a:ext cx="731409" cy="1782809"/>
              </a:xfrm>
              <a:custGeom>
                <a:avLst/>
                <a:gdLst>
                  <a:gd name="connsiteX0" fmla="*/ 0 w 731409"/>
                  <a:gd name="connsiteY0" fmla="*/ 73141 h 1782809"/>
                  <a:gd name="connsiteX1" fmla="*/ 73141 w 731409"/>
                  <a:gd name="connsiteY1" fmla="*/ 0 h 1782809"/>
                  <a:gd name="connsiteX2" fmla="*/ 658268 w 731409"/>
                  <a:gd name="connsiteY2" fmla="*/ 0 h 1782809"/>
                  <a:gd name="connsiteX3" fmla="*/ 731409 w 731409"/>
                  <a:gd name="connsiteY3" fmla="*/ 73141 h 1782809"/>
                  <a:gd name="connsiteX4" fmla="*/ 731409 w 731409"/>
                  <a:gd name="connsiteY4" fmla="*/ 1709668 h 1782809"/>
                  <a:gd name="connsiteX5" fmla="*/ 658268 w 731409"/>
                  <a:gd name="connsiteY5" fmla="*/ 1782809 h 1782809"/>
                  <a:gd name="connsiteX6" fmla="*/ 73141 w 731409"/>
                  <a:gd name="connsiteY6" fmla="*/ 1782809 h 1782809"/>
                  <a:gd name="connsiteX7" fmla="*/ 0 w 731409"/>
                  <a:gd name="connsiteY7" fmla="*/ 1709668 h 1782809"/>
                  <a:gd name="connsiteX8" fmla="*/ 0 w 731409"/>
                  <a:gd name="connsiteY8" fmla="*/ 73141 h 178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409" h="1782809">
                    <a:moveTo>
                      <a:pt x="0" y="73141"/>
                    </a:moveTo>
                    <a:cubicBezTo>
                      <a:pt x="0" y="32746"/>
                      <a:pt x="32746" y="0"/>
                      <a:pt x="73141" y="0"/>
                    </a:cubicBezTo>
                    <a:lnTo>
                      <a:pt x="658268" y="0"/>
                    </a:lnTo>
                    <a:cubicBezTo>
                      <a:pt x="698663" y="0"/>
                      <a:pt x="731409" y="32746"/>
                      <a:pt x="731409" y="73141"/>
                    </a:cubicBezTo>
                    <a:lnTo>
                      <a:pt x="731409" y="1709668"/>
                    </a:lnTo>
                    <a:cubicBezTo>
                      <a:pt x="731409" y="1750063"/>
                      <a:pt x="698663" y="1782809"/>
                      <a:pt x="658268" y="1782809"/>
                    </a:cubicBezTo>
                    <a:lnTo>
                      <a:pt x="73141" y="1782809"/>
                    </a:lnTo>
                    <a:cubicBezTo>
                      <a:pt x="32746" y="1782809"/>
                      <a:pt x="0" y="1750063"/>
                      <a:pt x="0" y="1709668"/>
                    </a:cubicBezTo>
                    <a:lnTo>
                      <a:pt x="0" y="73141"/>
                    </a:lnTo>
                    <a:close/>
                  </a:path>
                </a:pathLst>
              </a:cu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97622" tIns="97622" rIns="97622" bIns="97622"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rPr>
                  <a:t>中山大学</a:t>
                </a:r>
              </a:p>
            </p:txBody>
          </p:sp>
          <p:sp>
            <p:nvSpPr>
              <p:cNvPr id="11" name="任意多边形: 形状 10">
                <a:extLst>
                  <a:ext uri="{FF2B5EF4-FFF2-40B4-BE49-F238E27FC236}">
                    <a16:creationId xmlns:a16="http://schemas.microsoft.com/office/drawing/2014/main" id="{A250E70E-0D9C-4398-A402-47120E5644B9}"/>
                  </a:ext>
                </a:extLst>
              </p:cNvPr>
              <p:cNvSpPr/>
              <p:nvPr/>
            </p:nvSpPr>
            <p:spPr>
              <a:xfrm>
                <a:off x="2950939" y="4559234"/>
                <a:ext cx="155058" cy="181389"/>
              </a:xfrm>
              <a:custGeom>
                <a:avLst/>
                <a:gdLst>
                  <a:gd name="connsiteX0" fmla="*/ 0 w 155058"/>
                  <a:gd name="connsiteY0" fmla="*/ 36278 h 181389"/>
                  <a:gd name="connsiteX1" fmla="*/ 77529 w 155058"/>
                  <a:gd name="connsiteY1" fmla="*/ 36278 h 181389"/>
                  <a:gd name="connsiteX2" fmla="*/ 77529 w 155058"/>
                  <a:gd name="connsiteY2" fmla="*/ 0 h 181389"/>
                  <a:gd name="connsiteX3" fmla="*/ 155058 w 155058"/>
                  <a:gd name="connsiteY3" fmla="*/ 90695 h 181389"/>
                  <a:gd name="connsiteX4" fmla="*/ 77529 w 155058"/>
                  <a:gd name="connsiteY4" fmla="*/ 181389 h 181389"/>
                  <a:gd name="connsiteX5" fmla="*/ 77529 w 155058"/>
                  <a:gd name="connsiteY5" fmla="*/ 145111 h 181389"/>
                  <a:gd name="connsiteX6" fmla="*/ 0 w 155058"/>
                  <a:gd name="connsiteY6" fmla="*/ 145111 h 181389"/>
                  <a:gd name="connsiteX7" fmla="*/ 0 w 155058"/>
                  <a:gd name="connsiteY7" fmla="*/ 36278 h 18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8" h="181389">
                    <a:moveTo>
                      <a:pt x="0" y="36278"/>
                    </a:moveTo>
                    <a:lnTo>
                      <a:pt x="77529" y="36278"/>
                    </a:lnTo>
                    <a:lnTo>
                      <a:pt x="77529" y="0"/>
                    </a:lnTo>
                    <a:lnTo>
                      <a:pt x="155058" y="90695"/>
                    </a:lnTo>
                    <a:lnTo>
                      <a:pt x="77529" y="181389"/>
                    </a:lnTo>
                    <a:lnTo>
                      <a:pt x="77529" y="145111"/>
                    </a:lnTo>
                    <a:lnTo>
                      <a:pt x="0" y="145111"/>
                    </a:lnTo>
                    <a:lnTo>
                      <a:pt x="0" y="36278"/>
                    </a:lnTo>
                    <a:close/>
                  </a:path>
                </a:pathLst>
              </a:cu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36278" rIns="46517" bIns="36278"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任意多边形: 形状 11">
                <a:extLst>
                  <a:ext uri="{FF2B5EF4-FFF2-40B4-BE49-F238E27FC236}">
                    <a16:creationId xmlns:a16="http://schemas.microsoft.com/office/drawing/2014/main" id="{A1B3E024-18CD-405E-9C8E-54B0E03E7BAC}"/>
                  </a:ext>
                </a:extLst>
              </p:cNvPr>
              <p:cNvSpPr/>
              <p:nvPr/>
            </p:nvSpPr>
            <p:spPr>
              <a:xfrm>
                <a:off x="3170362" y="3758524"/>
                <a:ext cx="731409" cy="1782809"/>
              </a:xfrm>
              <a:custGeom>
                <a:avLst/>
                <a:gdLst>
                  <a:gd name="connsiteX0" fmla="*/ 0 w 731409"/>
                  <a:gd name="connsiteY0" fmla="*/ 73141 h 1782809"/>
                  <a:gd name="connsiteX1" fmla="*/ 73141 w 731409"/>
                  <a:gd name="connsiteY1" fmla="*/ 0 h 1782809"/>
                  <a:gd name="connsiteX2" fmla="*/ 658268 w 731409"/>
                  <a:gd name="connsiteY2" fmla="*/ 0 h 1782809"/>
                  <a:gd name="connsiteX3" fmla="*/ 731409 w 731409"/>
                  <a:gd name="connsiteY3" fmla="*/ 73141 h 1782809"/>
                  <a:gd name="connsiteX4" fmla="*/ 731409 w 731409"/>
                  <a:gd name="connsiteY4" fmla="*/ 1709668 h 1782809"/>
                  <a:gd name="connsiteX5" fmla="*/ 658268 w 731409"/>
                  <a:gd name="connsiteY5" fmla="*/ 1782809 h 1782809"/>
                  <a:gd name="connsiteX6" fmla="*/ 73141 w 731409"/>
                  <a:gd name="connsiteY6" fmla="*/ 1782809 h 1782809"/>
                  <a:gd name="connsiteX7" fmla="*/ 0 w 731409"/>
                  <a:gd name="connsiteY7" fmla="*/ 1709668 h 1782809"/>
                  <a:gd name="connsiteX8" fmla="*/ 0 w 731409"/>
                  <a:gd name="connsiteY8" fmla="*/ 73141 h 178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409" h="1782809">
                    <a:moveTo>
                      <a:pt x="0" y="73141"/>
                    </a:moveTo>
                    <a:cubicBezTo>
                      <a:pt x="0" y="32746"/>
                      <a:pt x="32746" y="0"/>
                      <a:pt x="73141" y="0"/>
                    </a:cubicBezTo>
                    <a:lnTo>
                      <a:pt x="658268" y="0"/>
                    </a:lnTo>
                    <a:cubicBezTo>
                      <a:pt x="698663" y="0"/>
                      <a:pt x="731409" y="32746"/>
                      <a:pt x="731409" y="73141"/>
                    </a:cubicBezTo>
                    <a:lnTo>
                      <a:pt x="731409" y="1709668"/>
                    </a:lnTo>
                    <a:cubicBezTo>
                      <a:pt x="731409" y="1750063"/>
                      <a:pt x="698663" y="1782809"/>
                      <a:pt x="658268" y="1782809"/>
                    </a:cubicBezTo>
                    <a:lnTo>
                      <a:pt x="73141" y="1782809"/>
                    </a:lnTo>
                    <a:cubicBezTo>
                      <a:pt x="32746" y="1782809"/>
                      <a:pt x="0" y="1750063"/>
                      <a:pt x="0" y="1709668"/>
                    </a:cubicBezTo>
                    <a:lnTo>
                      <a:pt x="0" y="73141"/>
                    </a:lnTo>
                    <a:close/>
                  </a:path>
                </a:pathLst>
              </a:cu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97622" tIns="97622" rIns="97622" bIns="97622"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rPr>
                  <a:t>西北工业大学</a:t>
                </a:r>
              </a:p>
            </p:txBody>
          </p:sp>
          <p:sp>
            <p:nvSpPr>
              <p:cNvPr id="13" name="任意多边形: 形状 12">
                <a:extLst>
                  <a:ext uri="{FF2B5EF4-FFF2-40B4-BE49-F238E27FC236}">
                    <a16:creationId xmlns:a16="http://schemas.microsoft.com/office/drawing/2014/main" id="{503E5A7B-25C3-44B7-8C5D-E6D28DC8AA37}"/>
                  </a:ext>
                </a:extLst>
              </p:cNvPr>
              <p:cNvSpPr/>
              <p:nvPr/>
            </p:nvSpPr>
            <p:spPr>
              <a:xfrm>
                <a:off x="3974912" y="4559234"/>
                <a:ext cx="155058" cy="181389"/>
              </a:xfrm>
              <a:custGeom>
                <a:avLst/>
                <a:gdLst>
                  <a:gd name="connsiteX0" fmla="*/ 0 w 155058"/>
                  <a:gd name="connsiteY0" fmla="*/ 36278 h 181389"/>
                  <a:gd name="connsiteX1" fmla="*/ 77529 w 155058"/>
                  <a:gd name="connsiteY1" fmla="*/ 36278 h 181389"/>
                  <a:gd name="connsiteX2" fmla="*/ 77529 w 155058"/>
                  <a:gd name="connsiteY2" fmla="*/ 0 h 181389"/>
                  <a:gd name="connsiteX3" fmla="*/ 155058 w 155058"/>
                  <a:gd name="connsiteY3" fmla="*/ 90695 h 181389"/>
                  <a:gd name="connsiteX4" fmla="*/ 77529 w 155058"/>
                  <a:gd name="connsiteY4" fmla="*/ 181389 h 181389"/>
                  <a:gd name="connsiteX5" fmla="*/ 77529 w 155058"/>
                  <a:gd name="connsiteY5" fmla="*/ 145111 h 181389"/>
                  <a:gd name="connsiteX6" fmla="*/ 0 w 155058"/>
                  <a:gd name="connsiteY6" fmla="*/ 145111 h 181389"/>
                  <a:gd name="connsiteX7" fmla="*/ 0 w 155058"/>
                  <a:gd name="connsiteY7" fmla="*/ 36278 h 18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8" h="181389">
                    <a:moveTo>
                      <a:pt x="0" y="36278"/>
                    </a:moveTo>
                    <a:lnTo>
                      <a:pt x="77529" y="36278"/>
                    </a:lnTo>
                    <a:lnTo>
                      <a:pt x="77529" y="0"/>
                    </a:lnTo>
                    <a:lnTo>
                      <a:pt x="155058" y="90695"/>
                    </a:lnTo>
                    <a:lnTo>
                      <a:pt x="77529" y="181389"/>
                    </a:lnTo>
                    <a:lnTo>
                      <a:pt x="77529" y="145111"/>
                    </a:lnTo>
                    <a:lnTo>
                      <a:pt x="0" y="145111"/>
                    </a:lnTo>
                    <a:lnTo>
                      <a:pt x="0" y="36278"/>
                    </a:lnTo>
                    <a:close/>
                  </a:path>
                </a:pathLst>
              </a:cu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36278" rIns="46517" bIns="36278"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任意多边形: 形状 13">
                <a:extLst>
                  <a:ext uri="{FF2B5EF4-FFF2-40B4-BE49-F238E27FC236}">
                    <a16:creationId xmlns:a16="http://schemas.microsoft.com/office/drawing/2014/main" id="{72EF1420-E1DA-4F04-9A17-1B56AD220738}"/>
                  </a:ext>
                </a:extLst>
              </p:cNvPr>
              <p:cNvSpPr/>
              <p:nvPr/>
            </p:nvSpPr>
            <p:spPr>
              <a:xfrm>
                <a:off x="4194335" y="3758524"/>
                <a:ext cx="731409" cy="1782809"/>
              </a:xfrm>
              <a:custGeom>
                <a:avLst/>
                <a:gdLst>
                  <a:gd name="connsiteX0" fmla="*/ 0 w 731409"/>
                  <a:gd name="connsiteY0" fmla="*/ 73141 h 1782809"/>
                  <a:gd name="connsiteX1" fmla="*/ 73141 w 731409"/>
                  <a:gd name="connsiteY1" fmla="*/ 0 h 1782809"/>
                  <a:gd name="connsiteX2" fmla="*/ 658268 w 731409"/>
                  <a:gd name="connsiteY2" fmla="*/ 0 h 1782809"/>
                  <a:gd name="connsiteX3" fmla="*/ 731409 w 731409"/>
                  <a:gd name="connsiteY3" fmla="*/ 73141 h 1782809"/>
                  <a:gd name="connsiteX4" fmla="*/ 731409 w 731409"/>
                  <a:gd name="connsiteY4" fmla="*/ 1709668 h 1782809"/>
                  <a:gd name="connsiteX5" fmla="*/ 658268 w 731409"/>
                  <a:gd name="connsiteY5" fmla="*/ 1782809 h 1782809"/>
                  <a:gd name="connsiteX6" fmla="*/ 73141 w 731409"/>
                  <a:gd name="connsiteY6" fmla="*/ 1782809 h 1782809"/>
                  <a:gd name="connsiteX7" fmla="*/ 0 w 731409"/>
                  <a:gd name="connsiteY7" fmla="*/ 1709668 h 1782809"/>
                  <a:gd name="connsiteX8" fmla="*/ 0 w 731409"/>
                  <a:gd name="connsiteY8" fmla="*/ 73141 h 178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409" h="1782809">
                    <a:moveTo>
                      <a:pt x="0" y="73141"/>
                    </a:moveTo>
                    <a:cubicBezTo>
                      <a:pt x="0" y="32746"/>
                      <a:pt x="32746" y="0"/>
                      <a:pt x="73141" y="0"/>
                    </a:cubicBezTo>
                    <a:lnTo>
                      <a:pt x="658268" y="0"/>
                    </a:lnTo>
                    <a:cubicBezTo>
                      <a:pt x="698663" y="0"/>
                      <a:pt x="731409" y="32746"/>
                      <a:pt x="731409" y="73141"/>
                    </a:cubicBezTo>
                    <a:lnTo>
                      <a:pt x="731409" y="1709668"/>
                    </a:lnTo>
                    <a:cubicBezTo>
                      <a:pt x="731409" y="1750063"/>
                      <a:pt x="698663" y="1782809"/>
                      <a:pt x="658268" y="1782809"/>
                    </a:cubicBezTo>
                    <a:lnTo>
                      <a:pt x="73141" y="1782809"/>
                    </a:lnTo>
                    <a:cubicBezTo>
                      <a:pt x="32746" y="1782809"/>
                      <a:pt x="0" y="1750063"/>
                      <a:pt x="0" y="1709668"/>
                    </a:cubicBezTo>
                    <a:lnTo>
                      <a:pt x="0" y="73141"/>
                    </a:lnTo>
                    <a:close/>
                  </a:path>
                </a:pathLst>
              </a:cu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97622" tIns="97622" rIns="97622" bIns="97622"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rPr>
                  <a:t>复旦大学</a:t>
                </a:r>
              </a:p>
            </p:txBody>
          </p:sp>
          <p:sp>
            <p:nvSpPr>
              <p:cNvPr id="15" name="任意多边形: 形状 14">
                <a:extLst>
                  <a:ext uri="{FF2B5EF4-FFF2-40B4-BE49-F238E27FC236}">
                    <a16:creationId xmlns:a16="http://schemas.microsoft.com/office/drawing/2014/main" id="{3B985EB8-7277-49DE-ACAC-B1CBFADB9C39}"/>
                  </a:ext>
                </a:extLst>
              </p:cNvPr>
              <p:cNvSpPr/>
              <p:nvPr/>
            </p:nvSpPr>
            <p:spPr>
              <a:xfrm>
                <a:off x="4998885" y="4559234"/>
                <a:ext cx="155058" cy="181389"/>
              </a:xfrm>
              <a:custGeom>
                <a:avLst/>
                <a:gdLst>
                  <a:gd name="connsiteX0" fmla="*/ 0 w 155058"/>
                  <a:gd name="connsiteY0" fmla="*/ 36278 h 181389"/>
                  <a:gd name="connsiteX1" fmla="*/ 77529 w 155058"/>
                  <a:gd name="connsiteY1" fmla="*/ 36278 h 181389"/>
                  <a:gd name="connsiteX2" fmla="*/ 77529 w 155058"/>
                  <a:gd name="connsiteY2" fmla="*/ 0 h 181389"/>
                  <a:gd name="connsiteX3" fmla="*/ 155058 w 155058"/>
                  <a:gd name="connsiteY3" fmla="*/ 90695 h 181389"/>
                  <a:gd name="connsiteX4" fmla="*/ 77529 w 155058"/>
                  <a:gd name="connsiteY4" fmla="*/ 181389 h 181389"/>
                  <a:gd name="connsiteX5" fmla="*/ 77529 w 155058"/>
                  <a:gd name="connsiteY5" fmla="*/ 145111 h 181389"/>
                  <a:gd name="connsiteX6" fmla="*/ 0 w 155058"/>
                  <a:gd name="connsiteY6" fmla="*/ 145111 h 181389"/>
                  <a:gd name="connsiteX7" fmla="*/ 0 w 155058"/>
                  <a:gd name="connsiteY7" fmla="*/ 36278 h 18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8" h="181389">
                    <a:moveTo>
                      <a:pt x="0" y="36278"/>
                    </a:moveTo>
                    <a:lnTo>
                      <a:pt x="77529" y="36278"/>
                    </a:lnTo>
                    <a:lnTo>
                      <a:pt x="77529" y="0"/>
                    </a:lnTo>
                    <a:lnTo>
                      <a:pt x="155058" y="90695"/>
                    </a:lnTo>
                    <a:lnTo>
                      <a:pt x="77529" y="181389"/>
                    </a:lnTo>
                    <a:lnTo>
                      <a:pt x="77529" y="145111"/>
                    </a:lnTo>
                    <a:lnTo>
                      <a:pt x="0" y="145111"/>
                    </a:lnTo>
                    <a:lnTo>
                      <a:pt x="0" y="36278"/>
                    </a:lnTo>
                    <a:close/>
                  </a:path>
                </a:pathLst>
              </a:cu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36278" rIns="46517" bIns="36278"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任意多边形: 形状 15">
                <a:extLst>
                  <a:ext uri="{FF2B5EF4-FFF2-40B4-BE49-F238E27FC236}">
                    <a16:creationId xmlns:a16="http://schemas.microsoft.com/office/drawing/2014/main" id="{180C2237-8B60-4FD9-91FF-2FC95063DB78}"/>
                  </a:ext>
                </a:extLst>
              </p:cNvPr>
              <p:cNvSpPr/>
              <p:nvPr/>
            </p:nvSpPr>
            <p:spPr>
              <a:xfrm>
                <a:off x="5218307" y="3758524"/>
                <a:ext cx="731409" cy="1782809"/>
              </a:xfrm>
              <a:custGeom>
                <a:avLst/>
                <a:gdLst>
                  <a:gd name="connsiteX0" fmla="*/ 0 w 731409"/>
                  <a:gd name="connsiteY0" fmla="*/ 73141 h 1782809"/>
                  <a:gd name="connsiteX1" fmla="*/ 73141 w 731409"/>
                  <a:gd name="connsiteY1" fmla="*/ 0 h 1782809"/>
                  <a:gd name="connsiteX2" fmla="*/ 658268 w 731409"/>
                  <a:gd name="connsiteY2" fmla="*/ 0 h 1782809"/>
                  <a:gd name="connsiteX3" fmla="*/ 731409 w 731409"/>
                  <a:gd name="connsiteY3" fmla="*/ 73141 h 1782809"/>
                  <a:gd name="connsiteX4" fmla="*/ 731409 w 731409"/>
                  <a:gd name="connsiteY4" fmla="*/ 1709668 h 1782809"/>
                  <a:gd name="connsiteX5" fmla="*/ 658268 w 731409"/>
                  <a:gd name="connsiteY5" fmla="*/ 1782809 h 1782809"/>
                  <a:gd name="connsiteX6" fmla="*/ 73141 w 731409"/>
                  <a:gd name="connsiteY6" fmla="*/ 1782809 h 1782809"/>
                  <a:gd name="connsiteX7" fmla="*/ 0 w 731409"/>
                  <a:gd name="connsiteY7" fmla="*/ 1709668 h 1782809"/>
                  <a:gd name="connsiteX8" fmla="*/ 0 w 731409"/>
                  <a:gd name="connsiteY8" fmla="*/ 73141 h 178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409" h="1782809">
                    <a:moveTo>
                      <a:pt x="0" y="73141"/>
                    </a:moveTo>
                    <a:cubicBezTo>
                      <a:pt x="0" y="32746"/>
                      <a:pt x="32746" y="0"/>
                      <a:pt x="73141" y="0"/>
                    </a:cubicBezTo>
                    <a:lnTo>
                      <a:pt x="658268" y="0"/>
                    </a:lnTo>
                    <a:cubicBezTo>
                      <a:pt x="698663" y="0"/>
                      <a:pt x="731409" y="32746"/>
                      <a:pt x="731409" y="73141"/>
                    </a:cubicBezTo>
                    <a:lnTo>
                      <a:pt x="731409" y="1709668"/>
                    </a:lnTo>
                    <a:cubicBezTo>
                      <a:pt x="731409" y="1750063"/>
                      <a:pt x="698663" y="1782809"/>
                      <a:pt x="658268" y="1782809"/>
                    </a:cubicBezTo>
                    <a:lnTo>
                      <a:pt x="73141" y="1782809"/>
                    </a:lnTo>
                    <a:cubicBezTo>
                      <a:pt x="32746" y="1782809"/>
                      <a:pt x="0" y="1750063"/>
                      <a:pt x="0" y="1709668"/>
                    </a:cubicBezTo>
                    <a:lnTo>
                      <a:pt x="0" y="73141"/>
                    </a:lnTo>
                    <a:close/>
                  </a:path>
                </a:pathLst>
              </a:cu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97622" tIns="97622" rIns="97622" bIns="97622" numCol="1" spcCol="1270" anchor="ctr" anchorCtr="0">
                <a:noAutofit/>
              </a:bodyPr>
              <a:lstStyle/>
              <a:p>
                <a:pPr marL="0" lvl="0" indent="0" algn="ctr" defTabSz="889000">
                  <a:lnSpc>
                    <a:spcPct val="90000"/>
                  </a:lnSpc>
                  <a:spcBef>
                    <a:spcPct val="0"/>
                  </a:spcBef>
                  <a:spcAft>
                    <a:spcPct val="35000"/>
                  </a:spcAft>
                  <a:buNone/>
                </a:pPr>
                <a:r>
                  <a:rPr lang="zh-CN" sz="2000" b="1" kern="1200" dirty="0">
                    <a:latin typeface="Times New Roman" panose="02020603050405020304" pitchFamily="18" charset="0"/>
                    <a:ea typeface="微软雅黑" panose="020B0503020204020204" pitchFamily="34" charset="-122"/>
                    <a:cs typeface="Times New Roman" panose="02020603050405020304" pitchFamily="18" charset="0"/>
                  </a:rPr>
                  <a:t>中国海洋大学</a:t>
                </a:r>
              </a:p>
            </p:txBody>
          </p:sp>
          <p:sp>
            <p:nvSpPr>
              <p:cNvPr id="17" name="任意多边形: 形状 16">
                <a:extLst>
                  <a:ext uri="{FF2B5EF4-FFF2-40B4-BE49-F238E27FC236}">
                    <a16:creationId xmlns:a16="http://schemas.microsoft.com/office/drawing/2014/main" id="{06B26F8E-78BE-4F20-B0E4-686193543ADD}"/>
                  </a:ext>
                </a:extLst>
              </p:cNvPr>
              <p:cNvSpPr/>
              <p:nvPr/>
            </p:nvSpPr>
            <p:spPr>
              <a:xfrm>
                <a:off x="6022858" y="4559234"/>
                <a:ext cx="155058" cy="181389"/>
              </a:xfrm>
              <a:custGeom>
                <a:avLst/>
                <a:gdLst>
                  <a:gd name="connsiteX0" fmla="*/ 0 w 155058"/>
                  <a:gd name="connsiteY0" fmla="*/ 36278 h 181389"/>
                  <a:gd name="connsiteX1" fmla="*/ 77529 w 155058"/>
                  <a:gd name="connsiteY1" fmla="*/ 36278 h 181389"/>
                  <a:gd name="connsiteX2" fmla="*/ 77529 w 155058"/>
                  <a:gd name="connsiteY2" fmla="*/ 0 h 181389"/>
                  <a:gd name="connsiteX3" fmla="*/ 155058 w 155058"/>
                  <a:gd name="connsiteY3" fmla="*/ 90695 h 181389"/>
                  <a:gd name="connsiteX4" fmla="*/ 77529 w 155058"/>
                  <a:gd name="connsiteY4" fmla="*/ 181389 h 181389"/>
                  <a:gd name="connsiteX5" fmla="*/ 77529 w 155058"/>
                  <a:gd name="connsiteY5" fmla="*/ 145111 h 181389"/>
                  <a:gd name="connsiteX6" fmla="*/ 0 w 155058"/>
                  <a:gd name="connsiteY6" fmla="*/ 145111 h 181389"/>
                  <a:gd name="connsiteX7" fmla="*/ 0 w 155058"/>
                  <a:gd name="connsiteY7" fmla="*/ 36278 h 18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8" h="181389">
                    <a:moveTo>
                      <a:pt x="0" y="36278"/>
                    </a:moveTo>
                    <a:lnTo>
                      <a:pt x="77529" y="36278"/>
                    </a:lnTo>
                    <a:lnTo>
                      <a:pt x="77529" y="0"/>
                    </a:lnTo>
                    <a:lnTo>
                      <a:pt x="155058" y="90695"/>
                    </a:lnTo>
                    <a:lnTo>
                      <a:pt x="77529" y="181389"/>
                    </a:lnTo>
                    <a:lnTo>
                      <a:pt x="77529" y="145111"/>
                    </a:lnTo>
                    <a:lnTo>
                      <a:pt x="0" y="145111"/>
                    </a:lnTo>
                    <a:lnTo>
                      <a:pt x="0" y="36278"/>
                    </a:lnTo>
                    <a:close/>
                  </a:path>
                </a:pathLst>
              </a:cu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36278" rIns="46517" bIns="36278"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任意多边形: 形状 17">
                <a:extLst>
                  <a:ext uri="{FF2B5EF4-FFF2-40B4-BE49-F238E27FC236}">
                    <a16:creationId xmlns:a16="http://schemas.microsoft.com/office/drawing/2014/main" id="{B33A8B50-843D-4144-B97C-28483874B588}"/>
                  </a:ext>
                </a:extLst>
              </p:cNvPr>
              <p:cNvSpPr/>
              <p:nvPr/>
            </p:nvSpPr>
            <p:spPr>
              <a:xfrm>
                <a:off x="6242280" y="3758524"/>
                <a:ext cx="731409" cy="1782809"/>
              </a:xfrm>
              <a:custGeom>
                <a:avLst/>
                <a:gdLst>
                  <a:gd name="connsiteX0" fmla="*/ 0 w 731409"/>
                  <a:gd name="connsiteY0" fmla="*/ 73141 h 1782809"/>
                  <a:gd name="connsiteX1" fmla="*/ 73141 w 731409"/>
                  <a:gd name="connsiteY1" fmla="*/ 0 h 1782809"/>
                  <a:gd name="connsiteX2" fmla="*/ 658268 w 731409"/>
                  <a:gd name="connsiteY2" fmla="*/ 0 h 1782809"/>
                  <a:gd name="connsiteX3" fmla="*/ 731409 w 731409"/>
                  <a:gd name="connsiteY3" fmla="*/ 73141 h 1782809"/>
                  <a:gd name="connsiteX4" fmla="*/ 731409 w 731409"/>
                  <a:gd name="connsiteY4" fmla="*/ 1709668 h 1782809"/>
                  <a:gd name="connsiteX5" fmla="*/ 658268 w 731409"/>
                  <a:gd name="connsiteY5" fmla="*/ 1782809 h 1782809"/>
                  <a:gd name="connsiteX6" fmla="*/ 73141 w 731409"/>
                  <a:gd name="connsiteY6" fmla="*/ 1782809 h 1782809"/>
                  <a:gd name="connsiteX7" fmla="*/ 0 w 731409"/>
                  <a:gd name="connsiteY7" fmla="*/ 1709668 h 1782809"/>
                  <a:gd name="connsiteX8" fmla="*/ 0 w 731409"/>
                  <a:gd name="connsiteY8" fmla="*/ 73141 h 178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409" h="1782809">
                    <a:moveTo>
                      <a:pt x="0" y="73141"/>
                    </a:moveTo>
                    <a:cubicBezTo>
                      <a:pt x="0" y="32746"/>
                      <a:pt x="32746" y="0"/>
                      <a:pt x="73141" y="0"/>
                    </a:cubicBezTo>
                    <a:lnTo>
                      <a:pt x="658268" y="0"/>
                    </a:lnTo>
                    <a:cubicBezTo>
                      <a:pt x="698663" y="0"/>
                      <a:pt x="731409" y="32746"/>
                      <a:pt x="731409" y="73141"/>
                    </a:cubicBezTo>
                    <a:lnTo>
                      <a:pt x="731409" y="1709668"/>
                    </a:lnTo>
                    <a:cubicBezTo>
                      <a:pt x="731409" y="1750063"/>
                      <a:pt x="698663" y="1782809"/>
                      <a:pt x="658268" y="1782809"/>
                    </a:cubicBezTo>
                    <a:lnTo>
                      <a:pt x="73141" y="1782809"/>
                    </a:lnTo>
                    <a:cubicBezTo>
                      <a:pt x="32746" y="1782809"/>
                      <a:pt x="0" y="1750063"/>
                      <a:pt x="0" y="1709668"/>
                    </a:cubicBezTo>
                    <a:lnTo>
                      <a:pt x="0" y="73141"/>
                    </a:lnTo>
                    <a:close/>
                  </a:path>
                </a:pathLst>
              </a:cu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97622" tIns="97622" rIns="97622" bIns="97622" numCol="1" spcCol="1270" anchor="ctr" anchorCtr="0">
                <a:noAutofit/>
              </a:bodyPr>
              <a:lstStyle/>
              <a:p>
                <a:pPr marL="0" lvl="0" indent="0" algn="ctr" defTabSz="889000">
                  <a:lnSpc>
                    <a:spcPct val="90000"/>
                  </a:lnSpc>
                  <a:spcBef>
                    <a:spcPct val="0"/>
                  </a:spcBef>
                  <a:spcAft>
                    <a:spcPct val="35000"/>
                  </a:spcAft>
                  <a:buNone/>
                </a:pPr>
                <a:r>
                  <a:rPr lang="zh-CN" sz="2000" b="1" kern="1200" dirty="0">
                    <a:latin typeface="Times New Roman" panose="02020603050405020304" pitchFamily="18" charset="0"/>
                    <a:ea typeface="微软雅黑" panose="020B0503020204020204" pitchFamily="34" charset="-122"/>
                    <a:cs typeface="Times New Roman" panose="02020603050405020304" pitchFamily="18" charset="0"/>
                  </a:rPr>
                  <a:t>北京交通大学</a:t>
                </a:r>
              </a:p>
            </p:txBody>
          </p:sp>
          <p:sp>
            <p:nvSpPr>
              <p:cNvPr id="19" name="任意多边形: 形状 18">
                <a:extLst>
                  <a:ext uri="{FF2B5EF4-FFF2-40B4-BE49-F238E27FC236}">
                    <a16:creationId xmlns:a16="http://schemas.microsoft.com/office/drawing/2014/main" id="{73683CFC-A598-4507-91AC-9443B40ACD32}"/>
                  </a:ext>
                </a:extLst>
              </p:cNvPr>
              <p:cNvSpPr/>
              <p:nvPr/>
            </p:nvSpPr>
            <p:spPr>
              <a:xfrm>
                <a:off x="7046830" y="4559234"/>
                <a:ext cx="155058" cy="181389"/>
              </a:xfrm>
              <a:custGeom>
                <a:avLst/>
                <a:gdLst>
                  <a:gd name="connsiteX0" fmla="*/ 0 w 155058"/>
                  <a:gd name="connsiteY0" fmla="*/ 36278 h 181389"/>
                  <a:gd name="connsiteX1" fmla="*/ 77529 w 155058"/>
                  <a:gd name="connsiteY1" fmla="*/ 36278 h 181389"/>
                  <a:gd name="connsiteX2" fmla="*/ 77529 w 155058"/>
                  <a:gd name="connsiteY2" fmla="*/ 0 h 181389"/>
                  <a:gd name="connsiteX3" fmla="*/ 155058 w 155058"/>
                  <a:gd name="connsiteY3" fmla="*/ 90695 h 181389"/>
                  <a:gd name="connsiteX4" fmla="*/ 77529 w 155058"/>
                  <a:gd name="connsiteY4" fmla="*/ 181389 h 181389"/>
                  <a:gd name="connsiteX5" fmla="*/ 77529 w 155058"/>
                  <a:gd name="connsiteY5" fmla="*/ 145111 h 181389"/>
                  <a:gd name="connsiteX6" fmla="*/ 0 w 155058"/>
                  <a:gd name="connsiteY6" fmla="*/ 145111 h 181389"/>
                  <a:gd name="connsiteX7" fmla="*/ 0 w 155058"/>
                  <a:gd name="connsiteY7" fmla="*/ 36278 h 18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8" h="181389">
                    <a:moveTo>
                      <a:pt x="0" y="36278"/>
                    </a:moveTo>
                    <a:lnTo>
                      <a:pt x="77529" y="36278"/>
                    </a:lnTo>
                    <a:lnTo>
                      <a:pt x="77529" y="0"/>
                    </a:lnTo>
                    <a:lnTo>
                      <a:pt x="155058" y="90695"/>
                    </a:lnTo>
                    <a:lnTo>
                      <a:pt x="77529" y="181389"/>
                    </a:lnTo>
                    <a:lnTo>
                      <a:pt x="77529" y="145111"/>
                    </a:lnTo>
                    <a:lnTo>
                      <a:pt x="0" y="145111"/>
                    </a:lnTo>
                    <a:lnTo>
                      <a:pt x="0" y="36278"/>
                    </a:lnTo>
                    <a:close/>
                  </a:path>
                </a:pathLst>
              </a:cu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36278" rIns="46517" bIns="36278"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任意多边形: 形状 19">
                <a:extLst>
                  <a:ext uri="{FF2B5EF4-FFF2-40B4-BE49-F238E27FC236}">
                    <a16:creationId xmlns:a16="http://schemas.microsoft.com/office/drawing/2014/main" id="{E3CB5080-188C-4CB5-91C9-C4296C4B47E7}"/>
                  </a:ext>
                </a:extLst>
              </p:cNvPr>
              <p:cNvSpPr/>
              <p:nvPr/>
            </p:nvSpPr>
            <p:spPr>
              <a:xfrm>
                <a:off x="7266253" y="3758524"/>
                <a:ext cx="731409" cy="1782809"/>
              </a:xfrm>
              <a:custGeom>
                <a:avLst/>
                <a:gdLst>
                  <a:gd name="connsiteX0" fmla="*/ 0 w 731409"/>
                  <a:gd name="connsiteY0" fmla="*/ 73141 h 1782809"/>
                  <a:gd name="connsiteX1" fmla="*/ 73141 w 731409"/>
                  <a:gd name="connsiteY1" fmla="*/ 0 h 1782809"/>
                  <a:gd name="connsiteX2" fmla="*/ 658268 w 731409"/>
                  <a:gd name="connsiteY2" fmla="*/ 0 h 1782809"/>
                  <a:gd name="connsiteX3" fmla="*/ 731409 w 731409"/>
                  <a:gd name="connsiteY3" fmla="*/ 73141 h 1782809"/>
                  <a:gd name="connsiteX4" fmla="*/ 731409 w 731409"/>
                  <a:gd name="connsiteY4" fmla="*/ 1709668 h 1782809"/>
                  <a:gd name="connsiteX5" fmla="*/ 658268 w 731409"/>
                  <a:gd name="connsiteY5" fmla="*/ 1782809 h 1782809"/>
                  <a:gd name="connsiteX6" fmla="*/ 73141 w 731409"/>
                  <a:gd name="connsiteY6" fmla="*/ 1782809 h 1782809"/>
                  <a:gd name="connsiteX7" fmla="*/ 0 w 731409"/>
                  <a:gd name="connsiteY7" fmla="*/ 1709668 h 1782809"/>
                  <a:gd name="connsiteX8" fmla="*/ 0 w 731409"/>
                  <a:gd name="connsiteY8" fmla="*/ 73141 h 178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409" h="1782809">
                    <a:moveTo>
                      <a:pt x="0" y="73141"/>
                    </a:moveTo>
                    <a:cubicBezTo>
                      <a:pt x="0" y="32746"/>
                      <a:pt x="32746" y="0"/>
                      <a:pt x="73141" y="0"/>
                    </a:cubicBezTo>
                    <a:lnTo>
                      <a:pt x="658268" y="0"/>
                    </a:lnTo>
                    <a:cubicBezTo>
                      <a:pt x="698663" y="0"/>
                      <a:pt x="731409" y="32746"/>
                      <a:pt x="731409" y="73141"/>
                    </a:cubicBezTo>
                    <a:lnTo>
                      <a:pt x="731409" y="1709668"/>
                    </a:lnTo>
                    <a:cubicBezTo>
                      <a:pt x="731409" y="1750063"/>
                      <a:pt x="698663" y="1782809"/>
                      <a:pt x="658268" y="1782809"/>
                    </a:cubicBezTo>
                    <a:lnTo>
                      <a:pt x="73141" y="1782809"/>
                    </a:lnTo>
                    <a:cubicBezTo>
                      <a:pt x="32746" y="1782809"/>
                      <a:pt x="0" y="1750063"/>
                      <a:pt x="0" y="1709668"/>
                    </a:cubicBezTo>
                    <a:lnTo>
                      <a:pt x="0" y="73141"/>
                    </a:lnTo>
                    <a:close/>
                  </a:path>
                </a:pathLst>
              </a:cu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97622" tIns="97622" rIns="97622" bIns="97622" numCol="1" spcCol="1270" anchor="ctr" anchorCtr="0">
                <a:noAutofit/>
              </a:bodyPr>
              <a:lstStyle/>
              <a:p>
                <a:pPr marL="0" lvl="0" indent="0" algn="ctr" defTabSz="889000">
                  <a:lnSpc>
                    <a:spcPct val="90000"/>
                  </a:lnSpc>
                  <a:spcBef>
                    <a:spcPct val="0"/>
                  </a:spcBef>
                  <a:spcAft>
                    <a:spcPct val="35000"/>
                  </a:spcAft>
                  <a:buNone/>
                </a:pPr>
                <a:r>
                  <a:rPr lang="zh-CN" sz="2000" b="1" kern="1200" dirty="0">
                    <a:latin typeface="Times New Roman" panose="02020603050405020304" pitchFamily="18" charset="0"/>
                    <a:ea typeface="微软雅黑" panose="020B0503020204020204" pitchFamily="34" charset="-122"/>
                    <a:cs typeface="Times New Roman" panose="02020603050405020304" pitchFamily="18" charset="0"/>
                  </a:rPr>
                  <a:t>湖南大学</a:t>
                </a:r>
              </a:p>
            </p:txBody>
          </p:sp>
          <p:sp>
            <p:nvSpPr>
              <p:cNvPr id="21" name="任意多边形: 形状 20">
                <a:extLst>
                  <a:ext uri="{FF2B5EF4-FFF2-40B4-BE49-F238E27FC236}">
                    <a16:creationId xmlns:a16="http://schemas.microsoft.com/office/drawing/2014/main" id="{00AB7EF8-858A-4CA5-B7C0-43B4DCD51819}"/>
                  </a:ext>
                </a:extLst>
              </p:cNvPr>
              <p:cNvSpPr/>
              <p:nvPr/>
            </p:nvSpPr>
            <p:spPr>
              <a:xfrm>
                <a:off x="8070803" y="4559234"/>
                <a:ext cx="155058" cy="181389"/>
              </a:xfrm>
              <a:custGeom>
                <a:avLst/>
                <a:gdLst>
                  <a:gd name="connsiteX0" fmla="*/ 0 w 155058"/>
                  <a:gd name="connsiteY0" fmla="*/ 36278 h 181389"/>
                  <a:gd name="connsiteX1" fmla="*/ 77529 w 155058"/>
                  <a:gd name="connsiteY1" fmla="*/ 36278 h 181389"/>
                  <a:gd name="connsiteX2" fmla="*/ 77529 w 155058"/>
                  <a:gd name="connsiteY2" fmla="*/ 0 h 181389"/>
                  <a:gd name="connsiteX3" fmla="*/ 155058 w 155058"/>
                  <a:gd name="connsiteY3" fmla="*/ 90695 h 181389"/>
                  <a:gd name="connsiteX4" fmla="*/ 77529 w 155058"/>
                  <a:gd name="connsiteY4" fmla="*/ 181389 h 181389"/>
                  <a:gd name="connsiteX5" fmla="*/ 77529 w 155058"/>
                  <a:gd name="connsiteY5" fmla="*/ 145111 h 181389"/>
                  <a:gd name="connsiteX6" fmla="*/ 0 w 155058"/>
                  <a:gd name="connsiteY6" fmla="*/ 145111 h 181389"/>
                  <a:gd name="connsiteX7" fmla="*/ 0 w 155058"/>
                  <a:gd name="connsiteY7" fmla="*/ 36278 h 18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8" h="181389">
                    <a:moveTo>
                      <a:pt x="0" y="36278"/>
                    </a:moveTo>
                    <a:lnTo>
                      <a:pt x="77529" y="36278"/>
                    </a:lnTo>
                    <a:lnTo>
                      <a:pt x="77529" y="0"/>
                    </a:lnTo>
                    <a:lnTo>
                      <a:pt x="155058" y="90695"/>
                    </a:lnTo>
                    <a:lnTo>
                      <a:pt x="77529" y="181389"/>
                    </a:lnTo>
                    <a:lnTo>
                      <a:pt x="77529" y="145111"/>
                    </a:lnTo>
                    <a:lnTo>
                      <a:pt x="0" y="145111"/>
                    </a:lnTo>
                    <a:lnTo>
                      <a:pt x="0" y="36278"/>
                    </a:lnTo>
                    <a:close/>
                  </a:path>
                </a:pathLst>
              </a:cu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36278" rIns="46517" bIns="36278"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任意多边形: 形状 21">
                <a:extLst>
                  <a:ext uri="{FF2B5EF4-FFF2-40B4-BE49-F238E27FC236}">
                    <a16:creationId xmlns:a16="http://schemas.microsoft.com/office/drawing/2014/main" id="{48F204C8-A557-4232-AFF9-33CFAE88E3AD}"/>
                  </a:ext>
                </a:extLst>
              </p:cNvPr>
              <p:cNvSpPr/>
              <p:nvPr/>
            </p:nvSpPr>
            <p:spPr>
              <a:xfrm>
                <a:off x="8290226" y="3758524"/>
                <a:ext cx="731409" cy="1782809"/>
              </a:xfrm>
              <a:custGeom>
                <a:avLst/>
                <a:gdLst>
                  <a:gd name="connsiteX0" fmla="*/ 0 w 731409"/>
                  <a:gd name="connsiteY0" fmla="*/ 73141 h 1782809"/>
                  <a:gd name="connsiteX1" fmla="*/ 73141 w 731409"/>
                  <a:gd name="connsiteY1" fmla="*/ 0 h 1782809"/>
                  <a:gd name="connsiteX2" fmla="*/ 658268 w 731409"/>
                  <a:gd name="connsiteY2" fmla="*/ 0 h 1782809"/>
                  <a:gd name="connsiteX3" fmla="*/ 731409 w 731409"/>
                  <a:gd name="connsiteY3" fmla="*/ 73141 h 1782809"/>
                  <a:gd name="connsiteX4" fmla="*/ 731409 w 731409"/>
                  <a:gd name="connsiteY4" fmla="*/ 1709668 h 1782809"/>
                  <a:gd name="connsiteX5" fmla="*/ 658268 w 731409"/>
                  <a:gd name="connsiteY5" fmla="*/ 1782809 h 1782809"/>
                  <a:gd name="connsiteX6" fmla="*/ 73141 w 731409"/>
                  <a:gd name="connsiteY6" fmla="*/ 1782809 h 1782809"/>
                  <a:gd name="connsiteX7" fmla="*/ 0 w 731409"/>
                  <a:gd name="connsiteY7" fmla="*/ 1709668 h 1782809"/>
                  <a:gd name="connsiteX8" fmla="*/ 0 w 731409"/>
                  <a:gd name="connsiteY8" fmla="*/ 73141 h 178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409" h="1782809">
                    <a:moveTo>
                      <a:pt x="0" y="73141"/>
                    </a:moveTo>
                    <a:cubicBezTo>
                      <a:pt x="0" y="32746"/>
                      <a:pt x="32746" y="0"/>
                      <a:pt x="73141" y="0"/>
                    </a:cubicBezTo>
                    <a:lnTo>
                      <a:pt x="658268" y="0"/>
                    </a:lnTo>
                    <a:cubicBezTo>
                      <a:pt x="698663" y="0"/>
                      <a:pt x="731409" y="32746"/>
                      <a:pt x="731409" y="73141"/>
                    </a:cubicBezTo>
                    <a:lnTo>
                      <a:pt x="731409" y="1709668"/>
                    </a:lnTo>
                    <a:cubicBezTo>
                      <a:pt x="731409" y="1750063"/>
                      <a:pt x="698663" y="1782809"/>
                      <a:pt x="658268" y="1782809"/>
                    </a:cubicBezTo>
                    <a:lnTo>
                      <a:pt x="73141" y="1782809"/>
                    </a:lnTo>
                    <a:cubicBezTo>
                      <a:pt x="32746" y="1782809"/>
                      <a:pt x="0" y="1750063"/>
                      <a:pt x="0" y="1709668"/>
                    </a:cubicBezTo>
                    <a:lnTo>
                      <a:pt x="0" y="73141"/>
                    </a:lnTo>
                    <a:close/>
                  </a:path>
                </a:pathLst>
              </a:cu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97622" tIns="97622" rIns="97622" bIns="97622" numCol="1" spcCol="1270" anchor="ctr" anchorCtr="0">
                <a:noAutofit/>
              </a:bodyPr>
              <a:lstStyle/>
              <a:p>
                <a:pPr marL="0" lvl="0" indent="0" algn="ctr" defTabSz="889000">
                  <a:lnSpc>
                    <a:spcPct val="90000"/>
                  </a:lnSpc>
                  <a:spcBef>
                    <a:spcPct val="0"/>
                  </a:spcBef>
                  <a:spcAft>
                    <a:spcPct val="35000"/>
                  </a:spcAft>
                  <a:buNone/>
                </a:pPr>
                <a:r>
                  <a:rPr lang="zh-CN" sz="2000" b="1" kern="1200" dirty="0">
                    <a:latin typeface="Times New Roman" panose="02020603050405020304" pitchFamily="18" charset="0"/>
                    <a:ea typeface="微软雅黑" panose="020B0503020204020204" pitchFamily="34" charset="-122"/>
                    <a:cs typeface="Times New Roman" panose="02020603050405020304" pitchFamily="18" charset="0"/>
                  </a:rPr>
                  <a:t>天津大学</a:t>
                </a:r>
              </a:p>
            </p:txBody>
          </p:sp>
          <p:sp>
            <p:nvSpPr>
              <p:cNvPr id="23" name="任意多边形: 形状 22">
                <a:extLst>
                  <a:ext uri="{FF2B5EF4-FFF2-40B4-BE49-F238E27FC236}">
                    <a16:creationId xmlns:a16="http://schemas.microsoft.com/office/drawing/2014/main" id="{3107B076-9C6B-4D2C-BF0B-159BBB3F24FB}"/>
                  </a:ext>
                </a:extLst>
              </p:cNvPr>
              <p:cNvSpPr/>
              <p:nvPr/>
            </p:nvSpPr>
            <p:spPr>
              <a:xfrm>
                <a:off x="9094776" y="4559234"/>
                <a:ext cx="155058" cy="181389"/>
              </a:xfrm>
              <a:custGeom>
                <a:avLst/>
                <a:gdLst>
                  <a:gd name="connsiteX0" fmla="*/ 0 w 155058"/>
                  <a:gd name="connsiteY0" fmla="*/ 36278 h 181389"/>
                  <a:gd name="connsiteX1" fmla="*/ 77529 w 155058"/>
                  <a:gd name="connsiteY1" fmla="*/ 36278 h 181389"/>
                  <a:gd name="connsiteX2" fmla="*/ 77529 w 155058"/>
                  <a:gd name="connsiteY2" fmla="*/ 0 h 181389"/>
                  <a:gd name="connsiteX3" fmla="*/ 155058 w 155058"/>
                  <a:gd name="connsiteY3" fmla="*/ 90695 h 181389"/>
                  <a:gd name="connsiteX4" fmla="*/ 77529 w 155058"/>
                  <a:gd name="connsiteY4" fmla="*/ 181389 h 181389"/>
                  <a:gd name="connsiteX5" fmla="*/ 77529 w 155058"/>
                  <a:gd name="connsiteY5" fmla="*/ 145111 h 181389"/>
                  <a:gd name="connsiteX6" fmla="*/ 0 w 155058"/>
                  <a:gd name="connsiteY6" fmla="*/ 145111 h 181389"/>
                  <a:gd name="connsiteX7" fmla="*/ 0 w 155058"/>
                  <a:gd name="connsiteY7" fmla="*/ 36278 h 18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8" h="181389">
                    <a:moveTo>
                      <a:pt x="0" y="36278"/>
                    </a:moveTo>
                    <a:lnTo>
                      <a:pt x="77529" y="36278"/>
                    </a:lnTo>
                    <a:lnTo>
                      <a:pt x="77529" y="0"/>
                    </a:lnTo>
                    <a:lnTo>
                      <a:pt x="155058" y="90695"/>
                    </a:lnTo>
                    <a:lnTo>
                      <a:pt x="77529" y="181389"/>
                    </a:lnTo>
                    <a:lnTo>
                      <a:pt x="77529" y="145111"/>
                    </a:lnTo>
                    <a:lnTo>
                      <a:pt x="0" y="145111"/>
                    </a:lnTo>
                    <a:lnTo>
                      <a:pt x="0" y="36278"/>
                    </a:lnTo>
                    <a:close/>
                  </a:path>
                </a:pathLst>
              </a:cu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36278" rIns="46517" bIns="36278"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任意多边形: 形状 23">
                <a:extLst>
                  <a:ext uri="{FF2B5EF4-FFF2-40B4-BE49-F238E27FC236}">
                    <a16:creationId xmlns:a16="http://schemas.microsoft.com/office/drawing/2014/main" id="{62403D41-EA17-437F-B814-F4430D462B06}"/>
                  </a:ext>
                </a:extLst>
              </p:cNvPr>
              <p:cNvSpPr/>
              <p:nvPr/>
            </p:nvSpPr>
            <p:spPr>
              <a:xfrm>
                <a:off x="9314199" y="3758524"/>
                <a:ext cx="731409" cy="1782809"/>
              </a:xfrm>
              <a:custGeom>
                <a:avLst/>
                <a:gdLst>
                  <a:gd name="connsiteX0" fmla="*/ 0 w 731409"/>
                  <a:gd name="connsiteY0" fmla="*/ 73141 h 1782809"/>
                  <a:gd name="connsiteX1" fmla="*/ 73141 w 731409"/>
                  <a:gd name="connsiteY1" fmla="*/ 0 h 1782809"/>
                  <a:gd name="connsiteX2" fmla="*/ 658268 w 731409"/>
                  <a:gd name="connsiteY2" fmla="*/ 0 h 1782809"/>
                  <a:gd name="connsiteX3" fmla="*/ 731409 w 731409"/>
                  <a:gd name="connsiteY3" fmla="*/ 73141 h 1782809"/>
                  <a:gd name="connsiteX4" fmla="*/ 731409 w 731409"/>
                  <a:gd name="connsiteY4" fmla="*/ 1709668 h 1782809"/>
                  <a:gd name="connsiteX5" fmla="*/ 658268 w 731409"/>
                  <a:gd name="connsiteY5" fmla="*/ 1782809 h 1782809"/>
                  <a:gd name="connsiteX6" fmla="*/ 73141 w 731409"/>
                  <a:gd name="connsiteY6" fmla="*/ 1782809 h 1782809"/>
                  <a:gd name="connsiteX7" fmla="*/ 0 w 731409"/>
                  <a:gd name="connsiteY7" fmla="*/ 1709668 h 1782809"/>
                  <a:gd name="connsiteX8" fmla="*/ 0 w 731409"/>
                  <a:gd name="connsiteY8" fmla="*/ 73141 h 178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409" h="1782809">
                    <a:moveTo>
                      <a:pt x="0" y="73141"/>
                    </a:moveTo>
                    <a:cubicBezTo>
                      <a:pt x="0" y="32746"/>
                      <a:pt x="32746" y="0"/>
                      <a:pt x="73141" y="0"/>
                    </a:cubicBezTo>
                    <a:lnTo>
                      <a:pt x="658268" y="0"/>
                    </a:lnTo>
                    <a:cubicBezTo>
                      <a:pt x="698663" y="0"/>
                      <a:pt x="731409" y="32746"/>
                      <a:pt x="731409" y="73141"/>
                    </a:cubicBezTo>
                    <a:lnTo>
                      <a:pt x="731409" y="1709668"/>
                    </a:lnTo>
                    <a:cubicBezTo>
                      <a:pt x="731409" y="1750063"/>
                      <a:pt x="698663" y="1782809"/>
                      <a:pt x="658268" y="1782809"/>
                    </a:cubicBezTo>
                    <a:lnTo>
                      <a:pt x="73141" y="1782809"/>
                    </a:lnTo>
                    <a:cubicBezTo>
                      <a:pt x="32746" y="1782809"/>
                      <a:pt x="0" y="1750063"/>
                      <a:pt x="0" y="1709668"/>
                    </a:cubicBezTo>
                    <a:lnTo>
                      <a:pt x="0" y="73141"/>
                    </a:lnTo>
                    <a:close/>
                  </a:path>
                </a:pathLst>
              </a:cu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97622" tIns="97622" rIns="97622" bIns="97622" numCol="1" spcCol="1270" anchor="ctr" anchorCtr="0">
                <a:noAutofit/>
              </a:bodyPr>
              <a:lstStyle/>
              <a:p>
                <a:pPr marL="0" lvl="0" indent="0" algn="ctr" defTabSz="889000">
                  <a:lnSpc>
                    <a:spcPct val="90000"/>
                  </a:lnSpc>
                  <a:spcBef>
                    <a:spcPct val="0"/>
                  </a:spcBef>
                  <a:spcAft>
                    <a:spcPct val="35000"/>
                  </a:spcAft>
                  <a:buNone/>
                </a:pPr>
                <a:r>
                  <a:rPr lang="zh-CN" sz="2000" b="1" kern="1200" dirty="0">
                    <a:latin typeface="Times New Roman" panose="02020603050405020304" pitchFamily="18" charset="0"/>
                    <a:ea typeface="微软雅黑" panose="020B0503020204020204" pitchFamily="34" charset="-122"/>
                    <a:cs typeface="Times New Roman" panose="02020603050405020304" pitchFamily="18" charset="0"/>
                  </a:rPr>
                  <a:t>四川大学</a:t>
                </a:r>
              </a:p>
            </p:txBody>
          </p:sp>
          <p:sp>
            <p:nvSpPr>
              <p:cNvPr id="25" name="任意多边形: 形状 24">
                <a:extLst>
                  <a:ext uri="{FF2B5EF4-FFF2-40B4-BE49-F238E27FC236}">
                    <a16:creationId xmlns:a16="http://schemas.microsoft.com/office/drawing/2014/main" id="{E19C91D3-D154-49CA-92CE-C9725C3D0886}"/>
                  </a:ext>
                </a:extLst>
              </p:cNvPr>
              <p:cNvSpPr/>
              <p:nvPr/>
            </p:nvSpPr>
            <p:spPr>
              <a:xfrm>
                <a:off x="10118749" y="4559234"/>
                <a:ext cx="155058" cy="181389"/>
              </a:xfrm>
              <a:custGeom>
                <a:avLst/>
                <a:gdLst>
                  <a:gd name="connsiteX0" fmla="*/ 0 w 155058"/>
                  <a:gd name="connsiteY0" fmla="*/ 36278 h 181389"/>
                  <a:gd name="connsiteX1" fmla="*/ 77529 w 155058"/>
                  <a:gd name="connsiteY1" fmla="*/ 36278 h 181389"/>
                  <a:gd name="connsiteX2" fmla="*/ 77529 w 155058"/>
                  <a:gd name="connsiteY2" fmla="*/ 0 h 181389"/>
                  <a:gd name="connsiteX3" fmla="*/ 155058 w 155058"/>
                  <a:gd name="connsiteY3" fmla="*/ 90695 h 181389"/>
                  <a:gd name="connsiteX4" fmla="*/ 77529 w 155058"/>
                  <a:gd name="connsiteY4" fmla="*/ 181389 h 181389"/>
                  <a:gd name="connsiteX5" fmla="*/ 77529 w 155058"/>
                  <a:gd name="connsiteY5" fmla="*/ 145111 h 181389"/>
                  <a:gd name="connsiteX6" fmla="*/ 0 w 155058"/>
                  <a:gd name="connsiteY6" fmla="*/ 145111 h 181389"/>
                  <a:gd name="connsiteX7" fmla="*/ 0 w 155058"/>
                  <a:gd name="connsiteY7" fmla="*/ 36278 h 18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8" h="181389">
                    <a:moveTo>
                      <a:pt x="0" y="36278"/>
                    </a:moveTo>
                    <a:lnTo>
                      <a:pt x="77529" y="36278"/>
                    </a:lnTo>
                    <a:lnTo>
                      <a:pt x="77529" y="0"/>
                    </a:lnTo>
                    <a:lnTo>
                      <a:pt x="155058" y="90695"/>
                    </a:lnTo>
                    <a:lnTo>
                      <a:pt x="77529" y="181389"/>
                    </a:lnTo>
                    <a:lnTo>
                      <a:pt x="77529" y="145111"/>
                    </a:lnTo>
                    <a:lnTo>
                      <a:pt x="0" y="145111"/>
                    </a:lnTo>
                    <a:lnTo>
                      <a:pt x="0" y="36278"/>
                    </a:lnTo>
                    <a:close/>
                  </a:path>
                </a:pathLst>
              </a:cu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36278" rIns="46517" bIns="36278"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任意多边形: 形状 25">
                <a:extLst>
                  <a:ext uri="{FF2B5EF4-FFF2-40B4-BE49-F238E27FC236}">
                    <a16:creationId xmlns:a16="http://schemas.microsoft.com/office/drawing/2014/main" id="{49277983-BDCC-4154-AD57-706098964F67}"/>
                  </a:ext>
                </a:extLst>
              </p:cNvPr>
              <p:cNvSpPr/>
              <p:nvPr/>
            </p:nvSpPr>
            <p:spPr>
              <a:xfrm>
                <a:off x="10338172" y="3758524"/>
                <a:ext cx="731409" cy="1782809"/>
              </a:xfrm>
              <a:custGeom>
                <a:avLst/>
                <a:gdLst>
                  <a:gd name="connsiteX0" fmla="*/ 0 w 731409"/>
                  <a:gd name="connsiteY0" fmla="*/ 73141 h 1782809"/>
                  <a:gd name="connsiteX1" fmla="*/ 73141 w 731409"/>
                  <a:gd name="connsiteY1" fmla="*/ 0 h 1782809"/>
                  <a:gd name="connsiteX2" fmla="*/ 658268 w 731409"/>
                  <a:gd name="connsiteY2" fmla="*/ 0 h 1782809"/>
                  <a:gd name="connsiteX3" fmla="*/ 731409 w 731409"/>
                  <a:gd name="connsiteY3" fmla="*/ 73141 h 1782809"/>
                  <a:gd name="connsiteX4" fmla="*/ 731409 w 731409"/>
                  <a:gd name="connsiteY4" fmla="*/ 1709668 h 1782809"/>
                  <a:gd name="connsiteX5" fmla="*/ 658268 w 731409"/>
                  <a:gd name="connsiteY5" fmla="*/ 1782809 h 1782809"/>
                  <a:gd name="connsiteX6" fmla="*/ 73141 w 731409"/>
                  <a:gd name="connsiteY6" fmla="*/ 1782809 h 1782809"/>
                  <a:gd name="connsiteX7" fmla="*/ 0 w 731409"/>
                  <a:gd name="connsiteY7" fmla="*/ 1709668 h 1782809"/>
                  <a:gd name="connsiteX8" fmla="*/ 0 w 731409"/>
                  <a:gd name="connsiteY8" fmla="*/ 73141 h 178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409" h="1782809">
                    <a:moveTo>
                      <a:pt x="0" y="73141"/>
                    </a:moveTo>
                    <a:cubicBezTo>
                      <a:pt x="0" y="32746"/>
                      <a:pt x="32746" y="0"/>
                      <a:pt x="73141" y="0"/>
                    </a:cubicBezTo>
                    <a:lnTo>
                      <a:pt x="658268" y="0"/>
                    </a:lnTo>
                    <a:cubicBezTo>
                      <a:pt x="698663" y="0"/>
                      <a:pt x="731409" y="32746"/>
                      <a:pt x="731409" y="73141"/>
                    </a:cubicBezTo>
                    <a:lnTo>
                      <a:pt x="731409" y="1709668"/>
                    </a:lnTo>
                    <a:cubicBezTo>
                      <a:pt x="731409" y="1750063"/>
                      <a:pt x="698663" y="1782809"/>
                      <a:pt x="658268" y="1782809"/>
                    </a:cubicBezTo>
                    <a:lnTo>
                      <a:pt x="73141" y="1782809"/>
                    </a:lnTo>
                    <a:cubicBezTo>
                      <a:pt x="32746" y="1782809"/>
                      <a:pt x="0" y="1750063"/>
                      <a:pt x="0" y="1709668"/>
                    </a:cubicBezTo>
                    <a:lnTo>
                      <a:pt x="0" y="73141"/>
                    </a:lnTo>
                    <a:close/>
                  </a:path>
                </a:pathLst>
              </a:cu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97622" tIns="97622" rIns="97622" bIns="97622" numCol="1" spcCol="1270" anchor="ctr" anchorCtr="0">
                <a:noAutofit/>
              </a:bodyPr>
              <a:lstStyle/>
              <a:p>
                <a:pPr marL="0" lvl="0" indent="0" algn="ctr" defTabSz="889000">
                  <a:lnSpc>
                    <a:spcPct val="90000"/>
                  </a:lnSpc>
                  <a:spcBef>
                    <a:spcPct val="0"/>
                  </a:spcBef>
                  <a:spcAft>
                    <a:spcPct val="35000"/>
                  </a:spcAft>
                  <a:buNone/>
                </a:pPr>
                <a:r>
                  <a:rPr lang="zh-CN" sz="2000" b="1" kern="1200" dirty="0">
                    <a:latin typeface="Times New Roman" panose="02020603050405020304" pitchFamily="18" charset="0"/>
                    <a:ea typeface="微软雅黑" panose="020B0503020204020204" pitchFamily="34" charset="-122"/>
                    <a:cs typeface="Times New Roman" panose="02020603050405020304" pitchFamily="18" charset="0"/>
                  </a:rPr>
                  <a:t>武汉大学</a:t>
                </a:r>
              </a:p>
            </p:txBody>
          </p:sp>
          <p:sp>
            <p:nvSpPr>
              <p:cNvPr id="27" name="任意多边形: 形状 26">
                <a:extLst>
                  <a:ext uri="{FF2B5EF4-FFF2-40B4-BE49-F238E27FC236}">
                    <a16:creationId xmlns:a16="http://schemas.microsoft.com/office/drawing/2014/main" id="{77617A9B-CB7A-4D81-B535-5879EF91FA6D}"/>
                  </a:ext>
                </a:extLst>
              </p:cNvPr>
              <p:cNvSpPr/>
              <p:nvPr/>
            </p:nvSpPr>
            <p:spPr>
              <a:xfrm>
                <a:off x="11142722" y="4559234"/>
                <a:ext cx="155058" cy="181389"/>
              </a:xfrm>
              <a:custGeom>
                <a:avLst/>
                <a:gdLst>
                  <a:gd name="connsiteX0" fmla="*/ 0 w 155058"/>
                  <a:gd name="connsiteY0" fmla="*/ 36278 h 181389"/>
                  <a:gd name="connsiteX1" fmla="*/ 77529 w 155058"/>
                  <a:gd name="connsiteY1" fmla="*/ 36278 h 181389"/>
                  <a:gd name="connsiteX2" fmla="*/ 77529 w 155058"/>
                  <a:gd name="connsiteY2" fmla="*/ 0 h 181389"/>
                  <a:gd name="connsiteX3" fmla="*/ 155058 w 155058"/>
                  <a:gd name="connsiteY3" fmla="*/ 90695 h 181389"/>
                  <a:gd name="connsiteX4" fmla="*/ 77529 w 155058"/>
                  <a:gd name="connsiteY4" fmla="*/ 181389 h 181389"/>
                  <a:gd name="connsiteX5" fmla="*/ 77529 w 155058"/>
                  <a:gd name="connsiteY5" fmla="*/ 145111 h 181389"/>
                  <a:gd name="connsiteX6" fmla="*/ 0 w 155058"/>
                  <a:gd name="connsiteY6" fmla="*/ 145111 h 181389"/>
                  <a:gd name="connsiteX7" fmla="*/ 0 w 155058"/>
                  <a:gd name="connsiteY7" fmla="*/ 36278 h 18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8" h="181389">
                    <a:moveTo>
                      <a:pt x="0" y="36278"/>
                    </a:moveTo>
                    <a:lnTo>
                      <a:pt x="77529" y="36278"/>
                    </a:lnTo>
                    <a:lnTo>
                      <a:pt x="77529" y="0"/>
                    </a:lnTo>
                    <a:lnTo>
                      <a:pt x="155058" y="90695"/>
                    </a:lnTo>
                    <a:lnTo>
                      <a:pt x="77529" y="181389"/>
                    </a:lnTo>
                    <a:lnTo>
                      <a:pt x="77529" y="145111"/>
                    </a:lnTo>
                    <a:lnTo>
                      <a:pt x="0" y="145111"/>
                    </a:lnTo>
                    <a:lnTo>
                      <a:pt x="0" y="36278"/>
                    </a:lnTo>
                    <a:close/>
                  </a:path>
                </a:pathLst>
              </a:cu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36278" rIns="46517" bIns="36278"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任意多边形: 形状 27">
                <a:extLst>
                  <a:ext uri="{FF2B5EF4-FFF2-40B4-BE49-F238E27FC236}">
                    <a16:creationId xmlns:a16="http://schemas.microsoft.com/office/drawing/2014/main" id="{22D4D2AE-A94F-4C29-83E2-8E17353224C5}"/>
                  </a:ext>
                </a:extLst>
              </p:cNvPr>
              <p:cNvSpPr/>
              <p:nvPr/>
            </p:nvSpPr>
            <p:spPr>
              <a:xfrm>
                <a:off x="11362145" y="3758524"/>
                <a:ext cx="731409" cy="1782809"/>
              </a:xfrm>
              <a:custGeom>
                <a:avLst/>
                <a:gdLst>
                  <a:gd name="connsiteX0" fmla="*/ 0 w 731409"/>
                  <a:gd name="connsiteY0" fmla="*/ 73141 h 1782809"/>
                  <a:gd name="connsiteX1" fmla="*/ 73141 w 731409"/>
                  <a:gd name="connsiteY1" fmla="*/ 0 h 1782809"/>
                  <a:gd name="connsiteX2" fmla="*/ 658268 w 731409"/>
                  <a:gd name="connsiteY2" fmla="*/ 0 h 1782809"/>
                  <a:gd name="connsiteX3" fmla="*/ 731409 w 731409"/>
                  <a:gd name="connsiteY3" fmla="*/ 73141 h 1782809"/>
                  <a:gd name="connsiteX4" fmla="*/ 731409 w 731409"/>
                  <a:gd name="connsiteY4" fmla="*/ 1709668 h 1782809"/>
                  <a:gd name="connsiteX5" fmla="*/ 658268 w 731409"/>
                  <a:gd name="connsiteY5" fmla="*/ 1782809 h 1782809"/>
                  <a:gd name="connsiteX6" fmla="*/ 73141 w 731409"/>
                  <a:gd name="connsiteY6" fmla="*/ 1782809 h 1782809"/>
                  <a:gd name="connsiteX7" fmla="*/ 0 w 731409"/>
                  <a:gd name="connsiteY7" fmla="*/ 1709668 h 1782809"/>
                  <a:gd name="connsiteX8" fmla="*/ 0 w 731409"/>
                  <a:gd name="connsiteY8" fmla="*/ 73141 h 178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409" h="1782809">
                    <a:moveTo>
                      <a:pt x="0" y="73141"/>
                    </a:moveTo>
                    <a:cubicBezTo>
                      <a:pt x="0" y="32746"/>
                      <a:pt x="32746" y="0"/>
                      <a:pt x="73141" y="0"/>
                    </a:cubicBezTo>
                    <a:lnTo>
                      <a:pt x="658268" y="0"/>
                    </a:lnTo>
                    <a:cubicBezTo>
                      <a:pt x="698663" y="0"/>
                      <a:pt x="731409" y="32746"/>
                      <a:pt x="731409" y="73141"/>
                    </a:cubicBezTo>
                    <a:lnTo>
                      <a:pt x="731409" y="1709668"/>
                    </a:lnTo>
                    <a:cubicBezTo>
                      <a:pt x="731409" y="1750063"/>
                      <a:pt x="698663" y="1782809"/>
                      <a:pt x="658268" y="1782809"/>
                    </a:cubicBezTo>
                    <a:lnTo>
                      <a:pt x="73141" y="1782809"/>
                    </a:lnTo>
                    <a:cubicBezTo>
                      <a:pt x="32746" y="1782809"/>
                      <a:pt x="0" y="1750063"/>
                      <a:pt x="0" y="1709668"/>
                    </a:cubicBezTo>
                    <a:lnTo>
                      <a:pt x="0" y="73141"/>
                    </a:lnTo>
                    <a:close/>
                  </a:path>
                </a:pathLst>
              </a:cu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97622" tIns="97622" rIns="97622" bIns="97622" numCol="1" spcCol="1270" anchor="ctr" anchorCtr="0">
                <a:noAutofit/>
              </a:bodyPr>
              <a:lstStyle/>
              <a:p>
                <a:pPr marL="0" lvl="0" indent="0" algn="ctr" defTabSz="889000">
                  <a:lnSpc>
                    <a:spcPct val="90000"/>
                  </a:lnSpc>
                  <a:spcBef>
                    <a:spcPct val="0"/>
                  </a:spcBef>
                  <a:spcAft>
                    <a:spcPct val="35000"/>
                  </a:spcAft>
                  <a:buNone/>
                </a:pPr>
                <a:r>
                  <a:rPr lang="zh-CN" sz="2000" b="1" kern="1200" dirty="0">
                    <a:latin typeface="Times New Roman" panose="02020603050405020304" pitchFamily="18" charset="0"/>
                    <a:ea typeface="微软雅黑" panose="020B0503020204020204" pitchFamily="34" charset="-122"/>
                    <a:cs typeface="Times New Roman" panose="02020603050405020304" pitchFamily="18" charset="0"/>
                  </a:rPr>
                  <a:t>杭州电子科技大学</a:t>
                </a:r>
              </a:p>
            </p:txBody>
          </p:sp>
        </p:grpSp>
      </p:grpSp>
    </p:spTree>
    <p:extLst>
      <p:ext uri="{BB962C8B-B14F-4D97-AF65-F5344CB8AC3E}">
        <p14:creationId xmlns:p14="http://schemas.microsoft.com/office/powerpoint/2010/main" val="197578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4D539F86-8537-4858-9EC7-FC86646FE909}"/>
              </a:ext>
            </a:extLst>
          </p:cNvPr>
          <p:cNvSpPr>
            <a:spLocks noGrp="1"/>
          </p:cNvSpPr>
          <p:nvPr>
            <p:ph type="title"/>
          </p:nvPr>
        </p:nvSpPr>
        <p:spPr>
          <a:xfrm>
            <a:off x="838200" y="365125"/>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中山大学国家保密学院保密管理专业</a:t>
            </a:r>
          </a:p>
        </p:txBody>
      </p:sp>
      <p:sp>
        <p:nvSpPr>
          <p:cNvPr id="7" name="TextBox 39">
            <a:extLst>
              <a:ext uri="{FF2B5EF4-FFF2-40B4-BE49-F238E27FC236}">
                <a16:creationId xmlns:a16="http://schemas.microsoft.com/office/drawing/2014/main" id="{AF6D28A4-A558-47C2-9DE6-3FA82959F203}"/>
              </a:ext>
            </a:extLst>
          </p:cNvPr>
          <p:cNvSpPr txBox="1">
            <a:spLocks noChangeArrowheads="1"/>
          </p:cNvSpPr>
          <p:nvPr/>
        </p:nvSpPr>
        <p:spPr bwMode="auto">
          <a:xfrm>
            <a:off x="281353" y="1617750"/>
            <a:ext cx="11732455" cy="5400004"/>
          </a:xfrm>
          <a:prstGeom prst="rect">
            <a:avLst/>
          </a:prstGeom>
          <a:noFill/>
          <a:ln w="9525">
            <a:noFill/>
            <a:miter lim="800000"/>
          </a:ln>
        </p:spPr>
        <p:txBody>
          <a:bodyPr wrap="square">
            <a:spAutoFit/>
          </a:bodyPr>
          <a:lstStyle/>
          <a:p>
            <a:pPr>
              <a:lnSpc>
                <a:spcPct val="150000"/>
              </a:lnSpc>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三方共建：国家保密局、广东省国家保密局、中山大学</a:t>
            </a:r>
          </a:p>
          <a:p>
            <a:pPr>
              <a:lnSpc>
                <a:spcPct val="150000"/>
              </a:lnSpc>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筹    建：</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2008</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50000"/>
              </a:lnSpc>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正式挂牌：</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2012</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年</a:t>
            </a:r>
          </a:p>
          <a:p>
            <a:pPr>
              <a:lnSpc>
                <a:spcPct val="150000"/>
              </a:lnSpc>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招    生：</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2010-2012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二次招生</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信息管理与信息系统（保密学方向）</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2013-2015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招收高考理科生</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保密管理专业</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2016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依托计算机学院，大类招生一年后进行专业分流</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2017-2020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招收高考理科生</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保密管理专业</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2021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学校大类招生分流</a:t>
            </a:r>
            <a:endPar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2022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学院大类招生分流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2023</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2024</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年  校内理科生二次遴选</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2E077B0D-1922-47EC-9942-B70923ED8732}"/>
              </a:ext>
            </a:extLst>
          </p:cNvPr>
          <p:cNvGrpSpPr/>
          <p:nvPr/>
        </p:nvGrpSpPr>
        <p:grpSpPr>
          <a:xfrm>
            <a:off x="1818034" y="2935608"/>
            <a:ext cx="8354291" cy="3080638"/>
            <a:chOff x="512618" y="826561"/>
            <a:chExt cx="8354291" cy="3080638"/>
          </a:xfrm>
        </p:grpSpPr>
        <p:sp>
          <p:nvSpPr>
            <p:cNvPr id="2" name="矩形: 圆角 1">
              <a:extLst>
                <a:ext uri="{FF2B5EF4-FFF2-40B4-BE49-F238E27FC236}">
                  <a16:creationId xmlns:a16="http://schemas.microsoft.com/office/drawing/2014/main" id="{6C044396-45E0-4675-8BDF-D3241ACB0D8B}"/>
                </a:ext>
              </a:extLst>
            </p:cNvPr>
            <p:cNvSpPr/>
            <p:nvPr/>
          </p:nvSpPr>
          <p:spPr>
            <a:xfrm>
              <a:off x="512618" y="826561"/>
              <a:ext cx="8354291" cy="30806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a:extLst>
                <a:ext uri="{FF2B5EF4-FFF2-40B4-BE49-F238E27FC236}">
                  <a16:creationId xmlns:a16="http://schemas.microsoft.com/office/drawing/2014/main" id="{6196E4B4-6A62-4A14-A05E-37E4D521C5E3}"/>
                </a:ext>
              </a:extLst>
            </p:cNvPr>
            <p:cNvGrpSpPr/>
            <p:nvPr/>
          </p:nvGrpSpPr>
          <p:grpSpPr>
            <a:xfrm>
              <a:off x="770476" y="1055730"/>
              <a:ext cx="7838573" cy="2622299"/>
              <a:chOff x="2535054" y="3705025"/>
              <a:chExt cx="7838573" cy="2622299"/>
            </a:xfrm>
          </p:grpSpPr>
          <p:sp>
            <p:nvSpPr>
              <p:cNvPr id="9" name="矩形: 圆角 8">
                <a:extLst>
                  <a:ext uri="{FF2B5EF4-FFF2-40B4-BE49-F238E27FC236}">
                    <a16:creationId xmlns:a16="http://schemas.microsoft.com/office/drawing/2014/main" id="{872FCB57-974E-429A-BBCD-D29DDA6D9BB6}"/>
                  </a:ext>
                </a:extLst>
              </p:cNvPr>
              <p:cNvSpPr/>
              <p:nvPr/>
            </p:nvSpPr>
            <p:spPr>
              <a:xfrm>
                <a:off x="4265680" y="3705025"/>
                <a:ext cx="2790825" cy="5334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计算机学院</a:t>
                </a:r>
              </a:p>
            </p:txBody>
          </p:sp>
          <p:sp>
            <p:nvSpPr>
              <p:cNvPr id="10" name="矩形: 圆角 9">
                <a:extLst>
                  <a:ext uri="{FF2B5EF4-FFF2-40B4-BE49-F238E27FC236}">
                    <a16:creationId xmlns:a16="http://schemas.microsoft.com/office/drawing/2014/main" id="{7F3F2D7C-4922-4DF3-8940-FEA8F93F0A5C}"/>
                  </a:ext>
                </a:extLst>
              </p:cNvPr>
              <p:cNvSpPr/>
              <p:nvPr/>
            </p:nvSpPr>
            <p:spPr>
              <a:xfrm>
                <a:off x="4289743" y="4635049"/>
                <a:ext cx="2790825" cy="533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国家保密学院</a:t>
                </a:r>
              </a:p>
            </p:txBody>
          </p:sp>
          <p:cxnSp>
            <p:nvCxnSpPr>
              <p:cNvPr id="11" name="直接箭头连接符 10">
                <a:extLst>
                  <a:ext uri="{FF2B5EF4-FFF2-40B4-BE49-F238E27FC236}">
                    <a16:creationId xmlns:a16="http://schemas.microsoft.com/office/drawing/2014/main" id="{616DD795-8822-4324-90AB-581D87CD805D}"/>
                  </a:ext>
                </a:extLst>
              </p:cNvPr>
              <p:cNvCxnSpPr>
                <a:cxnSpLocks/>
              </p:cNvCxnSpPr>
              <p:nvPr/>
            </p:nvCxnSpPr>
            <p:spPr>
              <a:xfrm flipV="1">
                <a:off x="4083368" y="5168449"/>
                <a:ext cx="539750" cy="6270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0162FF2-36D8-44CD-8A30-F5A4B55FADE4}"/>
                  </a:ext>
                </a:extLst>
              </p:cNvPr>
              <p:cNvCxnSpPr>
                <a:cxnSpLocks/>
              </p:cNvCxnSpPr>
              <p:nvPr/>
            </p:nvCxnSpPr>
            <p:spPr>
              <a:xfrm flipV="1">
                <a:off x="5718493" y="5168449"/>
                <a:ext cx="0" cy="6270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7BAAB51-A9C9-4B0D-9ECE-449F067F959C}"/>
                  </a:ext>
                </a:extLst>
              </p:cNvPr>
              <p:cNvCxnSpPr>
                <a:cxnSpLocks/>
              </p:cNvCxnSpPr>
              <p:nvPr/>
            </p:nvCxnSpPr>
            <p:spPr>
              <a:xfrm flipH="1" flipV="1">
                <a:off x="6812280" y="5168449"/>
                <a:ext cx="641350" cy="6270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09293D88-246A-4044-BFCA-1EC5D2BDB93B}"/>
                  </a:ext>
                </a:extLst>
              </p:cNvPr>
              <p:cNvSpPr/>
              <p:nvPr/>
            </p:nvSpPr>
            <p:spPr>
              <a:xfrm>
                <a:off x="2535054" y="5795512"/>
                <a:ext cx="2088064" cy="531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信息管理学院</a:t>
                </a:r>
              </a:p>
            </p:txBody>
          </p:sp>
          <p:sp>
            <p:nvSpPr>
              <p:cNvPr id="15" name="矩形: 圆角 14">
                <a:extLst>
                  <a:ext uri="{FF2B5EF4-FFF2-40B4-BE49-F238E27FC236}">
                    <a16:creationId xmlns:a16="http://schemas.microsoft.com/office/drawing/2014/main" id="{EC4CC2F0-0EF1-4E33-A144-CC3AE33BE3A5}"/>
                  </a:ext>
                </a:extLst>
              </p:cNvPr>
              <p:cNvSpPr/>
              <p:nvPr/>
            </p:nvSpPr>
            <p:spPr>
              <a:xfrm>
                <a:off x="4767580" y="5795512"/>
                <a:ext cx="1835150" cy="531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法学院</a:t>
                </a:r>
              </a:p>
            </p:txBody>
          </p:sp>
          <p:sp>
            <p:nvSpPr>
              <p:cNvPr id="16" name="矩形: 圆角 15">
                <a:extLst>
                  <a:ext uri="{FF2B5EF4-FFF2-40B4-BE49-F238E27FC236}">
                    <a16:creationId xmlns:a16="http://schemas.microsoft.com/office/drawing/2014/main" id="{F526C10E-F2B0-4A4A-A6D4-F99E75D73763}"/>
                  </a:ext>
                </a:extLst>
              </p:cNvPr>
              <p:cNvSpPr/>
              <p:nvPr/>
            </p:nvSpPr>
            <p:spPr>
              <a:xfrm>
                <a:off x="6747193" y="5795512"/>
                <a:ext cx="3626434" cy="531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政治与公共事务管理学院</a:t>
                </a:r>
              </a:p>
            </p:txBody>
          </p:sp>
          <p:cxnSp>
            <p:nvCxnSpPr>
              <p:cNvPr id="17" name="直接箭头连接符 16">
                <a:extLst>
                  <a:ext uri="{FF2B5EF4-FFF2-40B4-BE49-F238E27FC236}">
                    <a16:creationId xmlns:a16="http://schemas.microsoft.com/office/drawing/2014/main" id="{522BB838-FA6C-40AE-B895-7753CF259438}"/>
                  </a:ext>
                </a:extLst>
              </p:cNvPr>
              <p:cNvCxnSpPr>
                <a:cxnSpLocks/>
              </p:cNvCxnSpPr>
              <p:nvPr/>
            </p:nvCxnSpPr>
            <p:spPr>
              <a:xfrm>
                <a:off x="5685155" y="4246112"/>
                <a:ext cx="0" cy="3889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01DB1BA-990F-45E4-B9CE-1E0C70821B20}"/>
                  </a:ext>
                </a:extLst>
              </p:cNvPr>
              <p:cNvCxnSpPr>
                <a:cxnSpLocks/>
              </p:cNvCxnSpPr>
              <p:nvPr/>
            </p:nvCxnSpPr>
            <p:spPr>
              <a:xfrm>
                <a:off x="4935855" y="4246112"/>
                <a:ext cx="0" cy="3889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7CAA52CA-A919-4711-A476-0CDF09F81EB2}"/>
                  </a:ext>
                </a:extLst>
              </p:cNvPr>
              <p:cNvCxnSpPr>
                <a:cxnSpLocks/>
              </p:cNvCxnSpPr>
              <p:nvPr/>
            </p:nvCxnSpPr>
            <p:spPr>
              <a:xfrm>
                <a:off x="6394768" y="4246112"/>
                <a:ext cx="0" cy="3889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4991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  密  法  制</a:t>
            </a:r>
          </a:p>
        </p:txBody>
      </p:sp>
      <p:sp>
        <p:nvSpPr>
          <p:cNvPr id="3" name="内容占位符 2"/>
          <p:cNvSpPr>
            <a:spLocks noGrp="1"/>
          </p:cNvSpPr>
          <p:nvPr>
            <p:ph idx="1"/>
          </p:nvPr>
        </p:nvSpPr>
        <p:spPr>
          <a:xfrm>
            <a:off x="2133601" y="2569073"/>
            <a:ext cx="7606748" cy="2493258"/>
          </a:xfrm>
        </p:spPr>
        <p:txBody>
          <a:bodyPr>
            <a:normAutofit/>
          </a:bodyPr>
          <a:lstStyle/>
          <a:p>
            <a:pPr marL="0" indent="0">
              <a:lnSpc>
                <a:spcPct val="150000"/>
              </a:lnSpc>
              <a:buNone/>
            </a:pPr>
            <a:r>
              <a:rPr lang="zh-CN" altLang="en-US" b="1" dirty="0">
                <a:latin typeface="微软雅黑" panose="020B0503020204020204" pitchFamily="34" charset="-122"/>
                <a:ea typeface="微软雅黑" panose="020B0503020204020204" pitchFamily="34" charset="-122"/>
              </a:rPr>
              <a:t>一、概念：对象、方法、目的</a:t>
            </a:r>
            <a:endParaRPr lang="en-US" altLang="zh-CN" b="1" dirty="0">
              <a:latin typeface="微软雅黑" panose="020B0503020204020204" pitchFamily="34" charset="-122"/>
              <a:ea typeface="微软雅黑" panose="020B0503020204020204" pitchFamily="34" charset="-122"/>
            </a:endParaRPr>
          </a:p>
          <a:p>
            <a:pPr marL="0" indent="0">
              <a:lnSpc>
                <a:spcPct val="150000"/>
              </a:lnSpc>
              <a:buNone/>
            </a:pPr>
            <a:r>
              <a:rPr lang="zh-CN" altLang="en-US" b="1" dirty="0">
                <a:latin typeface="微软雅黑" panose="020B0503020204020204" pitchFamily="34" charset="-122"/>
                <a:ea typeface="微软雅黑" panose="020B0503020204020204" pitchFamily="34" charset="-122"/>
              </a:rPr>
              <a:t>二、内容：法律完善、有效实施、观念增强</a:t>
            </a:r>
            <a:endParaRPr lang="en-US" altLang="zh-CN" b="1" dirty="0">
              <a:latin typeface="微软雅黑" panose="020B0503020204020204" pitchFamily="34" charset="-122"/>
              <a:ea typeface="微软雅黑" panose="020B0503020204020204" pitchFamily="34" charset="-122"/>
            </a:endParaRPr>
          </a:p>
          <a:p>
            <a:pPr marL="0" indent="0">
              <a:lnSpc>
                <a:spcPct val="150000"/>
              </a:lnSpc>
              <a:buNone/>
            </a:pPr>
            <a:r>
              <a:rPr lang="zh-CN" altLang="en-US" b="1" dirty="0">
                <a:latin typeface="微软雅黑" panose="020B0503020204020204" pitchFamily="34" charset="-122"/>
                <a:ea typeface="微软雅黑" panose="020B0503020204020204" pitchFamily="34" charset="-122"/>
              </a:rPr>
              <a:t>三、意义：依法治国、工作需要、自身发展</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  密  法  制</a:t>
            </a:r>
          </a:p>
        </p:txBody>
      </p:sp>
      <p:sp>
        <p:nvSpPr>
          <p:cNvPr id="3" name="内容占位符 2"/>
          <p:cNvSpPr>
            <a:spLocks noGrp="1"/>
          </p:cNvSpPr>
          <p:nvPr>
            <p:ph idx="1"/>
          </p:nvPr>
        </p:nvSpPr>
        <p:spPr>
          <a:xfrm>
            <a:off x="2133601" y="2569073"/>
            <a:ext cx="7606748" cy="2493258"/>
          </a:xfrm>
        </p:spPr>
        <p:txBody>
          <a:bodyPr>
            <a:normAutofit/>
          </a:bodyPr>
          <a:lstStyle/>
          <a:p>
            <a:pPr marL="0" indent="0">
              <a:lnSpc>
                <a:spcPct val="150000"/>
              </a:lnSpc>
              <a:buNone/>
            </a:pPr>
            <a:r>
              <a:rPr lang="zh-CN" altLang="en-US" b="1" dirty="0">
                <a:highlight>
                  <a:srgbClr val="FFFF00"/>
                </a:highlight>
                <a:latin typeface="微软雅黑" panose="020B0503020204020204" pitchFamily="34" charset="-122"/>
                <a:ea typeface="微软雅黑" panose="020B0503020204020204" pitchFamily="34" charset="-122"/>
              </a:rPr>
              <a:t>一、概念：对象、方法、目的</a:t>
            </a:r>
            <a:endParaRPr lang="en-US" altLang="zh-CN" b="1" dirty="0">
              <a:highlight>
                <a:srgbClr val="FFFF00"/>
              </a:highlight>
              <a:latin typeface="微软雅黑" panose="020B0503020204020204" pitchFamily="34" charset="-122"/>
              <a:ea typeface="微软雅黑" panose="020B0503020204020204" pitchFamily="34" charset="-122"/>
            </a:endParaRPr>
          </a:p>
          <a:p>
            <a:pPr marL="0" indent="0">
              <a:lnSpc>
                <a:spcPct val="150000"/>
              </a:lnSpc>
              <a:buNone/>
            </a:pPr>
            <a:r>
              <a:rPr lang="zh-CN" altLang="en-US" b="1" dirty="0">
                <a:latin typeface="微软雅黑" panose="020B0503020204020204" pitchFamily="34" charset="-122"/>
                <a:ea typeface="微软雅黑" panose="020B0503020204020204" pitchFamily="34" charset="-122"/>
              </a:rPr>
              <a:t>二、内容：法律完善、有效实施、观念增强</a:t>
            </a:r>
            <a:endParaRPr lang="en-US" altLang="zh-CN" b="1" dirty="0">
              <a:latin typeface="微软雅黑" panose="020B0503020204020204" pitchFamily="34" charset="-122"/>
              <a:ea typeface="微软雅黑" panose="020B0503020204020204" pitchFamily="34" charset="-122"/>
            </a:endParaRPr>
          </a:p>
          <a:p>
            <a:pPr marL="0" indent="0">
              <a:lnSpc>
                <a:spcPct val="150000"/>
              </a:lnSpc>
              <a:buNone/>
            </a:pPr>
            <a:r>
              <a:rPr lang="zh-CN" altLang="en-US" b="1" dirty="0">
                <a:latin typeface="微软雅黑" panose="020B0503020204020204" pitchFamily="34" charset="-122"/>
                <a:ea typeface="微软雅黑" panose="020B0503020204020204" pitchFamily="34" charset="-122"/>
              </a:rPr>
              <a:t>三、意义：依法治国、工作需要、自身发展</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  密  法  制</a:t>
            </a:r>
          </a:p>
        </p:txBody>
      </p:sp>
      <p:sp>
        <p:nvSpPr>
          <p:cNvPr id="6" name="内容占位符 2"/>
          <p:cNvSpPr>
            <a:spLocks noGrp="1"/>
          </p:cNvSpPr>
          <p:nvPr>
            <p:ph idx="1"/>
          </p:nvPr>
        </p:nvSpPr>
        <p:spPr>
          <a:xfrm>
            <a:off x="174810" y="1556684"/>
            <a:ext cx="12017190" cy="5193740"/>
          </a:xfrm>
        </p:spPr>
        <p:txBody>
          <a:bodyPr>
            <a:normAutofit/>
          </a:bodyPr>
          <a:lstStyle/>
          <a:p>
            <a:pPr marL="0" indent="0">
              <a:lnSpc>
                <a:spcPct val="135000"/>
              </a:lnSpc>
              <a:spcBef>
                <a:spcPts val="0"/>
              </a:spcBef>
              <a:buNone/>
            </a:pPr>
            <a:r>
              <a:rPr lang="zh-CN" altLang="en-US" b="1" dirty="0">
                <a:solidFill>
                  <a:srgbClr val="FF0000"/>
                </a:solidFill>
                <a:latin typeface="微软雅黑" panose="020B0503020204020204" pitchFamily="34" charset="-122"/>
                <a:ea typeface="微软雅黑" panose="020B0503020204020204" pitchFamily="34" charset="-122"/>
              </a:rPr>
              <a:t>保密法制</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是保密管理工作的法制化，</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是把对保守国家秘密的工作及其相关事务的管理纳入法制轨道，</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实现有法可依，有法必依，执法必严，违法必究。</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内容包括</a:t>
            </a:r>
            <a:r>
              <a:rPr lang="zh-CN" altLang="en-US" b="1" dirty="0">
                <a:solidFill>
                  <a:srgbClr val="C00000"/>
                </a:solidFill>
                <a:latin typeface="微软雅黑" panose="020B0503020204020204" pitchFamily="34" charset="-122"/>
                <a:ea typeface="微软雅黑" panose="020B0503020204020204" pitchFamily="34" charset="-122"/>
              </a:rPr>
              <a:t>保密立法</a:t>
            </a:r>
            <a:r>
              <a:rPr lang="zh-CN" altLang="en-US" b="1" dirty="0">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保密执法</a:t>
            </a:r>
            <a:r>
              <a:rPr lang="zh-CN" altLang="en-US" b="1" dirty="0">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保密司法</a:t>
            </a:r>
            <a:r>
              <a:rPr lang="zh-CN" altLang="en-US" b="1" dirty="0">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保密守法</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a:t>
            </a:r>
          </a:p>
          <a:p>
            <a:pPr marL="0" indent="0">
              <a:lnSpc>
                <a:spcPct val="135000"/>
              </a:lnSpc>
              <a:spcBef>
                <a:spcPts val="0"/>
              </a:spcBef>
              <a:buNone/>
            </a:pPr>
            <a:endParaRPr lang="en-US" altLang="zh-CN" sz="800"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endParaRPr lang="en-US" altLang="zh-CN" sz="800"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rPr>
              <a:t>对象</a:t>
            </a:r>
            <a:r>
              <a:rPr lang="zh-CN" altLang="en-US" b="1" dirty="0">
                <a:latin typeface="微软雅黑" panose="020B0503020204020204" pitchFamily="34" charset="-122"/>
                <a:ea typeface="微软雅黑" panose="020B0503020204020204" pitchFamily="34" charset="-122"/>
              </a:rPr>
              <a:t>：“对保守国家秘密的工作及其相关事务的管理”</a:t>
            </a:r>
          </a:p>
          <a:p>
            <a:pPr marL="0" indent="0">
              <a:lnSpc>
                <a:spcPct val="135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rPr>
              <a:t>方法</a:t>
            </a:r>
            <a:r>
              <a:rPr lang="zh-CN" altLang="en-US" b="1" dirty="0">
                <a:latin typeface="微软雅黑" panose="020B0503020204020204" pitchFamily="34" charset="-122"/>
                <a:ea typeface="微软雅黑" panose="020B0503020204020204" pitchFamily="34" charset="-122"/>
              </a:rPr>
              <a:t>：“把保密管理纳入法制轨道”，将法律调整方法融入保密管理过程中</a:t>
            </a:r>
          </a:p>
          <a:p>
            <a:pPr marL="0" indent="0">
              <a:lnSpc>
                <a:spcPct val="135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rPr>
              <a:t>目的</a:t>
            </a:r>
            <a:r>
              <a:rPr lang="zh-CN" altLang="en-US" b="1" dirty="0">
                <a:latin typeface="微软雅黑" panose="020B0503020204020204" pitchFamily="34" charset="-122"/>
                <a:ea typeface="微软雅黑" panose="020B0503020204020204" pitchFamily="34" charset="-122"/>
              </a:rPr>
              <a:t>： 实现“有法可依，有法必依，执法必严，违法必究”</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  密  法  制</a:t>
            </a:r>
          </a:p>
        </p:txBody>
      </p:sp>
      <p:sp>
        <p:nvSpPr>
          <p:cNvPr id="3" name="内容占位符 2"/>
          <p:cNvSpPr>
            <a:spLocks noGrp="1"/>
          </p:cNvSpPr>
          <p:nvPr>
            <p:ph idx="1"/>
          </p:nvPr>
        </p:nvSpPr>
        <p:spPr>
          <a:xfrm>
            <a:off x="2133601" y="2569073"/>
            <a:ext cx="7606748" cy="2493258"/>
          </a:xfrm>
        </p:spPr>
        <p:txBody>
          <a:bodyPr>
            <a:normAutofit/>
          </a:bodyPr>
          <a:lstStyle/>
          <a:p>
            <a:pPr marL="0" indent="0">
              <a:lnSpc>
                <a:spcPct val="150000"/>
              </a:lnSpc>
              <a:buNone/>
            </a:pPr>
            <a:r>
              <a:rPr lang="zh-CN" altLang="en-US" b="1" dirty="0">
                <a:latin typeface="微软雅黑" panose="020B0503020204020204" pitchFamily="34" charset="-122"/>
                <a:ea typeface="微软雅黑" panose="020B0503020204020204" pitchFamily="34" charset="-122"/>
              </a:rPr>
              <a:t>一、概念：对象、方法、目的</a:t>
            </a:r>
            <a:endParaRPr lang="en-US" altLang="zh-CN" b="1" dirty="0">
              <a:latin typeface="微软雅黑" panose="020B0503020204020204" pitchFamily="34" charset="-122"/>
              <a:ea typeface="微软雅黑" panose="020B0503020204020204" pitchFamily="34" charset="-122"/>
            </a:endParaRPr>
          </a:p>
          <a:p>
            <a:pPr marL="0" indent="0">
              <a:lnSpc>
                <a:spcPct val="150000"/>
              </a:lnSpc>
              <a:buNone/>
            </a:pPr>
            <a:r>
              <a:rPr lang="zh-CN" altLang="en-US" b="1" dirty="0">
                <a:highlight>
                  <a:srgbClr val="FFFF00"/>
                </a:highlight>
                <a:latin typeface="微软雅黑" panose="020B0503020204020204" pitchFamily="34" charset="-122"/>
                <a:ea typeface="微软雅黑" panose="020B0503020204020204" pitchFamily="34" charset="-122"/>
              </a:rPr>
              <a:t>二、内容：法律完善、有效实施、观念增强</a:t>
            </a:r>
            <a:endParaRPr lang="en-US" altLang="zh-CN" b="1" dirty="0">
              <a:highlight>
                <a:srgbClr val="FFFF00"/>
              </a:highlight>
              <a:latin typeface="微软雅黑" panose="020B0503020204020204" pitchFamily="34" charset="-122"/>
              <a:ea typeface="微软雅黑" panose="020B0503020204020204" pitchFamily="34" charset="-122"/>
            </a:endParaRPr>
          </a:p>
          <a:p>
            <a:pPr marL="0" indent="0">
              <a:lnSpc>
                <a:spcPct val="150000"/>
              </a:lnSpc>
              <a:buNone/>
            </a:pPr>
            <a:r>
              <a:rPr lang="zh-CN" altLang="en-US" b="1" dirty="0">
                <a:latin typeface="微软雅黑" panose="020B0503020204020204" pitchFamily="34" charset="-122"/>
                <a:ea typeface="微软雅黑" panose="020B0503020204020204" pitchFamily="34" charset="-122"/>
              </a:rPr>
              <a:t>三、意义：依法治国、工作需要、自身发展</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  密  法  制</a:t>
            </a:r>
          </a:p>
        </p:txBody>
      </p:sp>
      <p:sp>
        <p:nvSpPr>
          <p:cNvPr id="6" name="内容占位符 2"/>
          <p:cNvSpPr>
            <a:spLocks noGrp="1"/>
          </p:cNvSpPr>
          <p:nvPr>
            <p:ph idx="1"/>
          </p:nvPr>
        </p:nvSpPr>
        <p:spPr>
          <a:xfrm>
            <a:off x="174810" y="1556684"/>
            <a:ext cx="12017190" cy="5193740"/>
          </a:xfrm>
        </p:spPr>
        <p:txBody>
          <a:bodyPr>
            <a:normAutofit/>
          </a:bodyPr>
          <a:lstStyle/>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一</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密</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律</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完</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有益之法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服务社会、反映实际，认可和遵守</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完备之法  </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领域广人员多过程长情况杂，体系</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系统之法  </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内容多样，一致协调 </a:t>
            </a: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二</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保密法律的有效实施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保密法律的执行</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保密法律的适用</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保密法律的遵守</a:t>
            </a:r>
          </a:p>
          <a:p>
            <a:pPr marL="0" indent="0">
              <a:lnSpc>
                <a:spcPct val="135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三</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保密法制观念的增强</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  密  法  制</a:t>
            </a:r>
          </a:p>
        </p:txBody>
      </p:sp>
      <p:sp>
        <p:nvSpPr>
          <p:cNvPr id="6" name="内容占位符 2"/>
          <p:cNvSpPr>
            <a:spLocks noGrp="1"/>
          </p:cNvSpPr>
          <p:nvPr>
            <p:ph idx="1"/>
          </p:nvPr>
        </p:nvSpPr>
        <p:spPr>
          <a:xfrm>
            <a:off x="174810" y="1556684"/>
            <a:ext cx="12017190" cy="5301316"/>
          </a:xfrm>
        </p:spPr>
        <p:txBody>
          <a:bodyPr>
            <a:normAutofit/>
          </a:bodyPr>
          <a:lstStyle/>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保密法律的实施：保密法律在社会实际生活中的具体运用和实现</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包括保密法律的执行、保密法律的适用和保密法律的遵守</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sz="2400" b="1" dirty="0">
                <a:solidFill>
                  <a:srgbClr val="C00000"/>
                </a:solidFill>
                <a:latin typeface="微软雅黑" panose="020B0503020204020204" pitchFamily="34" charset="-122"/>
                <a:ea typeface="微软雅黑" panose="020B0503020204020204" pitchFamily="34" charset="-122"/>
              </a:rPr>
              <a:t>  主动的“执法”“守法”</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最佳途径</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，被动的“司法”。守法</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违法，两种反馈行为</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保密法律的执行：国家保密行政主体及其公职人员依法行使保密行政职权</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进行保密行政管理以实施保密法律的活动</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保密法律的适用：国家司法机关及司法人员依法定职权和程序</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行使司法权，具体应用保密法律处理案件的专门活动</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保密法律的遵守：一切国家机关、武装力量、政党、社会团体、企业事业</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单位和公民都必须遵守保密法律规范</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  密  法  制</a:t>
            </a:r>
          </a:p>
        </p:txBody>
      </p:sp>
      <p:sp>
        <p:nvSpPr>
          <p:cNvPr id="6" name="内容占位符 2"/>
          <p:cNvSpPr>
            <a:spLocks noGrp="1"/>
          </p:cNvSpPr>
          <p:nvPr>
            <p:ph idx="1"/>
          </p:nvPr>
        </p:nvSpPr>
        <p:spPr>
          <a:xfrm>
            <a:off x="174810" y="1556684"/>
            <a:ext cx="12017190" cy="5193740"/>
          </a:xfrm>
        </p:spPr>
        <p:txBody>
          <a:bodyPr>
            <a:normAutofit/>
          </a:bodyPr>
          <a:lstStyle/>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增强全体公民的保密法制观念，树立对保密法律的信仰</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endParaRPr lang="en-US" altLang="zh-CN" sz="800"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endParaRPr lang="en-US" altLang="zh-CN" sz="800"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全体公民：既有一般社会公民、涉密人员、保密工作人员</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也包括保密行政执法人员</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endParaRPr lang="en-US" altLang="zh-CN" sz="800"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法律信仰：只有把作为外在控制的法上升为发自内心认识的信仰，</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才能最终达到法的形式约束和自我约束的有机统一</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endParaRPr lang="en-US" altLang="zh-CN" sz="800"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组成部分：责任意识、权利义务意识、国家安全观、国家利益优先等</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743" y="1650364"/>
            <a:ext cx="12478044" cy="4723140"/>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后来更有判例指出，</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这种经过精细综合加工的报道，</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如果有别于一般在外面流通的其他个别材料，</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形成一种新的情报知识，</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而且就其内涵意义，</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对于国防利益具有重要性者，</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将被认为是一种国家机密。</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7737231" y="2940148"/>
            <a:ext cx="3615397" cy="1955215"/>
          </a:xfrm>
          <a:prstGeom prst="rect">
            <a:avLst/>
          </a:prstGeom>
          <a:noFill/>
        </p:spPr>
        <p:txBody>
          <a:bodyPr wrap="square" rtlCol="0">
            <a:spAutoFit/>
          </a:bodyPr>
          <a:lstStyle/>
          <a:p>
            <a:pPr>
              <a:lnSpc>
                <a:spcPct val="150000"/>
              </a:lnSpc>
            </a:pP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瑞士、法国、荷兰、意大利等国家均在不同程度上采纳该理论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  密  法  制</a:t>
            </a:r>
          </a:p>
        </p:txBody>
      </p:sp>
      <p:sp>
        <p:nvSpPr>
          <p:cNvPr id="3" name="内容占位符 2"/>
          <p:cNvSpPr>
            <a:spLocks noGrp="1"/>
          </p:cNvSpPr>
          <p:nvPr>
            <p:ph idx="1"/>
          </p:nvPr>
        </p:nvSpPr>
        <p:spPr>
          <a:xfrm>
            <a:off x="2133601" y="2569073"/>
            <a:ext cx="7606748" cy="2493258"/>
          </a:xfrm>
        </p:spPr>
        <p:txBody>
          <a:bodyPr>
            <a:normAutofit/>
          </a:bodyPr>
          <a:lstStyle/>
          <a:p>
            <a:pPr marL="0" indent="0">
              <a:lnSpc>
                <a:spcPct val="150000"/>
              </a:lnSpc>
              <a:buNone/>
            </a:pPr>
            <a:r>
              <a:rPr lang="zh-CN" altLang="en-US" b="1" dirty="0">
                <a:latin typeface="微软雅黑" panose="020B0503020204020204" pitchFamily="34" charset="-122"/>
                <a:ea typeface="微软雅黑" panose="020B0503020204020204" pitchFamily="34" charset="-122"/>
              </a:rPr>
              <a:t>一、概念：对象、方法、目的</a:t>
            </a:r>
            <a:endParaRPr lang="en-US" altLang="zh-CN" b="1" dirty="0">
              <a:latin typeface="微软雅黑" panose="020B0503020204020204" pitchFamily="34" charset="-122"/>
              <a:ea typeface="微软雅黑" panose="020B0503020204020204" pitchFamily="34" charset="-122"/>
            </a:endParaRPr>
          </a:p>
          <a:p>
            <a:pPr marL="0" indent="0">
              <a:lnSpc>
                <a:spcPct val="150000"/>
              </a:lnSpc>
              <a:buNone/>
            </a:pPr>
            <a:r>
              <a:rPr lang="zh-CN" altLang="en-US" b="1" dirty="0">
                <a:latin typeface="微软雅黑" panose="020B0503020204020204" pitchFamily="34" charset="-122"/>
                <a:ea typeface="微软雅黑" panose="020B0503020204020204" pitchFamily="34" charset="-122"/>
              </a:rPr>
              <a:t>二、内容：法律完善、有效实施、观念增强</a:t>
            </a:r>
            <a:endParaRPr lang="en-US" altLang="zh-CN" b="1" dirty="0">
              <a:latin typeface="微软雅黑" panose="020B0503020204020204" pitchFamily="34" charset="-122"/>
              <a:ea typeface="微软雅黑" panose="020B0503020204020204" pitchFamily="34" charset="-122"/>
            </a:endParaRPr>
          </a:p>
          <a:p>
            <a:pPr marL="0" indent="0">
              <a:lnSpc>
                <a:spcPct val="150000"/>
              </a:lnSpc>
              <a:buNone/>
            </a:pPr>
            <a:r>
              <a:rPr lang="zh-CN" altLang="en-US" b="1" dirty="0">
                <a:highlight>
                  <a:srgbClr val="FFFF00"/>
                </a:highlight>
                <a:latin typeface="微软雅黑" panose="020B0503020204020204" pitchFamily="34" charset="-122"/>
                <a:ea typeface="微软雅黑" panose="020B0503020204020204" pitchFamily="34" charset="-122"/>
              </a:rPr>
              <a:t>三、意义：依法治国、工作需要、自身发展</a:t>
            </a:r>
            <a:endParaRPr lang="en-US" altLang="zh-CN" b="1" dirty="0">
              <a:highlight>
                <a:srgbClr val="FFFF00"/>
              </a:highlight>
              <a:latin typeface="微软雅黑" panose="020B0503020204020204" pitchFamily="34" charset="-122"/>
              <a:ea typeface="微软雅黑" panose="020B0503020204020204" pitchFamily="34" charset="-122"/>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保  密  法  制</a:t>
            </a:r>
          </a:p>
        </p:txBody>
      </p:sp>
      <p:sp>
        <p:nvSpPr>
          <p:cNvPr id="6" name="内容占位符 2"/>
          <p:cNvSpPr>
            <a:spLocks noGrp="1"/>
          </p:cNvSpPr>
          <p:nvPr>
            <p:ph idx="1"/>
          </p:nvPr>
        </p:nvSpPr>
        <p:spPr>
          <a:xfrm>
            <a:off x="838200" y="1955732"/>
            <a:ext cx="10188390" cy="3585160"/>
          </a:xfrm>
        </p:spPr>
        <p:txBody>
          <a:bodyPr>
            <a:normAutofit/>
          </a:bodyPr>
          <a:lstStyle/>
          <a:p>
            <a:pPr marL="0" indent="0" algn="ctr">
              <a:buNone/>
            </a:pPr>
            <a:r>
              <a:rPr lang="zh-CN" altLang="en-US" sz="3600" b="1" dirty="0">
                <a:latin typeface="微软雅黑" panose="020B0503020204020204" pitchFamily="34" charset="-122"/>
                <a:ea typeface="微软雅黑" panose="020B0503020204020204" pitchFamily="34" charset="-122"/>
              </a:rPr>
              <a:t>保密法制的意义</a:t>
            </a:r>
            <a:endParaRPr lang="en-US" altLang="zh-CN" sz="3600" b="1" dirty="0">
              <a:latin typeface="微软雅黑" panose="020B0503020204020204" pitchFamily="34" charset="-122"/>
              <a:ea typeface="微软雅黑" panose="020B0503020204020204" pitchFamily="34" charset="-122"/>
            </a:endParaRPr>
          </a:p>
          <a:p>
            <a:pPr marL="0" indent="0">
              <a:buNone/>
            </a:pPr>
            <a:endParaRPr lang="en-US" altLang="zh-CN" sz="800" b="1" dirty="0">
              <a:latin typeface="微软雅黑" panose="020B0503020204020204" pitchFamily="34" charset="-122"/>
              <a:ea typeface="微软雅黑" panose="020B0503020204020204" pitchFamily="34" charset="-122"/>
            </a:endParaRPr>
          </a:p>
          <a:p>
            <a:pPr marL="0" indent="0">
              <a:buNone/>
            </a:pPr>
            <a:endParaRPr lang="en-US" altLang="zh-CN" sz="800" b="1" dirty="0">
              <a:latin typeface="微软雅黑" panose="020B0503020204020204" pitchFamily="34" charset="-122"/>
              <a:ea typeface="微软雅黑" panose="020B0503020204020204" pitchFamily="34" charset="-122"/>
            </a:endParaRPr>
          </a:p>
          <a:p>
            <a:pPr marL="0" indent="0">
              <a:buNone/>
            </a:pP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一</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保密法制是我国实施依法治国基本方略的要求</a:t>
            </a:r>
          </a:p>
          <a:p>
            <a:pPr marL="0" indent="0">
              <a:lnSpc>
                <a:spcPct val="135000"/>
              </a:lnSpc>
              <a:spcBef>
                <a:spcPts val="0"/>
              </a:spcBef>
              <a:buNone/>
            </a:pPr>
            <a:endParaRPr lang="en-US" altLang="zh-CN" sz="800"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endParaRPr lang="en-US" altLang="zh-CN" sz="800" b="1" dirty="0">
              <a:latin typeface="微软雅黑" panose="020B0503020204020204" pitchFamily="34" charset="-122"/>
              <a:ea typeface="微软雅黑" panose="020B0503020204020204" pitchFamily="34" charset="-122"/>
            </a:endParaRPr>
          </a:p>
          <a:p>
            <a:pPr marL="0" indent="0">
              <a:buNone/>
            </a:pP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二</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保密法制是社会主义市场经济条件下保密管理工作的需要</a:t>
            </a:r>
          </a:p>
          <a:p>
            <a:pPr marL="0" indent="0">
              <a:lnSpc>
                <a:spcPct val="135000"/>
              </a:lnSpc>
              <a:spcBef>
                <a:spcPts val="0"/>
              </a:spcBef>
              <a:buNone/>
            </a:pPr>
            <a:endParaRPr lang="en-US" altLang="zh-CN" sz="800"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endParaRPr lang="en-US" altLang="zh-CN" sz="800" b="1" dirty="0">
              <a:latin typeface="微软雅黑" panose="020B0503020204020204" pitchFamily="34" charset="-122"/>
              <a:ea typeface="微软雅黑" panose="020B0503020204020204" pitchFamily="34" charset="-122"/>
            </a:endParaRPr>
          </a:p>
          <a:p>
            <a:pPr marL="0" indent="0">
              <a:buNone/>
            </a:pP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三</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保密法制是保密管理自身发展的需求</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5094149"/>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美国</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法院起初对马赛克理论持否定态度</a:t>
            </a:r>
          </a:p>
          <a:p>
            <a:pPr marL="0" indent="0">
              <a:lnSpc>
                <a:spcPct val="150000"/>
              </a:lnSpc>
              <a:spcBef>
                <a:spcPts val="0"/>
              </a:spcBef>
              <a:buNone/>
            </a:pP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第二次世界大战期间，</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一名德国人接受德国政府委托，</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从报章杂志、新闻专业手册、统计数据及通讯数据中，</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搜集美国汽车及航空工业生产资料，相当准确地推测出当时美国军备工业状况</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美国法院判决无罪，主要理由是</a:t>
            </a: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就一般容易可得到的信息来源从事阐释的过程加以处罚，并非法律意旨</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4780251"/>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美国</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法院起初对马赛克理论持否定态度</a:t>
            </a:r>
          </a:p>
          <a:p>
            <a:pPr marL="0" indent="0">
              <a:lnSpc>
                <a:spcPct val="150000"/>
              </a:lnSpc>
              <a:spcBef>
                <a:spcPts val="0"/>
              </a:spcBef>
              <a:buNone/>
            </a:pP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冷战初期，</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这一立场也并未改变，</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美国总统杜鲁门和艾森豪威尔甚至先后</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在行政命令中明确禁止采用这一理论作为定密依据。</a:t>
            </a:r>
          </a:p>
          <a:p>
            <a:pPr marL="0" indent="0">
              <a:lnSpc>
                <a:spcPct val="140000"/>
              </a:lnSpc>
              <a:spcBef>
                <a:spcPts val="0"/>
              </a:spcBef>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4712012"/>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美国</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法院起初对马赛克理论持否定态度</a:t>
            </a:r>
          </a:p>
          <a:p>
            <a:pPr marL="0" indent="0">
              <a:lnSpc>
                <a:spcPct val="150000"/>
              </a:lnSpc>
              <a:spcBef>
                <a:spcPts val="0"/>
              </a:spcBef>
              <a:buNone/>
            </a:pP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1982</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年，</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美国总统里根</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第一次在行政命令中规定，</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马赛克理论也可以作为定密依据。</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这极大地推动了</a:t>
            </a: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马赛克理论的司法适用</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BDF9237-A4AC-4F9E-88DB-3FEDB5349854}"/>
              </a:ext>
            </a:extLst>
          </p:cNvPr>
          <p:cNvSpPr>
            <a:spLocks noGrp="1"/>
          </p:cNvSpPr>
          <p:nvPr>
            <p:ph type="title"/>
          </p:nvPr>
        </p:nvSpPr>
        <p:spPr>
          <a:xfrm>
            <a:off x="838200" y="2103437"/>
            <a:ext cx="10515600" cy="1325563"/>
          </a:xfrm>
        </p:spPr>
        <p:txBody>
          <a:bodyPr>
            <a:noAutofit/>
          </a:bodyPr>
          <a:lstStyle/>
          <a:p>
            <a:pPr algn="ctr"/>
            <a:r>
              <a:rPr lang="zh-CN" altLang="en-US" sz="9600" b="1" dirty="0">
                <a:latin typeface="微软雅黑" panose="020B0503020204020204" pitchFamily="34" charset="-122"/>
                <a:ea typeface="微软雅黑" panose="020B0503020204020204" pitchFamily="34" charset="-122"/>
              </a:rPr>
              <a:t>保</a:t>
            </a:r>
            <a:r>
              <a:rPr lang="zh-CN" altLang="en-US" sz="9600" b="1" dirty="0">
                <a:solidFill>
                  <a:srgbClr val="FF0000"/>
                </a:solidFill>
                <a:latin typeface="微软雅黑" panose="020B0503020204020204" pitchFamily="34" charset="-122"/>
                <a:ea typeface="微软雅黑" panose="020B0503020204020204" pitchFamily="34" charset="-122"/>
              </a:rPr>
              <a:t>密</a:t>
            </a:r>
            <a:r>
              <a:rPr lang="zh-CN" altLang="en-US" sz="9600" b="1" dirty="0">
                <a:latin typeface="微软雅黑" panose="020B0503020204020204" pitchFamily="34" charset="-122"/>
                <a:ea typeface="微软雅黑" panose="020B0503020204020204" pitchFamily="34" charset="-122"/>
              </a:rPr>
              <a:t>法</a:t>
            </a:r>
            <a:r>
              <a:rPr lang="zh-CN" altLang="en-US" sz="9600" b="1" dirty="0">
                <a:latin typeface="微软雅黑" panose="020B0503020204020204" pitchFamily="34" charset="-122"/>
                <a:ea typeface="微软雅黑" panose="020B0503020204020204" pitchFamily="34" charset="-122"/>
                <a:sym typeface="+mn-ea"/>
              </a:rPr>
              <a:t>学</a:t>
            </a:r>
            <a:endParaRPr lang="zh-CN" altLang="en-US" sz="9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4592795"/>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endParaRPr lang="zh-CN" altLang="en-US" sz="9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4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目前西方法学界比较一致的意见是，</a:t>
            </a:r>
          </a:p>
          <a:p>
            <a:pPr marL="0" indent="0">
              <a:lnSpc>
                <a:spcPct val="14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该理论</a:t>
            </a:r>
            <a:r>
              <a:rPr lang="zh-CN" altLang="en-US" sz="24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可以适用</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4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但要接受司法的</a:t>
            </a:r>
            <a:r>
              <a:rPr lang="zh-CN" altLang="en-US" sz="24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严格审查</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4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不得逾越必要要限度，</a:t>
            </a:r>
          </a:p>
          <a:p>
            <a:pPr marL="0" indent="0">
              <a:lnSpc>
                <a:spcPct val="14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危及</a:t>
            </a:r>
            <a:r>
              <a:rPr lang="zh-CN" altLang="en-US" sz="24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新闻自由</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价值。</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4412811"/>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邓小平</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应该不了解该理论，</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但却说过很有针对性的两句话，</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颇有启示性。</a:t>
            </a:r>
            <a:endParaRPr lang="zh-CN" altLang="en-US" sz="24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4933316"/>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邓小平</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“有些事我们认为无关紧要，  但被敌人知道后就有用，</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如我们的财经数字，工业建设计划等，  被敌人知道了，</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就可以估计我们的力量，了解我们的重点，从而进行破坏”。</a:t>
            </a:r>
          </a:p>
          <a:p>
            <a:pPr marL="0" indent="0">
              <a:lnSpc>
                <a:spcPct val="150000"/>
              </a:lnSpc>
              <a:spcBef>
                <a:spcPts val="0"/>
              </a:spcBef>
              <a:buNone/>
            </a:pPr>
            <a:endParaRPr lang="en-US" altLang="zh-CN" sz="24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要重视保守国家机密</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(1950</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10</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18</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日</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邓小平西南工作文集</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，重庆出版社</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2006</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年版，第 </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257 </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页</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58"/>
            <a:ext cx="12478044" cy="5158399"/>
          </a:xfrm>
        </p:spPr>
        <p:txBody>
          <a:bodyPr>
            <a:normAutofit/>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邓小平</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“在报纸上公开揭露自己的错误，  进行严肃的自我批评，</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要想完全不被敌人利用是不可能的，</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如果因为怕被敌人利用而把自己的手脚捆起来，</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那就会实际上走到抛弃批评和自我批评的道路，</a:t>
            </a:r>
          </a:p>
          <a:p>
            <a:pPr marL="0" indent="0">
              <a:lnSpc>
                <a:spcPct val="150000"/>
              </a:lnSpc>
              <a:spcBef>
                <a:spcPts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这正是那些惧怕批评的人们拒绝批评的一种借口。”</a:t>
            </a:r>
          </a:p>
          <a:p>
            <a:pPr marL="0" indent="0">
              <a:lnSpc>
                <a:spcPct val="150000"/>
              </a:lnSpc>
              <a:spcBef>
                <a:spcPts val="0"/>
              </a:spcBef>
              <a:buNone/>
            </a:pP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邓小平文集</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(1949-1974)</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，中央文献出版社</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2014</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年版，第</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172</a:t>
            </a:r>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页</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371600"/>
            <a:ext cx="12477750" cy="4602480"/>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What Is the Mosaic Theory?</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mosaic theory refers to a method of analysis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used by security analysts to gather information about a corporation.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mosaic theory involves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collecting public， non-public， and non-material information about a company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to determine the underlying value of its securities and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to enable the analyst to make recommendations to clients based on that information.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360170"/>
            <a:ext cx="12477750" cy="5588000"/>
          </a:xfrm>
        </p:spPr>
        <p:txBody>
          <a:bodyPr>
            <a:normAutofit lnSpcReduction="10000"/>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K</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sym typeface="+mn-ea"/>
              </a:rPr>
              <a:t>ey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T</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sym typeface="+mn-ea"/>
              </a:rPr>
              <a:t>akeaways</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mosaic theory is a style of financial research in which </a:t>
            </a: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analyst uses a variety of resources </a:t>
            </a: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to determine the value of a company， stock or other security.</a:t>
            </a: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2.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mosaic theory necessitates that the </a:t>
            </a: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the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analyst gathers public， non-public， and non-material information about a company.</a:t>
            </a: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3.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This wide range of information is used</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to help the analyst </a:t>
            </a: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determine the company's stock value and whether the stock should be recommended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to clients.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405890"/>
            <a:ext cx="12477750" cy="5275580"/>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How the Mosaic Theory Works?</a:t>
            </a:r>
          </a:p>
          <a:p>
            <a:pPr marL="0" indent="0">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There is an ongoing debate within the investment community as to </a:t>
            </a:r>
          </a:p>
          <a:p>
            <a:pPr marL="0" indent="0">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whether this style of analysis misuses insider information， </a:t>
            </a:r>
          </a:p>
          <a:p>
            <a:pPr marL="0" indent="0">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but the CFA Institute， formerly known as </a:t>
            </a:r>
          </a:p>
          <a:p>
            <a:pPr marL="0" indent="0">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Association for Investment Management and Research (AIMR)， </a:t>
            </a:r>
          </a:p>
          <a:p>
            <a:pPr marL="0" indent="0">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has recognized mosaic theory as a valid method of analysis.</a:t>
            </a:r>
          </a:p>
          <a:p>
            <a:pPr marL="0" indent="0" fontAlgn="auto">
              <a:lnSpc>
                <a:spcPct val="150000"/>
              </a:lnSpc>
              <a:spcBef>
                <a:spcPts val="0"/>
              </a:spcBef>
              <a:buNone/>
            </a:pPr>
            <a:endParaRPr lang="zh-CN" altLang="en-US" sz="8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fontAlgn="auto">
              <a:lnSpc>
                <a:spcPct val="150000"/>
              </a:lnSpc>
              <a:spcBef>
                <a:spcPts val="0"/>
              </a:spcBef>
              <a:buNone/>
            </a:pP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Hedge fund manager Raj Rajaratnam used the mosaic theory </a:t>
            </a:r>
            <a:r>
              <a:rPr lang="zh-CN" altLang="en-US"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ea"/>
              </a:rPr>
              <a:t>as his defense </a:t>
            </a: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during </a:t>
            </a:r>
          </a:p>
          <a:p>
            <a:pPr marL="0" indent="0" fontAlgn="auto">
              <a:lnSpc>
                <a:spcPct val="150000"/>
              </a:lnSpc>
              <a:spcBef>
                <a:spcPts val="0"/>
              </a:spcBef>
              <a:buNone/>
            </a:pP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his </a:t>
            </a:r>
            <a:r>
              <a:rPr lang="zh-CN" altLang="en-US"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ea"/>
              </a:rPr>
              <a:t>insider trading trial </a:t>
            </a: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in 2011 but was ultimately found </a:t>
            </a:r>
            <a:r>
              <a:rPr lang="zh-CN" altLang="en-US" sz="24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sym typeface="+mn-ea"/>
              </a:rPr>
              <a:t>guilty</a:t>
            </a:r>
            <a:r>
              <a:rPr lang="zh-CN" altLang="en-US" sz="24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383030"/>
            <a:ext cx="12477750" cy="5154295"/>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IMPORTANT:</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Analysts using mosaic theory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should disclose to clients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 details of the information and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methodology they used to arrive at their recommendation;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this protocol increases transparency and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helps avoid accusations of misuse of inside information.</a:t>
            </a:r>
          </a:p>
          <a:p>
            <a:pPr marL="0" indent="0" fontAlgn="auto">
              <a:lnSpc>
                <a:spcPct val="150000"/>
              </a:lnSpc>
              <a:spcBef>
                <a:spcPts val="0"/>
              </a:spcBef>
              <a:buNone/>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10"/>
            <a:ext cx="12477750" cy="4074160"/>
          </a:xfrm>
        </p:spPr>
        <p:txBody>
          <a:bodyPr>
            <a:normAutofit lnSpcReduction="10000"/>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fontAlgn="auto">
              <a:lnSpc>
                <a:spcPct val="150000"/>
              </a:lnSpc>
              <a:spcBef>
                <a:spcPts val="0"/>
              </a:spcBef>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V.S</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Scuttlebutt Method</a:t>
            </a:r>
          </a:p>
          <a:p>
            <a:pPr marL="0" indent="0" fontAlgn="auto">
              <a:lnSpc>
                <a:spcPct val="150000"/>
              </a:lnSpc>
              <a:spcBef>
                <a:spcPts val="0"/>
              </a:spcBef>
              <a:buNone/>
            </a:pPr>
            <a:endPar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 closely aligns with the scuttlebutt method，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a company analysis technique popularized by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investment guru Philip Fisher </a:t>
            </a:r>
          </a:p>
          <a:p>
            <a:pPr marL="0" algn="l" fontAlgn="auto">
              <a:lnSpc>
                <a:spcPct val="150000"/>
              </a:lnSpc>
              <a:spcBef>
                <a:spcPts val="0"/>
              </a:spcBef>
              <a:buClrTx/>
              <a:buSzTx/>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in his 1958 book “Common Stocks and Uncommon Profits."</a:t>
            </a:r>
          </a:p>
          <a:p>
            <a:pPr marL="0" indent="0" fontAlgn="auto">
              <a:lnSpc>
                <a:spcPct val="150000"/>
              </a:lnSpc>
              <a:spcBef>
                <a:spcPts val="0"/>
              </a:spcBef>
              <a:buNone/>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10"/>
            <a:ext cx="12477750" cy="5070475"/>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fontAlgn="auto">
              <a:lnSpc>
                <a:spcPct val="150000"/>
              </a:lnSpc>
              <a:spcBef>
                <a:spcPts val="0"/>
              </a:spcBef>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V.S</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Scuttlebutt Method</a:t>
            </a:r>
          </a:p>
          <a:p>
            <a:pPr marL="0" indent="0" fontAlgn="auto">
              <a:lnSpc>
                <a:spcPct val="150000"/>
              </a:lnSpc>
              <a:spcBef>
                <a:spcPts val="0"/>
              </a:spcBef>
              <a:buNone/>
            </a:pPr>
            <a:endPar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Investors who use the scuttlebutt method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make conclusions about a company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by piecing information together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using firsthand knowledge from discussions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with employees， competitors and industry experts.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227010"/>
            <a:ext cx="10515600" cy="740345"/>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中国</a:t>
            </a:r>
          </a:p>
        </p:txBody>
      </p:sp>
      <p:sp>
        <p:nvSpPr>
          <p:cNvPr id="3" name="内容占位符 2"/>
          <p:cNvSpPr>
            <a:spLocks noGrp="1"/>
          </p:cNvSpPr>
          <p:nvPr>
            <p:ph idx="1"/>
          </p:nvPr>
        </p:nvSpPr>
        <p:spPr>
          <a:xfrm>
            <a:off x="0" y="967355"/>
            <a:ext cx="12115800" cy="5890645"/>
          </a:xfrm>
        </p:spPr>
        <p:txBody>
          <a:bodyPr>
            <a:noAutofit/>
          </a:bodyPr>
          <a:lstStyle/>
          <a:p>
            <a:pPr marL="0" indent="0">
              <a:lnSpc>
                <a:spcPct val="150000"/>
              </a:lnSpc>
              <a:spcBef>
                <a:spcPts val="0"/>
              </a:spcBef>
              <a:spcAft>
                <a:spcPts val="600"/>
              </a:spcAft>
              <a:buNone/>
            </a:pPr>
            <a:r>
              <a:rPr lang="zh-CN" altLang="en-US" sz="2800" b="1" i="0" u="none" strike="noStrike" baseline="0" dirty="0">
                <a:latin typeface="Times New Roman" panose="02020603050405020304" pitchFamily="18" charset="0"/>
                <a:ea typeface="微软雅黑" panose="020B0503020204020204" pitchFamily="34" charset="-122"/>
                <a:cs typeface="Times New Roman" panose="02020603050405020304" pitchFamily="18" charset="0"/>
              </a:rPr>
              <a:t> 周  易 ：君不密，则失臣</a:t>
            </a:r>
            <a:r>
              <a:rPr lang="en-US" altLang="zh-CN" sz="2800" b="1" i="0" u="none" strike="noStrike" baseline="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i="0" u="none" strike="noStrike" baseline="0" dirty="0">
                <a:latin typeface="Times New Roman" panose="02020603050405020304" pitchFamily="18" charset="0"/>
                <a:ea typeface="微软雅黑" panose="020B0503020204020204" pitchFamily="34" charset="-122"/>
                <a:cs typeface="Times New Roman" panose="02020603050405020304" pitchFamily="18" charset="0"/>
              </a:rPr>
              <a:t>臣不密，则失身</a:t>
            </a:r>
            <a:endParaRPr lang="en-US" altLang="zh-CN" sz="2800" b="1" i="0" u="none" strike="noStrike" baseline="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spcAft>
                <a:spcPts val="60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i="0" u="none" strike="noStrike" baseline="0" dirty="0">
                <a:latin typeface="Times New Roman" panose="02020603050405020304" pitchFamily="18" charset="0"/>
                <a:ea typeface="微软雅黑" panose="020B0503020204020204" pitchFamily="34" charset="-122"/>
                <a:cs typeface="Times New Roman" panose="02020603050405020304" pitchFamily="18" charset="0"/>
              </a:rPr>
              <a:t>几事不密，则害成。是以君子慎密而不出也</a:t>
            </a: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spcAft>
                <a:spcPts val="60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毛泽东：保守机密，慎之又慎</a:t>
            </a:r>
            <a:endParaRPr lang="en-US" altLang="zh-CN" sz="900" b="1"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600"/>
              </a:spcAft>
              <a:buClrTx/>
              <a:buSzTx/>
              <a:buFontTx/>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邓小平：保密问题必须成为国家一个重要的法律。泄密不管自觉与不自觉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600"/>
              </a:spcAft>
              <a:buClrTx/>
              <a:buSzTx/>
              <a:buFontTx/>
              <a:buNone/>
              <a:defRP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都等于叛国行为。对于泄漏国家机密的处罚，比其他法律要严厉</a:t>
            </a:r>
            <a:endParaRPr lang="en-US" altLang="zh-CN" sz="900" b="1"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600"/>
              </a:spcAft>
              <a:buClrTx/>
              <a:buSzTx/>
              <a:buFontTx/>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江泽民：革命战争年代，保密就是保生存、保胜利</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600"/>
              </a:spcAft>
              <a:buClrTx/>
              <a:buSzTx/>
              <a:buFontTx/>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和平建设时期，保密就是保安全、保发展</a:t>
            </a: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习近平：总体国家安全观</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holistic view of national security</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10"/>
            <a:ext cx="12477750" cy="3917950"/>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V.S</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Scuttlebutt Method</a:t>
            </a:r>
          </a:p>
          <a:p>
            <a:pPr marL="0" indent="0" fontAlgn="auto">
              <a:lnSpc>
                <a:spcPct val="150000"/>
              </a:lnSpc>
              <a:spcBef>
                <a:spcPts val="0"/>
              </a:spcBef>
              <a:buNone/>
            </a:pPr>
            <a:endPar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fontAlgn="auto">
              <a:lnSpc>
                <a:spcPct val="150000"/>
              </a:lnSpc>
              <a:spcBef>
                <a:spcPts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Both the mosaic theory and the scuttlebutt method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gather small pieces of non-material information and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add them together to form a material conclusion.</a:t>
            </a:r>
          </a:p>
          <a:p>
            <a:pPr marL="0" indent="0" fontAlgn="auto">
              <a:lnSpc>
                <a:spcPct val="150000"/>
              </a:lnSpc>
              <a:spcBef>
                <a:spcPts val="0"/>
              </a:spcBef>
              <a:buNone/>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10"/>
            <a:ext cx="12101689" cy="5292090"/>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股票证券领域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1. One hedge fund manager charged with insider trading on Tuesday allegedly told an analyst he need not worry since he was using mosaic theory. </a:t>
            </a:r>
          </a:p>
          <a:p>
            <a:pPr marL="0" indent="0" fontAlgn="auto">
              <a:lnSpc>
                <a:spcPct val="10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据称，一位被控从事内幕交易的对冲基金经理周二告诉一位分析师，他无须担心，因为他使用了马赛克理论。</a:t>
            </a:r>
          </a:p>
          <a:p>
            <a:pPr marL="0" indent="0" fontAlgn="auto">
              <a:lnSpc>
                <a:spcPct val="150000"/>
              </a:lnSpc>
              <a:spcBef>
                <a:spcPts val="0"/>
              </a:spcBef>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2. The so-called mosaic theory， in which investors gather large volumes of data to arrive at conclusions that look like they might be derived from insider trading， can be used as a legal defence. </a:t>
            </a:r>
          </a:p>
          <a:p>
            <a:pPr marL="0" algn="l" fontAlgn="auto">
              <a:lnSpc>
                <a:spcPct val="100000"/>
              </a:lnSpc>
              <a:spcBef>
                <a:spcPts val="0"/>
              </a:spcBef>
              <a:buClrTx/>
              <a:buSzTx/>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所谓的马赛克理论，是指投资者收集大量数据，得出看似可能来自于内幕交易的结论。这一理论可以用于法律辩护。</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0" y="1565910"/>
            <a:ext cx="12477750" cy="4602480"/>
          </a:xfrm>
        </p:spPr>
        <p:txBody>
          <a:bodyPr>
            <a:normAutofit/>
          </a:bodyPr>
          <a:lstStyle/>
          <a:p>
            <a:pPr marL="0" inden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胚胎学领域</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indent="0" fontAlgn="auto">
              <a:lnSpc>
                <a:spcPct val="150000"/>
              </a:lnSpc>
              <a:spcBef>
                <a:spcPts val="0"/>
              </a:spcBef>
              <a:buNone/>
            </a:pPr>
            <a:r>
              <a:rPr lang="en-US"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sz="2600" b="1" dirty="0">
                <a:latin typeface="Times New Roman" panose="02020603050405020304" pitchFamily="18" charset="0"/>
                <a:ea typeface="微软雅黑" panose="020B0503020204020204" pitchFamily="34" charset="-122"/>
                <a:cs typeface="Times New Roman" panose="02020603050405020304" pitchFamily="18" charset="0"/>
                <a:sym typeface="+mn-ea"/>
              </a:rPr>
              <a:t>Definition of mosaic theory</a:t>
            </a:r>
          </a:p>
          <a:p>
            <a:pPr marL="0" indent="0" fontAlgn="auto">
              <a:lnSpc>
                <a:spcPct val="150000"/>
              </a:lnSpc>
              <a:spcBef>
                <a:spcPts val="0"/>
              </a:spcBef>
              <a:buNone/>
            </a:pPr>
            <a:r>
              <a:rPr 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sz="2600" b="1" dirty="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sz="2600" b="1" dirty="0">
                <a:latin typeface="Times New Roman" panose="02020603050405020304" pitchFamily="18" charset="0"/>
                <a:ea typeface="微软雅黑" panose="020B0503020204020204" pitchFamily="34" charset="-122"/>
                <a:cs typeface="Times New Roman" panose="02020603050405020304" pitchFamily="18" charset="0"/>
                <a:sym typeface="+mn-ea"/>
              </a:rPr>
              <a:t>theory in embryology: each part of the protoplasm of an egg</a:t>
            </a:r>
          </a:p>
          <a:p>
            <a:pPr marL="0" indent="0" fontAlgn="auto">
              <a:lnSpc>
                <a:spcPct val="150000"/>
              </a:lnSpc>
              <a:spcBef>
                <a:spcPts val="0"/>
              </a:spcBef>
              <a:buNone/>
            </a:pPr>
            <a:r>
              <a:rPr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has its function in forming a special part of the embryo</a:t>
            </a:r>
            <a:r>
              <a:rPr lang="en-US" sz="2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sz="26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fontAlgn="auto">
              <a:lnSpc>
                <a:spcPct val="150000"/>
              </a:lnSpc>
              <a:spcBef>
                <a:spcPts val="0"/>
              </a:spcBef>
              <a:buNone/>
            </a:pPr>
            <a:r>
              <a:rPr lang="en-US"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f</a:t>
            </a:r>
            <a:r>
              <a:rPr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rom Merriam-Webster韦氏大词典 https://www.merriam-webster.com/dictionary/mosaic%20theory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秘 密</a:t>
            </a:r>
          </a:p>
        </p:txBody>
      </p:sp>
      <p:sp>
        <p:nvSpPr>
          <p:cNvPr id="4" name="内容占位符 2"/>
          <p:cNvSpPr txBox="1"/>
          <p:nvPr/>
        </p:nvSpPr>
        <p:spPr>
          <a:xfrm>
            <a:off x="-403218" y="5929539"/>
            <a:ext cx="8229600" cy="9284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国家秘密</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、工作秘密、商业秘密、个人隐私</a:t>
            </a:r>
          </a:p>
        </p:txBody>
      </p:sp>
      <p:sp>
        <p:nvSpPr>
          <p:cNvPr id="8" name="文本框 7"/>
          <p:cNvSpPr txBox="1"/>
          <p:nvPr/>
        </p:nvSpPr>
        <p:spPr>
          <a:xfrm>
            <a:off x="289560" y="1310640"/>
            <a:ext cx="11612880" cy="4515660"/>
          </a:xfrm>
          <a:prstGeom prst="rect">
            <a:avLst/>
          </a:prstGeom>
          <a:noFill/>
        </p:spPr>
        <p:txBody>
          <a:bodyPr wrap="square" rtlCol="0">
            <a:spAutoFit/>
          </a:bodyPr>
          <a:lstStyle/>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从词源上看，</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秘”是“祕”字的异体字</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按</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说文解字</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的解释，</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祕”者，神“祕”，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不可为外界探测之意，也有隐秘、稀奇、封闭的意思</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“祕”与密二字相连，</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意指不得外传的机要事宜，亦即紧要之事，包括罕见的典籍和秘密之书。盖以秘要之切，防止宣露。</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史记</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陈丞相世家</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高帝既出，其计祕，世莫得闻”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9560" y="1413879"/>
            <a:ext cx="11612880" cy="3892861"/>
          </a:xfrm>
          <a:prstGeom prst="rect">
            <a:avLst/>
          </a:prstGeom>
          <a:noFill/>
        </p:spPr>
        <p:txBody>
          <a:bodyPr wrap="square" rtlCol="0">
            <a:spAutoFit/>
          </a:bodyPr>
          <a:lstStyle/>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国家秘密是我国法律术语</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(1988</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年之前为“国家机密”</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State Secrets</a:t>
            </a: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俄罗斯称为“国家秘密”</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英国称为“官方秘密”</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Official Secrets</a:t>
            </a: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美国称为“国家安全秘密信息”或者“秘密信息”</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Classified</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National Security Information</a:t>
            </a:r>
          </a:p>
          <a:p>
            <a:pPr>
              <a:lnSpc>
                <a:spcPct val="150000"/>
              </a:lnSpc>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78241" y="2042013"/>
            <a:ext cx="8894227" cy="4858191"/>
          </a:xfrm>
          <a:prstGeom prst="rect">
            <a:avLst/>
          </a:prstGeom>
        </p:spPr>
      </p:pic>
      <p:sp>
        <p:nvSpPr>
          <p:cNvPr id="9" name="文本框 8">
            <a:extLst>
              <a:ext uri="{FF2B5EF4-FFF2-40B4-BE49-F238E27FC236}">
                <a16:creationId xmlns:a16="http://schemas.microsoft.com/office/drawing/2014/main" id="{1C518A7D-DB8A-41F2-AB70-B209216F268B}"/>
              </a:ext>
            </a:extLst>
          </p:cNvPr>
          <p:cNvSpPr txBox="1"/>
          <p:nvPr/>
        </p:nvSpPr>
        <p:spPr>
          <a:xfrm>
            <a:off x="289560" y="1413879"/>
            <a:ext cx="11612880" cy="662297"/>
          </a:xfrm>
          <a:prstGeom prst="rect">
            <a:avLst/>
          </a:prstGeom>
          <a:noFill/>
        </p:spPr>
        <p:txBody>
          <a:bodyPr wrap="square" rtlCol="0">
            <a:spAutoFit/>
          </a:bodyPr>
          <a:lstStyle/>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国家秘密是我国法律术语</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(1988</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年之前为“国家机密”</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State Secrets</a:t>
            </a:r>
          </a:p>
        </p:txBody>
      </p:sp>
      <p:sp>
        <p:nvSpPr>
          <p:cNvPr id="10" name="标题 1">
            <a:extLst>
              <a:ext uri="{FF2B5EF4-FFF2-40B4-BE49-F238E27FC236}">
                <a16:creationId xmlns:a16="http://schemas.microsoft.com/office/drawing/2014/main" id="{C99D223A-3E97-4CCA-8310-7356AAC2A1A5}"/>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9560" y="1413879"/>
            <a:ext cx="11612880" cy="1307537"/>
          </a:xfrm>
          <a:prstGeom prst="rect">
            <a:avLst/>
          </a:prstGeom>
          <a:noFill/>
        </p:spPr>
        <p:txBody>
          <a:bodyPr wrap="square" rtlCol="0">
            <a:spAutoFit/>
          </a:bodyPr>
          <a:lstStyle/>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俄罗斯称为“国家秘密”</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不懂俄语，未能直接考证</a:t>
            </a:r>
            <a:endParaRPr lang="en-US" altLang="zh-CN" sz="28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id="{56F8D02C-B91E-419F-A413-EA518ECB3013}"/>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9560" y="1413879"/>
            <a:ext cx="11902440" cy="5346913"/>
          </a:xfrm>
          <a:prstGeom prst="rect">
            <a:avLst/>
          </a:prstGeom>
          <a:noFill/>
        </p:spPr>
        <p:txBody>
          <a:bodyPr wrap="square" rtlCol="0">
            <a:spAutoFit/>
          </a:bodyPr>
          <a:lstStyle/>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英国称为“官方秘密”</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Official Secrets</a:t>
            </a:r>
          </a:p>
          <a:p>
            <a:pPr>
              <a:lnSpc>
                <a:spcPct val="150000"/>
              </a:lnSpc>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1889</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官方秘密法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》(Official Secrets Act 1889)</a:t>
            </a: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将内阁文件和经济信息排除在秘密信息范围之外</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秘密信息限于安全与情报、国防、国际关系、犯罪调查等</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种</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安全与情报信息</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(security and intelligence)</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、国防信息</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(defense)</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、国际关系信息</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(international relations)</a:t>
            </a:r>
          </a:p>
          <a:p>
            <a:pPr>
              <a:lnSpc>
                <a:spcPct val="130000"/>
              </a:lnSpc>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从其他国家或者国际组织秘密获取的信息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(information obtained in confidence from other states or  </a:t>
            </a:r>
          </a:p>
          <a:p>
            <a:pPr>
              <a:lnSpc>
                <a:spcPct val="130000"/>
              </a:lnSpc>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international organizations)</a:t>
            </a:r>
          </a:p>
          <a:p>
            <a:pPr>
              <a:lnSpc>
                <a:spcPct val="13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能会使政府受到攻击或者阻碍侦查的信息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(information likely to result in the commission of an offence </a:t>
            </a:r>
          </a:p>
          <a:p>
            <a:pPr>
              <a:lnSpc>
                <a:spcPct val="130000"/>
              </a:lnSpc>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or likely to impede detection)</a:t>
            </a:r>
          </a:p>
          <a:p>
            <a:pPr>
              <a:lnSpc>
                <a:spcPct val="13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根据法定令状进行特殊调查的信息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(special investigations under statutory warrant)</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id="{AC156209-7C8D-48A6-8FA5-943BFD3403A6}"/>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9700" y="1414145"/>
            <a:ext cx="11762740" cy="5186613"/>
          </a:xfrm>
          <a:prstGeom prst="rect">
            <a:avLst/>
          </a:prstGeom>
          <a:noFill/>
        </p:spPr>
        <p:txBody>
          <a:bodyPr wrap="square" rtlCol="0">
            <a:spAutoFit/>
          </a:bodyPr>
          <a:lstStyle/>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美国称为“国家安全秘密信息”或者“秘密信息”</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美国在成文法里没有对国家秘密概念作出统一规定</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而是散见于</a:t>
            </a:r>
            <a:r>
              <a:rPr lang="zh-CN" altLang="en-US" sz="28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原子能法</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国家家安全法</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信息自由法</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涉密案件程序法</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及</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总统行政命令</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，并冠以不同名称</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受限制数据</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(restricted data)</a:t>
            </a: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情报活动、来源或者方法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(intelligence activities</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sources or methods)</a:t>
            </a: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国家安全秘密信息</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(classified national security information)</a:t>
            </a: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秘密信息</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(classified information)</a:t>
            </a:r>
          </a:p>
        </p:txBody>
      </p:sp>
      <p:sp>
        <p:nvSpPr>
          <p:cNvPr id="2" name="矩形: 圆角 1"/>
          <p:cNvSpPr/>
          <p:nvPr/>
        </p:nvSpPr>
        <p:spPr>
          <a:xfrm>
            <a:off x="6225988" y="4249271"/>
            <a:ext cx="5676452" cy="22436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“敏感非定密信息”</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(sensitive but </a:t>
            </a:r>
          </a:p>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unclassified</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SBU)</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，又称</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“受控非定密信息”</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(controlled </a:t>
            </a:r>
          </a:p>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unclassified information</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CUI)</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标题 1">
            <a:extLst>
              <a:ext uri="{FF2B5EF4-FFF2-40B4-BE49-F238E27FC236}">
                <a16:creationId xmlns:a16="http://schemas.microsoft.com/office/drawing/2014/main" id="{CDA14251-D2B2-4BBB-B8E1-4AD13CB341D2}"/>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79614" y="1330325"/>
            <a:ext cx="6422314" cy="5036122"/>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稿</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国家秘密是指尚未公布或不准公布的保密事项。”</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第一次规定国家秘密定义</a:t>
            </a: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稿</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凡有关国家利益，尚未公开或不准公开的事项都属国家秘密。”</a:t>
            </a: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稿</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凡涉及国家安全和利益只限一定范围的人员知悉而又不准公开的事项是国家秘密。”</a:t>
            </a: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稿</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凡关系国家安全和重大利益，依照法定程序确定的，在一定时间内只限一定范围的人员知悉不准泄露的事项，是国家秘密。”</a:t>
            </a: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15</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稿</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凡关系国家安全和重大利益，依照法定程序确定的，在一定时间内只限一定范围的人员知悉的事项，是国家秘密。”</a:t>
            </a: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28</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稿：曾有人提议取消定义。</a:t>
            </a:r>
          </a:p>
        </p:txBody>
      </p:sp>
      <p:sp>
        <p:nvSpPr>
          <p:cNvPr id="9" name="内容占位符 2"/>
          <p:cNvSpPr>
            <a:spLocks noGrp="1"/>
          </p:cNvSpPr>
          <p:nvPr>
            <p:ph idx="1"/>
          </p:nvPr>
        </p:nvSpPr>
        <p:spPr>
          <a:xfrm>
            <a:off x="248919" y="1691005"/>
            <a:ext cx="11596077" cy="3553460"/>
          </a:xfrm>
        </p:spPr>
        <p:txBody>
          <a:bodyPr>
            <a:normAutofit/>
          </a:bodyPr>
          <a:lstStyle/>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国家秘密是</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关系国家安全和利益，</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依照法定程序确定，</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在一定时间内只限一定范围的人员</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知悉的事项。</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0" y="6471138"/>
            <a:ext cx="12191999" cy="369332"/>
          </a:xfrm>
          <a:prstGeom prst="rect">
            <a:avLst/>
          </a:prstGeom>
          <a:noFill/>
        </p:spPr>
        <p:txBody>
          <a:bodyPr wrap="square" rtlCol="0">
            <a:spAutoFit/>
          </a:bodyPr>
          <a:lstStyle/>
          <a:p>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应该说，保密法关于国家秘密概念的规定比较科学，特别是在</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1988</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年就将程序要素作为国家秘密概念一部分，值得赞赏</a:t>
            </a:r>
          </a:p>
        </p:txBody>
      </p:sp>
      <p:sp>
        <p:nvSpPr>
          <p:cNvPr id="10" name="标题 1">
            <a:extLst>
              <a:ext uri="{FF2B5EF4-FFF2-40B4-BE49-F238E27FC236}">
                <a16:creationId xmlns:a16="http://schemas.microsoft.com/office/drawing/2014/main" id="{D880FB30-9E3A-48EB-A77A-17CFE23284D5}"/>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7704"/>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西方</a:t>
            </a:r>
          </a:p>
        </p:txBody>
      </p:sp>
      <p:sp>
        <p:nvSpPr>
          <p:cNvPr id="3" name="内容占位符 2"/>
          <p:cNvSpPr>
            <a:spLocks noGrp="1"/>
          </p:cNvSpPr>
          <p:nvPr>
            <p:ph idx="1"/>
          </p:nvPr>
        </p:nvSpPr>
        <p:spPr>
          <a:xfrm>
            <a:off x="0" y="1587417"/>
            <a:ext cx="11996382" cy="3372631"/>
          </a:xfrm>
        </p:spPr>
        <p:txBody>
          <a:bodyPr>
            <a:normAutofit lnSpcReduction="10000"/>
          </a:bodyPr>
          <a:lstStyle/>
          <a:p>
            <a:pPr marL="0" indent="0">
              <a:lnSpc>
                <a:spcPct val="150000"/>
              </a:lnSpc>
              <a:spcBef>
                <a:spcPts val="0"/>
              </a:spcBef>
              <a:spcAft>
                <a:spcPts val="600"/>
              </a:spcAft>
              <a:buNone/>
            </a:pPr>
            <a:r>
              <a:rPr lang="zh-CN" altLang="en-US" sz="2800" b="1" i="0" u="none" strike="noStrike" baseline="0" dirty="0">
                <a:latin typeface="Times New Roman" panose="02020603050405020304" pitchFamily="18" charset="0"/>
                <a:ea typeface="微软雅黑" panose="020B0503020204020204" pitchFamily="34" charset="-122"/>
                <a:cs typeface="Times New Roman" panose="02020603050405020304" pitchFamily="18" charset="0"/>
              </a:rPr>
              <a:t>原 始 社 会：保密是人类</a:t>
            </a:r>
            <a:r>
              <a:rPr lang="zh-CN" altLang="en-US" sz="2800" b="1" i="0" u="none" strike="noStrike" baseline="0"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生存</a:t>
            </a:r>
            <a:r>
              <a:rPr lang="zh-CN" altLang="en-US" sz="2800" b="1" i="0" u="none" strike="noStrike" baseline="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800" b="1" i="0" u="none" strike="noStrike" baseline="0"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发展</a:t>
            </a:r>
            <a:r>
              <a:rPr lang="zh-CN" altLang="en-US" sz="2800" b="1" i="0" u="none" strike="noStrike" baseline="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800" b="1" i="0" u="none" strike="noStrike" baseline="0"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本能</a:t>
            </a:r>
            <a:endParaRPr lang="en-US" altLang="zh-CN" sz="2800" b="1" i="0" u="none" strike="noStrike" baseline="0"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spcAft>
                <a:spcPts val="60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3200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年 前：考古学家在苏美尔古城乌鲁克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Uruk</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的废墟中</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spcAft>
                <a:spcPts val="60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发现用来放置印鉴免遭破坏的</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空心泥球</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spcAft>
                <a:spcPts val="60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“保护重要信息</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以免被人偷看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的技术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spcAft>
                <a:spcPts val="60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早于人类文明的标志（如文字和数学）</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i="0" u="none" strike="noStrike" baseline="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8920" y="1691005"/>
            <a:ext cx="6643370" cy="3553460"/>
          </a:xfrm>
        </p:spPr>
        <p:txBody>
          <a:bodyPr>
            <a:normAutofit/>
          </a:bodyPr>
          <a:lstStyle/>
          <a:p>
            <a:pPr marL="0" indent="0" fontAlgn="auto">
              <a:lnSpc>
                <a:spcPct val="150000"/>
              </a:lnSpc>
              <a:spcBef>
                <a:spcPts val="0"/>
              </a:spcBef>
              <a:buNone/>
            </a:pPr>
            <a:r>
              <a:rPr lang="zh-CN" altLang="en-US" sz="2800" b="1" dirty="0">
                <a:latin typeface="微软雅黑" panose="020B0503020204020204" pitchFamily="34" charset="-122"/>
                <a:ea typeface="微软雅黑" panose="020B0503020204020204" pitchFamily="34" charset="-122"/>
              </a:rPr>
              <a:t>国家秘密是</a:t>
            </a:r>
            <a:endParaRPr lang="en-US" altLang="zh-CN" sz="2800" b="1" dirty="0">
              <a:latin typeface="微软雅黑" panose="020B0503020204020204" pitchFamily="34" charset="-122"/>
              <a:ea typeface="微软雅黑" panose="020B0503020204020204" pitchFamily="34" charset="-122"/>
            </a:endParaRPr>
          </a:p>
          <a:p>
            <a:pPr marL="0" indent="0" fontAlgn="auto">
              <a:lnSpc>
                <a:spcPct val="150000"/>
              </a:lnSpc>
              <a:spcBef>
                <a:spcPts val="0"/>
              </a:spcBef>
              <a:buNone/>
            </a:pPr>
            <a:r>
              <a:rPr lang="zh-CN" altLang="en-US" sz="2800" b="1" dirty="0">
                <a:latin typeface="微软雅黑" panose="020B0503020204020204" pitchFamily="34" charset="-122"/>
                <a:ea typeface="微软雅黑" panose="020B0503020204020204" pitchFamily="34" charset="-122"/>
              </a:rPr>
              <a:t>关系国家安全和利益，</a:t>
            </a:r>
            <a:endParaRPr lang="en-US" altLang="zh-CN" sz="2800" b="1" dirty="0">
              <a:latin typeface="微软雅黑" panose="020B0503020204020204" pitchFamily="34" charset="-122"/>
              <a:ea typeface="微软雅黑" panose="020B0503020204020204" pitchFamily="34" charset="-122"/>
            </a:endParaRPr>
          </a:p>
          <a:p>
            <a:pPr marL="0" indent="0" fontAlgn="auto">
              <a:lnSpc>
                <a:spcPct val="150000"/>
              </a:lnSpc>
              <a:spcBef>
                <a:spcPts val="0"/>
              </a:spcBef>
              <a:buNone/>
            </a:pPr>
            <a:r>
              <a:rPr lang="zh-CN" altLang="en-US" sz="2800" b="1" dirty="0">
                <a:latin typeface="微软雅黑" panose="020B0503020204020204" pitchFamily="34" charset="-122"/>
                <a:ea typeface="微软雅黑" panose="020B0503020204020204" pitchFamily="34" charset="-122"/>
              </a:rPr>
              <a:t>依照法定程序确定，</a:t>
            </a:r>
            <a:endParaRPr lang="en-US" altLang="zh-CN" sz="2800" b="1" dirty="0">
              <a:latin typeface="微软雅黑" panose="020B0503020204020204" pitchFamily="34" charset="-122"/>
              <a:ea typeface="微软雅黑" panose="020B0503020204020204" pitchFamily="34" charset="-122"/>
            </a:endParaRPr>
          </a:p>
          <a:p>
            <a:pPr marL="0" indent="0" fontAlgn="auto">
              <a:lnSpc>
                <a:spcPct val="150000"/>
              </a:lnSpc>
              <a:spcBef>
                <a:spcPts val="0"/>
              </a:spcBef>
              <a:buNone/>
            </a:pPr>
            <a:r>
              <a:rPr lang="zh-CN" altLang="en-US" sz="2800" b="1" dirty="0">
                <a:latin typeface="微软雅黑" panose="020B0503020204020204" pitchFamily="34" charset="-122"/>
                <a:ea typeface="微软雅黑" panose="020B0503020204020204" pitchFamily="34" charset="-122"/>
              </a:rPr>
              <a:t>在一定时间内只限一定范围的人员</a:t>
            </a:r>
            <a:endParaRPr lang="en-US" altLang="zh-CN" sz="2800" b="1" dirty="0">
              <a:latin typeface="微软雅黑" panose="020B0503020204020204" pitchFamily="34" charset="-122"/>
              <a:ea typeface="微软雅黑" panose="020B0503020204020204" pitchFamily="34" charset="-122"/>
            </a:endParaRPr>
          </a:p>
          <a:p>
            <a:pPr marL="0" indent="0" fontAlgn="auto">
              <a:lnSpc>
                <a:spcPct val="150000"/>
              </a:lnSpc>
              <a:spcBef>
                <a:spcPts val="0"/>
              </a:spcBef>
              <a:buNone/>
            </a:pPr>
            <a:r>
              <a:rPr lang="zh-CN" altLang="en-US" sz="2800" b="1" dirty="0">
                <a:latin typeface="微软雅黑" panose="020B0503020204020204" pitchFamily="34" charset="-122"/>
                <a:ea typeface="微软雅黑" panose="020B0503020204020204" pitchFamily="34" charset="-122"/>
              </a:rPr>
              <a:t>知悉的事项。</a:t>
            </a:r>
            <a:endParaRPr lang="en-US" altLang="zh-CN" dirty="0">
              <a:latin typeface="微软雅黑" panose="020B0503020204020204" pitchFamily="34" charset="-122"/>
              <a:ea typeface="微软雅黑" panose="020B0503020204020204" pitchFamily="34" charset="-122"/>
            </a:endParaRPr>
          </a:p>
        </p:txBody>
      </p:sp>
      <p:sp>
        <p:nvSpPr>
          <p:cNvPr id="4" name="内容占位符 2"/>
          <p:cNvSpPr>
            <a:spLocks noGrp="1"/>
          </p:cNvSpPr>
          <p:nvPr/>
        </p:nvSpPr>
        <p:spPr>
          <a:xfrm>
            <a:off x="6298294" y="2349133"/>
            <a:ext cx="5736772" cy="2593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Bef>
                <a:spcPts val="0"/>
              </a:spcBef>
              <a:buNone/>
            </a:pPr>
            <a:r>
              <a:rPr lang="zh-CN" altLang="en-US" sz="2800" b="1" dirty="0">
                <a:latin typeface="微软雅黑" panose="020B0503020204020204" pitchFamily="34" charset="-122"/>
                <a:ea typeface="微软雅黑" panose="020B0503020204020204" pitchFamily="34" charset="-122"/>
              </a:rPr>
              <a:t>什么是</a:t>
            </a:r>
            <a:r>
              <a:rPr lang="en-US" sz="2800" b="1"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国家安全和利益</a:t>
            </a:r>
            <a:r>
              <a:rPr lang="en-US" b="1" dirty="0">
                <a:latin typeface="微软雅黑" panose="020B0503020204020204" pitchFamily="34" charset="-122"/>
                <a:ea typeface="微软雅黑" panose="020B0503020204020204" pitchFamily="34" charset="-122"/>
                <a:sym typeface="+mn-ea"/>
              </a:rPr>
              <a:t>”</a:t>
            </a:r>
            <a:r>
              <a:rPr lang="en-US" altLang="zh-CN" sz="2800" b="1" dirty="0">
                <a:latin typeface="微软雅黑" panose="020B0503020204020204" pitchFamily="34" charset="-122"/>
                <a:ea typeface="微软雅黑" panose="020B0503020204020204" pitchFamily="34" charset="-122"/>
              </a:rPr>
              <a:t>?</a:t>
            </a:r>
          </a:p>
          <a:p>
            <a:pPr marL="0" indent="0" fontAlgn="auto">
              <a:lnSpc>
                <a:spcPct val="150000"/>
              </a:lnSpc>
              <a:spcBef>
                <a:spcPts val="0"/>
              </a:spcBef>
              <a:buNone/>
            </a:pPr>
            <a:r>
              <a:rPr lang="zh-CN" altLang="en-US" b="1" dirty="0">
                <a:latin typeface="微软雅黑" panose="020B0503020204020204" pitchFamily="34" charset="-122"/>
                <a:ea typeface="微软雅黑" panose="020B0503020204020204" pitchFamily="34" charset="-122"/>
                <a:sym typeface="+mn-ea"/>
              </a:rPr>
              <a:t>什么是</a:t>
            </a:r>
            <a:r>
              <a:rPr lang="en-US" b="1" dirty="0">
                <a:latin typeface="微软雅黑" panose="020B0503020204020204" pitchFamily="34" charset="-122"/>
                <a:ea typeface="微软雅黑" panose="020B0503020204020204" pitchFamily="34" charset="-122"/>
                <a:sym typeface="+mn-ea"/>
              </a:rPr>
              <a:t>“</a:t>
            </a:r>
            <a:r>
              <a:rPr lang="zh-CN" altLang="en-US" sz="2800" b="1" dirty="0">
                <a:solidFill>
                  <a:srgbClr val="FF0000"/>
                </a:solidFill>
                <a:latin typeface="微软雅黑" panose="020B0503020204020204" pitchFamily="34" charset="-122"/>
                <a:ea typeface="微软雅黑" panose="020B0503020204020204" pitchFamily="34" charset="-122"/>
              </a:rPr>
              <a:t>法定程序</a:t>
            </a:r>
            <a:r>
              <a:rPr lang="en-US" b="1" dirty="0">
                <a:latin typeface="微软雅黑" panose="020B0503020204020204" pitchFamily="34" charset="-122"/>
                <a:ea typeface="微软雅黑" panose="020B0503020204020204" pitchFamily="34" charset="-122"/>
                <a:sym typeface="+mn-ea"/>
              </a:rPr>
              <a:t>”</a:t>
            </a:r>
            <a:r>
              <a:rPr lang="en-US" altLang="zh-CN" sz="2800" b="1" dirty="0">
                <a:latin typeface="微软雅黑" panose="020B0503020204020204" pitchFamily="34" charset="-122"/>
                <a:ea typeface="微软雅黑" panose="020B0503020204020204" pitchFamily="34" charset="-122"/>
              </a:rPr>
              <a:t>?</a:t>
            </a:r>
          </a:p>
          <a:p>
            <a:pPr marL="0" indent="0" fontAlgn="auto">
              <a:lnSpc>
                <a:spcPct val="150000"/>
              </a:lnSpc>
              <a:spcBef>
                <a:spcPts val="0"/>
              </a:spcBef>
              <a:buNone/>
            </a:pPr>
            <a:r>
              <a:rPr lang="zh-CN" altLang="en-US" b="1" dirty="0">
                <a:latin typeface="微软雅黑" panose="020B0503020204020204" pitchFamily="34" charset="-122"/>
                <a:ea typeface="微软雅黑" panose="020B0503020204020204" pitchFamily="34" charset="-122"/>
                <a:sym typeface="+mn-ea"/>
              </a:rPr>
              <a:t>什么是</a:t>
            </a:r>
            <a:r>
              <a:rPr lang="en-US" b="1" dirty="0">
                <a:latin typeface="微软雅黑" panose="020B0503020204020204" pitchFamily="34" charset="-122"/>
                <a:ea typeface="微软雅黑" panose="020B0503020204020204" pitchFamily="34" charset="-122"/>
                <a:sym typeface="+mn-ea"/>
              </a:rPr>
              <a:t>“</a:t>
            </a:r>
            <a:r>
              <a:rPr lang="zh-CN" altLang="en-US" sz="2800" b="1" dirty="0">
                <a:solidFill>
                  <a:srgbClr val="FF0000"/>
                </a:solidFill>
                <a:latin typeface="微软雅黑" panose="020B0503020204020204" pitchFamily="34" charset="-122"/>
                <a:ea typeface="微软雅黑" panose="020B0503020204020204" pitchFamily="34" charset="-122"/>
              </a:rPr>
              <a:t>一定时间</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一定范围</a:t>
            </a:r>
            <a:r>
              <a:rPr lang="en-US" b="1" dirty="0">
                <a:latin typeface="微软雅黑" panose="020B0503020204020204" pitchFamily="34" charset="-122"/>
                <a:ea typeface="微软雅黑" panose="020B0503020204020204" pitchFamily="34" charset="-122"/>
                <a:sym typeface="+mn-ea"/>
              </a:rPr>
              <a:t>”</a:t>
            </a:r>
            <a:r>
              <a:rPr lang="zh-CN" altLang="en-US" b="1" dirty="0">
                <a:latin typeface="微软雅黑" panose="020B0503020204020204" pitchFamily="34" charset="-122"/>
                <a:ea typeface="微软雅黑" panose="020B0503020204020204" pitchFamily="34" charset="-122"/>
                <a:sym typeface="+mn-ea"/>
              </a:rPr>
              <a:t>？</a:t>
            </a:r>
          </a:p>
        </p:txBody>
      </p:sp>
      <p:sp>
        <p:nvSpPr>
          <p:cNvPr id="5" name="文本框 4"/>
          <p:cNvSpPr txBox="1"/>
          <p:nvPr/>
        </p:nvSpPr>
        <p:spPr>
          <a:xfrm>
            <a:off x="989330" y="5126990"/>
            <a:ext cx="5190490" cy="368300"/>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《中华人民共和国保守国家秘密法》第二条</a:t>
            </a:r>
          </a:p>
        </p:txBody>
      </p:sp>
      <p:sp>
        <p:nvSpPr>
          <p:cNvPr id="9" name="标题 1">
            <a:extLst>
              <a:ext uri="{FF2B5EF4-FFF2-40B4-BE49-F238E27FC236}">
                <a16:creationId xmlns:a16="http://schemas.microsoft.com/office/drawing/2014/main" id="{A3BE7B21-0459-4E76-885A-FFFD9A16E6B2}"/>
              </a:ext>
            </a:extLst>
          </p:cNvPr>
          <p:cNvSpPr>
            <a:spLocks noGrp="1"/>
          </p:cNvSpPr>
          <p:nvPr>
            <p:ph type="title"/>
          </p:nvPr>
        </p:nvSpPr>
        <p:spPr>
          <a:xfrm>
            <a:off x="838200" y="88316"/>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国家秘密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8920" y="1691005"/>
            <a:ext cx="6643370" cy="3553460"/>
          </a:xfrm>
        </p:spPr>
        <p:txBody>
          <a:bodyPr>
            <a:normAutofit/>
          </a:bodyPr>
          <a:lstStyle/>
          <a:p>
            <a:pPr marL="0" indent="0" fontAlgn="auto">
              <a:lnSpc>
                <a:spcPct val="150000"/>
              </a:lnSpc>
              <a:spcBef>
                <a:spcPts val="0"/>
              </a:spcBef>
              <a:buNone/>
            </a:pPr>
            <a:r>
              <a:rPr lang="zh-CN" altLang="en-US" sz="2800" b="1" dirty="0">
                <a:latin typeface="微软雅黑" panose="020B0503020204020204" pitchFamily="34" charset="-122"/>
                <a:ea typeface="微软雅黑" panose="020B0503020204020204" pitchFamily="34" charset="-122"/>
              </a:rPr>
              <a:t>国家秘密是</a:t>
            </a:r>
            <a:endParaRPr lang="en-US" altLang="zh-CN" sz="2800" b="1" dirty="0">
              <a:latin typeface="微软雅黑" panose="020B0503020204020204" pitchFamily="34" charset="-122"/>
              <a:ea typeface="微软雅黑" panose="020B0503020204020204" pitchFamily="34" charset="-122"/>
            </a:endParaRPr>
          </a:p>
          <a:p>
            <a:pPr marL="0" indent="0" fontAlgn="auto">
              <a:lnSpc>
                <a:spcPct val="150000"/>
              </a:lnSpc>
              <a:spcBef>
                <a:spcPts val="0"/>
              </a:spcBef>
              <a:buNone/>
            </a:pPr>
            <a:r>
              <a:rPr lang="zh-CN" altLang="en-US" sz="2800" b="1" dirty="0">
                <a:latin typeface="微软雅黑" panose="020B0503020204020204" pitchFamily="34" charset="-122"/>
                <a:ea typeface="微软雅黑" panose="020B0503020204020204" pitchFamily="34" charset="-122"/>
              </a:rPr>
              <a:t>关系国家安全和利益，</a:t>
            </a:r>
            <a:endParaRPr lang="en-US" altLang="zh-CN" sz="2800" b="1" dirty="0">
              <a:latin typeface="微软雅黑" panose="020B0503020204020204" pitchFamily="34" charset="-122"/>
              <a:ea typeface="微软雅黑" panose="020B0503020204020204" pitchFamily="34" charset="-122"/>
            </a:endParaRPr>
          </a:p>
          <a:p>
            <a:pPr marL="0" indent="0" fontAlgn="auto">
              <a:lnSpc>
                <a:spcPct val="150000"/>
              </a:lnSpc>
              <a:spcBef>
                <a:spcPts val="0"/>
              </a:spcBef>
              <a:buNone/>
            </a:pPr>
            <a:r>
              <a:rPr lang="zh-CN" altLang="en-US" sz="2800" b="1" dirty="0">
                <a:latin typeface="微软雅黑" panose="020B0503020204020204" pitchFamily="34" charset="-122"/>
                <a:ea typeface="微软雅黑" panose="020B0503020204020204" pitchFamily="34" charset="-122"/>
              </a:rPr>
              <a:t>依照法定程序确定，</a:t>
            </a:r>
            <a:endParaRPr lang="en-US" altLang="zh-CN" sz="2800" b="1" dirty="0">
              <a:latin typeface="微软雅黑" panose="020B0503020204020204" pitchFamily="34" charset="-122"/>
              <a:ea typeface="微软雅黑" panose="020B0503020204020204" pitchFamily="34" charset="-122"/>
            </a:endParaRPr>
          </a:p>
          <a:p>
            <a:pPr marL="0" indent="0" fontAlgn="auto">
              <a:lnSpc>
                <a:spcPct val="150000"/>
              </a:lnSpc>
              <a:spcBef>
                <a:spcPts val="0"/>
              </a:spcBef>
              <a:buNone/>
            </a:pPr>
            <a:r>
              <a:rPr lang="zh-CN" altLang="en-US" sz="2800" b="1" dirty="0">
                <a:latin typeface="微软雅黑" panose="020B0503020204020204" pitchFamily="34" charset="-122"/>
                <a:ea typeface="微软雅黑" panose="020B0503020204020204" pitchFamily="34" charset="-122"/>
              </a:rPr>
              <a:t>在一定时间内只限一定范围的人员</a:t>
            </a:r>
            <a:endParaRPr lang="en-US" altLang="zh-CN" sz="2800" b="1" dirty="0">
              <a:latin typeface="微软雅黑" panose="020B0503020204020204" pitchFamily="34" charset="-122"/>
              <a:ea typeface="微软雅黑" panose="020B0503020204020204" pitchFamily="34" charset="-122"/>
            </a:endParaRPr>
          </a:p>
          <a:p>
            <a:pPr marL="0" indent="0" fontAlgn="auto">
              <a:lnSpc>
                <a:spcPct val="150000"/>
              </a:lnSpc>
              <a:spcBef>
                <a:spcPts val="0"/>
              </a:spcBef>
              <a:buNone/>
            </a:pPr>
            <a:r>
              <a:rPr lang="zh-CN" altLang="en-US" sz="2800" b="1" dirty="0">
                <a:latin typeface="微软雅黑" panose="020B0503020204020204" pitchFamily="34" charset="-122"/>
                <a:ea typeface="微软雅黑" panose="020B0503020204020204" pitchFamily="34" charset="-122"/>
              </a:rPr>
              <a:t>知悉的事项。</a:t>
            </a:r>
            <a:endParaRPr lang="en-US" altLang="zh-CN" dirty="0">
              <a:latin typeface="微软雅黑" panose="020B0503020204020204" pitchFamily="34" charset="-122"/>
              <a:ea typeface="微软雅黑" panose="020B0503020204020204" pitchFamily="34" charset="-122"/>
            </a:endParaRPr>
          </a:p>
        </p:txBody>
      </p:sp>
      <p:sp>
        <p:nvSpPr>
          <p:cNvPr id="4" name="内容占位符 2"/>
          <p:cNvSpPr>
            <a:spLocks noGrp="1"/>
          </p:cNvSpPr>
          <p:nvPr/>
        </p:nvSpPr>
        <p:spPr>
          <a:xfrm>
            <a:off x="6298294" y="2349133"/>
            <a:ext cx="5736772" cy="2593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Bef>
                <a:spcPts val="0"/>
              </a:spcBef>
              <a:buNone/>
            </a:pPr>
            <a:r>
              <a:rPr lang="zh-CN" altLang="en-US" sz="2800" b="1" dirty="0">
                <a:latin typeface="微软雅黑" panose="020B0503020204020204" pitchFamily="34" charset="-122"/>
                <a:ea typeface="微软雅黑" panose="020B0503020204020204" pitchFamily="34" charset="-122"/>
              </a:rPr>
              <a:t>什么是</a:t>
            </a:r>
            <a:r>
              <a:rPr lang="en-US" sz="2800" b="1" dirty="0">
                <a:latin typeface="微软雅黑" panose="020B0503020204020204" pitchFamily="34" charset="-122"/>
                <a:ea typeface="微软雅黑" panose="020B0503020204020204" pitchFamily="34" charset="-122"/>
              </a:rPr>
              <a:t>“</a:t>
            </a:r>
            <a:r>
              <a:rPr lang="zh-CN" altLang="en-US" sz="2800" b="1" u="sng" dirty="0">
                <a:solidFill>
                  <a:srgbClr val="FF0000"/>
                </a:solidFill>
                <a:latin typeface="微软雅黑" panose="020B0503020204020204" pitchFamily="34" charset="-122"/>
                <a:ea typeface="微软雅黑" panose="020B0503020204020204" pitchFamily="34" charset="-122"/>
              </a:rPr>
              <a:t>国家安全和利益</a:t>
            </a:r>
            <a:r>
              <a:rPr lang="en-US" b="1" dirty="0">
                <a:latin typeface="微软雅黑" panose="020B0503020204020204" pitchFamily="34" charset="-122"/>
                <a:ea typeface="微软雅黑" panose="020B0503020204020204" pitchFamily="34" charset="-122"/>
                <a:sym typeface="+mn-ea"/>
              </a:rPr>
              <a:t>”</a:t>
            </a:r>
            <a:r>
              <a:rPr lang="en-US" altLang="zh-CN" sz="2800" b="1" dirty="0">
                <a:latin typeface="微软雅黑" panose="020B0503020204020204" pitchFamily="34" charset="-122"/>
                <a:ea typeface="微软雅黑" panose="020B0503020204020204" pitchFamily="34" charset="-122"/>
              </a:rPr>
              <a:t>?</a:t>
            </a:r>
          </a:p>
          <a:p>
            <a:pPr marL="0" indent="0" fontAlgn="auto">
              <a:lnSpc>
                <a:spcPct val="150000"/>
              </a:lnSpc>
              <a:spcBef>
                <a:spcPts val="0"/>
              </a:spcBef>
              <a:buNone/>
            </a:pPr>
            <a:r>
              <a:rPr lang="zh-CN" altLang="en-US" b="1" dirty="0">
                <a:latin typeface="微软雅黑" panose="020B0503020204020204" pitchFamily="34" charset="-122"/>
                <a:ea typeface="微软雅黑" panose="020B0503020204020204" pitchFamily="34" charset="-122"/>
                <a:sym typeface="+mn-ea"/>
              </a:rPr>
              <a:t>什么是</a:t>
            </a:r>
            <a:r>
              <a:rPr lang="en-US" b="1" dirty="0">
                <a:latin typeface="微软雅黑" panose="020B0503020204020204" pitchFamily="34" charset="-122"/>
                <a:ea typeface="微软雅黑" panose="020B0503020204020204" pitchFamily="34" charset="-122"/>
                <a:sym typeface="+mn-ea"/>
              </a:rPr>
              <a:t>“</a:t>
            </a:r>
            <a:r>
              <a:rPr lang="zh-CN" altLang="en-US" sz="2800" b="1" dirty="0">
                <a:solidFill>
                  <a:srgbClr val="FF0000"/>
                </a:solidFill>
                <a:latin typeface="微软雅黑" panose="020B0503020204020204" pitchFamily="34" charset="-122"/>
                <a:ea typeface="微软雅黑" panose="020B0503020204020204" pitchFamily="34" charset="-122"/>
              </a:rPr>
              <a:t>法定程序</a:t>
            </a:r>
            <a:r>
              <a:rPr lang="en-US" b="1" dirty="0">
                <a:latin typeface="微软雅黑" panose="020B0503020204020204" pitchFamily="34" charset="-122"/>
                <a:ea typeface="微软雅黑" panose="020B0503020204020204" pitchFamily="34" charset="-122"/>
                <a:sym typeface="+mn-ea"/>
              </a:rPr>
              <a:t>”</a:t>
            </a:r>
            <a:r>
              <a:rPr lang="en-US" altLang="zh-CN" sz="2800" b="1" dirty="0">
                <a:latin typeface="微软雅黑" panose="020B0503020204020204" pitchFamily="34" charset="-122"/>
                <a:ea typeface="微软雅黑" panose="020B0503020204020204" pitchFamily="34" charset="-122"/>
              </a:rPr>
              <a:t>?</a:t>
            </a:r>
          </a:p>
          <a:p>
            <a:pPr marL="0" indent="0" fontAlgn="auto">
              <a:lnSpc>
                <a:spcPct val="150000"/>
              </a:lnSpc>
              <a:spcBef>
                <a:spcPts val="0"/>
              </a:spcBef>
              <a:buNone/>
            </a:pPr>
            <a:r>
              <a:rPr lang="zh-CN" altLang="en-US" b="1" dirty="0">
                <a:latin typeface="微软雅黑" panose="020B0503020204020204" pitchFamily="34" charset="-122"/>
                <a:ea typeface="微软雅黑" panose="020B0503020204020204" pitchFamily="34" charset="-122"/>
                <a:sym typeface="+mn-ea"/>
              </a:rPr>
              <a:t>什么是</a:t>
            </a:r>
            <a:r>
              <a:rPr lang="en-US" b="1" dirty="0">
                <a:latin typeface="微软雅黑" panose="020B0503020204020204" pitchFamily="34" charset="-122"/>
                <a:ea typeface="微软雅黑" panose="020B0503020204020204" pitchFamily="34" charset="-122"/>
                <a:sym typeface="+mn-ea"/>
              </a:rPr>
              <a:t>“</a:t>
            </a:r>
            <a:r>
              <a:rPr lang="zh-CN" altLang="en-US" sz="2800" b="1" dirty="0">
                <a:solidFill>
                  <a:srgbClr val="FF0000"/>
                </a:solidFill>
                <a:latin typeface="微软雅黑" panose="020B0503020204020204" pitchFamily="34" charset="-122"/>
                <a:ea typeface="微软雅黑" panose="020B0503020204020204" pitchFamily="34" charset="-122"/>
              </a:rPr>
              <a:t>一定时间</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一定范围</a:t>
            </a:r>
            <a:r>
              <a:rPr lang="en-US" b="1" dirty="0">
                <a:latin typeface="微软雅黑" panose="020B0503020204020204" pitchFamily="34" charset="-122"/>
                <a:ea typeface="微软雅黑" panose="020B0503020204020204" pitchFamily="34" charset="-122"/>
                <a:sym typeface="+mn-ea"/>
              </a:rPr>
              <a:t>”</a:t>
            </a:r>
            <a:r>
              <a:rPr lang="zh-CN" altLang="en-US" b="1" dirty="0">
                <a:latin typeface="微软雅黑" panose="020B0503020204020204" pitchFamily="34" charset="-122"/>
                <a:ea typeface="微软雅黑" panose="020B0503020204020204" pitchFamily="34" charset="-122"/>
                <a:sym typeface="+mn-ea"/>
              </a:rPr>
              <a:t>？</a:t>
            </a:r>
          </a:p>
        </p:txBody>
      </p:sp>
      <p:sp>
        <p:nvSpPr>
          <p:cNvPr id="5" name="文本框 4"/>
          <p:cNvSpPr txBox="1"/>
          <p:nvPr/>
        </p:nvSpPr>
        <p:spPr>
          <a:xfrm>
            <a:off x="989330" y="5126990"/>
            <a:ext cx="5190490" cy="368300"/>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《中华人民共和国保守国家秘密法》第二条</a:t>
            </a:r>
          </a:p>
        </p:txBody>
      </p:sp>
      <p:sp>
        <p:nvSpPr>
          <p:cNvPr id="9" name="标题 1">
            <a:extLst>
              <a:ext uri="{FF2B5EF4-FFF2-40B4-BE49-F238E27FC236}">
                <a16:creationId xmlns:a16="http://schemas.microsoft.com/office/drawing/2014/main" id="{E18F853A-4F6A-4228-B5CD-0A714976ACF1}"/>
              </a:ext>
            </a:extLst>
          </p:cNvPr>
          <p:cNvSpPr>
            <a:spLocks noGrp="1"/>
          </p:cNvSpPr>
          <p:nvPr>
            <p:ph type="title"/>
          </p:nvPr>
        </p:nvSpPr>
        <p:spPr>
          <a:xfrm>
            <a:off x="838200" y="88316"/>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41057" y="1375694"/>
            <a:ext cx="11909885" cy="5408733"/>
          </a:xfrm>
        </p:spPr>
        <p:txBody>
          <a:bodyPr>
            <a:noAutofit/>
          </a:bodyPr>
          <a:lstStyle/>
          <a:p>
            <a:pPr indent="0" algn="just">
              <a:lnSpc>
                <a:spcPct val="150000"/>
              </a:lnSpc>
              <a:spcBef>
                <a:spcPts val="0"/>
              </a:spcBef>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国家安全</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安全</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Security</a:t>
            </a:r>
          </a:p>
          <a:p>
            <a:pPr marL="0" indent="0" fontAlgn="auto">
              <a:lnSpc>
                <a:spcPct val="150000"/>
              </a:lnSpc>
              <a:spcBef>
                <a:spcPts val="0"/>
              </a:spcBef>
              <a:buNone/>
            </a:pP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国家安全</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National Security</a:t>
            </a:r>
          </a:p>
        </p:txBody>
      </p:sp>
      <p:sp>
        <p:nvSpPr>
          <p:cNvPr id="8" name="标题 1">
            <a:extLst>
              <a:ext uri="{FF2B5EF4-FFF2-40B4-BE49-F238E27FC236}">
                <a16:creationId xmlns:a16="http://schemas.microsoft.com/office/drawing/2014/main" id="{6220BE8A-1B07-4629-8E1F-F3E17FAF12DF}"/>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0" y="1375695"/>
            <a:ext cx="12191999" cy="3793206"/>
          </a:xfrm>
        </p:spPr>
        <p:txBody>
          <a:bodyPr>
            <a:noAutofit/>
          </a:bodyPr>
          <a:lstStyle/>
          <a:p>
            <a:pPr indent="0" algn="just">
              <a:lnSpc>
                <a:spcPct val="150000"/>
              </a:lnSpc>
              <a:spcBef>
                <a:spcPts val="0"/>
              </a:spcBef>
              <a:buNone/>
            </a:pP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安全</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Security</a:t>
            </a:r>
          </a:p>
          <a:p>
            <a:pPr>
              <a:lnSpc>
                <a:spcPct val="150000"/>
              </a:lnSpc>
              <a:spcBef>
                <a:spcPts val="0"/>
              </a:spcBef>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在</a:t>
            </a:r>
            <a:r>
              <a:rPr lang="zh-CN" altLang="zh-CN" b="1" u="sng" dirty="0">
                <a:latin typeface="Times New Roman" panose="02020603050405020304" pitchFamily="18" charset="0"/>
                <a:ea typeface="微软雅黑" panose="020B0503020204020204" pitchFamily="34" charset="-122"/>
                <a:cs typeface="Times New Roman" panose="02020603050405020304" pitchFamily="18" charset="0"/>
              </a:rPr>
              <a:t>汉语</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中</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安全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一般意义上指这种状态</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没有危险</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不受威胁</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不出事故</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0"/>
              </a:spcBef>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在</a:t>
            </a:r>
            <a:r>
              <a:rPr lang="zh-CN" altLang="zh-CN" b="1" u="sng" dirty="0">
                <a:latin typeface="Times New Roman" panose="02020603050405020304" pitchFamily="18" charset="0"/>
                <a:ea typeface="微软雅黑" panose="020B0503020204020204" pitchFamily="34" charset="-122"/>
                <a:cs typeface="Times New Roman" panose="02020603050405020304" pitchFamily="18" charset="0"/>
              </a:rPr>
              <a:t>英语</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中</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安全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(security)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的含义较为广泛</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一方面包括安全的状态或特征</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即主观上免于恐惧、疑虑</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客观上免于危险</a:t>
            </a:r>
            <a:endParaRPr lang="zh-CN"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另一方面还有维护安全的含义</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包括安全的措施和安全的机构等</a:t>
            </a:r>
            <a:endParaRPr lang="zh-CN"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标题 1">
            <a:extLst>
              <a:ext uri="{FF2B5EF4-FFF2-40B4-BE49-F238E27FC236}">
                <a16:creationId xmlns:a16="http://schemas.microsoft.com/office/drawing/2014/main" id="{FEA7A2C9-8D54-493F-96DF-4EB5299AAAE8}"/>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0" y="1375694"/>
            <a:ext cx="12191999" cy="5408733"/>
          </a:xfrm>
        </p:spPr>
        <p:txBody>
          <a:bodyPr>
            <a:noAutofit/>
          </a:bodyPr>
          <a:lstStyle/>
          <a:p>
            <a:pPr indent="0" algn="just">
              <a:lnSpc>
                <a:spcPct val="150000"/>
              </a:lnSpc>
              <a:spcBef>
                <a:spcPts val="0"/>
              </a:spcBef>
              <a:buNone/>
            </a:pP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安全</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Security</a:t>
            </a:r>
          </a:p>
          <a:p>
            <a:pPr>
              <a:lnSpc>
                <a:spcPct val="150000"/>
              </a:lnSpc>
              <a:spcBef>
                <a:spcPts val="0"/>
              </a:spcBef>
            </a:pPr>
            <a:r>
              <a:rPr lang="zh-CN" altLang="zh-CN" b="1" u="sng" dirty="0">
                <a:latin typeface="Times New Roman" panose="02020603050405020304" pitchFamily="18" charset="0"/>
                <a:ea typeface="微软雅黑" panose="020B0503020204020204" pitchFamily="34" charset="-122"/>
                <a:cs typeface="Times New Roman" panose="02020603050405020304" pitchFamily="18" charset="0"/>
              </a:rPr>
              <a:t>学界</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一般认为安全兼具</a:t>
            </a:r>
            <a:r>
              <a:rPr lang="zh-CN" altLang="zh-CN" b="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主客观</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属性</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安全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在</a:t>
            </a:r>
            <a:r>
              <a:rPr lang="zh-CN" altLang="zh-CN" b="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客观</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意义上</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表明对所获得的价值不存在威胁</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在</a:t>
            </a:r>
            <a:r>
              <a:rPr lang="zh-CN" altLang="zh-CN" b="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主观</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意义上</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表明不存在这样的价值会受到攻击的恐惧。</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50000"/>
              </a:lnSpc>
              <a:spcBef>
                <a:spcPts val="0"/>
              </a:spcBef>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美国政治学家阿诺德</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沃尔弗斯</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Amold</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Wolfers</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《纷争与协作</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国际政治论集》</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安全首先是一种</a:t>
            </a:r>
            <a:r>
              <a:rPr lang="zh-CN" altLang="zh-CN" b="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主观感觉</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是人类对自己生命和生命条件的无忧和放心</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是对自己前途和未来的一种自信</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安全又是</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一</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种</a:t>
            </a:r>
            <a:r>
              <a:rPr lang="zh-CN" altLang="zh-CN" b="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客观存在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是具有对抗一切现实或潜在威胁的实实在在的保障。</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夏保成</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国家安全论</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》1999</a:t>
            </a:r>
          </a:p>
        </p:txBody>
      </p:sp>
      <p:sp>
        <p:nvSpPr>
          <p:cNvPr id="8" name="标题 1">
            <a:extLst>
              <a:ext uri="{FF2B5EF4-FFF2-40B4-BE49-F238E27FC236}">
                <a16:creationId xmlns:a16="http://schemas.microsoft.com/office/drawing/2014/main" id="{16086AAF-B1BB-48B8-9FB6-9E7AE80559A1}"/>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0" y="1375694"/>
            <a:ext cx="12280899" cy="5408733"/>
          </a:xfrm>
        </p:spPr>
        <p:txBody>
          <a:bodyPr>
            <a:noAutofit/>
          </a:bodyPr>
          <a:lstStyle/>
          <a:p>
            <a:pPr indent="0" algn="just">
              <a:lnSpc>
                <a:spcPct val="150000"/>
              </a:lnSpc>
              <a:spcBef>
                <a:spcPts val="0"/>
              </a:spcBef>
              <a:buNone/>
            </a:pP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国家安全 </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National Security</a:t>
            </a:r>
          </a:p>
          <a:p>
            <a:pPr marL="0" indent="0">
              <a:lnSpc>
                <a:spcPct val="150000"/>
              </a:lnSpc>
              <a:spcBef>
                <a:spcPts val="0"/>
              </a:spcBef>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国家安全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是一个古老而又年轻的概念</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从</a:t>
            </a:r>
            <a:r>
              <a:rPr lang="zh-CN" altLang="zh-CN" b="1" u="sng" dirty="0">
                <a:latin typeface="Times New Roman" panose="02020603050405020304" pitchFamily="18" charset="0"/>
                <a:ea typeface="微软雅黑" panose="020B0503020204020204" pitchFamily="34" charset="-122"/>
                <a:cs typeface="Times New Roman" panose="02020603050405020304" pitchFamily="18" charset="0"/>
              </a:rPr>
              <a:t>实践层面</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当人们还没有意识到国家安全的法律概念前</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国家已经开始本能地使用各种方式维护其安全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并发展出一系列保护国家安全的方法和措施</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从</a:t>
            </a:r>
            <a:r>
              <a:rPr lang="zh-CN" altLang="zh-CN" b="1" u="sng" dirty="0">
                <a:latin typeface="Times New Roman" panose="02020603050405020304" pitchFamily="18" charset="0"/>
                <a:ea typeface="微软雅黑" panose="020B0503020204020204" pitchFamily="34" charset="-122"/>
                <a:cs typeface="Times New Roman" panose="02020603050405020304" pitchFamily="18" charset="0"/>
              </a:rPr>
              <a:t>学术层面</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对国家安全理论的研究则是从</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20</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世纪以后呈现蓬勃发展的态势</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研究著作</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汗</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牛充栋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标题 1">
            <a:extLst>
              <a:ext uri="{FF2B5EF4-FFF2-40B4-BE49-F238E27FC236}">
                <a16:creationId xmlns:a16="http://schemas.microsoft.com/office/drawing/2014/main" id="{25720D78-6819-4AD0-8D9A-E75CBEA59612}"/>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0" y="1375695"/>
            <a:ext cx="12191999" cy="4720306"/>
          </a:xfrm>
        </p:spPr>
        <p:txBody>
          <a:bodyPr>
            <a:noAutofit/>
          </a:bodyPr>
          <a:lstStyle/>
          <a:p>
            <a:pPr indent="0" algn="just">
              <a:lnSpc>
                <a:spcPct val="150000"/>
              </a:lnSpc>
              <a:spcBef>
                <a:spcPts val="0"/>
              </a:spcBef>
              <a:buNone/>
            </a:pP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国家安全 </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National Security</a:t>
            </a:r>
          </a:p>
          <a:p>
            <a:pPr>
              <a:lnSpc>
                <a:spcPct val="130000"/>
              </a:lnSpc>
              <a:spcBef>
                <a:spcPts val="0"/>
              </a:spcBef>
              <a:buFont typeface="Wingdings" panose="05000000000000000000" pitchFamily="2" charset="2"/>
              <a:buChar char="Ø"/>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有学者将国家安全定义为国家在主权、领土、政治、军事、外交、外事、经济、资源、文化、种族、国民、首脑等各个方面的存在、权利和利益不受威胁和侵害</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spcBef>
                <a:spcPts val="0"/>
              </a:spcBef>
              <a:buFont typeface="Wingdings" panose="05000000000000000000" pitchFamily="2" charset="2"/>
              <a:buChar char="Ø"/>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也有学者认为</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国家安全即国家不存在危险或不存在对国家的威胁</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国家安全可能受到现实的威胁</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也可能受到潜在的威胁</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现实的威胁是指近在眼前的客观存在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潜在的威胁指威胁的可能</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在一定意义上是作用于人心理的一种较长远的东西</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标题 1">
            <a:extLst>
              <a:ext uri="{FF2B5EF4-FFF2-40B4-BE49-F238E27FC236}">
                <a16:creationId xmlns:a16="http://schemas.microsoft.com/office/drawing/2014/main" id="{22CF5D70-FE37-4519-A1E2-8613E3F383A0}"/>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4954" y="555504"/>
            <a:ext cx="7775370" cy="5924671"/>
          </a:xfrm>
          <a:prstGeom prst="rect">
            <a:avLst/>
          </a:prstGeom>
          <a:noFill/>
          <a:ln>
            <a:noFill/>
          </a:ln>
        </p:spPr>
      </p:pic>
      <p:sp>
        <p:nvSpPr>
          <p:cNvPr id="7" name="文本框 6"/>
          <p:cNvSpPr txBox="1"/>
          <p:nvPr/>
        </p:nvSpPr>
        <p:spPr>
          <a:xfrm>
            <a:off x="114300" y="0"/>
            <a:ext cx="2195254" cy="6986528"/>
          </a:xfrm>
          <a:prstGeom prst="rect">
            <a:avLst/>
          </a:prstGeom>
          <a:noFill/>
        </p:spPr>
        <p:txBody>
          <a:bodyPr wrap="square" rtlCol="0">
            <a:spAutoFit/>
          </a:bodyPr>
          <a:lstStyle/>
          <a:p>
            <a:pPr indent="0" algn="just">
              <a:buNone/>
            </a:pPr>
            <a:r>
              <a:rPr lang="zh-CN" altLang="zh-CN" sz="2800" b="1" dirty="0">
                <a:latin typeface="微软雅黑" panose="020B0503020204020204" pitchFamily="34" charset="-122"/>
                <a:ea typeface="微软雅黑" panose="020B0503020204020204" pitchFamily="34" charset="-122"/>
              </a:rPr>
              <a:t>国际关系学院编著《国家安全学》：</a:t>
            </a:r>
          </a:p>
          <a:p>
            <a:pPr indent="0" algn="just">
              <a:buNone/>
            </a:pPr>
            <a:r>
              <a:rPr lang="zh-CN" altLang="zh-CN" sz="2800" b="1" dirty="0">
                <a:latin typeface="微软雅黑" panose="020B0503020204020204" pitchFamily="34" charset="-122"/>
                <a:ea typeface="微软雅黑" panose="020B0503020204020204" pitchFamily="34" charset="-122"/>
              </a:rPr>
              <a:t>国家安全是国家的基本利益</a:t>
            </a:r>
            <a:r>
              <a:rPr lang="zh-CN" altLang="en-US" sz="2800" b="1" dirty="0">
                <a:latin typeface="微软雅黑" panose="020B0503020204020204" pitchFamily="34" charset="-122"/>
                <a:ea typeface="微软雅黑" panose="020B0503020204020204" pitchFamily="34" charset="-122"/>
              </a:rPr>
              <a:t>，</a:t>
            </a:r>
            <a:r>
              <a:rPr lang="zh-CN" altLang="zh-CN" sz="2800" b="1" dirty="0">
                <a:latin typeface="微软雅黑" panose="020B0503020204020204" pitchFamily="34" charset="-122"/>
                <a:ea typeface="微软雅黑" panose="020B0503020204020204" pitchFamily="34" charset="-122"/>
              </a:rPr>
              <a:t>是一个国家处于没有危险的客观状态</a:t>
            </a:r>
            <a:r>
              <a:rPr lang="zh-CN" altLang="en-US" sz="2800" b="1" dirty="0">
                <a:latin typeface="微软雅黑" panose="020B0503020204020204" pitchFamily="34" charset="-122"/>
                <a:ea typeface="微软雅黑" panose="020B0503020204020204" pitchFamily="34" charset="-122"/>
              </a:rPr>
              <a:t>，</a:t>
            </a:r>
            <a:r>
              <a:rPr lang="zh-CN" altLang="zh-CN" sz="2800" b="1" dirty="0">
                <a:latin typeface="微软雅黑" panose="020B0503020204020204" pitchFamily="34" charset="-122"/>
                <a:ea typeface="微软雅黑" panose="020B0503020204020204" pitchFamily="34" charset="-122"/>
              </a:rPr>
              <a:t>也就是国家没有外部的威胁和侵害也没有内部的混乱和疾患的客观状态</a:t>
            </a:r>
            <a:r>
              <a:rPr lang="zh-CN" altLang="en-US" sz="2800" b="1"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10084924" y="-13525"/>
            <a:ext cx="2107076" cy="6986528"/>
          </a:xfrm>
          <a:prstGeom prst="rect">
            <a:avLst/>
          </a:prstGeom>
          <a:noFill/>
        </p:spPr>
        <p:txBody>
          <a:bodyPr wrap="square" rtlCol="0">
            <a:spAutoFit/>
          </a:bodyPr>
          <a:lstStyle/>
          <a:p>
            <a:pPr indent="0" algn="just">
              <a:buNone/>
            </a:pPr>
            <a:r>
              <a:rPr lang="zh-CN" altLang="zh-CN" sz="2800" b="1" kern="1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当代国家安全</a:t>
            </a:r>
            <a:r>
              <a:rPr lang="en-US" altLang="zh-CN" sz="2800" b="1" kern="1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zh-CN" sz="2800" b="1" kern="1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个方面基本内容：国民安全、领土安全、主权安全、政治安全、军事安全、经济安全、文化安全、科技安全、生态安全、信息安全。其中最基本最核心的是国民安全。</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0" y="1375695"/>
            <a:ext cx="12191999" cy="3336006"/>
          </a:xfrm>
        </p:spPr>
        <p:txBody>
          <a:bodyPr>
            <a:noAutofit/>
          </a:bodyPr>
          <a:lstStyle/>
          <a:p>
            <a:pPr indent="0" algn="just">
              <a:lnSpc>
                <a:spcPct val="150000"/>
              </a:lnSpc>
              <a:spcBef>
                <a:spcPts val="0"/>
              </a:spcBef>
              <a:buNone/>
            </a:pP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国家安全 </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National Security</a:t>
            </a:r>
          </a:p>
          <a:p>
            <a:pPr marL="0" indent="0">
              <a:lnSpc>
                <a:spcPct val="150000"/>
              </a:lnSpc>
              <a:spcBef>
                <a:spcPts val="0"/>
              </a:spcBef>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简言之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国家安全是维持主权国家存在和保障其根本利益的各种要素的总和</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是国家生存和发展的基本前提。这里</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国家根本利益不仅指国家政权的存在和领土完整</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而且更多地指国家的经济利益、贸易条件保障、关键性资源的获取途径、主导意识形态的存在等。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标题 1">
            <a:extLst>
              <a:ext uri="{FF2B5EF4-FFF2-40B4-BE49-F238E27FC236}">
                <a16:creationId xmlns:a16="http://schemas.microsoft.com/office/drawing/2014/main" id="{1478897F-D2CC-4CEE-9332-0DB206DA220B}"/>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1375694"/>
            <a:ext cx="12192000" cy="5408733"/>
          </a:xfrm>
        </p:spPr>
        <p:txBody>
          <a:bodyPr>
            <a:noAutofit/>
          </a:bodyPr>
          <a:lstStyle/>
          <a:p>
            <a:pPr indent="0" algn="just">
              <a:lnSpc>
                <a:spcPct val="150000"/>
              </a:lnSpc>
              <a:spcBef>
                <a:spcPts val="0"/>
              </a:spcBef>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国家安全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National Security</a:t>
            </a:r>
            <a:endPar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50000"/>
              </a:lnSpc>
              <a:spcBef>
                <a:spcPts val="0"/>
              </a:spcBef>
              <a:buNone/>
            </a:pPr>
            <a:r>
              <a:rPr lang="en-US" altLang="zh-CN" sz="2800" b="1"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800" b="1" kern="100" dirty="0">
                <a:solidFill>
                  <a:srgbClr val="A5068D"/>
                </a:solidFill>
                <a:effectLst/>
                <a:latin typeface="Times New Roman" panose="02020603050405020304" pitchFamily="18" charset="0"/>
                <a:ea typeface="微软雅黑" panose="020B0503020204020204" pitchFamily="34" charset="-122"/>
                <a:cs typeface="Times New Roman" panose="02020603050405020304" pitchFamily="18" charset="0"/>
              </a:rPr>
              <a:t>国家安全</a:t>
            </a:r>
            <a:r>
              <a:rPr lang="zh-CN" altLang="zh-CN" sz="28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是指国家政权、主权、统一和领土完整、人民福祉、经济社会可持续发展和国家其他重大利益相对处于没有危险和不受内外威胁的</a:t>
            </a:r>
            <a:r>
              <a:rPr lang="zh-CN" altLang="zh-CN" sz="2800" b="1" kern="100" dirty="0">
                <a:solidFill>
                  <a:srgbClr val="7030A0"/>
                </a:solidFill>
                <a:effectLst/>
                <a:latin typeface="Times New Roman" panose="02020603050405020304" pitchFamily="18" charset="0"/>
                <a:ea typeface="微软雅黑" panose="020B0503020204020204" pitchFamily="34" charset="-122"/>
                <a:cs typeface="Times New Roman" panose="02020603050405020304" pitchFamily="18" charset="0"/>
              </a:rPr>
              <a:t>状态</a:t>
            </a:r>
            <a:r>
              <a:rPr lang="zh-CN" altLang="en-US" sz="28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8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以及保障持续安全状态的</a:t>
            </a:r>
            <a:r>
              <a:rPr lang="zh-CN" altLang="zh-CN" sz="2800" b="1" kern="100" dirty="0">
                <a:solidFill>
                  <a:srgbClr val="7030A0"/>
                </a:solidFill>
                <a:effectLst/>
                <a:latin typeface="Times New Roman" panose="02020603050405020304" pitchFamily="18" charset="0"/>
                <a:ea typeface="微软雅黑" panose="020B0503020204020204" pitchFamily="34" charset="-122"/>
                <a:cs typeface="Times New Roman" panose="02020603050405020304" pitchFamily="18" charset="0"/>
              </a:rPr>
              <a:t>能力</a:t>
            </a:r>
            <a:r>
              <a:rPr lang="zh-CN" altLang="zh-CN" sz="28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中华人民共和国</a:t>
            </a:r>
            <a:r>
              <a:rPr lang="zh-CN" altLang="zh-CN" sz="24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国家安全法</a:t>
            </a:r>
            <a:r>
              <a:rPr lang="en-US"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第二条</a:t>
            </a:r>
            <a:endParaRPr lang="en-US"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ctr">
              <a:lnSpc>
                <a:spcPct val="150000"/>
              </a:lnSpc>
              <a:spcBef>
                <a:spcPts val="0"/>
              </a:spcBef>
              <a:buNone/>
            </a:pPr>
            <a:r>
              <a:rPr lang="zh-CN" altLang="zh-CN"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不仅包括</a:t>
            </a:r>
            <a:r>
              <a:rPr lang="zh-CN" altLang="zh-CN" b="1" u="sng" kern="1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国家生存</a:t>
            </a:r>
            <a:r>
              <a:rPr lang="zh-CN" altLang="zh-CN"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altLang="en-US"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还包括</a:t>
            </a:r>
            <a:r>
              <a:rPr lang="zh-CN" altLang="zh-CN" b="1" u="sng" kern="1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国家发展</a:t>
            </a:r>
            <a:r>
              <a:rPr lang="zh-CN" altLang="zh-CN"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问题</a:t>
            </a:r>
            <a:r>
              <a:rPr lang="en-US" altLang="zh-CN"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p>
          <a:p>
            <a:pPr indent="0" algn="just">
              <a:lnSpc>
                <a:spcPct val="150000"/>
              </a:lnSpc>
              <a:spcBef>
                <a:spcPts val="0"/>
              </a:spcBef>
              <a:buNone/>
            </a:pPr>
            <a:r>
              <a:rPr lang="en-US"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国家安全工作应当坚持总体国家安全观</a:t>
            </a:r>
            <a:r>
              <a:rPr lang="zh-CN" altLang="en-US"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以人民安全为宗旨</a:t>
            </a:r>
            <a:r>
              <a:rPr lang="zh-CN" altLang="en-US"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以政治安全为根本</a:t>
            </a:r>
            <a:r>
              <a:rPr lang="zh-CN" altLang="en-US"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以经济安全为基础</a:t>
            </a:r>
            <a:r>
              <a:rPr lang="zh-CN" altLang="en-US"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以军事、文化、社会安全为保障</a:t>
            </a:r>
            <a:r>
              <a:rPr lang="zh-CN" altLang="en-US"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以促进国际安全为依托</a:t>
            </a:r>
            <a:r>
              <a:rPr lang="zh-CN" altLang="en-US"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维护各领域国家安全</a:t>
            </a:r>
            <a:r>
              <a:rPr lang="zh-CN" altLang="en-US"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构建国家安全体系</a:t>
            </a:r>
            <a:r>
              <a:rPr lang="zh-CN" altLang="en-US"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走中国特色国家安全道路。</a:t>
            </a:r>
            <a:endParaRPr lang="en-US"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50000"/>
              </a:lnSpc>
              <a:spcBef>
                <a:spcPts val="0"/>
              </a:spcBef>
              <a:buNone/>
            </a:pPr>
            <a:r>
              <a:rPr lang="en-US"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中华人民共和国</a:t>
            </a:r>
            <a:r>
              <a:rPr lang="zh-CN"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国家安全法</a:t>
            </a:r>
            <a:r>
              <a:rPr lang="en-US"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a:t>
            </a:r>
            <a:r>
              <a:rPr lang="zh-CN" altLang="en-US"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三</a:t>
            </a:r>
            <a:r>
              <a:rPr lang="zh-CN" altLang="zh-CN" sz="2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条</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C74CB66A-1B9E-462A-947D-3AC93E84EDA4}"/>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7704"/>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西方</a:t>
            </a:r>
          </a:p>
        </p:txBody>
      </p:sp>
      <p:sp>
        <p:nvSpPr>
          <p:cNvPr id="3" name="内容占位符 2"/>
          <p:cNvSpPr>
            <a:spLocks noGrp="1"/>
          </p:cNvSpPr>
          <p:nvPr>
            <p:ph idx="1"/>
          </p:nvPr>
        </p:nvSpPr>
        <p:spPr>
          <a:xfrm>
            <a:off x="0" y="1226665"/>
            <a:ext cx="11996382" cy="5076164"/>
          </a:xfrm>
        </p:spPr>
        <p:txBody>
          <a:bodyPr>
            <a:normAutofit/>
          </a:bodyPr>
          <a:lstStyle/>
          <a:p>
            <a:pPr marL="0" indent="0">
              <a:lnSpc>
                <a:spcPct val="150000"/>
              </a:lnSpc>
              <a:spcBef>
                <a:spcPts val="0"/>
              </a:spcBef>
              <a:spcAft>
                <a:spcPts val="60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古希腊神话：“坦塔罗斯苦难”</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spcAft>
                <a:spcPts val="600"/>
              </a:spcAft>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希腊主神宙斯之子坦塔罗斯</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(Tantalus)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因</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泄露众神的秘密</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spcAft>
                <a:spcPts val="600"/>
              </a:spcAft>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以及其他不敬罪行，被罚永远站在上有果树的深水之中</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spcAft>
                <a:spcPts val="600"/>
              </a:spcAft>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当口渴想喝水时水即减退，腹饥想吃果子时树即升高</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spcAft>
                <a:spcPts val="600"/>
              </a:spcAft>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还有一块巨石悬在头顶，随时可能掉下。</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spcAft>
                <a:spcPts val="60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从这个故事不难想见西方早期社会对</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泄密</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的观念和态度</a:t>
            </a:r>
            <a:endParaRPr lang="en-US" altLang="zh-CN" sz="2800" b="1" i="0" u="none" strike="noStrike" baseline="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8704" y="1045028"/>
            <a:ext cx="3295650" cy="432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8920" y="2354262"/>
            <a:ext cx="11396233" cy="3293503"/>
          </a:xfrm>
        </p:spPr>
        <p:txBody>
          <a:bodyPr>
            <a:normAutofit/>
          </a:bodyPr>
          <a:lstStyle/>
          <a:p>
            <a:pPr marL="0" indent="0" fontAlgn="auto">
              <a:lnSpc>
                <a:spcPct val="150000"/>
              </a:lnSpc>
              <a:spcBef>
                <a:spcPts val="0"/>
              </a:spcBef>
              <a:buNone/>
            </a:pPr>
            <a:r>
              <a:rPr lang="zh-CN"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当代国家安全包括</a:t>
            </a:r>
            <a:r>
              <a:rPr lang="en-US"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16</a:t>
            </a:r>
            <a:r>
              <a:rPr lang="zh-CN"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个方面的基本内容：</a:t>
            </a:r>
            <a:endParaRPr lang="en-US"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政治安全、国土安全、军事安全、经济安全</a:t>
            </a:r>
            <a:endParaRPr lang="en-US"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文化安全、社会安全、科技安全、网络安全</a:t>
            </a:r>
            <a:endParaRPr lang="en-US"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生态安全、资源安全、核安全、海外利益安全</a:t>
            </a:r>
            <a:endParaRPr lang="en-US"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生物安全、太空安全、极地安全、深海安全</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0FEB19A1-3E51-425B-A9B3-AFED00990D5D}"/>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0" y="1375694"/>
            <a:ext cx="12191999" cy="4433435"/>
          </a:xfrm>
        </p:spPr>
        <p:txBody>
          <a:bodyPr>
            <a:noAutofit/>
          </a:bodyPr>
          <a:lstStyle/>
          <a:p>
            <a:pPr indent="0" algn="just">
              <a:lnSpc>
                <a:spcPct val="150000"/>
              </a:lnSpc>
              <a:spcBef>
                <a:spcPts val="0"/>
              </a:spcBef>
              <a:buNone/>
            </a:pP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国家安全 </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National Security</a:t>
            </a:r>
          </a:p>
          <a:p>
            <a:pPr marL="0" indent="0">
              <a:lnSpc>
                <a:spcPct val="150000"/>
              </a:lnSpc>
              <a:spcBef>
                <a:spcPts val="0"/>
              </a:spcBef>
              <a:buNone/>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由此可见，</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与其他术语不同的是</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国家安全这个概念能够涵盖</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非常广阔的范围</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兼顾主观和客观</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内涵简单</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而</a:t>
            </a:r>
            <a:r>
              <a:rPr lang="zh-CN"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外延模糊</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这种模糊性使得国家安全成为一个具有高度包容性的概念</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很多</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政策都有可能被认为是国家安全政</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策</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标题 1">
            <a:extLst>
              <a:ext uri="{FF2B5EF4-FFF2-40B4-BE49-F238E27FC236}">
                <a16:creationId xmlns:a16="http://schemas.microsoft.com/office/drawing/2014/main" id="{DE847976-F35D-4AC8-A0EC-D03C33D39E71}"/>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0" y="1375694"/>
            <a:ext cx="12191999" cy="5482306"/>
          </a:xfrm>
        </p:spPr>
        <p:txBody>
          <a:bodyPr>
            <a:noAutofit/>
          </a:bodyPr>
          <a:lstStyle/>
          <a:p>
            <a:pPr indent="0" algn="just">
              <a:lnSpc>
                <a:spcPct val="150000"/>
              </a:lnSpc>
              <a:spcBef>
                <a:spcPts val="0"/>
              </a:spcBef>
              <a:buNone/>
            </a:pP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国家安全 </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National Security</a:t>
            </a:r>
          </a:p>
          <a:p>
            <a:pPr marL="0" indent="0">
              <a:lnSpc>
                <a:spcPct val="150000"/>
              </a:lnSpc>
              <a:spcBef>
                <a:spcPts val="0"/>
              </a:spcBef>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在理论研究中</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国家安全概念的模糊性使得很难给它个明确的定义。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50000"/>
              </a:lnSpc>
              <a:spcBef>
                <a:spcPts val="0"/>
              </a:spcBef>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国家秘密的本质属性之一就是关系国家安全。从功能作用上看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国家秘密就是维护国家安全的工具和手段。国家安全概念的模糊性</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直接导致国家秘密这一概念同样具有一定的模糊性。</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此外</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应当看到的是</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国家安全这一概念是一个</a:t>
            </a:r>
            <a:r>
              <a:rPr lang="zh-CN"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历史的概念</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随着时代的发展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其内涵和外延会有所不同</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不同的国家处在不同的历史发展阶段</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对国家安全也有不同的需求。因此</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讨论国家安全这一概念必须在一定的时空背景之下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国家秘密亦是如此。</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8" name="标题 1">
            <a:extLst>
              <a:ext uri="{FF2B5EF4-FFF2-40B4-BE49-F238E27FC236}">
                <a16:creationId xmlns:a16="http://schemas.microsoft.com/office/drawing/2014/main" id="{46E34B35-FCED-471D-ACF5-D6815820FE88}"/>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48919" y="1691005"/>
            <a:ext cx="11692069" cy="4801870"/>
          </a:xfrm>
        </p:spPr>
        <p:txBody>
          <a:bodyPr>
            <a:normAutofit/>
          </a:bodyPr>
          <a:lstStyle/>
          <a:p>
            <a:pPr marL="0" indent="0" fontAlgn="auto">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利益：利益的本质属性是满足主体的需要</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辞海</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中讲，所谓利益是人们通过社会关系表现出来的不同需要</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国家利益：</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National Interest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国际政治范畴  民族国家的利益</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Interest of State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国内政治范畴   政府利益或政府所代表的的全国利益</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B7E733E3-1F04-403C-AFE6-10D24F6BE2E7}"/>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A38F23B5-1FC0-4E6F-A66D-2801B2A49AE1}"/>
              </a:ext>
            </a:extLst>
          </p:cNvPr>
          <p:cNvSpPr>
            <a:spLocks noGrp="1"/>
          </p:cNvSpPr>
          <p:nvPr>
            <p:ph idx="1"/>
          </p:nvPr>
        </p:nvSpPr>
        <p:spPr>
          <a:xfrm>
            <a:off x="0" y="1"/>
            <a:ext cx="12192000" cy="6858000"/>
          </a:xfrm>
        </p:spPr>
        <p:txBody>
          <a:bodyPr>
            <a:noAutofit/>
          </a:bodyPr>
          <a:lstStyle/>
          <a:p>
            <a:pPr marL="0" indent="0" algn="ctr">
              <a:lnSpc>
                <a:spcPct val="150000"/>
              </a:lnSpc>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五年级日记</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40000"/>
              </a:lnSpc>
              <a:buNone/>
            </a:pPr>
            <a:r>
              <a:rPr lang="en-US" altLang="zh-CN" sz="23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300" b="1" dirty="0">
                <a:latin typeface="Times New Roman" panose="02020603050405020304" pitchFamily="18" charset="0"/>
                <a:ea typeface="微软雅黑" panose="020B0503020204020204" pitchFamily="34" charset="-122"/>
                <a:cs typeface="Times New Roman" panose="02020603050405020304" pitchFamily="18" charset="0"/>
              </a:rPr>
              <a:t>时间过得真快，一下就到半期考了，现在已经在开始紧张的复习了，我必须要开始努力了，因为我如果不努力，成绩就上不去，我成绩上不去就会被家长骂。我被家长骂，就会失去信心，失去信心就会读不好书，读不好书就不能毕业，不能毕业就会找不到好工作，找不到好工作就赚不了钱，赚不了钱就会没钱纳税，没钱纳税，国家就难发工资给老师，老师领不到工资就会没心情教学，没心情教学，就会影响我们祖国的未来，影响了祖国的未来，中国就难以腾飞，中华民族就会退化成野蛮的民族。</a:t>
            </a:r>
            <a:endParaRPr lang="en-US" altLang="zh-CN" sz="23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40000"/>
              </a:lnSpc>
              <a:buNone/>
            </a:pPr>
            <a:r>
              <a:rPr lang="en-US" altLang="zh-CN" sz="23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300" b="1" dirty="0">
                <a:latin typeface="Times New Roman" panose="02020603050405020304" pitchFamily="18" charset="0"/>
                <a:ea typeface="微软雅黑" panose="020B0503020204020204" pitchFamily="34" charset="-122"/>
                <a:cs typeface="Times New Roman" panose="02020603050405020304" pitchFamily="18" charset="0"/>
              </a:rPr>
              <a:t>中华民族成了野蛮的民族，美国就会怀疑我国有大规模杀伤性武器，我国有大规模杀伤性武器，美国就会向中国开战，第三次世界大战就会爆发，第三次世界大战爆发其中一方必定会实力不足，实力不足就会动用核武器，动用核武器就会破坏自然环境，自然环境被破坏，大气层就会破个大洞，大气层破个大洞地球温度就会上升，两极冰山就会融化，冰山融化，地球水位就会上升，地球水位上升，全人类就会被淹死。因为这关系到全人类的生命财产安全，所以我要在就剩下的几天里好好复习，考好成绩，不让悲剧发生。</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圆角 4">
            <a:extLst>
              <a:ext uri="{FF2B5EF4-FFF2-40B4-BE49-F238E27FC236}">
                <a16:creationId xmlns:a16="http://schemas.microsoft.com/office/drawing/2014/main" id="{3C148425-6E9E-4BC1-B434-904F37FA4A44}"/>
              </a:ext>
            </a:extLst>
          </p:cNvPr>
          <p:cNvSpPr/>
          <p:nvPr/>
        </p:nvSpPr>
        <p:spPr>
          <a:xfrm>
            <a:off x="586854" y="1760561"/>
            <a:ext cx="11109277" cy="3248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800" b="1" dirty="0">
                <a:latin typeface="微软雅黑" panose="020B0503020204020204" pitchFamily="34" charset="-122"/>
                <a:ea typeface="微软雅黑" panose="020B0503020204020204" pitchFamily="34" charset="-122"/>
              </a:rPr>
              <a:t>复习考试 不够努力 成绩不好 家长痛骂 失去信心 读不好书 不能毕业</a:t>
            </a:r>
            <a:endParaRPr lang="en-US" altLang="zh-CN" sz="2800" b="1" dirty="0">
              <a:latin typeface="微软雅黑" panose="020B0503020204020204" pitchFamily="34" charset="-122"/>
              <a:ea typeface="微软雅黑" panose="020B0503020204020204" pitchFamily="34" charset="-122"/>
            </a:endParaRPr>
          </a:p>
          <a:p>
            <a:pPr algn="ctr">
              <a:lnSpc>
                <a:spcPct val="150000"/>
              </a:lnSpc>
            </a:pPr>
            <a:r>
              <a:rPr lang="zh-CN" altLang="en-US" sz="2800" b="1" dirty="0">
                <a:latin typeface="微软雅黑" panose="020B0503020204020204" pitchFamily="34" charset="-122"/>
                <a:ea typeface="微软雅黑" panose="020B0503020204020204" pitchFamily="34" charset="-122"/>
              </a:rPr>
              <a:t>不好就业 赚不了钱 没钱纳税 难发工资 无心教学 影响未来 难以腾飞</a:t>
            </a:r>
            <a:endParaRPr lang="en-US" altLang="zh-CN" sz="2800" b="1" dirty="0">
              <a:latin typeface="微软雅黑" panose="020B0503020204020204" pitchFamily="34" charset="-122"/>
              <a:ea typeface="微软雅黑" panose="020B0503020204020204" pitchFamily="34" charset="-122"/>
            </a:endParaRPr>
          </a:p>
          <a:p>
            <a:pPr algn="ctr">
              <a:lnSpc>
                <a:spcPct val="150000"/>
              </a:lnSpc>
            </a:pPr>
            <a:r>
              <a:rPr lang="zh-CN" altLang="en-US" sz="2800" b="1" dirty="0">
                <a:latin typeface="微软雅黑" panose="020B0503020204020204" pitchFamily="34" charset="-122"/>
                <a:ea typeface="微软雅黑" panose="020B0503020204020204" pitchFamily="34" charset="-122"/>
              </a:rPr>
              <a:t>民族退化 野蛮民族 美国怀疑 杀伤武器 向我开战 三战爆发 实力不足</a:t>
            </a:r>
            <a:endParaRPr lang="en-US" altLang="zh-CN" sz="2800" b="1" dirty="0">
              <a:latin typeface="微软雅黑" panose="020B0503020204020204" pitchFamily="34" charset="-122"/>
              <a:ea typeface="微软雅黑" panose="020B0503020204020204" pitchFamily="34" charset="-122"/>
            </a:endParaRPr>
          </a:p>
          <a:p>
            <a:pPr algn="ctr">
              <a:lnSpc>
                <a:spcPct val="150000"/>
              </a:lnSpc>
            </a:pPr>
            <a:r>
              <a:rPr lang="zh-CN" altLang="en-US" sz="2800" b="1" dirty="0">
                <a:latin typeface="微软雅黑" panose="020B0503020204020204" pitchFamily="34" charset="-122"/>
                <a:ea typeface="微软雅黑" panose="020B0503020204020204" pitchFamily="34" charset="-122"/>
              </a:rPr>
              <a:t>动用核武 破坏自然 大气层破 温度上升 两极融化 水位上升 人类淹死</a:t>
            </a:r>
          </a:p>
        </p:txBody>
      </p:sp>
      <p:sp>
        <p:nvSpPr>
          <p:cNvPr id="6" name="矩形: 圆角 5">
            <a:extLst>
              <a:ext uri="{FF2B5EF4-FFF2-40B4-BE49-F238E27FC236}">
                <a16:creationId xmlns:a16="http://schemas.microsoft.com/office/drawing/2014/main" id="{F12EC1EC-DB90-408A-BB61-92ACEE1BCA22}"/>
              </a:ext>
            </a:extLst>
          </p:cNvPr>
          <p:cNvSpPr/>
          <p:nvPr/>
        </p:nvSpPr>
        <p:spPr>
          <a:xfrm>
            <a:off x="541361" y="5370395"/>
            <a:ext cx="11109277" cy="934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800" b="1" dirty="0">
                <a:solidFill>
                  <a:srgbClr val="00FFFF"/>
                </a:solidFill>
                <a:latin typeface="微软雅黑" panose="020B0503020204020204" pitchFamily="34" charset="-122"/>
                <a:ea typeface="微软雅黑" panose="020B0503020204020204" pitchFamily="34" charset="-122"/>
              </a:rPr>
              <a:t>任何不爽都可以延申到影响国了家安全和利益</a:t>
            </a:r>
            <a:r>
              <a:rPr lang="en-US" altLang="zh-CN" sz="2800" b="1" dirty="0">
                <a:solidFill>
                  <a:srgbClr val="00FF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2506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1529644"/>
            <a:ext cx="12407153" cy="4534980"/>
          </a:xfrm>
        </p:spPr>
        <p:txBody>
          <a:bodyPr>
            <a:normAutofit/>
          </a:bodyPr>
          <a:lstStyle/>
          <a:p>
            <a:pPr marL="0" indent="0" fontAlgn="auto">
              <a:lnSpc>
                <a:spcPct val="150000"/>
              </a:lnSpc>
              <a:spcBef>
                <a:spcPts val="0"/>
              </a:spcBef>
              <a:buNone/>
            </a:pP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rPr>
              <a:t>卡普兰</a:t>
            </a:r>
            <a:r>
              <a:rPr lang="en-US" altLang="zh-CN" b="1" u="sng" dirty="0">
                <a:latin typeface="Times New Roman" panose="02020603050405020304" pitchFamily="18" charset="0"/>
                <a:ea typeface="微软雅黑" panose="020B0503020204020204" pitchFamily="34" charset="-122"/>
                <a:cs typeface="Times New Roman" panose="02020603050405020304" pitchFamily="18" charset="0"/>
              </a:rPr>
              <a:t>Kaplan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“国家利益是一个国家行为体在满足国家行为系统的需要时所</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具有的利益”，是民族国家时代国家生存和发展的必要条件</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C3DF9E0A-7111-4AF2-BFC2-1BFF8FFB5688}"/>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1529644"/>
            <a:ext cx="12407153" cy="4050885"/>
          </a:xfrm>
        </p:spPr>
        <p:txBody>
          <a:bodyPr>
            <a:normAutofit/>
          </a:bodyPr>
          <a:lstStyle/>
          <a:p>
            <a:pPr marL="0" indent="0" fontAlgn="auto">
              <a:lnSpc>
                <a:spcPct val="150000"/>
              </a:lnSpc>
              <a:spcBef>
                <a:spcPts val="0"/>
              </a:spcBef>
              <a:buNone/>
            </a:pP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rPr>
              <a:t>皮尔逊</a:t>
            </a:r>
            <a:r>
              <a:rPr lang="en-US" altLang="zh-CN" b="1" u="sng" dirty="0">
                <a:latin typeface="Times New Roman" panose="02020603050405020304" pitchFamily="18" charset="0"/>
                <a:ea typeface="微软雅黑" panose="020B0503020204020204" pitchFamily="34" charset="-122"/>
                <a:cs typeface="Times New Roman" panose="02020603050405020304" pitchFamily="18" charset="0"/>
              </a:rPr>
              <a:t>Pearson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rPr>
              <a:t>罗切斯特</a:t>
            </a:r>
            <a:r>
              <a:rPr lang="en-US" altLang="zh-CN" b="1" u="sng" dirty="0">
                <a:latin typeface="Times New Roman" panose="02020603050405020304" pitchFamily="18" charset="0"/>
                <a:ea typeface="微软雅黑" panose="020B0503020204020204" pitchFamily="34" charset="-122"/>
                <a:cs typeface="Times New Roman" panose="02020603050405020304" pitchFamily="18" charset="0"/>
              </a:rPr>
              <a:t>Rochester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主权国家最重要的国家利益一般至少包括三项基本内容：</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一是自身生存的需要，包括其公民生命的保护和领土完整的维护；</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二是促进其人民的经济福利与幸福；</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三是保持其政府体系的自决与自主。”</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C0287987-36F2-43FB-BA0A-FE33DB5BB169}"/>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1529644"/>
            <a:ext cx="12407153" cy="3028909"/>
          </a:xfrm>
        </p:spPr>
        <p:txBody>
          <a:bodyPr>
            <a:normAutofit/>
          </a:bodyPr>
          <a:lstStyle/>
          <a:p>
            <a:pPr marL="0" indent="0" fontAlgn="auto">
              <a:lnSpc>
                <a:spcPct val="150000"/>
              </a:lnSpc>
              <a:spcBef>
                <a:spcPts val="0"/>
              </a:spcBef>
              <a:buNone/>
            </a:pP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rPr>
              <a:t>阎学通</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“国家利益是一切满足民族国家全体人民物质与精神需要的东西。</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在物质上，国家需要安全与发展，</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在精神上，国家需要国际社会尊重与承认。”</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038C0B88-5F9B-4F8E-8385-B10455ED9147}"/>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16858" y="1690688"/>
            <a:ext cx="10730753" cy="4010545"/>
          </a:xfrm>
        </p:spPr>
        <p:txBody>
          <a:bodyPr>
            <a:normAutofit/>
          </a:bodyPr>
          <a:lstStyle/>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由于</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u="sng" dirty="0">
                <a:latin typeface="微软雅黑" panose="020B0503020204020204" pitchFamily="34" charset="-122"/>
                <a:ea typeface="微软雅黑" panose="020B0503020204020204" pitchFamily="34" charset="-122"/>
                <a:cs typeface="Times New Roman" panose="02020603050405020304" pitchFamily="18" charset="0"/>
              </a:rPr>
              <a:t>国家利益</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的概念较之</a:t>
            </a:r>
            <a:r>
              <a:rPr lang="zh-CN" altLang="en-US" b="1" u="sng" dirty="0">
                <a:latin typeface="微软雅黑" panose="020B0503020204020204" pitchFamily="34" charset="-122"/>
                <a:ea typeface="微软雅黑" panose="020B0503020204020204" pitchFamily="34" charset="-122"/>
                <a:cs typeface="Times New Roman" panose="02020603050405020304" pitchFamily="18" charset="0"/>
              </a:rPr>
              <a:t>国家安全</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范围更广</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内容更为复杂</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，而且</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一直</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处于变化之中</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因而</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对国家利益的判断缺乏应有的</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标准</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尺度</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1499CB82-FC99-4169-9380-1779FB86ED21}"/>
              </a:ext>
            </a:extLst>
          </p:cNvPr>
          <p:cNvSpPr>
            <a:spLocks noGrp="1"/>
          </p:cNvSpPr>
          <p:nvPr>
            <p:ph type="title"/>
          </p:nvPr>
        </p:nvSpPr>
        <p:spPr>
          <a:xfrm>
            <a:off x="838200" y="88316"/>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403414" y="1694329"/>
            <a:ext cx="12330952" cy="4652683"/>
          </a:xfrm>
        </p:spPr>
        <p:txBody>
          <a:bodyPr>
            <a:normAutofit/>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首先，影响国家利益变化的</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因素难以把握</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政策制定者难以把所有产生影响的因素都考虑在内。</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其次，国家利益本身具有</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不一致性</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虽然在总体上一般认为国家利益是一致的，</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但在一些具体情况下它们有时是</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相互矛盾</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而且极有可几种不同的国家利益无法同得到满足，</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比如经济利益与安全利益。</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标题 1">
            <a:extLst>
              <a:ext uri="{FF2B5EF4-FFF2-40B4-BE49-F238E27FC236}">
                <a16:creationId xmlns:a16="http://schemas.microsoft.com/office/drawing/2014/main" id="{7ACF86A2-C0FE-4790-8E09-96A9DA5D94C7}"/>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7704"/>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西方</a:t>
            </a:r>
          </a:p>
        </p:txBody>
      </p:sp>
      <p:sp>
        <p:nvSpPr>
          <p:cNvPr id="6" name="矩形 5"/>
          <p:cNvSpPr/>
          <p:nvPr/>
        </p:nvSpPr>
        <p:spPr>
          <a:xfrm>
            <a:off x="287975" y="1385567"/>
            <a:ext cx="11904025" cy="4206652"/>
          </a:xfrm>
          <a:prstGeom prst="rect">
            <a:avLst/>
          </a:prstGeom>
        </p:spPr>
        <p:txBody>
          <a:bodyPr wrap="square" lIns="121908" tIns="60954" rIns="121908" bIns="60954">
            <a:spAutoFit/>
          </a:bodyPr>
          <a:lstStyle/>
          <a:p>
            <a:pPr>
              <a:lnSpc>
                <a:spcPct val="130000"/>
              </a:lnSpc>
              <a:spcAft>
                <a:spcPts val="1200"/>
              </a:spcAft>
            </a:pPr>
            <a:r>
              <a:rPr lang="zh-CN" altLang="en-US" sz="2800" b="1" dirty="0">
                <a:latin typeface="微软雅黑" panose="020B0503020204020204" pitchFamily="34" charset="-122"/>
                <a:ea typeface="微软雅黑" panose="020B0503020204020204" pitchFamily="34" charset="-122"/>
              </a:rPr>
              <a:t>    西方主流思想一度认为</a:t>
            </a:r>
            <a:r>
              <a:rPr lang="zh-CN" altLang="en-US" sz="2800" b="1" u="sng" dirty="0">
                <a:solidFill>
                  <a:srgbClr val="FF0000"/>
                </a:solidFill>
                <a:latin typeface="微软雅黑" panose="020B0503020204020204" pitchFamily="34" charset="-122"/>
                <a:ea typeface="微软雅黑" panose="020B0503020204020204" pitchFamily="34" charset="-122"/>
              </a:rPr>
              <a:t>保密是恶、公开是善</a:t>
            </a:r>
            <a:r>
              <a:rPr lang="zh-CN" altLang="en-US" sz="2800" b="1" dirty="0">
                <a:latin typeface="微软雅黑" panose="020B0503020204020204" pitchFamily="34" charset="-122"/>
                <a:ea typeface="微软雅黑" panose="020B0503020204020204" pitchFamily="34" charset="-122"/>
              </a:rPr>
              <a:t>，对保密持零容忍态度</a:t>
            </a:r>
          </a:p>
          <a:p>
            <a:pPr lvl="1">
              <a:lnSpc>
                <a:spcPct val="130000"/>
              </a:lnSpc>
              <a:spcAft>
                <a:spcPts val="1200"/>
              </a:spcAft>
            </a:pPr>
            <a:r>
              <a:rPr lang="en-US" altLang="zh-CN" sz="24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A5068D"/>
                </a:solidFill>
                <a:latin typeface="微软雅黑" panose="020B0503020204020204" pitchFamily="34" charset="-122"/>
                <a:ea typeface="微软雅黑" panose="020B0503020204020204" pitchFamily="34" charset="-122"/>
              </a:rPr>
              <a:t>只有能够经得起理性的自由与公开的检验的东西才能博得理性的尊敬</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康德</a:t>
            </a:r>
            <a:r>
              <a:rPr lang="en-US" altLang="zh-CN" sz="2000" b="1" dirty="0">
                <a:latin typeface="微软雅黑" panose="020B0503020204020204" pitchFamily="34" charset="-122"/>
                <a:ea typeface="微软雅黑" panose="020B0503020204020204" pitchFamily="34" charset="-122"/>
              </a:rPr>
              <a:t>	</a:t>
            </a:r>
          </a:p>
          <a:p>
            <a:pPr lvl="1">
              <a:lnSpc>
                <a:spcPct val="130000"/>
              </a:lnSpc>
              <a:spcAft>
                <a:spcPts val="1200"/>
              </a:spcAft>
            </a:pPr>
            <a:r>
              <a:rPr lang="en-US" altLang="zh-CN" sz="2000" b="1" dirty="0">
                <a:latin typeface="微软雅黑" panose="020B0503020204020204" pitchFamily="34" charset="-122"/>
                <a:ea typeface="微软雅黑" panose="020B0503020204020204" pitchFamily="34" charset="-122"/>
              </a:rPr>
              <a:t>     “</a:t>
            </a:r>
            <a:r>
              <a:rPr lang="zh-CN" altLang="en-US" sz="2000" b="1" dirty="0">
                <a:solidFill>
                  <a:srgbClr val="3333FF"/>
                </a:solidFill>
                <a:latin typeface="微软雅黑" panose="020B0503020204020204" pitchFamily="34" charset="-122"/>
                <a:ea typeface="微软雅黑" panose="020B0503020204020204" pitchFamily="34" charset="-122"/>
              </a:rPr>
              <a:t>如果一个凶犯问我们，被其追杀的朋友是否躲在家中，对该凶犯说谎也会是一种犯罪</a:t>
            </a:r>
            <a:r>
              <a:rPr lang="zh-CN" altLang="en-US"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a:p>
            <a:pPr lvl="1">
              <a:lnSpc>
                <a:spcPct val="130000"/>
              </a:lnSpc>
              <a:spcAft>
                <a:spcPts val="1200"/>
              </a:spcAft>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康德</a:t>
            </a:r>
          </a:p>
          <a:p>
            <a:pPr lvl="1">
              <a:lnSpc>
                <a:spcPct val="130000"/>
              </a:lnSpc>
              <a:spcAft>
                <a:spcPts val="1200"/>
              </a:spcAft>
            </a:pPr>
            <a:r>
              <a:rPr lang="zh-CN" altLang="en-US" sz="2800" b="1" dirty="0">
                <a:latin typeface="微软雅黑" panose="020B0503020204020204" pitchFamily="34" charset="-122"/>
                <a:ea typeface="微软雅黑" panose="020B0503020204020204" pitchFamily="34" charset="-122"/>
              </a:rPr>
              <a:t>在公共事务上几乎一边倒的</a:t>
            </a:r>
            <a:r>
              <a:rPr lang="zh-CN" altLang="en-US" sz="2800" b="1" u="sng" dirty="0">
                <a:solidFill>
                  <a:srgbClr val="0070C0"/>
                </a:solidFill>
                <a:latin typeface="微软雅黑" panose="020B0503020204020204" pitchFamily="34" charset="-122"/>
                <a:ea typeface="微软雅黑" panose="020B0503020204020204" pitchFamily="34" charset="-122"/>
              </a:rPr>
              <a:t>支持公开反对保密</a:t>
            </a:r>
          </a:p>
          <a:p>
            <a:pPr lvl="2">
              <a:lnSpc>
                <a:spcPct val="130000"/>
              </a:lnSpc>
              <a:spcAft>
                <a:spcPts val="1200"/>
              </a:spcAft>
            </a:pP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6600"/>
                </a:solidFill>
                <a:latin typeface="微软雅黑" panose="020B0503020204020204" pitchFamily="34" charset="-122"/>
                <a:ea typeface="微软雅黑" panose="020B0503020204020204" pitchFamily="34" charset="-122"/>
              </a:rPr>
              <a:t>政府应当是对外透明而非暗箱操作的</a:t>
            </a:r>
            <a:r>
              <a:rPr lang="en-US" altLang="zh-CN" sz="2000" b="1" dirty="0">
                <a:solidFill>
                  <a:srgbClr val="006600"/>
                </a:solidFill>
                <a:latin typeface="微软雅黑" panose="020B0503020204020204" pitchFamily="34" charset="-122"/>
                <a:ea typeface="微软雅黑" panose="020B0503020204020204" pitchFamily="34" charset="-122"/>
              </a:rPr>
              <a:t>……</a:t>
            </a:r>
            <a:r>
              <a:rPr lang="zh-CN" altLang="en-US" sz="2000" b="1" dirty="0">
                <a:solidFill>
                  <a:srgbClr val="006600"/>
                </a:solidFill>
                <a:latin typeface="微软雅黑" panose="020B0503020204020204" pitchFamily="34" charset="-122"/>
                <a:ea typeface="微软雅黑" panose="020B0503020204020204" pitchFamily="34" charset="-122"/>
              </a:rPr>
              <a:t>政府可以做一切事情而让老百姓毫不知情的</a:t>
            </a:r>
            <a:endParaRPr lang="en-US" altLang="zh-CN" sz="2000" b="1" dirty="0">
              <a:solidFill>
                <a:srgbClr val="006600"/>
              </a:solidFill>
              <a:latin typeface="微软雅黑" panose="020B0503020204020204" pitchFamily="34" charset="-122"/>
              <a:ea typeface="微软雅黑" panose="020B0503020204020204" pitchFamily="34" charset="-122"/>
            </a:endParaRPr>
          </a:p>
          <a:p>
            <a:pPr lvl="2">
              <a:lnSpc>
                <a:spcPct val="130000"/>
              </a:lnSpc>
              <a:spcAft>
                <a:spcPts val="1200"/>
              </a:spcAft>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a:solidFill>
                  <a:srgbClr val="006600"/>
                </a:solidFill>
                <a:latin typeface="微软雅黑" panose="020B0503020204020204" pitchFamily="34" charset="-122"/>
                <a:ea typeface="微软雅黑" panose="020B0503020204020204" pitchFamily="34" charset="-122"/>
              </a:rPr>
              <a:t>现象决不应该出现</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美国总统伍德罗</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威尔逊</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8919" y="1691005"/>
            <a:ext cx="11596239" cy="4678264"/>
          </a:xfrm>
        </p:spPr>
        <p:txBody>
          <a:bodyPr>
            <a:normAutofit/>
          </a:bodyPr>
          <a:lstStyle/>
          <a:p>
            <a:pPr indent="0" algn="l">
              <a:lnSpc>
                <a:spcPct val="150000"/>
              </a:lnSpc>
              <a:buNone/>
            </a:pPr>
            <a:r>
              <a:rPr lang="zh-CN" altLang="zh-CN" sz="28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rPr>
              <a:t>中国的</a:t>
            </a:r>
            <a:r>
              <a:rPr lang="zh-CN" altLang="zh-CN" sz="2800" b="1" kern="100" dirty="0">
                <a:solidFill>
                  <a:srgbClr val="FF0000"/>
                </a:solidFill>
                <a:effectLst/>
                <a:latin typeface="微软雅黑" panose="020B0503020204020204" pitchFamily="34" charset="-122"/>
                <a:ea typeface="微软雅黑" panose="020B0503020204020204" pitchFamily="34" charset="-122"/>
                <a:cs typeface="Segoe UI" panose="020B0502040204020203" pitchFamily="34" charset="0"/>
              </a:rPr>
              <a:t>国家利益</a:t>
            </a:r>
            <a:r>
              <a:rPr lang="zh-CN" altLang="en-US" sz="28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rPr>
              <a:t>，</a:t>
            </a:r>
            <a:r>
              <a:rPr lang="zh-CN" altLang="zh-CN" sz="28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rPr>
              <a:t>它主要包括：维护国家主权、统一、领土完整和安全；坚持以经济建设为中心</a:t>
            </a:r>
            <a:r>
              <a:rPr lang="zh-CN" altLang="en-US" sz="28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rPr>
              <a:t>，</a:t>
            </a:r>
            <a:r>
              <a:rPr lang="zh-CN" altLang="zh-CN" sz="28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rPr>
              <a:t>不断提高综合国力；坚持和完善社会主义制度；保持和促进社会的安定团结；争取一个长期和平的国际环境和良好的周边环境。中国采取一切必要手段维护国家利益</a:t>
            </a:r>
            <a:r>
              <a:rPr lang="zh-CN" altLang="en-US" sz="28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rPr>
              <a:t>，</a:t>
            </a:r>
            <a:r>
              <a:rPr lang="zh-CN" altLang="zh-CN" sz="28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rPr>
              <a:t>同时也尊重别国的利益</a:t>
            </a:r>
            <a:r>
              <a:rPr lang="zh-CN" altLang="en-US" sz="28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rPr>
              <a:t>，</a:t>
            </a:r>
            <a:r>
              <a:rPr lang="zh-CN" altLang="zh-CN" sz="28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rPr>
              <a:t>主张通过协商和平解决国与国之间的纠纷和争端。</a:t>
            </a:r>
            <a:endParaRPr lang="en-US" altLang="zh-CN" sz="28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endParaRPr>
          </a:p>
          <a:p>
            <a:pPr indent="0" algn="l">
              <a:lnSpc>
                <a:spcPct val="150000"/>
              </a:lnSpc>
              <a:buNone/>
            </a:pPr>
            <a:r>
              <a:rPr lang="en-US" altLang="zh-CN" sz="28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rPr>
              <a:t>						  </a:t>
            </a:r>
            <a:r>
              <a:rPr lang="zh-CN" altLang="zh-CN" sz="24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rPr>
              <a:t>摘自《</a:t>
            </a:r>
            <a:r>
              <a:rPr lang="en-US" altLang="zh-CN" sz="2400" b="1" kern="100" dirty="0">
                <a:solidFill>
                  <a:srgbClr val="333333"/>
                </a:solidFill>
                <a:effectLst/>
                <a:latin typeface="微软雅黑" panose="020B0503020204020204" pitchFamily="34" charset="-122"/>
                <a:ea typeface="微软雅黑" panose="020B0503020204020204" pitchFamily="34" charset="-122"/>
                <a:cs typeface="Times New Roman" panose="02020603050405020304" pitchFamily="18" charset="0"/>
              </a:rPr>
              <a:t>2002</a:t>
            </a:r>
            <a:r>
              <a:rPr lang="zh-CN" altLang="zh-CN" sz="24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rPr>
              <a:t>年中国的国防白皮书</a:t>
            </a:r>
            <a:r>
              <a:rPr lang="zh-CN" altLang="zh-CN" sz="2400" b="1" kern="100" dirty="0">
                <a:solidFill>
                  <a:srgbClr val="333333"/>
                </a:solidFill>
                <a:effectLst/>
                <a:latin typeface="微软雅黑" panose="020B0503020204020204" pitchFamily="34" charset="-122"/>
                <a:ea typeface="微软雅黑" panose="020B0503020204020204" pitchFamily="34" charset="-122"/>
                <a:cs typeface="Segoe UI" panose="020B0502040204020203" pitchFamily="34" charset="0"/>
                <a:sym typeface="+mn-ea"/>
              </a:rPr>
              <a:t>》</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endParaRPr lang="zh-CN" altLang="en-US" dirty="0">
              <a:latin typeface="微软雅黑" panose="020B0503020204020204" pitchFamily="34" charset="-122"/>
              <a:ea typeface="微软雅黑" panose="020B0503020204020204" pitchFamily="34" charset="-122"/>
            </a:endParaRPr>
          </a:p>
          <a:p>
            <a:pPr marL="0" indent="0" fontAlgn="auto">
              <a:lnSpc>
                <a:spcPct val="150000"/>
              </a:lnSpc>
              <a:spcBef>
                <a:spcPts val="0"/>
              </a:spcBef>
              <a:buNone/>
            </a:pPr>
            <a:endParaRPr lang="en-US" altLang="zh-CN" dirty="0">
              <a:latin typeface="微软雅黑" panose="020B0503020204020204" pitchFamily="34" charset="-122"/>
              <a:ea typeface="微软雅黑" panose="020B0503020204020204" pitchFamily="34" charset="-122"/>
            </a:endParaRPr>
          </a:p>
        </p:txBody>
      </p:sp>
      <p:sp>
        <p:nvSpPr>
          <p:cNvPr id="7" name="标题 1">
            <a:extLst>
              <a:ext uri="{FF2B5EF4-FFF2-40B4-BE49-F238E27FC236}">
                <a16:creationId xmlns:a16="http://schemas.microsoft.com/office/drawing/2014/main" id="{D78F5E8E-C4DE-44A3-9F59-0590AC63A821}"/>
              </a:ext>
            </a:extLst>
          </p:cNvPr>
          <p:cNvSpPr>
            <a:spLocks noGrp="1"/>
          </p:cNvSpPr>
          <p:nvPr>
            <p:ph type="title"/>
          </p:nvPr>
        </p:nvSpPr>
        <p:spPr>
          <a:xfrm>
            <a:off x="838200" y="88316"/>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1529644"/>
            <a:ext cx="12407153" cy="4963232"/>
          </a:xfrm>
        </p:spPr>
        <p:txBody>
          <a:bodyPr>
            <a:normAutofit/>
          </a:bodyPr>
          <a:lstStyle/>
          <a:p>
            <a:pPr marL="0" indent="0">
              <a:lnSpc>
                <a:spcPct val="150000"/>
              </a:lnSpc>
              <a:spcBef>
                <a:spcPts val="0"/>
              </a:spcBef>
              <a:buNone/>
            </a:pP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rPr>
              <a:t>国家安全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V.S.</a:t>
            </a: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rPr>
              <a:t>国家利益</a:t>
            </a:r>
            <a:endParaRPr lang="en-US" altLang="zh-CN" b="1" u="sng"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国家安全和国家利益是同层面的概念</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阿诺德</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沃尔弗斯</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Amold</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Wolfe《</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作为模糊象征的国家安全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“国家安全”与“国家利益”是捆绑在一起的，</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在很大程度上甚至是可以相互替换的。</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一般情形下，凡有助于国家安全的，必符合国家利益；凡合乎国家利益的，必为国家安全所需。两者互相联系，互为表里。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332C27C2-A730-43A2-935C-BDD81CF7772B}"/>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1529643"/>
            <a:ext cx="12407153" cy="4628561"/>
          </a:xfrm>
        </p:spPr>
        <p:txBody>
          <a:bodyPr>
            <a:normAutofit/>
          </a:bodyPr>
          <a:lstStyle/>
          <a:p>
            <a:pPr marL="0" indent="0">
              <a:lnSpc>
                <a:spcPct val="150000"/>
              </a:lnSpc>
              <a:spcBef>
                <a:spcPts val="0"/>
              </a:spcBef>
              <a:buNone/>
            </a:pP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rPr>
              <a:t>国家安全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V.S.</a:t>
            </a: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rPr>
              <a:t>国家利益</a:t>
            </a:r>
            <a:endParaRPr lang="en-US" altLang="zh-CN" b="1" u="sng"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国家安全和国家利益是</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同层面</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的概念</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阿诺德</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沃尔弗斯</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Amold</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Wolfe《</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作为模糊象征的国家安全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在特定情形下，国家安全与国家利益有</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轻重</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先后</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之分。</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国家安全是国家利益</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核心</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，是一种至高无上的绝对的国家利益，</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是一个国家的最高价值；</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国家利益是国家安全的左右或者</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辅助</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，相对是可以调整或牺牲的。</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17E5B090-94ED-41E6-8E8A-497A08B327DB}"/>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1529643"/>
            <a:ext cx="12407153" cy="5328357"/>
          </a:xfrm>
        </p:spPr>
        <p:txBody>
          <a:bodyPr>
            <a:normAutofit/>
          </a:bodyPr>
          <a:lstStyle/>
          <a:p>
            <a:pPr marL="0" indent="0">
              <a:lnSpc>
                <a:spcPct val="150000"/>
              </a:lnSpc>
              <a:spcBef>
                <a:spcPts val="0"/>
              </a:spcBef>
              <a:buNone/>
            </a:pP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rPr>
              <a:t>国家安全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V.S.</a:t>
            </a: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rPr>
              <a:t>国家利益</a:t>
            </a:r>
            <a:endParaRPr lang="en-US" altLang="zh-CN" b="1" u="sng"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保守国家秘密法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中“国家安全和利益”，既包括国家安全也包括国家利益</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保密法没有详细区分国家安全和国家利益</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保密法第九条对国家或者政党在政治、国防军事、外交外事、经济、科技</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刑事司法等领域中可能损害“国家安全和利益”的事项进行了总括式的列举</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保密法使用“国家安全和利益” 的立法初衷在于</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确保对于各类重要信息保密的优先地位，在反映国家秘密实质要素的</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国家全和利益方面，顺理成章地选择使用了最宽泛的解释</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176FB031-1146-4192-BCD1-D680F5F7D6AE}"/>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29643"/>
            <a:ext cx="12407153" cy="5328357"/>
          </a:xfrm>
        </p:spPr>
        <p:txBody>
          <a:bodyPr>
            <a:normAutofit/>
          </a:bodyPr>
          <a:lstStyle/>
          <a:p>
            <a:pPr marL="0" indent="0">
              <a:buNone/>
            </a:pPr>
            <a:endParaRPr lang="zh-CN" altLang="en-US" dirty="0">
              <a:latin typeface="微软雅黑" panose="020B0503020204020204" pitchFamily="34" charset="-122"/>
              <a:ea typeface="微软雅黑" panose="020B0503020204020204" pitchFamily="34" charset="-122"/>
            </a:endParaRPr>
          </a:p>
          <a:p>
            <a:pPr marL="0" indent="0">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国家安全和利益，主要包括</a:t>
            </a:r>
          </a:p>
          <a:p>
            <a:pPr marL="0" indent="0">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国家领土完整，</a:t>
            </a:r>
          </a:p>
          <a:p>
            <a:pPr marL="0" indent="0">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主权独立不收侵犯，</a:t>
            </a:r>
          </a:p>
          <a:p>
            <a:pPr marL="0" indent="0">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国家经济秩序、社会秩序不收破坏，</a:t>
            </a:r>
          </a:p>
          <a:p>
            <a:pPr marL="0" indent="0">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公民生命、生活不受侵害，</a:t>
            </a:r>
          </a:p>
          <a:p>
            <a:pPr marL="0" indent="0">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民族文化价值和传统不受破坏。  </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中华人民共和国保守国家秘密法条文释义</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34EE9039-FA8D-436B-A910-08C3C3D3EB31}"/>
              </a:ext>
            </a:extLst>
          </p:cNvPr>
          <p:cNvSpPr>
            <a:spLocks noGrp="1"/>
          </p:cNvSpPr>
          <p:nvPr>
            <p:ph type="title"/>
          </p:nvPr>
        </p:nvSpPr>
        <p:spPr>
          <a:xfrm>
            <a:off x="838200" y="88316"/>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29643"/>
            <a:ext cx="12670971" cy="5152511"/>
          </a:xfrm>
        </p:spPr>
        <p:txBody>
          <a:bodyPr>
            <a:normAutofit/>
          </a:bodyPr>
          <a:lstStyle/>
          <a:p>
            <a:pPr marL="0" indent="0">
              <a:buNone/>
            </a:pPr>
            <a:endParaRPr lang="zh-CN" altLang="en-US" sz="8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关系国家安全和利益</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”指某一事项一旦泄露会使国家安全和利益受到损害：</a:t>
            </a:r>
          </a:p>
          <a:p>
            <a:pPr marL="0"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危害国家防御能力</a:t>
            </a:r>
          </a:p>
          <a:p>
            <a:pPr marL="0"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危害国家政权的巩固和使国家机关依法行使职权失去保障</a:t>
            </a:r>
          </a:p>
          <a:p>
            <a:pPr marL="0"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影响国家统一、民族团结和社会安定</a:t>
            </a:r>
          </a:p>
          <a:p>
            <a:pPr marL="0"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损害国家经济利益和科技优势</a:t>
            </a:r>
          </a:p>
          <a:p>
            <a:pPr marL="0"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妨碍国家外交、外事活动正常进行</a:t>
            </a:r>
          </a:p>
          <a:p>
            <a:pPr marL="0"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妨碍国家重要保卫对象和保卫目标安全</a:t>
            </a:r>
          </a:p>
          <a:p>
            <a:pPr marL="0"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妨碍国家秘密情报的获取和削弱保密措施有效性等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国家保密局印发</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关于国家安全和利益的定义群</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的通知  国保发</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[1994]10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号</a:t>
            </a:r>
          </a:p>
          <a:p>
            <a:pPr marL="0" indent="0">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1CACCCD1-6182-48FF-9885-42E9E1ABC3F9}"/>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644835404"/>
              </p:ext>
            </p:extLst>
          </p:nvPr>
        </p:nvGraphicFramePr>
        <p:xfrm>
          <a:off x="384260" y="89023"/>
          <a:ext cx="11700164" cy="6454254"/>
        </p:xfrm>
        <a:graphic>
          <a:graphicData uri="http://schemas.openxmlformats.org/drawingml/2006/table">
            <a:tbl>
              <a:tblPr>
                <a:tableStyleId>{5C22544A-7EE6-4342-B048-85BDC9FD1C3A}</a:tableStyleId>
              </a:tblPr>
              <a:tblGrid>
                <a:gridCol w="1815185">
                  <a:extLst>
                    <a:ext uri="{9D8B030D-6E8A-4147-A177-3AD203B41FA5}">
                      <a16:colId xmlns:a16="http://schemas.microsoft.com/office/drawing/2014/main" val="20000"/>
                    </a:ext>
                  </a:extLst>
                </a:gridCol>
                <a:gridCol w="1099484">
                  <a:extLst>
                    <a:ext uri="{9D8B030D-6E8A-4147-A177-3AD203B41FA5}">
                      <a16:colId xmlns:a16="http://schemas.microsoft.com/office/drawing/2014/main" val="20001"/>
                    </a:ext>
                  </a:extLst>
                </a:gridCol>
                <a:gridCol w="8785495">
                  <a:extLst>
                    <a:ext uri="{9D8B030D-6E8A-4147-A177-3AD203B41FA5}">
                      <a16:colId xmlns:a16="http://schemas.microsoft.com/office/drawing/2014/main" val="20002"/>
                    </a:ext>
                  </a:extLst>
                </a:gridCol>
              </a:tblGrid>
              <a:tr h="889000">
                <a:tc gridSpan="3">
                  <a:txBody>
                    <a:bodyPr/>
                    <a:lstStyle/>
                    <a:p>
                      <a:pPr algn="ctr" fontAlgn="b"/>
                      <a:r>
                        <a:rPr lang="zh-CN" altLang="en-US"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国家保密局印发</a:t>
                      </a:r>
                      <a:r>
                        <a:rPr lang="en-US" altLang="zh-CN"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关于国家安全和利益的定义群</a:t>
                      </a:r>
                      <a:r>
                        <a:rPr lang="en-US" altLang="zh-CN"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的通知  国保发</a:t>
                      </a:r>
                      <a:r>
                        <a:rPr lang="en-US" altLang="zh-CN"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[1994]10</a:t>
                      </a:r>
                      <a:r>
                        <a:rPr lang="zh-CN" altLang="en-US"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号</a:t>
                      </a:r>
                      <a:endParaRPr lang="zh-CN" altLang="en-US" sz="2400" b="1" i="0"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77326">
                <a:tc>
                  <a:txBody>
                    <a:bodyPr/>
                    <a:lstStyle/>
                    <a:p>
                      <a:pPr algn="ctr" fontAlgn="b"/>
                      <a:r>
                        <a:rPr lang="zh-CN" altLang="en-US" sz="22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类  别</a:t>
                      </a:r>
                      <a:endParaRPr lang="zh-CN" altLang="en-US" sz="22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tc>
                  <a:txBody>
                    <a:bodyPr/>
                    <a:lstStyle/>
                    <a:p>
                      <a:pPr algn="ctr" fontAlgn="b"/>
                      <a:r>
                        <a:rPr lang="zh-CN" altLang="en-US" sz="22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序号</a:t>
                      </a:r>
                      <a:endParaRPr lang="zh-CN" altLang="en-US" sz="22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tc>
                  <a:txBody>
                    <a:bodyPr/>
                    <a:lstStyle/>
                    <a:p>
                      <a:pPr algn="ctr" fontAlgn="b"/>
                      <a:r>
                        <a:rPr lang="zh-CN" altLang="en-US" sz="22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项      目</a:t>
                      </a:r>
                      <a:endParaRPr lang="zh-CN" altLang="en-US" sz="22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01"/>
                  </a:ext>
                </a:extLst>
              </a:tr>
              <a:tr h="552257">
                <a:tc rowSpan="9">
                  <a:txBody>
                    <a:bodyPr/>
                    <a:lstStyle/>
                    <a:p>
                      <a:pPr algn="ctr" fontAlgn="ct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一、危害国家</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防御能力</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1</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会导致我战时动员预案和备战行动方案难以实施或无法奏效的；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02"/>
                  </a:ext>
                </a:extLst>
              </a:tr>
              <a:tr h="27732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会削弱我重要军事设施防护能力的；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03"/>
                  </a:ext>
                </a:extLst>
              </a:tr>
              <a:tr h="27732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3</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会妨碍我重大军事行动实施的；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04"/>
                  </a:ext>
                </a:extLst>
              </a:tr>
              <a:tr h="27732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4</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会削弱我重要武器、装备克敌效能的；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05"/>
                  </a:ext>
                </a:extLst>
              </a:tr>
              <a:tr h="27732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5</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会使我战备通信系统失去或降低保障能力的；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06"/>
                  </a:ext>
                </a:extLst>
              </a:tr>
              <a:tr h="27732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6</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会削弱部队后勤保障能力的；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07"/>
                  </a:ext>
                </a:extLst>
              </a:tr>
              <a:tr h="27732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7</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会暴露我军工生产能力的；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08"/>
                  </a:ext>
                </a:extLst>
              </a:tr>
              <a:tr h="27732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8</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会妨碍我国防尖端技术的发展或削弱其优势的；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09"/>
                  </a:ext>
                </a:extLst>
              </a:tr>
              <a:tr h="27732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9</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会使我军工生产对外合作难以开展的。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10"/>
                  </a:ext>
                </a:extLst>
              </a:tr>
              <a:tr h="374652">
                <a:tc rowSpan="7">
                  <a:txBody>
                    <a:bodyPr/>
                    <a:lstStyle/>
                    <a:p>
                      <a:pPr algn="ctr" fontAlgn="ct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二、危害国家政</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权的巩固和</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使国家机关</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依法行使职</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权失去保障</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10</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会妨碍我打击境外机构、组织和人员对我进行渗透、颠覆和情报窃密等活动的；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11"/>
                  </a:ext>
                </a:extLst>
              </a:tr>
              <a:tr h="27732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11</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会妨碍打击严重刑事犯罪活动的；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12"/>
                  </a:ext>
                </a:extLst>
              </a:tr>
              <a:tr h="27732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12</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会妨碍国家有关机关依法使用侦察手段的；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13"/>
                  </a:ext>
                </a:extLst>
              </a:tr>
              <a:tr h="27732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13</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会妨碍依法查办重大违法、违纪案件的；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14"/>
                  </a:ext>
                </a:extLst>
              </a:tr>
              <a:tr h="27732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14</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会影响中央党政领导班子的稳定或平稳更替的；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15"/>
                  </a:ext>
                </a:extLst>
              </a:tr>
              <a:tr h="26229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15</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会妨碍国家有关机关依法对重点工作对象进行控制的；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16"/>
                  </a:ext>
                </a:extLst>
              </a:tr>
              <a:tr h="277326">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16</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会妨碍国家重大举措顺利出台或实施的。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17"/>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938447318"/>
              </p:ext>
            </p:extLst>
          </p:nvPr>
        </p:nvGraphicFramePr>
        <p:xfrm>
          <a:off x="491836" y="165100"/>
          <a:ext cx="11700164" cy="5396649"/>
        </p:xfrm>
        <a:graphic>
          <a:graphicData uri="http://schemas.openxmlformats.org/drawingml/2006/table">
            <a:tbl>
              <a:tblPr>
                <a:tableStyleId>{5C22544A-7EE6-4342-B048-85BDC9FD1C3A}</a:tableStyleId>
              </a:tblPr>
              <a:tblGrid>
                <a:gridCol w="1815185">
                  <a:extLst>
                    <a:ext uri="{9D8B030D-6E8A-4147-A177-3AD203B41FA5}">
                      <a16:colId xmlns:a16="http://schemas.microsoft.com/office/drawing/2014/main" val="20000"/>
                    </a:ext>
                  </a:extLst>
                </a:gridCol>
                <a:gridCol w="1099484">
                  <a:extLst>
                    <a:ext uri="{9D8B030D-6E8A-4147-A177-3AD203B41FA5}">
                      <a16:colId xmlns:a16="http://schemas.microsoft.com/office/drawing/2014/main" val="20001"/>
                    </a:ext>
                  </a:extLst>
                </a:gridCol>
                <a:gridCol w="8785495">
                  <a:extLst>
                    <a:ext uri="{9D8B030D-6E8A-4147-A177-3AD203B41FA5}">
                      <a16:colId xmlns:a16="http://schemas.microsoft.com/office/drawing/2014/main" val="20002"/>
                    </a:ext>
                  </a:extLst>
                </a:gridCol>
              </a:tblGrid>
              <a:tr h="889000">
                <a:tc gridSpan="3">
                  <a:txBody>
                    <a:bodyPr/>
                    <a:lstStyle/>
                    <a:p>
                      <a:pPr algn="ctr" fontAlgn="b"/>
                      <a:r>
                        <a:rPr lang="zh-CN" altLang="en-US"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国家保密局印发</a:t>
                      </a:r>
                      <a:r>
                        <a:rPr lang="en-US" altLang="zh-CN"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关于国家安全和利益的定义群</a:t>
                      </a:r>
                      <a:r>
                        <a:rPr lang="en-US" altLang="zh-CN"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的通知  国保发</a:t>
                      </a:r>
                      <a:r>
                        <a:rPr lang="en-US" altLang="zh-CN"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[1994]10</a:t>
                      </a:r>
                      <a:r>
                        <a:rPr lang="zh-CN" altLang="en-US"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号</a:t>
                      </a:r>
                      <a:endParaRPr lang="zh-CN" altLang="en-US" sz="2400" b="1" i="0"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77326">
                <a:tc>
                  <a:txBody>
                    <a:bodyPr/>
                    <a:lstStyle/>
                    <a:p>
                      <a:pPr algn="ctr" fontAlgn="b"/>
                      <a:r>
                        <a:rPr lang="zh-CN" altLang="en-US" sz="22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类别</a:t>
                      </a:r>
                      <a:endParaRPr lang="zh-CN" altLang="en-US" sz="22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tc>
                  <a:txBody>
                    <a:bodyPr/>
                    <a:lstStyle/>
                    <a:p>
                      <a:pPr algn="ctr" fontAlgn="b"/>
                      <a:r>
                        <a:rPr lang="zh-CN" altLang="en-US" sz="22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序号</a:t>
                      </a:r>
                      <a:endParaRPr lang="zh-CN" altLang="en-US" sz="22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tc>
                  <a:txBody>
                    <a:bodyPr/>
                    <a:lstStyle/>
                    <a:p>
                      <a:pPr algn="ctr" fontAlgn="b"/>
                      <a:r>
                        <a:rPr lang="zh-CN" altLang="en-US" sz="22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项目</a:t>
                      </a:r>
                      <a:endParaRPr lang="zh-CN" altLang="en-US" sz="22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01"/>
                  </a:ext>
                </a:extLst>
              </a:tr>
              <a:tr h="228959">
                <a:tc rowSpan="5">
                  <a:txBody>
                    <a:bodyPr/>
                    <a:lstStyle/>
                    <a:p>
                      <a:pPr algn="ctr" fontAlgn="ct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三、影响国家统</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一、民族团</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defTabSz="444500"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结和社会定</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17</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会妨碍国家平息或处理暴乱、动乱、骚乱事件的；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2"/>
                  </a:ext>
                </a:extLst>
              </a:tr>
              <a:tr h="306534">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18</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会在一定范围内导致民族纠纷、破坏民族团结或引起社会混乱的；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3"/>
                  </a:ext>
                </a:extLst>
              </a:tr>
              <a:tr h="324431">
                <a:tc vMerge="1">
                  <a:txBody>
                    <a:bodyPr/>
                    <a:lstStyle/>
                    <a:p>
                      <a:endParaRPr lang="zh-CN"/>
                    </a:p>
                  </a:txBody>
                  <a:tcP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19</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会使防范或处理一定范围突发事件的措施难以实施或奏效的；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4"/>
                  </a:ext>
                </a:extLst>
              </a:tr>
              <a:tr h="295835">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20</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会使国家货币、有价证券、重要证（照）防伪措施失效的；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5"/>
                  </a:ext>
                </a:extLst>
              </a:tr>
              <a:tr h="376518">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21</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会给国家港澳台工作、侨务工作、宗教工作和统战工作造成被动或不利影响的。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6"/>
                  </a:ext>
                </a:extLst>
              </a:tr>
              <a:tr h="376518">
                <a:tc rowSpan="8">
                  <a:txBody>
                    <a:bodyPr/>
                    <a:lstStyle/>
                    <a:p>
                      <a:pPr algn="ctr" fontAlgn="ct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四、妨碍国家外</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交、外事活</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动正常进行</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22</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会使我在外交和外事活动中失利或处于被动地位的；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7"/>
                  </a:ext>
                </a:extLst>
              </a:tr>
              <a:tr h="277326">
                <a:tc vMerge="1">
                  <a:txBody>
                    <a:bodyPr/>
                    <a:lstStyle/>
                    <a:p>
                      <a:endParaRPr lang="zh-CN"/>
                    </a:p>
                  </a:txBody>
                  <a:tcP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23</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会引发边界争端或不利边界问题解决的；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8"/>
                  </a:ext>
                </a:extLst>
              </a:tr>
              <a:tr h="277326">
                <a:tc vMerge="1">
                  <a:txBody>
                    <a:bodyPr/>
                    <a:lstStyle/>
                    <a:p>
                      <a:endParaRPr lang="zh-CN"/>
                    </a:p>
                  </a:txBody>
                  <a:tcP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24</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会影响国家涉外案件或事件妥善处理的；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9"/>
                  </a:ext>
                </a:extLst>
              </a:tr>
              <a:tr h="277326">
                <a:tc vMerge="1">
                  <a:txBody>
                    <a:bodyPr/>
                    <a:lstStyle/>
                    <a:p>
                      <a:endParaRPr lang="zh-CN"/>
                    </a:p>
                  </a:txBody>
                  <a:tcP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25</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会妨碍我驻外机构或出国人员履行特殊使命的；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10"/>
                  </a:ext>
                </a:extLst>
              </a:tr>
              <a:tr h="277326">
                <a:tc vMerge="1">
                  <a:txBody>
                    <a:bodyPr/>
                    <a:lstStyle/>
                    <a:p>
                      <a:endParaRPr lang="zh-CN"/>
                    </a:p>
                  </a:txBody>
                  <a:tcP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26</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会妨碍我改善和发展双边、多边关系的；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11"/>
                  </a:ext>
                </a:extLst>
              </a:tr>
              <a:tr h="221954">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27</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会妨碍国家对外履行保密义务及其他秘密协议的；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12"/>
                  </a:ext>
                </a:extLst>
              </a:tr>
              <a:tr h="277326">
                <a:tc vMerge="1">
                  <a:txBody>
                    <a:bodyPr/>
                    <a:lstStyle/>
                    <a:p>
                      <a:endParaRPr lang="zh-CN"/>
                    </a:p>
                  </a:txBody>
                  <a:tcP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28</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会损害党和国家的形象和声誉的；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13"/>
                  </a:ext>
                </a:extLst>
              </a:tr>
              <a:tr h="327792">
                <a:tc vMerge="1">
                  <a:txBody>
                    <a:bodyPr/>
                    <a:lstStyle/>
                    <a:p>
                      <a:endParaRPr lang="zh-CN"/>
                    </a:p>
                  </a:txBody>
                  <a:tcP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29</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会妨碍我接待秘密来访者或党和国家领导人（代表）秘密出访的。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14"/>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231179078"/>
              </p:ext>
            </p:extLst>
          </p:nvPr>
        </p:nvGraphicFramePr>
        <p:xfrm>
          <a:off x="491836" y="165100"/>
          <a:ext cx="11382665" cy="6344820"/>
        </p:xfrm>
        <a:graphic>
          <a:graphicData uri="http://schemas.openxmlformats.org/drawingml/2006/table">
            <a:tbl>
              <a:tblPr>
                <a:tableStyleId>{5C22544A-7EE6-4342-B048-85BDC9FD1C3A}</a:tableStyleId>
              </a:tblPr>
              <a:tblGrid>
                <a:gridCol w="2103446">
                  <a:extLst>
                    <a:ext uri="{9D8B030D-6E8A-4147-A177-3AD203B41FA5}">
                      <a16:colId xmlns:a16="http://schemas.microsoft.com/office/drawing/2014/main" val="20000"/>
                    </a:ext>
                  </a:extLst>
                </a:gridCol>
                <a:gridCol w="732130">
                  <a:extLst>
                    <a:ext uri="{9D8B030D-6E8A-4147-A177-3AD203B41FA5}">
                      <a16:colId xmlns:a16="http://schemas.microsoft.com/office/drawing/2014/main" val="20001"/>
                    </a:ext>
                  </a:extLst>
                </a:gridCol>
                <a:gridCol w="8547089">
                  <a:extLst>
                    <a:ext uri="{9D8B030D-6E8A-4147-A177-3AD203B41FA5}">
                      <a16:colId xmlns:a16="http://schemas.microsoft.com/office/drawing/2014/main" val="20002"/>
                    </a:ext>
                  </a:extLst>
                </a:gridCol>
              </a:tblGrid>
              <a:tr h="889000">
                <a:tc gridSpan="3">
                  <a:txBody>
                    <a:bodyPr/>
                    <a:lstStyle/>
                    <a:p>
                      <a:pPr algn="ctr" fontAlgn="b"/>
                      <a:r>
                        <a:rPr lang="zh-CN" altLang="en-US"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国家保密局印发</a:t>
                      </a:r>
                      <a:r>
                        <a:rPr lang="en-US" altLang="zh-CN"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关于国家安全和利益的定义群</a:t>
                      </a:r>
                      <a:r>
                        <a:rPr lang="en-US" altLang="zh-CN"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的通知  国保发</a:t>
                      </a:r>
                      <a:r>
                        <a:rPr lang="en-US" altLang="zh-CN"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[1994]10</a:t>
                      </a:r>
                      <a:r>
                        <a:rPr lang="zh-CN" altLang="en-US" sz="2400" b="1"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号</a:t>
                      </a:r>
                      <a:endParaRPr lang="zh-CN" altLang="en-US" sz="2400" b="1" i="0" u="none" strike="noStrike"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77326">
                <a:tc>
                  <a:txBody>
                    <a:bodyPr/>
                    <a:lstStyle/>
                    <a:p>
                      <a:pPr algn="ctr" fontAlgn="b"/>
                      <a:r>
                        <a:rPr lang="zh-CN" altLang="en-US" sz="22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类别</a:t>
                      </a:r>
                      <a:endParaRPr lang="zh-CN" altLang="en-US" sz="22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tc>
                  <a:txBody>
                    <a:bodyPr/>
                    <a:lstStyle/>
                    <a:p>
                      <a:pPr algn="ctr" fontAlgn="b"/>
                      <a:r>
                        <a:rPr lang="zh-CN" altLang="en-US" sz="22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序号</a:t>
                      </a:r>
                      <a:endParaRPr lang="zh-CN" altLang="en-US" sz="22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tc>
                  <a:txBody>
                    <a:bodyPr/>
                    <a:lstStyle/>
                    <a:p>
                      <a:pPr algn="ctr" fontAlgn="b"/>
                      <a:r>
                        <a:rPr lang="zh-CN" altLang="en-US" sz="22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项目</a:t>
                      </a:r>
                      <a:endParaRPr lang="zh-CN" altLang="en-US" sz="22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b"/>
                </a:tc>
                <a:extLst>
                  <a:ext uri="{0D108BD9-81ED-4DB2-BD59-A6C34878D82A}">
                    <a16:rowId xmlns:a16="http://schemas.microsoft.com/office/drawing/2014/main" val="10001"/>
                  </a:ext>
                </a:extLst>
              </a:tr>
              <a:tr h="342900">
                <a:tc rowSpan="7">
                  <a:txBody>
                    <a:bodyPr/>
                    <a:lstStyle/>
                    <a:p>
                      <a:pPr algn="ctr" fontAlgn="ct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五、损害国家</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经济利益</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和科技优势</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30</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会削弱国家对经济运行宏观调控能力，影响国家经济正常运行的；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2"/>
                  </a:ext>
                </a:extLst>
              </a:tr>
              <a:tr h="389964">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31</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会导致一定范围经济秩序混乱，使国家蒙受损失的；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3"/>
                  </a:ext>
                </a:extLst>
              </a:tr>
              <a:tr h="430306">
                <a:tc vMerge="1">
                  <a:txBody>
                    <a:bodyPr/>
                    <a:lstStyle/>
                    <a:p>
                      <a:endParaRPr lang="zh-CN"/>
                    </a:p>
                  </a:txBody>
                  <a:tcP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32</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会使国家失去科技优势或者会削弱国家在国际市场竞争能力的；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4"/>
                  </a:ext>
                </a:extLst>
              </a:tr>
              <a:tr h="430306">
                <a:tc vMerge="1">
                  <a:txBody>
                    <a:bodyPr/>
                    <a:lstStyle/>
                    <a:p>
                      <a:endParaRPr lang="zh-CN"/>
                    </a:p>
                  </a:txBody>
                  <a:tcP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33</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会妨碍国家经济建设计划、重点工程（项目）、重大科技攻关项目实施的；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5"/>
                  </a:ext>
                </a:extLst>
              </a:tr>
              <a:tr h="277326">
                <a:tc vMerge="1">
                  <a:txBody>
                    <a:bodyPr/>
                    <a:lstStyle/>
                    <a:p>
                      <a:endParaRPr lang="zh-CN"/>
                    </a:p>
                  </a:txBody>
                  <a:tcP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34</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会使国家在重大项目招标、投标中失利的；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6"/>
                  </a:ext>
                </a:extLst>
              </a:tr>
              <a:tr h="381580">
                <a:tc vMerge="1">
                  <a:txBody>
                    <a:bodyPr/>
                    <a:lstStyle/>
                    <a:p>
                      <a:endParaRPr lang="zh-CN"/>
                    </a:p>
                  </a:txBody>
                  <a:tcP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35</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会使国家在对外贸易或对外经济科合作中遭受损失的；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7"/>
                  </a:ext>
                </a:extLst>
              </a:tr>
              <a:tr h="277326">
                <a:tc vMerge="1">
                  <a:txBody>
                    <a:bodyPr/>
                    <a:lstStyle/>
                    <a:p>
                      <a:endParaRPr lang="zh-CN"/>
                    </a:p>
                  </a:txBody>
                  <a:tcP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36</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会使我对外军贸中遭受损失的。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8"/>
                  </a:ext>
                </a:extLst>
              </a:tr>
              <a:tr h="489156">
                <a:tc rowSpan="2">
                  <a:txBody>
                    <a:bodyPr/>
                    <a:lstStyle/>
                    <a:p>
                      <a:pPr algn="ctr" fontAlgn="ct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六、妨碍国家重要</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保卫对象和保</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卫目标安全</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37</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会对国家重要保卫对象和目标的安全构成威胁的；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09"/>
                  </a:ext>
                </a:extLst>
              </a:tr>
              <a:tr h="223234">
                <a:tc vMerge="1">
                  <a:txBody>
                    <a:bodyPr/>
                    <a:lstStyle/>
                    <a:p>
                      <a:endParaRPr lang="zh-CN"/>
                    </a:p>
                  </a:txBody>
                  <a:tcPr/>
                </a:tc>
                <a:tc>
                  <a:txBody>
                    <a:bodyPr/>
                    <a:lstStyle/>
                    <a:p>
                      <a:pPr algn="ctr" fontAlgn="ctr"/>
                      <a:r>
                        <a:rPr lang="en-US" altLang="zh-CN" sz="2000" b="1" u="none" strike="noStrike">
                          <a:effectLst/>
                          <a:latin typeface="Times New Roman" panose="02020603050405020304" pitchFamily="18" charset="0"/>
                          <a:ea typeface="微软雅黑" panose="020B0503020204020204" pitchFamily="34" charset="-122"/>
                          <a:cs typeface="Times New Roman" panose="02020603050405020304" pitchFamily="18" charset="0"/>
                        </a:rPr>
                        <a:t>38</a:t>
                      </a:r>
                      <a:endParaRPr lang="en-US" altLang="zh-CN"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会削弱国家重要保卫对象和目标的保卫措施或技术有效性的。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tc>
                <a:extLst>
                  <a:ext uri="{0D108BD9-81ED-4DB2-BD59-A6C34878D82A}">
                    <a16:rowId xmlns:a16="http://schemas.microsoft.com/office/drawing/2014/main" val="10010"/>
                  </a:ext>
                </a:extLst>
              </a:tr>
              <a:tr h="512200">
                <a:tc rowSpan="2">
                  <a:txBody>
                    <a:bodyPr/>
                    <a:lstStyle/>
                    <a:p>
                      <a:pPr algn="ctr" fontAlgn="ct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七、妨碍国家秘密</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情报的获取和</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削弱保密措施</a:t>
                      </a:r>
                      <a:endPar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l"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有效性</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39</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会妨碍国家获取各种情报的；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extLst>
                  <a:ext uri="{0D108BD9-81ED-4DB2-BD59-A6C34878D82A}">
                    <a16:rowId xmlns:a16="http://schemas.microsoft.com/office/drawing/2014/main" val="10011"/>
                  </a:ext>
                </a:extLst>
              </a:tr>
              <a:tr h="1099720">
                <a:tc vMerge="1">
                  <a:txBody>
                    <a:bodyPr/>
                    <a:lstStyle/>
                    <a:p>
                      <a:endParaRPr lang="zh-CN"/>
                    </a:p>
                  </a:txBody>
                  <a:tcPr/>
                </a:tc>
                <a:tc>
                  <a:txBody>
                    <a:bodyPr/>
                    <a:lstStyle/>
                    <a:p>
                      <a:pPr algn="ctr" fontAlgn="ctr"/>
                      <a:r>
                        <a:rPr lang="en-US" altLang="zh-CN"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40</a:t>
                      </a:r>
                      <a:endParaRPr lang="en-US" altLang="zh-CN"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tc>
                  <a:txBody>
                    <a:bodyPr/>
                    <a:lstStyle/>
                    <a:p>
                      <a:pPr algn="l" fontAlgn="b"/>
                      <a:r>
                        <a:rPr lang="zh-CN" altLang="en-US" sz="2000" b="1"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会使保护国家秘密的技术和措施可靠性降低或失效的。</a:t>
                      </a:r>
                      <a:endParaRPr lang="zh-CN" alt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391" marR="2391" marT="2391" marB="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1529644"/>
            <a:ext cx="12191999" cy="4963232"/>
          </a:xfrm>
        </p:spPr>
        <p:txBody>
          <a:bodyPr>
            <a:normAutofit lnSpcReduction="10000"/>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以上</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项规定是国家秘密“关系国家安全和利益”的</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具体外延</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，也是国家秘密的外延。凡是符合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项规定的信息或事项，都有可能作为国家秘密进行保护。</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但是，从法律层面来看，国家秘密的基本范围和“关系国家安全和利益”的定义群仍然比较</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抽象</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，实施起来存在不甚具体、操作性不强等问题。</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加之随着国家各行各业的发展和对外开放的不断扩大，国家秘密的基本范围必然会</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不断发展变化</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，作为国家秘密本质特征的“关系国家安全和利益“，其外延也必然会发生相应的变化。</a:t>
            </a:r>
          </a:p>
        </p:txBody>
      </p:sp>
      <p:sp>
        <p:nvSpPr>
          <p:cNvPr id="7" name="标题 1">
            <a:extLst>
              <a:ext uri="{FF2B5EF4-FFF2-40B4-BE49-F238E27FC236}">
                <a16:creationId xmlns:a16="http://schemas.microsoft.com/office/drawing/2014/main" id="{BBBD62DA-3011-4FA0-8B0A-D8D4CFFED906}"/>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7704"/>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西方</a:t>
            </a:r>
          </a:p>
        </p:txBody>
      </p:sp>
      <p:sp>
        <p:nvSpPr>
          <p:cNvPr id="6" name="矩形 5"/>
          <p:cNvSpPr/>
          <p:nvPr/>
        </p:nvSpPr>
        <p:spPr>
          <a:xfrm>
            <a:off x="287975" y="1436367"/>
            <a:ext cx="11508689" cy="4354195"/>
          </a:xfrm>
          <a:prstGeom prst="rect">
            <a:avLst/>
          </a:prstGeom>
        </p:spPr>
        <p:txBody>
          <a:bodyPr wrap="square" lIns="121908" tIns="60954" rIns="121908" bIns="60954">
            <a:spAutoFit/>
          </a:bodyPr>
          <a:lstStyle/>
          <a:p>
            <a:pPr>
              <a:lnSpc>
                <a:spcPct val="130000"/>
              </a:lnSpc>
              <a:spcAft>
                <a:spcPts val="1200"/>
              </a:spcAft>
            </a:pPr>
            <a:r>
              <a:rPr lang="zh-CN" altLang="en-US" sz="2800" b="1" dirty="0">
                <a:latin typeface="微软雅黑" panose="020B0503020204020204" charset="-122"/>
                <a:ea typeface="微软雅黑" panose="020B0503020204020204" charset="-122"/>
              </a:rPr>
              <a:t>    今天，西方大部分思想家已经改变观点，认为</a:t>
            </a:r>
          </a:p>
          <a:p>
            <a:pPr lvl="1" fontAlgn="auto">
              <a:lnSpc>
                <a:spcPct val="150000"/>
              </a:lnSpc>
              <a:spcAft>
                <a:spcPts val="1200"/>
              </a:spcAft>
            </a:pPr>
            <a:r>
              <a:rPr lang="en-US" altLang="zh-CN" sz="28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保密</a:t>
            </a:r>
            <a:r>
              <a:rPr lang="zh-CN" altLang="en-US" sz="2800" b="1" u="sng" dirty="0">
                <a:solidFill>
                  <a:srgbClr val="0070C0"/>
                </a:solidFill>
                <a:latin typeface="微软雅黑" panose="020B0503020204020204" charset="-122"/>
                <a:ea typeface="微软雅黑" panose="020B0503020204020204" charset="-122"/>
              </a:rPr>
              <a:t>并非是彻头彻尾的恶行</a:t>
            </a:r>
            <a:br>
              <a:rPr lang="en-US" altLang="zh-CN" sz="2800" b="1" dirty="0">
                <a:latin typeface="微软雅黑" panose="020B0503020204020204" charset="-122"/>
                <a:ea typeface="微软雅黑" panose="020B0503020204020204" charset="-122"/>
              </a:rPr>
            </a:br>
            <a:r>
              <a:rPr lang="en-US" altLang="zh-CN" sz="28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就敏感的</a:t>
            </a:r>
            <a:r>
              <a:rPr lang="zh-CN" altLang="en-US" sz="2800" b="1" dirty="0">
                <a:solidFill>
                  <a:srgbClr val="7030A0"/>
                </a:solidFill>
                <a:latin typeface="微软雅黑" panose="020B0503020204020204" charset="-122"/>
                <a:ea typeface="微软雅黑" panose="020B0503020204020204" charset="-122"/>
              </a:rPr>
              <a:t>军事技术</a:t>
            </a:r>
            <a:r>
              <a:rPr lang="zh-CN" altLang="en-US" sz="2800" b="1" dirty="0">
                <a:latin typeface="微软雅黑" panose="020B0503020204020204" charset="-122"/>
                <a:ea typeface="微软雅黑" panose="020B0503020204020204" charset="-122"/>
              </a:rPr>
              <a:t>、机密的</a:t>
            </a:r>
            <a:r>
              <a:rPr lang="zh-CN" altLang="en-US" sz="2800" b="1" dirty="0">
                <a:solidFill>
                  <a:srgbClr val="7030A0"/>
                </a:solidFill>
                <a:latin typeface="微软雅黑" panose="020B0503020204020204" charset="-122"/>
                <a:ea typeface="微软雅黑" panose="020B0503020204020204" charset="-122"/>
              </a:rPr>
              <a:t>情报来源</a:t>
            </a:r>
            <a:r>
              <a:rPr lang="zh-CN" altLang="en-US" sz="2800" b="1" dirty="0">
                <a:latin typeface="微软雅黑" panose="020B0503020204020204" charset="-122"/>
                <a:ea typeface="微软雅黑" panose="020B0503020204020204" charset="-122"/>
              </a:rPr>
              <a:t>或敏感的</a:t>
            </a:r>
            <a:r>
              <a:rPr lang="zh-CN" altLang="en-US" sz="2800" b="1" dirty="0">
                <a:solidFill>
                  <a:srgbClr val="7030A0"/>
                </a:solidFill>
                <a:latin typeface="微软雅黑" panose="020B0503020204020204" charset="-122"/>
                <a:ea typeface="微软雅黑" panose="020B0503020204020204" charset="-122"/>
              </a:rPr>
              <a:t>外交动向</a:t>
            </a:r>
            <a:r>
              <a:rPr lang="zh-CN" altLang="en-US" sz="2800" b="1" dirty="0">
                <a:latin typeface="微软雅黑" panose="020B0503020204020204" charset="-122"/>
                <a:ea typeface="微软雅黑" panose="020B0503020204020204" charset="-122"/>
              </a:rPr>
              <a:t>适当采取</a:t>
            </a:r>
          </a:p>
          <a:p>
            <a:pPr lvl="1">
              <a:lnSpc>
                <a:spcPct val="130000"/>
              </a:lnSpc>
              <a:spcAft>
                <a:spcPts val="1200"/>
              </a:spcAft>
            </a:pPr>
            <a:r>
              <a:rPr lang="zh-CN" altLang="en-US" sz="2800" b="1" dirty="0">
                <a:latin typeface="微软雅黑" panose="020B0503020204020204" charset="-122"/>
                <a:ea typeface="微软雅黑" panose="020B0503020204020204" charset="-122"/>
              </a:rPr>
              <a:t>     保密措施，有利于公众利益</a:t>
            </a:r>
            <a:r>
              <a:rPr lang="en-US" altLang="zh-CN" sz="28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但仍然坚持公开是民主社会的固有</a:t>
            </a:r>
          </a:p>
          <a:p>
            <a:pPr lvl="1">
              <a:lnSpc>
                <a:spcPct val="130000"/>
              </a:lnSpc>
              <a:spcAft>
                <a:spcPts val="1200"/>
              </a:spcAft>
            </a:pPr>
            <a:r>
              <a:rPr lang="zh-CN" altLang="en-US" sz="2800" b="1" dirty="0">
                <a:latin typeface="微软雅黑" panose="020B0503020204020204" charset="-122"/>
                <a:ea typeface="微软雅黑" panose="020B0503020204020204" charset="-122"/>
              </a:rPr>
              <a:t>     属性，公开应当</a:t>
            </a:r>
            <a:r>
              <a:rPr lang="zh-CN" altLang="en-US" sz="2800" b="1" dirty="0">
                <a:solidFill>
                  <a:srgbClr val="0070C0"/>
                </a:solidFill>
                <a:latin typeface="微软雅黑" panose="020B0503020204020204" charset="-122"/>
                <a:ea typeface="微软雅黑" panose="020B0503020204020204" charset="-122"/>
              </a:rPr>
              <a:t>优先</a:t>
            </a:r>
            <a:r>
              <a:rPr lang="zh-CN" altLang="en-US" sz="2800" b="1" dirty="0">
                <a:latin typeface="微软雅黑" panose="020B0503020204020204" charset="-122"/>
                <a:ea typeface="微软雅黑" panose="020B0503020204020204" charset="-122"/>
              </a:rPr>
              <a:t>于保密</a:t>
            </a:r>
            <a:r>
              <a:rPr lang="en-US" altLang="zh-CN" sz="2800" b="1" dirty="0">
                <a:latin typeface="微软雅黑" panose="020B0503020204020204" charset="-122"/>
                <a:ea typeface="微软雅黑" panose="020B0503020204020204" charset="-122"/>
              </a:rPr>
              <a:t>(</a:t>
            </a:r>
            <a:r>
              <a:rPr lang="zh-CN" altLang="en-US" sz="2800" b="1" dirty="0">
                <a:latin typeface="微软雅黑" panose="020B0503020204020204" charset="-122"/>
                <a:ea typeface="微软雅黑" panose="020B0503020204020204" charset="-122"/>
              </a:rPr>
              <a:t>实际上政府是否这样做是另外</a:t>
            </a:r>
            <a:r>
              <a:rPr lang="en-US" altLang="zh-CN" sz="28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一回事</a:t>
            </a:r>
            <a:r>
              <a:rPr lang="en-US" altLang="zh-CN" sz="2800" b="1" dirty="0">
                <a:latin typeface="微软雅黑" panose="020B0503020204020204" charset="-122"/>
                <a:ea typeface="微软雅黑" panose="020B0503020204020204" charset="-122"/>
              </a:rPr>
              <a:t>)</a:t>
            </a:r>
          </a:p>
          <a:p>
            <a:pPr lvl="1" fontAlgn="auto">
              <a:lnSpc>
                <a:spcPct val="150000"/>
              </a:lnSpc>
              <a:spcAft>
                <a:spcPts val="1200"/>
              </a:spcAft>
            </a:pPr>
            <a:r>
              <a:rPr lang="en-US" altLang="zh-CN" sz="28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公开和保密有</a:t>
            </a:r>
            <a:r>
              <a:rPr lang="zh-CN" altLang="en-US" sz="2800" b="1" dirty="0">
                <a:solidFill>
                  <a:srgbClr val="0070C0"/>
                </a:solidFill>
                <a:latin typeface="微软雅黑" panose="020B0503020204020204" charset="-122"/>
                <a:ea typeface="微软雅黑" panose="020B0503020204020204" charset="-122"/>
              </a:rPr>
              <a:t>主次之分</a:t>
            </a:r>
            <a:r>
              <a:rPr lang="zh-CN" altLang="en-US" sz="2800" b="1" dirty="0">
                <a:latin typeface="微软雅黑" panose="020B0503020204020204" charset="-122"/>
                <a:ea typeface="微软雅黑" panose="020B0503020204020204" charset="-122"/>
              </a:rPr>
              <a:t>，不宜等而视之</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1366806"/>
            <a:ext cx="12191999" cy="5328356"/>
          </a:xfrm>
        </p:spPr>
        <p:txBody>
          <a:bodyPr>
            <a:normAutofit/>
          </a:bodyPr>
          <a:lstStyle/>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总之，要想达到准确确定国家秘密的目的，</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除了在思想上树立</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科学定密</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的观念，还需要</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有关部门在制定修订国家秘密外延和保密事项范围时</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从严掌握秘密事项</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，充分征求意见；具体定密时持</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严肃审慎</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的态度，走专业化、科学化的定密之路；</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同时，充分认识到国家秘密不是越多越泛越好，并形成国家秘密确定的法治化、体系化、规范化的一整套</a:t>
            </a:r>
            <a:r>
              <a:rPr lang="zh-CN" altLang="en-US"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制度</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只有这样，才能从正反两个角度和方向，确保对“关系国家安全和利益”的法律层面和实践层面的准确认定。 </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9F2E6F0F-BFB4-4CDB-A755-5F4F4573F9EB}"/>
              </a:ext>
            </a:extLst>
          </p:cNvPr>
          <p:cNvSpPr>
            <a:spLocks noGrp="1"/>
          </p:cNvSpPr>
          <p:nvPr>
            <p:ph type="title"/>
          </p:nvPr>
        </p:nvSpPr>
        <p:spPr>
          <a:xfrm>
            <a:off x="838200" y="88316"/>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1529644"/>
            <a:ext cx="12191999" cy="5328356"/>
          </a:xfrm>
        </p:spPr>
        <p:txBody>
          <a:bodyPr>
            <a:normAutofit/>
          </a:bodyPr>
          <a:lstStyle/>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有关法律规范中</a:t>
            </a:r>
          </a:p>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关于</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sym typeface="+mn-ea"/>
              </a:rPr>
              <a:t>国家利益</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的界定</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ea"/>
              </a:rPr>
              <a:t>复杂</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且</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ea"/>
              </a:rPr>
              <a:t>缺乏规律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而对</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国家安全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的定义则较为</a:t>
            </a:r>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明确</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和</a:t>
            </a:r>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系统</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类</a:t>
            </a:r>
          </a:p>
        </p:txBody>
      </p:sp>
      <p:sp>
        <p:nvSpPr>
          <p:cNvPr id="7" name="标题 1">
            <a:extLst>
              <a:ext uri="{FF2B5EF4-FFF2-40B4-BE49-F238E27FC236}">
                <a16:creationId xmlns:a16="http://schemas.microsoft.com/office/drawing/2014/main" id="{6B0359D7-6D09-4F27-83EA-B233E8C87E15}"/>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09676"/>
            <a:ext cx="12383135" cy="5429120"/>
          </a:xfrm>
        </p:spPr>
        <p:txBody>
          <a:bodyPr>
            <a:normAutofit/>
          </a:bodyPr>
          <a:lstStyle/>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有关法律规范中</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第一类，将国家安全局限在国防和外交事项范围之内。</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美国第13526号总统行政命令中，所谓的“国家安全是指美国的国防或外交关系”</a:t>
            </a:r>
          </a:p>
          <a:p>
            <a:pPr marL="0" algn="l">
              <a:lnSpc>
                <a:spcPct val="150000"/>
              </a:lnSpc>
              <a:spcBef>
                <a:spcPts val="0"/>
              </a:spcBef>
              <a:buClrTx/>
              <a:buSzTx/>
              <a:buNone/>
            </a:pPr>
            <a:r>
              <a:rPr lang="zh-CN" altLang="en-US" sz="222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Executive Order 13526 -- Classified N</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ational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ecurity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Information Sec.6.1. “ National Security” </a:t>
            </a:r>
          </a:p>
          <a:p>
            <a:pPr marL="0" algn="l">
              <a:lnSpc>
                <a:spcPct val="150000"/>
              </a:lnSpc>
              <a:spcBef>
                <a:spcPts val="0"/>
              </a:spcBef>
              <a:buClrTx/>
              <a:buSzTx/>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means the national defence or foreign relations of the United States.</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第二类，将国家安全表述为国家的独立、主权、领土完整。</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蒙古国国家安全法</a:t>
            </a: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sym typeface="+mn-ea"/>
              </a:rPr>
              <a:t>(1992)</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第二条，国家安全是指紧古国家的独立、主权、领土完</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整、神圣不可侵犯的国境保持正常，依照宪法确定的国家、社会、机关具备安全</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存在的条件。</a:t>
            </a:r>
          </a:p>
        </p:txBody>
      </p:sp>
      <p:sp>
        <p:nvSpPr>
          <p:cNvPr id="7" name="标题 1">
            <a:extLst>
              <a:ext uri="{FF2B5EF4-FFF2-40B4-BE49-F238E27FC236}">
                <a16:creationId xmlns:a16="http://schemas.microsoft.com/office/drawing/2014/main" id="{66424755-55CF-4802-9B5E-4A52D295DD54}"/>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09675"/>
            <a:ext cx="12383135" cy="3920490"/>
          </a:xfrm>
        </p:spPr>
        <p:txBody>
          <a:bodyPr>
            <a:normAutofit/>
          </a:bodyPr>
          <a:lstStyle/>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有关法律规范中</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第三类，理解更宽泛，除国家独立、主权和领土完整外，还包括国家和社会制度的安全</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罗马尼亚国家安全法：国家安全，是罗马尼亚作为主权、统一、独立和不可侵害</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的国家生存和发展，维护法律秩序，以及在符合宪法确定的民主原则和标准的条</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件下，保障公民行使基本权利、自由和义务的法制、平等和社会、经济及政治稳</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定的状况。</a:t>
            </a:r>
          </a:p>
        </p:txBody>
      </p:sp>
      <p:sp>
        <p:nvSpPr>
          <p:cNvPr id="7" name="标题 1">
            <a:extLst>
              <a:ext uri="{FF2B5EF4-FFF2-40B4-BE49-F238E27FC236}">
                <a16:creationId xmlns:a16="http://schemas.microsoft.com/office/drawing/2014/main" id="{7F420021-D57A-4247-9612-3A96669D6007}"/>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1221105"/>
            <a:ext cx="12708255" cy="4605020"/>
          </a:xfrm>
        </p:spPr>
        <p:txBody>
          <a:bodyPr>
            <a:normAutofit/>
          </a:bodyPr>
          <a:lstStyle/>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有关法律规范中</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第四类，将国家安全放在更为宏观的视野内。</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sym typeface="+mn-ea"/>
              </a:rPr>
              <a:t>2015</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年《中华人民共和国国家安全法》贯彻了总体国家安全观战略思想的要求，</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第二条明确规定:“国家安全是指国家政权、主权、统一和领土完整 、人民福祉、</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经济社会可持续发展和国家其他重大利益相对处于没有危险和不受内外威胁的状</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态，以及保障持续安全状态的能力。”国家安全的内涵得到扩展，不仅仅包括</a:t>
            </a:r>
            <a:r>
              <a:rPr lang="zh-CN" altLang="en-US" sz="25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a:t>
            </a:r>
          </a:p>
          <a:p>
            <a:pPr marL="0" algn="l">
              <a:lnSpc>
                <a:spcPct val="150000"/>
              </a:lnSpc>
              <a:spcBef>
                <a:spcPts val="0"/>
              </a:spcBef>
              <a:buClrTx/>
              <a:buSzTx/>
              <a:buNone/>
            </a:pPr>
            <a:r>
              <a:rPr lang="zh-CN" altLang="en-US" sz="25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ea"/>
              </a:rPr>
              <a:t>        生存</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问题，还包括</a:t>
            </a:r>
            <a:r>
              <a:rPr lang="zh-CN" altLang="en-US" sz="25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国家发展</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问题。</a:t>
            </a:r>
          </a:p>
        </p:txBody>
      </p:sp>
      <p:sp>
        <p:nvSpPr>
          <p:cNvPr id="8" name="标题 1">
            <a:extLst>
              <a:ext uri="{FF2B5EF4-FFF2-40B4-BE49-F238E27FC236}">
                <a16:creationId xmlns:a16="http://schemas.microsoft.com/office/drawing/2014/main" id="{240C7B6F-0605-4D1B-B9D2-65F28F79DF01}"/>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29715"/>
            <a:ext cx="12192000" cy="4852670"/>
          </a:xfrm>
        </p:spPr>
        <p:txBody>
          <a:bodyPr>
            <a:normAutofit/>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对国家秘密本质属性的一些思考</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国家秘密之概念，与各国政治制度、经济体制、社会构造、文化背景、国际地位</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等种种要素相互牵连，而有不同内涵和外延。</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长久以来， 我国将</a:t>
            </a:r>
            <a:r>
              <a:rPr lang="zh-CN" altLang="en-US" sz="2500" b="1" u="sng" dirty="0">
                <a:latin typeface="Times New Roman" panose="02020603050405020304" pitchFamily="18" charset="0"/>
                <a:ea typeface="微软雅黑" panose="020B0503020204020204" pitchFamily="34" charset="-122"/>
                <a:cs typeface="Times New Roman" panose="02020603050405020304" pitchFamily="18" charset="0"/>
                <a:sym typeface="+mn-ea"/>
              </a:rPr>
              <a:t>关系国家安全和利益</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作为国家秘密的本质特征，由于</a:t>
            </a:r>
            <a:r>
              <a:rPr lang="zh-CN" altLang="en-US" sz="25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国家利益</a:t>
            </a:r>
            <a:endPar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多元</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且</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缺乏确定性</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，就有可能造成国家秘密范围过于广泛、模糊且欠缺标准。</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因此在总体国家安全观战略思想的引领下，应当</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严格限制</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将是否</a:t>
            </a:r>
            <a:r>
              <a:rPr lang="zh-CN" altLang="en-US" sz="25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ea"/>
              </a:rPr>
              <a:t>关系国家利益</a:t>
            </a:r>
            <a:r>
              <a:rPr lang="zh-CN" altLang="en-US" sz="25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作</a:t>
            </a:r>
            <a:endPar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为国家秘密的</a:t>
            </a:r>
            <a:r>
              <a:rPr lang="zh-CN" altLang="en-US" sz="25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ea"/>
              </a:rPr>
              <a:t>认定标准</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，而将国家秘密的本质要素确定在</a:t>
            </a:r>
            <a:r>
              <a:rPr lang="zh-CN" altLang="en-US" sz="25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mn-ea"/>
              </a:rPr>
              <a:t>关系国家安全</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上，并且</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         要符合</a:t>
            </a:r>
            <a:r>
              <a:rPr lang="zh-CN" altLang="en-US" sz="2500" b="1" dirty="0">
                <a:solidFill>
                  <a:schemeClr val="accent6">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当前总体国家安全观</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理论和实践的需要。</a:t>
            </a:r>
            <a:endPar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30FC261D-6A40-47B1-8348-C91CB4038D17}"/>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67085"/>
            <a:ext cx="12192000" cy="5390915"/>
          </a:xfrm>
        </p:spPr>
        <p:txBody>
          <a:bodyPr>
            <a:noAutofit/>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对国家秘密本质属性的一些思考</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(一) 应当对作为国家秘密本质属性的</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国家利益</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作出</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适当限制</a:t>
            </a:r>
            <a:endPar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500" b="1" dirty="0" err="1">
                <a:latin typeface="Times New Roman" panose="02020603050405020304" pitchFamily="18" charset="0"/>
                <a:ea typeface="微软雅黑" panose="020B0503020204020204" pitchFamily="34" charset="-122"/>
                <a:cs typeface="Times New Roman" panose="02020603050405020304" pitchFamily="18" charset="0"/>
              </a:rPr>
              <a:t>国家利益的</a:t>
            </a:r>
            <a:r>
              <a:rPr lang="en-US" altLang="zh-CN" sz="2500" b="1" dirty="0" err="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界定难以把握</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500" b="1" dirty="0" err="1">
                <a:latin typeface="Times New Roman" panose="02020603050405020304" pitchFamily="18" charset="0"/>
                <a:ea typeface="微软雅黑" panose="020B0503020204020204" pitchFamily="34" charset="-122"/>
                <a:cs typeface="Times New Roman" panose="02020603050405020304" pitchFamily="18" charset="0"/>
              </a:rPr>
              <a:t>国家利益的</a:t>
            </a:r>
            <a:r>
              <a:rPr lang="en-US" altLang="zh-CN" sz="2500" b="1" dirty="0" err="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尺度不易权衡</a:t>
            </a:r>
            <a:endParaRPr lang="en-US" altLang="zh-CN" sz="25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500" b="1" dirty="0" err="1">
                <a:latin typeface="Times New Roman" panose="02020603050405020304" pitchFamily="18" charset="0"/>
                <a:ea typeface="微软雅黑" panose="020B0503020204020204" pitchFamily="34" charset="-122"/>
                <a:cs typeface="Times New Roman" panose="02020603050405020304" pitchFamily="18" charset="0"/>
              </a:rPr>
              <a:t>在国家利益的确定上</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500" b="1" dirty="0" err="1">
                <a:latin typeface="Times New Roman" panose="02020603050405020304" pitchFamily="18" charset="0"/>
                <a:ea typeface="微软雅黑" panose="020B0503020204020204" pitchFamily="34" charset="-122"/>
                <a:cs typeface="Times New Roman" panose="02020603050405020304" pitchFamily="18" charset="0"/>
              </a:rPr>
              <a:t>往往面临着诸多的两难选择</a:t>
            </a:r>
            <a:endPar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国家利益显然是一个</a:t>
            </a:r>
            <a:r>
              <a:rPr lang="en-US" altLang="zh-CN" sz="22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主观</a:t>
            </a:r>
            <a:r>
              <a:rPr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的概念</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不同的人对国家利益有不同的界定</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p>
          <a:p>
            <a:pPr marL="0" algn="l">
              <a:lnSpc>
                <a:spcPct val="150000"/>
              </a:lnSpc>
              <a:spcBef>
                <a:spcPts val="0"/>
              </a:spcBef>
              <a:buClrTx/>
              <a:buSzTx/>
              <a:buNone/>
            </a:pP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——美国政治学家杰里尔A.罗塞蒂</a:t>
            </a:r>
          </a:p>
          <a:p>
            <a:pPr marL="0" algn="l">
              <a:lnSpc>
                <a:spcPct val="150000"/>
              </a:lnSpc>
              <a:spcBef>
                <a:spcPts val="0"/>
              </a:spcBef>
              <a:buClrTx/>
              <a:buSzTx/>
              <a:buNone/>
            </a:pP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“国家利益的确定是各种不同的</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主观</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观念及其偏爱之间相互斗争所产生的政治结果。”</a:t>
            </a:r>
          </a:p>
          <a:p>
            <a:pPr marL="0" algn="l">
              <a:lnSpc>
                <a:spcPct val="150000"/>
              </a:lnSpc>
              <a:spcBef>
                <a:spcPts val="0"/>
              </a:spcBef>
              <a:buClrTx/>
              <a:buSzTx/>
              <a:buNone/>
            </a:pP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——美国政治学家西奥多A.哥伦比斯和杰姆斯H沃尔夫</a:t>
            </a:r>
          </a:p>
          <a:p>
            <a:pPr marL="0" algn="l">
              <a:lnSpc>
                <a:spcPct val="150000"/>
              </a:lnSpc>
              <a:spcBef>
                <a:spcPts val="0"/>
              </a:spcBef>
              <a:buClrTx/>
              <a:buSzTx/>
              <a:buNone/>
            </a:pP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中国的国家利益包括国际经济利益、安全利益、政治利益和文化利益</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中国学者阎学通</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C1DD1E5A-9E44-4838-8F30-49CA55FBCBE7}"/>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16980"/>
            <a:ext cx="12192000" cy="5441020"/>
          </a:xfrm>
        </p:spPr>
        <p:txBody>
          <a:bodyPr>
            <a:normAutofit fontScale="97500" lnSpcReduction="10000"/>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对国家秘密本质属性的一些思考</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(一) 应当对作为国家秘密本质属性的</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国家利益</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作出</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适当限制</a:t>
            </a:r>
            <a:endPar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500" b="1" dirty="0" err="1">
                <a:latin typeface="Times New Roman" panose="02020603050405020304" pitchFamily="18" charset="0"/>
                <a:ea typeface="微软雅黑" panose="020B0503020204020204" pitchFamily="34" charset="-122"/>
                <a:cs typeface="Times New Roman" panose="02020603050405020304" pitchFamily="18" charset="0"/>
              </a:rPr>
              <a:t>一味地将关系国家利益作为国家秘密的衡量标准</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500" b="1" dirty="0" err="1">
                <a:latin typeface="Times New Roman" panose="02020603050405020304" pitchFamily="18" charset="0"/>
                <a:ea typeface="微软雅黑" panose="020B0503020204020204" pitchFamily="34" charset="-122"/>
                <a:cs typeface="Times New Roman" panose="02020603050405020304" pitchFamily="18" charset="0"/>
              </a:rPr>
              <a:t>就是将国家秘密拖进了泥泞的沼泽</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500" b="1" dirty="0" err="1">
                <a:latin typeface="Times New Roman" panose="02020603050405020304" pitchFamily="18" charset="0"/>
                <a:ea typeface="微软雅黑" panose="020B0503020204020204" pitchFamily="34" charset="-122"/>
                <a:cs typeface="Times New Roman" panose="02020603050405020304" pitchFamily="18" charset="0"/>
              </a:rPr>
              <a:t>非但不能轻装前行</a:t>
            </a:r>
            <a:endPar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500" b="1" dirty="0" err="1">
                <a:latin typeface="Times New Roman" panose="02020603050405020304" pitchFamily="18" charset="0"/>
                <a:ea typeface="微软雅黑" panose="020B0503020204020204" pitchFamily="34" charset="-122"/>
                <a:cs typeface="Times New Roman" panose="02020603050405020304" pitchFamily="18" charset="0"/>
              </a:rPr>
              <a:t>反而将应该受到保护的国家秘密置于危险境地</a:t>
            </a:r>
            <a:endPar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力拓案中</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胡士泰等人非法获取的材料涉及我国钢铁企业有关生产信息</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无疑关系我国经济利益</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p>
          <a:p>
            <a:pPr marL="0" algn="l">
              <a:lnSpc>
                <a:spcPct val="150000"/>
              </a:lnSpc>
              <a:spcBef>
                <a:spcPts val="0"/>
              </a:spcBef>
              <a:buClrTx/>
              <a:buSzTx/>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有学者就以相关企业大多属于国有企业或者国有控股企业</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其生产利益当然涉及国家利益为由</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主张将有关信息确定为国家秘密。</a:t>
            </a:r>
          </a:p>
          <a:p>
            <a:pPr marL="0" algn="l">
              <a:lnSpc>
                <a:spcPct val="150000"/>
              </a:lnSpc>
              <a:spcBef>
                <a:spcPts val="0"/>
              </a:spcBef>
              <a:buClrTx/>
              <a:buSzTx/>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的确</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严格按照《保守国家秘密法》中关于国家秘密的概念</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如果相关信息关系国家利益</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可以履行法定定密程序将其确定为国家秘密。</a:t>
            </a:r>
          </a:p>
          <a:p>
            <a:pPr marL="0" algn="l">
              <a:lnSpc>
                <a:spcPct val="150000"/>
              </a:lnSpc>
              <a:spcBef>
                <a:spcPts val="0"/>
              </a:spcBef>
              <a:buClrTx/>
              <a:buSzTx/>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但这些信息是否确实具备国家秘密的本质属性</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则需要仔细推敲斟酌</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7" name="标题 1">
            <a:extLst>
              <a:ext uri="{FF2B5EF4-FFF2-40B4-BE49-F238E27FC236}">
                <a16:creationId xmlns:a16="http://schemas.microsoft.com/office/drawing/2014/main" id="{5EF3FCEA-88F8-4C05-AC40-AA7FC1A508A9}"/>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79195"/>
            <a:ext cx="12613710" cy="5800478"/>
          </a:xfrm>
        </p:spPr>
        <p:txBody>
          <a:bodyPr>
            <a:normAutofit fontScale="97500"/>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对国家秘密本质属性的一些思考</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(一) 应当对作为国家秘密本质属性的</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国家利益</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作出</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适当限制</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国家利益的</a:t>
            </a:r>
            <a:r>
              <a:rPr lang="zh-CN" altLang="en-US" sz="25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内容很宽泛</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，涉及一国经济、政治、文化、军事(国防)、外交等广泛领域</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国家利益的</a:t>
            </a:r>
            <a:r>
              <a:rPr lang="zh-CN" altLang="en-US" sz="25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含义较模糊</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，与民族利益，执政党利益、政府利益、地方利益、部门利益</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共利益、 官员个人利益很难有清晰的界限</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国家利益的范围很难把握，它是一个具有主观性的概念</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在有关事项是否关系国家利益的判断中</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受到定密主体的自我利益、观念意识和认识水平的影响</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在个人自由、经济发展、政治文明、信息服务，新闻自由、对外交流</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中的利弊得失很难准确区分 </a:t>
            </a:r>
          </a:p>
        </p:txBody>
      </p:sp>
      <p:sp>
        <p:nvSpPr>
          <p:cNvPr id="7" name="标题 1">
            <a:extLst>
              <a:ext uri="{FF2B5EF4-FFF2-40B4-BE49-F238E27FC236}">
                <a16:creationId xmlns:a16="http://schemas.microsoft.com/office/drawing/2014/main" id="{6FA3A422-3704-4EA7-AC94-06FFACCA41FC}"/>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29715"/>
            <a:ext cx="12192000" cy="5425267"/>
          </a:xfrm>
        </p:spPr>
        <p:txBody>
          <a:bodyPr>
            <a:normAutofit/>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对国家秘密本质属性的一些思考</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(一) 应当对作为国家秘密本质属性的</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国家利益</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作出</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适当限制</a:t>
            </a:r>
          </a:p>
          <a:p>
            <a:pPr marL="0" algn="l">
              <a:lnSpc>
                <a:spcPct val="150000"/>
              </a:lnSpc>
              <a:spcBef>
                <a:spcPts val="0"/>
              </a:spcBef>
              <a:buClrTx/>
              <a:buSzTx/>
              <a:buNone/>
            </a:pPr>
            <a:endPar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对属于国家秘密本质属性的国家利益应当作出合理的限制</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并非所有的的国家利益均需要通过国家秘密的方式式来进行保护</a:t>
            </a:r>
          </a:p>
          <a:p>
            <a:pPr marL="0" algn="l">
              <a:lnSpc>
                <a:spcPct val="150000"/>
              </a:lnSpc>
              <a:spcBef>
                <a:spcPts val="0"/>
              </a:spcBef>
              <a:buClrTx/>
              <a:buSzTx/>
              <a:buNone/>
            </a:pPr>
            <a:endParaRPr lang="zh-CN" altLang="en-US"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虽然各国对“国家安全”的</a:t>
            </a:r>
            <a:r>
              <a:rPr lang="zh-CN" altLang="en-US" sz="25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内涵</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5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外延</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的认识并不统一，</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但是不论存在多大差异，维护国家安全的核心是</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维护国家核心利益和其他重大利益安全</a:t>
            </a: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属于国家秘密本质属性的国家利益应当局限于</a:t>
            </a:r>
            <a:r>
              <a:rPr lang="zh-CN" altLang="en-US" sz="25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国家核心利益</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5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其他重大利益</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上</a:t>
            </a:r>
          </a:p>
        </p:txBody>
      </p:sp>
      <p:sp>
        <p:nvSpPr>
          <p:cNvPr id="7" name="标题 1">
            <a:extLst>
              <a:ext uri="{FF2B5EF4-FFF2-40B4-BE49-F238E27FC236}">
                <a16:creationId xmlns:a16="http://schemas.microsoft.com/office/drawing/2014/main" id="{611CB3E7-81E6-4730-969C-DA4D36625DA9}"/>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3" name="内容占位符 2"/>
          <p:cNvSpPr>
            <a:spLocks noGrp="1"/>
          </p:cNvSpPr>
          <p:nvPr>
            <p:ph idx="1"/>
          </p:nvPr>
        </p:nvSpPr>
        <p:spPr>
          <a:xfrm>
            <a:off x="154940" y="1350010"/>
            <a:ext cx="11781155" cy="5252085"/>
          </a:xfrm>
        </p:spPr>
        <p:txBody>
          <a:bodyPr>
            <a:normAutofit/>
          </a:bodyPr>
          <a:lstStyle/>
          <a:p>
            <a:pPr marL="0" indent="0" algn="ctr">
              <a:buNone/>
            </a:pPr>
            <a:r>
              <a:rPr lang="zh-CN" altLang="en-US" sz="44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sym typeface="+mn-ea"/>
              </a:rPr>
              <a:t>马赛克</a:t>
            </a:r>
            <a:endParaRPr lang="en-US" altLang="zh-CN" sz="44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现行广为使用的一种</a:t>
            </a:r>
            <a:r>
              <a:rPr lang="en-US" altLang="zh-CN"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图像（视频）处理手段</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此手段将影像特定区域的色阶细节劣化并造成</a:t>
            </a:r>
            <a:r>
              <a:rPr lang="en-US" altLang="zh-CN"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色块打乱</a:t>
            </a: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的效果</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因为这种模糊看上去有一个个的小格子组成</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便形象的称这种画面为马赛克。</a:t>
            </a:r>
          </a:p>
          <a:p>
            <a:pPr marL="0" indent="0">
              <a:lnSpc>
                <a:spcPct val="150000"/>
              </a:lnSpc>
              <a:spcBef>
                <a:spcPts val="0"/>
              </a:spcBef>
              <a:buNone/>
            </a:pP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其目的通常是使之</a:t>
            </a:r>
            <a:r>
              <a:rPr lang="en-US" altLang="zh-CN"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无法辨认</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通常出现在</a:t>
            </a:r>
            <a:r>
              <a:rPr lang="en-US" altLang="zh-CN" b="1" dirty="0" err="1">
                <a:solidFill>
                  <a:srgbClr val="3333FF"/>
                </a:solidFill>
                <a:latin typeface="微软雅黑" panose="020B0503020204020204" pitchFamily="34" charset="-122"/>
                <a:ea typeface="微软雅黑" panose="020B0503020204020204" pitchFamily="34" charset="-122"/>
                <a:cs typeface="Times New Roman" panose="02020603050405020304" pitchFamily="18" charset="0"/>
                <a:sym typeface="+mn-ea"/>
              </a:rPr>
              <a:t>新闻报道</a:t>
            </a:r>
            <a:r>
              <a:rPr lang="en-US" altLang="zh-CN" b="1" dirty="0" err="1">
                <a:latin typeface="微软雅黑" panose="020B0503020204020204" pitchFamily="34" charset="-122"/>
                <a:ea typeface="微软雅黑" panose="020B0503020204020204" pitchFamily="34" charset="-122"/>
                <a:cs typeface="Times New Roman" panose="02020603050405020304" pitchFamily="18" charset="0"/>
                <a:sym typeface="+mn-ea"/>
              </a:rPr>
              <a:t>里</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用来</a:t>
            </a:r>
            <a:r>
              <a:rPr lang="en-US" altLang="zh-CN"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sym typeface="+mn-ea"/>
              </a:rPr>
              <a:t>遮挡</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人物面貌。</a:t>
            </a:r>
          </a:p>
        </p:txBody>
      </p:sp>
      <p:pic>
        <p:nvPicPr>
          <p:cNvPr id="4" name="图片 3"/>
          <p:cNvPicPr>
            <a:picLocks noChangeAspect="1"/>
          </p:cNvPicPr>
          <p:nvPr>
            <p:custDataLst>
              <p:tags r:id="rId1"/>
            </p:custDataLst>
          </p:nvPr>
        </p:nvPicPr>
        <p:blipFill>
          <a:blip r:embed="rId4" cstate="print"/>
          <a:stretch>
            <a:fillRect/>
          </a:stretch>
        </p:blipFill>
        <p:spPr>
          <a:xfrm>
            <a:off x="2990215" y="2393950"/>
            <a:ext cx="2038350" cy="3429000"/>
          </a:xfrm>
          <a:prstGeom prst="rect">
            <a:avLst/>
          </a:prstGeom>
        </p:spPr>
      </p:pic>
      <p:pic>
        <p:nvPicPr>
          <p:cNvPr id="5" name="图片 4"/>
          <p:cNvPicPr>
            <a:picLocks noChangeAspect="1"/>
          </p:cNvPicPr>
          <p:nvPr/>
        </p:nvPicPr>
        <p:blipFill>
          <a:blip r:embed="rId5" cstate="print"/>
          <a:stretch>
            <a:fillRect/>
          </a:stretch>
        </p:blipFill>
        <p:spPr>
          <a:xfrm>
            <a:off x="5460365" y="2361565"/>
            <a:ext cx="2044065" cy="3437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29715"/>
            <a:ext cx="12192000" cy="5546334"/>
          </a:xfrm>
        </p:spPr>
        <p:txBody>
          <a:bodyPr>
            <a:normAutofit fontScale="92500" lnSpcReduction="10000"/>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对国家秘密本质属性的一些思考</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(二) 应当将某一时期的</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国家安全观</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作为国家秘密认定的唯一标准</a:t>
            </a:r>
          </a:p>
          <a:p>
            <a:pPr marL="0" algn="l">
              <a:lnSpc>
                <a:spcPct val="150000"/>
              </a:lnSpc>
              <a:spcBef>
                <a:spcPts val="0"/>
              </a:spcBef>
              <a:buClrTx/>
              <a:buSzTx/>
              <a:buNone/>
            </a:pPr>
            <a:endPar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gn="l">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与国家利益的概念较为模糊相对照</a:t>
            </a:r>
          </a:p>
          <a:p>
            <a:pPr marL="0" algn="l">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一个国家一定时期的国家安全观是基本固定的</a:t>
            </a:r>
          </a:p>
          <a:p>
            <a:pPr marL="0" algn="l">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立足于所处不同历史时期的国家安全观</a:t>
            </a:r>
          </a:p>
          <a:p>
            <a:pPr marL="0" algn="l">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对准确确定国家秘密的范围具有重要的指导意义</a:t>
            </a:r>
          </a:p>
          <a:p>
            <a:pPr marL="0" algn="l">
              <a:lnSpc>
                <a:spcPct val="150000"/>
              </a:lnSpc>
              <a:spcBef>
                <a:spcPts val="0"/>
              </a:spcBef>
              <a:buClrTx/>
              <a:buSzTx/>
              <a:buNone/>
            </a:pPr>
            <a:endParaRPr lang="zh-CN" altLang="en-US"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在当前中国情境下</a:t>
            </a:r>
          </a:p>
          <a:p>
            <a:pPr marL="0" algn="l">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对国家秘密的界定不应当局限在过去对于国家安全的传统认识上</a:t>
            </a:r>
          </a:p>
          <a:p>
            <a:pPr marL="0" algn="l">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而是应当顺应时代要求和国家安全形势的发展变化</a:t>
            </a:r>
          </a:p>
          <a:p>
            <a:pPr marL="0" algn="l">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5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总体国家安全观</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战略思想的引领下思考国家秘密的应然标准</a:t>
            </a:r>
          </a:p>
        </p:txBody>
      </p:sp>
      <p:sp>
        <p:nvSpPr>
          <p:cNvPr id="7" name="标题 1">
            <a:extLst>
              <a:ext uri="{FF2B5EF4-FFF2-40B4-BE49-F238E27FC236}">
                <a16:creationId xmlns:a16="http://schemas.microsoft.com/office/drawing/2014/main" id="{5B88BF1E-0339-4F5E-85A9-112801640A84}"/>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29715"/>
            <a:ext cx="12192000" cy="5203594"/>
          </a:xfrm>
        </p:spPr>
        <p:txBody>
          <a:bodyPr>
            <a:normAutofit fontScale="92500" lnSpcReduction="10000"/>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对国家秘密本质属性的一些思考</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(二) 应当将某一时期的</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国家安全观</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作为国家秘密认定的唯一标准</a:t>
            </a:r>
            <a:endPar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gn="l" fontAlgn="auto">
              <a:lnSpc>
                <a:spcPct val="13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习近平总书记指出:“当前我国国家安全</a:t>
            </a:r>
          </a:p>
          <a:p>
            <a:pPr marL="0" algn="l" fontAlgn="auto">
              <a:lnSpc>
                <a:spcPct val="13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内涵</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5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外延</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比历史上任何时候都要</a:t>
            </a:r>
            <a:r>
              <a:rPr lang="zh-CN" altLang="en-US" sz="25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丰富</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a:t>
            </a:r>
          </a:p>
          <a:p>
            <a:pPr marL="0" algn="l" fontAlgn="auto">
              <a:lnSpc>
                <a:spcPct val="13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时空领域</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比历史上任何时候都要</a:t>
            </a:r>
            <a:r>
              <a:rPr lang="zh-CN" altLang="en-US" sz="25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宽广</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a:t>
            </a:r>
          </a:p>
          <a:p>
            <a:pPr marL="0" algn="l" fontAlgn="auto">
              <a:lnSpc>
                <a:spcPct val="13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内外因素</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比历史上任何时候都要</a:t>
            </a:r>
            <a:r>
              <a:rPr lang="zh-CN" altLang="en-US" sz="25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复杂</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a:t>
            </a:r>
          </a:p>
          <a:p>
            <a:pPr marL="0" algn="l" fontAlgn="auto">
              <a:lnSpc>
                <a:spcPct val="13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必须坚持总体国家安全观，</a:t>
            </a:r>
          </a:p>
          <a:p>
            <a:pPr marL="0" algn="l" fontAlgn="auto">
              <a:lnSpc>
                <a:spcPct val="13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sz="25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人民安全</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为宗旨，以</a:t>
            </a:r>
            <a:r>
              <a:rPr lang="zh-CN" altLang="en-US" sz="25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政治安全</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为根本，以</a:t>
            </a:r>
            <a:r>
              <a:rPr lang="zh-CN" altLang="en-US" sz="25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经济安全</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为基础，</a:t>
            </a:r>
          </a:p>
          <a:p>
            <a:pPr marL="0" algn="l" fontAlgn="auto">
              <a:lnSpc>
                <a:spcPct val="13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sz="25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军事、文化、社会安全</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为保障，以促进</a:t>
            </a:r>
            <a:r>
              <a:rPr lang="zh-CN" altLang="en-US" sz="25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国际安全</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为依托，</a:t>
            </a:r>
          </a:p>
          <a:p>
            <a:pPr marL="0" algn="l" fontAlgn="auto">
              <a:lnSpc>
                <a:spcPct val="13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走出一条中国特色国家安全道路。”</a:t>
            </a:r>
          </a:p>
          <a:p>
            <a:pPr marL="0" algn="l" fontAlgn="auto">
              <a:lnSpc>
                <a:spcPct val="13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这正是我们确定国家秘密</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基本范围</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保密事项范围</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的重要指导思想和基本遵循。</a:t>
            </a:r>
          </a:p>
        </p:txBody>
      </p:sp>
      <p:sp>
        <p:nvSpPr>
          <p:cNvPr id="7" name="标题 1">
            <a:extLst>
              <a:ext uri="{FF2B5EF4-FFF2-40B4-BE49-F238E27FC236}">
                <a16:creationId xmlns:a16="http://schemas.microsoft.com/office/drawing/2014/main" id="{EF3D2E20-6DAF-48EF-9C4B-21B28B8069C0}"/>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29715"/>
            <a:ext cx="12192000" cy="5328285"/>
          </a:xfrm>
        </p:spPr>
        <p:txBody>
          <a:bodyPr>
            <a:normAutofit lnSpcReduction="10000"/>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对国家秘密本质属性的一些思考</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(三) 总体国家安全观语境下的国家安全以</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国家核心利益安全</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为关键</a:t>
            </a:r>
            <a:endPar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gn="l" fontAlgn="auto">
              <a:lnSpc>
                <a:spcPct val="130000"/>
              </a:lnSpc>
              <a:spcBef>
                <a:spcPts val="0"/>
              </a:spcBef>
              <a:buClrTx/>
              <a:buSzTx/>
              <a:buNone/>
            </a:pPr>
            <a:endParaRPr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l" fontAlgn="auto">
              <a:lnSpc>
                <a:spcPct val="130000"/>
              </a:lnSpc>
              <a:spcBef>
                <a:spcPts val="0"/>
              </a:spcBef>
              <a:buClrTx/>
              <a:buSzTx/>
              <a:buNone/>
            </a:pPr>
            <a:r>
              <a:rPr lang="en-US" sz="2500" b="1" dirty="0">
                <a:latin typeface="Times New Roman" panose="02020603050405020304" pitchFamily="18" charset="0"/>
                <a:ea typeface="微软雅黑" panose="020B0503020204020204" pitchFamily="34" charset="-122"/>
                <a:cs typeface="Times New Roman" panose="02020603050405020304" pitchFamily="18" charset="0"/>
              </a:rPr>
              <a:t>	</a:t>
            </a:r>
            <a:r>
              <a:rPr sz="2500" b="1" dirty="0" err="1">
                <a:latin typeface="Times New Roman" panose="02020603050405020304" pitchFamily="18" charset="0"/>
                <a:ea typeface="微软雅黑" panose="020B0503020204020204" pitchFamily="34" charset="-122"/>
                <a:cs typeface="Times New Roman" panose="02020603050405020304" pitchFamily="18" charset="0"/>
              </a:rPr>
              <a:t>限制将关系国家利益的事项一概作为国家秘密进行保护</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a:t>
            </a:r>
            <a:endParaRPr sz="25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l" fontAlgn="auto">
              <a:lnSpc>
                <a:spcPct val="130000"/>
              </a:lnSpc>
              <a:spcBef>
                <a:spcPts val="0"/>
              </a:spcBef>
              <a:buClrTx/>
              <a:buSzTx/>
              <a:buNone/>
            </a:pPr>
            <a:r>
              <a:rPr lang="en-US" sz="2500" b="1" dirty="0">
                <a:latin typeface="Times New Roman" panose="02020603050405020304" pitchFamily="18" charset="0"/>
                <a:ea typeface="微软雅黑" panose="020B0503020204020204" pitchFamily="34" charset="-122"/>
                <a:cs typeface="Times New Roman" panose="02020603050405020304" pitchFamily="18" charset="0"/>
              </a:rPr>
              <a:t>	</a:t>
            </a:r>
            <a:r>
              <a:rPr sz="2500" b="1" dirty="0" err="1">
                <a:latin typeface="Times New Roman" panose="02020603050405020304" pitchFamily="18" charset="0"/>
                <a:ea typeface="微软雅黑" panose="020B0503020204020204" pitchFamily="34" charset="-122"/>
                <a:cs typeface="Times New Roman" panose="02020603050405020304" pitchFamily="18" charset="0"/>
              </a:rPr>
              <a:t>并不是说关系国家利益的信息都不属于国家秘密</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a:t>
            </a:r>
            <a:endParaRPr sz="25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l" fontAlgn="auto">
              <a:lnSpc>
                <a:spcPct val="130000"/>
              </a:lnSpc>
              <a:spcBef>
                <a:spcPts val="0"/>
              </a:spcBef>
              <a:buClrTx/>
              <a:buSzTx/>
              <a:buNone/>
            </a:pPr>
            <a:r>
              <a:rPr lang="en-US" sz="2500" b="1" dirty="0">
                <a:latin typeface="Times New Roman" panose="02020603050405020304" pitchFamily="18" charset="0"/>
                <a:ea typeface="微软雅黑" panose="020B0503020204020204" pitchFamily="34" charset="-122"/>
                <a:cs typeface="Times New Roman" panose="02020603050405020304" pitchFamily="18" charset="0"/>
              </a:rPr>
              <a:t>	</a:t>
            </a:r>
            <a:r>
              <a:rPr sz="2500" b="1" dirty="0">
                <a:latin typeface="Times New Roman" panose="02020603050405020304" pitchFamily="18" charset="0"/>
                <a:ea typeface="微软雅黑" panose="020B0503020204020204" pitchFamily="34" charset="-122"/>
                <a:cs typeface="Times New Roman" panose="02020603050405020304" pitchFamily="18" charset="0"/>
              </a:rPr>
              <a:t>而是要进一步限定具有国家秘密属性的国家利益的范围。</a:t>
            </a:r>
          </a:p>
          <a:p>
            <a:pPr marL="0" algn="l" fontAlgn="auto">
              <a:lnSpc>
                <a:spcPct val="130000"/>
              </a:lnSpc>
              <a:spcBef>
                <a:spcPts val="0"/>
              </a:spcBef>
              <a:buClrTx/>
              <a:buSzTx/>
              <a:buNone/>
            </a:pPr>
            <a:endPar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l" fontAlgn="auto">
              <a:lnSpc>
                <a:spcPct val="13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在总体国家安全观战略思想下，</a:t>
            </a:r>
          </a:p>
          <a:p>
            <a:pPr marL="0" algn="l" fontAlgn="auto">
              <a:lnSpc>
                <a:spcPct val="13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关系国家</a:t>
            </a:r>
            <a:r>
              <a:rPr lang="zh-CN" altLang="en-US" sz="25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核心利益</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和其他</a:t>
            </a:r>
            <a:r>
              <a:rPr lang="zh-CN" altLang="en-US" sz="2500"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重大利益</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的信息，</a:t>
            </a:r>
          </a:p>
          <a:p>
            <a:pPr marL="0" algn="l" fontAlgn="auto">
              <a:lnSpc>
                <a:spcPct val="13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如果需要通过被确定为国家秘密的方式来进行保护的话，</a:t>
            </a:r>
          </a:p>
          <a:p>
            <a:pPr marL="0" algn="l" fontAlgn="auto">
              <a:lnSpc>
                <a:spcPct val="13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是应当而且必须确定为国家秘密的。</a:t>
            </a:r>
          </a:p>
        </p:txBody>
      </p:sp>
      <p:sp>
        <p:nvSpPr>
          <p:cNvPr id="7" name="标题 1">
            <a:extLst>
              <a:ext uri="{FF2B5EF4-FFF2-40B4-BE49-F238E27FC236}">
                <a16:creationId xmlns:a16="http://schemas.microsoft.com/office/drawing/2014/main" id="{F890ECD9-22A1-45D5-B74B-40699CF131B5}"/>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29714"/>
            <a:ext cx="12912090" cy="5231303"/>
          </a:xfrm>
        </p:spPr>
        <p:txBody>
          <a:bodyPr>
            <a:normAutofit/>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对国家秘密本质属性的一些思考</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(三) 总体国家安全观语境下的国家安全以</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国家核心利益安全</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为关键</a:t>
            </a:r>
            <a:endPar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gn="l" fontAlgn="auto">
              <a:lnSpc>
                <a:spcPct val="130000"/>
              </a:lnSpc>
              <a:spcBef>
                <a:spcPts val="0"/>
              </a:spcBef>
              <a:buClrTx/>
              <a:buSzTx/>
              <a:buNone/>
            </a:pPr>
            <a:endParaRPr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l" fontAlgn="auto">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强调国家核心利益，</a:t>
            </a:r>
          </a:p>
          <a:p>
            <a:pPr marL="0" algn="l" fontAlgn="auto">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是以习近平同志为核心的党中央阐释国家安全理论的一个重要基点</a:t>
            </a:r>
          </a:p>
          <a:p>
            <a:pPr marL="0" algn="l" fontAlgn="auto">
              <a:lnSpc>
                <a:spcPct val="150000"/>
              </a:lnSpc>
              <a:spcBef>
                <a:spcPts val="0"/>
              </a:spcBef>
              <a:buClrTx/>
              <a:buSzTx/>
              <a:buNone/>
            </a:pPr>
            <a:endParaRPr lang="zh-CN" altLang="en-US"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l" fontAlgn="auto">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习近平总书记指出:</a:t>
            </a:r>
          </a:p>
          <a:p>
            <a:pPr marL="0" algn="l" fontAlgn="auto">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“坚持走和平发展道路，但决不能放弃我们的正当权益，决不能牺牲国家核心利益</a:t>
            </a:r>
          </a:p>
          <a:p>
            <a:pPr marL="0" algn="l" fontAlgn="auto">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任何外国不要指望我们会拿自己的核心利益做交易</a:t>
            </a:r>
          </a:p>
          <a:p>
            <a:pPr marL="0" algn="l" fontAlgn="auto">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            不要指望我们会吞下损害我国主权、安全、发展利益的苦果”</a:t>
            </a:r>
          </a:p>
        </p:txBody>
      </p:sp>
      <p:sp>
        <p:nvSpPr>
          <p:cNvPr id="7" name="标题 1">
            <a:extLst>
              <a:ext uri="{FF2B5EF4-FFF2-40B4-BE49-F238E27FC236}">
                <a16:creationId xmlns:a16="http://schemas.microsoft.com/office/drawing/2014/main" id="{6DB8D711-1400-497D-946B-4666249720BE}"/>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29715"/>
            <a:ext cx="12635865" cy="4128770"/>
          </a:xfrm>
        </p:spPr>
        <p:txBody>
          <a:bodyPr>
            <a:normAutofit/>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对国家秘密本质属性的一些思考</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algn="l">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(三) 总体国家安全观语境下的国家安全以</a:t>
            </a:r>
            <a:r>
              <a:rPr lang="zh-CN" altLang="en-US" sz="2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国家核心利益安全</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sym typeface="+mn-ea"/>
              </a:rPr>
              <a:t>为关键</a:t>
            </a:r>
            <a:endPar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gn="l" fontAlgn="auto">
              <a:lnSpc>
                <a:spcPct val="130000"/>
              </a:lnSpc>
              <a:spcBef>
                <a:spcPts val="0"/>
              </a:spcBef>
              <a:buClrTx/>
              <a:buSzTx/>
              <a:buNone/>
            </a:pPr>
            <a:endParaRPr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algn="ctr" fontAlgn="auto">
              <a:lnSpc>
                <a:spcPct val="150000"/>
              </a:lnSpc>
              <a:spcBef>
                <a:spcPts val="0"/>
              </a:spcBef>
              <a:buClrTx/>
              <a:buSzTx/>
              <a:buNone/>
            </a:pP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国家核心利益的内涵较之国家利益的概念更加具体和明确，</a:t>
            </a:r>
          </a:p>
          <a:p>
            <a:pPr marL="0" algn="l" fontAlgn="auto">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《中国的和平发展》白皮书首次系统地阐述了“国家核心利益”的内涵。</a:t>
            </a:r>
          </a:p>
          <a:p>
            <a:pPr marL="0" algn="l" fontAlgn="auto">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我国的国家核心利益包括:国家主权，国家安全，领土完整，国家统一，</a:t>
            </a:r>
          </a:p>
          <a:p>
            <a:pPr marL="0" algn="l" fontAlgn="auto">
              <a:lnSpc>
                <a:spcPct val="150000"/>
              </a:lnSpc>
              <a:spcBef>
                <a:spcPts val="0"/>
              </a:spcBef>
              <a:buClrTx/>
              <a:buSzTx/>
              <a:buNone/>
            </a:pPr>
            <a:r>
              <a:rPr lang="en-US" altLang="zh-CN" sz="25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rPr>
              <a:t>中国宪法确立的国家政治制度和社会大局稳定，经济社会可持续发展的基本保障。</a:t>
            </a:r>
          </a:p>
          <a:p>
            <a:pPr marL="0" algn="l" fontAlgn="auto">
              <a:lnSpc>
                <a:spcPct val="150000"/>
              </a:lnSpc>
              <a:spcBef>
                <a:spcPts val="0"/>
              </a:spcBef>
              <a:buClrTx/>
              <a:buSzTx/>
              <a:buNone/>
            </a:pPr>
            <a:endPar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4EC531BA-0D3A-495E-84BC-1072E74ACCBC}"/>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8920" y="1691005"/>
            <a:ext cx="6643370" cy="3553460"/>
          </a:xfrm>
        </p:spPr>
        <p:txBody>
          <a:bodyPr>
            <a:normAutofit/>
          </a:bodyPr>
          <a:lstStyle/>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国家秘密是</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关系国家安全和利益，</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依照法定程序确定，</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在一定时间内只限一定范围的人员</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知悉的事项。</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内容占位符 2"/>
          <p:cNvSpPr>
            <a:spLocks noGrp="1"/>
          </p:cNvSpPr>
          <p:nvPr/>
        </p:nvSpPr>
        <p:spPr>
          <a:xfrm>
            <a:off x="6298294" y="2349133"/>
            <a:ext cx="5736772" cy="2593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什么是</a:t>
            </a:r>
            <a:r>
              <a:rPr 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国家安全和利益</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fontAlgn="auto">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什么是</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u="sng"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法定程序</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fontAlgn="auto">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什么是</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一定时间</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一定范围</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p:txBody>
      </p:sp>
      <p:sp>
        <p:nvSpPr>
          <p:cNvPr id="5" name="文本框 4"/>
          <p:cNvSpPr txBox="1"/>
          <p:nvPr/>
        </p:nvSpPr>
        <p:spPr>
          <a:xfrm>
            <a:off x="989330" y="5126990"/>
            <a:ext cx="5190490" cy="368300"/>
          </a:xfrm>
          <a:prstGeom prst="rect">
            <a:avLst/>
          </a:prstGeom>
          <a:noFill/>
        </p:spPr>
        <p:txBody>
          <a:bodyPr wrap="square" rtlCol="0">
            <a:spAutoFit/>
          </a:bodyPr>
          <a:lstStyle/>
          <a:p>
            <a:r>
              <a:rPr lang="zh-CN" altLang="en-US" b="1">
                <a:latin typeface="Times New Roman" panose="02020603050405020304" pitchFamily="18" charset="0"/>
                <a:ea typeface="微软雅黑" panose="020B0503020204020204" pitchFamily="34" charset="-122"/>
                <a:cs typeface="Times New Roman" panose="02020603050405020304" pitchFamily="18" charset="0"/>
              </a:rPr>
              <a:t>《中华人民共和国保守国家秘密法》第二条</a:t>
            </a:r>
          </a:p>
        </p:txBody>
      </p:sp>
      <p:sp>
        <p:nvSpPr>
          <p:cNvPr id="9" name="标题 1">
            <a:extLst>
              <a:ext uri="{FF2B5EF4-FFF2-40B4-BE49-F238E27FC236}">
                <a16:creationId xmlns:a16="http://schemas.microsoft.com/office/drawing/2014/main" id="{53A5B476-D675-4835-9848-CC73F4F3E37F}"/>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3515" y="1529715"/>
            <a:ext cx="12244705" cy="5328285"/>
          </a:xfrm>
        </p:spPr>
        <p:txBody>
          <a:bodyPr>
            <a:normAutofit fontScale="92500" lnSpcReduction="10000"/>
          </a:bodyPr>
          <a:lstStyle/>
          <a:p>
            <a:pPr marL="0" algn="l">
              <a:lnSpc>
                <a:spcPct val="150000"/>
              </a:lnSpc>
              <a:spcBef>
                <a:spcPts val="0"/>
              </a:spcBef>
              <a:buClrTx/>
              <a:buSzTx/>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依照法定程序确定</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构成国家秘密的程序要素</a:t>
            </a:r>
          </a:p>
          <a:p>
            <a:pPr marL="0" algn="l">
              <a:lnSpc>
                <a:spcPct val="150000"/>
              </a:lnSpc>
              <a:spcBef>
                <a:spcPts val="0"/>
              </a:spcBef>
              <a:buClrTx/>
              <a:buSzTx/>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关系国家安全和利益的事项只有依照法定程序确定为国家秘密</a:t>
            </a:r>
          </a:p>
          <a:p>
            <a:pPr marL="0" algn="l">
              <a:lnSpc>
                <a:spcPct val="150000"/>
              </a:lnSpc>
              <a:spcBef>
                <a:spcPts val="0"/>
              </a:spcBef>
              <a:buClrTx/>
              <a:buSzTx/>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才具有国家秘密的法律地位，受到法律保护</a:t>
            </a:r>
          </a:p>
          <a:p>
            <a:pPr marL="0" algn="l">
              <a:lnSpc>
                <a:spcPct val="150000"/>
              </a:lnSpc>
              <a:spcBef>
                <a:spcPts val="0"/>
              </a:spcBef>
              <a:buClrTx/>
              <a:buSzTx/>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确定国家秘密是一种法定行为，必须严格依照法定程序进行</a:t>
            </a:r>
          </a:p>
          <a:p>
            <a:pPr marL="0" algn="l">
              <a:lnSpc>
                <a:spcPct val="150000"/>
              </a:lnSpc>
              <a:spcBef>
                <a:spcPts val="0"/>
              </a:spcBef>
              <a:buClrTx/>
              <a:buSzTx/>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“法定程序”：保密法律法规规定的定密依据、权限、方法和步骤</a:t>
            </a:r>
          </a:p>
          <a:p>
            <a:pPr marL="0" algn="l">
              <a:lnSpc>
                <a:spcPct val="150000"/>
              </a:lnSpc>
              <a:spcBef>
                <a:spcPts val="0"/>
              </a:spcBef>
              <a:buClrTx/>
              <a:buSzTx/>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“依照法定程序”：根据定密权限，按照国家秘密及其密级具体范围的规定</a:t>
            </a:r>
          </a:p>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确定国家秘密的密级、保密期限、知悉范围</a:t>
            </a:r>
          </a:p>
          <a:p>
            <a:pPr marL="0" algn="l">
              <a:lnSpc>
                <a:spcPct val="150000"/>
              </a:lnSpc>
              <a:spcBef>
                <a:spcPts val="0"/>
              </a:spcBef>
              <a:buClrTx/>
              <a:buSzTx/>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做出国家秘密标志</a:t>
            </a:r>
          </a:p>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权限法定、依据法定、内容法定、标志法定</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zh-CN" altLang="en-US" sz="25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46870F71-B163-408C-950B-5294658D4267}"/>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8920" y="1691005"/>
            <a:ext cx="6643370" cy="3553460"/>
          </a:xfrm>
        </p:spPr>
        <p:txBody>
          <a:bodyPr>
            <a:normAutofit/>
          </a:bodyPr>
          <a:lstStyle/>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国家秘密是</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关系国家安全和利益，</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依照法定程序确定，</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在一定时间内只限一定范围的人员</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知悉的事项。</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内容占位符 2"/>
          <p:cNvSpPr>
            <a:spLocks noGrp="1"/>
          </p:cNvSpPr>
          <p:nvPr/>
        </p:nvSpPr>
        <p:spPr>
          <a:xfrm>
            <a:off x="6298294" y="2349133"/>
            <a:ext cx="5736772" cy="2593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什么是</a:t>
            </a:r>
            <a:r>
              <a:rPr 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国家安全和利益</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fontAlgn="auto">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什么是</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法定程序</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fontAlgn="auto">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什么是</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u="sng"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一定时间</a:t>
            </a:r>
            <a:r>
              <a:rPr lang="zh-CN" altLang="en-US" sz="2800" b="1" u="sng"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u="sng"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一定范围</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p:txBody>
      </p:sp>
      <p:sp>
        <p:nvSpPr>
          <p:cNvPr id="5" name="文本框 4"/>
          <p:cNvSpPr txBox="1"/>
          <p:nvPr/>
        </p:nvSpPr>
        <p:spPr>
          <a:xfrm>
            <a:off x="989330" y="5126990"/>
            <a:ext cx="5190490" cy="368300"/>
          </a:xfrm>
          <a:prstGeom prst="rect">
            <a:avLst/>
          </a:prstGeom>
          <a:noFill/>
        </p:spPr>
        <p:txBody>
          <a:bodyPr wrap="square" rtlCol="0">
            <a:spAutoFit/>
          </a:bodyPr>
          <a:lstStyle/>
          <a:p>
            <a:r>
              <a:rPr lang="zh-CN" altLang="en-US" b="1">
                <a:latin typeface="Times New Roman" panose="02020603050405020304" pitchFamily="18" charset="0"/>
                <a:ea typeface="微软雅黑" panose="020B0503020204020204" pitchFamily="34" charset="-122"/>
                <a:cs typeface="Times New Roman" panose="02020603050405020304" pitchFamily="18" charset="0"/>
              </a:rPr>
              <a:t>《中华人民共和国保守国家秘密法》第二条</a:t>
            </a:r>
          </a:p>
        </p:txBody>
      </p:sp>
      <p:sp>
        <p:nvSpPr>
          <p:cNvPr id="9" name="标题 1">
            <a:extLst>
              <a:ext uri="{FF2B5EF4-FFF2-40B4-BE49-F238E27FC236}">
                <a16:creationId xmlns:a16="http://schemas.microsoft.com/office/drawing/2014/main" id="{EB3D1AD9-1B49-47FC-AACC-1944757FF820}"/>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 y="1529715"/>
            <a:ext cx="12610465" cy="5140325"/>
          </a:xfrm>
        </p:spPr>
        <p:txBody>
          <a:bodyPr>
            <a:normAutofit/>
          </a:bodyPr>
          <a:lstStyle/>
          <a:p>
            <a:pPr marL="0" algn="l">
              <a:lnSpc>
                <a:spcPct val="150000"/>
              </a:lnSpc>
              <a:spcBef>
                <a:spcPts val="0"/>
              </a:spcBef>
              <a:buClrTx/>
              <a:buSzTx/>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在一定时间内只限一定范围的人员知悉</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构成国家秘密的时空要素</a:t>
            </a:r>
          </a:p>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国家秘密应当限定在一定的时间和空间范围内</a:t>
            </a:r>
          </a:p>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“在一定时间内”：国家秘密有一个从产生到解除的过程，不是一成不变的</a:t>
            </a:r>
          </a:p>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机关、单位确定国家秘密密级的同时应当确定其保密期限</a:t>
            </a:r>
          </a:p>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“只限一定范围的人员知悉”：国家秘密应当而且能够限定在一个可控制的范</a:t>
            </a:r>
          </a:p>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围内。秘密之为秘密的关键所在。</a:t>
            </a:r>
          </a:p>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机关、单位确定国家秘密密级的同时应当确定其知悉范围</a:t>
            </a:r>
          </a:p>
          <a:p>
            <a:pPr marL="0" algn="l">
              <a:lnSpc>
                <a:spcPct val="150000"/>
              </a:lnSpc>
              <a:spcBef>
                <a:spcPts val="0"/>
              </a:spcBef>
              <a:buClrTx/>
              <a:buSzTx/>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并采取严格保密措施，使之不超出限定的知悉范围</a:t>
            </a:r>
          </a:p>
        </p:txBody>
      </p:sp>
      <p:sp>
        <p:nvSpPr>
          <p:cNvPr id="7" name="标题 1">
            <a:extLst>
              <a:ext uri="{FF2B5EF4-FFF2-40B4-BE49-F238E27FC236}">
                <a16:creationId xmlns:a16="http://schemas.microsoft.com/office/drawing/2014/main" id="{5858E9F3-8033-4078-B675-AB308BBF9269}"/>
              </a:ext>
            </a:extLst>
          </p:cNvPr>
          <p:cNvSpPr>
            <a:spLocks noGrp="1"/>
          </p:cNvSpPr>
          <p:nvPr>
            <p:ph type="title"/>
          </p:nvPr>
        </p:nvSpPr>
        <p:spPr>
          <a:xfrm>
            <a:off x="838200" y="88316"/>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国家秘密</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表格 6">
                <a:extLst>
                  <a:ext uri="{FF2B5EF4-FFF2-40B4-BE49-F238E27FC236}">
                    <a16:creationId xmlns:a16="http://schemas.microsoft.com/office/drawing/2014/main" id="{1E709A69-52BF-B31C-CAAA-DCC8A08D7C34}"/>
                  </a:ext>
                </a:extLst>
              </p:cNvPr>
              <p:cNvGraphicFramePr>
                <a:graphicFrameLocks noGrp="1"/>
              </p:cNvGraphicFramePr>
              <p:nvPr>
                <p:extLst>
                  <p:ext uri="{D42A27DB-BD31-4B8C-83A1-F6EECF244321}">
                    <p14:modId xmlns:p14="http://schemas.microsoft.com/office/powerpoint/2010/main" val="3744987648"/>
                  </p:ext>
                </p:extLst>
              </p:nvPr>
            </p:nvGraphicFramePr>
            <p:xfrm>
              <a:off x="98979" y="565870"/>
              <a:ext cx="12093021" cy="5684790"/>
            </p:xfrm>
            <a:graphic>
              <a:graphicData uri="http://schemas.openxmlformats.org/drawingml/2006/table">
                <a:tbl>
                  <a:tblPr firstRow="1" bandRow="1">
                    <a:tableStyleId>{5C22544A-7EE6-4342-B048-85BDC9FD1C3A}</a:tableStyleId>
                  </a:tblPr>
                  <a:tblGrid>
                    <a:gridCol w="4416577">
                      <a:extLst>
                        <a:ext uri="{9D8B030D-6E8A-4147-A177-3AD203B41FA5}">
                          <a16:colId xmlns:a16="http://schemas.microsoft.com/office/drawing/2014/main" val="2338872982"/>
                        </a:ext>
                      </a:extLst>
                    </a:gridCol>
                    <a:gridCol w="7676444">
                      <a:extLst>
                        <a:ext uri="{9D8B030D-6E8A-4147-A177-3AD203B41FA5}">
                          <a16:colId xmlns:a16="http://schemas.microsoft.com/office/drawing/2014/main" val="3162954256"/>
                        </a:ext>
                      </a:extLst>
                    </a:gridCol>
                  </a:tblGrid>
                  <a:tr h="677130">
                    <a:tc>
                      <a:txBody>
                        <a:bodyPr/>
                        <a:lstStyle/>
                        <a:p>
                          <a:pPr algn="ctr"/>
                          <a:r>
                            <a:rPr lang="zh-CN" altLang="en-US" sz="3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国家秘密</a:t>
                          </a:r>
                        </a:p>
                      </a:txBody>
                      <a:tcPr anchor="ctr"/>
                    </a:tc>
                    <a:tc>
                      <a:txBody>
                        <a:bodyPr/>
                        <a:lstStyle/>
                        <a:p>
                          <a:pPr algn="ctr"/>
                          <a:r>
                            <a:rPr lang="zh-CN" altLang="en-US" sz="3600" dirty="0">
                              <a:solidFill>
                                <a:srgbClr val="00CC00"/>
                              </a:solidFill>
                              <a:latin typeface="Times New Roman" panose="02020603050405020304" pitchFamily="18" charset="0"/>
                              <a:ea typeface="微软雅黑" panose="020B0503020204020204" pitchFamily="34" charset="-122"/>
                              <a:cs typeface="Times New Roman" panose="02020603050405020304" pitchFamily="18" charset="0"/>
                            </a:rPr>
                            <a:t>代数结构：群</a:t>
                          </a:r>
                        </a:p>
                      </a:txBody>
                      <a:tcPr anchor="ctr"/>
                    </a:tc>
                    <a:extLst>
                      <a:ext uri="{0D108BD9-81ED-4DB2-BD59-A6C34878D82A}">
                        <a16:rowId xmlns:a16="http://schemas.microsoft.com/office/drawing/2014/main" val="2894854123"/>
                      </a:ext>
                    </a:extLst>
                  </a:tr>
                  <a:tr h="677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国家秘密是</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nor/>
                                </m:rPr>
                                <a:rPr lang="en-US" altLang="zh-CN" sz="2800" b="1" i="0" dirty="0" smtClean="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m:t> </m:t>
                              </m:r>
                              <m:r>
                                <m:rPr>
                                  <m:nor/>
                                </m:rPr>
                                <a:rPr lang="zh-CN" altLang="en-US" sz="2800" b="1" dirty="0" smtClean="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m:t>对非空集合</m:t>
                              </m:r>
                              <m:r>
                                <m:rPr>
                                  <m:nor/>
                                </m:rPr>
                                <a:rPr lang="en-US" altLang="zh-CN" sz="2800" b="1" dirty="0" smtClean="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m:t>G</m:t>
                              </m:r>
                              <m:r>
                                <m:rPr>
                                  <m:nor/>
                                </m:rPr>
                                <a:rPr lang="zh-CN" altLang="en-US" sz="2800" b="1" dirty="0" smtClean="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m:t>及其上定义的法则</m:t>
                              </m:r>
                              <m:r>
                                <a:rPr lang="zh-CN" altLang="en-US" sz="2800" b="1" i="1" dirty="0" smtClean="0">
                                  <a:solidFill>
                                    <a:srgbClr val="006600"/>
                                  </a:solidFill>
                                  <a:latin typeface="Cambria Math" panose="02040503050406030204" charset="0"/>
                                </a:rPr>
                                <m:t>∙</m:t>
                              </m:r>
                              <m:r>
                                <a:rPr lang="zh-CN" altLang="en-US" sz="2800" b="1" i="1" dirty="0" smtClean="0">
                                  <a:solidFill>
                                    <a:srgbClr val="006600"/>
                                  </a:solidFill>
                                  <a:latin typeface="Cambria Math" panose="02040503050406030204" charset="0"/>
                                </a:rPr>
                                <m:t>，</m:t>
                              </m:r>
                            </m:oMath>
                          </a14:m>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如果</a:t>
                          </a:r>
                          <a:endPar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1810006546"/>
                      </a:ext>
                    </a:extLst>
                  </a:tr>
                  <a:tr h="677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关系国家安全和利益，</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对</a:t>
                          </a:r>
                          <a14:m>
                            <m:oMath xmlns:m="http://schemas.openxmlformats.org/officeDocument/2006/math">
                              <m:r>
                                <a:rPr lang="zh-CN" altLang="en-US" sz="2800" b="1" i="1" smtClean="0">
                                  <a:solidFill>
                                    <a:srgbClr val="006600"/>
                                  </a:solidFill>
                                  <a:latin typeface="Cambria Math" panose="02040503050406030204" charset="0"/>
                                </a:rPr>
                                <m:t>∀</m:t>
                              </m:r>
                              <m:r>
                                <a:rPr lang="en-US" altLang="zh-CN" sz="2800" b="1" i="1">
                                  <a:solidFill>
                                    <a:srgbClr val="006600"/>
                                  </a:solidFill>
                                  <a:latin typeface="Cambria Math" panose="02040503050406030204" charset="0"/>
                                </a:rPr>
                                <m:t>𝒂</m:t>
                              </m:r>
                            </m:oMath>
                          </a14:m>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b </a:t>
                          </a:r>
                          <a14:m>
                            <m:oMath xmlns:m="http://schemas.openxmlformats.org/officeDocument/2006/math">
                              <m:r>
                                <a:rPr lang="zh-CN" altLang="en-US" sz="2800" b="1" i="1">
                                  <a:solidFill>
                                    <a:srgbClr val="006600"/>
                                  </a:solidFill>
                                  <a:latin typeface="Cambria Math" panose="02040503050406030204" charset="0"/>
                                </a:rPr>
                                <m:t>∈</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G</a:t>
                          </a: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，有</a:t>
                          </a:r>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a</a:t>
                          </a:r>
                          <a14:m>
                            <m:oMath xmlns:m="http://schemas.openxmlformats.org/officeDocument/2006/math">
                              <m:r>
                                <a:rPr lang="zh-CN" altLang="en-US" sz="2800" b="1" i="1" dirty="0">
                                  <a:solidFill>
                                    <a:srgbClr val="006600"/>
                                  </a:solidFill>
                                  <a:latin typeface="Cambria Math" panose="02040503050406030204" charset="0"/>
                                </a:rPr>
                                <m:t>∙</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zh-CN" altLang="en-US" sz="2800" b="1" i="1">
                                  <a:solidFill>
                                    <a:srgbClr val="006600"/>
                                  </a:solidFill>
                                  <a:latin typeface="Cambria Math" panose="02040503050406030204" charset="0"/>
                                </a:rPr>
                                <m:t>∈</m:t>
                              </m:r>
                              <m:r>
                                <a:rPr lang="en-US" altLang="zh-CN" sz="2800" b="1" i="1" smtClean="0">
                                  <a:solidFill>
                                    <a:srgbClr val="006600"/>
                                  </a:solidFill>
                                  <a:latin typeface="Cambria Math" panose="02040503050406030204" charset="0"/>
                                </a:rPr>
                                <m:t> </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G                      </a:t>
                          </a:r>
                          <a:r>
                            <a:rPr lang="en-US" altLang="zh-CN" sz="2800" b="1" kern="12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封闭性</a:t>
                          </a:r>
                          <a:r>
                            <a:rPr lang="en-US" altLang="zh-CN" sz="2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p>
                      </a:txBody>
                      <a:tcPr anchor="ctr"/>
                    </a:tc>
                    <a:extLst>
                      <a:ext uri="{0D108BD9-81ED-4DB2-BD59-A6C34878D82A}">
                        <a16:rowId xmlns:a16="http://schemas.microsoft.com/office/drawing/2014/main" val="2821659855"/>
                      </a:ext>
                    </a:extLst>
                  </a:tr>
                  <a:tr h="677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依照法定程序确定，</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对</a:t>
                          </a:r>
                          <a14:m>
                            <m:oMath xmlns:m="http://schemas.openxmlformats.org/officeDocument/2006/math">
                              <m:r>
                                <a:rPr lang="zh-CN" altLang="en-US" sz="2800" b="1" i="1" smtClean="0">
                                  <a:solidFill>
                                    <a:srgbClr val="006600"/>
                                  </a:solidFill>
                                  <a:latin typeface="Cambria Math" panose="02040503050406030204" charset="0"/>
                                </a:rPr>
                                <m:t>∀</m:t>
                              </m:r>
                              <m:r>
                                <a:rPr lang="en-US" altLang="zh-CN" sz="2800" b="1" i="1">
                                  <a:solidFill>
                                    <a:srgbClr val="006600"/>
                                  </a:solidFill>
                                  <a:latin typeface="Cambria Math" panose="02040503050406030204" charset="0"/>
                                </a:rPr>
                                <m:t>𝒂</m:t>
                              </m:r>
                            </m:oMath>
                          </a14:m>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b</a:t>
                          </a: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c </a:t>
                          </a:r>
                          <a14:m>
                            <m:oMath xmlns:m="http://schemas.openxmlformats.org/officeDocument/2006/math">
                              <m:r>
                                <a:rPr lang="zh-CN" altLang="en-US" sz="2800" b="1" i="1">
                                  <a:solidFill>
                                    <a:srgbClr val="006600"/>
                                  </a:solidFill>
                                  <a:latin typeface="Cambria Math" panose="02040503050406030204" charset="0"/>
                                </a:rPr>
                                <m:t>∈</m:t>
                              </m:r>
                              <m:r>
                                <a:rPr lang="en-US" altLang="zh-CN" sz="2800" b="1" i="1" smtClean="0">
                                  <a:solidFill>
                                    <a:srgbClr val="006600"/>
                                  </a:solidFill>
                                  <a:latin typeface="Cambria Math" panose="02040503050406030204" charset="0"/>
                                </a:rPr>
                                <m:t> </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，有</a:t>
                          </a:r>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(a</a:t>
                          </a:r>
                          <a14:m>
                            <m:oMath xmlns:m="http://schemas.openxmlformats.org/officeDocument/2006/math">
                              <m:r>
                                <a:rPr lang="zh-CN" altLang="en-US" sz="2800" b="1" i="1" dirty="0">
                                  <a:solidFill>
                                    <a:srgbClr val="006600"/>
                                  </a:solidFill>
                                  <a:latin typeface="Cambria Math" panose="02040503050406030204" charset="0"/>
                                </a:rPr>
                                <m:t>∙</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b)</a:t>
                          </a:r>
                          <a14:m>
                            <m:oMath xmlns:m="http://schemas.openxmlformats.org/officeDocument/2006/math">
                              <m:r>
                                <a:rPr lang="zh-CN" altLang="en-US" sz="2800" b="1" i="1" dirty="0">
                                  <a:solidFill>
                                    <a:srgbClr val="006600"/>
                                  </a:solidFill>
                                  <a:latin typeface="Cambria Math" panose="02040503050406030204" charset="0"/>
                                </a:rPr>
                                <m:t>∙</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c = a</a:t>
                          </a:r>
                          <a14:m>
                            <m:oMath xmlns:m="http://schemas.openxmlformats.org/officeDocument/2006/math">
                              <m:r>
                                <a:rPr lang="zh-CN" altLang="en-US" sz="2800" b="1" i="1" dirty="0">
                                  <a:solidFill>
                                    <a:srgbClr val="006600"/>
                                  </a:solidFill>
                                  <a:latin typeface="Cambria Math" panose="02040503050406030204" charset="0"/>
                                </a:rPr>
                                <m:t>∙</m:t>
                              </m:r>
                              <m:r>
                                <m:rPr>
                                  <m:nor/>
                                </m:rP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m:t>(</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b</a:t>
                          </a:r>
                          <a14:m>
                            <m:oMath xmlns:m="http://schemas.openxmlformats.org/officeDocument/2006/math">
                              <m:r>
                                <a:rPr lang="zh-CN" altLang="en-US" sz="2800" b="1" i="1" dirty="0">
                                  <a:solidFill>
                                    <a:srgbClr val="006600"/>
                                  </a:solidFill>
                                  <a:latin typeface="Cambria Math" panose="02040503050406030204" charset="0"/>
                                </a:rPr>
                                <m:t>∙</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c )  </a:t>
                          </a:r>
                          <a:r>
                            <a:rPr lang="en-US" altLang="zh-CN" sz="2800" b="1" kern="12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结合律</a:t>
                          </a:r>
                          <a:r>
                            <a:rPr lang="en-US" altLang="zh-CN" sz="2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p>
                      </a:txBody>
                      <a:tcPr anchor="ctr"/>
                    </a:tc>
                    <a:extLst>
                      <a:ext uri="{0D108BD9-81ED-4DB2-BD59-A6C34878D82A}">
                        <a16:rowId xmlns:a16="http://schemas.microsoft.com/office/drawing/2014/main" val="3303852070"/>
                      </a:ext>
                    </a:extLst>
                  </a:tr>
                  <a:tr h="677130">
                    <a:tc>
                      <a:txBody>
                        <a:bodyPr/>
                        <a:lstStyle/>
                        <a:p>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在一定时间内</a:t>
                          </a:r>
                          <a:endParaRPr lang="zh-CN" altLang="en-US" sz="2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存在</a:t>
                          </a:r>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e</a:t>
                          </a:r>
                          <a14:m>
                            <m:oMath xmlns:m="http://schemas.openxmlformats.org/officeDocument/2006/math">
                              <m:r>
                                <a:rPr lang="en-US" altLang="zh-CN" sz="2800" b="1" i="0" smtClean="0">
                                  <a:solidFill>
                                    <a:srgbClr val="006600"/>
                                  </a:solidFill>
                                  <a:latin typeface="Cambria Math" panose="02040503050406030204" charset="0"/>
                                </a:rPr>
                                <m:t> </m:t>
                              </m:r>
                              <m:r>
                                <a:rPr lang="zh-CN" altLang="en-US" sz="2800" b="1" i="1">
                                  <a:solidFill>
                                    <a:srgbClr val="006600"/>
                                  </a:solidFill>
                                  <a:latin typeface="Cambria Math" panose="02040503050406030204" charset="0"/>
                                </a:rPr>
                                <m:t>∈</m:t>
                              </m:r>
                              <m:r>
                                <a:rPr lang="en-US" altLang="zh-CN" sz="2800" b="1" i="1" smtClean="0">
                                  <a:solidFill>
                                    <a:srgbClr val="006600"/>
                                  </a:solidFill>
                                  <a:latin typeface="Cambria Math" panose="02040503050406030204" charset="0"/>
                                </a:rPr>
                                <m:t> </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，对</a:t>
                          </a:r>
                          <a14:m>
                            <m:oMath xmlns:m="http://schemas.openxmlformats.org/officeDocument/2006/math">
                              <m:r>
                                <a:rPr lang="zh-CN" altLang="en-US" sz="2800" b="1" i="1">
                                  <a:solidFill>
                                    <a:srgbClr val="006600"/>
                                  </a:solidFill>
                                  <a:latin typeface="Cambria Math" panose="02040503050406030204" charset="0"/>
                                </a:rPr>
                                <m:t>∀</m:t>
                              </m:r>
                              <m:r>
                                <a:rPr lang="en-US" altLang="zh-CN" sz="2800" b="1" i="1">
                                  <a:solidFill>
                                    <a:srgbClr val="006600"/>
                                  </a:solidFill>
                                  <a:latin typeface="Cambria Math" panose="02040503050406030204" charset="0"/>
                                </a:rPr>
                                <m:t>𝒂</m:t>
                              </m:r>
                              <m:r>
                                <a:rPr lang="zh-CN" altLang="en-US" sz="2800" b="1" i="1">
                                  <a:solidFill>
                                    <a:srgbClr val="006600"/>
                                  </a:solidFill>
                                  <a:latin typeface="Cambria Math" panose="02040503050406030204" charset="0"/>
                                </a:rPr>
                                <m:t>∈</m:t>
                              </m:r>
                              <m:r>
                                <a:rPr lang="en-US" altLang="zh-CN" sz="2800" b="1" i="1">
                                  <a:solidFill>
                                    <a:srgbClr val="006600"/>
                                  </a:solidFill>
                                  <a:latin typeface="Cambria Math" panose="02040503050406030204" charset="0"/>
                                </a:rPr>
                                <m:t> </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，有</a:t>
                          </a:r>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a</a:t>
                          </a:r>
                          <a14:m>
                            <m:oMath xmlns:m="http://schemas.openxmlformats.org/officeDocument/2006/math">
                              <m:r>
                                <a:rPr lang="zh-CN" altLang="en-US" sz="2800" b="1" i="1" dirty="0">
                                  <a:solidFill>
                                    <a:srgbClr val="006600"/>
                                  </a:solidFill>
                                  <a:latin typeface="Cambria Math" panose="02040503050406030204" charset="0"/>
                                </a:rPr>
                                <m:t>∙</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e=e</a:t>
                          </a:r>
                          <a14:m>
                            <m:oMath xmlns:m="http://schemas.openxmlformats.org/officeDocument/2006/math">
                              <m:r>
                                <a:rPr lang="zh-CN" altLang="en-US" sz="2800" b="1" i="1" dirty="0">
                                  <a:solidFill>
                                    <a:srgbClr val="006600"/>
                                  </a:solidFill>
                                  <a:latin typeface="Cambria Math" panose="02040503050406030204" charset="0"/>
                                </a:rPr>
                                <m:t>∙</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a=a </a:t>
                          </a:r>
                          <a:r>
                            <a:rPr lang="en-US" altLang="zh-CN" sz="2800" b="1" kern="12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单位元</a:t>
                          </a:r>
                          <a:r>
                            <a:rPr lang="en-US" altLang="zh-CN" sz="2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p>
                      </a:txBody>
                      <a:tcPr anchor="ctr"/>
                    </a:tc>
                    <a:extLst>
                      <a:ext uri="{0D108BD9-81ED-4DB2-BD59-A6C34878D82A}">
                        <a16:rowId xmlns:a16="http://schemas.microsoft.com/office/drawing/2014/main" val="1962978796"/>
                      </a:ext>
                    </a:extLst>
                  </a:tr>
                  <a:tr h="677130">
                    <a:tc>
                      <a:txBody>
                        <a:bodyPr/>
                        <a:lstStyle/>
                        <a:p>
                          <a:pPr marL="0" indent="0">
                            <a:buNone/>
                          </a:pPr>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只限一定范围的人员知悉</a:t>
                          </a:r>
                          <a:endParaRPr lang="zh-CN" altLang="en-US" sz="2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对</a:t>
                          </a:r>
                          <a14:m>
                            <m:oMath xmlns:m="http://schemas.openxmlformats.org/officeDocument/2006/math">
                              <m:r>
                                <a:rPr lang="zh-CN" altLang="en-US" sz="2800" b="1" i="1" smtClean="0">
                                  <a:solidFill>
                                    <a:srgbClr val="006600"/>
                                  </a:solidFill>
                                  <a:latin typeface="Cambria Math" panose="02040503050406030204" charset="0"/>
                                </a:rPr>
                                <m:t>∀</m:t>
                              </m:r>
                              <m:r>
                                <a:rPr lang="en-US" altLang="zh-CN" sz="2800" b="1" i="1">
                                  <a:solidFill>
                                    <a:srgbClr val="006600"/>
                                  </a:solidFill>
                                  <a:latin typeface="Cambria Math" panose="02040503050406030204" charset="0"/>
                                </a:rPr>
                                <m:t>𝒂</m:t>
                              </m:r>
                              <m:r>
                                <a:rPr lang="zh-CN" altLang="en-US" sz="2800" b="1" i="1">
                                  <a:solidFill>
                                    <a:srgbClr val="006600"/>
                                  </a:solidFill>
                                  <a:latin typeface="Cambria Math" panose="02040503050406030204" charset="0"/>
                                </a:rPr>
                                <m:t>∈</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G</a:t>
                          </a: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，存在</a:t>
                          </a:r>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d</a:t>
                          </a:r>
                          <a14:m>
                            <m:oMath xmlns:m="http://schemas.openxmlformats.org/officeDocument/2006/math">
                              <m:r>
                                <a:rPr lang="en-US" altLang="zh-CN" sz="2800" b="1" i="0" smtClean="0">
                                  <a:solidFill>
                                    <a:srgbClr val="006600"/>
                                  </a:solidFill>
                                  <a:latin typeface="Cambria Math" panose="02040503050406030204" charset="0"/>
                                </a:rPr>
                                <m:t> </m:t>
                              </m:r>
                              <m:r>
                                <a:rPr lang="zh-CN" altLang="en-US" sz="2800" b="1" i="1">
                                  <a:solidFill>
                                    <a:srgbClr val="006600"/>
                                  </a:solidFill>
                                  <a:latin typeface="Cambria Math" panose="02040503050406030204" charset="0"/>
                                </a:rPr>
                                <m:t>∈</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G</a:t>
                          </a: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满足</a:t>
                          </a:r>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a</a:t>
                          </a:r>
                          <a14:m>
                            <m:oMath xmlns:m="http://schemas.openxmlformats.org/officeDocument/2006/math">
                              <m:r>
                                <a:rPr lang="zh-CN" altLang="en-US" sz="2800" b="1" i="1" dirty="0">
                                  <a:solidFill>
                                    <a:srgbClr val="006600"/>
                                  </a:solidFill>
                                  <a:latin typeface="Cambria Math" panose="02040503050406030204" charset="0"/>
                                </a:rPr>
                                <m:t>∙</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d=d</a:t>
                          </a:r>
                          <a14:m>
                            <m:oMath xmlns:m="http://schemas.openxmlformats.org/officeDocument/2006/math">
                              <m:r>
                                <a:rPr lang="zh-CN" altLang="en-US" sz="2800" b="1" i="1" dirty="0">
                                  <a:solidFill>
                                    <a:srgbClr val="006600"/>
                                  </a:solidFill>
                                  <a:latin typeface="Cambria Math" panose="02040503050406030204" charset="0"/>
                                </a:rPr>
                                <m:t>∙</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a=e</a:t>
                          </a:r>
                          <a:r>
                            <a:rPr lang="en-US" altLang="zh-CN" sz="2800" b="1" kern="12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逆   元</a:t>
                          </a:r>
                          <a:r>
                            <a:rPr lang="en-US" altLang="zh-CN" sz="2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p>
                      </a:txBody>
                      <a:tcPr anchor="ctr"/>
                    </a:tc>
                    <a:extLst>
                      <a:ext uri="{0D108BD9-81ED-4DB2-BD59-A6C34878D82A}">
                        <a16:rowId xmlns:a16="http://schemas.microsoft.com/office/drawing/2014/main" val="3671510726"/>
                      </a:ext>
                    </a:extLst>
                  </a:tr>
                  <a:tr h="677130">
                    <a:tc>
                      <a:txBody>
                        <a:bodyPr/>
                        <a:lstStyle/>
                        <a:p>
                          <a:pPr marL="0" indent="0">
                            <a:buNone/>
                          </a:pPr>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的事项。</a:t>
                          </a:r>
                          <a:endParaRPr lang="zh-CN" altLang="en-US" sz="2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则称</a:t>
                          </a:r>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zh-CN" altLang="en-US" sz="2800" b="1" i="1" dirty="0" smtClean="0">
                                  <a:solidFill>
                                    <a:srgbClr val="006600"/>
                                  </a:solidFill>
                                  <a:latin typeface="Cambria Math" panose="02040503050406030204" charset="0"/>
                                </a:rPr>
                                <m:t>∙</m:t>
                              </m:r>
                            </m:oMath>
                          </a14:m>
                          <a:r>
                            <a:rPr lang="en-US" altLang="zh-CN"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为群。</a:t>
                          </a:r>
                        </a:p>
                      </a:txBody>
                      <a:tcPr anchor="ctr"/>
                    </a:tc>
                    <a:extLst>
                      <a:ext uri="{0D108BD9-81ED-4DB2-BD59-A6C34878D82A}">
                        <a16:rowId xmlns:a16="http://schemas.microsoft.com/office/drawing/2014/main" val="2389743782"/>
                      </a:ext>
                    </a:extLst>
                  </a:tr>
                  <a:tr h="677130">
                    <a:tc>
                      <a:txBody>
                        <a:bodyPr/>
                        <a:lstStyle/>
                        <a:p>
                          <a:pPr marL="0" indent="0">
                            <a:buNone/>
                          </a:pPr>
                          <a:r>
                            <a:rPr lang="zh-CN" altLang="en-US" sz="2800" b="1" kern="1200"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 高考试卷</a:t>
                          </a:r>
                          <a:r>
                            <a:rPr lang="en-US" altLang="zh-CN" sz="2800" b="1" kern="1200"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b="1" kern="1200"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CC99"/>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rgbClr val="3366CC"/>
                              </a:solidFill>
                              <a:latin typeface="Times New Roman" panose="02020603050405020304" pitchFamily="18" charset="0"/>
                              <a:ea typeface="微软雅黑" panose="020B0503020204020204" pitchFamily="34" charset="-122"/>
                              <a:cs typeface="Times New Roman" panose="02020603050405020304" pitchFamily="18" charset="0"/>
                            </a:rPr>
                            <a:t>整数加法群</a:t>
                          </a:r>
                          <a:r>
                            <a:rPr lang="en-US" altLang="zh-CN" sz="2800" b="1" dirty="0">
                              <a:solidFill>
                                <a:srgbClr val="3366CC"/>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b="1" dirty="0">
                            <a:solidFill>
                              <a:srgbClr val="3366CC"/>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3031103298"/>
                      </a:ext>
                    </a:extLst>
                  </a:tr>
                </a:tbl>
              </a:graphicData>
            </a:graphic>
          </p:graphicFrame>
        </mc:Choice>
        <mc:Fallback xmlns="">
          <p:graphicFrame>
            <p:nvGraphicFramePr>
              <p:cNvPr id="5" name="表格 6">
                <a:extLst>
                  <a:ext uri="{FF2B5EF4-FFF2-40B4-BE49-F238E27FC236}">
                    <a16:creationId xmlns:a16="http://schemas.microsoft.com/office/drawing/2014/main" id="{1E709A69-52BF-B31C-CAAA-DCC8A08D7C34}"/>
                  </a:ext>
                </a:extLst>
              </p:cNvPr>
              <p:cNvGraphicFramePr>
                <a:graphicFrameLocks noGrp="1"/>
              </p:cNvGraphicFramePr>
              <p:nvPr>
                <p:extLst>
                  <p:ext uri="{D42A27DB-BD31-4B8C-83A1-F6EECF244321}">
                    <p14:modId xmlns:p14="http://schemas.microsoft.com/office/powerpoint/2010/main" val="3744987648"/>
                  </p:ext>
                </p:extLst>
              </p:nvPr>
            </p:nvGraphicFramePr>
            <p:xfrm>
              <a:off x="98979" y="565870"/>
              <a:ext cx="12093021" cy="5684790"/>
            </p:xfrm>
            <a:graphic>
              <a:graphicData uri="http://schemas.openxmlformats.org/drawingml/2006/table">
                <a:tbl>
                  <a:tblPr firstRow="1" bandRow="1">
                    <a:tableStyleId>{5C22544A-7EE6-4342-B048-85BDC9FD1C3A}</a:tableStyleId>
                  </a:tblPr>
                  <a:tblGrid>
                    <a:gridCol w="4416577">
                      <a:extLst>
                        <a:ext uri="{9D8B030D-6E8A-4147-A177-3AD203B41FA5}">
                          <a16:colId xmlns:a16="http://schemas.microsoft.com/office/drawing/2014/main" val="2338872982"/>
                        </a:ext>
                      </a:extLst>
                    </a:gridCol>
                    <a:gridCol w="7676444">
                      <a:extLst>
                        <a:ext uri="{9D8B030D-6E8A-4147-A177-3AD203B41FA5}">
                          <a16:colId xmlns:a16="http://schemas.microsoft.com/office/drawing/2014/main" val="3162954256"/>
                        </a:ext>
                      </a:extLst>
                    </a:gridCol>
                  </a:tblGrid>
                  <a:tr h="677130">
                    <a:tc>
                      <a:txBody>
                        <a:bodyPr/>
                        <a:lstStyle/>
                        <a:p>
                          <a:pPr algn="ctr"/>
                          <a:r>
                            <a:rPr lang="zh-CN" altLang="en-US" sz="3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国家秘密</a:t>
                          </a:r>
                        </a:p>
                      </a:txBody>
                      <a:tcPr anchor="ctr"/>
                    </a:tc>
                    <a:tc>
                      <a:txBody>
                        <a:bodyPr/>
                        <a:lstStyle/>
                        <a:p>
                          <a:pPr algn="ctr"/>
                          <a:r>
                            <a:rPr lang="zh-CN" altLang="en-US" sz="3600" dirty="0">
                              <a:solidFill>
                                <a:srgbClr val="00CC00"/>
                              </a:solidFill>
                              <a:latin typeface="Times New Roman" panose="02020603050405020304" pitchFamily="18" charset="0"/>
                              <a:ea typeface="微软雅黑" panose="020B0503020204020204" pitchFamily="34" charset="-122"/>
                              <a:cs typeface="Times New Roman" panose="02020603050405020304" pitchFamily="18" charset="0"/>
                            </a:rPr>
                            <a:t>代数结构：群</a:t>
                          </a:r>
                        </a:p>
                      </a:txBody>
                      <a:tcPr anchor="ctr"/>
                    </a:tc>
                    <a:extLst>
                      <a:ext uri="{0D108BD9-81ED-4DB2-BD59-A6C34878D82A}">
                        <a16:rowId xmlns:a16="http://schemas.microsoft.com/office/drawing/2014/main" val="2894854123"/>
                      </a:ext>
                    </a:extLst>
                  </a:tr>
                  <a:tr h="677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国家秘密是</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endParaRPr lang="zh-CN"/>
                        </a:p>
                      </a:txBody>
                      <a:tcPr anchor="ctr">
                        <a:blipFill>
                          <a:blip r:embed="rId2"/>
                          <a:stretch>
                            <a:fillRect l="-57665" t="-109821" r="-397" b="-647321"/>
                          </a:stretch>
                        </a:blipFill>
                      </a:tcPr>
                    </a:tc>
                    <a:extLst>
                      <a:ext uri="{0D108BD9-81ED-4DB2-BD59-A6C34878D82A}">
                        <a16:rowId xmlns:a16="http://schemas.microsoft.com/office/drawing/2014/main" val="1810006546"/>
                      </a:ext>
                    </a:extLst>
                  </a:tr>
                  <a:tr h="677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关系国家安全和利益，</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endParaRPr lang="zh-CN"/>
                        </a:p>
                      </a:txBody>
                      <a:tcPr anchor="ctr">
                        <a:blipFill>
                          <a:blip r:embed="rId2"/>
                          <a:stretch>
                            <a:fillRect l="-57665" t="-211712" r="-397" b="-553153"/>
                          </a:stretch>
                        </a:blipFill>
                      </a:tcPr>
                    </a:tc>
                    <a:extLst>
                      <a:ext uri="{0D108BD9-81ED-4DB2-BD59-A6C34878D82A}">
                        <a16:rowId xmlns:a16="http://schemas.microsoft.com/office/drawing/2014/main" val="2821659855"/>
                      </a:ext>
                    </a:extLst>
                  </a:tr>
                  <a:tr h="944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依照法定程序确定，</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endParaRPr lang="zh-CN"/>
                        </a:p>
                      </a:txBody>
                      <a:tcPr anchor="ctr">
                        <a:blipFill>
                          <a:blip r:embed="rId2"/>
                          <a:stretch>
                            <a:fillRect l="-57665" t="-223226" r="-397" b="-296129"/>
                          </a:stretch>
                        </a:blipFill>
                      </a:tcPr>
                    </a:tc>
                    <a:extLst>
                      <a:ext uri="{0D108BD9-81ED-4DB2-BD59-A6C34878D82A}">
                        <a16:rowId xmlns:a16="http://schemas.microsoft.com/office/drawing/2014/main" val="3303852070"/>
                      </a:ext>
                    </a:extLst>
                  </a:tr>
                  <a:tr h="677130">
                    <a:tc>
                      <a:txBody>
                        <a:bodyPr/>
                        <a:lstStyle/>
                        <a:p>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在一定时间内</a:t>
                          </a:r>
                          <a:endParaRPr lang="zh-CN" altLang="en-US" sz="2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endParaRPr lang="zh-CN"/>
                        </a:p>
                      </a:txBody>
                      <a:tcPr anchor="ctr">
                        <a:blipFill>
                          <a:blip r:embed="rId2"/>
                          <a:stretch>
                            <a:fillRect l="-57665" t="-451351" r="-397" b="-313514"/>
                          </a:stretch>
                        </a:blipFill>
                      </a:tcPr>
                    </a:tc>
                    <a:extLst>
                      <a:ext uri="{0D108BD9-81ED-4DB2-BD59-A6C34878D82A}">
                        <a16:rowId xmlns:a16="http://schemas.microsoft.com/office/drawing/2014/main" val="1962978796"/>
                      </a:ext>
                    </a:extLst>
                  </a:tr>
                  <a:tr h="677130">
                    <a:tc>
                      <a:txBody>
                        <a:bodyPr/>
                        <a:lstStyle/>
                        <a:p>
                          <a:pPr marL="0" indent="0">
                            <a:buNone/>
                          </a:pPr>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只限一定范围的人员知悉</a:t>
                          </a:r>
                          <a:endParaRPr lang="zh-CN" altLang="en-US" sz="2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endParaRPr lang="zh-CN"/>
                        </a:p>
                      </a:txBody>
                      <a:tcPr anchor="ctr">
                        <a:blipFill>
                          <a:blip r:embed="rId2"/>
                          <a:stretch>
                            <a:fillRect l="-57665" t="-551351" r="-397" b="-213514"/>
                          </a:stretch>
                        </a:blipFill>
                      </a:tcPr>
                    </a:tc>
                    <a:extLst>
                      <a:ext uri="{0D108BD9-81ED-4DB2-BD59-A6C34878D82A}">
                        <a16:rowId xmlns:a16="http://schemas.microsoft.com/office/drawing/2014/main" val="3671510726"/>
                      </a:ext>
                    </a:extLst>
                  </a:tr>
                  <a:tr h="677130">
                    <a:tc>
                      <a:txBody>
                        <a:bodyPr/>
                        <a:lstStyle/>
                        <a:p>
                          <a:pPr marL="0" indent="0">
                            <a:buNone/>
                          </a:pPr>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的事项。</a:t>
                          </a:r>
                          <a:endParaRPr lang="zh-CN" altLang="en-US" sz="2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endParaRPr lang="zh-CN"/>
                        </a:p>
                      </a:txBody>
                      <a:tcPr anchor="ctr">
                        <a:blipFill>
                          <a:blip r:embed="rId2"/>
                          <a:stretch>
                            <a:fillRect l="-57665" t="-645536" r="-397" b="-111607"/>
                          </a:stretch>
                        </a:blipFill>
                      </a:tcPr>
                    </a:tc>
                    <a:extLst>
                      <a:ext uri="{0D108BD9-81ED-4DB2-BD59-A6C34878D82A}">
                        <a16:rowId xmlns:a16="http://schemas.microsoft.com/office/drawing/2014/main" val="2389743782"/>
                      </a:ext>
                    </a:extLst>
                  </a:tr>
                  <a:tr h="677130">
                    <a:tc>
                      <a:txBody>
                        <a:bodyPr/>
                        <a:lstStyle/>
                        <a:p>
                          <a:pPr marL="0" indent="0">
                            <a:buNone/>
                          </a:pPr>
                          <a:r>
                            <a:rPr lang="zh-CN" altLang="en-US" sz="2800" b="1" kern="1200"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 高考试卷</a:t>
                          </a:r>
                          <a:r>
                            <a:rPr lang="en-US" altLang="zh-CN" sz="2800" b="1" kern="1200"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b="1" kern="1200"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CC99"/>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rgbClr val="3366CC"/>
                              </a:solidFill>
                              <a:latin typeface="Times New Roman" panose="02020603050405020304" pitchFamily="18" charset="0"/>
                              <a:ea typeface="微软雅黑" panose="020B0503020204020204" pitchFamily="34" charset="-122"/>
                              <a:cs typeface="Times New Roman" panose="02020603050405020304" pitchFamily="18" charset="0"/>
                            </a:rPr>
                            <a:t>整数加法群</a:t>
                          </a:r>
                          <a:r>
                            <a:rPr lang="en-US" altLang="zh-CN" sz="2800" b="1" dirty="0">
                              <a:solidFill>
                                <a:srgbClr val="3366CC"/>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b="1" dirty="0">
                            <a:solidFill>
                              <a:srgbClr val="3366CC"/>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3031103298"/>
                      </a:ext>
                    </a:extLst>
                  </a:tr>
                </a:tbl>
              </a:graphicData>
            </a:graphic>
          </p:graphicFrame>
        </mc:Fallback>
      </mc:AlternateContent>
    </p:spTree>
    <p:extLst>
      <p:ext uri="{BB962C8B-B14F-4D97-AF65-F5344CB8AC3E}">
        <p14:creationId xmlns:p14="http://schemas.microsoft.com/office/powerpoint/2010/main" val="201604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790" y="25400"/>
            <a:ext cx="10515600" cy="1325563"/>
          </a:xfrm>
        </p:spPr>
        <p:txBody>
          <a:bodyPr/>
          <a:lstStyle/>
          <a:p>
            <a:pPr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马赛克理论</a:t>
            </a:r>
          </a:p>
        </p:txBody>
      </p:sp>
      <p:sp>
        <p:nvSpPr>
          <p:cNvPr id="6" name="内容占位符 2">
            <a:extLst>
              <a:ext uri="{FF2B5EF4-FFF2-40B4-BE49-F238E27FC236}">
                <a16:creationId xmlns:a16="http://schemas.microsoft.com/office/drawing/2014/main" id="{F9EB1153-AFB7-44AD-9B5D-2E8B78E89E53}"/>
              </a:ext>
            </a:extLst>
          </p:cNvPr>
          <p:cNvSpPr>
            <a:spLocks noGrp="1"/>
          </p:cNvSpPr>
          <p:nvPr>
            <p:ph idx="1"/>
          </p:nvPr>
        </p:nvSpPr>
        <p:spPr>
          <a:xfrm>
            <a:off x="-79242" y="1650365"/>
            <a:ext cx="13144398" cy="5017721"/>
          </a:xfrm>
        </p:spPr>
        <p:txBody>
          <a:bodyPr/>
          <a:lstStyle/>
          <a:p>
            <a:pPr marL="0"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马赛克理论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Mosaic Theory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，又称拼合理论</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ompilation Theory</a:t>
            </a:r>
          </a:p>
          <a:p>
            <a:pPr marL="0" indent="0">
              <a:buNone/>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Foreign intelligence services have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both the capacity to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gather</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and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analyze</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any information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that is in the public domain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and the substantial expertise in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deducing</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the identities of intelligence sources </a:t>
            </a: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from </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sym typeface="+mn-ea"/>
              </a:rPr>
              <a:t>seemingly unimportant details</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0" indent="0">
              <a:buNone/>
            </a:pP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3C51B66-3CB5-40E9-B93C-767B081E8213}"/>
              </a:ext>
            </a:extLst>
          </p:cNvPr>
          <p:cNvSpPr>
            <a:spLocks noGrp="1"/>
          </p:cNvSpPr>
          <p:nvPr>
            <p:ph type="title"/>
          </p:nvPr>
        </p:nvSpPr>
        <p:spPr>
          <a:xfrm>
            <a:off x="838200" y="2103437"/>
            <a:ext cx="10515600" cy="1325563"/>
          </a:xfrm>
        </p:spPr>
        <p:txBody>
          <a:bodyPr>
            <a:noAutofit/>
          </a:bodyPr>
          <a:lstStyle/>
          <a:p>
            <a:pPr algn="ctr"/>
            <a:r>
              <a:rPr lang="zh-CN" altLang="en-US" sz="9600" b="1" dirty="0">
                <a:solidFill>
                  <a:srgbClr val="FF0000"/>
                </a:solidFill>
                <a:latin typeface="微软雅黑" panose="020B0503020204020204" pitchFamily="34" charset="-122"/>
                <a:ea typeface="微软雅黑" panose="020B0503020204020204" pitchFamily="34" charset="-122"/>
              </a:rPr>
              <a:t>保</a:t>
            </a:r>
            <a:r>
              <a:rPr lang="zh-CN" altLang="en-US" sz="9600" b="1" dirty="0">
                <a:latin typeface="微软雅黑" panose="020B0503020204020204" pitchFamily="34" charset="-122"/>
                <a:ea typeface="微软雅黑" panose="020B0503020204020204" pitchFamily="34" charset="-122"/>
              </a:rPr>
              <a:t>密法</a:t>
            </a:r>
            <a:r>
              <a:rPr lang="zh-CN" altLang="en-US" sz="9600" b="1" dirty="0">
                <a:latin typeface="微软雅黑" panose="020B0503020204020204" pitchFamily="34" charset="-122"/>
                <a:ea typeface="微软雅黑" panose="020B0503020204020204" pitchFamily="34" charset="-122"/>
                <a:sym typeface="+mn-ea"/>
              </a:rPr>
              <a:t>学</a:t>
            </a:r>
            <a:endParaRPr lang="zh-CN" altLang="en-US" sz="9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92075" y="1690688"/>
            <a:ext cx="12007850" cy="4754881"/>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君不密则失臣，臣不密则失身，几事不密则害成，</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是以君子慎密而不出也”</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周易</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系辞上</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第八</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事以密成、语以泄败”</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韩非子</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说难</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三军之事，莫重于秘”</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兵经百言</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0">
              <a:lnSpc>
                <a:spcPct val="150000"/>
              </a:lnSpc>
              <a:spcBef>
                <a:spcPts val="0"/>
              </a:spcBef>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“要是我的战袍能告诉你我明天准备干什么，那我就立刻把它烧掉”</a:t>
            </a:r>
          </a:p>
          <a:p>
            <a:pPr marL="0">
              <a:lnSpc>
                <a:spcPct val="150000"/>
              </a:lnSpc>
              <a:spcBef>
                <a:spcPts val="0"/>
              </a:spcBef>
              <a:buNone/>
            </a:pP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sym typeface="+mn-ea"/>
              </a:rPr>
              <a:t>古罗马军事家和政治家弗龙帝努斯</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sym typeface="+mn-ea"/>
              </a:rPr>
              <a:t>公元约</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sym typeface="+mn-ea"/>
              </a:rPr>
              <a:t>35-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sym typeface="+mn-ea"/>
              </a:rPr>
              <a:t>约</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sym typeface="+mn-ea"/>
              </a:rPr>
              <a:t>103)《</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sym typeface="+mn-ea"/>
              </a:rPr>
              <a:t>谋略</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2103120"/>
            <a:ext cx="12007850" cy="2749550"/>
          </a:xfrm>
        </p:spPr>
        <p:txBody>
          <a:bodyPr>
            <a:normAutofit/>
          </a:bodyPr>
          <a:lstStyle/>
          <a:p>
            <a:pPr marL="0" algn="l">
              <a:lnSpc>
                <a:spcPct val="150000"/>
              </a:lnSpc>
              <a:spcBef>
                <a:spcPts val="0"/>
              </a:spcBef>
              <a:buClrTx/>
              <a:buSzTx/>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保守国家秘密：国家秘密知悉范围内的单位或者个人</a:t>
            </a:r>
          </a:p>
          <a:p>
            <a:pPr marL="0" algn="l">
              <a:lnSpc>
                <a:spcPct val="150000"/>
              </a:lnSpc>
              <a:spcBef>
                <a:spcPts val="0"/>
              </a:spcBef>
              <a:buClrTx/>
              <a:buSzTx/>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                            主动、积极地采取保密措施</a:t>
            </a:r>
          </a:p>
          <a:p>
            <a:pPr marL="0" algn="l">
              <a:lnSpc>
                <a:spcPct val="150000"/>
              </a:lnSpc>
              <a:spcBef>
                <a:spcPts val="0"/>
              </a:spcBef>
              <a:buClrTx/>
              <a:buSzTx/>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保护国家秘密：有关单位或者个人在国家秘密安全面临威胁时</a:t>
            </a:r>
          </a:p>
          <a:p>
            <a:pPr marL="0" algn="l">
              <a:lnSpc>
                <a:spcPct val="150000"/>
              </a:lnSpc>
              <a:spcBef>
                <a:spcPts val="0"/>
              </a:spcBef>
              <a:buClrTx/>
              <a:buSzTx/>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                            及时采取保护措施</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184150" y="1490669"/>
            <a:ext cx="12007850" cy="5129336"/>
          </a:xfrm>
        </p:spPr>
        <p:txBody>
          <a:bodyPr>
            <a:normAutofit/>
          </a:bodyPr>
          <a:lstStyle/>
          <a:p>
            <a:pPr marL="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社会公众、学界</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困惑、迷茫、质疑、偏见</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反感、唏嘘、滑稽、争论</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批评大于褒扬</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lvl="0" indent="0">
              <a:lnSpc>
                <a:spcPct val="100000"/>
              </a:lnSpc>
              <a:spcBef>
                <a:spcPts val="0"/>
              </a:spcBef>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分歧大于共识：社会公众与行政机关之间</a:t>
            </a:r>
          </a:p>
          <a:p>
            <a:pPr marL="0" indent="0">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行政机关相互之间</a:t>
            </a:r>
          </a:p>
          <a:p>
            <a:pPr marL="0" indent="0">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行政机关与司法机关之间</a:t>
            </a:r>
          </a:p>
          <a:p>
            <a:pPr marL="0" indent="0">
              <a:buNone/>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认识不同，缺乏共识</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zh-CN" altLang="en-US" sz="2000" b="1" dirty="0">
                <a:latin typeface="微软雅黑" panose="020B0503020204020204" pitchFamily="34" charset="-122"/>
                <a:ea typeface="微软雅黑" panose="020B0503020204020204" pitchFamily="34" charset="-122"/>
              </a:rPr>
              <a:t>              </a:t>
            </a:r>
            <a:r>
              <a:rPr lang="zh-CN" altLang="en-US" sz="2000" b="1" dirty="0">
                <a:solidFill>
                  <a:srgbClr val="CC6600"/>
                </a:solidFill>
                <a:latin typeface="微软雅黑" panose="020B0503020204020204" pitchFamily="34" charset="-122"/>
                <a:ea typeface="微软雅黑" panose="020B0503020204020204" pitchFamily="34" charset="-122"/>
              </a:rPr>
              <a:t>即便刑事侦查机关，也又可能存在对国家秘密认识不清的情况</a:t>
            </a:r>
            <a:endParaRPr lang="en-US" altLang="zh-CN" sz="2000" b="1" dirty="0">
              <a:solidFill>
                <a:srgbClr val="CC6600"/>
              </a:solidFill>
              <a:latin typeface="微软雅黑" panose="020B0503020204020204" pitchFamily="34" charset="-122"/>
              <a:ea typeface="微软雅黑" panose="020B0503020204020204" pitchFamily="34" charset="-122"/>
            </a:endParaRPr>
          </a:p>
          <a:p>
            <a:pPr marL="0" indent="0">
              <a:buNone/>
            </a:pP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9854961" y="2233571"/>
            <a:ext cx="1046440" cy="3643532"/>
          </a:xfrm>
          <a:prstGeom prst="rect">
            <a:avLst/>
          </a:prstGeom>
          <a:noFill/>
        </p:spPr>
        <p:txBody>
          <a:bodyPr vert="eaVert" wrap="square" rtlCol="0">
            <a:spAutoFit/>
          </a:bodyPr>
          <a:lstStyle/>
          <a:p>
            <a:r>
              <a:rPr lang="zh-CN" altLang="en-US" sz="2800" b="1" dirty="0">
                <a:solidFill>
                  <a:srgbClr val="3333FF"/>
                </a:solidFill>
                <a:latin typeface="微软雅黑" panose="020B0503020204020204" pitchFamily="34" charset="-122"/>
                <a:ea typeface="微软雅黑" panose="020B0503020204020204" pitchFamily="34" charset="-122"/>
              </a:rPr>
              <a:t>这些批评绝大多数是感性有余却理性不足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1322363"/>
            <a:ext cx="12298094" cy="5535637"/>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保密</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(Secrecy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Confidence)</a:t>
            </a:r>
          </a:p>
          <a:p>
            <a:pPr marL="0">
              <a:lnSpc>
                <a:spcPct val="150000"/>
              </a:lnSpc>
              <a:spcBef>
                <a:spcPts val="0"/>
              </a:spcBef>
              <a:buNone/>
            </a:pP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sym typeface="+mn-ea"/>
              </a:rPr>
              <a:t>通俗意义上</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：一般倾向于把保密界定为个人或者组织对涉及其切身利益的</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特定事项实施保护的一种行为，这些事项一旦被他人知悉或</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者向社会公开，可能会对自身利益</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如名誉、声望、地位、经</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济利益等</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造成损害。</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0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这一理解过于强调保密的动机和目的，似稍显繁琐</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0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保密最核心的要素就是不让其他人知悉，</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0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至于损害利益云云，都是这一行为的外在因素</a:t>
            </a: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“保密是对新近发生的事实的隐瞒”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V.S.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“新闻是对新近发生的事实的报道”</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00000"/>
              </a:lnSpc>
              <a:spcBef>
                <a:spcPts val="0"/>
              </a:spcBef>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陆定一对新闻的定义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1322363"/>
            <a:ext cx="12298094" cy="5050302"/>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保密</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(Secrecy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Confidence)</a:t>
            </a:r>
          </a:p>
          <a:p>
            <a:pPr marL="0">
              <a:lnSpc>
                <a:spcPct val="150000"/>
              </a:lnSpc>
              <a:spcBef>
                <a:spcPts val="0"/>
              </a:spcBef>
              <a:buNone/>
            </a:pP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sym typeface="+mn-ea"/>
              </a:rPr>
              <a:t>法律意义上</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：从法律条文出发，主要是指将国家秘密控制在一定范围和时间</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内，防止泄露或被非法利用的规定、做法及有关保障措施的总和</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…restrict access to information or documents on the grounds </a:t>
            </a: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of national security. The purpose in limiting access to this  </a:t>
            </a: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information is to prevent it from being used by persons</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organizations</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or nations to inflict harm</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3340" y="1322363"/>
            <a:ext cx="12298094" cy="5416062"/>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保密</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(Secrecy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Confidence)</a:t>
            </a:r>
          </a:p>
          <a:p>
            <a:pPr marL="0">
              <a:lnSpc>
                <a:spcPct val="150000"/>
              </a:lnSpc>
              <a:spcBef>
                <a:spcPts val="0"/>
              </a:spcBef>
              <a:buNone/>
            </a:pP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sym typeface="+mn-ea"/>
              </a:rPr>
              <a:t>政治学意义上</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：保密是一种国家行为，也是一种国家责任，更是一种国家能力</a:t>
            </a:r>
          </a:p>
          <a:p>
            <a:pPr marL="0">
              <a:lnSpc>
                <a:spcPct val="150000"/>
              </a:lnSpc>
              <a:spcBef>
                <a:spcPts val="0"/>
              </a:spcBef>
              <a:buNone/>
            </a:pPr>
            <a:r>
              <a:rPr lang="zh-CN" altLang="en-US" b="1" u="sng" dirty="0">
                <a:latin typeface="Times New Roman" panose="02020603050405020304" pitchFamily="18" charset="0"/>
                <a:ea typeface="微软雅黑" panose="020B0503020204020204" pitchFamily="34" charset="-122"/>
                <a:cs typeface="Times New Roman" panose="02020603050405020304" pitchFamily="18" charset="0"/>
                <a:sym typeface="+mn-ea"/>
              </a:rPr>
              <a:t>信息角度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        保密作为一种对</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信息流动的管控</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行为</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与对信息的窃取</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即间谍情报活动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一起构成一物之两面</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ea"/>
              </a:rPr>
              <a:t>均属于比较严厉的管制措施</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587912" y="1575581"/>
            <a:ext cx="10356752" cy="5022167"/>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美国著名政治学家弗里德里希</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政治病理学</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暴力、育叛，腐败、保密和宣传</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1972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年</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将保密</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(secrecy)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与宣传</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(propaganda)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相提并论，认为</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二者都是对信息流动的控制，都是政治操纵的手段</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前者是封锁消息，拒绝提供信息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后者则是提供虚假的或经过选择的信息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其最终目的都是巩固统治</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1346688" y="2025748"/>
            <a:ext cx="9498623" cy="3967090"/>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国家主权的一项重要内容就是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主权者有权控制国家地理边界内的信息流动</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将对信息流动的控制视为国家主权最重要的特征</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这种控制包括促进和阻碍两个方面</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保密是阻碍信息传播的重要手段</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a:t>
            </a:r>
          </a:p>
        </p:txBody>
      </p:sp>
      <p:sp>
        <p:nvSpPr>
          <p:cNvPr id="3" name="内容占位符 2"/>
          <p:cNvSpPr>
            <a:spLocks noGrp="1"/>
          </p:cNvSpPr>
          <p:nvPr>
            <p:ph idx="1"/>
          </p:nvPr>
        </p:nvSpPr>
        <p:spPr>
          <a:xfrm>
            <a:off x="1516372" y="2039815"/>
            <a:ext cx="9808112" cy="3573195"/>
          </a:xfrm>
        </p:spPr>
        <p:txBody>
          <a:bodyPr>
            <a:normAutofit/>
          </a:bodyPr>
          <a:lstStyle/>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历史研究表明</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无论哪一政体，哪一社会</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保密，或者说对信息流动的控制</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都是政府必要的管理手段</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保密也是一种重要的</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管理能力</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E5NTNiMzdmZTI1YjljOWQyZWJkNjcxZTIyMTc5MzYifQ=="/>
  <p:tag name="KSO_WPP_MARK_KEY" val="db459260-056b-4eba-ab2c-adcd5b46b88a"/>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00,&quot;width&quot;:32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53018</Words>
  <Application>Microsoft Office PowerPoint</Application>
  <PresentationFormat>宽屏</PresentationFormat>
  <Paragraphs>2916</Paragraphs>
  <Slides>161</Slides>
  <Notes>146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161</vt:i4>
      </vt:variant>
    </vt:vector>
  </HeadingPairs>
  <TitlesOfParts>
    <vt:vector size="177" baseType="lpstr">
      <vt:lpstr>AdobeHeitiStd-Regular</vt:lpstr>
      <vt:lpstr>KTJ0+ZGAGCL-3</vt:lpstr>
      <vt:lpstr>SSJ0+ZGAGCL-5</vt:lpstr>
      <vt:lpstr>等线</vt:lpstr>
      <vt:lpstr>等线 Light</vt:lpstr>
      <vt:lpstr>黑体</vt:lpstr>
      <vt:lpstr>华文楷体</vt:lpstr>
      <vt:lpstr>宋体</vt:lpstr>
      <vt:lpstr>微软雅黑</vt:lpstr>
      <vt:lpstr>Arial</vt:lpstr>
      <vt:lpstr>Calibri</vt:lpstr>
      <vt:lpstr>Cambria Math</vt:lpstr>
      <vt:lpstr>Segoe UI</vt:lpstr>
      <vt:lpstr>Times New Roman</vt:lpstr>
      <vt:lpstr>Wingdings</vt:lpstr>
      <vt:lpstr>Office 主题​​</vt:lpstr>
      <vt:lpstr>保密法学理论与实践</vt:lpstr>
      <vt:lpstr>保密法学</vt:lpstr>
      <vt:lpstr>中国</vt:lpstr>
      <vt:lpstr>西方</vt:lpstr>
      <vt:lpstr>西方</vt:lpstr>
      <vt:lpstr>西方</vt:lpstr>
      <vt:lpstr>西方</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马赛克理论</vt:lpstr>
      <vt:lpstr>秘 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PowerPoint 演示文稿</vt:lpstr>
      <vt:lpstr>国家秘密</vt:lpstr>
      <vt:lpstr>国家秘密</vt:lpstr>
      <vt:lpstr>国家秘密</vt:lpstr>
      <vt:lpstr>国家秘密</vt:lpstr>
      <vt:lpstr>国家秘密</vt:lpstr>
      <vt:lpstr>国家秘密</vt:lpstr>
      <vt:lpstr>PowerPoint 演示文稿</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PowerPoint 演示文稿</vt:lpstr>
      <vt:lpstr>PowerPoint 演示文稿</vt:lpstr>
      <vt:lpstr>PowerPoint 演示文稿</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国家秘密</vt:lpstr>
      <vt:lpstr>PowerPoint 演示文稿</vt:lpstr>
      <vt:lpstr>保密法学</vt:lpstr>
      <vt:lpstr>保密</vt:lpstr>
      <vt:lpstr>保密</vt:lpstr>
      <vt:lpstr>保密</vt:lpstr>
      <vt:lpstr>保密</vt:lpstr>
      <vt:lpstr>保密</vt:lpstr>
      <vt:lpstr>保密</vt:lpstr>
      <vt:lpstr>保密</vt:lpstr>
      <vt:lpstr>保密</vt:lpstr>
      <vt:lpstr>保密</vt:lpstr>
      <vt:lpstr>保密</vt:lpstr>
      <vt:lpstr>保密</vt:lpstr>
      <vt:lpstr>保密</vt:lpstr>
      <vt:lpstr>保密</vt:lpstr>
      <vt:lpstr>保密</vt:lpstr>
      <vt:lpstr>保密</vt:lpstr>
      <vt:lpstr>保密</vt:lpstr>
      <vt:lpstr>保密</vt:lpstr>
      <vt:lpstr>保密</vt:lpstr>
      <vt:lpstr>保密</vt:lpstr>
      <vt:lpstr>保密</vt:lpstr>
      <vt:lpstr>保密</vt:lpstr>
      <vt:lpstr>保密</vt:lpstr>
      <vt:lpstr>力拓案</vt:lpstr>
      <vt:lpstr>力拓案</vt:lpstr>
      <vt:lpstr>力拓案</vt:lpstr>
      <vt:lpstr>力拓案</vt:lpstr>
      <vt:lpstr>力拓案</vt:lpstr>
      <vt:lpstr>力拓案</vt:lpstr>
      <vt:lpstr>力拓案</vt:lpstr>
      <vt:lpstr>力拓案的争论</vt:lpstr>
      <vt:lpstr>力拓案的争论</vt:lpstr>
      <vt:lpstr>力拓案的争论</vt:lpstr>
      <vt:lpstr>力拓案的思考</vt:lpstr>
      <vt:lpstr>力拓案的思考</vt:lpstr>
      <vt:lpstr>力拓案的思考</vt:lpstr>
      <vt:lpstr>力拓案的思考</vt:lpstr>
      <vt:lpstr>力拓案的思考</vt:lpstr>
      <vt:lpstr>PowerPoint 演示文稿</vt:lpstr>
      <vt:lpstr>PowerPoint 演示文稿</vt:lpstr>
      <vt:lpstr>PowerPoint 演示文稿</vt:lpstr>
      <vt:lpstr>PowerPoint 演示文稿</vt:lpstr>
      <vt:lpstr>PowerPoint 演示文稿</vt:lpstr>
      <vt:lpstr>保密工作与保密管理</vt:lpstr>
      <vt:lpstr>保密工作与保密管理</vt:lpstr>
      <vt:lpstr>保密工作与保密管理</vt:lpstr>
      <vt:lpstr>保密工作与保密管理</vt:lpstr>
      <vt:lpstr>保密工作与保密管理</vt:lpstr>
      <vt:lpstr>保密工作与保密管理</vt:lpstr>
      <vt:lpstr>保密工作与保密管理</vt:lpstr>
      <vt:lpstr>保密工作与保密管理</vt:lpstr>
      <vt:lpstr>保密工作与保密管理</vt:lpstr>
      <vt:lpstr>保密工作与保密管理</vt:lpstr>
      <vt:lpstr>保密工作与保密管理</vt:lpstr>
      <vt:lpstr>保密工作与保密管理</vt:lpstr>
      <vt:lpstr>保密工作与保密管理</vt:lpstr>
      <vt:lpstr>保密管理专业</vt:lpstr>
      <vt:lpstr>保密管理专业</vt:lpstr>
      <vt:lpstr>保密管理专业</vt:lpstr>
      <vt:lpstr>保密管理专业</vt:lpstr>
      <vt:lpstr>保密管理专业</vt:lpstr>
      <vt:lpstr>保密管理专业</vt:lpstr>
      <vt:lpstr>中山大学国家保密学院保密管理专业</vt:lpstr>
      <vt:lpstr>保  密  法  制</vt:lpstr>
      <vt:lpstr>保  密  法  制</vt:lpstr>
      <vt:lpstr>保  密  法  制</vt:lpstr>
      <vt:lpstr>保  密  法  制</vt:lpstr>
      <vt:lpstr>保  密  法  制</vt:lpstr>
      <vt:lpstr>保  密  法  制</vt:lpstr>
      <vt:lpstr>保  密  法  制</vt:lpstr>
      <vt:lpstr>保  密  法  制</vt:lpstr>
      <vt:lpstr>保  密  法  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漫谈保密法</dc:title>
  <dc:creator>SCSE</dc:creator>
  <cp:lastModifiedBy>SCSE</cp:lastModifiedBy>
  <cp:revision>847</cp:revision>
  <dcterms:created xsi:type="dcterms:W3CDTF">2022-05-31T10:00:00Z</dcterms:created>
  <dcterms:modified xsi:type="dcterms:W3CDTF">2024-10-17T12:19:24Z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2052-11.1.0.13607</vt:lpwstr>
  </property>
  <property fmtid="{D5CDD505-2E9C-101B-9397-08002B2CF9AE}" pid="3" name="ICV">
    <vt:lpwstr>E738B45E91DB431DBF881F2C6E552EFF</vt:lpwstr>
  </property>
</Properties>
</file>