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ppt/notesSlides/notesSlide207.xml" ContentType="application/vnd.openxmlformats-officedocument.presentationml.notesSlide+xml"/>
  <Override PartName="/ppt/notesSlides/notesSlide208.xml" ContentType="application/vnd.openxmlformats-officedocument.presentationml.notesSlide+xml"/>
  <Override PartName="/ppt/notesSlides/notesSlide209.xml" ContentType="application/vnd.openxmlformats-officedocument.presentationml.notesSlide+xml"/>
  <Override PartName="/ppt/notesSlides/notesSlide210.xml" ContentType="application/vnd.openxmlformats-officedocument.presentationml.notesSlide+xml"/>
  <Override PartName="/ppt/notesSlides/notesSlide211.xml" ContentType="application/vnd.openxmlformats-officedocument.presentationml.notesSlide+xml"/>
  <Override PartName="/ppt/notesSlides/notesSlide212.xml" ContentType="application/vnd.openxmlformats-officedocument.presentationml.notesSlide+xml"/>
  <Override PartName="/ppt/notesSlides/notesSlide213.xml" ContentType="application/vnd.openxmlformats-officedocument.presentationml.notesSlide+xml"/>
  <Override PartName="/ppt/notesSlides/notesSlide214.xml" ContentType="application/vnd.openxmlformats-officedocument.presentationml.notesSlide+xml"/>
  <Override PartName="/ppt/notesSlides/notesSlide2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8"/>
  </p:notesMasterIdLst>
  <p:handoutMasterIdLst>
    <p:handoutMasterId r:id="rId219"/>
  </p:handoutMasterIdLst>
  <p:sldIdLst>
    <p:sldId id="965" r:id="rId2"/>
    <p:sldId id="896" r:id="rId3"/>
    <p:sldId id="897" r:id="rId4"/>
    <p:sldId id="898" r:id="rId5"/>
    <p:sldId id="962" r:id="rId6"/>
    <p:sldId id="899" r:id="rId7"/>
    <p:sldId id="903" r:id="rId8"/>
    <p:sldId id="900" r:id="rId9"/>
    <p:sldId id="901" r:id="rId10"/>
    <p:sldId id="904" r:id="rId11"/>
    <p:sldId id="905" r:id="rId12"/>
    <p:sldId id="906" r:id="rId13"/>
    <p:sldId id="907" r:id="rId14"/>
    <p:sldId id="963" r:id="rId15"/>
    <p:sldId id="909" r:id="rId16"/>
    <p:sldId id="910" r:id="rId17"/>
    <p:sldId id="911" r:id="rId18"/>
    <p:sldId id="912" r:id="rId19"/>
    <p:sldId id="914" r:id="rId20"/>
    <p:sldId id="913" r:id="rId21"/>
    <p:sldId id="915" r:id="rId22"/>
    <p:sldId id="916" r:id="rId23"/>
    <p:sldId id="917" r:id="rId24"/>
    <p:sldId id="918" r:id="rId25"/>
    <p:sldId id="923" r:id="rId26"/>
    <p:sldId id="920" r:id="rId27"/>
    <p:sldId id="921" r:id="rId28"/>
    <p:sldId id="922" r:id="rId29"/>
    <p:sldId id="928" r:id="rId30"/>
    <p:sldId id="929" r:id="rId31"/>
    <p:sldId id="930" r:id="rId32"/>
    <p:sldId id="931" r:id="rId33"/>
    <p:sldId id="932" r:id="rId34"/>
    <p:sldId id="933" r:id="rId35"/>
    <p:sldId id="934" r:id="rId36"/>
    <p:sldId id="924" r:id="rId37"/>
    <p:sldId id="925" r:id="rId38"/>
    <p:sldId id="927" r:id="rId39"/>
    <p:sldId id="935" r:id="rId40"/>
    <p:sldId id="941" r:id="rId41"/>
    <p:sldId id="942" r:id="rId42"/>
    <p:sldId id="947" r:id="rId43"/>
    <p:sldId id="945" r:id="rId44"/>
    <p:sldId id="946" r:id="rId45"/>
    <p:sldId id="948" r:id="rId46"/>
    <p:sldId id="949" r:id="rId47"/>
    <p:sldId id="950" r:id="rId48"/>
    <p:sldId id="951" r:id="rId49"/>
    <p:sldId id="952" r:id="rId50"/>
    <p:sldId id="957" r:id="rId51"/>
    <p:sldId id="958" r:id="rId52"/>
    <p:sldId id="959" r:id="rId53"/>
    <p:sldId id="960" r:id="rId54"/>
    <p:sldId id="953" r:id="rId55"/>
    <p:sldId id="954" r:id="rId56"/>
    <p:sldId id="955" r:id="rId57"/>
    <p:sldId id="956" r:id="rId58"/>
    <p:sldId id="964" r:id="rId59"/>
    <p:sldId id="685" r:id="rId60"/>
    <p:sldId id="735" r:id="rId61"/>
    <p:sldId id="715" r:id="rId62"/>
    <p:sldId id="716" r:id="rId63"/>
    <p:sldId id="966" r:id="rId64"/>
    <p:sldId id="717" r:id="rId65"/>
    <p:sldId id="718" r:id="rId66"/>
    <p:sldId id="720" r:id="rId67"/>
    <p:sldId id="754" r:id="rId68"/>
    <p:sldId id="721" r:id="rId69"/>
    <p:sldId id="722" r:id="rId70"/>
    <p:sldId id="755" r:id="rId71"/>
    <p:sldId id="723" r:id="rId72"/>
    <p:sldId id="724" r:id="rId73"/>
    <p:sldId id="726" r:id="rId74"/>
    <p:sldId id="725" r:id="rId75"/>
    <p:sldId id="967" r:id="rId76"/>
    <p:sldId id="727" r:id="rId77"/>
    <p:sldId id="728" r:id="rId78"/>
    <p:sldId id="756" r:id="rId79"/>
    <p:sldId id="737" r:id="rId80"/>
    <p:sldId id="738" r:id="rId81"/>
    <p:sldId id="739" r:id="rId82"/>
    <p:sldId id="740" r:id="rId83"/>
    <p:sldId id="741" r:id="rId84"/>
    <p:sldId id="742" r:id="rId85"/>
    <p:sldId id="743" r:id="rId86"/>
    <p:sldId id="744" r:id="rId87"/>
    <p:sldId id="729" r:id="rId88"/>
    <p:sldId id="730" r:id="rId89"/>
    <p:sldId id="731" r:id="rId90"/>
    <p:sldId id="732" r:id="rId91"/>
    <p:sldId id="733" r:id="rId92"/>
    <p:sldId id="734" r:id="rId93"/>
    <p:sldId id="751" r:id="rId94"/>
    <p:sldId id="752" r:id="rId95"/>
    <p:sldId id="753" r:id="rId96"/>
    <p:sldId id="968" r:id="rId97"/>
    <p:sldId id="757" r:id="rId98"/>
    <p:sldId id="969" r:id="rId99"/>
    <p:sldId id="971" r:id="rId100"/>
    <p:sldId id="758" r:id="rId101"/>
    <p:sldId id="759" r:id="rId102"/>
    <p:sldId id="972" r:id="rId103"/>
    <p:sldId id="760" r:id="rId104"/>
    <p:sldId id="784" r:id="rId105"/>
    <p:sldId id="761" r:id="rId106"/>
    <p:sldId id="762" r:id="rId107"/>
    <p:sldId id="763" r:id="rId108"/>
    <p:sldId id="766" r:id="rId109"/>
    <p:sldId id="767" r:id="rId110"/>
    <p:sldId id="973" r:id="rId111"/>
    <p:sldId id="785" r:id="rId112"/>
    <p:sldId id="786" r:id="rId113"/>
    <p:sldId id="764" r:id="rId114"/>
    <p:sldId id="765" r:id="rId115"/>
    <p:sldId id="974" r:id="rId116"/>
    <p:sldId id="768" r:id="rId117"/>
    <p:sldId id="769" r:id="rId118"/>
    <p:sldId id="975" r:id="rId119"/>
    <p:sldId id="770" r:id="rId120"/>
    <p:sldId id="771" r:id="rId121"/>
    <p:sldId id="976" r:id="rId122"/>
    <p:sldId id="773" r:id="rId123"/>
    <p:sldId id="774" r:id="rId124"/>
    <p:sldId id="977" r:id="rId125"/>
    <p:sldId id="775" r:id="rId126"/>
    <p:sldId id="776" r:id="rId127"/>
    <p:sldId id="777" r:id="rId128"/>
    <p:sldId id="778" r:id="rId129"/>
    <p:sldId id="779" r:id="rId130"/>
    <p:sldId id="780" r:id="rId131"/>
    <p:sldId id="978" r:id="rId132"/>
    <p:sldId id="781" r:id="rId133"/>
    <p:sldId id="782" r:id="rId134"/>
    <p:sldId id="979" r:id="rId135"/>
    <p:sldId id="783" r:id="rId136"/>
    <p:sldId id="750" r:id="rId137"/>
    <p:sldId id="736" r:id="rId138"/>
    <p:sldId id="745" r:id="rId139"/>
    <p:sldId id="746" r:id="rId140"/>
    <p:sldId id="747" r:id="rId141"/>
    <p:sldId id="748" r:id="rId142"/>
    <p:sldId id="749" r:id="rId143"/>
    <p:sldId id="787" r:id="rId144"/>
    <p:sldId id="788" r:id="rId145"/>
    <p:sldId id="789" r:id="rId146"/>
    <p:sldId id="790" r:id="rId147"/>
    <p:sldId id="791" r:id="rId148"/>
    <p:sldId id="792" r:id="rId149"/>
    <p:sldId id="793" r:id="rId150"/>
    <p:sldId id="794" r:id="rId151"/>
    <p:sldId id="719" r:id="rId152"/>
    <p:sldId id="795" r:id="rId153"/>
    <p:sldId id="797" r:id="rId154"/>
    <p:sldId id="796" r:id="rId155"/>
    <p:sldId id="799" r:id="rId156"/>
    <p:sldId id="800" r:id="rId157"/>
    <p:sldId id="801" r:id="rId158"/>
    <p:sldId id="803" r:id="rId159"/>
    <p:sldId id="802" r:id="rId160"/>
    <p:sldId id="804" r:id="rId161"/>
    <p:sldId id="805" r:id="rId162"/>
    <p:sldId id="798" r:id="rId163"/>
    <p:sldId id="806" r:id="rId164"/>
    <p:sldId id="807" r:id="rId165"/>
    <p:sldId id="809" r:id="rId166"/>
    <p:sldId id="810" r:id="rId167"/>
    <p:sldId id="811" r:id="rId168"/>
    <p:sldId id="812" r:id="rId169"/>
    <p:sldId id="813" r:id="rId170"/>
    <p:sldId id="814" r:id="rId171"/>
    <p:sldId id="815" r:id="rId172"/>
    <p:sldId id="816" r:id="rId173"/>
    <p:sldId id="817" r:id="rId174"/>
    <p:sldId id="818" r:id="rId175"/>
    <p:sldId id="820" r:id="rId176"/>
    <p:sldId id="821" r:id="rId177"/>
    <p:sldId id="822" r:id="rId178"/>
    <p:sldId id="819" r:id="rId179"/>
    <p:sldId id="823" r:id="rId180"/>
    <p:sldId id="835" r:id="rId181"/>
    <p:sldId id="836" r:id="rId182"/>
    <p:sldId id="837" r:id="rId183"/>
    <p:sldId id="838" r:id="rId184"/>
    <p:sldId id="839" r:id="rId185"/>
    <p:sldId id="840" r:id="rId186"/>
    <p:sldId id="824" r:id="rId187"/>
    <p:sldId id="825" r:id="rId188"/>
    <p:sldId id="826" r:id="rId189"/>
    <p:sldId id="827" r:id="rId190"/>
    <p:sldId id="828" r:id="rId191"/>
    <p:sldId id="830" r:id="rId192"/>
    <p:sldId id="831" r:id="rId193"/>
    <p:sldId id="832" r:id="rId194"/>
    <p:sldId id="833" r:id="rId195"/>
    <p:sldId id="841" r:id="rId196"/>
    <p:sldId id="844" r:id="rId197"/>
    <p:sldId id="842" r:id="rId198"/>
    <p:sldId id="843" r:id="rId199"/>
    <p:sldId id="845" r:id="rId200"/>
    <p:sldId id="846" r:id="rId201"/>
    <p:sldId id="847" r:id="rId202"/>
    <p:sldId id="849" r:id="rId203"/>
    <p:sldId id="848" r:id="rId204"/>
    <p:sldId id="850" r:id="rId205"/>
    <p:sldId id="851" r:id="rId206"/>
    <p:sldId id="852" r:id="rId207"/>
    <p:sldId id="853" r:id="rId208"/>
    <p:sldId id="854" r:id="rId209"/>
    <p:sldId id="855" r:id="rId210"/>
    <p:sldId id="856" r:id="rId211"/>
    <p:sldId id="857" r:id="rId212"/>
    <p:sldId id="858" r:id="rId213"/>
    <p:sldId id="859" r:id="rId214"/>
    <p:sldId id="893" r:id="rId215"/>
    <p:sldId id="894" r:id="rId216"/>
    <p:sldId id="895" r:id="rId217"/>
  </p:sldIdLst>
  <p:sldSz cx="12192000" cy="6858000"/>
  <p:notesSz cx="6858000" cy="9144000"/>
  <p:custDataLst>
    <p:tags r:id="rId2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5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ike" initials="y"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5068D"/>
    <a:srgbClr val="3333FF"/>
    <a:srgbClr val="663300"/>
    <a:srgbClr val="006600"/>
    <a:srgbClr val="00CC00"/>
    <a:srgbClr val="F29CE2"/>
    <a:srgbClr val="FF9900"/>
    <a:srgbClr val="0033CC"/>
    <a:srgbClr val="000000"/>
    <a:srgbClr val="5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783" autoAdjust="0"/>
  </p:normalViewPr>
  <p:slideViewPr>
    <p:cSldViewPr snapToGrid="0" showGuides="1">
      <p:cViewPr varScale="1">
        <p:scale>
          <a:sx n="70" d="100"/>
          <a:sy n="70" d="100"/>
        </p:scale>
        <p:origin x="1138" y="38"/>
      </p:cViewPr>
      <p:guideLst>
        <p:guide pos="3840"/>
        <p:guide orient="horz" pos="215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notesMaster" Target="notesMasters/notesMaster1.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handoutMaster" Target="handoutMasters/handoutMaster1.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tags" Target="tags/tag1.xml"/><Relationship Id="rId225"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commentAuthors" Target="commentAuthor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presProps" Target="pres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viewProps" Target="viewProps.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theme" Target="theme/theme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2024/12/06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80AAFC-4F47-4F8A-90D6-2FD82DDD35D2}" type="datetimeFigureOut">
              <a:rPr lang="zh-CN" altLang="en-US" smtClean="0"/>
              <a:t>2024/12/06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640531-6BEC-4F7A-8336-A2EE8D9C3E42}"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10</a:t>
            </a:fld>
            <a:endParaRPr lang="zh-CN"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100</a:t>
            </a:fld>
            <a:endParaRPr lang="zh-CN"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101</a:t>
            </a:fld>
            <a:endParaRPr lang="zh-CN"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b="1" dirty="0">
                <a:latin typeface="黑体" panose="02010609060101010101" pitchFamily="49" charset="-122"/>
                <a:ea typeface="黑体" panose="02010609060101010101" pitchFamily="49" charset="-122"/>
              </a:rPr>
              <a:t>义务性规则之</a:t>
            </a:r>
            <a:r>
              <a:rPr lang="zh-CN" altLang="en-US" b="1" dirty="0">
                <a:solidFill>
                  <a:srgbClr val="A5068D"/>
                </a:solidFill>
                <a:latin typeface="黑体" panose="02010609060101010101" pitchFamily="49" charset="-122"/>
                <a:ea typeface="黑体" panose="02010609060101010101" pitchFamily="49" charset="-122"/>
              </a:rPr>
              <a:t>命令性</a:t>
            </a:r>
            <a:r>
              <a:rPr lang="zh-CN" altLang="en-US" b="1" dirty="0">
                <a:latin typeface="黑体" panose="02010609060101010101" pitchFamily="49" charset="-122"/>
                <a:ea typeface="黑体" panose="02010609060101010101" pitchFamily="49" charset="-122"/>
              </a:rPr>
              <a:t>规则</a:t>
            </a:r>
            <a:endParaRPr lang="en-US" altLang="zh-CN" b="1" dirty="0">
              <a:latin typeface="黑体" panose="02010609060101010101" pitchFamily="49" charset="-122"/>
              <a:ea typeface="黑体" panose="02010609060101010101" pitchFamily="49" charset="-122"/>
            </a:endParaRP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102</a:t>
            </a:fld>
            <a:endParaRPr lang="zh-CN"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103</a:t>
            </a:fld>
            <a:endParaRPr lang="zh-CN" alt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104</a:t>
            </a:fld>
            <a:endParaRPr lang="zh-CN" alt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105</a:t>
            </a:fld>
            <a:endParaRPr lang="zh-CN" alt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106</a:t>
            </a:fld>
            <a:endParaRPr lang="zh-CN" alt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107</a:t>
            </a:fld>
            <a:endParaRPr lang="zh-CN" alt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108</a:t>
            </a:fld>
            <a:endParaRPr lang="zh-CN" alt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109</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11</a:t>
            </a:fld>
            <a:endParaRPr lang="zh-CN" alt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b="1" dirty="0">
                <a:latin typeface="黑体" panose="02010609060101010101" pitchFamily="49" charset="-122"/>
                <a:ea typeface="黑体" panose="02010609060101010101" pitchFamily="49" charset="-122"/>
              </a:rPr>
              <a:t>强行性规则</a:t>
            </a:r>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110</a:t>
            </a:fld>
            <a:endParaRPr lang="zh-CN" alt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111</a:t>
            </a:fld>
            <a:endParaRPr lang="zh-CN" alt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112</a:t>
            </a:fld>
            <a:endParaRPr lang="zh-CN" alt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113</a:t>
            </a:fld>
            <a:endParaRPr lang="zh-CN" alt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114</a:t>
            </a:fld>
            <a:endParaRPr lang="zh-CN" alt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任意性规则</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115</a:t>
            </a:fld>
            <a:endParaRPr lang="zh-CN" altLang="en-US"/>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116</a:t>
            </a:fld>
            <a:endParaRPr lang="zh-CN" altLang="en-US"/>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117</a:t>
            </a:fld>
            <a:endParaRPr lang="zh-CN" alt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任意性规则</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118</a:t>
            </a:fld>
            <a:endParaRPr lang="zh-CN" altLang="en-US"/>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119</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12</a:t>
            </a:fld>
            <a:endParaRPr lang="zh-CN" altLang="en-US"/>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120</a:t>
            </a:fld>
            <a:endParaRPr lang="zh-CN" altLang="en-US"/>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任意性规则</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121</a:t>
            </a:fld>
            <a:endParaRPr lang="zh-CN" altLang="en-US"/>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122</a:t>
            </a:fld>
            <a:endParaRPr lang="zh-CN" altLang="en-US"/>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123</a:t>
            </a:fld>
            <a:endParaRPr lang="zh-CN" altLang="en-US"/>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任意性规则</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124</a:t>
            </a:fld>
            <a:endParaRPr lang="zh-CN" altLang="en-US"/>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125</a:t>
            </a:fld>
            <a:endParaRPr lang="zh-CN" altLang="en-US"/>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126</a:t>
            </a:fld>
            <a:endParaRPr lang="zh-CN" altLang="en-US"/>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127</a:t>
            </a:fld>
            <a:endParaRPr lang="zh-CN" altLang="en-US"/>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128</a:t>
            </a:fld>
            <a:endParaRPr lang="zh-CN" altLang="en-US"/>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129</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13</a:t>
            </a:fld>
            <a:endParaRPr lang="zh-CN" altLang="en-US"/>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130</a:t>
            </a:fld>
            <a:endParaRPr lang="zh-CN" altLang="en-US"/>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任意性规则</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131</a:t>
            </a:fld>
            <a:endParaRPr lang="zh-CN" altLang="en-US"/>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132</a:t>
            </a:fld>
            <a:endParaRPr lang="zh-CN" altLang="en-US"/>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133</a:t>
            </a:fld>
            <a:endParaRPr lang="zh-CN" altLang="en-US"/>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任意性规则</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134</a:t>
            </a:fld>
            <a:endParaRPr lang="zh-CN" altLang="en-US"/>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135</a:t>
            </a:fld>
            <a:endParaRPr lang="zh-CN" altLang="en-US"/>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137</a:t>
            </a:fld>
            <a:endParaRPr lang="zh-CN" altLang="en-US"/>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138</a:t>
            </a:fld>
            <a:endParaRPr lang="zh-CN" altLang="en-US"/>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139</a:t>
            </a:fld>
            <a:endParaRPr lang="zh-CN" altLang="en-US"/>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140</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14</a:t>
            </a:fld>
            <a:endParaRPr lang="zh-CN" altLang="en-US"/>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141</a:t>
            </a:fld>
            <a:endParaRPr lang="zh-CN" altLang="en-US"/>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142</a:t>
            </a:fld>
            <a:endParaRPr lang="zh-CN" altLang="en-US"/>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143</a:t>
            </a:fld>
            <a:endParaRPr lang="zh-CN" altLang="en-US"/>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144</a:t>
            </a:fld>
            <a:endParaRPr lang="zh-CN" altLang="en-US"/>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145</a:t>
            </a:fld>
            <a:endParaRPr lang="zh-CN" altLang="en-US"/>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146</a:t>
            </a:fld>
            <a:endParaRPr lang="zh-CN" altLang="en-US"/>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147</a:t>
            </a:fld>
            <a:endParaRPr lang="zh-CN" altLang="en-US"/>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148</a:t>
            </a:fld>
            <a:endParaRPr lang="zh-CN" altLang="en-US"/>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149</a:t>
            </a:fld>
            <a:endParaRPr lang="zh-CN" altLang="en-US"/>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150</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15</a:t>
            </a:fld>
            <a:endParaRPr lang="zh-CN" altLang="en-US"/>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151</a:t>
            </a:fld>
            <a:endParaRPr lang="zh-CN" altLang="en-US"/>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152</a:t>
            </a:fld>
            <a:endParaRPr lang="zh-CN" altLang="en-US"/>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153</a:t>
            </a:fld>
            <a:endParaRPr lang="zh-CN" altLang="en-US"/>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154</a:t>
            </a:fld>
            <a:endParaRPr lang="zh-CN" altLang="en-US"/>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155</a:t>
            </a:fld>
            <a:endParaRPr lang="zh-CN" altLang="en-US"/>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156</a:t>
            </a:fld>
            <a:endParaRPr lang="zh-CN" altLang="en-US"/>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157</a:t>
            </a:fld>
            <a:endParaRPr lang="zh-CN" altLang="en-US"/>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158</a:t>
            </a:fld>
            <a:endParaRPr lang="zh-CN" altLang="en-US"/>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159</a:t>
            </a:fld>
            <a:endParaRPr lang="zh-CN" altLang="en-US"/>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160</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16</a:t>
            </a:fld>
            <a:endParaRPr lang="zh-CN" altLang="en-US"/>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161</a:t>
            </a:fld>
            <a:endParaRPr lang="zh-CN" altLang="en-US"/>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162</a:t>
            </a:fld>
            <a:endParaRPr lang="zh-CN" altLang="en-US"/>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163</a:t>
            </a:fld>
            <a:endParaRPr lang="zh-CN" altLang="en-US"/>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164</a:t>
            </a:fld>
            <a:endParaRPr lang="zh-CN" altLang="en-US"/>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165</a:t>
            </a:fld>
            <a:endParaRPr lang="zh-CN" altLang="en-US"/>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166</a:t>
            </a:fld>
            <a:endParaRPr lang="zh-CN" altLang="en-US"/>
          </a:p>
        </p:txBody>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167</a:t>
            </a:fld>
            <a:endParaRPr lang="zh-CN" altLang="en-US"/>
          </a:p>
        </p:txBody>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168</a:t>
            </a:fld>
            <a:endParaRPr lang="zh-CN" altLang="en-US"/>
          </a:p>
        </p:txBody>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169</a:t>
            </a:fld>
            <a:endParaRPr lang="zh-CN" altLang="en-US"/>
          </a:p>
        </p:txBody>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170</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17</a:t>
            </a:fld>
            <a:endParaRPr lang="zh-CN" altLang="en-US"/>
          </a:p>
        </p:txBody>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171</a:t>
            </a:fld>
            <a:endParaRPr lang="zh-CN" altLang="en-US"/>
          </a:p>
        </p:txBody>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172</a:t>
            </a:fld>
            <a:endParaRPr lang="zh-CN" altLang="en-US"/>
          </a:p>
        </p:txBody>
      </p:sp>
    </p:spTree>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173</a:t>
            </a:fld>
            <a:endParaRPr lang="zh-CN" altLang="en-US"/>
          </a:p>
        </p:txBody>
      </p:sp>
    </p:spTree>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174</a:t>
            </a:fld>
            <a:endParaRPr lang="zh-CN" altLang="en-US"/>
          </a:p>
        </p:txBody>
      </p:sp>
    </p:spTree>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175</a:t>
            </a:fld>
            <a:endParaRPr lang="zh-CN" altLang="en-US"/>
          </a:p>
        </p:txBody>
      </p:sp>
    </p:spTree>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176</a:t>
            </a:fld>
            <a:endParaRPr lang="zh-CN" altLang="en-US"/>
          </a:p>
        </p:txBody>
      </p:sp>
    </p:spTree>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177</a:t>
            </a:fld>
            <a:endParaRPr lang="zh-CN" altLang="en-US"/>
          </a:p>
        </p:txBody>
      </p:sp>
    </p:spTree>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178</a:t>
            </a:fld>
            <a:endParaRPr lang="zh-CN" altLang="en-US"/>
          </a:p>
        </p:txBody>
      </p:sp>
    </p:spTree>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179</a:t>
            </a:fld>
            <a:endParaRPr lang="zh-CN" altLang="en-US"/>
          </a:p>
        </p:txBody>
      </p:sp>
    </p:spTree>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180</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18</a:t>
            </a:fld>
            <a:endParaRPr lang="zh-CN" altLang="en-US"/>
          </a:p>
        </p:txBody>
      </p:sp>
    </p:spTree>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181</a:t>
            </a:fld>
            <a:endParaRPr lang="zh-CN" altLang="en-US"/>
          </a:p>
        </p:txBody>
      </p:sp>
    </p:spTree>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182</a:t>
            </a:fld>
            <a:endParaRPr lang="zh-CN" altLang="en-US"/>
          </a:p>
        </p:txBody>
      </p:sp>
    </p:spTree>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183</a:t>
            </a:fld>
            <a:endParaRPr lang="zh-CN" altLang="en-US"/>
          </a:p>
        </p:txBody>
      </p:sp>
    </p:spTree>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184</a:t>
            </a:fld>
            <a:endParaRPr lang="zh-CN" altLang="en-US"/>
          </a:p>
        </p:txBody>
      </p:sp>
    </p:spTree>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185</a:t>
            </a:fld>
            <a:endParaRPr lang="zh-CN" altLang="en-US"/>
          </a:p>
        </p:txBody>
      </p:sp>
    </p:spTree>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186</a:t>
            </a:fld>
            <a:endParaRPr lang="zh-CN" altLang="en-US"/>
          </a:p>
        </p:txBody>
      </p:sp>
    </p:spTree>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187</a:t>
            </a:fld>
            <a:endParaRPr lang="zh-CN" altLang="en-US"/>
          </a:p>
        </p:txBody>
      </p:sp>
    </p:spTree>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188</a:t>
            </a:fld>
            <a:endParaRPr lang="zh-CN" altLang="en-US"/>
          </a:p>
        </p:txBody>
      </p:sp>
    </p:spTree>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189</a:t>
            </a:fld>
            <a:endParaRPr lang="zh-CN" altLang="en-US"/>
          </a:p>
        </p:txBody>
      </p:sp>
    </p:spTree>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190</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19</a:t>
            </a:fld>
            <a:endParaRPr lang="zh-CN" altLang="en-US"/>
          </a:p>
        </p:txBody>
      </p:sp>
    </p:spTree>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191</a:t>
            </a:fld>
            <a:endParaRPr lang="zh-CN" altLang="en-US"/>
          </a:p>
        </p:txBody>
      </p:sp>
    </p:spTree>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33333"/>
                </a:solidFill>
                <a:effectLst/>
                <a:latin typeface="PingFang SC"/>
              </a:rPr>
              <a:t>径行在法律上的含义是指直接进行某项行动或决策，而不经过常规的法律程序或审批流程。通常，径行在法律环境中具有一定的特殊性和重要性，需要在特定情境下使用。</a:t>
            </a:r>
            <a:br>
              <a:rPr lang="zh-CN" altLang="en-US" dirty="0"/>
            </a:br>
            <a:br>
              <a:rPr lang="zh-CN" altLang="en-US" dirty="0"/>
            </a:br>
            <a:r>
              <a:rPr lang="zh-CN" altLang="en-US" b="0" i="0" dirty="0">
                <a:solidFill>
                  <a:srgbClr val="333333"/>
                </a:solidFill>
                <a:effectLst/>
                <a:latin typeface="PingFang SC"/>
              </a:rPr>
              <a:t>在法律领域，径行的概念与常规的法律程序相对。常规的法律程序涉及一系列的步骤和流程，包括起诉、审判、判决等。而径行则意味着在某些紧急或特殊的情境下，法律主体可以直接采取行动，而不必遵循常规的法律程序。这种行动可能是出于保护公共利益、维护社会秩序、保障个人权益等目的。</a:t>
            </a:r>
            <a:br>
              <a:rPr lang="zh-CN" altLang="en-US" dirty="0"/>
            </a:br>
            <a:br>
              <a:rPr lang="zh-CN" altLang="en-US" dirty="0"/>
            </a:br>
            <a:r>
              <a:rPr lang="zh-CN" altLang="en-US" b="0" i="0" dirty="0">
                <a:solidFill>
                  <a:srgbClr val="333333"/>
                </a:solidFill>
                <a:effectLst/>
                <a:latin typeface="PingFang SC"/>
              </a:rPr>
              <a:t>具体来说，径行的应用场景通常包括以下几种情况：</a:t>
            </a:r>
            <a:br>
              <a:rPr lang="zh-CN" altLang="en-US" dirty="0"/>
            </a:br>
            <a:br>
              <a:rPr lang="zh-CN" altLang="en-US" dirty="0"/>
            </a:br>
            <a:r>
              <a:rPr lang="en-US" altLang="zh-CN" b="0" i="0" dirty="0">
                <a:solidFill>
                  <a:srgbClr val="333333"/>
                </a:solidFill>
                <a:effectLst/>
                <a:latin typeface="PingFang SC"/>
              </a:rPr>
              <a:t>1. </a:t>
            </a:r>
            <a:r>
              <a:rPr lang="zh-CN" altLang="en-US" b="0" i="0" dirty="0">
                <a:solidFill>
                  <a:srgbClr val="333333"/>
                </a:solidFill>
                <a:effectLst/>
                <a:latin typeface="PingFang SC"/>
              </a:rPr>
              <a:t>在紧急情况下采取即时行动，以保护人民群众的生命财产安全，如灾难救援中的紧急处置行动。在这种情况下，由于时间紧迫，无法按照常规法律程序进行，因此径行成为必要的选择。</a:t>
            </a:r>
            <a:br>
              <a:rPr lang="zh-CN" altLang="en-US" dirty="0"/>
            </a:br>
            <a:br>
              <a:rPr lang="zh-CN" altLang="en-US" dirty="0"/>
            </a:br>
            <a:r>
              <a:rPr lang="en-US" altLang="zh-CN" b="0" i="0" dirty="0">
                <a:solidFill>
                  <a:srgbClr val="333333"/>
                </a:solidFill>
                <a:effectLst/>
                <a:latin typeface="PingFang SC"/>
              </a:rPr>
              <a:t>2. </a:t>
            </a:r>
            <a:r>
              <a:rPr lang="zh-CN" altLang="en-US" b="0" i="0" dirty="0">
                <a:solidFill>
                  <a:srgbClr val="333333"/>
                </a:solidFill>
                <a:effectLst/>
                <a:latin typeface="PingFang SC"/>
              </a:rPr>
              <a:t>在涉及国家安全和重大利益的情况下，为了维护国家利益和社会稳定，政府或相关机构可能会采取径行措施。这些措施可能涉及国家安全机密或重大决策，无法公开进行常规的法律程序。</a:t>
            </a:r>
            <a:br>
              <a:rPr lang="zh-CN" altLang="en-US" dirty="0"/>
            </a:br>
            <a:br>
              <a:rPr lang="zh-CN" altLang="en-US" dirty="0"/>
            </a:br>
            <a:r>
              <a:rPr lang="en-US" altLang="zh-CN" b="0" i="0" dirty="0">
                <a:solidFill>
                  <a:srgbClr val="333333"/>
                </a:solidFill>
                <a:effectLst/>
                <a:latin typeface="PingFang SC"/>
              </a:rPr>
              <a:t>3. </a:t>
            </a:r>
            <a:r>
              <a:rPr lang="zh-CN" altLang="en-US" b="0" i="0" dirty="0">
                <a:solidFill>
                  <a:srgbClr val="333333"/>
                </a:solidFill>
                <a:effectLst/>
                <a:latin typeface="PingFang SC"/>
              </a:rPr>
              <a:t>在某些特定的法律关系中，径行也被允许。例如，在某些特定的行政管理中，行政机关为了履行职责和行使权力，可以直接采取行动而不必经过繁琐的法律程序。这种径行行动的目的是提高行政效率和管理效果。</a:t>
            </a:r>
            <a:br>
              <a:rPr lang="zh-CN" altLang="en-US" dirty="0"/>
            </a:br>
            <a:br>
              <a:rPr lang="zh-CN" altLang="en-US" dirty="0"/>
            </a:br>
            <a:r>
              <a:rPr lang="zh-CN" altLang="en-US" b="0" i="0" dirty="0">
                <a:solidFill>
                  <a:srgbClr val="333333"/>
                </a:solidFill>
                <a:effectLst/>
                <a:latin typeface="PingFang SC"/>
              </a:rPr>
              <a:t>总之，径行在法律上是指直接进行某项行动或决策而不经过常规的法律程序或审批流程。在紧急情况下、涉及国家安全和重大利益的情况下以及特定的法律关系中，径行的应用是合理的和必要的。这一概念的存在是为了保障法律实施的灵活性和及时性。</a:t>
            </a:r>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192</a:t>
            </a:fld>
            <a:endParaRPr lang="zh-CN" altLang="en-US"/>
          </a:p>
        </p:txBody>
      </p:sp>
    </p:spTree>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193</a:t>
            </a:fld>
            <a:endParaRPr lang="zh-CN" altLang="en-US"/>
          </a:p>
        </p:txBody>
      </p:sp>
    </p:spTree>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194</a:t>
            </a:fld>
            <a:endParaRPr lang="zh-CN" altLang="en-US"/>
          </a:p>
        </p:txBody>
      </p:sp>
    </p:spTree>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195</a:t>
            </a:fld>
            <a:endParaRPr lang="zh-CN" altLang="en-US"/>
          </a:p>
        </p:txBody>
      </p:sp>
    </p:spTree>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196</a:t>
            </a:fld>
            <a:endParaRPr lang="zh-CN" altLang="en-US"/>
          </a:p>
        </p:txBody>
      </p:sp>
    </p:spTree>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197</a:t>
            </a:fld>
            <a:endParaRPr lang="zh-CN" altLang="en-US"/>
          </a:p>
        </p:txBody>
      </p:sp>
    </p:spTree>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198</a:t>
            </a:fld>
            <a:endParaRPr lang="zh-CN" altLang="en-US"/>
          </a:p>
        </p:txBody>
      </p:sp>
    </p:spTree>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199</a:t>
            </a:fld>
            <a:endParaRPr lang="zh-CN" altLang="en-US"/>
          </a:p>
        </p:txBody>
      </p:sp>
    </p:spTree>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200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en-US" altLang="zh-CN" dirty="0"/>
              <a:t>                       </a:t>
            </a:r>
            <a:r>
              <a:rPr lang="zh-CN" altLang="en-US" dirty="0"/>
              <a:t>法律体系</a:t>
            </a:r>
            <a:endParaRPr lang="en-US" altLang="zh-CN" dirty="0"/>
          </a:p>
          <a:p>
            <a:r>
              <a:rPr lang="en-US" altLang="zh-CN" dirty="0"/>
              <a:t>      </a:t>
            </a:r>
            <a:r>
              <a:rPr lang="zh-CN" altLang="en-US" dirty="0"/>
              <a:t>宏观结构</a:t>
            </a:r>
            <a:endParaRPr lang="en-US" altLang="zh-CN" dirty="0"/>
          </a:p>
          <a:p>
            <a:r>
              <a:rPr lang="zh-CN" altLang="en-US" dirty="0"/>
              <a:t>法</a:t>
            </a:r>
            <a:r>
              <a:rPr lang="en-US" altLang="zh-CN" dirty="0"/>
              <a:t>                    </a:t>
            </a:r>
            <a:r>
              <a:rPr lang="zh-CN" altLang="en-US" dirty="0"/>
              <a:t>法律部门</a:t>
            </a:r>
            <a:endParaRPr lang="en-US" altLang="zh-CN" dirty="0"/>
          </a:p>
          <a:p>
            <a:endParaRPr lang="en-US" altLang="zh-CN" dirty="0"/>
          </a:p>
          <a:p>
            <a:r>
              <a:rPr lang="zh-CN" altLang="en-US" dirty="0"/>
              <a:t>律</a:t>
            </a:r>
            <a:r>
              <a:rPr lang="en-US" altLang="zh-CN" dirty="0"/>
              <a:t>                    </a:t>
            </a:r>
            <a:r>
              <a:rPr lang="zh-CN" altLang="en-US" dirty="0"/>
              <a:t>法律概念</a:t>
            </a:r>
            <a:endParaRPr lang="en-US" altLang="zh-CN" dirty="0"/>
          </a:p>
          <a:p>
            <a:r>
              <a:rPr lang="en-US" altLang="zh-CN" dirty="0"/>
              <a:t>     </a:t>
            </a:r>
            <a:r>
              <a:rPr lang="zh-CN" altLang="en-US" dirty="0"/>
              <a:t>微观结构    法律规则</a:t>
            </a:r>
            <a:endParaRPr lang="en-US" altLang="zh-CN" dirty="0"/>
          </a:p>
          <a:p>
            <a:r>
              <a:rPr lang="en-US" altLang="zh-CN" dirty="0"/>
              <a:t>                       </a:t>
            </a:r>
            <a:r>
              <a:rPr lang="zh-CN" altLang="en-US" dirty="0"/>
              <a:t>法律原则</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20</a:t>
            </a:fld>
            <a:endParaRPr lang="zh-CN" altLang="en-US"/>
          </a:p>
        </p:txBody>
      </p:sp>
    </p:spTree>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201</a:t>
            </a:fld>
            <a:endParaRPr lang="zh-CN" altLang="en-US"/>
          </a:p>
        </p:txBody>
      </p:sp>
    </p:spTree>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202</a:t>
            </a:fld>
            <a:endParaRPr lang="zh-CN" altLang="en-US"/>
          </a:p>
        </p:txBody>
      </p:sp>
    </p:spTree>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203</a:t>
            </a:fld>
            <a:endParaRPr lang="zh-CN" altLang="en-US"/>
          </a:p>
        </p:txBody>
      </p:sp>
    </p:spTree>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204</a:t>
            </a:fld>
            <a:endParaRPr lang="zh-CN" altLang="en-US"/>
          </a:p>
        </p:txBody>
      </p:sp>
    </p:spTree>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205</a:t>
            </a:fld>
            <a:endParaRPr lang="zh-CN" altLang="en-US"/>
          </a:p>
        </p:txBody>
      </p:sp>
    </p:spTree>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206</a:t>
            </a:fld>
            <a:endParaRPr lang="zh-CN" altLang="en-US"/>
          </a:p>
        </p:txBody>
      </p:sp>
    </p:spTree>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207</a:t>
            </a:fld>
            <a:endParaRPr lang="zh-CN" altLang="en-US"/>
          </a:p>
        </p:txBody>
      </p:sp>
    </p:spTree>
  </p:cSld>
  <p:clrMapOvr>
    <a:masterClrMapping/>
  </p:clrMapOvr>
</p:notes>
</file>

<file path=ppt/notesSlides/notesSlide2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208</a:t>
            </a:fld>
            <a:endParaRPr lang="zh-CN" altLang="en-US"/>
          </a:p>
        </p:txBody>
      </p:sp>
    </p:spTree>
  </p:cSld>
  <p:clrMapOvr>
    <a:masterClrMapping/>
  </p:clrMapOvr>
</p:notes>
</file>

<file path=ppt/notesSlides/notesSlide2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209</a:t>
            </a:fld>
            <a:endParaRPr lang="zh-CN" altLang="en-US"/>
          </a:p>
        </p:txBody>
      </p:sp>
    </p:spTree>
  </p:cSld>
  <p:clrMapOvr>
    <a:masterClrMapping/>
  </p:clrMapOvr>
</p:notes>
</file>

<file path=ppt/notesSlides/notesSlide2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210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21</a:t>
            </a:fld>
            <a:endParaRPr lang="zh-CN" altLang="en-US"/>
          </a:p>
        </p:txBody>
      </p:sp>
    </p:spTree>
  </p:cSld>
  <p:clrMapOvr>
    <a:masterClrMapping/>
  </p:clrMapOvr>
</p:notes>
</file>

<file path=ppt/notesSlides/notesSlide2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211</a:t>
            </a:fld>
            <a:endParaRPr lang="zh-CN" altLang="en-US"/>
          </a:p>
        </p:txBody>
      </p:sp>
    </p:spTree>
  </p:cSld>
  <p:clrMapOvr>
    <a:masterClrMapping/>
  </p:clrMapOvr>
</p:notes>
</file>

<file path=ppt/notesSlides/notesSlide2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212</a:t>
            </a:fld>
            <a:endParaRPr lang="zh-CN" altLang="en-US"/>
          </a:p>
        </p:txBody>
      </p:sp>
    </p:spTree>
  </p:cSld>
  <p:clrMapOvr>
    <a:masterClrMapping/>
  </p:clrMapOvr>
</p:notes>
</file>

<file path=ppt/notesSlides/notesSlide2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213</a:t>
            </a:fld>
            <a:endParaRPr lang="zh-CN" altLang="en-US"/>
          </a:p>
        </p:txBody>
      </p:sp>
    </p:spTree>
  </p:cSld>
  <p:clrMapOvr>
    <a:masterClrMapping/>
  </p:clrMapOvr>
</p:notes>
</file>

<file path=ppt/notesSlides/notesSlide2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214</a:t>
            </a:fld>
            <a:endParaRPr lang="zh-CN" altLang="en-US"/>
          </a:p>
        </p:txBody>
      </p:sp>
    </p:spTree>
  </p:cSld>
  <p:clrMapOvr>
    <a:masterClrMapping/>
  </p:clrMapOvr>
</p:notes>
</file>

<file path=ppt/notesSlides/notesSlide2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215</a:t>
            </a:fld>
            <a:endParaRPr lang="zh-CN" altLang="en-US"/>
          </a:p>
        </p:txBody>
      </p:sp>
    </p:spTree>
  </p:cSld>
  <p:clrMapOvr>
    <a:masterClrMapping/>
  </p:clrMapOvr>
</p:notes>
</file>

<file path=ppt/notesSlides/notesSlide2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216</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47</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55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56</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57</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en-US" altLang="zh-CN" dirty="0"/>
              <a:t>                       </a:t>
            </a:r>
            <a:r>
              <a:rPr lang="zh-CN" altLang="en-US" dirty="0"/>
              <a:t>法律体系</a:t>
            </a:r>
            <a:endParaRPr lang="en-US" altLang="zh-CN" dirty="0"/>
          </a:p>
          <a:p>
            <a:r>
              <a:rPr lang="en-US" altLang="zh-CN" dirty="0"/>
              <a:t>      </a:t>
            </a:r>
            <a:r>
              <a:rPr lang="zh-CN" altLang="en-US" dirty="0"/>
              <a:t>宏观结构</a:t>
            </a:r>
            <a:endParaRPr lang="en-US" altLang="zh-CN" dirty="0"/>
          </a:p>
          <a:p>
            <a:r>
              <a:rPr lang="zh-CN" altLang="en-US" dirty="0"/>
              <a:t>法</a:t>
            </a:r>
            <a:r>
              <a:rPr lang="en-US" altLang="zh-CN" dirty="0"/>
              <a:t>                    </a:t>
            </a:r>
            <a:r>
              <a:rPr lang="zh-CN" altLang="en-US" dirty="0"/>
              <a:t>法律部门</a:t>
            </a:r>
            <a:endParaRPr lang="en-US" altLang="zh-CN" dirty="0"/>
          </a:p>
          <a:p>
            <a:endParaRPr lang="en-US" altLang="zh-CN" dirty="0"/>
          </a:p>
          <a:p>
            <a:r>
              <a:rPr lang="zh-CN" altLang="en-US" dirty="0"/>
              <a:t>律</a:t>
            </a:r>
            <a:r>
              <a:rPr lang="en-US" altLang="zh-CN" dirty="0"/>
              <a:t>                    </a:t>
            </a:r>
            <a:r>
              <a:rPr lang="zh-CN" altLang="en-US" dirty="0"/>
              <a:t>法律概念</a:t>
            </a:r>
            <a:endParaRPr lang="en-US" altLang="zh-CN" dirty="0"/>
          </a:p>
          <a:p>
            <a:r>
              <a:rPr lang="en-US" altLang="zh-CN" dirty="0"/>
              <a:t>     </a:t>
            </a:r>
            <a:r>
              <a:rPr lang="zh-CN" altLang="en-US" dirty="0"/>
              <a:t>微观结构    法律规则</a:t>
            </a:r>
            <a:endParaRPr lang="en-US" altLang="zh-CN" dirty="0"/>
          </a:p>
          <a:p>
            <a:r>
              <a:rPr lang="en-US" altLang="zh-CN" dirty="0"/>
              <a:t>                       </a:t>
            </a:r>
            <a:r>
              <a:rPr lang="zh-CN" altLang="en-US" dirty="0"/>
              <a:t>法律原则</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58</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59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60</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61</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62</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宋体" panose="02010600030101010101" pitchFamily="2" charset="-122"/>
                <a:ea typeface="黑体" panose="02010609060101010101" pitchFamily="49" charset="-122"/>
                <a:cs typeface="Times New Roman" panose="02020603050405020304" pitchFamily="18" charset="0"/>
              </a:rPr>
              <a:t>第五十四条</a:t>
            </a:r>
            <a:r>
              <a:rPr lang="zh-CN" altLang="zh-CN" sz="1800" kern="100" dirty="0">
                <a:effectLst/>
                <a:latin typeface="宋体" panose="02010600030101010101" pitchFamily="2" charset="-122"/>
                <a:ea typeface="仿宋_GB2312"/>
                <a:cs typeface="Times New Roman" panose="02020603050405020304" pitchFamily="18" charset="0"/>
              </a:rPr>
              <a:t>　机关、单位对违反国家保密规定的人员不依法给予处分的，保密行政管理部门应当建议纠正；对拒不纠正的，提请其上一级机关或者监察机关对该机关、单位负有责任的领导人员和直接责任人员依法予以处理。</a:t>
            </a:r>
            <a:endPar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63</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64</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65</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66</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67</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68</a:t>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69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7</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70</a:t>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71</a:t>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72</a:t>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73</a:t>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74</a:t>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75</a:t>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76</a:t>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77</a:t>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78</a:t>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我们在理解法律规则的逻辑结构时，应当注意以下三点：</a:t>
            </a:r>
          </a:p>
          <a:p>
            <a:r>
              <a:rPr lang="zh-CN" altLang="en-US" dirty="0"/>
              <a:t>第一，任何一条完整意义的法律规则都必须具备以上三个要素，都是由它们按一定逻辑关系结合而成的。如果缺少三要素中的任何一种，就意味着不存在该法律规则。例如，某条法律规则规定在任何条件下（假定）不得说谎或杀人（处理），但对作伪证或杀人的行为却没有规定相应的违法后果（法律后果），那么，我们就只能说，这不是禁止作伪证或杀人的法律规则，而是禁止如此行为的道德规则或风俗习惯。</a:t>
            </a:r>
          </a:p>
          <a:p>
            <a:endParaRPr lang="zh-CN" altLang="en-US" dirty="0"/>
          </a:p>
          <a:p>
            <a:r>
              <a:rPr lang="zh-CN" altLang="en-US" dirty="0"/>
              <a:t>第二，法律规则要素的省略不应随意。国家在立法活动中，立法者为了防止法律条文过于烦琐，在表述法律规则的内容时，经常对某种要素加以省略。但是，省略的要素并非不存在，它存在于法律内在的逻辑联系之中，只是没有被明文表述出来而已。因为立法者认为，通过法律推理，这些省略的规则要素可以较容易地被人们发现。例如，继承法中“夫妻之间互有继承遗产的权利”这一规定，其假定部分并没有被明文表述出来，但是，该规定只能在配偶已死且留有遗产的条件下（假定）才能适用，对于这些假定条件，人们可以很容易地按照法律内在的逻辑联系推导出来。另外，对要素的省略来说，法律后果部分的省略原则上是不允许的，尤其是其中的制裁性规定绝不可以省略，否则，法律就会丧失可操作性，它所发布的禁令就与道德宣言一样了。</a:t>
            </a:r>
          </a:p>
          <a:p>
            <a:endParaRPr lang="zh-CN" altLang="en-US" dirty="0"/>
          </a:p>
          <a:p>
            <a:r>
              <a:rPr lang="zh-CN" altLang="en-US" dirty="0"/>
              <a:t>第三，应当注意区分法律规则与法律条文。法律规则与法律条文是既相互联系又相互区别的两个概念。法律规则是法律条文的内容，法律条文只是法律规则的表述形式。并不是所有的法律条文都直接规定法律规则，也不是任何条文都完整地表述一个法律规则。通常情况下，一条法律规则的全部要素是通过数个法律条文加以表述的，有时，其中的一个要素（如假定）也可能分别见诸于不同的法律条文，而且，法律规则的诸要素分散于不同的法律文件之中，甚至跨越两个以上的法律部门的现象，也是有的。具体而言，它们之间的关系大致有以下几类情形：</a:t>
            </a:r>
          </a:p>
          <a:p>
            <a:r>
              <a:rPr lang="zh-CN" altLang="en-US" dirty="0"/>
              <a:t>一是由同一个规范性法律文件的不同法律条文来表述一个法律规则；</a:t>
            </a:r>
          </a:p>
          <a:p>
            <a:r>
              <a:rPr lang="zh-CN" altLang="en-US" dirty="0"/>
              <a:t>二是分别由不同规范性法律文件的不同法律条文来表述一个法律规则；</a:t>
            </a:r>
          </a:p>
          <a:p>
            <a:r>
              <a:rPr lang="zh-CN" altLang="en-US" dirty="0"/>
              <a:t>三是一个法律条文能表述不同法律规则或其要素；</a:t>
            </a:r>
          </a:p>
          <a:p>
            <a:r>
              <a:rPr lang="zh-CN" altLang="en-US" dirty="0"/>
              <a:t>四是一个法律条文仅规定一个法律规则的某个或若干要素。</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79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8</a:t>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80</a:t>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81</a:t>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82</a:t>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83</a:t>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84</a:t>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85</a:t>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86</a:t>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87</a:t>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88</a:t>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89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9</a:t>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90</a:t>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91</a:t>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92</a:t>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93</a:t>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94</a:t>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95</a:t>
            </a:fld>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96</a:t>
            </a:fld>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义务性规则是“规定主体必须为一定行为或不为一定行为的法律规则”。义务性规则与权利规则的显著区别在于它具有强制性而没有选择性，义务性规则所规定的行为方式由法律规定，不能由义务人自己变更和选择。义务性规则又可分为禁止性规则</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97</a:t>
            </a:fld>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b="1" dirty="0">
                <a:latin typeface="黑体" panose="02010609060101010101" pitchFamily="49" charset="-122"/>
                <a:ea typeface="黑体" panose="02010609060101010101" pitchFamily="49" charset="-122"/>
              </a:rPr>
              <a:t>义务性规则之</a:t>
            </a:r>
            <a:r>
              <a:rPr lang="zh-CN" altLang="en-US" b="1" dirty="0">
                <a:solidFill>
                  <a:srgbClr val="A5068D"/>
                </a:solidFill>
                <a:latin typeface="黑体" panose="02010609060101010101" pitchFamily="49" charset="-122"/>
                <a:ea typeface="黑体" panose="02010609060101010101" pitchFamily="49" charset="-122"/>
              </a:rPr>
              <a:t>禁止性</a:t>
            </a:r>
            <a:r>
              <a:rPr lang="zh-CN" altLang="en-US" b="1" dirty="0">
                <a:latin typeface="黑体" panose="02010609060101010101" pitchFamily="49" charset="-122"/>
                <a:ea typeface="黑体" panose="02010609060101010101" pitchFamily="49" charset="-122"/>
              </a:rPr>
              <a:t>规则</a:t>
            </a:r>
            <a:endParaRPr lang="en-US" altLang="zh-CN" b="1" dirty="0">
              <a:latin typeface="黑体" panose="02010609060101010101" pitchFamily="49" charset="-122"/>
              <a:ea typeface="黑体" panose="02010609060101010101" pitchFamily="49" charset="-122"/>
            </a:endParaRP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98</a:t>
            </a:fld>
            <a:endParaRPr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b="1" dirty="0">
                <a:latin typeface="黑体" panose="02010609060101010101" pitchFamily="49" charset="-122"/>
                <a:ea typeface="黑体" panose="02010609060101010101" pitchFamily="49" charset="-122"/>
              </a:rPr>
              <a:t>义务性规则之</a:t>
            </a:r>
            <a:r>
              <a:rPr lang="zh-CN" altLang="en-US" b="1" dirty="0">
                <a:solidFill>
                  <a:srgbClr val="A5068D"/>
                </a:solidFill>
                <a:latin typeface="黑体" panose="02010609060101010101" pitchFamily="49" charset="-122"/>
                <a:ea typeface="黑体" panose="02010609060101010101" pitchFamily="49" charset="-122"/>
              </a:rPr>
              <a:t>命令性</a:t>
            </a:r>
            <a:r>
              <a:rPr lang="zh-CN" altLang="en-US" b="1" dirty="0">
                <a:latin typeface="黑体" panose="02010609060101010101" pitchFamily="49" charset="-122"/>
                <a:ea typeface="黑体" panose="02010609060101010101" pitchFamily="49" charset="-122"/>
              </a:rPr>
              <a:t>规则</a:t>
            </a:r>
            <a:endParaRPr lang="en-US" altLang="zh-CN" b="1" dirty="0">
              <a:latin typeface="黑体" panose="02010609060101010101" pitchFamily="49" charset="-122"/>
              <a:ea typeface="黑体" panose="02010609060101010101" pitchFamily="49" charset="-122"/>
            </a:endParaRP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99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D13FD18-31C0-42EB-AE66-843308CCD309}" type="datetimeFigureOut">
              <a:rPr lang="zh-CN" altLang="en-US" smtClean="0"/>
              <a:t>2024/12/06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29181D-D20A-4075-BB2B-6DB3CECEBE71}"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13FD18-31C0-42EB-AE66-843308CCD309}" type="datetimeFigureOut">
              <a:rPr lang="zh-CN" altLang="en-US" smtClean="0"/>
              <a:t>2024/12/06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29181D-D20A-4075-BB2B-6DB3CECEBE71}"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13FD18-31C0-42EB-AE66-843308CCD309}" type="datetimeFigureOut">
              <a:rPr lang="zh-CN" altLang="en-US" smtClean="0"/>
              <a:t>2024/12/06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29181D-D20A-4075-BB2B-6DB3CECEBE71}"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13FD18-31C0-42EB-AE66-843308CCD309}" type="datetimeFigureOut">
              <a:rPr lang="zh-CN" altLang="en-US" smtClean="0"/>
              <a:t>2024/12/06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29181D-D20A-4075-BB2B-6DB3CECEBE71}"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6D13FD18-31C0-42EB-AE66-843308CCD309}" type="datetimeFigureOut">
              <a:rPr lang="zh-CN" altLang="en-US" smtClean="0"/>
              <a:t>2024/12/06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29181D-D20A-4075-BB2B-6DB3CECEBE71}"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D13FD18-31C0-42EB-AE66-843308CCD309}" type="datetimeFigureOut">
              <a:rPr lang="zh-CN" altLang="en-US" smtClean="0"/>
              <a:t>2024/12/06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829181D-D20A-4075-BB2B-6DB3CECEBE71}"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D13FD18-31C0-42EB-AE66-843308CCD309}" type="datetimeFigureOut">
              <a:rPr lang="zh-CN" altLang="en-US" smtClean="0"/>
              <a:t>2024/12/06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829181D-D20A-4075-BB2B-6DB3CECEBE71}"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D13FD18-31C0-42EB-AE66-843308CCD309}" type="datetimeFigureOut">
              <a:rPr lang="zh-CN" altLang="en-US" smtClean="0"/>
              <a:t>2024/12/06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829181D-D20A-4075-BB2B-6DB3CECEBE71}"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D13FD18-31C0-42EB-AE66-843308CCD309}" type="datetimeFigureOut">
              <a:rPr lang="zh-CN" altLang="en-US" smtClean="0"/>
              <a:t>2024/12/06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829181D-D20A-4075-BB2B-6DB3CECEBE71}"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D13FD18-31C0-42EB-AE66-843308CCD309}" type="datetimeFigureOut">
              <a:rPr lang="zh-CN" altLang="en-US" smtClean="0"/>
              <a:t>2024/12/06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829181D-D20A-4075-BB2B-6DB3CECEBE71}"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D13FD18-31C0-42EB-AE66-843308CCD309}" type="datetimeFigureOut">
              <a:rPr lang="zh-CN" altLang="en-US" smtClean="0"/>
              <a:t>2024/12/06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829181D-D20A-4075-BB2B-6DB3CECEBE71}"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13FD18-31C0-42EB-AE66-843308CCD309}" type="datetimeFigureOut">
              <a:rPr lang="zh-CN" altLang="en-US" smtClean="0"/>
              <a:t>2024/12/06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29181D-D20A-4075-BB2B-6DB3CECEBE7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92.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93.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95.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9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99.xml"/><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200.xml"/><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201.xml"/><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202.xml"/><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203.xml"/><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204.xml"/><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205.xml"/><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206.xml"/><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207.xml"/><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20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209.xml"/><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210.xml"/><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211.xml"/><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212.xml"/><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213.xml"/><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214.xml"/><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2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74955" y="2755265"/>
            <a:ext cx="613410" cy="2196465"/>
          </a:xfrm>
          <a:prstGeom prst="rect">
            <a:avLst/>
          </a:prstGeom>
          <a:noFill/>
        </p:spPr>
        <p:txBody>
          <a:bodyPr vert="eaVert" wrap="square" rtlCol="0">
            <a:spAutoFit/>
          </a:bodyPr>
          <a:lstStyle/>
          <a:p>
            <a:r>
              <a:rPr lang="en-US" altLang="zh-CN" sz="2800" b="1" dirty="0">
                <a:latin typeface="黑体" panose="02010609060101010101" pitchFamily="49" charset="-122"/>
                <a:ea typeface="黑体" panose="02010609060101010101" pitchFamily="49" charset="-122"/>
                <a:cs typeface="黑体" panose="02010609060101010101" pitchFamily="49" charset="-122"/>
                <a:sym typeface="+mn-ea"/>
              </a:rPr>
              <a:t>(</a:t>
            </a:r>
            <a:r>
              <a:rPr lang="zh-CN" altLang="en-US" sz="2800" b="1" dirty="0">
                <a:latin typeface="黑体" panose="02010609060101010101" pitchFamily="49" charset="-122"/>
                <a:ea typeface="黑体" panose="02010609060101010101" pitchFamily="49" charset="-122"/>
                <a:cs typeface="黑体" panose="02010609060101010101" pitchFamily="49" charset="-122"/>
                <a:sym typeface="+mn-ea"/>
              </a:rPr>
              <a:t>保密</a:t>
            </a:r>
            <a:r>
              <a:rPr lang="en-US" altLang="zh-CN" sz="2800" b="1" dirty="0">
                <a:latin typeface="黑体" panose="02010609060101010101" pitchFamily="49" charset="-122"/>
                <a:ea typeface="黑体" panose="02010609060101010101" pitchFamily="49" charset="-122"/>
                <a:cs typeface="黑体" panose="02010609060101010101" pitchFamily="49" charset="-122"/>
                <a:sym typeface="+mn-ea"/>
              </a:rPr>
              <a:t>)</a:t>
            </a:r>
            <a:r>
              <a:rPr lang="zh-CN" altLang="en-US" sz="2800" b="1" dirty="0">
                <a:latin typeface="黑体" panose="02010609060101010101" pitchFamily="49" charset="-122"/>
                <a:ea typeface="黑体" panose="02010609060101010101" pitchFamily="49" charset="-122"/>
                <a:cs typeface="黑体" panose="02010609060101010101" pitchFamily="49" charset="-122"/>
                <a:sym typeface="+mn-ea"/>
              </a:rPr>
              <a:t>法学</a:t>
            </a:r>
            <a:endParaRPr lang="en-US" altLang="zh-CN" sz="2800"/>
          </a:p>
        </p:txBody>
      </p:sp>
      <p:sp>
        <p:nvSpPr>
          <p:cNvPr id="5" name="文本框 4"/>
          <p:cNvSpPr txBox="1"/>
          <p:nvPr/>
        </p:nvSpPr>
        <p:spPr>
          <a:xfrm>
            <a:off x="1330960" y="1688465"/>
            <a:ext cx="613410" cy="3484880"/>
          </a:xfrm>
          <a:prstGeom prst="rect">
            <a:avLst/>
          </a:prstGeom>
          <a:noFill/>
        </p:spPr>
        <p:txBody>
          <a:bodyPr vert="eaVert" wrap="square" rtlCol="0">
            <a:spAutoFit/>
          </a:bodyPr>
          <a:lstStyle/>
          <a:p>
            <a:r>
              <a:rPr lang="en-US" altLang="zh-CN" sz="2800" b="1" dirty="0">
                <a:latin typeface="黑体" panose="02010609060101010101" pitchFamily="49" charset="-122"/>
                <a:ea typeface="黑体" panose="02010609060101010101" pitchFamily="49" charset="-122"/>
                <a:cs typeface="黑体" panose="02010609060101010101" pitchFamily="49" charset="-122"/>
                <a:sym typeface="+mn-ea"/>
              </a:rPr>
              <a:t>(</a:t>
            </a:r>
            <a:r>
              <a:rPr lang="zh-CN" altLang="en-US" sz="2800" b="1" dirty="0">
                <a:latin typeface="黑体" panose="02010609060101010101" pitchFamily="49" charset="-122"/>
                <a:ea typeface="黑体" panose="02010609060101010101" pitchFamily="49" charset="-122"/>
                <a:cs typeface="黑体" panose="02010609060101010101" pitchFamily="49" charset="-122"/>
                <a:sym typeface="+mn-ea"/>
              </a:rPr>
              <a:t>保密</a:t>
            </a:r>
            <a:r>
              <a:rPr lang="en-US" altLang="zh-CN" sz="2800" b="1" dirty="0">
                <a:latin typeface="黑体" panose="02010609060101010101" pitchFamily="49" charset="-122"/>
                <a:ea typeface="黑体" panose="02010609060101010101" pitchFamily="49" charset="-122"/>
                <a:cs typeface="黑体" panose="02010609060101010101" pitchFamily="49" charset="-122"/>
                <a:sym typeface="+mn-ea"/>
              </a:rPr>
              <a:t>)</a:t>
            </a:r>
            <a:r>
              <a:rPr lang="zh-CN" altLang="en-US" sz="2800" b="1" dirty="0">
                <a:latin typeface="黑体" panose="02010609060101010101" pitchFamily="49" charset="-122"/>
                <a:ea typeface="黑体" panose="02010609060101010101" pitchFamily="49" charset="-122"/>
                <a:cs typeface="黑体" panose="02010609060101010101" pitchFamily="49" charset="-122"/>
                <a:sym typeface="+mn-ea"/>
              </a:rPr>
              <a:t>法律现象规律</a:t>
            </a:r>
            <a:endParaRPr lang="en-US" altLang="zh-CN" sz="2800"/>
          </a:p>
        </p:txBody>
      </p:sp>
      <p:sp>
        <p:nvSpPr>
          <p:cNvPr id="8" name="右箭头 7"/>
          <p:cNvSpPr/>
          <p:nvPr/>
        </p:nvSpPr>
        <p:spPr>
          <a:xfrm>
            <a:off x="954405" y="3502025"/>
            <a:ext cx="419100" cy="30162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0" name="左大括号 9"/>
          <p:cNvSpPr/>
          <p:nvPr/>
        </p:nvSpPr>
        <p:spPr>
          <a:xfrm>
            <a:off x="1943100" y="1301750"/>
            <a:ext cx="537210" cy="4643120"/>
          </a:xfrm>
          <a:prstGeom prst="leftBrace">
            <a:avLst>
              <a:gd name="adj1" fmla="val 8333"/>
              <a:gd name="adj2" fmla="val 50500"/>
            </a:avLst>
          </a:prstGeom>
          <a:ln w="76200" cap="flat">
            <a:round/>
            <a:headEnd type="none"/>
            <a:tailEnd type="none"/>
          </a:ln>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11" name="文本框 10"/>
          <p:cNvSpPr txBox="1"/>
          <p:nvPr/>
        </p:nvSpPr>
        <p:spPr>
          <a:xfrm>
            <a:off x="2522220" y="1166495"/>
            <a:ext cx="2280285" cy="521970"/>
          </a:xfrm>
          <a:prstGeom prst="rect">
            <a:avLst/>
          </a:prstGeom>
          <a:noFill/>
        </p:spPr>
        <p:txBody>
          <a:bodyPr wrap="square" rtlCol="0">
            <a:spAutoFit/>
          </a:bodyPr>
          <a:lstStyle/>
          <a:p>
            <a:pPr algn="l">
              <a:buClrTx/>
              <a:buSzTx/>
              <a:buFontTx/>
            </a:pPr>
            <a:r>
              <a:rPr lang="zh-CN" altLang="en-US" sz="2800" b="1" dirty="0">
                <a:latin typeface="黑体" panose="02010609060101010101" pitchFamily="49" charset="-122"/>
                <a:ea typeface="黑体" panose="02010609060101010101" pitchFamily="49" charset="-122"/>
                <a:cs typeface="黑体" panose="02010609060101010101" pitchFamily="49" charset="-122"/>
                <a:sym typeface="+mn-ea"/>
              </a:rPr>
              <a:t>(保密)立法</a:t>
            </a:r>
            <a:endParaRPr lang="zh-CN" altLang="en-US" sz="2800" b="1" dirty="0">
              <a:latin typeface="黑体" panose="02010609060101010101" pitchFamily="49" charset="-122"/>
              <a:ea typeface="黑体" panose="02010609060101010101" pitchFamily="49" charset="-122"/>
              <a:cs typeface="黑体" panose="02010609060101010101" pitchFamily="49" charset="-122"/>
            </a:endParaRPr>
          </a:p>
        </p:txBody>
      </p:sp>
      <p:sp>
        <p:nvSpPr>
          <p:cNvPr id="12" name="文本框 11"/>
          <p:cNvSpPr txBox="1"/>
          <p:nvPr/>
        </p:nvSpPr>
        <p:spPr>
          <a:xfrm>
            <a:off x="2512695" y="2247265"/>
            <a:ext cx="2280285" cy="521970"/>
          </a:xfrm>
          <a:prstGeom prst="rect">
            <a:avLst/>
          </a:prstGeom>
          <a:noFill/>
        </p:spPr>
        <p:txBody>
          <a:bodyPr wrap="square" rtlCol="0">
            <a:spAutoFit/>
          </a:bodyPr>
          <a:lstStyle/>
          <a:p>
            <a:pPr algn="l">
              <a:buClrTx/>
              <a:buSzTx/>
              <a:buFontTx/>
            </a:pPr>
            <a:r>
              <a:rPr lang="zh-CN" altLang="en-US" sz="2800" b="1" dirty="0">
                <a:latin typeface="黑体" panose="02010609060101010101" pitchFamily="49" charset="-122"/>
                <a:ea typeface="黑体" panose="02010609060101010101" pitchFamily="49" charset="-122"/>
                <a:cs typeface="黑体" panose="02010609060101010101" pitchFamily="49" charset="-122"/>
                <a:sym typeface="+mn-ea"/>
              </a:rPr>
              <a:t>(保密)执法</a:t>
            </a:r>
            <a:endParaRPr lang="zh-CN" altLang="en-US" sz="2800" b="1" dirty="0">
              <a:latin typeface="黑体" panose="02010609060101010101" pitchFamily="49" charset="-122"/>
              <a:ea typeface="黑体" panose="02010609060101010101" pitchFamily="49" charset="-122"/>
              <a:cs typeface="黑体" panose="02010609060101010101" pitchFamily="49" charset="-122"/>
            </a:endParaRPr>
          </a:p>
        </p:txBody>
      </p:sp>
      <p:sp>
        <p:nvSpPr>
          <p:cNvPr id="13" name="文本框 12"/>
          <p:cNvSpPr txBox="1"/>
          <p:nvPr/>
        </p:nvSpPr>
        <p:spPr>
          <a:xfrm>
            <a:off x="2529205" y="3328035"/>
            <a:ext cx="2280285" cy="521970"/>
          </a:xfrm>
          <a:prstGeom prst="rect">
            <a:avLst/>
          </a:prstGeom>
          <a:noFill/>
        </p:spPr>
        <p:txBody>
          <a:bodyPr wrap="square" rtlCol="0">
            <a:spAutoFit/>
          </a:bodyPr>
          <a:lstStyle/>
          <a:p>
            <a:pPr algn="l">
              <a:buClrTx/>
              <a:buSzTx/>
              <a:buFontTx/>
            </a:pPr>
            <a:r>
              <a:rPr lang="zh-CN" altLang="en-US" sz="2800" b="1" dirty="0">
                <a:latin typeface="黑体" panose="02010609060101010101" pitchFamily="49" charset="-122"/>
                <a:ea typeface="黑体" panose="02010609060101010101" pitchFamily="49" charset="-122"/>
                <a:cs typeface="黑体" panose="02010609060101010101" pitchFamily="49" charset="-122"/>
                <a:sym typeface="+mn-ea"/>
              </a:rPr>
              <a:t>(保密)司法</a:t>
            </a:r>
            <a:endParaRPr lang="zh-CN" altLang="en-US" sz="2800" b="1" dirty="0">
              <a:latin typeface="黑体" panose="02010609060101010101" pitchFamily="49" charset="-122"/>
              <a:ea typeface="黑体" panose="02010609060101010101" pitchFamily="49" charset="-122"/>
              <a:cs typeface="黑体" panose="02010609060101010101" pitchFamily="49" charset="-122"/>
            </a:endParaRPr>
          </a:p>
        </p:txBody>
      </p:sp>
      <p:sp>
        <p:nvSpPr>
          <p:cNvPr id="14" name="文本框 13"/>
          <p:cNvSpPr txBox="1"/>
          <p:nvPr/>
        </p:nvSpPr>
        <p:spPr>
          <a:xfrm>
            <a:off x="2512695" y="4408805"/>
            <a:ext cx="2280285" cy="521970"/>
          </a:xfrm>
          <a:prstGeom prst="rect">
            <a:avLst/>
          </a:prstGeom>
          <a:noFill/>
        </p:spPr>
        <p:txBody>
          <a:bodyPr wrap="square" rtlCol="0">
            <a:spAutoFit/>
          </a:bodyPr>
          <a:lstStyle/>
          <a:p>
            <a:pPr algn="l">
              <a:buClrTx/>
              <a:buSzTx/>
              <a:buFontTx/>
            </a:pPr>
            <a:r>
              <a:rPr lang="zh-CN" altLang="en-US" sz="2800" b="1" dirty="0">
                <a:latin typeface="黑体" panose="02010609060101010101" pitchFamily="49" charset="-122"/>
                <a:ea typeface="黑体" panose="02010609060101010101" pitchFamily="49" charset="-122"/>
                <a:cs typeface="黑体" panose="02010609060101010101" pitchFamily="49" charset="-122"/>
                <a:sym typeface="+mn-ea"/>
              </a:rPr>
              <a:t>(保密)守法</a:t>
            </a:r>
            <a:endParaRPr lang="zh-CN" altLang="en-US" sz="2800" b="1" dirty="0">
              <a:latin typeface="黑体" panose="02010609060101010101" pitchFamily="49" charset="-122"/>
              <a:ea typeface="黑体" panose="02010609060101010101" pitchFamily="49" charset="-122"/>
              <a:cs typeface="黑体" panose="02010609060101010101" pitchFamily="49" charset="-122"/>
            </a:endParaRPr>
          </a:p>
        </p:txBody>
      </p:sp>
      <p:sp>
        <p:nvSpPr>
          <p:cNvPr id="15" name="文本框 14"/>
          <p:cNvSpPr txBox="1"/>
          <p:nvPr/>
        </p:nvSpPr>
        <p:spPr>
          <a:xfrm>
            <a:off x="2462530" y="5633085"/>
            <a:ext cx="3604895" cy="521970"/>
          </a:xfrm>
          <a:prstGeom prst="rect">
            <a:avLst/>
          </a:prstGeom>
          <a:noFill/>
        </p:spPr>
        <p:txBody>
          <a:bodyPr wrap="square" rtlCol="0">
            <a:spAutoFit/>
          </a:bodyPr>
          <a:lstStyle/>
          <a:p>
            <a:pPr algn="l">
              <a:buClrTx/>
              <a:buSzTx/>
              <a:buFontTx/>
            </a:pPr>
            <a:r>
              <a:rPr lang="zh-CN" altLang="en-US" sz="2800" b="1" dirty="0">
                <a:latin typeface="黑体" panose="02010609060101010101" pitchFamily="49" charset="-122"/>
                <a:ea typeface="黑体" panose="02010609060101010101" pitchFamily="49" charset="-122"/>
                <a:cs typeface="黑体" panose="02010609060101010101" pitchFamily="49" charset="-122"/>
                <a:sym typeface="+mn-ea"/>
              </a:rPr>
              <a:t>(保密)法律监督</a:t>
            </a:r>
            <a:endParaRPr lang="zh-CN" altLang="en-US" sz="2800" b="1" dirty="0">
              <a:latin typeface="黑体" panose="02010609060101010101" pitchFamily="49" charset="-122"/>
              <a:ea typeface="黑体" panose="02010609060101010101" pitchFamily="49" charset="-122"/>
              <a:cs typeface="黑体" panose="02010609060101010101" pitchFamily="49" charset="-122"/>
            </a:endParaRPr>
          </a:p>
        </p:txBody>
      </p:sp>
      <p:sp>
        <p:nvSpPr>
          <p:cNvPr id="16" name="文本框 15"/>
          <p:cNvSpPr txBox="1"/>
          <p:nvPr/>
        </p:nvSpPr>
        <p:spPr>
          <a:xfrm>
            <a:off x="4986020" y="193675"/>
            <a:ext cx="1023620" cy="521970"/>
          </a:xfrm>
          <a:prstGeom prst="rect">
            <a:avLst/>
          </a:prstGeom>
          <a:noFill/>
        </p:spPr>
        <p:txBody>
          <a:bodyPr wrap="square" rtlCol="0">
            <a:spAutoFit/>
          </a:bodyPr>
          <a:lstStyle/>
          <a:p>
            <a:pPr algn="l">
              <a:buClrTx/>
              <a:buSzTx/>
              <a:buFontTx/>
            </a:pPr>
            <a:r>
              <a:rPr lang="zh-CN" altLang="en-US" sz="2800" b="1" dirty="0">
                <a:latin typeface="黑体" panose="02010609060101010101" pitchFamily="49" charset="-122"/>
                <a:ea typeface="黑体" panose="02010609060101010101" pitchFamily="49" charset="-122"/>
                <a:cs typeface="黑体" panose="02010609060101010101" pitchFamily="49" charset="-122"/>
                <a:sym typeface="+mn-ea"/>
              </a:rPr>
              <a:t>概念</a:t>
            </a:r>
            <a:endParaRPr lang="zh-CN" altLang="en-US" sz="2800" b="1" dirty="0">
              <a:latin typeface="黑体" panose="02010609060101010101" pitchFamily="49" charset="-122"/>
              <a:ea typeface="黑体" panose="02010609060101010101" pitchFamily="49" charset="-122"/>
              <a:cs typeface="黑体" panose="02010609060101010101" pitchFamily="49" charset="-122"/>
            </a:endParaRPr>
          </a:p>
        </p:txBody>
      </p:sp>
      <p:sp>
        <p:nvSpPr>
          <p:cNvPr id="17" name="文本框 16"/>
          <p:cNvSpPr txBox="1"/>
          <p:nvPr/>
        </p:nvSpPr>
        <p:spPr>
          <a:xfrm>
            <a:off x="4986020" y="734060"/>
            <a:ext cx="1023620" cy="521970"/>
          </a:xfrm>
          <a:prstGeom prst="rect">
            <a:avLst/>
          </a:prstGeom>
          <a:noFill/>
        </p:spPr>
        <p:txBody>
          <a:bodyPr wrap="square" rtlCol="0">
            <a:spAutoFit/>
          </a:bodyPr>
          <a:lstStyle/>
          <a:p>
            <a:pPr algn="l">
              <a:buClrTx/>
              <a:buSzTx/>
              <a:buFontTx/>
            </a:pPr>
            <a:r>
              <a:rPr lang="zh-CN" altLang="en-US" sz="2800" b="1" dirty="0">
                <a:latin typeface="黑体" panose="02010609060101010101" pitchFamily="49" charset="-122"/>
                <a:ea typeface="黑体" panose="02010609060101010101" pitchFamily="49" charset="-122"/>
                <a:cs typeface="黑体" panose="02010609060101010101" pitchFamily="49" charset="-122"/>
                <a:sym typeface="+mn-ea"/>
              </a:rPr>
              <a:t>原则</a:t>
            </a:r>
            <a:endParaRPr lang="zh-CN" altLang="en-US" sz="2800" b="1" dirty="0">
              <a:latin typeface="黑体" panose="02010609060101010101" pitchFamily="49" charset="-122"/>
              <a:ea typeface="黑体" panose="02010609060101010101" pitchFamily="49" charset="-122"/>
              <a:cs typeface="黑体" panose="02010609060101010101" pitchFamily="49" charset="-122"/>
            </a:endParaRPr>
          </a:p>
        </p:txBody>
      </p:sp>
      <p:sp>
        <p:nvSpPr>
          <p:cNvPr id="18" name="文本框 17"/>
          <p:cNvSpPr txBox="1"/>
          <p:nvPr/>
        </p:nvSpPr>
        <p:spPr>
          <a:xfrm>
            <a:off x="4986020" y="1263650"/>
            <a:ext cx="1023620" cy="521970"/>
          </a:xfrm>
          <a:prstGeom prst="rect">
            <a:avLst/>
          </a:prstGeom>
          <a:noFill/>
        </p:spPr>
        <p:txBody>
          <a:bodyPr wrap="square" rtlCol="0">
            <a:spAutoFit/>
          </a:bodyPr>
          <a:lstStyle/>
          <a:p>
            <a:pPr algn="l">
              <a:buClrTx/>
              <a:buSzTx/>
              <a:buFontTx/>
            </a:pPr>
            <a:r>
              <a:rPr lang="zh-CN" altLang="en-US" sz="2800" b="1" dirty="0">
                <a:latin typeface="黑体" panose="02010609060101010101" pitchFamily="49" charset="-122"/>
                <a:ea typeface="黑体" panose="02010609060101010101" pitchFamily="49" charset="-122"/>
                <a:cs typeface="黑体" panose="02010609060101010101" pitchFamily="49" charset="-122"/>
                <a:sym typeface="+mn-ea"/>
              </a:rPr>
              <a:t>主体</a:t>
            </a:r>
            <a:endParaRPr lang="zh-CN" altLang="en-US" sz="2800" b="1" dirty="0">
              <a:latin typeface="黑体" panose="02010609060101010101" pitchFamily="49" charset="-122"/>
              <a:ea typeface="黑体" panose="02010609060101010101" pitchFamily="49" charset="-122"/>
              <a:cs typeface="黑体" panose="02010609060101010101" pitchFamily="49" charset="-122"/>
            </a:endParaRPr>
          </a:p>
        </p:txBody>
      </p:sp>
      <p:sp>
        <p:nvSpPr>
          <p:cNvPr id="19" name="文本框 18"/>
          <p:cNvSpPr txBox="1"/>
          <p:nvPr/>
        </p:nvSpPr>
        <p:spPr>
          <a:xfrm>
            <a:off x="4986020" y="1804035"/>
            <a:ext cx="1023620" cy="521970"/>
          </a:xfrm>
          <a:prstGeom prst="rect">
            <a:avLst/>
          </a:prstGeom>
          <a:noFill/>
        </p:spPr>
        <p:txBody>
          <a:bodyPr wrap="square" rtlCol="0">
            <a:spAutoFit/>
          </a:bodyPr>
          <a:lstStyle/>
          <a:p>
            <a:pPr algn="l">
              <a:buClrTx/>
              <a:buSzTx/>
              <a:buFontTx/>
            </a:pPr>
            <a:r>
              <a:rPr lang="zh-CN" altLang="en-US" sz="2800" b="1" dirty="0">
                <a:latin typeface="黑体" panose="02010609060101010101" pitchFamily="49" charset="-122"/>
                <a:ea typeface="黑体" panose="02010609060101010101" pitchFamily="49" charset="-122"/>
                <a:cs typeface="黑体" panose="02010609060101010101" pitchFamily="49" charset="-122"/>
                <a:sym typeface="+mn-ea"/>
              </a:rPr>
              <a:t>权限</a:t>
            </a:r>
            <a:endParaRPr lang="zh-CN" altLang="en-US" sz="2800" b="1" dirty="0">
              <a:latin typeface="黑体" panose="02010609060101010101" pitchFamily="49" charset="-122"/>
              <a:ea typeface="黑体" panose="02010609060101010101" pitchFamily="49" charset="-122"/>
              <a:cs typeface="黑体" panose="02010609060101010101" pitchFamily="49" charset="-122"/>
            </a:endParaRPr>
          </a:p>
        </p:txBody>
      </p:sp>
      <p:sp>
        <p:nvSpPr>
          <p:cNvPr id="20" name="文本框 19"/>
          <p:cNvSpPr txBox="1"/>
          <p:nvPr/>
        </p:nvSpPr>
        <p:spPr>
          <a:xfrm>
            <a:off x="4986020" y="2310130"/>
            <a:ext cx="2109470" cy="521970"/>
          </a:xfrm>
          <a:prstGeom prst="rect">
            <a:avLst/>
          </a:prstGeom>
          <a:noFill/>
        </p:spPr>
        <p:txBody>
          <a:bodyPr wrap="square" rtlCol="0">
            <a:spAutoFit/>
          </a:bodyPr>
          <a:lstStyle/>
          <a:p>
            <a:pPr algn="l">
              <a:buClrTx/>
              <a:buSzTx/>
              <a:buFontTx/>
            </a:pPr>
            <a:r>
              <a:rPr lang="zh-CN" altLang="en-US" sz="2800" b="1"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成果：法律</a:t>
            </a:r>
          </a:p>
        </p:txBody>
      </p:sp>
      <p:sp>
        <p:nvSpPr>
          <p:cNvPr id="21" name="左大括号 20"/>
          <p:cNvSpPr/>
          <p:nvPr/>
        </p:nvSpPr>
        <p:spPr>
          <a:xfrm>
            <a:off x="4573905" y="330200"/>
            <a:ext cx="391160" cy="2211705"/>
          </a:xfrm>
          <a:prstGeom prst="leftBrace">
            <a:avLst>
              <a:gd name="adj1" fmla="val 8333"/>
              <a:gd name="adj2" fmla="val 50500"/>
            </a:avLst>
          </a:prstGeom>
          <a:ln w="76200">
            <a:solidFill>
              <a:schemeClr val="accent1"/>
            </a:solidFill>
            <a:round/>
          </a:ln>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22" name="左大括号 21"/>
          <p:cNvSpPr/>
          <p:nvPr/>
        </p:nvSpPr>
        <p:spPr>
          <a:xfrm>
            <a:off x="6951980" y="1804670"/>
            <a:ext cx="524510" cy="1523365"/>
          </a:xfrm>
          <a:prstGeom prst="leftBrace">
            <a:avLst>
              <a:gd name="adj1" fmla="val 8333"/>
              <a:gd name="adj2" fmla="val 50500"/>
            </a:avLst>
          </a:prstGeom>
          <a:ln w="76200">
            <a:solidFill>
              <a:schemeClr val="accent1"/>
            </a:solidFill>
            <a:round/>
          </a:ln>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23" name="文本框 22"/>
          <p:cNvSpPr txBox="1"/>
          <p:nvPr/>
        </p:nvSpPr>
        <p:spPr>
          <a:xfrm>
            <a:off x="7476490" y="1576705"/>
            <a:ext cx="1023620" cy="521970"/>
          </a:xfrm>
          <a:prstGeom prst="rect">
            <a:avLst/>
          </a:prstGeom>
          <a:noFill/>
        </p:spPr>
        <p:txBody>
          <a:bodyPr wrap="square" rtlCol="0">
            <a:spAutoFit/>
          </a:bodyPr>
          <a:lstStyle/>
          <a:p>
            <a:pPr algn="l">
              <a:buClrTx/>
              <a:buSzTx/>
              <a:buFontTx/>
            </a:pPr>
            <a:r>
              <a:rPr lang="zh-CN" altLang="en-US" sz="2800" b="1"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宏观</a:t>
            </a:r>
            <a:endParaRPr lang="zh-CN" altLang="en-US" sz="2800" b="1" dirty="0">
              <a:solidFill>
                <a:srgbClr val="FF0000"/>
              </a:solidFill>
              <a:latin typeface="黑体" panose="02010609060101010101" pitchFamily="49" charset="-122"/>
              <a:ea typeface="黑体" panose="02010609060101010101" pitchFamily="49" charset="-122"/>
              <a:cs typeface="黑体" panose="02010609060101010101" pitchFamily="49" charset="-122"/>
            </a:endParaRPr>
          </a:p>
        </p:txBody>
      </p:sp>
      <p:sp>
        <p:nvSpPr>
          <p:cNvPr id="24" name="文本框 23"/>
          <p:cNvSpPr txBox="1"/>
          <p:nvPr/>
        </p:nvSpPr>
        <p:spPr>
          <a:xfrm>
            <a:off x="7476490" y="2991485"/>
            <a:ext cx="1023620" cy="521970"/>
          </a:xfrm>
          <a:prstGeom prst="rect">
            <a:avLst/>
          </a:prstGeom>
          <a:noFill/>
        </p:spPr>
        <p:txBody>
          <a:bodyPr wrap="square" rtlCol="0">
            <a:spAutoFit/>
          </a:bodyPr>
          <a:lstStyle/>
          <a:p>
            <a:pPr algn="l">
              <a:buClrTx/>
              <a:buSzTx/>
              <a:buFontTx/>
            </a:pPr>
            <a:r>
              <a:rPr lang="zh-CN" altLang="en-US" sz="2800" b="1"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微观</a:t>
            </a:r>
            <a:endParaRPr lang="zh-CN" altLang="en-US" sz="2800" b="1" dirty="0">
              <a:solidFill>
                <a:srgbClr val="FF0000"/>
              </a:solidFill>
              <a:latin typeface="黑体" panose="02010609060101010101" pitchFamily="49" charset="-122"/>
              <a:ea typeface="黑体" panose="02010609060101010101" pitchFamily="49" charset="-122"/>
              <a:cs typeface="黑体" panose="02010609060101010101" pitchFamily="49" charset="-122"/>
            </a:endParaRPr>
          </a:p>
        </p:txBody>
      </p:sp>
      <p:sp>
        <p:nvSpPr>
          <p:cNvPr id="26" name="左大括号 25"/>
          <p:cNvSpPr/>
          <p:nvPr/>
        </p:nvSpPr>
        <p:spPr>
          <a:xfrm>
            <a:off x="8418830" y="1541145"/>
            <a:ext cx="338455" cy="557530"/>
          </a:xfrm>
          <a:prstGeom prst="leftBrace">
            <a:avLst>
              <a:gd name="adj1" fmla="val 8333"/>
              <a:gd name="adj2" fmla="val 50500"/>
            </a:avLst>
          </a:prstGeom>
          <a:ln w="76200">
            <a:solidFill>
              <a:schemeClr val="accent1"/>
            </a:solidFill>
            <a:round/>
          </a:ln>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27" name="文本框 26"/>
          <p:cNvSpPr txBox="1"/>
          <p:nvPr/>
        </p:nvSpPr>
        <p:spPr>
          <a:xfrm>
            <a:off x="8921115" y="1282065"/>
            <a:ext cx="1647825" cy="521970"/>
          </a:xfrm>
          <a:prstGeom prst="rect">
            <a:avLst/>
          </a:prstGeom>
          <a:noFill/>
        </p:spPr>
        <p:txBody>
          <a:bodyPr wrap="square" rtlCol="0">
            <a:spAutoFit/>
          </a:bodyPr>
          <a:lstStyle/>
          <a:p>
            <a:pPr algn="l">
              <a:buClrTx/>
              <a:buSzTx/>
              <a:buFontTx/>
            </a:pPr>
            <a:r>
              <a:rPr lang="zh-CN" altLang="en-US" sz="2800" b="1"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法律体系</a:t>
            </a:r>
            <a:endParaRPr lang="zh-CN" altLang="en-US" sz="2800" b="1" dirty="0">
              <a:solidFill>
                <a:srgbClr val="FF0000"/>
              </a:solidFill>
              <a:latin typeface="黑体" panose="02010609060101010101" pitchFamily="49" charset="-122"/>
              <a:ea typeface="黑体" panose="02010609060101010101" pitchFamily="49" charset="-122"/>
              <a:cs typeface="黑体" panose="02010609060101010101" pitchFamily="49" charset="-122"/>
            </a:endParaRPr>
          </a:p>
        </p:txBody>
      </p:sp>
      <p:sp>
        <p:nvSpPr>
          <p:cNvPr id="28" name="文本框 27"/>
          <p:cNvSpPr txBox="1"/>
          <p:nvPr/>
        </p:nvSpPr>
        <p:spPr>
          <a:xfrm>
            <a:off x="8921115" y="1804670"/>
            <a:ext cx="1647825" cy="521970"/>
          </a:xfrm>
          <a:prstGeom prst="rect">
            <a:avLst/>
          </a:prstGeom>
          <a:noFill/>
        </p:spPr>
        <p:txBody>
          <a:bodyPr wrap="square" rtlCol="0">
            <a:spAutoFit/>
          </a:bodyPr>
          <a:lstStyle/>
          <a:p>
            <a:pPr algn="l">
              <a:buClrTx/>
              <a:buSzTx/>
              <a:buFontTx/>
            </a:pPr>
            <a:r>
              <a:rPr lang="zh-CN" altLang="en-US" sz="2800" b="1"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法律部门</a:t>
            </a:r>
            <a:endParaRPr lang="zh-CN" altLang="en-US" sz="2800" b="1" dirty="0">
              <a:solidFill>
                <a:srgbClr val="FF0000"/>
              </a:solidFill>
              <a:latin typeface="黑体" panose="02010609060101010101" pitchFamily="49" charset="-122"/>
              <a:ea typeface="黑体" panose="02010609060101010101" pitchFamily="49" charset="-122"/>
              <a:cs typeface="黑体" panose="02010609060101010101" pitchFamily="49" charset="-122"/>
            </a:endParaRPr>
          </a:p>
        </p:txBody>
      </p:sp>
      <p:sp>
        <p:nvSpPr>
          <p:cNvPr id="29" name="左大括号 28"/>
          <p:cNvSpPr/>
          <p:nvPr/>
        </p:nvSpPr>
        <p:spPr>
          <a:xfrm>
            <a:off x="8418830" y="2769235"/>
            <a:ext cx="387985" cy="1081405"/>
          </a:xfrm>
          <a:prstGeom prst="leftBrace">
            <a:avLst>
              <a:gd name="adj1" fmla="val 8333"/>
              <a:gd name="adj2" fmla="val 48972"/>
            </a:avLst>
          </a:prstGeom>
          <a:ln w="76200">
            <a:solidFill>
              <a:schemeClr val="accent1"/>
            </a:solidFill>
            <a:round/>
          </a:ln>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30" name="文本框 29"/>
          <p:cNvSpPr txBox="1"/>
          <p:nvPr/>
        </p:nvSpPr>
        <p:spPr>
          <a:xfrm>
            <a:off x="8921115" y="2517775"/>
            <a:ext cx="1647825" cy="521970"/>
          </a:xfrm>
          <a:prstGeom prst="rect">
            <a:avLst/>
          </a:prstGeom>
          <a:noFill/>
        </p:spPr>
        <p:txBody>
          <a:bodyPr wrap="square" rtlCol="0">
            <a:spAutoFit/>
          </a:bodyPr>
          <a:lstStyle/>
          <a:p>
            <a:pPr algn="l">
              <a:buClrTx/>
              <a:buSzTx/>
              <a:buFontTx/>
            </a:pPr>
            <a:r>
              <a:rPr lang="zh-CN" altLang="en-US" sz="2800" b="1"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法律规则</a:t>
            </a:r>
            <a:endParaRPr lang="en-US" altLang="zh-CN" sz="2800" b="1"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31" name="文本框 30"/>
          <p:cNvSpPr txBox="1"/>
          <p:nvPr/>
        </p:nvSpPr>
        <p:spPr>
          <a:xfrm>
            <a:off x="8921115" y="3040380"/>
            <a:ext cx="1647825" cy="521970"/>
          </a:xfrm>
          <a:prstGeom prst="rect">
            <a:avLst/>
          </a:prstGeom>
          <a:noFill/>
        </p:spPr>
        <p:txBody>
          <a:bodyPr wrap="square" rtlCol="0">
            <a:spAutoFit/>
          </a:bodyPr>
          <a:lstStyle/>
          <a:p>
            <a:pPr algn="l">
              <a:buClrTx/>
              <a:buSzTx/>
              <a:buFontTx/>
            </a:pPr>
            <a:r>
              <a:rPr lang="zh-CN" altLang="en-US" sz="2800" b="1"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法律原则</a:t>
            </a:r>
            <a:endParaRPr lang="zh-CN" altLang="en-US" sz="2800" b="1" dirty="0">
              <a:solidFill>
                <a:srgbClr val="FF0000"/>
              </a:solidFill>
              <a:latin typeface="黑体" panose="02010609060101010101" pitchFamily="49" charset="-122"/>
              <a:ea typeface="黑体" panose="02010609060101010101" pitchFamily="49" charset="-122"/>
              <a:cs typeface="黑体" panose="02010609060101010101" pitchFamily="49" charset="-122"/>
            </a:endParaRPr>
          </a:p>
        </p:txBody>
      </p:sp>
      <p:sp>
        <p:nvSpPr>
          <p:cNvPr id="32" name="文本框 31"/>
          <p:cNvSpPr txBox="1"/>
          <p:nvPr/>
        </p:nvSpPr>
        <p:spPr>
          <a:xfrm>
            <a:off x="8921115" y="3531870"/>
            <a:ext cx="1647825" cy="521970"/>
          </a:xfrm>
          <a:prstGeom prst="rect">
            <a:avLst/>
          </a:prstGeom>
          <a:noFill/>
        </p:spPr>
        <p:txBody>
          <a:bodyPr wrap="square" rtlCol="0">
            <a:spAutoFit/>
          </a:bodyPr>
          <a:lstStyle/>
          <a:p>
            <a:pPr algn="l">
              <a:buClrTx/>
              <a:buSzTx/>
              <a:buFontTx/>
            </a:pPr>
            <a:r>
              <a:rPr lang="zh-CN" altLang="en-US" sz="2800" b="1"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法律概念</a:t>
            </a:r>
            <a:endParaRPr lang="zh-CN" altLang="en-US" sz="2800" b="1" dirty="0">
              <a:solidFill>
                <a:srgbClr val="FF0000"/>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630" y="290195"/>
            <a:ext cx="12017375" cy="6265350"/>
          </a:xfrm>
        </p:spPr>
        <p:txBody>
          <a:bodyPr>
            <a:noAutofit/>
          </a:bodyPr>
          <a:lstStyle/>
          <a:p>
            <a:pPr marL="0" algn="l">
              <a:lnSpc>
                <a:spcPct val="135000"/>
              </a:lnSpc>
              <a:spcBef>
                <a:spcPts val="0"/>
              </a:spcBef>
              <a:buClrTx/>
              <a:buSzTx/>
              <a:buNone/>
            </a:pPr>
            <a:r>
              <a:rPr lang="zh-CN" altLang="en-US" b="1" dirty="0">
                <a:solidFill>
                  <a:srgbClr val="FF0000"/>
                </a:solidFill>
                <a:latin typeface="黑体" panose="02010609060101010101" pitchFamily="49" charset="-122"/>
                <a:ea typeface="黑体" panose="02010609060101010101" pitchFamily="49" charset="-122"/>
              </a:rPr>
              <a:t>法律的宏观结构</a:t>
            </a:r>
            <a:r>
              <a:rPr lang="zh-CN" altLang="en-US" b="1" dirty="0">
                <a:latin typeface="黑体" panose="02010609060101010101" pitchFamily="49" charset="-122"/>
                <a:ea typeface="黑体" panose="02010609060101010101" pitchFamily="49" charset="-122"/>
              </a:rPr>
              <a:t>——</a:t>
            </a:r>
            <a:r>
              <a:rPr lang="zh-CN" altLang="en-US" b="1" dirty="0">
                <a:solidFill>
                  <a:srgbClr val="3333FF"/>
                </a:solidFill>
                <a:latin typeface="黑体" panose="02010609060101010101" pitchFamily="49" charset="-122"/>
                <a:ea typeface="黑体" panose="02010609060101010101" pitchFamily="49" charset="-122"/>
              </a:rPr>
              <a:t>法律体系</a:t>
            </a:r>
            <a:endParaRPr lang="zh-CN" altLang="en-US" b="1" dirty="0">
              <a:latin typeface="黑体" panose="02010609060101010101" pitchFamily="49" charset="-122"/>
              <a:ea typeface="黑体" panose="02010609060101010101" pitchFamily="49" charset="-122"/>
            </a:endParaRP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3.法律体系的结构性特点是“</a:t>
            </a:r>
            <a:r>
              <a:rPr lang="zh-CN" altLang="en-US" b="1" dirty="0">
                <a:solidFill>
                  <a:srgbClr val="C00000"/>
                </a:solidFill>
                <a:latin typeface="黑体" panose="02010609060101010101" pitchFamily="49" charset="-122"/>
                <a:ea typeface="黑体" panose="02010609060101010101" pitchFamily="49" charset="-122"/>
              </a:rPr>
              <a:t>和谐</a:t>
            </a:r>
            <a:r>
              <a:rPr lang="zh-CN" altLang="en-US" b="1" dirty="0">
                <a:latin typeface="黑体" panose="02010609060101010101" pitchFamily="49" charset="-122"/>
                <a:ea typeface="黑体" panose="02010609060101010101" pitchFamily="49" charset="-122"/>
              </a:rPr>
              <a:t>”和“</a:t>
            </a:r>
            <a:r>
              <a:rPr lang="zh-CN" altLang="en-US" b="1" dirty="0">
                <a:solidFill>
                  <a:srgbClr val="C00000"/>
                </a:solidFill>
                <a:latin typeface="黑体" panose="02010609060101010101" pitchFamily="49" charset="-122"/>
                <a:ea typeface="黑体" panose="02010609060101010101" pitchFamily="49" charset="-122"/>
              </a:rPr>
              <a:t>统一</a:t>
            </a:r>
            <a:r>
              <a:rPr lang="zh-CN" altLang="en-US" b="1" dirty="0">
                <a:latin typeface="黑体" panose="02010609060101010101" pitchFamily="49" charset="-122"/>
                <a:ea typeface="黑体" panose="02010609060101010101" pitchFamily="49" charset="-122"/>
              </a:rPr>
              <a:t>”</a:t>
            </a:r>
          </a:p>
          <a:p>
            <a:pPr marL="0" algn="l">
              <a:lnSpc>
                <a:spcPct val="135000"/>
              </a:lnSpc>
              <a:spcBef>
                <a:spcPts val="0"/>
              </a:spcBef>
              <a:buClrTx/>
              <a:buSzTx/>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法律体系的“和谐”与“统一”主要表现在以下方面</a:t>
            </a:r>
          </a:p>
          <a:p>
            <a:pPr marL="0" algn="l">
              <a:lnSpc>
                <a:spcPct val="135000"/>
              </a:lnSpc>
              <a:spcBef>
                <a:spcPts val="0"/>
              </a:spcBef>
              <a:buClrTx/>
              <a:buSzTx/>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首先，具有统一的</a:t>
            </a:r>
            <a:r>
              <a:rPr lang="zh-CN" altLang="en-US" sz="2400" b="1" dirty="0">
                <a:solidFill>
                  <a:srgbClr val="A5068D"/>
                </a:solidFill>
                <a:latin typeface="黑体" panose="02010609060101010101" pitchFamily="49" charset="-122"/>
                <a:ea typeface="黑体" panose="02010609060101010101" pitchFamily="49" charset="-122"/>
              </a:rPr>
              <a:t>法律精神</a:t>
            </a:r>
          </a:p>
          <a:p>
            <a:pPr marL="0" algn="l">
              <a:lnSpc>
                <a:spcPct val="135000"/>
              </a:lnSpc>
              <a:spcBef>
                <a:spcPts val="0"/>
              </a:spcBef>
              <a:buClrTx/>
              <a:buSzTx/>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构成法律体系的法律规范、法律部门都有着共同的</a:t>
            </a:r>
            <a:r>
              <a:rPr lang="zh-CN" altLang="en-US" sz="2400" b="1" dirty="0">
                <a:solidFill>
                  <a:srgbClr val="3333FF"/>
                </a:solidFill>
                <a:latin typeface="黑体" panose="02010609060101010101" pitchFamily="49" charset="-122"/>
                <a:ea typeface="黑体" panose="02010609060101010101" pitchFamily="49" charset="-122"/>
              </a:rPr>
              <a:t>法律思想</a:t>
            </a:r>
            <a:r>
              <a:rPr lang="zh-CN" altLang="en-US" sz="2400" b="1" dirty="0">
                <a:latin typeface="黑体" panose="02010609060101010101" pitchFamily="49" charset="-122"/>
                <a:ea typeface="黑体" panose="02010609060101010101" pitchFamily="49" charset="-122"/>
              </a:rPr>
              <a:t>、</a:t>
            </a:r>
            <a:r>
              <a:rPr lang="zh-CN" altLang="en-US" sz="2400" b="1" dirty="0">
                <a:solidFill>
                  <a:srgbClr val="3333FF"/>
                </a:solidFill>
                <a:latin typeface="黑体" panose="02010609060101010101" pitchFamily="49" charset="-122"/>
                <a:ea typeface="黑体" panose="02010609060101010101" pitchFamily="49" charset="-122"/>
              </a:rPr>
              <a:t>价值观</a:t>
            </a:r>
            <a:r>
              <a:rPr lang="zh-CN" altLang="en-US" sz="2400" b="1" dirty="0">
                <a:latin typeface="黑体" panose="02010609060101010101" pitchFamily="49" charset="-122"/>
                <a:ea typeface="黑体" panose="02010609060101010101" pitchFamily="49" charset="-122"/>
              </a:rPr>
              <a:t>、</a:t>
            </a:r>
            <a:r>
              <a:rPr lang="zh-CN" altLang="en-US" sz="2400" b="1" dirty="0">
                <a:solidFill>
                  <a:srgbClr val="3333FF"/>
                </a:solidFill>
                <a:latin typeface="黑体" panose="02010609060101010101" pitchFamily="49" charset="-122"/>
                <a:ea typeface="黑体" panose="02010609060101010101" pitchFamily="49" charset="-122"/>
              </a:rPr>
              <a:t>法律原则</a:t>
            </a:r>
          </a:p>
          <a:p>
            <a:pPr marL="0" algn="l">
              <a:lnSpc>
                <a:spcPct val="135000"/>
              </a:lnSpc>
              <a:spcBef>
                <a:spcPts val="0"/>
              </a:spcBef>
              <a:buClrTx/>
              <a:buSzTx/>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其次，法律体系</a:t>
            </a:r>
            <a:r>
              <a:rPr lang="zh-CN" altLang="en-US" sz="2400" b="1" dirty="0">
                <a:solidFill>
                  <a:srgbClr val="A5068D"/>
                </a:solidFill>
                <a:latin typeface="黑体" panose="02010609060101010101" pitchFamily="49" charset="-122"/>
                <a:ea typeface="黑体" panose="02010609060101010101" pitchFamily="49" charset="-122"/>
              </a:rPr>
              <a:t>内部结构</a:t>
            </a:r>
            <a:r>
              <a:rPr lang="zh-CN" altLang="en-US" sz="2400" b="1" dirty="0">
                <a:latin typeface="黑体" panose="02010609060101010101" pitchFamily="49" charset="-122"/>
                <a:ea typeface="黑体" panose="02010609060101010101" pitchFamily="49" charset="-122"/>
              </a:rPr>
              <a:t>严密、协调一致</a:t>
            </a:r>
          </a:p>
          <a:p>
            <a:pPr marL="0" algn="l">
              <a:lnSpc>
                <a:spcPct val="135000"/>
              </a:lnSpc>
              <a:spcBef>
                <a:spcPts val="0"/>
              </a:spcBef>
              <a:buClrTx/>
              <a:buSzTx/>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法律体系是有不同种类的法律部门组成的</a:t>
            </a:r>
          </a:p>
          <a:p>
            <a:pPr marL="0" algn="l">
              <a:lnSpc>
                <a:spcPct val="135000"/>
              </a:lnSpc>
              <a:spcBef>
                <a:spcPts val="0"/>
              </a:spcBef>
              <a:buClrTx/>
              <a:buSzTx/>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它们在宪法的统率下完善内部结构，同时彼此协调一致</a:t>
            </a:r>
          </a:p>
          <a:p>
            <a:pPr marL="0" algn="l">
              <a:lnSpc>
                <a:spcPct val="135000"/>
              </a:lnSpc>
              <a:spcBef>
                <a:spcPts val="0"/>
              </a:spcBef>
              <a:buClrTx/>
              <a:buSzTx/>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再次，法律</a:t>
            </a:r>
            <a:r>
              <a:rPr lang="zh-CN" altLang="en-US" sz="2400" b="1" dirty="0">
                <a:solidFill>
                  <a:srgbClr val="A5068D"/>
                </a:solidFill>
                <a:latin typeface="黑体" panose="02010609060101010101" pitchFamily="49" charset="-122"/>
                <a:ea typeface="黑体" panose="02010609060101010101" pitchFamily="49" charset="-122"/>
              </a:rPr>
              <a:t>内容</a:t>
            </a:r>
            <a:r>
              <a:rPr lang="zh-CN" altLang="en-US" sz="2400" b="1" dirty="0">
                <a:latin typeface="黑体" panose="02010609060101010101" pitchFamily="49" charset="-122"/>
                <a:ea typeface="黑体" panose="02010609060101010101" pitchFamily="49" charset="-122"/>
              </a:rPr>
              <a:t>和</a:t>
            </a:r>
            <a:r>
              <a:rPr lang="zh-CN" altLang="en-US" sz="2400" b="1" dirty="0">
                <a:solidFill>
                  <a:srgbClr val="A5068D"/>
                </a:solidFill>
                <a:latin typeface="黑体" panose="02010609060101010101" pitchFamily="49" charset="-122"/>
                <a:ea typeface="黑体" panose="02010609060101010101" pitchFamily="49" charset="-122"/>
              </a:rPr>
              <a:t>效力</a:t>
            </a:r>
            <a:r>
              <a:rPr lang="zh-CN" altLang="en-US" sz="2400" b="1" dirty="0">
                <a:latin typeface="黑体" panose="02010609060101010101" pitchFamily="49" charset="-122"/>
                <a:ea typeface="黑体" panose="02010609060101010101" pitchFamily="49" charset="-122"/>
              </a:rPr>
              <a:t>的统一</a:t>
            </a:r>
          </a:p>
          <a:p>
            <a:pPr marL="0" algn="l">
              <a:lnSpc>
                <a:spcPct val="135000"/>
              </a:lnSpc>
              <a:spcBef>
                <a:spcPts val="0"/>
              </a:spcBef>
              <a:buClrTx/>
              <a:buSzTx/>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在法律体系内部，法律规范的</a:t>
            </a:r>
            <a:r>
              <a:rPr lang="zh-CN" altLang="en-US" sz="2400" b="1" dirty="0">
                <a:solidFill>
                  <a:srgbClr val="3333FF"/>
                </a:solidFill>
                <a:latin typeface="黑体" panose="02010609060101010101" pitchFamily="49" charset="-122"/>
                <a:ea typeface="黑体" panose="02010609060101010101" pitchFamily="49" charset="-122"/>
              </a:rPr>
              <a:t>效力</a:t>
            </a:r>
            <a:r>
              <a:rPr lang="zh-CN" altLang="en-US" sz="2400" b="1" dirty="0">
                <a:latin typeface="黑体" panose="02010609060101010101" pitchFamily="49" charset="-122"/>
                <a:ea typeface="黑体" panose="02010609060101010101" pitchFamily="49" charset="-122"/>
              </a:rPr>
              <a:t>不一，法律规范之间存在</a:t>
            </a:r>
            <a:r>
              <a:rPr lang="zh-CN" altLang="en-US" sz="2400" b="1" dirty="0">
                <a:solidFill>
                  <a:srgbClr val="3333FF"/>
                </a:solidFill>
                <a:latin typeface="黑体" panose="02010609060101010101" pitchFamily="49" charset="-122"/>
                <a:ea typeface="黑体" panose="02010609060101010101" pitchFamily="49" charset="-122"/>
              </a:rPr>
              <a:t>等级从属</a:t>
            </a:r>
            <a:r>
              <a:rPr lang="zh-CN" altLang="en-US" sz="2400" b="1" dirty="0">
                <a:latin typeface="黑体" panose="02010609060101010101" pitchFamily="49" charset="-122"/>
                <a:ea typeface="黑体" panose="02010609060101010101" pitchFamily="49" charset="-122"/>
              </a:rPr>
              <a:t>的关系</a:t>
            </a:r>
          </a:p>
          <a:p>
            <a:pPr marL="0" algn="l">
              <a:lnSpc>
                <a:spcPct val="135000"/>
              </a:lnSpc>
              <a:spcBef>
                <a:spcPts val="0"/>
              </a:spcBef>
              <a:buClrTx/>
              <a:buSzTx/>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效力较低等级的法律规范从属于相应的效力较高等级的法律规范或原则</a:t>
            </a:r>
          </a:p>
          <a:p>
            <a:pPr marL="0" algn="l">
              <a:lnSpc>
                <a:spcPct val="135000"/>
              </a:lnSpc>
              <a:spcBef>
                <a:spcPts val="0"/>
              </a:spcBef>
              <a:buClrTx/>
              <a:buSzTx/>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并且是较高等级法律规范或原则的具体化和制度化</a:t>
            </a:r>
          </a:p>
          <a:p>
            <a:pPr marL="0" algn="l">
              <a:lnSpc>
                <a:spcPct val="135000"/>
              </a:lnSpc>
              <a:spcBef>
                <a:spcPts val="0"/>
              </a:spcBef>
              <a:buClrTx/>
              <a:buSzTx/>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  </a:t>
            </a:r>
            <a:endParaRPr lang="zh-CN" altLang="en-US" sz="2400" b="1" dirty="0">
              <a:latin typeface="黑体" panose="02010609060101010101" pitchFamily="49" charset="-122"/>
              <a:ea typeface="黑体" panose="02010609060101010101" pitchFamily="49" charset="-122"/>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104595" cy="5389479"/>
          </a:xfrm>
        </p:spPr>
        <p:txBody>
          <a:bodyPr>
            <a:noAutofit/>
          </a:bodyPr>
          <a:lstStyle/>
          <a:p>
            <a:pPr marL="0" indent="0">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法律规则</a:t>
            </a:r>
            <a:r>
              <a:rPr lang="zh-CN" altLang="en-US" b="1" dirty="0">
                <a:latin typeface="黑体" panose="02010609060101010101" pitchFamily="49" charset="-122"/>
                <a:ea typeface="黑体" panose="02010609060101010101" pitchFamily="49" charset="-122"/>
              </a:rPr>
              <a:t>的分类一：</a:t>
            </a:r>
            <a:r>
              <a:rPr lang="zh-CN" altLang="en-US" b="1" dirty="0">
                <a:solidFill>
                  <a:srgbClr val="C00000"/>
                </a:solidFill>
                <a:latin typeface="黑体" panose="02010609060101010101" pitchFamily="49" charset="-122"/>
                <a:ea typeface="黑体" panose="02010609060101010101" pitchFamily="49" charset="-122"/>
              </a:rPr>
              <a:t>授权性</a:t>
            </a:r>
            <a:r>
              <a:rPr lang="zh-CN" altLang="en-US" b="1" dirty="0">
                <a:latin typeface="黑体" panose="02010609060101010101" pitchFamily="49" charset="-122"/>
                <a:ea typeface="黑体" panose="02010609060101010101" pitchFamily="49" charset="-122"/>
              </a:rPr>
              <a:t>规则、</a:t>
            </a:r>
            <a:r>
              <a:rPr lang="zh-CN" altLang="en-US" b="1" dirty="0">
                <a:solidFill>
                  <a:srgbClr val="C00000"/>
                </a:solidFill>
                <a:latin typeface="黑体" panose="02010609060101010101" pitchFamily="49" charset="-122"/>
                <a:ea typeface="黑体" panose="02010609060101010101" pitchFamily="49" charset="-122"/>
              </a:rPr>
              <a:t>义务性</a:t>
            </a:r>
            <a:r>
              <a:rPr lang="zh-CN" altLang="en-US" b="1" dirty="0">
                <a:latin typeface="黑体" panose="02010609060101010101" pitchFamily="49" charset="-122"/>
                <a:ea typeface="黑体" panose="02010609060101010101" pitchFamily="49" charset="-122"/>
              </a:rPr>
              <a:t>规则、</a:t>
            </a:r>
            <a:r>
              <a:rPr lang="zh-CN" altLang="en-US" b="1" dirty="0">
                <a:solidFill>
                  <a:srgbClr val="C00000"/>
                </a:solidFill>
                <a:latin typeface="黑体" panose="02010609060101010101" pitchFamily="49" charset="-122"/>
                <a:ea typeface="黑体" panose="02010609060101010101" pitchFamily="49" charset="-122"/>
              </a:rPr>
              <a:t>复合性</a:t>
            </a:r>
            <a:r>
              <a:rPr lang="zh-CN" altLang="en-US" b="1" dirty="0">
                <a:latin typeface="黑体" panose="02010609060101010101" pitchFamily="49" charset="-122"/>
                <a:ea typeface="黑体" panose="02010609060101010101" pitchFamily="49" charset="-122"/>
              </a:rPr>
              <a:t>规则</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solidFill>
                  <a:srgbClr val="C00000"/>
                </a:solidFill>
                <a:latin typeface="黑体" panose="02010609060101010101" pitchFamily="49" charset="-122"/>
                <a:ea typeface="黑体" panose="02010609060101010101" pitchFamily="49" charset="-122"/>
              </a:rPr>
              <a:t>  复合性规则</a:t>
            </a:r>
            <a:r>
              <a:rPr lang="zh-CN" altLang="en-US" b="1" dirty="0">
                <a:latin typeface="黑体" panose="02010609060101010101" pitchFamily="49" charset="-122"/>
                <a:ea typeface="黑体" panose="02010609060101010101" pitchFamily="49" charset="-122"/>
              </a:rPr>
              <a:t>又称</a:t>
            </a:r>
            <a:r>
              <a:rPr lang="zh-CN" altLang="en-US" b="1" dirty="0">
                <a:solidFill>
                  <a:srgbClr val="C00000"/>
                </a:solidFill>
                <a:latin typeface="黑体" panose="02010609060101010101" pitchFamily="49" charset="-122"/>
                <a:ea typeface="黑体" panose="02010609060101010101" pitchFamily="49" charset="-122"/>
              </a:rPr>
              <a:t>权利义务复合规则</a:t>
            </a:r>
            <a:endParaRPr lang="en-US" altLang="zh-CN" b="1" dirty="0">
              <a:solidFill>
                <a:srgbClr val="C00000"/>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  它既授予主体权利又设定义务，是具有</a:t>
            </a:r>
            <a:r>
              <a:rPr lang="zh-CN" altLang="en-US" b="1" dirty="0">
                <a:solidFill>
                  <a:srgbClr val="3333FF"/>
                </a:solidFill>
                <a:latin typeface="黑体" panose="02010609060101010101" pitchFamily="49" charset="-122"/>
                <a:ea typeface="黑体" panose="02010609060101010101" pitchFamily="49" charset="-122"/>
              </a:rPr>
              <a:t>双重</a:t>
            </a:r>
            <a:r>
              <a:rPr lang="zh-CN" altLang="en-US" b="1" dirty="0">
                <a:latin typeface="黑体" panose="02010609060101010101" pitchFamily="49" charset="-122"/>
                <a:ea typeface="黑体" panose="02010609060101010101" pitchFamily="49" charset="-122"/>
              </a:rPr>
              <a:t>属性的法律规则</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一方面，它授予主体某种权利，主体可以根据此种权利作出相应的行为，</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其他人不得干涉，而且，也可以根据此种权利要求他人作出相应</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的行为，他人应当服从</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但是，</a:t>
            </a:r>
            <a:r>
              <a:rPr lang="en-US" altLang="zh-CN" b="1" dirty="0">
                <a:latin typeface="黑体" panose="02010609060101010101" pitchFamily="49" charset="-122"/>
                <a:ea typeface="黑体" panose="02010609060101010101" pitchFamily="49" charset="-122"/>
              </a:rPr>
              <a:t>  </a:t>
            </a:r>
            <a:endParaRPr lang="zh-CN" altLang="en-US" b="1" dirty="0">
              <a:latin typeface="黑体" panose="02010609060101010101" pitchFamily="49" charset="-122"/>
              <a:ea typeface="黑体" panose="02010609060101010101" pitchFamily="49" charset="-122"/>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104595" cy="5389479"/>
          </a:xfrm>
        </p:spPr>
        <p:txBody>
          <a:bodyPr>
            <a:noAutofit/>
          </a:bodyPr>
          <a:lstStyle/>
          <a:p>
            <a:pPr marL="0" indent="0">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法律规则</a:t>
            </a:r>
            <a:r>
              <a:rPr lang="zh-CN" altLang="en-US" b="1" dirty="0">
                <a:latin typeface="黑体" panose="02010609060101010101" pitchFamily="49" charset="-122"/>
                <a:ea typeface="黑体" panose="02010609060101010101" pitchFamily="49" charset="-122"/>
              </a:rPr>
              <a:t>的分类一：</a:t>
            </a:r>
            <a:r>
              <a:rPr lang="zh-CN" altLang="en-US" b="1" dirty="0">
                <a:solidFill>
                  <a:srgbClr val="C00000"/>
                </a:solidFill>
                <a:latin typeface="黑体" panose="02010609060101010101" pitchFamily="49" charset="-122"/>
                <a:ea typeface="黑体" panose="02010609060101010101" pitchFamily="49" charset="-122"/>
              </a:rPr>
              <a:t>授权性</a:t>
            </a:r>
            <a:r>
              <a:rPr lang="zh-CN" altLang="en-US" b="1" dirty="0">
                <a:latin typeface="黑体" panose="02010609060101010101" pitchFamily="49" charset="-122"/>
                <a:ea typeface="黑体" panose="02010609060101010101" pitchFamily="49" charset="-122"/>
              </a:rPr>
              <a:t>规则、</a:t>
            </a:r>
            <a:r>
              <a:rPr lang="zh-CN" altLang="en-US" b="1" dirty="0">
                <a:solidFill>
                  <a:srgbClr val="C00000"/>
                </a:solidFill>
                <a:latin typeface="黑体" panose="02010609060101010101" pitchFamily="49" charset="-122"/>
                <a:ea typeface="黑体" panose="02010609060101010101" pitchFamily="49" charset="-122"/>
              </a:rPr>
              <a:t>义务性</a:t>
            </a:r>
            <a:r>
              <a:rPr lang="zh-CN" altLang="en-US" b="1" dirty="0">
                <a:latin typeface="黑体" panose="02010609060101010101" pitchFamily="49" charset="-122"/>
                <a:ea typeface="黑体" panose="02010609060101010101" pitchFamily="49" charset="-122"/>
              </a:rPr>
              <a:t>规则、</a:t>
            </a:r>
            <a:r>
              <a:rPr lang="zh-CN" altLang="en-US" b="1" dirty="0">
                <a:solidFill>
                  <a:srgbClr val="C00000"/>
                </a:solidFill>
                <a:latin typeface="黑体" panose="02010609060101010101" pitchFamily="49" charset="-122"/>
                <a:ea typeface="黑体" panose="02010609060101010101" pitchFamily="49" charset="-122"/>
              </a:rPr>
              <a:t>复合性</a:t>
            </a:r>
            <a:r>
              <a:rPr lang="zh-CN" altLang="en-US" b="1" dirty="0">
                <a:latin typeface="黑体" panose="02010609060101010101" pitchFamily="49" charset="-122"/>
                <a:ea typeface="黑体" panose="02010609060101010101" pitchFamily="49" charset="-122"/>
              </a:rPr>
              <a:t>规则</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solidFill>
                  <a:srgbClr val="C00000"/>
                </a:solidFill>
                <a:latin typeface="黑体" panose="02010609060101010101" pitchFamily="49" charset="-122"/>
                <a:ea typeface="黑体" panose="02010609060101010101" pitchFamily="49" charset="-122"/>
              </a:rPr>
              <a:t>  复合性规则</a:t>
            </a:r>
            <a:r>
              <a:rPr lang="zh-CN" altLang="en-US" b="1" dirty="0">
                <a:latin typeface="黑体" panose="02010609060101010101" pitchFamily="49" charset="-122"/>
                <a:ea typeface="黑体" panose="02010609060101010101" pitchFamily="49" charset="-122"/>
              </a:rPr>
              <a:t>又称</a:t>
            </a:r>
            <a:r>
              <a:rPr lang="zh-CN" altLang="en-US" b="1" dirty="0">
                <a:solidFill>
                  <a:srgbClr val="C00000"/>
                </a:solidFill>
                <a:latin typeface="黑体" panose="02010609060101010101" pitchFamily="49" charset="-122"/>
                <a:ea typeface="黑体" panose="02010609060101010101" pitchFamily="49" charset="-122"/>
              </a:rPr>
              <a:t>权利义务复合规则</a:t>
            </a:r>
            <a:endParaRPr lang="en-US" altLang="zh-CN" b="1" dirty="0">
              <a:solidFill>
                <a:srgbClr val="C00000"/>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  另一方面，它又具有义务的属性，所规定的权利不允许当事人选择或放弃</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例如，</a:t>
            </a:r>
            <a:r>
              <a:rPr lang="zh-CN" altLang="en-US" b="1" dirty="0">
                <a:solidFill>
                  <a:srgbClr val="3333FF"/>
                </a:solidFill>
                <a:latin typeface="黑体" panose="02010609060101010101" pitchFamily="49" charset="-122"/>
                <a:ea typeface="黑体" panose="02010609060101010101" pitchFamily="49" charset="-122"/>
              </a:rPr>
              <a:t>授予国家机关以职权</a:t>
            </a:r>
            <a:r>
              <a:rPr lang="zh-CN" altLang="en-US" b="1" dirty="0">
                <a:latin typeface="黑体" panose="02010609060101010101" pitchFamily="49" charset="-122"/>
                <a:ea typeface="黑体" panose="02010609060101010101" pitchFamily="49" charset="-122"/>
              </a:rPr>
              <a:t>的法律规则就是复合性规则</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                  国家机关依法</a:t>
            </a:r>
            <a:r>
              <a:rPr lang="zh-CN" altLang="en-US" b="1" dirty="0">
                <a:solidFill>
                  <a:srgbClr val="006600"/>
                </a:solidFill>
                <a:latin typeface="黑体" panose="02010609060101010101" pitchFamily="49" charset="-122"/>
                <a:ea typeface="黑体" panose="02010609060101010101" pitchFamily="49" charset="-122"/>
              </a:rPr>
              <a:t>享有一定职权</a:t>
            </a:r>
            <a:r>
              <a:rPr lang="zh-CN" altLang="en-US" b="1" dirty="0">
                <a:latin typeface="黑体" panose="02010609060101010101" pitchFamily="49" charset="-122"/>
                <a:ea typeface="黑体" panose="02010609060101010101" pitchFamily="49" charset="-122"/>
              </a:rPr>
              <a:t>，意味着可以作出一定行为</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或要求处于职权管辖范围内的其他人作出一定行为</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然而，行使职权本身</a:t>
            </a:r>
            <a:r>
              <a:rPr lang="zh-CN" altLang="en-US" b="1" dirty="0">
                <a:solidFill>
                  <a:srgbClr val="006600"/>
                </a:solidFill>
                <a:latin typeface="黑体" panose="02010609060101010101" pitchFamily="49" charset="-122"/>
                <a:ea typeface="黑体" panose="02010609060101010101" pitchFamily="49" charset="-122"/>
              </a:rPr>
              <a:t>又是一种义务</a:t>
            </a:r>
            <a:r>
              <a:rPr lang="zh-CN" altLang="en-US" b="1" dirty="0">
                <a:latin typeface="黑体" panose="02010609060101010101" pitchFamily="49" charset="-122"/>
                <a:ea typeface="黑体" panose="02010609060101010101" pitchFamily="49" charset="-122"/>
              </a:rPr>
              <a:t>，不能适当地行使职</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权也就是不能适当地履行职责，这在一定条件下会构成</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违反法定义务的行为并引起法律责任。</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endParaRPr lang="zh-CN" altLang="en-US" b="1" dirty="0">
              <a:latin typeface="黑体" panose="02010609060101010101" pitchFamily="49" charset="-122"/>
              <a:ea typeface="黑体" panose="02010609060101010101" pitchFamily="49" charset="-122"/>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626383"/>
            <a:ext cx="12104595" cy="3633986"/>
          </a:xfrm>
        </p:spPr>
        <p:txBody>
          <a:bodyPr>
            <a:noAutofit/>
          </a:bodyPr>
          <a:lstStyle/>
          <a:p>
            <a:pPr marL="0" indent="0">
              <a:lnSpc>
                <a:spcPct val="135000"/>
              </a:lnSpc>
              <a:spcBef>
                <a:spcPts val="0"/>
              </a:spcBef>
              <a:buNone/>
            </a:pPr>
            <a:r>
              <a:rPr lang="en-US" altLang="zh-CN" b="1" dirty="0">
                <a:solidFill>
                  <a:srgbClr val="FF0000"/>
                </a:solidFill>
                <a:latin typeface="黑体" panose="02010609060101010101" pitchFamily="49" charset="-122"/>
                <a:ea typeface="黑体" panose="02010609060101010101" pitchFamily="49" charset="-122"/>
              </a:rPr>
              <a:t>2024《</a:t>
            </a:r>
            <a:r>
              <a:rPr lang="zh-CN" altLang="en-US" b="1" dirty="0">
                <a:solidFill>
                  <a:srgbClr val="FF0000"/>
                </a:solidFill>
                <a:latin typeface="黑体" panose="02010609060101010101" pitchFamily="49" charset="-122"/>
                <a:ea typeface="黑体" panose="02010609060101010101" pitchFamily="49" charset="-122"/>
              </a:rPr>
              <a:t>保密法</a:t>
            </a:r>
            <a:r>
              <a:rPr lang="en-US" altLang="zh-CN" b="1" dirty="0">
                <a:solidFill>
                  <a:srgbClr val="FF0000"/>
                </a:solidFill>
                <a:latin typeface="黑体" panose="02010609060101010101" pitchFamily="49" charset="-122"/>
                <a:ea typeface="黑体" panose="02010609060101010101" pitchFamily="49" charset="-122"/>
              </a:rPr>
              <a:t>》</a:t>
            </a: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第六条 国家保密行政管理部门</a:t>
            </a:r>
            <a:r>
              <a:rPr lang="zh-CN" altLang="en-US" b="1" dirty="0">
                <a:solidFill>
                  <a:srgbClr val="3333FF"/>
                </a:solidFill>
                <a:latin typeface="黑体" panose="02010609060101010101" pitchFamily="49" charset="-122"/>
                <a:ea typeface="黑体" panose="02010609060101010101" pitchFamily="49" charset="-122"/>
              </a:rPr>
              <a:t>主管</a:t>
            </a:r>
            <a:r>
              <a:rPr lang="zh-CN" altLang="en-US" b="1" dirty="0">
                <a:latin typeface="黑体" panose="02010609060101010101" pitchFamily="49" charset="-122"/>
                <a:ea typeface="黑体" panose="02010609060101010101" pitchFamily="49" charset="-122"/>
              </a:rPr>
              <a:t>全国的保密工作。县级以上地方各级保密行政管理部门</a:t>
            </a:r>
            <a:r>
              <a:rPr lang="zh-CN" altLang="en-US" b="1" dirty="0">
                <a:solidFill>
                  <a:srgbClr val="3333FF"/>
                </a:solidFill>
                <a:latin typeface="黑体" panose="02010609060101010101" pitchFamily="49" charset="-122"/>
                <a:ea typeface="黑体" panose="02010609060101010101" pitchFamily="49" charset="-122"/>
              </a:rPr>
              <a:t>主管</a:t>
            </a:r>
            <a:r>
              <a:rPr lang="zh-CN" altLang="en-US" b="1" dirty="0">
                <a:latin typeface="黑体" panose="02010609060101010101" pitchFamily="49" charset="-122"/>
                <a:ea typeface="黑体" panose="02010609060101010101" pitchFamily="49" charset="-122"/>
              </a:rPr>
              <a:t>本行政区域的保密工作。</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104595" cy="5389479"/>
          </a:xfrm>
        </p:spPr>
        <p:txBody>
          <a:bodyPr>
            <a:noAutofit/>
          </a:bodyPr>
          <a:lstStyle/>
          <a:p>
            <a:pPr marL="0" indent="0">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法律规则</a:t>
            </a:r>
            <a:r>
              <a:rPr lang="zh-CN" altLang="en-US" b="1" dirty="0">
                <a:latin typeface="黑体" panose="02010609060101010101" pitchFamily="49" charset="-122"/>
                <a:ea typeface="黑体" panose="02010609060101010101" pitchFamily="49" charset="-122"/>
              </a:rPr>
              <a:t>的分类一：</a:t>
            </a:r>
            <a:r>
              <a:rPr lang="zh-CN" altLang="en-US" b="1" dirty="0">
                <a:solidFill>
                  <a:srgbClr val="C00000"/>
                </a:solidFill>
                <a:latin typeface="黑体" panose="02010609060101010101" pitchFamily="49" charset="-122"/>
                <a:ea typeface="黑体" panose="02010609060101010101" pitchFamily="49" charset="-122"/>
              </a:rPr>
              <a:t>授权性</a:t>
            </a:r>
            <a:r>
              <a:rPr lang="zh-CN" altLang="en-US" b="1" dirty="0">
                <a:latin typeface="黑体" panose="02010609060101010101" pitchFamily="49" charset="-122"/>
                <a:ea typeface="黑体" panose="02010609060101010101" pitchFamily="49" charset="-122"/>
              </a:rPr>
              <a:t>规则、</a:t>
            </a:r>
            <a:r>
              <a:rPr lang="zh-CN" altLang="en-US" b="1" dirty="0">
                <a:solidFill>
                  <a:srgbClr val="C00000"/>
                </a:solidFill>
                <a:latin typeface="黑体" panose="02010609060101010101" pitchFamily="49" charset="-122"/>
                <a:ea typeface="黑体" panose="02010609060101010101" pitchFamily="49" charset="-122"/>
              </a:rPr>
              <a:t>义务性</a:t>
            </a:r>
            <a:r>
              <a:rPr lang="zh-CN" altLang="en-US" b="1" dirty="0">
                <a:latin typeface="黑体" panose="02010609060101010101" pitchFamily="49" charset="-122"/>
                <a:ea typeface="黑体" panose="02010609060101010101" pitchFamily="49" charset="-122"/>
              </a:rPr>
              <a:t>规则、</a:t>
            </a:r>
            <a:r>
              <a:rPr lang="zh-CN" altLang="en-US" b="1" dirty="0">
                <a:solidFill>
                  <a:srgbClr val="C00000"/>
                </a:solidFill>
                <a:latin typeface="黑体" panose="02010609060101010101" pitchFamily="49" charset="-122"/>
                <a:ea typeface="黑体" panose="02010609060101010101" pitchFamily="49" charset="-122"/>
              </a:rPr>
              <a:t>复合性</a:t>
            </a:r>
            <a:r>
              <a:rPr lang="zh-CN" altLang="en-US" b="1" dirty="0">
                <a:latin typeface="黑体" panose="02010609060101010101" pitchFamily="49" charset="-122"/>
                <a:ea typeface="黑体" panose="02010609060101010101" pitchFamily="49" charset="-122"/>
              </a:rPr>
              <a:t>规则</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solidFill>
                  <a:srgbClr val="C00000"/>
                </a:solidFill>
                <a:latin typeface="黑体" panose="02010609060101010101" pitchFamily="49" charset="-122"/>
                <a:ea typeface="黑体" panose="02010609060101010101" pitchFamily="49" charset="-122"/>
              </a:rPr>
              <a:t>  复合性规则</a:t>
            </a:r>
            <a:r>
              <a:rPr lang="zh-CN" altLang="en-US" b="1" dirty="0">
                <a:latin typeface="黑体" panose="02010609060101010101" pitchFamily="49" charset="-122"/>
                <a:ea typeface="黑体" panose="02010609060101010101" pitchFamily="49" charset="-122"/>
              </a:rPr>
              <a:t>又称</a:t>
            </a:r>
            <a:r>
              <a:rPr lang="zh-CN" altLang="en-US" b="1" dirty="0">
                <a:solidFill>
                  <a:srgbClr val="C00000"/>
                </a:solidFill>
                <a:latin typeface="黑体" panose="02010609060101010101" pitchFamily="49" charset="-122"/>
                <a:ea typeface="黑体" panose="02010609060101010101" pitchFamily="49" charset="-122"/>
              </a:rPr>
              <a:t>权利义务复合规则</a:t>
            </a:r>
            <a:endParaRPr lang="en-US" altLang="zh-CN" b="1" dirty="0">
              <a:solidFill>
                <a:srgbClr val="C00000"/>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  另一方面，它又具有义务的属性，所规定的权利</a:t>
            </a:r>
            <a:r>
              <a:rPr lang="zh-CN" altLang="en-US" b="1" dirty="0">
                <a:solidFill>
                  <a:srgbClr val="3333FF"/>
                </a:solidFill>
                <a:latin typeface="黑体" panose="02010609060101010101" pitchFamily="49" charset="-122"/>
                <a:ea typeface="黑体" panose="02010609060101010101" pitchFamily="49" charset="-122"/>
              </a:rPr>
              <a:t>不允许当事人选择或放弃</a:t>
            </a:r>
            <a:endParaRPr lang="en-US" altLang="zh-CN" b="1" dirty="0">
              <a:solidFill>
                <a:srgbClr val="3333FF"/>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另外，授予</a:t>
            </a:r>
            <a:r>
              <a:rPr lang="zh-CN" altLang="en-US" b="1" dirty="0">
                <a:solidFill>
                  <a:srgbClr val="FF0000"/>
                </a:solidFill>
                <a:latin typeface="黑体" panose="02010609060101010101" pitchFamily="49" charset="-122"/>
                <a:ea typeface="黑体" panose="02010609060101010101" pitchFamily="49" charset="-122"/>
              </a:rPr>
              <a:t>普通公民</a:t>
            </a:r>
            <a:r>
              <a:rPr lang="zh-CN" altLang="en-US" b="1" dirty="0">
                <a:latin typeface="黑体" panose="02010609060101010101" pitchFamily="49" charset="-122"/>
                <a:ea typeface="黑体" panose="02010609060101010101" pitchFamily="49" charset="-122"/>
              </a:rPr>
              <a:t>以某种权利的规则，也可能属于复合规则</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如</a:t>
            </a:r>
            <a:r>
              <a:rPr lang="zh-CN" altLang="en-US" b="1" dirty="0">
                <a:solidFill>
                  <a:srgbClr val="3333FF"/>
                </a:solidFill>
                <a:latin typeface="黑体" panose="02010609060101010101" pitchFamily="49" charset="-122"/>
                <a:ea typeface="黑体" panose="02010609060101010101" pitchFamily="49" charset="-122"/>
              </a:rPr>
              <a:t>授予监护权</a:t>
            </a:r>
            <a:r>
              <a:rPr lang="zh-CN" altLang="en-US" b="1" dirty="0">
                <a:latin typeface="黑体" panose="02010609060101010101" pitchFamily="49" charset="-122"/>
                <a:ea typeface="黑体" panose="02010609060101010101" pitchFamily="49" charset="-122"/>
              </a:rPr>
              <a:t>的规则，</a:t>
            </a:r>
            <a:r>
              <a:rPr lang="zh-CN" altLang="en-US" b="1" dirty="0">
                <a:solidFill>
                  <a:srgbClr val="3333FF"/>
                </a:solidFill>
                <a:latin typeface="黑体" panose="02010609060101010101" pitchFamily="49" charset="-122"/>
                <a:ea typeface="黑体" panose="02010609060101010101" pitchFamily="49" charset="-122"/>
              </a:rPr>
              <a:t>授予受教育权</a:t>
            </a:r>
            <a:r>
              <a:rPr lang="zh-CN" altLang="en-US" b="1" dirty="0">
                <a:latin typeface="黑体" panose="02010609060101010101" pitchFamily="49" charset="-122"/>
                <a:ea typeface="黑体" panose="02010609060101010101" pitchFamily="49" charset="-122"/>
              </a:rPr>
              <a:t>的规则，等等</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104595" cy="5389479"/>
          </a:xfrm>
        </p:spPr>
        <p:txBody>
          <a:bodyPr>
            <a:noAutofit/>
          </a:bodyPr>
          <a:lstStyle/>
          <a:p>
            <a:pPr marL="0" indent="0">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法律规则</a:t>
            </a:r>
            <a:r>
              <a:rPr lang="zh-CN" altLang="en-US" b="1" dirty="0">
                <a:latin typeface="黑体" panose="02010609060101010101" pitchFamily="49" charset="-122"/>
                <a:ea typeface="黑体" panose="02010609060101010101" pitchFamily="49" charset="-122"/>
              </a:rPr>
              <a:t>的分类一：</a:t>
            </a:r>
            <a:r>
              <a:rPr lang="zh-CN" altLang="en-US" b="1" dirty="0">
                <a:solidFill>
                  <a:srgbClr val="C00000"/>
                </a:solidFill>
                <a:latin typeface="黑体" panose="02010609060101010101" pitchFamily="49" charset="-122"/>
                <a:ea typeface="黑体" panose="02010609060101010101" pitchFamily="49" charset="-122"/>
              </a:rPr>
              <a:t>授权性</a:t>
            </a:r>
            <a:r>
              <a:rPr lang="zh-CN" altLang="en-US" b="1" dirty="0">
                <a:latin typeface="黑体" panose="02010609060101010101" pitchFamily="49" charset="-122"/>
                <a:ea typeface="黑体" panose="02010609060101010101" pitchFamily="49" charset="-122"/>
              </a:rPr>
              <a:t>规则、</a:t>
            </a:r>
            <a:r>
              <a:rPr lang="zh-CN" altLang="en-US" b="1" dirty="0">
                <a:solidFill>
                  <a:srgbClr val="C00000"/>
                </a:solidFill>
                <a:latin typeface="黑体" panose="02010609060101010101" pitchFamily="49" charset="-122"/>
                <a:ea typeface="黑体" panose="02010609060101010101" pitchFamily="49" charset="-122"/>
              </a:rPr>
              <a:t>义务性</a:t>
            </a:r>
            <a:r>
              <a:rPr lang="zh-CN" altLang="en-US" b="1" dirty="0">
                <a:latin typeface="黑体" panose="02010609060101010101" pitchFamily="49" charset="-122"/>
                <a:ea typeface="黑体" panose="02010609060101010101" pitchFamily="49" charset="-122"/>
              </a:rPr>
              <a:t>规则、</a:t>
            </a:r>
            <a:r>
              <a:rPr lang="zh-CN" altLang="en-US" b="1" dirty="0">
                <a:solidFill>
                  <a:srgbClr val="C00000"/>
                </a:solidFill>
                <a:latin typeface="黑体" panose="02010609060101010101" pitchFamily="49" charset="-122"/>
                <a:ea typeface="黑体" panose="02010609060101010101" pitchFamily="49" charset="-122"/>
              </a:rPr>
              <a:t>复合性</a:t>
            </a:r>
            <a:r>
              <a:rPr lang="zh-CN" altLang="en-US" b="1" dirty="0">
                <a:latin typeface="黑体" panose="02010609060101010101" pitchFamily="49" charset="-122"/>
                <a:ea typeface="黑体" panose="02010609060101010101" pitchFamily="49" charset="-122"/>
              </a:rPr>
              <a:t>规则</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solidFill>
                  <a:srgbClr val="A5068D"/>
                </a:solidFill>
                <a:latin typeface="黑体" panose="02010609060101010101" pitchFamily="49" charset="-122"/>
                <a:ea typeface="黑体" panose="02010609060101010101" pitchFamily="49" charset="-122"/>
              </a:rPr>
              <a:t>案例：</a:t>
            </a:r>
            <a:r>
              <a:rPr lang="zh-CN" altLang="en-US" b="1" dirty="0">
                <a:latin typeface="黑体" panose="02010609060101010101" pitchFamily="49" charset="-122"/>
                <a:ea typeface="黑体" panose="02010609060101010101" pitchFamily="49" charset="-122"/>
              </a:rPr>
              <a:t>张某在路途中遭到流氓殴打，跑到附近的派出所向值班民警求救，民警要求张某给“保护费”，张某没有答应，于是民警拒绝给予保护，导致张某被打成残废。事后，张某向法院提起行政诉讼，状告派出所民警行政不作为。法院审理案件之后认为：由于公安机关不履行法定行政职责，致使张某的合法权益遭受损害，应当承担赔偿责任。</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solidFill>
                  <a:srgbClr val="A5068D"/>
                </a:solidFill>
                <a:latin typeface="黑体" panose="02010609060101010101" pitchFamily="49" charset="-122"/>
                <a:ea typeface="黑体" panose="02010609060101010101" pitchFamily="49" charset="-122"/>
              </a:rPr>
              <a:t>解析：</a:t>
            </a:r>
            <a:r>
              <a:rPr lang="zh-CN" altLang="en-US" b="1" dirty="0">
                <a:latin typeface="黑体" panose="02010609060101010101" pitchFamily="49" charset="-122"/>
                <a:ea typeface="黑体" panose="02010609060101010101" pitchFamily="49" charset="-122"/>
              </a:rPr>
              <a:t>依据我国法律规定，公安机关负有维持社会公共秩序、维护公民生命财产安全的职责。这种职责既是公安机关所享有的一种</a:t>
            </a:r>
            <a:r>
              <a:rPr lang="zh-CN" altLang="en-US" b="1" dirty="0">
                <a:solidFill>
                  <a:srgbClr val="FF0000"/>
                </a:solidFill>
                <a:latin typeface="黑体" panose="02010609060101010101" pitchFamily="49" charset="-122"/>
                <a:ea typeface="黑体" panose="02010609060101010101" pitchFamily="49" charset="-122"/>
              </a:rPr>
              <a:t>权力</a:t>
            </a:r>
            <a:r>
              <a:rPr lang="zh-CN" altLang="en-US" b="1" dirty="0">
                <a:latin typeface="黑体" panose="02010609060101010101" pitchFamily="49" charset="-122"/>
                <a:ea typeface="黑体" panose="02010609060101010101" pitchFamily="49" charset="-122"/>
              </a:rPr>
              <a:t>，同时也是一种必须履行的义务。如果公安机关拒绝履行这种</a:t>
            </a:r>
            <a:r>
              <a:rPr lang="zh-CN" altLang="en-US" b="1" dirty="0">
                <a:solidFill>
                  <a:srgbClr val="FF0000"/>
                </a:solidFill>
                <a:latin typeface="黑体" panose="02010609060101010101" pitchFamily="49" charset="-122"/>
                <a:ea typeface="黑体" panose="02010609060101010101" pitchFamily="49" charset="-122"/>
              </a:rPr>
              <a:t>义务</a:t>
            </a:r>
            <a:r>
              <a:rPr lang="zh-CN" altLang="en-US" b="1" dirty="0">
                <a:latin typeface="黑体" panose="02010609060101010101" pitchFamily="49" charset="-122"/>
                <a:ea typeface="黑体" panose="02010609060101010101" pitchFamily="49" charset="-122"/>
              </a:rPr>
              <a:t>，将承担相应的法律责任。</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104595" cy="5008511"/>
          </a:xfrm>
        </p:spPr>
        <p:txBody>
          <a:bodyPr>
            <a:noAutofit/>
          </a:bodyPr>
          <a:lstStyle/>
          <a:p>
            <a:pPr marL="0" indent="0">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法律规则</a:t>
            </a:r>
            <a:r>
              <a:rPr lang="zh-CN" altLang="en-US" b="1" dirty="0">
                <a:latin typeface="黑体" panose="02010609060101010101" pitchFamily="49" charset="-122"/>
                <a:ea typeface="黑体" panose="02010609060101010101" pitchFamily="49" charset="-122"/>
              </a:rPr>
              <a:t>的分类二：</a:t>
            </a:r>
            <a:r>
              <a:rPr lang="zh-CN" altLang="en-US" b="1" dirty="0">
                <a:solidFill>
                  <a:srgbClr val="A5068D"/>
                </a:solidFill>
                <a:latin typeface="黑体" panose="02010609060101010101" pitchFamily="49" charset="-122"/>
                <a:ea typeface="黑体" panose="02010609060101010101" pitchFamily="49" charset="-122"/>
              </a:rPr>
              <a:t>强行性</a:t>
            </a:r>
            <a:r>
              <a:rPr lang="zh-CN" altLang="en-US" b="1" dirty="0">
                <a:latin typeface="黑体" panose="02010609060101010101" pitchFamily="49" charset="-122"/>
                <a:ea typeface="黑体" panose="02010609060101010101" pitchFamily="49" charset="-122"/>
              </a:rPr>
              <a:t>规则、</a:t>
            </a:r>
            <a:r>
              <a:rPr lang="zh-CN" altLang="en-US" b="1" dirty="0">
                <a:solidFill>
                  <a:srgbClr val="A5068D"/>
                </a:solidFill>
                <a:latin typeface="黑体" panose="02010609060101010101" pitchFamily="49" charset="-122"/>
                <a:ea typeface="黑体" panose="02010609060101010101" pitchFamily="49" charset="-122"/>
              </a:rPr>
              <a:t>任意性</a:t>
            </a:r>
            <a:r>
              <a:rPr lang="zh-CN" altLang="en-US" b="1" dirty="0">
                <a:latin typeface="黑体" panose="02010609060101010101" pitchFamily="49" charset="-122"/>
                <a:ea typeface="黑体" panose="02010609060101010101" pitchFamily="49" charset="-122"/>
              </a:rPr>
              <a:t>规则</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各种法律规则权利、义务的</a:t>
            </a:r>
            <a:r>
              <a:rPr lang="zh-CN" altLang="en-US" b="1" dirty="0">
                <a:solidFill>
                  <a:srgbClr val="006600"/>
                </a:solidFill>
                <a:latin typeface="黑体" panose="02010609060101010101" pitchFamily="49" charset="-122"/>
                <a:ea typeface="黑体" panose="02010609060101010101" pitchFamily="49" charset="-122"/>
              </a:rPr>
              <a:t>刚性程度</a:t>
            </a:r>
            <a:r>
              <a:rPr lang="zh-CN" altLang="en-US" b="1" dirty="0">
                <a:latin typeface="黑体" panose="02010609060101010101" pitchFamily="49" charset="-122"/>
                <a:ea typeface="黑体" panose="02010609060101010101" pitchFamily="49" charset="-122"/>
              </a:rPr>
              <a:t>不一样</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根据其</a:t>
            </a:r>
            <a:r>
              <a:rPr lang="zh-CN" altLang="en-US" b="1" dirty="0">
                <a:solidFill>
                  <a:srgbClr val="FF0000"/>
                </a:solidFill>
                <a:latin typeface="黑体" panose="02010609060101010101" pitchFamily="49" charset="-122"/>
                <a:ea typeface="黑体" panose="02010609060101010101" pitchFamily="49" charset="-122"/>
              </a:rPr>
              <a:t>主体</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能否自主进行</a:t>
            </a:r>
            <a:r>
              <a:rPr lang="zh-CN" altLang="en-US" b="1" dirty="0">
                <a:solidFill>
                  <a:srgbClr val="FF0000"/>
                </a:solidFill>
                <a:latin typeface="黑体" panose="02010609060101010101" pitchFamily="49" charset="-122"/>
                <a:ea typeface="黑体" panose="02010609060101010101" pitchFamily="49" charset="-122"/>
              </a:rPr>
              <a:t>调整</a:t>
            </a:r>
            <a:r>
              <a:rPr lang="zh-CN" altLang="en-US" b="1" dirty="0">
                <a:latin typeface="黑体" panose="02010609060101010101" pitchFamily="49" charset="-122"/>
                <a:ea typeface="黑体" panose="02010609060101010101" pitchFamily="49" charset="-122"/>
              </a:rPr>
              <a:t>，</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能否按自己的意愿</a:t>
            </a:r>
            <a:r>
              <a:rPr lang="zh-CN" altLang="en-US" b="1" dirty="0">
                <a:solidFill>
                  <a:srgbClr val="FF0000"/>
                </a:solidFill>
                <a:latin typeface="黑体" panose="02010609060101010101" pitchFamily="49" charset="-122"/>
                <a:ea typeface="黑体" panose="02010609060101010101" pitchFamily="49" charset="-122"/>
              </a:rPr>
              <a:t>自行设定</a:t>
            </a:r>
            <a:r>
              <a:rPr lang="zh-CN" altLang="en-US" b="1" dirty="0">
                <a:latin typeface="黑体" panose="02010609060101010101" pitchFamily="49" charset="-122"/>
                <a:ea typeface="黑体" panose="02010609060101010101" pitchFamily="49" charset="-122"/>
              </a:rPr>
              <a:t>权利义务，</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可以将法律规则分为强行性规则和任意性规则</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104595" cy="5008511"/>
          </a:xfrm>
        </p:spPr>
        <p:txBody>
          <a:bodyPr>
            <a:noAutofit/>
          </a:bodyPr>
          <a:lstStyle/>
          <a:p>
            <a:pPr marL="0" indent="0">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法律规则</a:t>
            </a:r>
            <a:r>
              <a:rPr lang="zh-CN" altLang="en-US" b="1" dirty="0">
                <a:latin typeface="黑体" panose="02010609060101010101" pitchFamily="49" charset="-122"/>
                <a:ea typeface="黑体" panose="02010609060101010101" pitchFamily="49" charset="-122"/>
              </a:rPr>
              <a:t>的分类二：</a:t>
            </a:r>
            <a:r>
              <a:rPr lang="zh-CN" altLang="en-US" b="1" dirty="0">
                <a:solidFill>
                  <a:srgbClr val="A5068D"/>
                </a:solidFill>
                <a:latin typeface="黑体" panose="02010609060101010101" pitchFamily="49" charset="-122"/>
                <a:ea typeface="黑体" panose="02010609060101010101" pitchFamily="49" charset="-122"/>
              </a:rPr>
              <a:t>强行性</a:t>
            </a:r>
            <a:r>
              <a:rPr lang="zh-CN" altLang="en-US" b="1" dirty="0">
                <a:latin typeface="黑体" panose="02010609060101010101" pitchFamily="49" charset="-122"/>
                <a:ea typeface="黑体" panose="02010609060101010101" pitchFamily="49" charset="-122"/>
              </a:rPr>
              <a:t>规则、</a:t>
            </a:r>
            <a:r>
              <a:rPr lang="zh-CN" altLang="en-US" b="1" dirty="0">
                <a:solidFill>
                  <a:srgbClr val="A5068D"/>
                </a:solidFill>
                <a:latin typeface="黑体" panose="02010609060101010101" pitchFamily="49" charset="-122"/>
                <a:ea typeface="黑体" panose="02010609060101010101" pitchFamily="49" charset="-122"/>
              </a:rPr>
              <a:t>任意性</a:t>
            </a:r>
            <a:r>
              <a:rPr lang="zh-CN" altLang="en-US" b="1" dirty="0">
                <a:latin typeface="黑体" panose="02010609060101010101" pitchFamily="49" charset="-122"/>
                <a:ea typeface="黑体" panose="02010609060101010101" pitchFamily="49" charset="-122"/>
              </a:rPr>
              <a:t>规则</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solidFill>
                  <a:srgbClr val="A5068D"/>
                </a:solidFill>
                <a:latin typeface="黑体" panose="02010609060101010101" pitchFamily="49" charset="-122"/>
                <a:ea typeface="黑体" panose="02010609060101010101" pitchFamily="49" charset="-122"/>
              </a:rPr>
              <a:t>强行性规则</a:t>
            </a:r>
            <a:r>
              <a:rPr lang="zh-CN" altLang="en-US" b="1" dirty="0">
                <a:latin typeface="黑体" panose="02010609060101010101" pitchFamily="49" charset="-122"/>
                <a:ea typeface="黑体" panose="02010609060101010101" pitchFamily="49" charset="-122"/>
              </a:rPr>
              <a:t>又称</a:t>
            </a:r>
            <a:r>
              <a:rPr lang="zh-CN" altLang="en-US" b="1" dirty="0">
                <a:solidFill>
                  <a:srgbClr val="A5068D"/>
                </a:solidFill>
                <a:latin typeface="黑体" panose="02010609060101010101" pitchFamily="49" charset="-122"/>
                <a:ea typeface="黑体" panose="02010609060101010101" pitchFamily="49" charset="-122"/>
              </a:rPr>
              <a:t>强制性规则</a:t>
            </a:r>
            <a:r>
              <a:rPr lang="zh-CN" altLang="en-US" b="1" dirty="0">
                <a:latin typeface="黑体" panose="02010609060101010101" pitchFamily="49" charset="-122"/>
                <a:ea typeface="黑体" panose="02010609060101010101" pitchFamily="49" charset="-122"/>
              </a:rPr>
              <a:t>，是指“</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所规定的权利、义务关系明确、具体，</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主体必须遵守规则的规定，</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不允许以当事人合意或单方意志予以变更</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的法律规则”</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104595" cy="5302982"/>
          </a:xfrm>
        </p:spPr>
        <p:txBody>
          <a:bodyPr>
            <a:noAutofit/>
          </a:bodyPr>
          <a:lstStyle/>
          <a:p>
            <a:pPr marL="0" indent="0">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法律规则</a:t>
            </a:r>
            <a:r>
              <a:rPr lang="zh-CN" altLang="en-US" b="1" dirty="0">
                <a:latin typeface="黑体" panose="02010609060101010101" pitchFamily="49" charset="-122"/>
                <a:ea typeface="黑体" panose="02010609060101010101" pitchFamily="49" charset="-122"/>
              </a:rPr>
              <a:t>的分类二：</a:t>
            </a:r>
            <a:r>
              <a:rPr lang="zh-CN" altLang="en-US" b="1" dirty="0">
                <a:solidFill>
                  <a:srgbClr val="A5068D"/>
                </a:solidFill>
                <a:latin typeface="黑体" panose="02010609060101010101" pitchFamily="49" charset="-122"/>
                <a:ea typeface="黑体" panose="02010609060101010101" pitchFamily="49" charset="-122"/>
              </a:rPr>
              <a:t>强行性</a:t>
            </a:r>
            <a:r>
              <a:rPr lang="zh-CN" altLang="en-US" b="1" dirty="0">
                <a:latin typeface="黑体" panose="02010609060101010101" pitchFamily="49" charset="-122"/>
                <a:ea typeface="黑体" panose="02010609060101010101" pitchFamily="49" charset="-122"/>
              </a:rPr>
              <a:t>规则、</a:t>
            </a:r>
            <a:r>
              <a:rPr lang="zh-CN" altLang="en-US" b="1" dirty="0">
                <a:solidFill>
                  <a:srgbClr val="A5068D"/>
                </a:solidFill>
                <a:latin typeface="黑体" panose="02010609060101010101" pitchFamily="49" charset="-122"/>
                <a:ea typeface="黑体" panose="02010609060101010101" pitchFamily="49" charset="-122"/>
              </a:rPr>
              <a:t>任意性</a:t>
            </a:r>
            <a:r>
              <a:rPr lang="zh-CN" altLang="en-US" b="1" dirty="0">
                <a:latin typeface="黑体" panose="02010609060101010101" pitchFamily="49" charset="-122"/>
                <a:ea typeface="黑体" panose="02010609060101010101" pitchFamily="49" charset="-122"/>
              </a:rPr>
              <a:t>规则</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solidFill>
                  <a:srgbClr val="A5068D"/>
                </a:solidFill>
                <a:latin typeface="黑体" panose="02010609060101010101" pitchFamily="49" charset="-122"/>
                <a:ea typeface="黑体" panose="02010609060101010101" pitchFamily="49" charset="-122"/>
              </a:rPr>
              <a:t>强行性规则</a:t>
            </a:r>
            <a:r>
              <a:rPr lang="zh-CN" altLang="en-US" b="1" dirty="0">
                <a:latin typeface="黑体" panose="02010609060101010101" pitchFamily="49" charset="-122"/>
                <a:ea typeface="黑体" panose="02010609060101010101" pitchFamily="49" charset="-122"/>
              </a:rPr>
              <a:t>又称</a:t>
            </a:r>
            <a:r>
              <a:rPr lang="zh-CN" altLang="en-US" b="1" dirty="0">
                <a:solidFill>
                  <a:srgbClr val="A5068D"/>
                </a:solidFill>
                <a:latin typeface="黑体" panose="02010609060101010101" pitchFamily="49" charset="-122"/>
                <a:ea typeface="黑体" panose="02010609060101010101" pitchFamily="49" charset="-122"/>
              </a:rPr>
              <a:t>强制性规则</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  违反法律规定的权利义务的协议是无效的</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一般说来，</a:t>
            </a:r>
            <a:r>
              <a:rPr lang="zh-CN" altLang="en-US" b="1" dirty="0">
                <a:solidFill>
                  <a:srgbClr val="C00000"/>
                </a:solidFill>
                <a:latin typeface="黑体" panose="02010609060101010101" pitchFamily="49" charset="-122"/>
                <a:ea typeface="黑体" panose="02010609060101010101" pitchFamily="49" charset="-122"/>
              </a:rPr>
              <a:t>命令式</a:t>
            </a:r>
            <a:r>
              <a:rPr lang="zh-CN" altLang="en-US" b="1" dirty="0">
                <a:latin typeface="黑体" panose="02010609060101010101" pitchFamily="49" charset="-122"/>
                <a:ea typeface="黑体" panose="02010609060101010101" pitchFamily="49" charset="-122"/>
              </a:rPr>
              <a:t>规则、</a:t>
            </a:r>
            <a:r>
              <a:rPr lang="zh-CN" altLang="en-US" b="1" dirty="0">
                <a:solidFill>
                  <a:srgbClr val="C00000"/>
                </a:solidFill>
                <a:latin typeface="黑体" panose="02010609060101010101" pitchFamily="49" charset="-122"/>
                <a:ea typeface="黑体" panose="02010609060101010101" pitchFamily="49" charset="-122"/>
              </a:rPr>
              <a:t>禁止式</a:t>
            </a:r>
            <a:r>
              <a:rPr lang="zh-CN" altLang="en-US" b="1" dirty="0">
                <a:latin typeface="黑体" panose="02010609060101010101" pitchFamily="49" charset="-122"/>
                <a:ea typeface="黑体" panose="02010609060101010101" pitchFamily="49" charset="-122"/>
              </a:rPr>
              <a:t>规则都是</a:t>
            </a:r>
            <a:r>
              <a:rPr lang="zh-CN" altLang="en-US" b="1" dirty="0">
                <a:solidFill>
                  <a:srgbClr val="C00000"/>
                </a:solidFill>
                <a:latin typeface="黑体" panose="02010609060101010101" pitchFamily="49" charset="-122"/>
                <a:ea typeface="黑体" panose="02010609060101010101" pitchFamily="49" charset="-122"/>
              </a:rPr>
              <a:t>强行性规则</a:t>
            </a:r>
            <a:endParaRPr lang="en-US" altLang="zh-CN" b="1" dirty="0">
              <a:solidFill>
                <a:srgbClr val="C00000"/>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而且，强行性规则也只存在于</a:t>
            </a:r>
            <a:r>
              <a:rPr lang="zh-CN" altLang="en-US" b="1" dirty="0">
                <a:solidFill>
                  <a:srgbClr val="006600"/>
                </a:solidFill>
                <a:latin typeface="黑体" panose="02010609060101010101" pitchFamily="49" charset="-122"/>
                <a:ea typeface="黑体" panose="02010609060101010101" pitchFamily="49" charset="-122"/>
              </a:rPr>
              <a:t>义务规则</a:t>
            </a:r>
            <a:r>
              <a:rPr lang="zh-CN" altLang="en-US" b="1" dirty="0">
                <a:latin typeface="黑体" panose="02010609060101010101" pitchFamily="49" charset="-122"/>
                <a:ea typeface="黑体" panose="02010609060101010101" pitchFamily="49" charset="-122"/>
              </a:rPr>
              <a:t>和</a:t>
            </a:r>
            <a:r>
              <a:rPr lang="zh-CN" altLang="en-US" b="1" dirty="0">
                <a:solidFill>
                  <a:srgbClr val="006600"/>
                </a:solidFill>
                <a:latin typeface="黑体" panose="02010609060101010101" pitchFamily="49" charset="-122"/>
                <a:ea typeface="黑体" panose="02010609060101010101" pitchFamily="49" charset="-122"/>
              </a:rPr>
              <a:t>复合规则</a:t>
            </a:r>
            <a:r>
              <a:rPr lang="zh-CN" altLang="en-US" b="1" dirty="0">
                <a:latin typeface="黑体" panose="02010609060101010101" pitchFamily="49" charset="-122"/>
                <a:ea typeface="黑体" panose="02010609060101010101" pitchFamily="49" charset="-122"/>
              </a:rPr>
              <a:t>之中</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行政法、刑法等公法中的义务性规则一般都属于强行性规则</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例如，不得盗窃、不得杀人、不得抢劫等法定义务</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都</a:t>
            </a:r>
            <a:r>
              <a:rPr lang="zh-CN" altLang="en-US" b="1" dirty="0">
                <a:solidFill>
                  <a:srgbClr val="3333FF"/>
                </a:solidFill>
                <a:latin typeface="黑体" panose="02010609060101010101" pitchFamily="49" charset="-122"/>
                <a:ea typeface="黑体" panose="02010609060101010101" pitchFamily="49" charset="-122"/>
              </a:rPr>
              <a:t>不允许</a:t>
            </a:r>
            <a:r>
              <a:rPr lang="zh-CN" altLang="en-US" b="1" dirty="0">
                <a:latin typeface="黑体" panose="02010609060101010101" pitchFamily="49" charset="-122"/>
                <a:ea typeface="黑体" panose="02010609060101010101" pitchFamily="49" charset="-122"/>
              </a:rPr>
              <a:t>当事人</a:t>
            </a:r>
            <a:r>
              <a:rPr lang="zh-CN" altLang="en-US" b="1" dirty="0">
                <a:solidFill>
                  <a:srgbClr val="3333FF"/>
                </a:solidFill>
                <a:latin typeface="黑体" panose="02010609060101010101" pitchFamily="49" charset="-122"/>
                <a:ea typeface="黑体" panose="02010609060101010101" pitchFamily="49" charset="-122"/>
              </a:rPr>
              <a:t>自行协议</a:t>
            </a:r>
            <a:r>
              <a:rPr lang="zh-CN" altLang="en-US" b="1" dirty="0">
                <a:latin typeface="黑体" panose="02010609060101010101" pitchFamily="49" charset="-122"/>
                <a:ea typeface="黑体" panose="02010609060101010101" pitchFamily="49" charset="-122"/>
              </a:rPr>
              <a:t>解决问题</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solidFill>
                  <a:srgbClr val="C00000"/>
                </a:solidFill>
                <a:latin typeface="黑体" panose="02010609060101010101" pitchFamily="49" charset="-122"/>
                <a:ea typeface="黑体" panose="02010609060101010101" pitchFamily="49" charset="-122"/>
              </a:rPr>
              <a:t>约定无效</a:t>
            </a:r>
            <a:r>
              <a:rPr lang="zh-CN" altLang="en-US" b="1" dirty="0">
                <a:latin typeface="黑体" panose="02010609060101010101" pitchFamily="49" charset="-122"/>
                <a:ea typeface="黑体" panose="02010609060101010101" pitchFamily="49" charset="-122"/>
              </a:rPr>
              <a:t>是强行性规则领域中普遍的原则</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104595" cy="5008511"/>
          </a:xfrm>
        </p:spPr>
        <p:txBody>
          <a:bodyPr>
            <a:noAutofit/>
          </a:bodyPr>
          <a:lstStyle/>
          <a:p>
            <a:pPr marL="0" indent="0">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法律规则</a:t>
            </a:r>
            <a:r>
              <a:rPr lang="zh-CN" altLang="en-US" b="1" dirty="0">
                <a:latin typeface="黑体" panose="02010609060101010101" pitchFamily="49" charset="-122"/>
                <a:ea typeface="黑体" panose="02010609060101010101" pitchFamily="49" charset="-122"/>
              </a:rPr>
              <a:t>的分类二：</a:t>
            </a:r>
            <a:r>
              <a:rPr lang="zh-CN" altLang="en-US" b="1" dirty="0">
                <a:solidFill>
                  <a:srgbClr val="A5068D"/>
                </a:solidFill>
                <a:latin typeface="黑体" panose="02010609060101010101" pitchFamily="49" charset="-122"/>
                <a:ea typeface="黑体" panose="02010609060101010101" pitchFamily="49" charset="-122"/>
              </a:rPr>
              <a:t>强行性</a:t>
            </a:r>
            <a:r>
              <a:rPr lang="zh-CN" altLang="en-US" b="1" dirty="0">
                <a:latin typeface="黑体" panose="02010609060101010101" pitchFamily="49" charset="-122"/>
                <a:ea typeface="黑体" panose="02010609060101010101" pitchFamily="49" charset="-122"/>
              </a:rPr>
              <a:t>规则、</a:t>
            </a:r>
            <a:r>
              <a:rPr lang="zh-CN" altLang="en-US" b="1" dirty="0">
                <a:solidFill>
                  <a:srgbClr val="A5068D"/>
                </a:solidFill>
                <a:latin typeface="黑体" panose="02010609060101010101" pitchFamily="49" charset="-122"/>
                <a:ea typeface="黑体" panose="02010609060101010101" pitchFamily="49" charset="-122"/>
              </a:rPr>
              <a:t>任意性</a:t>
            </a:r>
            <a:r>
              <a:rPr lang="zh-CN" altLang="en-US" b="1" dirty="0">
                <a:latin typeface="黑体" panose="02010609060101010101" pitchFamily="49" charset="-122"/>
                <a:ea typeface="黑体" panose="02010609060101010101" pitchFamily="49" charset="-122"/>
              </a:rPr>
              <a:t>规则</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应当注意，</a:t>
            </a:r>
            <a:r>
              <a:rPr lang="zh-CN" altLang="en-US" b="1" dirty="0">
                <a:solidFill>
                  <a:srgbClr val="FF0000"/>
                </a:solidFill>
                <a:latin typeface="黑体" panose="02010609060101010101" pitchFamily="49" charset="-122"/>
                <a:ea typeface="黑体" panose="02010609060101010101" pitchFamily="49" charset="-122"/>
              </a:rPr>
              <a:t>并不是所有的义务性规则都是强行性规则</a:t>
            </a:r>
            <a:r>
              <a:rPr lang="zh-CN" altLang="en-US" b="1" dirty="0">
                <a:latin typeface="黑体" panose="02010609060101010101" pitchFamily="49" charset="-122"/>
                <a:ea typeface="黑体" panose="02010609060101010101" pitchFamily="49" charset="-122"/>
              </a:rPr>
              <a:t>，例如，</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合同法、侵权责任法、公司法等私法性质的法律也包含许多义务规则</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但私法中的义务规则多为任意性规则而非强行性规则</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104595" cy="5401836"/>
          </a:xfrm>
        </p:spPr>
        <p:txBody>
          <a:bodyPr>
            <a:noAutofit/>
          </a:bodyPr>
          <a:lstStyle/>
          <a:p>
            <a:pPr marL="0" indent="0">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法律规则</a:t>
            </a:r>
            <a:r>
              <a:rPr lang="zh-CN" altLang="en-US" b="1" dirty="0">
                <a:latin typeface="黑体" panose="02010609060101010101" pitchFamily="49" charset="-122"/>
                <a:ea typeface="黑体" panose="02010609060101010101" pitchFamily="49" charset="-122"/>
              </a:rPr>
              <a:t>的分类二：</a:t>
            </a:r>
            <a:r>
              <a:rPr lang="zh-CN" altLang="en-US" b="1" dirty="0">
                <a:solidFill>
                  <a:srgbClr val="A5068D"/>
                </a:solidFill>
                <a:latin typeface="黑体" panose="02010609060101010101" pitchFamily="49" charset="-122"/>
                <a:ea typeface="黑体" panose="02010609060101010101" pitchFamily="49" charset="-122"/>
              </a:rPr>
              <a:t>强行性</a:t>
            </a:r>
            <a:r>
              <a:rPr lang="zh-CN" altLang="en-US" b="1" dirty="0">
                <a:latin typeface="黑体" panose="02010609060101010101" pitchFamily="49" charset="-122"/>
                <a:ea typeface="黑体" panose="02010609060101010101" pitchFamily="49" charset="-122"/>
              </a:rPr>
              <a:t>规则、</a:t>
            </a:r>
            <a:r>
              <a:rPr lang="zh-CN" altLang="en-US" b="1" dirty="0">
                <a:solidFill>
                  <a:srgbClr val="A5068D"/>
                </a:solidFill>
                <a:latin typeface="黑体" panose="02010609060101010101" pitchFamily="49" charset="-122"/>
                <a:ea typeface="黑体" panose="02010609060101010101" pitchFamily="49" charset="-122"/>
              </a:rPr>
              <a:t>任意性</a:t>
            </a:r>
            <a:r>
              <a:rPr lang="zh-CN" altLang="en-US" b="1" dirty="0">
                <a:latin typeface="黑体" panose="02010609060101010101" pitchFamily="49" charset="-122"/>
                <a:ea typeface="黑体" panose="02010609060101010101" pitchFamily="49" charset="-122"/>
              </a:rPr>
              <a:t>规则</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  例如，“缔约人有履行合同之义务”和</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“损坏他人财物者有赔偿财产损失的义务”</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这是在各国私法中都可以发现的义务性规则</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不过，它们虽为义务规则，但在一定的条件下</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法律也允许当事人以协议方式或由权利人对法定义务加以变更</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  因此，法律虽然规定了履行合同的义务和赔偿财产损失的义务</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但是，合同之债或侵权之债的债权人也可以</a:t>
            </a:r>
            <a:r>
              <a:rPr lang="zh-CN" altLang="en-US" b="1" dirty="0">
                <a:solidFill>
                  <a:srgbClr val="FF0000"/>
                </a:solidFill>
                <a:latin typeface="黑体" panose="02010609060101010101" pitchFamily="49" charset="-122"/>
                <a:ea typeface="黑体" panose="02010609060101010101" pitchFamily="49" charset="-122"/>
              </a:rPr>
              <a:t>减轻</a:t>
            </a:r>
            <a:r>
              <a:rPr lang="zh-CN" altLang="en-US" b="1" dirty="0">
                <a:latin typeface="黑体" panose="02010609060101010101" pitchFamily="49" charset="-122"/>
                <a:ea typeface="黑体" panose="02010609060101010101" pitchFamily="49" charset="-122"/>
              </a:rPr>
              <a:t>或</a:t>
            </a:r>
            <a:r>
              <a:rPr lang="zh-CN" altLang="en-US" b="1" dirty="0">
                <a:solidFill>
                  <a:srgbClr val="FF0000"/>
                </a:solidFill>
                <a:latin typeface="黑体" panose="02010609060101010101" pitchFamily="49" charset="-122"/>
                <a:ea typeface="黑体" panose="02010609060101010101" pitchFamily="49" charset="-122"/>
              </a:rPr>
              <a:t>免除</a:t>
            </a:r>
            <a:r>
              <a:rPr lang="zh-CN" altLang="en-US" b="1" dirty="0">
                <a:latin typeface="黑体" panose="02010609060101010101" pitchFamily="49" charset="-122"/>
                <a:ea typeface="黑体" panose="02010609060101010101" pitchFamily="49" charset="-122"/>
              </a:rPr>
              <a:t>债务人的义务</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体现了“</a:t>
            </a:r>
            <a:r>
              <a:rPr lang="zh-CN" altLang="en-US" b="1" dirty="0">
                <a:solidFill>
                  <a:srgbClr val="FF0000"/>
                </a:solidFill>
                <a:latin typeface="黑体" panose="02010609060101010101" pitchFamily="49" charset="-122"/>
                <a:ea typeface="黑体" panose="02010609060101010101" pitchFamily="49" charset="-122"/>
              </a:rPr>
              <a:t>约定</a:t>
            </a:r>
            <a:r>
              <a:rPr lang="zh-CN" altLang="en-US" b="1" dirty="0">
                <a:solidFill>
                  <a:srgbClr val="A5068D"/>
                </a:solidFill>
                <a:latin typeface="黑体" panose="02010609060101010101" pitchFamily="49" charset="-122"/>
                <a:ea typeface="黑体" panose="02010609060101010101" pitchFamily="49" charset="-122"/>
              </a:rPr>
              <a:t>优于</a:t>
            </a:r>
            <a:r>
              <a:rPr lang="zh-CN" altLang="en-US" b="1" dirty="0">
                <a:solidFill>
                  <a:srgbClr val="FF0000"/>
                </a:solidFill>
                <a:latin typeface="黑体" panose="02010609060101010101" pitchFamily="49" charset="-122"/>
                <a:ea typeface="黑体" panose="02010609060101010101" pitchFamily="49" charset="-122"/>
              </a:rPr>
              <a:t>法定</a:t>
            </a:r>
            <a:r>
              <a:rPr lang="zh-CN" altLang="en-US" b="1" dirty="0">
                <a:latin typeface="黑体" panose="02010609060101010101" pitchFamily="49" charset="-122"/>
                <a:ea typeface="黑体" panose="02010609060101010101" pitchFamily="49" charset="-122"/>
              </a:rPr>
              <a:t>”</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630" y="290195"/>
            <a:ext cx="12017375" cy="6092190"/>
          </a:xfrm>
        </p:spPr>
        <p:txBody>
          <a:bodyPr>
            <a:noAutofit/>
          </a:bodyPr>
          <a:lstStyle/>
          <a:p>
            <a:pPr marL="0" algn="l">
              <a:lnSpc>
                <a:spcPct val="135000"/>
              </a:lnSpc>
              <a:spcBef>
                <a:spcPts val="0"/>
              </a:spcBef>
              <a:buClrTx/>
              <a:buSzTx/>
              <a:buNone/>
            </a:pPr>
            <a:r>
              <a:rPr lang="zh-CN" altLang="en-US" b="1" dirty="0">
                <a:solidFill>
                  <a:srgbClr val="FF0000"/>
                </a:solidFill>
                <a:latin typeface="黑体" panose="02010609060101010101" pitchFamily="49" charset="-122"/>
                <a:ea typeface="黑体" panose="02010609060101010101" pitchFamily="49" charset="-122"/>
              </a:rPr>
              <a:t>法律的宏观结构</a:t>
            </a:r>
            <a:r>
              <a:rPr lang="zh-CN" altLang="en-US" b="1" dirty="0">
                <a:latin typeface="黑体" panose="02010609060101010101" pitchFamily="49" charset="-122"/>
                <a:ea typeface="黑体" panose="02010609060101010101" pitchFamily="49" charset="-122"/>
              </a:rPr>
              <a:t>——</a:t>
            </a:r>
            <a:r>
              <a:rPr lang="zh-CN" altLang="en-US" b="1" dirty="0">
                <a:solidFill>
                  <a:srgbClr val="3333FF"/>
                </a:solidFill>
                <a:latin typeface="黑体" panose="02010609060101010101" pitchFamily="49" charset="-122"/>
                <a:ea typeface="黑体" panose="02010609060101010101" pitchFamily="49" charset="-122"/>
              </a:rPr>
              <a:t>法律体系</a:t>
            </a:r>
            <a:endParaRPr lang="zh-CN" altLang="en-US" b="1" dirty="0">
              <a:latin typeface="黑体" panose="02010609060101010101" pitchFamily="49" charset="-122"/>
              <a:ea typeface="黑体" panose="02010609060101010101" pitchFamily="49" charset="-122"/>
            </a:endParaRP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3.法律体系的结构性特点是“</a:t>
            </a:r>
            <a:r>
              <a:rPr lang="zh-CN" altLang="en-US" b="1" dirty="0">
                <a:solidFill>
                  <a:srgbClr val="C00000"/>
                </a:solidFill>
                <a:latin typeface="黑体" panose="02010609060101010101" pitchFamily="49" charset="-122"/>
                <a:ea typeface="黑体" panose="02010609060101010101" pitchFamily="49" charset="-122"/>
              </a:rPr>
              <a:t>和谐</a:t>
            </a:r>
            <a:r>
              <a:rPr lang="zh-CN" altLang="en-US" b="1" dirty="0">
                <a:latin typeface="黑体" panose="02010609060101010101" pitchFamily="49" charset="-122"/>
                <a:ea typeface="黑体" panose="02010609060101010101" pitchFamily="49" charset="-122"/>
              </a:rPr>
              <a:t>”和“</a:t>
            </a:r>
            <a:r>
              <a:rPr lang="zh-CN" altLang="en-US" b="1" dirty="0">
                <a:solidFill>
                  <a:srgbClr val="C00000"/>
                </a:solidFill>
                <a:latin typeface="黑体" panose="02010609060101010101" pitchFamily="49" charset="-122"/>
                <a:ea typeface="黑体" panose="02010609060101010101" pitchFamily="49" charset="-122"/>
              </a:rPr>
              <a:t>统一</a:t>
            </a:r>
            <a:r>
              <a:rPr lang="zh-CN" altLang="en-US" b="1" dirty="0">
                <a:latin typeface="黑体" panose="02010609060101010101" pitchFamily="49" charset="-122"/>
                <a:ea typeface="黑体" panose="02010609060101010101" pitchFamily="49" charset="-122"/>
              </a:rPr>
              <a:t>”</a:t>
            </a:r>
          </a:p>
          <a:p>
            <a:pPr marL="0" algn="l">
              <a:lnSpc>
                <a:spcPct val="135000"/>
              </a:lnSpc>
              <a:spcBef>
                <a:spcPts val="0"/>
              </a:spcBef>
              <a:buClrTx/>
              <a:buSzTx/>
              <a:buNone/>
            </a:pPr>
            <a:endParaRPr lang="zh-CN" altLang="en-US" sz="800" b="1" dirty="0">
              <a:latin typeface="黑体" panose="02010609060101010101" pitchFamily="49" charset="-122"/>
              <a:ea typeface="黑体" panose="02010609060101010101" pitchFamily="49" charset="-122"/>
            </a:endParaRPr>
          </a:p>
          <a:p>
            <a:pPr marL="0" algn="l">
              <a:lnSpc>
                <a:spcPct val="135000"/>
              </a:lnSpc>
              <a:spcBef>
                <a:spcPts val="0"/>
              </a:spcBef>
              <a:buClrTx/>
              <a:buSzTx/>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法律体系的“和谐”与“统一”主要表现在以下方面</a:t>
            </a:r>
          </a:p>
          <a:p>
            <a:pPr marL="0" algn="l">
              <a:lnSpc>
                <a:spcPct val="135000"/>
              </a:lnSpc>
              <a:spcBef>
                <a:spcPts val="0"/>
              </a:spcBef>
              <a:buClrTx/>
              <a:buSzTx/>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最后，法律</a:t>
            </a:r>
            <a:r>
              <a:rPr lang="zh-CN" altLang="en-US" sz="2400" b="1" dirty="0">
                <a:solidFill>
                  <a:srgbClr val="A5068D"/>
                </a:solidFill>
                <a:latin typeface="黑体" panose="02010609060101010101" pitchFamily="49" charset="-122"/>
                <a:ea typeface="黑体" panose="02010609060101010101" pitchFamily="49" charset="-122"/>
              </a:rPr>
              <a:t>作用</a:t>
            </a:r>
            <a:r>
              <a:rPr lang="zh-CN" altLang="en-US" sz="2400" b="1" dirty="0">
                <a:latin typeface="黑体" panose="02010609060101010101" pitchFamily="49" charset="-122"/>
                <a:ea typeface="黑体" panose="02010609060101010101" pitchFamily="49" charset="-122"/>
              </a:rPr>
              <a:t>的统一</a:t>
            </a:r>
          </a:p>
          <a:p>
            <a:pPr marL="0" algn="l">
              <a:lnSpc>
                <a:spcPct val="135000"/>
              </a:lnSpc>
              <a:spcBef>
                <a:spcPts val="0"/>
              </a:spcBef>
              <a:buClrTx/>
              <a:buSzTx/>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法律规范数量众多，不同种类的规范差异较大</a:t>
            </a:r>
          </a:p>
          <a:p>
            <a:pPr marL="0" algn="l">
              <a:lnSpc>
                <a:spcPct val="135000"/>
              </a:lnSpc>
              <a:spcBef>
                <a:spcPts val="0"/>
              </a:spcBef>
              <a:buClrTx/>
              <a:buSzTx/>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在法律体系中所处的位置和地位也不相同，因而它们各自的具体作用也不相同</a:t>
            </a:r>
          </a:p>
          <a:p>
            <a:pPr marL="0" algn="l">
              <a:lnSpc>
                <a:spcPct val="135000"/>
              </a:lnSpc>
              <a:spcBef>
                <a:spcPts val="0"/>
              </a:spcBef>
              <a:buClrTx/>
              <a:buSzTx/>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然而，它们协调一致进行整体作用</a:t>
            </a:r>
          </a:p>
          <a:p>
            <a:pPr marL="0" algn="l">
              <a:lnSpc>
                <a:spcPct val="135000"/>
              </a:lnSpc>
              <a:spcBef>
                <a:spcPts val="0"/>
              </a:spcBef>
              <a:buClrTx/>
              <a:buSzTx/>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并且正是它们</a:t>
            </a:r>
            <a:r>
              <a:rPr lang="zh-CN" altLang="en-US" sz="2400" b="1" dirty="0">
                <a:solidFill>
                  <a:srgbClr val="3333FF"/>
                </a:solidFill>
                <a:latin typeface="黑体" panose="02010609060101010101" pitchFamily="49" charset="-122"/>
                <a:ea typeface="黑体" panose="02010609060101010101" pitchFamily="49" charset="-122"/>
              </a:rPr>
              <a:t>各不相同的作用</a:t>
            </a:r>
            <a:r>
              <a:rPr lang="zh-CN" altLang="en-US" sz="2400" b="1" dirty="0">
                <a:latin typeface="黑体" panose="02010609060101010101" pitchFamily="49" charset="-122"/>
                <a:ea typeface="黑体" panose="02010609060101010101" pitchFamily="49" charset="-122"/>
              </a:rPr>
              <a:t>，最终构成了法的体系的</a:t>
            </a:r>
            <a:r>
              <a:rPr lang="zh-CN" altLang="en-US" sz="2400" b="1" dirty="0">
                <a:solidFill>
                  <a:srgbClr val="3333FF"/>
                </a:solidFill>
                <a:latin typeface="黑体" panose="02010609060101010101" pitchFamily="49" charset="-122"/>
                <a:ea typeface="黑体" panose="02010609060101010101" pitchFamily="49" charset="-122"/>
              </a:rPr>
              <a:t>整体作用</a:t>
            </a:r>
          </a:p>
          <a:p>
            <a:pPr marL="0" algn="l">
              <a:lnSpc>
                <a:spcPct val="135000"/>
              </a:lnSpc>
              <a:spcBef>
                <a:spcPts val="0"/>
              </a:spcBef>
              <a:buClrTx/>
              <a:buSzTx/>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对外界的行为，法律体系的反应也是统一的</a:t>
            </a:r>
          </a:p>
          <a:p>
            <a:pPr marL="0" algn="l">
              <a:lnSpc>
                <a:spcPct val="135000"/>
              </a:lnSpc>
              <a:spcBef>
                <a:spcPts val="0"/>
              </a:spcBef>
              <a:buClrTx/>
              <a:buSzTx/>
              <a:buNone/>
            </a:pPr>
            <a:endParaRPr lang="zh-CN" altLang="en-US" sz="800" b="1" dirty="0">
              <a:latin typeface="黑体" panose="02010609060101010101" pitchFamily="49" charset="-122"/>
              <a:ea typeface="黑体" panose="02010609060101010101" pitchFamily="49" charset="-122"/>
            </a:endParaRPr>
          </a:p>
          <a:p>
            <a:pPr marL="0" algn="l">
              <a:lnSpc>
                <a:spcPct val="135000"/>
              </a:lnSpc>
              <a:spcBef>
                <a:spcPts val="0"/>
              </a:spcBef>
              <a:buClrTx/>
              <a:buSzTx/>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自觉遵守某项法规，会得到体系内所有法规的</a:t>
            </a:r>
            <a:r>
              <a:rPr lang="zh-CN" altLang="en-US" sz="2400" b="1" dirty="0">
                <a:solidFill>
                  <a:srgbClr val="006600"/>
                </a:solidFill>
                <a:latin typeface="黑体" panose="02010609060101010101" pitchFamily="49" charset="-122"/>
                <a:ea typeface="黑体" panose="02010609060101010101" pitchFamily="49" charset="-122"/>
              </a:rPr>
              <a:t>承认</a:t>
            </a:r>
            <a:r>
              <a:rPr lang="zh-CN" altLang="en-US" sz="2400" b="1" dirty="0">
                <a:latin typeface="黑体" panose="02010609060101010101" pitchFamily="49" charset="-122"/>
                <a:ea typeface="黑体" panose="02010609060101010101" pitchFamily="49" charset="-122"/>
              </a:rPr>
              <a:t>和</a:t>
            </a:r>
            <a:r>
              <a:rPr lang="zh-CN" altLang="en-US" sz="2400" b="1" dirty="0">
                <a:solidFill>
                  <a:srgbClr val="006600"/>
                </a:solidFill>
                <a:latin typeface="黑体" panose="02010609060101010101" pitchFamily="49" charset="-122"/>
                <a:ea typeface="黑体" panose="02010609060101010101" pitchFamily="49" charset="-122"/>
              </a:rPr>
              <a:t>保护</a:t>
            </a:r>
          </a:p>
          <a:p>
            <a:pPr marL="0" algn="l">
              <a:lnSpc>
                <a:spcPct val="135000"/>
              </a:lnSpc>
              <a:spcBef>
                <a:spcPts val="0"/>
              </a:spcBef>
              <a:buClrTx/>
              <a:buSzTx/>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触犯某项法规，也会导致体系的整体反映即国家强制力的</a:t>
            </a:r>
            <a:r>
              <a:rPr lang="zh-CN" altLang="en-US" sz="2400" b="1" dirty="0">
                <a:solidFill>
                  <a:srgbClr val="006600"/>
                </a:solidFill>
                <a:latin typeface="黑体" panose="02010609060101010101" pitchFamily="49" charset="-122"/>
                <a:ea typeface="黑体" panose="02010609060101010101" pitchFamily="49" charset="-122"/>
              </a:rPr>
              <a:t>制裁</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0" y="0"/>
            <a:ext cx="12315463" cy="7014258"/>
          </a:xfrm>
        </p:spPr>
        <p:txBody>
          <a:bodyPr>
            <a:noAutofit/>
          </a:bodyPr>
          <a:lstStyle/>
          <a:p>
            <a:pPr marL="0" indent="0">
              <a:lnSpc>
                <a:spcPct val="135000"/>
              </a:lnSpc>
              <a:spcBef>
                <a:spcPts val="0"/>
              </a:spcBef>
              <a:buNone/>
            </a:pPr>
            <a:r>
              <a:rPr lang="en-US" altLang="zh-CN" b="1" dirty="0">
                <a:solidFill>
                  <a:srgbClr val="FF0000"/>
                </a:solidFill>
                <a:latin typeface="黑体" panose="02010609060101010101" pitchFamily="49" charset="-122"/>
                <a:ea typeface="黑体" panose="02010609060101010101" pitchFamily="49" charset="-122"/>
              </a:rPr>
              <a:t>2024《</a:t>
            </a:r>
            <a:r>
              <a:rPr lang="zh-CN" altLang="en-US" b="1" dirty="0">
                <a:solidFill>
                  <a:srgbClr val="FF0000"/>
                </a:solidFill>
                <a:latin typeface="黑体" panose="02010609060101010101" pitchFamily="49" charset="-122"/>
                <a:ea typeface="黑体" panose="02010609060101010101" pitchFamily="49" charset="-122"/>
              </a:rPr>
              <a:t>保密法</a:t>
            </a:r>
            <a:r>
              <a:rPr lang="en-US" altLang="zh-CN" b="1" dirty="0">
                <a:solidFill>
                  <a:srgbClr val="FF0000"/>
                </a:solidFill>
                <a:latin typeface="黑体" panose="02010609060101010101" pitchFamily="49" charset="-122"/>
                <a:ea typeface="黑体" panose="02010609060101010101" pitchFamily="49" charset="-122"/>
              </a:rPr>
              <a:t>》</a:t>
            </a:r>
          </a:p>
          <a:p>
            <a:pPr marL="0" indent="0">
              <a:buNone/>
            </a:pPr>
            <a:r>
              <a:rPr lang="zh-CN" altLang="zh-CN" sz="2700" b="1" dirty="0">
                <a:latin typeface="黑体" panose="02010609060101010101" pitchFamily="49" charset="-122"/>
                <a:ea typeface="黑体" panose="02010609060101010101" pitchFamily="49" charset="-122"/>
              </a:rPr>
              <a:t>第四十条</a:t>
            </a:r>
            <a:r>
              <a:rPr lang="en-US" altLang="zh-CN" sz="2700" b="1" dirty="0">
                <a:latin typeface="黑体" panose="02010609060101010101" pitchFamily="49" charset="-122"/>
                <a:ea typeface="黑体" panose="02010609060101010101" pitchFamily="49" charset="-122"/>
              </a:rPr>
              <a:t> </a:t>
            </a:r>
            <a:r>
              <a:rPr lang="zh-CN" altLang="zh-CN" sz="2700" b="1" dirty="0">
                <a:latin typeface="黑体" panose="02010609060101010101" pitchFamily="49" charset="-122"/>
                <a:ea typeface="黑体" panose="02010609060101010101" pitchFamily="49" charset="-122"/>
              </a:rPr>
              <a:t>军事禁区、军事管理区和属于国家秘密不对外开放的其他场所、部位，应当采取保密措施，未经有关部门批准，</a:t>
            </a:r>
            <a:r>
              <a:rPr lang="zh-CN" altLang="zh-CN" sz="2700" b="1" dirty="0">
                <a:solidFill>
                  <a:srgbClr val="3333FF"/>
                </a:solidFill>
                <a:latin typeface="黑体" panose="02010609060101010101" pitchFamily="49" charset="-122"/>
                <a:ea typeface="黑体" panose="02010609060101010101" pitchFamily="49" charset="-122"/>
              </a:rPr>
              <a:t>不得</a:t>
            </a:r>
            <a:r>
              <a:rPr lang="zh-CN" altLang="zh-CN" sz="2700" b="1" dirty="0">
                <a:latin typeface="黑体" panose="02010609060101010101" pitchFamily="49" charset="-122"/>
                <a:ea typeface="黑体" panose="02010609060101010101" pitchFamily="49" charset="-122"/>
              </a:rPr>
              <a:t>擅自决定对外开放或者扩大开放范围。</a:t>
            </a:r>
            <a:endParaRPr lang="en-US" altLang="zh-CN" sz="2700" b="1" dirty="0">
              <a:latin typeface="黑体" panose="02010609060101010101" pitchFamily="49" charset="-122"/>
              <a:ea typeface="黑体" panose="02010609060101010101" pitchFamily="49" charset="-122"/>
            </a:endParaRPr>
          </a:p>
          <a:p>
            <a:pPr marL="0" indent="0">
              <a:buNone/>
            </a:pPr>
            <a:r>
              <a:rPr lang="zh-CN" altLang="en-US" sz="2700" b="1" dirty="0">
                <a:latin typeface="黑体" panose="02010609060101010101" pitchFamily="49" charset="-122"/>
                <a:ea typeface="黑体" panose="02010609060101010101" pitchFamily="49" charset="-122"/>
              </a:rPr>
              <a:t>第四十五条 涉密人员出境应当经有关部门批准，有关机关认为涉密人员出境将对国家安全造成危害或者对国家利益造成重大损失的，</a:t>
            </a:r>
            <a:r>
              <a:rPr lang="zh-CN" altLang="en-US" sz="2700" b="1" dirty="0">
                <a:solidFill>
                  <a:srgbClr val="3333FF"/>
                </a:solidFill>
                <a:latin typeface="黑体" panose="02010609060101010101" pitchFamily="49" charset="-122"/>
                <a:ea typeface="黑体" panose="02010609060101010101" pitchFamily="49" charset="-122"/>
              </a:rPr>
              <a:t>不得</a:t>
            </a:r>
            <a:r>
              <a:rPr lang="zh-CN" altLang="en-US" sz="2700" b="1" dirty="0">
                <a:latin typeface="黑体" panose="02010609060101010101" pitchFamily="49" charset="-122"/>
                <a:ea typeface="黑体" panose="02010609060101010101" pitchFamily="49" charset="-122"/>
              </a:rPr>
              <a:t>批准出境。</a:t>
            </a:r>
            <a:endParaRPr lang="en-US" altLang="zh-CN" sz="27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solidFill>
                  <a:srgbClr val="FF0000"/>
                </a:solidFill>
                <a:latin typeface="黑体" panose="02010609060101010101" pitchFamily="49" charset="-122"/>
                <a:ea typeface="黑体" panose="02010609060101010101" pitchFamily="49" charset="-122"/>
              </a:rPr>
              <a:t>2024《</a:t>
            </a:r>
            <a:r>
              <a:rPr lang="zh-CN" altLang="en-US" b="1" dirty="0">
                <a:solidFill>
                  <a:srgbClr val="FF0000"/>
                </a:solidFill>
                <a:latin typeface="黑体" panose="02010609060101010101" pitchFamily="49" charset="-122"/>
                <a:ea typeface="黑体" panose="02010609060101010101" pitchFamily="49" charset="-122"/>
              </a:rPr>
              <a:t>保密法实施条例</a:t>
            </a:r>
            <a:r>
              <a:rPr lang="en-US" altLang="zh-CN" b="1" dirty="0">
                <a:solidFill>
                  <a:srgbClr val="FF0000"/>
                </a:solidFill>
                <a:latin typeface="黑体" panose="02010609060101010101" pitchFamily="49" charset="-122"/>
                <a:ea typeface="黑体" panose="02010609060101010101" pitchFamily="49" charset="-122"/>
              </a:rPr>
              <a:t>》</a:t>
            </a:r>
          </a:p>
          <a:p>
            <a:pPr marL="0" indent="0">
              <a:lnSpc>
                <a:spcPct val="135000"/>
              </a:lnSpc>
              <a:spcBef>
                <a:spcPts val="0"/>
              </a:spcBef>
              <a:buNone/>
            </a:pPr>
            <a:r>
              <a:rPr lang="zh-CN" altLang="zh-CN" sz="2700" b="1" dirty="0">
                <a:latin typeface="黑体" panose="02010609060101010101" pitchFamily="49" charset="-122"/>
                <a:ea typeface="黑体" panose="02010609060101010101" pitchFamily="49" charset="-122"/>
              </a:rPr>
              <a:t>第五条</a:t>
            </a:r>
            <a:r>
              <a:rPr lang="en-US" altLang="zh-CN" sz="2700" b="1" dirty="0">
                <a:latin typeface="黑体" panose="02010609060101010101" pitchFamily="49" charset="-122"/>
                <a:ea typeface="黑体" panose="02010609060101010101" pitchFamily="49" charset="-122"/>
              </a:rPr>
              <a:t> </a:t>
            </a:r>
            <a:r>
              <a:rPr lang="zh-CN" altLang="zh-CN" sz="2700" b="1" dirty="0">
                <a:latin typeface="黑体" panose="02010609060101010101" pitchFamily="49" charset="-122"/>
                <a:ea typeface="黑体" panose="02010609060101010101" pitchFamily="49" charset="-122"/>
              </a:rPr>
              <a:t>国家机关和涉及国家秘密的单位（以下简称机关、单位）</a:t>
            </a:r>
            <a:r>
              <a:rPr lang="zh-CN" altLang="zh-CN" sz="2700" b="1" dirty="0">
                <a:solidFill>
                  <a:srgbClr val="3333FF"/>
                </a:solidFill>
                <a:latin typeface="黑体" panose="02010609060101010101" pitchFamily="49" charset="-122"/>
                <a:ea typeface="黑体" panose="02010609060101010101" pitchFamily="49" charset="-122"/>
              </a:rPr>
              <a:t>不得</a:t>
            </a:r>
            <a:r>
              <a:rPr lang="zh-CN" altLang="zh-CN" sz="2700" b="1" dirty="0">
                <a:latin typeface="黑体" panose="02010609060101010101" pitchFamily="49" charset="-122"/>
                <a:ea typeface="黑体" panose="02010609060101010101" pitchFamily="49" charset="-122"/>
              </a:rPr>
              <a:t>将依法应当公开的事项确定为国家秘密，不得将涉及国家秘密的信息公开。</a:t>
            </a:r>
          </a:p>
          <a:p>
            <a:pPr marL="0" indent="0">
              <a:lnSpc>
                <a:spcPct val="135000"/>
              </a:lnSpc>
              <a:spcBef>
                <a:spcPts val="0"/>
              </a:spcBef>
              <a:buNone/>
            </a:pPr>
            <a:r>
              <a:rPr lang="zh-CN" altLang="en-US" sz="2700" b="1" dirty="0">
                <a:latin typeface="黑体" panose="02010609060101010101" pitchFamily="49" charset="-122"/>
                <a:ea typeface="黑体" panose="02010609060101010101" pitchFamily="49" charset="-122"/>
              </a:rPr>
              <a:t>第二十七条 </a:t>
            </a:r>
            <a:r>
              <a:rPr lang="en-US" altLang="zh-CN" sz="2700" b="1" dirty="0">
                <a:latin typeface="黑体" panose="02010609060101010101" pitchFamily="49" charset="-122"/>
                <a:ea typeface="黑体" panose="02010609060101010101" pitchFamily="49" charset="-122"/>
              </a:rPr>
              <a:t>…</a:t>
            </a:r>
            <a:r>
              <a:rPr lang="zh-CN" altLang="en-US" sz="2700" b="1" dirty="0">
                <a:latin typeface="黑体" panose="02010609060101010101" pitchFamily="49" charset="-122"/>
                <a:ea typeface="黑体" panose="02010609060101010101" pitchFamily="49" charset="-122"/>
              </a:rPr>
              <a:t>复制国家秘密载体或者摘录、引用、汇编属于国家秘密的内容，应当按照规定报批，</a:t>
            </a:r>
            <a:r>
              <a:rPr lang="zh-CN" altLang="en-US" sz="2700" b="1" dirty="0">
                <a:solidFill>
                  <a:srgbClr val="3333FF"/>
                </a:solidFill>
                <a:latin typeface="黑体" panose="02010609060101010101" pitchFamily="49" charset="-122"/>
                <a:ea typeface="黑体" panose="02010609060101010101" pitchFamily="49" charset="-122"/>
              </a:rPr>
              <a:t>不得</a:t>
            </a:r>
            <a:r>
              <a:rPr lang="zh-CN" altLang="en-US" sz="2700" b="1" dirty="0">
                <a:latin typeface="黑体" panose="02010609060101010101" pitchFamily="49" charset="-122"/>
                <a:ea typeface="黑体" panose="02010609060101010101" pitchFamily="49" charset="-122"/>
              </a:rPr>
              <a:t>擅自改变原件的密级、保密期限和知悉范围</a:t>
            </a:r>
            <a:r>
              <a:rPr lang="en-US" altLang="zh-CN" sz="2700" b="1" dirty="0">
                <a:latin typeface="黑体" panose="02010609060101010101" pitchFamily="49" charset="-122"/>
                <a:ea typeface="黑体" panose="02010609060101010101" pitchFamily="49" charset="-122"/>
              </a:rPr>
              <a:t>…</a:t>
            </a:r>
            <a:endParaRPr lang="zh-CN" altLang="en-US" sz="2700" b="1" dirty="0">
              <a:latin typeface="黑体" panose="02010609060101010101" pitchFamily="49" charset="-122"/>
              <a:ea typeface="黑体" panose="02010609060101010101" pitchFamily="49" charset="-122"/>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104595" cy="5389479"/>
          </a:xfrm>
        </p:spPr>
        <p:txBody>
          <a:bodyPr>
            <a:noAutofit/>
          </a:bodyPr>
          <a:lstStyle/>
          <a:p>
            <a:pPr marL="0" indent="0">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法律规则</a:t>
            </a:r>
            <a:r>
              <a:rPr lang="zh-CN" altLang="en-US" b="1" dirty="0">
                <a:latin typeface="黑体" panose="02010609060101010101" pitchFamily="49" charset="-122"/>
                <a:ea typeface="黑体" panose="02010609060101010101" pitchFamily="49" charset="-122"/>
              </a:rPr>
              <a:t>的分类二：</a:t>
            </a:r>
            <a:r>
              <a:rPr lang="zh-CN" altLang="en-US" b="1" dirty="0">
                <a:solidFill>
                  <a:srgbClr val="A5068D"/>
                </a:solidFill>
                <a:latin typeface="黑体" panose="02010609060101010101" pitchFamily="49" charset="-122"/>
                <a:ea typeface="黑体" panose="02010609060101010101" pitchFamily="49" charset="-122"/>
              </a:rPr>
              <a:t>强行性</a:t>
            </a:r>
            <a:r>
              <a:rPr lang="zh-CN" altLang="en-US" b="1" dirty="0">
                <a:latin typeface="黑体" panose="02010609060101010101" pitchFamily="49" charset="-122"/>
                <a:ea typeface="黑体" panose="02010609060101010101" pitchFamily="49" charset="-122"/>
              </a:rPr>
              <a:t>规则、</a:t>
            </a:r>
            <a:r>
              <a:rPr lang="zh-CN" altLang="en-US" b="1" dirty="0">
                <a:solidFill>
                  <a:srgbClr val="A5068D"/>
                </a:solidFill>
                <a:latin typeface="黑体" panose="02010609060101010101" pitchFamily="49" charset="-122"/>
                <a:ea typeface="黑体" panose="02010609060101010101" pitchFamily="49" charset="-122"/>
              </a:rPr>
              <a:t>任意性</a:t>
            </a:r>
            <a:r>
              <a:rPr lang="zh-CN" altLang="en-US" b="1" dirty="0">
                <a:latin typeface="黑体" panose="02010609060101010101" pitchFamily="49" charset="-122"/>
                <a:ea typeface="黑体" panose="02010609060101010101" pitchFamily="49" charset="-122"/>
              </a:rPr>
              <a:t>规则</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solidFill>
                  <a:srgbClr val="A5068D"/>
                </a:solidFill>
                <a:latin typeface="黑体" panose="02010609060101010101" pitchFamily="49" charset="-122"/>
                <a:ea typeface="黑体" panose="02010609060101010101" pitchFamily="49" charset="-122"/>
              </a:rPr>
              <a:t>强行性规则</a:t>
            </a:r>
            <a:r>
              <a:rPr lang="zh-CN" altLang="en-US" b="1" dirty="0">
                <a:latin typeface="黑体" panose="02010609060101010101" pitchFamily="49" charset="-122"/>
                <a:ea typeface="黑体" panose="02010609060101010101" pitchFamily="49" charset="-122"/>
              </a:rPr>
              <a:t>又称</a:t>
            </a:r>
            <a:r>
              <a:rPr lang="zh-CN" altLang="en-US" b="1" dirty="0">
                <a:solidFill>
                  <a:srgbClr val="A5068D"/>
                </a:solidFill>
                <a:latin typeface="黑体" panose="02010609060101010101" pitchFamily="49" charset="-122"/>
                <a:ea typeface="黑体" panose="02010609060101010101" pitchFamily="49" charset="-122"/>
              </a:rPr>
              <a:t>强制性规则</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solidFill>
                  <a:srgbClr val="FF0000"/>
                </a:solidFill>
                <a:latin typeface="黑体" panose="02010609060101010101" pitchFamily="49" charset="-122"/>
                <a:ea typeface="黑体" panose="02010609060101010101" pitchFamily="49" charset="-122"/>
              </a:rPr>
              <a:t>案例：</a:t>
            </a:r>
            <a:r>
              <a:rPr lang="zh-CN" altLang="en-US" b="1" dirty="0">
                <a:latin typeface="黑体" panose="02010609060101010101" pitchFamily="49" charset="-122"/>
                <a:ea typeface="黑体" panose="02010609060101010101" pitchFamily="49" charset="-122"/>
              </a:rPr>
              <a:t>王某与同村的张某因为琐事打架，王某不慎失手将张某打死。王某的父母向张某的父母求情，并表示愿意赔偿张家</a:t>
            </a:r>
            <a:r>
              <a:rPr lang="en-US" altLang="zh-CN" b="1" dirty="0">
                <a:latin typeface="黑体" panose="02010609060101010101" pitchFamily="49" charset="-122"/>
                <a:ea typeface="黑体" panose="02010609060101010101" pitchFamily="49" charset="-122"/>
              </a:rPr>
              <a:t>40</a:t>
            </a:r>
            <a:r>
              <a:rPr lang="zh-CN" altLang="en-US" b="1" dirty="0">
                <a:latin typeface="黑体" panose="02010609060101010101" pitchFamily="49" charset="-122"/>
                <a:ea typeface="黑体" panose="02010609060101010101" pitchFamily="49" charset="-122"/>
              </a:rPr>
              <a:t>万，希望张家不要向公安机关报案。考虑到两家是世交，关系一直很好，王家又愿意赔偿，在经过一番讨价还价之后，张某的家人答应接受赔偿，不向公安机关报案，两家“私了 ”此事。后来村里有人向公安机关举报，公安机关介入此案，在查明事实后，移交给检察机关提起公诉，法院经过审理之后，认为张某犯有过失杀人罪，判处有期徒刑</a:t>
            </a:r>
            <a:r>
              <a:rPr lang="en-US" altLang="zh-CN" b="1" dirty="0">
                <a:latin typeface="黑体" panose="02010609060101010101" pitchFamily="49" charset="-122"/>
                <a:ea typeface="黑体" panose="02010609060101010101" pitchFamily="49" charset="-122"/>
              </a:rPr>
              <a:t>3</a:t>
            </a:r>
            <a:r>
              <a:rPr lang="zh-CN" altLang="en-US" b="1" dirty="0">
                <a:latin typeface="黑体" panose="02010609060101010101" pitchFamily="49" charset="-122"/>
                <a:ea typeface="黑体" panose="02010609060101010101" pitchFamily="49" charset="-122"/>
              </a:rPr>
              <a:t>年。</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104595" cy="5389479"/>
          </a:xfrm>
        </p:spPr>
        <p:txBody>
          <a:bodyPr>
            <a:noAutofit/>
          </a:bodyPr>
          <a:lstStyle/>
          <a:p>
            <a:pPr marL="0" indent="0">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法律规则</a:t>
            </a:r>
            <a:r>
              <a:rPr lang="zh-CN" altLang="en-US" b="1" dirty="0">
                <a:latin typeface="黑体" panose="02010609060101010101" pitchFamily="49" charset="-122"/>
                <a:ea typeface="黑体" panose="02010609060101010101" pitchFamily="49" charset="-122"/>
              </a:rPr>
              <a:t>的分类二：</a:t>
            </a:r>
            <a:r>
              <a:rPr lang="zh-CN" altLang="en-US" b="1" dirty="0">
                <a:solidFill>
                  <a:srgbClr val="A5068D"/>
                </a:solidFill>
                <a:latin typeface="黑体" panose="02010609060101010101" pitchFamily="49" charset="-122"/>
                <a:ea typeface="黑体" panose="02010609060101010101" pitchFamily="49" charset="-122"/>
              </a:rPr>
              <a:t>强行性</a:t>
            </a:r>
            <a:r>
              <a:rPr lang="zh-CN" altLang="en-US" b="1" dirty="0">
                <a:latin typeface="黑体" panose="02010609060101010101" pitchFamily="49" charset="-122"/>
                <a:ea typeface="黑体" panose="02010609060101010101" pitchFamily="49" charset="-122"/>
              </a:rPr>
              <a:t>规则、</a:t>
            </a:r>
            <a:r>
              <a:rPr lang="zh-CN" altLang="en-US" b="1" dirty="0">
                <a:solidFill>
                  <a:srgbClr val="A5068D"/>
                </a:solidFill>
                <a:latin typeface="黑体" panose="02010609060101010101" pitchFamily="49" charset="-122"/>
                <a:ea typeface="黑体" panose="02010609060101010101" pitchFamily="49" charset="-122"/>
              </a:rPr>
              <a:t>任意性</a:t>
            </a:r>
            <a:r>
              <a:rPr lang="zh-CN" altLang="en-US" b="1" dirty="0">
                <a:latin typeface="黑体" panose="02010609060101010101" pitchFamily="49" charset="-122"/>
                <a:ea typeface="黑体" panose="02010609060101010101" pitchFamily="49" charset="-122"/>
              </a:rPr>
              <a:t>规则</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solidFill>
                  <a:srgbClr val="A5068D"/>
                </a:solidFill>
                <a:latin typeface="黑体" panose="02010609060101010101" pitchFamily="49" charset="-122"/>
                <a:ea typeface="黑体" panose="02010609060101010101" pitchFamily="49" charset="-122"/>
              </a:rPr>
              <a:t>强行性规则</a:t>
            </a:r>
            <a:r>
              <a:rPr lang="zh-CN" altLang="en-US" b="1" dirty="0">
                <a:latin typeface="黑体" panose="02010609060101010101" pitchFamily="49" charset="-122"/>
                <a:ea typeface="黑体" panose="02010609060101010101" pitchFamily="49" charset="-122"/>
              </a:rPr>
              <a:t>又称</a:t>
            </a:r>
            <a:r>
              <a:rPr lang="zh-CN" altLang="en-US" b="1" dirty="0">
                <a:solidFill>
                  <a:srgbClr val="A5068D"/>
                </a:solidFill>
                <a:latin typeface="黑体" panose="02010609060101010101" pitchFamily="49" charset="-122"/>
                <a:ea typeface="黑体" panose="02010609060101010101" pitchFamily="49" charset="-122"/>
              </a:rPr>
              <a:t>强制性规则</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solidFill>
                  <a:srgbClr val="FF0000"/>
                </a:solidFill>
                <a:latin typeface="黑体" panose="02010609060101010101" pitchFamily="49" charset="-122"/>
                <a:ea typeface="黑体" panose="02010609060101010101" pitchFamily="49" charset="-122"/>
              </a:rPr>
              <a:t>解析：</a:t>
            </a:r>
            <a:r>
              <a:rPr lang="zh-CN" altLang="en-US" b="1" dirty="0">
                <a:latin typeface="黑体" panose="02010609060101010101" pitchFamily="49" charset="-122"/>
                <a:ea typeface="黑体" panose="02010609060101010101" pitchFamily="49" charset="-122"/>
              </a:rPr>
              <a:t>在该案中，王某犯有过失杀人罪，按照我国刑法的规定，必须由检察机关提起公诉，由审判机关判决此案。刑法的有关规定是</a:t>
            </a:r>
            <a:r>
              <a:rPr lang="zh-CN" altLang="en-US" b="1" dirty="0">
                <a:solidFill>
                  <a:srgbClr val="006600"/>
                </a:solidFill>
                <a:latin typeface="黑体" panose="02010609060101010101" pitchFamily="49" charset="-122"/>
                <a:ea typeface="黑体" panose="02010609060101010101" pitchFamily="49" charset="-122"/>
              </a:rPr>
              <a:t>强行性规则</a:t>
            </a:r>
            <a:r>
              <a:rPr lang="zh-CN" altLang="en-US" b="1" dirty="0">
                <a:latin typeface="黑体" panose="02010609060101010101" pitchFamily="49" charset="-122"/>
                <a:ea typeface="黑体" panose="02010609060101010101" pitchFamily="49" charset="-122"/>
              </a:rPr>
              <a:t>，必须依照这些强行性规则来处理此案。张家和王家并没有权利自行达成协议，“私了”此事。</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104595" cy="5008511"/>
          </a:xfrm>
        </p:spPr>
        <p:txBody>
          <a:bodyPr>
            <a:noAutofit/>
          </a:bodyPr>
          <a:lstStyle/>
          <a:p>
            <a:pPr marL="0" indent="0">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法律规则</a:t>
            </a:r>
            <a:r>
              <a:rPr lang="zh-CN" altLang="en-US" b="1" dirty="0">
                <a:latin typeface="黑体" panose="02010609060101010101" pitchFamily="49" charset="-122"/>
                <a:ea typeface="黑体" panose="02010609060101010101" pitchFamily="49" charset="-122"/>
              </a:rPr>
              <a:t>的分类二：</a:t>
            </a:r>
            <a:r>
              <a:rPr lang="zh-CN" altLang="en-US" b="1" dirty="0">
                <a:solidFill>
                  <a:srgbClr val="A5068D"/>
                </a:solidFill>
                <a:latin typeface="黑体" panose="02010609060101010101" pitchFamily="49" charset="-122"/>
                <a:ea typeface="黑体" panose="02010609060101010101" pitchFamily="49" charset="-122"/>
              </a:rPr>
              <a:t>强行性</a:t>
            </a:r>
            <a:r>
              <a:rPr lang="zh-CN" altLang="en-US" b="1" dirty="0">
                <a:latin typeface="黑体" panose="02010609060101010101" pitchFamily="49" charset="-122"/>
                <a:ea typeface="黑体" panose="02010609060101010101" pitchFamily="49" charset="-122"/>
              </a:rPr>
              <a:t>规则、</a:t>
            </a:r>
            <a:r>
              <a:rPr lang="zh-CN" altLang="en-US" b="1" dirty="0">
                <a:solidFill>
                  <a:srgbClr val="A5068D"/>
                </a:solidFill>
                <a:latin typeface="黑体" panose="02010609060101010101" pitchFamily="49" charset="-122"/>
                <a:ea typeface="黑体" panose="02010609060101010101" pitchFamily="49" charset="-122"/>
              </a:rPr>
              <a:t>任意性</a:t>
            </a:r>
            <a:r>
              <a:rPr lang="zh-CN" altLang="en-US" b="1" dirty="0">
                <a:latin typeface="黑体" panose="02010609060101010101" pitchFamily="49" charset="-122"/>
                <a:ea typeface="黑体" panose="02010609060101010101" pitchFamily="49" charset="-122"/>
              </a:rPr>
              <a:t>规则</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solidFill>
                  <a:srgbClr val="A5068D"/>
                </a:solidFill>
                <a:latin typeface="黑体" panose="02010609060101010101" pitchFamily="49" charset="-122"/>
                <a:ea typeface="黑体" panose="02010609060101010101" pitchFamily="49" charset="-122"/>
              </a:rPr>
              <a:t>任意性规则</a:t>
            </a:r>
            <a:r>
              <a:rPr lang="zh-CN" altLang="en-US" b="1" dirty="0">
                <a:latin typeface="黑体" panose="02010609060101010101" pitchFamily="49" charset="-122"/>
                <a:ea typeface="黑体" panose="02010609060101010101" pitchFamily="49" charset="-122"/>
              </a:rPr>
              <a:t>是指“所规定主体的权利、义务比较概括，</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允许当事人在法律许可的范围</a:t>
            </a:r>
            <a:r>
              <a:rPr lang="zh-CN" altLang="en-US" b="1" dirty="0">
                <a:solidFill>
                  <a:srgbClr val="FF0000"/>
                </a:solidFill>
                <a:latin typeface="黑体" panose="02010609060101010101" pitchFamily="49" charset="-122"/>
                <a:ea typeface="黑体" panose="02010609060101010101" pitchFamily="49" charset="-122"/>
              </a:rPr>
              <a:t>自行协商设定</a:t>
            </a:r>
            <a:r>
              <a:rPr lang="zh-CN" altLang="en-US" b="1" dirty="0">
                <a:latin typeface="黑体" panose="02010609060101010101" pitchFamily="49" charset="-122"/>
                <a:ea typeface="黑体" panose="02010609060101010101" pitchFamily="49" charset="-122"/>
              </a:rPr>
              <a:t>彼此的权利和义务，或</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单方意志予以变更</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的法律规则”</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104595" cy="5008511"/>
          </a:xfrm>
        </p:spPr>
        <p:txBody>
          <a:bodyPr>
            <a:noAutofit/>
          </a:bodyPr>
          <a:lstStyle/>
          <a:p>
            <a:pPr marL="0" indent="0">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法律规则</a:t>
            </a:r>
            <a:r>
              <a:rPr lang="zh-CN" altLang="en-US" b="1" dirty="0">
                <a:latin typeface="黑体" panose="02010609060101010101" pitchFamily="49" charset="-122"/>
                <a:ea typeface="黑体" panose="02010609060101010101" pitchFamily="49" charset="-122"/>
              </a:rPr>
              <a:t>的分类二：</a:t>
            </a:r>
            <a:r>
              <a:rPr lang="zh-CN" altLang="en-US" b="1" dirty="0">
                <a:solidFill>
                  <a:srgbClr val="A5068D"/>
                </a:solidFill>
                <a:latin typeface="黑体" panose="02010609060101010101" pitchFamily="49" charset="-122"/>
                <a:ea typeface="黑体" panose="02010609060101010101" pitchFamily="49" charset="-122"/>
              </a:rPr>
              <a:t>强行性</a:t>
            </a:r>
            <a:r>
              <a:rPr lang="zh-CN" altLang="en-US" b="1" dirty="0">
                <a:latin typeface="黑体" panose="02010609060101010101" pitchFamily="49" charset="-122"/>
                <a:ea typeface="黑体" panose="02010609060101010101" pitchFamily="49" charset="-122"/>
              </a:rPr>
              <a:t>规则、</a:t>
            </a:r>
            <a:r>
              <a:rPr lang="zh-CN" altLang="en-US" b="1" dirty="0">
                <a:solidFill>
                  <a:srgbClr val="A5068D"/>
                </a:solidFill>
                <a:latin typeface="黑体" panose="02010609060101010101" pitchFamily="49" charset="-122"/>
                <a:ea typeface="黑体" panose="02010609060101010101" pitchFamily="49" charset="-122"/>
              </a:rPr>
              <a:t>任意性</a:t>
            </a:r>
            <a:r>
              <a:rPr lang="zh-CN" altLang="en-US" b="1" dirty="0">
                <a:latin typeface="黑体" panose="02010609060101010101" pitchFamily="49" charset="-122"/>
                <a:ea typeface="黑体" panose="02010609060101010101" pitchFamily="49" charset="-122"/>
              </a:rPr>
              <a:t>规则</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solidFill>
                  <a:srgbClr val="A5068D"/>
                </a:solidFill>
                <a:latin typeface="黑体" panose="02010609060101010101" pitchFamily="49" charset="-122"/>
                <a:ea typeface="黑体" panose="02010609060101010101" pitchFamily="49" charset="-122"/>
              </a:rPr>
              <a:t>任意性规则</a:t>
            </a:r>
            <a:r>
              <a:rPr lang="zh-CN" altLang="en-US" b="1" dirty="0">
                <a:latin typeface="黑体" panose="02010609060101010101" pitchFamily="49" charset="-122"/>
                <a:ea typeface="黑体" panose="02010609060101010101" pitchFamily="49" charset="-122"/>
              </a:rPr>
              <a:t>一般多出现在民商法、婚姻法等私法中</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例如，民法中关于取得</a:t>
            </a:r>
            <a:r>
              <a:rPr lang="zh-CN" altLang="en-US" b="1" dirty="0">
                <a:solidFill>
                  <a:srgbClr val="006600"/>
                </a:solidFill>
                <a:latin typeface="黑体" panose="02010609060101010101" pitchFamily="49" charset="-122"/>
                <a:ea typeface="黑体" panose="02010609060101010101" pitchFamily="49" charset="-122"/>
              </a:rPr>
              <a:t>继承权</a:t>
            </a:r>
            <a:r>
              <a:rPr lang="zh-CN" altLang="en-US" b="1" dirty="0">
                <a:latin typeface="黑体" panose="02010609060101010101" pitchFamily="49" charset="-122"/>
                <a:ea typeface="黑体" panose="02010609060101010101" pitchFamily="49" charset="-122"/>
              </a:rPr>
              <a:t>的规则就是任意性规则</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作为继承人的当事人既可以按照法律规则</a:t>
            </a:r>
            <a:r>
              <a:rPr lang="zh-CN" altLang="en-US" b="1" dirty="0">
                <a:solidFill>
                  <a:srgbClr val="3333FF"/>
                </a:solidFill>
                <a:latin typeface="黑体" panose="02010609060101010101" pitchFamily="49" charset="-122"/>
                <a:ea typeface="黑体" panose="02010609060101010101" pitchFamily="49" charset="-122"/>
              </a:rPr>
              <a:t>取得</a:t>
            </a:r>
            <a:r>
              <a:rPr lang="zh-CN" altLang="en-US" b="1" dirty="0">
                <a:latin typeface="黑体" panose="02010609060101010101" pitchFamily="49" charset="-122"/>
                <a:ea typeface="黑体" panose="02010609060101010101" pitchFamily="49" charset="-122"/>
              </a:rPr>
              <a:t>和</a:t>
            </a:r>
            <a:r>
              <a:rPr lang="zh-CN" altLang="en-US" b="1" dirty="0">
                <a:solidFill>
                  <a:srgbClr val="3333FF"/>
                </a:solidFill>
                <a:latin typeface="黑体" panose="02010609060101010101" pitchFamily="49" charset="-122"/>
                <a:ea typeface="黑体" panose="02010609060101010101" pitchFamily="49" charset="-122"/>
              </a:rPr>
              <a:t>行使</a:t>
            </a:r>
            <a:r>
              <a:rPr lang="zh-CN" altLang="en-US" b="1" dirty="0">
                <a:latin typeface="黑体" panose="02010609060101010101" pitchFamily="49" charset="-122"/>
                <a:ea typeface="黑体" panose="02010609060101010101" pitchFamily="49" charset="-122"/>
              </a:rPr>
              <a:t>继承权</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也可以按照自己的意愿</a:t>
            </a:r>
            <a:r>
              <a:rPr lang="zh-CN" altLang="en-US" b="1" dirty="0">
                <a:solidFill>
                  <a:srgbClr val="3333FF"/>
                </a:solidFill>
                <a:latin typeface="黑体" panose="02010609060101010101" pitchFamily="49" charset="-122"/>
                <a:ea typeface="黑体" panose="02010609060101010101" pitchFamily="49" charset="-122"/>
              </a:rPr>
              <a:t>放弃</a:t>
            </a:r>
            <a:r>
              <a:rPr lang="zh-CN" altLang="en-US" b="1" dirty="0">
                <a:latin typeface="黑体" panose="02010609060101010101" pitchFamily="49" charset="-122"/>
                <a:ea typeface="黑体" panose="02010609060101010101" pitchFamily="49" charset="-122"/>
              </a:rPr>
              <a:t>继承权，除非有法律规定的特别情形</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        在买卖合同中，双方可以约定货物的价款和质量标准</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626383"/>
            <a:ext cx="12104595" cy="3192198"/>
          </a:xfrm>
        </p:spPr>
        <p:txBody>
          <a:bodyPr>
            <a:noAutofit/>
          </a:bodyPr>
          <a:lstStyle/>
          <a:p>
            <a:pPr marL="0" indent="0">
              <a:lnSpc>
                <a:spcPct val="135000"/>
              </a:lnSpc>
              <a:spcBef>
                <a:spcPts val="0"/>
              </a:spcBef>
              <a:buNone/>
            </a:pPr>
            <a:r>
              <a:rPr lang="en-US" altLang="zh-CN" b="1" dirty="0">
                <a:solidFill>
                  <a:srgbClr val="FF0000"/>
                </a:solidFill>
                <a:latin typeface="黑体" panose="02010609060101010101" pitchFamily="49" charset="-122"/>
                <a:ea typeface="黑体" panose="02010609060101010101" pitchFamily="49" charset="-122"/>
              </a:rPr>
              <a:t>2024《</a:t>
            </a:r>
            <a:r>
              <a:rPr lang="zh-CN" altLang="en-US" b="1" dirty="0">
                <a:solidFill>
                  <a:srgbClr val="FF0000"/>
                </a:solidFill>
                <a:latin typeface="黑体" panose="02010609060101010101" pitchFamily="49" charset="-122"/>
                <a:ea typeface="黑体" panose="02010609060101010101" pitchFamily="49" charset="-122"/>
              </a:rPr>
              <a:t>保密法实施条例</a:t>
            </a:r>
            <a:r>
              <a:rPr lang="en-US" altLang="zh-CN" b="1" dirty="0">
                <a:solidFill>
                  <a:srgbClr val="FF0000"/>
                </a:solidFill>
                <a:latin typeface="黑体" panose="02010609060101010101" pitchFamily="49" charset="-122"/>
                <a:ea typeface="黑体" panose="02010609060101010101" pitchFamily="49" charset="-122"/>
              </a:rPr>
              <a:t>》</a:t>
            </a:r>
          </a:p>
          <a:p>
            <a:pPr marL="0" indent="0">
              <a:lnSpc>
                <a:spcPct val="135000"/>
              </a:lnSpc>
              <a:spcBef>
                <a:spcPts val="0"/>
              </a:spcBef>
              <a:buNone/>
            </a:pPr>
            <a:r>
              <a:rPr lang="zh-CN" altLang="zh-CN" b="1" dirty="0">
                <a:latin typeface="黑体" panose="02010609060101010101" pitchFamily="49" charset="-122"/>
                <a:ea typeface="黑体" panose="02010609060101010101" pitchFamily="49" charset="-122"/>
              </a:rPr>
              <a:t>第十四条</a:t>
            </a:r>
            <a:r>
              <a:rPr lang="en-US" altLang="zh-CN" b="1" dirty="0">
                <a:latin typeface="黑体" panose="02010609060101010101" pitchFamily="49" charset="-122"/>
                <a:ea typeface="黑体" panose="02010609060101010101" pitchFamily="49" charset="-122"/>
              </a:rPr>
              <a:t> </a:t>
            </a:r>
            <a:r>
              <a:rPr lang="zh-CN" altLang="zh-CN" b="1" dirty="0">
                <a:latin typeface="黑体" panose="02010609060101010101" pitchFamily="49" charset="-122"/>
                <a:ea typeface="黑体" panose="02010609060101010101" pitchFamily="49" charset="-122"/>
              </a:rPr>
              <a:t>机关、单位主要负责人为本机关、本单位法定定密责任人，根据工作需要，</a:t>
            </a:r>
            <a:r>
              <a:rPr lang="zh-CN" altLang="zh-CN" b="1" dirty="0">
                <a:solidFill>
                  <a:srgbClr val="3333FF"/>
                </a:solidFill>
                <a:latin typeface="黑体" panose="02010609060101010101" pitchFamily="49" charset="-122"/>
                <a:ea typeface="黑体" panose="02010609060101010101" pitchFamily="49" charset="-122"/>
              </a:rPr>
              <a:t>可以</a:t>
            </a:r>
            <a:r>
              <a:rPr lang="zh-CN" altLang="zh-CN" b="1" dirty="0">
                <a:latin typeface="黑体" panose="02010609060101010101" pitchFamily="49" charset="-122"/>
                <a:ea typeface="黑体" panose="02010609060101010101" pitchFamily="49" charset="-122"/>
              </a:rPr>
              <a:t>明确本机关、本单位其他负责人、内设机构负责人或者其他人员为指定定密责任人。</a:t>
            </a:r>
          </a:p>
          <a:p>
            <a:pPr marL="0" indent="0">
              <a:lnSpc>
                <a:spcPct val="135000"/>
              </a:lnSpc>
              <a:spcBef>
                <a:spcPts val="0"/>
              </a:spcBef>
              <a:buNone/>
            </a:pPr>
            <a:endParaRPr lang="zh-CN" altLang="en-US" b="1" dirty="0">
              <a:latin typeface="黑体" panose="02010609060101010101" pitchFamily="49" charset="-122"/>
              <a:ea typeface="黑体" panose="02010609060101010101" pitchFamily="49" charset="-122"/>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104595" cy="5008511"/>
          </a:xfrm>
        </p:spPr>
        <p:txBody>
          <a:bodyPr>
            <a:noAutofit/>
          </a:bodyPr>
          <a:lstStyle/>
          <a:p>
            <a:pPr marL="0" indent="0">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法律规则</a:t>
            </a:r>
            <a:r>
              <a:rPr lang="zh-CN" altLang="en-US" b="1" dirty="0">
                <a:latin typeface="黑体" panose="02010609060101010101" pitchFamily="49" charset="-122"/>
                <a:ea typeface="黑体" panose="02010609060101010101" pitchFamily="49" charset="-122"/>
              </a:rPr>
              <a:t>的分类三：</a:t>
            </a:r>
            <a:r>
              <a:rPr lang="zh-CN" altLang="en-US" b="1" dirty="0">
                <a:solidFill>
                  <a:srgbClr val="006600"/>
                </a:solidFill>
                <a:latin typeface="黑体" panose="02010609060101010101" pitchFamily="49" charset="-122"/>
                <a:ea typeface="黑体" panose="02010609060101010101" pitchFamily="49" charset="-122"/>
              </a:rPr>
              <a:t>确定性</a:t>
            </a:r>
            <a:r>
              <a:rPr lang="zh-CN" altLang="en-US" b="1" dirty="0">
                <a:latin typeface="黑体" panose="02010609060101010101" pitchFamily="49" charset="-122"/>
                <a:ea typeface="黑体" panose="02010609060101010101" pitchFamily="49" charset="-122"/>
              </a:rPr>
              <a:t>规则、</a:t>
            </a:r>
            <a:r>
              <a:rPr lang="zh-CN" altLang="en-US" b="1" dirty="0">
                <a:solidFill>
                  <a:srgbClr val="006600"/>
                </a:solidFill>
                <a:latin typeface="黑体" panose="02010609060101010101" pitchFamily="49" charset="-122"/>
                <a:ea typeface="黑体" panose="02010609060101010101" pitchFamily="49" charset="-122"/>
              </a:rPr>
              <a:t>相对确定性</a:t>
            </a:r>
            <a:r>
              <a:rPr lang="zh-CN" altLang="en-US" b="1" dirty="0">
                <a:latin typeface="黑体" panose="02010609060101010101" pitchFamily="49" charset="-122"/>
                <a:ea typeface="黑体" panose="02010609060101010101" pitchFamily="49" charset="-122"/>
              </a:rPr>
              <a:t>规则</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按法律规则的内容是否</a:t>
            </a:r>
            <a:r>
              <a:rPr lang="zh-CN" altLang="en-US" b="1" dirty="0">
                <a:solidFill>
                  <a:srgbClr val="FF0000"/>
                </a:solidFill>
                <a:latin typeface="黑体" panose="02010609060101010101" pitchFamily="49" charset="-122"/>
                <a:ea typeface="黑体" panose="02010609060101010101" pitchFamily="49" charset="-122"/>
              </a:rPr>
              <a:t>直接地被明确规定</a:t>
            </a:r>
            <a:r>
              <a:rPr lang="zh-CN" altLang="en-US" b="1" dirty="0">
                <a:latin typeface="黑体" panose="02010609060101010101" pitchFamily="49" charset="-122"/>
                <a:ea typeface="黑体" panose="02010609060101010101" pitchFamily="49" charset="-122"/>
              </a:rPr>
              <a:t>下来</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可以把法律规则分为确定性规则、相对确定性规则</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104595" cy="5008511"/>
          </a:xfrm>
        </p:spPr>
        <p:txBody>
          <a:bodyPr>
            <a:noAutofit/>
          </a:bodyPr>
          <a:lstStyle/>
          <a:p>
            <a:pPr marL="0" indent="0">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法律规则</a:t>
            </a:r>
            <a:r>
              <a:rPr lang="zh-CN" altLang="en-US" b="1" dirty="0">
                <a:latin typeface="黑体" panose="02010609060101010101" pitchFamily="49" charset="-122"/>
                <a:ea typeface="黑体" panose="02010609060101010101" pitchFamily="49" charset="-122"/>
              </a:rPr>
              <a:t>的分类三：</a:t>
            </a:r>
            <a:r>
              <a:rPr lang="zh-CN" altLang="en-US" b="1" dirty="0">
                <a:solidFill>
                  <a:srgbClr val="006600"/>
                </a:solidFill>
                <a:latin typeface="黑体" panose="02010609060101010101" pitchFamily="49" charset="-122"/>
                <a:ea typeface="黑体" panose="02010609060101010101" pitchFamily="49" charset="-122"/>
              </a:rPr>
              <a:t>确定性</a:t>
            </a:r>
            <a:r>
              <a:rPr lang="zh-CN" altLang="en-US" b="1" dirty="0">
                <a:latin typeface="黑体" panose="02010609060101010101" pitchFamily="49" charset="-122"/>
                <a:ea typeface="黑体" panose="02010609060101010101" pitchFamily="49" charset="-122"/>
              </a:rPr>
              <a:t>规则、</a:t>
            </a:r>
            <a:r>
              <a:rPr lang="zh-CN" altLang="en-US" b="1" dirty="0">
                <a:solidFill>
                  <a:srgbClr val="006600"/>
                </a:solidFill>
                <a:latin typeface="黑体" panose="02010609060101010101" pitchFamily="49" charset="-122"/>
                <a:ea typeface="黑体" panose="02010609060101010101" pitchFamily="49" charset="-122"/>
              </a:rPr>
              <a:t>相对确定性</a:t>
            </a:r>
            <a:r>
              <a:rPr lang="zh-CN" altLang="en-US" b="1" dirty="0">
                <a:latin typeface="黑体" panose="02010609060101010101" pitchFamily="49" charset="-122"/>
                <a:ea typeface="黑体" panose="02010609060101010101" pitchFamily="49" charset="-122"/>
              </a:rPr>
              <a:t>规则</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solidFill>
                  <a:srgbClr val="006600"/>
                </a:solidFill>
                <a:latin typeface="黑体" panose="02010609060101010101" pitchFamily="49" charset="-122"/>
                <a:ea typeface="黑体" panose="02010609060101010101" pitchFamily="49" charset="-122"/>
              </a:rPr>
              <a:t>确定性规则</a:t>
            </a:r>
            <a:r>
              <a:rPr lang="zh-CN" altLang="en-US" b="1" dirty="0">
                <a:latin typeface="黑体" panose="02010609060101010101" pitchFamily="49" charset="-122"/>
                <a:ea typeface="黑体" panose="02010609060101010101" pitchFamily="49" charset="-122"/>
              </a:rPr>
              <a:t>是指“</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solidFill>
                  <a:srgbClr val="FF0000"/>
                </a:solidFill>
                <a:latin typeface="黑体" panose="02010609060101010101" pitchFamily="49" charset="-122"/>
                <a:ea typeface="黑体" panose="02010609060101010101" pitchFamily="49" charset="-122"/>
              </a:rPr>
              <a:t>具体、明确地规定</a:t>
            </a:r>
            <a:r>
              <a:rPr lang="zh-CN" altLang="en-US" b="1" dirty="0">
                <a:latin typeface="黑体" panose="02010609060101010101" pitchFamily="49" charset="-122"/>
                <a:ea typeface="黑体" panose="02010609060101010101" pitchFamily="49" charset="-122"/>
              </a:rPr>
              <a:t>了某一行为规则的内容，</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无须再由其他立法、执法或司法机关加以具体解释</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的法律规则”</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这是法律规则最常见的形式。例如</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我国刑法规定：“对于判处死刑的犯罪分子，应当剥夺政治权利终身”</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0" y="607811"/>
            <a:ext cx="12104595" cy="6383832"/>
          </a:xfrm>
        </p:spPr>
        <p:txBody>
          <a:bodyPr>
            <a:noAutofit/>
          </a:bodyPr>
          <a:lstStyle/>
          <a:p>
            <a:pPr marL="0" indent="0">
              <a:lnSpc>
                <a:spcPct val="135000"/>
              </a:lnSpc>
              <a:spcBef>
                <a:spcPts val="0"/>
              </a:spcBef>
              <a:buNone/>
            </a:pPr>
            <a:r>
              <a:rPr lang="en-US" altLang="zh-CN" b="1" dirty="0">
                <a:solidFill>
                  <a:srgbClr val="FF0000"/>
                </a:solidFill>
                <a:latin typeface="黑体" panose="02010609060101010101" pitchFamily="49" charset="-122"/>
                <a:ea typeface="黑体" panose="02010609060101010101" pitchFamily="49" charset="-122"/>
              </a:rPr>
              <a:t>2024《</a:t>
            </a:r>
            <a:r>
              <a:rPr lang="zh-CN" altLang="en-US" b="1" dirty="0">
                <a:solidFill>
                  <a:srgbClr val="FF0000"/>
                </a:solidFill>
                <a:latin typeface="黑体" panose="02010609060101010101" pitchFamily="49" charset="-122"/>
                <a:ea typeface="黑体" panose="02010609060101010101" pitchFamily="49" charset="-122"/>
              </a:rPr>
              <a:t>保密法</a:t>
            </a:r>
            <a:r>
              <a:rPr lang="en-US" altLang="zh-CN" b="1" dirty="0">
                <a:solidFill>
                  <a:srgbClr val="FF0000"/>
                </a:solidFill>
                <a:latin typeface="黑体" panose="02010609060101010101" pitchFamily="49" charset="-122"/>
                <a:ea typeface="黑体" panose="02010609060101010101" pitchFamily="49" charset="-122"/>
              </a:rPr>
              <a:t>》</a:t>
            </a:r>
          </a:p>
          <a:p>
            <a:pPr marL="0" indent="0">
              <a:lnSpc>
                <a:spcPct val="135000"/>
              </a:lnSpc>
              <a:spcBef>
                <a:spcPts val="0"/>
              </a:spcBef>
              <a:buNone/>
            </a:pPr>
            <a:r>
              <a:rPr lang="zh-CN" altLang="zh-CN" b="1" dirty="0">
                <a:latin typeface="黑体" panose="02010609060101010101" pitchFamily="49" charset="-122"/>
                <a:ea typeface="黑体" panose="02010609060101010101" pitchFamily="49" charset="-122"/>
              </a:rPr>
              <a:t>第五十条　保密行政管理部门发现国家秘密确定、变更或者解除不当的，</a:t>
            </a:r>
            <a:r>
              <a:rPr lang="zh-CN" altLang="zh-CN" b="1" dirty="0">
                <a:solidFill>
                  <a:srgbClr val="3333FF"/>
                </a:solidFill>
                <a:latin typeface="黑体" panose="02010609060101010101" pitchFamily="49" charset="-122"/>
                <a:ea typeface="黑体" panose="02010609060101010101" pitchFamily="49" charset="-122"/>
              </a:rPr>
              <a:t>应当</a:t>
            </a:r>
            <a:r>
              <a:rPr lang="zh-CN" altLang="zh-CN" b="1" dirty="0">
                <a:latin typeface="黑体" panose="02010609060101010101" pitchFamily="49" charset="-122"/>
                <a:ea typeface="黑体" panose="02010609060101010101" pitchFamily="49" charset="-122"/>
              </a:rPr>
              <a:t>及时通知有关机关、单位予以纠正。</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a:latin typeface="黑体" panose="02010609060101010101" pitchFamily="49" charset="-122"/>
                <a:ea typeface="黑体" panose="02010609060101010101" pitchFamily="49" charset="-122"/>
              </a:rPr>
              <a:t>第五十二条 </a:t>
            </a:r>
            <a:r>
              <a:rPr lang="en-US" altLang="zh-CN" b="1" dirty="0">
                <a:latin typeface="黑体" panose="02010609060101010101" pitchFamily="49" charset="-122"/>
                <a:ea typeface="黑体" panose="02010609060101010101" pitchFamily="49" charset="-122"/>
              </a:rPr>
              <a:t>…</a:t>
            </a:r>
            <a:r>
              <a:rPr lang="zh-CN" altLang="zh-CN" b="1" dirty="0">
                <a:latin typeface="黑体" panose="02010609060101010101" pitchFamily="49" charset="-122"/>
                <a:ea typeface="黑体" panose="02010609060101010101" pitchFamily="49" charset="-122"/>
              </a:rPr>
              <a:t>保密行政管理部门对保密检查和案件调查处理中发现的非法获取、持有的国家秘密载体，</a:t>
            </a:r>
            <a:r>
              <a:rPr lang="zh-CN" altLang="zh-CN" b="1" dirty="0">
                <a:solidFill>
                  <a:srgbClr val="3333FF"/>
                </a:solidFill>
                <a:latin typeface="黑体" panose="02010609060101010101" pitchFamily="49" charset="-122"/>
                <a:ea typeface="黑体" panose="02010609060101010101" pitchFamily="49" charset="-122"/>
              </a:rPr>
              <a:t>应当</a:t>
            </a:r>
            <a:r>
              <a:rPr lang="zh-CN" altLang="zh-CN" b="1" dirty="0">
                <a:latin typeface="黑体" panose="02010609060101010101" pitchFamily="49" charset="-122"/>
                <a:ea typeface="黑体" panose="02010609060101010101" pitchFamily="49" charset="-122"/>
              </a:rPr>
              <a:t>予以收缴</a:t>
            </a:r>
            <a:r>
              <a:rPr lang="en-US" altLang="zh-CN" b="1" dirty="0">
                <a:latin typeface="黑体" panose="02010609060101010101" pitchFamily="49" charset="-122"/>
                <a:ea typeface="黑体" panose="02010609060101010101" pitchFamily="49" charset="-122"/>
              </a:rPr>
              <a:t>…</a:t>
            </a:r>
          </a:p>
          <a:p>
            <a:pPr marL="0" indent="0">
              <a:lnSpc>
                <a:spcPct val="135000"/>
              </a:lnSpc>
              <a:spcBef>
                <a:spcPts val="0"/>
              </a:spcBef>
              <a:buNone/>
            </a:pP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solidFill>
                  <a:srgbClr val="FF0000"/>
                </a:solidFill>
                <a:latin typeface="黑体" panose="02010609060101010101" pitchFamily="49" charset="-122"/>
                <a:ea typeface="黑体" panose="02010609060101010101" pitchFamily="49" charset="-122"/>
              </a:rPr>
              <a:t>2024《</a:t>
            </a:r>
            <a:r>
              <a:rPr lang="zh-CN" altLang="en-US" b="1" dirty="0">
                <a:solidFill>
                  <a:srgbClr val="FF0000"/>
                </a:solidFill>
                <a:latin typeface="黑体" panose="02010609060101010101" pitchFamily="49" charset="-122"/>
                <a:ea typeface="黑体" panose="02010609060101010101" pitchFamily="49" charset="-122"/>
              </a:rPr>
              <a:t>保密法实施条例</a:t>
            </a:r>
            <a:r>
              <a:rPr lang="en-US" altLang="zh-CN" b="1" dirty="0">
                <a:solidFill>
                  <a:srgbClr val="FF0000"/>
                </a:solidFill>
                <a:latin typeface="黑体" panose="02010609060101010101" pitchFamily="49" charset="-122"/>
                <a:ea typeface="黑体" panose="02010609060101010101" pitchFamily="49" charset="-122"/>
              </a:rPr>
              <a:t>》</a:t>
            </a:r>
          </a:p>
          <a:p>
            <a:pPr marL="0" indent="0">
              <a:lnSpc>
                <a:spcPct val="135000"/>
              </a:lnSpc>
              <a:spcBef>
                <a:spcPts val="0"/>
              </a:spcBef>
              <a:buNone/>
            </a:pPr>
            <a:r>
              <a:rPr lang="zh-CN" altLang="zh-CN" b="1" dirty="0">
                <a:latin typeface="黑体" panose="02010609060101010101" pitchFamily="49" charset="-122"/>
                <a:ea typeface="黑体" panose="02010609060101010101" pitchFamily="49" charset="-122"/>
              </a:rPr>
              <a:t>第九条</a:t>
            </a:r>
            <a:r>
              <a:rPr lang="en-US" altLang="zh-CN" b="1" dirty="0">
                <a:latin typeface="黑体" panose="02010609060101010101" pitchFamily="49" charset="-122"/>
                <a:ea typeface="黑体" panose="02010609060101010101" pitchFamily="49" charset="-122"/>
              </a:rPr>
              <a:t> </a:t>
            </a:r>
            <a:r>
              <a:rPr lang="zh-CN" altLang="zh-CN" b="1" dirty="0">
                <a:latin typeface="黑体" panose="02010609060101010101" pitchFamily="49" charset="-122"/>
                <a:ea typeface="黑体" panose="02010609060101010101" pitchFamily="49" charset="-122"/>
              </a:rPr>
              <a:t>保密行政管理部门</a:t>
            </a:r>
            <a:r>
              <a:rPr lang="zh-CN" altLang="zh-CN" b="1" dirty="0">
                <a:solidFill>
                  <a:srgbClr val="3333FF"/>
                </a:solidFill>
                <a:latin typeface="黑体" panose="02010609060101010101" pitchFamily="49" charset="-122"/>
                <a:ea typeface="黑体" panose="02010609060101010101" pitchFamily="49" charset="-122"/>
              </a:rPr>
              <a:t>应当</a:t>
            </a:r>
            <a:r>
              <a:rPr lang="zh-CN" altLang="zh-CN" b="1" dirty="0">
                <a:latin typeface="黑体" panose="02010609060101010101" pitchFamily="49" charset="-122"/>
                <a:ea typeface="黑体" panose="02010609060101010101" pitchFamily="49" charset="-122"/>
              </a:rPr>
              <a:t>组织开展经常性的保密宣传教育。</a:t>
            </a:r>
            <a:endParaRPr lang="zh-CN" altLang="en-US"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zh-CN" b="1" dirty="0">
                <a:latin typeface="黑体" panose="02010609060101010101" pitchFamily="49" charset="-122"/>
                <a:ea typeface="黑体" panose="02010609060101010101" pitchFamily="49" charset="-122"/>
              </a:rPr>
              <a:t>第十二条</a:t>
            </a:r>
            <a:r>
              <a:rPr lang="en-US" altLang="zh-CN" b="1" dirty="0">
                <a:latin typeface="黑体" panose="02010609060101010101" pitchFamily="49" charset="-122"/>
                <a:ea typeface="黑体" panose="02010609060101010101" pitchFamily="49" charset="-122"/>
              </a:rPr>
              <a:t> </a:t>
            </a:r>
            <a:r>
              <a:rPr lang="zh-CN" altLang="zh-CN" b="1" dirty="0">
                <a:latin typeface="黑体" panose="02010609060101010101" pitchFamily="49" charset="-122"/>
                <a:ea typeface="黑体" panose="02010609060101010101" pitchFamily="49" charset="-122"/>
              </a:rPr>
              <a:t>国家秘密及其密级的具体范围（以下称保密事项范围）</a:t>
            </a:r>
            <a:r>
              <a:rPr lang="zh-CN" altLang="zh-CN" b="1" dirty="0">
                <a:solidFill>
                  <a:srgbClr val="3333FF"/>
                </a:solidFill>
                <a:latin typeface="黑体" panose="02010609060101010101" pitchFamily="49" charset="-122"/>
                <a:ea typeface="黑体" panose="02010609060101010101" pitchFamily="49" charset="-122"/>
              </a:rPr>
              <a:t>应当</a:t>
            </a:r>
            <a:r>
              <a:rPr lang="zh-CN" altLang="zh-CN" b="1" dirty="0">
                <a:latin typeface="黑体" panose="02010609060101010101" pitchFamily="49" charset="-122"/>
                <a:ea typeface="黑体" panose="02010609060101010101" pitchFamily="49" charset="-122"/>
              </a:rPr>
              <a:t>明确规定国家秘密具体事项的名称、密级、保密期限、知悉范围和产生层级。</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endParaRPr lang="zh-CN" altLang="en-US" b="1" dirty="0">
              <a:latin typeface="黑体" panose="02010609060101010101" pitchFamily="49" charset="-122"/>
              <a:ea typeface="黑体" panose="02010609060101010101" pitchFamily="49" charset="-122"/>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104595" cy="5008511"/>
          </a:xfrm>
        </p:spPr>
        <p:txBody>
          <a:bodyPr>
            <a:noAutofit/>
          </a:bodyPr>
          <a:lstStyle/>
          <a:p>
            <a:pPr marL="0" indent="0">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法律规则</a:t>
            </a:r>
            <a:r>
              <a:rPr lang="zh-CN" altLang="en-US" b="1" dirty="0">
                <a:latin typeface="黑体" panose="02010609060101010101" pitchFamily="49" charset="-122"/>
                <a:ea typeface="黑体" panose="02010609060101010101" pitchFamily="49" charset="-122"/>
              </a:rPr>
              <a:t>的分类三：</a:t>
            </a:r>
            <a:r>
              <a:rPr lang="zh-CN" altLang="en-US" b="1" dirty="0">
                <a:solidFill>
                  <a:srgbClr val="006600"/>
                </a:solidFill>
                <a:latin typeface="黑体" panose="02010609060101010101" pitchFamily="49" charset="-122"/>
                <a:ea typeface="黑体" panose="02010609060101010101" pitchFamily="49" charset="-122"/>
              </a:rPr>
              <a:t>确定性</a:t>
            </a:r>
            <a:r>
              <a:rPr lang="zh-CN" altLang="en-US" b="1" dirty="0">
                <a:latin typeface="黑体" panose="02010609060101010101" pitchFamily="49" charset="-122"/>
                <a:ea typeface="黑体" panose="02010609060101010101" pitchFamily="49" charset="-122"/>
              </a:rPr>
              <a:t>规则、</a:t>
            </a:r>
            <a:r>
              <a:rPr lang="zh-CN" altLang="en-US" b="1" dirty="0">
                <a:solidFill>
                  <a:srgbClr val="006600"/>
                </a:solidFill>
                <a:latin typeface="黑体" panose="02010609060101010101" pitchFamily="49" charset="-122"/>
                <a:ea typeface="黑体" panose="02010609060101010101" pitchFamily="49" charset="-122"/>
              </a:rPr>
              <a:t>相对确定性</a:t>
            </a:r>
            <a:r>
              <a:rPr lang="zh-CN" altLang="en-US" b="1" dirty="0">
                <a:latin typeface="黑体" panose="02010609060101010101" pitchFamily="49" charset="-122"/>
                <a:ea typeface="黑体" panose="02010609060101010101" pitchFamily="49" charset="-122"/>
              </a:rPr>
              <a:t>规则</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solidFill>
                  <a:srgbClr val="006600"/>
                </a:solidFill>
                <a:latin typeface="黑体" panose="02010609060101010101" pitchFamily="49" charset="-122"/>
                <a:ea typeface="黑体" panose="02010609060101010101" pitchFamily="49" charset="-122"/>
              </a:rPr>
              <a:t>相对确定性规则</a:t>
            </a:r>
            <a:r>
              <a:rPr lang="zh-CN" altLang="en-US" b="1" dirty="0">
                <a:latin typeface="黑体" panose="02010609060101010101" pitchFamily="49" charset="-122"/>
                <a:ea typeface="黑体" panose="02010609060101010101" pitchFamily="49" charset="-122"/>
              </a:rPr>
              <a:t>是指“</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某一行为规则的权利、义务或法律责任的规定并</a:t>
            </a:r>
            <a:r>
              <a:rPr lang="zh-CN" altLang="en-US" b="1" dirty="0">
                <a:solidFill>
                  <a:srgbClr val="FF0000"/>
                </a:solidFill>
                <a:latin typeface="黑体" panose="02010609060101010101" pitchFamily="49" charset="-122"/>
                <a:ea typeface="黑体" panose="02010609060101010101" pitchFamily="49" charset="-122"/>
              </a:rPr>
              <a:t>不十分明确、具体</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需要由</a:t>
            </a:r>
            <a:r>
              <a:rPr lang="zh-CN" altLang="en-US" b="1" dirty="0">
                <a:solidFill>
                  <a:srgbClr val="A5068D"/>
                </a:solidFill>
                <a:latin typeface="黑体" panose="02010609060101010101" pitchFamily="49" charset="-122"/>
                <a:ea typeface="黑体" panose="02010609060101010101" pitchFamily="49" charset="-122"/>
              </a:rPr>
              <a:t>其他机构</a:t>
            </a:r>
            <a:r>
              <a:rPr lang="zh-CN" altLang="en-US" b="1" dirty="0">
                <a:latin typeface="黑体" panose="02010609060101010101" pitchFamily="49" charset="-122"/>
                <a:ea typeface="黑体" panose="02010609060101010101" pitchFamily="49" charset="-122"/>
              </a:rPr>
              <a:t>加以具体规定或援引</a:t>
            </a:r>
            <a:r>
              <a:rPr lang="zh-CN" altLang="en-US" b="1" dirty="0">
                <a:solidFill>
                  <a:srgbClr val="A5068D"/>
                </a:solidFill>
                <a:latin typeface="黑体" panose="02010609060101010101" pitchFamily="49" charset="-122"/>
                <a:ea typeface="黑体" panose="02010609060101010101" pitchFamily="49" charset="-122"/>
              </a:rPr>
              <a:t>其他规则</a:t>
            </a:r>
            <a:r>
              <a:rPr lang="zh-CN" altLang="en-US" b="1" dirty="0">
                <a:latin typeface="黑体" panose="02010609060101010101" pitchFamily="49" charset="-122"/>
                <a:ea typeface="黑体" panose="02010609060101010101" pitchFamily="49" charset="-122"/>
              </a:rPr>
              <a:t>加以具体化</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的法律规则”</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  又分为</a:t>
            </a:r>
            <a:r>
              <a:rPr lang="zh-CN" altLang="en-US" b="1" dirty="0">
                <a:solidFill>
                  <a:srgbClr val="C00000"/>
                </a:solidFill>
                <a:latin typeface="黑体" panose="02010609060101010101" pitchFamily="49" charset="-122"/>
                <a:ea typeface="黑体" panose="02010609060101010101" pitchFamily="49" charset="-122"/>
              </a:rPr>
              <a:t>委任性</a:t>
            </a:r>
            <a:r>
              <a:rPr lang="zh-CN" altLang="en-US" b="1" dirty="0">
                <a:latin typeface="黑体" panose="02010609060101010101" pitchFamily="49" charset="-122"/>
                <a:ea typeface="黑体" panose="02010609060101010101" pitchFamily="49" charset="-122"/>
              </a:rPr>
              <a:t>规则和</a:t>
            </a:r>
            <a:r>
              <a:rPr lang="zh-CN" altLang="en-US" b="1" dirty="0">
                <a:solidFill>
                  <a:srgbClr val="C00000"/>
                </a:solidFill>
                <a:latin typeface="黑体" panose="02010609060101010101" pitchFamily="49" charset="-122"/>
                <a:ea typeface="黑体" panose="02010609060101010101" pitchFamily="49" charset="-122"/>
              </a:rPr>
              <a:t>准用性</a:t>
            </a:r>
            <a:r>
              <a:rPr lang="zh-CN" altLang="en-US" b="1" dirty="0">
                <a:latin typeface="黑体" panose="02010609060101010101" pitchFamily="49" charset="-122"/>
                <a:ea typeface="黑体" panose="02010609060101010101" pitchFamily="49" charset="-122"/>
              </a:rPr>
              <a:t>规则两种类型</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630" y="290195"/>
            <a:ext cx="12017375" cy="6092190"/>
          </a:xfrm>
        </p:spPr>
        <p:txBody>
          <a:bodyPr>
            <a:noAutofit/>
          </a:bodyPr>
          <a:lstStyle/>
          <a:p>
            <a:pPr marL="0" algn="l">
              <a:lnSpc>
                <a:spcPct val="135000"/>
              </a:lnSpc>
              <a:spcBef>
                <a:spcPts val="0"/>
              </a:spcBef>
              <a:buClrTx/>
              <a:buSzTx/>
              <a:buNone/>
            </a:pPr>
            <a:r>
              <a:rPr lang="zh-CN" altLang="en-US" b="1" dirty="0">
                <a:solidFill>
                  <a:srgbClr val="FF0000"/>
                </a:solidFill>
                <a:latin typeface="黑体" panose="02010609060101010101" pitchFamily="49" charset="-122"/>
                <a:ea typeface="黑体" panose="02010609060101010101" pitchFamily="49" charset="-122"/>
              </a:rPr>
              <a:t>法律的宏观结构</a:t>
            </a:r>
            <a:r>
              <a:rPr lang="zh-CN" altLang="en-US" b="1" dirty="0">
                <a:latin typeface="黑体" panose="02010609060101010101" pitchFamily="49" charset="-122"/>
                <a:ea typeface="黑体" panose="02010609060101010101" pitchFamily="49" charset="-122"/>
              </a:rPr>
              <a:t>——</a:t>
            </a:r>
            <a:r>
              <a:rPr lang="zh-CN" altLang="en-US" b="1" dirty="0">
                <a:solidFill>
                  <a:srgbClr val="3333FF"/>
                </a:solidFill>
                <a:latin typeface="黑体" panose="02010609060101010101" pitchFamily="49" charset="-122"/>
                <a:ea typeface="黑体" panose="02010609060101010101" pitchFamily="49" charset="-122"/>
              </a:rPr>
              <a:t>法律体系</a:t>
            </a:r>
            <a:endParaRPr lang="zh-CN" altLang="en-US" b="1" dirty="0">
              <a:latin typeface="黑体" panose="02010609060101010101" pitchFamily="49" charset="-122"/>
              <a:ea typeface="黑体" panose="02010609060101010101" pitchFamily="49" charset="-122"/>
            </a:endParaRP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3.法律体系的结构性特点是“</a:t>
            </a:r>
            <a:r>
              <a:rPr lang="zh-CN" altLang="en-US" b="1" dirty="0">
                <a:solidFill>
                  <a:srgbClr val="C00000"/>
                </a:solidFill>
                <a:latin typeface="黑体" panose="02010609060101010101" pitchFamily="49" charset="-122"/>
                <a:ea typeface="黑体" panose="02010609060101010101" pitchFamily="49" charset="-122"/>
              </a:rPr>
              <a:t>和谐</a:t>
            </a:r>
            <a:r>
              <a:rPr lang="zh-CN" altLang="en-US" b="1" dirty="0">
                <a:latin typeface="黑体" panose="02010609060101010101" pitchFamily="49" charset="-122"/>
                <a:ea typeface="黑体" panose="02010609060101010101" pitchFamily="49" charset="-122"/>
              </a:rPr>
              <a:t>”和“</a:t>
            </a:r>
            <a:r>
              <a:rPr lang="zh-CN" altLang="en-US" b="1" dirty="0">
                <a:solidFill>
                  <a:srgbClr val="C00000"/>
                </a:solidFill>
                <a:latin typeface="黑体" panose="02010609060101010101" pitchFamily="49" charset="-122"/>
                <a:ea typeface="黑体" panose="02010609060101010101" pitchFamily="49" charset="-122"/>
              </a:rPr>
              <a:t>统一</a:t>
            </a:r>
            <a:r>
              <a:rPr lang="zh-CN" altLang="en-US" b="1" dirty="0">
                <a:latin typeface="黑体" panose="02010609060101010101" pitchFamily="49" charset="-122"/>
                <a:ea typeface="黑体" panose="02010609060101010101" pitchFamily="49" charset="-122"/>
              </a:rPr>
              <a:t>”</a:t>
            </a:r>
          </a:p>
          <a:p>
            <a:pPr marL="0" algn="l">
              <a:lnSpc>
                <a:spcPct val="135000"/>
              </a:lnSpc>
              <a:spcBef>
                <a:spcPts val="0"/>
              </a:spcBef>
              <a:buClrTx/>
              <a:buSzTx/>
              <a:buNone/>
            </a:pPr>
            <a:endParaRPr lang="zh-CN" altLang="en-US" sz="800" b="1" dirty="0">
              <a:latin typeface="黑体" panose="02010609060101010101" pitchFamily="49" charset="-122"/>
              <a:ea typeface="黑体" panose="02010609060101010101" pitchFamily="49" charset="-122"/>
            </a:endParaRPr>
          </a:p>
          <a:p>
            <a:pPr marL="0" algn="l">
              <a:lnSpc>
                <a:spcPct val="135000"/>
              </a:lnSpc>
              <a:spcBef>
                <a:spcPts val="0"/>
              </a:spcBef>
              <a:buClrTx/>
              <a:buSzTx/>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一国的全部现行法律规范之所以能形成统一的法律体系</a:t>
            </a:r>
          </a:p>
          <a:p>
            <a:pPr marL="0" algn="l">
              <a:lnSpc>
                <a:spcPct val="135000"/>
              </a:lnSpc>
              <a:spcBef>
                <a:spcPts val="0"/>
              </a:spcBef>
              <a:buClrTx/>
              <a:buSzTx/>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原因在于</a:t>
            </a:r>
            <a:r>
              <a:rPr lang="zh-CN" altLang="en-US" sz="2400" b="1" dirty="0">
                <a:solidFill>
                  <a:srgbClr val="A5068D"/>
                </a:solidFill>
                <a:latin typeface="黑体" panose="02010609060101010101" pitchFamily="49" charset="-122"/>
                <a:ea typeface="黑体" panose="02010609060101010101" pitchFamily="49" charset="-122"/>
              </a:rPr>
              <a:t>国家制度</a:t>
            </a:r>
            <a:r>
              <a:rPr lang="zh-CN" altLang="en-US" sz="2400" b="1" dirty="0">
                <a:latin typeface="黑体" panose="02010609060101010101" pitchFamily="49" charset="-122"/>
                <a:ea typeface="黑体" panose="02010609060101010101" pitchFamily="49" charset="-122"/>
              </a:rPr>
              <a:t>、</a:t>
            </a:r>
            <a:r>
              <a:rPr lang="zh-CN" altLang="en-US" sz="2400" b="1" dirty="0">
                <a:solidFill>
                  <a:srgbClr val="A5068D"/>
                </a:solidFill>
                <a:latin typeface="黑体" panose="02010609060101010101" pitchFamily="49" charset="-122"/>
                <a:ea typeface="黑体" panose="02010609060101010101" pitchFamily="49" charset="-122"/>
              </a:rPr>
              <a:t>经济基础</a:t>
            </a:r>
            <a:r>
              <a:rPr lang="zh-CN" altLang="en-US" sz="2400" b="1" dirty="0">
                <a:latin typeface="黑体" panose="02010609060101010101" pitchFamily="49" charset="-122"/>
                <a:ea typeface="黑体" panose="02010609060101010101" pitchFamily="49" charset="-122"/>
              </a:rPr>
              <a:t>以及体现在法律中的</a:t>
            </a:r>
            <a:r>
              <a:rPr lang="zh-CN" altLang="en-US" sz="2400" b="1" dirty="0">
                <a:solidFill>
                  <a:srgbClr val="A5068D"/>
                </a:solidFill>
                <a:latin typeface="黑体" panose="02010609060101010101" pitchFamily="49" charset="-122"/>
                <a:ea typeface="黑体" panose="02010609060101010101" pitchFamily="49" charset="-122"/>
              </a:rPr>
              <a:t>国家意志</a:t>
            </a:r>
            <a:r>
              <a:rPr lang="zh-CN" altLang="en-US" sz="2400" b="1" dirty="0">
                <a:latin typeface="黑体" panose="02010609060101010101" pitchFamily="49" charset="-122"/>
                <a:ea typeface="黑体" panose="02010609060101010101" pitchFamily="49" charset="-122"/>
              </a:rPr>
              <a:t>的统一</a:t>
            </a:r>
          </a:p>
          <a:p>
            <a:pPr marL="0" algn="l">
              <a:lnSpc>
                <a:spcPct val="135000"/>
              </a:lnSpc>
              <a:spcBef>
                <a:spcPts val="0"/>
              </a:spcBef>
              <a:buClrTx/>
              <a:buSzTx/>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更重要的原因在于法律所调整的</a:t>
            </a:r>
            <a:r>
              <a:rPr lang="zh-CN" altLang="en-US" sz="2400" b="1" dirty="0">
                <a:solidFill>
                  <a:srgbClr val="A5068D"/>
                </a:solidFill>
                <a:latin typeface="黑体" panose="02010609060101010101" pitchFamily="49" charset="-122"/>
                <a:ea typeface="黑体" panose="02010609060101010101" pitchFamily="49" charset="-122"/>
              </a:rPr>
              <a:t>各类社会关系</a:t>
            </a:r>
            <a:r>
              <a:rPr lang="zh-CN" altLang="en-US" sz="2400" b="1" dirty="0">
                <a:latin typeface="黑体" panose="02010609060101010101" pitchFamily="49" charset="-122"/>
                <a:ea typeface="黑体" panose="02010609060101010101" pitchFamily="49" charset="-122"/>
              </a:rPr>
              <a:t>紧密联系、相互制约和影响</a:t>
            </a:r>
          </a:p>
          <a:p>
            <a:pPr marL="0" algn="l">
              <a:lnSpc>
                <a:spcPct val="135000"/>
              </a:lnSpc>
              <a:spcBef>
                <a:spcPts val="0"/>
              </a:spcBef>
              <a:buClrTx/>
              <a:buSzTx/>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是具有内在统一性的有机整体</a:t>
            </a:r>
          </a:p>
          <a:p>
            <a:pPr marL="0" algn="l">
              <a:lnSpc>
                <a:spcPct val="135000"/>
              </a:lnSpc>
              <a:spcBef>
                <a:spcPts val="0"/>
              </a:spcBef>
              <a:buClrTx/>
              <a:buSzTx/>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这些都为法律体系的内在统一打下了坚实基础</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104595" cy="5008511"/>
          </a:xfrm>
        </p:spPr>
        <p:txBody>
          <a:bodyPr>
            <a:noAutofit/>
          </a:bodyPr>
          <a:lstStyle/>
          <a:p>
            <a:pPr marL="0" indent="0">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法律规则</a:t>
            </a:r>
            <a:r>
              <a:rPr lang="zh-CN" altLang="en-US" b="1" dirty="0">
                <a:latin typeface="黑体" panose="02010609060101010101" pitchFamily="49" charset="-122"/>
                <a:ea typeface="黑体" panose="02010609060101010101" pitchFamily="49" charset="-122"/>
              </a:rPr>
              <a:t>的分类三：</a:t>
            </a:r>
            <a:r>
              <a:rPr lang="zh-CN" altLang="en-US" b="1" dirty="0">
                <a:solidFill>
                  <a:srgbClr val="006600"/>
                </a:solidFill>
                <a:latin typeface="黑体" panose="02010609060101010101" pitchFamily="49" charset="-122"/>
                <a:ea typeface="黑体" panose="02010609060101010101" pitchFamily="49" charset="-122"/>
              </a:rPr>
              <a:t>确定性</a:t>
            </a:r>
            <a:r>
              <a:rPr lang="zh-CN" altLang="en-US" b="1" dirty="0">
                <a:latin typeface="黑体" panose="02010609060101010101" pitchFamily="49" charset="-122"/>
                <a:ea typeface="黑体" panose="02010609060101010101" pitchFamily="49" charset="-122"/>
              </a:rPr>
              <a:t>规则、</a:t>
            </a:r>
            <a:r>
              <a:rPr lang="zh-CN" altLang="en-US" b="1" dirty="0">
                <a:solidFill>
                  <a:srgbClr val="006600"/>
                </a:solidFill>
                <a:latin typeface="黑体" panose="02010609060101010101" pitchFamily="49" charset="-122"/>
                <a:ea typeface="黑体" panose="02010609060101010101" pitchFamily="49" charset="-122"/>
              </a:rPr>
              <a:t>相对确定性</a:t>
            </a:r>
            <a:r>
              <a:rPr lang="zh-CN" altLang="en-US" b="1" dirty="0">
                <a:latin typeface="黑体" panose="02010609060101010101" pitchFamily="49" charset="-122"/>
                <a:ea typeface="黑体" panose="02010609060101010101" pitchFamily="49" charset="-122"/>
              </a:rPr>
              <a:t>规则</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solidFill>
                  <a:srgbClr val="006600"/>
                </a:solidFill>
                <a:latin typeface="黑体" panose="02010609060101010101" pitchFamily="49" charset="-122"/>
                <a:ea typeface="黑体" panose="02010609060101010101" pitchFamily="49" charset="-122"/>
              </a:rPr>
              <a:t>相对确定性规则</a:t>
            </a:r>
            <a:r>
              <a:rPr lang="zh-CN" altLang="en-US" b="1" dirty="0">
                <a:latin typeface="黑体" panose="02010609060101010101" pitchFamily="49" charset="-122"/>
                <a:ea typeface="黑体" panose="02010609060101010101" pitchFamily="49" charset="-122"/>
              </a:rPr>
              <a:t>之</a:t>
            </a:r>
            <a:r>
              <a:rPr lang="zh-CN" altLang="en-US" b="1" dirty="0">
                <a:solidFill>
                  <a:srgbClr val="C00000"/>
                </a:solidFill>
                <a:latin typeface="黑体" panose="02010609060101010101" pitchFamily="49" charset="-122"/>
                <a:ea typeface="黑体" panose="02010609060101010101" pitchFamily="49" charset="-122"/>
              </a:rPr>
              <a:t>委任性</a:t>
            </a:r>
            <a:r>
              <a:rPr lang="zh-CN" altLang="en-US" b="1" dirty="0">
                <a:latin typeface="黑体" panose="02010609060101010101" pitchFamily="49" charset="-122"/>
                <a:ea typeface="黑体" panose="02010609060101010101" pitchFamily="49" charset="-122"/>
              </a:rPr>
              <a:t>规则，是指“</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法律没有直接规定行为规则的内容，</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而</a:t>
            </a:r>
            <a:r>
              <a:rPr lang="zh-CN" altLang="en-US" b="1" dirty="0">
                <a:solidFill>
                  <a:srgbClr val="FF0000"/>
                </a:solidFill>
                <a:latin typeface="黑体" panose="02010609060101010101" pitchFamily="49" charset="-122"/>
                <a:ea typeface="黑体" panose="02010609060101010101" pitchFamily="49" charset="-122"/>
              </a:rPr>
              <a:t>授权某一机构</a:t>
            </a:r>
            <a:r>
              <a:rPr lang="zh-CN" altLang="en-US" b="1" dirty="0">
                <a:latin typeface="黑体" panose="02010609060101010101" pitchFamily="49" charset="-122"/>
                <a:ea typeface="黑体" panose="02010609060101010101" pitchFamily="49" charset="-122"/>
              </a:rPr>
              <a:t>加以具体规定</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的法律规则”</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例如，我国</a:t>
            </a:r>
            <a:r>
              <a:rPr lang="zh-CN" altLang="en-US" b="1" dirty="0">
                <a:solidFill>
                  <a:srgbClr val="A5068D"/>
                </a:solidFill>
                <a:latin typeface="黑体" panose="02010609060101010101" pitchFamily="49" charset="-122"/>
                <a:ea typeface="黑体" panose="02010609060101010101" pitchFamily="49" charset="-122"/>
              </a:rPr>
              <a:t>选举法</a:t>
            </a:r>
            <a:r>
              <a:rPr lang="zh-CN" altLang="en-US" b="1" dirty="0">
                <a:latin typeface="黑体" panose="02010609060101010101" pitchFamily="49" charset="-122"/>
                <a:ea typeface="黑体" panose="02010609060101010101" pitchFamily="49" charset="-122"/>
              </a:rPr>
              <a:t>未对选举的某些具体问题直接加以规定</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而是授权省级人民代表大会常务委员会根据选举法制定实施细则</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许多与选举有关的具体问题，是由</a:t>
            </a:r>
            <a:r>
              <a:rPr lang="zh-CN" altLang="en-US" b="1" dirty="0">
                <a:solidFill>
                  <a:srgbClr val="A5068D"/>
                </a:solidFill>
                <a:latin typeface="黑体" panose="02010609060101010101" pitchFamily="49" charset="-122"/>
                <a:ea typeface="黑体" panose="02010609060101010101" pitchFamily="49" charset="-122"/>
              </a:rPr>
              <a:t>实施细则</a:t>
            </a:r>
            <a:r>
              <a:rPr lang="zh-CN" altLang="en-US" b="1" dirty="0">
                <a:latin typeface="黑体" panose="02010609060101010101" pitchFamily="49" charset="-122"/>
                <a:ea typeface="黑体" panose="02010609060101010101" pitchFamily="49" charset="-122"/>
              </a:rPr>
              <a:t>来予以明确的</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0" y="607811"/>
            <a:ext cx="12104595" cy="5978184"/>
          </a:xfrm>
        </p:spPr>
        <p:txBody>
          <a:bodyPr>
            <a:noAutofit/>
          </a:bodyPr>
          <a:lstStyle/>
          <a:p>
            <a:pPr marL="0" indent="0">
              <a:lnSpc>
                <a:spcPct val="135000"/>
              </a:lnSpc>
              <a:spcBef>
                <a:spcPts val="0"/>
              </a:spcBef>
              <a:buNone/>
            </a:pPr>
            <a:r>
              <a:rPr lang="en-US" altLang="zh-CN" b="1" dirty="0">
                <a:solidFill>
                  <a:srgbClr val="FF0000"/>
                </a:solidFill>
                <a:latin typeface="黑体" panose="02010609060101010101" pitchFamily="49" charset="-122"/>
                <a:ea typeface="黑体" panose="02010609060101010101" pitchFamily="49" charset="-122"/>
              </a:rPr>
              <a:t>2024《</a:t>
            </a:r>
            <a:r>
              <a:rPr lang="zh-CN" altLang="en-US" b="1" dirty="0">
                <a:solidFill>
                  <a:srgbClr val="FF0000"/>
                </a:solidFill>
                <a:latin typeface="黑体" panose="02010609060101010101" pitchFamily="49" charset="-122"/>
                <a:ea typeface="黑体" panose="02010609060101010101" pitchFamily="49" charset="-122"/>
              </a:rPr>
              <a:t>保密法</a:t>
            </a:r>
            <a:r>
              <a:rPr lang="en-US" altLang="zh-CN" b="1" dirty="0">
                <a:solidFill>
                  <a:srgbClr val="FF0000"/>
                </a:solidFill>
                <a:latin typeface="黑体" panose="02010609060101010101" pitchFamily="49" charset="-122"/>
                <a:ea typeface="黑体" panose="02010609060101010101" pitchFamily="49" charset="-122"/>
              </a:rPr>
              <a:t>》</a:t>
            </a:r>
          </a:p>
          <a:p>
            <a:pPr marL="0" indent="0">
              <a:lnSpc>
                <a:spcPct val="135000"/>
              </a:lnSpc>
              <a:spcBef>
                <a:spcPts val="0"/>
              </a:spcBef>
              <a:buNone/>
            </a:pPr>
            <a:r>
              <a:rPr lang="zh-CN" altLang="zh-CN" b="1" dirty="0">
                <a:latin typeface="黑体" panose="02010609060101010101" pitchFamily="49" charset="-122"/>
                <a:ea typeface="黑体" panose="02010609060101010101" pitchFamily="49" charset="-122"/>
              </a:rPr>
              <a:t>第十五条　国家秘密及其密级的具体范围（以下简称保密事项范围），</a:t>
            </a:r>
            <a:r>
              <a:rPr lang="zh-CN" altLang="en-US" b="1" dirty="0">
                <a:solidFill>
                  <a:srgbClr val="3333FF"/>
                </a:solidFill>
                <a:latin typeface="黑体" panose="02010609060101010101" pitchFamily="49" charset="-122"/>
                <a:ea typeface="黑体" panose="02010609060101010101" pitchFamily="49" charset="-122"/>
              </a:rPr>
              <a:t>由</a:t>
            </a:r>
            <a:r>
              <a:rPr lang="zh-CN" altLang="zh-CN" b="1" dirty="0">
                <a:latin typeface="黑体" panose="02010609060101010101" pitchFamily="49" charset="-122"/>
                <a:ea typeface="黑体" panose="02010609060101010101" pitchFamily="49" charset="-122"/>
              </a:rPr>
              <a:t>国家保密行政管理部门单独或者会同有关中央国家机关</a:t>
            </a:r>
            <a:r>
              <a:rPr lang="zh-CN" altLang="zh-CN" b="1" dirty="0">
                <a:solidFill>
                  <a:srgbClr val="3333FF"/>
                </a:solidFill>
                <a:latin typeface="黑体" panose="02010609060101010101" pitchFamily="49" charset="-122"/>
                <a:ea typeface="黑体" panose="02010609060101010101" pitchFamily="49" charset="-122"/>
              </a:rPr>
              <a:t>规定</a:t>
            </a:r>
            <a:r>
              <a:rPr lang="zh-CN" altLang="zh-CN" b="1" dirty="0">
                <a:latin typeface="黑体" panose="02010609060101010101" pitchFamily="49" charset="-122"/>
                <a:ea typeface="黑体" panose="02010609060101010101" pitchFamily="49" charset="-122"/>
              </a:rPr>
              <a:t>。</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zh-CN" b="1" dirty="0">
                <a:latin typeface="黑体" panose="02010609060101010101" pitchFamily="49" charset="-122"/>
                <a:ea typeface="黑体" panose="02010609060101010101" pitchFamily="49" charset="-122"/>
              </a:rPr>
              <a:t>军事方面的保密事项范围，</a:t>
            </a:r>
            <a:r>
              <a:rPr lang="zh-CN" altLang="zh-CN" b="1" dirty="0">
                <a:solidFill>
                  <a:srgbClr val="3333FF"/>
                </a:solidFill>
                <a:latin typeface="黑体" panose="02010609060101010101" pitchFamily="49" charset="-122"/>
                <a:ea typeface="黑体" panose="02010609060101010101" pitchFamily="49" charset="-122"/>
              </a:rPr>
              <a:t>由</a:t>
            </a:r>
            <a:r>
              <a:rPr lang="zh-CN" altLang="zh-CN" b="1" dirty="0">
                <a:latin typeface="黑体" panose="02010609060101010101" pitchFamily="49" charset="-122"/>
                <a:ea typeface="黑体" panose="02010609060101010101" pitchFamily="49" charset="-122"/>
              </a:rPr>
              <a:t>中央军事委员会</a:t>
            </a:r>
            <a:r>
              <a:rPr lang="zh-CN" altLang="zh-CN" b="1" dirty="0">
                <a:solidFill>
                  <a:srgbClr val="3333FF"/>
                </a:solidFill>
                <a:latin typeface="黑体" panose="02010609060101010101" pitchFamily="49" charset="-122"/>
                <a:ea typeface="黑体" panose="02010609060101010101" pitchFamily="49" charset="-122"/>
              </a:rPr>
              <a:t>规定</a:t>
            </a:r>
            <a:r>
              <a:rPr lang="en-US" altLang="zh-CN" b="1" dirty="0">
                <a:latin typeface="黑体" panose="02010609060101010101" pitchFamily="49" charset="-122"/>
                <a:ea typeface="黑体" panose="02010609060101010101" pitchFamily="49" charset="-122"/>
              </a:rPr>
              <a:t>…</a:t>
            </a:r>
          </a:p>
          <a:p>
            <a:pPr marL="0" indent="0">
              <a:lnSpc>
                <a:spcPct val="135000"/>
              </a:lnSpc>
              <a:spcBef>
                <a:spcPts val="0"/>
              </a:spcBef>
              <a:buNone/>
            </a:pPr>
            <a:r>
              <a:rPr lang="zh-CN" altLang="zh-CN" b="1" dirty="0">
                <a:latin typeface="黑体" panose="02010609060101010101" pitchFamily="49" charset="-122"/>
                <a:ea typeface="黑体" panose="02010609060101010101" pitchFamily="49" charset="-122"/>
              </a:rPr>
              <a:t>第十七条　确定国家秘密的密级，应当遵守定密权限。</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zh-CN" b="1" dirty="0">
                <a:latin typeface="黑体" panose="02010609060101010101" pitchFamily="49" charset="-122"/>
                <a:ea typeface="黑体" panose="02010609060101010101" pitchFamily="49" charset="-122"/>
              </a:rPr>
              <a:t>中央国家机关、省级机关及其授权的机关、单位可以确定绝密级、机密级和秘密级国家秘密</a:t>
            </a:r>
            <a:r>
              <a:rPr lang="en-US" altLang="zh-CN" b="1" dirty="0">
                <a:latin typeface="黑体" panose="02010609060101010101" pitchFamily="49" charset="-122"/>
                <a:ea typeface="黑体" panose="02010609060101010101" pitchFamily="49" charset="-122"/>
              </a:rPr>
              <a:t>…</a:t>
            </a:r>
            <a:r>
              <a:rPr lang="zh-CN" altLang="zh-CN" b="1" dirty="0">
                <a:latin typeface="黑体" panose="02010609060101010101" pitchFamily="49" charset="-122"/>
                <a:ea typeface="黑体" panose="02010609060101010101" pitchFamily="49" charset="-122"/>
              </a:rPr>
              <a:t>具体的定密权限、授权范围</a:t>
            </a:r>
            <a:r>
              <a:rPr lang="zh-CN" altLang="zh-CN" b="1" dirty="0">
                <a:solidFill>
                  <a:srgbClr val="3333FF"/>
                </a:solidFill>
                <a:latin typeface="黑体" panose="02010609060101010101" pitchFamily="49" charset="-122"/>
                <a:ea typeface="黑体" panose="02010609060101010101" pitchFamily="49" charset="-122"/>
              </a:rPr>
              <a:t>由</a:t>
            </a:r>
            <a:r>
              <a:rPr lang="zh-CN" altLang="zh-CN" b="1" dirty="0">
                <a:latin typeface="黑体" panose="02010609060101010101" pitchFamily="49" charset="-122"/>
                <a:ea typeface="黑体" panose="02010609060101010101" pitchFamily="49" charset="-122"/>
              </a:rPr>
              <a:t>国家保密行政管理部门</a:t>
            </a:r>
            <a:r>
              <a:rPr lang="zh-CN" altLang="zh-CN" b="1" dirty="0">
                <a:solidFill>
                  <a:srgbClr val="3333FF"/>
                </a:solidFill>
                <a:latin typeface="黑体" panose="02010609060101010101" pitchFamily="49" charset="-122"/>
                <a:ea typeface="黑体" panose="02010609060101010101" pitchFamily="49" charset="-122"/>
              </a:rPr>
              <a:t>规定</a:t>
            </a:r>
            <a:r>
              <a:rPr lang="zh-CN" altLang="zh-CN" b="1" dirty="0">
                <a:latin typeface="黑体" panose="02010609060101010101" pitchFamily="49" charset="-122"/>
                <a:ea typeface="黑体" panose="02010609060101010101" pitchFamily="49" charset="-122"/>
              </a:rPr>
              <a:t>。</a:t>
            </a:r>
          </a:p>
          <a:p>
            <a:pPr marL="0" indent="0">
              <a:lnSpc>
                <a:spcPct val="135000"/>
              </a:lnSpc>
              <a:spcBef>
                <a:spcPts val="0"/>
              </a:spcBef>
              <a:buNone/>
            </a:pPr>
            <a:endParaRPr lang="zh-CN"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endParaRPr lang="zh-CN"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104595" cy="5008511"/>
          </a:xfrm>
        </p:spPr>
        <p:txBody>
          <a:bodyPr>
            <a:noAutofit/>
          </a:bodyPr>
          <a:lstStyle/>
          <a:p>
            <a:pPr marL="0" indent="0">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法律规则</a:t>
            </a:r>
            <a:r>
              <a:rPr lang="zh-CN" altLang="en-US" b="1" dirty="0">
                <a:latin typeface="黑体" panose="02010609060101010101" pitchFamily="49" charset="-122"/>
                <a:ea typeface="黑体" panose="02010609060101010101" pitchFamily="49" charset="-122"/>
              </a:rPr>
              <a:t>的分类三：</a:t>
            </a:r>
            <a:r>
              <a:rPr lang="zh-CN" altLang="en-US" b="1" dirty="0">
                <a:solidFill>
                  <a:srgbClr val="006600"/>
                </a:solidFill>
                <a:latin typeface="黑体" panose="02010609060101010101" pitchFamily="49" charset="-122"/>
                <a:ea typeface="黑体" panose="02010609060101010101" pitchFamily="49" charset="-122"/>
              </a:rPr>
              <a:t>确定性</a:t>
            </a:r>
            <a:r>
              <a:rPr lang="zh-CN" altLang="en-US" b="1" dirty="0">
                <a:latin typeface="黑体" panose="02010609060101010101" pitchFamily="49" charset="-122"/>
                <a:ea typeface="黑体" panose="02010609060101010101" pitchFamily="49" charset="-122"/>
              </a:rPr>
              <a:t>规则、</a:t>
            </a:r>
            <a:r>
              <a:rPr lang="zh-CN" altLang="en-US" b="1" dirty="0">
                <a:solidFill>
                  <a:srgbClr val="006600"/>
                </a:solidFill>
                <a:latin typeface="黑体" panose="02010609060101010101" pitchFamily="49" charset="-122"/>
                <a:ea typeface="黑体" panose="02010609060101010101" pitchFamily="49" charset="-122"/>
              </a:rPr>
              <a:t>相对确定性</a:t>
            </a:r>
            <a:r>
              <a:rPr lang="zh-CN" altLang="en-US" b="1" dirty="0">
                <a:latin typeface="黑体" panose="02010609060101010101" pitchFamily="49" charset="-122"/>
                <a:ea typeface="黑体" panose="02010609060101010101" pitchFamily="49" charset="-122"/>
              </a:rPr>
              <a:t>规则</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solidFill>
                  <a:srgbClr val="006600"/>
                </a:solidFill>
                <a:latin typeface="黑体" panose="02010609060101010101" pitchFamily="49" charset="-122"/>
                <a:ea typeface="黑体" panose="02010609060101010101" pitchFamily="49" charset="-122"/>
              </a:rPr>
              <a:t>相对确定性规则</a:t>
            </a:r>
            <a:r>
              <a:rPr lang="zh-CN" altLang="en-US" b="1" dirty="0">
                <a:latin typeface="黑体" panose="02010609060101010101" pitchFamily="49" charset="-122"/>
                <a:ea typeface="黑体" panose="02010609060101010101" pitchFamily="49" charset="-122"/>
              </a:rPr>
              <a:t>之</a:t>
            </a:r>
            <a:r>
              <a:rPr lang="zh-CN" altLang="en-US" b="1" dirty="0">
                <a:solidFill>
                  <a:srgbClr val="C00000"/>
                </a:solidFill>
                <a:latin typeface="黑体" panose="02010609060101010101" pitchFamily="49" charset="-122"/>
                <a:ea typeface="黑体" panose="02010609060101010101" pitchFamily="49" charset="-122"/>
              </a:rPr>
              <a:t>准用性</a:t>
            </a:r>
            <a:r>
              <a:rPr lang="zh-CN" altLang="en-US" b="1" dirty="0">
                <a:latin typeface="黑体" panose="02010609060101010101" pitchFamily="49" charset="-122"/>
                <a:ea typeface="黑体" panose="02010609060101010101" pitchFamily="49" charset="-122"/>
              </a:rPr>
              <a:t>规则，是指“</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法律没有直接规定行为规则的内容，</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但明确指出</a:t>
            </a:r>
            <a:r>
              <a:rPr lang="zh-CN" altLang="en-US" b="1" dirty="0">
                <a:solidFill>
                  <a:srgbClr val="FF0000"/>
                </a:solidFill>
                <a:latin typeface="黑体" panose="02010609060101010101" pitchFamily="49" charset="-122"/>
                <a:ea typeface="黑体" panose="02010609060101010101" pitchFamily="49" charset="-122"/>
              </a:rPr>
              <a:t>可以援引其他规则</a:t>
            </a:r>
            <a:r>
              <a:rPr lang="zh-CN" altLang="en-US" b="1" dirty="0">
                <a:latin typeface="黑体" panose="02010609060101010101" pitchFamily="49" charset="-122"/>
                <a:ea typeface="黑体" panose="02010609060101010101" pitchFamily="49" charset="-122"/>
              </a:rPr>
              <a:t>来使权利义务、法律责任得以明确</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的法律规则”。</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104595" cy="5008511"/>
          </a:xfrm>
        </p:spPr>
        <p:txBody>
          <a:bodyPr>
            <a:noAutofit/>
          </a:bodyPr>
          <a:lstStyle/>
          <a:p>
            <a:pPr marL="0" indent="0">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法律规则</a:t>
            </a:r>
            <a:r>
              <a:rPr lang="zh-CN" altLang="en-US" b="1" dirty="0">
                <a:latin typeface="黑体" panose="02010609060101010101" pitchFamily="49" charset="-122"/>
                <a:ea typeface="黑体" panose="02010609060101010101" pitchFamily="49" charset="-122"/>
              </a:rPr>
              <a:t>的分类三：</a:t>
            </a:r>
            <a:r>
              <a:rPr lang="zh-CN" altLang="en-US" b="1" dirty="0">
                <a:solidFill>
                  <a:srgbClr val="006600"/>
                </a:solidFill>
                <a:latin typeface="黑体" panose="02010609060101010101" pitchFamily="49" charset="-122"/>
                <a:ea typeface="黑体" panose="02010609060101010101" pitchFamily="49" charset="-122"/>
              </a:rPr>
              <a:t>确定性</a:t>
            </a:r>
            <a:r>
              <a:rPr lang="zh-CN" altLang="en-US" b="1" dirty="0">
                <a:latin typeface="黑体" panose="02010609060101010101" pitchFamily="49" charset="-122"/>
                <a:ea typeface="黑体" panose="02010609060101010101" pitchFamily="49" charset="-122"/>
              </a:rPr>
              <a:t>规则、</a:t>
            </a:r>
            <a:r>
              <a:rPr lang="zh-CN" altLang="en-US" b="1" dirty="0">
                <a:solidFill>
                  <a:srgbClr val="006600"/>
                </a:solidFill>
                <a:latin typeface="黑体" panose="02010609060101010101" pitchFamily="49" charset="-122"/>
                <a:ea typeface="黑体" panose="02010609060101010101" pitchFamily="49" charset="-122"/>
              </a:rPr>
              <a:t>相对确定性</a:t>
            </a:r>
            <a:r>
              <a:rPr lang="zh-CN" altLang="en-US" b="1" dirty="0">
                <a:latin typeface="黑体" panose="02010609060101010101" pitchFamily="49" charset="-122"/>
                <a:ea typeface="黑体" panose="02010609060101010101" pitchFamily="49" charset="-122"/>
              </a:rPr>
              <a:t>规则</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solidFill>
                  <a:srgbClr val="C00000"/>
                </a:solidFill>
                <a:latin typeface="黑体" panose="02010609060101010101" pitchFamily="49" charset="-122"/>
                <a:ea typeface="黑体" panose="02010609060101010101" pitchFamily="49" charset="-122"/>
              </a:rPr>
              <a:t>准用性</a:t>
            </a:r>
            <a:r>
              <a:rPr lang="zh-CN" altLang="en-US" b="1" dirty="0">
                <a:latin typeface="黑体" panose="02010609060101010101" pitchFamily="49" charset="-122"/>
                <a:ea typeface="黑体" panose="02010609060101010101" pitchFamily="49" charset="-122"/>
              </a:rPr>
              <a:t>规则准许引用其他规则来使本规则的内容得以明确有两种情况</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第一种情况是</a:t>
            </a:r>
            <a:r>
              <a:rPr lang="zh-CN" altLang="en-US" b="1" dirty="0">
                <a:solidFill>
                  <a:srgbClr val="FF0000"/>
                </a:solidFill>
                <a:latin typeface="黑体" panose="02010609060101010101" pitchFamily="49" charset="-122"/>
                <a:ea typeface="黑体" panose="02010609060101010101" pitchFamily="49" charset="-122"/>
              </a:rPr>
              <a:t>援引其他法律规则</a:t>
            </a:r>
            <a:r>
              <a:rPr lang="zh-CN" altLang="en-US" b="1" dirty="0">
                <a:latin typeface="黑体" panose="02010609060101010101" pitchFamily="49" charset="-122"/>
                <a:ea typeface="黑体" panose="02010609060101010101" pitchFamily="49" charset="-122"/>
              </a:rPr>
              <a:t>，例如，</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部分单行法规中关于法律责任的规定，常表述为</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“依照</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中华人民共和国行政处罚法</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第</a:t>
            </a:r>
            <a:r>
              <a:rPr lang="en-US" altLang="zh-CN" b="1" dirty="0">
                <a:latin typeface="黑体" panose="02010609060101010101" pitchFamily="49" charset="-122"/>
                <a:ea typeface="黑体" panose="02010609060101010101" pitchFamily="49" charset="-122"/>
              </a:rPr>
              <a:t>X</a:t>
            </a:r>
            <a:r>
              <a:rPr lang="zh-CN" altLang="en-US" b="1" dirty="0">
                <a:latin typeface="黑体" panose="02010609060101010101" pitchFamily="49" charset="-122"/>
                <a:ea typeface="黑体" panose="02010609060101010101" pitchFamily="49" charset="-122"/>
              </a:rPr>
              <a:t>条”或</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“依照</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中华人民共和国刑法</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第</a:t>
            </a:r>
            <a:r>
              <a:rPr lang="en-US" altLang="zh-CN" b="1" dirty="0">
                <a:latin typeface="黑体" panose="02010609060101010101" pitchFamily="49" charset="-122"/>
                <a:ea typeface="黑体" panose="02010609060101010101" pitchFamily="49" charset="-122"/>
              </a:rPr>
              <a:t>X</a:t>
            </a:r>
            <a:r>
              <a:rPr lang="zh-CN" altLang="en-US" b="1" dirty="0">
                <a:latin typeface="黑体" panose="02010609060101010101" pitchFamily="49" charset="-122"/>
                <a:ea typeface="黑体" panose="02010609060101010101" pitchFamily="49" charset="-122"/>
              </a:rPr>
              <a:t>条”处理。</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0" y="2112520"/>
            <a:ext cx="12104595" cy="2031217"/>
          </a:xfrm>
        </p:spPr>
        <p:txBody>
          <a:bodyPr>
            <a:noAutofit/>
          </a:bodyPr>
          <a:lstStyle/>
          <a:p>
            <a:pPr marL="0" indent="0">
              <a:lnSpc>
                <a:spcPct val="135000"/>
              </a:lnSpc>
              <a:spcBef>
                <a:spcPts val="0"/>
              </a:spcBef>
              <a:buNone/>
            </a:pPr>
            <a:r>
              <a:rPr lang="en-US" altLang="zh-CN" b="1" dirty="0">
                <a:solidFill>
                  <a:srgbClr val="FF0000"/>
                </a:solidFill>
                <a:latin typeface="黑体" panose="02010609060101010101" pitchFamily="49" charset="-122"/>
                <a:ea typeface="黑体" panose="02010609060101010101" pitchFamily="49" charset="-122"/>
              </a:rPr>
              <a:t>《</a:t>
            </a:r>
            <a:r>
              <a:rPr lang="zh-CN" altLang="en-US" b="1" dirty="0">
                <a:solidFill>
                  <a:srgbClr val="FF0000"/>
                </a:solidFill>
                <a:latin typeface="黑体" panose="02010609060101010101" pitchFamily="49" charset="-122"/>
                <a:ea typeface="黑体" panose="02010609060101010101" pitchFamily="49" charset="-122"/>
              </a:rPr>
              <a:t>泄密案件查处办法</a:t>
            </a:r>
            <a:r>
              <a:rPr lang="en-US" altLang="zh-CN" b="1" dirty="0">
                <a:solidFill>
                  <a:srgbClr val="FF0000"/>
                </a:solidFill>
                <a:latin typeface="黑体" panose="02010609060101010101" pitchFamily="49" charset="-122"/>
                <a:ea typeface="黑体" panose="02010609060101010101" pitchFamily="49" charset="-122"/>
              </a:rPr>
              <a:t>》</a:t>
            </a: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第四十五条　在案件调查过程中对国家秘密载体或者相关设施、设备、文件资料等登记保存，</a:t>
            </a:r>
            <a:r>
              <a:rPr lang="zh-CN" altLang="en-US" b="1" dirty="0">
                <a:solidFill>
                  <a:srgbClr val="3333FF"/>
                </a:solidFill>
                <a:latin typeface="黑体" panose="02010609060101010101" pitchFamily="49" charset="-122"/>
                <a:ea typeface="黑体" panose="02010609060101010101" pitchFamily="49" charset="-122"/>
              </a:rPr>
              <a:t>依照</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中华人民共和国行政强制法</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相关规定进行。</a:t>
            </a:r>
            <a:endParaRPr lang="en-US" altLang="zh-CN" b="1" dirty="0">
              <a:solidFill>
                <a:srgbClr val="FF0000"/>
              </a:solidFill>
              <a:latin typeface="黑体" panose="02010609060101010101" pitchFamily="49" charset="-122"/>
              <a:ea typeface="黑体" panose="02010609060101010101" pitchFamily="49" charset="-122"/>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104595" cy="5008511"/>
          </a:xfrm>
        </p:spPr>
        <p:txBody>
          <a:bodyPr>
            <a:noAutofit/>
          </a:bodyPr>
          <a:lstStyle/>
          <a:p>
            <a:pPr marL="0" indent="0">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法律规则</a:t>
            </a:r>
            <a:r>
              <a:rPr lang="zh-CN" altLang="en-US" b="1" dirty="0">
                <a:latin typeface="黑体" panose="02010609060101010101" pitchFamily="49" charset="-122"/>
                <a:ea typeface="黑体" panose="02010609060101010101" pitchFamily="49" charset="-122"/>
              </a:rPr>
              <a:t>的分类三：</a:t>
            </a:r>
            <a:r>
              <a:rPr lang="zh-CN" altLang="en-US" b="1" dirty="0">
                <a:solidFill>
                  <a:srgbClr val="006600"/>
                </a:solidFill>
                <a:latin typeface="黑体" panose="02010609060101010101" pitchFamily="49" charset="-122"/>
                <a:ea typeface="黑体" panose="02010609060101010101" pitchFamily="49" charset="-122"/>
              </a:rPr>
              <a:t>确定性</a:t>
            </a:r>
            <a:r>
              <a:rPr lang="zh-CN" altLang="en-US" b="1" dirty="0">
                <a:latin typeface="黑体" panose="02010609060101010101" pitchFamily="49" charset="-122"/>
                <a:ea typeface="黑体" panose="02010609060101010101" pitchFamily="49" charset="-122"/>
              </a:rPr>
              <a:t>规则、</a:t>
            </a:r>
            <a:r>
              <a:rPr lang="zh-CN" altLang="en-US" b="1" dirty="0">
                <a:solidFill>
                  <a:srgbClr val="006600"/>
                </a:solidFill>
                <a:latin typeface="黑体" panose="02010609060101010101" pitchFamily="49" charset="-122"/>
                <a:ea typeface="黑体" panose="02010609060101010101" pitchFamily="49" charset="-122"/>
              </a:rPr>
              <a:t>相对确定性</a:t>
            </a:r>
            <a:r>
              <a:rPr lang="zh-CN" altLang="en-US" b="1" dirty="0">
                <a:latin typeface="黑体" panose="02010609060101010101" pitchFamily="49" charset="-122"/>
                <a:ea typeface="黑体" panose="02010609060101010101" pitchFamily="49" charset="-122"/>
              </a:rPr>
              <a:t>规则</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solidFill>
                  <a:srgbClr val="C00000"/>
                </a:solidFill>
                <a:latin typeface="黑体" panose="02010609060101010101" pitchFamily="49" charset="-122"/>
                <a:ea typeface="黑体" panose="02010609060101010101" pitchFamily="49" charset="-122"/>
              </a:rPr>
              <a:t>准用性</a:t>
            </a:r>
            <a:r>
              <a:rPr lang="zh-CN" altLang="en-US" b="1" dirty="0">
                <a:latin typeface="黑体" panose="02010609060101010101" pitchFamily="49" charset="-122"/>
                <a:ea typeface="黑体" panose="02010609060101010101" pitchFamily="49" charset="-122"/>
              </a:rPr>
              <a:t>规则准许引用其他规则来使本规则的内容得以明确有两种情况</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第二种情况是</a:t>
            </a:r>
            <a:r>
              <a:rPr lang="zh-CN" altLang="en-US" b="1" dirty="0">
                <a:solidFill>
                  <a:srgbClr val="FF0000"/>
                </a:solidFill>
                <a:latin typeface="黑体" panose="02010609060101010101" pitchFamily="49" charset="-122"/>
                <a:ea typeface="黑体" panose="02010609060101010101" pitchFamily="49" charset="-122"/>
              </a:rPr>
              <a:t>援引其他</a:t>
            </a:r>
            <a:r>
              <a:rPr lang="zh-CN" altLang="en-US" b="1" dirty="0">
                <a:solidFill>
                  <a:srgbClr val="3333FF"/>
                </a:solidFill>
                <a:latin typeface="黑体" panose="02010609060101010101" pitchFamily="49" charset="-122"/>
                <a:ea typeface="黑体" panose="02010609060101010101" pitchFamily="49" charset="-122"/>
              </a:rPr>
              <a:t>非</a:t>
            </a:r>
            <a:r>
              <a:rPr lang="zh-CN" altLang="en-US" b="1" dirty="0">
                <a:solidFill>
                  <a:srgbClr val="FF0000"/>
                </a:solidFill>
                <a:latin typeface="黑体" panose="02010609060101010101" pitchFamily="49" charset="-122"/>
                <a:ea typeface="黑体" panose="02010609060101010101" pitchFamily="49" charset="-122"/>
              </a:rPr>
              <a:t>法律性规则</a:t>
            </a:r>
            <a:r>
              <a:rPr lang="zh-CN" altLang="en-US" b="1" dirty="0">
                <a:latin typeface="黑体" panose="02010609060101010101" pitchFamily="49" charset="-122"/>
                <a:ea typeface="黑体" panose="02010609060101010101" pitchFamily="49" charset="-122"/>
              </a:rPr>
              <a:t>，</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例如，我国刑法第</a:t>
            </a:r>
            <a:r>
              <a:rPr lang="en-US" altLang="zh-CN" b="1" dirty="0">
                <a:latin typeface="黑体" panose="02010609060101010101" pitchFamily="49" charset="-122"/>
                <a:ea typeface="黑体" panose="02010609060101010101" pitchFamily="49" charset="-122"/>
              </a:rPr>
              <a:t>134</a:t>
            </a:r>
            <a:r>
              <a:rPr lang="zh-CN" altLang="en-US" b="1" dirty="0">
                <a:latin typeface="黑体" panose="02010609060101010101" pitchFamily="49" charset="-122"/>
                <a:ea typeface="黑体" panose="02010609060101010101" pitchFamily="49" charset="-122"/>
              </a:rPr>
              <a:t>条规定：</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“企业、事业单位职工由于不服管理，违反</a:t>
            </a:r>
            <a:r>
              <a:rPr lang="zh-CN" altLang="en-US" b="1" dirty="0">
                <a:solidFill>
                  <a:srgbClr val="A5068D"/>
                </a:solidFill>
                <a:latin typeface="黑体" panose="02010609060101010101" pitchFamily="49" charset="-122"/>
                <a:ea typeface="黑体" panose="02010609060101010101" pitchFamily="49" charset="-122"/>
              </a:rPr>
              <a:t>规章制度</a:t>
            </a:r>
            <a:r>
              <a:rPr lang="zh-CN" altLang="en-US" b="1" dirty="0">
                <a:latin typeface="黑体" panose="02010609060101010101" pitchFamily="49" charset="-122"/>
                <a:ea typeface="黑体" panose="02010609060101010101" pitchFamily="49" charset="-122"/>
              </a:rPr>
              <a:t>导致重大伤亡</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事故的，处</a:t>
            </a:r>
            <a:r>
              <a:rPr lang="en-US" altLang="zh-CN" b="1" dirty="0">
                <a:latin typeface="黑体" panose="02010609060101010101" pitchFamily="49" charset="-122"/>
                <a:ea typeface="黑体" panose="02010609060101010101" pitchFamily="49" charset="-122"/>
              </a:rPr>
              <a:t>3</a:t>
            </a:r>
            <a:r>
              <a:rPr lang="zh-CN" altLang="en-US" b="1" dirty="0">
                <a:latin typeface="黑体" panose="02010609060101010101" pitchFamily="49" charset="-122"/>
                <a:ea typeface="黑体" panose="02010609060101010101" pitchFamily="49" charset="-122"/>
              </a:rPr>
              <a:t>年以下有期徒刑或拘役。”</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此处的“规章制度”并</a:t>
            </a:r>
            <a:r>
              <a:rPr lang="zh-CN" altLang="en-US" b="1" dirty="0">
                <a:solidFill>
                  <a:srgbClr val="A5068D"/>
                </a:solidFill>
                <a:latin typeface="黑体" panose="02010609060101010101" pitchFamily="49" charset="-122"/>
                <a:ea typeface="黑体" panose="02010609060101010101" pitchFamily="49" charset="-122"/>
              </a:rPr>
              <a:t>非法律性规则</a:t>
            </a:r>
            <a:r>
              <a:rPr lang="zh-CN" altLang="en-US" b="1" dirty="0">
                <a:latin typeface="黑体" panose="02010609060101010101" pitchFamily="49" charset="-122"/>
                <a:ea typeface="黑体" panose="02010609060101010101" pitchFamily="49" charset="-122"/>
              </a:rPr>
              <a:t>，</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而是事故发生单位的规章制度或行业性规章制度。</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104595" cy="5414193"/>
          </a:xfrm>
        </p:spPr>
        <p:txBody>
          <a:bodyPr>
            <a:noAutofit/>
          </a:bodyPr>
          <a:lstStyle/>
          <a:p>
            <a:pPr marL="0" indent="0">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法律规则</a:t>
            </a:r>
            <a:r>
              <a:rPr lang="zh-CN" altLang="en-US" b="1" dirty="0">
                <a:latin typeface="黑体" panose="02010609060101010101" pitchFamily="49" charset="-122"/>
                <a:ea typeface="黑体" panose="02010609060101010101" pitchFamily="49" charset="-122"/>
              </a:rPr>
              <a:t>的分类三：</a:t>
            </a:r>
            <a:r>
              <a:rPr lang="zh-CN" altLang="en-US" b="1" dirty="0">
                <a:solidFill>
                  <a:srgbClr val="006600"/>
                </a:solidFill>
                <a:latin typeface="黑体" panose="02010609060101010101" pitchFamily="49" charset="-122"/>
                <a:ea typeface="黑体" panose="02010609060101010101" pitchFamily="49" charset="-122"/>
              </a:rPr>
              <a:t>确定性</a:t>
            </a:r>
            <a:r>
              <a:rPr lang="zh-CN" altLang="en-US" b="1" dirty="0">
                <a:latin typeface="黑体" panose="02010609060101010101" pitchFamily="49" charset="-122"/>
                <a:ea typeface="黑体" panose="02010609060101010101" pitchFamily="49" charset="-122"/>
              </a:rPr>
              <a:t>规则、</a:t>
            </a:r>
            <a:r>
              <a:rPr lang="zh-CN" altLang="en-US" b="1" dirty="0">
                <a:solidFill>
                  <a:srgbClr val="006600"/>
                </a:solidFill>
                <a:latin typeface="黑体" panose="02010609060101010101" pitchFamily="49" charset="-122"/>
                <a:ea typeface="黑体" panose="02010609060101010101" pitchFamily="49" charset="-122"/>
              </a:rPr>
              <a:t>相对确定性</a:t>
            </a:r>
            <a:r>
              <a:rPr lang="zh-CN" altLang="en-US" b="1" dirty="0">
                <a:latin typeface="黑体" panose="02010609060101010101" pitchFamily="49" charset="-122"/>
                <a:ea typeface="黑体" panose="02010609060101010101" pitchFamily="49" charset="-122"/>
              </a:rPr>
              <a:t>规则</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solidFill>
                  <a:srgbClr val="C00000"/>
                </a:solidFill>
                <a:latin typeface="黑体" panose="02010609060101010101" pitchFamily="49" charset="-122"/>
                <a:ea typeface="黑体" panose="02010609060101010101" pitchFamily="49" charset="-122"/>
              </a:rPr>
              <a:t>准用性</a:t>
            </a:r>
            <a:r>
              <a:rPr lang="zh-CN" altLang="en-US" b="1" dirty="0">
                <a:latin typeface="黑体" panose="02010609060101010101" pitchFamily="49" charset="-122"/>
                <a:ea typeface="黑体" panose="02010609060101010101" pitchFamily="49" charset="-122"/>
              </a:rPr>
              <a:t>规则准许引用其他规则来使本规则的内容得以明确有两种情况</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第二种情况是</a:t>
            </a:r>
            <a:r>
              <a:rPr lang="zh-CN" altLang="en-US" b="1" dirty="0">
                <a:solidFill>
                  <a:srgbClr val="FF0000"/>
                </a:solidFill>
                <a:latin typeface="黑体" panose="02010609060101010101" pitchFamily="49" charset="-122"/>
                <a:ea typeface="黑体" panose="02010609060101010101" pitchFamily="49" charset="-122"/>
              </a:rPr>
              <a:t>援引其他</a:t>
            </a:r>
            <a:r>
              <a:rPr lang="zh-CN" altLang="en-US" b="1" dirty="0">
                <a:solidFill>
                  <a:srgbClr val="3333FF"/>
                </a:solidFill>
                <a:latin typeface="黑体" panose="02010609060101010101" pitchFamily="49" charset="-122"/>
                <a:ea typeface="黑体" panose="02010609060101010101" pitchFamily="49" charset="-122"/>
              </a:rPr>
              <a:t>非</a:t>
            </a:r>
            <a:r>
              <a:rPr lang="zh-CN" altLang="en-US" b="1" dirty="0">
                <a:solidFill>
                  <a:srgbClr val="FF0000"/>
                </a:solidFill>
                <a:latin typeface="黑体" panose="02010609060101010101" pitchFamily="49" charset="-122"/>
                <a:ea typeface="黑体" panose="02010609060101010101" pitchFamily="49" charset="-122"/>
              </a:rPr>
              <a:t>法律性规则</a:t>
            </a:r>
            <a:r>
              <a:rPr lang="zh-CN" altLang="en-US" b="1" dirty="0">
                <a:latin typeface="黑体" panose="02010609060101010101" pitchFamily="49" charset="-122"/>
                <a:ea typeface="黑体" panose="02010609060101010101" pitchFamily="49" charset="-122"/>
              </a:rPr>
              <a:t>，</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又如，</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中华人民共和国反不正当竞争法</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第</a:t>
            </a:r>
            <a:r>
              <a:rPr lang="en-US" altLang="zh-CN" b="1" dirty="0">
                <a:latin typeface="黑体" panose="02010609060101010101" pitchFamily="49" charset="-122"/>
                <a:ea typeface="黑体" panose="02010609060101010101" pitchFamily="49" charset="-122"/>
              </a:rPr>
              <a:t>21</a:t>
            </a:r>
            <a:r>
              <a:rPr lang="zh-CN" altLang="en-US" b="1" dirty="0">
                <a:latin typeface="黑体" panose="02010609060101010101" pitchFamily="49" charset="-122"/>
                <a:ea typeface="黑体" panose="02010609060101010101" pitchFamily="49" charset="-122"/>
              </a:rPr>
              <a:t>条规定：</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“经营者假冒他人的注册商标，擅自使用他人的企业名称或者姓名，</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伪造或者冒用认证标志、名优标志等质量标志，伪造产地，对商</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品质量作引人误解的虚假表示的，依照</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中华人民共和国商标</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法</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中华人民共和国产品质量法</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的规定处罚。”</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此规则就属于准用性规则。</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104595" cy="5008511"/>
          </a:xfrm>
        </p:spPr>
        <p:txBody>
          <a:bodyPr>
            <a:noAutofit/>
          </a:bodyPr>
          <a:lstStyle/>
          <a:p>
            <a:pPr marL="0" indent="0">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法律规则</a:t>
            </a:r>
            <a:r>
              <a:rPr lang="zh-CN" altLang="en-US" b="1" dirty="0">
                <a:latin typeface="黑体" panose="02010609060101010101" pitchFamily="49" charset="-122"/>
                <a:ea typeface="黑体" panose="02010609060101010101" pitchFamily="49" charset="-122"/>
              </a:rPr>
              <a:t>的分类四：</a:t>
            </a:r>
            <a:r>
              <a:rPr lang="zh-CN" altLang="en-US" b="1" dirty="0">
                <a:solidFill>
                  <a:srgbClr val="FF0000"/>
                </a:solidFill>
                <a:latin typeface="黑体" panose="02010609060101010101" pitchFamily="49" charset="-122"/>
                <a:ea typeface="黑体" panose="02010609060101010101" pitchFamily="49" charset="-122"/>
              </a:rPr>
              <a:t>调整性</a:t>
            </a:r>
            <a:r>
              <a:rPr lang="zh-CN" altLang="en-US" b="1" dirty="0">
                <a:latin typeface="黑体" panose="02010609060101010101" pitchFamily="49" charset="-122"/>
                <a:ea typeface="黑体" panose="02010609060101010101" pitchFamily="49" charset="-122"/>
              </a:rPr>
              <a:t>规则、</a:t>
            </a:r>
            <a:r>
              <a:rPr lang="zh-CN" altLang="en-US" b="1" dirty="0">
                <a:solidFill>
                  <a:srgbClr val="FF0000"/>
                </a:solidFill>
                <a:latin typeface="黑体" panose="02010609060101010101" pitchFamily="49" charset="-122"/>
                <a:ea typeface="黑体" panose="02010609060101010101" pitchFamily="49" charset="-122"/>
              </a:rPr>
              <a:t>构成性</a:t>
            </a:r>
            <a:r>
              <a:rPr lang="zh-CN" altLang="en-US" b="1" dirty="0">
                <a:latin typeface="黑体" panose="02010609060101010101" pitchFamily="49" charset="-122"/>
                <a:ea typeface="黑体" panose="02010609060101010101" pitchFamily="49" charset="-122"/>
              </a:rPr>
              <a:t>规则</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  按照法律规则所调整的行为</a:t>
            </a:r>
            <a:r>
              <a:rPr lang="zh-CN" altLang="en-US" b="1" dirty="0">
                <a:solidFill>
                  <a:srgbClr val="A5068D"/>
                </a:solidFill>
                <a:latin typeface="黑体" panose="02010609060101010101" pitchFamily="49" charset="-122"/>
                <a:ea typeface="黑体" panose="02010609060101010101" pitchFamily="49" charset="-122"/>
              </a:rPr>
              <a:t>是否发生于该规则产生之前</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可以把法律规则分为调整性规则与构成性规则</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104595" cy="5008511"/>
          </a:xfrm>
        </p:spPr>
        <p:txBody>
          <a:bodyPr>
            <a:noAutofit/>
          </a:bodyPr>
          <a:lstStyle/>
          <a:p>
            <a:pPr marL="0" indent="0">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法律规则</a:t>
            </a:r>
            <a:r>
              <a:rPr lang="zh-CN" altLang="en-US" b="1" dirty="0">
                <a:latin typeface="黑体" panose="02010609060101010101" pitchFamily="49" charset="-122"/>
                <a:ea typeface="黑体" panose="02010609060101010101" pitchFamily="49" charset="-122"/>
              </a:rPr>
              <a:t>的分类四：</a:t>
            </a:r>
            <a:r>
              <a:rPr lang="zh-CN" altLang="en-US" b="1" dirty="0">
                <a:solidFill>
                  <a:srgbClr val="FF0000"/>
                </a:solidFill>
                <a:latin typeface="黑体" panose="02010609060101010101" pitchFamily="49" charset="-122"/>
                <a:ea typeface="黑体" panose="02010609060101010101" pitchFamily="49" charset="-122"/>
              </a:rPr>
              <a:t>调整性</a:t>
            </a:r>
            <a:r>
              <a:rPr lang="zh-CN" altLang="en-US" b="1" dirty="0">
                <a:latin typeface="黑体" panose="02010609060101010101" pitchFamily="49" charset="-122"/>
                <a:ea typeface="黑体" panose="02010609060101010101" pitchFamily="49" charset="-122"/>
              </a:rPr>
              <a:t>规则、</a:t>
            </a:r>
            <a:r>
              <a:rPr lang="zh-CN" altLang="en-US" b="1" dirty="0">
                <a:solidFill>
                  <a:srgbClr val="FF0000"/>
                </a:solidFill>
                <a:latin typeface="黑体" panose="02010609060101010101" pitchFamily="49" charset="-122"/>
                <a:ea typeface="黑体" panose="02010609060101010101" pitchFamily="49" charset="-122"/>
              </a:rPr>
              <a:t>构成性</a:t>
            </a:r>
            <a:r>
              <a:rPr lang="zh-CN" altLang="en-US" b="1" dirty="0">
                <a:latin typeface="黑体" panose="02010609060101010101" pitchFamily="49" charset="-122"/>
                <a:ea typeface="黑体" panose="02010609060101010101" pitchFamily="49" charset="-122"/>
              </a:rPr>
              <a:t>规则</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  </a:t>
            </a:r>
            <a:r>
              <a:rPr lang="zh-CN" altLang="en-US" b="1" dirty="0">
                <a:solidFill>
                  <a:srgbClr val="FF0000"/>
                </a:solidFill>
                <a:latin typeface="黑体" panose="02010609060101010101" pitchFamily="49" charset="-122"/>
                <a:ea typeface="黑体" panose="02010609060101010101" pitchFamily="49" charset="-122"/>
              </a:rPr>
              <a:t>调整性规则</a:t>
            </a:r>
            <a:r>
              <a:rPr lang="zh-CN" altLang="en-US" b="1" dirty="0">
                <a:latin typeface="黑体" panose="02010609060101010101" pitchFamily="49" charset="-122"/>
                <a:ea typeface="黑体" panose="02010609060101010101" pitchFamily="49" charset="-122"/>
              </a:rPr>
              <a:t>是“</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对</a:t>
            </a:r>
            <a:r>
              <a:rPr lang="zh-CN" altLang="en-US" b="1" dirty="0">
                <a:solidFill>
                  <a:srgbClr val="A5068D"/>
                </a:solidFill>
                <a:latin typeface="黑体" panose="02010609060101010101" pitchFamily="49" charset="-122"/>
                <a:ea typeface="黑体" panose="02010609060101010101" pitchFamily="49" charset="-122"/>
              </a:rPr>
              <a:t>已经存在</a:t>
            </a:r>
            <a:r>
              <a:rPr lang="zh-CN" altLang="en-US" b="1" dirty="0">
                <a:latin typeface="黑体" panose="02010609060101010101" pitchFamily="49" charset="-122"/>
                <a:ea typeface="黑体" panose="02010609060101010101" pitchFamily="49" charset="-122"/>
              </a:rPr>
              <a:t>的各种行为方式进行评价，并</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并通过</a:t>
            </a:r>
            <a:r>
              <a:rPr lang="zh-CN" altLang="en-US" b="1" dirty="0">
                <a:solidFill>
                  <a:srgbClr val="A5068D"/>
                </a:solidFill>
                <a:latin typeface="黑体" panose="02010609060101010101" pitchFamily="49" charset="-122"/>
                <a:ea typeface="黑体" panose="02010609060101010101" pitchFamily="49" charset="-122"/>
              </a:rPr>
              <a:t>授予权利</a:t>
            </a:r>
            <a:r>
              <a:rPr lang="zh-CN" altLang="en-US" b="1" dirty="0">
                <a:latin typeface="黑体" panose="02010609060101010101" pitchFamily="49" charset="-122"/>
                <a:ea typeface="黑体" panose="02010609060101010101" pitchFamily="49" charset="-122"/>
              </a:rPr>
              <a:t>或</a:t>
            </a:r>
            <a:r>
              <a:rPr lang="zh-CN" altLang="en-US" b="1" dirty="0">
                <a:solidFill>
                  <a:srgbClr val="A5068D"/>
                </a:solidFill>
                <a:latin typeface="黑体" panose="02010609060101010101" pitchFamily="49" charset="-122"/>
                <a:ea typeface="黑体" panose="02010609060101010101" pitchFamily="49" charset="-122"/>
              </a:rPr>
              <a:t>设定义务</a:t>
            </a:r>
            <a:r>
              <a:rPr lang="zh-CN" altLang="en-US" b="1" dirty="0">
                <a:latin typeface="黑体" panose="02010609060101010101" pitchFamily="49" charset="-122"/>
                <a:ea typeface="黑体" panose="02010609060101010101" pitchFamily="49" charset="-122"/>
              </a:rPr>
              <a:t>来调整相关行为</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的法律规则”</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104595" cy="5008511"/>
          </a:xfrm>
        </p:spPr>
        <p:txBody>
          <a:bodyPr>
            <a:noAutofit/>
          </a:bodyPr>
          <a:lstStyle/>
          <a:p>
            <a:pPr marL="0" indent="0">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法律规则</a:t>
            </a:r>
            <a:r>
              <a:rPr lang="zh-CN" altLang="en-US" b="1" dirty="0">
                <a:latin typeface="黑体" panose="02010609060101010101" pitchFamily="49" charset="-122"/>
                <a:ea typeface="黑体" panose="02010609060101010101" pitchFamily="49" charset="-122"/>
              </a:rPr>
              <a:t>的分类四：</a:t>
            </a:r>
            <a:r>
              <a:rPr lang="zh-CN" altLang="en-US" b="1" dirty="0">
                <a:solidFill>
                  <a:srgbClr val="FF0000"/>
                </a:solidFill>
                <a:latin typeface="黑体" panose="02010609060101010101" pitchFamily="49" charset="-122"/>
                <a:ea typeface="黑体" panose="02010609060101010101" pitchFamily="49" charset="-122"/>
              </a:rPr>
              <a:t>调整性</a:t>
            </a:r>
            <a:r>
              <a:rPr lang="zh-CN" altLang="en-US" b="1" dirty="0">
                <a:latin typeface="黑体" panose="02010609060101010101" pitchFamily="49" charset="-122"/>
                <a:ea typeface="黑体" panose="02010609060101010101" pitchFamily="49" charset="-122"/>
              </a:rPr>
              <a:t>规则、</a:t>
            </a:r>
            <a:r>
              <a:rPr lang="zh-CN" altLang="en-US" b="1" dirty="0">
                <a:solidFill>
                  <a:srgbClr val="FF0000"/>
                </a:solidFill>
                <a:latin typeface="黑体" panose="02010609060101010101" pitchFamily="49" charset="-122"/>
                <a:ea typeface="黑体" panose="02010609060101010101" pitchFamily="49" charset="-122"/>
              </a:rPr>
              <a:t>构成性</a:t>
            </a:r>
            <a:r>
              <a:rPr lang="zh-CN" altLang="en-US" b="1" dirty="0">
                <a:latin typeface="黑体" panose="02010609060101010101" pitchFamily="49" charset="-122"/>
                <a:ea typeface="黑体" panose="02010609060101010101" pitchFamily="49" charset="-122"/>
              </a:rPr>
              <a:t>规则</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  </a:t>
            </a:r>
            <a:r>
              <a:rPr lang="zh-CN" altLang="en-US" b="1" dirty="0">
                <a:solidFill>
                  <a:srgbClr val="FF0000"/>
                </a:solidFill>
                <a:latin typeface="黑体" panose="02010609060101010101" pitchFamily="49" charset="-122"/>
                <a:ea typeface="黑体" panose="02010609060101010101" pitchFamily="49" charset="-122"/>
              </a:rPr>
              <a:t>调整性规则</a:t>
            </a:r>
            <a:endParaRPr lang="en-US" altLang="zh-CN" b="1" dirty="0">
              <a:solidFill>
                <a:srgbClr val="FF0000"/>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solidFill>
                  <a:srgbClr val="FF0000"/>
                </a:solidFill>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所调整的</a:t>
            </a:r>
            <a:r>
              <a:rPr lang="zh-CN" altLang="en-US" b="1" dirty="0">
                <a:solidFill>
                  <a:srgbClr val="A5068D"/>
                </a:solidFill>
                <a:latin typeface="黑体" panose="02010609060101010101" pitchFamily="49" charset="-122"/>
                <a:ea typeface="黑体" panose="02010609060101010101" pitchFamily="49" charset="-122"/>
              </a:rPr>
              <a:t>社会关系</a:t>
            </a:r>
            <a:r>
              <a:rPr lang="zh-CN" altLang="en-US" b="1" dirty="0">
                <a:latin typeface="黑体" panose="02010609060101010101" pitchFamily="49" charset="-122"/>
                <a:ea typeface="黑体" panose="02010609060101010101" pitchFamily="49" charset="-122"/>
              </a:rPr>
              <a:t>在该</a:t>
            </a:r>
            <a:r>
              <a:rPr lang="zh-CN" altLang="en-US" b="1" dirty="0">
                <a:solidFill>
                  <a:srgbClr val="A5068D"/>
                </a:solidFill>
                <a:latin typeface="黑体" panose="02010609060101010101" pitchFamily="49" charset="-122"/>
                <a:ea typeface="黑体" panose="02010609060101010101" pitchFamily="49" charset="-122"/>
              </a:rPr>
              <a:t>规则产生</a:t>
            </a:r>
            <a:r>
              <a:rPr lang="zh-CN" altLang="en-US" b="1" dirty="0">
                <a:latin typeface="黑体" panose="02010609060101010101" pitchFamily="49" charset="-122"/>
                <a:ea typeface="黑体" panose="02010609060101010101" pitchFamily="49" charset="-122"/>
              </a:rPr>
              <a:t>之前，相关的行为方式就已经存在</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调整性规则只是按照一定的价值标准予以区分和选择</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将既有的社会关系上升为法律上的权利义务</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要求主体必须按某一行为方式活动，使之成为作为的义务</a:t>
            </a:r>
            <a:endParaRPr lang="en-US" altLang="zh-CN" sz="16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1600" b="1" dirty="0">
                <a:latin typeface="黑体" panose="02010609060101010101" pitchFamily="49" charset="-122"/>
                <a:ea typeface="黑体" panose="02010609060101010101" pitchFamily="49" charset="-122"/>
              </a:rPr>
              <a:t>                                                                (</a:t>
            </a:r>
            <a:r>
              <a:rPr lang="zh-CN" altLang="en-US" sz="1600" b="1" dirty="0">
                <a:latin typeface="黑体" panose="02010609060101010101" pitchFamily="49" charset="-122"/>
                <a:ea typeface="黑体" panose="02010609060101010101" pitchFamily="49" charset="-122"/>
              </a:rPr>
              <a:t>如</a:t>
            </a:r>
            <a:r>
              <a:rPr lang="zh-CN" altLang="en-US" sz="1600" b="1" dirty="0">
                <a:solidFill>
                  <a:srgbClr val="006600"/>
                </a:solidFill>
                <a:latin typeface="黑体" panose="02010609060101010101" pitchFamily="49" charset="-122"/>
                <a:ea typeface="黑体" panose="02010609060101010101" pitchFamily="49" charset="-122"/>
              </a:rPr>
              <a:t>父母必须抚养未成年子女</a:t>
            </a:r>
            <a:r>
              <a:rPr lang="zh-CN" altLang="en-US" sz="1600" b="1" dirty="0">
                <a:latin typeface="黑体" panose="02010609060101010101" pitchFamily="49" charset="-122"/>
                <a:ea typeface="黑体" panose="02010609060101010101" pitchFamily="49" charset="-122"/>
              </a:rPr>
              <a:t>）</a:t>
            </a:r>
            <a:endParaRPr lang="en-US" altLang="zh-CN" sz="16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或禁止某一行为方式，使之成为不作为义务</a:t>
            </a:r>
            <a:r>
              <a:rPr lang="zh-CN" altLang="en-US" sz="1600" b="1" dirty="0">
                <a:latin typeface="黑体" panose="02010609060101010101" pitchFamily="49" charset="-122"/>
                <a:ea typeface="黑体" panose="02010609060101010101" pitchFamily="49" charset="-122"/>
              </a:rPr>
              <a:t>（如</a:t>
            </a:r>
            <a:r>
              <a:rPr lang="zh-CN" altLang="en-US" sz="1600" b="1" dirty="0">
                <a:solidFill>
                  <a:srgbClr val="006600"/>
                </a:solidFill>
                <a:latin typeface="黑体" panose="02010609060101010101" pitchFamily="49" charset="-122"/>
                <a:ea typeface="黑体" panose="02010609060101010101" pitchFamily="49" charset="-122"/>
              </a:rPr>
              <a:t>不得盗窃</a:t>
            </a:r>
            <a:r>
              <a:rPr lang="zh-CN" altLang="en-US" sz="1600" b="1" dirty="0">
                <a:latin typeface="黑体" panose="02010609060101010101" pitchFamily="49" charset="-122"/>
                <a:ea typeface="黑体" panose="02010609060101010101" pitchFamily="49" charset="-122"/>
              </a:rPr>
              <a:t>）</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630" y="290195"/>
            <a:ext cx="12017375" cy="6092190"/>
          </a:xfrm>
        </p:spPr>
        <p:txBody>
          <a:bodyPr>
            <a:noAutofit/>
          </a:bodyPr>
          <a:lstStyle/>
          <a:p>
            <a:pPr marL="0" algn="l">
              <a:lnSpc>
                <a:spcPct val="135000"/>
              </a:lnSpc>
              <a:spcBef>
                <a:spcPts val="0"/>
              </a:spcBef>
              <a:buClrTx/>
              <a:buSzTx/>
              <a:buNone/>
            </a:pPr>
            <a:r>
              <a:rPr lang="zh-CN" altLang="en-US" b="1" dirty="0">
                <a:solidFill>
                  <a:srgbClr val="FF0000"/>
                </a:solidFill>
                <a:latin typeface="黑体" panose="02010609060101010101" pitchFamily="49" charset="-122"/>
                <a:ea typeface="黑体" panose="02010609060101010101" pitchFamily="49" charset="-122"/>
              </a:rPr>
              <a:t>法律的宏观结构</a:t>
            </a:r>
            <a:r>
              <a:rPr lang="zh-CN" altLang="en-US" b="1" dirty="0">
                <a:latin typeface="黑体" panose="02010609060101010101" pitchFamily="49" charset="-122"/>
                <a:ea typeface="黑体" panose="02010609060101010101" pitchFamily="49" charset="-122"/>
              </a:rPr>
              <a:t>——</a:t>
            </a:r>
            <a:r>
              <a:rPr lang="zh-CN" altLang="en-US" b="1" dirty="0">
                <a:solidFill>
                  <a:srgbClr val="3333FF"/>
                </a:solidFill>
                <a:latin typeface="黑体" panose="02010609060101010101" pitchFamily="49" charset="-122"/>
                <a:ea typeface="黑体" panose="02010609060101010101" pitchFamily="49" charset="-122"/>
              </a:rPr>
              <a:t>法律体系</a:t>
            </a:r>
            <a:endParaRPr lang="zh-CN" altLang="en-US" b="1" dirty="0">
              <a:latin typeface="黑体" panose="02010609060101010101" pitchFamily="49" charset="-122"/>
              <a:ea typeface="黑体" panose="02010609060101010101" pitchFamily="49" charset="-122"/>
            </a:endParaRP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3.法律体系的结构性特点是“</a:t>
            </a:r>
            <a:r>
              <a:rPr lang="zh-CN" altLang="en-US" b="1" dirty="0">
                <a:solidFill>
                  <a:srgbClr val="C00000"/>
                </a:solidFill>
                <a:latin typeface="黑体" panose="02010609060101010101" pitchFamily="49" charset="-122"/>
                <a:ea typeface="黑体" panose="02010609060101010101" pitchFamily="49" charset="-122"/>
              </a:rPr>
              <a:t>和谐</a:t>
            </a:r>
            <a:r>
              <a:rPr lang="zh-CN" altLang="en-US" b="1" dirty="0">
                <a:latin typeface="黑体" panose="02010609060101010101" pitchFamily="49" charset="-122"/>
                <a:ea typeface="黑体" panose="02010609060101010101" pitchFamily="49" charset="-122"/>
              </a:rPr>
              <a:t>”和“</a:t>
            </a:r>
            <a:r>
              <a:rPr lang="zh-CN" altLang="en-US" b="1" dirty="0">
                <a:solidFill>
                  <a:srgbClr val="C00000"/>
                </a:solidFill>
                <a:latin typeface="黑体" panose="02010609060101010101" pitchFamily="49" charset="-122"/>
                <a:ea typeface="黑体" panose="02010609060101010101" pitchFamily="49" charset="-122"/>
              </a:rPr>
              <a:t>统一</a:t>
            </a:r>
            <a:r>
              <a:rPr lang="zh-CN" altLang="en-US" b="1" dirty="0">
                <a:latin typeface="黑体" panose="02010609060101010101" pitchFamily="49" charset="-122"/>
                <a:ea typeface="黑体" panose="02010609060101010101" pitchFamily="49" charset="-122"/>
              </a:rPr>
              <a:t>”</a:t>
            </a:r>
          </a:p>
          <a:p>
            <a:pPr marL="0" algn="l">
              <a:lnSpc>
                <a:spcPct val="135000"/>
              </a:lnSpc>
              <a:spcBef>
                <a:spcPts val="0"/>
              </a:spcBef>
              <a:buClrTx/>
              <a:buSzTx/>
              <a:buNone/>
            </a:pPr>
            <a:endParaRPr lang="zh-CN" altLang="en-US" sz="800" b="1" dirty="0">
              <a:latin typeface="黑体" panose="02010609060101010101" pitchFamily="49" charset="-122"/>
              <a:ea typeface="黑体" panose="02010609060101010101" pitchFamily="49" charset="-122"/>
            </a:endParaRPr>
          </a:p>
          <a:p>
            <a:pPr marL="0" algn="l">
              <a:lnSpc>
                <a:spcPct val="135000"/>
              </a:lnSpc>
              <a:spcBef>
                <a:spcPts val="0"/>
              </a:spcBef>
              <a:buClrTx/>
              <a:buSzTx/>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法律体系的形成符合</a:t>
            </a:r>
            <a:r>
              <a:rPr lang="zh-CN" altLang="en-US" sz="2400" b="1" dirty="0">
                <a:solidFill>
                  <a:srgbClr val="A5068D"/>
                </a:solidFill>
                <a:latin typeface="黑体" panose="02010609060101010101" pitchFamily="49" charset="-122"/>
                <a:ea typeface="黑体" panose="02010609060101010101" pitchFamily="49" charset="-122"/>
              </a:rPr>
              <a:t>社会发展</a:t>
            </a:r>
            <a:r>
              <a:rPr lang="zh-CN" altLang="en-US" sz="2400" b="1" dirty="0">
                <a:latin typeface="黑体" panose="02010609060101010101" pitchFamily="49" charset="-122"/>
                <a:ea typeface="黑体" panose="02010609060101010101" pitchFamily="49" charset="-122"/>
              </a:rPr>
              <a:t>的</a:t>
            </a:r>
            <a:r>
              <a:rPr lang="zh-CN" altLang="en-US" sz="2400" b="1" dirty="0">
                <a:solidFill>
                  <a:srgbClr val="A5068D"/>
                </a:solidFill>
                <a:latin typeface="黑体" panose="02010609060101010101" pitchFamily="49" charset="-122"/>
                <a:ea typeface="黑体" panose="02010609060101010101" pitchFamily="49" charset="-122"/>
              </a:rPr>
              <a:t>客观规律</a:t>
            </a:r>
          </a:p>
          <a:p>
            <a:pPr marL="0" algn="l">
              <a:lnSpc>
                <a:spcPct val="135000"/>
              </a:lnSpc>
              <a:spcBef>
                <a:spcPts val="0"/>
              </a:spcBef>
              <a:buClrTx/>
              <a:buSzTx/>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但它的发展又离不开人的</a:t>
            </a:r>
            <a:r>
              <a:rPr lang="zh-CN" altLang="en-US" sz="2400" b="1" dirty="0">
                <a:solidFill>
                  <a:srgbClr val="A5068D"/>
                </a:solidFill>
                <a:latin typeface="黑体" panose="02010609060101010101" pitchFamily="49" charset="-122"/>
                <a:ea typeface="黑体" panose="02010609060101010101" pitchFamily="49" charset="-122"/>
              </a:rPr>
              <a:t>主观能动</a:t>
            </a:r>
            <a:r>
              <a:rPr lang="zh-CN" altLang="en-US" sz="2400" b="1" dirty="0">
                <a:latin typeface="黑体" panose="02010609060101010101" pitchFamily="49" charset="-122"/>
                <a:ea typeface="黑体" panose="02010609060101010101" pitchFamily="49" charset="-122"/>
              </a:rPr>
              <a:t>活动</a:t>
            </a:r>
          </a:p>
          <a:p>
            <a:pPr marL="0" algn="l">
              <a:lnSpc>
                <a:spcPct val="135000"/>
              </a:lnSpc>
              <a:spcBef>
                <a:spcPts val="0"/>
              </a:spcBef>
              <a:buClrTx/>
              <a:buSzTx/>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因此，法律体系是符合客观规律的主观现象</a:t>
            </a:r>
          </a:p>
          <a:p>
            <a:pPr marL="0" algn="l">
              <a:lnSpc>
                <a:spcPct val="135000"/>
              </a:lnSpc>
              <a:spcBef>
                <a:spcPts val="0"/>
              </a:spcBef>
              <a:buClrTx/>
              <a:buSzTx/>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由于不同主观因素的介入</a:t>
            </a:r>
          </a:p>
          <a:p>
            <a:pPr marL="0" algn="l">
              <a:lnSpc>
                <a:spcPct val="135000"/>
              </a:lnSpc>
              <a:spcBef>
                <a:spcPts val="0"/>
              </a:spcBef>
              <a:buClrTx/>
              <a:buSzTx/>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古今中外各国的法律体系的发展呈现</a:t>
            </a:r>
            <a:r>
              <a:rPr lang="zh-CN" altLang="en-US" sz="2400" b="1" dirty="0">
                <a:solidFill>
                  <a:srgbClr val="A5068D"/>
                </a:solidFill>
                <a:latin typeface="黑体" panose="02010609060101010101" pitchFamily="49" charset="-122"/>
                <a:ea typeface="黑体" panose="02010609060101010101" pitchFamily="49" charset="-122"/>
              </a:rPr>
              <a:t>多样化</a:t>
            </a:r>
          </a:p>
          <a:p>
            <a:pPr marL="0" algn="l">
              <a:lnSpc>
                <a:spcPct val="135000"/>
              </a:lnSpc>
              <a:spcBef>
                <a:spcPts val="0"/>
              </a:spcBef>
              <a:buClrTx/>
              <a:buSzTx/>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表现为不同的</a:t>
            </a:r>
            <a:r>
              <a:rPr lang="zh-CN" altLang="en-US" sz="2400" b="1" dirty="0">
                <a:solidFill>
                  <a:srgbClr val="A5068D"/>
                </a:solidFill>
                <a:latin typeface="黑体" panose="02010609060101010101" pitchFamily="49" charset="-122"/>
                <a:ea typeface="黑体" panose="02010609060101010101" pitchFamily="49" charset="-122"/>
              </a:rPr>
              <a:t>模式</a:t>
            </a:r>
            <a:r>
              <a:rPr lang="zh-CN" altLang="en-US" sz="2400" b="1" dirty="0">
                <a:latin typeface="黑体" panose="02010609060101010101" pitchFamily="49" charset="-122"/>
                <a:ea typeface="黑体" panose="02010609060101010101" pitchFamily="49" charset="-122"/>
              </a:rPr>
              <a:t>和</a:t>
            </a:r>
            <a:r>
              <a:rPr lang="zh-CN" altLang="en-US" sz="2400" b="1" dirty="0">
                <a:solidFill>
                  <a:srgbClr val="A5068D"/>
                </a:solidFill>
                <a:latin typeface="黑体" panose="02010609060101010101" pitchFamily="49" charset="-122"/>
                <a:ea typeface="黑体" panose="02010609060101010101" pitchFamily="49" charset="-122"/>
              </a:rPr>
              <a:t>形态</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104595" cy="5550117"/>
          </a:xfrm>
        </p:spPr>
        <p:txBody>
          <a:bodyPr>
            <a:noAutofit/>
          </a:bodyPr>
          <a:lstStyle/>
          <a:p>
            <a:pPr marL="0" indent="0">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法律规则</a:t>
            </a:r>
            <a:r>
              <a:rPr lang="zh-CN" altLang="en-US" b="1" dirty="0">
                <a:latin typeface="黑体" panose="02010609060101010101" pitchFamily="49" charset="-122"/>
                <a:ea typeface="黑体" panose="02010609060101010101" pitchFamily="49" charset="-122"/>
              </a:rPr>
              <a:t>的分类四：</a:t>
            </a:r>
            <a:r>
              <a:rPr lang="zh-CN" altLang="en-US" b="1" dirty="0">
                <a:solidFill>
                  <a:srgbClr val="FF0000"/>
                </a:solidFill>
                <a:latin typeface="黑体" panose="02010609060101010101" pitchFamily="49" charset="-122"/>
                <a:ea typeface="黑体" panose="02010609060101010101" pitchFamily="49" charset="-122"/>
              </a:rPr>
              <a:t>调整性</a:t>
            </a:r>
            <a:r>
              <a:rPr lang="zh-CN" altLang="en-US" b="1" dirty="0">
                <a:latin typeface="黑体" panose="02010609060101010101" pitchFamily="49" charset="-122"/>
                <a:ea typeface="黑体" panose="02010609060101010101" pitchFamily="49" charset="-122"/>
              </a:rPr>
              <a:t>规则、</a:t>
            </a:r>
            <a:r>
              <a:rPr lang="zh-CN" altLang="en-US" b="1" dirty="0">
                <a:solidFill>
                  <a:srgbClr val="FF0000"/>
                </a:solidFill>
                <a:latin typeface="黑体" panose="02010609060101010101" pitchFamily="49" charset="-122"/>
                <a:ea typeface="黑体" panose="02010609060101010101" pitchFamily="49" charset="-122"/>
              </a:rPr>
              <a:t>构成性</a:t>
            </a:r>
            <a:r>
              <a:rPr lang="zh-CN" altLang="en-US" b="1" dirty="0">
                <a:latin typeface="黑体" panose="02010609060101010101" pitchFamily="49" charset="-122"/>
                <a:ea typeface="黑体" panose="02010609060101010101" pitchFamily="49" charset="-122"/>
              </a:rPr>
              <a:t>规则</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  </a:t>
            </a:r>
            <a:r>
              <a:rPr lang="zh-CN" altLang="en-US" b="1" dirty="0">
                <a:solidFill>
                  <a:srgbClr val="FF0000"/>
                </a:solidFill>
                <a:latin typeface="黑体" panose="02010609060101010101" pitchFamily="49" charset="-122"/>
                <a:ea typeface="黑体" panose="02010609060101010101" pitchFamily="49" charset="-122"/>
              </a:rPr>
              <a:t>调整性规则 </a:t>
            </a:r>
            <a:r>
              <a:rPr lang="zh-CN" altLang="en-US" b="1" dirty="0">
                <a:latin typeface="黑体" panose="02010609060101010101" pitchFamily="49" charset="-122"/>
                <a:ea typeface="黑体" panose="02010609060101010101" pitchFamily="49" charset="-122"/>
              </a:rPr>
              <a:t>例如，</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农村土地承包自从凤阳县小岗村的几位农民提出并实施以来，</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经过政府的提倡和</a:t>
            </a:r>
            <a:r>
              <a:rPr lang="en-US" altLang="zh-CN" b="1" dirty="0">
                <a:latin typeface="黑体" panose="02010609060101010101" pitchFamily="49" charset="-122"/>
                <a:ea typeface="黑体" panose="02010609060101010101" pitchFamily="49" charset="-122"/>
              </a:rPr>
              <a:t>20</a:t>
            </a:r>
            <a:r>
              <a:rPr lang="zh-CN" altLang="en-US" b="1" dirty="0">
                <a:latin typeface="黑体" panose="02010609060101010101" pitchFamily="49" charset="-122"/>
                <a:ea typeface="黑体" panose="02010609060101010101" pitchFamily="49" charset="-122"/>
              </a:rPr>
              <a:t>余年的发展，</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已经成为我国农村土地经营的主要方式，</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于是，针对这种业已存在的行为模式，</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我们制定了</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农村土地承包法</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以规制、调整这种行为模式，此为调整性规则。</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0" y="2112520"/>
            <a:ext cx="12104595" cy="2031217"/>
          </a:xfrm>
        </p:spPr>
        <p:txBody>
          <a:bodyPr>
            <a:noAutofit/>
          </a:bodyPr>
          <a:lstStyle/>
          <a:p>
            <a:pPr marL="0" indent="0">
              <a:lnSpc>
                <a:spcPct val="135000"/>
              </a:lnSpc>
              <a:spcBef>
                <a:spcPts val="0"/>
              </a:spcBef>
              <a:buNone/>
            </a:pPr>
            <a:r>
              <a:rPr lang="en-US" altLang="zh-CN" b="1" dirty="0">
                <a:solidFill>
                  <a:srgbClr val="FF0000"/>
                </a:solidFill>
                <a:latin typeface="黑体" panose="02010609060101010101" pitchFamily="49" charset="-122"/>
                <a:ea typeface="黑体" panose="02010609060101010101" pitchFamily="49" charset="-122"/>
              </a:rPr>
              <a:t>2024《</a:t>
            </a:r>
            <a:r>
              <a:rPr lang="zh-CN" altLang="en-US" b="1" dirty="0">
                <a:solidFill>
                  <a:srgbClr val="FF0000"/>
                </a:solidFill>
                <a:latin typeface="黑体" panose="02010609060101010101" pitchFamily="49" charset="-122"/>
                <a:ea typeface="黑体" panose="02010609060101010101" pitchFamily="49" charset="-122"/>
              </a:rPr>
              <a:t>保密法</a:t>
            </a:r>
            <a:r>
              <a:rPr lang="en-US" altLang="zh-CN" b="1" dirty="0">
                <a:solidFill>
                  <a:srgbClr val="FF0000"/>
                </a:solidFill>
                <a:latin typeface="黑体" panose="02010609060101010101" pitchFamily="49" charset="-122"/>
                <a:ea typeface="黑体" panose="02010609060101010101" pitchFamily="49" charset="-122"/>
              </a:rPr>
              <a:t>》</a:t>
            </a:r>
          </a:p>
          <a:p>
            <a:pPr marL="0" indent="0">
              <a:lnSpc>
                <a:spcPct val="135000"/>
              </a:lnSpc>
              <a:spcBef>
                <a:spcPts val="0"/>
              </a:spcBef>
              <a:buNone/>
            </a:pPr>
            <a:r>
              <a:rPr lang="zh-CN" altLang="zh-CN" b="1" dirty="0">
                <a:latin typeface="黑体" panose="02010609060101010101" pitchFamily="49" charset="-122"/>
                <a:ea typeface="黑体" panose="02010609060101010101" pitchFamily="49" charset="-122"/>
              </a:rPr>
              <a:t>第四条</a:t>
            </a:r>
            <a:r>
              <a:rPr lang="en-US" altLang="zh-CN" b="1" dirty="0">
                <a:latin typeface="黑体" panose="02010609060101010101" pitchFamily="49" charset="-122"/>
                <a:ea typeface="黑体" panose="02010609060101010101" pitchFamily="49" charset="-122"/>
              </a:rPr>
              <a:t> </a:t>
            </a:r>
            <a:r>
              <a:rPr lang="zh-CN" altLang="zh-CN" b="1" dirty="0">
                <a:latin typeface="黑体" panose="02010609060101010101" pitchFamily="49" charset="-122"/>
                <a:ea typeface="黑体" panose="02010609060101010101" pitchFamily="49" charset="-122"/>
              </a:rPr>
              <a:t>保密工作坚持总体国家安全观，遵循</a:t>
            </a:r>
            <a:r>
              <a:rPr lang="zh-CN" altLang="zh-CN" b="1" dirty="0">
                <a:solidFill>
                  <a:srgbClr val="3333FF"/>
                </a:solidFill>
                <a:latin typeface="黑体" panose="02010609060101010101" pitchFamily="49" charset="-122"/>
                <a:ea typeface="黑体" panose="02010609060101010101" pitchFamily="49" charset="-122"/>
              </a:rPr>
              <a:t>党管保密</a:t>
            </a:r>
            <a:r>
              <a:rPr lang="zh-CN" altLang="zh-CN" b="1" dirty="0">
                <a:latin typeface="黑体" panose="02010609060101010101" pitchFamily="49" charset="-122"/>
                <a:ea typeface="黑体" panose="02010609060101010101" pitchFamily="49" charset="-122"/>
              </a:rPr>
              <a:t>、</a:t>
            </a:r>
            <a:r>
              <a:rPr lang="zh-CN" altLang="zh-CN" b="1" dirty="0">
                <a:solidFill>
                  <a:srgbClr val="3333FF"/>
                </a:solidFill>
                <a:latin typeface="黑体" panose="02010609060101010101" pitchFamily="49" charset="-122"/>
                <a:ea typeface="黑体" panose="02010609060101010101" pitchFamily="49" charset="-122"/>
              </a:rPr>
              <a:t>依法管理</a:t>
            </a:r>
            <a:r>
              <a:rPr lang="zh-CN" altLang="zh-CN" b="1" dirty="0">
                <a:latin typeface="黑体" panose="02010609060101010101" pitchFamily="49" charset="-122"/>
                <a:ea typeface="黑体" panose="02010609060101010101" pitchFamily="49" charset="-122"/>
              </a:rPr>
              <a:t>，</a:t>
            </a:r>
            <a:r>
              <a:rPr lang="zh-CN" altLang="zh-CN" b="1" dirty="0">
                <a:solidFill>
                  <a:srgbClr val="3333FF"/>
                </a:solidFill>
                <a:latin typeface="黑体" panose="02010609060101010101" pitchFamily="49" charset="-122"/>
                <a:ea typeface="黑体" panose="02010609060101010101" pitchFamily="49" charset="-122"/>
              </a:rPr>
              <a:t>积极防范</a:t>
            </a:r>
            <a:r>
              <a:rPr lang="zh-CN" altLang="zh-CN" b="1" dirty="0">
                <a:latin typeface="黑体" panose="02010609060101010101" pitchFamily="49" charset="-122"/>
                <a:ea typeface="黑体" panose="02010609060101010101" pitchFamily="49" charset="-122"/>
              </a:rPr>
              <a:t>、</a:t>
            </a:r>
            <a:r>
              <a:rPr lang="zh-CN" altLang="zh-CN" b="1" dirty="0">
                <a:solidFill>
                  <a:srgbClr val="3333FF"/>
                </a:solidFill>
                <a:latin typeface="黑体" panose="02010609060101010101" pitchFamily="49" charset="-122"/>
                <a:ea typeface="黑体" panose="02010609060101010101" pitchFamily="49" charset="-122"/>
              </a:rPr>
              <a:t>突出重点</a:t>
            </a:r>
            <a:r>
              <a:rPr lang="zh-CN" altLang="zh-CN" b="1" dirty="0">
                <a:latin typeface="黑体" panose="02010609060101010101" pitchFamily="49" charset="-122"/>
                <a:ea typeface="黑体" panose="02010609060101010101" pitchFamily="49" charset="-122"/>
              </a:rPr>
              <a:t>，</a:t>
            </a:r>
            <a:r>
              <a:rPr lang="zh-CN" altLang="zh-CN" b="1" dirty="0">
                <a:solidFill>
                  <a:srgbClr val="3333FF"/>
                </a:solidFill>
                <a:latin typeface="黑体" panose="02010609060101010101" pitchFamily="49" charset="-122"/>
                <a:ea typeface="黑体" panose="02010609060101010101" pitchFamily="49" charset="-122"/>
              </a:rPr>
              <a:t>技管并重</a:t>
            </a:r>
            <a:r>
              <a:rPr lang="zh-CN" altLang="zh-CN" b="1" dirty="0">
                <a:latin typeface="黑体" panose="02010609060101010101" pitchFamily="49" charset="-122"/>
                <a:ea typeface="黑体" panose="02010609060101010101" pitchFamily="49" charset="-122"/>
              </a:rPr>
              <a:t>、</a:t>
            </a:r>
            <a:r>
              <a:rPr lang="zh-CN" altLang="zh-CN" b="1" dirty="0">
                <a:solidFill>
                  <a:srgbClr val="3333FF"/>
                </a:solidFill>
                <a:latin typeface="黑体" panose="02010609060101010101" pitchFamily="49" charset="-122"/>
                <a:ea typeface="黑体" panose="02010609060101010101" pitchFamily="49" charset="-122"/>
              </a:rPr>
              <a:t>创新发展</a:t>
            </a:r>
            <a:r>
              <a:rPr lang="zh-CN" altLang="zh-CN" b="1" dirty="0">
                <a:latin typeface="黑体" panose="02010609060101010101" pitchFamily="49" charset="-122"/>
                <a:ea typeface="黑体" panose="02010609060101010101" pitchFamily="49" charset="-122"/>
              </a:rPr>
              <a:t>的原则，既确保国家秘密安全，又便利信息资源合理利用。</a:t>
            </a:r>
            <a:endParaRPr lang="en-US" altLang="zh-CN" b="1" dirty="0">
              <a:solidFill>
                <a:srgbClr val="FF0000"/>
              </a:solidFill>
              <a:latin typeface="黑体" panose="02010609060101010101" pitchFamily="49" charset="-122"/>
              <a:ea typeface="黑体" panose="02010609060101010101" pitchFamily="49" charset="-122"/>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104595" cy="5008511"/>
          </a:xfrm>
        </p:spPr>
        <p:txBody>
          <a:bodyPr>
            <a:noAutofit/>
          </a:bodyPr>
          <a:lstStyle/>
          <a:p>
            <a:pPr marL="0" indent="0">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法律规则</a:t>
            </a:r>
            <a:r>
              <a:rPr lang="zh-CN" altLang="en-US" b="1" dirty="0">
                <a:latin typeface="黑体" panose="02010609060101010101" pitchFamily="49" charset="-122"/>
                <a:ea typeface="黑体" panose="02010609060101010101" pitchFamily="49" charset="-122"/>
              </a:rPr>
              <a:t>的分类四：</a:t>
            </a:r>
            <a:r>
              <a:rPr lang="zh-CN" altLang="en-US" b="1" dirty="0">
                <a:solidFill>
                  <a:srgbClr val="FF0000"/>
                </a:solidFill>
                <a:latin typeface="黑体" panose="02010609060101010101" pitchFamily="49" charset="-122"/>
                <a:ea typeface="黑体" panose="02010609060101010101" pitchFamily="49" charset="-122"/>
              </a:rPr>
              <a:t>调整性</a:t>
            </a:r>
            <a:r>
              <a:rPr lang="zh-CN" altLang="en-US" b="1" dirty="0">
                <a:latin typeface="黑体" panose="02010609060101010101" pitchFamily="49" charset="-122"/>
                <a:ea typeface="黑体" panose="02010609060101010101" pitchFamily="49" charset="-122"/>
              </a:rPr>
              <a:t>规则、</a:t>
            </a:r>
            <a:r>
              <a:rPr lang="zh-CN" altLang="en-US" b="1" dirty="0">
                <a:solidFill>
                  <a:srgbClr val="FF0000"/>
                </a:solidFill>
                <a:latin typeface="黑体" panose="02010609060101010101" pitchFamily="49" charset="-122"/>
                <a:ea typeface="黑体" panose="02010609060101010101" pitchFamily="49" charset="-122"/>
              </a:rPr>
              <a:t>构成性</a:t>
            </a:r>
            <a:r>
              <a:rPr lang="zh-CN" altLang="en-US" b="1" dirty="0">
                <a:latin typeface="黑体" panose="02010609060101010101" pitchFamily="49" charset="-122"/>
                <a:ea typeface="黑体" panose="02010609060101010101" pitchFamily="49" charset="-122"/>
              </a:rPr>
              <a:t>规则</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  </a:t>
            </a:r>
            <a:r>
              <a:rPr lang="zh-CN" altLang="en-US" b="1" dirty="0">
                <a:solidFill>
                  <a:srgbClr val="FF0000"/>
                </a:solidFill>
                <a:latin typeface="黑体" panose="02010609060101010101" pitchFamily="49" charset="-122"/>
                <a:ea typeface="黑体" panose="02010609060101010101" pitchFamily="49" charset="-122"/>
              </a:rPr>
              <a:t>构成性规则</a:t>
            </a:r>
            <a:r>
              <a:rPr lang="zh-CN" altLang="en-US" b="1" dirty="0">
                <a:latin typeface="黑体" panose="02010609060101010101" pitchFamily="49" charset="-122"/>
                <a:ea typeface="黑体" panose="02010609060101010101" pitchFamily="49" charset="-122"/>
              </a:rPr>
              <a:t>是指“</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以该规则的规定作为产生某种行为方式的前提条件，并对其加以调整</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的法律规则”</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 与调整性规则不同，</a:t>
            </a:r>
            <a:r>
              <a:rPr lang="zh-CN" altLang="en-US" b="1" dirty="0">
                <a:solidFill>
                  <a:srgbClr val="A5068D"/>
                </a:solidFill>
                <a:latin typeface="黑体" panose="02010609060101010101" pitchFamily="49" charset="-122"/>
                <a:ea typeface="黑体" panose="02010609060101010101" pitchFamily="49" charset="-122"/>
              </a:rPr>
              <a:t>在构成性规则生效以前，该规则所调整的社会关系并不存在</a:t>
            </a:r>
            <a:r>
              <a:rPr lang="zh-CN" altLang="en-US" b="1" dirty="0">
                <a:latin typeface="黑体" panose="02010609060101010101" pitchFamily="49" charset="-122"/>
                <a:ea typeface="黑体" panose="02010609060101010101" pitchFamily="49" charset="-122"/>
              </a:rPr>
              <a:t>，只有当规则产生以后，相关的行为才有可能出现。</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104595" cy="5008511"/>
          </a:xfrm>
        </p:spPr>
        <p:txBody>
          <a:bodyPr>
            <a:noAutofit/>
          </a:bodyPr>
          <a:lstStyle/>
          <a:p>
            <a:pPr marL="0" indent="0">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法律规则</a:t>
            </a:r>
            <a:r>
              <a:rPr lang="zh-CN" altLang="en-US" b="1" dirty="0">
                <a:latin typeface="黑体" panose="02010609060101010101" pitchFamily="49" charset="-122"/>
                <a:ea typeface="黑体" panose="02010609060101010101" pitchFamily="49" charset="-122"/>
              </a:rPr>
              <a:t>的分类四：</a:t>
            </a:r>
            <a:r>
              <a:rPr lang="zh-CN" altLang="en-US" b="1" dirty="0">
                <a:solidFill>
                  <a:srgbClr val="FF0000"/>
                </a:solidFill>
                <a:latin typeface="黑体" panose="02010609060101010101" pitchFamily="49" charset="-122"/>
                <a:ea typeface="黑体" panose="02010609060101010101" pitchFamily="49" charset="-122"/>
              </a:rPr>
              <a:t>调整性</a:t>
            </a:r>
            <a:r>
              <a:rPr lang="zh-CN" altLang="en-US" b="1" dirty="0">
                <a:latin typeface="黑体" panose="02010609060101010101" pitchFamily="49" charset="-122"/>
                <a:ea typeface="黑体" panose="02010609060101010101" pitchFamily="49" charset="-122"/>
              </a:rPr>
              <a:t>规则、</a:t>
            </a:r>
            <a:r>
              <a:rPr lang="zh-CN" altLang="en-US" b="1" dirty="0">
                <a:solidFill>
                  <a:srgbClr val="FF0000"/>
                </a:solidFill>
                <a:latin typeface="黑体" panose="02010609060101010101" pitchFamily="49" charset="-122"/>
                <a:ea typeface="黑体" panose="02010609060101010101" pitchFamily="49" charset="-122"/>
              </a:rPr>
              <a:t>构成性</a:t>
            </a:r>
            <a:r>
              <a:rPr lang="zh-CN" altLang="en-US" b="1" dirty="0">
                <a:latin typeface="黑体" panose="02010609060101010101" pitchFamily="49" charset="-122"/>
                <a:ea typeface="黑体" panose="02010609060101010101" pitchFamily="49" charset="-122"/>
              </a:rPr>
              <a:t>规则</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  </a:t>
            </a:r>
            <a:r>
              <a:rPr lang="zh-CN" altLang="en-US" b="1" dirty="0">
                <a:solidFill>
                  <a:srgbClr val="FF0000"/>
                </a:solidFill>
                <a:latin typeface="黑体" panose="02010609060101010101" pitchFamily="49" charset="-122"/>
                <a:ea typeface="黑体" panose="02010609060101010101" pitchFamily="49" charset="-122"/>
              </a:rPr>
              <a:t>构成性规则</a:t>
            </a:r>
            <a:r>
              <a:rPr lang="zh-CN" altLang="en-US" b="1" dirty="0">
                <a:latin typeface="黑体" panose="02010609060101010101" pitchFamily="49" charset="-122"/>
                <a:ea typeface="黑体" panose="02010609060101010101" pitchFamily="49" charset="-122"/>
              </a:rPr>
              <a:t>与调整性规则不同</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在构成性规则生效以前，该规则所调整的社会关系并不存在</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只有当规则产生以后，相关的行为才有可能出现</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例如，</a:t>
            </a:r>
            <a:r>
              <a:rPr lang="zh-CN" altLang="en-US" b="1" dirty="0">
                <a:solidFill>
                  <a:srgbClr val="C00000"/>
                </a:solidFill>
                <a:latin typeface="黑体" panose="02010609060101010101" pitchFamily="49" charset="-122"/>
                <a:ea typeface="黑体" panose="02010609060101010101" pitchFamily="49" charset="-122"/>
              </a:rPr>
              <a:t>授予</a:t>
            </a:r>
            <a:r>
              <a:rPr lang="zh-CN" altLang="en-US" b="1" dirty="0">
                <a:solidFill>
                  <a:srgbClr val="A5068D"/>
                </a:solidFill>
                <a:latin typeface="黑体" panose="02010609060101010101" pitchFamily="49" charset="-122"/>
                <a:ea typeface="黑体" panose="02010609060101010101" pitchFamily="49" charset="-122"/>
              </a:rPr>
              <a:t>检察权</a:t>
            </a:r>
            <a:r>
              <a:rPr lang="zh-CN" altLang="en-US" b="1" dirty="0">
                <a:latin typeface="黑体" panose="02010609060101010101" pitchFamily="49" charset="-122"/>
                <a:ea typeface="黑体" panose="02010609060101010101" pitchFamily="49" charset="-122"/>
              </a:rPr>
              <a:t>、</a:t>
            </a:r>
            <a:r>
              <a:rPr lang="zh-CN" altLang="en-US" b="1" dirty="0">
                <a:solidFill>
                  <a:srgbClr val="A5068D"/>
                </a:solidFill>
                <a:latin typeface="黑体" panose="02010609060101010101" pitchFamily="49" charset="-122"/>
                <a:ea typeface="黑体" panose="02010609060101010101" pitchFamily="49" charset="-122"/>
              </a:rPr>
              <a:t>审判权</a:t>
            </a:r>
            <a:r>
              <a:rPr lang="zh-CN" altLang="en-US" b="1" dirty="0">
                <a:latin typeface="黑体" panose="02010609060101010101" pitchFamily="49" charset="-122"/>
                <a:ea typeface="黑体" panose="02010609060101010101" pitchFamily="49" charset="-122"/>
              </a:rPr>
              <a:t>的规则和</a:t>
            </a:r>
            <a:r>
              <a:rPr lang="zh-CN" altLang="en-US" b="1" dirty="0">
                <a:solidFill>
                  <a:srgbClr val="C00000"/>
                </a:solidFill>
                <a:latin typeface="黑体" panose="02010609060101010101" pitchFamily="49" charset="-122"/>
                <a:ea typeface="黑体" panose="02010609060101010101" pitchFamily="49" charset="-122"/>
              </a:rPr>
              <a:t>授予</a:t>
            </a:r>
            <a:r>
              <a:rPr lang="zh-CN" altLang="en-US" b="1" dirty="0">
                <a:solidFill>
                  <a:srgbClr val="A5068D"/>
                </a:solidFill>
                <a:latin typeface="黑体" panose="02010609060101010101" pitchFamily="49" charset="-122"/>
                <a:ea typeface="黑体" panose="02010609060101010101" pitchFamily="49" charset="-122"/>
              </a:rPr>
              <a:t>诉讼权</a:t>
            </a:r>
            <a:r>
              <a:rPr lang="zh-CN" altLang="en-US" b="1" dirty="0">
                <a:latin typeface="黑体" panose="02010609060101010101" pitchFamily="49" charset="-122"/>
                <a:ea typeface="黑体" panose="02010609060101010101" pitchFamily="49" charset="-122"/>
              </a:rPr>
              <a:t>的规则都属于构成性规则</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在这些规则产生以前</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相关的审判活动和诉讼活动不可能出现，更谈不上受到法律的调整</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0" y="2112520"/>
            <a:ext cx="12104595" cy="3049789"/>
          </a:xfrm>
        </p:spPr>
        <p:txBody>
          <a:bodyPr>
            <a:noAutofit/>
          </a:bodyPr>
          <a:lstStyle/>
          <a:p>
            <a:pPr marL="0" indent="0">
              <a:lnSpc>
                <a:spcPct val="135000"/>
              </a:lnSpc>
              <a:spcBef>
                <a:spcPts val="0"/>
              </a:spcBef>
              <a:buNone/>
            </a:pPr>
            <a:r>
              <a:rPr lang="en-US" altLang="zh-CN" b="1" dirty="0">
                <a:solidFill>
                  <a:srgbClr val="FF0000"/>
                </a:solidFill>
                <a:latin typeface="黑体" panose="02010609060101010101" pitchFamily="49" charset="-122"/>
                <a:ea typeface="黑体" panose="02010609060101010101" pitchFamily="49" charset="-122"/>
              </a:rPr>
              <a:t>2024《</a:t>
            </a:r>
            <a:r>
              <a:rPr lang="zh-CN" altLang="en-US" b="1" dirty="0">
                <a:solidFill>
                  <a:srgbClr val="FF0000"/>
                </a:solidFill>
                <a:latin typeface="黑体" panose="02010609060101010101" pitchFamily="49" charset="-122"/>
                <a:ea typeface="黑体" panose="02010609060101010101" pitchFamily="49" charset="-122"/>
              </a:rPr>
              <a:t>保密法</a:t>
            </a:r>
            <a:r>
              <a:rPr lang="en-US" altLang="zh-CN" b="1" dirty="0">
                <a:solidFill>
                  <a:srgbClr val="FF0000"/>
                </a:solidFill>
                <a:latin typeface="黑体" panose="02010609060101010101" pitchFamily="49" charset="-122"/>
                <a:ea typeface="黑体" panose="02010609060101010101" pitchFamily="49" charset="-122"/>
              </a:rPr>
              <a:t>》</a:t>
            </a:r>
          </a:p>
          <a:p>
            <a:pPr marL="0" indent="0">
              <a:lnSpc>
                <a:spcPct val="135000"/>
              </a:lnSpc>
              <a:spcBef>
                <a:spcPts val="0"/>
              </a:spcBef>
              <a:buNone/>
            </a:pPr>
            <a:r>
              <a:rPr lang="zh-CN" altLang="zh-CN" b="1" dirty="0">
                <a:latin typeface="黑体" panose="02010609060101010101" pitchFamily="49" charset="-122"/>
                <a:ea typeface="黑体" panose="02010609060101010101" pitchFamily="49" charset="-122"/>
              </a:rPr>
              <a:t>第五十三条　办理涉嫌泄露国家秘密案件的机关，需要对有关事项是否属于国家秘密、属于何种密级进行鉴定的，由国家保密行政管理部门或者省、自治区、直辖市保密行政管理部门</a:t>
            </a:r>
            <a:r>
              <a:rPr lang="zh-CN" altLang="zh-CN" b="1" dirty="0">
                <a:solidFill>
                  <a:srgbClr val="3333FF"/>
                </a:solidFill>
                <a:latin typeface="黑体" panose="02010609060101010101" pitchFamily="49" charset="-122"/>
                <a:ea typeface="黑体" panose="02010609060101010101" pitchFamily="49" charset="-122"/>
              </a:rPr>
              <a:t>鉴定</a:t>
            </a:r>
            <a:r>
              <a:rPr lang="zh-CN" altLang="zh-CN" b="1" dirty="0">
                <a:latin typeface="黑体" panose="02010609060101010101" pitchFamily="49" charset="-122"/>
                <a:ea typeface="黑体" panose="02010609060101010101" pitchFamily="49" charset="-122"/>
              </a:rPr>
              <a:t>。</a:t>
            </a:r>
          </a:p>
          <a:p>
            <a:pPr marL="0" indent="0">
              <a:lnSpc>
                <a:spcPct val="135000"/>
              </a:lnSpc>
              <a:spcBef>
                <a:spcPts val="0"/>
              </a:spcBef>
              <a:buNone/>
            </a:pPr>
            <a:endParaRPr lang="en-US" altLang="zh-CN" b="1" dirty="0">
              <a:solidFill>
                <a:srgbClr val="FF0000"/>
              </a:solidFill>
              <a:latin typeface="黑体" panose="02010609060101010101" pitchFamily="49" charset="-122"/>
              <a:ea typeface="黑体" panose="02010609060101010101" pitchFamily="49" charset="-122"/>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2719995"/>
            <a:ext cx="12017190" cy="709006"/>
          </a:xfrm>
        </p:spPr>
        <p:txBody>
          <a:bodyPr>
            <a:normAutofit/>
          </a:bodyPr>
          <a:lstStyle/>
          <a:p>
            <a:pPr marL="0" indent="0" algn="ctr">
              <a:lnSpc>
                <a:spcPct val="135000"/>
              </a:lnSpc>
              <a:spcBef>
                <a:spcPts val="0"/>
              </a:spcBef>
              <a:buNone/>
            </a:pPr>
            <a:r>
              <a:rPr lang="zh-CN" altLang="en-US" b="1" dirty="0">
                <a:solidFill>
                  <a:srgbClr val="C00000"/>
                </a:solidFill>
                <a:latin typeface="黑体" panose="02010609060101010101" pitchFamily="49" charset="-122"/>
                <a:ea typeface="黑体" panose="02010609060101010101" pitchFamily="49" charset="-122"/>
              </a:rPr>
              <a:t>知识拓展：</a:t>
            </a:r>
            <a:r>
              <a:rPr lang="zh-CN" altLang="en-US" b="1" dirty="0">
                <a:solidFill>
                  <a:srgbClr val="3333FF"/>
                </a:solidFill>
                <a:latin typeface="黑体" panose="02010609060101010101" pitchFamily="49" charset="-122"/>
                <a:ea typeface="黑体" panose="02010609060101010101" pitchFamily="49" charset="-122"/>
              </a:rPr>
              <a:t>法律规则的分类</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57873" y="0"/>
          <a:ext cx="12053456" cy="6939675"/>
        </p:xfrm>
        <a:graphic>
          <a:graphicData uri="http://schemas.openxmlformats.org/drawingml/2006/table">
            <a:tbl>
              <a:tblPr firstRow="1" bandRow="1">
                <a:tableStyleId>{5C22544A-7EE6-4342-B048-85BDC9FD1C3A}</a:tableStyleId>
              </a:tblPr>
              <a:tblGrid>
                <a:gridCol w="2106594">
                  <a:extLst>
                    <a:ext uri="{9D8B030D-6E8A-4147-A177-3AD203B41FA5}">
                      <a16:colId xmlns:a16="http://schemas.microsoft.com/office/drawing/2014/main" val="20000"/>
                    </a:ext>
                  </a:extLst>
                </a:gridCol>
                <a:gridCol w="1747778">
                  <a:extLst>
                    <a:ext uri="{9D8B030D-6E8A-4147-A177-3AD203B41FA5}">
                      <a16:colId xmlns:a16="http://schemas.microsoft.com/office/drawing/2014/main" val="20001"/>
                    </a:ext>
                  </a:extLst>
                </a:gridCol>
                <a:gridCol w="2176040">
                  <a:extLst>
                    <a:ext uri="{9D8B030D-6E8A-4147-A177-3AD203B41FA5}">
                      <a16:colId xmlns:a16="http://schemas.microsoft.com/office/drawing/2014/main" val="20002"/>
                    </a:ext>
                  </a:extLst>
                </a:gridCol>
                <a:gridCol w="6023044">
                  <a:extLst>
                    <a:ext uri="{9D8B030D-6E8A-4147-A177-3AD203B41FA5}">
                      <a16:colId xmlns:a16="http://schemas.microsoft.com/office/drawing/2014/main" val="20003"/>
                    </a:ext>
                  </a:extLst>
                </a:gridCol>
              </a:tblGrid>
              <a:tr h="590309">
                <a:tc>
                  <a:txBody>
                    <a:bodyPr/>
                    <a:lstStyle/>
                    <a:p>
                      <a:pPr algn="ctr"/>
                      <a:r>
                        <a:rPr lang="zh-CN" altLang="en-US" sz="2400" b="1" dirty="0">
                          <a:latin typeface="黑体" panose="02010609060101010101" pitchFamily="49" charset="-122"/>
                          <a:ea typeface="黑体" panose="02010609060101010101" pitchFamily="49" charset="-122"/>
                        </a:rPr>
                        <a:t>分 类 标 准</a:t>
                      </a:r>
                    </a:p>
                  </a:txBody>
                  <a:tcPr anchor="ctr"/>
                </a:tc>
                <a:tc gridSpan="2">
                  <a:txBody>
                    <a:bodyPr/>
                    <a:lstStyle/>
                    <a:p>
                      <a:pPr algn="ctr"/>
                      <a:r>
                        <a:rPr lang="zh-CN" altLang="en-US" sz="2400" b="1" dirty="0">
                          <a:latin typeface="黑体" panose="02010609060101010101" pitchFamily="49" charset="-122"/>
                          <a:ea typeface="黑体" panose="02010609060101010101" pitchFamily="49" charset="-122"/>
                        </a:rPr>
                        <a:t>类      别</a:t>
                      </a:r>
                    </a:p>
                  </a:txBody>
                  <a:tcPr anchor="ctr"/>
                </a:tc>
                <a:tc hMerge="1">
                  <a:txBody>
                    <a:bodyPr/>
                    <a:lstStyle/>
                    <a:p>
                      <a:endParaRPr lang="zh-CN"/>
                    </a:p>
                  </a:txBody>
                  <a:tcPr/>
                </a:tc>
                <a:tc>
                  <a:txBody>
                    <a:bodyPr/>
                    <a:lstStyle/>
                    <a:p>
                      <a:pPr algn="ctr"/>
                      <a:r>
                        <a:rPr lang="zh-CN" altLang="en-US" sz="2400" b="1" dirty="0">
                          <a:latin typeface="黑体" panose="02010609060101010101" pitchFamily="49" charset="-122"/>
                          <a:ea typeface="黑体" panose="02010609060101010101" pitchFamily="49" charset="-122"/>
                        </a:rPr>
                        <a:t>举       例</a:t>
                      </a:r>
                    </a:p>
                  </a:txBody>
                  <a:tcPr anchor="ctr"/>
                </a:tc>
                <a:extLst>
                  <a:ext uri="{0D108BD9-81ED-4DB2-BD59-A6C34878D82A}">
                    <a16:rowId xmlns:a16="http://schemas.microsoft.com/office/drawing/2014/main" val="10000"/>
                  </a:ext>
                </a:extLst>
              </a:tr>
              <a:tr h="685800">
                <a:tc rowSpan="4">
                  <a:txBody>
                    <a:bodyPr/>
                    <a:lstStyle/>
                    <a:p>
                      <a:pPr>
                        <a:lnSpc>
                          <a:spcPct val="150000"/>
                        </a:lnSpc>
                      </a:pPr>
                      <a:r>
                        <a:rPr lang="en-US" altLang="zh-CN" sz="2000" b="1" kern="1200" dirty="0" err="1">
                          <a:solidFill>
                            <a:schemeClr val="dk1"/>
                          </a:solidFill>
                          <a:effectLst/>
                          <a:latin typeface="黑体" panose="02010609060101010101" pitchFamily="49" charset="-122"/>
                          <a:ea typeface="黑体" panose="02010609060101010101" pitchFamily="49" charset="-122"/>
                          <a:cs typeface="+mn-cs"/>
                        </a:rPr>
                        <a:t>规则的内容规定</a:t>
                      </a:r>
                      <a:r>
                        <a:rPr lang="en-US" altLang="zh-CN" sz="2000" b="1" kern="1200" dirty="0">
                          <a:solidFill>
                            <a:schemeClr val="dk1"/>
                          </a:solidFill>
                          <a:effectLst/>
                          <a:latin typeface="黑体" panose="02010609060101010101" pitchFamily="49" charset="-122"/>
                          <a:ea typeface="黑体" panose="02010609060101010101" pitchFamily="49" charset="-122"/>
                          <a:cs typeface="+mn-cs"/>
                        </a:rPr>
                        <a:t>(</a:t>
                      </a:r>
                      <a:r>
                        <a:rPr lang="en-US" altLang="zh-CN" sz="2000" b="1" kern="1200" dirty="0" err="1">
                          <a:solidFill>
                            <a:schemeClr val="dk1"/>
                          </a:solidFill>
                          <a:effectLst/>
                          <a:latin typeface="黑体" panose="02010609060101010101" pitchFamily="49" charset="-122"/>
                          <a:ea typeface="黑体" panose="02010609060101010101" pitchFamily="49" charset="-122"/>
                          <a:cs typeface="+mn-cs"/>
                        </a:rPr>
                        <a:t>主要是行为模式</a:t>
                      </a:r>
                      <a:r>
                        <a:rPr lang="en-US" altLang="zh-CN" sz="2000" b="1" kern="1200" dirty="0">
                          <a:solidFill>
                            <a:schemeClr val="dk1"/>
                          </a:solidFill>
                          <a:effectLst/>
                          <a:latin typeface="黑体" panose="02010609060101010101" pitchFamily="49" charset="-122"/>
                          <a:ea typeface="黑体" panose="02010609060101010101" pitchFamily="49" charset="-122"/>
                          <a:cs typeface="+mn-cs"/>
                        </a:rPr>
                        <a:t>)</a:t>
                      </a:r>
                      <a:r>
                        <a:rPr lang="en-US" altLang="zh-CN" sz="2000" b="1" kern="1200" dirty="0" err="1">
                          <a:solidFill>
                            <a:schemeClr val="dk1"/>
                          </a:solidFill>
                          <a:effectLst/>
                          <a:latin typeface="黑体" panose="02010609060101010101" pitchFamily="49" charset="-122"/>
                          <a:ea typeface="黑体" panose="02010609060101010101" pitchFamily="49" charset="-122"/>
                          <a:cs typeface="+mn-cs"/>
                        </a:rPr>
                        <a:t>不同</a:t>
                      </a:r>
                      <a:endParaRPr lang="zh-CN" altLang="en-US" sz="2000" b="1" dirty="0">
                        <a:latin typeface="黑体" panose="02010609060101010101" pitchFamily="49" charset="-122"/>
                        <a:ea typeface="黑体" panose="02010609060101010101" pitchFamily="49" charset="-122"/>
                      </a:endParaRPr>
                    </a:p>
                  </a:txBody>
                  <a:tcPr anchor="ctr"/>
                </a:tc>
                <a:tc rowSpan="2">
                  <a:txBody>
                    <a:bodyPr/>
                    <a:lstStyle/>
                    <a:p>
                      <a:pPr indent="635" algn="ctr">
                        <a:lnSpc>
                          <a:spcPct val="150000"/>
                        </a:lnSpc>
                        <a:spcAft>
                          <a:spcPts val="0"/>
                        </a:spcAft>
                      </a:pPr>
                      <a:r>
                        <a:rPr lang="zh-CN" sz="2000" b="1" kern="100" dirty="0">
                          <a:effectLst/>
                          <a:latin typeface="黑体" panose="02010609060101010101" pitchFamily="49" charset="-122"/>
                          <a:ea typeface="黑体" panose="02010609060101010101" pitchFamily="49" charset="-122"/>
                          <a:cs typeface="宋体" panose="02010600030101010101" pitchFamily="2" charset="-122"/>
                        </a:rPr>
                        <a:t>授权性规则</a:t>
                      </a:r>
                    </a:p>
                  </a:txBody>
                  <a:tcPr marL="6350" marR="6350" marT="0" marB="0" anchor="ctr"/>
                </a:tc>
                <a:tc>
                  <a:txBody>
                    <a:bodyPr/>
                    <a:lstStyle/>
                    <a:p>
                      <a:pPr indent="635" algn="ctr">
                        <a:lnSpc>
                          <a:spcPct val="150000"/>
                        </a:lnSpc>
                        <a:spcAft>
                          <a:spcPts val="0"/>
                        </a:spcAft>
                      </a:pPr>
                      <a:r>
                        <a:rPr lang="zh-CN" sz="2000" b="1" kern="100" dirty="0">
                          <a:effectLst/>
                          <a:latin typeface="黑体" panose="02010609060101010101" pitchFamily="49" charset="-122"/>
                          <a:ea typeface="黑体" panose="02010609060101010101" pitchFamily="49" charset="-122"/>
                          <a:cs typeface="宋体" panose="02010600030101010101" pitchFamily="2" charset="-122"/>
                        </a:rPr>
                        <a:t>职权性规则</a:t>
                      </a:r>
                    </a:p>
                  </a:txBody>
                  <a:tcPr marL="6350" marR="6350" marT="0" marB="0" anchor="ctr"/>
                </a:tc>
                <a:tc>
                  <a:txBody>
                    <a:bodyPr/>
                    <a:lstStyle/>
                    <a:p>
                      <a:pPr indent="635">
                        <a:lnSpc>
                          <a:spcPct val="150000"/>
                        </a:lnSpc>
                        <a:spcAft>
                          <a:spcPts val="0"/>
                        </a:spcAft>
                      </a:pPr>
                      <a:r>
                        <a:rPr lang="zh-CN" sz="2000" b="1" kern="100">
                          <a:effectLst/>
                          <a:latin typeface="黑体" panose="02010609060101010101" pitchFamily="49" charset="-122"/>
                          <a:ea typeface="黑体" panose="02010609060101010101" pitchFamily="49" charset="-122"/>
                          <a:cs typeface="宋体" panose="02010600030101010101" pitchFamily="2" charset="-122"/>
                        </a:rPr>
                        <a:t>有</a:t>
                      </a:r>
                      <a:r>
                        <a:rPr lang="zh-CN" altLang="zh-CN" sz="2000" b="1" kern="100">
                          <a:effectLst/>
                          <a:latin typeface="黑体" panose="02010609060101010101" pitchFamily="49" charset="-122"/>
                          <a:ea typeface="黑体" panose="02010609060101010101" pitchFamily="49" charset="-122"/>
                          <a:cs typeface="宋体" panose="02010600030101010101" pitchFamily="2" charset="-122"/>
                        </a:rPr>
                        <a:t>……</a:t>
                      </a:r>
                      <a:r>
                        <a:rPr lang="zh-CN" sz="2000" b="1" kern="100">
                          <a:effectLst/>
                          <a:latin typeface="黑体" panose="02010609060101010101" pitchFamily="49" charset="-122"/>
                          <a:ea typeface="黑体" panose="02010609060101010101" pitchFamily="49" charset="-122"/>
                          <a:cs typeface="宋体" panose="02010600030101010101" pitchFamily="2" charset="-122"/>
                        </a:rPr>
                        <a:t>职权</a:t>
                      </a:r>
                      <a:endParaRPr lang="zh-CN" sz="2000" b="1" kern="100" dirty="0">
                        <a:effectLst/>
                        <a:latin typeface="黑体" panose="02010609060101010101" pitchFamily="49" charset="-122"/>
                        <a:ea typeface="黑体" panose="02010609060101010101" pitchFamily="49" charset="-122"/>
                        <a:cs typeface="宋体" panose="02010600030101010101" pitchFamily="2" charset="-122"/>
                      </a:endParaRPr>
                    </a:p>
                  </a:txBody>
                  <a:tcPr marL="6350" marR="6350" marT="0" marB="0" anchor="ctr"/>
                </a:tc>
                <a:extLst>
                  <a:ext uri="{0D108BD9-81ED-4DB2-BD59-A6C34878D82A}">
                    <a16:rowId xmlns:a16="http://schemas.microsoft.com/office/drawing/2014/main" val="10001"/>
                  </a:ext>
                </a:extLst>
              </a:tr>
              <a:tr h="685800">
                <a:tc vMerge="1">
                  <a:txBody>
                    <a:bodyPr/>
                    <a:lstStyle/>
                    <a:p>
                      <a:endParaRPr lang="zh-CN"/>
                    </a:p>
                  </a:txBody>
                  <a:tcPr/>
                </a:tc>
                <a:tc vMerge="1">
                  <a:txBody>
                    <a:bodyPr/>
                    <a:lstStyle/>
                    <a:p>
                      <a:endParaRPr lang="zh-CN"/>
                    </a:p>
                  </a:txBody>
                  <a:tcPr/>
                </a:tc>
                <a:tc>
                  <a:txBody>
                    <a:bodyPr/>
                    <a:lstStyle/>
                    <a:p>
                      <a:pPr indent="635" algn="ctr">
                        <a:lnSpc>
                          <a:spcPct val="150000"/>
                        </a:lnSpc>
                        <a:spcAft>
                          <a:spcPts val="0"/>
                        </a:spcAft>
                      </a:pPr>
                      <a:r>
                        <a:rPr lang="zh-CN" sz="2000" b="1" kern="100" dirty="0">
                          <a:effectLst/>
                          <a:latin typeface="黑体" panose="02010609060101010101" pitchFamily="49" charset="-122"/>
                          <a:ea typeface="黑体" panose="02010609060101010101" pitchFamily="49" charset="-122"/>
                          <a:cs typeface="宋体" panose="02010600030101010101" pitchFamily="2" charset="-122"/>
                        </a:rPr>
                        <a:t>权利性规则</a:t>
                      </a:r>
                    </a:p>
                  </a:txBody>
                  <a:tcPr marL="6350" marR="6350" marT="0" marB="0" anchor="ctr"/>
                </a:tc>
                <a:tc>
                  <a:txBody>
                    <a:bodyPr/>
                    <a:lstStyle/>
                    <a:p>
                      <a:pPr indent="635">
                        <a:lnSpc>
                          <a:spcPct val="150000"/>
                        </a:lnSpc>
                        <a:spcBef>
                          <a:spcPts val="1500"/>
                        </a:spcBef>
                        <a:spcAft>
                          <a:spcPts val="0"/>
                        </a:spcAft>
                      </a:pPr>
                      <a:r>
                        <a:rPr lang="zh-CN" sz="2000" b="1" kern="100" dirty="0">
                          <a:effectLst/>
                          <a:latin typeface="黑体" panose="02010609060101010101" pitchFamily="49" charset="-122"/>
                          <a:ea typeface="黑体" panose="02010609060101010101" pitchFamily="49" charset="-122"/>
                          <a:cs typeface="宋体" panose="02010600030101010101" pitchFamily="2" charset="-122"/>
                        </a:rPr>
                        <a:t>有权……，享有……的权利；可以……</a:t>
                      </a:r>
                    </a:p>
                  </a:txBody>
                  <a:tcPr marL="6350" marR="6350" marT="0" marB="0" anchor="ctr"/>
                </a:tc>
                <a:extLst>
                  <a:ext uri="{0D108BD9-81ED-4DB2-BD59-A6C34878D82A}">
                    <a16:rowId xmlns:a16="http://schemas.microsoft.com/office/drawing/2014/main" val="10002"/>
                  </a:ext>
                </a:extLst>
              </a:tr>
              <a:tr h="685800">
                <a:tc vMerge="1">
                  <a:txBody>
                    <a:bodyPr/>
                    <a:lstStyle/>
                    <a:p>
                      <a:endParaRPr lang="zh-CN"/>
                    </a:p>
                  </a:txBody>
                  <a:tcPr/>
                </a:tc>
                <a:tc rowSpan="2">
                  <a:txBody>
                    <a:bodyPr/>
                    <a:lstStyle/>
                    <a:p>
                      <a:pPr indent="635" algn="ctr">
                        <a:lnSpc>
                          <a:spcPct val="150000"/>
                        </a:lnSpc>
                        <a:spcAft>
                          <a:spcPts val="0"/>
                        </a:spcAft>
                      </a:pPr>
                      <a:r>
                        <a:rPr lang="zh-CN" sz="2000" b="1" kern="100" dirty="0">
                          <a:effectLst/>
                          <a:latin typeface="黑体" panose="02010609060101010101" pitchFamily="49" charset="-122"/>
                          <a:ea typeface="黑体" panose="02010609060101010101" pitchFamily="49" charset="-122"/>
                          <a:cs typeface="宋体" panose="02010600030101010101" pitchFamily="2" charset="-122"/>
                        </a:rPr>
                        <a:t>义务性规则</a:t>
                      </a:r>
                    </a:p>
                  </a:txBody>
                  <a:tcPr marL="6350" marR="6350" marT="0" marB="0" anchor="ctr"/>
                </a:tc>
                <a:tc>
                  <a:txBody>
                    <a:bodyPr/>
                    <a:lstStyle/>
                    <a:p>
                      <a:pPr indent="635" algn="ctr">
                        <a:lnSpc>
                          <a:spcPct val="150000"/>
                        </a:lnSpc>
                        <a:spcAft>
                          <a:spcPts val="0"/>
                        </a:spcAft>
                      </a:pPr>
                      <a:r>
                        <a:rPr lang="zh-CN" sz="2000" b="1" kern="100" dirty="0">
                          <a:effectLst/>
                          <a:latin typeface="黑体" panose="02010609060101010101" pitchFamily="49" charset="-122"/>
                          <a:ea typeface="黑体" panose="02010609060101010101" pitchFamily="49" charset="-122"/>
                          <a:cs typeface="宋体" panose="02010600030101010101" pitchFamily="2" charset="-122"/>
                        </a:rPr>
                        <a:t>命令性规则</a:t>
                      </a:r>
                    </a:p>
                  </a:txBody>
                  <a:tcPr marL="6350" marR="6350" marT="0" marB="0" anchor="ctr"/>
                </a:tc>
                <a:tc>
                  <a:txBody>
                    <a:bodyPr/>
                    <a:lstStyle/>
                    <a:p>
                      <a:pPr indent="635">
                        <a:lnSpc>
                          <a:spcPct val="150000"/>
                        </a:lnSpc>
                        <a:spcAft>
                          <a:spcPts val="0"/>
                        </a:spcAft>
                      </a:pPr>
                      <a:r>
                        <a:rPr lang="zh-CN" sz="2000" b="1" kern="100" dirty="0">
                          <a:effectLst/>
                          <a:latin typeface="黑体" panose="02010609060101010101" pitchFamily="49" charset="-122"/>
                          <a:ea typeface="黑体" panose="02010609060101010101" pitchFamily="49" charset="-122"/>
                          <a:cs typeface="宋体" panose="02010600030101010101" pitchFamily="2" charset="-122"/>
                        </a:rPr>
                        <a:t>有……义务，须得……，要……，应……，必须……</a:t>
                      </a:r>
                    </a:p>
                  </a:txBody>
                  <a:tcPr marL="6350" marR="6350" marT="0" marB="0" anchor="ctr"/>
                </a:tc>
                <a:extLst>
                  <a:ext uri="{0D108BD9-81ED-4DB2-BD59-A6C34878D82A}">
                    <a16:rowId xmlns:a16="http://schemas.microsoft.com/office/drawing/2014/main" val="10003"/>
                  </a:ext>
                </a:extLst>
              </a:tr>
              <a:tr h="685800">
                <a:tc vMerge="1">
                  <a:txBody>
                    <a:bodyPr/>
                    <a:lstStyle/>
                    <a:p>
                      <a:endParaRPr lang="zh-CN"/>
                    </a:p>
                  </a:txBody>
                  <a:tcPr/>
                </a:tc>
                <a:tc vMerge="1">
                  <a:txBody>
                    <a:bodyPr/>
                    <a:lstStyle/>
                    <a:p>
                      <a:endParaRPr lang="zh-CN"/>
                    </a:p>
                  </a:txBody>
                  <a:tcPr/>
                </a:tc>
                <a:tc>
                  <a:txBody>
                    <a:bodyPr/>
                    <a:lstStyle/>
                    <a:p>
                      <a:pPr indent="635" algn="ctr">
                        <a:lnSpc>
                          <a:spcPct val="150000"/>
                        </a:lnSpc>
                        <a:spcAft>
                          <a:spcPts val="0"/>
                        </a:spcAft>
                      </a:pPr>
                      <a:r>
                        <a:rPr lang="zh-CN" sz="2000" b="1" kern="100" dirty="0">
                          <a:effectLst/>
                          <a:latin typeface="黑体" panose="02010609060101010101" pitchFamily="49" charset="-122"/>
                          <a:ea typeface="黑体" panose="02010609060101010101" pitchFamily="49" charset="-122"/>
                          <a:cs typeface="宋体" panose="02010600030101010101" pitchFamily="2" charset="-122"/>
                        </a:rPr>
                        <a:t>禁止性规则</a:t>
                      </a:r>
                    </a:p>
                  </a:txBody>
                  <a:tcPr marL="6350" marR="6350" marT="0" marB="0" anchor="ctr"/>
                </a:tc>
                <a:tc>
                  <a:txBody>
                    <a:bodyPr/>
                    <a:lstStyle/>
                    <a:p>
                      <a:pPr indent="635">
                        <a:lnSpc>
                          <a:spcPct val="150000"/>
                        </a:lnSpc>
                        <a:spcAft>
                          <a:spcPts val="0"/>
                        </a:spcAft>
                      </a:pPr>
                      <a:r>
                        <a:rPr lang="zh-CN" sz="2000" b="1" kern="100" dirty="0">
                          <a:effectLst/>
                          <a:latin typeface="黑体" panose="02010609060101010101" pitchFamily="49" charset="-122"/>
                          <a:ea typeface="黑体" panose="02010609060101010101" pitchFamily="49" charset="-122"/>
                          <a:cs typeface="宋体" panose="02010600030101010101" pitchFamily="2" charset="-122"/>
                        </a:rPr>
                        <a:t>禁止……，不准……，不得……，不应当……，</a:t>
                      </a:r>
                      <a:r>
                        <a:rPr lang="en-US" altLang="zh-CN" sz="2000" b="1" kern="100" dirty="0">
                          <a:effectLst/>
                          <a:latin typeface="黑体" panose="02010609060101010101" pitchFamily="49" charset="-122"/>
                          <a:ea typeface="黑体" panose="02010609060101010101" pitchFamily="49" charset="-122"/>
                          <a:cs typeface="宋体" panose="02010600030101010101" pitchFamily="2" charset="-122"/>
                        </a:rPr>
                        <a:t>    </a:t>
                      </a:r>
                      <a:r>
                        <a:rPr lang="zh-CN" sz="2000" b="1" kern="100" dirty="0">
                          <a:effectLst/>
                          <a:latin typeface="黑体" panose="02010609060101010101" pitchFamily="49" charset="-122"/>
                          <a:ea typeface="黑体" panose="02010609060101010101" pitchFamily="49" charset="-122"/>
                          <a:cs typeface="宋体" panose="02010600030101010101" pitchFamily="2" charset="-122"/>
                        </a:rPr>
                        <a:t>严禁……，不要……</a:t>
                      </a:r>
                    </a:p>
                  </a:txBody>
                  <a:tcPr marL="6350" marR="6350" marT="0" marB="0" anchor="ctr"/>
                </a:tc>
                <a:extLst>
                  <a:ext uri="{0D108BD9-81ED-4DB2-BD59-A6C34878D82A}">
                    <a16:rowId xmlns:a16="http://schemas.microsoft.com/office/drawing/2014/main" val="10004"/>
                  </a:ext>
                </a:extLst>
              </a:tr>
              <a:tr h="685800">
                <a:tc rowSpan="3">
                  <a:txBody>
                    <a:bodyPr/>
                    <a:lstStyle/>
                    <a:p>
                      <a:pPr>
                        <a:lnSpc>
                          <a:spcPct val="150000"/>
                        </a:lnSpc>
                      </a:pPr>
                      <a:r>
                        <a:rPr lang="en-US" altLang="zh-CN" sz="2000" b="1" kern="1200" dirty="0" err="1">
                          <a:solidFill>
                            <a:schemeClr val="dk1"/>
                          </a:solidFill>
                          <a:effectLst/>
                          <a:latin typeface="黑体" panose="02010609060101010101" pitchFamily="49" charset="-122"/>
                          <a:ea typeface="黑体" panose="02010609060101010101" pitchFamily="49" charset="-122"/>
                          <a:cs typeface="+mn-cs"/>
                        </a:rPr>
                        <a:t>规则内容的</a:t>
                      </a:r>
                      <a:endParaRPr lang="en-US" altLang="zh-CN" sz="2000" b="1" kern="1200" dirty="0">
                        <a:solidFill>
                          <a:schemeClr val="dk1"/>
                        </a:solidFill>
                        <a:effectLst/>
                        <a:latin typeface="黑体" panose="02010609060101010101" pitchFamily="49" charset="-122"/>
                        <a:ea typeface="黑体" panose="02010609060101010101" pitchFamily="49" charset="-122"/>
                        <a:cs typeface="+mn-cs"/>
                      </a:endParaRPr>
                    </a:p>
                    <a:p>
                      <a:pPr>
                        <a:lnSpc>
                          <a:spcPct val="150000"/>
                        </a:lnSpc>
                      </a:pPr>
                      <a:r>
                        <a:rPr lang="en-US" altLang="zh-CN" sz="2000" b="1" kern="1200" dirty="0" err="1">
                          <a:solidFill>
                            <a:schemeClr val="dk1"/>
                          </a:solidFill>
                          <a:effectLst/>
                          <a:latin typeface="黑体" panose="02010609060101010101" pitchFamily="49" charset="-122"/>
                          <a:ea typeface="黑体" panose="02010609060101010101" pitchFamily="49" charset="-122"/>
                          <a:cs typeface="+mn-cs"/>
                        </a:rPr>
                        <a:t>确定性程度不同</a:t>
                      </a:r>
                      <a:endParaRPr lang="zh-CN" altLang="en-US" sz="2000" b="1" dirty="0">
                        <a:latin typeface="黑体" panose="02010609060101010101" pitchFamily="49" charset="-122"/>
                        <a:ea typeface="黑体" panose="02010609060101010101" pitchFamily="49" charset="-122"/>
                      </a:endParaRPr>
                    </a:p>
                  </a:txBody>
                  <a:tcPr anchor="ctr"/>
                </a:tc>
                <a:tc gridSpan="2">
                  <a:txBody>
                    <a:bodyPr/>
                    <a:lstStyle/>
                    <a:p>
                      <a:pPr indent="635" algn="ctr">
                        <a:lnSpc>
                          <a:spcPct val="150000"/>
                        </a:lnSpc>
                        <a:spcAft>
                          <a:spcPts val="0"/>
                        </a:spcAft>
                      </a:pPr>
                      <a:r>
                        <a:rPr lang="zh-CN" sz="2000" b="1" kern="100" dirty="0">
                          <a:effectLst/>
                          <a:latin typeface="黑体" panose="02010609060101010101" pitchFamily="49" charset="-122"/>
                          <a:ea typeface="黑体" panose="02010609060101010101" pitchFamily="49" charset="-122"/>
                          <a:cs typeface="宋体" panose="02010600030101010101" pitchFamily="2" charset="-122"/>
                        </a:rPr>
                        <a:t>确定性规则</a:t>
                      </a:r>
                    </a:p>
                  </a:txBody>
                  <a:tcPr marL="6350" marR="6350" marT="0" marB="0" anchor="ctr"/>
                </a:tc>
                <a:tc hMerge="1">
                  <a:txBody>
                    <a:bodyPr/>
                    <a:lstStyle/>
                    <a:p>
                      <a:endParaRPr lang="zh-CN"/>
                    </a:p>
                  </a:txBody>
                  <a:tcPr marL="6350" marR="6350" marT="0" marB="0" anchor="ctr"/>
                </a:tc>
                <a:tc>
                  <a:txBody>
                    <a:bodyPr/>
                    <a:lstStyle/>
                    <a:p>
                      <a:pPr indent="635">
                        <a:lnSpc>
                          <a:spcPct val="150000"/>
                        </a:lnSpc>
                        <a:spcAft>
                          <a:spcPts val="0"/>
                        </a:spcAft>
                      </a:pPr>
                      <a:r>
                        <a:rPr lang="zh-CN" sz="2000" b="1" kern="100" dirty="0">
                          <a:effectLst/>
                          <a:latin typeface="黑体" panose="02010609060101010101" pitchFamily="49" charset="-122"/>
                          <a:ea typeface="黑体" panose="02010609060101010101" pitchFamily="49" charset="-122"/>
                          <a:cs typeface="宋体" panose="02010600030101010101" pitchFamily="2" charset="-122"/>
                        </a:rPr>
                        <a:t>无须援引或参照其他规则</a:t>
                      </a:r>
                    </a:p>
                  </a:txBody>
                  <a:tcPr marL="6350" marR="6350" marT="0" marB="0" anchor="ctr"/>
                </a:tc>
                <a:extLst>
                  <a:ext uri="{0D108BD9-81ED-4DB2-BD59-A6C34878D82A}">
                    <a16:rowId xmlns:a16="http://schemas.microsoft.com/office/drawing/2014/main" val="10005"/>
                  </a:ext>
                </a:extLst>
              </a:tr>
              <a:tr h="685800">
                <a:tc vMerge="1">
                  <a:txBody>
                    <a:bodyPr/>
                    <a:lstStyle/>
                    <a:p>
                      <a:endParaRPr lang="zh-CN"/>
                    </a:p>
                  </a:txBody>
                  <a:tcPr/>
                </a:tc>
                <a:tc gridSpan="2">
                  <a:txBody>
                    <a:bodyPr/>
                    <a:lstStyle/>
                    <a:p>
                      <a:pPr indent="635" algn="ctr">
                        <a:lnSpc>
                          <a:spcPct val="150000"/>
                        </a:lnSpc>
                        <a:spcAft>
                          <a:spcPts val="0"/>
                        </a:spcAft>
                      </a:pPr>
                      <a:r>
                        <a:rPr lang="zh-CN" sz="2000" b="1" kern="100" dirty="0">
                          <a:effectLst/>
                          <a:latin typeface="黑体" panose="02010609060101010101" pitchFamily="49" charset="-122"/>
                          <a:ea typeface="黑体" panose="02010609060101010101" pitchFamily="49" charset="-122"/>
                          <a:cs typeface="宋体" panose="02010600030101010101" pitchFamily="2" charset="-122"/>
                        </a:rPr>
                        <a:t>委任性规则</a:t>
                      </a:r>
                    </a:p>
                  </a:txBody>
                  <a:tcPr marL="6350" marR="6350" marT="0" marB="0" anchor="ctr"/>
                </a:tc>
                <a:tc hMerge="1">
                  <a:txBody>
                    <a:bodyPr/>
                    <a:lstStyle/>
                    <a:p>
                      <a:endParaRPr lang="zh-CN"/>
                    </a:p>
                  </a:txBody>
                  <a:tcPr marL="6350" marR="6350" marT="0" marB="0" anchor="ctr"/>
                </a:tc>
                <a:tc>
                  <a:txBody>
                    <a:bodyPr/>
                    <a:lstStyle/>
                    <a:p>
                      <a:pPr indent="635">
                        <a:lnSpc>
                          <a:spcPct val="150000"/>
                        </a:lnSpc>
                        <a:spcAft>
                          <a:spcPts val="0"/>
                        </a:spcAft>
                      </a:pPr>
                      <a:r>
                        <a:rPr lang="zh-CN" sz="2000" b="1" kern="100" dirty="0">
                          <a:effectLst/>
                          <a:latin typeface="黑体" panose="02010609060101010101" pitchFamily="49" charset="-122"/>
                          <a:ea typeface="黑体" panose="02010609060101010101" pitchFamily="49" charset="-122"/>
                          <a:cs typeface="宋体" panose="02010600030101010101" pitchFamily="2" charset="-122"/>
                        </a:rPr>
                        <a:t>由其他机关制定规则</a:t>
                      </a:r>
                    </a:p>
                  </a:txBody>
                  <a:tcPr marL="6350" marR="6350" marT="0" marB="0" anchor="ctr"/>
                </a:tc>
                <a:extLst>
                  <a:ext uri="{0D108BD9-81ED-4DB2-BD59-A6C34878D82A}">
                    <a16:rowId xmlns:a16="http://schemas.microsoft.com/office/drawing/2014/main" val="10006"/>
                  </a:ext>
                </a:extLst>
              </a:tr>
              <a:tr h="685800">
                <a:tc vMerge="1">
                  <a:txBody>
                    <a:bodyPr/>
                    <a:lstStyle/>
                    <a:p>
                      <a:endParaRPr lang="zh-CN"/>
                    </a:p>
                  </a:txBody>
                  <a:tcPr/>
                </a:tc>
                <a:tc gridSpan="2">
                  <a:txBody>
                    <a:bodyPr/>
                    <a:lstStyle/>
                    <a:p>
                      <a:pPr indent="635" algn="ctr">
                        <a:lnSpc>
                          <a:spcPct val="150000"/>
                        </a:lnSpc>
                        <a:spcAft>
                          <a:spcPts val="0"/>
                        </a:spcAft>
                      </a:pPr>
                      <a:r>
                        <a:rPr lang="zh-CN" sz="2000" b="1" kern="100" dirty="0">
                          <a:effectLst/>
                          <a:latin typeface="黑体" panose="02010609060101010101" pitchFamily="49" charset="-122"/>
                          <a:ea typeface="黑体" panose="02010609060101010101" pitchFamily="49" charset="-122"/>
                          <a:cs typeface="宋体" panose="02010600030101010101" pitchFamily="2" charset="-122"/>
                        </a:rPr>
                        <a:t>准用性规则</a:t>
                      </a:r>
                    </a:p>
                  </a:txBody>
                  <a:tcPr marL="6350" marR="6350" marT="0" marB="0" anchor="ctr"/>
                </a:tc>
                <a:tc hMerge="1">
                  <a:txBody>
                    <a:bodyPr/>
                    <a:lstStyle/>
                    <a:p>
                      <a:endParaRPr lang="zh-CN"/>
                    </a:p>
                  </a:txBody>
                  <a:tcPr marL="6350" marR="6350" marT="0" marB="0" anchor="ctr"/>
                </a:tc>
                <a:tc>
                  <a:txBody>
                    <a:bodyPr/>
                    <a:lstStyle/>
                    <a:p>
                      <a:pPr indent="635">
                        <a:lnSpc>
                          <a:spcPct val="150000"/>
                        </a:lnSpc>
                        <a:spcAft>
                          <a:spcPts val="0"/>
                        </a:spcAft>
                      </a:pPr>
                      <a:r>
                        <a:rPr lang="zh-CN" sz="2000" b="1" kern="100" dirty="0">
                          <a:effectLst/>
                          <a:latin typeface="黑体" panose="02010609060101010101" pitchFamily="49" charset="-122"/>
                          <a:ea typeface="黑体" panose="02010609060101010101" pitchFamily="49" charset="-122"/>
                          <a:cs typeface="宋体" panose="02010600030101010101" pitchFamily="2" charset="-122"/>
                        </a:rPr>
                        <a:t>把规则的内容指向了其他规则，参照……</a:t>
                      </a:r>
                    </a:p>
                  </a:txBody>
                  <a:tcPr marL="6350" marR="6350" marT="0" marB="0" anchor="ctr"/>
                </a:tc>
                <a:extLst>
                  <a:ext uri="{0D108BD9-81ED-4DB2-BD59-A6C34878D82A}">
                    <a16:rowId xmlns:a16="http://schemas.microsoft.com/office/drawing/2014/main" val="10007"/>
                  </a:ext>
                </a:extLst>
              </a:tr>
              <a:tr h="685800">
                <a:tc rowSpan="2">
                  <a:txBody>
                    <a:bodyPr/>
                    <a:lstStyle/>
                    <a:p>
                      <a:pPr>
                        <a:lnSpc>
                          <a:spcPct val="150000"/>
                        </a:lnSpc>
                      </a:pPr>
                      <a:r>
                        <a:rPr lang="en-US" altLang="zh-CN" sz="2000" b="1" kern="1200" dirty="0" err="1">
                          <a:solidFill>
                            <a:schemeClr val="dk1"/>
                          </a:solidFill>
                          <a:effectLst/>
                          <a:latin typeface="黑体" panose="02010609060101010101" pitchFamily="49" charset="-122"/>
                          <a:ea typeface="黑体" panose="02010609060101010101" pitchFamily="49" charset="-122"/>
                          <a:cs typeface="+mn-cs"/>
                        </a:rPr>
                        <a:t>对人们行为规定和限定的范围或程度不同</a:t>
                      </a:r>
                      <a:endParaRPr lang="zh-CN" altLang="en-US" sz="2000" b="1" dirty="0">
                        <a:latin typeface="黑体" panose="02010609060101010101" pitchFamily="49" charset="-122"/>
                        <a:ea typeface="黑体" panose="02010609060101010101" pitchFamily="49" charset="-122"/>
                      </a:endParaRPr>
                    </a:p>
                  </a:txBody>
                  <a:tcPr anchor="ctr"/>
                </a:tc>
                <a:tc gridSpan="2">
                  <a:txBody>
                    <a:bodyPr/>
                    <a:lstStyle/>
                    <a:p>
                      <a:pPr indent="635" algn="ctr">
                        <a:lnSpc>
                          <a:spcPct val="150000"/>
                        </a:lnSpc>
                        <a:spcAft>
                          <a:spcPts val="0"/>
                        </a:spcAft>
                      </a:pPr>
                      <a:r>
                        <a:rPr lang="zh-CN" sz="2000" b="1" kern="100" dirty="0">
                          <a:effectLst/>
                          <a:latin typeface="黑体" panose="02010609060101010101" pitchFamily="49" charset="-122"/>
                          <a:ea typeface="黑体" panose="02010609060101010101" pitchFamily="49" charset="-122"/>
                          <a:cs typeface="宋体" panose="02010600030101010101" pitchFamily="2" charset="-122"/>
                        </a:rPr>
                        <a:t>强行性规则</a:t>
                      </a:r>
                    </a:p>
                  </a:txBody>
                  <a:tcPr marL="6350" marR="6350" marT="0" marB="0" anchor="ctr"/>
                </a:tc>
                <a:tc hMerge="1">
                  <a:txBody>
                    <a:bodyPr/>
                    <a:lstStyle/>
                    <a:p>
                      <a:endParaRPr lang="zh-CN"/>
                    </a:p>
                  </a:txBody>
                  <a:tcPr marL="6350" marR="6350" marT="0" marB="0" anchor="ctr"/>
                </a:tc>
                <a:tc>
                  <a:txBody>
                    <a:bodyPr/>
                    <a:lstStyle/>
                    <a:p>
                      <a:pPr indent="635">
                        <a:lnSpc>
                          <a:spcPct val="150000"/>
                        </a:lnSpc>
                        <a:spcAft>
                          <a:spcPts val="0"/>
                        </a:spcAft>
                      </a:pPr>
                      <a:r>
                        <a:rPr lang="zh-CN" sz="2000" b="1" kern="100" dirty="0">
                          <a:effectLst/>
                          <a:latin typeface="黑体" panose="02010609060101010101" pitchFamily="49" charset="-122"/>
                          <a:ea typeface="黑体" panose="02010609060101010101" pitchFamily="49" charset="-122"/>
                          <a:cs typeface="宋体" panose="02010600030101010101" pitchFamily="2" charset="-122"/>
                        </a:rPr>
                        <a:t>内容具有强制性，不容许更改</a:t>
                      </a:r>
                    </a:p>
                  </a:txBody>
                  <a:tcPr marL="6350" marR="6350" marT="0" marB="0" anchor="ctr"/>
                </a:tc>
                <a:extLst>
                  <a:ext uri="{0D108BD9-81ED-4DB2-BD59-A6C34878D82A}">
                    <a16:rowId xmlns:a16="http://schemas.microsoft.com/office/drawing/2014/main" val="10008"/>
                  </a:ext>
                </a:extLst>
              </a:tr>
              <a:tr h="685800">
                <a:tc vMerge="1">
                  <a:txBody>
                    <a:bodyPr/>
                    <a:lstStyle/>
                    <a:p>
                      <a:endParaRPr lang="zh-CN"/>
                    </a:p>
                  </a:txBody>
                  <a:tcPr/>
                </a:tc>
                <a:tc gridSpan="2">
                  <a:txBody>
                    <a:bodyPr/>
                    <a:lstStyle/>
                    <a:p>
                      <a:pPr indent="635" algn="ctr">
                        <a:lnSpc>
                          <a:spcPct val="150000"/>
                        </a:lnSpc>
                        <a:spcAft>
                          <a:spcPts val="0"/>
                        </a:spcAft>
                      </a:pPr>
                      <a:r>
                        <a:rPr lang="zh-CN" sz="2000" b="1" kern="100" dirty="0">
                          <a:effectLst/>
                          <a:latin typeface="黑体" panose="02010609060101010101" pitchFamily="49" charset="-122"/>
                          <a:ea typeface="黑体" panose="02010609060101010101" pitchFamily="49" charset="-122"/>
                          <a:cs typeface="宋体" panose="02010600030101010101" pitchFamily="2" charset="-122"/>
                        </a:rPr>
                        <a:t>任意性规则</a:t>
                      </a:r>
                    </a:p>
                  </a:txBody>
                  <a:tcPr marL="6350" marR="6350" marT="0" marB="0" anchor="ctr"/>
                </a:tc>
                <a:tc hMerge="1">
                  <a:txBody>
                    <a:bodyPr/>
                    <a:lstStyle/>
                    <a:p>
                      <a:endParaRPr lang="zh-CN"/>
                    </a:p>
                  </a:txBody>
                  <a:tcPr marL="6350" marR="6350" marT="0" marB="0" anchor="ctr"/>
                </a:tc>
                <a:tc>
                  <a:txBody>
                    <a:bodyPr/>
                    <a:lstStyle/>
                    <a:p>
                      <a:pPr indent="635">
                        <a:lnSpc>
                          <a:spcPct val="150000"/>
                        </a:lnSpc>
                        <a:spcAft>
                          <a:spcPts val="0"/>
                        </a:spcAft>
                      </a:pPr>
                      <a:r>
                        <a:rPr lang="zh-CN" sz="2000" b="1" kern="100" dirty="0">
                          <a:effectLst/>
                          <a:latin typeface="黑体" panose="02010609060101010101" pitchFamily="49" charset="-122"/>
                          <a:ea typeface="黑体" panose="02010609060101010101" pitchFamily="49" charset="-122"/>
                          <a:cs typeface="宋体" panose="02010600030101010101" pitchFamily="2" charset="-122"/>
                        </a:rPr>
                        <a:t>允许自行选择、协商确定行为的模式</a:t>
                      </a:r>
                    </a:p>
                  </a:txBody>
                  <a:tcPr marL="6350" marR="6350" marT="0" marB="0" anchor="ctr"/>
                </a:tc>
                <a:extLst>
                  <a:ext uri="{0D108BD9-81ED-4DB2-BD59-A6C34878D82A}">
                    <a16:rowId xmlns:a16="http://schemas.microsoft.com/office/drawing/2014/main" val="10009"/>
                  </a:ext>
                </a:extLst>
              </a:tr>
            </a:tbl>
          </a:graphicData>
        </a:graphic>
      </p:graphicFrame>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B3AE0B7-FACF-2DF3-3F01-654FEA21B3F3}"/>
              </a:ext>
            </a:extLst>
          </p:cNvPr>
          <p:cNvSpPr txBox="1">
            <a:spLocks/>
          </p:cNvSpPr>
          <p:nvPr/>
        </p:nvSpPr>
        <p:spPr>
          <a:xfrm>
            <a:off x="64255" y="2071812"/>
            <a:ext cx="12017190" cy="7090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5000"/>
              </a:lnSpc>
              <a:spcBef>
                <a:spcPts val="0"/>
              </a:spcBef>
              <a:buFont typeface="Arial" panose="020B0604020202020204" pitchFamily="34" charset="0"/>
              <a:buNone/>
            </a:pPr>
            <a:r>
              <a:rPr lang="zh-CN" altLang="en-US" b="1" dirty="0">
                <a:solidFill>
                  <a:srgbClr val="FF0000"/>
                </a:solidFill>
                <a:latin typeface="黑体" panose="02010609060101010101" pitchFamily="49" charset="-122"/>
                <a:ea typeface="黑体" panose="02010609060101010101" pitchFamily="49" charset="-122"/>
              </a:rPr>
              <a:t>法律微观结构</a:t>
            </a:r>
            <a:r>
              <a:rPr lang="zh-CN" altLang="en-US" b="1" dirty="0">
                <a:latin typeface="黑体" panose="02010609060101010101" pitchFamily="49" charset="-122"/>
                <a:ea typeface="黑体" panose="02010609060101010101" pitchFamily="49" charset="-122"/>
              </a:rPr>
              <a:t>之</a:t>
            </a:r>
            <a:r>
              <a:rPr lang="zh-CN" altLang="en-US" b="1" dirty="0">
                <a:solidFill>
                  <a:srgbClr val="3333FF"/>
                </a:solidFill>
                <a:latin typeface="黑体" panose="02010609060101010101" pitchFamily="49" charset="-122"/>
                <a:ea typeface="黑体" panose="02010609060101010101" pitchFamily="49" charset="-122"/>
              </a:rPr>
              <a:t>法律原则</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017190" cy="3530335"/>
          </a:xfrm>
        </p:spPr>
        <p:txBody>
          <a:bodyPr>
            <a:normAutofit/>
          </a:bodyPr>
          <a:lstStyle/>
          <a:p>
            <a:pPr marL="0" indent="0">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法律原则</a:t>
            </a:r>
            <a:r>
              <a:rPr lang="zh-CN" altLang="en-US" b="1" dirty="0">
                <a:latin typeface="黑体" panose="02010609060101010101" pitchFamily="49" charset="-122"/>
                <a:ea typeface="黑体" panose="02010609060101010101" pitchFamily="49" charset="-122"/>
              </a:rPr>
              <a:t>：是法律的基本要素之一，是</a:t>
            </a: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在一定法律体系中</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作为法律规则的</a:t>
            </a:r>
            <a:r>
              <a:rPr lang="zh-CN" altLang="en-US" b="1" dirty="0">
                <a:solidFill>
                  <a:srgbClr val="FF0000"/>
                </a:solidFill>
                <a:latin typeface="黑体" panose="02010609060101010101" pitchFamily="49" charset="-122"/>
                <a:ea typeface="黑体" panose="02010609060101010101" pitchFamily="49" charset="-122"/>
              </a:rPr>
              <a:t>指导思想</a:t>
            </a:r>
            <a:r>
              <a:rPr lang="zh-CN" altLang="en-US" b="1" dirty="0">
                <a:latin typeface="黑体" panose="02010609060101010101" pitchFamily="49" charset="-122"/>
                <a:ea typeface="黑体" panose="02010609060101010101" pitchFamily="49" charset="-122"/>
              </a:rPr>
              <a:t>、</a:t>
            </a:r>
            <a:r>
              <a:rPr lang="zh-CN" altLang="en-US" b="1" dirty="0">
                <a:solidFill>
                  <a:srgbClr val="FF0000"/>
                </a:solidFill>
                <a:latin typeface="黑体" panose="02010609060101010101" pitchFamily="49" charset="-122"/>
                <a:ea typeface="黑体" panose="02010609060101010101" pitchFamily="49" charset="-122"/>
              </a:rPr>
              <a:t>基础</a:t>
            </a:r>
            <a:r>
              <a:rPr lang="zh-CN" altLang="en-US" b="1" dirty="0">
                <a:latin typeface="黑体" panose="02010609060101010101" pitchFamily="49" charset="-122"/>
                <a:ea typeface="黑体" panose="02010609060101010101" pitchFamily="49" charset="-122"/>
              </a:rPr>
              <a:t>或</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本原的、综合的、稳定的</a:t>
            </a:r>
            <a:r>
              <a:rPr lang="zh-CN" altLang="en-US" b="1" dirty="0">
                <a:solidFill>
                  <a:srgbClr val="FF0000"/>
                </a:solidFill>
                <a:latin typeface="黑体" panose="02010609060101010101" pitchFamily="49" charset="-122"/>
                <a:ea typeface="黑体" panose="02010609060101010101" pitchFamily="49" charset="-122"/>
              </a:rPr>
              <a:t>法律原理</a:t>
            </a:r>
            <a:r>
              <a:rPr lang="zh-CN" altLang="en-US" b="1" dirty="0">
                <a:latin typeface="黑体" panose="02010609060101010101" pitchFamily="49" charset="-122"/>
                <a:ea typeface="黑体" panose="02010609060101010101" pitchFamily="49" charset="-122"/>
              </a:rPr>
              <a:t>和</a:t>
            </a:r>
            <a:r>
              <a:rPr lang="zh-CN" altLang="en-US" b="1" dirty="0">
                <a:solidFill>
                  <a:srgbClr val="FF0000"/>
                </a:solidFill>
                <a:latin typeface="黑体" panose="02010609060101010101" pitchFamily="49" charset="-122"/>
                <a:ea typeface="黑体" panose="02010609060101010101" pitchFamily="49" charset="-122"/>
              </a:rPr>
              <a:t>准则</a:t>
            </a:r>
            <a:r>
              <a:rPr lang="zh-CN" altLang="en-US" b="1" dirty="0">
                <a:latin typeface="黑体" panose="02010609060101010101" pitchFamily="49" charset="-122"/>
                <a:ea typeface="黑体" panose="02010609060101010101" pitchFamily="49" charset="-122"/>
              </a:rPr>
              <a:t>。</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017190" cy="3530335"/>
          </a:xfrm>
        </p:spPr>
        <p:txBody>
          <a:bodyPr>
            <a:noAutofit/>
          </a:bodyPr>
          <a:lstStyle/>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三个</a:t>
            </a:r>
            <a:r>
              <a:rPr lang="zh-CN" altLang="en-US" b="1" dirty="0">
                <a:solidFill>
                  <a:srgbClr val="C00000"/>
                </a:solidFill>
                <a:latin typeface="黑体" panose="02010609060101010101" pitchFamily="49" charset="-122"/>
                <a:ea typeface="黑体" panose="02010609060101010101" pitchFamily="49" charset="-122"/>
              </a:rPr>
              <a:t>特点</a:t>
            </a:r>
            <a:r>
              <a:rPr lang="zh-CN" altLang="en-US" b="1" dirty="0">
                <a:latin typeface="黑体" panose="02010609060101010101" pitchFamily="49" charset="-122"/>
                <a:ea typeface="黑体" panose="02010609060101010101" pitchFamily="49" charset="-122"/>
              </a:rPr>
              <a:t>：</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(1)</a:t>
            </a:r>
            <a:r>
              <a:rPr lang="zh-CN" altLang="en-US" b="1" dirty="0">
                <a:latin typeface="黑体" panose="02010609060101010101" pitchFamily="49" charset="-122"/>
                <a:ea typeface="黑体" panose="02010609060101010101" pitchFamily="49" charset="-122"/>
              </a:rPr>
              <a:t>在内容上，法律原则往往直接反映了法律体系或法律体系中某一组成部门</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部门法</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的</a:t>
            </a:r>
            <a:r>
              <a:rPr lang="zh-CN" altLang="en-US" b="1" dirty="0">
                <a:solidFill>
                  <a:srgbClr val="FF0000"/>
                </a:solidFill>
                <a:latin typeface="黑体" panose="02010609060101010101" pitchFamily="49" charset="-122"/>
                <a:ea typeface="黑体" panose="02010609060101010101" pitchFamily="49" charset="-122"/>
              </a:rPr>
              <a:t>基本价值目标</a:t>
            </a:r>
            <a:r>
              <a:rPr lang="zh-CN" altLang="en-US" b="1" dirty="0">
                <a:latin typeface="黑体" panose="02010609060101010101" pitchFamily="49" charset="-122"/>
                <a:ea typeface="黑体" panose="02010609060101010101" pitchFamily="49" charset="-122"/>
              </a:rPr>
              <a:t>，是法律体系和部门法的指导思想和观念基础。</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630" y="290195"/>
            <a:ext cx="12017375" cy="6092190"/>
          </a:xfrm>
        </p:spPr>
        <p:txBody>
          <a:bodyPr>
            <a:noAutofit/>
          </a:bodyPr>
          <a:lstStyle/>
          <a:p>
            <a:pPr marL="0" algn="ctr">
              <a:lnSpc>
                <a:spcPct val="135000"/>
              </a:lnSpc>
              <a:spcBef>
                <a:spcPts val="0"/>
              </a:spcBef>
              <a:buClrTx/>
              <a:buSzTx/>
              <a:buNone/>
            </a:pPr>
            <a:r>
              <a:rPr lang="zh-CN" altLang="en-US" sz="3600" b="1" dirty="0">
                <a:solidFill>
                  <a:srgbClr val="3333FF"/>
                </a:solidFill>
                <a:latin typeface="黑体" panose="02010609060101010101" pitchFamily="49" charset="-122"/>
                <a:ea typeface="黑体" panose="02010609060101010101" pitchFamily="49" charset="-122"/>
              </a:rPr>
              <a:t>法律部门</a:t>
            </a:r>
            <a:endParaRPr lang="zh-CN" altLang="en-US" sz="3600" b="1" dirty="0">
              <a:latin typeface="黑体" panose="02010609060101010101" pitchFamily="49" charset="-122"/>
              <a:ea typeface="黑体" panose="02010609060101010101" pitchFamily="49" charset="-122"/>
            </a:endParaRPr>
          </a:p>
          <a:p>
            <a:pPr marL="0" algn="l">
              <a:lnSpc>
                <a:spcPct val="135000"/>
              </a:lnSpc>
              <a:spcBef>
                <a:spcPts val="0"/>
              </a:spcBef>
              <a:buClrTx/>
              <a:buSzTx/>
              <a:buNone/>
            </a:pPr>
            <a:endParaRPr lang="en-US" altLang="zh-CN" b="1" dirty="0">
              <a:latin typeface="黑体" panose="02010609060101010101" pitchFamily="49" charset="-122"/>
              <a:ea typeface="黑体" panose="02010609060101010101" pitchFamily="49" charset="-122"/>
            </a:endParaRPr>
          </a:p>
          <a:p>
            <a:pPr marL="0">
              <a:lnSpc>
                <a:spcPct val="135000"/>
              </a:lnSpc>
              <a:spcBef>
                <a:spcPts val="0"/>
              </a:spcBef>
              <a:buNone/>
            </a:pPr>
            <a:r>
              <a:rPr lang="zh-CN" altLang="en-US" b="1" dirty="0">
                <a:latin typeface="黑体" panose="02010609060101010101" pitchFamily="49" charset="-122"/>
                <a:ea typeface="黑体" panose="02010609060101010101" pitchFamily="49" charset="-122"/>
              </a:rPr>
              <a:t>法律部门又称部门法，是指</a:t>
            </a:r>
          </a:p>
          <a:p>
            <a:pPr marL="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按照调整社会关系的领域和方法以及法律原则</a:t>
            </a:r>
            <a:endParaRPr lang="en-US" altLang="zh-CN" b="1" dirty="0">
              <a:latin typeface="黑体" panose="02010609060101010101" pitchFamily="49" charset="-122"/>
              <a:ea typeface="黑体" panose="02010609060101010101" pitchFamily="49" charset="-122"/>
            </a:endParaRPr>
          </a:p>
          <a:p>
            <a:pPr marL="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划分的</a:t>
            </a:r>
            <a:r>
              <a:rPr lang="zh-CN" altLang="en-US" b="1" dirty="0">
                <a:solidFill>
                  <a:srgbClr val="C00000"/>
                </a:solidFill>
                <a:latin typeface="黑体" panose="02010609060101010101" pitchFamily="49" charset="-122"/>
                <a:ea typeface="黑体" panose="02010609060101010101" pitchFamily="49" charset="-122"/>
              </a:rPr>
              <a:t>同类法律规范</a:t>
            </a:r>
            <a:r>
              <a:rPr lang="zh-CN" altLang="en-US" b="1" dirty="0">
                <a:latin typeface="黑体" panose="02010609060101010101" pitchFamily="49" charset="-122"/>
                <a:ea typeface="黑体" panose="02010609060101010101" pitchFamily="49" charset="-122"/>
              </a:rPr>
              <a:t>的总和</a:t>
            </a:r>
          </a:p>
          <a:p>
            <a:pPr marL="0">
              <a:lnSpc>
                <a:spcPct val="135000"/>
              </a:lnSpc>
              <a:spcBef>
                <a:spcPts val="0"/>
              </a:spcBef>
              <a:buNone/>
            </a:pPr>
            <a:endParaRPr lang="zh-CN" altLang="en-US" sz="800" b="1" dirty="0">
              <a:latin typeface="黑体" panose="02010609060101010101" pitchFamily="49" charset="-122"/>
              <a:ea typeface="黑体" panose="02010609060101010101" pitchFamily="49" charset="-122"/>
            </a:endParaRPr>
          </a:p>
          <a:p>
            <a:pPr marL="0">
              <a:lnSpc>
                <a:spcPct val="135000"/>
              </a:lnSpc>
              <a:spcBef>
                <a:spcPts val="0"/>
              </a:spcBef>
              <a:buNone/>
            </a:pPr>
            <a:r>
              <a:rPr lang="zh-CN" altLang="en-US" b="1" dirty="0">
                <a:latin typeface="黑体" panose="02010609060101010101" pitchFamily="49" charset="-122"/>
                <a:ea typeface="黑体" panose="02010609060101010101" pitchFamily="49" charset="-122"/>
              </a:rPr>
              <a:t>法律部门的特征</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在法律体系中地位</a:t>
            </a:r>
          </a:p>
          <a:p>
            <a:pPr marL="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是</a:t>
            </a:r>
            <a:r>
              <a:rPr lang="zh-CN" altLang="en-US" b="1" dirty="0">
                <a:solidFill>
                  <a:srgbClr val="A5068D"/>
                </a:solidFill>
                <a:latin typeface="黑体" panose="02010609060101010101" pitchFamily="49" charset="-122"/>
                <a:ea typeface="黑体" panose="02010609060101010101" pitchFamily="49" charset="-122"/>
              </a:rPr>
              <a:t>微观</a:t>
            </a:r>
            <a:r>
              <a:rPr lang="zh-CN" altLang="en-US" b="1" dirty="0">
                <a:latin typeface="黑体" panose="02010609060101010101" pitchFamily="49" charset="-122"/>
                <a:ea typeface="黑体" panose="02010609060101010101" pitchFamily="49" charset="-122"/>
              </a:rPr>
              <a:t>的法律规范与</a:t>
            </a:r>
            <a:r>
              <a:rPr lang="zh-CN" altLang="en-US" b="1" dirty="0">
                <a:solidFill>
                  <a:srgbClr val="A5068D"/>
                </a:solidFill>
                <a:latin typeface="黑体" panose="02010609060101010101" pitchFamily="49" charset="-122"/>
                <a:ea typeface="黑体" panose="02010609060101010101" pitchFamily="49" charset="-122"/>
              </a:rPr>
              <a:t>宏观</a:t>
            </a:r>
            <a:r>
              <a:rPr lang="zh-CN" altLang="en-US" b="1" dirty="0">
                <a:latin typeface="黑体" panose="02010609060101010101" pitchFamily="49" charset="-122"/>
                <a:ea typeface="黑体" panose="02010609060101010101" pitchFamily="49" charset="-122"/>
              </a:rPr>
              <a:t>的法律的</a:t>
            </a:r>
            <a:r>
              <a:rPr lang="zh-CN" altLang="en-US" b="1" dirty="0">
                <a:solidFill>
                  <a:srgbClr val="A5068D"/>
                </a:solidFill>
                <a:latin typeface="黑体" panose="02010609060101010101" pitchFamily="49" charset="-122"/>
                <a:ea typeface="黑体" panose="02010609060101010101" pitchFamily="49" charset="-122"/>
              </a:rPr>
              <a:t>中间环节</a:t>
            </a:r>
          </a:p>
          <a:p>
            <a:pPr marL="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是大量法律规范有机构成统一整体的“中介”</a:t>
            </a:r>
          </a:p>
          <a:p>
            <a:pPr marL="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是法律体系的</a:t>
            </a:r>
            <a:r>
              <a:rPr lang="zh-CN" altLang="en-US" b="1" dirty="0">
                <a:solidFill>
                  <a:srgbClr val="A5068D"/>
                </a:solidFill>
                <a:latin typeface="黑体" panose="02010609060101010101" pitchFamily="49" charset="-122"/>
                <a:ea typeface="黑体" panose="02010609060101010101" pitchFamily="49" charset="-122"/>
              </a:rPr>
              <a:t>基本框架</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017190" cy="3530335"/>
          </a:xfrm>
        </p:spPr>
        <p:txBody>
          <a:bodyPr>
            <a:noAutofit/>
          </a:bodyPr>
          <a:lstStyle/>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三个</a:t>
            </a:r>
            <a:r>
              <a:rPr lang="zh-CN" altLang="en-US" b="1" dirty="0">
                <a:solidFill>
                  <a:srgbClr val="C00000"/>
                </a:solidFill>
                <a:latin typeface="黑体" panose="02010609060101010101" pitchFamily="49" charset="-122"/>
                <a:ea typeface="黑体" panose="02010609060101010101" pitchFamily="49" charset="-122"/>
              </a:rPr>
              <a:t>特点</a:t>
            </a:r>
            <a:r>
              <a:rPr lang="zh-CN" altLang="en-US" b="1" dirty="0">
                <a:latin typeface="黑体" panose="02010609060101010101" pitchFamily="49" charset="-122"/>
                <a:ea typeface="黑体" panose="02010609060101010101" pitchFamily="49" charset="-122"/>
              </a:rPr>
              <a:t>：</a:t>
            </a:r>
            <a:endParaRPr lang="en-US" altLang="zh-CN" b="1" dirty="0">
              <a:latin typeface="黑体" panose="02010609060101010101" pitchFamily="49" charset="-122"/>
              <a:ea typeface="黑体" panose="02010609060101010101" pitchFamily="49" charset="-122"/>
            </a:endParaRPr>
          </a:p>
          <a:p>
            <a:pPr marL="0" indent="0">
              <a:lnSpc>
                <a:spcPct val="135000"/>
              </a:lnSpc>
              <a:buNone/>
            </a:pPr>
            <a:r>
              <a:rPr lang="en-US" altLang="zh-CN" b="1" dirty="0">
                <a:latin typeface="黑体" panose="02010609060101010101" pitchFamily="49" charset="-122"/>
                <a:ea typeface="黑体" panose="02010609060101010101" pitchFamily="49" charset="-122"/>
              </a:rPr>
              <a:t>(2)</a:t>
            </a:r>
            <a:r>
              <a:rPr lang="zh-CN" altLang="en-US" b="1" dirty="0">
                <a:latin typeface="黑体" panose="02010609060101010101" pitchFamily="49" charset="-122"/>
                <a:ea typeface="黑体" panose="02010609060101010101" pitchFamily="49" charset="-122"/>
              </a:rPr>
              <a:t>法律原则在形式上具有</a:t>
            </a:r>
            <a:r>
              <a:rPr lang="zh-CN" altLang="en-US" b="1" dirty="0">
                <a:solidFill>
                  <a:srgbClr val="FF0000"/>
                </a:solidFill>
                <a:latin typeface="黑体" panose="02010609060101010101" pitchFamily="49" charset="-122"/>
                <a:ea typeface="黑体" panose="02010609060101010101" pitchFamily="49" charset="-122"/>
              </a:rPr>
              <a:t>高度概括性</a:t>
            </a:r>
            <a:r>
              <a:rPr lang="zh-CN" altLang="en-US" b="1" dirty="0">
                <a:latin typeface="黑体" panose="02010609060101010101" pitchFamily="49" charset="-122"/>
                <a:ea typeface="黑体" panose="02010609060101010101" pitchFamily="49" charset="-122"/>
              </a:rPr>
              <a:t>，不具备法律规则必备的三个要素，不预先设定任何确定具体的事实状态，也不规定具体的权利、义务和责任。它只是指出立法者对于某一类行为的</a:t>
            </a:r>
            <a:r>
              <a:rPr lang="zh-CN" altLang="en-US" b="1" dirty="0">
                <a:solidFill>
                  <a:srgbClr val="C00000"/>
                </a:solidFill>
                <a:latin typeface="黑体" panose="02010609060101010101" pitchFamily="49" charset="-122"/>
                <a:ea typeface="黑体" panose="02010609060101010101" pitchFamily="49" charset="-122"/>
              </a:rPr>
              <a:t>倾向性要求</a:t>
            </a:r>
            <a:r>
              <a:rPr lang="zh-CN" altLang="en-US" b="1" dirty="0">
                <a:latin typeface="黑体" panose="02010609060101010101" pitchFamily="49" charset="-122"/>
                <a:ea typeface="黑体" panose="02010609060101010101" pitchFamily="49" charset="-122"/>
              </a:rPr>
              <a:t>，而不提供具体的行为模式，从而使法律原则比法律规则更具有</a:t>
            </a:r>
            <a:r>
              <a:rPr lang="zh-CN" altLang="en-US" b="1" dirty="0">
                <a:solidFill>
                  <a:srgbClr val="C00000"/>
                </a:solidFill>
                <a:latin typeface="黑体" panose="02010609060101010101" pitchFamily="49" charset="-122"/>
                <a:ea typeface="黑体" panose="02010609060101010101" pitchFamily="49" charset="-122"/>
              </a:rPr>
              <a:t>稳定性</a:t>
            </a:r>
            <a:r>
              <a:rPr lang="zh-CN" altLang="en-US" b="1" dirty="0">
                <a:latin typeface="黑体" panose="02010609060101010101" pitchFamily="49" charset="-122"/>
                <a:ea typeface="黑体" panose="02010609060101010101" pitchFamily="49" charset="-122"/>
              </a:rPr>
              <a:t>，适用的</a:t>
            </a:r>
            <a:r>
              <a:rPr lang="zh-CN" altLang="en-US" b="1" dirty="0">
                <a:solidFill>
                  <a:srgbClr val="C00000"/>
                </a:solidFill>
                <a:latin typeface="黑体" panose="02010609060101010101" pitchFamily="49" charset="-122"/>
                <a:ea typeface="黑体" panose="02010609060101010101" pitchFamily="49" charset="-122"/>
              </a:rPr>
              <a:t>范围</a:t>
            </a:r>
            <a:r>
              <a:rPr lang="zh-CN" altLang="en-US" b="1" dirty="0">
                <a:latin typeface="黑体" panose="02010609060101010101" pitchFamily="49" charset="-122"/>
                <a:ea typeface="黑体" panose="02010609060101010101" pitchFamily="49" charset="-122"/>
              </a:rPr>
              <a:t>也更为广泛。</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017190" cy="3530335"/>
          </a:xfrm>
        </p:spPr>
        <p:txBody>
          <a:bodyPr>
            <a:noAutofit/>
          </a:bodyPr>
          <a:lstStyle/>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三个</a:t>
            </a:r>
            <a:r>
              <a:rPr lang="zh-CN" altLang="en-US" b="1" dirty="0">
                <a:solidFill>
                  <a:srgbClr val="C00000"/>
                </a:solidFill>
                <a:latin typeface="黑体" panose="02010609060101010101" pitchFamily="49" charset="-122"/>
                <a:ea typeface="黑体" panose="02010609060101010101" pitchFamily="49" charset="-122"/>
              </a:rPr>
              <a:t>特点</a:t>
            </a:r>
            <a:r>
              <a:rPr lang="zh-CN" altLang="en-US" b="1" dirty="0">
                <a:latin typeface="黑体" panose="02010609060101010101" pitchFamily="49" charset="-122"/>
                <a:ea typeface="黑体" panose="02010609060101010101" pitchFamily="49" charset="-122"/>
              </a:rPr>
              <a:t>：</a:t>
            </a:r>
            <a:endParaRPr lang="en-US" altLang="zh-CN" b="1" dirty="0">
              <a:latin typeface="黑体" panose="02010609060101010101" pitchFamily="49" charset="-122"/>
              <a:ea typeface="黑体" panose="02010609060101010101" pitchFamily="49" charset="-122"/>
            </a:endParaRPr>
          </a:p>
          <a:p>
            <a:pPr marL="0" indent="0">
              <a:lnSpc>
                <a:spcPct val="135000"/>
              </a:lnSpc>
              <a:buNone/>
            </a:pPr>
            <a:r>
              <a:rPr lang="en-US" altLang="zh-CN" b="1" dirty="0">
                <a:latin typeface="黑体" panose="02010609060101010101" pitchFamily="49" charset="-122"/>
                <a:ea typeface="黑体" panose="02010609060101010101" pitchFamily="49" charset="-122"/>
              </a:rPr>
              <a:t>(3)</a:t>
            </a:r>
            <a:r>
              <a:rPr lang="zh-CN" altLang="en-US" b="1" dirty="0">
                <a:latin typeface="黑体" panose="02010609060101010101" pitchFamily="49" charset="-122"/>
                <a:ea typeface="黑体" panose="02010609060101010101" pitchFamily="49" charset="-122"/>
              </a:rPr>
              <a:t>法律原则是法律的组成部分，由</a:t>
            </a:r>
            <a:r>
              <a:rPr lang="zh-CN" altLang="en-US" b="1" dirty="0">
                <a:solidFill>
                  <a:srgbClr val="C00000"/>
                </a:solidFill>
                <a:latin typeface="黑体" panose="02010609060101010101" pitchFamily="49" charset="-122"/>
                <a:ea typeface="黑体" panose="02010609060101010101" pitchFamily="49" charset="-122"/>
              </a:rPr>
              <a:t>国家制定</a:t>
            </a:r>
            <a:r>
              <a:rPr lang="zh-CN" altLang="en-US" b="1" dirty="0">
                <a:latin typeface="黑体" panose="02010609060101010101" pitchFamily="49" charset="-122"/>
                <a:ea typeface="黑体" panose="02010609060101010101" pitchFamily="49" charset="-122"/>
              </a:rPr>
              <a:t>或</a:t>
            </a:r>
            <a:r>
              <a:rPr lang="zh-CN" altLang="en-US" b="1" dirty="0">
                <a:solidFill>
                  <a:srgbClr val="C00000"/>
                </a:solidFill>
                <a:latin typeface="黑体" panose="02010609060101010101" pitchFamily="49" charset="-122"/>
                <a:ea typeface="黑体" panose="02010609060101010101" pitchFamily="49" charset="-122"/>
              </a:rPr>
              <a:t>认可</a:t>
            </a:r>
            <a:r>
              <a:rPr lang="zh-CN" altLang="en-US" b="1" dirty="0">
                <a:latin typeface="黑体" panose="02010609060101010101" pitchFamily="49" charset="-122"/>
                <a:ea typeface="黑体" panose="02010609060101010101" pitchFamily="49" charset="-122"/>
              </a:rPr>
              <a:t>。法律原则在法条中以</a:t>
            </a:r>
            <a:r>
              <a:rPr lang="zh-CN" altLang="en-US" b="1" dirty="0">
                <a:solidFill>
                  <a:srgbClr val="3333FF"/>
                </a:solidFill>
                <a:latin typeface="黑体" panose="02010609060101010101" pitchFamily="49" charset="-122"/>
                <a:ea typeface="黑体" panose="02010609060101010101" pitchFamily="49" charset="-122"/>
              </a:rPr>
              <a:t>文字</a:t>
            </a:r>
            <a:r>
              <a:rPr lang="zh-CN" altLang="en-US" b="1" dirty="0">
                <a:latin typeface="黑体" panose="02010609060101010101" pitchFamily="49" charset="-122"/>
                <a:ea typeface="黑体" panose="02010609060101010101" pitchFamily="49" charset="-122"/>
              </a:rPr>
              <a:t>的方式表现出来，或者虽没有直接的文字表述，但</a:t>
            </a:r>
            <a:r>
              <a:rPr lang="zh-CN" altLang="en-US" b="1" dirty="0">
                <a:solidFill>
                  <a:srgbClr val="3333FF"/>
                </a:solidFill>
                <a:latin typeface="黑体" panose="02010609060101010101" pitchFamily="49" charset="-122"/>
                <a:ea typeface="黑体" panose="02010609060101010101" pitchFamily="49" charset="-122"/>
              </a:rPr>
              <a:t>隐含</a:t>
            </a:r>
            <a:r>
              <a:rPr lang="zh-CN" altLang="en-US" b="1" dirty="0">
                <a:latin typeface="黑体" panose="02010609060101010101" pitchFamily="49" charset="-122"/>
                <a:ea typeface="黑体" panose="02010609060101010101" pitchFamily="49" charset="-122"/>
              </a:rPr>
              <a:t>在规定之中，可以合理地</a:t>
            </a:r>
            <a:r>
              <a:rPr lang="zh-CN" altLang="en-US" b="1" dirty="0">
                <a:solidFill>
                  <a:srgbClr val="3333FF"/>
                </a:solidFill>
                <a:latin typeface="黑体" panose="02010609060101010101" pitchFamily="49" charset="-122"/>
                <a:ea typeface="黑体" panose="02010609060101010101" pitchFamily="49" charset="-122"/>
              </a:rPr>
              <a:t>推断</a:t>
            </a:r>
            <a:r>
              <a:rPr lang="zh-CN" altLang="en-US" b="1" dirty="0">
                <a:latin typeface="黑体" panose="02010609060101010101" pitchFamily="49" charset="-122"/>
                <a:ea typeface="黑体" panose="02010609060101010101" pitchFamily="49" charset="-122"/>
              </a:rPr>
              <a:t>出来。</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2719995"/>
            <a:ext cx="12017190" cy="709006"/>
          </a:xfrm>
        </p:spPr>
        <p:txBody>
          <a:bodyPr>
            <a:normAutofit/>
          </a:bodyPr>
          <a:lstStyle/>
          <a:p>
            <a:pPr marL="0" indent="0" algn="ctr">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法律原则</a:t>
            </a:r>
            <a:r>
              <a:rPr lang="en-US" altLang="zh-CN" b="1" dirty="0">
                <a:latin typeface="黑体" panose="02010609060101010101" pitchFamily="49" charset="-122"/>
                <a:ea typeface="黑体" panose="02010609060101010101" pitchFamily="49" charset="-122"/>
              </a:rPr>
              <a:t>VS</a:t>
            </a:r>
            <a:r>
              <a:rPr lang="zh-CN" altLang="en-US" b="1" dirty="0">
                <a:solidFill>
                  <a:srgbClr val="3333FF"/>
                </a:solidFill>
                <a:latin typeface="黑体" panose="02010609060101010101" pitchFamily="49" charset="-122"/>
                <a:ea typeface="黑体" panose="02010609060101010101" pitchFamily="49" charset="-122"/>
              </a:rPr>
              <a:t>法律规则</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1597305" y="1307883"/>
            <a:ext cx="10507289" cy="3530335"/>
          </a:xfrm>
        </p:spPr>
        <p:txBody>
          <a:bodyPr>
            <a:noAutofit/>
          </a:bodyPr>
          <a:lstStyle/>
          <a:p>
            <a:pPr marL="0" indent="0">
              <a:lnSpc>
                <a:spcPct val="135000"/>
              </a:lnSpc>
              <a:buNone/>
            </a:pPr>
            <a:r>
              <a:rPr lang="zh-CN" altLang="en-US" b="1" dirty="0">
                <a:latin typeface="黑体" panose="02010609060101010101" pitchFamily="49" charset="-122"/>
                <a:ea typeface="黑体" panose="02010609060101010101" pitchFamily="49" charset="-122"/>
              </a:rPr>
              <a:t>法律原则和法律规则同为法律规范，但</a:t>
            </a:r>
            <a:endParaRPr lang="en-US" altLang="zh-CN" b="1" dirty="0">
              <a:latin typeface="黑体" panose="02010609060101010101" pitchFamily="49" charset="-122"/>
              <a:ea typeface="黑体" panose="02010609060101010101" pitchFamily="49" charset="-122"/>
            </a:endParaRPr>
          </a:p>
          <a:p>
            <a:pPr marL="0" indent="0">
              <a:lnSpc>
                <a:spcPct val="135000"/>
              </a:lnSpc>
              <a:buNone/>
            </a:pPr>
            <a:r>
              <a:rPr lang="zh-CN" altLang="en-US" b="1" dirty="0">
                <a:latin typeface="黑体" panose="02010609060101010101" pitchFamily="49" charset="-122"/>
                <a:ea typeface="黑体" panose="02010609060101010101" pitchFamily="49" charset="-122"/>
              </a:rPr>
              <a:t>它们在</a:t>
            </a:r>
            <a:r>
              <a:rPr lang="zh-CN" altLang="en-US" b="1" dirty="0">
                <a:solidFill>
                  <a:srgbClr val="FF0000"/>
                </a:solidFill>
                <a:latin typeface="黑体" panose="02010609060101010101" pitchFamily="49" charset="-122"/>
                <a:ea typeface="黑体" panose="02010609060101010101" pitchFamily="49" charset="-122"/>
              </a:rPr>
              <a:t>内容</a:t>
            </a:r>
            <a:r>
              <a:rPr lang="zh-CN" altLang="en-US" b="1" dirty="0">
                <a:latin typeface="黑体" panose="02010609060101010101" pitchFamily="49" charset="-122"/>
                <a:ea typeface="黑体" panose="02010609060101010101" pitchFamily="49" charset="-122"/>
              </a:rPr>
              <a:t>上、</a:t>
            </a:r>
            <a:r>
              <a:rPr lang="zh-CN" altLang="en-US" b="1" dirty="0">
                <a:solidFill>
                  <a:srgbClr val="FF0000"/>
                </a:solidFill>
                <a:latin typeface="黑体" panose="02010609060101010101" pitchFamily="49" charset="-122"/>
                <a:ea typeface="黑体" panose="02010609060101010101" pitchFamily="49" charset="-122"/>
              </a:rPr>
              <a:t>适用范围</a:t>
            </a:r>
            <a:r>
              <a:rPr lang="zh-CN" altLang="en-US" b="1" dirty="0">
                <a:latin typeface="黑体" panose="02010609060101010101" pitchFamily="49" charset="-122"/>
                <a:ea typeface="黑体" panose="02010609060101010101" pitchFamily="49" charset="-122"/>
              </a:rPr>
              <a:t>、</a:t>
            </a:r>
            <a:r>
              <a:rPr lang="zh-CN" altLang="en-US" b="1" dirty="0">
                <a:solidFill>
                  <a:srgbClr val="FF0000"/>
                </a:solidFill>
                <a:latin typeface="黑体" panose="02010609060101010101" pitchFamily="49" charset="-122"/>
                <a:ea typeface="黑体" panose="02010609060101010101" pitchFamily="49" charset="-122"/>
              </a:rPr>
              <a:t>适用方式</a:t>
            </a:r>
            <a:r>
              <a:rPr lang="zh-CN" altLang="en-US" b="1" dirty="0">
                <a:latin typeface="黑体" panose="02010609060101010101" pitchFamily="49" charset="-122"/>
                <a:ea typeface="黑体" panose="02010609060101010101" pitchFamily="49" charset="-122"/>
              </a:rPr>
              <a:t>和</a:t>
            </a:r>
            <a:r>
              <a:rPr lang="zh-CN" altLang="en-US" b="1" dirty="0">
                <a:solidFill>
                  <a:srgbClr val="FF0000"/>
                </a:solidFill>
                <a:latin typeface="黑体" panose="02010609060101010101" pitchFamily="49" charset="-122"/>
                <a:ea typeface="黑体" panose="02010609060101010101" pitchFamily="49" charset="-122"/>
              </a:rPr>
              <a:t>作用</a:t>
            </a:r>
            <a:r>
              <a:rPr lang="zh-CN" altLang="en-US" b="1" dirty="0">
                <a:latin typeface="黑体" panose="02010609060101010101" pitchFamily="49" charset="-122"/>
                <a:ea typeface="黑体" panose="02010609060101010101" pitchFamily="49" charset="-122"/>
              </a:rPr>
              <a:t>上存在较大区别</a:t>
            </a:r>
            <a:endParaRPr lang="en-US" altLang="zh-CN" b="1" dirty="0">
              <a:latin typeface="黑体" panose="02010609060101010101" pitchFamily="49" charset="-122"/>
              <a:ea typeface="黑体" panose="02010609060101010101" pitchFamily="49" charset="-122"/>
            </a:endParaRPr>
          </a:p>
          <a:p>
            <a:pPr marL="0" indent="0">
              <a:lnSpc>
                <a:spcPct val="135000"/>
              </a:lnSpc>
              <a:buNone/>
            </a:pPr>
            <a:r>
              <a:rPr lang="zh-CN" altLang="en-US" b="1" dirty="0">
                <a:latin typeface="黑体" panose="02010609060101010101" pitchFamily="49" charset="-122"/>
                <a:ea typeface="黑体" panose="02010609060101010101" pitchFamily="49" charset="-122"/>
              </a:rPr>
              <a:t>属于两种不同的法律规范</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1325894" y="1307883"/>
            <a:ext cx="10896970" cy="4849849"/>
          </a:xfrm>
        </p:spPr>
        <p:txBody>
          <a:bodyPr>
            <a:noAutofit/>
          </a:bodyPr>
          <a:lstStyle/>
          <a:p>
            <a:pPr marL="0" indent="0">
              <a:lnSpc>
                <a:spcPct val="135000"/>
              </a:lnSpc>
              <a:buNone/>
            </a:pPr>
            <a:r>
              <a:rPr lang="zh-CN" altLang="en-US" b="1" dirty="0">
                <a:latin typeface="黑体" panose="02010609060101010101" pitchFamily="49" charset="-122"/>
                <a:ea typeface="黑体" panose="02010609060101010101" pitchFamily="49" charset="-122"/>
              </a:rPr>
              <a:t>法律原则与法律规则相比，它</a:t>
            </a:r>
            <a:endParaRPr lang="en-US" altLang="zh-CN" b="1" dirty="0">
              <a:latin typeface="黑体" panose="02010609060101010101" pitchFamily="49" charset="-122"/>
              <a:ea typeface="黑体" panose="02010609060101010101" pitchFamily="49" charset="-122"/>
            </a:endParaRPr>
          </a:p>
          <a:p>
            <a:pPr marL="0" indent="0">
              <a:lnSpc>
                <a:spcPct val="135000"/>
              </a:lnSpc>
              <a:buNone/>
            </a:pPr>
            <a:r>
              <a:rPr lang="zh-CN" altLang="en-US" b="1" dirty="0">
                <a:solidFill>
                  <a:srgbClr val="A5068D"/>
                </a:solidFill>
                <a:latin typeface="黑体" panose="02010609060101010101" pitchFamily="49" charset="-122"/>
                <a:ea typeface="黑体" panose="02010609060101010101" pitchFamily="49" charset="-122"/>
              </a:rPr>
              <a:t>不</a:t>
            </a:r>
            <a:r>
              <a:rPr lang="zh-CN" altLang="en-US" b="1" dirty="0">
                <a:latin typeface="黑体" panose="02010609060101010101" pitchFamily="49" charset="-122"/>
                <a:ea typeface="黑体" panose="02010609060101010101" pitchFamily="49" charset="-122"/>
              </a:rPr>
              <a:t>事先规定任何</a:t>
            </a:r>
            <a:r>
              <a:rPr lang="zh-CN" altLang="en-US" b="1" dirty="0">
                <a:solidFill>
                  <a:srgbClr val="A5068D"/>
                </a:solidFill>
                <a:latin typeface="黑体" panose="02010609060101010101" pitchFamily="49" charset="-122"/>
                <a:ea typeface="黑体" panose="02010609060101010101" pitchFamily="49" charset="-122"/>
              </a:rPr>
              <a:t>具体</a:t>
            </a:r>
            <a:r>
              <a:rPr lang="zh-CN" altLang="en-US" b="1" dirty="0">
                <a:latin typeface="黑体" panose="02010609060101010101" pitchFamily="49" charset="-122"/>
                <a:ea typeface="黑体" panose="02010609060101010101" pitchFamily="49" charset="-122"/>
              </a:rPr>
              <a:t>事实状态与特定法律效果的逻辑联系</a:t>
            </a:r>
            <a:endParaRPr lang="en-US" altLang="zh-CN" b="1" dirty="0">
              <a:latin typeface="黑体" panose="02010609060101010101" pitchFamily="49" charset="-122"/>
              <a:ea typeface="黑体" panose="02010609060101010101" pitchFamily="49" charset="-122"/>
            </a:endParaRPr>
          </a:p>
          <a:p>
            <a:pPr marL="0" indent="0">
              <a:lnSpc>
                <a:spcPct val="135000"/>
              </a:lnSpc>
              <a:buNone/>
            </a:pPr>
            <a:r>
              <a:rPr lang="zh-CN" altLang="en-US" b="1" dirty="0">
                <a:solidFill>
                  <a:srgbClr val="A5068D"/>
                </a:solidFill>
                <a:latin typeface="黑体" panose="02010609060101010101" pitchFamily="49" charset="-122"/>
                <a:ea typeface="黑体" panose="02010609060101010101" pitchFamily="49" charset="-122"/>
              </a:rPr>
              <a:t>不</a:t>
            </a:r>
            <a:r>
              <a:rPr lang="zh-CN" altLang="en-US" b="1" dirty="0">
                <a:latin typeface="黑体" panose="02010609060101010101" pitchFamily="49" charset="-122"/>
                <a:ea typeface="黑体" panose="02010609060101010101" pitchFamily="49" charset="-122"/>
              </a:rPr>
              <a:t>详细规定何种</a:t>
            </a:r>
            <a:r>
              <a:rPr lang="zh-CN" altLang="en-US" b="1" dirty="0">
                <a:solidFill>
                  <a:srgbClr val="A5068D"/>
                </a:solidFill>
                <a:latin typeface="黑体" panose="02010609060101010101" pitchFamily="49" charset="-122"/>
                <a:ea typeface="黑体" panose="02010609060101010101" pitchFamily="49" charset="-122"/>
              </a:rPr>
              <a:t>具体</a:t>
            </a:r>
            <a:r>
              <a:rPr lang="zh-CN" altLang="en-US" b="1" dirty="0">
                <a:latin typeface="黑体" panose="02010609060101010101" pitchFamily="49" charset="-122"/>
                <a:ea typeface="黑体" panose="02010609060101010101" pitchFamily="49" charset="-122"/>
              </a:rPr>
              <a:t>的事件或行为将导致何种具体权利、义务</a:t>
            </a:r>
            <a:endParaRPr lang="en-US" altLang="zh-CN" b="1" dirty="0">
              <a:latin typeface="黑体" panose="02010609060101010101" pitchFamily="49" charset="-122"/>
              <a:ea typeface="黑体" panose="02010609060101010101" pitchFamily="49" charset="-122"/>
            </a:endParaRPr>
          </a:p>
          <a:p>
            <a:pPr marL="0" indent="0">
              <a:lnSpc>
                <a:spcPct val="135000"/>
              </a:lnSpc>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或责任的产生、变更与消灭</a:t>
            </a:r>
            <a:endParaRPr lang="en-US" altLang="zh-CN" b="1" dirty="0">
              <a:latin typeface="黑体" panose="02010609060101010101" pitchFamily="49" charset="-122"/>
              <a:ea typeface="黑体" panose="02010609060101010101" pitchFamily="49" charset="-122"/>
            </a:endParaRPr>
          </a:p>
          <a:p>
            <a:pPr marL="0" indent="0">
              <a:lnSpc>
                <a:spcPct val="135000"/>
              </a:lnSpc>
              <a:buNone/>
            </a:pPr>
            <a:r>
              <a:rPr lang="zh-CN" altLang="en-US" b="1" dirty="0">
                <a:latin typeface="黑体" panose="02010609060101010101" pitchFamily="49" charset="-122"/>
                <a:ea typeface="黑体" panose="02010609060101010101" pitchFamily="49" charset="-122"/>
              </a:rPr>
              <a:t>因此，与法律规则相比</a:t>
            </a:r>
            <a:endParaRPr lang="en-US" altLang="zh-CN" b="1" dirty="0">
              <a:latin typeface="黑体" panose="02010609060101010101" pitchFamily="49" charset="-122"/>
              <a:ea typeface="黑体" panose="02010609060101010101" pitchFamily="49" charset="-122"/>
            </a:endParaRPr>
          </a:p>
          <a:p>
            <a:pPr marL="0" indent="0">
              <a:lnSpc>
                <a:spcPct val="135000"/>
              </a:lnSpc>
              <a:buNone/>
            </a:pPr>
            <a:r>
              <a:rPr lang="zh-CN" altLang="en-US" b="1" dirty="0">
                <a:latin typeface="黑体" panose="02010609060101010101" pitchFamily="49" charset="-122"/>
                <a:ea typeface="黑体" panose="02010609060101010101" pitchFamily="49" charset="-122"/>
              </a:rPr>
              <a:t>法律原则的内容</a:t>
            </a:r>
            <a:r>
              <a:rPr lang="zh-CN" altLang="en-US" b="1" dirty="0">
                <a:solidFill>
                  <a:srgbClr val="3333FF"/>
                </a:solidFill>
                <a:latin typeface="黑体" panose="02010609060101010101" pitchFamily="49" charset="-122"/>
                <a:ea typeface="黑体" panose="02010609060101010101" pitchFamily="49" charset="-122"/>
              </a:rPr>
              <a:t>明确化程度较低</a:t>
            </a:r>
            <a:r>
              <a:rPr lang="zh-CN" altLang="en-US" b="1" dirty="0">
                <a:latin typeface="黑体" panose="02010609060101010101" pitchFamily="49" charset="-122"/>
                <a:ea typeface="黑体" panose="02010609060101010101" pitchFamily="49" charset="-122"/>
              </a:rPr>
              <a:t>，但是</a:t>
            </a:r>
            <a:endParaRPr lang="en-US" altLang="zh-CN" b="1" dirty="0">
              <a:latin typeface="黑体" panose="02010609060101010101" pitchFamily="49" charset="-122"/>
              <a:ea typeface="黑体" panose="02010609060101010101" pitchFamily="49" charset="-122"/>
            </a:endParaRPr>
          </a:p>
          <a:p>
            <a:pPr marL="0" indent="0">
              <a:lnSpc>
                <a:spcPct val="135000"/>
              </a:lnSpc>
              <a:buNone/>
            </a:pPr>
            <a:r>
              <a:rPr lang="zh-CN" altLang="en-US" b="1" dirty="0">
                <a:latin typeface="黑体" panose="02010609060101010101" pitchFamily="49" charset="-122"/>
                <a:ea typeface="黑体" panose="02010609060101010101" pitchFamily="49" charset="-122"/>
              </a:rPr>
              <a:t>法律原则所</a:t>
            </a:r>
            <a:r>
              <a:rPr lang="zh-CN" altLang="en-US" b="1" dirty="0">
                <a:solidFill>
                  <a:srgbClr val="3333FF"/>
                </a:solidFill>
                <a:latin typeface="黑体" panose="02010609060101010101" pitchFamily="49" charset="-122"/>
                <a:ea typeface="黑体" panose="02010609060101010101" pitchFamily="49" charset="-122"/>
              </a:rPr>
              <a:t>覆盖的事实状态远广于</a:t>
            </a:r>
            <a:r>
              <a:rPr lang="zh-CN" altLang="en-US" b="1" dirty="0">
                <a:latin typeface="黑体" panose="02010609060101010101" pitchFamily="49" charset="-122"/>
                <a:ea typeface="黑体" panose="02010609060101010101" pitchFamily="49" charset="-122"/>
              </a:rPr>
              <a:t>规则</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1395341" y="1307883"/>
            <a:ext cx="9704781" cy="4849849"/>
          </a:xfrm>
        </p:spPr>
        <p:txBody>
          <a:bodyPr>
            <a:noAutofit/>
          </a:bodyPr>
          <a:lstStyle/>
          <a:p>
            <a:pPr marL="0" indent="0">
              <a:lnSpc>
                <a:spcPct val="135000"/>
              </a:lnSpc>
              <a:buNone/>
            </a:pPr>
            <a:r>
              <a:rPr lang="zh-CN" altLang="en-US" b="1" dirty="0">
                <a:latin typeface="黑体" panose="02010609060101010101" pitchFamily="49" charset="-122"/>
                <a:ea typeface="黑体" panose="02010609060101010101" pitchFamily="49" charset="-122"/>
              </a:rPr>
              <a:t>因而，</a:t>
            </a:r>
            <a:endParaRPr lang="en-US" altLang="zh-CN" b="1" dirty="0">
              <a:latin typeface="黑体" panose="02010609060101010101" pitchFamily="49" charset="-122"/>
              <a:ea typeface="黑体" panose="02010609060101010101" pitchFamily="49" charset="-122"/>
            </a:endParaRPr>
          </a:p>
          <a:p>
            <a:pPr marL="0" indent="0">
              <a:lnSpc>
                <a:spcPct val="135000"/>
              </a:lnSpc>
              <a:buNone/>
            </a:pPr>
            <a:r>
              <a:rPr lang="zh-CN" altLang="en-US" b="1" dirty="0">
                <a:latin typeface="黑体" panose="02010609060101010101" pitchFamily="49" charset="-122"/>
                <a:ea typeface="黑体" panose="02010609060101010101" pitchFamily="49" charset="-122"/>
              </a:rPr>
              <a:t>法律原则的</a:t>
            </a:r>
            <a:r>
              <a:rPr lang="zh-CN" altLang="en-US" b="1" dirty="0">
                <a:solidFill>
                  <a:srgbClr val="A5068D"/>
                </a:solidFill>
                <a:latin typeface="黑体" panose="02010609060101010101" pitchFamily="49" charset="-122"/>
                <a:ea typeface="黑体" panose="02010609060101010101" pitchFamily="49" charset="-122"/>
              </a:rPr>
              <a:t>适用范围</a:t>
            </a:r>
            <a:r>
              <a:rPr lang="zh-CN" altLang="en-US" b="1" dirty="0">
                <a:latin typeface="黑体" panose="02010609060101010101" pitchFamily="49" charset="-122"/>
                <a:ea typeface="黑体" panose="02010609060101010101" pitchFamily="49" charset="-122"/>
              </a:rPr>
              <a:t>也远广于法律规则</a:t>
            </a:r>
            <a:endParaRPr lang="en-US" altLang="zh-CN" b="1" dirty="0">
              <a:latin typeface="黑体" panose="02010609060101010101" pitchFamily="49" charset="-122"/>
              <a:ea typeface="黑体" panose="02010609060101010101" pitchFamily="49" charset="-122"/>
            </a:endParaRPr>
          </a:p>
          <a:p>
            <a:pPr marL="0" indent="0">
              <a:lnSpc>
                <a:spcPct val="135000"/>
              </a:lnSpc>
              <a:buNone/>
            </a:pPr>
            <a:r>
              <a:rPr lang="zh-CN" altLang="en-US" b="1" dirty="0">
                <a:latin typeface="黑体" panose="02010609060101010101" pitchFamily="49" charset="-122"/>
                <a:ea typeface="黑体" panose="02010609060101010101" pitchFamily="49" charset="-122"/>
              </a:rPr>
              <a:t>一条法律规则只能对</a:t>
            </a:r>
            <a:r>
              <a:rPr lang="zh-CN" altLang="en-US" b="1" dirty="0">
                <a:solidFill>
                  <a:srgbClr val="006600"/>
                </a:solidFill>
                <a:latin typeface="黑体" panose="02010609060101010101" pitchFamily="49" charset="-122"/>
                <a:ea typeface="黑体" panose="02010609060101010101" pitchFamily="49" charset="-122"/>
              </a:rPr>
              <a:t>一种</a:t>
            </a:r>
            <a:r>
              <a:rPr lang="zh-CN" altLang="en-US" b="1" dirty="0">
                <a:latin typeface="黑体" panose="02010609060101010101" pitchFamily="49" charset="-122"/>
                <a:ea typeface="黑体" panose="02010609060101010101" pitchFamily="49" charset="-122"/>
              </a:rPr>
              <a:t>类型的行为加以调整，而</a:t>
            </a:r>
            <a:endParaRPr lang="en-US" altLang="zh-CN" b="1" dirty="0">
              <a:latin typeface="黑体" panose="02010609060101010101" pitchFamily="49" charset="-122"/>
              <a:ea typeface="黑体" panose="02010609060101010101" pitchFamily="49" charset="-122"/>
            </a:endParaRPr>
          </a:p>
          <a:p>
            <a:pPr marL="0" indent="0">
              <a:lnSpc>
                <a:spcPct val="135000"/>
              </a:lnSpc>
              <a:buNone/>
            </a:pPr>
            <a:r>
              <a:rPr lang="zh-CN" altLang="en-US" b="1" dirty="0">
                <a:latin typeface="黑体" panose="02010609060101010101" pitchFamily="49" charset="-122"/>
                <a:ea typeface="黑体" panose="02010609060101010101" pitchFamily="49" charset="-122"/>
              </a:rPr>
              <a:t>一条法律原则却调整某一个或数个行为</a:t>
            </a:r>
            <a:r>
              <a:rPr lang="zh-CN" altLang="en-US" b="1" dirty="0">
                <a:solidFill>
                  <a:srgbClr val="006600"/>
                </a:solidFill>
                <a:latin typeface="黑体" panose="02010609060101010101" pitchFamily="49" charset="-122"/>
                <a:ea typeface="黑体" panose="02010609060101010101" pitchFamily="49" charset="-122"/>
              </a:rPr>
              <a:t>领域</a:t>
            </a:r>
            <a:endParaRPr lang="en-US" altLang="zh-CN" b="1" dirty="0">
              <a:latin typeface="黑体" panose="02010609060101010101" pitchFamily="49" charset="-122"/>
              <a:ea typeface="黑体" panose="02010609060101010101" pitchFamily="49" charset="-122"/>
            </a:endParaRPr>
          </a:p>
          <a:p>
            <a:pPr marL="0" indent="0">
              <a:lnSpc>
                <a:spcPct val="135000"/>
              </a:lnSpc>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甚至涉及</a:t>
            </a:r>
            <a:r>
              <a:rPr lang="zh-CN" altLang="en-US" b="1" dirty="0">
                <a:solidFill>
                  <a:srgbClr val="006600"/>
                </a:solidFill>
                <a:latin typeface="黑体" panose="02010609060101010101" pitchFamily="49" charset="-122"/>
                <a:ea typeface="黑体" panose="02010609060101010101" pitchFamily="49" charset="-122"/>
              </a:rPr>
              <a:t>全部</a:t>
            </a:r>
            <a:r>
              <a:rPr lang="zh-CN" altLang="en-US" b="1" dirty="0">
                <a:latin typeface="黑体" panose="02010609060101010101" pitchFamily="49" charset="-122"/>
                <a:ea typeface="黑体" panose="02010609060101010101" pitchFamily="49" charset="-122"/>
              </a:rPr>
              <a:t>社会关系的协调和指引</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1395341" y="1307883"/>
            <a:ext cx="9508011" cy="5382284"/>
          </a:xfrm>
        </p:spPr>
        <p:txBody>
          <a:bodyPr>
            <a:noAutofit/>
          </a:bodyPr>
          <a:lstStyle/>
          <a:p>
            <a:pPr marL="0" indent="0">
              <a:lnSpc>
                <a:spcPct val="135000"/>
              </a:lnSpc>
              <a:buNone/>
            </a:pPr>
            <a:r>
              <a:rPr lang="zh-CN" altLang="en-US" b="1" dirty="0">
                <a:latin typeface="黑体" panose="02010609060101010101" pitchFamily="49" charset="-122"/>
                <a:ea typeface="黑体" panose="02010609060101010101" pitchFamily="49" charset="-122"/>
              </a:rPr>
              <a:t>例如，</a:t>
            </a:r>
            <a:endParaRPr lang="en-US" altLang="zh-CN" b="1" dirty="0">
              <a:latin typeface="黑体" panose="02010609060101010101" pitchFamily="49" charset="-122"/>
              <a:ea typeface="黑体" panose="02010609060101010101" pitchFamily="49" charset="-122"/>
            </a:endParaRPr>
          </a:p>
          <a:p>
            <a:pPr marL="0" indent="0">
              <a:lnSpc>
                <a:spcPct val="135000"/>
              </a:lnSpc>
              <a:buNone/>
            </a:pPr>
            <a:r>
              <a:rPr lang="zh-CN" altLang="en-US" b="1" dirty="0">
                <a:latin typeface="黑体" panose="02010609060101010101" pitchFamily="49" charset="-122"/>
                <a:ea typeface="黑体" panose="02010609060101010101" pitchFamily="49" charset="-122"/>
              </a:rPr>
              <a:t>“</a:t>
            </a:r>
            <a:r>
              <a:rPr lang="zh-CN" altLang="en-US" b="1" dirty="0">
                <a:solidFill>
                  <a:srgbClr val="A5068D"/>
                </a:solidFill>
                <a:latin typeface="黑体" panose="02010609060101010101" pitchFamily="49" charset="-122"/>
                <a:ea typeface="黑体" panose="02010609060101010101" pitchFamily="49" charset="-122"/>
              </a:rPr>
              <a:t>酒后不得驾驶机动车</a:t>
            </a:r>
            <a:r>
              <a:rPr lang="zh-CN" altLang="en-US" b="1" dirty="0">
                <a:latin typeface="黑体" panose="02010609060101010101" pitchFamily="49" charset="-122"/>
                <a:ea typeface="黑体" panose="02010609060101010101" pitchFamily="49" charset="-122"/>
              </a:rPr>
              <a:t>”是一条</a:t>
            </a:r>
            <a:r>
              <a:rPr lang="zh-CN" altLang="en-US" b="1" dirty="0">
                <a:solidFill>
                  <a:srgbClr val="A5068D"/>
                </a:solidFill>
                <a:latin typeface="黑体" panose="02010609060101010101" pitchFamily="49" charset="-122"/>
                <a:ea typeface="黑体" panose="02010609060101010101" pitchFamily="49" charset="-122"/>
              </a:rPr>
              <a:t>规则</a:t>
            </a:r>
            <a:r>
              <a:rPr lang="zh-CN" altLang="en-US" b="1" dirty="0">
                <a:latin typeface="黑体" panose="02010609060101010101" pitchFamily="49" charset="-122"/>
                <a:ea typeface="黑体" panose="02010609060101010101" pitchFamily="49" charset="-122"/>
              </a:rPr>
              <a:t>，</a:t>
            </a:r>
            <a:endParaRPr lang="en-US" altLang="zh-CN" b="1" dirty="0">
              <a:latin typeface="黑体" panose="02010609060101010101" pitchFamily="49" charset="-122"/>
              <a:ea typeface="黑体" panose="02010609060101010101" pitchFamily="49" charset="-122"/>
            </a:endParaRPr>
          </a:p>
          <a:p>
            <a:pPr marL="0" indent="0">
              <a:lnSpc>
                <a:spcPct val="135000"/>
              </a:lnSpc>
              <a:buNone/>
            </a:pPr>
            <a:r>
              <a:rPr lang="zh-CN" altLang="en-US" b="1" dirty="0">
                <a:latin typeface="黑体" panose="02010609060101010101" pitchFamily="49" charset="-122"/>
                <a:ea typeface="黑体" panose="02010609060101010101" pitchFamily="49" charset="-122"/>
              </a:rPr>
              <a:t>它的内容具有高度的明确性，也正因如此</a:t>
            </a:r>
            <a:endParaRPr lang="en-US" altLang="zh-CN" b="1" dirty="0">
              <a:latin typeface="黑体" panose="02010609060101010101" pitchFamily="49" charset="-122"/>
              <a:ea typeface="黑体" panose="02010609060101010101" pitchFamily="49" charset="-122"/>
            </a:endParaRPr>
          </a:p>
          <a:p>
            <a:pPr marL="0" indent="0">
              <a:lnSpc>
                <a:spcPct val="135000"/>
              </a:lnSpc>
              <a:buNone/>
            </a:pPr>
            <a:r>
              <a:rPr lang="zh-CN" altLang="en-US" b="1" dirty="0">
                <a:latin typeface="黑体" panose="02010609060101010101" pitchFamily="49" charset="-122"/>
                <a:ea typeface="黑体" panose="02010609060101010101" pitchFamily="49" charset="-122"/>
              </a:rPr>
              <a:t>它只能适用于某个特定类型之中的各个具体行为；</a:t>
            </a:r>
            <a:endParaRPr lang="en-US" altLang="zh-CN" b="1" dirty="0">
              <a:latin typeface="黑体" panose="02010609060101010101" pitchFamily="49" charset="-122"/>
              <a:ea typeface="黑体" panose="02010609060101010101" pitchFamily="49" charset="-122"/>
            </a:endParaRPr>
          </a:p>
          <a:p>
            <a:pPr marL="0" indent="0">
              <a:lnSpc>
                <a:spcPct val="135000"/>
              </a:lnSpc>
              <a:buNone/>
            </a:pPr>
            <a:endParaRPr lang="en-US" altLang="zh-CN" sz="800" b="1" dirty="0">
              <a:latin typeface="黑体" panose="02010609060101010101" pitchFamily="49" charset="-122"/>
              <a:ea typeface="黑体" panose="02010609060101010101" pitchFamily="49" charset="-122"/>
            </a:endParaRPr>
          </a:p>
          <a:p>
            <a:pPr marL="0" indent="0">
              <a:lnSpc>
                <a:spcPct val="135000"/>
              </a:lnSpc>
              <a:buNone/>
            </a:pPr>
            <a:r>
              <a:rPr lang="zh-CN" altLang="en-US" b="1" dirty="0">
                <a:latin typeface="黑体" panose="02010609060101010101" pitchFamily="49" charset="-122"/>
                <a:ea typeface="黑体" panose="02010609060101010101" pitchFamily="49" charset="-122"/>
              </a:rPr>
              <a:t>而“</a:t>
            </a:r>
            <a:r>
              <a:rPr lang="zh-CN" altLang="en-US" b="1" dirty="0">
                <a:solidFill>
                  <a:srgbClr val="FF0000"/>
                </a:solidFill>
                <a:latin typeface="黑体" panose="02010609060101010101" pitchFamily="49" charset="-122"/>
                <a:ea typeface="黑体" panose="02010609060101010101" pitchFamily="49" charset="-122"/>
              </a:rPr>
              <a:t>公平对待</a:t>
            </a:r>
            <a:r>
              <a:rPr lang="zh-CN" altLang="en-US" b="1" dirty="0">
                <a:latin typeface="黑体" panose="02010609060101010101" pitchFamily="49" charset="-122"/>
                <a:ea typeface="黑体" panose="02010609060101010101" pitchFamily="49" charset="-122"/>
              </a:rPr>
              <a:t>”则是一条</a:t>
            </a:r>
            <a:r>
              <a:rPr lang="zh-CN" altLang="en-US" b="1" dirty="0">
                <a:solidFill>
                  <a:srgbClr val="FF0000"/>
                </a:solidFill>
                <a:latin typeface="黑体" panose="02010609060101010101" pitchFamily="49" charset="-122"/>
                <a:ea typeface="黑体" panose="02010609060101010101" pitchFamily="49" charset="-122"/>
              </a:rPr>
              <a:t>原则</a:t>
            </a:r>
            <a:endParaRPr lang="en-US" altLang="zh-CN" b="1" dirty="0">
              <a:latin typeface="黑体" panose="02010609060101010101" pitchFamily="49" charset="-122"/>
              <a:ea typeface="黑体" panose="02010609060101010101" pitchFamily="49" charset="-122"/>
            </a:endParaRPr>
          </a:p>
          <a:p>
            <a:pPr marL="0" indent="0">
              <a:lnSpc>
                <a:spcPct val="135000"/>
              </a:lnSpc>
              <a:buNone/>
            </a:pPr>
            <a:r>
              <a:rPr lang="zh-CN" altLang="en-US" b="1" dirty="0">
                <a:latin typeface="黑体" panose="02010609060101010101" pitchFamily="49" charset="-122"/>
                <a:ea typeface="黑体" panose="02010609060101010101" pitchFamily="49" charset="-122"/>
              </a:rPr>
              <a:t>它的内容显然不像前述规则那样明晰</a:t>
            </a:r>
            <a:endParaRPr lang="en-US" altLang="zh-CN" b="1" dirty="0">
              <a:latin typeface="黑体" panose="02010609060101010101" pitchFamily="49" charset="-122"/>
              <a:ea typeface="黑体" panose="02010609060101010101" pitchFamily="49" charset="-122"/>
            </a:endParaRPr>
          </a:p>
          <a:p>
            <a:pPr marL="0" indent="0">
              <a:lnSpc>
                <a:spcPct val="135000"/>
              </a:lnSpc>
              <a:buNone/>
            </a:pPr>
            <a:r>
              <a:rPr lang="zh-CN" altLang="en-US" b="1" dirty="0">
                <a:latin typeface="黑体" panose="02010609060101010101" pitchFamily="49" charset="-122"/>
                <a:ea typeface="黑体" panose="02010609060101010101" pitchFamily="49" charset="-122"/>
              </a:rPr>
              <a:t>但是，它能够起作用的行为领域却是极其宽广的</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740729"/>
            <a:ext cx="12017190" cy="5451732"/>
          </a:xfrm>
        </p:spPr>
        <p:txBody>
          <a:bodyPr>
            <a:noAutofit/>
          </a:bodyPr>
          <a:lstStyle/>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(1)</a:t>
            </a:r>
            <a:r>
              <a:rPr lang="zh-CN" altLang="en-US" b="1" dirty="0">
                <a:solidFill>
                  <a:srgbClr val="C00000"/>
                </a:solidFill>
                <a:latin typeface="黑体" panose="02010609060101010101" pitchFamily="49" charset="-122"/>
                <a:ea typeface="黑体" panose="02010609060101010101" pitchFamily="49" charset="-122"/>
              </a:rPr>
              <a:t>内容不同</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法律规则的规定是</a:t>
            </a:r>
            <a:r>
              <a:rPr lang="zh-CN" altLang="en-US" b="1" dirty="0">
                <a:solidFill>
                  <a:srgbClr val="A5068D"/>
                </a:solidFill>
                <a:latin typeface="黑体" panose="02010609060101010101" pitchFamily="49" charset="-122"/>
                <a:ea typeface="黑体" panose="02010609060101010101" pitchFamily="49" charset="-122"/>
              </a:rPr>
              <a:t>具体</a:t>
            </a:r>
            <a:r>
              <a:rPr lang="zh-CN" altLang="en-US" b="1" dirty="0">
                <a:latin typeface="黑体" panose="02010609060101010101" pitchFamily="49" charset="-122"/>
                <a:ea typeface="黑体" panose="02010609060101010101" pitchFamily="49" charset="-122"/>
              </a:rPr>
              <a:t>、</a:t>
            </a:r>
            <a:r>
              <a:rPr lang="zh-CN" altLang="en-US" b="1" dirty="0">
                <a:solidFill>
                  <a:srgbClr val="A5068D"/>
                </a:solidFill>
                <a:latin typeface="黑体" panose="02010609060101010101" pitchFamily="49" charset="-122"/>
                <a:ea typeface="黑体" panose="02010609060101010101" pitchFamily="49" charset="-122"/>
              </a:rPr>
              <a:t>明确</a:t>
            </a:r>
            <a:r>
              <a:rPr lang="zh-CN" altLang="en-US" b="1" dirty="0">
                <a:latin typeface="黑体" panose="02010609060101010101" pitchFamily="49" charset="-122"/>
                <a:ea typeface="黑体" panose="02010609060101010101" pitchFamily="49" charset="-122"/>
              </a:rPr>
              <a:t>，</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它着眼于主体行为及各种条件</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情况</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的共性，</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明确具体的目的是</a:t>
            </a:r>
            <a:r>
              <a:rPr lang="zh-CN" altLang="en-US" b="1" dirty="0">
                <a:solidFill>
                  <a:srgbClr val="006600"/>
                </a:solidFill>
                <a:latin typeface="黑体" panose="02010609060101010101" pitchFamily="49" charset="-122"/>
                <a:ea typeface="黑体" panose="02010609060101010101" pitchFamily="49" charset="-122"/>
              </a:rPr>
              <a:t>削弱</a:t>
            </a:r>
            <a:r>
              <a:rPr lang="zh-CN" altLang="en-US" b="1" dirty="0">
                <a:latin typeface="黑体" panose="02010609060101010101" pitchFamily="49" charset="-122"/>
                <a:ea typeface="黑体" panose="02010609060101010101" pitchFamily="49" charset="-122"/>
              </a:rPr>
              <a:t>或</a:t>
            </a:r>
            <a:r>
              <a:rPr lang="zh-CN" altLang="en-US" b="1" dirty="0">
                <a:solidFill>
                  <a:srgbClr val="006600"/>
                </a:solidFill>
                <a:latin typeface="黑体" panose="02010609060101010101" pitchFamily="49" charset="-122"/>
                <a:ea typeface="黑体" panose="02010609060101010101" pitchFamily="49" charset="-122"/>
              </a:rPr>
              <a:t>防止</a:t>
            </a:r>
            <a:r>
              <a:rPr lang="zh-CN" altLang="en-US" b="1" dirty="0">
                <a:latin typeface="黑体" panose="02010609060101010101" pitchFamily="49" charset="-122"/>
                <a:ea typeface="黑体" panose="02010609060101010101" pitchFamily="49" charset="-122"/>
              </a:rPr>
              <a:t>法律适用上的“</a:t>
            </a:r>
            <a:r>
              <a:rPr lang="zh-CN" altLang="en-US" b="1" dirty="0">
                <a:solidFill>
                  <a:srgbClr val="006600"/>
                </a:solidFill>
                <a:latin typeface="黑体" panose="02010609060101010101" pitchFamily="49" charset="-122"/>
                <a:ea typeface="黑体" panose="02010609060101010101" pitchFamily="49" charset="-122"/>
              </a:rPr>
              <a:t>自由裁量</a:t>
            </a:r>
            <a:r>
              <a:rPr lang="zh-CN" altLang="en-US" b="1" dirty="0">
                <a:latin typeface="黑体" panose="02010609060101010101" pitchFamily="49" charset="-122"/>
                <a:ea typeface="黑体" panose="02010609060101010101" pitchFamily="49" charset="-122"/>
              </a:rPr>
              <a:t>”。</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   法律原则的着眼点不仅限于行为及条件的共性，</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而且关注它们的个别性，</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其要求比较概括、模糊，</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它</a:t>
            </a:r>
            <a:r>
              <a:rPr lang="zh-CN" altLang="en-US" b="1" dirty="0">
                <a:solidFill>
                  <a:srgbClr val="FF0000"/>
                </a:solidFill>
                <a:latin typeface="黑体" panose="02010609060101010101" pitchFamily="49" charset="-122"/>
                <a:ea typeface="黑体" panose="02010609060101010101" pitchFamily="49" charset="-122"/>
              </a:rPr>
              <a:t>不预先设定</a:t>
            </a:r>
            <a:r>
              <a:rPr lang="zh-CN" altLang="en-US" b="1" dirty="0">
                <a:latin typeface="黑体" panose="02010609060101010101" pitchFamily="49" charset="-122"/>
                <a:ea typeface="黑体" panose="02010609060101010101" pitchFamily="49" charset="-122"/>
              </a:rPr>
              <a:t>明确的、具体的假定条件，</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更不设定明确的法律后果。</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740729"/>
            <a:ext cx="12017190" cy="5451732"/>
          </a:xfrm>
        </p:spPr>
        <p:txBody>
          <a:bodyPr>
            <a:noAutofit/>
          </a:bodyPr>
          <a:lstStyle/>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(2)</a:t>
            </a:r>
            <a:r>
              <a:rPr lang="zh-CN" altLang="en-US" b="1" dirty="0">
                <a:solidFill>
                  <a:srgbClr val="C00000"/>
                </a:solidFill>
                <a:latin typeface="黑体" panose="02010609060101010101" pitchFamily="49" charset="-122"/>
                <a:ea typeface="黑体" panose="02010609060101010101" pitchFamily="49" charset="-122"/>
              </a:rPr>
              <a:t>适用范围不同</a:t>
            </a:r>
            <a:endParaRPr lang="en-US" altLang="zh-CN" b="1" dirty="0">
              <a:solidFill>
                <a:srgbClr val="C00000"/>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solidFill>
                  <a:srgbClr val="C00000"/>
                </a:solidFill>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法律规则对内容的规定具体明确，只适用于某一类型的行为</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法律原则对人的行为及其条件有更大的覆盖面和抽象性，</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具有宏观的指导性</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其适用范围比法律规则宽广</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(3)</a:t>
            </a:r>
            <a:r>
              <a:rPr lang="zh-CN" altLang="en-US" b="1" dirty="0">
                <a:solidFill>
                  <a:srgbClr val="C00000"/>
                </a:solidFill>
                <a:latin typeface="黑体" panose="02010609060101010101" pitchFamily="49" charset="-122"/>
                <a:ea typeface="黑体" panose="02010609060101010101" pitchFamily="49" charset="-122"/>
              </a:rPr>
              <a:t>适用方式不同</a:t>
            </a:r>
            <a:endParaRPr lang="en-US" altLang="zh-CN" b="1" dirty="0">
              <a:solidFill>
                <a:srgbClr val="C00000"/>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法律规则总是以“全有或全无的方式”应用于</a:t>
            </a:r>
            <a:r>
              <a:rPr lang="zh-CN" altLang="en-US" b="1" dirty="0">
                <a:solidFill>
                  <a:srgbClr val="A5068D"/>
                </a:solidFill>
                <a:latin typeface="黑体" panose="02010609060101010101" pitchFamily="49" charset="-122"/>
                <a:ea typeface="黑体" panose="02010609060101010101" pitchFamily="49" charset="-122"/>
              </a:rPr>
              <a:t>个案</a:t>
            </a:r>
            <a:r>
              <a:rPr lang="zh-CN" altLang="en-US" b="1" dirty="0">
                <a:latin typeface="黑体" panose="02010609060101010101" pitchFamily="49" charset="-122"/>
                <a:ea typeface="黑体" panose="02010609060101010101" pitchFamily="49" charset="-122"/>
              </a:rPr>
              <a:t>当中的</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法律原则的适用则不同</a:t>
            </a: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23205"/>
            <a:ext cx="12017190" cy="6881205"/>
          </a:xfrm>
        </p:spPr>
        <p:txBody>
          <a:bodyPr>
            <a:noAutofit/>
          </a:bodyPr>
          <a:lstStyle/>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(4)</a:t>
            </a:r>
            <a:r>
              <a:rPr lang="zh-CN" altLang="en-US" b="1" dirty="0">
                <a:solidFill>
                  <a:srgbClr val="C00000"/>
                </a:solidFill>
                <a:latin typeface="黑体" panose="02010609060101010101" pitchFamily="49" charset="-122"/>
                <a:ea typeface="黑体" panose="02010609060101010101" pitchFamily="49" charset="-122"/>
              </a:rPr>
              <a:t>作用不同</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法律规则具体明确，相对于法律原则，法官更不容易</a:t>
            </a:r>
            <a:r>
              <a:rPr lang="zh-CN" altLang="en-US" b="1" dirty="0">
                <a:solidFill>
                  <a:srgbClr val="A5068D"/>
                </a:solidFill>
                <a:latin typeface="黑体" panose="02010609060101010101" pitchFamily="49" charset="-122"/>
                <a:ea typeface="黑体" panose="02010609060101010101" pitchFamily="49" charset="-122"/>
              </a:rPr>
              <a:t>偏离</a:t>
            </a:r>
            <a:r>
              <a:rPr lang="zh-CN" altLang="en-US" b="1" dirty="0">
                <a:latin typeface="黑体" panose="02010609060101010101" pitchFamily="49" charset="-122"/>
                <a:ea typeface="黑体" panose="02010609060101010101" pitchFamily="49" charset="-122"/>
              </a:rPr>
              <a:t>规则作出裁决</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法律原则可以</a:t>
            </a:r>
            <a:r>
              <a:rPr lang="zh-CN" altLang="en-US" b="1" dirty="0">
                <a:solidFill>
                  <a:srgbClr val="FF0000"/>
                </a:solidFill>
                <a:latin typeface="黑体" panose="02010609060101010101" pitchFamily="49" charset="-122"/>
                <a:ea typeface="黑体" panose="02010609060101010101" pitchFamily="49" charset="-122"/>
              </a:rPr>
              <a:t>协调</a:t>
            </a:r>
            <a:r>
              <a:rPr lang="zh-CN" altLang="en-US" b="1" dirty="0">
                <a:latin typeface="黑体" panose="02010609060101010101" pitchFamily="49" charset="-122"/>
                <a:ea typeface="黑体" panose="02010609060101010101" pitchFamily="49" charset="-122"/>
              </a:rPr>
              <a:t>法律体系中不同法律规则之间的矛盾</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solidFill>
                  <a:srgbClr val="FF0000"/>
                </a:solidFill>
                <a:latin typeface="黑体" panose="02010609060101010101" pitchFamily="49" charset="-122"/>
                <a:ea typeface="黑体" panose="02010609060101010101" pitchFamily="49" charset="-122"/>
              </a:rPr>
              <a:t>弥补</a:t>
            </a:r>
            <a:r>
              <a:rPr lang="zh-CN" altLang="en-US" b="1" dirty="0">
                <a:latin typeface="黑体" panose="02010609060101010101" pitchFamily="49" charset="-122"/>
                <a:ea typeface="黑体" panose="02010609060101010101" pitchFamily="49" charset="-122"/>
              </a:rPr>
              <a:t>法律规则的不足与局限，甚至可以</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直接作为法官裁判的法律</a:t>
            </a:r>
            <a:r>
              <a:rPr lang="zh-CN" altLang="en-US" b="1" dirty="0">
                <a:solidFill>
                  <a:srgbClr val="FF0000"/>
                </a:solidFill>
                <a:latin typeface="黑体" panose="02010609060101010101" pitchFamily="49" charset="-122"/>
                <a:ea typeface="黑体" panose="02010609060101010101" pitchFamily="49" charset="-122"/>
              </a:rPr>
              <a:t>依据</a:t>
            </a:r>
            <a:r>
              <a:rPr lang="zh-CN" altLang="en-US" b="1" dirty="0">
                <a:latin typeface="黑体" panose="02010609060101010101" pitchFamily="49" charset="-122"/>
                <a:ea typeface="黑体" panose="02010609060101010101" pitchFamily="49" charset="-122"/>
              </a:rPr>
              <a:t>；同时</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法律原则通过在法律运行中引入“自由裁量”因素</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不仅能够保证个案的个别正义</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避免法律规则“一律适用”可能造成的</a:t>
            </a:r>
            <a:r>
              <a:rPr lang="zh-CN" altLang="en-US" b="1" dirty="0">
                <a:solidFill>
                  <a:srgbClr val="006600"/>
                </a:solidFill>
                <a:latin typeface="黑体" panose="02010609060101010101" pitchFamily="49" charset="-122"/>
                <a:ea typeface="黑体" panose="02010609060101010101" pitchFamily="49" charset="-122"/>
              </a:rPr>
              <a:t>实质不公正</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而且使法律制度具有一定的</a:t>
            </a:r>
            <a:r>
              <a:rPr lang="zh-CN" altLang="en-US" b="1" dirty="0">
                <a:solidFill>
                  <a:srgbClr val="006600"/>
                </a:solidFill>
                <a:latin typeface="黑体" panose="02010609060101010101" pitchFamily="49" charset="-122"/>
                <a:ea typeface="黑体" panose="02010609060101010101" pitchFamily="49" charset="-122"/>
              </a:rPr>
              <a:t>弹性张力</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在更大程度上使法律制度保持安定性和稳定性</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总之，在法律原则指引下的法律制度</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比全部规则化的法律制度具有更大的</a:t>
            </a:r>
            <a:r>
              <a:rPr lang="zh-CN" altLang="en-US" b="1" dirty="0">
                <a:solidFill>
                  <a:srgbClr val="FF0000"/>
                </a:solidFill>
                <a:latin typeface="黑体" panose="02010609060101010101" pitchFamily="49" charset="-122"/>
                <a:ea typeface="黑体" panose="02010609060101010101" pitchFamily="49" charset="-122"/>
              </a:rPr>
              <a:t>弹性</a:t>
            </a:r>
            <a:r>
              <a:rPr lang="zh-CN" altLang="en-US" b="1" dirty="0">
                <a:latin typeface="黑体" panose="02010609060101010101" pitchFamily="49" charset="-122"/>
                <a:ea typeface="黑体" panose="02010609060101010101" pitchFamily="49" charset="-122"/>
              </a:rPr>
              <a:t>和更强的</a:t>
            </a:r>
            <a:r>
              <a:rPr lang="zh-CN" altLang="en-US" b="1" dirty="0">
                <a:solidFill>
                  <a:srgbClr val="FF0000"/>
                </a:solidFill>
                <a:latin typeface="黑体" panose="02010609060101010101" pitchFamily="49" charset="-122"/>
                <a:ea typeface="黑体" panose="02010609060101010101" pitchFamily="49" charset="-122"/>
              </a:rPr>
              <a:t>适应性</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630" y="290195"/>
            <a:ext cx="12017375" cy="6092190"/>
          </a:xfrm>
        </p:spPr>
        <p:txBody>
          <a:bodyPr>
            <a:noAutofit/>
          </a:bodyPr>
          <a:lstStyle/>
          <a:p>
            <a:pPr marL="0" algn="l">
              <a:lnSpc>
                <a:spcPct val="135000"/>
              </a:lnSpc>
              <a:spcBef>
                <a:spcPts val="0"/>
              </a:spcBef>
              <a:buClrTx/>
              <a:buSzTx/>
              <a:buNone/>
            </a:pPr>
            <a:r>
              <a:rPr lang="zh-CN" altLang="en-US" b="1" dirty="0">
                <a:solidFill>
                  <a:srgbClr val="FF0000"/>
                </a:solidFill>
                <a:latin typeface="黑体" panose="02010609060101010101" pitchFamily="49" charset="-122"/>
                <a:ea typeface="黑体" panose="02010609060101010101" pitchFamily="49" charset="-122"/>
              </a:rPr>
              <a:t>法律的宏观结构</a:t>
            </a:r>
            <a:r>
              <a:rPr lang="zh-CN" altLang="en-US" b="1" dirty="0">
                <a:latin typeface="黑体" panose="02010609060101010101" pitchFamily="49" charset="-122"/>
                <a:ea typeface="黑体" panose="02010609060101010101" pitchFamily="49" charset="-122"/>
              </a:rPr>
              <a:t>——</a:t>
            </a:r>
            <a:r>
              <a:rPr lang="zh-CN" altLang="en-US" b="1" dirty="0">
                <a:solidFill>
                  <a:srgbClr val="3333FF"/>
                </a:solidFill>
                <a:latin typeface="黑体" panose="02010609060101010101" pitchFamily="49" charset="-122"/>
                <a:ea typeface="黑体" panose="02010609060101010101" pitchFamily="49" charset="-122"/>
              </a:rPr>
              <a:t>法律部门</a:t>
            </a:r>
            <a:endParaRPr lang="zh-CN" altLang="en-US" b="1" dirty="0">
              <a:latin typeface="黑体" panose="02010609060101010101" pitchFamily="49" charset="-122"/>
              <a:ea typeface="黑体" panose="02010609060101010101" pitchFamily="49" charset="-122"/>
            </a:endParaRPr>
          </a:p>
          <a:p>
            <a:pPr marL="0" algn="l">
              <a:lnSpc>
                <a:spcPct val="135000"/>
              </a:lnSpc>
              <a:spcBef>
                <a:spcPts val="0"/>
              </a:spcBef>
              <a:buClrTx/>
              <a:buSzTx/>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法律体系由一国</a:t>
            </a:r>
            <a:r>
              <a:rPr lang="zh-CN" altLang="en-US" b="1" dirty="0">
                <a:solidFill>
                  <a:srgbClr val="006600"/>
                </a:solidFill>
                <a:latin typeface="黑体" panose="02010609060101010101" pitchFamily="49" charset="-122"/>
                <a:ea typeface="黑体" panose="02010609060101010101" pitchFamily="49" charset="-122"/>
              </a:rPr>
              <a:t>全部</a:t>
            </a:r>
            <a:r>
              <a:rPr lang="zh-CN" altLang="en-US" b="1" dirty="0">
                <a:latin typeface="黑体" panose="02010609060101010101" pitchFamily="49" charset="-122"/>
                <a:ea typeface="黑体" panose="02010609060101010101" pitchFamily="49" charset="-122"/>
              </a:rPr>
              <a:t>现行法律规范构成</a:t>
            </a:r>
          </a:p>
          <a:p>
            <a:pPr marL="0" algn="l">
              <a:lnSpc>
                <a:spcPct val="135000"/>
              </a:lnSpc>
              <a:spcBef>
                <a:spcPts val="0"/>
              </a:spcBef>
              <a:buClrTx/>
              <a:buSzTx/>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而法律规范数量多，涉及范围广</a:t>
            </a:r>
          </a:p>
          <a:p>
            <a:pPr marL="0" algn="l">
              <a:lnSpc>
                <a:spcPct val="135000"/>
              </a:lnSpc>
              <a:spcBef>
                <a:spcPts val="0"/>
              </a:spcBef>
              <a:buClrTx/>
              <a:buSzTx/>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需要按照一定的标准和原则</a:t>
            </a:r>
          </a:p>
          <a:p>
            <a:pPr marL="0" algn="l">
              <a:lnSpc>
                <a:spcPct val="135000"/>
              </a:lnSpc>
              <a:spcBef>
                <a:spcPts val="0"/>
              </a:spcBef>
              <a:buClrTx/>
              <a:buSzTx/>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将这些法律规范划分为不同</a:t>
            </a:r>
            <a:r>
              <a:rPr lang="zh-CN" altLang="en-US" b="1" dirty="0">
                <a:solidFill>
                  <a:srgbClr val="006600"/>
                </a:solidFill>
                <a:latin typeface="黑体" panose="02010609060101010101" pitchFamily="49" charset="-122"/>
                <a:ea typeface="黑体" panose="02010609060101010101" pitchFamily="49" charset="-122"/>
              </a:rPr>
              <a:t>类别</a:t>
            </a:r>
          </a:p>
          <a:p>
            <a:pPr marL="0" algn="l">
              <a:lnSpc>
                <a:spcPct val="135000"/>
              </a:lnSpc>
              <a:spcBef>
                <a:spcPts val="0"/>
              </a:spcBef>
              <a:buClrTx/>
              <a:buSzTx/>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使其形成若干个独立的部分---</a:t>
            </a:r>
            <a:r>
              <a:rPr lang="zh-CN" altLang="en-US" b="1" dirty="0">
                <a:solidFill>
                  <a:srgbClr val="A5068D"/>
                </a:solidFill>
                <a:latin typeface="黑体" panose="02010609060101010101" pitchFamily="49" charset="-122"/>
                <a:ea typeface="黑体" panose="02010609060101010101" pitchFamily="49" charset="-122"/>
              </a:rPr>
              <a:t>法律部门</a:t>
            </a:r>
            <a:endParaRPr lang="en-US" altLang="zh-CN" b="1" dirty="0">
              <a:solidFill>
                <a:srgbClr val="A5068D"/>
              </a:solidFill>
              <a:latin typeface="黑体" panose="02010609060101010101" pitchFamily="49" charset="-122"/>
              <a:ea typeface="黑体" panose="02010609060101010101" pitchFamily="49" charset="-122"/>
            </a:endParaRPr>
          </a:p>
          <a:p>
            <a:pPr marL="0" algn="l">
              <a:lnSpc>
                <a:spcPct val="135000"/>
              </a:lnSpc>
              <a:spcBef>
                <a:spcPts val="0"/>
              </a:spcBef>
              <a:buClrTx/>
              <a:buSzTx/>
              <a:buNone/>
            </a:pPr>
            <a:endParaRPr lang="zh-CN" altLang="en-US" sz="800" b="1" dirty="0">
              <a:latin typeface="黑体" panose="02010609060101010101" pitchFamily="49" charset="-122"/>
              <a:ea typeface="黑体" panose="02010609060101010101" pitchFamily="49" charset="-122"/>
            </a:endParaRPr>
          </a:p>
          <a:p>
            <a:pPr marL="0" algn="l">
              <a:lnSpc>
                <a:spcPct val="135000"/>
              </a:lnSpc>
              <a:spcBef>
                <a:spcPts val="0"/>
              </a:spcBef>
              <a:buClrTx/>
              <a:buSzTx/>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每一法律部门都是同类法律规范的总和</a:t>
            </a:r>
          </a:p>
          <a:p>
            <a:pPr marL="0" algn="l">
              <a:lnSpc>
                <a:spcPct val="135000"/>
              </a:lnSpc>
              <a:spcBef>
                <a:spcPts val="0"/>
              </a:spcBef>
              <a:buClrTx/>
              <a:buSzTx/>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在法律部门中</a:t>
            </a:r>
          </a:p>
          <a:p>
            <a:pPr marL="0" algn="l">
              <a:lnSpc>
                <a:spcPct val="135000"/>
              </a:lnSpc>
              <a:spcBef>
                <a:spcPts val="0"/>
              </a:spcBef>
              <a:buClrTx/>
              <a:buSzTx/>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还可以进一步将其划分为若干</a:t>
            </a:r>
            <a:r>
              <a:rPr lang="zh-CN" altLang="en-US" b="1" dirty="0">
                <a:solidFill>
                  <a:srgbClr val="A5068D"/>
                </a:solidFill>
                <a:latin typeface="黑体" panose="02010609060101010101" pitchFamily="49" charset="-122"/>
                <a:ea typeface="黑体" panose="02010609060101010101" pitchFamily="49" charset="-122"/>
              </a:rPr>
              <a:t>子部门</a:t>
            </a:r>
          </a:p>
          <a:p>
            <a:pPr marL="0" algn="l">
              <a:lnSpc>
                <a:spcPct val="135000"/>
              </a:lnSpc>
              <a:spcBef>
                <a:spcPts val="0"/>
              </a:spcBef>
              <a:buClrTx/>
              <a:buSzTx/>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子部门中包含若干法律制度和法律规范</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2719994"/>
            <a:ext cx="12017190" cy="2430739"/>
          </a:xfrm>
        </p:spPr>
        <p:txBody>
          <a:bodyPr>
            <a:normAutofit/>
          </a:bodyPr>
          <a:lstStyle/>
          <a:p>
            <a:pPr marL="0" indent="0" algn="ctr">
              <a:lnSpc>
                <a:spcPct val="135000"/>
              </a:lnSpc>
              <a:spcBef>
                <a:spcPts val="0"/>
              </a:spcBef>
              <a:buNone/>
            </a:pPr>
            <a:r>
              <a:rPr lang="zh-CN" altLang="en-US" b="1" dirty="0">
                <a:solidFill>
                  <a:srgbClr val="C00000"/>
                </a:solidFill>
                <a:latin typeface="黑体" panose="02010609060101010101" pitchFamily="49" charset="-122"/>
                <a:ea typeface="黑体" panose="02010609060101010101" pitchFamily="49" charset="-122"/>
              </a:rPr>
              <a:t>知识拓展：</a:t>
            </a:r>
            <a:r>
              <a:rPr lang="zh-CN" altLang="en-US" b="1" u="sng" dirty="0">
                <a:solidFill>
                  <a:srgbClr val="3333FF"/>
                </a:solidFill>
                <a:latin typeface="黑体" panose="02010609060101010101" pitchFamily="49" charset="-122"/>
                <a:ea typeface="黑体" panose="02010609060101010101" pitchFamily="49" charset="-122"/>
              </a:rPr>
              <a:t>法律原则</a:t>
            </a:r>
            <a:r>
              <a:rPr lang="zh-CN" altLang="en-US" b="1" dirty="0">
                <a:solidFill>
                  <a:srgbClr val="3333FF"/>
                </a:solidFill>
                <a:latin typeface="黑体" panose="02010609060101010101" pitchFamily="49" charset="-122"/>
                <a:ea typeface="黑体" panose="02010609060101010101" pitchFamily="49" charset="-122"/>
              </a:rPr>
              <a:t>与</a:t>
            </a:r>
            <a:r>
              <a:rPr lang="zh-CN" altLang="en-US" b="1" u="sng" dirty="0">
                <a:solidFill>
                  <a:srgbClr val="3333FF"/>
                </a:solidFill>
                <a:latin typeface="黑体" panose="02010609060101010101" pitchFamily="49" charset="-122"/>
                <a:ea typeface="黑体" panose="02010609060101010101" pitchFamily="49" charset="-122"/>
              </a:rPr>
              <a:t>法律规则</a:t>
            </a:r>
            <a:r>
              <a:rPr lang="zh-CN" altLang="en-US" b="1" dirty="0">
                <a:solidFill>
                  <a:srgbClr val="3333FF"/>
                </a:solidFill>
                <a:latin typeface="黑体" panose="02010609060101010101" pitchFamily="49" charset="-122"/>
                <a:ea typeface="黑体" panose="02010609060101010101" pitchFamily="49" charset="-122"/>
              </a:rPr>
              <a:t>之比较</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0" y="0"/>
          <a:ext cx="12192002" cy="6858002"/>
        </p:xfrm>
        <a:graphic>
          <a:graphicData uri="http://schemas.openxmlformats.org/drawingml/2006/table">
            <a:tbl>
              <a:tblPr firstRow="1" bandRow="1">
                <a:tableStyleId>{5C22544A-7EE6-4342-B048-85BDC9FD1C3A}</a:tableStyleId>
              </a:tblPr>
              <a:tblGrid>
                <a:gridCol w="356461">
                  <a:extLst>
                    <a:ext uri="{9D8B030D-6E8A-4147-A177-3AD203B41FA5}">
                      <a16:colId xmlns:a16="http://schemas.microsoft.com/office/drawing/2014/main" val="20000"/>
                    </a:ext>
                  </a:extLst>
                </a:gridCol>
                <a:gridCol w="1135455">
                  <a:extLst>
                    <a:ext uri="{9D8B030D-6E8A-4147-A177-3AD203B41FA5}">
                      <a16:colId xmlns:a16="http://schemas.microsoft.com/office/drawing/2014/main" val="20001"/>
                    </a:ext>
                  </a:extLst>
                </a:gridCol>
                <a:gridCol w="5389331">
                  <a:extLst>
                    <a:ext uri="{9D8B030D-6E8A-4147-A177-3AD203B41FA5}">
                      <a16:colId xmlns:a16="http://schemas.microsoft.com/office/drawing/2014/main" val="20002"/>
                    </a:ext>
                  </a:extLst>
                </a:gridCol>
                <a:gridCol w="5310755">
                  <a:extLst>
                    <a:ext uri="{9D8B030D-6E8A-4147-A177-3AD203B41FA5}">
                      <a16:colId xmlns:a16="http://schemas.microsoft.com/office/drawing/2014/main" val="20003"/>
                    </a:ext>
                  </a:extLst>
                </a:gridCol>
              </a:tblGrid>
              <a:tr h="687114">
                <a:tc gridSpan="2">
                  <a:txBody>
                    <a:bodyPr/>
                    <a:lstStyle/>
                    <a:p>
                      <a:endParaRPr lang="zh-CN" altLang="en-US" sz="1800" b="1" dirty="0">
                        <a:latin typeface="黑体" panose="02010609060101010101" pitchFamily="49" charset="-122"/>
                        <a:ea typeface="黑体" panose="02010609060101010101" pitchFamily="49" charset="-122"/>
                      </a:endParaRPr>
                    </a:p>
                  </a:txBody>
                  <a:tcPr anchor="ctr"/>
                </a:tc>
                <a:tc hMerge="1">
                  <a:txBody>
                    <a:bodyPr/>
                    <a:lstStyle/>
                    <a:p>
                      <a:endParaRPr lang="zh-CN"/>
                    </a:p>
                  </a:txBody>
                  <a:tcPr/>
                </a:tc>
                <a:tc>
                  <a:txBody>
                    <a:bodyPr/>
                    <a:lstStyle/>
                    <a:p>
                      <a:pPr indent="254000" algn="ctr">
                        <a:lnSpc>
                          <a:spcPct val="145000"/>
                        </a:lnSpc>
                        <a:spcAft>
                          <a:spcPts val="0"/>
                        </a:spcAft>
                      </a:pPr>
                      <a:r>
                        <a:rPr lang="zh-CN" sz="2400" b="1" kern="100" dirty="0">
                          <a:effectLst/>
                          <a:latin typeface="黑体" panose="02010609060101010101" pitchFamily="49" charset="-122"/>
                          <a:ea typeface="黑体" panose="02010609060101010101" pitchFamily="49" charset="-122"/>
                          <a:cs typeface="宋体" panose="02010600030101010101" pitchFamily="2" charset="-122"/>
                        </a:rPr>
                        <a:t>法律规则</a:t>
                      </a:r>
                    </a:p>
                  </a:txBody>
                  <a:tcPr marL="6350" marR="6350" marT="0" marB="0"/>
                </a:tc>
                <a:tc>
                  <a:txBody>
                    <a:bodyPr/>
                    <a:lstStyle/>
                    <a:p>
                      <a:pPr indent="254000" algn="ctr">
                        <a:lnSpc>
                          <a:spcPct val="145000"/>
                        </a:lnSpc>
                        <a:spcAft>
                          <a:spcPts val="0"/>
                        </a:spcAft>
                      </a:pPr>
                      <a:r>
                        <a:rPr lang="zh-CN" sz="2400" b="1" kern="100" dirty="0">
                          <a:effectLst/>
                          <a:latin typeface="黑体" panose="02010609060101010101" pitchFamily="49" charset="-122"/>
                          <a:ea typeface="黑体" panose="02010609060101010101" pitchFamily="49" charset="-122"/>
                          <a:cs typeface="宋体" panose="02010600030101010101" pitchFamily="2" charset="-122"/>
                        </a:rPr>
                        <a:t>法律原则</a:t>
                      </a:r>
                    </a:p>
                  </a:txBody>
                  <a:tcPr marL="6350" marR="6350" marT="0" marB="0"/>
                </a:tc>
                <a:extLst>
                  <a:ext uri="{0D108BD9-81ED-4DB2-BD59-A6C34878D82A}">
                    <a16:rowId xmlns:a16="http://schemas.microsoft.com/office/drawing/2014/main" val="10000"/>
                  </a:ext>
                </a:extLst>
              </a:tr>
              <a:tr h="1248139">
                <a:tc gridSpan="2">
                  <a:txBody>
                    <a:bodyPr/>
                    <a:lstStyle/>
                    <a:p>
                      <a:pPr indent="254000" algn="ctr">
                        <a:lnSpc>
                          <a:spcPct val="135000"/>
                        </a:lnSpc>
                        <a:spcAft>
                          <a:spcPts val="0"/>
                        </a:spcAft>
                      </a:pPr>
                      <a:r>
                        <a:rPr lang="zh-CN" sz="2000" b="1" kern="100" dirty="0">
                          <a:effectLst/>
                          <a:latin typeface="黑体" panose="02010609060101010101" pitchFamily="49" charset="-122"/>
                          <a:ea typeface="黑体" panose="02010609060101010101" pitchFamily="49" charset="-122"/>
                          <a:cs typeface="宋体" panose="02010600030101010101" pitchFamily="2" charset="-122"/>
                        </a:rPr>
                        <a:t>定</a:t>
                      </a:r>
                      <a:r>
                        <a:rPr lang="en-US" altLang="zh-CN" sz="2000" b="1" kern="100" dirty="0">
                          <a:effectLst/>
                          <a:latin typeface="黑体" panose="02010609060101010101" pitchFamily="49" charset="-122"/>
                          <a:ea typeface="黑体" panose="02010609060101010101" pitchFamily="49" charset="-122"/>
                          <a:cs typeface="宋体" panose="02010600030101010101" pitchFamily="2" charset="-122"/>
                        </a:rPr>
                        <a:t> </a:t>
                      </a:r>
                      <a:r>
                        <a:rPr lang="zh-CN" sz="2000" b="1" kern="100" dirty="0">
                          <a:effectLst/>
                          <a:latin typeface="黑体" panose="02010609060101010101" pitchFamily="49" charset="-122"/>
                          <a:ea typeface="黑体" panose="02010609060101010101" pitchFamily="49" charset="-122"/>
                          <a:cs typeface="宋体" panose="02010600030101010101" pitchFamily="2" charset="-122"/>
                        </a:rPr>
                        <a:t>义</a:t>
                      </a:r>
                    </a:p>
                  </a:txBody>
                  <a:tcPr marL="6350" marR="6350" marT="0" marB="0" anchor="ctr" anchorCtr="1"/>
                </a:tc>
                <a:tc hMerge="1">
                  <a:txBody>
                    <a:bodyPr/>
                    <a:lstStyle/>
                    <a:p>
                      <a:endParaRPr lang="zh-CN"/>
                    </a:p>
                  </a:txBody>
                  <a:tcPr/>
                </a:tc>
                <a:tc>
                  <a:txBody>
                    <a:bodyPr/>
                    <a:lstStyle/>
                    <a:p>
                      <a:pPr marL="0" indent="0" algn="just">
                        <a:lnSpc>
                          <a:spcPct val="135000"/>
                        </a:lnSpc>
                        <a:spcAft>
                          <a:spcPts val="0"/>
                        </a:spcAft>
                      </a:pPr>
                      <a:r>
                        <a:rPr lang="zh-CN" sz="2000" b="1" kern="100" dirty="0">
                          <a:effectLst/>
                          <a:latin typeface="黑体" panose="02010609060101010101" pitchFamily="49" charset="-122"/>
                          <a:ea typeface="黑体" panose="02010609060101010101" pitchFamily="49" charset="-122"/>
                          <a:cs typeface="宋体" panose="02010600030101010101" pitchFamily="2" charset="-122"/>
                        </a:rPr>
                        <a:t>法律规则是采取一定的结构形式具体规定人们的法律权利、法律义务以及相应的法律后果的</a:t>
                      </a:r>
                      <a:r>
                        <a:rPr lang="zh-CN" sz="2000" b="1" kern="100" dirty="0">
                          <a:solidFill>
                            <a:srgbClr val="FF0000"/>
                          </a:solidFill>
                          <a:effectLst/>
                          <a:latin typeface="黑体" panose="02010609060101010101" pitchFamily="49" charset="-122"/>
                          <a:ea typeface="黑体" panose="02010609060101010101" pitchFamily="49" charset="-122"/>
                          <a:cs typeface="宋体" panose="02010600030101010101" pitchFamily="2" charset="-122"/>
                        </a:rPr>
                        <a:t>行为规范</a:t>
                      </a:r>
                      <a:r>
                        <a:rPr lang="zh-CN" sz="2000" b="1" kern="100" dirty="0">
                          <a:effectLst/>
                          <a:latin typeface="黑体" panose="02010609060101010101" pitchFamily="49" charset="-122"/>
                          <a:ea typeface="黑体" panose="02010609060101010101" pitchFamily="49" charset="-122"/>
                          <a:cs typeface="宋体" panose="02010600030101010101" pitchFamily="2" charset="-122"/>
                        </a:rPr>
                        <a:t>。</a:t>
                      </a:r>
                    </a:p>
                  </a:txBody>
                  <a:tcPr marL="6350" marR="6350" marT="0" marB="0" anchor="ctr"/>
                </a:tc>
                <a:tc>
                  <a:txBody>
                    <a:bodyPr/>
                    <a:lstStyle/>
                    <a:p>
                      <a:pPr marL="0" indent="0" algn="just">
                        <a:lnSpc>
                          <a:spcPct val="135000"/>
                        </a:lnSpc>
                        <a:spcAft>
                          <a:spcPts val="0"/>
                        </a:spcAft>
                      </a:pPr>
                      <a:r>
                        <a:rPr lang="zh-CN" sz="2000" b="1" kern="100" dirty="0">
                          <a:effectLst/>
                          <a:latin typeface="黑体" panose="02010609060101010101" pitchFamily="49" charset="-122"/>
                          <a:ea typeface="黑体" panose="02010609060101010101" pitchFamily="49" charset="-122"/>
                          <a:cs typeface="宋体" panose="02010600030101010101" pitchFamily="2" charset="-122"/>
                        </a:rPr>
                        <a:t>法律原则是为法律规则提供某种基础或本源的综合性的、指导性的</a:t>
                      </a:r>
                      <a:r>
                        <a:rPr lang="zh-CN" sz="2000" b="1" kern="100" dirty="0">
                          <a:solidFill>
                            <a:srgbClr val="FF0000"/>
                          </a:solidFill>
                          <a:effectLst/>
                          <a:latin typeface="黑体" panose="02010609060101010101" pitchFamily="49" charset="-122"/>
                          <a:ea typeface="黑体" panose="02010609060101010101" pitchFamily="49" charset="-122"/>
                          <a:cs typeface="宋体" panose="02010600030101010101" pitchFamily="2" charset="-122"/>
                        </a:rPr>
                        <a:t>价值准则</a:t>
                      </a:r>
                      <a:r>
                        <a:rPr lang="zh-CN" sz="2000" b="1" kern="100" dirty="0">
                          <a:effectLst/>
                          <a:latin typeface="黑体" panose="02010609060101010101" pitchFamily="49" charset="-122"/>
                          <a:ea typeface="黑体" panose="02010609060101010101" pitchFamily="49" charset="-122"/>
                          <a:cs typeface="宋体" panose="02010600030101010101" pitchFamily="2" charset="-122"/>
                        </a:rPr>
                        <a:t>或规范，是法律诉讼、法律程序和法律裁决的确认规范。</a:t>
                      </a:r>
                    </a:p>
                  </a:txBody>
                  <a:tcPr marL="6350" marR="6350" marT="0" marB="0" anchor="ctr"/>
                </a:tc>
                <a:extLst>
                  <a:ext uri="{0D108BD9-81ED-4DB2-BD59-A6C34878D82A}">
                    <a16:rowId xmlns:a16="http://schemas.microsoft.com/office/drawing/2014/main" val="10001"/>
                  </a:ext>
                </a:extLst>
              </a:tr>
              <a:tr h="847127">
                <a:tc rowSpan="3" gridSpan="2">
                  <a:txBody>
                    <a:bodyPr/>
                    <a:lstStyle/>
                    <a:p>
                      <a:pPr algn="ctr">
                        <a:lnSpc>
                          <a:spcPct val="135000"/>
                        </a:lnSpc>
                      </a:pPr>
                      <a:r>
                        <a:rPr lang="zh-CN" altLang="en-US" sz="2000" b="1" dirty="0">
                          <a:latin typeface="黑体" panose="02010609060101010101" pitchFamily="49" charset="-122"/>
                          <a:ea typeface="黑体" panose="02010609060101010101" pitchFamily="49" charset="-122"/>
                        </a:rPr>
                        <a:t>分 类</a:t>
                      </a:r>
                    </a:p>
                  </a:txBody>
                  <a:tcPr anchor="ctr" anchorCtr="1"/>
                </a:tc>
                <a:tc rowSpan="3" hMerge="1">
                  <a:txBody>
                    <a:bodyPr/>
                    <a:lstStyle/>
                    <a:p>
                      <a:endParaRPr lang="zh-CN"/>
                    </a:p>
                  </a:txBody>
                  <a:tcPr/>
                </a:tc>
                <a:tc>
                  <a:txBody>
                    <a:bodyPr/>
                    <a:lstStyle/>
                    <a:p>
                      <a:pPr marL="0" indent="0" algn="just">
                        <a:lnSpc>
                          <a:spcPct val="135000"/>
                        </a:lnSpc>
                        <a:spcAft>
                          <a:spcPts val="0"/>
                        </a:spcAft>
                      </a:pPr>
                      <a:r>
                        <a:rPr lang="zh-CN" sz="2000" b="1" kern="100" dirty="0">
                          <a:effectLst/>
                          <a:latin typeface="黑体" panose="02010609060101010101" pitchFamily="49" charset="-122"/>
                          <a:ea typeface="黑体" panose="02010609060101010101" pitchFamily="49" charset="-122"/>
                          <a:cs typeface="宋体" panose="02010600030101010101" pitchFamily="2" charset="-122"/>
                        </a:rPr>
                        <a:t>授权性规则和义务性规则；义务性规则又分命令性规则和禁止性规则。</a:t>
                      </a:r>
                    </a:p>
                  </a:txBody>
                  <a:tcPr marL="6350" marR="6350" marT="0" marB="0" anchor="ctr"/>
                </a:tc>
                <a:tc>
                  <a:txBody>
                    <a:bodyPr/>
                    <a:lstStyle/>
                    <a:p>
                      <a:pPr marL="0" indent="0" algn="just">
                        <a:lnSpc>
                          <a:spcPct val="135000"/>
                        </a:lnSpc>
                        <a:spcAft>
                          <a:spcPts val="0"/>
                        </a:spcAft>
                      </a:pPr>
                      <a:r>
                        <a:rPr lang="zh-CN" sz="2000" b="1" kern="100" dirty="0">
                          <a:effectLst/>
                          <a:latin typeface="黑体" panose="02010609060101010101" pitchFamily="49" charset="-122"/>
                          <a:ea typeface="黑体" panose="02010609060101010101" pitchFamily="49" charset="-122"/>
                          <a:cs typeface="宋体" panose="02010600030101010101" pitchFamily="2" charset="-122"/>
                        </a:rPr>
                        <a:t>公理性原则和政策性原则。</a:t>
                      </a:r>
                    </a:p>
                  </a:txBody>
                  <a:tcPr marL="6350" marR="6350" marT="0" marB="0" anchor="ctr"/>
                </a:tc>
                <a:extLst>
                  <a:ext uri="{0D108BD9-81ED-4DB2-BD59-A6C34878D82A}">
                    <a16:rowId xmlns:a16="http://schemas.microsoft.com/office/drawing/2014/main" val="10002"/>
                  </a:ext>
                </a:extLst>
              </a:tr>
              <a:tr h="847127">
                <a:tc gridSpan="2" vMerge="1">
                  <a:txBody>
                    <a:bodyPr/>
                    <a:lstStyle/>
                    <a:p>
                      <a:endParaRPr lang="zh-CN"/>
                    </a:p>
                  </a:txBody>
                  <a:tcPr/>
                </a:tc>
                <a:tc hMerge="1" vMerge="1">
                  <a:txBody>
                    <a:bodyPr/>
                    <a:lstStyle/>
                    <a:p>
                      <a:endParaRPr lang="zh-CN"/>
                    </a:p>
                  </a:txBody>
                  <a:tcPr/>
                </a:tc>
                <a:tc>
                  <a:txBody>
                    <a:bodyPr/>
                    <a:lstStyle/>
                    <a:p>
                      <a:pPr marL="0" indent="0" algn="just">
                        <a:lnSpc>
                          <a:spcPct val="135000"/>
                        </a:lnSpc>
                        <a:spcAft>
                          <a:spcPts val="0"/>
                        </a:spcAft>
                      </a:pPr>
                      <a:r>
                        <a:rPr lang="zh-CN" sz="2000" b="1" kern="100" dirty="0">
                          <a:effectLst/>
                          <a:latin typeface="黑体" panose="02010609060101010101" pitchFamily="49" charset="-122"/>
                          <a:ea typeface="黑体" panose="02010609060101010101" pitchFamily="49" charset="-122"/>
                          <a:cs typeface="宋体" panose="02010600030101010101" pitchFamily="2" charset="-122"/>
                        </a:rPr>
                        <a:t>确认性规则、委任性规则和准用性规则。</a:t>
                      </a:r>
                    </a:p>
                  </a:txBody>
                  <a:tcPr marL="6350" marR="6350" marT="0" marB="0" anchor="ctr"/>
                </a:tc>
                <a:tc>
                  <a:txBody>
                    <a:bodyPr/>
                    <a:lstStyle/>
                    <a:p>
                      <a:pPr marL="0" indent="0" algn="just">
                        <a:lnSpc>
                          <a:spcPct val="135000"/>
                        </a:lnSpc>
                        <a:spcAft>
                          <a:spcPts val="0"/>
                        </a:spcAft>
                      </a:pPr>
                      <a:r>
                        <a:rPr lang="zh-CN" sz="2000" b="1" kern="100" dirty="0">
                          <a:effectLst/>
                          <a:latin typeface="黑体" panose="02010609060101010101" pitchFamily="49" charset="-122"/>
                          <a:ea typeface="黑体" panose="02010609060101010101" pitchFamily="49" charset="-122"/>
                          <a:cs typeface="宋体" panose="02010600030101010101" pitchFamily="2" charset="-122"/>
                        </a:rPr>
                        <a:t>基本原则和具体原则(具体指在一定范围适用)。</a:t>
                      </a:r>
                    </a:p>
                  </a:txBody>
                  <a:tcPr marL="6350" marR="6350" marT="0" marB="0" anchor="ctr"/>
                </a:tc>
                <a:extLst>
                  <a:ext uri="{0D108BD9-81ED-4DB2-BD59-A6C34878D82A}">
                    <a16:rowId xmlns:a16="http://schemas.microsoft.com/office/drawing/2014/main" val="10003"/>
                  </a:ext>
                </a:extLst>
              </a:tr>
              <a:tr h="687114">
                <a:tc gridSpan="2" vMerge="1">
                  <a:txBody>
                    <a:bodyPr/>
                    <a:lstStyle/>
                    <a:p>
                      <a:endParaRPr lang="zh-CN"/>
                    </a:p>
                  </a:txBody>
                  <a:tcPr/>
                </a:tc>
                <a:tc hMerge="1" vMerge="1">
                  <a:txBody>
                    <a:bodyPr/>
                    <a:lstStyle/>
                    <a:p>
                      <a:endParaRPr lang="zh-CN"/>
                    </a:p>
                  </a:txBody>
                  <a:tcPr/>
                </a:tc>
                <a:tc>
                  <a:txBody>
                    <a:bodyPr/>
                    <a:lstStyle/>
                    <a:p>
                      <a:pPr marL="0" indent="0" algn="just">
                        <a:lnSpc>
                          <a:spcPct val="135000"/>
                        </a:lnSpc>
                        <a:spcAft>
                          <a:spcPts val="0"/>
                        </a:spcAft>
                      </a:pPr>
                      <a:r>
                        <a:rPr lang="zh-CN" sz="2000" b="1" kern="100" dirty="0">
                          <a:effectLst/>
                          <a:latin typeface="黑体" panose="02010609060101010101" pitchFamily="49" charset="-122"/>
                          <a:ea typeface="黑体" panose="02010609060101010101" pitchFamily="49" charset="-122"/>
                          <a:cs typeface="宋体" panose="02010600030101010101" pitchFamily="2" charset="-122"/>
                        </a:rPr>
                        <a:t>强制性规则和任意性规则。</a:t>
                      </a:r>
                    </a:p>
                  </a:txBody>
                  <a:tcPr marL="6350" marR="6350" marT="0" marB="0" anchor="ctr"/>
                </a:tc>
                <a:tc>
                  <a:txBody>
                    <a:bodyPr/>
                    <a:lstStyle/>
                    <a:p>
                      <a:pPr marL="0" indent="0" algn="just">
                        <a:lnSpc>
                          <a:spcPct val="135000"/>
                        </a:lnSpc>
                        <a:spcAft>
                          <a:spcPts val="0"/>
                        </a:spcAft>
                      </a:pPr>
                      <a:r>
                        <a:rPr lang="zh-CN" sz="2000" b="1" kern="100" dirty="0">
                          <a:effectLst/>
                          <a:latin typeface="黑体" panose="02010609060101010101" pitchFamily="49" charset="-122"/>
                          <a:ea typeface="黑体" panose="02010609060101010101" pitchFamily="49" charset="-122"/>
                          <a:cs typeface="宋体" panose="02010600030101010101" pitchFamily="2" charset="-122"/>
                        </a:rPr>
                        <a:t>实体性原则和程序性原则。</a:t>
                      </a:r>
                    </a:p>
                  </a:txBody>
                  <a:tcPr marL="6350" marR="6350" marT="0" marB="0" anchor="ctr"/>
                </a:tc>
                <a:extLst>
                  <a:ext uri="{0D108BD9-81ED-4DB2-BD59-A6C34878D82A}">
                    <a16:rowId xmlns:a16="http://schemas.microsoft.com/office/drawing/2014/main" val="10004"/>
                  </a:ext>
                </a:extLst>
              </a:tr>
              <a:tr h="847127">
                <a:tc rowSpan="3">
                  <a:txBody>
                    <a:bodyPr/>
                    <a:lstStyle/>
                    <a:p>
                      <a:r>
                        <a:rPr lang="zh-CN" altLang="en-US" sz="1800" b="1" dirty="0">
                          <a:latin typeface="黑体" panose="02010609060101010101" pitchFamily="49" charset="-122"/>
                          <a:ea typeface="黑体" panose="02010609060101010101" pitchFamily="49" charset="-122"/>
                        </a:rPr>
                        <a:t>区别</a:t>
                      </a:r>
                    </a:p>
                  </a:txBody>
                  <a:tcPr anchor="ctr" anchorCtr="1"/>
                </a:tc>
                <a:tc>
                  <a:txBody>
                    <a:bodyPr/>
                    <a:lstStyle/>
                    <a:p>
                      <a:pPr indent="-4445">
                        <a:lnSpc>
                          <a:spcPct val="135000"/>
                        </a:lnSpc>
                        <a:spcAft>
                          <a:spcPts val="0"/>
                        </a:spcAft>
                      </a:pPr>
                      <a:r>
                        <a:rPr lang="zh-CN" sz="2000" b="1" kern="100" dirty="0">
                          <a:effectLst/>
                          <a:latin typeface="黑体" panose="02010609060101010101" pitchFamily="49" charset="-122"/>
                          <a:ea typeface="黑体" panose="02010609060101010101" pitchFamily="49" charset="-122"/>
                          <a:cs typeface="宋体" panose="02010600030101010101" pitchFamily="2" charset="-122"/>
                        </a:rPr>
                        <a:t>在内容上的区别</a:t>
                      </a:r>
                    </a:p>
                  </a:txBody>
                  <a:tcPr marL="6350" marR="6350" marT="0" marB="0" anchor="ctr" anchorCtr="1"/>
                </a:tc>
                <a:tc>
                  <a:txBody>
                    <a:bodyPr/>
                    <a:lstStyle/>
                    <a:p>
                      <a:pPr marL="0" indent="0" algn="just">
                        <a:lnSpc>
                          <a:spcPct val="135000"/>
                        </a:lnSpc>
                        <a:spcAft>
                          <a:spcPts val="0"/>
                        </a:spcAft>
                      </a:pPr>
                      <a:r>
                        <a:rPr lang="zh-CN" sz="2000" b="1" kern="100" dirty="0">
                          <a:effectLst/>
                          <a:latin typeface="黑体" panose="02010609060101010101" pitchFamily="49" charset="-122"/>
                          <a:ea typeface="黑体" panose="02010609060101010101" pitchFamily="49" charset="-122"/>
                          <a:cs typeface="宋体" panose="02010600030101010101" pitchFamily="2" charset="-122"/>
                        </a:rPr>
                        <a:t>法律规则的内容是明确的，它着眼于主体行为及各种条件的共性。</a:t>
                      </a:r>
                    </a:p>
                  </a:txBody>
                  <a:tcPr marL="6350" marR="6350" marT="0" marB="0" anchor="ctr"/>
                </a:tc>
                <a:tc>
                  <a:txBody>
                    <a:bodyPr/>
                    <a:lstStyle/>
                    <a:p>
                      <a:pPr marL="0" indent="0" algn="just">
                        <a:lnSpc>
                          <a:spcPct val="135000"/>
                        </a:lnSpc>
                        <a:spcAft>
                          <a:spcPts val="0"/>
                        </a:spcAft>
                      </a:pPr>
                      <a:r>
                        <a:rPr lang="zh-CN" sz="2000" b="1" kern="100" dirty="0">
                          <a:effectLst/>
                          <a:latin typeface="黑体" panose="02010609060101010101" pitchFamily="49" charset="-122"/>
                          <a:ea typeface="黑体" panose="02010609060101010101" pitchFamily="49" charset="-122"/>
                          <a:cs typeface="宋体" panose="02010600030101010101" pitchFamily="2" charset="-122"/>
                        </a:rPr>
                        <a:t>法律原则往往不很明确。关注的是个别性。</a:t>
                      </a:r>
                    </a:p>
                  </a:txBody>
                  <a:tcPr marL="6350" marR="6350" marT="0" marB="0" anchor="ctr"/>
                </a:tc>
                <a:extLst>
                  <a:ext uri="{0D108BD9-81ED-4DB2-BD59-A6C34878D82A}">
                    <a16:rowId xmlns:a16="http://schemas.microsoft.com/office/drawing/2014/main" val="10005"/>
                  </a:ext>
                </a:extLst>
              </a:tr>
              <a:tr h="847127">
                <a:tc vMerge="1">
                  <a:txBody>
                    <a:bodyPr/>
                    <a:lstStyle/>
                    <a:p>
                      <a:endParaRPr lang="zh-CN"/>
                    </a:p>
                  </a:txBody>
                  <a:tcPr/>
                </a:tc>
                <a:tc>
                  <a:txBody>
                    <a:bodyPr/>
                    <a:lstStyle/>
                    <a:p>
                      <a:pPr indent="-4445">
                        <a:lnSpc>
                          <a:spcPct val="135000"/>
                        </a:lnSpc>
                        <a:spcAft>
                          <a:spcPts val="0"/>
                        </a:spcAft>
                      </a:pPr>
                      <a:r>
                        <a:rPr lang="zh-CN" sz="2000" b="1" kern="100" dirty="0">
                          <a:effectLst/>
                          <a:latin typeface="黑体" panose="02010609060101010101" pitchFamily="49" charset="-122"/>
                          <a:ea typeface="黑体" panose="02010609060101010101" pitchFamily="49" charset="-122"/>
                          <a:cs typeface="宋体" panose="02010600030101010101" pitchFamily="2" charset="-122"/>
                        </a:rPr>
                        <a:t>适用范围上的区别</a:t>
                      </a:r>
                    </a:p>
                  </a:txBody>
                  <a:tcPr marL="6350" marR="6350" marT="0" marB="0" anchor="ctr" anchorCtr="1"/>
                </a:tc>
                <a:tc>
                  <a:txBody>
                    <a:bodyPr/>
                    <a:lstStyle/>
                    <a:p>
                      <a:pPr marL="0" indent="0" algn="just">
                        <a:lnSpc>
                          <a:spcPct val="135000"/>
                        </a:lnSpc>
                        <a:spcAft>
                          <a:spcPts val="0"/>
                        </a:spcAft>
                      </a:pPr>
                      <a:r>
                        <a:rPr lang="zh-CN" sz="2000" b="1" kern="100" dirty="0">
                          <a:effectLst/>
                          <a:latin typeface="黑体" panose="02010609060101010101" pitchFamily="49" charset="-122"/>
                          <a:ea typeface="黑体" panose="02010609060101010101" pitchFamily="49" charset="-122"/>
                          <a:cs typeface="宋体" panose="02010600030101010101" pitchFamily="2" charset="-122"/>
                        </a:rPr>
                        <a:t>法律规则由于内容是明确，只适用于某一类型的具体行为。</a:t>
                      </a:r>
                    </a:p>
                  </a:txBody>
                  <a:tcPr marL="6350" marR="6350" marT="0" marB="0" anchor="ctr"/>
                </a:tc>
                <a:tc>
                  <a:txBody>
                    <a:bodyPr/>
                    <a:lstStyle/>
                    <a:p>
                      <a:pPr marL="0" indent="0" algn="just">
                        <a:lnSpc>
                          <a:spcPct val="135000"/>
                        </a:lnSpc>
                        <a:spcAft>
                          <a:spcPts val="0"/>
                        </a:spcAft>
                      </a:pPr>
                      <a:r>
                        <a:rPr lang="zh-CN" sz="2000" b="1" kern="100" dirty="0">
                          <a:effectLst/>
                          <a:latin typeface="黑体" panose="02010609060101010101" pitchFamily="49" charset="-122"/>
                          <a:ea typeface="黑体" panose="02010609060101010101" pitchFamily="49" charset="-122"/>
                          <a:cs typeface="宋体" panose="02010600030101010101" pitchFamily="2" charset="-122"/>
                        </a:rPr>
                        <a:t>法律原则则具有宏观的指导性。其适用范围比法律规则宽广。</a:t>
                      </a:r>
                    </a:p>
                  </a:txBody>
                  <a:tcPr marL="6350" marR="6350" marT="0" marB="0" anchor="ctr"/>
                </a:tc>
                <a:extLst>
                  <a:ext uri="{0D108BD9-81ED-4DB2-BD59-A6C34878D82A}">
                    <a16:rowId xmlns:a16="http://schemas.microsoft.com/office/drawing/2014/main" val="10006"/>
                  </a:ext>
                </a:extLst>
              </a:tr>
              <a:tr h="847127">
                <a:tc vMerge="1">
                  <a:txBody>
                    <a:bodyPr/>
                    <a:lstStyle/>
                    <a:p>
                      <a:endParaRPr lang="zh-CN"/>
                    </a:p>
                  </a:txBody>
                  <a:tcPr/>
                </a:tc>
                <a:tc>
                  <a:txBody>
                    <a:bodyPr/>
                    <a:lstStyle/>
                    <a:p>
                      <a:pPr indent="-4445">
                        <a:lnSpc>
                          <a:spcPct val="135000"/>
                        </a:lnSpc>
                        <a:spcAft>
                          <a:spcPts val="0"/>
                        </a:spcAft>
                      </a:pPr>
                      <a:r>
                        <a:rPr lang="zh-CN" sz="2000" b="1" kern="100" dirty="0">
                          <a:effectLst/>
                          <a:latin typeface="黑体" panose="02010609060101010101" pitchFamily="49" charset="-122"/>
                          <a:ea typeface="黑体" panose="02010609060101010101" pitchFamily="49" charset="-122"/>
                          <a:cs typeface="宋体" panose="02010600030101010101" pitchFamily="2" charset="-122"/>
                        </a:rPr>
                        <a:t>适用方式上的区别</a:t>
                      </a:r>
                    </a:p>
                  </a:txBody>
                  <a:tcPr marL="6350" marR="6350" marT="0" marB="0" anchor="ctr" anchorCtr="1"/>
                </a:tc>
                <a:tc>
                  <a:txBody>
                    <a:bodyPr/>
                    <a:lstStyle/>
                    <a:p>
                      <a:pPr marL="0" indent="0">
                        <a:lnSpc>
                          <a:spcPct val="135000"/>
                        </a:lnSpc>
                        <a:spcAft>
                          <a:spcPts val="0"/>
                        </a:spcAft>
                      </a:pPr>
                      <a:r>
                        <a:rPr lang="zh-CN" sz="2000" b="1" kern="100" dirty="0">
                          <a:effectLst/>
                          <a:latin typeface="黑体" panose="02010609060101010101" pitchFamily="49" charset="-122"/>
                          <a:ea typeface="黑体" panose="02010609060101010101" pitchFamily="49" charset="-122"/>
                          <a:cs typeface="宋体" panose="02010600030101010101" pitchFamily="2" charset="-122"/>
                        </a:rPr>
                        <a:t>法律规则是以“全有全无”的方式应用于个案当中。</a:t>
                      </a:r>
                    </a:p>
                  </a:txBody>
                  <a:tcPr marL="6350" marR="6350" marT="0" marB="0" anchor="ctr"/>
                </a:tc>
                <a:tc>
                  <a:txBody>
                    <a:bodyPr/>
                    <a:lstStyle/>
                    <a:p>
                      <a:pPr marL="0" indent="0" algn="just">
                        <a:lnSpc>
                          <a:spcPct val="135000"/>
                        </a:lnSpc>
                        <a:spcAft>
                          <a:spcPts val="0"/>
                        </a:spcAft>
                      </a:pPr>
                      <a:r>
                        <a:rPr lang="zh-CN" sz="2000" b="1" kern="100" dirty="0">
                          <a:effectLst/>
                          <a:latin typeface="黑体" panose="02010609060101010101" pitchFamily="49" charset="-122"/>
                          <a:ea typeface="黑体" panose="02010609060101010101" pitchFamily="49" charset="-122"/>
                          <a:cs typeface="宋体" panose="02010600030101010101" pitchFamily="2" charset="-122"/>
                        </a:rPr>
                        <a:t>法律原则则相反。它不是以“全有全无”的方式应用于个案当中。</a:t>
                      </a:r>
                    </a:p>
                  </a:txBody>
                  <a:tcPr marL="6350" marR="6350" marT="0" marB="0" anchor="ctr"/>
                </a:tc>
                <a:extLst>
                  <a:ext uri="{0D108BD9-81ED-4DB2-BD59-A6C34878D82A}">
                    <a16:rowId xmlns:a16="http://schemas.microsoft.com/office/drawing/2014/main" val="10007"/>
                  </a:ext>
                </a:extLst>
              </a:tr>
            </a:tbl>
          </a:graphicData>
        </a:graphic>
      </p:graphicFrame>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77332"/>
            <a:ext cx="12017190" cy="3194668"/>
          </a:xfrm>
        </p:spPr>
        <p:txBody>
          <a:bodyPr>
            <a:noAutofit/>
          </a:bodyPr>
          <a:lstStyle/>
          <a:p>
            <a:pPr marL="0" indent="0" algn="ctr">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法律原则</a:t>
            </a:r>
            <a:r>
              <a:rPr lang="zh-CN" altLang="en-US" b="1" dirty="0">
                <a:latin typeface="黑体" panose="02010609060101010101" pitchFamily="49" charset="-122"/>
                <a:ea typeface="黑体" panose="02010609060101010101" pitchFamily="49" charset="-122"/>
              </a:rPr>
              <a:t>的</a:t>
            </a:r>
            <a:r>
              <a:rPr lang="zh-CN" altLang="en-US" b="1" dirty="0">
                <a:solidFill>
                  <a:srgbClr val="FF0000"/>
                </a:solidFill>
                <a:latin typeface="黑体" panose="02010609060101010101" pitchFamily="49" charset="-122"/>
                <a:ea typeface="黑体" panose="02010609060101010101" pitchFamily="49" charset="-122"/>
              </a:rPr>
              <a:t>分类</a:t>
            </a:r>
            <a:endParaRPr lang="en-US" altLang="zh-CN" b="1" dirty="0">
              <a:solidFill>
                <a:srgbClr val="FF0000"/>
              </a:solidFill>
              <a:latin typeface="黑体" panose="02010609060101010101" pitchFamily="49" charset="-122"/>
              <a:ea typeface="黑体" panose="02010609060101010101" pitchFamily="49" charset="-122"/>
            </a:endParaRPr>
          </a:p>
          <a:p>
            <a:pPr marL="0" indent="0" algn="ctr">
              <a:lnSpc>
                <a:spcPct val="135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algn="ctr">
              <a:lnSpc>
                <a:spcPct val="135000"/>
              </a:lnSpc>
              <a:spcBef>
                <a:spcPts val="0"/>
              </a:spcBef>
              <a:buNone/>
            </a:pPr>
            <a:r>
              <a:rPr lang="zh-CN" altLang="en-US" sz="1800" b="1" dirty="0">
                <a:latin typeface="黑体" panose="02010609060101010101" pitchFamily="49" charset="-122"/>
                <a:ea typeface="黑体" panose="02010609060101010101" pitchFamily="49" charset="-122"/>
              </a:rPr>
              <a:t>法律原则依据不同的标准可以分为不同种类</a:t>
            </a:r>
            <a:endParaRPr lang="en-US" altLang="zh-CN" sz="18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(1)</a:t>
            </a:r>
            <a:r>
              <a:rPr lang="zh-CN" altLang="en-US" b="1" dirty="0">
                <a:solidFill>
                  <a:srgbClr val="A5068D"/>
                </a:solidFill>
                <a:latin typeface="黑体" panose="02010609060101010101" pitchFamily="49" charset="-122"/>
                <a:ea typeface="黑体" panose="02010609060101010101" pitchFamily="49" charset="-122"/>
              </a:rPr>
              <a:t>基本原则</a:t>
            </a:r>
            <a:r>
              <a:rPr lang="zh-CN" altLang="en-US" b="1" dirty="0">
                <a:latin typeface="黑体" panose="02010609060101010101" pitchFamily="49" charset="-122"/>
                <a:ea typeface="黑体" panose="02010609060101010101" pitchFamily="49" charset="-122"/>
              </a:rPr>
              <a:t>与</a:t>
            </a:r>
            <a:r>
              <a:rPr lang="zh-CN" altLang="en-US" b="1" dirty="0">
                <a:solidFill>
                  <a:srgbClr val="A5068D"/>
                </a:solidFill>
                <a:latin typeface="黑体" panose="02010609060101010101" pitchFamily="49" charset="-122"/>
                <a:ea typeface="黑体" panose="02010609060101010101" pitchFamily="49" charset="-122"/>
              </a:rPr>
              <a:t>具体原则</a:t>
            </a:r>
            <a:endParaRPr lang="en-US" altLang="zh-CN" b="1" dirty="0">
              <a:solidFill>
                <a:srgbClr val="A5068D"/>
              </a:solidFill>
              <a:latin typeface="黑体" panose="02010609060101010101" pitchFamily="49" charset="-122"/>
              <a:ea typeface="黑体" panose="02010609060101010101" pitchFamily="49" charset="-122"/>
            </a:endParaRPr>
          </a:p>
          <a:p>
            <a:pPr marL="0" indent="0" algn="ctr">
              <a:lnSpc>
                <a:spcPct val="135000"/>
              </a:lnSpc>
              <a:spcBef>
                <a:spcPts val="0"/>
              </a:spcBef>
              <a:buNone/>
            </a:pPr>
            <a:r>
              <a:rPr lang="en-US" altLang="zh-CN" b="1" dirty="0">
                <a:latin typeface="黑体" panose="02010609060101010101" pitchFamily="49" charset="-122"/>
                <a:ea typeface="黑体" panose="02010609060101010101" pitchFamily="49" charset="-122"/>
              </a:rPr>
              <a:t>(2)</a:t>
            </a:r>
            <a:r>
              <a:rPr lang="zh-CN" altLang="en-US" b="1" dirty="0">
                <a:solidFill>
                  <a:srgbClr val="006600"/>
                </a:solidFill>
                <a:latin typeface="黑体" panose="02010609060101010101" pitchFamily="49" charset="-122"/>
                <a:ea typeface="黑体" panose="02010609060101010101" pitchFamily="49" charset="-122"/>
              </a:rPr>
              <a:t>公理性原则</a:t>
            </a:r>
            <a:r>
              <a:rPr lang="zh-CN" altLang="en-US" b="1" dirty="0">
                <a:latin typeface="黑体" panose="02010609060101010101" pitchFamily="49" charset="-122"/>
                <a:ea typeface="黑体" panose="02010609060101010101" pitchFamily="49" charset="-122"/>
              </a:rPr>
              <a:t>与</a:t>
            </a:r>
            <a:r>
              <a:rPr lang="zh-CN" altLang="en-US" b="1" dirty="0">
                <a:solidFill>
                  <a:srgbClr val="006600"/>
                </a:solidFill>
                <a:latin typeface="黑体" panose="02010609060101010101" pitchFamily="49" charset="-122"/>
                <a:ea typeface="黑体" panose="02010609060101010101" pitchFamily="49" charset="-122"/>
              </a:rPr>
              <a:t>政策性原则</a:t>
            </a:r>
            <a:endParaRPr lang="en-US" altLang="zh-CN" b="1" dirty="0">
              <a:solidFill>
                <a:srgbClr val="006600"/>
              </a:solidFill>
              <a:latin typeface="黑体" panose="02010609060101010101" pitchFamily="49" charset="-122"/>
              <a:ea typeface="黑体" panose="02010609060101010101" pitchFamily="49" charset="-122"/>
            </a:endParaRPr>
          </a:p>
          <a:p>
            <a:pPr marL="0" indent="0" algn="ctr">
              <a:lnSpc>
                <a:spcPct val="135000"/>
              </a:lnSpc>
              <a:spcBef>
                <a:spcPts val="0"/>
              </a:spcBef>
              <a:buNone/>
            </a:pPr>
            <a:r>
              <a:rPr lang="en-US" altLang="zh-CN" b="1" dirty="0">
                <a:latin typeface="黑体" panose="02010609060101010101" pitchFamily="49" charset="-122"/>
                <a:ea typeface="黑体" panose="02010609060101010101" pitchFamily="49" charset="-122"/>
              </a:rPr>
              <a:t>(3)</a:t>
            </a:r>
            <a:r>
              <a:rPr lang="zh-CN" altLang="en-US" b="1" dirty="0">
                <a:solidFill>
                  <a:srgbClr val="002060"/>
                </a:solidFill>
                <a:latin typeface="黑体" panose="02010609060101010101" pitchFamily="49" charset="-122"/>
                <a:ea typeface="黑体" panose="02010609060101010101" pitchFamily="49" charset="-122"/>
              </a:rPr>
              <a:t>实体性原则</a:t>
            </a:r>
            <a:r>
              <a:rPr lang="zh-CN" altLang="en-US" b="1" dirty="0">
                <a:latin typeface="黑体" panose="02010609060101010101" pitchFamily="49" charset="-122"/>
                <a:ea typeface="黑体" panose="02010609060101010101" pitchFamily="49" charset="-122"/>
              </a:rPr>
              <a:t>与</a:t>
            </a:r>
            <a:r>
              <a:rPr lang="zh-CN" altLang="en-US" b="1" dirty="0">
                <a:solidFill>
                  <a:srgbClr val="002060"/>
                </a:solidFill>
                <a:latin typeface="黑体" panose="02010609060101010101" pitchFamily="49" charset="-122"/>
                <a:ea typeface="黑体" panose="02010609060101010101" pitchFamily="49" charset="-122"/>
              </a:rPr>
              <a:t>程序性原则</a:t>
            </a:r>
            <a:endParaRPr lang="en-US" altLang="zh-CN" b="1" dirty="0">
              <a:solidFill>
                <a:srgbClr val="002060"/>
              </a:solidFill>
              <a:latin typeface="黑体" panose="02010609060101010101" pitchFamily="49" charset="-122"/>
              <a:ea typeface="黑体" panose="02010609060101010101" pitchFamily="49" charset="-122"/>
            </a:endParaRPr>
          </a:p>
          <a:p>
            <a:pPr marL="0" indent="0" algn="ctr">
              <a:lnSpc>
                <a:spcPct val="135000"/>
              </a:lnSpc>
              <a:spcBef>
                <a:spcPts val="0"/>
              </a:spcBef>
              <a:buNone/>
            </a:pP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104595" cy="5008511"/>
          </a:xfrm>
        </p:spPr>
        <p:txBody>
          <a:bodyPr>
            <a:noAutofit/>
          </a:bodyPr>
          <a:lstStyle/>
          <a:p>
            <a:pPr marL="0" indent="0">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法律原则</a:t>
            </a:r>
            <a:r>
              <a:rPr lang="zh-CN" altLang="en-US" b="1" dirty="0">
                <a:latin typeface="黑体" panose="02010609060101010101" pitchFamily="49" charset="-122"/>
                <a:ea typeface="黑体" panose="02010609060101010101" pitchFamily="49" charset="-122"/>
              </a:rPr>
              <a:t>的分类</a:t>
            </a:r>
            <a:r>
              <a:rPr lang="en-US" altLang="zh-CN" b="1" dirty="0">
                <a:latin typeface="黑体" panose="02010609060101010101" pitchFamily="49" charset="-122"/>
                <a:ea typeface="黑体" panose="02010609060101010101" pitchFamily="49" charset="-122"/>
              </a:rPr>
              <a:t>(1)</a:t>
            </a:r>
            <a:r>
              <a:rPr lang="zh-CN" altLang="en-US" b="1" dirty="0">
                <a:latin typeface="黑体" panose="02010609060101010101" pitchFamily="49" charset="-122"/>
                <a:ea typeface="黑体" panose="02010609060101010101" pitchFamily="49" charset="-122"/>
              </a:rPr>
              <a:t>：</a:t>
            </a:r>
            <a:r>
              <a:rPr lang="zh-CN" altLang="en-US" b="1" dirty="0">
                <a:solidFill>
                  <a:srgbClr val="A5068D"/>
                </a:solidFill>
                <a:latin typeface="黑体" panose="02010609060101010101" pitchFamily="49" charset="-122"/>
                <a:ea typeface="黑体" panose="02010609060101010101" pitchFamily="49" charset="-122"/>
              </a:rPr>
              <a:t>基本原则</a:t>
            </a:r>
            <a:r>
              <a:rPr lang="zh-CN" altLang="en-US" b="1" dirty="0">
                <a:latin typeface="黑体" panose="02010609060101010101" pitchFamily="49" charset="-122"/>
                <a:ea typeface="黑体" panose="02010609060101010101" pitchFamily="49" charset="-122"/>
              </a:rPr>
              <a:t>与</a:t>
            </a:r>
            <a:r>
              <a:rPr lang="zh-CN" altLang="en-US" b="1" dirty="0">
                <a:solidFill>
                  <a:srgbClr val="A5068D"/>
                </a:solidFill>
                <a:latin typeface="黑体" panose="02010609060101010101" pitchFamily="49" charset="-122"/>
                <a:ea typeface="黑体" panose="02010609060101010101" pitchFamily="49" charset="-122"/>
              </a:rPr>
              <a:t>具体原则</a:t>
            </a:r>
            <a:endParaRPr lang="en-US" altLang="zh-CN" b="1" dirty="0">
              <a:solidFill>
                <a:srgbClr val="A5068D"/>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    依据法律原则对人的行为及其条件之</a:t>
            </a:r>
            <a:r>
              <a:rPr lang="zh-CN" altLang="en-US" b="1" dirty="0">
                <a:solidFill>
                  <a:srgbClr val="006600"/>
                </a:solidFill>
                <a:latin typeface="黑体" panose="02010609060101010101" pitchFamily="49" charset="-122"/>
                <a:ea typeface="黑体" panose="02010609060101010101" pitchFamily="49" charset="-122"/>
              </a:rPr>
              <a:t>覆盖面</a:t>
            </a:r>
            <a:r>
              <a:rPr lang="zh-CN" altLang="en-US" b="1" dirty="0">
                <a:latin typeface="黑体" panose="02010609060101010101" pitchFamily="49" charset="-122"/>
                <a:ea typeface="黑体" panose="02010609060101010101" pitchFamily="49" charset="-122"/>
              </a:rPr>
              <a:t>的宽窄和</a:t>
            </a:r>
            <a:r>
              <a:rPr lang="zh-CN" altLang="en-US" b="1" dirty="0">
                <a:solidFill>
                  <a:srgbClr val="006600"/>
                </a:solidFill>
                <a:latin typeface="黑体" panose="02010609060101010101" pitchFamily="49" charset="-122"/>
                <a:ea typeface="黑体" panose="02010609060101010101" pitchFamily="49" charset="-122"/>
              </a:rPr>
              <a:t>适用范围</a:t>
            </a:r>
            <a:r>
              <a:rPr lang="zh-CN" altLang="en-US" b="1" dirty="0">
                <a:latin typeface="黑体" panose="02010609060101010101" pitchFamily="49" charset="-122"/>
                <a:ea typeface="黑体" panose="02010609060101010101" pitchFamily="49" charset="-122"/>
              </a:rPr>
              <a:t>大小</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可以将法律原则分为基本原则和具体原则</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    </a:t>
            </a:r>
            <a:r>
              <a:rPr lang="zh-CN" altLang="en-US" b="1" dirty="0">
                <a:solidFill>
                  <a:srgbClr val="A5068D"/>
                </a:solidFill>
                <a:latin typeface="黑体" panose="02010609060101010101" pitchFamily="49" charset="-122"/>
                <a:ea typeface="黑体" panose="02010609060101010101" pitchFamily="49" charset="-122"/>
              </a:rPr>
              <a:t>基本法律原则</a:t>
            </a:r>
            <a:r>
              <a:rPr lang="zh-CN" altLang="en-US" b="1" dirty="0">
                <a:latin typeface="黑体" panose="02010609060101010101" pitchFamily="49" charset="-122"/>
                <a:ea typeface="黑体" panose="02010609060101010101" pitchFamily="49" charset="-122"/>
              </a:rPr>
              <a:t>体现法律的</a:t>
            </a:r>
            <a:r>
              <a:rPr lang="zh-CN" altLang="en-US" b="1" dirty="0">
                <a:solidFill>
                  <a:srgbClr val="C00000"/>
                </a:solidFill>
                <a:latin typeface="黑体" panose="02010609060101010101" pitchFamily="49" charset="-122"/>
                <a:ea typeface="黑体" panose="02010609060101010101" pitchFamily="49" charset="-122"/>
              </a:rPr>
              <a:t>总体</a:t>
            </a:r>
            <a:r>
              <a:rPr lang="zh-CN" altLang="en-US" b="1" dirty="0">
                <a:latin typeface="黑体" panose="02010609060101010101" pitchFamily="49" charset="-122"/>
                <a:ea typeface="黑体" panose="02010609060101010101" pitchFamily="49" charset="-122"/>
              </a:rPr>
              <a:t>指导思想、</a:t>
            </a:r>
            <a:r>
              <a:rPr lang="zh-CN" altLang="en-US" b="1" dirty="0">
                <a:solidFill>
                  <a:srgbClr val="C00000"/>
                </a:solidFill>
                <a:latin typeface="黑体" panose="02010609060101010101" pitchFamily="49" charset="-122"/>
                <a:ea typeface="黑体" panose="02010609060101010101" pitchFamily="49" charset="-122"/>
              </a:rPr>
              <a:t>基本</a:t>
            </a:r>
            <a:r>
              <a:rPr lang="zh-CN" altLang="en-US" b="1" dirty="0">
                <a:latin typeface="黑体" panose="02010609060101010101" pitchFamily="49" charset="-122"/>
                <a:ea typeface="黑体" panose="02010609060101010101" pitchFamily="49" charset="-122"/>
              </a:rPr>
              <a:t>精神和价值取向</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是整个法律体系或某一法律部门所适用的</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体现法的基本价值的原则</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    </a:t>
            </a:r>
            <a:r>
              <a:rPr lang="zh-CN" altLang="en-US" b="1" dirty="0">
                <a:solidFill>
                  <a:srgbClr val="A5068D"/>
                </a:solidFill>
                <a:latin typeface="黑体" panose="02010609060101010101" pitchFamily="49" charset="-122"/>
                <a:ea typeface="黑体" panose="02010609060101010101" pitchFamily="49" charset="-122"/>
              </a:rPr>
              <a:t>具体法律原则</a:t>
            </a:r>
            <a:r>
              <a:rPr lang="zh-CN" altLang="en-US" b="1" dirty="0">
                <a:latin typeface="黑体" panose="02010609060101010101" pitchFamily="49" charset="-122"/>
                <a:ea typeface="黑体" panose="02010609060101010101" pitchFamily="49" charset="-122"/>
              </a:rPr>
              <a:t>是基本原则在不同领域或法律过程不同阶段的</a:t>
            </a:r>
            <a:r>
              <a:rPr lang="zh-CN" altLang="en-US" b="1" dirty="0">
                <a:solidFill>
                  <a:srgbClr val="C00000"/>
                </a:solidFill>
                <a:latin typeface="黑体" panose="02010609060101010101" pitchFamily="49" charset="-122"/>
                <a:ea typeface="黑体" panose="02010609060101010101" pitchFamily="49" charset="-122"/>
              </a:rPr>
              <a:t>具体化</a:t>
            </a:r>
            <a:endParaRPr lang="en-US" altLang="zh-CN" b="1" dirty="0">
              <a:solidFill>
                <a:srgbClr val="C00000"/>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是其适用于某一法律部门中</a:t>
            </a:r>
            <a:r>
              <a:rPr lang="zh-CN" altLang="en-US" b="1" dirty="0">
                <a:solidFill>
                  <a:srgbClr val="C00000"/>
                </a:solidFill>
                <a:latin typeface="黑体" panose="02010609060101010101" pitchFamily="49" charset="-122"/>
                <a:ea typeface="黑体" panose="02010609060101010101" pitchFamily="49" charset="-122"/>
              </a:rPr>
              <a:t>特定</a:t>
            </a:r>
            <a:r>
              <a:rPr lang="zh-CN" altLang="en-US" b="1" dirty="0">
                <a:latin typeface="黑体" panose="02010609060101010101" pitchFamily="49" charset="-122"/>
                <a:ea typeface="黑体" panose="02010609060101010101" pitchFamily="49" charset="-122"/>
              </a:rPr>
              <a:t>情形的原则</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104595" cy="5008511"/>
          </a:xfrm>
        </p:spPr>
        <p:txBody>
          <a:bodyPr>
            <a:noAutofit/>
          </a:bodyPr>
          <a:lstStyle/>
          <a:p>
            <a:pPr marL="0" indent="0">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法律原则</a:t>
            </a:r>
            <a:r>
              <a:rPr lang="zh-CN" altLang="en-US" b="1" dirty="0">
                <a:latin typeface="黑体" panose="02010609060101010101" pitchFamily="49" charset="-122"/>
                <a:ea typeface="黑体" panose="02010609060101010101" pitchFamily="49" charset="-122"/>
              </a:rPr>
              <a:t>的分类</a:t>
            </a:r>
            <a:r>
              <a:rPr lang="en-US" altLang="zh-CN" b="1" dirty="0">
                <a:latin typeface="黑体" panose="02010609060101010101" pitchFamily="49" charset="-122"/>
                <a:ea typeface="黑体" panose="02010609060101010101" pitchFamily="49" charset="-122"/>
              </a:rPr>
              <a:t>(1)</a:t>
            </a:r>
            <a:r>
              <a:rPr lang="zh-CN" altLang="en-US" b="1" dirty="0">
                <a:latin typeface="黑体" panose="02010609060101010101" pitchFamily="49" charset="-122"/>
                <a:ea typeface="黑体" panose="02010609060101010101" pitchFamily="49" charset="-122"/>
              </a:rPr>
              <a:t>：</a:t>
            </a:r>
            <a:r>
              <a:rPr lang="zh-CN" altLang="en-US" b="1" dirty="0">
                <a:solidFill>
                  <a:srgbClr val="A5068D"/>
                </a:solidFill>
                <a:latin typeface="黑体" panose="02010609060101010101" pitchFamily="49" charset="-122"/>
                <a:ea typeface="黑体" panose="02010609060101010101" pitchFamily="49" charset="-122"/>
              </a:rPr>
              <a:t>基本原则</a:t>
            </a:r>
            <a:r>
              <a:rPr lang="zh-CN" altLang="en-US" b="1" dirty="0">
                <a:latin typeface="黑体" panose="02010609060101010101" pitchFamily="49" charset="-122"/>
                <a:ea typeface="黑体" panose="02010609060101010101" pitchFamily="49" charset="-122"/>
              </a:rPr>
              <a:t>与</a:t>
            </a:r>
            <a:r>
              <a:rPr lang="zh-CN" altLang="en-US" b="1" dirty="0">
                <a:solidFill>
                  <a:srgbClr val="A5068D"/>
                </a:solidFill>
                <a:latin typeface="黑体" panose="02010609060101010101" pitchFamily="49" charset="-122"/>
                <a:ea typeface="黑体" panose="02010609060101010101" pitchFamily="49" charset="-122"/>
              </a:rPr>
              <a:t>具体原则</a:t>
            </a:r>
            <a:endParaRPr lang="en-US" altLang="zh-CN" b="1" dirty="0">
              <a:solidFill>
                <a:srgbClr val="A5068D"/>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    基本原则与具体原则的划分具有一定的</a:t>
            </a:r>
            <a:r>
              <a:rPr lang="zh-CN" altLang="en-US" b="1" dirty="0">
                <a:solidFill>
                  <a:srgbClr val="C00000"/>
                </a:solidFill>
                <a:latin typeface="黑体" panose="02010609060101010101" pitchFamily="49" charset="-122"/>
                <a:ea typeface="黑体" panose="02010609060101010101" pitchFamily="49" charset="-122"/>
              </a:rPr>
              <a:t>相对性</a:t>
            </a:r>
            <a:endParaRPr lang="en-US" altLang="zh-CN" b="1" dirty="0">
              <a:solidFill>
                <a:srgbClr val="C00000"/>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    基本原则在价值上比具体原则更为重要</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在功能上比具体原则的调整范围更广，但</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基本原则只有通过大量的具体原则在不同领域的实施才能获得体现</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    具体原则是以基本原则为基础，并以其为指导</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104595" cy="5405433"/>
          </a:xfrm>
        </p:spPr>
        <p:txBody>
          <a:bodyPr>
            <a:noAutofit/>
          </a:bodyPr>
          <a:lstStyle/>
          <a:p>
            <a:pPr marL="0" indent="0">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法律原则</a:t>
            </a:r>
            <a:r>
              <a:rPr lang="zh-CN" altLang="en-US" b="1" dirty="0">
                <a:latin typeface="黑体" panose="02010609060101010101" pitchFamily="49" charset="-122"/>
                <a:ea typeface="黑体" panose="02010609060101010101" pitchFamily="49" charset="-122"/>
              </a:rPr>
              <a:t>的分类</a:t>
            </a:r>
            <a:r>
              <a:rPr lang="en-US" altLang="zh-CN" b="1" dirty="0">
                <a:latin typeface="黑体" panose="02010609060101010101" pitchFamily="49" charset="-122"/>
                <a:ea typeface="黑体" panose="02010609060101010101" pitchFamily="49" charset="-122"/>
              </a:rPr>
              <a:t>(2)</a:t>
            </a:r>
            <a:r>
              <a:rPr lang="zh-CN" altLang="en-US" b="1" dirty="0">
                <a:latin typeface="黑体" panose="02010609060101010101" pitchFamily="49" charset="-122"/>
                <a:ea typeface="黑体" panose="02010609060101010101" pitchFamily="49" charset="-122"/>
              </a:rPr>
              <a:t>：</a:t>
            </a:r>
            <a:r>
              <a:rPr lang="zh-CN" altLang="en-US" b="1" dirty="0">
                <a:solidFill>
                  <a:srgbClr val="A5068D"/>
                </a:solidFill>
                <a:latin typeface="黑体" panose="02010609060101010101" pitchFamily="49" charset="-122"/>
                <a:ea typeface="黑体" panose="02010609060101010101" pitchFamily="49" charset="-122"/>
              </a:rPr>
              <a:t>公理性原则</a:t>
            </a:r>
            <a:r>
              <a:rPr lang="zh-CN" altLang="en-US" b="1" dirty="0">
                <a:latin typeface="黑体" panose="02010609060101010101" pitchFamily="49" charset="-122"/>
                <a:ea typeface="黑体" panose="02010609060101010101" pitchFamily="49" charset="-122"/>
              </a:rPr>
              <a:t>与</a:t>
            </a:r>
            <a:r>
              <a:rPr lang="zh-CN" altLang="en-US" b="1" dirty="0">
                <a:solidFill>
                  <a:srgbClr val="A5068D"/>
                </a:solidFill>
                <a:latin typeface="黑体" panose="02010609060101010101" pitchFamily="49" charset="-122"/>
                <a:ea typeface="黑体" panose="02010609060101010101" pitchFamily="49" charset="-122"/>
              </a:rPr>
              <a:t>政策性原则</a:t>
            </a:r>
            <a:endParaRPr lang="en-US" altLang="zh-CN" b="1" dirty="0">
              <a:solidFill>
                <a:srgbClr val="A5068D"/>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solidFill>
                  <a:srgbClr val="A5068D"/>
                </a:solidFill>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依据法律原则产生的不同</a:t>
            </a:r>
            <a:r>
              <a:rPr lang="zh-CN" altLang="en-US" b="1" dirty="0">
                <a:solidFill>
                  <a:srgbClr val="FF0000"/>
                </a:solidFill>
                <a:latin typeface="黑体" panose="02010609060101010101" pitchFamily="49" charset="-122"/>
                <a:ea typeface="黑体" panose="02010609060101010101" pitchFamily="49" charset="-122"/>
              </a:rPr>
              <a:t>基础</a:t>
            </a:r>
            <a:endParaRPr lang="en-US" altLang="zh-CN" b="1" dirty="0">
              <a:solidFill>
                <a:srgbClr val="FF0000"/>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可以把法律原则分为公理性原则和政策性原则</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endParaRPr lang="zh-CN" altLang="en-US" sz="8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    </a:t>
            </a:r>
            <a:r>
              <a:rPr lang="zh-CN" altLang="en-US" b="1" dirty="0">
                <a:solidFill>
                  <a:srgbClr val="A5068D"/>
                </a:solidFill>
                <a:latin typeface="黑体" panose="02010609060101010101" pitchFamily="49" charset="-122"/>
                <a:ea typeface="黑体" panose="02010609060101010101" pitchFamily="49" charset="-122"/>
              </a:rPr>
              <a:t>公理性原则</a:t>
            </a:r>
            <a:r>
              <a:rPr lang="zh-CN" altLang="en-US" b="1" dirty="0">
                <a:latin typeface="黑体" panose="02010609060101010101" pitchFamily="49" charset="-122"/>
                <a:ea typeface="黑体" panose="02010609060101010101" pitchFamily="49" charset="-122"/>
              </a:rPr>
              <a:t>，是严格意义的法律原则，在国际范围内具有较大的</a:t>
            </a:r>
            <a:r>
              <a:rPr lang="zh-CN" altLang="en-US" b="1" dirty="0">
                <a:solidFill>
                  <a:srgbClr val="C00000"/>
                </a:solidFill>
                <a:latin typeface="黑体" panose="02010609060101010101" pitchFamily="49" charset="-122"/>
                <a:ea typeface="黑体" panose="02010609060101010101" pitchFamily="49" charset="-122"/>
              </a:rPr>
              <a:t>普适性</a:t>
            </a:r>
            <a:endParaRPr lang="en-US" altLang="zh-CN" b="1" dirty="0">
              <a:solidFill>
                <a:srgbClr val="C00000"/>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它是从社会关系本质中产生出来</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得到社会广泛公认并被奉为法律之准则的公理</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例如，民法中“</a:t>
            </a:r>
            <a:r>
              <a:rPr lang="zh-CN" altLang="en-US" b="1" dirty="0">
                <a:solidFill>
                  <a:srgbClr val="006600"/>
                </a:solidFill>
                <a:latin typeface="黑体" panose="02010609060101010101" pitchFamily="49" charset="-122"/>
                <a:ea typeface="黑体" panose="02010609060101010101" pitchFamily="49" charset="-122"/>
              </a:rPr>
              <a:t>民事活动应当遵循自愿、公平、等价有偿、诚信信用</a:t>
            </a:r>
            <a:r>
              <a:rPr lang="zh-CN" altLang="en-US" b="1" dirty="0">
                <a:latin typeface="黑体" panose="02010609060101010101" pitchFamily="49" charset="-122"/>
                <a:ea typeface="黑体" panose="02010609060101010101" pitchFamily="49" charset="-122"/>
              </a:rPr>
              <a:t>”</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即是一条公理性原则</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    只要处于同一社会形态的国家中，相关的公理性原则往往是普遍适用的</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104595" cy="5405433"/>
          </a:xfrm>
        </p:spPr>
        <p:txBody>
          <a:bodyPr>
            <a:noAutofit/>
          </a:bodyPr>
          <a:lstStyle/>
          <a:p>
            <a:pPr marL="0" indent="0">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法律原则</a:t>
            </a:r>
            <a:r>
              <a:rPr lang="zh-CN" altLang="en-US" b="1" dirty="0">
                <a:latin typeface="黑体" panose="02010609060101010101" pitchFamily="49" charset="-122"/>
                <a:ea typeface="黑体" panose="02010609060101010101" pitchFamily="49" charset="-122"/>
              </a:rPr>
              <a:t>的分类</a:t>
            </a:r>
            <a:r>
              <a:rPr lang="en-US" altLang="zh-CN" b="1" dirty="0">
                <a:latin typeface="黑体" panose="02010609060101010101" pitchFamily="49" charset="-122"/>
                <a:ea typeface="黑体" panose="02010609060101010101" pitchFamily="49" charset="-122"/>
              </a:rPr>
              <a:t>(2)</a:t>
            </a:r>
            <a:r>
              <a:rPr lang="zh-CN" altLang="en-US" b="1" dirty="0">
                <a:latin typeface="黑体" panose="02010609060101010101" pitchFamily="49" charset="-122"/>
                <a:ea typeface="黑体" panose="02010609060101010101" pitchFamily="49" charset="-122"/>
              </a:rPr>
              <a:t>：</a:t>
            </a:r>
            <a:r>
              <a:rPr lang="zh-CN" altLang="en-US" b="1" dirty="0">
                <a:solidFill>
                  <a:srgbClr val="A5068D"/>
                </a:solidFill>
                <a:latin typeface="黑体" panose="02010609060101010101" pitchFamily="49" charset="-122"/>
                <a:ea typeface="黑体" panose="02010609060101010101" pitchFamily="49" charset="-122"/>
              </a:rPr>
              <a:t>公理性原则</a:t>
            </a:r>
            <a:r>
              <a:rPr lang="zh-CN" altLang="en-US" b="1" dirty="0">
                <a:latin typeface="黑体" panose="02010609060101010101" pitchFamily="49" charset="-122"/>
                <a:ea typeface="黑体" panose="02010609060101010101" pitchFamily="49" charset="-122"/>
              </a:rPr>
              <a:t>与</a:t>
            </a:r>
            <a:r>
              <a:rPr lang="zh-CN" altLang="en-US" b="1" dirty="0">
                <a:solidFill>
                  <a:srgbClr val="A5068D"/>
                </a:solidFill>
                <a:latin typeface="黑体" panose="02010609060101010101" pitchFamily="49" charset="-122"/>
                <a:ea typeface="黑体" panose="02010609060101010101" pitchFamily="49" charset="-122"/>
              </a:rPr>
              <a:t>政策性原则</a:t>
            </a:r>
            <a:endParaRPr lang="en-US" altLang="zh-CN" b="1" dirty="0">
              <a:solidFill>
                <a:srgbClr val="A5068D"/>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    </a:t>
            </a:r>
            <a:r>
              <a:rPr lang="zh-CN" altLang="en-US" b="1" dirty="0">
                <a:solidFill>
                  <a:srgbClr val="A5068D"/>
                </a:solidFill>
                <a:latin typeface="黑体" panose="02010609060101010101" pitchFamily="49" charset="-122"/>
                <a:ea typeface="黑体" panose="02010609060101010101" pitchFamily="49" charset="-122"/>
              </a:rPr>
              <a:t>政策性原则</a:t>
            </a:r>
            <a:r>
              <a:rPr lang="zh-CN" altLang="en-US" b="1" dirty="0">
                <a:latin typeface="黑体" panose="02010609060101010101" pitchFamily="49" charset="-122"/>
                <a:ea typeface="黑体" panose="02010609060101010101" pitchFamily="49" charset="-122"/>
              </a:rPr>
              <a:t>是国家在管理社会事务的过程中</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为实现某种长期、中期、近期目标</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而作出并被确认为法律准则的</a:t>
            </a:r>
            <a:r>
              <a:rPr lang="zh-CN" altLang="en-US" b="1" dirty="0">
                <a:solidFill>
                  <a:srgbClr val="C00000"/>
                </a:solidFill>
                <a:latin typeface="黑体" panose="02010609060101010101" pitchFamily="49" charset="-122"/>
                <a:ea typeface="黑体" panose="02010609060101010101" pitchFamily="49" charset="-122"/>
              </a:rPr>
              <a:t>政治决策</a:t>
            </a:r>
            <a:endParaRPr lang="en-US" altLang="zh-CN" b="1" dirty="0">
              <a:solidFill>
                <a:srgbClr val="C00000"/>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例如，我国为实现环境、资源和人口的均衡发展而制定的</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“国家推行计划生育</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（宪法第</a:t>
            </a:r>
            <a:r>
              <a:rPr lang="en-US" altLang="zh-CN" b="1" dirty="0">
                <a:latin typeface="黑体" panose="02010609060101010101" pitchFamily="49" charset="-122"/>
                <a:ea typeface="黑体" panose="02010609060101010101" pitchFamily="49" charset="-122"/>
              </a:rPr>
              <a:t>25</a:t>
            </a:r>
            <a:r>
              <a:rPr lang="zh-CN" altLang="en-US" b="1" dirty="0">
                <a:latin typeface="黑体" panose="02010609060101010101" pitchFamily="49" charset="-122"/>
                <a:ea typeface="黑体" panose="02010609060101010101" pitchFamily="49" charset="-122"/>
              </a:rPr>
              <a:t>条）</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将“</a:t>
            </a:r>
            <a:r>
              <a:rPr lang="zh-CN" altLang="en-US" b="1" dirty="0">
                <a:solidFill>
                  <a:srgbClr val="006600"/>
                </a:solidFill>
                <a:latin typeface="黑体" panose="02010609060101010101" pitchFamily="49" charset="-122"/>
                <a:ea typeface="黑体" panose="02010609060101010101" pitchFamily="49" charset="-122"/>
              </a:rPr>
              <a:t>计划生育</a:t>
            </a:r>
            <a:r>
              <a:rPr lang="zh-CN" altLang="en-US" b="1" dirty="0">
                <a:latin typeface="黑体" panose="02010609060101010101" pitchFamily="49" charset="-122"/>
                <a:ea typeface="黑体" panose="02010609060101010101" pitchFamily="49" charset="-122"/>
              </a:rPr>
              <a:t>”确立为基本国策</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即为政策性原则</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104595" cy="5405433"/>
          </a:xfrm>
        </p:spPr>
        <p:txBody>
          <a:bodyPr>
            <a:noAutofit/>
          </a:bodyPr>
          <a:lstStyle/>
          <a:p>
            <a:pPr marL="0" indent="0">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法律原则</a:t>
            </a:r>
            <a:r>
              <a:rPr lang="zh-CN" altLang="en-US" b="1" dirty="0">
                <a:latin typeface="黑体" panose="02010609060101010101" pitchFamily="49" charset="-122"/>
                <a:ea typeface="黑体" panose="02010609060101010101" pitchFamily="49" charset="-122"/>
              </a:rPr>
              <a:t>的分类</a:t>
            </a:r>
            <a:r>
              <a:rPr lang="en-US" altLang="zh-CN" b="1" dirty="0">
                <a:latin typeface="黑体" panose="02010609060101010101" pitchFamily="49" charset="-122"/>
                <a:ea typeface="黑体" panose="02010609060101010101" pitchFamily="49" charset="-122"/>
              </a:rPr>
              <a:t>(2)</a:t>
            </a:r>
            <a:r>
              <a:rPr lang="zh-CN" altLang="en-US" b="1" dirty="0">
                <a:latin typeface="黑体" panose="02010609060101010101" pitchFamily="49" charset="-122"/>
                <a:ea typeface="黑体" panose="02010609060101010101" pitchFamily="49" charset="-122"/>
              </a:rPr>
              <a:t>：</a:t>
            </a:r>
            <a:r>
              <a:rPr lang="zh-CN" altLang="en-US" b="1" dirty="0">
                <a:solidFill>
                  <a:srgbClr val="A5068D"/>
                </a:solidFill>
                <a:latin typeface="黑体" panose="02010609060101010101" pitchFamily="49" charset="-122"/>
                <a:ea typeface="黑体" panose="02010609060101010101" pitchFamily="49" charset="-122"/>
              </a:rPr>
              <a:t>公理性原则</a:t>
            </a:r>
            <a:r>
              <a:rPr lang="zh-CN" altLang="en-US" b="1" dirty="0">
                <a:latin typeface="黑体" panose="02010609060101010101" pitchFamily="49" charset="-122"/>
                <a:ea typeface="黑体" panose="02010609060101010101" pitchFamily="49" charset="-122"/>
              </a:rPr>
              <a:t>与</a:t>
            </a:r>
            <a:r>
              <a:rPr lang="zh-CN" altLang="en-US" b="1" dirty="0">
                <a:solidFill>
                  <a:srgbClr val="A5068D"/>
                </a:solidFill>
                <a:latin typeface="黑体" panose="02010609060101010101" pitchFamily="49" charset="-122"/>
                <a:ea typeface="黑体" panose="02010609060101010101" pitchFamily="49" charset="-122"/>
              </a:rPr>
              <a:t>政策性原则</a:t>
            </a:r>
            <a:endParaRPr lang="en-US" altLang="zh-CN" b="1" dirty="0">
              <a:solidFill>
                <a:srgbClr val="A5068D"/>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    相对而言，</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公理性原则</a:t>
            </a:r>
            <a:r>
              <a:rPr lang="zh-CN" altLang="en-US" b="1" dirty="0">
                <a:solidFill>
                  <a:srgbClr val="C00000"/>
                </a:solidFill>
                <a:latin typeface="黑体" panose="02010609060101010101" pitchFamily="49" charset="-122"/>
                <a:ea typeface="黑体" panose="02010609060101010101" pitchFamily="49" charset="-122"/>
              </a:rPr>
              <a:t>稳定性</a:t>
            </a:r>
            <a:r>
              <a:rPr lang="zh-CN" altLang="en-US" b="1" dirty="0">
                <a:latin typeface="黑体" panose="02010609060101010101" pitchFamily="49" charset="-122"/>
                <a:ea typeface="黑体" panose="02010609060101010101" pitchFamily="49" charset="-122"/>
              </a:rPr>
              <a:t>更强，适用的</a:t>
            </a:r>
            <a:r>
              <a:rPr lang="zh-CN" altLang="en-US" b="1" dirty="0">
                <a:solidFill>
                  <a:srgbClr val="006600"/>
                </a:solidFill>
                <a:latin typeface="黑体" panose="02010609060101010101" pitchFamily="49" charset="-122"/>
                <a:ea typeface="黑体" panose="02010609060101010101" pitchFamily="49" charset="-122"/>
              </a:rPr>
              <a:t>时间</a:t>
            </a:r>
            <a:r>
              <a:rPr lang="zh-CN" altLang="en-US" b="1" dirty="0">
                <a:latin typeface="黑体" panose="02010609060101010101" pitchFamily="49" charset="-122"/>
                <a:ea typeface="黑体" panose="02010609060101010101" pitchFamily="49" charset="-122"/>
              </a:rPr>
              <a:t>和</a:t>
            </a:r>
            <a:r>
              <a:rPr lang="zh-CN" altLang="en-US" b="1" dirty="0">
                <a:solidFill>
                  <a:srgbClr val="006600"/>
                </a:solidFill>
                <a:latin typeface="黑体" panose="02010609060101010101" pitchFamily="49" charset="-122"/>
                <a:ea typeface="黑体" panose="02010609060101010101" pitchFamily="49" charset="-122"/>
              </a:rPr>
              <a:t>空间</a:t>
            </a:r>
            <a:r>
              <a:rPr lang="zh-CN" altLang="en-US" b="1" dirty="0">
                <a:solidFill>
                  <a:srgbClr val="C00000"/>
                </a:solidFill>
                <a:latin typeface="黑体" panose="02010609060101010101" pitchFamily="49" charset="-122"/>
                <a:ea typeface="黑体" panose="02010609060101010101" pitchFamily="49" charset="-122"/>
              </a:rPr>
              <a:t>范围</a:t>
            </a:r>
            <a:r>
              <a:rPr lang="zh-CN" altLang="en-US" b="1" dirty="0">
                <a:latin typeface="黑体" panose="02010609060101010101" pitchFamily="49" charset="-122"/>
                <a:ea typeface="黑体" panose="02010609060101010101" pitchFamily="49" charset="-122"/>
              </a:rPr>
              <a:t>更加广大</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政策性原则</a:t>
            </a:r>
            <a:r>
              <a:rPr lang="zh-CN" altLang="en-US" b="1" dirty="0">
                <a:solidFill>
                  <a:srgbClr val="3333FF"/>
                </a:solidFill>
                <a:latin typeface="黑体" panose="02010609060101010101" pitchFamily="49" charset="-122"/>
                <a:ea typeface="黑体" panose="02010609060101010101" pitchFamily="49" charset="-122"/>
              </a:rPr>
              <a:t>变化</a:t>
            </a:r>
            <a:r>
              <a:rPr lang="zh-CN" altLang="en-US" b="1" dirty="0">
                <a:latin typeface="黑体" panose="02010609060101010101" pitchFamily="49" charset="-122"/>
                <a:ea typeface="黑体" panose="02010609060101010101" pitchFamily="49" charset="-122"/>
              </a:rPr>
              <a:t>较快，它们往往依据各国不同时期具体条件和任务</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依据社会情势的变更而变更，具有更大的灵活性和多样性</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endParaRPr lang="zh-CN" altLang="en-US" sz="8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    公理性原则和政策性原则之间存在密切的联系</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公理性原则在特定国家或特定时期往往体现为政策性原则</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政策性原则如包含某种社会关系的普遍性要求，也会被大多数国家认可</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从而成为公理性原则</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104595" cy="5405433"/>
          </a:xfrm>
        </p:spPr>
        <p:txBody>
          <a:bodyPr>
            <a:noAutofit/>
          </a:bodyPr>
          <a:lstStyle/>
          <a:p>
            <a:pPr marL="0" indent="0">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法律原则</a:t>
            </a:r>
            <a:r>
              <a:rPr lang="zh-CN" altLang="en-US" b="1" dirty="0">
                <a:latin typeface="黑体" panose="02010609060101010101" pitchFamily="49" charset="-122"/>
                <a:ea typeface="黑体" panose="02010609060101010101" pitchFamily="49" charset="-122"/>
              </a:rPr>
              <a:t>的分类</a:t>
            </a:r>
            <a:r>
              <a:rPr lang="en-US" altLang="zh-CN" b="1" dirty="0">
                <a:latin typeface="黑体" panose="02010609060101010101" pitchFamily="49" charset="-122"/>
                <a:ea typeface="黑体" panose="02010609060101010101" pitchFamily="49" charset="-122"/>
              </a:rPr>
              <a:t>(3)</a:t>
            </a:r>
            <a:r>
              <a:rPr lang="zh-CN" altLang="en-US" b="1" dirty="0">
                <a:latin typeface="黑体" panose="02010609060101010101" pitchFamily="49" charset="-122"/>
                <a:ea typeface="黑体" panose="02010609060101010101" pitchFamily="49" charset="-122"/>
              </a:rPr>
              <a:t>：</a:t>
            </a:r>
            <a:r>
              <a:rPr lang="zh-CN" altLang="en-US" b="1" dirty="0">
                <a:solidFill>
                  <a:srgbClr val="A5068D"/>
                </a:solidFill>
                <a:latin typeface="黑体" panose="02010609060101010101" pitchFamily="49" charset="-122"/>
                <a:ea typeface="黑体" panose="02010609060101010101" pitchFamily="49" charset="-122"/>
              </a:rPr>
              <a:t>实体性原则</a:t>
            </a:r>
            <a:r>
              <a:rPr lang="zh-CN" altLang="en-US" b="1" dirty="0">
                <a:latin typeface="黑体" panose="02010609060101010101" pitchFamily="49" charset="-122"/>
                <a:ea typeface="黑体" panose="02010609060101010101" pitchFamily="49" charset="-122"/>
              </a:rPr>
              <a:t>与</a:t>
            </a:r>
            <a:r>
              <a:rPr lang="zh-CN" altLang="en-US" b="1" dirty="0">
                <a:solidFill>
                  <a:srgbClr val="A5068D"/>
                </a:solidFill>
                <a:latin typeface="黑体" panose="02010609060101010101" pitchFamily="49" charset="-122"/>
                <a:ea typeface="黑体" panose="02010609060101010101" pitchFamily="49" charset="-122"/>
              </a:rPr>
              <a:t>程序性原则</a:t>
            </a:r>
            <a:endParaRPr lang="en-US" altLang="zh-CN" b="1" dirty="0">
              <a:solidFill>
                <a:srgbClr val="A5068D"/>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solidFill>
                  <a:srgbClr val="A5068D"/>
                </a:solidFill>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依据法律原则涉及的不同内容和问题</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可以将法律原则分为实体性原则和程序性原则</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    </a:t>
            </a:r>
            <a:r>
              <a:rPr lang="zh-CN" altLang="en-US" b="1" dirty="0">
                <a:solidFill>
                  <a:srgbClr val="A5068D"/>
                </a:solidFill>
                <a:latin typeface="黑体" panose="02010609060101010101" pitchFamily="49" charset="-122"/>
                <a:ea typeface="黑体" panose="02010609060101010101" pitchFamily="49" charset="-122"/>
              </a:rPr>
              <a:t>实体性原</a:t>
            </a:r>
            <a:r>
              <a:rPr lang="zh-CN" altLang="en-US" b="1" dirty="0">
                <a:latin typeface="黑体" panose="02010609060101010101" pitchFamily="49" charset="-122"/>
                <a:ea typeface="黑体" panose="02010609060101010101" pitchFamily="49" charset="-122"/>
              </a:rPr>
              <a:t>则是直接规定</a:t>
            </a:r>
            <a:r>
              <a:rPr lang="zh-CN" altLang="en-US" b="1" dirty="0">
                <a:solidFill>
                  <a:srgbClr val="C00000"/>
                </a:solidFill>
                <a:latin typeface="黑体" panose="02010609060101010101" pitchFamily="49" charset="-122"/>
                <a:ea typeface="黑体" panose="02010609060101010101" pitchFamily="49" charset="-122"/>
              </a:rPr>
              <a:t>实体法</a:t>
            </a:r>
            <a:r>
              <a:rPr lang="zh-CN" altLang="en-US" b="1" dirty="0">
                <a:latin typeface="黑体" panose="02010609060101010101" pitchFamily="49" charset="-122"/>
                <a:ea typeface="黑体" panose="02010609060101010101" pitchFamily="49" charset="-122"/>
              </a:rPr>
              <a:t>问题（实体性权利和义务等）的原则</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solidFill>
                  <a:srgbClr val="A5068D"/>
                </a:solidFill>
                <a:latin typeface="黑体" panose="02010609060101010101" pitchFamily="49" charset="-122"/>
                <a:ea typeface="黑体" panose="02010609060101010101" pitchFamily="49" charset="-122"/>
              </a:rPr>
              <a:t>程序性原则</a:t>
            </a:r>
            <a:r>
              <a:rPr lang="zh-CN" altLang="en-US" b="1" dirty="0">
                <a:latin typeface="黑体" panose="02010609060101010101" pitchFamily="49" charset="-122"/>
                <a:ea typeface="黑体" panose="02010609060101010101" pitchFamily="49" charset="-122"/>
              </a:rPr>
              <a:t>是直接规定</a:t>
            </a:r>
            <a:r>
              <a:rPr lang="zh-CN" altLang="en-US" b="1" dirty="0">
                <a:solidFill>
                  <a:srgbClr val="C00000"/>
                </a:solidFill>
                <a:latin typeface="黑体" panose="02010609060101010101" pitchFamily="49" charset="-122"/>
                <a:ea typeface="黑体" panose="02010609060101010101" pitchFamily="49" charset="-122"/>
              </a:rPr>
              <a:t>程序法</a:t>
            </a:r>
            <a:r>
              <a:rPr lang="zh-CN" altLang="en-US" b="1" dirty="0">
                <a:latin typeface="黑体" panose="02010609060101010101" pitchFamily="49" charset="-122"/>
                <a:ea typeface="黑体" panose="02010609060101010101" pitchFamily="49" charset="-122"/>
              </a:rPr>
              <a:t>（诉讼法）问题的原则</a:t>
            </a: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104595" cy="5405433"/>
          </a:xfrm>
        </p:spPr>
        <p:txBody>
          <a:bodyPr>
            <a:noAutofit/>
          </a:bodyPr>
          <a:lstStyle/>
          <a:p>
            <a:pPr marL="0" indent="0">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法律原则</a:t>
            </a:r>
            <a:r>
              <a:rPr lang="zh-CN" altLang="en-US" b="1" dirty="0">
                <a:latin typeface="黑体" panose="02010609060101010101" pitchFamily="49" charset="-122"/>
                <a:ea typeface="黑体" panose="02010609060101010101" pitchFamily="49" charset="-122"/>
              </a:rPr>
              <a:t>的分类</a:t>
            </a:r>
            <a:r>
              <a:rPr lang="en-US" altLang="zh-CN" b="1" dirty="0">
                <a:latin typeface="黑体" panose="02010609060101010101" pitchFamily="49" charset="-122"/>
                <a:ea typeface="黑体" panose="02010609060101010101" pitchFamily="49" charset="-122"/>
              </a:rPr>
              <a:t>(3)</a:t>
            </a:r>
            <a:r>
              <a:rPr lang="zh-CN" altLang="en-US" b="1" dirty="0">
                <a:latin typeface="黑体" panose="02010609060101010101" pitchFamily="49" charset="-122"/>
                <a:ea typeface="黑体" panose="02010609060101010101" pitchFamily="49" charset="-122"/>
              </a:rPr>
              <a:t>：</a:t>
            </a:r>
            <a:r>
              <a:rPr lang="zh-CN" altLang="en-US" b="1" dirty="0">
                <a:solidFill>
                  <a:srgbClr val="A5068D"/>
                </a:solidFill>
                <a:latin typeface="黑体" panose="02010609060101010101" pitchFamily="49" charset="-122"/>
                <a:ea typeface="黑体" panose="02010609060101010101" pitchFamily="49" charset="-122"/>
              </a:rPr>
              <a:t>实体性原则</a:t>
            </a:r>
            <a:r>
              <a:rPr lang="zh-CN" altLang="en-US" b="1" dirty="0">
                <a:latin typeface="黑体" panose="02010609060101010101" pitchFamily="49" charset="-122"/>
                <a:ea typeface="黑体" panose="02010609060101010101" pitchFamily="49" charset="-122"/>
              </a:rPr>
              <a:t>与</a:t>
            </a:r>
            <a:r>
              <a:rPr lang="zh-CN" altLang="en-US" b="1" dirty="0">
                <a:solidFill>
                  <a:srgbClr val="A5068D"/>
                </a:solidFill>
                <a:latin typeface="黑体" panose="02010609060101010101" pitchFamily="49" charset="-122"/>
                <a:ea typeface="黑体" panose="02010609060101010101" pitchFamily="49" charset="-122"/>
              </a:rPr>
              <a:t>程序性原则</a:t>
            </a:r>
            <a:endParaRPr lang="en-US" altLang="zh-CN" b="1" dirty="0">
              <a:solidFill>
                <a:srgbClr val="A5068D"/>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solidFill>
                  <a:srgbClr val="A5068D"/>
                </a:solidFill>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实体性原则直接涉及</a:t>
            </a:r>
            <a:r>
              <a:rPr lang="zh-CN" altLang="en-US" b="1" dirty="0">
                <a:solidFill>
                  <a:srgbClr val="C00000"/>
                </a:solidFill>
                <a:latin typeface="黑体" panose="02010609060101010101" pitchFamily="49" charset="-122"/>
                <a:ea typeface="黑体" panose="02010609060101010101" pitchFamily="49" charset="-122"/>
              </a:rPr>
              <a:t>法律主体</a:t>
            </a:r>
            <a:r>
              <a:rPr lang="zh-CN" altLang="en-US" b="1" dirty="0">
                <a:latin typeface="黑体" panose="02010609060101010101" pitchFamily="49" charset="-122"/>
                <a:ea typeface="黑体" panose="02010609060101010101" pitchFamily="49" charset="-122"/>
              </a:rPr>
              <a:t>的实体性权利、义务分配，</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调整实体上的</a:t>
            </a:r>
            <a:r>
              <a:rPr lang="zh-CN" altLang="en-US" b="1" dirty="0">
                <a:solidFill>
                  <a:srgbClr val="C00000"/>
                </a:solidFill>
                <a:latin typeface="黑体" panose="02010609060101010101" pitchFamily="49" charset="-122"/>
                <a:ea typeface="黑体" panose="02010609060101010101" pitchFamily="49" charset="-122"/>
              </a:rPr>
              <a:t>权利义务</a:t>
            </a:r>
            <a:r>
              <a:rPr lang="zh-CN" altLang="en-US" b="1" dirty="0">
                <a:latin typeface="黑体" panose="02010609060101010101" pitchFamily="49" charset="-122"/>
                <a:ea typeface="黑体" panose="02010609060101010101" pitchFamily="49" charset="-122"/>
              </a:rPr>
              <a:t>关系</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例如，宪法中的</a:t>
            </a:r>
            <a:r>
              <a:rPr lang="zh-CN" altLang="en-US" b="1" dirty="0">
                <a:solidFill>
                  <a:srgbClr val="006600"/>
                </a:solidFill>
                <a:latin typeface="黑体" panose="02010609060101010101" pitchFamily="49" charset="-122"/>
                <a:ea typeface="黑体" panose="02010609060101010101" pitchFamily="49" charset="-122"/>
              </a:rPr>
              <a:t>民族平等</a:t>
            </a:r>
            <a:r>
              <a:rPr lang="zh-CN" altLang="en-US" b="1" dirty="0">
                <a:latin typeface="黑体" panose="02010609060101010101" pitchFamily="49" charset="-122"/>
                <a:ea typeface="黑体" panose="02010609060101010101" pitchFamily="49" charset="-122"/>
              </a:rPr>
              <a:t>原则、</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民法中的</a:t>
            </a:r>
            <a:r>
              <a:rPr lang="zh-CN" altLang="en-US" b="1" dirty="0">
                <a:solidFill>
                  <a:srgbClr val="006600"/>
                </a:solidFill>
                <a:latin typeface="黑体" panose="02010609060101010101" pitchFamily="49" charset="-122"/>
                <a:ea typeface="黑体" panose="02010609060101010101" pitchFamily="49" charset="-122"/>
              </a:rPr>
              <a:t>契约自由</a:t>
            </a:r>
            <a:r>
              <a:rPr lang="zh-CN" altLang="en-US" b="1" dirty="0">
                <a:latin typeface="黑体" panose="02010609060101010101" pitchFamily="49" charset="-122"/>
                <a:ea typeface="黑体" panose="02010609060101010101" pitchFamily="49" charset="-122"/>
              </a:rPr>
              <a:t>、</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solidFill>
                  <a:srgbClr val="006600"/>
                </a:solidFill>
                <a:latin typeface="黑体" panose="02010609060101010101" pitchFamily="49" charset="-122"/>
                <a:ea typeface="黑体" panose="02010609060101010101" pitchFamily="49" charset="-122"/>
              </a:rPr>
              <a:t>诚实信用</a:t>
            </a:r>
            <a:r>
              <a:rPr lang="zh-CN" altLang="en-US" b="1" dirty="0">
                <a:latin typeface="黑体" panose="02010609060101010101" pitchFamily="49" charset="-122"/>
                <a:ea typeface="黑体" panose="02010609060101010101" pitchFamily="49" charset="-122"/>
              </a:rPr>
              <a:t>原则等</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都是实体性原则</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630" y="290195"/>
            <a:ext cx="12017375" cy="6092190"/>
          </a:xfrm>
        </p:spPr>
        <p:txBody>
          <a:bodyPr>
            <a:noAutofit/>
          </a:bodyPr>
          <a:lstStyle/>
          <a:p>
            <a:pPr marL="0" algn="l">
              <a:lnSpc>
                <a:spcPct val="135000"/>
              </a:lnSpc>
              <a:spcBef>
                <a:spcPts val="0"/>
              </a:spcBef>
              <a:buClrTx/>
              <a:buSzTx/>
              <a:buNone/>
            </a:pPr>
            <a:r>
              <a:rPr lang="zh-CN" altLang="en-US" b="1" dirty="0">
                <a:solidFill>
                  <a:srgbClr val="FF0000"/>
                </a:solidFill>
                <a:latin typeface="黑体" panose="02010609060101010101" pitchFamily="49" charset="-122"/>
                <a:ea typeface="黑体" panose="02010609060101010101" pitchFamily="49" charset="-122"/>
              </a:rPr>
              <a:t>法律的宏观结构</a:t>
            </a:r>
            <a:r>
              <a:rPr lang="zh-CN" altLang="en-US" b="1" dirty="0">
                <a:latin typeface="黑体" panose="02010609060101010101" pitchFamily="49" charset="-122"/>
                <a:ea typeface="黑体" panose="02010609060101010101" pitchFamily="49" charset="-122"/>
              </a:rPr>
              <a:t>——</a:t>
            </a:r>
            <a:r>
              <a:rPr lang="zh-CN" altLang="en-US" b="1" dirty="0">
                <a:solidFill>
                  <a:srgbClr val="3333FF"/>
                </a:solidFill>
                <a:latin typeface="黑体" panose="02010609060101010101" pitchFamily="49" charset="-122"/>
                <a:ea typeface="黑体" panose="02010609060101010101" pitchFamily="49" charset="-122"/>
              </a:rPr>
              <a:t>法律部门</a:t>
            </a:r>
            <a:endParaRPr lang="zh-CN" altLang="en-US" b="1" dirty="0">
              <a:latin typeface="黑体" panose="02010609060101010101" pitchFamily="49" charset="-122"/>
              <a:ea typeface="黑体" panose="02010609060101010101" pitchFamily="49" charset="-122"/>
            </a:endParaRP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    通过法律部门，众多的法律规范得到了统一</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    不同的法律部门彼此既相互</a:t>
            </a:r>
            <a:r>
              <a:rPr lang="zh-CN" altLang="en-US" b="1" dirty="0">
                <a:solidFill>
                  <a:srgbClr val="A5068D"/>
                </a:solidFill>
                <a:latin typeface="黑体" panose="02010609060101010101" pitchFamily="49" charset="-122"/>
                <a:ea typeface="黑体" panose="02010609060101010101" pitchFamily="49" charset="-122"/>
              </a:rPr>
              <a:t>区别</a:t>
            </a:r>
            <a:r>
              <a:rPr lang="zh-CN" altLang="en-US" b="1" dirty="0">
                <a:latin typeface="黑体" panose="02010609060101010101" pitchFamily="49" charset="-122"/>
                <a:ea typeface="黑体" panose="02010609060101010101" pitchFamily="49" charset="-122"/>
              </a:rPr>
              <a:t>又相互</a:t>
            </a:r>
            <a:r>
              <a:rPr lang="zh-CN" altLang="en-US" b="1" dirty="0">
                <a:solidFill>
                  <a:srgbClr val="A5068D"/>
                </a:solidFill>
                <a:latin typeface="黑体" panose="02010609060101010101" pitchFamily="49" charset="-122"/>
                <a:ea typeface="黑体" panose="02010609060101010101" pitchFamily="49" charset="-122"/>
              </a:rPr>
              <a:t>联系</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    既独立发挥作用，又相互协调和配合，构成了和谐统一的法律体系</a:t>
            </a:r>
          </a:p>
          <a:p>
            <a:pPr marL="0" algn="l">
              <a:lnSpc>
                <a:spcPct val="135000"/>
              </a:lnSpc>
              <a:spcBef>
                <a:spcPts val="0"/>
              </a:spcBef>
              <a:buClrTx/>
              <a:buSzTx/>
              <a:buNone/>
            </a:pPr>
            <a:endParaRPr lang="zh-CN" altLang="en-US" sz="800" b="1" dirty="0">
              <a:latin typeface="黑体" panose="02010609060101010101" pitchFamily="49" charset="-122"/>
              <a:ea typeface="黑体" panose="02010609060101010101" pitchFamily="49" charset="-122"/>
            </a:endParaRP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    由于法律部门的上述特点和作用</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    法律部门能否合理地划分和建立</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    在一定意义上就成为</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    能否建立起</a:t>
            </a:r>
            <a:r>
              <a:rPr lang="zh-CN" altLang="en-US" b="1" dirty="0">
                <a:solidFill>
                  <a:srgbClr val="FF0000"/>
                </a:solidFill>
                <a:latin typeface="黑体" panose="02010609060101010101" pitchFamily="49" charset="-122"/>
                <a:ea typeface="黑体" panose="02010609060101010101" pitchFamily="49" charset="-122"/>
              </a:rPr>
              <a:t>科学</a:t>
            </a:r>
            <a:r>
              <a:rPr lang="zh-CN" altLang="en-US" b="1" dirty="0">
                <a:latin typeface="黑体" panose="02010609060101010101" pitchFamily="49" charset="-122"/>
                <a:ea typeface="黑体" panose="02010609060101010101" pitchFamily="49" charset="-122"/>
              </a:rPr>
              <a:t>、</a:t>
            </a:r>
            <a:r>
              <a:rPr lang="zh-CN" altLang="en-US" b="1" dirty="0">
                <a:solidFill>
                  <a:srgbClr val="FF0000"/>
                </a:solidFill>
                <a:latin typeface="黑体" panose="02010609060101010101" pitchFamily="49" charset="-122"/>
                <a:ea typeface="黑体" panose="02010609060101010101" pitchFamily="49" charset="-122"/>
              </a:rPr>
              <a:t>完备</a:t>
            </a:r>
            <a:r>
              <a:rPr lang="zh-CN" altLang="en-US" b="1" dirty="0">
                <a:latin typeface="黑体" panose="02010609060101010101" pitchFamily="49" charset="-122"/>
                <a:ea typeface="黑体" panose="02010609060101010101" pitchFamily="49" charset="-122"/>
              </a:rPr>
              <a:t>的</a:t>
            </a:r>
            <a:r>
              <a:rPr lang="zh-CN" altLang="en-US" b="1" dirty="0">
                <a:solidFill>
                  <a:srgbClr val="FF0000"/>
                </a:solidFill>
                <a:latin typeface="黑体" panose="02010609060101010101" pitchFamily="49" charset="-122"/>
                <a:ea typeface="黑体" panose="02010609060101010101" pitchFamily="49" charset="-122"/>
              </a:rPr>
              <a:t>法律体系</a:t>
            </a:r>
            <a:r>
              <a:rPr lang="zh-CN" altLang="en-US" b="1" dirty="0">
                <a:latin typeface="黑体" panose="02010609060101010101" pitchFamily="49" charset="-122"/>
                <a:ea typeface="黑体" panose="02010609060101010101" pitchFamily="49" charset="-122"/>
              </a:rPr>
              <a:t>的关键</a:t>
            </a: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104595" cy="5405433"/>
          </a:xfrm>
        </p:spPr>
        <p:txBody>
          <a:bodyPr>
            <a:noAutofit/>
          </a:bodyPr>
          <a:lstStyle/>
          <a:p>
            <a:pPr marL="0" indent="0">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法律原则</a:t>
            </a:r>
            <a:r>
              <a:rPr lang="zh-CN" altLang="en-US" b="1" dirty="0">
                <a:latin typeface="黑体" panose="02010609060101010101" pitchFamily="49" charset="-122"/>
                <a:ea typeface="黑体" panose="02010609060101010101" pitchFamily="49" charset="-122"/>
              </a:rPr>
              <a:t>的分类</a:t>
            </a:r>
            <a:r>
              <a:rPr lang="en-US" altLang="zh-CN" b="1" dirty="0">
                <a:latin typeface="黑体" panose="02010609060101010101" pitchFamily="49" charset="-122"/>
                <a:ea typeface="黑体" panose="02010609060101010101" pitchFamily="49" charset="-122"/>
              </a:rPr>
              <a:t>(3)</a:t>
            </a:r>
            <a:r>
              <a:rPr lang="zh-CN" altLang="en-US" b="1" dirty="0">
                <a:latin typeface="黑体" panose="02010609060101010101" pitchFamily="49" charset="-122"/>
                <a:ea typeface="黑体" panose="02010609060101010101" pitchFamily="49" charset="-122"/>
              </a:rPr>
              <a:t>：</a:t>
            </a:r>
            <a:r>
              <a:rPr lang="zh-CN" altLang="en-US" b="1" dirty="0">
                <a:solidFill>
                  <a:srgbClr val="A5068D"/>
                </a:solidFill>
                <a:latin typeface="黑体" panose="02010609060101010101" pitchFamily="49" charset="-122"/>
                <a:ea typeface="黑体" panose="02010609060101010101" pitchFamily="49" charset="-122"/>
              </a:rPr>
              <a:t>实体性原则</a:t>
            </a:r>
            <a:r>
              <a:rPr lang="zh-CN" altLang="en-US" b="1" dirty="0">
                <a:latin typeface="黑体" panose="02010609060101010101" pitchFamily="49" charset="-122"/>
                <a:ea typeface="黑体" panose="02010609060101010101" pitchFamily="49" charset="-122"/>
              </a:rPr>
              <a:t>与</a:t>
            </a:r>
            <a:r>
              <a:rPr lang="zh-CN" altLang="en-US" b="1" dirty="0">
                <a:solidFill>
                  <a:srgbClr val="A5068D"/>
                </a:solidFill>
                <a:latin typeface="黑体" panose="02010609060101010101" pitchFamily="49" charset="-122"/>
                <a:ea typeface="黑体" panose="02010609060101010101" pitchFamily="49" charset="-122"/>
              </a:rPr>
              <a:t>程序性原则</a:t>
            </a:r>
            <a:endParaRPr lang="en-US" altLang="zh-CN" b="1" dirty="0">
              <a:solidFill>
                <a:srgbClr val="A5068D"/>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solidFill>
                  <a:srgbClr val="A5068D"/>
                </a:solidFill>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程序性原则是规定程序性法律问题</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通过对</a:t>
            </a:r>
            <a:r>
              <a:rPr lang="zh-CN" altLang="en-US" b="1" dirty="0">
                <a:solidFill>
                  <a:srgbClr val="C00000"/>
                </a:solidFill>
                <a:latin typeface="黑体" panose="02010609060101010101" pitchFamily="49" charset="-122"/>
                <a:ea typeface="黑体" panose="02010609060101010101" pitchFamily="49" charset="-122"/>
              </a:rPr>
              <a:t>法律活动程序</a:t>
            </a:r>
            <a:r>
              <a:rPr lang="zh-CN" altLang="en-US" b="1" dirty="0">
                <a:latin typeface="黑体" panose="02010609060101010101" pitchFamily="49" charset="-122"/>
                <a:ea typeface="黑体" panose="02010609060101010101" pitchFamily="49" charset="-122"/>
              </a:rPr>
              <a:t>进行调整而</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对实体性权利、义务产生间接影响的法律原则</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例如，</a:t>
            </a:r>
            <a:r>
              <a:rPr lang="zh-CN" altLang="en-US" b="1" dirty="0">
                <a:solidFill>
                  <a:srgbClr val="006600"/>
                </a:solidFill>
                <a:latin typeface="黑体" panose="02010609060101010101" pitchFamily="49" charset="-122"/>
                <a:ea typeface="黑体" panose="02010609060101010101" pitchFamily="49" charset="-122"/>
              </a:rPr>
              <a:t>回避原则</a:t>
            </a:r>
            <a:r>
              <a:rPr lang="zh-CN" altLang="en-US" b="1" dirty="0">
                <a:latin typeface="黑体" panose="02010609060101010101" pitchFamily="49" charset="-122"/>
                <a:ea typeface="黑体" panose="02010609060101010101" pitchFamily="49" charset="-122"/>
              </a:rPr>
              <a:t>、</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solidFill>
                  <a:srgbClr val="006600"/>
                </a:solidFill>
                <a:latin typeface="黑体" panose="02010609060101010101" pitchFamily="49" charset="-122"/>
                <a:ea typeface="黑体" panose="02010609060101010101" pitchFamily="49" charset="-122"/>
              </a:rPr>
              <a:t>无罪推定</a:t>
            </a:r>
            <a:r>
              <a:rPr lang="zh-CN" altLang="en-US" b="1" dirty="0">
                <a:latin typeface="黑体" panose="02010609060101010101" pitchFamily="49" charset="-122"/>
                <a:ea typeface="黑体" panose="02010609060101010101" pitchFamily="49" charset="-122"/>
              </a:rPr>
              <a:t>原则和</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民事诉讼当事人</a:t>
            </a:r>
            <a:r>
              <a:rPr lang="zh-CN" altLang="en-US" b="1" dirty="0">
                <a:solidFill>
                  <a:srgbClr val="006600"/>
                </a:solidFill>
                <a:latin typeface="黑体" panose="02010609060101010101" pitchFamily="49" charset="-122"/>
                <a:ea typeface="黑体" panose="02010609060101010101" pitchFamily="49" charset="-122"/>
              </a:rPr>
              <a:t>地位平等</a:t>
            </a:r>
            <a:r>
              <a:rPr lang="zh-CN" altLang="en-US" b="1" dirty="0">
                <a:latin typeface="黑体" panose="02010609060101010101" pitchFamily="49" charset="-122"/>
                <a:ea typeface="黑体" panose="02010609060101010101" pitchFamily="49" charset="-122"/>
              </a:rPr>
              <a:t>原则</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都是程序性原则 </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2719995"/>
            <a:ext cx="12017190" cy="833434"/>
          </a:xfrm>
        </p:spPr>
        <p:txBody>
          <a:bodyPr>
            <a:normAutofit/>
          </a:bodyPr>
          <a:lstStyle/>
          <a:p>
            <a:pPr marL="0" indent="0" algn="ctr">
              <a:lnSpc>
                <a:spcPct val="135000"/>
              </a:lnSpc>
              <a:spcBef>
                <a:spcPts val="0"/>
              </a:spcBef>
              <a:buNone/>
            </a:pPr>
            <a:r>
              <a:rPr lang="zh-CN" altLang="en-US" b="1" dirty="0">
                <a:solidFill>
                  <a:srgbClr val="C00000"/>
                </a:solidFill>
                <a:latin typeface="黑体" panose="02010609060101010101" pitchFamily="49" charset="-122"/>
                <a:ea typeface="黑体" panose="02010609060101010101" pitchFamily="49" charset="-122"/>
              </a:rPr>
              <a:t>知识拓展：</a:t>
            </a:r>
            <a:r>
              <a:rPr lang="zh-CN" altLang="en-US" b="1" dirty="0">
                <a:solidFill>
                  <a:srgbClr val="3333FF"/>
                </a:solidFill>
                <a:latin typeface="黑体" panose="02010609060101010101" pitchFamily="49" charset="-122"/>
                <a:ea typeface="黑体" panose="02010609060101010101" pitchFamily="49" charset="-122"/>
              </a:rPr>
              <a:t>法律原则的分类</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2898008988"/>
              </p:ext>
            </p:extLst>
          </p:nvPr>
        </p:nvGraphicFramePr>
        <p:xfrm>
          <a:off x="0" y="0"/>
          <a:ext cx="12192000" cy="6888817"/>
        </p:xfrm>
        <a:graphic>
          <a:graphicData uri="http://schemas.openxmlformats.org/drawingml/2006/table">
            <a:tbl>
              <a:tblPr firstRow="1" bandRow="1">
                <a:tableStyleId>{5C22544A-7EE6-4342-B048-85BDC9FD1C3A}</a:tableStyleId>
              </a:tblPr>
              <a:tblGrid>
                <a:gridCol w="1365813">
                  <a:extLst>
                    <a:ext uri="{9D8B030D-6E8A-4147-A177-3AD203B41FA5}">
                      <a16:colId xmlns:a16="http://schemas.microsoft.com/office/drawing/2014/main" val="20000"/>
                    </a:ext>
                  </a:extLst>
                </a:gridCol>
                <a:gridCol w="1562582">
                  <a:extLst>
                    <a:ext uri="{9D8B030D-6E8A-4147-A177-3AD203B41FA5}">
                      <a16:colId xmlns:a16="http://schemas.microsoft.com/office/drawing/2014/main" val="20001"/>
                    </a:ext>
                  </a:extLst>
                </a:gridCol>
                <a:gridCol w="4143737">
                  <a:extLst>
                    <a:ext uri="{9D8B030D-6E8A-4147-A177-3AD203B41FA5}">
                      <a16:colId xmlns:a16="http://schemas.microsoft.com/office/drawing/2014/main" val="20002"/>
                    </a:ext>
                  </a:extLst>
                </a:gridCol>
                <a:gridCol w="5119868">
                  <a:extLst>
                    <a:ext uri="{9D8B030D-6E8A-4147-A177-3AD203B41FA5}">
                      <a16:colId xmlns:a16="http://schemas.microsoft.com/office/drawing/2014/main" val="20003"/>
                    </a:ext>
                  </a:extLst>
                </a:gridCol>
              </a:tblGrid>
              <a:tr h="737142">
                <a:tc>
                  <a:txBody>
                    <a:bodyPr/>
                    <a:lstStyle/>
                    <a:p>
                      <a:pPr indent="12065" algn="ctr">
                        <a:lnSpc>
                          <a:spcPct val="145000"/>
                        </a:lnSpc>
                      </a:pPr>
                      <a:r>
                        <a:rPr lang="zh-CN" sz="2400" b="1" kern="100" dirty="0">
                          <a:effectLst/>
                          <a:latin typeface="黑体" panose="02010609060101010101" pitchFamily="49" charset="-122"/>
                          <a:ea typeface="黑体" panose="02010609060101010101" pitchFamily="49" charset="-122"/>
                          <a:cs typeface="宋体" panose="02010600030101010101" pitchFamily="2" charset="-122"/>
                        </a:rPr>
                        <a:t>分类标准</a:t>
                      </a:r>
                    </a:p>
                  </a:txBody>
                  <a:tcPr marL="6350" marR="6350" marT="0" marB="0" anchor="ctr"/>
                </a:tc>
                <a:tc>
                  <a:txBody>
                    <a:bodyPr/>
                    <a:lstStyle/>
                    <a:p>
                      <a:pPr indent="12065" algn="ctr">
                        <a:lnSpc>
                          <a:spcPct val="145000"/>
                        </a:lnSpc>
                      </a:pPr>
                      <a:r>
                        <a:rPr lang="zh-CN" sz="2400" b="1" kern="100" dirty="0">
                          <a:effectLst/>
                          <a:latin typeface="黑体" panose="02010609060101010101" pitchFamily="49" charset="-122"/>
                          <a:ea typeface="黑体" panose="02010609060101010101" pitchFamily="49" charset="-122"/>
                          <a:cs typeface="宋体" panose="02010600030101010101" pitchFamily="2" charset="-122"/>
                        </a:rPr>
                        <a:t>类</a:t>
                      </a:r>
                      <a:r>
                        <a:rPr lang="en-US" altLang="zh-CN" sz="2400" b="1" kern="100" dirty="0">
                          <a:effectLst/>
                          <a:latin typeface="黑体" panose="02010609060101010101" pitchFamily="49" charset="-122"/>
                          <a:ea typeface="黑体" panose="02010609060101010101" pitchFamily="49" charset="-122"/>
                          <a:cs typeface="宋体" panose="02010600030101010101" pitchFamily="2" charset="-122"/>
                        </a:rPr>
                        <a:t>  </a:t>
                      </a:r>
                      <a:r>
                        <a:rPr lang="zh-CN" sz="2400" b="1" kern="100" dirty="0">
                          <a:effectLst/>
                          <a:latin typeface="黑体" panose="02010609060101010101" pitchFamily="49" charset="-122"/>
                          <a:ea typeface="黑体" panose="02010609060101010101" pitchFamily="49" charset="-122"/>
                          <a:cs typeface="宋体" panose="02010600030101010101" pitchFamily="2" charset="-122"/>
                        </a:rPr>
                        <a:t>别</a:t>
                      </a:r>
                    </a:p>
                  </a:txBody>
                  <a:tcPr marL="6350" marR="6350" marT="0" marB="0" anchor="ctr"/>
                </a:tc>
                <a:tc>
                  <a:txBody>
                    <a:bodyPr/>
                    <a:lstStyle/>
                    <a:p>
                      <a:pPr indent="12065" algn="ctr">
                        <a:lnSpc>
                          <a:spcPct val="145000"/>
                        </a:lnSpc>
                      </a:pPr>
                      <a:r>
                        <a:rPr lang="zh-CN" sz="2400" b="1" kern="100" dirty="0">
                          <a:effectLst/>
                          <a:latin typeface="黑体" panose="02010609060101010101" pitchFamily="49" charset="-122"/>
                          <a:ea typeface="黑体" panose="02010609060101010101" pitchFamily="49" charset="-122"/>
                          <a:cs typeface="宋体" panose="02010600030101010101" pitchFamily="2" charset="-122"/>
                        </a:rPr>
                        <a:t>特</a:t>
                      </a:r>
                      <a:r>
                        <a:rPr lang="en-US" altLang="zh-CN" sz="2400" b="1" kern="100" dirty="0">
                          <a:effectLst/>
                          <a:latin typeface="黑体" panose="02010609060101010101" pitchFamily="49" charset="-122"/>
                          <a:ea typeface="黑体" panose="02010609060101010101" pitchFamily="49" charset="-122"/>
                          <a:cs typeface="宋体" panose="02010600030101010101" pitchFamily="2" charset="-122"/>
                        </a:rPr>
                        <a:t>    </a:t>
                      </a:r>
                      <a:r>
                        <a:rPr lang="zh-CN" sz="2400" b="1" kern="100" dirty="0">
                          <a:effectLst/>
                          <a:latin typeface="黑体" panose="02010609060101010101" pitchFamily="49" charset="-122"/>
                          <a:ea typeface="黑体" panose="02010609060101010101" pitchFamily="49" charset="-122"/>
                          <a:cs typeface="宋体" panose="02010600030101010101" pitchFamily="2" charset="-122"/>
                        </a:rPr>
                        <a:t>征</a:t>
                      </a:r>
                    </a:p>
                  </a:txBody>
                  <a:tcPr marL="6350" marR="6350" marT="0" marB="0" anchor="ctr"/>
                </a:tc>
                <a:tc>
                  <a:txBody>
                    <a:bodyPr/>
                    <a:lstStyle/>
                    <a:p>
                      <a:pPr indent="12065" algn="ctr">
                        <a:lnSpc>
                          <a:spcPct val="145000"/>
                        </a:lnSpc>
                      </a:pPr>
                      <a:r>
                        <a:rPr lang="zh-CN" sz="2400" b="1" kern="100" dirty="0">
                          <a:effectLst/>
                          <a:latin typeface="黑体" panose="02010609060101010101" pitchFamily="49" charset="-122"/>
                          <a:ea typeface="黑体" panose="02010609060101010101" pitchFamily="49" charset="-122"/>
                          <a:cs typeface="宋体" panose="02010600030101010101" pitchFamily="2" charset="-122"/>
                        </a:rPr>
                        <a:t>举</a:t>
                      </a:r>
                      <a:r>
                        <a:rPr lang="en-US" altLang="zh-CN" sz="2400" b="1" kern="100" dirty="0">
                          <a:effectLst/>
                          <a:latin typeface="黑体" panose="02010609060101010101" pitchFamily="49" charset="-122"/>
                          <a:ea typeface="黑体" panose="02010609060101010101" pitchFamily="49" charset="-122"/>
                          <a:cs typeface="宋体" panose="02010600030101010101" pitchFamily="2" charset="-122"/>
                        </a:rPr>
                        <a:t>   </a:t>
                      </a:r>
                      <a:r>
                        <a:rPr lang="zh-CN" sz="2400" b="1" kern="100" dirty="0">
                          <a:effectLst/>
                          <a:latin typeface="黑体" panose="02010609060101010101" pitchFamily="49" charset="-122"/>
                          <a:ea typeface="黑体" panose="02010609060101010101" pitchFamily="49" charset="-122"/>
                          <a:cs typeface="宋体" panose="02010600030101010101" pitchFamily="2" charset="-122"/>
                        </a:rPr>
                        <a:t>例</a:t>
                      </a:r>
                    </a:p>
                  </a:txBody>
                  <a:tcPr marL="6350" marR="6350" marT="0" marB="0" anchor="ctr"/>
                </a:tc>
                <a:extLst>
                  <a:ext uri="{0D108BD9-81ED-4DB2-BD59-A6C34878D82A}">
                    <a16:rowId xmlns:a16="http://schemas.microsoft.com/office/drawing/2014/main" val="10000"/>
                  </a:ext>
                </a:extLst>
              </a:tr>
              <a:tr h="705465">
                <a:tc rowSpan="2">
                  <a:txBody>
                    <a:bodyPr/>
                    <a:lstStyle/>
                    <a:p>
                      <a:pPr indent="12065" algn="just">
                        <a:lnSpc>
                          <a:spcPct val="150000"/>
                        </a:lnSpc>
                      </a:pPr>
                      <a:r>
                        <a:rPr lang="zh-CN" sz="2000" b="1" kern="100" dirty="0">
                          <a:effectLst/>
                          <a:latin typeface="黑体" panose="02010609060101010101" pitchFamily="49" charset="-122"/>
                          <a:ea typeface="黑体" panose="02010609060101010101" pitchFamily="49" charset="-122"/>
                          <a:cs typeface="宋体" panose="02010600030101010101" pitchFamily="2" charset="-122"/>
                        </a:rPr>
                        <a:t>产生的基础</a:t>
                      </a:r>
                    </a:p>
                  </a:txBody>
                  <a:tcPr marL="6350" marR="6350" marT="0" marB="0" anchor="ctr"/>
                </a:tc>
                <a:tc>
                  <a:txBody>
                    <a:bodyPr/>
                    <a:lstStyle/>
                    <a:p>
                      <a:pPr indent="12065" algn="ctr">
                        <a:lnSpc>
                          <a:spcPts val="1850"/>
                        </a:lnSpc>
                      </a:pPr>
                      <a:r>
                        <a:rPr lang="zh-CN" sz="2000" b="1" kern="100" dirty="0">
                          <a:effectLst/>
                          <a:latin typeface="黑体" panose="02010609060101010101" pitchFamily="49" charset="-122"/>
                          <a:ea typeface="黑体" panose="02010609060101010101" pitchFamily="49" charset="-122"/>
                          <a:cs typeface="宋体" panose="02010600030101010101" pitchFamily="2" charset="-122"/>
                        </a:rPr>
                        <a:t>公理性原则</a:t>
                      </a:r>
                    </a:p>
                  </a:txBody>
                  <a:tcPr marL="6350" marR="6350" marT="0" marB="0" anchor="ctr"/>
                </a:tc>
                <a:tc>
                  <a:txBody>
                    <a:bodyPr/>
                    <a:lstStyle/>
                    <a:p>
                      <a:pPr indent="12065" algn="just">
                        <a:lnSpc>
                          <a:spcPct val="150000"/>
                        </a:lnSpc>
                      </a:pPr>
                      <a:r>
                        <a:rPr lang="zh-CN" sz="2000" b="1" kern="100" dirty="0">
                          <a:effectLst/>
                          <a:latin typeface="黑体" panose="02010609060101010101" pitchFamily="49" charset="-122"/>
                          <a:ea typeface="黑体" panose="02010609060101010101" pitchFamily="49" charset="-122"/>
                          <a:cs typeface="宋体" panose="02010600030101010101" pitchFamily="2" charset="-122"/>
                        </a:rPr>
                        <a:t>以法律原理构成</a:t>
                      </a:r>
                    </a:p>
                  </a:txBody>
                  <a:tcPr marL="6350" marR="6350" marT="0" marB="0" anchor="ctr"/>
                </a:tc>
                <a:tc>
                  <a:txBody>
                    <a:bodyPr/>
                    <a:lstStyle/>
                    <a:p>
                      <a:pPr indent="12065" algn="just">
                        <a:lnSpc>
                          <a:spcPct val="150000"/>
                        </a:lnSpc>
                      </a:pPr>
                      <a:r>
                        <a:rPr lang="zh-CN" sz="2000" b="1" kern="100" dirty="0">
                          <a:effectLst/>
                          <a:latin typeface="黑体" panose="02010609060101010101" pitchFamily="49" charset="-122"/>
                          <a:ea typeface="黑体" panose="02010609060101010101" pitchFamily="49" charset="-122"/>
                          <a:cs typeface="宋体" panose="02010600030101010101" pitchFamily="2" charset="-122"/>
                        </a:rPr>
                        <a:t>法律平等、诚实信用、无罪推定、</a:t>
                      </a:r>
                      <a:r>
                        <a:rPr lang="zh-CN" sz="2000" b="1" kern="100" dirty="0">
                          <a:solidFill>
                            <a:srgbClr val="006600"/>
                          </a:solidFill>
                          <a:effectLst/>
                          <a:latin typeface="黑体" panose="02010609060101010101" pitchFamily="49" charset="-122"/>
                          <a:ea typeface="黑体" panose="02010609060101010101" pitchFamily="49" charset="-122"/>
                          <a:cs typeface="宋体" panose="02010600030101010101" pitchFamily="2" charset="-122"/>
                        </a:rPr>
                        <a:t>罪刑法定</a:t>
                      </a:r>
                    </a:p>
                  </a:txBody>
                  <a:tcPr marL="6350" marR="6350" marT="0" marB="0" anchor="ctr"/>
                </a:tc>
                <a:extLst>
                  <a:ext uri="{0D108BD9-81ED-4DB2-BD59-A6C34878D82A}">
                    <a16:rowId xmlns:a16="http://schemas.microsoft.com/office/drawing/2014/main" val="10001"/>
                  </a:ext>
                </a:extLst>
              </a:tr>
              <a:tr h="1246503">
                <a:tc vMerge="1">
                  <a:txBody>
                    <a:bodyPr/>
                    <a:lstStyle/>
                    <a:p>
                      <a:endParaRPr lang="zh-CN"/>
                    </a:p>
                  </a:txBody>
                  <a:tcPr/>
                </a:tc>
                <a:tc>
                  <a:txBody>
                    <a:bodyPr/>
                    <a:lstStyle/>
                    <a:p>
                      <a:pPr indent="12065" algn="ctr">
                        <a:lnSpc>
                          <a:spcPts val="1800"/>
                        </a:lnSpc>
                      </a:pPr>
                      <a:r>
                        <a:rPr lang="zh-CN" sz="2000" b="1" kern="100" dirty="0">
                          <a:effectLst/>
                          <a:latin typeface="黑体" panose="02010609060101010101" pitchFamily="49" charset="-122"/>
                          <a:ea typeface="黑体" panose="02010609060101010101" pitchFamily="49" charset="-122"/>
                          <a:cs typeface="宋体" panose="02010600030101010101" pitchFamily="2" charset="-122"/>
                        </a:rPr>
                        <a:t>政策性原则</a:t>
                      </a:r>
                    </a:p>
                  </a:txBody>
                  <a:tcPr marL="6350" marR="6350" marT="0" marB="0" anchor="ctr"/>
                </a:tc>
                <a:tc>
                  <a:txBody>
                    <a:bodyPr/>
                    <a:lstStyle/>
                    <a:p>
                      <a:pPr indent="12065" algn="just">
                        <a:lnSpc>
                          <a:spcPct val="150000"/>
                        </a:lnSpc>
                      </a:pPr>
                      <a:r>
                        <a:rPr lang="zh-CN" sz="2000" b="1" kern="100" dirty="0">
                          <a:effectLst/>
                          <a:latin typeface="黑体" panose="02010609060101010101" pitchFamily="49" charset="-122"/>
                          <a:ea typeface="黑体" panose="02010609060101010101" pitchFamily="49" charset="-122"/>
                          <a:cs typeface="宋体" panose="02010600030101010101" pitchFamily="2" charset="-122"/>
                        </a:rPr>
                        <a:t>一个国家或民族出于一定的政策考虑制定的原则，具有时代性、民族性、针对性</a:t>
                      </a:r>
                    </a:p>
                  </a:txBody>
                  <a:tcPr marL="6350" marR="6350" marT="0" marB="0" anchor="ctr"/>
                </a:tc>
                <a:tc>
                  <a:txBody>
                    <a:bodyPr/>
                    <a:lstStyle/>
                    <a:p>
                      <a:pPr indent="12065" algn="just">
                        <a:lnSpc>
                          <a:spcPct val="150000"/>
                        </a:lnSpc>
                      </a:pPr>
                      <a:r>
                        <a:rPr lang="zh-CN" sz="2000" b="1" kern="100" dirty="0">
                          <a:effectLst/>
                          <a:latin typeface="黑体" panose="02010609060101010101" pitchFamily="49" charset="-122"/>
                          <a:ea typeface="黑体" panose="02010609060101010101" pitchFamily="49" charset="-122"/>
                          <a:cs typeface="宋体" panose="02010600030101010101" pitchFamily="2" charset="-122"/>
                        </a:rPr>
                        <a:t>如</a:t>
                      </a:r>
                      <a:r>
                        <a:rPr lang="zh-CN" sz="2000" b="1" kern="100" dirty="0">
                          <a:solidFill>
                            <a:srgbClr val="006600"/>
                          </a:solidFill>
                          <a:effectLst/>
                          <a:latin typeface="黑体" panose="02010609060101010101" pitchFamily="49" charset="-122"/>
                          <a:ea typeface="黑体" panose="02010609060101010101" pitchFamily="49" charset="-122"/>
                          <a:cs typeface="宋体" panose="02010600030101010101" pitchFamily="2" charset="-122"/>
                        </a:rPr>
                        <a:t>四项基本原则</a:t>
                      </a:r>
                      <a:r>
                        <a:rPr lang="zh-CN" sz="2000" b="1" kern="100" dirty="0">
                          <a:effectLst/>
                          <a:latin typeface="黑体" panose="02010609060101010101" pitchFamily="49" charset="-122"/>
                          <a:ea typeface="黑体" panose="02010609060101010101" pitchFamily="49" charset="-122"/>
                          <a:cs typeface="宋体" panose="02010600030101010101" pitchFamily="2" charset="-122"/>
                        </a:rPr>
                        <a:t>、计划生育原则、建设社会主义</a:t>
                      </a:r>
                      <a:r>
                        <a:rPr lang="zh-CN" sz="2000" b="1" kern="100" dirty="0">
                          <a:solidFill>
                            <a:srgbClr val="006600"/>
                          </a:solidFill>
                          <a:effectLst/>
                          <a:latin typeface="黑体" panose="02010609060101010101" pitchFamily="49" charset="-122"/>
                          <a:ea typeface="黑体" panose="02010609060101010101" pitchFamily="49" charset="-122"/>
                          <a:cs typeface="宋体" panose="02010600030101010101" pitchFamily="2" charset="-122"/>
                        </a:rPr>
                        <a:t>市场经济</a:t>
                      </a:r>
                      <a:r>
                        <a:rPr lang="zh-CN" sz="2000" b="1" kern="100" dirty="0">
                          <a:effectLst/>
                          <a:latin typeface="黑体" panose="02010609060101010101" pitchFamily="49" charset="-122"/>
                          <a:ea typeface="黑体" panose="02010609060101010101" pitchFamily="49" charset="-122"/>
                          <a:cs typeface="宋体" panose="02010600030101010101" pitchFamily="2" charset="-122"/>
                        </a:rPr>
                        <a:t>的原则等</a:t>
                      </a:r>
                    </a:p>
                  </a:txBody>
                  <a:tcPr marL="6350" marR="6350" marT="0" marB="0" anchor="ctr"/>
                </a:tc>
                <a:extLst>
                  <a:ext uri="{0D108BD9-81ED-4DB2-BD59-A6C34878D82A}">
                    <a16:rowId xmlns:a16="http://schemas.microsoft.com/office/drawing/2014/main" val="10002"/>
                  </a:ext>
                </a:extLst>
              </a:tr>
              <a:tr h="1183735">
                <a:tc rowSpan="2">
                  <a:txBody>
                    <a:bodyPr/>
                    <a:lstStyle/>
                    <a:p>
                      <a:pPr indent="12065" algn="just">
                        <a:lnSpc>
                          <a:spcPct val="150000"/>
                        </a:lnSpc>
                      </a:pPr>
                      <a:r>
                        <a:rPr lang="zh-CN" sz="2000" b="1" kern="100" dirty="0">
                          <a:effectLst/>
                          <a:latin typeface="黑体" panose="02010609060101010101" pitchFamily="49" charset="-122"/>
                          <a:ea typeface="黑体" panose="02010609060101010101" pitchFamily="49" charset="-122"/>
                          <a:cs typeface="宋体" panose="02010600030101010101" pitchFamily="2" charset="-122"/>
                        </a:rPr>
                        <a:t>法律原则对人的行为及其条件之覆盖面的宽窄和适用范围大小</a:t>
                      </a:r>
                    </a:p>
                  </a:txBody>
                  <a:tcPr marL="6350" marR="6350" marT="0" marB="0" anchor="ctr"/>
                </a:tc>
                <a:tc>
                  <a:txBody>
                    <a:bodyPr/>
                    <a:lstStyle/>
                    <a:p>
                      <a:pPr indent="12065" algn="ctr">
                        <a:lnSpc>
                          <a:spcPct val="145000"/>
                        </a:lnSpc>
                      </a:pPr>
                      <a:r>
                        <a:rPr lang="zh-CN" sz="2000" b="1" kern="100" dirty="0">
                          <a:effectLst/>
                          <a:latin typeface="黑体" panose="02010609060101010101" pitchFamily="49" charset="-122"/>
                          <a:ea typeface="黑体" panose="02010609060101010101" pitchFamily="49" charset="-122"/>
                          <a:cs typeface="宋体" panose="02010600030101010101" pitchFamily="2" charset="-122"/>
                        </a:rPr>
                        <a:t>基本原则</a:t>
                      </a:r>
                    </a:p>
                  </a:txBody>
                  <a:tcPr marL="6350" marR="6350" marT="0" marB="0" anchor="ctr"/>
                </a:tc>
                <a:tc>
                  <a:txBody>
                    <a:bodyPr/>
                    <a:lstStyle/>
                    <a:p>
                      <a:pPr indent="12065" algn="just">
                        <a:lnSpc>
                          <a:spcPct val="150000"/>
                        </a:lnSpc>
                      </a:pPr>
                      <a:r>
                        <a:rPr lang="zh-CN" sz="2000" b="1" kern="100" dirty="0">
                          <a:effectLst/>
                          <a:latin typeface="黑体" panose="02010609060101010101" pitchFamily="49" charset="-122"/>
                          <a:ea typeface="黑体" panose="02010609060101010101" pitchFamily="49" charset="-122"/>
                          <a:cs typeface="宋体" panose="02010600030101010101" pitchFamily="2" charset="-122"/>
                        </a:rPr>
                        <a:t>整个法律体系或某一法律部门所适用的、体现法的基本价值的原则</a:t>
                      </a:r>
                    </a:p>
                  </a:txBody>
                  <a:tcPr marL="6350" marR="6350" marT="0" marB="0" anchor="ctr"/>
                </a:tc>
                <a:tc>
                  <a:txBody>
                    <a:bodyPr/>
                    <a:lstStyle/>
                    <a:p>
                      <a:pPr indent="12065">
                        <a:lnSpc>
                          <a:spcPct val="150000"/>
                        </a:lnSpc>
                      </a:pPr>
                      <a:r>
                        <a:rPr lang="zh-CN" sz="2000" b="1" kern="100" dirty="0">
                          <a:effectLst/>
                          <a:latin typeface="黑体" panose="02010609060101010101" pitchFamily="49" charset="-122"/>
                          <a:ea typeface="黑体" panose="02010609060101010101" pitchFamily="49" charset="-122"/>
                          <a:cs typeface="宋体" panose="02010600030101010101" pitchFamily="2" charset="-122"/>
                        </a:rPr>
                        <a:t>宪法中的各种原则</a:t>
                      </a:r>
                    </a:p>
                  </a:txBody>
                  <a:tcPr marL="6350" marR="6350" marT="0" marB="0" anchor="ctr"/>
                </a:tc>
                <a:extLst>
                  <a:ext uri="{0D108BD9-81ED-4DB2-BD59-A6C34878D82A}">
                    <a16:rowId xmlns:a16="http://schemas.microsoft.com/office/drawing/2014/main" val="10003"/>
                  </a:ext>
                </a:extLst>
              </a:tr>
              <a:tr h="1377760">
                <a:tc vMerge="1">
                  <a:txBody>
                    <a:bodyPr/>
                    <a:lstStyle/>
                    <a:p>
                      <a:endParaRPr lang="zh-CN"/>
                    </a:p>
                  </a:txBody>
                  <a:tcPr/>
                </a:tc>
                <a:tc>
                  <a:txBody>
                    <a:bodyPr/>
                    <a:lstStyle/>
                    <a:p>
                      <a:pPr indent="12065" algn="ctr">
                        <a:lnSpc>
                          <a:spcPct val="145000"/>
                        </a:lnSpc>
                      </a:pPr>
                      <a:r>
                        <a:rPr lang="zh-CN" sz="2000" b="1" kern="100" dirty="0">
                          <a:effectLst/>
                          <a:latin typeface="黑体" panose="02010609060101010101" pitchFamily="49" charset="-122"/>
                          <a:ea typeface="黑体" panose="02010609060101010101" pitchFamily="49" charset="-122"/>
                          <a:cs typeface="宋体" panose="02010600030101010101" pitchFamily="2" charset="-122"/>
                        </a:rPr>
                        <a:t>具体原则</a:t>
                      </a:r>
                    </a:p>
                  </a:txBody>
                  <a:tcPr marL="6350" marR="6350" marT="0" marB="0" anchor="ctr"/>
                </a:tc>
                <a:tc>
                  <a:txBody>
                    <a:bodyPr/>
                    <a:lstStyle/>
                    <a:p>
                      <a:pPr indent="12065" algn="just">
                        <a:lnSpc>
                          <a:spcPct val="150000"/>
                        </a:lnSpc>
                      </a:pPr>
                      <a:r>
                        <a:rPr lang="zh-CN" sz="2000" b="1" kern="100">
                          <a:effectLst/>
                          <a:latin typeface="黑体" panose="02010609060101010101" pitchFamily="49" charset="-122"/>
                          <a:ea typeface="黑体" panose="02010609060101010101" pitchFamily="49" charset="-122"/>
                          <a:cs typeface="宋体" panose="02010600030101010101" pitchFamily="2" charset="-122"/>
                        </a:rPr>
                        <a:t>适用某一法律部门中特定情形的原则</a:t>
                      </a:r>
                    </a:p>
                  </a:txBody>
                  <a:tcPr marL="6350" marR="6350" marT="0" marB="0" anchor="ctr"/>
                </a:tc>
                <a:tc>
                  <a:txBody>
                    <a:bodyPr/>
                    <a:lstStyle/>
                    <a:p>
                      <a:pPr indent="12065">
                        <a:lnSpc>
                          <a:spcPct val="150000"/>
                        </a:lnSpc>
                      </a:pPr>
                      <a:r>
                        <a:rPr lang="zh-CN" sz="2000" b="1" kern="100" dirty="0">
                          <a:effectLst/>
                          <a:latin typeface="黑体" panose="02010609060101010101" pitchFamily="49" charset="-122"/>
                          <a:ea typeface="黑体" panose="02010609060101010101" pitchFamily="49" charset="-122"/>
                          <a:cs typeface="宋体" panose="02010600030101010101" pitchFamily="2" charset="-122"/>
                        </a:rPr>
                        <a:t>英美契约法中的</a:t>
                      </a:r>
                      <a:r>
                        <a:rPr lang="zh-CN" sz="2000" b="1" kern="100" dirty="0">
                          <a:solidFill>
                            <a:srgbClr val="006600"/>
                          </a:solidFill>
                          <a:effectLst/>
                          <a:latin typeface="黑体" panose="02010609060101010101" pitchFamily="49" charset="-122"/>
                          <a:ea typeface="黑体" panose="02010609060101010101" pitchFamily="49" charset="-122"/>
                          <a:cs typeface="宋体" panose="02010600030101010101" pitchFamily="2" charset="-122"/>
                        </a:rPr>
                        <a:t>要约原则</a:t>
                      </a:r>
                      <a:r>
                        <a:rPr lang="zh-CN" sz="2000" b="1" kern="100" dirty="0">
                          <a:effectLst/>
                          <a:latin typeface="黑体" panose="02010609060101010101" pitchFamily="49" charset="-122"/>
                          <a:ea typeface="黑体" panose="02010609060101010101" pitchFamily="49" charset="-122"/>
                          <a:cs typeface="宋体" panose="02010600030101010101" pitchFamily="2" charset="-122"/>
                        </a:rPr>
                        <a:t>和</a:t>
                      </a:r>
                      <a:r>
                        <a:rPr lang="zh-CN" sz="2000" b="1" kern="100" dirty="0">
                          <a:solidFill>
                            <a:srgbClr val="006600"/>
                          </a:solidFill>
                          <a:effectLst/>
                          <a:latin typeface="黑体" panose="02010609060101010101" pitchFamily="49" charset="-122"/>
                          <a:ea typeface="黑体" panose="02010609060101010101" pitchFamily="49" charset="-122"/>
                          <a:cs typeface="宋体" panose="02010600030101010101" pitchFamily="2" charset="-122"/>
                        </a:rPr>
                        <a:t>承诺原则</a:t>
                      </a:r>
                    </a:p>
                  </a:txBody>
                  <a:tcPr marL="6350" marR="6350" marT="0" marB="0" anchor="ctr"/>
                </a:tc>
                <a:extLst>
                  <a:ext uri="{0D108BD9-81ED-4DB2-BD59-A6C34878D82A}">
                    <a16:rowId xmlns:a16="http://schemas.microsoft.com/office/drawing/2014/main" val="10004"/>
                  </a:ext>
                </a:extLst>
              </a:tr>
              <a:tr h="737142">
                <a:tc rowSpan="2">
                  <a:txBody>
                    <a:bodyPr/>
                    <a:lstStyle/>
                    <a:p>
                      <a:pPr indent="12065" algn="just">
                        <a:lnSpc>
                          <a:spcPct val="150000"/>
                        </a:lnSpc>
                      </a:pPr>
                      <a:r>
                        <a:rPr lang="zh-CN" sz="2000" b="1" kern="100" dirty="0">
                          <a:effectLst/>
                          <a:latin typeface="黑体" panose="02010609060101010101" pitchFamily="49" charset="-122"/>
                          <a:ea typeface="黑体" panose="02010609060101010101" pitchFamily="49" charset="-122"/>
                          <a:cs typeface="宋体" panose="02010600030101010101" pitchFamily="2" charset="-122"/>
                        </a:rPr>
                        <a:t>法律原则涉及的内容和问题不同</a:t>
                      </a:r>
                    </a:p>
                  </a:txBody>
                  <a:tcPr marL="6350" marR="6350" marT="0" marB="0" anchor="ctr"/>
                </a:tc>
                <a:tc>
                  <a:txBody>
                    <a:bodyPr/>
                    <a:lstStyle/>
                    <a:p>
                      <a:pPr indent="12065" algn="ctr">
                        <a:lnSpc>
                          <a:spcPts val="1775"/>
                        </a:lnSpc>
                      </a:pPr>
                      <a:r>
                        <a:rPr lang="zh-CN" sz="2000" b="1" kern="100" dirty="0">
                          <a:effectLst/>
                          <a:latin typeface="黑体" panose="02010609060101010101" pitchFamily="49" charset="-122"/>
                          <a:ea typeface="黑体" panose="02010609060101010101" pitchFamily="49" charset="-122"/>
                          <a:cs typeface="宋体" panose="02010600030101010101" pitchFamily="2" charset="-122"/>
                        </a:rPr>
                        <a:t>实体性原则</a:t>
                      </a:r>
                    </a:p>
                  </a:txBody>
                  <a:tcPr marL="6350" marR="6350" marT="0" marB="0" anchor="ctr"/>
                </a:tc>
                <a:tc>
                  <a:txBody>
                    <a:bodyPr/>
                    <a:lstStyle/>
                    <a:p>
                      <a:pPr indent="12065" algn="just">
                        <a:lnSpc>
                          <a:spcPct val="150000"/>
                        </a:lnSpc>
                      </a:pPr>
                      <a:r>
                        <a:rPr lang="zh-CN" sz="2000" b="1" kern="100">
                          <a:effectLst/>
                          <a:latin typeface="黑体" panose="02010609060101010101" pitchFamily="49" charset="-122"/>
                          <a:ea typeface="黑体" panose="02010609060101010101" pitchFamily="49" charset="-122"/>
                          <a:cs typeface="宋体" panose="02010600030101010101" pitchFamily="2" charset="-122"/>
                        </a:rPr>
                        <a:t>涉及实体问题的原则</a:t>
                      </a:r>
                    </a:p>
                  </a:txBody>
                  <a:tcPr marL="6350" marR="6350" marT="0" marB="0" anchor="ctr"/>
                </a:tc>
                <a:tc>
                  <a:txBody>
                    <a:bodyPr/>
                    <a:lstStyle/>
                    <a:p>
                      <a:pPr indent="12065">
                        <a:lnSpc>
                          <a:spcPct val="150000"/>
                        </a:lnSpc>
                      </a:pPr>
                      <a:r>
                        <a:rPr lang="zh-CN" sz="2000" b="1" kern="100" dirty="0">
                          <a:effectLst/>
                          <a:latin typeface="黑体" panose="02010609060101010101" pitchFamily="49" charset="-122"/>
                          <a:ea typeface="黑体" panose="02010609060101010101" pitchFamily="49" charset="-122"/>
                          <a:cs typeface="宋体" panose="02010600030101010101" pitchFamily="2" charset="-122"/>
                        </a:rPr>
                        <a:t>实体法中的原则</a:t>
                      </a:r>
                    </a:p>
                  </a:txBody>
                  <a:tcPr marL="6350" marR="6350" marT="0" marB="0" anchor="ctr"/>
                </a:tc>
                <a:extLst>
                  <a:ext uri="{0D108BD9-81ED-4DB2-BD59-A6C34878D82A}">
                    <a16:rowId xmlns:a16="http://schemas.microsoft.com/office/drawing/2014/main" val="10005"/>
                  </a:ext>
                </a:extLst>
              </a:tr>
              <a:tr h="737142">
                <a:tc vMerge="1">
                  <a:txBody>
                    <a:bodyPr/>
                    <a:lstStyle/>
                    <a:p>
                      <a:endParaRPr lang="zh-CN"/>
                    </a:p>
                  </a:txBody>
                  <a:tcPr/>
                </a:tc>
                <a:tc>
                  <a:txBody>
                    <a:bodyPr/>
                    <a:lstStyle/>
                    <a:p>
                      <a:pPr indent="12065" algn="ctr">
                        <a:lnSpc>
                          <a:spcPts val="1800"/>
                        </a:lnSpc>
                      </a:pPr>
                      <a:r>
                        <a:rPr lang="zh-CN" sz="2000" b="1" kern="100" dirty="0">
                          <a:effectLst/>
                          <a:latin typeface="黑体" panose="02010609060101010101" pitchFamily="49" charset="-122"/>
                          <a:ea typeface="黑体" panose="02010609060101010101" pitchFamily="49" charset="-122"/>
                          <a:cs typeface="宋体" panose="02010600030101010101" pitchFamily="2" charset="-122"/>
                        </a:rPr>
                        <a:t>程序性原则</a:t>
                      </a:r>
                    </a:p>
                  </a:txBody>
                  <a:tcPr marL="6350" marR="6350" marT="0" marB="0" anchor="ctr"/>
                </a:tc>
                <a:tc>
                  <a:txBody>
                    <a:bodyPr/>
                    <a:lstStyle/>
                    <a:p>
                      <a:pPr indent="12065" algn="just">
                        <a:lnSpc>
                          <a:spcPct val="150000"/>
                        </a:lnSpc>
                      </a:pPr>
                      <a:r>
                        <a:rPr lang="zh-CN" sz="2000" b="1" kern="100" dirty="0">
                          <a:effectLst/>
                          <a:latin typeface="黑体" panose="02010609060101010101" pitchFamily="49" charset="-122"/>
                          <a:ea typeface="黑体" panose="02010609060101010101" pitchFamily="49" charset="-122"/>
                          <a:cs typeface="宋体" panose="02010600030101010101" pitchFamily="2" charset="-122"/>
                        </a:rPr>
                        <a:t>涉及程序法问题的原则</a:t>
                      </a:r>
                    </a:p>
                  </a:txBody>
                  <a:tcPr marL="6350" marR="6350" marT="0" marB="0" anchor="ctr"/>
                </a:tc>
                <a:tc>
                  <a:txBody>
                    <a:bodyPr/>
                    <a:lstStyle/>
                    <a:p>
                      <a:pPr indent="12065">
                        <a:lnSpc>
                          <a:spcPct val="150000"/>
                        </a:lnSpc>
                      </a:pPr>
                      <a:r>
                        <a:rPr lang="zh-CN" sz="2000" b="1" kern="100" dirty="0">
                          <a:effectLst/>
                          <a:latin typeface="黑体" panose="02010609060101010101" pitchFamily="49" charset="-122"/>
                          <a:ea typeface="黑体" panose="02010609060101010101" pitchFamily="49" charset="-122"/>
                          <a:cs typeface="宋体" panose="02010600030101010101" pitchFamily="2" charset="-122"/>
                        </a:rPr>
                        <a:t>“</a:t>
                      </a:r>
                      <a:r>
                        <a:rPr lang="zh-CN" sz="2000" b="1" kern="100" dirty="0">
                          <a:solidFill>
                            <a:srgbClr val="006600"/>
                          </a:solidFill>
                          <a:effectLst/>
                          <a:latin typeface="黑体" panose="02010609060101010101" pitchFamily="49" charset="-122"/>
                          <a:ea typeface="黑体" panose="02010609060101010101" pitchFamily="49" charset="-122"/>
                          <a:cs typeface="宋体" panose="02010600030101010101" pitchFamily="2" charset="-122"/>
                        </a:rPr>
                        <a:t>一事不再理</a:t>
                      </a:r>
                      <a:r>
                        <a:rPr lang="zh-CN" sz="2000" b="1" kern="100" dirty="0">
                          <a:effectLst/>
                          <a:latin typeface="黑体" panose="02010609060101010101" pitchFamily="49" charset="-122"/>
                          <a:ea typeface="黑体" panose="02010609060101010101" pitchFamily="49" charset="-122"/>
                          <a:cs typeface="宋体" panose="02010600030101010101" pitchFamily="2" charset="-122"/>
                        </a:rPr>
                        <a:t>”</a:t>
                      </a:r>
                    </a:p>
                  </a:txBody>
                  <a:tcPr marL="6350" marR="6350" marT="0" marB="0"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31033"/>
            <a:ext cx="12017190" cy="3194668"/>
          </a:xfrm>
        </p:spPr>
        <p:txBody>
          <a:bodyPr>
            <a:noAutofit/>
          </a:bodyPr>
          <a:lstStyle/>
          <a:p>
            <a:pPr marL="0" indent="0" algn="ctr">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法律原则</a:t>
            </a:r>
            <a:r>
              <a:rPr lang="zh-CN" altLang="en-US" b="1" dirty="0">
                <a:latin typeface="黑体" panose="02010609060101010101" pitchFamily="49" charset="-122"/>
                <a:ea typeface="黑体" panose="02010609060101010101" pitchFamily="49" charset="-122"/>
              </a:rPr>
              <a:t>的</a:t>
            </a:r>
            <a:r>
              <a:rPr lang="zh-CN" altLang="en-US" b="1" dirty="0">
                <a:solidFill>
                  <a:srgbClr val="FF0000"/>
                </a:solidFill>
                <a:latin typeface="黑体" panose="02010609060101010101" pitchFamily="49" charset="-122"/>
                <a:ea typeface="黑体" panose="02010609060101010101" pitchFamily="49" charset="-122"/>
              </a:rPr>
              <a:t>功能</a:t>
            </a:r>
            <a:endParaRPr lang="en-US" altLang="zh-CN" b="1" dirty="0">
              <a:solidFill>
                <a:srgbClr val="FF0000"/>
              </a:solidFill>
              <a:latin typeface="黑体" panose="02010609060101010101" pitchFamily="49" charset="-122"/>
              <a:ea typeface="黑体" panose="02010609060101010101" pitchFamily="49" charset="-122"/>
            </a:endParaRPr>
          </a:p>
          <a:p>
            <a:pPr marL="0" indent="0" algn="ctr">
              <a:lnSpc>
                <a:spcPct val="135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algn="ctr">
              <a:lnSpc>
                <a:spcPct val="135000"/>
              </a:lnSpc>
              <a:spcBef>
                <a:spcPts val="0"/>
              </a:spcBef>
              <a:buNone/>
            </a:pPr>
            <a:r>
              <a:rPr lang="zh-CN" altLang="en-US" sz="1800" b="1" dirty="0">
                <a:latin typeface="黑体" panose="02010609060101010101" pitchFamily="49" charset="-122"/>
                <a:ea typeface="黑体" panose="02010609060101010101" pitchFamily="49" charset="-122"/>
              </a:rPr>
              <a:t> 对于法律的制定或者实施，法律原则都具有非常重要的功能</a:t>
            </a:r>
            <a:endParaRPr lang="en-US" altLang="zh-CN" sz="18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(1)</a:t>
            </a:r>
            <a:r>
              <a:rPr lang="zh-CN" altLang="en-US" b="1" dirty="0">
                <a:latin typeface="黑体" panose="02010609060101010101" pitchFamily="49" charset="-122"/>
                <a:ea typeface="黑体" panose="02010609060101010101" pitchFamily="49" charset="-122"/>
              </a:rPr>
              <a:t>法律原则功能在</a:t>
            </a:r>
            <a:r>
              <a:rPr lang="zh-CN" altLang="en-US" b="1" dirty="0">
                <a:solidFill>
                  <a:srgbClr val="A5068D"/>
                </a:solidFill>
                <a:latin typeface="黑体" panose="02010609060101010101" pitchFamily="49" charset="-122"/>
                <a:ea typeface="黑体" panose="02010609060101010101" pitchFamily="49" charset="-122"/>
              </a:rPr>
              <a:t>法律制定</a:t>
            </a:r>
            <a:r>
              <a:rPr lang="zh-CN" altLang="en-US" b="1" dirty="0">
                <a:latin typeface="黑体" panose="02010609060101010101" pitchFamily="49" charset="-122"/>
                <a:ea typeface="黑体" panose="02010609060101010101" pitchFamily="49" charset="-122"/>
              </a:rPr>
              <a:t>上的体现</a:t>
            </a:r>
            <a:endParaRPr lang="en-US" altLang="zh-CN" b="1" dirty="0">
              <a:latin typeface="黑体" panose="02010609060101010101" pitchFamily="49" charset="-122"/>
              <a:ea typeface="黑体" panose="02010609060101010101" pitchFamily="49" charset="-122"/>
            </a:endParaRPr>
          </a:p>
          <a:p>
            <a:pPr marL="0" indent="0" algn="ctr">
              <a:lnSpc>
                <a:spcPct val="135000"/>
              </a:lnSpc>
              <a:spcBef>
                <a:spcPts val="0"/>
              </a:spcBef>
              <a:buNone/>
            </a:pPr>
            <a:r>
              <a:rPr lang="en-US" altLang="zh-CN" b="1" dirty="0">
                <a:latin typeface="黑体" panose="02010609060101010101" pitchFamily="49" charset="-122"/>
                <a:ea typeface="黑体" panose="02010609060101010101" pitchFamily="49" charset="-122"/>
              </a:rPr>
              <a:t>(2)</a:t>
            </a:r>
            <a:r>
              <a:rPr lang="zh-CN" altLang="en-US" b="1" dirty="0">
                <a:latin typeface="黑体" panose="02010609060101010101" pitchFamily="49" charset="-122"/>
                <a:ea typeface="黑体" panose="02010609060101010101" pitchFamily="49" charset="-122"/>
              </a:rPr>
              <a:t>法律原则功能在</a:t>
            </a:r>
            <a:r>
              <a:rPr lang="zh-CN" altLang="en-US" b="1" dirty="0">
                <a:solidFill>
                  <a:srgbClr val="A5068D"/>
                </a:solidFill>
                <a:latin typeface="黑体" panose="02010609060101010101" pitchFamily="49" charset="-122"/>
                <a:ea typeface="黑体" panose="02010609060101010101" pitchFamily="49" charset="-122"/>
              </a:rPr>
              <a:t>法律实施</a:t>
            </a:r>
            <a:r>
              <a:rPr lang="zh-CN" altLang="en-US" b="1" dirty="0">
                <a:latin typeface="黑体" panose="02010609060101010101" pitchFamily="49" charset="-122"/>
                <a:ea typeface="黑体" panose="02010609060101010101" pitchFamily="49" charset="-122"/>
              </a:rPr>
              <a:t>上的体现</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104595" cy="5405433"/>
          </a:xfrm>
        </p:spPr>
        <p:txBody>
          <a:bodyPr>
            <a:noAutofit/>
          </a:bodyPr>
          <a:lstStyle/>
          <a:p>
            <a:pPr marL="0" indent="0">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法律原则</a:t>
            </a:r>
            <a:r>
              <a:rPr lang="zh-CN" altLang="en-US" b="1" dirty="0">
                <a:latin typeface="黑体" panose="02010609060101010101" pitchFamily="49" charset="-122"/>
                <a:ea typeface="黑体" panose="02010609060101010101" pitchFamily="49" charset="-122"/>
              </a:rPr>
              <a:t>的</a:t>
            </a:r>
            <a:r>
              <a:rPr lang="zh-CN" altLang="en-US" b="1" dirty="0">
                <a:solidFill>
                  <a:srgbClr val="FF0000"/>
                </a:solidFill>
                <a:latin typeface="黑体" panose="02010609060101010101" pitchFamily="49" charset="-122"/>
                <a:ea typeface="黑体" panose="02010609060101010101" pitchFamily="49" charset="-122"/>
              </a:rPr>
              <a:t>功能</a:t>
            </a:r>
            <a:r>
              <a:rPr lang="en-US" altLang="zh-CN" b="1" dirty="0">
                <a:latin typeface="黑体" panose="02010609060101010101" pitchFamily="49" charset="-122"/>
                <a:ea typeface="黑体" panose="02010609060101010101" pitchFamily="49" charset="-122"/>
              </a:rPr>
              <a:t>(1)</a:t>
            </a:r>
            <a:r>
              <a:rPr lang="zh-CN" altLang="en-US" b="1" dirty="0">
                <a:latin typeface="黑体" panose="02010609060101010101" pitchFamily="49" charset="-122"/>
                <a:ea typeface="黑体" panose="02010609060101010101" pitchFamily="49" charset="-122"/>
              </a:rPr>
              <a:t>：</a:t>
            </a:r>
            <a:r>
              <a:rPr lang="zh-CN" altLang="en-US" b="1" dirty="0">
                <a:solidFill>
                  <a:srgbClr val="A5068D"/>
                </a:solidFill>
                <a:latin typeface="黑体" panose="02010609060101010101" pitchFamily="49" charset="-122"/>
                <a:ea typeface="黑体" panose="02010609060101010101" pitchFamily="49" charset="-122"/>
              </a:rPr>
              <a:t>法律制定</a:t>
            </a:r>
            <a:r>
              <a:rPr lang="zh-CN" altLang="en-US" b="1" dirty="0">
                <a:latin typeface="黑体" panose="02010609060101010101" pitchFamily="49" charset="-122"/>
                <a:ea typeface="黑体" panose="02010609060101010101" pitchFamily="49" charset="-122"/>
              </a:rPr>
              <a:t>上的体现</a:t>
            </a:r>
            <a:endParaRPr lang="en-US" altLang="zh-CN" b="1" dirty="0">
              <a:solidFill>
                <a:srgbClr val="A5068D"/>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第一，法律原则概括决定了法律制度的</a:t>
            </a:r>
            <a:r>
              <a:rPr lang="zh-CN" altLang="en-US" b="1" dirty="0">
                <a:solidFill>
                  <a:srgbClr val="C00000"/>
                </a:solidFill>
                <a:latin typeface="黑体" panose="02010609060101010101" pitchFamily="49" charset="-122"/>
                <a:ea typeface="黑体" panose="02010609060101010101" pitchFamily="49" charset="-122"/>
              </a:rPr>
              <a:t>基本性质</a:t>
            </a:r>
            <a:r>
              <a:rPr lang="zh-CN" altLang="en-US" b="1" dirty="0">
                <a:latin typeface="黑体" panose="02010609060101010101" pitchFamily="49" charset="-122"/>
                <a:ea typeface="黑体" panose="02010609060101010101" pitchFamily="49" charset="-122"/>
              </a:rPr>
              <a:t>、</a:t>
            </a:r>
            <a:r>
              <a:rPr lang="zh-CN" altLang="en-US" b="1" dirty="0">
                <a:solidFill>
                  <a:srgbClr val="C00000"/>
                </a:solidFill>
                <a:latin typeface="黑体" panose="02010609060101010101" pitchFamily="49" charset="-122"/>
                <a:ea typeface="黑体" panose="02010609060101010101" pitchFamily="49" charset="-122"/>
              </a:rPr>
              <a:t>基本内容</a:t>
            </a:r>
            <a:r>
              <a:rPr lang="zh-CN" altLang="en-US" b="1" dirty="0">
                <a:latin typeface="黑体" panose="02010609060101010101" pitchFamily="49" charset="-122"/>
                <a:ea typeface="黑体" panose="02010609060101010101" pitchFamily="49" charset="-122"/>
              </a:rPr>
              <a:t>和</a:t>
            </a:r>
            <a:r>
              <a:rPr lang="zh-CN" altLang="en-US" b="1" dirty="0">
                <a:solidFill>
                  <a:srgbClr val="C00000"/>
                </a:solidFill>
                <a:latin typeface="黑体" panose="02010609060101010101" pitchFamily="49" charset="-122"/>
                <a:ea typeface="黑体" panose="02010609060101010101" pitchFamily="49" charset="-122"/>
              </a:rPr>
              <a:t>基本价值倾向</a:t>
            </a:r>
            <a:endParaRPr lang="en-US" altLang="zh-CN" b="1" dirty="0">
              <a:solidFill>
                <a:srgbClr val="C00000"/>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第二，法律原则保障法律制度内部的</a:t>
            </a:r>
            <a:r>
              <a:rPr lang="zh-CN" altLang="en-US" b="1" dirty="0">
                <a:solidFill>
                  <a:srgbClr val="C00000"/>
                </a:solidFill>
                <a:latin typeface="黑体" panose="02010609060101010101" pitchFamily="49" charset="-122"/>
                <a:ea typeface="黑体" panose="02010609060101010101" pitchFamily="49" charset="-122"/>
              </a:rPr>
              <a:t>协调统一</a:t>
            </a:r>
            <a:endParaRPr lang="en-US" altLang="zh-CN" b="1" dirty="0">
              <a:solidFill>
                <a:srgbClr val="C00000"/>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第三，法律原则对法制</a:t>
            </a:r>
            <a:r>
              <a:rPr lang="zh-CN" altLang="en-US" b="1" dirty="0">
                <a:solidFill>
                  <a:srgbClr val="C00000"/>
                </a:solidFill>
                <a:latin typeface="黑体" panose="02010609060101010101" pitchFamily="49" charset="-122"/>
                <a:ea typeface="黑体" panose="02010609060101010101" pitchFamily="49" charset="-122"/>
              </a:rPr>
              <a:t>改革</a:t>
            </a:r>
            <a:r>
              <a:rPr lang="zh-CN" altLang="en-US" b="1" dirty="0">
                <a:latin typeface="黑体" panose="02010609060101010101" pitchFamily="49" charset="-122"/>
                <a:ea typeface="黑体" panose="02010609060101010101" pitchFamily="49" charset="-122"/>
              </a:rPr>
              <a:t>和</a:t>
            </a:r>
            <a:r>
              <a:rPr lang="zh-CN" altLang="en-US" b="1" dirty="0">
                <a:solidFill>
                  <a:srgbClr val="C00000"/>
                </a:solidFill>
                <a:latin typeface="黑体" panose="02010609060101010101" pitchFamily="49" charset="-122"/>
                <a:ea typeface="黑体" panose="02010609060101010101" pitchFamily="49" charset="-122"/>
              </a:rPr>
              <a:t>转型</a:t>
            </a:r>
            <a:r>
              <a:rPr lang="zh-CN" altLang="en-US" b="1" dirty="0">
                <a:latin typeface="黑体" panose="02010609060101010101" pitchFamily="49" charset="-122"/>
                <a:ea typeface="黑体" panose="02010609060101010101" pitchFamily="49" charset="-122"/>
              </a:rPr>
              <a:t>具有</a:t>
            </a:r>
            <a:r>
              <a:rPr lang="zh-CN" altLang="en-US" b="1" dirty="0">
                <a:solidFill>
                  <a:srgbClr val="C00000"/>
                </a:solidFill>
                <a:latin typeface="黑体" panose="02010609060101010101" pitchFamily="49" charset="-122"/>
                <a:ea typeface="黑体" panose="02010609060101010101" pitchFamily="49" charset="-122"/>
              </a:rPr>
              <a:t>导向</a:t>
            </a:r>
            <a:r>
              <a:rPr lang="zh-CN" altLang="en-US" b="1" dirty="0">
                <a:latin typeface="黑体" panose="02010609060101010101" pitchFamily="49" charset="-122"/>
                <a:ea typeface="黑体" panose="02010609060101010101" pitchFamily="49" charset="-122"/>
              </a:rPr>
              <a:t>作用</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104595" cy="5405433"/>
          </a:xfrm>
        </p:spPr>
        <p:txBody>
          <a:bodyPr>
            <a:noAutofit/>
          </a:bodyPr>
          <a:lstStyle/>
          <a:p>
            <a:pPr marL="0" indent="0">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法律原则</a:t>
            </a:r>
            <a:r>
              <a:rPr lang="zh-CN" altLang="en-US" b="1" dirty="0">
                <a:latin typeface="黑体" panose="02010609060101010101" pitchFamily="49" charset="-122"/>
                <a:ea typeface="黑体" panose="02010609060101010101" pitchFamily="49" charset="-122"/>
              </a:rPr>
              <a:t>的</a:t>
            </a:r>
            <a:r>
              <a:rPr lang="zh-CN" altLang="en-US" b="1" dirty="0">
                <a:solidFill>
                  <a:srgbClr val="FF0000"/>
                </a:solidFill>
                <a:latin typeface="黑体" panose="02010609060101010101" pitchFamily="49" charset="-122"/>
                <a:ea typeface="黑体" panose="02010609060101010101" pitchFamily="49" charset="-122"/>
              </a:rPr>
              <a:t>功能</a:t>
            </a:r>
            <a:r>
              <a:rPr lang="en-US" altLang="zh-CN" b="1" dirty="0">
                <a:latin typeface="黑体" panose="02010609060101010101" pitchFamily="49" charset="-122"/>
                <a:ea typeface="黑体" panose="02010609060101010101" pitchFamily="49" charset="-122"/>
              </a:rPr>
              <a:t>(1)</a:t>
            </a:r>
            <a:r>
              <a:rPr lang="zh-CN" altLang="en-US" b="1" dirty="0">
                <a:latin typeface="黑体" panose="02010609060101010101" pitchFamily="49" charset="-122"/>
                <a:ea typeface="黑体" panose="02010609060101010101" pitchFamily="49" charset="-122"/>
              </a:rPr>
              <a:t>：</a:t>
            </a:r>
            <a:r>
              <a:rPr lang="zh-CN" altLang="en-US" b="1" dirty="0">
                <a:solidFill>
                  <a:srgbClr val="A5068D"/>
                </a:solidFill>
                <a:latin typeface="黑体" panose="02010609060101010101" pitchFamily="49" charset="-122"/>
                <a:ea typeface="黑体" panose="02010609060101010101" pitchFamily="49" charset="-122"/>
              </a:rPr>
              <a:t>法律制定</a:t>
            </a:r>
            <a:r>
              <a:rPr lang="zh-CN" altLang="en-US" b="1" dirty="0">
                <a:latin typeface="黑体" panose="02010609060101010101" pitchFamily="49" charset="-122"/>
                <a:ea typeface="黑体" panose="02010609060101010101" pitchFamily="49" charset="-122"/>
              </a:rPr>
              <a:t>上的体现</a:t>
            </a:r>
            <a:endParaRPr lang="en-US" altLang="zh-CN" b="1" dirty="0">
              <a:solidFill>
                <a:srgbClr val="A5068D"/>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第一，法律原则概括决定了法律制度的</a:t>
            </a:r>
            <a:r>
              <a:rPr lang="zh-CN" altLang="en-US" b="1" dirty="0">
                <a:solidFill>
                  <a:srgbClr val="C00000"/>
                </a:solidFill>
                <a:latin typeface="黑体" panose="02010609060101010101" pitchFamily="49" charset="-122"/>
                <a:ea typeface="黑体" panose="02010609060101010101" pitchFamily="49" charset="-122"/>
              </a:rPr>
              <a:t>基本性质</a:t>
            </a:r>
            <a:r>
              <a:rPr lang="zh-CN" altLang="en-US" b="1" dirty="0">
                <a:latin typeface="黑体" panose="02010609060101010101" pitchFamily="49" charset="-122"/>
                <a:ea typeface="黑体" panose="02010609060101010101" pitchFamily="49" charset="-122"/>
              </a:rPr>
              <a:t>、</a:t>
            </a:r>
            <a:r>
              <a:rPr lang="zh-CN" altLang="en-US" b="1" dirty="0">
                <a:solidFill>
                  <a:srgbClr val="C00000"/>
                </a:solidFill>
                <a:latin typeface="黑体" panose="02010609060101010101" pitchFamily="49" charset="-122"/>
                <a:ea typeface="黑体" panose="02010609060101010101" pitchFamily="49" charset="-122"/>
              </a:rPr>
              <a:t>基本内容</a:t>
            </a:r>
            <a:r>
              <a:rPr lang="zh-CN" altLang="en-US" b="1" dirty="0">
                <a:latin typeface="黑体" panose="02010609060101010101" pitchFamily="49" charset="-122"/>
                <a:ea typeface="黑体" panose="02010609060101010101" pitchFamily="49" charset="-122"/>
              </a:rPr>
              <a:t>和</a:t>
            </a:r>
            <a:r>
              <a:rPr lang="zh-CN" altLang="en-US" b="1" dirty="0">
                <a:solidFill>
                  <a:srgbClr val="C00000"/>
                </a:solidFill>
                <a:latin typeface="黑体" panose="02010609060101010101" pitchFamily="49" charset="-122"/>
                <a:ea typeface="黑体" panose="02010609060101010101" pitchFamily="49" charset="-122"/>
              </a:rPr>
              <a:t>基本价值倾向</a:t>
            </a:r>
            <a:endParaRPr lang="en-US" altLang="zh-CN" b="1" dirty="0">
              <a:solidFill>
                <a:srgbClr val="C00000"/>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sz="2400" b="1" dirty="0">
                <a:latin typeface="黑体" panose="02010609060101010101" pitchFamily="49" charset="-122"/>
                <a:ea typeface="黑体" panose="02010609060101010101" pitchFamily="49" charset="-122"/>
              </a:rPr>
              <a:t>    法律原则是法律精神最集中的体现</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构成了整个法律制度的理论基础的指导思想</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法律原则也就是法律制度的原理和机理</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体现着立法者及其代表的社会群体对社会关系的</a:t>
            </a:r>
            <a:r>
              <a:rPr lang="zh-CN" altLang="en-US" sz="2400" b="1" dirty="0">
                <a:solidFill>
                  <a:srgbClr val="006600"/>
                </a:solidFill>
                <a:latin typeface="黑体" panose="02010609060101010101" pitchFamily="49" charset="-122"/>
                <a:ea typeface="黑体" panose="02010609060101010101" pitchFamily="49" charset="-122"/>
              </a:rPr>
              <a:t>本质</a:t>
            </a:r>
            <a:r>
              <a:rPr lang="zh-CN" altLang="en-US" sz="2400" b="1" dirty="0">
                <a:latin typeface="黑体" panose="02010609060101010101" pitchFamily="49" charset="-122"/>
                <a:ea typeface="黑体" panose="02010609060101010101" pitchFamily="49" charset="-122"/>
              </a:rPr>
              <a:t>和历史发展</a:t>
            </a:r>
            <a:r>
              <a:rPr lang="zh-CN" altLang="en-US" sz="2400" b="1" dirty="0">
                <a:solidFill>
                  <a:srgbClr val="006600"/>
                </a:solidFill>
                <a:latin typeface="黑体" panose="02010609060101010101" pitchFamily="49" charset="-122"/>
                <a:ea typeface="黑体" panose="02010609060101010101" pitchFamily="49" charset="-122"/>
              </a:rPr>
              <a:t>规律</a:t>
            </a:r>
            <a:r>
              <a:rPr lang="zh-CN" altLang="en-US" sz="2400" b="1" dirty="0">
                <a:latin typeface="黑体" panose="02010609060101010101" pitchFamily="49" charset="-122"/>
                <a:ea typeface="黑体" panose="02010609060101010101" pitchFamily="49" charset="-122"/>
              </a:rPr>
              <a:t>的基本认识</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体现着他们所追求的社会理想的美好图景</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体现着他们的基本利益要求和正义观念</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体现着他们判断是非善恶的基本准则</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因而，法律原则构成整个法律制度的核心</a:t>
            </a:r>
            <a:endParaRPr lang="en-US" altLang="zh-CN" sz="2400" b="1" dirty="0">
              <a:latin typeface="黑体" panose="02010609060101010101" pitchFamily="49" charset="-122"/>
              <a:ea typeface="黑体" panose="02010609060101010101" pitchFamily="49" charset="-122"/>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104595" cy="5405433"/>
          </a:xfrm>
        </p:spPr>
        <p:txBody>
          <a:bodyPr>
            <a:noAutofit/>
          </a:bodyPr>
          <a:lstStyle/>
          <a:p>
            <a:pPr marL="0" indent="0">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法律原则</a:t>
            </a:r>
            <a:r>
              <a:rPr lang="zh-CN" altLang="en-US" b="1" dirty="0">
                <a:latin typeface="黑体" panose="02010609060101010101" pitchFamily="49" charset="-122"/>
                <a:ea typeface="黑体" panose="02010609060101010101" pitchFamily="49" charset="-122"/>
              </a:rPr>
              <a:t>的</a:t>
            </a:r>
            <a:r>
              <a:rPr lang="zh-CN" altLang="en-US" b="1" dirty="0">
                <a:solidFill>
                  <a:srgbClr val="FF0000"/>
                </a:solidFill>
                <a:latin typeface="黑体" panose="02010609060101010101" pitchFamily="49" charset="-122"/>
                <a:ea typeface="黑体" panose="02010609060101010101" pitchFamily="49" charset="-122"/>
              </a:rPr>
              <a:t>功能</a:t>
            </a:r>
            <a:r>
              <a:rPr lang="en-US" altLang="zh-CN" b="1" dirty="0">
                <a:latin typeface="黑体" panose="02010609060101010101" pitchFamily="49" charset="-122"/>
                <a:ea typeface="黑体" panose="02010609060101010101" pitchFamily="49" charset="-122"/>
              </a:rPr>
              <a:t>(1)</a:t>
            </a:r>
            <a:r>
              <a:rPr lang="zh-CN" altLang="en-US" b="1" dirty="0">
                <a:latin typeface="黑体" panose="02010609060101010101" pitchFamily="49" charset="-122"/>
                <a:ea typeface="黑体" panose="02010609060101010101" pitchFamily="49" charset="-122"/>
              </a:rPr>
              <a:t>：</a:t>
            </a:r>
            <a:r>
              <a:rPr lang="zh-CN" altLang="en-US" b="1" dirty="0">
                <a:solidFill>
                  <a:srgbClr val="A5068D"/>
                </a:solidFill>
                <a:latin typeface="黑体" panose="02010609060101010101" pitchFamily="49" charset="-122"/>
                <a:ea typeface="黑体" panose="02010609060101010101" pitchFamily="49" charset="-122"/>
              </a:rPr>
              <a:t>法律制定</a:t>
            </a:r>
            <a:r>
              <a:rPr lang="zh-CN" altLang="en-US" b="1" dirty="0">
                <a:latin typeface="黑体" panose="02010609060101010101" pitchFamily="49" charset="-122"/>
                <a:ea typeface="黑体" panose="02010609060101010101" pitchFamily="49" charset="-122"/>
              </a:rPr>
              <a:t>上的体现</a:t>
            </a:r>
            <a:endParaRPr lang="en-US" altLang="zh-CN" b="1" dirty="0">
              <a:solidFill>
                <a:srgbClr val="A5068D"/>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第一，法律原则概括决定了法律制度的</a:t>
            </a:r>
            <a:r>
              <a:rPr lang="zh-CN" altLang="en-US" b="1" dirty="0">
                <a:solidFill>
                  <a:srgbClr val="C00000"/>
                </a:solidFill>
                <a:latin typeface="黑体" panose="02010609060101010101" pitchFamily="49" charset="-122"/>
                <a:ea typeface="黑体" panose="02010609060101010101" pitchFamily="49" charset="-122"/>
              </a:rPr>
              <a:t>基本性质</a:t>
            </a:r>
            <a:r>
              <a:rPr lang="zh-CN" altLang="en-US" b="1" dirty="0">
                <a:latin typeface="黑体" panose="02010609060101010101" pitchFamily="49" charset="-122"/>
                <a:ea typeface="黑体" panose="02010609060101010101" pitchFamily="49" charset="-122"/>
              </a:rPr>
              <a:t>、</a:t>
            </a:r>
            <a:r>
              <a:rPr lang="zh-CN" altLang="en-US" b="1" dirty="0">
                <a:solidFill>
                  <a:srgbClr val="C00000"/>
                </a:solidFill>
                <a:latin typeface="黑体" panose="02010609060101010101" pitchFamily="49" charset="-122"/>
                <a:ea typeface="黑体" panose="02010609060101010101" pitchFamily="49" charset="-122"/>
              </a:rPr>
              <a:t>基本内容</a:t>
            </a:r>
            <a:r>
              <a:rPr lang="zh-CN" altLang="en-US" b="1" dirty="0">
                <a:latin typeface="黑体" panose="02010609060101010101" pitchFamily="49" charset="-122"/>
                <a:ea typeface="黑体" panose="02010609060101010101" pitchFamily="49" charset="-122"/>
              </a:rPr>
              <a:t>和</a:t>
            </a:r>
            <a:r>
              <a:rPr lang="zh-CN" altLang="en-US" b="1" dirty="0">
                <a:solidFill>
                  <a:srgbClr val="C00000"/>
                </a:solidFill>
                <a:latin typeface="黑体" panose="02010609060101010101" pitchFamily="49" charset="-122"/>
                <a:ea typeface="黑体" panose="02010609060101010101" pitchFamily="49" charset="-122"/>
              </a:rPr>
              <a:t>基本价值倾向</a:t>
            </a:r>
            <a:endParaRPr lang="en-US" altLang="zh-CN" b="1" dirty="0">
              <a:solidFill>
                <a:srgbClr val="C00000"/>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sz="2400" b="1" dirty="0">
                <a:latin typeface="黑体" panose="02010609060101010101" pitchFamily="49" charset="-122"/>
                <a:ea typeface="黑体" panose="02010609060101010101" pitchFamily="49" charset="-122"/>
              </a:rPr>
              <a:t>    确立了什么样的法律原则</a:t>
            </a:r>
            <a:r>
              <a:rPr lang="en-US" altLang="zh-CN" sz="24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也就确立了什么样的法律制度</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sz="2400" b="1" dirty="0">
                <a:latin typeface="黑体" panose="02010609060101010101" pitchFamily="49" charset="-122"/>
                <a:ea typeface="黑体" panose="02010609060101010101" pitchFamily="49" charset="-122"/>
              </a:rPr>
              <a:t>    对不同时代、不同社会的法律制度加以比较就可以发现</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法律规则间的众多差别或一致</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不一定构成实质性的差别或一致</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然而，当法律较多的基本原则之间存在着重要的</a:t>
            </a:r>
            <a:r>
              <a:rPr lang="zh-CN" altLang="en-US" sz="2400" b="1" dirty="0">
                <a:solidFill>
                  <a:srgbClr val="006600"/>
                </a:solidFill>
                <a:latin typeface="黑体" panose="02010609060101010101" pitchFamily="49" charset="-122"/>
                <a:ea typeface="黑体" panose="02010609060101010101" pitchFamily="49" charset="-122"/>
              </a:rPr>
              <a:t>差别或一致</a:t>
            </a:r>
            <a:r>
              <a:rPr lang="zh-CN" altLang="en-US" sz="2400" b="1" dirty="0">
                <a:latin typeface="黑体" panose="02010609060101010101" pitchFamily="49" charset="-122"/>
                <a:ea typeface="黑体" panose="02010609060101010101" pitchFamily="49" charset="-122"/>
              </a:rPr>
              <a:t>时</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两种法律制度间的深刻差别或一致</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就会作为一种不容争议的事实呈现在人们面前</a:t>
            </a:r>
            <a:endParaRPr lang="en-US" altLang="zh-CN" sz="2400" b="1" dirty="0">
              <a:latin typeface="黑体" panose="02010609060101010101" pitchFamily="49" charset="-122"/>
              <a:ea typeface="黑体" panose="02010609060101010101" pitchFamily="49" charset="-122"/>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104595" cy="5405433"/>
          </a:xfrm>
        </p:spPr>
        <p:txBody>
          <a:bodyPr>
            <a:noAutofit/>
          </a:bodyPr>
          <a:lstStyle/>
          <a:p>
            <a:pPr marL="0" indent="0">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法律原则</a:t>
            </a:r>
            <a:r>
              <a:rPr lang="zh-CN" altLang="en-US" b="1" dirty="0">
                <a:latin typeface="黑体" panose="02010609060101010101" pitchFamily="49" charset="-122"/>
                <a:ea typeface="黑体" panose="02010609060101010101" pitchFamily="49" charset="-122"/>
              </a:rPr>
              <a:t>的</a:t>
            </a:r>
            <a:r>
              <a:rPr lang="zh-CN" altLang="en-US" b="1" dirty="0">
                <a:solidFill>
                  <a:srgbClr val="FF0000"/>
                </a:solidFill>
                <a:latin typeface="黑体" panose="02010609060101010101" pitchFamily="49" charset="-122"/>
                <a:ea typeface="黑体" panose="02010609060101010101" pitchFamily="49" charset="-122"/>
              </a:rPr>
              <a:t>功能</a:t>
            </a:r>
            <a:r>
              <a:rPr lang="en-US" altLang="zh-CN" b="1" dirty="0">
                <a:latin typeface="黑体" panose="02010609060101010101" pitchFamily="49" charset="-122"/>
                <a:ea typeface="黑体" panose="02010609060101010101" pitchFamily="49" charset="-122"/>
              </a:rPr>
              <a:t>(1)</a:t>
            </a:r>
            <a:r>
              <a:rPr lang="zh-CN" altLang="en-US" b="1" dirty="0">
                <a:latin typeface="黑体" panose="02010609060101010101" pitchFamily="49" charset="-122"/>
                <a:ea typeface="黑体" panose="02010609060101010101" pitchFamily="49" charset="-122"/>
              </a:rPr>
              <a:t>：</a:t>
            </a:r>
            <a:r>
              <a:rPr lang="zh-CN" altLang="en-US" b="1" dirty="0">
                <a:solidFill>
                  <a:srgbClr val="A5068D"/>
                </a:solidFill>
                <a:latin typeface="黑体" panose="02010609060101010101" pitchFamily="49" charset="-122"/>
                <a:ea typeface="黑体" panose="02010609060101010101" pitchFamily="49" charset="-122"/>
              </a:rPr>
              <a:t>法律制定</a:t>
            </a:r>
            <a:r>
              <a:rPr lang="zh-CN" altLang="en-US" b="1" dirty="0">
                <a:latin typeface="黑体" panose="02010609060101010101" pitchFamily="49" charset="-122"/>
                <a:ea typeface="黑体" panose="02010609060101010101" pitchFamily="49" charset="-122"/>
              </a:rPr>
              <a:t>上的体现</a:t>
            </a:r>
            <a:endParaRPr lang="en-US" altLang="zh-CN" b="1" dirty="0">
              <a:solidFill>
                <a:srgbClr val="A5068D"/>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第二，法律原则保障法律制度内部的</a:t>
            </a:r>
            <a:r>
              <a:rPr lang="zh-CN" altLang="en-US" b="1" dirty="0">
                <a:solidFill>
                  <a:srgbClr val="C00000"/>
                </a:solidFill>
                <a:latin typeface="黑体" panose="02010609060101010101" pitchFamily="49" charset="-122"/>
                <a:ea typeface="黑体" panose="02010609060101010101" pitchFamily="49" charset="-122"/>
              </a:rPr>
              <a:t>协调统一</a:t>
            </a:r>
            <a:endParaRPr lang="en-US" altLang="zh-CN" b="1" dirty="0">
              <a:solidFill>
                <a:srgbClr val="C00000"/>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sz="2400" b="1" dirty="0">
                <a:latin typeface="黑体" panose="02010609060101010101" pitchFamily="49" charset="-122"/>
                <a:ea typeface="黑体" panose="02010609060101010101" pitchFamily="49" charset="-122"/>
              </a:rPr>
              <a:t>    任何一个成熟的法律制度都包含着为数</a:t>
            </a:r>
            <a:r>
              <a:rPr lang="zh-CN" altLang="en-US" sz="2400" b="1" dirty="0">
                <a:solidFill>
                  <a:srgbClr val="006600"/>
                </a:solidFill>
                <a:latin typeface="黑体" panose="02010609060101010101" pitchFamily="49" charset="-122"/>
                <a:ea typeface="黑体" panose="02010609060101010101" pitchFamily="49" charset="-122"/>
              </a:rPr>
              <a:t>众多</a:t>
            </a:r>
            <a:r>
              <a:rPr lang="zh-CN" altLang="en-US" sz="2400" b="1" dirty="0">
                <a:latin typeface="黑体" panose="02010609060101010101" pitchFamily="49" charset="-122"/>
                <a:ea typeface="黑体" panose="02010609060101010101" pitchFamily="49" charset="-122"/>
              </a:rPr>
              <a:t>的规则</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这些众多的规则分别调整</a:t>
            </a:r>
            <a:r>
              <a:rPr lang="zh-CN" altLang="en-US" sz="2400" b="1" dirty="0">
                <a:solidFill>
                  <a:srgbClr val="006600"/>
                </a:solidFill>
                <a:latin typeface="黑体" panose="02010609060101010101" pitchFamily="49" charset="-122"/>
                <a:ea typeface="黑体" panose="02010609060101010101" pitchFamily="49" charset="-122"/>
              </a:rPr>
              <a:t>不同</a:t>
            </a:r>
            <a:r>
              <a:rPr lang="zh-CN" altLang="en-US" sz="2400" b="1" dirty="0">
                <a:latin typeface="黑体" panose="02010609060101010101" pitchFamily="49" charset="-122"/>
                <a:ea typeface="黑体" panose="02010609060101010101" pitchFamily="49" charset="-122"/>
              </a:rPr>
              <a:t>领域的社会关系</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其法律性质、法律效力和具体的立法目的也各不相同。而且，</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这些法律规则又分别由不同的国家机构出于不同的管理需要所制定，因此</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如何保障法律规则自身的协调一致就成为一个突出的问题</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104595" cy="5405433"/>
          </a:xfrm>
        </p:spPr>
        <p:txBody>
          <a:bodyPr>
            <a:noAutofit/>
          </a:bodyPr>
          <a:lstStyle/>
          <a:p>
            <a:pPr marL="0" indent="0">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法律原则</a:t>
            </a:r>
            <a:r>
              <a:rPr lang="zh-CN" altLang="en-US" b="1" dirty="0">
                <a:latin typeface="黑体" panose="02010609060101010101" pitchFamily="49" charset="-122"/>
                <a:ea typeface="黑体" panose="02010609060101010101" pitchFamily="49" charset="-122"/>
              </a:rPr>
              <a:t>的</a:t>
            </a:r>
            <a:r>
              <a:rPr lang="zh-CN" altLang="en-US" b="1" dirty="0">
                <a:solidFill>
                  <a:srgbClr val="FF0000"/>
                </a:solidFill>
                <a:latin typeface="黑体" panose="02010609060101010101" pitchFamily="49" charset="-122"/>
                <a:ea typeface="黑体" panose="02010609060101010101" pitchFamily="49" charset="-122"/>
              </a:rPr>
              <a:t>功能</a:t>
            </a:r>
            <a:r>
              <a:rPr lang="en-US" altLang="zh-CN" b="1" dirty="0">
                <a:latin typeface="黑体" panose="02010609060101010101" pitchFamily="49" charset="-122"/>
                <a:ea typeface="黑体" panose="02010609060101010101" pitchFamily="49" charset="-122"/>
              </a:rPr>
              <a:t>(1)</a:t>
            </a:r>
            <a:r>
              <a:rPr lang="zh-CN" altLang="en-US" b="1" dirty="0">
                <a:latin typeface="黑体" panose="02010609060101010101" pitchFamily="49" charset="-122"/>
                <a:ea typeface="黑体" panose="02010609060101010101" pitchFamily="49" charset="-122"/>
              </a:rPr>
              <a:t>：</a:t>
            </a:r>
            <a:r>
              <a:rPr lang="zh-CN" altLang="en-US" b="1" dirty="0">
                <a:solidFill>
                  <a:srgbClr val="A5068D"/>
                </a:solidFill>
                <a:latin typeface="黑体" panose="02010609060101010101" pitchFamily="49" charset="-122"/>
                <a:ea typeface="黑体" panose="02010609060101010101" pitchFamily="49" charset="-122"/>
              </a:rPr>
              <a:t>法律制定</a:t>
            </a:r>
            <a:r>
              <a:rPr lang="zh-CN" altLang="en-US" b="1" dirty="0">
                <a:latin typeface="黑体" panose="02010609060101010101" pitchFamily="49" charset="-122"/>
                <a:ea typeface="黑体" panose="02010609060101010101" pitchFamily="49" charset="-122"/>
              </a:rPr>
              <a:t>上的体现</a:t>
            </a:r>
            <a:endParaRPr lang="en-US" altLang="zh-CN" b="1" dirty="0">
              <a:solidFill>
                <a:srgbClr val="A5068D"/>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第二，法律原则保障法律制度内部的</a:t>
            </a:r>
            <a:r>
              <a:rPr lang="zh-CN" altLang="en-US" b="1" dirty="0">
                <a:solidFill>
                  <a:srgbClr val="C00000"/>
                </a:solidFill>
                <a:latin typeface="黑体" panose="02010609060101010101" pitchFamily="49" charset="-122"/>
                <a:ea typeface="黑体" panose="02010609060101010101" pitchFamily="49" charset="-122"/>
              </a:rPr>
              <a:t>协调统一</a:t>
            </a:r>
            <a:endParaRPr lang="en-US" altLang="zh-CN" b="1" dirty="0">
              <a:solidFill>
                <a:srgbClr val="C00000"/>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sz="2400" b="1" dirty="0">
                <a:latin typeface="黑体" panose="02010609060101010101" pitchFamily="49" charset="-122"/>
                <a:ea typeface="黑体" panose="02010609060101010101" pitchFamily="49" charset="-122"/>
              </a:rPr>
              <a:t>    国内外的立法经验表明</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法律原则在</a:t>
            </a:r>
            <a:r>
              <a:rPr lang="zh-CN" altLang="en-US" sz="2400" b="1" dirty="0">
                <a:solidFill>
                  <a:srgbClr val="006600"/>
                </a:solidFill>
                <a:latin typeface="黑体" panose="02010609060101010101" pitchFamily="49" charset="-122"/>
                <a:ea typeface="黑体" panose="02010609060101010101" pitchFamily="49" charset="-122"/>
              </a:rPr>
              <a:t>防止和减少法律制度内部矛盾</a:t>
            </a:r>
            <a:r>
              <a:rPr lang="zh-CN" altLang="en-US" sz="2400" b="1" dirty="0">
                <a:latin typeface="黑体" panose="02010609060101010101" pitchFamily="49" charset="-122"/>
                <a:ea typeface="黑体" panose="02010609060101010101" pitchFamily="49" charset="-122"/>
              </a:rPr>
              <a:t>和</a:t>
            </a:r>
            <a:r>
              <a:rPr lang="zh-CN" altLang="en-US" sz="2400" b="1" dirty="0">
                <a:solidFill>
                  <a:srgbClr val="006600"/>
                </a:solidFill>
                <a:latin typeface="黑体" panose="02010609060101010101" pitchFamily="49" charset="-122"/>
                <a:ea typeface="黑体" panose="02010609060101010101" pitchFamily="49" charset="-122"/>
              </a:rPr>
              <a:t>增强法制统一</a:t>
            </a:r>
            <a:r>
              <a:rPr lang="zh-CN" altLang="en-US" sz="2400" b="1" dirty="0">
                <a:latin typeface="黑体" panose="02010609060101010101" pitchFamily="49" charset="-122"/>
                <a:ea typeface="黑体" panose="02010609060101010101" pitchFamily="49" charset="-122"/>
              </a:rPr>
              <a:t>方面，具有突出作用</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因此，当立法者在制定法律规则时</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必须以法律原则为指导</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使不同种类、不同等级的规则</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sz="2400" b="1" dirty="0">
                <a:latin typeface="黑体" panose="02010609060101010101" pitchFamily="49" charset="-122"/>
                <a:ea typeface="黑体" panose="02010609060101010101" pitchFamily="49" charset="-122"/>
              </a:rPr>
              <a:t>    有机组织、相互关联、相互协调、相互作用，成为统一的法律体系</a:t>
            </a:r>
            <a:endParaRPr lang="en-US" altLang="zh-CN" sz="2400" b="1" dirty="0">
              <a:latin typeface="黑体" panose="02010609060101010101" pitchFamily="49" charset="-122"/>
              <a:ea typeface="黑体" panose="02010609060101010101" pitchFamily="49" charset="-122"/>
            </a:endParaRP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104595" cy="5405433"/>
          </a:xfrm>
        </p:spPr>
        <p:txBody>
          <a:bodyPr>
            <a:noAutofit/>
          </a:bodyPr>
          <a:lstStyle/>
          <a:p>
            <a:pPr marL="0" indent="0">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法律原则</a:t>
            </a:r>
            <a:r>
              <a:rPr lang="zh-CN" altLang="en-US" b="1" dirty="0">
                <a:latin typeface="黑体" panose="02010609060101010101" pitchFamily="49" charset="-122"/>
                <a:ea typeface="黑体" panose="02010609060101010101" pitchFamily="49" charset="-122"/>
              </a:rPr>
              <a:t>的</a:t>
            </a:r>
            <a:r>
              <a:rPr lang="zh-CN" altLang="en-US" b="1" dirty="0">
                <a:solidFill>
                  <a:srgbClr val="FF0000"/>
                </a:solidFill>
                <a:latin typeface="黑体" panose="02010609060101010101" pitchFamily="49" charset="-122"/>
                <a:ea typeface="黑体" panose="02010609060101010101" pitchFamily="49" charset="-122"/>
              </a:rPr>
              <a:t>功能</a:t>
            </a:r>
            <a:r>
              <a:rPr lang="en-US" altLang="zh-CN" b="1" dirty="0">
                <a:latin typeface="黑体" panose="02010609060101010101" pitchFamily="49" charset="-122"/>
                <a:ea typeface="黑体" panose="02010609060101010101" pitchFamily="49" charset="-122"/>
              </a:rPr>
              <a:t>(1)</a:t>
            </a:r>
            <a:r>
              <a:rPr lang="zh-CN" altLang="en-US" b="1" dirty="0">
                <a:latin typeface="黑体" panose="02010609060101010101" pitchFamily="49" charset="-122"/>
                <a:ea typeface="黑体" panose="02010609060101010101" pitchFamily="49" charset="-122"/>
              </a:rPr>
              <a:t>：</a:t>
            </a:r>
            <a:r>
              <a:rPr lang="zh-CN" altLang="en-US" b="1" dirty="0">
                <a:solidFill>
                  <a:srgbClr val="A5068D"/>
                </a:solidFill>
                <a:latin typeface="黑体" panose="02010609060101010101" pitchFamily="49" charset="-122"/>
                <a:ea typeface="黑体" panose="02010609060101010101" pitchFamily="49" charset="-122"/>
              </a:rPr>
              <a:t>法律制定</a:t>
            </a:r>
            <a:r>
              <a:rPr lang="zh-CN" altLang="en-US" b="1" dirty="0">
                <a:latin typeface="黑体" panose="02010609060101010101" pitchFamily="49" charset="-122"/>
                <a:ea typeface="黑体" panose="02010609060101010101" pitchFamily="49" charset="-122"/>
              </a:rPr>
              <a:t>上的体现</a:t>
            </a:r>
            <a:endParaRPr lang="en-US" altLang="zh-CN" b="1" dirty="0">
              <a:solidFill>
                <a:srgbClr val="A5068D"/>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第三，法律原则对法制</a:t>
            </a:r>
            <a:r>
              <a:rPr lang="zh-CN" altLang="en-US" b="1" dirty="0">
                <a:solidFill>
                  <a:srgbClr val="C00000"/>
                </a:solidFill>
                <a:latin typeface="黑体" panose="02010609060101010101" pitchFamily="49" charset="-122"/>
                <a:ea typeface="黑体" panose="02010609060101010101" pitchFamily="49" charset="-122"/>
              </a:rPr>
              <a:t>改革</a:t>
            </a:r>
            <a:r>
              <a:rPr lang="zh-CN" altLang="en-US" b="1" dirty="0">
                <a:latin typeface="黑体" panose="02010609060101010101" pitchFamily="49" charset="-122"/>
                <a:ea typeface="黑体" panose="02010609060101010101" pitchFamily="49" charset="-122"/>
              </a:rPr>
              <a:t>和</a:t>
            </a:r>
            <a:r>
              <a:rPr lang="zh-CN" altLang="en-US" b="1" dirty="0">
                <a:solidFill>
                  <a:srgbClr val="C00000"/>
                </a:solidFill>
                <a:latin typeface="黑体" panose="02010609060101010101" pitchFamily="49" charset="-122"/>
                <a:ea typeface="黑体" panose="02010609060101010101" pitchFamily="49" charset="-122"/>
              </a:rPr>
              <a:t>转型</a:t>
            </a:r>
            <a:r>
              <a:rPr lang="zh-CN" altLang="en-US" b="1" dirty="0">
                <a:latin typeface="黑体" panose="02010609060101010101" pitchFamily="49" charset="-122"/>
                <a:ea typeface="黑体" panose="02010609060101010101" pitchFamily="49" charset="-122"/>
              </a:rPr>
              <a:t>具有</a:t>
            </a:r>
            <a:r>
              <a:rPr lang="zh-CN" altLang="en-US" b="1" dirty="0">
                <a:solidFill>
                  <a:srgbClr val="C00000"/>
                </a:solidFill>
                <a:latin typeface="黑体" panose="02010609060101010101" pitchFamily="49" charset="-122"/>
                <a:ea typeface="黑体" panose="02010609060101010101" pitchFamily="49" charset="-122"/>
              </a:rPr>
              <a:t>导向</a:t>
            </a:r>
            <a:r>
              <a:rPr lang="zh-CN" altLang="en-US" b="1" dirty="0">
                <a:latin typeface="黑体" panose="02010609060101010101" pitchFamily="49" charset="-122"/>
                <a:ea typeface="黑体" panose="02010609060101010101" pitchFamily="49" charset="-122"/>
              </a:rPr>
              <a:t>作用</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sz="2400" b="1" dirty="0">
                <a:latin typeface="黑体" panose="02010609060101010101" pitchFamily="49" charset="-122"/>
                <a:ea typeface="黑体" panose="02010609060101010101" pitchFamily="49" charset="-122"/>
              </a:rPr>
              <a:t>    法律制度的</a:t>
            </a:r>
            <a:r>
              <a:rPr lang="zh-CN" altLang="en-US" sz="2400" b="1" dirty="0">
                <a:solidFill>
                  <a:srgbClr val="006600"/>
                </a:solidFill>
                <a:latin typeface="黑体" panose="02010609060101010101" pitchFamily="49" charset="-122"/>
                <a:ea typeface="黑体" panose="02010609060101010101" pitchFamily="49" charset="-122"/>
              </a:rPr>
              <a:t>重大变迁</a:t>
            </a:r>
            <a:r>
              <a:rPr lang="zh-CN" altLang="en-US" sz="2400" b="1" dirty="0">
                <a:latin typeface="黑体" panose="02010609060101010101" pitchFamily="49" charset="-122"/>
                <a:ea typeface="黑体" panose="02010609060101010101" pitchFamily="49" charset="-122"/>
              </a:rPr>
              <a:t>总是</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与决定法律制度总体指导思想的法律原则的变化密切相关</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或者由新的法律原则代替旧的原则</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或者对旧的法律原则赋予新的含义</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以此确定法律制度改革和发展的</a:t>
            </a:r>
            <a:r>
              <a:rPr lang="zh-CN" altLang="en-US" sz="2400" b="1" dirty="0">
                <a:solidFill>
                  <a:srgbClr val="006600"/>
                </a:solidFill>
                <a:latin typeface="黑体" panose="02010609060101010101" pitchFamily="49" charset="-122"/>
                <a:ea typeface="黑体" panose="02010609060101010101" pitchFamily="49" charset="-122"/>
              </a:rPr>
              <a:t>总体方向</a:t>
            </a:r>
            <a:endParaRPr lang="en-US" altLang="zh-CN" sz="2400" b="1" dirty="0">
              <a:solidFill>
                <a:srgbClr val="006600"/>
              </a:solidFill>
              <a:latin typeface="黑体" panose="02010609060101010101" pitchFamily="49" charset="-122"/>
              <a:ea typeface="黑体" panose="02010609060101010101" pitchFamily="49"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630" y="290195"/>
            <a:ext cx="12017375" cy="6092190"/>
          </a:xfrm>
        </p:spPr>
        <p:txBody>
          <a:bodyPr>
            <a:noAutofit/>
          </a:bodyPr>
          <a:lstStyle/>
          <a:p>
            <a:pPr marL="0" algn="l">
              <a:lnSpc>
                <a:spcPct val="135000"/>
              </a:lnSpc>
              <a:spcBef>
                <a:spcPts val="0"/>
              </a:spcBef>
              <a:buClrTx/>
              <a:buSzTx/>
              <a:buNone/>
            </a:pPr>
            <a:r>
              <a:rPr lang="zh-CN" altLang="en-US" b="1" dirty="0">
                <a:solidFill>
                  <a:srgbClr val="FF0000"/>
                </a:solidFill>
                <a:latin typeface="黑体" panose="02010609060101010101" pitchFamily="49" charset="-122"/>
                <a:ea typeface="黑体" panose="02010609060101010101" pitchFamily="49" charset="-122"/>
              </a:rPr>
              <a:t>法律的宏观结构</a:t>
            </a:r>
            <a:r>
              <a:rPr lang="zh-CN" altLang="en-US" b="1" dirty="0">
                <a:latin typeface="黑体" panose="02010609060101010101" pitchFamily="49" charset="-122"/>
                <a:ea typeface="黑体" panose="02010609060101010101" pitchFamily="49" charset="-122"/>
              </a:rPr>
              <a:t>——</a:t>
            </a:r>
            <a:r>
              <a:rPr lang="zh-CN" altLang="en-US" b="1" dirty="0">
                <a:solidFill>
                  <a:srgbClr val="3333FF"/>
                </a:solidFill>
                <a:latin typeface="黑体" panose="02010609060101010101" pitchFamily="49" charset="-122"/>
                <a:ea typeface="黑体" panose="02010609060101010101" pitchFamily="49" charset="-122"/>
              </a:rPr>
              <a:t>法律部门的划分标准</a:t>
            </a:r>
          </a:p>
          <a:p>
            <a:pPr marL="0" algn="l">
              <a:lnSpc>
                <a:spcPct val="135000"/>
              </a:lnSpc>
              <a:spcBef>
                <a:spcPts val="0"/>
              </a:spcBef>
              <a:buClrTx/>
              <a:buSzTx/>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目前，我国基本建立了社会主义特色的法律体系</a:t>
            </a:r>
          </a:p>
          <a:p>
            <a:pPr marL="0" algn="l">
              <a:lnSpc>
                <a:spcPct val="135000"/>
              </a:lnSpc>
              <a:spcBef>
                <a:spcPts val="0"/>
              </a:spcBef>
              <a:buClrTx/>
              <a:buSzTx/>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我国法学界一般认为，划分法律部门的标准主要有两个</a:t>
            </a:r>
          </a:p>
          <a:p>
            <a:pPr marL="0" algn="l">
              <a:lnSpc>
                <a:spcPct val="135000"/>
              </a:lnSpc>
              <a:spcBef>
                <a:spcPts val="0"/>
              </a:spcBef>
              <a:buClrTx/>
              <a:buSzTx/>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即</a:t>
            </a:r>
            <a:r>
              <a:rPr lang="zh-CN" altLang="en-US" b="1" dirty="0">
                <a:solidFill>
                  <a:srgbClr val="A5068D"/>
                </a:solidFill>
                <a:latin typeface="黑体" panose="02010609060101010101" pitchFamily="49" charset="-122"/>
                <a:ea typeface="黑体" panose="02010609060101010101" pitchFamily="49" charset="-122"/>
              </a:rPr>
              <a:t>法律调整的</a:t>
            </a:r>
            <a:r>
              <a:rPr lang="zh-CN" altLang="en-US" b="1" dirty="0">
                <a:solidFill>
                  <a:srgbClr val="0070C0"/>
                </a:solidFill>
                <a:latin typeface="黑体" panose="02010609060101010101" pitchFamily="49" charset="-122"/>
                <a:ea typeface="黑体" panose="02010609060101010101" pitchFamily="49" charset="-122"/>
              </a:rPr>
              <a:t>对象</a:t>
            </a:r>
            <a:r>
              <a:rPr lang="zh-CN" altLang="en-US" b="1" dirty="0">
                <a:latin typeface="黑体" panose="02010609060101010101" pitchFamily="49" charset="-122"/>
                <a:ea typeface="黑体" panose="02010609060101010101" pitchFamily="49" charset="-122"/>
              </a:rPr>
              <a:t>和</a:t>
            </a:r>
            <a:r>
              <a:rPr lang="zh-CN" altLang="en-US" b="1" dirty="0">
                <a:solidFill>
                  <a:srgbClr val="A5068D"/>
                </a:solidFill>
                <a:latin typeface="黑体" panose="02010609060101010101" pitchFamily="49" charset="-122"/>
                <a:ea typeface="黑体" panose="02010609060101010101" pitchFamily="49" charset="-122"/>
              </a:rPr>
              <a:t>法律调整的</a:t>
            </a:r>
            <a:r>
              <a:rPr lang="zh-CN" altLang="en-US" b="1" dirty="0">
                <a:solidFill>
                  <a:srgbClr val="0070C0"/>
                </a:solidFill>
                <a:latin typeface="黑体" panose="02010609060101010101" pitchFamily="49" charset="-122"/>
                <a:ea typeface="黑体" panose="02010609060101010101" pitchFamily="49" charset="-122"/>
              </a:rPr>
              <a:t>方法</a:t>
            </a:r>
          </a:p>
          <a:p>
            <a:pPr marL="0" algn="l">
              <a:lnSpc>
                <a:spcPct val="135000"/>
              </a:lnSpc>
              <a:spcBef>
                <a:spcPts val="0"/>
              </a:spcBef>
              <a:buClrTx/>
              <a:buSzTx/>
              <a:buNone/>
            </a:pPr>
            <a:endParaRPr lang="zh-CN" altLang="en-US" b="1" dirty="0">
              <a:latin typeface="黑体" panose="02010609060101010101" pitchFamily="49" charset="-122"/>
              <a:ea typeface="黑体" panose="02010609060101010101" pitchFamily="49" charset="-122"/>
            </a:endParaRP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104595" cy="5405433"/>
          </a:xfrm>
        </p:spPr>
        <p:txBody>
          <a:bodyPr>
            <a:noAutofit/>
          </a:bodyPr>
          <a:lstStyle/>
          <a:p>
            <a:pPr marL="0" indent="0">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法律原则</a:t>
            </a:r>
            <a:r>
              <a:rPr lang="zh-CN" altLang="en-US" b="1" dirty="0">
                <a:latin typeface="黑体" panose="02010609060101010101" pitchFamily="49" charset="-122"/>
                <a:ea typeface="黑体" panose="02010609060101010101" pitchFamily="49" charset="-122"/>
              </a:rPr>
              <a:t>的</a:t>
            </a:r>
            <a:r>
              <a:rPr lang="zh-CN" altLang="en-US" b="1" dirty="0">
                <a:solidFill>
                  <a:srgbClr val="FF0000"/>
                </a:solidFill>
                <a:latin typeface="黑体" panose="02010609060101010101" pitchFamily="49" charset="-122"/>
                <a:ea typeface="黑体" panose="02010609060101010101" pitchFamily="49" charset="-122"/>
              </a:rPr>
              <a:t>功能</a:t>
            </a:r>
            <a:r>
              <a:rPr lang="en-US" altLang="zh-CN" b="1" dirty="0">
                <a:latin typeface="黑体" panose="02010609060101010101" pitchFamily="49" charset="-122"/>
                <a:ea typeface="黑体" panose="02010609060101010101" pitchFamily="49" charset="-122"/>
              </a:rPr>
              <a:t>(1)</a:t>
            </a:r>
            <a:r>
              <a:rPr lang="zh-CN" altLang="en-US" b="1" dirty="0">
                <a:latin typeface="黑体" panose="02010609060101010101" pitchFamily="49" charset="-122"/>
                <a:ea typeface="黑体" panose="02010609060101010101" pitchFamily="49" charset="-122"/>
              </a:rPr>
              <a:t>：</a:t>
            </a:r>
            <a:r>
              <a:rPr lang="zh-CN" altLang="en-US" b="1" dirty="0">
                <a:solidFill>
                  <a:srgbClr val="A5068D"/>
                </a:solidFill>
                <a:latin typeface="黑体" panose="02010609060101010101" pitchFamily="49" charset="-122"/>
                <a:ea typeface="黑体" panose="02010609060101010101" pitchFamily="49" charset="-122"/>
              </a:rPr>
              <a:t>法律制定</a:t>
            </a:r>
            <a:r>
              <a:rPr lang="zh-CN" altLang="en-US" b="1" dirty="0">
                <a:latin typeface="黑体" panose="02010609060101010101" pitchFamily="49" charset="-122"/>
                <a:ea typeface="黑体" panose="02010609060101010101" pitchFamily="49" charset="-122"/>
              </a:rPr>
              <a:t>上的体现</a:t>
            </a:r>
            <a:endParaRPr lang="en-US" altLang="zh-CN" b="1" dirty="0">
              <a:solidFill>
                <a:srgbClr val="A5068D"/>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第三，法律原则对法制</a:t>
            </a:r>
            <a:r>
              <a:rPr lang="zh-CN" altLang="en-US" b="1" dirty="0">
                <a:solidFill>
                  <a:srgbClr val="C00000"/>
                </a:solidFill>
                <a:latin typeface="黑体" panose="02010609060101010101" pitchFamily="49" charset="-122"/>
                <a:ea typeface="黑体" panose="02010609060101010101" pitchFamily="49" charset="-122"/>
              </a:rPr>
              <a:t>改革</a:t>
            </a:r>
            <a:r>
              <a:rPr lang="zh-CN" altLang="en-US" b="1" dirty="0">
                <a:latin typeface="黑体" panose="02010609060101010101" pitchFamily="49" charset="-122"/>
                <a:ea typeface="黑体" panose="02010609060101010101" pitchFamily="49" charset="-122"/>
              </a:rPr>
              <a:t>和</a:t>
            </a:r>
            <a:r>
              <a:rPr lang="zh-CN" altLang="en-US" b="1" dirty="0">
                <a:solidFill>
                  <a:srgbClr val="C00000"/>
                </a:solidFill>
                <a:latin typeface="黑体" panose="02010609060101010101" pitchFamily="49" charset="-122"/>
                <a:ea typeface="黑体" panose="02010609060101010101" pitchFamily="49" charset="-122"/>
              </a:rPr>
              <a:t>转型</a:t>
            </a:r>
            <a:r>
              <a:rPr lang="zh-CN" altLang="en-US" b="1" dirty="0">
                <a:latin typeface="黑体" panose="02010609060101010101" pitchFamily="49" charset="-122"/>
                <a:ea typeface="黑体" panose="02010609060101010101" pitchFamily="49" charset="-122"/>
              </a:rPr>
              <a:t>具有</a:t>
            </a:r>
            <a:r>
              <a:rPr lang="zh-CN" altLang="en-US" b="1" dirty="0">
                <a:solidFill>
                  <a:srgbClr val="C00000"/>
                </a:solidFill>
                <a:latin typeface="黑体" panose="02010609060101010101" pitchFamily="49" charset="-122"/>
                <a:ea typeface="黑体" panose="02010609060101010101" pitchFamily="49" charset="-122"/>
              </a:rPr>
              <a:t>导向</a:t>
            </a:r>
            <a:r>
              <a:rPr lang="zh-CN" altLang="en-US" b="1" dirty="0">
                <a:latin typeface="黑体" panose="02010609060101010101" pitchFamily="49" charset="-122"/>
                <a:ea typeface="黑体" panose="02010609060101010101" pitchFamily="49" charset="-122"/>
              </a:rPr>
              <a:t>作用</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sz="2400" b="1" dirty="0">
                <a:latin typeface="黑体" panose="02010609060101010101" pitchFamily="49" charset="-122"/>
                <a:ea typeface="黑体" panose="02010609060101010101" pitchFamily="49" charset="-122"/>
              </a:rPr>
              <a:t>    随着现代科学技术的不断发展</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人们产生了新的利益需求、行为方式和权利要求</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原有的权利、义务分配结构已经</a:t>
            </a:r>
            <a:r>
              <a:rPr lang="zh-CN" altLang="en-US" sz="2400" b="1" dirty="0">
                <a:solidFill>
                  <a:srgbClr val="006600"/>
                </a:solidFill>
                <a:latin typeface="黑体" panose="02010609060101010101" pitchFamily="49" charset="-122"/>
                <a:ea typeface="黑体" panose="02010609060101010101" pitchFamily="49" charset="-122"/>
              </a:rPr>
              <a:t>不适应发展</a:t>
            </a:r>
            <a:r>
              <a:rPr lang="zh-CN" altLang="en-US" sz="2400" b="1" dirty="0">
                <a:latin typeface="黑体" panose="02010609060101010101" pitchFamily="49" charset="-122"/>
                <a:ea typeface="黑体" panose="02010609060101010101" pitchFamily="49" charset="-122"/>
              </a:rPr>
              <a:t>的形势</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在此种形势下</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法制改革和转型就成了现代法制中一种惯常的现象和客观需要</a:t>
            </a:r>
            <a:endParaRPr lang="en-US" altLang="zh-CN" sz="2400" b="1" dirty="0">
              <a:latin typeface="黑体" panose="02010609060101010101" pitchFamily="49" charset="-122"/>
              <a:ea typeface="黑体" panose="02010609060101010101" pitchFamily="49" charset="-122"/>
            </a:endParaRP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104595" cy="5405433"/>
          </a:xfrm>
        </p:spPr>
        <p:txBody>
          <a:bodyPr>
            <a:noAutofit/>
          </a:bodyPr>
          <a:lstStyle/>
          <a:p>
            <a:pPr marL="0" indent="0">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法律原则</a:t>
            </a:r>
            <a:r>
              <a:rPr lang="zh-CN" altLang="en-US" b="1" dirty="0">
                <a:latin typeface="黑体" panose="02010609060101010101" pitchFamily="49" charset="-122"/>
                <a:ea typeface="黑体" panose="02010609060101010101" pitchFamily="49" charset="-122"/>
              </a:rPr>
              <a:t>的</a:t>
            </a:r>
            <a:r>
              <a:rPr lang="zh-CN" altLang="en-US" b="1" dirty="0">
                <a:solidFill>
                  <a:srgbClr val="FF0000"/>
                </a:solidFill>
                <a:latin typeface="黑体" panose="02010609060101010101" pitchFamily="49" charset="-122"/>
                <a:ea typeface="黑体" panose="02010609060101010101" pitchFamily="49" charset="-122"/>
              </a:rPr>
              <a:t>功能</a:t>
            </a:r>
            <a:r>
              <a:rPr lang="en-US" altLang="zh-CN" b="1" dirty="0">
                <a:latin typeface="黑体" panose="02010609060101010101" pitchFamily="49" charset="-122"/>
                <a:ea typeface="黑体" panose="02010609060101010101" pitchFamily="49" charset="-122"/>
              </a:rPr>
              <a:t>(1)</a:t>
            </a:r>
            <a:r>
              <a:rPr lang="zh-CN" altLang="en-US" b="1" dirty="0">
                <a:latin typeface="黑体" panose="02010609060101010101" pitchFamily="49" charset="-122"/>
                <a:ea typeface="黑体" panose="02010609060101010101" pitchFamily="49" charset="-122"/>
              </a:rPr>
              <a:t>：</a:t>
            </a:r>
            <a:r>
              <a:rPr lang="zh-CN" altLang="en-US" b="1" dirty="0">
                <a:solidFill>
                  <a:srgbClr val="A5068D"/>
                </a:solidFill>
                <a:latin typeface="黑体" panose="02010609060101010101" pitchFamily="49" charset="-122"/>
                <a:ea typeface="黑体" panose="02010609060101010101" pitchFamily="49" charset="-122"/>
              </a:rPr>
              <a:t>法律制定</a:t>
            </a:r>
            <a:r>
              <a:rPr lang="zh-CN" altLang="en-US" b="1" dirty="0">
                <a:latin typeface="黑体" panose="02010609060101010101" pitchFamily="49" charset="-122"/>
                <a:ea typeface="黑体" panose="02010609060101010101" pitchFamily="49" charset="-122"/>
              </a:rPr>
              <a:t>上的体现</a:t>
            </a:r>
            <a:endParaRPr lang="en-US" altLang="zh-CN" b="1" dirty="0">
              <a:solidFill>
                <a:srgbClr val="A5068D"/>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第三，法律原则对法制</a:t>
            </a:r>
            <a:r>
              <a:rPr lang="zh-CN" altLang="en-US" b="1" dirty="0">
                <a:solidFill>
                  <a:srgbClr val="C00000"/>
                </a:solidFill>
                <a:latin typeface="黑体" panose="02010609060101010101" pitchFamily="49" charset="-122"/>
                <a:ea typeface="黑体" panose="02010609060101010101" pitchFamily="49" charset="-122"/>
              </a:rPr>
              <a:t>改革</a:t>
            </a:r>
            <a:r>
              <a:rPr lang="zh-CN" altLang="en-US" b="1" dirty="0">
                <a:latin typeface="黑体" panose="02010609060101010101" pitchFamily="49" charset="-122"/>
                <a:ea typeface="黑体" panose="02010609060101010101" pitchFamily="49" charset="-122"/>
              </a:rPr>
              <a:t>和</a:t>
            </a:r>
            <a:r>
              <a:rPr lang="zh-CN" altLang="en-US" b="1" dirty="0">
                <a:solidFill>
                  <a:srgbClr val="C00000"/>
                </a:solidFill>
                <a:latin typeface="黑体" panose="02010609060101010101" pitchFamily="49" charset="-122"/>
                <a:ea typeface="黑体" panose="02010609060101010101" pitchFamily="49" charset="-122"/>
              </a:rPr>
              <a:t>转型</a:t>
            </a:r>
            <a:r>
              <a:rPr lang="zh-CN" altLang="en-US" b="1" dirty="0">
                <a:latin typeface="黑体" panose="02010609060101010101" pitchFamily="49" charset="-122"/>
                <a:ea typeface="黑体" panose="02010609060101010101" pitchFamily="49" charset="-122"/>
              </a:rPr>
              <a:t>具有</a:t>
            </a:r>
            <a:r>
              <a:rPr lang="zh-CN" altLang="en-US" b="1" dirty="0">
                <a:solidFill>
                  <a:srgbClr val="C00000"/>
                </a:solidFill>
                <a:latin typeface="黑体" panose="02010609060101010101" pitchFamily="49" charset="-122"/>
                <a:ea typeface="黑体" panose="02010609060101010101" pitchFamily="49" charset="-122"/>
              </a:rPr>
              <a:t>导向</a:t>
            </a:r>
            <a:r>
              <a:rPr lang="zh-CN" altLang="en-US" b="1" dirty="0">
                <a:latin typeface="黑体" panose="02010609060101010101" pitchFamily="49" charset="-122"/>
                <a:ea typeface="黑体" panose="02010609060101010101" pitchFamily="49" charset="-122"/>
              </a:rPr>
              <a:t>作用</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sz="2400" b="1" dirty="0">
                <a:latin typeface="黑体" panose="02010609060101010101" pitchFamily="49" charset="-122"/>
                <a:ea typeface="黑体" panose="02010609060101010101" pitchFamily="49" charset="-122"/>
              </a:rPr>
              <a:t>    中国实行</a:t>
            </a:r>
            <a:r>
              <a:rPr lang="zh-CN" altLang="en-US" sz="2400" b="1" dirty="0">
                <a:solidFill>
                  <a:srgbClr val="006600"/>
                </a:solidFill>
                <a:latin typeface="黑体" panose="02010609060101010101" pitchFamily="49" charset="-122"/>
                <a:ea typeface="黑体" panose="02010609060101010101" pitchFamily="49" charset="-122"/>
              </a:rPr>
              <a:t>改革开放</a:t>
            </a:r>
            <a:r>
              <a:rPr lang="zh-CN" altLang="en-US" sz="2400" b="1" dirty="0">
                <a:latin typeface="黑体" panose="02010609060101010101" pitchFamily="49" charset="-122"/>
                <a:ea typeface="黑体" panose="02010609060101010101" pitchFamily="49" charset="-122"/>
              </a:rPr>
              <a:t>以来</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原有的权利、义务结构发生了重大变化</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大量的旧规则被废止和修正</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大量的新规则被制定出来</a:t>
            </a:r>
            <a:endParaRPr lang="en-US" altLang="zh-CN" sz="2400" b="1" dirty="0">
              <a:latin typeface="黑体" panose="02010609060101010101" pitchFamily="49" charset="-122"/>
              <a:ea typeface="黑体" panose="02010609060101010101" pitchFamily="49" charset="-122"/>
            </a:endParaRP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104595" cy="5405433"/>
          </a:xfrm>
        </p:spPr>
        <p:txBody>
          <a:bodyPr>
            <a:noAutofit/>
          </a:bodyPr>
          <a:lstStyle/>
          <a:p>
            <a:pPr marL="0" indent="0">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法律原则</a:t>
            </a:r>
            <a:r>
              <a:rPr lang="zh-CN" altLang="en-US" b="1" dirty="0">
                <a:latin typeface="黑体" panose="02010609060101010101" pitchFamily="49" charset="-122"/>
                <a:ea typeface="黑体" panose="02010609060101010101" pitchFamily="49" charset="-122"/>
              </a:rPr>
              <a:t>的</a:t>
            </a:r>
            <a:r>
              <a:rPr lang="zh-CN" altLang="en-US" b="1" dirty="0">
                <a:solidFill>
                  <a:srgbClr val="FF0000"/>
                </a:solidFill>
                <a:latin typeface="黑体" panose="02010609060101010101" pitchFamily="49" charset="-122"/>
                <a:ea typeface="黑体" panose="02010609060101010101" pitchFamily="49" charset="-122"/>
              </a:rPr>
              <a:t>功能</a:t>
            </a:r>
            <a:r>
              <a:rPr lang="en-US" altLang="zh-CN" b="1" dirty="0">
                <a:latin typeface="黑体" panose="02010609060101010101" pitchFamily="49" charset="-122"/>
                <a:ea typeface="黑体" panose="02010609060101010101" pitchFamily="49" charset="-122"/>
              </a:rPr>
              <a:t>(1)</a:t>
            </a:r>
            <a:r>
              <a:rPr lang="zh-CN" altLang="en-US" b="1" dirty="0">
                <a:latin typeface="黑体" panose="02010609060101010101" pitchFamily="49" charset="-122"/>
                <a:ea typeface="黑体" panose="02010609060101010101" pitchFamily="49" charset="-122"/>
              </a:rPr>
              <a:t>：</a:t>
            </a:r>
            <a:r>
              <a:rPr lang="zh-CN" altLang="en-US" b="1" dirty="0">
                <a:solidFill>
                  <a:srgbClr val="A5068D"/>
                </a:solidFill>
                <a:latin typeface="黑体" panose="02010609060101010101" pitchFamily="49" charset="-122"/>
                <a:ea typeface="黑体" panose="02010609060101010101" pitchFamily="49" charset="-122"/>
              </a:rPr>
              <a:t>法律制定</a:t>
            </a:r>
            <a:r>
              <a:rPr lang="zh-CN" altLang="en-US" b="1" dirty="0">
                <a:latin typeface="黑体" panose="02010609060101010101" pitchFamily="49" charset="-122"/>
                <a:ea typeface="黑体" panose="02010609060101010101" pitchFamily="49" charset="-122"/>
              </a:rPr>
              <a:t>上的体现</a:t>
            </a:r>
            <a:endParaRPr lang="en-US" altLang="zh-CN" b="1" dirty="0">
              <a:solidFill>
                <a:srgbClr val="A5068D"/>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第三，法律原则对法制</a:t>
            </a:r>
            <a:r>
              <a:rPr lang="zh-CN" altLang="en-US" b="1" dirty="0">
                <a:solidFill>
                  <a:srgbClr val="C00000"/>
                </a:solidFill>
                <a:latin typeface="黑体" panose="02010609060101010101" pitchFamily="49" charset="-122"/>
                <a:ea typeface="黑体" panose="02010609060101010101" pitchFamily="49" charset="-122"/>
              </a:rPr>
              <a:t>改革</a:t>
            </a:r>
            <a:r>
              <a:rPr lang="zh-CN" altLang="en-US" b="1" dirty="0">
                <a:latin typeface="黑体" panose="02010609060101010101" pitchFamily="49" charset="-122"/>
                <a:ea typeface="黑体" panose="02010609060101010101" pitchFamily="49" charset="-122"/>
              </a:rPr>
              <a:t>和</a:t>
            </a:r>
            <a:r>
              <a:rPr lang="zh-CN" altLang="en-US" b="1" dirty="0">
                <a:solidFill>
                  <a:srgbClr val="C00000"/>
                </a:solidFill>
                <a:latin typeface="黑体" panose="02010609060101010101" pitchFamily="49" charset="-122"/>
                <a:ea typeface="黑体" panose="02010609060101010101" pitchFamily="49" charset="-122"/>
              </a:rPr>
              <a:t>转型</a:t>
            </a:r>
            <a:r>
              <a:rPr lang="zh-CN" altLang="en-US" b="1" dirty="0">
                <a:latin typeface="黑体" panose="02010609060101010101" pitchFamily="49" charset="-122"/>
                <a:ea typeface="黑体" panose="02010609060101010101" pitchFamily="49" charset="-122"/>
              </a:rPr>
              <a:t>具有</a:t>
            </a:r>
            <a:r>
              <a:rPr lang="zh-CN" altLang="en-US" b="1" dirty="0">
                <a:solidFill>
                  <a:srgbClr val="C00000"/>
                </a:solidFill>
                <a:latin typeface="黑体" panose="02010609060101010101" pitchFamily="49" charset="-122"/>
                <a:ea typeface="黑体" panose="02010609060101010101" pitchFamily="49" charset="-122"/>
              </a:rPr>
              <a:t>导向</a:t>
            </a:r>
            <a:r>
              <a:rPr lang="zh-CN" altLang="en-US" b="1" dirty="0">
                <a:latin typeface="黑体" panose="02010609060101010101" pitchFamily="49" charset="-122"/>
                <a:ea typeface="黑体" panose="02010609060101010101" pitchFamily="49" charset="-122"/>
              </a:rPr>
              <a:t>作用</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sz="2400" b="1" dirty="0">
                <a:latin typeface="黑体" panose="02010609060101010101" pitchFamily="49" charset="-122"/>
                <a:ea typeface="黑体" panose="02010609060101010101" pitchFamily="49" charset="-122"/>
              </a:rPr>
              <a:t>    以前属于作为义务的行为，不作为者会被惩处</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现在却成为不作为的权利而受到保护</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以前属于不作为的义务的行为，作为者会被制裁</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现在却成为作为的权利而受到鼓励</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与此同时，以前属于权利或权力的行为，现在却被取消或禁止</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这种权利义务内容的深刻</a:t>
            </a:r>
            <a:r>
              <a:rPr lang="zh-CN" altLang="en-US" sz="2400" b="1" dirty="0">
                <a:solidFill>
                  <a:srgbClr val="006600"/>
                </a:solidFill>
                <a:latin typeface="黑体" panose="02010609060101010101" pitchFamily="49" charset="-122"/>
                <a:ea typeface="黑体" panose="02010609060101010101" pitchFamily="49" charset="-122"/>
              </a:rPr>
              <a:t>变化</a:t>
            </a:r>
            <a:r>
              <a:rPr lang="zh-CN" altLang="en-US" sz="2400" b="1" dirty="0">
                <a:latin typeface="黑体" panose="02010609060101010101" pitchFamily="49" charset="-122"/>
                <a:ea typeface="黑体" panose="02010609060101010101" pitchFamily="49" charset="-122"/>
              </a:rPr>
              <a:t>，正是法律原则的变化而导致法制改革的结果</a:t>
            </a:r>
            <a:endParaRPr lang="en-US" altLang="zh-CN" sz="2400" b="1" dirty="0">
              <a:latin typeface="黑体" panose="02010609060101010101" pitchFamily="49" charset="-122"/>
              <a:ea typeface="黑体" panose="02010609060101010101" pitchFamily="49" charset="-122"/>
            </a:endParaRP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104595" cy="5405433"/>
          </a:xfrm>
        </p:spPr>
        <p:txBody>
          <a:bodyPr>
            <a:noAutofit/>
          </a:bodyPr>
          <a:lstStyle/>
          <a:p>
            <a:pPr marL="0" indent="0">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法律原则</a:t>
            </a:r>
            <a:r>
              <a:rPr lang="zh-CN" altLang="en-US" b="1" dirty="0">
                <a:latin typeface="黑体" panose="02010609060101010101" pitchFamily="49" charset="-122"/>
                <a:ea typeface="黑体" panose="02010609060101010101" pitchFamily="49" charset="-122"/>
              </a:rPr>
              <a:t>的</a:t>
            </a:r>
            <a:r>
              <a:rPr lang="zh-CN" altLang="en-US" b="1" dirty="0">
                <a:solidFill>
                  <a:srgbClr val="FF0000"/>
                </a:solidFill>
                <a:latin typeface="黑体" panose="02010609060101010101" pitchFamily="49" charset="-122"/>
                <a:ea typeface="黑体" panose="02010609060101010101" pitchFamily="49" charset="-122"/>
              </a:rPr>
              <a:t>功能</a:t>
            </a:r>
            <a:r>
              <a:rPr lang="en-US" altLang="zh-CN" b="1" dirty="0">
                <a:latin typeface="黑体" panose="02010609060101010101" pitchFamily="49" charset="-122"/>
                <a:ea typeface="黑体" panose="02010609060101010101" pitchFamily="49" charset="-122"/>
              </a:rPr>
              <a:t>(2)</a:t>
            </a:r>
            <a:r>
              <a:rPr lang="zh-CN" altLang="en-US" b="1" dirty="0">
                <a:latin typeface="黑体" panose="02010609060101010101" pitchFamily="49" charset="-122"/>
                <a:ea typeface="黑体" panose="02010609060101010101" pitchFamily="49" charset="-122"/>
              </a:rPr>
              <a:t>：</a:t>
            </a:r>
            <a:r>
              <a:rPr lang="zh-CN" altLang="en-US" b="1" dirty="0">
                <a:solidFill>
                  <a:srgbClr val="A5068D"/>
                </a:solidFill>
                <a:latin typeface="黑体" panose="02010609060101010101" pitchFamily="49" charset="-122"/>
                <a:ea typeface="黑体" panose="02010609060101010101" pitchFamily="49" charset="-122"/>
              </a:rPr>
              <a:t>法律实施</a:t>
            </a:r>
            <a:r>
              <a:rPr lang="zh-CN" altLang="en-US" b="1" dirty="0">
                <a:latin typeface="黑体" panose="02010609060101010101" pitchFamily="49" charset="-122"/>
                <a:ea typeface="黑体" panose="02010609060101010101" pitchFamily="49" charset="-122"/>
              </a:rPr>
              <a:t>上的体现</a:t>
            </a:r>
            <a:endParaRPr lang="en-US" altLang="zh-CN" b="1" dirty="0">
              <a:solidFill>
                <a:srgbClr val="A5068D"/>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第一，指导</a:t>
            </a:r>
            <a:r>
              <a:rPr lang="zh-CN" altLang="en-US" b="1" dirty="0">
                <a:solidFill>
                  <a:srgbClr val="006600"/>
                </a:solidFill>
                <a:latin typeface="黑体" panose="02010609060101010101" pitchFamily="49" charset="-122"/>
                <a:ea typeface="黑体" panose="02010609060101010101" pitchFamily="49" charset="-122"/>
              </a:rPr>
              <a:t>法律解释</a:t>
            </a:r>
            <a:r>
              <a:rPr lang="zh-CN" altLang="en-US" b="1" dirty="0">
                <a:latin typeface="黑体" panose="02010609060101010101" pitchFamily="49" charset="-122"/>
                <a:ea typeface="黑体" panose="02010609060101010101" pitchFamily="49" charset="-122"/>
              </a:rPr>
              <a:t>和</a:t>
            </a:r>
            <a:r>
              <a:rPr lang="zh-CN" altLang="en-US" b="1" dirty="0">
                <a:solidFill>
                  <a:srgbClr val="006600"/>
                </a:solidFill>
                <a:latin typeface="黑体" panose="02010609060101010101" pitchFamily="49" charset="-122"/>
                <a:ea typeface="黑体" panose="02010609060101010101" pitchFamily="49" charset="-122"/>
              </a:rPr>
              <a:t>法律推理</a:t>
            </a:r>
            <a:endParaRPr lang="en-US" altLang="zh-CN" b="1" dirty="0">
              <a:solidFill>
                <a:srgbClr val="006600"/>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第二，补充法律中的</a:t>
            </a:r>
            <a:r>
              <a:rPr lang="zh-CN" altLang="en-US" b="1" dirty="0">
                <a:solidFill>
                  <a:srgbClr val="006600"/>
                </a:solidFill>
                <a:latin typeface="黑体" panose="02010609060101010101" pitchFamily="49" charset="-122"/>
                <a:ea typeface="黑体" panose="02010609060101010101" pitchFamily="49" charset="-122"/>
              </a:rPr>
              <a:t>空白</a:t>
            </a:r>
            <a:r>
              <a:rPr lang="zh-CN" altLang="en-US" b="1" dirty="0">
                <a:latin typeface="黑体" panose="02010609060101010101" pitchFamily="49" charset="-122"/>
                <a:ea typeface="黑体" panose="02010609060101010101" pitchFamily="49" charset="-122"/>
              </a:rPr>
              <a:t>和</a:t>
            </a:r>
            <a:r>
              <a:rPr lang="zh-CN" altLang="en-US" b="1" dirty="0">
                <a:solidFill>
                  <a:srgbClr val="006600"/>
                </a:solidFill>
                <a:latin typeface="黑体" panose="02010609060101010101" pitchFamily="49" charset="-122"/>
                <a:ea typeface="黑体" panose="02010609060101010101" pitchFamily="49" charset="-122"/>
              </a:rPr>
              <a:t>漏洞</a:t>
            </a:r>
            <a:r>
              <a:rPr lang="zh-CN" altLang="en-US" b="1" dirty="0">
                <a:latin typeface="黑体" panose="02010609060101010101" pitchFamily="49" charset="-122"/>
                <a:ea typeface="黑体" panose="02010609060101010101" pitchFamily="49" charset="-122"/>
              </a:rPr>
              <a:t>，强化法律的</a:t>
            </a:r>
            <a:r>
              <a:rPr lang="zh-CN" altLang="en-US" b="1" dirty="0">
                <a:solidFill>
                  <a:srgbClr val="006600"/>
                </a:solidFill>
                <a:latin typeface="黑体" panose="02010609060101010101" pitchFamily="49" charset="-122"/>
                <a:ea typeface="黑体" panose="02010609060101010101" pitchFamily="49" charset="-122"/>
              </a:rPr>
              <a:t>调控</a:t>
            </a:r>
            <a:r>
              <a:rPr lang="zh-CN" altLang="en-US" b="1" dirty="0">
                <a:latin typeface="黑体" panose="02010609060101010101" pitchFamily="49" charset="-122"/>
                <a:ea typeface="黑体" panose="02010609060101010101" pitchFamily="49" charset="-122"/>
              </a:rPr>
              <a:t>能力</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第三，</a:t>
            </a:r>
            <a:r>
              <a:rPr lang="zh-CN" altLang="en-US" b="1" dirty="0">
                <a:solidFill>
                  <a:srgbClr val="006600"/>
                </a:solidFill>
                <a:latin typeface="黑体" panose="02010609060101010101" pitchFamily="49" charset="-122"/>
                <a:ea typeface="黑体" panose="02010609060101010101" pitchFamily="49" charset="-122"/>
              </a:rPr>
              <a:t>评价</a:t>
            </a:r>
            <a:r>
              <a:rPr lang="zh-CN" altLang="en-US" b="1" dirty="0">
                <a:latin typeface="黑体" panose="02010609060101010101" pitchFamily="49" charset="-122"/>
                <a:ea typeface="黑体" panose="02010609060101010101" pitchFamily="49" charset="-122"/>
              </a:rPr>
              <a:t>法律规则和实在法</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第四，限制不当的</a:t>
            </a:r>
            <a:r>
              <a:rPr lang="zh-CN" altLang="en-US" b="1" dirty="0">
                <a:solidFill>
                  <a:srgbClr val="006600"/>
                </a:solidFill>
                <a:latin typeface="黑体" panose="02010609060101010101" pitchFamily="49" charset="-122"/>
                <a:ea typeface="黑体" panose="02010609060101010101" pitchFamily="49" charset="-122"/>
              </a:rPr>
              <a:t>自由裁量权</a:t>
            </a:r>
            <a:endParaRPr lang="en-US" altLang="zh-CN" b="1" dirty="0">
              <a:solidFill>
                <a:srgbClr val="006600"/>
              </a:solidFill>
              <a:latin typeface="黑体" panose="02010609060101010101" pitchFamily="49" charset="-122"/>
              <a:ea typeface="黑体" panose="02010609060101010101" pitchFamily="49" charset="-122"/>
            </a:endParaRP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104595" cy="5405433"/>
          </a:xfrm>
        </p:spPr>
        <p:txBody>
          <a:bodyPr>
            <a:noAutofit/>
          </a:bodyPr>
          <a:lstStyle/>
          <a:p>
            <a:pPr marL="0" indent="0">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法律原则</a:t>
            </a:r>
            <a:r>
              <a:rPr lang="zh-CN" altLang="en-US" b="1" dirty="0">
                <a:latin typeface="黑体" panose="02010609060101010101" pitchFamily="49" charset="-122"/>
                <a:ea typeface="黑体" panose="02010609060101010101" pitchFamily="49" charset="-122"/>
              </a:rPr>
              <a:t>的</a:t>
            </a:r>
            <a:r>
              <a:rPr lang="zh-CN" altLang="en-US" b="1" dirty="0">
                <a:solidFill>
                  <a:srgbClr val="FF0000"/>
                </a:solidFill>
                <a:latin typeface="黑体" panose="02010609060101010101" pitchFamily="49" charset="-122"/>
                <a:ea typeface="黑体" panose="02010609060101010101" pitchFamily="49" charset="-122"/>
              </a:rPr>
              <a:t>功能</a:t>
            </a:r>
            <a:r>
              <a:rPr lang="en-US" altLang="zh-CN" b="1" dirty="0">
                <a:latin typeface="黑体" panose="02010609060101010101" pitchFamily="49" charset="-122"/>
                <a:ea typeface="黑体" panose="02010609060101010101" pitchFamily="49" charset="-122"/>
              </a:rPr>
              <a:t>(2)</a:t>
            </a:r>
            <a:r>
              <a:rPr lang="zh-CN" altLang="en-US" b="1" dirty="0">
                <a:latin typeface="黑体" panose="02010609060101010101" pitchFamily="49" charset="-122"/>
                <a:ea typeface="黑体" panose="02010609060101010101" pitchFamily="49" charset="-122"/>
              </a:rPr>
              <a:t>：</a:t>
            </a:r>
            <a:r>
              <a:rPr lang="zh-CN" altLang="en-US" b="1" dirty="0">
                <a:solidFill>
                  <a:srgbClr val="A5068D"/>
                </a:solidFill>
                <a:latin typeface="黑体" panose="02010609060101010101" pitchFamily="49" charset="-122"/>
                <a:ea typeface="黑体" panose="02010609060101010101" pitchFamily="49" charset="-122"/>
              </a:rPr>
              <a:t>法律实施</a:t>
            </a:r>
            <a:r>
              <a:rPr lang="zh-CN" altLang="en-US" b="1" dirty="0">
                <a:latin typeface="黑体" panose="02010609060101010101" pitchFamily="49" charset="-122"/>
                <a:ea typeface="黑体" panose="02010609060101010101" pitchFamily="49" charset="-122"/>
              </a:rPr>
              <a:t>上的体现</a:t>
            </a:r>
            <a:endParaRPr lang="en-US" altLang="zh-CN" b="1" dirty="0">
              <a:solidFill>
                <a:srgbClr val="A5068D"/>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第一，指导</a:t>
            </a:r>
            <a:r>
              <a:rPr lang="zh-CN" altLang="en-US" b="1" dirty="0">
                <a:solidFill>
                  <a:srgbClr val="006600"/>
                </a:solidFill>
                <a:latin typeface="黑体" panose="02010609060101010101" pitchFamily="49" charset="-122"/>
                <a:ea typeface="黑体" panose="02010609060101010101" pitchFamily="49" charset="-122"/>
              </a:rPr>
              <a:t>法律解释</a:t>
            </a:r>
            <a:r>
              <a:rPr lang="zh-CN" altLang="en-US" b="1" dirty="0">
                <a:latin typeface="黑体" panose="02010609060101010101" pitchFamily="49" charset="-122"/>
                <a:ea typeface="黑体" panose="02010609060101010101" pitchFamily="49" charset="-122"/>
              </a:rPr>
              <a:t>和</a:t>
            </a:r>
            <a:r>
              <a:rPr lang="zh-CN" altLang="en-US" b="1" dirty="0">
                <a:solidFill>
                  <a:srgbClr val="006600"/>
                </a:solidFill>
                <a:latin typeface="黑体" panose="02010609060101010101" pitchFamily="49" charset="-122"/>
                <a:ea typeface="黑体" panose="02010609060101010101" pitchFamily="49" charset="-122"/>
              </a:rPr>
              <a:t>法律推理</a:t>
            </a:r>
            <a:endParaRPr lang="en-US" altLang="zh-CN" b="1" dirty="0">
              <a:solidFill>
                <a:srgbClr val="006600"/>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sz="2400" b="1" dirty="0">
                <a:latin typeface="黑体" panose="02010609060101010101" pitchFamily="49" charset="-122"/>
                <a:ea typeface="黑体" panose="02010609060101010101" pitchFamily="49" charset="-122"/>
              </a:rPr>
              <a:t>    法律解释和法律推理对于法律的实施尤为关键</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为了将</a:t>
            </a:r>
            <a:r>
              <a:rPr lang="zh-CN" altLang="en-US" sz="2400" b="1" dirty="0">
                <a:solidFill>
                  <a:srgbClr val="C00000"/>
                </a:solidFill>
                <a:latin typeface="黑体" panose="02010609060101010101" pitchFamily="49" charset="-122"/>
                <a:ea typeface="黑体" panose="02010609060101010101" pitchFamily="49" charset="-122"/>
              </a:rPr>
              <a:t>抽象</a:t>
            </a:r>
            <a:r>
              <a:rPr lang="zh-CN" altLang="en-US" sz="2400" b="1" dirty="0">
                <a:latin typeface="黑体" panose="02010609060101010101" pitchFamily="49" charset="-122"/>
                <a:ea typeface="黑体" panose="02010609060101010101" pitchFamily="49" charset="-122"/>
              </a:rPr>
              <a:t>的法律规则适用于</a:t>
            </a:r>
            <a:r>
              <a:rPr lang="zh-CN" altLang="en-US" sz="2400" b="1" dirty="0">
                <a:solidFill>
                  <a:srgbClr val="C00000"/>
                </a:solidFill>
                <a:latin typeface="黑体" panose="02010609060101010101" pitchFamily="49" charset="-122"/>
                <a:ea typeface="黑体" panose="02010609060101010101" pitchFamily="49" charset="-122"/>
              </a:rPr>
              <a:t>具体</a:t>
            </a:r>
            <a:r>
              <a:rPr lang="zh-CN" altLang="en-US" sz="2400" b="1" dirty="0">
                <a:latin typeface="黑体" panose="02010609060101010101" pitchFamily="49" charset="-122"/>
                <a:ea typeface="黑体" panose="02010609060101010101" pitchFamily="49" charset="-122"/>
              </a:rPr>
              <a:t>的事实、关系和行为</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就必须对法律进行解释并进行法律推理</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endParaRPr lang="zh-CN" altLang="en-US" sz="2400" b="1" dirty="0">
              <a:latin typeface="黑体" panose="02010609060101010101" pitchFamily="49" charset="-122"/>
              <a:ea typeface="黑体" panose="02010609060101010101" pitchFamily="49" charset="-122"/>
            </a:endParaRP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104595" cy="5405433"/>
          </a:xfrm>
        </p:spPr>
        <p:txBody>
          <a:bodyPr>
            <a:noAutofit/>
          </a:bodyPr>
          <a:lstStyle/>
          <a:p>
            <a:pPr marL="0" indent="0">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法律原则</a:t>
            </a:r>
            <a:r>
              <a:rPr lang="zh-CN" altLang="en-US" b="1" dirty="0">
                <a:latin typeface="黑体" panose="02010609060101010101" pitchFamily="49" charset="-122"/>
                <a:ea typeface="黑体" panose="02010609060101010101" pitchFamily="49" charset="-122"/>
              </a:rPr>
              <a:t>的</a:t>
            </a:r>
            <a:r>
              <a:rPr lang="zh-CN" altLang="en-US" b="1" dirty="0">
                <a:solidFill>
                  <a:srgbClr val="FF0000"/>
                </a:solidFill>
                <a:latin typeface="黑体" panose="02010609060101010101" pitchFamily="49" charset="-122"/>
                <a:ea typeface="黑体" panose="02010609060101010101" pitchFamily="49" charset="-122"/>
              </a:rPr>
              <a:t>功能</a:t>
            </a:r>
            <a:r>
              <a:rPr lang="en-US" altLang="zh-CN" b="1" dirty="0">
                <a:latin typeface="黑体" panose="02010609060101010101" pitchFamily="49" charset="-122"/>
                <a:ea typeface="黑体" panose="02010609060101010101" pitchFamily="49" charset="-122"/>
              </a:rPr>
              <a:t>(2)</a:t>
            </a:r>
            <a:r>
              <a:rPr lang="zh-CN" altLang="en-US" b="1" dirty="0">
                <a:latin typeface="黑体" panose="02010609060101010101" pitchFamily="49" charset="-122"/>
                <a:ea typeface="黑体" panose="02010609060101010101" pitchFamily="49" charset="-122"/>
              </a:rPr>
              <a:t>：</a:t>
            </a:r>
            <a:r>
              <a:rPr lang="zh-CN" altLang="en-US" b="1" dirty="0">
                <a:solidFill>
                  <a:srgbClr val="A5068D"/>
                </a:solidFill>
                <a:latin typeface="黑体" panose="02010609060101010101" pitchFamily="49" charset="-122"/>
                <a:ea typeface="黑体" panose="02010609060101010101" pitchFamily="49" charset="-122"/>
              </a:rPr>
              <a:t>法律实施</a:t>
            </a:r>
            <a:r>
              <a:rPr lang="zh-CN" altLang="en-US" b="1" dirty="0">
                <a:latin typeface="黑体" panose="02010609060101010101" pitchFamily="49" charset="-122"/>
                <a:ea typeface="黑体" panose="02010609060101010101" pitchFamily="49" charset="-122"/>
              </a:rPr>
              <a:t>上的体现</a:t>
            </a:r>
            <a:endParaRPr lang="en-US" altLang="zh-CN" b="1" dirty="0">
              <a:solidFill>
                <a:srgbClr val="A5068D"/>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第一，指导</a:t>
            </a:r>
            <a:r>
              <a:rPr lang="zh-CN" altLang="en-US" b="1" dirty="0">
                <a:solidFill>
                  <a:srgbClr val="006600"/>
                </a:solidFill>
                <a:latin typeface="黑体" panose="02010609060101010101" pitchFamily="49" charset="-122"/>
                <a:ea typeface="黑体" panose="02010609060101010101" pitchFamily="49" charset="-122"/>
              </a:rPr>
              <a:t>法律解释</a:t>
            </a:r>
            <a:r>
              <a:rPr lang="zh-CN" altLang="en-US" b="1" dirty="0">
                <a:latin typeface="黑体" panose="02010609060101010101" pitchFamily="49" charset="-122"/>
                <a:ea typeface="黑体" panose="02010609060101010101" pitchFamily="49" charset="-122"/>
              </a:rPr>
              <a:t>和</a:t>
            </a:r>
            <a:r>
              <a:rPr lang="zh-CN" altLang="en-US" b="1" dirty="0">
                <a:solidFill>
                  <a:srgbClr val="006600"/>
                </a:solidFill>
                <a:latin typeface="黑体" panose="02010609060101010101" pitchFamily="49" charset="-122"/>
                <a:ea typeface="黑体" panose="02010609060101010101" pitchFamily="49" charset="-122"/>
              </a:rPr>
              <a:t>法律推理</a:t>
            </a:r>
            <a:endParaRPr lang="en-US" altLang="zh-CN" b="1" dirty="0">
              <a:solidFill>
                <a:srgbClr val="006600"/>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sz="2400" b="1" dirty="0">
                <a:latin typeface="黑体" panose="02010609060101010101" pitchFamily="49" charset="-122"/>
                <a:ea typeface="黑体" panose="02010609060101010101" pitchFamily="49" charset="-122"/>
              </a:rPr>
              <a:t>    在这一过程中</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法律原则体现了法律的基本精神和价值取向</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是法律解释和法律推理的指导思想</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当法律的含义存在着作出</a:t>
            </a:r>
            <a:r>
              <a:rPr lang="zh-CN" altLang="en-US" sz="2400" b="1" dirty="0">
                <a:solidFill>
                  <a:srgbClr val="C00000"/>
                </a:solidFill>
                <a:latin typeface="黑体" panose="02010609060101010101" pitchFamily="49" charset="-122"/>
                <a:ea typeface="黑体" panose="02010609060101010101" pitchFamily="49" charset="-122"/>
              </a:rPr>
              <a:t>复数解释</a:t>
            </a:r>
            <a:r>
              <a:rPr lang="zh-CN" altLang="en-US" sz="2400" b="1" dirty="0">
                <a:latin typeface="黑体" panose="02010609060101010101" pitchFamily="49" charset="-122"/>
                <a:ea typeface="黑体" panose="02010609060101010101" pitchFamily="49" charset="-122"/>
              </a:rPr>
              <a:t>的可能时</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法律原则就是在各种可能的解释中进行取舍的重要</a:t>
            </a:r>
            <a:r>
              <a:rPr lang="zh-CN" altLang="en-US" sz="2400" b="1" dirty="0">
                <a:solidFill>
                  <a:srgbClr val="C00000"/>
                </a:solidFill>
                <a:latin typeface="黑体" panose="02010609060101010101" pitchFamily="49" charset="-122"/>
                <a:ea typeface="黑体" panose="02010609060101010101" pitchFamily="49" charset="-122"/>
              </a:rPr>
              <a:t>依据</a:t>
            </a:r>
            <a:r>
              <a:rPr lang="en-US" altLang="zh-CN" sz="2400" b="1" dirty="0">
                <a:latin typeface="黑体" panose="02010609060101010101" pitchFamily="49" charset="-122"/>
                <a:ea typeface="黑体" panose="02010609060101010101" pitchFamily="49" charset="-122"/>
              </a:rPr>
              <a:t>  </a:t>
            </a:r>
            <a:endParaRPr lang="zh-CN" altLang="en-US" sz="2400" b="1" dirty="0">
              <a:latin typeface="黑体" panose="02010609060101010101" pitchFamily="49" charset="-122"/>
              <a:ea typeface="黑体" panose="02010609060101010101" pitchFamily="49" charset="-122"/>
            </a:endParaRP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104595" cy="5405433"/>
          </a:xfrm>
        </p:spPr>
        <p:txBody>
          <a:bodyPr>
            <a:noAutofit/>
          </a:bodyPr>
          <a:lstStyle/>
          <a:p>
            <a:pPr marL="0" indent="0">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法律原则</a:t>
            </a:r>
            <a:r>
              <a:rPr lang="zh-CN" altLang="en-US" b="1" dirty="0">
                <a:latin typeface="黑体" panose="02010609060101010101" pitchFamily="49" charset="-122"/>
                <a:ea typeface="黑体" panose="02010609060101010101" pitchFamily="49" charset="-122"/>
              </a:rPr>
              <a:t>的</a:t>
            </a:r>
            <a:r>
              <a:rPr lang="zh-CN" altLang="en-US" b="1" dirty="0">
                <a:solidFill>
                  <a:srgbClr val="FF0000"/>
                </a:solidFill>
                <a:latin typeface="黑体" panose="02010609060101010101" pitchFamily="49" charset="-122"/>
                <a:ea typeface="黑体" panose="02010609060101010101" pitchFamily="49" charset="-122"/>
              </a:rPr>
              <a:t>功能</a:t>
            </a:r>
            <a:r>
              <a:rPr lang="en-US" altLang="zh-CN" b="1" dirty="0">
                <a:latin typeface="黑体" panose="02010609060101010101" pitchFamily="49" charset="-122"/>
                <a:ea typeface="黑体" panose="02010609060101010101" pitchFamily="49" charset="-122"/>
              </a:rPr>
              <a:t>(2)</a:t>
            </a:r>
            <a:r>
              <a:rPr lang="zh-CN" altLang="en-US" b="1" dirty="0">
                <a:latin typeface="黑体" panose="02010609060101010101" pitchFamily="49" charset="-122"/>
                <a:ea typeface="黑体" panose="02010609060101010101" pitchFamily="49" charset="-122"/>
              </a:rPr>
              <a:t>：</a:t>
            </a:r>
            <a:r>
              <a:rPr lang="zh-CN" altLang="en-US" b="1" dirty="0">
                <a:solidFill>
                  <a:srgbClr val="A5068D"/>
                </a:solidFill>
                <a:latin typeface="黑体" panose="02010609060101010101" pitchFamily="49" charset="-122"/>
                <a:ea typeface="黑体" panose="02010609060101010101" pitchFamily="49" charset="-122"/>
              </a:rPr>
              <a:t>法律实施</a:t>
            </a:r>
            <a:r>
              <a:rPr lang="zh-CN" altLang="en-US" b="1" dirty="0">
                <a:latin typeface="黑体" panose="02010609060101010101" pitchFamily="49" charset="-122"/>
                <a:ea typeface="黑体" panose="02010609060101010101" pitchFamily="49" charset="-122"/>
              </a:rPr>
              <a:t>上的体现</a:t>
            </a:r>
            <a:endParaRPr lang="en-US" altLang="zh-CN" b="1" dirty="0">
              <a:solidFill>
                <a:srgbClr val="A5068D"/>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第一，指导</a:t>
            </a:r>
            <a:r>
              <a:rPr lang="zh-CN" altLang="en-US" b="1" dirty="0">
                <a:solidFill>
                  <a:srgbClr val="006600"/>
                </a:solidFill>
                <a:latin typeface="黑体" panose="02010609060101010101" pitchFamily="49" charset="-122"/>
                <a:ea typeface="黑体" panose="02010609060101010101" pitchFamily="49" charset="-122"/>
              </a:rPr>
              <a:t>法律解释</a:t>
            </a:r>
            <a:r>
              <a:rPr lang="zh-CN" altLang="en-US" b="1" dirty="0">
                <a:latin typeface="黑体" panose="02010609060101010101" pitchFamily="49" charset="-122"/>
                <a:ea typeface="黑体" panose="02010609060101010101" pitchFamily="49" charset="-122"/>
              </a:rPr>
              <a:t>和</a:t>
            </a:r>
            <a:r>
              <a:rPr lang="zh-CN" altLang="en-US" b="1" dirty="0">
                <a:solidFill>
                  <a:srgbClr val="006600"/>
                </a:solidFill>
                <a:latin typeface="黑体" panose="02010609060101010101" pitchFamily="49" charset="-122"/>
                <a:ea typeface="黑体" panose="02010609060101010101" pitchFamily="49" charset="-122"/>
              </a:rPr>
              <a:t>法律推理</a:t>
            </a:r>
            <a:endParaRPr lang="en-US" altLang="zh-CN" b="1" dirty="0">
              <a:solidFill>
                <a:srgbClr val="006600"/>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sz="2400" b="1" dirty="0">
                <a:latin typeface="黑体" panose="02010609060101010101" pitchFamily="49" charset="-122"/>
                <a:ea typeface="黑体" panose="02010609060101010101" pitchFamily="49" charset="-122"/>
              </a:rPr>
              <a:t>    同时</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法律原则也构成了推理的权威性</a:t>
            </a:r>
            <a:r>
              <a:rPr lang="zh-CN" altLang="en-US" sz="2400" b="1" dirty="0">
                <a:solidFill>
                  <a:srgbClr val="C00000"/>
                </a:solidFill>
                <a:latin typeface="黑体" panose="02010609060101010101" pitchFamily="49" charset="-122"/>
                <a:ea typeface="黑体" panose="02010609060101010101" pitchFamily="49" charset="-122"/>
              </a:rPr>
              <a:t>出发点</a:t>
            </a:r>
            <a:endParaRPr lang="en-US" altLang="zh-CN" sz="2400" b="1" dirty="0">
              <a:solidFill>
                <a:srgbClr val="C00000"/>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减少法律推理结果不符合法律目的的可能性</a:t>
            </a: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104595" cy="5405433"/>
          </a:xfrm>
        </p:spPr>
        <p:txBody>
          <a:bodyPr>
            <a:noAutofit/>
          </a:bodyPr>
          <a:lstStyle/>
          <a:p>
            <a:pPr marL="0" indent="0">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法律原则</a:t>
            </a:r>
            <a:r>
              <a:rPr lang="zh-CN" altLang="en-US" b="1" dirty="0">
                <a:latin typeface="黑体" panose="02010609060101010101" pitchFamily="49" charset="-122"/>
                <a:ea typeface="黑体" panose="02010609060101010101" pitchFamily="49" charset="-122"/>
              </a:rPr>
              <a:t>的</a:t>
            </a:r>
            <a:r>
              <a:rPr lang="zh-CN" altLang="en-US" b="1" dirty="0">
                <a:solidFill>
                  <a:srgbClr val="FF0000"/>
                </a:solidFill>
                <a:latin typeface="黑体" panose="02010609060101010101" pitchFamily="49" charset="-122"/>
                <a:ea typeface="黑体" panose="02010609060101010101" pitchFamily="49" charset="-122"/>
              </a:rPr>
              <a:t>功能</a:t>
            </a:r>
            <a:r>
              <a:rPr lang="en-US" altLang="zh-CN" b="1" dirty="0">
                <a:latin typeface="黑体" panose="02010609060101010101" pitchFamily="49" charset="-122"/>
                <a:ea typeface="黑体" panose="02010609060101010101" pitchFamily="49" charset="-122"/>
              </a:rPr>
              <a:t>(2)</a:t>
            </a:r>
            <a:r>
              <a:rPr lang="zh-CN" altLang="en-US" b="1" dirty="0">
                <a:latin typeface="黑体" panose="02010609060101010101" pitchFamily="49" charset="-122"/>
                <a:ea typeface="黑体" panose="02010609060101010101" pitchFamily="49" charset="-122"/>
              </a:rPr>
              <a:t>：</a:t>
            </a:r>
            <a:r>
              <a:rPr lang="zh-CN" altLang="en-US" b="1" dirty="0">
                <a:solidFill>
                  <a:srgbClr val="A5068D"/>
                </a:solidFill>
                <a:latin typeface="黑体" panose="02010609060101010101" pitchFamily="49" charset="-122"/>
                <a:ea typeface="黑体" panose="02010609060101010101" pitchFamily="49" charset="-122"/>
              </a:rPr>
              <a:t>法律实施</a:t>
            </a:r>
            <a:r>
              <a:rPr lang="zh-CN" altLang="en-US" b="1" dirty="0">
                <a:latin typeface="黑体" panose="02010609060101010101" pitchFamily="49" charset="-122"/>
                <a:ea typeface="黑体" panose="02010609060101010101" pitchFamily="49" charset="-122"/>
              </a:rPr>
              <a:t>上的体现</a:t>
            </a:r>
            <a:endParaRPr lang="en-US" altLang="zh-CN" b="1" dirty="0">
              <a:solidFill>
                <a:srgbClr val="A5068D"/>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第一，指导</a:t>
            </a:r>
            <a:r>
              <a:rPr lang="zh-CN" altLang="en-US" b="1" dirty="0">
                <a:solidFill>
                  <a:srgbClr val="006600"/>
                </a:solidFill>
                <a:latin typeface="黑体" panose="02010609060101010101" pitchFamily="49" charset="-122"/>
                <a:ea typeface="黑体" panose="02010609060101010101" pitchFamily="49" charset="-122"/>
              </a:rPr>
              <a:t>法律解释</a:t>
            </a:r>
            <a:r>
              <a:rPr lang="zh-CN" altLang="en-US" b="1" dirty="0">
                <a:latin typeface="黑体" panose="02010609060101010101" pitchFamily="49" charset="-122"/>
                <a:ea typeface="黑体" panose="02010609060101010101" pitchFamily="49" charset="-122"/>
              </a:rPr>
              <a:t>和</a:t>
            </a:r>
            <a:r>
              <a:rPr lang="zh-CN" altLang="en-US" b="1" dirty="0">
                <a:solidFill>
                  <a:srgbClr val="006600"/>
                </a:solidFill>
                <a:latin typeface="黑体" panose="02010609060101010101" pitchFamily="49" charset="-122"/>
                <a:ea typeface="黑体" panose="02010609060101010101" pitchFamily="49" charset="-122"/>
              </a:rPr>
              <a:t>法律推理</a:t>
            </a:r>
            <a:endParaRPr lang="en-US" altLang="zh-CN" b="1" dirty="0">
              <a:solidFill>
                <a:srgbClr val="006600"/>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sz="2400" b="1" dirty="0">
                <a:latin typeface="黑体" panose="02010609060101010101" pitchFamily="49" charset="-122"/>
                <a:ea typeface="黑体" panose="02010609060101010101" pitchFamily="49" charset="-122"/>
              </a:rPr>
              <a:t>    如果没有法律原则的指导</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法律解释和推理就具有更多的</a:t>
            </a:r>
            <a:r>
              <a:rPr lang="zh-CN" altLang="en-US" sz="2400" b="1" dirty="0">
                <a:solidFill>
                  <a:srgbClr val="C00000"/>
                </a:solidFill>
                <a:latin typeface="黑体" panose="02010609060101010101" pitchFamily="49" charset="-122"/>
                <a:ea typeface="黑体" panose="02010609060101010101" pitchFamily="49" charset="-122"/>
              </a:rPr>
              <a:t>任意性</a:t>
            </a:r>
            <a:endParaRPr lang="en-US" altLang="zh-CN" sz="2400" b="1" dirty="0">
              <a:solidFill>
                <a:srgbClr val="C00000"/>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不合理的法律解释和法律推理就会以较高的频率出现</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并使法律的实施</a:t>
            </a:r>
            <a:r>
              <a:rPr lang="zh-CN" altLang="en-US" sz="2400" b="1" dirty="0">
                <a:solidFill>
                  <a:srgbClr val="C00000"/>
                </a:solidFill>
                <a:latin typeface="黑体" panose="02010609060101010101" pitchFamily="49" charset="-122"/>
                <a:ea typeface="黑体" panose="02010609060101010101" pitchFamily="49" charset="-122"/>
              </a:rPr>
              <a:t>背离</a:t>
            </a:r>
            <a:r>
              <a:rPr lang="zh-CN" altLang="en-US" sz="2400" b="1" dirty="0">
                <a:latin typeface="黑体" panose="02010609060101010101" pitchFamily="49" charset="-122"/>
                <a:ea typeface="黑体" panose="02010609060101010101" pitchFamily="49" charset="-122"/>
              </a:rPr>
              <a:t>其价值目标</a:t>
            </a: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104595" cy="5405433"/>
          </a:xfrm>
        </p:spPr>
        <p:txBody>
          <a:bodyPr>
            <a:noAutofit/>
          </a:bodyPr>
          <a:lstStyle/>
          <a:p>
            <a:pPr marL="0" indent="0">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法律原则</a:t>
            </a:r>
            <a:r>
              <a:rPr lang="zh-CN" altLang="en-US" b="1" dirty="0">
                <a:latin typeface="黑体" panose="02010609060101010101" pitchFamily="49" charset="-122"/>
                <a:ea typeface="黑体" panose="02010609060101010101" pitchFamily="49" charset="-122"/>
              </a:rPr>
              <a:t>的</a:t>
            </a:r>
            <a:r>
              <a:rPr lang="zh-CN" altLang="en-US" b="1" dirty="0">
                <a:solidFill>
                  <a:srgbClr val="FF0000"/>
                </a:solidFill>
                <a:latin typeface="黑体" panose="02010609060101010101" pitchFamily="49" charset="-122"/>
                <a:ea typeface="黑体" panose="02010609060101010101" pitchFamily="49" charset="-122"/>
              </a:rPr>
              <a:t>功能</a:t>
            </a:r>
            <a:r>
              <a:rPr lang="en-US" altLang="zh-CN" b="1" dirty="0">
                <a:latin typeface="黑体" panose="02010609060101010101" pitchFamily="49" charset="-122"/>
                <a:ea typeface="黑体" panose="02010609060101010101" pitchFamily="49" charset="-122"/>
              </a:rPr>
              <a:t>(2)</a:t>
            </a:r>
            <a:r>
              <a:rPr lang="zh-CN" altLang="en-US" b="1" dirty="0">
                <a:latin typeface="黑体" panose="02010609060101010101" pitchFamily="49" charset="-122"/>
                <a:ea typeface="黑体" panose="02010609060101010101" pitchFamily="49" charset="-122"/>
              </a:rPr>
              <a:t>：</a:t>
            </a:r>
            <a:r>
              <a:rPr lang="zh-CN" altLang="en-US" b="1" dirty="0">
                <a:solidFill>
                  <a:srgbClr val="A5068D"/>
                </a:solidFill>
                <a:latin typeface="黑体" panose="02010609060101010101" pitchFamily="49" charset="-122"/>
                <a:ea typeface="黑体" panose="02010609060101010101" pitchFamily="49" charset="-122"/>
              </a:rPr>
              <a:t>法律实施</a:t>
            </a:r>
            <a:r>
              <a:rPr lang="zh-CN" altLang="en-US" b="1" dirty="0">
                <a:latin typeface="黑体" panose="02010609060101010101" pitchFamily="49" charset="-122"/>
                <a:ea typeface="黑体" panose="02010609060101010101" pitchFamily="49" charset="-122"/>
              </a:rPr>
              <a:t>上的体现</a:t>
            </a:r>
            <a:endParaRPr lang="en-US" altLang="zh-CN" b="1" dirty="0">
              <a:solidFill>
                <a:srgbClr val="A5068D"/>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第二，补充法律中的</a:t>
            </a:r>
            <a:r>
              <a:rPr lang="zh-CN" altLang="en-US" b="1" dirty="0">
                <a:solidFill>
                  <a:srgbClr val="006600"/>
                </a:solidFill>
                <a:latin typeface="黑体" panose="02010609060101010101" pitchFamily="49" charset="-122"/>
                <a:ea typeface="黑体" panose="02010609060101010101" pitchFamily="49" charset="-122"/>
              </a:rPr>
              <a:t>空白</a:t>
            </a:r>
            <a:r>
              <a:rPr lang="zh-CN" altLang="en-US" b="1" dirty="0">
                <a:latin typeface="黑体" panose="02010609060101010101" pitchFamily="49" charset="-122"/>
                <a:ea typeface="黑体" panose="02010609060101010101" pitchFamily="49" charset="-122"/>
              </a:rPr>
              <a:t>和</a:t>
            </a:r>
            <a:r>
              <a:rPr lang="zh-CN" altLang="en-US" b="1" dirty="0">
                <a:solidFill>
                  <a:srgbClr val="006600"/>
                </a:solidFill>
                <a:latin typeface="黑体" panose="02010609060101010101" pitchFamily="49" charset="-122"/>
                <a:ea typeface="黑体" panose="02010609060101010101" pitchFamily="49" charset="-122"/>
              </a:rPr>
              <a:t>漏洞</a:t>
            </a:r>
            <a:r>
              <a:rPr lang="zh-CN" altLang="en-US" b="1" dirty="0">
                <a:latin typeface="黑体" panose="02010609060101010101" pitchFamily="49" charset="-122"/>
                <a:ea typeface="黑体" panose="02010609060101010101" pitchFamily="49" charset="-122"/>
              </a:rPr>
              <a:t>，强化法律的</a:t>
            </a:r>
            <a:r>
              <a:rPr lang="zh-CN" altLang="en-US" b="1" dirty="0">
                <a:solidFill>
                  <a:srgbClr val="006600"/>
                </a:solidFill>
                <a:latin typeface="黑体" panose="02010609060101010101" pitchFamily="49" charset="-122"/>
                <a:ea typeface="黑体" panose="02010609060101010101" pitchFamily="49" charset="-122"/>
              </a:rPr>
              <a:t>调控</a:t>
            </a:r>
            <a:r>
              <a:rPr lang="zh-CN" altLang="en-US" b="1" dirty="0">
                <a:latin typeface="黑体" panose="02010609060101010101" pitchFamily="49" charset="-122"/>
                <a:ea typeface="黑体" panose="02010609060101010101" pitchFamily="49" charset="-122"/>
              </a:rPr>
              <a:t>能力</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sz="2400" b="1" dirty="0">
                <a:latin typeface="黑体" panose="02010609060101010101" pitchFamily="49" charset="-122"/>
                <a:ea typeface="黑体" panose="02010609060101010101" pitchFamily="49" charset="-122"/>
              </a:rPr>
              <a:t>    现代社会关系</a:t>
            </a:r>
            <a:r>
              <a:rPr lang="zh-CN" altLang="en-US" sz="2400" b="1" dirty="0">
                <a:solidFill>
                  <a:srgbClr val="C00000"/>
                </a:solidFill>
                <a:latin typeface="黑体" panose="02010609060101010101" pitchFamily="49" charset="-122"/>
                <a:ea typeface="黑体" panose="02010609060101010101" pitchFamily="49" charset="-122"/>
              </a:rPr>
              <a:t>复杂多变</a:t>
            </a:r>
            <a:endParaRPr lang="en-US" altLang="zh-CN" sz="2400" b="1" dirty="0">
              <a:solidFill>
                <a:srgbClr val="C00000"/>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立法者在立法过程中由于经验缺乏、预见能力不强、考虑不周</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对于应纳入法律调整范围的社会关系可能未作详细规定</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导致出现法律空白和漏洞</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或已有的规定存在</a:t>
            </a:r>
            <a:r>
              <a:rPr lang="zh-CN" altLang="en-US" sz="2400" b="1" dirty="0">
                <a:solidFill>
                  <a:srgbClr val="C00000"/>
                </a:solidFill>
                <a:latin typeface="黑体" panose="02010609060101010101" pitchFamily="49" charset="-122"/>
                <a:ea typeface="黑体" panose="02010609060101010101" pitchFamily="49" charset="-122"/>
              </a:rPr>
              <a:t>矛盾</a:t>
            </a:r>
            <a:r>
              <a:rPr lang="zh-CN" altLang="en-US" sz="2400" b="1" dirty="0">
                <a:latin typeface="黑体" panose="02010609060101010101" pitchFamily="49" charset="-122"/>
                <a:ea typeface="黑体" panose="02010609060101010101" pitchFamily="49" charset="-122"/>
              </a:rPr>
              <a:t>或与法律的基本精神</a:t>
            </a:r>
            <a:r>
              <a:rPr lang="zh-CN" altLang="en-US" sz="2400" b="1" dirty="0">
                <a:solidFill>
                  <a:srgbClr val="C00000"/>
                </a:solidFill>
                <a:latin typeface="黑体" panose="02010609060101010101" pitchFamily="49" charset="-122"/>
                <a:ea typeface="黑体" panose="02010609060101010101" pitchFamily="49" charset="-122"/>
              </a:rPr>
              <a:t>冲突</a:t>
            </a:r>
            <a:endParaRPr lang="en-US" altLang="zh-CN" sz="2400" b="1" dirty="0">
              <a:solidFill>
                <a:srgbClr val="C00000"/>
              </a:solidFill>
              <a:latin typeface="黑体" panose="02010609060101010101" pitchFamily="49" charset="-122"/>
              <a:ea typeface="黑体" panose="02010609060101010101" pitchFamily="49" charset="-122"/>
            </a:endParaRP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104595" cy="5405433"/>
          </a:xfrm>
        </p:spPr>
        <p:txBody>
          <a:bodyPr>
            <a:noAutofit/>
          </a:bodyPr>
          <a:lstStyle/>
          <a:p>
            <a:pPr marL="0" indent="0">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法律原则</a:t>
            </a:r>
            <a:r>
              <a:rPr lang="zh-CN" altLang="en-US" b="1" dirty="0">
                <a:latin typeface="黑体" panose="02010609060101010101" pitchFamily="49" charset="-122"/>
                <a:ea typeface="黑体" panose="02010609060101010101" pitchFamily="49" charset="-122"/>
              </a:rPr>
              <a:t>的</a:t>
            </a:r>
            <a:r>
              <a:rPr lang="zh-CN" altLang="en-US" b="1" dirty="0">
                <a:solidFill>
                  <a:srgbClr val="FF0000"/>
                </a:solidFill>
                <a:latin typeface="黑体" panose="02010609060101010101" pitchFamily="49" charset="-122"/>
                <a:ea typeface="黑体" panose="02010609060101010101" pitchFamily="49" charset="-122"/>
              </a:rPr>
              <a:t>功能</a:t>
            </a:r>
            <a:r>
              <a:rPr lang="en-US" altLang="zh-CN" b="1" dirty="0">
                <a:latin typeface="黑体" panose="02010609060101010101" pitchFamily="49" charset="-122"/>
                <a:ea typeface="黑体" panose="02010609060101010101" pitchFamily="49" charset="-122"/>
              </a:rPr>
              <a:t>(2)</a:t>
            </a:r>
            <a:r>
              <a:rPr lang="zh-CN" altLang="en-US" b="1" dirty="0">
                <a:latin typeface="黑体" panose="02010609060101010101" pitchFamily="49" charset="-122"/>
                <a:ea typeface="黑体" panose="02010609060101010101" pitchFamily="49" charset="-122"/>
              </a:rPr>
              <a:t>：</a:t>
            </a:r>
            <a:r>
              <a:rPr lang="zh-CN" altLang="en-US" b="1" dirty="0">
                <a:solidFill>
                  <a:srgbClr val="A5068D"/>
                </a:solidFill>
                <a:latin typeface="黑体" panose="02010609060101010101" pitchFamily="49" charset="-122"/>
                <a:ea typeface="黑体" panose="02010609060101010101" pitchFamily="49" charset="-122"/>
              </a:rPr>
              <a:t>法律实施</a:t>
            </a:r>
            <a:r>
              <a:rPr lang="zh-CN" altLang="en-US" b="1" dirty="0">
                <a:latin typeface="黑体" panose="02010609060101010101" pitchFamily="49" charset="-122"/>
                <a:ea typeface="黑体" panose="02010609060101010101" pitchFamily="49" charset="-122"/>
              </a:rPr>
              <a:t>上的体现</a:t>
            </a:r>
            <a:endParaRPr lang="en-US" altLang="zh-CN" b="1" dirty="0">
              <a:solidFill>
                <a:srgbClr val="A5068D"/>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第二，补充法律中的</a:t>
            </a:r>
            <a:r>
              <a:rPr lang="zh-CN" altLang="en-US" b="1" dirty="0">
                <a:solidFill>
                  <a:srgbClr val="006600"/>
                </a:solidFill>
                <a:latin typeface="黑体" panose="02010609060101010101" pitchFamily="49" charset="-122"/>
                <a:ea typeface="黑体" panose="02010609060101010101" pitchFamily="49" charset="-122"/>
              </a:rPr>
              <a:t>空白</a:t>
            </a:r>
            <a:r>
              <a:rPr lang="zh-CN" altLang="en-US" b="1" dirty="0">
                <a:latin typeface="黑体" panose="02010609060101010101" pitchFamily="49" charset="-122"/>
                <a:ea typeface="黑体" panose="02010609060101010101" pitchFamily="49" charset="-122"/>
              </a:rPr>
              <a:t>和</a:t>
            </a:r>
            <a:r>
              <a:rPr lang="zh-CN" altLang="en-US" b="1" dirty="0">
                <a:solidFill>
                  <a:srgbClr val="006600"/>
                </a:solidFill>
                <a:latin typeface="黑体" panose="02010609060101010101" pitchFamily="49" charset="-122"/>
                <a:ea typeface="黑体" panose="02010609060101010101" pitchFamily="49" charset="-122"/>
              </a:rPr>
              <a:t>漏洞</a:t>
            </a:r>
            <a:r>
              <a:rPr lang="zh-CN" altLang="en-US" b="1" dirty="0">
                <a:latin typeface="黑体" panose="02010609060101010101" pitchFamily="49" charset="-122"/>
                <a:ea typeface="黑体" panose="02010609060101010101" pitchFamily="49" charset="-122"/>
              </a:rPr>
              <a:t>，强化法律的</a:t>
            </a:r>
            <a:r>
              <a:rPr lang="zh-CN" altLang="en-US" b="1" dirty="0">
                <a:solidFill>
                  <a:srgbClr val="006600"/>
                </a:solidFill>
                <a:latin typeface="黑体" panose="02010609060101010101" pitchFamily="49" charset="-122"/>
                <a:ea typeface="黑体" panose="02010609060101010101" pitchFamily="49" charset="-122"/>
              </a:rPr>
              <a:t>调控</a:t>
            </a:r>
            <a:r>
              <a:rPr lang="zh-CN" altLang="en-US" b="1" dirty="0">
                <a:latin typeface="黑体" panose="02010609060101010101" pitchFamily="49" charset="-122"/>
                <a:ea typeface="黑体" panose="02010609060101010101" pitchFamily="49" charset="-122"/>
              </a:rPr>
              <a:t>能力</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sz="2400" b="1" dirty="0">
                <a:latin typeface="黑体" panose="02010609060101010101" pitchFamily="49" charset="-122"/>
                <a:ea typeface="黑体" panose="02010609060101010101" pitchFamily="49" charset="-122"/>
              </a:rPr>
              <a:t>    上述情形在大多数国家的法律实践中均</a:t>
            </a:r>
            <a:r>
              <a:rPr lang="zh-CN" altLang="en-US" sz="2400" b="1" dirty="0">
                <a:solidFill>
                  <a:srgbClr val="C00000"/>
                </a:solidFill>
                <a:latin typeface="黑体" panose="02010609060101010101" pitchFamily="49" charset="-122"/>
                <a:ea typeface="黑体" panose="02010609060101010101" pitchFamily="49" charset="-122"/>
              </a:rPr>
              <a:t>难以完全避免</a:t>
            </a:r>
            <a:endParaRPr lang="en-US" altLang="zh-CN" sz="2400" b="1" dirty="0">
              <a:solidFill>
                <a:srgbClr val="C00000"/>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此时，法律原则就成为解决法律空白和漏洞的有效措施</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一方面它可以使法律对规则空白地带的事项加以</a:t>
            </a:r>
            <a:r>
              <a:rPr lang="zh-CN" altLang="en-US" sz="2400" b="1" dirty="0">
                <a:solidFill>
                  <a:srgbClr val="C00000"/>
                </a:solidFill>
                <a:latin typeface="黑体" panose="02010609060101010101" pitchFamily="49" charset="-122"/>
                <a:ea typeface="黑体" panose="02010609060101010101" pitchFamily="49" charset="-122"/>
              </a:rPr>
              <a:t>调整</a:t>
            </a:r>
            <a:endParaRPr lang="en-US" altLang="zh-CN" sz="2400" b="1" dirty="0">
              <a:solidFill>
                <a:srgbClr val="C00000"/>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另一方面也可以</a:t>
            </a:r>
            <a:r>
              <a:rPr lang="zh-CN" altLang="en-US" sz="2400" b="1" dirty="0">
                <a:solidFill>
                  <a:srgbClr val="C00000"/>
                </a:solidFill>
                <a:latin typeface="黑体" panose="02010609060101010101" pitchFamily="49" charset="-122"/>
                <a:ea typeface="黑体" panose="02010609060101010101" pitchFamily="49" charset="-122"/>
              </a:rPr>
              <a:t>防止</a:t>
            </a:r>
            <a:r>
              <a:rPr lang="zh-CN" altLang="en-US" sz="2400" b="1" dirty="0">
                <a:latin typeface="黑体" panose="02010609060101010101" pitchFamily="49" charset="-122"/>
                <a:ea typeface="黑体" panose="02010609060101010101" pitchFamily="49" charset="-122"/>
              </a:rPr>
              <a:t>现有规则的不合理适用而带来的不良后果</a:t>
            </a:r>
            <a:endParaRPr lang="en-US" altLang="zh-CN" sz="2400" b="1" dirty="0">
              <a:latin typeface="黑体" panose="02010609060101010101" pitchFamily="49" charset="-122"/>
              <a:ea typeface="黑体" panose="02010609060101010101" pitchFamily="49"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630" y="290195"/>
            <a:ext cx="12017375" cy="6092190"/>
          </a:xfrm>
        </p:spPr>
        <p:txBody>
          <a:bodyPr>
            <a:noAutofit/>
          </a:bodyPr>
          <a:lstStyle/>
          <a:p>
            <a:pPr marL="0" algn="l">
              <a:lnSpc>
                <a:spcPct val="135000"/>
              </a:lnSpc>
              <a:spcBef>
                <a:spcPts val="0"/>
              </a:spcBef>
              <a:buClrTx/>
              <a:buSzTx/>
              <a:buNone/>
            </a:pPr>
            <a:r>
              <a:rPr lang="zh-CN" altLang="en-US" b="1" dirty="0">
                <a:solidFill>
                  <a:srgbClr val="FF0000"/>
                </a:solidFill>
                <a:latin typeface="黑体" panose="02010609060101010101" pitchFamily="49" charset="-122"/>
                <a:ea typeface="黑体" panose="02010609060101010101" pitchFamily="49" charset="-122"/>
              </a:rPr>
              <a:t>法律的宏观结构</a:t>
            </a:r>
            <a:r>
              <a:rPr lang="zh-CN" altLang="en-US" b="1" dirty="0">
                <a:latin typeface="黑体" panose="02010609060101010101" pitchFamily="49" charset="-122"/>
                <a:ea typeface="黑体" panose="02010609060101010101" pitchFamily="49" charset="-122"/>
              </a:rPr>
              <a:t>——</a:t>
            </a:r>
            <a:r>
              <a:rPr lang="zh-CN" altLang="en-US" b="1" dirty="0">
                <a:solidFill>
                  <a:srgbClr val="3333FF"/>
                </a:solidFill>
                <a:latin typeface="黑体" panose="02010609060101010101" pitchFamily="49" charset="-122"/>
                <a:ea typeface="黑体" panose="02010609060101010101" pitchFamily="49" charset="-122"/>
              </a:rPr>
              <a:t>法律部门的划分标准</a:t>
            </a:r>
            <a:r>
              <a:rPr lang="zh-CN" altLang="en-US" b="1" dirty="0">
                <a:latin typeface="黑体" panose="02010609060101010101" pitchFamily="49" charset="-122"/>
                <a:ea typeface="黑体" panose="02010609060101010101" pitchFamily="49" charset="-122"/>
              </a:rPr>
              <a:t>：</a:t>
            </a:r>
            <a:r>
              <a:rPr lang="zh-CN" altLang="en-US" b="1" dirty="0">
                <a:solidFill>
                  <a:srgbClr val="A5068D"/>
                </a:solidFill>
                <a:latin typeface="黑体" panose="02010609060101010101" pitchFamily="49" charset="-122"/>
                <a:ea typeface="黑体" panose="02010609060101010101" pitchFamily="49" charset="-122"/>
              </a:rPr>
              <a:t>法律调整的对象</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    法律调整的对象，即法律调整的</a:t>
            </a:r>
            <a:r>
              <a:rPr lang="zh-CN" altLang="en-US" b="1" dirty="0">
                <a:solidFill>
                  <a:srgbClr val="006600"/>
                </a:solidFill>
                <a:latin typeface="黑体" panose="02010609060101010101" pitchFamily="49" charset="-122"/>
                <a:ea typeface="黑体" panose="02010609060101010101" pitchFamily="49" charset="-122"/>
              </a:rPr>
              <a:t>社会关系</a:t>
            </a:r>
            <a:r>
              <a:rPr lang="zh-CN" altLang="en-US" b="1" dirty="0">
                <a:latin typeface="黑体" panose="02010609060101010101" pitchFamily="49" charset="-122"/>
                <a:ea typeface="黑体" panose="02010609060101010101" pitchFamily="49" charset="-122"/>
              </a:rPr>
              <a:t>是划分法律部门的主要标准</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    法律部门的划分不取决于法学家或立法者的主观意志</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    而是由需要进行法律调整的社会关系的多样性决定的</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    社会关系广泛而复杂</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    表现为经济关系、政治关系、文化关系、家庭关系等</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    社会关系的不同领域成了划分法律部门的</a:t>
            </a:r>
            <a:r>
              <a:rPr lang="zh-CN" altLang="en-US" b="1" dirty="0">
                <a:solidFill>
                  <a:srgbClr val="006600"/>
                </a:solidFill>
                <a:latin typeface="黑体" panose="02010609060101010101" pitchFamily="49" charset="-122"/>
                <a:ea typeface="黑体" panose="02010609060101010101" pitchFamily="49" charset="-122"/>
              </a:rPr>
              <a:t>客观基础</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    以法律所调整的不同社会关系为标准</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    就可以把法律规范划分为各个法律部门</a:t>
            </a:r>
          </a:p>
          <a:p>
            <a:pPr marL="0" algn="l">
              <a:lnSpc>
                <a:spcPct val="135000"/>
              </a:lnSpc>
              <a:spcBef>
                <a:spcPts val="0"/>
              </a:spcBef>
              <a:buClrTx/>
              <a:buSzTx/>
              <a:buNone/>
            </a:pPr>
            <a:endParaRPr lang="zh-CN" altLang="en-US" b="1" dirty="0">
              <a:latin typeface="黑体" panose="02010609060101010101" pitchFamily="49" charset="-122"/>
              <a:ea typeface="黑体" panose="02010609060101010101" pitchFamily="49" charset="-122"/>
            </a:endParaRP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104595" cy="5389479"/>
          </a:xfrm>
        </p:spPr>
        <p:txBody>
          <a:bodyPr>
            <a:noAutofit/>
          </a:bodyPr>
          <a:lstStyle/>
          <a:p>
            <a:pPr marL="0" indent="0">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法律原则</a:t>
            </a:r>
            <a:r>
              <a:rPr lang="zh-CN" altLang="en-US" b="1" dirty="0">
                <a:solidFill>
                  <a:srgbClr val="FF0000"/>
                </a:solidFill>
                <a:latin typeface="黑体" panose="02010609060101010101" pitchFamily="49" charset="-122"/>
                <a:ea typeface="黑体" panose="02010609060101010101" pitchFamily="49" charset="-122"/>
              </a:rPr>
              <a:t>功能</a:t>
            </a:r>
            <a:r>
              <a:rPr lang="en-US" altLang="zh-CN" b="1" dirty="0">
                <a:solidFill>
                  <a:srgbClr val="FF0000"/>
                </a:solidFill>
                <a:latin typeface="黑体" panose="02010609060101010101" pitchFamily="49" charset="-122"/>
                <a:ea typeface="黑体" panose="02010609060101010101" pitchFamily="49" charset="-122"/>
              </a:rPr>
              <a:t>/</a:t>
            </a:r>
            <a:r>
              <a:rPr lang="zh-CN" altLang="en-US" b="1" dirty="0">
                <a:solidFill>
                  <a:srgbClr val="A5068D"/>
                </a:solidFill>
                <a:latin typeface="黑体" panose="02010609060101010101" pitchFamily="49" charset="-122"/>
                <a:ea typeface="黑体" panose="02010609060101010101" pitchFamily="49" charset="-122"/>
              </a:rPr>
              <a:t>法律实施：</a:t>
            </a:r>
            <a:r>
              <a:rPr lang="zh-CN" altLang="en-US" b="1" dirty="0">
                <a:latin typeface="黑体" panose="02010609060101010101" pitchFamily="49" charset="-122"/>
                <a:ea typeface="黑体" panose="02010609060101010101" pitchFamily="49" charset="-122"/>
              </a:rPr>
              <a:t>补充法律中的</a:t>
            </a:r>
            <a:r>
              <a:rPr lang="zh-CN" altLang="en-US" b="1" dirty="0">
                <a:solidFill>
                  <a:srgbClr val="006600"/>
                </a:solidFill>
                <a:latin typeface="黑体" panose="02010609060101010101" pitchFamily="49" charset="-122"/>
                <a:ea typeface="黑体" panose="02010609060101010101" pitchFamily="49" charset="-122"/>
              </a:rPr>
              <a:t>空白</a:t>
            </a:r>
            <a:r>
              <a:rPr lang="zh-CN" altLang="en-US" b="1" dirty="0">
                <a:latin typeface="黑体" panose="02010609060101010101" pitchFamily="49" charset="-122"/>
                <a:ea typeface="黑体" panose="02010609060101010101" pitchFamily="49" charset="-122"/>
              </a:rPr>
              <a:t>和</a:t>
            </a:r>
            <a:r>
              <a:rPr lang="zh-CN" altLang="en-US" b="1" dirty="0">
                <a:solidFill>
                  <a:srgbClr val="006600"/>
                </a:solidFill>
                <a:latin typeface="黑体" panose="02010609060101010101" pitchFamily="49" charset="-122"/>
                <a:ea typeface="黑体" panose="02010609060101010101" pitchFamily="49" charset="-122"/>
              </a:rPr>
              <a:t>漏洞</a:t>
            </a:r>
            <a:r>
              <a:rPr lang="zh-CN" altLang="en-US" b="1" dirty="0">
                <a:latin typeface="黑体" panose="02010609060101010101" pitchFamily="49" charset="-122"/>
                <a:ea typeface="黑体" panose="02010609060101010101" pitchFamily="49" charset="-122"/>
              </a:rPr>
              <a:t>，强化法律的</a:t>
            </a:r>
            <a:r>
              <a:rPr lang="zh-CN" altLang="en-US" b="1" dirty="0">
                <a:solidFill>
                  <a:srgbClr val="006600"/>
                </a:solidFill>
                <a:latin typeface="黑体" panose="02010609060101010101" pitchFamily="49" charset="-122"/>
                <a:ea typeface="黑体" panose="02010609060101010101" pitchFamily="49" charset="-122"/>
              </a:rPr>
              <a:t>调控</a:t>
            </a:r>
            <a:r>
              <a:rPr lang="zh-CN" altLang="en-US" b="1" dirty="0">
                <a:latin typeface="黑体" panose="02010609060101010101" pitchFamily="49" charset="-122"/>
                <a:ea typeface="黑体" panose="02010609060101010101" pitchFamily="49" charset="-122"/>
              </a:rPr>
              <a:t>能力</a:t>
            </a:r>
            <a:endParaRPr lang="en-US" altLang="zh-CN" b="1" dirty="0">
              <a:solidFill>
                <a:srgbClr val="A5068D"/>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solidFill>
                  <a:srgbClr val="A5068D"/>
                </a:solidFill>
                <a:latin typeface="黑体" panose="02010609060101010101" pitchFamily="49" charset="-122"/>
                <a:ea typeface="黑体" panose="02010609060101010101" pitchFamily="49" charset="-122"/>
              </a:rPr>
              <a:t>案例：</a:t>
            </a:r>
            <a:r>
              <a:rPr lang="zh-CN" altLang="en-US" b="1" dirty="0">
                <a:latin typeface="黑体" panose="02010609060101010101" pitchFamily="49" charset="-122"/>
                <a:ea typeface="黑体" panose="02010609060101010101" pitchFamily="49" charset="-122"/>
              </a:rPr>
              <a:t>原告甲酒厂于</a:t>
            </a:r>
            <a:r>
              <a:rPr lang="en-US" altLang="zh-CN" b="1" dirty="0">
                <a:latin typeface="黑体" panose="02010609060101010101" pitchFamily="49" charset="-122"/>
                <a:ea typeface="黑体" panose="02010609060101010101" pitchFamily="49" charset="-122"/>
              </a:rPr>
              <a:t>1987</a:t>
            </a:r>
            <a:r>
              <a:rPr lang="zh-CN" altLang="en-US" b="1" dirty="0">
                <a:latin typeface="黑体" panose="02010609060101010101" pitchFamily="49" charset="-122"/>
                <a:ea typeface="黑体" panose="02010609060101010101" pitchFamily="49" charset="-122"/>
              </a:rPr>
              <a:t>年</a:t>
            </a:r>
            <a:r>
              <a:rPr lang="en-US" altLang="zh-CN" b="1" dirty="0">
                <a:latin typeface="黑体" panose="02010609060101010101" pitchFamily="49" charset="-122"/>
                <a:ea typeface="黑体" panose="02010609060101010101" pitchFamily="49" charset="-122"/>
              </a:rPr>
              <a:t>1</a:t>
            </a:r>
            <a:r>
              <a:rPr lang="zh-CN" altLang="en-US" b="1" dirty="0">
                <a:latin typeface="黑体" panose="02010609060101010101" pitchFamily="49" charset="-122"/>
                <a:ea typeface="黑体" panose="02010609060101010101" pitchFamily="49" charset="-122"/>
              </a:rPr>
              <a:t>月</a:t>
            </a:r>
            <a:r>
              <a:rPr lang="en-US" altLang="zh-CN" b="1" dirty="0">
                <a:latin typeface="黑体" panose="02010609060101010101" pitchFamily="49" charset="-122"/>
                <a:ea typeface="黑体" panose="02010609060101010101" pitchFamily="49" charset="-122"/>
              </a:rPr>
              <a:t>30</a:t>
            </a:r>
            <a:r>
              <a:rPr lang="zh-CN" altLang="en-US" b="1" dirty="0">
                <a:latin typeface="黑体" panose="02010609060101010101" pitchFamily="49" charset="-122"/>
                <a:ea typeface="黑体" panose="02010609060101010101" pitchFamily="49" charset="-122"/>
              </a:rPr>
              <a:t>日在国家商标局核准注册了</a:t>
            </a:r>
            <a:r>
              <a:rPr lang="zh-CN" altLang="en-US" b="1" dirty="0">
                <a:solidFill>
                  <a:srgbClr val="C00000"/>
                </a:solidFill>
                <a:latin typeface="黑体" panose="02010609060101010101" pitchFamily="49" charset="-122"/>
                <a:ea typeface="黑体" panose="02010609060101010101" pitchFamily="49" charset="-122"/>
              </a:rPr>
              <a:t>圆圈图形喜凰牌</a:t>
            </a:r>
            <a:r>
              <a:rPr lang="zh-CN" altLang="en-US" b="1" dirty="0">
                <a:latin typeface="黑体" panose="02010609060101010101" pitchFamily="49" charset="-122"/>
                <a:ea typeface="黑体" panose="02010609060101010101" pitchFamily="49" charset="-122"/>
              </a:rPr>
              <a:t>商标一枚，用于本厂生产的白酒。此酒的瓶帖装潢上，除印有圆圈图形喜凰牌的注册商标外，还印有“喜凰酒”这一特定</a:t>
            </a:r>
            <a:r>
              <a:rPr lang="zh-CN" altLang="en-US" b="1" dirty="0">
                <a:solidFill>
                  <a:srgbClr val="C00000"/>
                </a:solidFill>
                <a:latin typeface="黑体" panose="02010609060101010101" pitchFamily="49" charset="-122"/>
                <a:ea typeface="黑体" panose="02010609060101010101" pitchFamily="49" charset="-122"/>
              </a:rPr>
              <a:t>名称</a:t>
            </a:r>
            <a:r>
              <a:rPr lang="zh-CN" altLang="en-US" b="1" dirty="0">
                <a:latin typeface="黑体" panose="02010609060101010101" pitchFamily="49" charset="-122"/>
                <a:ea typeface="黑体" panose="02010609060101010101" pitchFamily="49" charset="-122"/>
              </a:rPr>
              <a:t>。被告乙酒厂生产的白酒，注册商标为</a:t>
            </a:r>
            <a:r>
              <a:rPr lang="zh-CN" altLang="en-US" b="1" dirty="0">
                <a:solidFill>
                  <a:srgbClr val="00CC00"/>
                </a:solidFill>
                <a:latin typeface="黑体" panose="02010609060101010101" pitchFamily="49" charset="-122"/>
                <a:ea typeface="黑体" panose="02010609060101010101" pitchFamily="49" charset="-122"/>
              </a:rPr>
              <a:t>圆圈图形天福山牌</a:t>
            </a:r>
            <a:r>
              <a:rPr lang="zh-CN" altLang="en-US" b="1" dirty="0">
                <a:latin typeface="黑体" panose="02010609060101010101" pitchFamily="49" charset="-122"/>
                <a:ea typeface="黑体" panose="02010609060101010101" pitchFamily="49" charset="-122"/>
              </a:rPr>
              <a:t>注册商标。被告乙酒厂为了与原告争夺市场，拿着原告商标标识“喜凰”酒的瓶帖装潢来到莱州市彩印厂，让其把喜凰牌注册</a:t>
            </a:r>
            <a:r>
              <a:rPr lang="zh-CN" altLang="en-US" b="1" dirty="0">
                <a:solidFill>
                  <a:srgbClr val="00CC00"/>
                </a:solidFill>
                <a:latin typeface="黑体" panose="02010609060101010101" pitchFamily="49" charset="-122"/>
                <a:ea typeface="黑体" panose="02010609060101010101" pitchFamily="49" charset="-122"/>
              </a:rPr>
              <a:t>商标更换</a:t>
            </a:r>
            <a:r>
              <a:rPr lang="zh-CN" altLang="en-US" b="1" dirty="0">
                <a:latin typeface="黑体" panose="02010609060101010101" pitchFamily="49" charset="-122"/>
                <a:ea typeface="黑体" panose="02010609060101010101" pitchFamily="49" charset="-122"/>
              </a:rPr>
              <a:t>为天福山牌注册商标，除喜凰酒的“</a:t>
            </a:r>
            <a:r>
              <a:rPr lang="zh-CN" altLang="en-US" b="1" dirty="0">
                <a:solidFill>
                  <a:srgbClr val="00CC00"/>
                </a:solidFill>
                <a:latin typeface="黑体" panose="02010609060101010101" pitchFamily="49" charset="-122"/>
                <a:ea typeface="黑体" panose="02010609060101010101" pitchFamily="49" charset="-122"/>
              </a:rPr>
              <a:t>凰</a:t>
            </a:r>
            <a:r>
              <a:rPr lang="zh-CN" altLang="en-US" b="1" dirty="0">
                <a:latin typeface="黑体" panose="02010609060101010101" pitchFamily="49" charset="-122"/>
                <a:ea typeface="黑体" panose="02010609060101010101" pitchFamily="49" charset="-122"/>
              </a:rPr>
              <a:t>”字更换为“</a:t>
            </a:r>
            <a:r>
              <a:rPr lang="zh-CN" altLang="en-US" b="1" dirty="0">
                <a:solidFill>
                  <a:srgbClr val="00CC00"/>
                </a:solidFill>
                <a:latin typeface="黑体" panose="02010609060101010101" pitchFamily="49" charset="-122"/>
                <a:ea typeface="黑体" panose="02010609060101010101" pitchFamily="49" charset="-122"/>
              </a:rPr>
              <a:t>风</a:t>
            </a:r>
            <a:r>
              <a:rPr lang="zh-CN" altLang="en-US" b="1" dirty="0">
                <a:latin typeface="黑体" panose="02010609060101010101" pitchFamily="49" charset="-122"/>
                <a:ea typeface="黑体" panose="02010609060101010101" pitchFamily="49" charset="-122"/>
              </a:rPr>
              <a:t>”字外，其余均</a:t>
            </a:r>
            <a:r>
              <a:rPr lang="zh-CN" altLang="en-US" b="1" dirty="0">
                <a:solidFill>
                  <a:srgbClr val="00CC00"/>
                </a:solidFill>
                <a:latin typeface="黑体" panose="02010609060101010101" pitchFamily="49" charset="-122"/>
                <a:ea typeface="黑体" panose="02010609060101010101" pitchFamily="49" charset="-122"/>
              </a:rPr>
              <a:t>仿照印制</a:t>
            </a:r>
            <a:r>
              <a:rPr lang="zh-CN" altLang="en-US" b="1" dirty="0">
                <a:latin typeface="黑体" panose="02010609060101010101" pitchFamily="49" charset="-122"/>
                <a:ea typeface="黑体" panose="02010609060101010101" pitchFamily="49" charset="-122"/>
              </a:rPr>
              <a:t>。被告将印制好的天福山牌喜风酒瓶贴装潢于本厂生产的白酒。甲酒厂得知这一事实后，起诉乙酒厂至法院。</a:t>
            </a: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104595" cy="5389479"/>
          </a:xfrm>
        </p:spPr>
        <p:txBody>
          <a:bodyPr>
            <a:noAutofit/>
          </a:bodyPr>
          <a:lstStyle/>
          <a:p>
            <a:pPr marL="0" indent="0">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法律原则</a:t>
            </a:r>
            <a:r>
              <a:rPr lang="zh-CN" altLang="en-US" b="1" dirty="0">
                <a:solidFill>
                  <a:srgbClr val="FF0000"/>
                </a:solidFill>
                <a:latin typeface="黑体" panose="02010609060101010101" pitchFamily="49" charset="-122"/>
                <a:ea typeface="黑体" panose="02010609060101010101" pitchFamily="49" charset="-122"/>
              </a:rPr>
              <a:t>功能</a:t>
            </a:r>
            <a:r>
              <a:rPr lang="en-US" altLang="zh-CN" b="1" dirty="0">
                <a:solidFill>
                  <a:srgbClr val="FF0000"/>
                </a:solidFill>
                <a:latin typeface="黑体" panose="02010609060101010101" pitchFamily="49" charset="-122"/>
                <a:ea typeface="黑体" panose="02010609060101010101" pitchFamily="49" charset="-122"/>
              </a:rPr>
              <a:t>/</a:t>
            </a:r>
            <a:r>
              <a:rPr lang="zh-CN" altLang="en-US" b="1" dirty="0">
                <a:solidFill>
                  <a:srgbClr val="A5068D"/>
                </a:solidFill>
                <a:latin typeface="黑体" panose="02010609060101010101" pitchFamily="49" charset="-122"/>
                <a:ea typeface="黑体" panose="02010609060101010101" pitchFamily="49" charset="-122"/>
              </a:rPr>
              <a:t>法律实施：</a:t>
            </a:r>
            <a:r>
              <a:rPr lang="zh-CN" altLang="en-US" b="1" dirty="0">
                <a:latin typeface="黑体" panose="02010609060101010101" pitchFamily="49" charset="-122"/>
                <a:ea typeface="黑体" panose="02010609060101010101" pitchFamily="49" charset="-122"/>
              </a:rPr>
              <a:t>补充法律中的</a:t>
            </a:r>
            <a:r>
              <a:rPr lang="zh-CN" altLang="en-US" b="1" dirty="0">
                <a:solidFill>
                  <a:srgbClr val="006600"/>
                </a:solidFill>
                <a:latin typeface="黑体" panose="02010609060101010101" pitchFamily="49" charset="-122"/>
                <a:ea typeface="黑体" panose="02010609060101010101" pitchFamily="49" charset="-122"/>
              </a:rPr>
              <a:t>空白</a:t>
            </a:r>
            <a:r>
              <a:rPr lang="zh-CN" altLang="en-US" b="1" dirty="0">
                <a:latin typeface="黑体" panose="02010609060101010101" pitchFamily="49" charset="-122"/>
                <a:ea typeface="黑体" panose="02010609060101010101" pitchFamily="49" charset="-122"/>
              </a:rPr>
              <a:t>和</a:t>
            </a:r>
            <a:r>
              <a:rPr lang="zh-CN" altLang="en-US" b="1" dirty="0">
                <a:solidFill>
                  <a:srgbClr val="006600"/>
                </a:solidFill>
                <a:latin typeface="黑体" panose="02010609060101010101" pitchFamily="49" charset="-122"/>
                <a:ea typeface="黑体" panose="02010609060101010101" pitchFamily="49" charset="-122"/>
              </a:rPr>
              <a:t>漏洞</a:t>
            </a:r>
            <a:r>
              <a:rPr lang="zh-CN" altLang="en-US" b="1" dirty="0">
                <a:latin typeface="黑体" panose="02010609060101010101" pitchFamily="49" charset="-122"/>
                <a:ea typeface="黑体" panose="02010609060101010101" pitchFamily="49" charset="-122"/>
              </a:rPr>
              <a:t>，强化法律的</a:t>
            </a:r>
            <a:r>
              <a:rPr lang="zh-CN" altLang="en-US" b="1" dirty="0">
                <a:solidFill>
                  <a:srgbClr val="006600"/>
                </a:solidFill>
                <a:latin typeface="黑体" panose="02010609060101010101" pitchFamily="49" charset="-122"/>
                <a:ea typeface="黑体" panose="02010609060101010101" pitchFamily="49" charset="-122"/>
              </a:rPr>
              <a:t>调控</a:t>
            </a:r>
            <a:r>
              <a:rPr lang="zh-CN" altLang="en-US" b="1" dirty="0">
                <a:latin typeface="黑体" panose="02010609060101010101" pitchFamily="49" charset="-122"/>
                <a:ea typeface="黑体" panose="02010609060101010101" pitchFamily="49" charset="-122"/>
              </a:rPr>
              <a:t>能力</a:t>
            </a:r>
            <a:endParaRPr lang="en-US" altLang="zh-CN" b="1" dirty="0">
              <a:solidFill>
                <a:srgbClr val="A5068D"/>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solidFill>
                  <a:srgbClr val="A5068D"/>
                </a:solidFill>
                <a:latin typeface="黑体" panose="02010609060101010101" pitchFamily="49" charset="-122"/>
                <a:ea typeface="黑体" panose="02010609060101010101" pitchFamily="49" charset="-122"/>
              </a:rPr>
              <a:t>判案：</a:t>
            </a:r>
            <a:r>
              <a:rPr lang="zh-CN" altLang="en-US" b="1" dirty="0">
                <a:latin typeface="黑体" panose="02010609060101010101" pitchFamily="49" charset="-122"/>
                <a:ea typeface="黑体" panose="02010609060101010101" pitchFamily="49" charset="-122"/>
              </a:rPr>
              <a:t>原告法院在审理该案件的过程中，认定为乙酒厂的行为构成不正当竞争，但当时</a:t>
            </a:r>
            <a:r>
              <a:rPr lang="en-US" altLang="zh-CN" b="1" dirty="0">
                <a:solidFill>
                  <a:srgbClr val="C00000"/>
                </a:solidFill>
                <a:latin typeface="黑体" panose="02010609060101010101" pitchFamily="49" charset="-122"/>
                <a:ea typeface="黑体" panose="02010609060101010101" pitchFamily="49" charset="-122"/>
              </a:rPr>
              <a:t>《</a:t>
            </a:r>
            <a:r>
              <a:rPr lang="zh-CN" altLang="en-US" b="1" dirty="0">
                <a:solidFill>
                  <a:srgbClr val="C00000"/>
                </a:solidFill>
                <a:latin typeface="黑体" panose="02010609060101010101" pitchFamily="49" charset="-122"/>
                <a:ea typeface="黑体" panose="02010609060101010101" pitchFamily="49" charset="-122"/>
              </a:rPr>
              <a:t>反不正当竞争法</a:t>
            </a:r>
            <a:r>
              <a:rPr lang="en-US" altLang="zh-CN" b="1" dirty="0">
                <a:solidFill>
                  <a:srgbClr val="C00000"/>
                </a:solidFill>
                <a:latin typeface="黑体" panose="02010609060101010101" pitchFamily="49" charset="-122"/>
                <a:ea typeface="黑体" panose="02010609060101010101" pitchFamily="49" charset="-122"/>
              </a:rPr>
              <a:t>》</a:t>
            </a:r>
            <a:r>
              <a:rPr lang="zh-CN" altLang="en-US" b="1" dirty="0">
                <a:solidFill>
                  <a:srgbClr val="C00000"/>
                </a:solidFill>
                <a:latin typeface="黑体" panose="02010609060101010101" pitchFamily="49" charset="-122"/>
                <a:ea typeface="黑体" panose="02010609060101010101" pitchFamily="49" charset="-122"/>
              </a:rPr>
              <a:t>还未出台</a:t>
            </a:r>
            <a:r>
              <a:rPr lang="zh-CN" altLang="en-US" b="1" dirty="0">
                <a:latin typeface="黑体" panose="02010609060101010101" pitchFamily="49" charset="-122"/>
                <a:ea typeface="黑体" panose="02010609060101010101" pitchFamily="49" charset="-122"/>
              </a:rPr>
              <a:t>，其他的法律如</a:t>
            </a:r>
            <a:r>
              <a:rPr lang="en-US" altLang="zh-CN" b="1" dirty="0">
                <a:solidFill>
                  <a:srgbClr val="C00000"/>
                </a:solidFill>
                <a:latin typeface="黑体" panose="02010609060101010101" pitchFamily="49" charset="-122"/>
                <a:ea typeface="黑体" panose="02010609060101010101" pitchFamily="49" charset="-122"/>
              </a:rPr>
              <a:t>《</a:t>
            </a:r>
            <a:r>
              <a:rPr lang="zh-CN" altLang="en-US" b="1" dirty="0">
                <a:solidFill>
                  <a:srgbClr val="C00000"/>
                </a:solidFill>
                <a:latin typeface="黑体" panose="02010609060101010101" pitchFamily="49" charset="-122"/>
                <a:ea typeface="黑体" panose="02010609060101010101" pitchFamily="49" charset="-122"/>
              </a:rPr>
              <a:t>商标法</a:t>
            </a:r>
            <a:r>
              <a:rPr lang="en-US" altLang="zh-CN" b="1" dirty="0">
                <a:solidFill>
                  <a:srgbClr val="C00000"/>
                </a:solidFill>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等对这种情形并</a:t>
            </a:r>
            <a:r>
              <a:rPr lang="zh-CN" altLang="en-US" b="1" dirty="0">
                <a:solidFill>
                  <a:srgbClr val="C00000"/>
                </a:solidFill>
                <a:latin typeface="黑体" panose="02010609060101010101" pitchFamily="49" charset="-122"/>
                <a:ea typeface="黑体" panose="02010609060101010101" pitchFamily="49" charset="-122"/>
              </a:rPr>
              <a:t>没有明确规定</a:t>
            </a:r>
            <a:r>
              <a:rPr lang="zh-CN" altLang="en-US" b="1" dirty="0">
                <a:latin typeface="黑体" panose="02010609060101010101" pitchFamily="49" charset="-122"/>
                <a:ea typeface="黑体" panose="02010609060101010101" pitchFamily="49" charset="-122"/>
              </a:rPr>
              <a:t>，最后法院判决乙酒厂的行为不仅违反了</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民法通则</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第</a:t>
            </a:r>
            <a:r>
              <a:rPr lang="en-US" altLang="zh-CN" b="1" dirty="0">
                <a:latin typeface="黑体" panose="02010609060101010101" pitchFamily="49" charset="-122"/>
                <a:ea typeface="黑体" panose="02010609060101010101" pitchFamily="49" charset="-122"/>
              </a:rPr>
              <a:t>4</a:t>
            </a:r>
            <a:r>
              <a:rPr lang="zh-CN" altLang="en-US" b="1" dirty="0">
                <a:latin typeface="黑体" panose="02010609060101010101" pitchFamily="49" charset="-122"/>
                <a:ea typeface="黑体" panose="02010609060101010101" pitchFamily="49" charset="-122"/>
              </a:rPr>
              <a:t>条关于公民、法人在民事活动中，应当遵循</a:t>
            </a:r>
            <a:r>
              <a:rPr lang="zh-CN" altLang="en-US" b="1" dirty="0">
                <a:solidFill>
                  <a:srgbClr val="FF0000"/>
                </a:solidFill>
                <a:latin typeface="黑体" panose="02010609060101010101" pitchFamily="49" charset="-122"/>
                <a:ea typeface="黑体" panose="02010609060101010101" pitchFamily="49" charset="-122"/>
              </a:rPr>
              <a:t>诚实信用原则</a:t>
            </a:r>
            <a:r>
              <a:rPr lang="zh-CN" altLang="en-US" b="1" dirty="0">
                <a:latin typeface="黑体" panose="02010609060101010101" pitchFamily="49" charset="-122"/>
                <a:ea typeface="黑体" panose="02010609060101010101" pitchFamily="49" charset="-122"/>
              </a:rPr>
              <a:t>的规定，侵害了甲酒厂合法的民事权益。而且依照</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民法通则</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第</a:t>
            </a:r>
            <a:r>
              <a:rPr lang="en-US" altLang="zh-CN" b="1" dirty="0">
                <a:latin typeface="黑体" panose="02010609060101010101" pitchFamily="49" charset="-122"/>
                <a:ea typeface="黑体" panose="02010609060101010101" pitchFamily="49" charset="-122"/>
              </a:rPr>
              <a:t>7</a:t>
            </a:r>
            <a:r>
              <a:rPr lang="zh-CN" altLang="en-US" b="1" dirty="0">
                <a:latin typeface="黑体" panose="02010609060101010101" pitchFamily="49" charset="-122"/>
                <a:ea typeface="黑体" panose="02010609060101010101" pitchFamily="49" charset="-122"/>
              </a:rPr>
              <a:t>条的规定，被告人的这种行为，还</a:t>
            </a:r>
            <a:r>
              <a:rPr lang="zh-CN" altLang="en-US" b="1" dirty="0">
                <a:solidFill>
                  <a:srgbClr val="C00000"/>
                </a:solidFill>
                <a:latin typeface="黑体" panose="02010609060101010101" pitchFamily="49" charset="-122"/>
                <a:ea typeface="黑体" panose="02010609060101010101" pitchFamily="49" charset="-122"/>
              </a:rPr>
              <a:t>损害了社会公共利益</a:t>
            </a:r>
            <a:r>
              <a:rPr lang="zh-CN" altLang="en-US" b="1" dirty="0">
                <a:latin typeface="黑体" panose="02010609060101010101" pitchFamily="49" charset="-122"/>
                <a:ea typeface="黑体" panose="02010609060101010101" pitchFamily="49" charset="-122"/>
              </a:rPr>
              <a:t>，</a:t>
            </a:r>
            <a:r>
              <a:rPr lang="zh-CN" altLang="en-US" b="1" dirty="0">
                <a:solidFill>
                  <a:srgbClr val="C00000"/>
                </a:solidFill>
                <a:latin typeface="黑体" panose="02010609060101010101" pitchFamily="49" charset="-122"/>
                <a:ea typeface="黑体" panose="02010609060101010101" pitchFamily="49" charset="-122"/>
              </a:rPr>
              <a:t>扰乱了社会经济秩序</a:t>
            </a:r>
            <a:r>
              <a:rPr lang="zh-CN" altLang="en-US" b="1" dirty="0">
                <a:latin typeface="黑体" panose="02010609060101010101" pitchFamily="49" charset="-122"/>
                <a:ea typeface="黑体" panose="02010609060101010101" pitchFamily="49" charset="-122"/>
              </a:rPr>
              <a:t>，所以构成不正当的竞争行为，必须予以制止。原告所遭受的经济损失必须由被告来赔偿。</a:t>
            </a: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104595" cy="5389479"/>
          </a:xfrm>
        </p:spPr>
        <p:txBody>
          <a:bodyPr>
            <a:noAutofit/>
          </a:bodyPr>
          <a:lstStyle/>
          <a:p>
            <a:pPr marL="0" indent="0">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法律原则</a:t>
            </a:r>
            <a:r>
              <a:rPr lang="zh-CN" altLang="en-US" b="1" dirty="0">
                <a:solidFill>
                  <a:srgbClr val="FF0000"/>
                </a:solidFill>
                <a:latin typeface="黑体" panose="02010609060101010101" pitchFamily="49" charset="-122"/>
                <a:ea typeface="黑体" panose="02010609060101010101" pitchFamily="49" charset="-122"/>
              </a:rPr>
              <a:t>功能</a:t>
            </a:r>
            <a:r>
              <a:rPr lang="en-US" altLang="zh-CN" b="1" dirty="0">
                <a:solidFill>
                  <a:srgbClr val="FF0000"/>
                </a:solidFill>
                <a:latin typeface="黑体" panose="02010609060101010101" pitchFamily="49" charset="-122"/>
                <a:ea typeface="黑体" panose="02010609060101010101" pitchFamily="49" charset="-122"/>
              </a:rPr>
              <a:t>/</a:t>
            </a:r>
            <a:r>
              <a:rPr lang="zh-CN" altLang="en-US" b="1" dirty="0">
                <a:solidFill>
                  <a:srgbClr val="A5068D"/>
                </a:solidFill>
                <a:latin typeface="黑体" panose="02010609060101010101" pitchFamily="49" charset="-122"/>
                <a:ea typeface="黑体" panose="02010609060101010101" pitchFamily="49" charset="-122"/>
              </a:rPr>
              <a:t>法律实施：</a:t>
            </a:r>
            <a:r>
              <a:rPr lang="zh-CN" altLang="en-US" b="1" dirty="0">
                <a:latin typeface="黑体" panose="02010609060101010101" pitchFamily="49" charset="-122"/>
                <a:ea typeface="黑体" panose="02010609060101010101" pitchFamily="49" charset="-122"/>
              </a:rPr>
              <a:t>补充法律中的</a:t>
            </a:r>
            <a:r>
              <a:rPr lang="zh-CN" altLang="en-US" b="1" dirty="0">
                <a:solidFill>
                  <a:srgbClr val="006600"/>
                </a:solidFill>
                <a:latin typeface="黑体" panose="02010609060101010101" pitchFamily="49" charset="-122"/>
                <a:ea typeface="黑体" panose="02010609060101010101" pitchFamily="49" charset="-122"/>
              </a:rPr>
              <a:t>空白</a:t>
            </a:r>
            <a:r>
              <a:rPr lang="zh-CN" altLang="en-US" b="1" dirty="0">
                <a:latin typeface="黑体" panose="02010609060101010101" pitchFamily="49" charset="-122"/>
                <a:ea typeface="黑体" panose="02010609060101010101" pitchFamily="49" charset="-122"/>
              </a:rPr>
              <a:t>和</a:t>
            </a:r>
            <a:r>
              <a:rPr lang="zh-CN" altLang="en-US" b="1" dirty="0">
                <a:solidFill>
                  <a:srgbClr val="006600"/>
                </a:solidFill>
                <a:latin typeface="黑体" panose="02010609060101010101" pitchFamily="49" charset="-122"/>
                <a:ea typeface="黑体" panose="02010609060101010101" pitchFamily="49" charset="-122"/>
              </a:rPr>
              <a:t>漏洞</a:t>
            </a:r>
            <a:r>
              <a:rPr lang="zh-CN" altLang="en-US" b="1" dirty="0">
                <a:latin typeface="黑体" panose="02010609060101010101" pitchFamily="49" charset="-122"/>
                <a:ea typeface="黑体" panose="02010609060101010101" pitchFamily="49" charset="-122"/>
              </a:rPr>
              <a:t>，强化法律的</a:t>
            </a:r>
            <a:r>
              <a:rPr lang="zh-CN" altLang="en-US" b="1" dirty="0">
                <a:solidFill>
                  <a:srgbClr val="006600"/>
                </a:solidFill>
                <a:latin typeface="黑体" panose="02010609060101010101" pitchFamily="49" charset="-122"/>
                <a:ea typeface="黑体" panose="02010609060101010101" pitchFamily="49" charset="-122"/>
              </a:rPr>
              <a:t>调控</a:t>
            </a:r>
            <a:r>
              <a:rPr lang="zh-CN" altLang="en-US" b="1" dirty="0">
                <a:latin typeface="黑体" panose="02010609060101010101" pitchFamily="49" charset="-122"/>
                <a:ea typeface="黑体" panose="02010609060101010101" pitchFamily="49" charset="-122"/>
              </a:rPr>
              <a:t>能力</a:t>
            </a:r>
            <a:endParaRPr lang="en-US" altLang="zh-CN" b="1" dirty="0">
              <a:solidFill>
                <a:srgbClr val="A5068D"/>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solidFill>
                  <a:srgbClr val="A5068D"/>
                </a:solidFill>
                <a:latin typeface="黑体" panose="02010609060101010101" pitchFamily="49" charset="-122"/>
                <a:ea typeface="黑体" panose="02010609060101010101" pitchFamily="49" charset="-122"/>
              </a:rPr>
              <a:t>解析：</a:t>
            </a:r>
            <a:r>
              <a:rPr lang="zh-CN" altLang="en-US" b="1" dirty="0">
                <a:latin typeface="黑体" panose="02010609060101010101" pitchFamily="49" charset="-122"/>
                <a:ea typeface="黑体" panose="02010609060101010101" pitchFamily="49" charset="-122"/>
              </a:rPr>
              <a:t>在该案中，法官在</a:t>
            </a:r>
            <a:r>
              <a:rPr lang="zh-CN" altLang="en-US" b="1" dirty="0">
                <a:solidFill>
                  <a:srgbClr val="C00000"/>
                </a:solidFill>
                <a:latin typeface="黑体" panose="02010609060101010101" pitchFamily="49" charset="-122"/>
                <a:ea typeface="黑体" panose="02010609060101010101" pitchFamily="49" charset="-122"/>
              </a:rPr>
              <a:t>没有具体的法律规则可以适用</a:t>
            </a:r>
            <a:r>
              <a:rPr lang="zh-CN" altLang="en-US" b="1" dirty="0">
                <a:latin typeface="黑体" panose="02010609060101010101" pitchFamily="49" charset="-122"/>
                <a:ea typeface="黑体" panose="02010609060101010101" pitchFamily="49" charset="-122"/>
              </a:rPr>
              <a:t>的情形下，直接依据</a:t>
            </a:r>
            <a:r>
              <a:rPr lang="zh-CN" altLang="en-US" b="1" dirty="0">
                <a:solidFill>
                  <a:srgbClr val="006600"/>
                </a:solidFill>
                <a:latin typeface="黑体" panose="02010609060101010101" pitchFamily="49" charset="-122"/>
                <a:ea typeface="黑体" panose="02010609060101010101" pitchFamily="49" charset="-122"/>
              </a:rPr>
              <a:t>诚实信用</a:t>
            </a:r>
            <a:r>
              <a:rPr lang="zh-CN" altLang="en-US" b="1" dirty="0">
                <a:latin typeface="黑体" panose="02010609060101010101" pitchFamily="49" charset="-122"/>
                <a:ea typeface="黑体" panose="02010609060101010101" pitchFamily="49" charset="-122"/>
              </a:rPr>
              <a:t>的</a:t>
            </a:r>
            <a:r>
              <a:rPr lang="zh-CN" altLang="en-US" b="1" dirty="0">
                <a:solidFill>
                  <a:srgbClr val="C00000"/>
                </a:solidFill>
                <a:latin typeface="黑体" panose="02010609060101010101" pitchFamily="49" charset="-122"/>
                <a:ea typeface="黑体" panose="02010609060101010101" pitchFamily="49" charset="-122"/>
              </a:rPr>
              <a:t>民法原则</a:t>
            </a:r>
            <a:r>
              <a:rPr lang="zh-CN" altLang="en-US" b="1" dirty="0">
                <a:latin typeface="黑体" panose="02010609060101010101" pitchFamily="49" charset="-122"/>
                <a:ea typeface="黑体" panose="02010609060101010101" pitchFamily="49" charset="-122"/>
              </a:rPr>
              <a:t>作为判案的依据，弥补了法律的漏洞，有效地解决了纠纷。</a:t>
            </a: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104595" cy="5389479"/>
          </a:xfrm>
        </p:spPr>
        <p:txBody>
          <a:bodyPr>
            <a:noAutofit/>
          </a:bodyPr>
          <a:lstStyle/>
          <a:p>
            <a:pPr marL="0" indent="0">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法律原则</a:t>
            </a:r>
            <a:r>
              <a:rPr lang="zh-CN" altLang="en-US" b="1" dirty="0">
                <a:solidFill>
                  <a:srgbClr val="FF0000"/>
                </a:solidFill>
                <a:latin typeface="黑体" panose="02010609060101010101" pitchFamily="49" charset="-122"/>
                <a:ea typeface="黑体" panose="02010609060101010101" pitchFamily="49" charset="-122"/>
              </a:rPr>
              <a:t>功能</a:t>
            </a:r>
            <a:r>
              <a:rPr lang="en-US" altLang="zh-CN" b="1" dirty="0">
                <a:solidFill>
                  <a:srgbClr val="FF0000"/>
                </a:solidFill>
                <a:latin typeface="黑体" panose="02010609060101010101" pitchFamily="49" charset="-122"/>
                <a:ea typeface="黑体" panose="02010609060101010101" pitchFamily="49" charset="-122"/>
              </a:rPr>
              <a:t>/</a:t>
            </a:r>
            <a:r>
              <a:rPr lang="zh-CN" altLang="en-US" b="1" dirty="0">
                <a:solidFill>
                  <a:srgbClr val="A5068D"/>
                </a:solidFill>
                <a:latin typeface="黑体" panose="02010609060101010101" pitchFamily="49" charset="-122"/>
                <a:ea typeface="黑体" panose="02010609060101010101" pitchFamily="49" charset="-122"/>
              </a:rPr>
              <a:t>法律实施：</a:t>
            </a:r>
            <a:r>
              <a:rPr lang="zh-CN" altLang="en-US" b="1" dirty="0">
                <a:latin typeface="黑体" panose="02010609060101010101" pitchFamily="49" charset="-122"/>
                <a:ea typeface="黑体" panose="02010609060101010101" pitchFamily="49" charset="-122"/>
              </a:rPr>
              <a:t>补充法律中的</a:t>
            </a:r>
            <a:r>
              <a:rPr lang="zh-CN" altLang="en-US" b="1" dirty="0">
                <a:solidFill>
                  <a:srgbClr val="006600"/>
                </a:solidFill>
                <a:latin typeface="黑体" panose="02010609060101010101" pitchFamily="49" charset="-122"/>
                <a:ea typeface="黑体" panose="02010609060101010101" pitchFamily="49" charset="-122"/>
              </a:rPr>
              <a:t>空白</a:t>
            </a:r>
            <a:r>
              <a:rPr lang="zh-CN" altLang="en-US" b="1" dirty="0">
                <a:latin typeface="黑体" panose="02010609060101010101" pitchFamily="49" charset="-122"/>
                <a:ea typeface="黑体" panose="02010609060101010101" pitchFamily="49" charset="-122"/>
              </a:rPr>
              <a:t>和</a:t>
            </a:r>
            <a:r>
              <a:rPr lang="zh-CN" altLang="en-US" b="1" dirty="0">
                <a:solidFill>
                  <a:srgbClr val="006600"/>
                </a:solidFill>
                <a:latin typeface="黑体" panose="02010609060101010101" pitchFamily="49" charset="-122"/>
                <a:ea typeface="黑体" panose="02010609060101010101" pitchFamily="49" charset="-122"/>
              </a:rPr>
              <a:t>漏洞</a:t>
            </a:r>
            <a:r>
              <a:rPr lang="zh-CN" altLang="en-US" b="1" dirty="0">
                <a:latin typeface="黑体" panose="02010609060101010101" pitchFamily="49" charset="-122"/>
                <a:ea typeface="黑体" panose="02010609060101010101" pitchFamily="49" charset="-122"/>
              </a:rPr>
              <a:t>，强化法律的</a:t>
            </a:r>
            <a:r>
              <a:rPr lang="zh-CN" altLang="en-US" b="1" dirty="0">
                <a:solidFill>
                  <a:srgbClr val="006600"/>
                </a:solidFill>
                <a:latin typeface="黑体" panose="02010609060101010101" pitchFamily="49" charset="-122"/>
                <a:ea typeface="黑体" panose="02010609060101010101" pitchFamily="49" charset="-122"/>
              </a:rPr>
              <a:t>调控</a:t>
            </a:r>
            <a:r>
              <a:rPr lang="zh-CN" altLang="en-US" b="1" dirty="0">
                <a:latin typeface="黑体" panose="02010609060101010101" pitchFamily="49" charset="-122"/>
                <a:ea typeface="黑体" panose="02010609060101010101" pitchFamily="49" charset="-122"/>
              </a:rPr>
              <a:t>能力</a:t>
            </a:r>
            <a:endParaRPr lang="en-US" altLang="zh-CN" b="1" dirty="0">
              <a:solidFill>
                <a:srgbClr val="A5068D"/>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solidFill>
                  <a:srgbClr val="A5068D"/>
                </a:solidFill>
                <a:latin typeface="黑体" panose="02010609060101010101" pitchFamily="49" charset="-122"/>
                <a:ea typeface="黑体" panose="02010609060101010101" pitchFamily="49" charset="-122"/>
              </a:rPr>
              <a:t>案例：</a:t>
            </a:r>
            <a:r>
              <a:rPr lang="zh-CN" altLang="en-US" b="1" dirty="0">
                <a:latin typeface="黑体" panose="02010609060101010101" pitchFamily="49" charset="-122"/>
                <a:ea typeface="黑体" panose="02010609060101010101" pitchFamily="49" charset="-122"/>
              </a:rPr>
              <a:t>美国纽约上诉法院在</a:t>
            </a:r>
            <a:r>
              <a:rPr lang="en-US" altLang="zh-CN" b="1" dirty="0">
                <a:latin typeface="黑体" panose="02010609060101010101" pitchFamily="49" charset="-122"/>
                <a:ea typeface="黑体" panose="02010609060101010101" pitchFamily="49" charset="-122"/>
              </a:rPr>
              <a:t>1889</a:t>
            </a:r>
            <a:r>
              <a:rPr lang="zh-CN" altLang="en-US" b="1" dirty="0">
                <a:latin typeface="黑体" panose="02010609060101010101" pitchFamily="49" charset="-122"/>
                <a:ea typeface="黑体" panose="02010609060101010101" pitchFamily="49" charset="-122"/>
              </a:rPr>
              <a:t>年曾经审理过这样一个案件。帕尔默是其祖父所立</a:t>
            </a:r>
            <a:r>
              <a:rPr lang="zh-CN" altLang="en-US" b="1" dirty="0">
                <a:solidFill>
                  <a:srgbClr val="C00000"/>
                </a:solidFill>
                <a:latin typeface="黑体" panose="02010609060101010101" pitchFamily="49" charset="-122"/>
                <a:ea typeface="黑体" panose="02010609060101010101" pitchFamily="49" charset="-122"/>
              </a:rPr>
              <a:t>遗嘱</a:t>
            </a:r>
            <a:r>
              <a:rPr lang="zh-CN" altLang="en-US" b="1" dirty="0">
                <a:latin typeface="黑体" panose="02010609060101010101" pitchFamily="49" charset="-122"/>
                <a:ea typeface="黑体" panose="02010609060101010101" pitchFamily="49" charset="-122"/>
              </a:rPr>
              <a:t>中指定的财产继承人，因恐其祖父撤销遗嘱并为了及早获得遗产，帕尔默将其祖父</a:t>
            </a:r>
            <a:r>
              <a:rPr lang="zh-CN" altLang="en-US" b="1" dirty="0">
                <a:solidFill>
                  <a:srgbClr val="C00000"/>
                </a:solidFill>
                <a:latin typeface="黑体" panose="02010609060101010101" pitchFamily="49" charset="-122"/>
                <a:ea typeface="黑体" panose="02010609060101010101" pitchFamily="49" charset="-122"/>
              </a:rPr>
              <a:t>毒死</a:t>
            </a:r>
            <a:r>
              <a:rPr lang="zh-CN" altLang="en-US" b="1" dirty="0">
                <a:latin typeface="黑体" panose="02010609060101010101" pitchFamily="49" charset="-122"/>
                <a:ea typeface="黑体" panose="02010609060101010101" pitchFamily="49" charset="-122"/>
              </a:rPr>
              <a:t>。后来，帕尔默被其姑妈里格斯诉至法院。</a:t>
            </a: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104595" cy="5389479"/>
          </a:xfrm>
        </p:spPr>
        <p:txBody>
          <a:bodyPr>
            <a:noAutofit/>
          </a:bodyPr>
          <a:lstStyle/>
          <a:p>
            <a:pPr marL="0" indent="0">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法律原则</a:t>
            </a:r>
            <a:r>
              <a:rPr lang="zh-CN" altLang="en-US" b="1" dirty="0">
                <a:solidFill>
                  <a:srgbClr val="FF0000"/>
                </a:solidFill>
                <a:latin typeface="黑体" panose="02010609060101010101" pitchFamily="49" charset="-122"/>
                <a:ea typeface="黑体" panose="02010609060101010101" pitchFamily="49" charset="-122"/>
              </a:rPr>
              <a:t>功能</a:t>
            </a:r>
            <a:r>
              <a:rPr lang="en-US" altLang="zh-CN" b="1" dirty="0">
                <a:solidFill>
                  <a:srgbClr val="FF0000"/>
                </a:solidFill>
                <a:latin typeface="黑体" panose="02010609060101010101" pitchFamily="49" charset="-122"/>
                <a:ea typeface="黑体" panose="02010609060101010101" pitchFamily="49" charset="-122"/>
              </a:rPr>
              <a:t>/</a:t>
            </a:r>
            <a:r>
              <a:rPr lang="zh-CN" altLang="en-US" b="1" dirty="0">
                <a:solidFill>
                  <a:srgbClr val="A5068D"/>
                </a:solidFill>
                <a:latin typeface="黑体" panose="02010609060101010101" pitchFamily="49" charset="-122"/>
                <a:ea typeface="黑体" panose="02010609060101010101" pitchFamily="49" charset="-122"/>
              </a:rPr>
              <a:t>法律实施：</a:t>
            </a:r>
            <a:r>
              <a:rPr lang="zh-CN" altLang="en-US" b="1" dirty="0">
                <a:latin typeface="黑体" panose="02010609060101010101" pitchFamily="49" charset="-122"/>
                <a:ea typeface="黑体" panose="02010609060101010101" pitchFamily="49" charset="-122"/>
              </a:rPr>
              <a:t>补充法律中的</a:t>
            </a:r>
            <a:r>
              <a:rPr lang="zh-CN" altLang="en-US" b="1" dirty="0">
                <a:solidFill>
                  <a:srgbClr val="006600"/>
                </a:solidFill>
                <a:latin typeface="黑体" panose="02010609060101010101" pitchFamily="49" charset="-122"/>
                <a:ea typeface="黑体" panose="02010609060101010101" pitchFamily="49" charset="-122"/>
              </a:rPr>
              <a:t>空白</a:t>
            </a:r>
            <a:r>
              <a:rPr lang="zh-CN" altLang="en-US" b="1" dirty="0">
                <a:latin typeface="黑体" panose="02010609060101010101" pitchFamily="49" charset="-122"/>
                <a:ea typeface="黑体" panose="02010609060101010101" pitchFamily="49" charset="-122"/>
              </a:rPr>
              <a:t>和</a:t>
            </a:r>
            <a:r>
              <a:rPr lang="zh-CN" altLang="en-US" b="1" dirty="0">
                <a:solidFill>
                  <a:srgbClr val="006600"/>
                </a:solidFill>
                <a:latin typeface="黑体" panose="02010609060101010101" pitchFamily="49" charset="-122"/>
                <a:ea typeface="黑体" panose="02010609060101010101" pitchFamily="49" charset="-122"/>
              </a:rPr>
              <a:t>漏洞</a:t>
            </a:r>
            <a:r>
              <a:rPr lang="zh-CN" altLang="en-US" b="1" dirty="0">
                <a:latin typeface="黑体" panose="02010609060101010101" pitchFamily="49" charset="-122"/>
                <a:ea typeface="黑体" panose="02010609060101010101" pitchFamily="49" charset="-122"/>
              </a:rPr>
              <a:t>，强化法律的</a:t>
            </a:r>
            <a:r>
              <a:rPr lang="zh-CN" altLang="en-US" b="1" dirty="0">
                <a:solidFill>
                  <a:srgbClr val="006600"/>
                </a:solidFill>
                <a:latin typeface="黑体" panose="02010609060101010101" pitchFamily="49" charset="-122"/>
                <a:ea typeface="黑体" panose="02010609060101010101" pitchFamily="49" charset="-122"/>
              </a:rPr>
              <a:t>调控</a:t>
            </a:r>
            <a:r>
              <a:rPr lang="zh-CN" altLang="en-US" b="1" dirty="0">
                <a:latin typeface="黑体" panose="02010609060101010101" pitchFamily="49" charset="-122"/>
                <a:ea typeface="黑体" panose="02010609060101010101" pitchFamily="49" charset="-122"/>
              </a:rPr>
              <a:t>能力</a:t>
            </a:r>
            <a:endParaRPr lang="en-US" altLang="zh-CN" b="1" dirty="0">
              <a:solidFill>
                <a:srgbClr val="A5068D"/>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solidFill>
                  <a:srgbClr val="A5068D"/>
                </a:solidFill>
                <a:latin typeface="黑体" panose="02010609060101010101" pitchFamily="49" charset="-122"/>
                <a:ea typeface="黑体" panose="02010609060101010101" pitchFamily="49" charset="-122"/>
              </a:rPr>
              <a:t>判案：</a:t>
            </a:r>
            <a:r>
              <a:rPr lang="zh-CN" altLang="en-US" b="1" dirty="0">
                <a:latin typeface="黑体" panose="02010609060101010101" pitchFamily="49" charset="-122"/>
                <a:ea typeface="黑体" panose="02010609060101010101" pitchFamily="49" charset="-122"/>
              </a:rPr>
              <a:t>面对这一案件，法官必须裁决帕尔默是否能够</a:t>
            </a:r>
            <a:r>
              <a:rPr lang="zh-CN" altLang="en-US" b="1" dirty="0">
                <a:solidFill>
                  <a:srgbClr val="C00000"/>
                </a:solidFill>
                <a:latin typeface="黑体" panose="02010609060101010101" pitchFamily="49" charset="-122"/>
                <a:ea typeface="黑体" panose="02010609060101010101" pitchFamily="49" charset="-122"/>
              </a:rPr>
              <a:t>依据该项遗嘱继承</a:t>
            </a:r>
            <a:r>
              <a:rPr lang="zh-CN" altLang="en-US" b="1" dirty="0">
                <a:latin typeface="黑体" panose="02010609060101010101" pitchFamily="49" charset="-122"/>
                <a:ea typeface="黑体" panose="02010609060101010101" pitchFamily="49" charset="-122"/>
              </a:rPr>
              <a:t>其祖父的遗产。最终裁决是，帕尔默无权继承其祖父的财产。</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104595" cy="5389479"/>
          </a:xfrm>
        </p:spPr>
        <p:txBody>
          <a:bodyPr>
            <a:noAutofit/>
          </a:bodyPr>
          <a:lstStyle/>
          <a:p>
            <a:pPr marL="0" indent="0">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法律原则</a:t>
            </a:r>
            <a:r>
              <a:rPr lang="zh-CN" altLang="en-US" b="1" dirty="0">
                <a:solidFill>
                  <a:srgbClr val="FF0000"/>
                </a:solidFill>
                <a:latin typeface="黑体" panose="02010609060101010101" pitchFamily="49" charset="-122"/>
                <a:ea typeface="黑体" panose="02010609060101010101" pitchFamily="49" charset="-122"/>
              </a:rPr>
              <a:t>功能</a:t>
            </a:r>
            <a:r>
              <a:rPr lang="en-US" altLang="zh-CN" b="1" dirty="0">
                <a:solidFill>
                  <a:srgbClr val="FF0000"/>
                </a:solidFill>
                <a:latin typeface="黑体" panose="02010609060101010101" pitchFamily="49" charset="-122"/>
                <a:ea typeface="黑体" panose="02010609060101010101" pitchFamily="49" charset="-122"/>
              </a:rPr>
              <a:t>/</a:t>
            </a:r>
            <a:r>
              <a:rPr lang="zh-CN" altLang="en-US" b="1" dirty="0">
                <a:solidFill>
                  <a:srgbClr val="A5068D"/>
                </a:solidFill>
                <a:latin typeface="黑体" panose="02010609060101010101" pitchFamily="49" charset="-122"/>
                <a:ea typeface="黑体" panose="02010609060101010101" pitchFamily="49" charset="-122"/>
              </a:rPr>
              <a:t>法律实施：</a:t>
            </a:r>
            <a:r>
              <a:rPr lang="zh-CN" altLang="en-US" b="1" dirty="0">
                <a:latin typeface="黑体" panose="02010609060101010101" pitchFamily="49" charset="-122"/>
                <a:ea typeface="黑体" panose="02010609060101010101" pitchFamily="49" charset="-122"/>
              </a:rPr>
              <a:t>补充法律中的</a:t>
            </a:r>
            <a:r>
              <a:rPr lang="zh-CN" altLang="en-US" b="1" dirty="0">
                <a:solidFill>
                  <a:srgbClr val="006600"/>
                </a:solidFill>
                <a:latin typeface="黑体" panose="02010609060101010101" pitchFamily="49" charset="-122"/>
                <a:ea typeface="黑体" panose="02010609060101010101" pitchFamily="49" charset="-122"/>
              </a:rPr>
              <a:t>空白</a:t>
            </a:r>
            <a:r>
              <a:rPr lang="zh-CN" altLang="en-US" b="1" dirty="0">
                <a:latin typeface="黑体" panose="02010609060101010101" pitchFamily="49" charset="-122"/>
                <a:ea typeface="黑体" panose="02010609060101010101" pitchFamily="49" charset="-122"/>
              </a:rPr>
              <a:t>和</a:t>
            </a:r>
            <a:r>
              <a:rPr lang="zh-CN" altLang="en-US" b="1" dirty="0">
                <a:solidFill>
                  <a:srgbClr val="006600"/>
                </a:solidFill>
                <a:latin typeface="黑体" panose="02010609060101010101" pitchFamily="49" charset="-122"/>
                <a:ea typeface="黑体" panose="02010609060101010101" pitchFamily="49" charset="-122"/>
              </a:rPr>
              <a:t>漏洞</a:t>
            </a:r>
            <a:r>
              <a:rPr lang="zh-CN" altLang="en-US" b="1" dirty="0">
                <a:latin typeface="黑体" panose="02010609060101010101" pitchFamily="49" charset="-122"/>
                <a:ea typeface="黑体" panose="02010609060101010101" pitchFamily="49" charset="-122"/>
              </a:rPr>
              <a:t>，强化法律的</a:t>
            </a:r>
            <a:r>
              <a:rPr lang="zh-CN" altLang="en-US" b="1" dirty="0">
                <a:solidFill>
                  <a:srgbClr val="006600"/>
                </a:solidFill>
                <a:latin typeface="黑体" panose="02010609060101010101" pitchFamily="49" charset="-122"/>
                <a:ea typeface="黑体" panose="02010609060101010101" pitchFamily="49" charset="-122"/>
              </a:rPr>
              <a:t>调控</a:t>
            </a:r>
            <a:r>
              <a:rPr lang="zh-CN" altLang="en-US" b="1" dirty="0">
                <a:latin typeface="黑体" panose="02010609060101010101" pitchFamily="49" charset="-122"/>
                <a:ea typeface="黑体" panose="02010609060101010101" pitchFamily="49" charset="-122"/>
              </a:rPr>
              <a:t>能力</a:t>
            </a:r>
            <a:endParaRPr lang="en-US" altLang="zh-CN" b="1" dirty="0">
              <a:solidFill>
                <a:srgbClr val="A5068D"/>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solidFill>
                  <a:srgbClr val="A5068D"/>
                </a:solidFill>
                <a:latin typeface="黑体" panose="02010609060101010101" pitchFamily="49" charset="-122"/>
                <a:ea typeface="黑体" panose="02010609060101010101" pitchFamily="49" charset="-122"/>
              </a:rPr>
              <a:t>解析：</a:t>
            </a:r>
            <a:r>
              <a:rPr lang="zh-CN" altLang="en-US" b="1" dirty="0">
                <a:latin typeface="黑体" panose="02010609060101010101" pitchFamily="49" charset="-122"/>
                <a:ea typeface="黑体" panose="02010609060101010101" pitchFamily="49" charset="-122"/>
              </a:rPr>
              <a:t>根据纽约州的有关遗嘱的法律规则的规定</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该</a:t>
            </a:r>
            <a:r>
              <a:rPr lang="zh-CN" altLang="en-US" b="1" dirty="0">
                <a:solidFill>
                  <a:srgbClr val="C00000"/>
                </a:solidFill>
                <a:latin typeface="黑体" panose="02010609060101010101" pitchFamily="49" charset="-122"/>
                <a:ea typeface="黑体" panose="02010609060101010101" pitchFamily="49" charset="-122"/>
              </a:rPr>
              <a:t>遗嘱有效</a:t>
            </a:r>
            <a:r>
              <a:rPr lang="zh-CN" altLang="en-US" b="1" dirty="0">
                <a:latin typeface="黑体" panose="02010609060101010101" pitchFamily="49" charset="-122"/>
                <a:ea typeface="黑体" panose="02010609060101010101" pitchFamily="49" charset="-122"/>
              </a:rPr>
              <a:t>，帕尔默有权继承其祖父的遗产</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      但是，这样判决明显带来</a:t>
            </a:r>
            <a:r>
              <a:rPr lang="zh-CN" altLang="en-US" b="1" dirty="0">
                <a:solidFill>
                  <a:srgbClr val="C00000"/>
                </a:solidFill>
                <a:latin typeface="黑体" panose="02010609060101010101" pitchFamily="49" charset="-122"/>
                <a:ea typeface="黑体" panose="02010609060101010101" pitchFamily="49" charset="-122"/>
              </a:rPr>
              <a:t>不公正的结果</a:t>
            </a:r>
            <a:endParaRPr lang="en-US" altLang="zh-CN" b="1" dirty="0">
              <a:solidFill>
                <a:srgbClr val="C00000"/>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      后来法官并没有依据有关遗嘱的法律规则裁决案件</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      而是依据</a:t>
            </a:r>
            <a:r>
              <a:rPr lang="zh-CN" altLang="en-US" b="1" dirty="0">
                <a:solidFill>
                  <a:srgbClr val="A5068D"/>
                </a:solidFill>
                <a:latin typeface="黑体" panose="02010609060101010101" pitchFamily="49" charset="-122"/>
                <a:ea typeface="黑体" panose="02010609060101010101" pitchFamily="49" charset="-122"/>
              </a:rPr>
              <a:t>普通法</a:t>
            </a:r>
            <a:r>
              <a:rPr lang="zh-CN" altLang="en-US" b="1" dirty="0">
                <a:latin typeface="黑体" panose="02010609060101010101" pitchFamily="49" charset="-122"/>
                <a:ea typeface="黑体" panose="02010609060101010101" pitchFamily="49" charset="-122"/>
              </a:rPr>
              <a:t>中的一项</a:t>
            </a:r>
            <a:r>
              <a:rPr lang="zh-CN" altLang="en-US" b="1" dirty="0">
                <a:solidFill>
                  <a:srgbClr val="A5068D"/>
                </a:solidFill>
                <a:latin typeface="黑体" panose="02010609060101010101" pitchFamily="49" charset="-122"/>
                <a:ea typeface="黑体" panose="02010609060101010101" pitchFamily="49" charset="-122"/>
              </a:rPr>
              <a:t>原则</a:t>
            </a:r>
            <a:r>
              <a:rPr lang="zh-CN" altLang="en-US" b="1" dirty="0">
                <a:latin typeface="黑体" panose="02010609060101010101" pitchFamily="49" charset="-122"/>
                <a:ea typeface="黑体" panose="02010609060101010101" pitchFamily="49" charset="-122"/>
              </a:rPr>
              <a:t>“</a:t>
            </a:r>
            <a:r>
              <a:rPr lang="zh-CN" altLang="en-US" b="1" dirty="0">
                <a:solidFill>
                  <a:srgbClr val="3333FF"/>
                </a:solidFill>
                <a:latin typeface="黑体" panose="02010609060101010101" pitchFamily="49" charset="-122"/>
                <a:ea typeface="黑体" panose="02010609060101010101" pitchFamily="49" charset="-122"/>
              </a:rPr>
              <a:t>任何人都不得从他不当行为中获利</a:t>
            </a:r>
            <a:r>
              <a:rPr lang="zh-CN" altLang="en-US" b="1" dirty="0">
                <a:latin typeface="黑体" panose="02010609060101010101" pitchFamily="49" charset="-122"/>
                <a:ea typeface="黑体" panose="02010609060101010101" pitchFamily="49" charset="-122"/>
              </a:rPr>
              <a:t>”</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作出裁决，帕尔默无权继承其祖父的财产</a:t>
            </a:r>
          </a:p>
          <a:p>
            <a:pPr marL="0" indent="0">
              <a:lnSpc>
                <a:spcPct val="135000"/>
              </a:lnSpc>
              <a:spcBef>
                <a:spcPts val="0"/>
              </a:spcBef>
              <a:buNone/>
            </a:pPr>
            <a:endParaRPr lang="zh-CN" altLang="en-US" b="1" dirty="0">
              <a:latin typeface="黑体" panose="02010609060101010101" pitchFamily="49" charset="-122"/>
              <a:ea typeface="黑体" panose="02010609060101010101" pitchFamily="49" charset="-122"/>
            </a:endParaRP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104595" cy="5405433"/>
          </a:xfrm>
        </p:spPr>
        <p:txBody>
          <a:bodyPr>
            <a:noAutofit/>
          </a:bodyPr>
          <a:lstStyle/>
          <a:p>
            <a:pPr marL="0" indent="0">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法律原则</a:t>
            </a:r>
            <a:r>
              <a:rPr lang="zh-CN" altLang="en-US" b="1" dirty="0">
                <a:latin typeface="黑体" panose="02010609060101010101" pitchFamily="49" charset="-122"/>
                <a:ea typeface="黑体" panose="02010609060101010101" pitchFamily="49" charset="-122"/>
              </a:rPr>
              <a:t>的</a:t>
            </a:r>
            <a:r>
              <a:rPr lang="zh-CN" altLang="en-US" b="1" dirty="0">
                <a:solidFill>
                  <a:srgbClr val="FF0000"/>
                </a:solidFill>
                <a:latin typeface="黑体" panose="02010609060101010101" pitchFamily="49" charset="-122"/>
                <a:ea typeface="黑体" panose="02010609060101010101" pitchFamily="49" charset="-122"/>
              </a:rPr>
              <a:t>功能</a:t>
            </a:r>
            <a:r>
              <a:rPr lang="en-US" altLang="zh-CN" b="1" dirty="0">
                <a:latin typeface="黑体" panose="02010609060101010101" pitchFamily="49" charset="-122"/>
                <a:ea typeface="黑体" panose="02010609060101010101" pitchFamily="49" charset="-122"/>
              </a:rPr>
              <a:t>(2)</a:t>
            </a:r>
            <a:r>
              <a:rPr lang="zh-CN" altLang="en-US" b="1" dirty="0">
                <a:latin typeface="黑体" panose="02010609060101010101" pitchFamily="49" charset="-122"/>
                <a:ea typeface="黑体" panose="02010609060101010101" pitchFamily="49" charset="-122"/>
              </a:rPr>
              <a:t>：</a:t>
            </a:r>
            <a:r>
              <a:rPr lang="zh-CN" altLang="en-US" b="1" dirty="0">
                <a:solidFill>
                  <a:srgbClr val="A5068D"/>
                </a:solidFill>
                <a:latin typeface="黑体" panose="02010609060101010101" pitchFamily="49" charset="-122"/>
                <a:ea typeface="黑体" panose="02010609060101010101" pitchFamily="49" charset="-122"/>
              </a:rPr>
              <a:t>法律实施</a:t>
            </a:r>
            <a:r>
              <a:rPr lang="zh-CN" altLang="en-US" b="1" dirty="0">
                <a:latin typeface="黑体" panose="02010609060101010101" pitchFamily="49" charset="-122"/>
                <a:ea typeface="黑体" panose="02010609060101010101" pitchFamily="49" charset="-122"/>
              </a:rPr>
              <a:t>上的体现</a:t>
            </a:r>
            <a:endParaRPr lang="en-US" altLang="zh-CN" b="1" dirty="0">
              <a:solidFill>
                <a:srgbClr val="A5068D"/>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第三，</a:t>
            </a:r>
            <a:r>
              <a:rPr lang="zh-CN" altLang="en-US" b="1" dirty="0">
                <a:solidFill>
                  <a:srgbClr val="006600"/>
                </a:solidFill>
                <a:latin typeface="黑体" panose="02010609060101010101" pitchFamily="49" charset="-122"/>
                <a:ea typeface="黑体" panose="02010609060101010101" pitchFamily="49" charset="-122"/>
              </a:rPr>
              <a:t>评价</a:t>
            </a:r>
            <a:r>
              <a:rPr lang="zh-CN" altLang="en-US" b="1" dirty="0">
                <a:latin typeface="黑体" panose="02010609060101010101" pitchFamily="49" charset="-122"/>
                <a:ea typeface="黑体" panose="02010609060101010101" pitchFamily="49" charset="-122"/>
              </a:rPr>
              <a:t>法律规则和实在法</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sz="2400" b="1" dirty="0">
                <a:latin typeface="黑体" panose="02010609060101010101" pitchFamily="49" charset="-122"/>
                <a:ea typeface="黑体" panose="02010609060101010101" pitchFamily="49" charset="-122"/>
              </a:rPr>
              <a:t>    法律原则具有高度概括性、相当稳定性</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是法律体系的指导思想</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可以对法律规则甚至整个实在法的效力进行实质的评判</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评价其是否符合</a:t>
            </a:r>
            <a:r>
              <a:rPr lang="zh-CN" altLang="en-US" sz="2400" b="1" dirty="0">
                <a:solidFill>
                  <a:srgbClr val="A5068D"/>
                </a:solidFill>
                <a:latin typeface="黑体" panose="02010609060101010101" pitchFamily="49" charset="-122"/>
                <a:ea typeface="黑体" panose="02010609060101010101" pitchFamily="49" charset="-122"/>
              </a:rPr>
              <a:t>公正</a:t>
            </a:r>
            <a:r>
              <a:rPr lang="zh-CN" altLang="en-US" sz="2400" b="1" dirty="0">
                <a:latin typeface="黑体" panose="02010609060101010101" pitchFamily="49" charset="-122"/>
                <a:ea typeface="黑体" panose="02010609060101010101" pitchFamily="49" charset="-122"/>
              </a:rPr>
              <a:t>、</a:t>
            </a:r>
            <a:r>
              <a:rPr lang="zh-CN" altLang="en-US" sz="2400" b="1" dirty="0">
                <a:solidFill>
                  <a:srgbClr val="A5068D"/>
                </a:solidFill>
                <a:latin typeface="黑体" panose="02010609060101010101" pitchFamily="49" charset="-122"/>
                <a:ea typeface="黑体" panose="02010609060101010101" pitchFamily="49" charset="-122"/>
              </a:rPr>
              <a:t>正义</a:t>
            </a:r>
            <a:r>
              <a:rPr lang="zh-CN" altLang="en-US" sz="2400" b="1" dirty="0">
                <a:latin typeface="黑体" panose="02010609060101010101" pitchFamily="49" charset="-122"/>
                <a:ea typeface="黑体" panose="02010609060101010101" pitchFamily="49" charset="-122"/>
              </a:rPr>
              <a:t>的</a:t>
            </a:r>
            <a:r>
              <a:rPr lang="zh-CN" altLang="en-US" sz="2400" b="1" dirty="0">
                <a:solidFill>
                  <a:srgbClr val="A5068D"/>
                </a:solidFill>
                <a:latin typeface="黑体" panose="02010609060101010101" pitchFamily="49" charset="-122"/>
                <a:ea typeface="黑体" panose="02010609060101010101" pitchFamily="49" charset="-122"/>
              </a:rPr>
              <a:t>价值标准</a:t>
            </a:r>
            <a:endParaRPr lang="en-US" altLang="zh-CN" sz="2400" b="1" dirty="0">
              <a:solidFill>
                <a:srgbClr val="A5068D"/>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揭示缺乏正当根据的法律规则</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指出法律规则的例外情形等</a:t>
            </a:r>
            <a:endParaRPr lang="en-US" altLang="zh-CN" sz="2400" b="1" dirty="0">
              <a:latin typeface="黑体" panose="02010609060101010101" pitchFamily="49" charset="-122"/>
              <a:ea typeface="黑体" panose="02010609060101010101" pitchFamily="49" charset="-122"/>
            </a:endParaRP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104595" cy="5405433"/>
          </a:xfrm>
        </p:spPr>
        <p:txBody>
          <a:bodyPr>
            <a:noAutofit/>
          </a:bodyPr>
          <a:lstStyle/>
          <a:p>
            <a:pPr marL="0" indent="0">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法律原则</a:t>
            </a:r>
            <a:r>
              <a:rPr lang="zh-CN" altLang="en-US" b="1" dirty="0">
                <a:latin typeface="黑体" panose="02010609060101010101" pitchFamily="49" charset="-122"/>
                <a:ea typeface="黑体" panose="02010609060101010101" pitchFamily="49" charset="-122"/>
              </a:rPr>
              <a:t>的</a:t>
            </a:r>
            <a:r>
              <a:rPr lang="zh-CN" altLang="en-US" b="1" dirty="0">
                <a:solidFill>
                  <a:srgbClr val="FF0000"/>
                </a:solidFill>
                <a:latin typeface="黑体" panose="02010609060101010101" pitchFamily="49" charset="-122"/>
                <a:ea typeface="黑体" panose="02010609060101010101" pitchFamily="49" charset="-122"/>
              </a:rPr>
              <a:t>功能</a:t>
            </a:r>
            <a:r>
              <a:rPr lang="en-US" altLang="zh-CN" b="1" dirty="0">
                <a:latin typeface="黑体" panose="02010609060101010101" pitchFamily="49" charset="-122"/>
                <a:ea typeface="黑体" panose="02010609060101010101" pitchFamily="49" charset="-122"/>
              </a:rPr>
              <a:t>(2)</a:t>
            </a:r>
            <a:r>
              <a:rPr lang="zh-CN" altLang="en-US" b="1" dirty="0">
                <a:latin typeface="黑体" panose="02010609060101010101" pitchFamily="49" charset="-122"/>
                <a:ea typeface="黑体" panose="02010609060101010101" pitchFamily="49" charset="-122"/>
              </a:rPr>
              <a:t>：</a:t>
            </a:r>
            <a:r>
              <a:rPr lang="zh-CN" altLang="en-US" b="1" dirty="0">
                <a:solidFill>
                  <a:srgbClr val="A5068D"/>
                </a:solidFill>
                <a:latin typeface="黑体" panose="02010609060101010101" pitchFamily="49" charset="-122"/>
                <a:ea typeface="黑体" panose="02010609060101010101" pitchFamily="49" charset="-122"/>
              </a:rPr>
              <a:t>法律实施</a:t>
            </a:r>
            <a:r>
              <a:rPr lang="zh-CN" altLang="en-US" b="1" dirty="0">
                <a:latin typeface="黑体" panose="02010609060101010101" pitchFamily="49" charset="-122"/>
                <a:ea typeface="黑体" panose="02010609060101010101" pitchFamily="49" charset="-122"/>
              </a:rPr>
              <a:t>上的体现</a:t>
            </a:r>
            <a:endParaRPr lang="en-US" altLang="zh-CN" b="1" dirty="0">
              <a:solidFill>
                <a:srgbClr val="A5068D"/>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第四，限制不当的</a:t>
            </a:r>
            <a:r>
              <a:rPr lang="zh-CN" altLang="en-US" b="1" dirty="0">
                <a:solidFill>
                  <a:srgbClr val="006600"/>
                </a:solidFill>
                <a:latin typeface="黑体" panose="02010609060101010101" pitchFamily="49" charset="-122"/>
                <a:ea typeface="黑体" panose="02010609060101010101" pitchFamily="49" charset="-122"/>
              </a:rPr>
              <a:t>自由裁量权</a:t>
            </a:r>
            <a:endParaRPr lang="en-US" altLang="zh-CN" b="1" dirty="0">
              <a:solidFill>
                <a:srgbClr val="006600"/>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sz="2400" b="1" dirty="0">
                <a:latin typeface="黑体" panose="02010609060101010101" pitchFamily="49" charset="-122"/>
                <a:ea typeface="黑体" panose="02010609060101010101" pitchFamily="49" charset="-122"/>
              </a:rPr>
              <a:t>    国内外立法实践证明</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法律再详尽也不可能使法律适用像数学运算那样精确</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数学运算的答案唯一</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但</a:t>
            </a:r>
            <a:r>
              <a:rPr lang="zh-CN" altLang="en-US" sz="2400" b="1" dirty="0">
                <a:solidFill>
                  <a:srgbClr val="A5068D"/>
                </a:solidFill>
                <a:latin typeface="黑体" panose="02010609060101010101" pitchFamily="49" charset="-122"/>
                <a:ea typeface="黑体" panose="02010609060101010101" pitchFamily="49" charset="-122"/>
              </a:rPr>
              <a:t>法律适用</a:t>
            </a:r>
            <a:r>
              <a:rPr lang="zh-CN" altLang="en-US" sz="2400" b="1" dirty="0">
                <a:latin typeface="黑体" panose="02010609060101010101" pitchFamily="49" charset="-122"/>
                <a:ea typeface="黑体" panose="02010609060101010101" pitchFamily="49" charset="-122"/>
              </a:rPr>
              <a:t>可能有</a:t>
            </a:r>
            <a:r>
              <a:rPr lang="zh-CN" altLang="en-US" sz="2400" b="1" dirty="0">
                <a:solidFill>
                  <a:srgbClr val="A5068D"/>
                </a:solidFill>
                <a:latin typeface="黑体" panose="02010609060101010101" pitchFamily="49" charset="-122"/>
                <a:ea typeface="黑体" panose="02010609060101010101" pitchFamily="49" charset="-122"/>
              </a:rPr>
              <a:t>多种结论</a:t>
            </a:r>
            <a:r>
              <a:rPr lang="zh-CN" altLang="en-US" sz="2400" b="1" dirty="0">
                <a:latin typeface="黑体" panose="02010609060101010101" pitchFamily="49" charset="-122"/>
                <a:ea typeface="黑体" panose="02010609060101010101" pitchFamily="49" charset="-122"/>
              </a:rPr>
              <a:t>而具有</a:t>
            </a:r>
            <a:r>
              <a:rPr lang="zh-CN" altLang="en-US" sz="2400" b="1" dirty="0">
                <a:solidFill>
                  <a:srgbClr val="A5068D"/>
                </a:solidFill>
                <a:latin typeface="黑体" panose="02010609060101010101" pitchFamily="49" charset="-122"/>
                <a:ea typeface="黑体" panose="02010609060101010101" pitchFamily="49" charset="-122"/>
              </a:rPr>
              <a:t>选择的空间</a:t>
            </a:r>
            <a:r>
              <a:rPr lang="en-US" altLang="zh-CN" sz="2400" b="1" dirty="0">
                <a:latin typeface="黑体" panose="02010609060101010101" pitchFamily="49" charset="-122"/>
                <a:ea typeface="黑体" panose="02010609060101010101" pitchFamily="49" charset="-122"/>
              </a:rPr>
              <a:t>  </a:t>
            </a: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104595" cy="5405433"/>
          </a:xfrm>
        </p:spPr>
        <p:txBody>
          <a:bodyPr>
            <a:noAutofit/>
          </a:bodyPr>
          <a:lstStyle/>
          <a:p>
            <a:pPr marL="0" indent="0">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法律原则</a:t>
            </a:r>
            <a:r>
              <a:rPr lang="zh-CN" altLang="en-US" b="1" dirty="0">
                <a:latin typeface="黑体" panose="02010609060101010101" pitchFamily="49" charset="-122"/>
                <a:ea typeface="黑体" panose="02010609060101010101" pitchFamily="49" charset="-122"/>
              </a:rPr>
              <a:t>的</a:t>
            </a:r>
            <a:r>
              <a:rPr lang="zh-CN" altLang="en-US" b="1" dirty="0">
                <a:solidFill>
                  <a:srgbClr val="FF0000"/>
                </a:solidFill>
                <a:latin typeface="黑体" panose="02010609060101010101" pitchFamily="49" charset="-122"/>
                <a:ea typeface="黑体" panose="02010609060101010101" pitchFamily="49" charset="-122"/>
              </a:rPr>
              <a:t>功能</a:t>
            </a:r>
            <a:r>
              <a:rPr lang="en-US" altLang="zh-CN" b="1" dirty="0">
                <a:latin typeface="黑体" panose="02010609060101010101" pitchFamily="49" charset="-122"/>
                <a:ea typeface="黑体" panose="02010609060101010101" pitchFamily="49" charset="-122"/>
              </a:rPr>
              <a:t>(2)</a:t>
            </a:r>
            <a:r>
              <a:rPr lang="zh-CN" altLang="en-US" b="1" dirty="0">
                <a:latin typeface="黑体" panose="02010609060101010101" pitchFamily="49" charset="-122"/>
                <a:ea typeface="黑体" panose="02010609060101010101" pitchFamily="49" charset="-122"/>
              </a:rPr>
              <a:t>：</a:t>
            </a:r>
            <a:r>
              <a:rPr lang="zh-CN" altLang="en-US" b="1" dirty="0">
                <a:solidFill>
                  <a:srgbClr val="A5068D"/>
                </a:solidFill>
                <a:latin typeface="黑体" panose="02010609060101010101" pitchFamily="49" charset="-122"/>
                <a:ea typeface="黑体" panose="02010609060101010101" pitchFamily="49" charset="-122"/>
              </a:rPr>
              <a:t>法律实施</a:t>
            </a:r>
            <a:r>
              <a:rPr lang="zh-CN" altLang="en-US" b="1" dirty="0">
                <a:latin typeface="黑体" panose="02010609060101010101" pitchFamily="49" charset="-122"/>
                <a:ea typeface="黑体" panose="02010609060101010101" pitchFamily="49" charset="-122"/>
              </a:rPr>
              <a:t>上的体现</a:t>
            </a:r>
            <a:endParaRPr lang="en-US" altLang="zh-CN" b="1" dirty="0">
              <a:solidFill>
                <a:srgbClr val="A5068D"/>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第四，限制不当的</a:t>
            </a:r>
            <a:r>
              <a:rPr lang="zh-CN" altLang="en-US" b="1" dirty="0">
                <a:solidFill>
                  <a:srgbClr val="006600"/>
                </a:solidFill>
                <a:latin typeface="黑体" panose="02010609060101010101" pitchFamily="49" charset="-122"/>
                <a:ea typeface="黑体" panose="02010609060101010101" pitchFamily="49" charset="-122"/>
              </a:rPr>
              <a:t>自由裁量权</a:t>
            </a:r>
            <a:endParaRPr lang="en-US" altLang="zh-CN" b="1" dirty="0">
              <a:solidFill>
                <a:srgbClr val="006600"/>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sz="2400" b="1" dirty="0">
                <a:latin typeface="黑体" panose="02010609060101010101" pitchFamily="49" charset="-122"/>
                <a:ea typeface="黑体" panose="02010609060101010101" pitchFamily="49" charset="-122"/>
              </a:rPr>
              <a:t>    例如</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刑法中的</a:t>
            </a:r>
            <a:r>
              <a:rPr lang="zh-CN" altLang="en-US" sz="2400" b="1" dirty="0">
                <a:solidFill>
                  <a:srgbClr val="A5068D"/>
                </a:solidFill>
                <a:latin typeface="黑体" panose="02010609060101010101" pitchFamily="49" charset="-122"/>
                <a:ea typeface="黑体" panose="02010609060101010101" pitchFamily="49" charset="-122"/>
              </a:rPr>
              <a:t>量刑幅度</a:t>
            </a:r>
            <a:r>
              <a:rPr lang="zh-CN" altLang="en-US" sz="2400" b="1" dirty="0">
                <a:latin typeface="黑体" panose="02010609060101010101" pitchFamily="49" charset="-122"/>
                <a:ea typeface="黑体" panose="02010609060101010101" pitchFamily="49" charset="-122"/>
              </a:rPr>
              <a:t>、行政处罚法中的</a:t>
            </a:r>
            <a:r>
              <a:rPr lang="zh-CN" altLang="en-US" sz="2400" b="1" dirty="0">
                <a:solidFill>
                  <a:srgbClr val="A5068D"/>
                </a:solidFill>
                <a:latin typeface="黑体" panose="02010609060101010101" pitchFamily="49" charset="-122"/>
                <a:ea typeface="黑体" panose="02010609060101010101" pitchFamily="49" charset="-122"/>
              </a:rPr>
              <a:t>罚款幅度</a:t>
            </a:r>
            <a:r>
              <a:rPr lang="zh-CN" altLang="en-US" sz="2400" b="1" dirty="0">
                <a:latin typeface="黑体" panose="02010609060101010101" pitchFamily="49" charset="-122"/>
                <a:ea typeface="黑体" panose="02010609060101010101" pitchFamily="49" charset="-122"/>
              </a:rPr>
              <a:t>等规定</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都允许适用法律的机构有一定的自由选择空间</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但是</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如果对自由裁量权不加以限制</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就会使自由裁量权绝对化</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从而导致职权的</a:t>
            </a:r>
            <a:r>
              <a:rPr lang="zh-CN" altLang="en-US" sz="2400" b="1" dirty="0">
                <a:solidFill>
                  <a:srgbClr val="A5068D"/>
                </a:solidFill>
                <a:latin typeface="黑体" panose="02010609060101010101" pitchFamily="49" charset="-122"/>
                <a:ea typeface="黑体" panose="02010609060101010101" pitchFamily="49" charset="-122"/>
              </a:rPr>
              <a:t>滥用</a:t>
            </a:r>
            <a:endParaRPr lang="en-US" altLang="zh-CN" sz="2400" b="1" dirty="0">
              <a:solidFill>
                <a:srgbClr val="A5068D"/>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从而对法律秩序构成威胁</a:t>
            </a:r>
            <a:endParaRPr lang="en-US" altLang="zh-CN" sz="2400" b="1" dirty="0">
              <a:latin typeface="黑体" panose="02010609060101010101" pitchFamily="49" charset="-122"/>
              <a:ea typeface="黑体" panose="02010609060101010101" pitchFamily="49" charset="-122"/>
            </a:endParaRP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104595" cy="5405433"/>
          </a:xfrm>
        </p:spPr>
        <p:txBody>
          <a:bodyPr>
            <a:noAutofit/>
          </a:bodyPr>
          <a:lstStyle/>
          <a:p>
            <a:pPr marL="0" indent="0">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法律原则</a:t>
            </a:r>
            <a:r>
              <a:rPr lang="zh-CN" altLang="en-US" b="1" dirty="0">
                <a:latin typeface="黑体" panose="02010609060101010101" pitchFamily="49" charset="-122"/>
                <a:ea typeface="黑体" panose="02010609060101010101" pitchFamily="49" charset="-122"/>
              </a:rPr>
              <a:t>的</a:t>
            </a:r>
            <a:r>
              <a:rPr lang="zh-CN" altLang="en-US" b="1" dirty="0">
                <a:solidFill>
                  <a:srgbClr val="FF0000"/>
                </a:solidFill>
                <a:latin typeface="黑体" panose="02010609060101010101" pitchFamily="49" charset="-122"/>
                <a:ea typeface="黑体" panose="02010609060101010101" pitchFamily="49" charset="-122"/>
              </a:rPr>
              <a:t>功能</a:t>
            </a:r>
            <a:r>
              <a:rPr lang="en-US" altLang="zh-CN" b="1" dirty="0">
                <a:latin typeface="黑体" panose="02010609060101010101" pitchFamily="49" charset="-122"/>
                <a:ea typeface="黑体" panose="02010609060101010101" pitchFamily="49" charset="-122"/>
              </a:rPr>
              <a:t>(2)</a:t>
            </a:r>
            <a:r>
              <a:rPr lang="zh-CN" altLang="en-US" b="1" dirty="0">
                <a:latin typeface="黑体" panose="02010609060101010101" pitchFamily="49" charset="-122"/>
                <a:ea typeface="黑体" panose="02010609060101010101" pitchFamily="49" charset="-122"/>
              </a:rPr>
              <a:t>：</a:t>
            </a:r>
            <a:r>
              <a:rPr lang="zh-CN" altLang="en-US" b="1" dirty="0">
                <a:solidFill>
                  <a:srgbClr val="A5068D"/>
                </a:solidFill>
                <a:latin typeface="黑体" panose="02010609060101010101" pitchFamily="49" charset="-122"/>
                <a:ea typeface="黑体" panose="02010609060101010101" pitchFamily="49" charset="-122"/>
              </a:rPr>
              <a:t>法律实施</a:t>
            </a:r>
            <a:r>
              <a:rPr lang="zh-CN" altLang="en-US" b="1" dirty="0">
                <a:latin typeface="黑体" panose="02010609060101010101" pitchFamily="49" charset="-122"/>
                <a:ea typeface="黑体" panose="02010609060101010101" pitchFamily="49" charset="-122"/>
              </a:rPr>
              <a:t>上的体现</a:t>
            </a:r>
            <a:endParaRPr lang="en-US" altLang="zh-CN" b="1" dirty="0">
              <a:solidFill>
                <a:srgbClr val="A5068D"/>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第四，限制不当的</a:t>
            </a:r>
            <a:r>
              <a:rPr lang="zh-CN" altLang="en-US" b="1" dirty="0">
                <a:solidFill>
                  <a:srgbClr val="006600"/>
                </a:solidFill>
                <a:latin typeface="黑体" panose="02010609060101010101" pitchFamily="49" charset="-122"/>
                <a:ea typeface="黑体" panose="02010609060101010101" pitchFamily="49" charset="-122"/>
              </a:rPr>
              <a:t>自由裁量权</a:t>
            </a:r>
            <a:endParaRPr lang="en-US" altLang="zh-CN" b="1" dirty="0">
              <a:solidFill>
                <a:srgbClr val="006600"/>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如何对自由裁量权加以</a:t>
            </a:r>
            <a:r>
              <a:rPr lang="zh-CN" altLang="en-US" sz="2400" b="1" dirty="0">
                <a:solidFill>
                  <a:srgbClr val="A5068D"/>
                </a:solidFill>
                <a:latin typeface="黑体" panose="02010609060101010101" pitchFamily="49" charset="-122"/>
                <a:ea typeface="黑体" panose="02010609060101010101" pitchFamily="49" charset="-122"/>
              </a:rPr>
              <a:t>控制</a:t>
            </a:r>
            <a:endParaRPr lang="en-US" altLang="zh-CN" sz="2400" b="1" dirty="0">
              <a:solidFill>
                <a:srgbClr val="A5068D"/>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使其保持在合理的范围之内</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法律原则就是一种最重要的因素</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它能使自由裁量权的积极作用得到充分发挥，避免其负面效应</a:t>
            </a:r>
            <a:endParaRPr lang="en-US" altLang="zh-CN" sz="2400" b="1" dirty="0">
              <a:latin typeface="黑体" panose="02010609060101010101" pitchFamily="49" charset="-122"/>
              <a:ea typeface="黑体" panose="02010609060101010101" pitchFamily="49"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630" y="290195"/>
            <a:ext cx="12017375" cy="6092190"/>
          </a:xfrm>
        </p:spPr>
        <p:txBody>
          <a:bodyPr>
            <a:noAutofit/>
          </a:bodyPr>
          <a:lstStyle/>
          <a:p>
            <a:pPr marL="0" algn="l">
              <a:lnSpc>
                <a:spcPct val="135000"/>
              </a:lnSpc>
              <a:spcBef>
                <a:spcPts val="0"/>
              </a:spcBef>
              <a:buClrTx/>
              <a:buSzTx/>
              <a:buNone/>
            </a:pPr>
            <a:r>
              <a:rPr lang="zh-CN" altLang="en-US" b="1" dirty="0">
                <a:solidFill>
                  <a:srgbClr val="FF0000"/>
                </a:solidFill>
                <a:latin typeface="黑体" panose="02010609060101010101" pitchFamily="49" charset="-122"/>
                <a:ea typeface="黑体" panose="02010609060101010101" pitchFamily="49" charset="-122"/>
              </a:rPr>
              <a:t>法律的宏观结构</a:t>
            </a:r>
            <a:r>
              <a:rPr lang="zh-CN" altLang="en-US" b="1" dirty="0">
                <a:latin typeface="黑体" panose="02010609060101010101" pitchFamily="49" charset="-122"/>
                <a:ea typeface="黑体" panose="02010609060101010101" pitchFamily="49" charset="-122"/>
              </a:rPr>
              <a:t>——</a:t>
            </a:r>
            <a:r>
              <a:rPr lang="zh-CN" altLang="en-US" b="1" dirty="0">
                <a:solidFill>
                  <a:srgbClr val="3333FF"/>
                </a:solidFill>
                <a:latin typeface="黑体" panose="02010609060101010101" pitchFamily="49" charset="-122"/>
                <a:ea typeface="黑体" panose="02010609060101010101" pitchFamily="49" charset="-122"/>
              </a:rPr>
              <a:t>法律部门的划分标准：</a:t>
            </a:r>
            <a:r>
              <a:rPr lang="zh-CN" altLang="en-US" b="1" dirty="0">
                <a:solidFill>
                  <a:srgbClr val="A5068D"/>
                </a:solidFill>
                <a:latin typeface="黑体" panose="02010609060101010101" pitchFamily="49" charset="-122"/>
                <a:ea typeface="黑体" panose="02010609060101010101" pitchFamily="49" charset="-122"/>
              </a:rPr>
              <a:t>法律调整的对象</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比如，</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将调整</a:t>
            </a:r>
            <a:r>
              <a:rPr lang="zh-CN" altLang="en-US" b="1" dirty="0">
                <a:solidFill>
                  <a:srgbClr val="C00000"/>
                </a:solidFill>
                <a:latin typeface="黑体" panose="02010609060101010101" pitchFamily="49" charset="-122"/>
                <a:ea typeface="黑体" panose="02010609060101010101" pitchFamily="49" charset="-122"/>
              </a:rPr>
              <a:t>国家行政管理关系</a:t>
            </a:r>
            <a:r>
              <a:rPr lang="zh-CN" altLang="en-US" b="1" dirty="0">
                <a:latin typeface="黑体" panose="02010609060101010101" pitchFamily="49" charset="-122"/>
                <a:ea typeface="黑体" panose="02010609060101010101" pitchFamily="49" charset="-122"/>
              </a:rPr>
              <a:t>的法律规范划入</a:t>
            </a:r>
            <a:r>
              <a:rPr lang="zh-CN" altLang="en-US" b="1" dirty="0">
                <a:solidFill>
                  <a:srgbClr val="006600"/>
                </a:solidFill>
                <a:latin typeface="黑体" panose="02010609060101010101" pitchFamily="49" charset="-122"/>
                <a:ea typeface="黑体" panose="02010609060101010101" pitchFamily="49" charset="-122"/>
              </a:rPr>
              <a:t>行政法部门</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将调整平等主体之间的</a:t>
            </a:r>
            <a:r>
              <a:rPr lang="zh-CN" altLang="en-US" b="1" dirty="0">
                <a:solidFill>
                  <a:srgbClr val="C00000"/>
                </a:solidFill>
                <a:latin typeface="黑体" panose="02010609060101010101" pitchFamily="49" charset="-122"/>
                <a:ea typeface="黑体" panose="02010609060101010101" pitchFamily="49" charset="-122"/>
              </a:rPr>
              <a:t>财产关系</a:t>
            </a:r>
            <a:r>
              <a:rPr lang="zh-CN" altLang="en-US" b="1" dirty="0">
                <a:latin typeface="黑体" panose="02010609060101010101" pitchFamily="49" charset="-122"/>
                <a:ea typeface="黑体" panose="02010609060101010101" pitchFamily="49" charset="-122"/>
              </a:rPr>
              <a:t>和</a:t>
            </a:r>
            <a:r>
              <a:rPr lang="zh-CN" altLang="en-US" b="1" dirty="0">
                <a:solidFill>
                  <a:srgbClr val="C00000"/>
                </a:solidFill>
                <a:latin typeface="黑体" panose="02010609060101010101" pitchFamily="49" charset="-122"/>
                <a:ea typeface="黑体" panose="02010609060101010101" pitchFamily="49" charset="-122"/>
              </a:rPr>
              <a:t>人身非财产关系</a:t>
            </a:r>
            <a:r>
              <a:rPr lang="zh-CN" altLang="en-US" b="1" dirty="0">
                <a:latin typeface="黑体" panose="02010609060101010101" pitchFamily="49" charset="-122"/>
                <a:ea typeface="黑体" panose="02010609060101010101" pitchFamily="49" charset="-122"/>
              </a:rPr>
              <a:t>的法律规范划入</a:t>
            </a:r>
            <a:r>
              <a:rPr lang="zh-CN" altLang="en-US" b="1" dirty="0">
                <a:solidFill>
                  <a:srgbClr val="006600"/>
                </a:solidFill>
                <a:latin typeface="黑体" panose="02010609060101010101" pitchFamily="49" charset="-122"/>
                <a:ea typeface="黑体" panose="02010609060101010101" pitchFamily="49" charset="-122"/>
              </a:rPr>
              <a:t>民法部门</a:t>
            </a:r>
          </a:p>
          <a:p>
            <a:pPr marL="0">
              <a:lnSpc>
                <a:spcPct val="135000"/>
              </a:lnSpc>
              <a:spcBef>
                <a:spcPts val="0"/>
              </a:spcBef>
              <a:buNone/>
            </a:pPr>
            <a:r>
              <a:rPr lang="zh-CN" altLang="en-US" b="1" dirty="0">
                <a:latin typeface="黑体" panose="02010609060101010101" pitchFamily="49" charset="-122"/>
                <a:ea typeface="黑体" panose="02010609060101010101" pitchFamily="49" charset="-122"/>
              </a:rPr>
              <a:t>将调整</a:t>
            </a:r>
            <a:r>
              <a:rPr lang="zh-CN" altLang="en-US" b="1" dirty="0">
                <a:solidFill>
                  <a:srgbClr val="C00000"/>
                </a:solidFill>
                <a:latin typeface="黑体" panose="02010609060101010101" pitchFamily="49" charset="-122"/>
                <a:ea typeface="黑体" panose="02010609060101010101" pitchFamily="49" charset="-122"/>
              </a:rPr>
              <a:t>婚姻家庭关系</a:t>
            </a:r>
            <a:r>
              <a:rPr lang="zh-CN" altLang="en-US" b="1" dirty="0">
                <a:latin typeface="黑体" panose="02010609060101010101" pitchFamily="49" charset="-122"/>
                <a:ea typeface="黑体" panose="02010609060101010101" pitchFamily="49" charset="-122"/>
              </a:rPr>
              <a:t>的法律规范划入</a:t>
            </a:r>
            <a:r>
              <a:rPr lang="zh-CN" altLang="en-US" b="1" dirty="0">
                <a:solidFill>
                  <a:srgbClr val="006600"/>
                </a:solidFill>
                <a:latin typeface="黑体" panose="02010609060101010101" pitchFamily="49" charset="-122"/>
                <a:ea typeface="黑体" panose="02010609060101010101" pitchFamily="49" charset="-122"/>
              </a:rPr>
              <a:t>婚姻法部门</a:t>
            </a:r>
            <a:r>
              <a:rPr lang="zh-CN" altLang="en-US" b="1" dirty="0">
                <a:latin typeface="黑体" panose="02010609060101010101" pitchFamily="49" charset="-122"/>
                <a:ea typeface="黑体" panose="02010609060101010101" pitchFamily="49" charset="-122"/>
              </a:rPr>
              <a:t>等</a:t>
            </a:r>
          </a:p>
          <a:p>
            <a:pPr marL="0" algn="l">
              <a:lnSpc>
                <a:spcPct val="135000"/>
              </a:lnSpc>
              <a:spcBef>
                <a:spcPts val="0"/>
              </a:spcBef>
              <a:buClrTx/>
              <a:buSzTx/>
              <a:buNone/>
            </a:pPr>
            <a:endParaRPr lang="zh-CN" altLang="en-US" b="1" dirty="0">
              <a:latin typeface="黑体" panose="02010609060101010101" pitchFamily="49" charset="-122"/>
              <a:ea typeface="黑体" panose="02010609060101010101" pitchFamily="49" charset="-122"/>
            </a:endParaRPr>
          </a:p>
          <a:p>
            <a:pPr marL="0" algn="l">
              <a:lnSpc>
                <a:spcPct val="135000"/>
              </a:lnSpc>
              <a:spcBef>
                <a:spcPts val="0"/>
              </a:spcBef>
              <a:buClrTx/>
              <a:buSzTx/>
              <a:buNone/>
            </a:pPr>
            <a:endParaRPr lang="zh-CN" altLang="en-US" b="1" dirty="0">
              <a:latin typeface="黑体" panose="02010609060101010101" pitchFamily="49" charset="-122"/>
              <a:ea typeface="黑体" panose="02010609060101010101" pitchFamily="49" charset="-122"/>
            </a:endParaRP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31033"/>
            <a:ext cx="12017190" cy="3194668"/>
          </a:xfrm>
        </p:spPr>
        <p:txBody>
          <a:bodyPr>
            <a:noAutofit/>
          </a:bodyPr>
          <a:lstStyle/>
          <a:p>
            <a:pPr marL="0" indent="0" algn="ctr">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法律原则</a:t>
            </a:r>
            <a:r>
              <a:rPr lang="zh-CN" altLang="en-US" b="1" dirty="0">
                <a:latin typeface="黑体" panose="02010609060101010101" pitchFamily="49" charset="-122"/>
                <a:ea typeface="黑体" panose="02010609060101010101" pitchFamily="49" charset="-122"/>
              </a:rPr>
              <a:t>的</a:t>
            </a:r>
            <a:r>
              <a:rPr lang="zh-CN" altLang="en-US" b="1" dirty="0">
                <a:solidFill>
                  <a:srgbClr val="FF0000"/>
                </a:solidFill>
                <a:latin typeface="黑体" panose="02010609060101010101" pitchFamily="49" charset="-122"/>
                <a:ea typeface="黑体" panose="02010609060101010101" pitchFamily="49" charset="-122"/>
              </a:rPr>
              <a:t>适用条件</a:t>
            </a:r>
            <a:endParaRPr lang="en-US" altLang="zh-CN" b="1" dirty="0">
              <a:solidFill>
                <a:srgbClr val="FF0000"/>
              </a:solidFill>
              <a:latin typeface="黑体" panose="02010609060101010101" pitchFamily="49" charset="-122"/>
              <a:ea typeface="黑体" panose="02010609060101010101" pitchFamily="49" charset="-122"/>
            </a:endParaRPr>
          </a:p>
          <a:p>
            <a:pPr marL="0" indent="0" algn="ctr">
              <a:lnSpc>
                <a:spcPct val="135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algn="ctr">
              <a:lnSpc>
                <a:spcPct val="135000"/>
              </a:lnSpc>
              <a:spcBef>
                <a:spcPts val="0"/>
              </a:spcBef>
              <a:buNone/>
            </a:pPr>
            <a:r>
              <a:rPr lang="zh-CN" altLang="en-US" sz="1800" b="1" dirty="0">
                <a:latin typeface="黑体" panose="02010609060101010101" pitchFamily="49" charset="-122"/>
                <a:ea typeface="黑体" panose="02010609060101010101" pitchFamily="49" charset="-122"/>
              </a:rPr>
              <a:t>为了保障法律的客观性和确定性，必须对法律原则的适用设定严格的条件</a:t>
            </a:r>
            <a:endParaRPr lang="en-US" altLang="zh-CN" sz="18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(1)</a:t>
            </a:r>
            <a:r>
              <a:rPr lang="zh-CN" altLang="en-US" b="1" dirty="0">
                <a:latin typeface="黑体" panose="02010609060101010101" pitchFamily="49" charset="-122"/>
                <a:ea typeface="黑体" panose="02010609060101010101" pitchFamily="49" charset="-122"/>
              </a:rPr>
              <a:t>“</a:t>
            </a:r>
            <a:r>
              <a:rPr lang="zh-CN" altLang="en-US" b="1" dirty="0">
                <a:solidFill>
                  <a:srgbClr val="006600"/>
                </a:solidFill>
                <a:latin typeface="黑体" panose="02010609060101010101" pitchFamily="49" charset="-122"/>
                <a:ea typeface="黑体" panose="02010609060101010101" pitchFamily="49" charset="-122"/>
              </a:rPr>
              <a:t>先规则后原则</a:t>
            </a:r>
            <a:r>
              <a:rPr lang="zh-CN" altLang="en-US" b="1" dirty="0">
                <a:latin typeface="黑体" panose="02010609060101010101" pitchFamily="49" charset="-122"/>
                <a:ea typeface="黑体" panose="02010609060101010101" pitchFamily="49" charset="-122"/>
              </a:rPr>
              <a:t>”</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(2)</a:t>
            </a:r>
            <a:r>
              <a:rPr lang="zh-CN" altLang="en-US" b="1" dirty="0">
                <a:latin typeface="黑体" panose="02010609060101010101" pitchFamily="49" charset="-122"/>
                <a:ea typeface="黑体" panose="02010609060101010101" pitchFamily="49" charset="-122"/>
              </a:rPr>
              <a:t>“</a:t>
            </a:r>
            <a:r>
              <a:rPr lang="zh-CN" altLang="en-US" b="1" dirty="0">
                <a:solidFill>
                  <a:srgbClr val="006600"/>
                </a:solidFill>
                <a:latin typeface="黑体" panose="02010609060101010101" pitchFamily="49" charset="-122"/>
                <a:ea typeface="黑体" panose="02010609060101010101" pitchFamily="49" charset="-122"/>
              </a:rPr>
              <a:t>实现个案正义</a:t>
            </a:r>
            <a:r>
              <a:rPr lang="zh-CN" altLang="en-US" b="1" dirty="0">
                <a:latin typeface="黑体" panose="02010609060101010101" pitchFamily="49" charset="-122"/>
                <a:ea typeface="黑体" panose="02010609060101010101" pitchFamily="49" charset="-122"/>
              </a:rPr>
              <a:t>”</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(3)</a:t>
            </a:r>
            <a:r>
              <a:rPr lang="zh-CN" altLang="en-US" b="1" dirty="0">
                <a:latin typeface="黑体" panose="02010609060101010101" pitchFamily="49" charset="-122"/>
                <a:ea typeface="黑体" panose="02010609060101010101" pitchFamily="49" charset="-122"/>
              </a:rPr>
              <a:t>“</a:t>
            </a:r>
            <a:r>
              <a:rPr lang="zh-CN" altLang="en-US" b="1" dirty="0">
                <a:solidFill>
                  <a:srgbClr val="006600"/>
                </a:solidFill>
                <a:latin typeface="黑体" panose="02010609060101010101" pitchFamily="49" charset="-122"/>
                <a:ea typeface="黑体" panose="02010609060101010101" pitchFamily="49" charset="-122"/>
              </a:rPr>
              <a:t>更强理由</a:t>
            </a:r>
            <a:r>
              <a:rPr lang="zh-CN" altLang="en-US" b="1" dirty="0">
                <a:latin typeface="黑体" panose="02010609060101010101" pitchFamily="49" charset="-122"/>
                <a:ea typeface="黑体" panose="02010609060101010101" pitchFamily="49" charset="-122"/>
              </a:rPr>
              <a:t>”</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104595" cy="5405433"/>
          </a:xfrm>
        </p:spPr>
        <p:txBody>
          <a:bodyPr>
            <a:noAutofit/>
          </a:bodyPr>
          <a:lstStyle/>
          <a:p>
            <a:pPr marL="0" indent="0">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法律原则</a:t>
            </a:r>
            <a:r>
              <a:rPr lang="zh-CN" altLang="en-US" b="1" dirty="0">
                <a:latin typeface="黑体" panose="02010609060101010101" pitchFamily="49" charset="-122"/>
                <a:ea typeface="黑体" panose="02010609060101010101" pitchFamily="49" charset="-122"/>
              </a:rPr>
              <a:t>的</a:t>
            </a:r>
            <a:r>
              <a:rPr lang="zh-CN" altLang="en-US" b="1" dirty="0">
                <a:solidFill>
                  <a:srgbClr val="FF0000"/>
                </a:solidFill>
                <a:latin typeface="黑体" panose="02010609060101010101" pitchFamily="49" charset="-122"/>
                <a:ea typeface="黑体" panose="02010609060101010101" pitchFamily="49" charset="-122"/>
              </a:rPr>
              <a:t>适用条件</a:t>
            </a:r>
            <a:r>
              <a:rPr lang="en-US" altLang="zh-CN" b="1" dirty="0">
                <a:latin typeface="黑体" panose="02010609060101010101" pitchFamily="49" charset="-122"/>
                <a:ea typeface="黑体" panose="02010609060101010101" pitchFamily="49" charset="-122"/>
              </a:rPr>
              <a:t>(1)</a:t>
            </a:r>
            <a:r>
              <a:rPr lang="zh-CN" altLang="en-US" b="1" dirty="0">
                <a:latin typeface="黑体" panose="02010609060101010101" pitchFamily="49" charset="-122"/>
                <a:ea typeface="黑体" panose="02010609060101010101" pitchFamily="49" charset="-122"/>
              </a:rPr>
              <a:t>：</a:t>
            </a:r>
            <a:r>
              <a:rPr lang="zh-CN" altLang="en-US" b="1" dirty="0">
                <a:solidFill>
                  <a:srgbClr val="006600"/>
                </a:solidFill>
                <a:latin typeface="黑体" panose="02010609060101010101" pitchFamily="49" charset="-122"/>
                <a:ea typeface="黑体" panose="02010609060101010101" pitchFamily="49" charset="-122"/>
              </a:rPr>
              <a:t>先规则后原则</a:t>
            </a:r>
            <a:endParaRPr lang="en-US" altLang="zh-CN" b="1" dirty="0">
              <a:solidFill>
                <a:srgbClr val="A5068D"/>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sz="2400" b="1" dirty="0">
                <a:latin typeface="黑体" panose="02010609060101010101" pitchFamily="49" charset="-122"/>
                <a:ea typeface="黑体" panose="02010609060101010101" pitchFamily="49" charset="-122"/>
              </a:rPr>
              <a:t>    一般情况下，</a:t>
            </a:r>
            <a:r>
              <a:rPr lang="zh-CN" altLang="en-US" sz="2400" b="1" dirty="0">
                <a:solidFill>
                  <a:srgbClr val="A5068D"/>
                </a:solidFill>
                <a:latin typeface="黑体" panose="02010609060101010101" pitchFamily="49" charset="-122"/>
                <a:ea typeface="黑体" panose="02010609060101010101" pitchFamily="49" charset="-122"/>
              </a:rPr>
              <a:t>法律适用</a:t>
            </a:r>
            <a:r>
              <a:rPr lang="zh-CN" altLang="en-US" sz="2400" b="1" dirty="0">
                <a:latin typeface="黑体" panose="02010609060101010101" pitchFamily="49" charset="-122"/>
                <a:ea typeface="黑体" panose="02010609060101010101" pitchFamily="49" charset="-122"/>
              </a:rPr>
              <a:t>的</a:t>
            </a:r>
            <a:r>
              <a:rPr lang="zh-CN" altLang="en-US" sz="2400" b="1" dirty="0">
                <a:solidFill>
                  <a:srgbClr val="A5068D"/>
                </a:solidFill>
                <a:latin typeface="黑体" panose="02010609060101010101" pitchFamily="49" charset="-122"/>
                <a:ea typeface="黑体" panose="02010609060101010101" pitchFamily="49" charset="-122"/>
              </a:rPr>
              <a:t>基本要求</a:t>
            </a:r>
            <a:r>
              <a:rPr lang="zh-CN" altLang="en-US" sz="2400" b="1" dirty="0">
                <a:latin typeface="黑体" panose="02010609060101010101" pitchFamily="49" charset="-122"/>
                <a:ea typeface="黑体" panose="02010609060101010101" pitchFamily="49" charset="-122"/>
              </a:rPr>
              <a:t>是：“</a:t>
            </a:r>
            <a:r>
              <a:rPr lang="zh-CN" altLang="en-US" sz="2400" b="1" dirty="0">
                <a:solidFill>
                  <a:srgbClr val="A5068D"/>
                </a:solidFill>
                <a:latin typeface="黑体" panose="02010609060101010101" pitchFamily="49" charset="-122"/>
                <a:ea typeface="黑体" panose="02010609060101010101" pitchFamily="49" charset="-122"/>
              </a:rPr>
              <a:t>有规则依规则</a:t>
            </a:r>
            <a:r>
              <a:rPr lang="zh-CN" altLang="en-US" sz="2400" b="1" dirty="0">
                <a:latin typeface="黑体" panose="02010609060101010101" pitchFamily="49" charset="-122"/>
                <a:ea typeface="黑体" panose="02010609060101010101" pitchFamily="49" charset="-122"/>
              </a:rPr>
              <a:t>”</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法官在“法律发现”的过程中</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应当尽可能全面彻底地寻找个案裁判所应适用的规则</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当现有的法律规则都不能解决问题时</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法律原则才可以作为弥补“规则漏洞”的手段发生作用</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因此，在法律适用过程中，若法律规则未穷尽就不应适用法律原则</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sz="2400" b="1" dirty="0">
                <a:latin typeface="黑体" panose="02010609060101010101" pitchFamily="49" charset="-122"/>
                <a:ea typeface="黑体" panose="02010609060101010101" pitchFamily="49" charset="-122"/>
              </a:rPr>
              <a:t>    这可表述为法律原则适用的一个条件规则：“</a:t>
            </a:r>
            <a:r>
              <a:rPr lang="zh-CN" altLang="en-US" sz="2400" b="1" dirty="0">
                <a:solidFill>
                  <a:srgbClr val="A5068D"/>
                </a:solidFill>
                <a:latin typeface="黑体" panose="02010609060101010101" pitchFamily="49" charset="-122"/>
                <a:ea typeface="黑体" panose="02010609060101010101" pitchFamily="49" charset="-122"/>
              </a:rPr>
              <a:t>穷尽法律规则</a:t>
            </a:r>
            <a:r>
              <a:rPr lang="zh-CN" altLang="en-US" sz="2400" b="1" dirty="0">
                <a:latin typeface="黑体" panose="02010609060101010101" pitchFamily="49" charset="-122"/>
                <a:ea typeface="黑体" panose="02010609060101010101" pitchFamily="49" charset="-122"/>
              </a:rPr>
              <a:t>，</a:t>
            </a:r>
            <a:r>
              <a:rPr lang="zh-CN" altLang="en-US" sz="2400" b="1" dirty="0">
                <a:solidFill>
                  <a:srgbClr val="A5068D"/>
                </a:solidFill>
                <a:latin typeface="黑体" panose="02010609060101010101" pitchFamily="49" charset="-122"/>
                <a:ea typeface="黑体" panose="02010609060101010101" pitchFamily="49" charset="-122"/>
              </a:rPr>
              <a:t>方得适用法律原则</a:t>
            </a:r>
            <a:r>
              <a:rPr lang="zh-CN" altLang="en-US" sz="2400" b="1" dirty="0">
                <a:latin typeface="黑体" panose="02010609060101010101" pitchFamily="49" charset="-122"/>
                <a:ea typeface="黑体" panose="02010609060101010101" pitchFamily="49" charset="-122"/>
              </a:rPr>
              <a:t>”</a:t>
            </a:r>
            <a:endParaRPr lang="en-US" altLang="zh-CN" sz="2400" b="1" dirty="0">
              <a:latin typeface="黑体" panose="02010609060101010101" pitchFamily="49" charset="-122"/>
              <a:ea typeface="黑体" panose="02010609060101010101" pitchFamily="49" charset="-122"/>
            </a:endParaRP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104595" cy="5405433"/>
          </a:xfrm>
        </p:spPr>
        <p:txBody>
          <a:bodyPr>
            <a:noAutofit/>
          </a:bodyPr>
          <a:lstStyle/>
          <a:p>
            <a:pPr marL="0" indent="0">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法律原则</a:t>
            </a:r>
            <a:r>
              <a:rPr lang="zh-CN" altLang="en-US" b="1" dirty="0">
                <a:latin typeface="黑体" panose="02010609060101010101" pitchFamily="49" charset="-122"/>
                <a:ea typeface="黑体" panose="02010609060101010101" pitchFamily="49" charset="-122"/>
              </a:rPr>
              <a:t>的</a:t>
            </a:r>
            <a:r>
              <a:rPr lang="zh-CN" altLang="en-US" b="1" dirty="0">
                <a:solidFill>
                  <a:srgbClr val="FF0000"/>
                </a:solidFill>
                <a:latin typeface="黑体" panose="02010609060101010101" pitchFamily="49" charset="-122"/>
                <a:ea typeface="黑体" panose="02010609060101010101" pitchFamily="49" charset="-122"/>
              </a:rPr>
              <a:t>适用条件</a:t>
            </a:r>
            <a:r>
              <a:rPr lang="en-US" altLang="zh-CN" b="1" dirty="0">
                <a:latin typeface="黑体" panose="02010609060101010101" pitchFamily="49" charset="-122"/>
                <a:ea typeface="黑体" panose="02010609060101010101" pitchFamily="49" charset="-122"/>
              </a:rPr>
              <a:t>(2)</a:t>
            </a:r>
            <a:r>
              <a:rPr lang="zh-CN" altLang="en-US" b="1" dirty="0">
                <a:latin typeface="黑体" panose="02010609060101010101" pitchFamily="49" charset="-122"/>
                <a:ea typeface="黑体" panose="02010609060101010101" pitchFamily="49" charset="-122"/>
              </a:rPr>
              <a:t>：</a:t>
            </a:r>
            <a:r>
              <a:rPr lang="zh-CN" altLang="en-US" b="1" dirty="0">
                <a:solidFill>
                  <a:srgbClr val="006600"/>
                </a:solidFill>
                <a:latin typeface="黑体" panose="02010609060101010101" pitchFamily="49" charset="-122"/>
                <a:ea typeface="黑体" panose="02010609060101010101" pitchFamily="49" charset="-122"/>
              </a:rPr>
              <a:t>实现个案正义</a:t>
            </a:r>
            <a:endParaRPr lang="en-US" altLang="zh-CN" b="1" dirty="0">
              <a:solidFill>
                <a:srgbClr val="A5068D"/>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sz="2400" b="1" dirty="0">
                <a:latin typeface="黑体" panose="02010609060101010101" pitchFamily="49" charset="-122"/>
                <a:ea typeface="黑体" panose="02010609060101010101" pitchFamily="49" charset="-122"/>
              </a:rPr>
              <a:t>    一般情况下，法官在法律适用的过程中不审查其</a:t>
            </a:r>
            <a:r>
              <a:rPr lang="zh-CN" altLang="en-US" sz="2400" b="1" dirty="0">
                <a:solidFill>
                  <a:srgbClr val="A5068D"/>
                </a:solidFill>
                <a:latin typeface="黑体" panose="02010609060101010101" pitchFamily="49" charset="-122"/>
                <a:ea typeface="黑体" panose="02010609060101010101" pitchFamily="49" charset="-122"/>
              </a:rPr>
              <a:t>正确性</a:t>
            </a:r>
            <a:endParaRPr lang="en-US" altLang="zh-CN" sz="2400" b="1" dirty="0">
              <a:solidFill>
                <a:srgbClr val="A5068D"/>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但如果适用法律规则将导致个案的</a:t>
            </a:r>
            <a:r>
              <a:rPr lang="zh-CN" altLang="en-US" sz="2400" b="1" dirty="0">
                <a:solidFill>
                  <a:srgbClr val="A5068D"/>
                </a:solidFill>
                <a:latin typeface="黑体" panose="02010609060101010101" pitchFamily="49" charset="-122"/>
                <a:ea typeface="黑体" panose="02010609060101010101" pitchFamily="49" charset="-122"/>
              </a:rPr>
              <a:t>极端不公正</a:t>
            </a:r>
            <a:endParaRPr lang="en-US" altLang="zh-CN" sz="2400" b="1" dirty="0">
              <a:solidFill>
                <a:srgbClr val="A5068D"/>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那么此时就应当对法律规则的正确性进行</a:t>
            </a:r>
            <a:r>
              <a:rPr lang="zh-CN" altLang="en-US" sz="2400" b="1" dirty="0">
                <a:solidFill>
                  <a:srgbClr val="A5068D"/>
                </a:solidFill>
                <a:latin typeface="黑体" panose="02010609060101010101" pitchFamily="49" charset="-122"/>
                <a:ea typeface="黑体" panose="02010609060101010101" pitchFamily="49" charset="-122"/>
              </a:rPr>
              <a:t>实质审查</a:t>
            </a:r>
            <a:endParaRPr lang="en-US" altLang="zh-CN" sz="2400" b="1" dirty="0">
              <a:solidFill>
                <a:srgbClr val="A5068D"/>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首先从立法上加以规定</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其次法官通过“</a:t>
            </a:r>
            <a:r>
              <a:rPr lang="zh-CN" altLang="en-US" sz="2400" b="1" dirty="0">
                <a:solidFill>
                  <a:srgbClr val="A5068D"/>
                </a:solidFill>
                <a:latin typeface="黑体" panose="02010609060101010101" pitchFamily="49" charset="-122"/>
                <a:ea typeface="黑体" panose="02010609060101010101" pitchFamily="49" charset="-122"/>
              </a:rPr>
              <a:t>法律续造</a:t>
            </a:r>
            <a:r>
              <a:rPr lang="zh-CN" altLang="en-US" sz="2400" b="1" dirty="0">
                <a:latin typeface="黑体" panose="02010609060101010101" pitchFamily="49" charset="-122"/>
                <a:ea typeface="黑体" panose="02010609060101010101" pitchFamily="49" charset="-122"/>
              </a:rPr>
              <a:t>”的技术和方法</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选择法律原则作为适用的标准</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这可以表述为法律原则适用的一个条件规则</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a:t>
            </a:r>
            <a:r>
              <a:rPr lang="zh-CN" altLang="en-US" sz="2400" b="1" dirty="0">
                <a:solidFill>
                  <a:srgbClr val="A5068D"/>
                </a:solidFill>
                <a:latin typeface="黑体" panose="02010609060101010101" pitchFamily="49" charset="-122"/>
                <a:ea typeface="黑体" panose="02010609060101010101" pitchFamily="49" charset="-122"/>
              </a:rPr>
              <a:t>法律原则不得径行适用</a:t>
            </a:r>
            <a:r>
              <a:rPr lang="zh-CN" altLang="en-US" sz="2400" b="1" dirty="0">
                <a:latin typeface="黑体" panose="02010609060101010101" pitchFamily="49" charset="-122"/>
                <a:ea typeface="黑体" panose="02010609060101010101" pitchFamily="49" charset="-122"/>
              </a:rPr>
              <a:t>，</a:t>
            </a:r>
            <a:r>
              <a:rPr lang="zh-CN" altLang="en-US" sz="2400" b="1" dirty="0">
                <a:solidFill>
                  <a:srgbClr val="A5068D"/>
                </a:solidFill>
                <a:latin typeface="黑体" panose="02010609060101010101" pitchFamily="49" charset="-122"/>
                <a:ea typeface="黑体" panose="02010609060101010101" pitchFamily="49" charset="-122"/>
              </a:rPr>
              <a:t>除非旨在实现个案正义</a:t>
            </a:r>
            <a:r>
              <a:rPr lang="zh-CN" altLang="en-US" sz="2400" b="1" dirty="0">
                <a:latin typeface="黑体" panose="02010609060101010101" pitchFamily="49" charset="-122"/>
                <a:ea typeface="黑体" panose="02010609060101010101" pitchFamily="49" charset="-122"/>
              </a:rPr>
              <a:t>”</a:t>
            </a:r>
            <a:endParaRPr lang="en-US" altLang="zh-CN" sz="2400" b="1" dirty="0">
              <a:latin typeface="黑体" panose="02010609060101010101" pitchFamily="49" charset="-122"/>
              <a:ea typeface="黑体" panose="02010609060101010101" pitchFamily="49" charset="-122"/>
            </a:endParaRP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104595" cy="5405433"/>
          </a:xfrm>
        </p:spPr>
        <p:txBody>
          <a:bodyPr>
            <a:noAutofit/>
          </a:bodyPr>
          <a:lstStyle/>
          <a:p>
            <a:pPr marL="0" indent="0">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法律原则</a:t>
            </a:r>
            <a:r>
              <a:rPr lang="zh-CN" altLang="en-US" b="1" dirty="0">
                <a:latin typeface="黑体" panose="02010609060101010101" pitchFamily="49" charset="-122"/>
                <a:ea typeface="黑体" panose="02010609060101010101" pitchFamily="49" charset="-122"/>
              </a:rPr>
              <a:t>的</a:t>
            </a:r>
            <a:r>
              <a:rPr lang="zh-CN" altLang="en-US" b="1" dirty="0">
                <a:solidFill>
                  <a:srgbClr val="FF0000"/>
                </a:solidFill>
                <a:latin typeface="黑体" panose="02010609060101010101" pitchFamily="49" charset="-122"/>
                <a:ea typeface="黑体" panose="02010609060101010101" pitchFamily="49" charset="-122"/>
              </a:rPr>
              <a:t>适用条件</a:t>
            </a:r>
            <a:r>
              <a:rPr lang="en-US" altLang="zh-CN" b="1" dirty="0">
                <a:latin typeface="黑体" panose="02010609060101010101" pitchFamily="49" charset="-122"/>
                <a:ea typeface="黑体" panose="02010609060101010101" pitchFamily="49" charset="-122"/>
              </a:rPr>
              <a:t>(3)</a:t>
            </a:r>
            <a:r>
              <a:rPr lang="zh-CN" altLang="en-US" b="1" dirty="0">
                <a:latin typeface="黑体" panose="02010609060101010101" pitchFamily="49" charset="-122"/>
                <a:ea typeface="黑体" panose="02010609060101010101" pitchFamily="49" charset="-122"/>
              </a:rPr>
              <a:t>：</a:t>
            </a:r>
            <a:r>
              <a:rPr lang="zh-CN" altLang="en-US" b="1" dirty="0">
                <a:solidFill>
                  <a:srgbClr val="006600"/>
                </a:solidFill>
                <a:latin typeface="黑体" panose="02010609060101010101" pitchFamily="49" charset="-122"/>
                <a:ea typeface="黑体" panose="02010609060101010101" pitchFamily="49" charset="-122"/>
              </a:rPr>
              <a:t>更强理由</a:t>
            </a:r>
            <a:endParaRPr lang="en-US" altLang="zh-CN" b="1" dirty="0">
              <a:solidFill>
                <a:srgbClr val="A5068D"/>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sz="2400" b="1" dirty="0">
                <a:latin typeface="黑体" panose="02010609060101010101" pitchFamily="49" charset="-122"/>
                <a:ea typeface="黑体" panose="02010609060101010101" pitchFamily="49" charset="-122"/>
              </a:rPr>
              <a:t>    法官在法律适用过程中</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判断法律规则在何时及何种情况下是否极端违背正义，难度很大</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一般说来，法官如果适用法律原则</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那么必须为</a:t>
            </a:r>
            <a:r>
              <a:rPr lang="zh-CN" altLang="en-US" sz="2400" b="1" dirty="0">
                <a:solidFill>
                  <a:srgbClr val="A5068D"/>
                </a:solidFill>
                <a:latin typeface="黑体" panose="02010609060101010101" pitchFamily="49" charset="-122"/>
                <a:ea typeface="黑体" panose="02010609060101010101" pitchFamily="49" charset="-122"/>
              </a:rPr>
              <a:t>适用此法律原则</a:t>
            </a:r>
            <a:r>
              <a:rPr lang="zh-CN" altLang="en-US" sz="2400" b="1" dirty="0">
                <a:latin typeface="黑体" panose="02010609060101010101" pitchFamily="49" charset="-122"/>
                <a:ea typeface="黑体" panose="02010609060101010101" pitchFamily="49" charset="-122"/>
              </a:rPr>
              <a:t>提出比</a:t>
            </a:r>
            <a:r>
              <a:rPr lang="zh-CN" altLang="en-US" sz="2400" b="1" dirty="0">
                <a:solidFill>
                  <a:srgbClr val="A5068D"/>
                </a:solidFill>
                <a:latin typeface="黑体" panose="02010609060101010101" pitchFamily="49" charset="-122"/>
                <a:ea typeface="黑体" panose="02010609060101010101" pitchFamily="49" charset="-122"/>
              </a:rPr>
              <a:t>适用原法律规则</a:t>
            </a:r>
            <a:r>
              <a:rPr lang="zh-CN" altLang="en-US" sz="2400" b="1" dirty="0">
                <a:latin typeface="黑体" panose="02010609060101010101" pitchFamily="49" charset="-122"/>
                <a:ea typeface="黑体" panose="02010609060101010101" pitchFamily="49" charset="-122"/>
              </a:rPr>
              <a:t>更强的理由</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否则上面第二个条件规则就难以成立</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104595" cy="5405433"/>
          </a:xfrm>
        </p:spPr>
        <p:txBody>
          <a:bodyPr>
            <a:noAutofit/>
          </a:bodyPr>
          <a:lstStyle/>
          <a:p>
            <a:pPr marL="0" indent="0">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法律原则</a:t>
            </a:r>
            <a:r>
              <a:rPr lang="zh-CN" altLang="en-US" b="1" dirty="0">
                <a:latin typeface="黑体" panose="02010609060101010101" pitchFamily="49" charset="-122"/>
                <a:ea typeface="黑体" panose="02010609060101010101" pitchFamily="49" charset="-122"/>
              </a:rPr>
              <a:t>的</a:t>
            </a:r>
            <a:r>
              <a:rPr lang="zh-CN" altLang="en-US" b="1" dirty="0">
                <a:solidFill>
                  <a:srgbClr val="FF0000"/>
                </a:solidFill>
                <a:latin typeface="黑体" panose="02010609060101010101" pitchFamily="49" charset="-122"/>
                <a:ea typeface="黑体" panose="02010609060101010101" pitchFamily="49" charset="-122"/>
              </a:rPr>
              <a:t>适用条件</a:t>
            </a:r>
            <a:r>
              <a:rPr lang="en-US" altLang="zh-CN" b="1" dirty="0">
                <a:latin typeface="黑体" panose="02010609060101010101" pitchFamily="49" charset="-122"/>
                <a:ea typeface="黑体" panose="02010609060101010101" pitchFamily="49" charset="-122"/>
              </a:rPr>
              <a:t>(3)</a:t>
            </a:r>
            <a:r>
              <a:rPr lang="zh-CN" altLang="en-US" b="1" dirty="0">
                <a:latin typeface="黑体" panose="02010609060101010101" pitchFamily="49" charset="-122"/>
                <a:ea typeface="黑体" panose="02010609060101010101" pitchFamily="49" charset="-122"/>
              </a:rPr>
              <a:t>：</a:t>
            </a:r>
            <a:r>
              <a:rPr lang="zh-CN" altLang="en-US" b="1" dirty="0">
                <a:solidFill>
                  <a:srgbClr val="006600"/>
                </a:solidFill>
                <a:latin typeface="黑体" panose="02010609060101010101" pitchFamily="49" charset="-122"/>
                <a:ea typeface="黑体" panose="02010609060101010101" pitchFamily="49" charset="-122"/>
              </a:rPr>
              <a:t>更强理由</a:t>
            </a:r>
            <a:endParaRPr lang="en-US" altLang="zh-CN" b="1" dirty="0">
              <a:solidFill>
                <a:srgbClr val="A5068D"/>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sz="2400" b="1" dirty="0">
                <a:latin typeface="黑体" panose="02010609060101010101" pitchFamily="49" charset="-122"/>
                <a:ea typeface="黑体" panose="02010609060101010101" pitchFamily="49" charset="-122"/>
              </a:rPr>
              <a:t>    法官在已存有相应法律规则的前提下</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如适用法律原则而否定法律规则</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但适用理由不如适用该法律规则恰当</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那么适用法律原则就没有逻辑证明力和说服力</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因此，我们可以得出如下的条件规则：</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a:t>
            </a:r>
            <a:r>
              <a:rPr lang="zh-CN" altLang="en-US" sz="2400" b="1" dirty="0">
                <a:solidFill>
                  <a:srgbClr val="A5068D"/>
                </a:solidFill>
                <a:latin typeface="黑体" panose="02010609060101010101" pitchFamily="49" charset="-122"/>
                <a:ea typeface="黑体" panose="02010609060101010101" pitchFamily="49" charset="-122"/>
              </a:rPr>
              <a:t>若无更强理由</a:t>
            </a:r>
            <a:r>
              <a:rPr lang="zh-CN" altLang="en-US" sz="2400" b="1" dirty="0">
                <a:latin typeface="黑体" panose="02010609060101010101" pitchFamily="49" charset="-122"/>
                <a:ea typeface="黑体" panose="02010609060101010101" pitchFamily="49" charset="-122"/>
              </a:rPr>
              <a:t>，</a:t>
            </a:r>
            <a:r>
              <a:rPr lang="zh-CN" altLang="en-US" sz="2400" b="1" dirty="0">
                <a:solidFill>
                  <a:srgbClr val="A5068D"/>
                </a:solidFill>
                <a:latin typeface="黑体" panose="02010609060101010101" pitchFamily="49" charset="-122"/>
                <a:ea typeface="黑体" panose="02010609060101010101" pitchFamily="49" charset="-122"/>
              </a:rPr>
              <a:t>不适用法律原则</a:t>
            </a:r>
            <a:r>
              <a:rPr lang="zh-CN" altLang="en-US" sz="2400" b="1" dirty="0">
                <a:latin typeface="黑体" panose="02010609060101010101" pitchFamily="49" charset="-122"/>
                <a:ea typeface="黑体" panose="02010609060101010101" pitchFamily="49" charset="-122"/>
              </a:rPr>
              <a:t>”</a:t>
            </a:r>
            <a:endParaRPr lang="en-US" altLang="zh-CN" sz="2400" b="1" dirty="0">
              <a:latin typeface="黑体" panose="02010609060101010101" pitchFamily="49" charset="-122"/>
              <a:ea typeface="黑体" panose="02010609060101010101" pitchFamily="49" charset="-122"/>
            </a:endParaRP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B291377D-387C-A23F-7A1B-D22246262646}"/>
              </a:ext>
            </a:extLst>
          </p:cNvPr>
          <p:cNvSpPr txBox="1">
            <a:spLocks/>
          </p:cNvSpPr>
          <p:nvPr/>
        </p:nvSpPr>
        <p:spPr>
          <a:xfrm>
            <a:off x="64255" y="2071812"/>
            <a:ext cx="12017190" cy="7090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5000"/>
              </a:lnSpc>
              <a:spcBef>
                <a:spcPts val="0"/>
              </a:spcBef>
              <a:buFont typeface="Arial" panose="020B0604020202020204" pitchFamily="34" charset="0"/>
              <a:buNone/>
            </a:pPr>
            <a:r>
              <a:rPr lang="zh-CN" altLang="en-US" b="1" dirty="0">
                <a:solidFill>
                  <a:srgbClr val="FF0000"/>
                </a:solidFill>
                <a:latin typeface="黑体" panose="02010609060101010101" pitchFamily="49" charset="-122"/>
                <a:ea typeface="黑体" panose="02010609060101010101" pitchFamily="49" charset="-122"/>
              </a:rPr>
              <a:t>法律微观结构</a:t>
            </a:r>
            <a:r>
              <a:rPr lang="zh-CN" altLang="en-US" b="1" dirty="0">
                <a:latin typeface="黑体" panose="02010609060101010101" pitchFamily="49" charset="-122"/>
                <a:ea typeface="黑体" panose="02010609060101010101" pitchFamily="49" charset="-122"/>
              </a:rPr>
              <a:t>之</a:t>
            </a:r>
            <a:r>
              <a:rPr lang="zh-CN" altLang="en-US" b="1" dirty="0">
                <a:solidFill>
                  <a:srgbClr val="3333FF"/>
                </a:solidFill>
                <a:latin typeface="黑体" panose="02010609060101010101" pitchFamily="49" charset="-122"/>
                <a:ea typeface="黑体" panose="02010609060101010101" pitchFamily="49" charset="-122"/>
              </a:rPr>
              <a:t>法律概念</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2719995"/>
            <a:ext cx="12017190" cy="709006"/>
          </a:xfrm>
        </p:spPr>
        <p:txBody>
          <a:bodyPr>
            <a:normAutofit/>
          </a:bodyPr>
          <a:lstStyle/>
          <a:p>
            <a:pPr marL="0" indent="0" algn="ctr">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法律概念</a:t>
            </a:r>
            <a:r>
              <a:rPr lang="zh-CN" altLang="en-US" b="1" dirty="0">
                <a:latin typeface="黑体" panose="02010609060101010101" pitchFamily="49" charset="-122"/>
                <a:ea typeface="黑体" panose="02010609060101010101" pitchFamily="49" charset="-122"/>
              </a:rPr>
              <a:t>的</a:t>
            </a:r>
            <a:r>
              <a:rPr lang="zh-CN" altLang="en-US" b="1" dirty="0">
                <a:solidFill>
                  <a:srgbClr val="FF0000"/>
                </a:solidFill>
                <a:latin typeface="黑体" panose="02010609060101010101" pitchFamily="49" charset="-122"/>
                <a:ea typeface="黑体" panose="02010609060101010101" pitchFamily="49" charset="-122"/>
              </a:rPr>
              <a:t>定义</a:t>
            </a:r>
            <a:r>
              <a:rPr lang="zh-CN" altLang="en-US" b="1" dirty="0">
                <a:latin typeface="黑体" panose="02010609060101010101" pitchFamily="49" charset="-122"/>
                <a:ea typeface="黑体" panose="02010609060101010101" pitchFamily="49" charset="-122"/>
              </a:rPr>
              <a:t>和</a:t>
            </a:r>
            <a:r>
              <a:rPr lang="zh-CN" altLang="en-US" b="1" dirty="0">
                <a:solidFill>
                  <a:srgbClr val="FF0000"/>
                </a:solidFill>
                <a:latin typeface="黑体" panose="02010609060101010101" pitchFamily="49" charset="-122"/>
                <a:ea typeface="黑体" panose="02010609060101010101" pitchFamily="49" charset="-122"/>
              </a:rPr>
              <a:t>特征</a:t>
            </a:r>
            <a:endParaRPr lang="en-US" altLang="zh-CN" b="1" dirty="0">
              <a:solidFill>
                <a:srgbClr val="FF0000"/>
              </a:solidFill>
              <a:latin typeface="黑体" panose="02010609060101010101" pitchFamily="49" charset="-122"/>
              <a:ea typeface="黑体" panose="02010609060101010101" pitchFamily="49" charset="-122"/>
            </a:endParaRPr>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501787"/>
            <a:ext cx="12017190" cy="3854425"/>
          </a:xfrm>
        </p:spPr>
        <p:txBody>
          <a:bodyPr>
            <a:noAutofit/>
          </a:bodyPr>
          <a:lstStyle/>
          <a:p>
            <a:pPr marL="0" indent="0">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概    念：</a:t>
            </a:r>
            <a:r>
              <a:rPr lang="zh-CN" altLang="en-US" b="1" dirty="0">
                <a:latin typeface="黑体" panose="02010609060101010101" pitchFamily="49" charset="-122"/>
                <a:ea typeface="黑体" panose="02010609060101010101" pitchFamily="49" charset="-122"/>
              </a:rPr>
              <a:t>是人们</a:t>
            </a:r>
            <a:r>
              <a:rPr lang="zh-CN" altLang="en-US" b="1" dirty="0">
                <a:solidFill>
                  <a:srgbClr val="006600"/>
                </a:solidFill>
                <a:latin typeface="黑体" panose="02010609060101010101" pitchFamily="49" charset="-122"/>
                <a:ea typeface="黑体" panose="02010609060101010101" pitchFamily="49" charset="-122"/>
              </a:rPr>
              <a:t>认识</a:t>
            </a:r>
            <a:r>
              <a:rPr lang="zh-CN" altLang="en-US" b="1" dirty="0">
                <a:latin typeface="黑体" panose="02010609060101010101" pitchFamily="49" charset="-122"/>
                <a:ea typeface="黑体" panose="02010609060101010101" pitchFamily="49" charset="-122"/>
              </a:rPr>
              <a:t>事物形成的思维形式</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是人们对于同类事物</a:t>
            </a:r>
            <a:r>
              <a:rPr lang="zh-CN" altLang="en-US" b="1" dirty="0">
                <a:solidFill>
                  <a:srgbClr val="006600"/>
                </a:solidFill>
                <a:latin typeface="黑体" panose="02010609060101010101" pitchFamily="49" charset="-122"/>
                <a:ea typeface="黑体" panose="02010609060101010101" pitchFamily="49" charset="-122"/>
              </a:rPr>
              <a:t>共同</a:t>
            </a:r>
            <a:r>
              <a:rPr lang="zh-CN" altLang="en-US" b="1" dirty="0">
                <a:latin typeface="黑体" panose="02010609060101010101" pitchFamily="49" charset="-122"/>
                <a:ea typeface="黑体" panose="02010609060101010101" pitchFamily="49" charset="-122"/>
              </a:rPr>
              <a:t>性质或特点的抽象</a:t>
            </a:r>
            <a:r>
              <a:rPr lang="zh-CN" altLang="en-US" b="1" dirty="0">
                <a:solidFill>
                  <a:srgbClr val="006600"/>
                </a:solidFill>
                <a:latin typeface="黑体" panose="02010609060101010101" pitchFamily="49" charset="-122"/>
                <a:ea typeface="黑体" panose="02010609060101010101" pitchFamily="49" charset="-122"/>
              </a:rPr>
              <a:t>概括</a:t>
            </a:r>
            <a:endParaRPr lang="en-US" altLang="zh-CN" b="1" dirty="0">
              <a:solidFill>
                <a:srgbClr val="006600"/>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是人们对不同事物进行整理</a:t>
            </a:r>
            <a:r>
              <a:rPr lang="zh-CN" altLang="en-US" b="1" dirty="0">
                <a:solidFill>
                  <a:srgbClr val="006600"/>
                </a:solidFill>
                <a:latin typeface="黑体" panose="02010609060101010101" pitchFamily="49" charset="-122"/>
                <a:ea typeface="黑体" panose="02010609060101010101" pitchFamily="49" charset="-122"/>
              </a:rPr>
              <a:t>分类</a:t>
            </a:r>
            <a:r>
              <a:rPr lang="zh-CN" altLang="en-US" b="1" dirty="0">
                <a:latin typeface="黑体" panose="02010609060101010101" pitchFamily="49" charset="-122"/>
                <a:ea typeface="黑体" panose="02010609060101010101" pitchFamily="49" charset="-122"/>
              </a:rPr>
              <a:t>的基础</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是人类社会与自然之间的</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纽带”</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solidFill>
                  <a:srgbClr val="A5068D"/>
                </a:solidFill>
                <a:latin typeface="黑体" panose="02010609060101010101" pitchFamily="49" charset="-122"/>
                <a:ea typeface="黑体" panose="02010609060101010101" pitchFamily="49" charset="-122"/>
              </a:rPr>
              <a:t>法律概念</a:t>
            </a:r>
            <a:r>
              <a:rPr lang="zh-CN" altLang="en-US" b="1" dirty="0">
                <a:latin typeface="黑体" panose="02010609060101010101" pitchFamily="49" charset="-122"/>
                <a:ea typeface="黑体" panose="02010609060101010101" pitchFamily="49" charset="-122"/>
              </a:rPr>
              <a:t>是有法律意义的概念，是有关法律的诸多术语</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它大量来自于日常用语，还有来自法律实践以及法学家的创设</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119823"/>
            <a:ext cx="12017190" cy="4618354"/>
          </a:xfrm>
        </p:spPr>
        <p:txBody>
          <a:bodyPr>
            <a:noAutofit/>
          </a:bodyPr>
          <a:lstStyle/>
          <a:p>
            <a:pPr marL="0" indent="0">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法律概念</a:t>
            </a:r>
            <a:r>
              <a:rPr lang="zh-CN" altLang="en-US" b="1" dirty="0">
                <a:latin typeface="黑体" panose="02010609060101010101" pitchFamily="49" charset="-122"/>
                <a:ea typeface="黑体" panose="02010609060101010101" pitchFamily="49" charset="-122"/>
              </a:rPr>
              <a:t>：是指“在法律上对各种事实进行概括</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抽象出它们的</a:t>
            </a:r>
            <a:r>
              <a:rPr lang="zh-CN" altLang="en-US" b="1" dirty="0">
                <a:solidFill>
                  <a:srgbClr val="006600"/>
                </a:solidFill>
                <a:latin typeface="黑体" panose="02010609060101010101" pitchFamily="49" charset="-122"/>
                <a:ea typeface="黑体" panose="02010609060101010101" pitchFamily="49" charset="-122"/>
              </a:rPr>
              <a:t>共同特征</a:t>
            </a:r>
            <a:r>
              <a:rPr lang="zh-CN" altLang="en-US" b="1" dirty="0">
                <a:latin typeface="黑体" panose="02010609060101010101" pitchFamily="49" charset="-122"/>
                <a:ea typeface="黑体" panose="02010609060101010101" pitchFamily="49" charset="-122"/>
              </a:rPr>
              <a:t>而形成</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的权威性范畴”</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法律概念与法律原则、法律规则不同</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它将各种法律现象加以整理</a:t>
            </a:r>
            <a:r>
              <a:rPr lang="zh-CN" altLang="en-US" b="1" dirty="0">
                <a:solidFill>
                  <a:srgbClr val="006600"/>
                </a:solidFill>
                <a:latin typeface="黑体" panose="02010609060101010101" pitchFamily="49" charset="-122"/>
                <a:ea typeface="黑体" panose="02010609060101010101" pitchFamily="49" charset="-122"/>
              </a:rPr>
              <a:t>归类</a:t>
            </a:r>
            <a:endParaRPr lang="en-US" altLang="zh-CN" b="1" dirty="0">
              <a:solidFill>
                <a:srgbClr val="006600"/>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为法律规则和法律原则的构成提供了前提和基础</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因此，法律概念是法律的</a:t>
            </a:r>
            <a:r>
              <a:rPr lang="zh-CN" altLang="en-US" b="1" dirty="0">
                <a:solidFill>
                  <a:srgbClr val="A5068D"/>
                </a:solidFill>
                <a:latin typeface="黑体" panose="02010609060101010101" pitchFamily="49" charset="-122"/>
                <a:ea typeface="黑体" panose="02010609060101010101" pitchFamily="49" charset="-122"/>
              </a:rPr>
              <a:t>基础性要素</a:t>
            </a:r>
            <a:endParaRPr lang="en-US" altLang="zh-CN" b="1" dirty="0">
              <a:solidFill>
                <a:srgbClr val="A5068D"/>
              </a:solidFill>
              <a:latin typeface="黑体" panose="02010609060101010101" pitchFamily="49" charset="-122"/>
              <a:ea typeface="黑体" panose="02010609060101010101" pitchFamily="49" charset="-122"/>
            </a:endParaRP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413766"/>
            <a:ext cx="12017190" cy="5211529"/>
          </a:xfrm>
        </p:spPr>
        <p:txBody>
          <a:bodyPr>
            <a:noAutofit/>
          </a:bodyPr>
          <a:lstStyle/>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在国内外法律的发展史上</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法律概念体系的</a:t>
            </a:r>
            <a:r>
              <a:rPr lang="zh-CN" altLang="en-US" b="1" dirty="0">
                <a:solidFill>
                  <a:srgbClr val="A5068D"/>
                </a:solidFill>
                <a:latin typeface="黑体" panose="02010609060101010101" pitchFamily="49" charset="-122"/>
                <a:ea typeface="黑体" panose="02010609060101010101" pitchFamily="49" charset="-122"/>
              </a:rPr>
              <a:t>科学性</a:t>
            </a:r>
            <a:r>
              <a:rPr lang="zh-CN" altLang="en-US" b="1" dirty="0">
                <a:latin typeface="黑体" panose="02010609060101010101" pitchFamily="49" charset="-122"/>
                <a:ea typeface="黑体" panose="02010609060101010101" pitchFamily="49" charset="-122"/>
              </a:rPr>
              <a:t>和</a:t>
            </a:r>
            <a:r>
              <a:rPr lang="zh-CN" altLang="en-US" b="1" dirty="0">
                <a:solidFill>
                  <a:srgbClr val="A5068D"/>
                </a:solidFill>
                <a:latin typeface="黑体" panose="02010609060101010101" pitchFamily="49" charset="-122"/>
                <a:ea typeface="黑体" panose="02010609060101010101" pitchFamily="49" charset="-122"/>
              </a:rPr>
              <a:t>完备程度</a:t>
            </a:r>
            <a:endParaRPr lang="en-US" altLang="zh-CN" b="1" dirty="0">
              <a:solidFill>
                <a:srgbClr val="A5068D"/>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是法律文明发达程度的重要标志之一</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a:lnSpc>
                <a:spcPct val="135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在法律所调整的领域</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各种事实纷繁复杂</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如何将那些看似同类而实质不同的因素合理地</a:t>
            </a:r>
            <a:r>
              <a:rPr lang="zh-CN" altLang="en-US" b="1" dirty="0">
                <a:solidFill>
                  <a:srgbClr val="A5068D"/>
                </a:solidFill>
                <a:latin typeface="黑体" panose="02010609060101010101" pitchFamily="49" charset="-122"/>
                <a:ea typeface="黑体" panose="02010609060101010101" pitchFamily="49" charset="-122"/>
              </a:rPr>
              <a:t>区分开来</a:t>
            </a:r>
            <a:endParaRPr lang="en-US" altLang="zh-CN" b="1" dirty="0">
              <a:solidFill>
                <a:srgbClr val="A5068D"/>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并将把那些看似不同而实质相同的因素</a:t>
            </a:r>
            <a:r>
              <a:rPr lang="zh-CN" altLang="en-US" b="1" dirty="0">
                <a:solidFill>
                  <a:srgbClr val="A5068D"/>
                </a:solidFill>
                <a:latin typeface="黑体" panose="02010609060101010101" pitchFamily="49" charset="-122"/>
                <a:ea typeface="黑体" panose="02010609060101010101" pitchFamily="49" charset="-122"/>
              </a:rPr>
              <a:t>归入同类</a:t>
            </a:r>
            <a:endParaRPr lang="en-US" altLang="zh-CN" b="1" dirty="0">
              <a:solidFill>
                <a:srgbClr val="A5068D"/>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使之形成一定的合理秩序，这需要高度的技巧和长期的经验积累</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3355975" y="2034540"/>
            <a:ext cx="4973320" cy="16179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altLang="zh-CN" sz="3600" b="1"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法律</a:t>
            </a:r>
            <a:r>
              <a:rPr lang="zh-CN" altLang="en-US" sz="3600" b="1"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的宏</a:t>
            </a:r>
            <a:r>
              <a:rPr lang="en-US" altLang="zh-CN" sz="3600" b="1"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观结构</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630" y="290195"/>
            <a:ext cx="12017375" cy="6092190"/>
          </a:xfrm>
        </p:spPr>
        <p:txBody>
          <a:bodyPr>
            <a:noAutofit/>
          </a:bodyPr>
          <a:lstStyle/>
          <a:p>
            <a:pPr marL="0" algn="l">
              <a:lnSpc>
                <a:spcPct val="135000"/>
              </a:lnSpc>
              <a:spcBef>
                <a:spcPts val="0"/>
              </a:spcBef>
              <a:buClrTx/>
              <a:buSzTx/>
              <a:buNone/>
            </a:pPr>
            <a:r>
              <a:rPr lang="zh-CN" altLang="en-US" b="1" dirty="0">
                <a:solidFill>
                  <a:srgbClr val="FF0000"/>
                </a:solidFill>
                <a:latin typeface="黑体" panose="02010609060101010101" pitchFamily="49" charset="-122"/>
                <a:ea typeface="黑体" panose="02010609060101010101" pitchFamily="49" charset="-122"/>
              </a:rPr>
              <a:t>法律的宏观结构</a:t>
            </a:r>
            <a:r>
              <a:rPr lang="zh-CN" altLang="en-US" b="1" dirty="0">
                <a:latin typeface="黑体" panose="02010609060101010101" pitchFamily="49" charset="-122"/>
                <a:ea typeface="黑体" panose="02010609060101010101" pitchFamily="49" charset="-122"/>
              </a:rPr>
              <a:t>——</a:t>
            </a:r>
            <a:r>
              <a:rPr lang="zh-CN" altLang="en-US" b="1" dirty="0">
                <a:solidFill>
                  <a:srgbClr val="3333FF"/>
                </a:solidFill>
                <a:latin typeface="黑体" panose="02010609060101010101" pitchFamily="49" charset="-122"/>
                <a:ea typeface="黑体" panose="02010609060101010101" pitchFamily="49" charset="-122"/>
              </a:rPr>
              <a:t>法律部门的划分标准</a:t>
            </a:r>
            <a:r>
              <a:rPr lang="zh-CN" altLang="en-US" b="1" dirty="0">
                <a:latin typeface="黑体" panose="02010609060101010101" pitchFamily="49" charset="-122"/>
                <a:ea typeface="黑体" panose="02010609060101010101" pitchFamily="49" charset="-122"/>
              </a:rPr>
              <a:t>：</a:t>
            </a:r>
            <a:r>
              <a:rPr lang="zh-CN" altLang="en-US" b="1" dirty="0">
                <a:solidFill>
                  <a:srgbClr val="A5068D"/>
                </a:solidFill>
                <a:latin typeface="黑体" panose="02010609060101010101" pitchFamily="49" charset="-122"/>
                <a:ea typeface="黑体" panose="02010609060101010101" pitchFamily="49" charset="-122"/>
              </a:rPr>
              <a:t>法律调整的</a:t>
            </a:r>
            <a:r>
              <a:rPr lang="zh-CN" altLang="en-US" b="1" dirty="0">
                <a:solidFill>
                  <a:srgbClr val="A5068D"/>
                </a:solidFill>
                <a:latin typeface="黑体" panose="02010609060101010101" pitchFamily="49" charset="-122"/>
                <a:ea typeface="黑体" panose="02010609060101010101" pitchFamily="49" charset="-122"/>
                <a:sym typeface="+mn-ea"/>
              </a:rPr>
              <a:t>方法</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法律调整的方法是划分法律部门的</a:t>
            </a:r>
            <a:r>
              <a:rPr lang="zh-CN" altLang="en-US" b="1" dirty="0">
                <a:solidFill>
                  <a:srgbClr val="C00000"/>
                </a:solidFill>
                <a:latin typeface="黑体" panose="02010609060101010101" pitchFamily="49" charset="-122"/>
                <a:ea typeface="黑体" panose="02010609060101010101" pitchFamily="49" charset="-122"/>
              </a:rPr>
              <a:t>辅助标准</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法律的调整对象是划分法律部门的</a:t>
            </a:r>
            <a:r>
              <a:rPr lang="zh-CN" altLang="en-US" b="1" u="sng" dirty="0">
                <a:solidFill>
                  <a:srgbClr val="006600"/>
                </a:solidFill>
                <a:latin typeface="黑体" panose="02010609060101010101" pitchFamily="49" charset="-122"/>
                <a:ea typeface="黑体" panose="02010609060101010101" pitchFamily="49" charset="-122"/>
              </a:rPr>
              <a:t>主要标准</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但是仅依据这一标准不能解决所有法律部门的划分问题</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有的法律部门是无法从社会关系的性质来说明的</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比如，</a:t>
            </a:r>
          </a:p>
          <a:p>
            <a:pPr marL="0" algn="l">
              <a:lnSpc>
                <a:spcPct val="135000"/>
              </a:lnSpc>
              <a:spcBef>
                <a:spcPts val="0"/>
              </a:spcBef>
              <a:buClrTx/>
              <a:buSzTx/>
              <a:buNone/>
            </a:pPr>
            <a:r>
              <a:rPr lang="zh-CN" altLang="en-US" b="1" dirty="0">
                <a:solidFill>
                  <a:srgbClr val="C00000"/>
                </a:solidFill>
                <a:latin typeface="黑体" panose="02010609060101010101" pitchFamily="49" charset="-122"/>
                <a:ea typeface="黑体" panose="02010609060101010101" pitchFamily="49" charset="-122"/>
              </a:rPr>
              <a:t>刑法</a:t>
            </a:r>
            <a:r>
              <a:rPr lang="zh-CN" altLang="en-US" b="1" dirty="0">
                <a:latin typeface="黑体" panose="02010609060101010101" pitchFamily="49" charset="-122"/>
                <a:ea typeface="黑体" panose="02010609060101010101" pitchFamily="49" charset="-122"/>
              </a:rPr>
              <a:t>部门所调整的社会关系就</a:t>
            </a:r>
            <a:r>
              <a:rPr lang="zh-CN" altLang="en-US" b="1" dirty="0">
                <a:solidFill>
                  <a:srgbClr val="0070C0"/>
                </a:solidFill>
                <a:latin typeface="黑体" panose="02010609060101010101" pitchFamily="49" charset="-122"/>
                <a:ea typeface="黑体" panose="02010609060101010101" pitchFamily="49" charset="-122"/>
              </a:rPr>
              <a:t>横跨了</a:t>
            </a:r>
            <a:r>
              <a:rPr lang="zh-CN" altLang="en-US" b="1" dirty="0">
                <a:latin typeface="黑体" panose="02010609060101010101" pitchFamily="49" charset="-122"/>
                <a:ea typeface="黑体" panose="02010609060101010101" pitchFamily="49" charset="-122"/>
              </a:rPr>
              <a:t>经济、政治、文化、家庭等众多领域</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相反，</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社会经济关系又</a:t>
            </a:r>
            <a:r>
              <a:rPr lang="zh-CN" altLang="en-US" b="1" dirty="0">
                <a:solidFill>
                  <a:srgbClr val="0070C0"/>
                </a:solidFill>
                <a:latin typeface="黑体" panose="02010609060101010101" pitchFamily="49" charset="-122"/>
                <a:ea typeface="黑体" panose="02010609060101010101" pitchFamily="49" charset="-122"/>
              </a:rPr>
              <a:t>分别由</a:t>
            </a:r>
            <a:r>
              <a:rPr lang="zh-CN" altLang="en-US" b="1" dirty="0">
                <a:latin typeface="黑体" panose="02010609060101010101" pitchFamily="49" charset="-122"/>
                <a:ea typeface="黑体" panose="02010609060101010101" pitchFamily="49" charset="-122"/>
              </a:rPr>
              <a:t>经济、行政、民商、刑法等部门来调整</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将法律调整的方法作为划分的辅助标准，就可以很好地解决上述问题</a:t>
            </a:r>
          </a:p>
          <a:p>
            <a:pPr marL="0" algn="l">
              <a:lnSpc>
                <a:spcPct val="135000"/>
              </a:lnSpc>
              <a:spcBef>
                <a:spcPts val="0"/>
              </a:spcBef>
              <a:buClrTx/>
              <a:buSzTx/>
              <a:buNone/>
            </a:pPr>
            <a:endParaRPr lang="zh-CN" altLang="en-US" b="1" dirty="0">
              <a:latin typeface="黑体" panose="02010609060101010101" pitchFamily="49" charset="-122"/>
              <a:ea typeface="黑体" panose="02010609060101010101" pitchFamily="49" charset="-122"/>
            </a:endParaRPr>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413766"/>
            <a:ext cx="12017190" cy="5211529"/>
          </a:xfrm>
        </p:spPr>
        <p:txBody>
          <a:bodyPr>
            <a:noAutofit/>
          </a:bodyPr>
          <a:lstStyle/>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例如，</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在法律发展的起始阶段</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法律概念体系比较粗放、简单</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远不能将那些形似而实异的事实因素合理地区分开来</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如果一个人杀死了另外一个人</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按“</a:t>
            </a:r>
            <a:r>
              <a:rPr lang="zh-CN" altLang="en-US" b="1" dirty="0">
                <a:solidFill>
                  <a:srgbClr val="A5068D"/>
                </a:solidFill>
                <a:latin typeface="黑体" panose="02010609060101010101" pitchFamily="49" charset="-122"/>
                <a:ea typeface="黑体" panose="02010609060101010101" pitchFamily="49" charset="-122"/>
              </a:rPr>
              <a:t>同态复仇</a:t>
            </a:r>
            <a:r>
              <a:rPr lang="zh-CN" altLang="en-US" b="1" dirty="0">
                <a:latin typeface="黑体" panose="02010609060101010101" pitchFamily="49" charset="-122"/>
                <a:ea typeface="黑体" panose="02010609060101010101" pitchFamily="49" charset="-122"/>
              </a:rPr>
              <a:t>”的规则，他必须被处死</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至于此行为是属于</a:t>
            </a:r>
            <a:r>
              <a:rPr lang="zh-CN" altLang="en-US" b="1" dirty="0">
                <a:solidFill>
                  <a:srgbClr val="A5068D"/>
                </a:solidFill>
                <a:latin typeface="黑体" panose="02010609060101010101" pitchFamily="49" charset="-122"/>
                <a:ea typeface="黑体" panose="02010609060101010101" pitchFamily="49" charset="-122"/>
              </a:rPr>
              <a:t>故意杀人</a:t>
            </a:r>
            <a:r>
              <a:rPr lang="zh-CN" altLang="en-US" b="1" dirty="0">
                <a:latin typeface="黑体" panose="02010609060101010101" pitchFamily="49" charset="-122"/>
                <a:ea typeface="黑体" panose="02010609060101010101" pitchFamily="49" charset="-122"/>
              </a:rPr>
              <a:t>、</a:t>
            </a:r>
            <a:r>
              <a:rPr lang="zh-CN" altLang="en-US" b="1" dirty="0">
                <a:solidFill>
                  <a:srgbClr val="A5068D"/>
                </a:solidFill>
                <a:latin typeface="黑体" panose="02010609060101010101" pitchFamily="49" charset="-122"/>
                <a:ea typeface="黑体" panose="02010609060101010101" pitchFamily="49" charset="-122"/>
              </a:rPr>
              <a:t>过失杀人</a:t>
            </a:r>
            <a:r>
              <a:rPr lang="zh-CN" altLang="en-US" b="1" dirty="0">
                <a:latin typeface="黑体" panose="02010609060101010101" pitchFamily="49" charset="-122"/>
                <a:ea typeface="黑体" panose="02010609060101010101" pitchFamily="49" charset="-122"/>
              </a:rPr>
              <a:t>，则不加区分</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413766"/>
            <a:ext cx="12017190" cy="5211529"/>
          </a:xfrm>
        </p:spPr>
        <p:txBody>
          <a:bodyPr>
            <a:noAutofit/>
          </a:bodyPr>
          <a:lstStyle/>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尽管导致他人死亡的结果是相同的</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但是，谋杀行为与过失杀人是有实质区别的</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他们的</a:t>
            </a:r>
            <a:r>
              <a:rPr lang="zh-CN" altLang="en-US" b="1" dirty="0">
                <a:solidFill>
                  <a:srgbClr val="A5068D"/>
                </a:solidFill>
                <a:latin typeface="黑体" panose="02010609060101010101" pitchFamily="49" charset="-122"/>
                <a:ea typeface="黑体" panose="02010609060101010101" pitchFamily="49" charset="-122"/>
              </a:rPr>
              <a:t>主观恶性</a:t>
            </a:r>
            <a:r>
              <a:rPr lang="zh-CN" altLang="en-US" b="1" dirty="0">
                <a:latin typeface="黑体" panose="02010609060101010101" pitchFamily="49" charset="-122"/>
                <a:ea typeface="黑体" panose="02010609060101010101" pitchFamily="49" charset="-122"/>
              </a:rPr>
              <a:t>是不同的</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a:lnSpc>
                <a:spcPct val="135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因此，法律概念实质上</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体现了将</a:t>
            </a:r>
            <a:r>
              <a:rPr lang="zh-CN" altLang="en-US" b="1" dirty="0">
                <a:solidFill>
                  <a:srgbClr val="006600"/>
                </a:solidFill>
                <a:latin typeface="黑体" panose="02010609060101010101" pitchFamily="49" charset="-122"/>
                <a:ea typeface="黑体" panose="02010609060101010101" pitchFamily="49" charset="-122"/>
              </a:rPr>
              <a:t>不同的法律事实</a:t>
            </a:r>
            <a:r>
              <a:rPr lang="zh-CN" altLang="en-US" b="1" dirty="0">
                <a:latin typeface="黑体" panose="02010609060101010101" pitchFamily="49" charset="-122"/>
                <a:ea typeface="黑体" panose="02010609060101010101" pitchFamily="49" charset="-122"/>
              </a:rPr>
              <a:t>理智地</a:t>
            </a:r>
            <a:r>
              <a:rPr lang="zh-CN" altLang="en-US" b="1" dirty="0">
                <a:solidFill>
                  <a:srgbClr val="006600"/>
                </a:solidFill>
                <a:latin typeface="黑体" panose="02010609060101010101" pitchFamily="49" charset="-122"/>
                <a:ea typeface="黑体" panose="02010609060101010101" pitchFamily="49" charset="-122"/>
              </a:rPr>
              <a:t>区分</a:t>
            </a:r>
            <a:r>
              <a:rPr lang="zh-CN" altLang="en-US" b="1" dirty="0">
                <a:latin typeface="黑体" panose="02010609060101010101" pitchFamily="49" charset="-122"/>
                <a:ea typeface="黑体" panose="02010609060101010101" pitchFamily="49" charset="-122"/>
              </a:rPr>
              <a:t>和</a:t>
            </a:r>
            <a:r>
              <a:rPr lang="zh-CN" altLang="en-US" b="1" dirty="0">
                <a:solidFill>
                  <a:srgbClr val="006600"/>
                </a:solidFill>
                <a:latin typeface="黑体" panose="02010609060101010101" pitchFamily="49" charset="-122"/>
                <a:ea typeface="黑体" panose="02010609060101010101" pitchFamily="49" charset="-122"/>
              </a:rPr>
              <a:t>归类</a:t>
            </a:r>
            <a:r>
              <a:rPr lang="zh-CN" altLang="en-US" b="1" dirty="0">
                <a:latin typeface="黑体" panose="02010609060101010101" pitchFamily="49" charset="-122"/>
                <a:ea typeface="黑体" panose="02010609060101010101" pitchFamily="49" charset="-122"/>
              </a:rPr>
              <a:t>的专业智慧</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凭借这种专业智慧</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纷繁复杂的事实状态得以明晰</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法律体系也由此而取得更高的科学性与合理性</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413766"/>
            <a:ext cx="12017190" cy="5211529"/>
          </a:xfrm>
        </p:spPr>
        <p:txBody>
          <a:bodyPr>
            <a:noAutofit/>
          </a:bodyPr>
          <a:lstStyle/>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法律概念不同于日常生活概念</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法律概念具有专门的法律意义</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往往在法律中表达特定或特殊的含义</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例如，</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a:t>
            </a:r>
            <a:r>
              <a:rPr lang="zh-CN" altLang="en-US" b="1" dirty="0">
                <a:solidFill>
                  <a:srgbClr val="A5068D"/>
                </a:solidFill>
                <a:latin typeface="黑体" panose="02010609060101010101" pitchFamily="49" charset="-122"/>
                <a:ea typeface="黑体" panose="02010609060101010101" pitchFamily="49" charset="-122"/>
              </a:rPr>
              <a:t>故意</a:t>
            </a:r>
            <a:r>
              <a:rPr lang="zh-CN" altLang="en-US" b="1" dirty="0">
                <a:latin typeface="黑体" panose="02010609060101010101" pitchFamily="49" charset="-122"/>
                <a:ea typeface="黑体" panose="02010609060101010101" pitchFamily="49" charset="-122"/>
              </a:rPr>
              <a:t>”在日常生活中指</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有意识”</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而在法律上特指犯罪主体在犯罪时的一种罪过形态</a:t>
            </a:r>
            <a:endParaRPr lang="en-US" altLang="zh-CN" sz="800" b="1" dirty="0">
              <a:latin typeface="黑体" panose="02010609060101010101" pitchFamily="49" charset="-122"/>
              <a:ea typeface="黑体" panose="02010609060101010101" pitchFamily="49" charset="-122"/>
            </a:endParaRPr>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413766"/>
            <a:ext cx="12017190" cy="5211529"/>
          </a:xfrm>
        </p:spPr>
        <p:txBody>
          <a:bodyPr>
            <a:noAutofit/>
          </a:bodyPr>
          <a:lstStyle/>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又如，</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作为日常用语的“</a:t>
            </a:r>
            <a:r>
              <a:rPr lang="zh-CN" altLang="en-US" b="1" dirty="0">
                <a:solidFill>
                  <a:srgbClr val="A5068D"/>
                </a:solidFill>
                <a:latin typeface="黑体" panose="02010609060101010101" pitchFamily="49" charset="-122"/>
                <a:ea typeface="黑体" panose="02010609060101010101" pitchFamily="49" charset="-122"/>
              </a:rPr>
              <a:t>死亡</a:t>
            </a:r>
            <a:r>
              <a:rPr lang="zh-CN" altLang="en-US" b="1" dirty="0">
                <a:latin typeface="黑体" panose="02010609060101010101" pitchFamily="49" charset="-122"/>
                <a:ea typeface="黑体" panose="02010609060101010101" pitchFamily="49" charset="-122"/>
              </a:rPr>
              <a:t>”与作为法律概念的“死亡”也有明显的区别</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前者是指人的生命活动终止</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后者往往需要法律明确界定其含义</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传统法律以</a:t>
            </a:r>
            <a:r>
              <a:rPr lang="zh-CN" altLang="en-US" b="1" dirty="0">
                <a:solidFill>
                  <a:srgbClr val="A5068D"/>
                </a:solidFill>
                <a:latin typeface="黑体" panose="02010609060101010101" pitchFamily="49" charset="-122"/>
                <a:ea typeface="黑体" panose="02010609060101010101" pitchFamily="49" charset="-122"/>
              </a:rPr>
              <a:t>心跳</a:t>
            </a:r>
            <a:r>
              <a:rPr lang="zh-CN" altLang="en-US" b="1" dirty="0">
                <a:latin typeface="黑体" panose="02010609060101010101" pitchFamily="49" charset="-122"/>
                <a:ea typeface="黑体" panose="02010609060101010101" pitchFamily="49" charset="-122"/>
              </a:rPr>
              <a:t>、</a:t>
            </a:r>
            <a:r>
              <a:rPr lang="zh-CN" altLang="en-US" b="1" dirty="0">
                <a:solidFill>
                  <a:srgbClr val="A5068D"/>
                </a:solidFill>
                <a:latin typeface="黑体" panose="02010609060101010101" pitchFamily="49" charset="-122"/>
                <a:ea typeface="黑体" panose="02010609060101010101" pitchFamily="49" charset="-122"/>
              </a:rPr>
              <a:t>呼吸</a:t>
            </a:r>
            <a:r>
              <a:rPr lang="zh-CN" altLang="en-US" b="1" dirty="0">
                <a:latin typeface="黑体" panose="02010609060101010101" pitchFamily="49" charset="-122"/>
                <a:ea typeface="黑体" panose="02010609060101010101" pitchFamily="49" charset="-122"/>
              </a:rPr>
              <a:t>停止作为死亡的标准</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但随着现代器官移植技术的发展</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当代很多国家一般都倾向于采纳</a:t>
            </a:r>
            <a:r>
              <a:rPr lang="zh-CN" altLang="en-US" b="1" dirty="0">
                <a:solidFill>
                  <a:srgbClr val="A5068D"/>
                </a:solidFill>
                <a:latin typeface="黑体" panose="02010609060101010101" pitchFamily="49" charset="-122"/>
                <a:ea typeface="黑体" panose="02010609060101010101" pitchFamily="49" charset="-122"/>
              </a:rPr>
              <a:t>脑死亡</a:t>
            </a:r>
            <a:r>
              <a:rPr lang="zh-CN" altLang="en-US" b="1" dirty="0">
                <a:latin typeface="黑体" panose="02010609060101010101" pitchFamily="49" charset="-122"/>
                <a:ea typeface="黑体" panose="02010609060101010101" pitchFamily="49" charset="-122"/>
              </a:rPr>
              <a:t>作为死亡的标准</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413766"/>
            <a:ext cx="12017190" cy="5211529"/>
          </a:xfrm>
        </p:spPr>
        <p:txBody>
          <a:bodyPr>
            <a:noAutofit/>
          </a:bodyPr>
          <a:lstStyle/>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随着世界上首例例人工心脏移植成功</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美国哈佛大学成立了第一个确定脑死亡标准的委员会</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瑞士还颁布了</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脑死亡法</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来专门确定“死亡”的法律含义</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各国法律上之所以对法律概念进行专门的界定</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是考虑到法律实践中权利义务比较复杂</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solidFill>
                  <a:srgbClr val="C00000"/>
                </a:solidFill>
                <a:latin typeface="黑体" panose="02010609060101010101" pitchFamily="49" charset="-122"/>
                <a:ea typeface="黑体" panose="02010609060101010101" pitchFamily="49" charset="-122"/>
              </a:rPr>
              <a:t>法律责任</a:t>
            </a:r>
            <a:r>
              <a:rPr lang="zh-CN" altLang="en-US" b="1" dirty="0">
                <a:solidFill>
                  <a:srgbClr val="A5068D"/>
                </a:solidFill>
                <a:latin typeface="黑体" panose="02010609060101010101" pitchFamily="49" charset="-122"/>
                <a:ea typeface="黑体" panose="02010609060101010101" pitchFamily="49" charset="-122"/>
              </a:rPr>
              <a:t>如何分配</a:t>
            </a:r>
            <a:r>
              <a:rPr lang="zh-CN" altLang="en-US" b="1" dirty="0">
                <a:latin typeface="黑体" panose="02010609060101010101" pitchFamily="49" charset="-122"/>
                <a:ea typeface="黑体" panose="02010609060101010101" pitchFamily="49" charset="-122"/>
              </a:rPr>
              <a:t>在很大程度上依赖于对</a:t>
            </a:r>
            <a:r>
              <a:rPr lang="zh-CN" altLang="en-US" b="1" dirty="0">
                <a:solidFill>
                  <a:srgbClr val="C00000"/>
                </a:solidFill>
                <a:latin typeface="黑体" panose="02010609060101010101" pitchFamily="49" charset="-122"/>
                <a:ea typeface="黑体" panose="02010609060101010101" pitchFamily="49" charset="-122"/>
              </a:rPr>
              <a:t>法律概念</a:t>
            </a:r>
            <a:r>
              <a:rPr lang="zh-CN" altLang="en-US" b="1" dirty="0">
                <a:solidFill>
                  <a:srgbClr val="A5068D"/>
                </a:solidFill>
                <a:latin typeface="黑体" panose="02010609060101010101" pitchFamily="49" charset="-122"/>
                <a:ea typeface="黑体" panose="02010609060101010101" pitchFamily="49" charset="-122"/>
              </a:rPr>
              <a:t>的解释</a:t>
            </a:r>
            <a:endParaRPr lang="en-US" altLang="zh-CN" b="1" dirty="0">
              <a:solidFill>
                <a:srgbClr val="A5068D"/>
              </a:solidFill>
              <a:latin typeface="黑体" panose="02010609060101010101" pitchFamily="49" charset="-122"/>
              <a:ea typeface="黑体" panose="02010609060101010101" pitchFamily="49" charset="-122"/>
            </a:endParaRPr>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2719995"/>
            <a:ext cx="12017190" cy="709006"/>
          </a:xfrm>
        </p:spPr>
        <p:txBody>
          <a:bodyPr>
            <a:normAutofit/>
          </a:bodyPr>
          <a:lstStyle/>
          <a:p>
            <a:pPr marL="0" indent="0" algn="ctr">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法律概念</a:t>
            </a:r>
            <a:r>
              <a:rPr lang="zh-CN" altLang="en-US" b="1" dirty="0">
                <a:latin typeface="黑体" panose="02010609060101010101" pitchFamily="49" charset="-122"/>
                <a:ea typeface="黑体" panose="02010609060101010101" pitchFamily="49" charset="-122"/>
              </a:rPr>
              <a:t>的</a:t>
            </a:r>
            <a:r>
              <a:rPr lang="zh-CN" altLang="en-US" b="1" dirty="0">
                <a:solidFill>
                  <a:srgbClr val="FF0000"/>
                </a:solidFill>
                <a:latin typeface="黑体" panose="02010609060101010101" pitchFamily="49" charset="-122"/>
                <a:ea typeface="黑体" panose="02010609060101010101" pitchFamily="49" charset="-122"/>
              </a:rPr>
              <a:t>功能</a:t>
            </a:r>
            <a:endParaRPr lang="en-US" altLang="zh-CN" b="1" dirty="0">
              <a:solidFill>
                <a:srgbClr val="FF0000"/>
              </a:solidFill>
              <a:latin typeface="黑体" panose="02010609060101010101" pitchFamily="49" charset="-122"/>
              <a:ea typeface="黑体" panose="02010609060101010101" pitchFamily="49" charset="-122"/>
            </a:endParaRPr>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501787"/>
            <a:ext cx="12017190" cy="3854425"/>
          </a:xfrm>
        </p:spPr>
        <p:txBody>
          <a:bodyPr>
            <a:noAutofit/>
          </a:bodyPr>
          <a:lstStyle/>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法律概念对于法律体系的</a:t>
            </a:r>
            <a:r>
              <a:rPr lang="zh-CN" altLang="en-US" b="1" dirty="0">
                <a:solidFill>
                  <a:srgbClr val="006600"/>
                </a:solidFill>
                <a:latin typeface="黑体" panose="02010609060101010101" pitchFamily="49" charset="-122"/>
                <a:ea typeface="黑体" panose="02010609060101010101" pitchFamily="49" charset="-122"/>
              </a:rPr>
              <a:t>建构</a:t>
            </a:r>
            <a:r>
              <a:rPr lang="zh-CN" altLang="en-US" b="1" dirty="0">
                <a:latin typeface="黑体" panose="02010609060101010101" pitchFamily="49" charset="-122"/>
                <a:ea typeface="黑体" panose="02010609060101010101" pitchFamily="49" charset="-122"/>
              </a:rPr>
              <a:t>和法律的</a:t>
            </a:r>
            <a:r>
              <a:rPr lang="zh-CN" altLang="en-US" b="1" dirty="0">
                <a:solidFill>
                  <a:srgbClr val="006600"/>
                </a:solidFill>
                <a:latin typeface="黑体" panose="02010609060101010101" pitchFamily="49" charset="-122"/>
                <a:ea typeface="黑体" panose="02010609060101010101" pitchFamily="49" charset="-122"/>
              </a:rPr>
              <a:t>实施</a:t>
            </a:r>
            <a:r>
              <a:rPr lang="zh-CN" altLang="en-US" b="1" dirty="0">
                <a:latin typeface="黑体" panose="02010609060101010101" pitchFamily="49" charset="-122"/>
                <a:ea typeface="黑体" panose="02010609060101010101" pitchFamily="49" charset="-122"/>
              </a:rPr>
              <a:t>具有重要的</a:t>
            </a:r>
            <a:r>
              <a:rPr lang="zh-CN" altLang="en-US" b="1" dirty="0">
                <a:solidFill>
                  <a:srgbClr val="A5068D"/>
                </a:solidFill>
                <a:latin typeface="黑体" panose="02010609060101010101" pitchFamily="49" charset="-122"/>
                <a:ea typeface="黑体" panose="02010609060101010101" pitchFamily="49" charset="-122"/>
              </a:rPr>
              <a:t>意义</a:t>
            </a:r>
            <a:endParaRPr lang="en-US" altLang="zh-CN" b="1" dirty="0">
              <a:solidFill>
                <a:srgbClr val="A5068D"/>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建立了良好的法律概念</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solidFill>
                  <a:srgbClr val="C00000"/>
                </a:solidFill>
                <a:latin typeface="黑体" panose="02010609060101010101" pitchFamily="49" charset="-122"/>
                <a:ea typeface="黑体" panose="02010609060101010101" pitchFamily="49" charset="-122"/>
              </a:rPr>
              <a:t>立法者</a:t>
            </a:r>
            <a:r>
              <a:rPr lang="zh-CN" altLang="en-US" b="1" dirty="0">
                <a:latin typeface="黑体" panose="02010609060101010101" pitchFamily="49" charset="-122"/>
                <a:ea typeface="黑体" panose="02010609060101010101" pitchFamily="49" charset="-122"/>
              </a:rPr>
              <a:t>才能制定良好的法律</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solidFill>
                  <a:srgbClr val="C00000"/>
                </a:solidFill>
                <a:latin typeface="黑体" panose="02010609060101010101" pitchFamily="49" charset="-122"/>
                <a:ea typeface="黑体" panose="02010609060101010101" pitchFamily="49" charset="-122"/>
              </a:rPr>
              <a:t>司法者</a:t>
            </a:r>
            <a:r>
              <a:rPr lang="zh-CN" altLang="en-US" b="1" dirty="0">
                <a:latin typeface="黑体" panose="02010609060101010101" pitchFamily="49" charset="-122"/>
                <a:ea typeface="黑体" panose="02010609060101010101" pitchFamily="49" charset="-122"/>
              </a:rPr>
              <a:t>才能对法律事实进行准确分析和裁量</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solidFill>
                  <a:srgbClr val="C00000"/>
                </a:solidFill>
                <a:latin typeface="黑体" panose="02010609060101010101" pitchFamily="49" charset="-122"/>
                <a:ea typeface="黑体" panose="02010609060101010101" pitchFamily="49" charset="-122"/>
              </a:rPr>
              <a:t>人们</a:t>
            </a:r>
            <a:r>
              <a:rPr lang="zh-CN" altLang="en-US" b="1" dirty="0">
                <a:latin typeface="黑体" panose="02010609060101010101" pitchFamily="49" charset="-122"/>
                <a:ea typeface="黑体" panose="02010609060101010101" pitchFamily="49" charset="-122"/>
              </a:rPr>
              <a:t>才能更好地理解法律</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solidFill>
                  <a:srgbClr val="C00000"/>
                </a:solidFill>
                <a:latin typeface="黑体" panose="02010609060101010101" pitchFamily="49" charset="-122"/>
                <a:ea typeface="黑体" panose="02010609060101010101" pitchFamily="49" charset="-122"/>
              </a:rPr>
              <a:t>法学家</a:t>
            </a:r>
            <a:r>
              <a:rPr lang="zh-CN" altLang="en-US" b="1" dirty="0">
                <a:latin typeface="黑体" panose="02010609060101010101" pitchFamily="49" charset="-122"/>
                <a:ea typeface="黑体" panose="02010609060101010101" pitchFamily="49" charset="-122"/>
              </a:rPr>
              <a:t>们才能更好地开展研究。</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1812033" y="2485635"/>
            <a:ext cx="8952423" cy="1449757"/>
          </a:xfrm>
        </p:spPr>
        <p:txBody>
          <a:bodyPr>
            <a:noAutofit/>
          </a:bodyPr>
          <a:lstStyle/>
          <a:p>
            <a:pPr marL="0" indent="0" algn="ctr">
              <a:lnSpc>
                <a:spcPct val="150000"/>
              </a:lnSpc>
              <a:spcBef>
                <a:spcPts val="0"/>
              </a:spcBef>
              <a:buNone/>
            </a:pPr>
            <a:r>
              <a:rPr lang="zh-CN" altLang="en-US" b="1" dirty="0">
                <a:latin typeface="黑体" panose="02010609060101010101" pitchFamily="49" charset="-122"/>
                <a:ea typeface="黑体" panose="02010609060101010101" pitchFamily="49" charset="-122"/>
              </a:rPr>
              <a:t>一般说来，法律概念具有三大功能</a:t>
            </a:r>
            <a:endParaRPr lang="en-US" altLang="zh-CN" b="1" dirty="0">
              <a:latin typeface="黑体" panose="02010609060101010101" pitchFamily="49" charset="-122"/>
              <a:ea typeface="黑体" panose="02010609060101010101" pitchFamily="49" charset="-122"/>
            </a:endParaRPr>
          </a:p>
          <a:p>
            <a:pPr marL="0" indent="0" algn="ctr">
              <a:lnSpc>
                <a:spcPct val="150000"/>
              </a:lnSpc>
              <a:spcBef>
                <a:spcPts val="0"/>
              </a:spcBef>
              <a:buNone/>
            </a:pPr>
            <a:r>
              <a:rPr lang="zh-CN" altLang="en-US" b="1" dirty="0">
                <a:latin typeface="黑体" panose="02010609060101010101" pitchFamily="49" charset="-122"/>
                <a:ea typeface="黑体" panose="02010609060101010101" pitchFamily="49" charset="-122"/>
              </a:rPr>
              <a:t>一是</a:t>
            </a:r>
            <a:r>
              <a:rPr lang="zh-CN" altLang="en-US" b="1" dirty="0">
                <a:solidFill>
                  <a:srgbClr val="A5068D"/>
                </a:solidFill>
                <a:latin typeface="黑体" panose="02010609060101010101" pitchFamily="49" charset="-122"/>
                <a:ea typeface="黑体" panose="02010609060101010101" pitchFamily="49" charset="-122"/>
              </a:rPr>
              <a:t>认识功能</a:t>
            </a:r>
            <a:r>
              <a:rPr lang="zh-CN" altLang="en-US" b="1" dirty="0">
                <a:latin typeface="黑体" panose="02010609060101010101" pitchFamily="49" charset="-122"/>
                <a:ea typeface="黑体" panose="02010609060101010101" pitchFamily="49" charset="-122"/>
              </a:rPr>
              <a:t>、二是</a:t>
            </a:r>
            <a:r>
              <a:rPr lang="zh-CN" altLang="en-US" b="1" dirty="0">
                <a:solidFill>
                  <a:srgbClr val="A5068D"/>
                </a:solidFill>
                <a:latin typeface="黑体" panose="02010609060101010101" pitchFamily="49" charset="-122"/>
                <a:ea typeface="黑体" panose="02010609060101010101" pitchFamily="49" charset="-122"/>
              </a:rPr>
              <a:t>表达功能</a:t>
            </a:r>
            <a:r>
              <a:rPr lang="zh-CN" altLang="en-US" b="1" dirty="0">
                <a:latin typeface="黑体" panose="02010609060101010101" pitchFamily="49" charset="-122"/>
                <a:ea typeface="黑体" panose="02010609060101010101" pitchFamily="49" charset="-122"/>
              </a:rPr>
              <a:t>、三是</a:t>
            </a:r>
            <a:r>
              <a:rPr lang="zh-CN" altLang="en-US" b="1" dirty="0">
                <a:solidFill>
                  <a:srgbClr val="A5068D"/>
                </a:solidFill>
                <a:latin typeface="黑体" panose="02010609060101010101" pitchFamily="49" charset="-122"/>
                <a:ea typeface="黑体" panose="02010609060101010101" pitchFamily="49" charset="-122"/>
              </a:rPr>
              <a:t>规范改进功能</a:t>
            </a:r>
            <a:endParaRPr lang="en-US" altLang="zh-CN" b="1" dirty="0">
              <a:solidFill>
                <a:srgbClr val="A5068D"/>
              </a:solidFill>
              <a:latin typeface="黑体" panose="02010609060101010101" pitchFamily="49" charset="-122"/>
              <a:ea typeface="黑体" panose="02010609060101010101" pitchFamily="49" charset="-122"/>
            </a:endParaRPr>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104595" cy="5405433"/>
          </a:xfrm>
        </p:spPr>
        <p:txBody>
          <a:bodyPr>
            <a:noAutofit/>
          </a:bodyPr>
          <a:lstStyle/>
          <a:p>
            <a:pPr marL="0" indent="0">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法律概念</a:t>
            </a:r>
            <a:r>
              <a:rPr lang="zh-CN" altLang="en-US" b="1" dirty="0">
                <a:latin typeface="黑体" panose="02010609060101010101" pitchFamily="49" charset="-122"/>
                <a:ea typeface="黑体" panose="02010609060101010101" pitchFamily="49" charset="-122"/>
              </a:rPr>
              <a:t>的</a:t>
            </a:r>
            <a:r>
              <a:rPr lang="zh-CN" altLang="en-US" b="1" dirty="0">
                <a:solidFill>
                  <a:srgbClr val="A5068D"/>
                </a:solidFill>
                <a:latin typeface="黑体" panose="02010609060101010101" pitchFamily="49" charset="-122"/>
                <a:ea typeface="黑体" panose="02010609060101010101" pitchFamily="49" charset="-122"/>
              </a:rPr>
              <a:t>认识功能</a:t>
            </a:r>
            <a:endParaRPr lang="en-US" altLang="zh-CN" b="1" dirty="0">
              <a:solidFill>
                <a:srgbClr val="A5068D"/>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sz="2400" b="1" dirty="0">
                <a:latin typeface="黑体" panose="02010609060101010101" pitchFamily="49" charset="-122"/>
                <a:ea typeface="黑体" panose="02010609060101010101" pitchFamily="49" charset="-122"/>
              </a:rPr>
              <a:t>    法律调整一定范围内的事实纷繁复杂</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人们在认识这些事实的基础上根据其内在特征对其进行分类和整理</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将具有相同或类似特征的事实归为一类</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用特定的法律概念将其概括和明确</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使之与其他事实区分开来</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这是建构完整的法律体系所必需的</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algn="ctr">
              <a:lnSpc>
                <a:spcPct val="135000"/>
              </a:lnSpc>
              <a:spcBef>
                <a:spcPts val="0"/>
              </a:spcBef>
              <a:buNone/>
            </a:pPr>
            <a:r>
              <a:rPr lang="zh-CN" altLang="en-US" sz="2400" b="1" dirty="0">
                <a:latin typeface="黑体" panose="02010609060101010101" pitchFamily="49" charset="-122"/>
                <a:ea typeface="黑体" panose="02010609060101010101" pitchFamily="49" charset="-122"/>
              </a:rPr>
              <a:t>法律体系是否科学、先进取决于法律概念体系是否完备、精确</a:t>
            </a:r>
            <a:endParaRPr lang="en-US" altLang="zh-CN" sz="2400" b="1" dirty="0">
              <a:latin typeface="黑体" panose="02010609060101010101" pitchFamily="49" charset="-122"/>
              <a:ea typeface="黑体" panose="02010609060101010101" pitchFamily="49" charset="-122"/>
            </a:endParaRPr>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104595" cy="5405433"/>
          </a:xfrm>
        </p:spPr>
        <p:txBody>
          <a:bodyPr>
            <a:noAutofit/>
          </a:bodyPr>
          <a:lstStyle/>
          <a:p>
            <a:pPr marL="0" indent="0">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法律概念</a:t>
            </a:r>
            <a:r>
              <a:rPr lang="zh-CN" altLang="en-US" b="1" dirty="0">
                <a:latin typeface="黑体" panose="02010609060101010101" pitchFamily="49" charset="-122"/>
                <a:ea typeface="黑体" panose="02010609060101010101" pitchFamily="49" charset="-122"/>
              </a:rPr>
              <a:t>的</a:t>
            </a:r>
            <a:r>
              <a:rPr lang="zh-CN" altLang="en-US" b="1" dirty="0">
                <a:solidFill>
                  <a:srgbClr val="A5068D"/>
                </a:solidFill>
                <a:latin typeface="黑体" panose="02010609060101010101" pitchFamily="49" charset="-122"/>
                <a:ea typeface="黑体" panose="02010609060101010101" pitchFamily="49" charset="-122"/>
              </a:rPr>
              <a:t>表达功能</a:t>
            </a:r>
            <a:endParaRPr lang="en-US" altLang="zh-CN" b="1" dirty="0">
              <a:solidFill>
                <a:srgbClr val="A5068D"/>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sz="2400" b="1" dirty="0">
                <a:latin typeface="黑体" panose="02010609060101010101" pitchFamily="49" charset="-122"/>
                <a:ea typeface="黑体" panose="02010609060101010101" pitchFamily="49" charset="-122"/>
              </a:rPr>
              <a:t>    法律规则和原则在语法结构上都表现为一定的</a:t>
            </a:r>
            <a:r>
              <a:rPr lang="zh-CN" altLang="en-US" sz="2400" b="1" dirty="0">
                <a:solidFill>
                  <a:srgbClr val="C00000"/>
                </a:solidFill>
                <a:latin typeface="黑体" panose="02010609060101010101" pitchFamily="49" charset="-122"/>
                <a:ea typeface="黑体" panose="02010609060101010101" pitchFamily="49" charset="-122"/>
              </a:rPr>
              <a:t>判断</a:t>
            </a:r>
            <a:endParaRPr lang="en-US" altLang="zh-CN" sz="2400" b="1" dirty="0">
              <a:solidFill>
                <a:srgbClr val="C00000"/>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而判断是否正确依赖于法律概念</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任何一个法律规则、原则的</a:t>
            </a:r>
            <a:r>
              <a:rPr lang="zh-CN" altLang="en-US" sz="2400" b="1" dirty="0">
                <a:solidFill>
                  <a:srgbClr val="C00000"/>
                </a:solidFill>
                <a:latin typeface="黑体" panose="02010609060101010101" pitchFamily="49" charset="-122"/>
                <a:ea typeface="黑体" panose="02010609060101010101" pitchFamily="49" charset="-122"/>
              </a:rPr>
              <a:t>组成</a:t>
            </a:r>
            <a:r>
              <a:rPr lang="zh-CN" altLang="en-US" sz="2400" b="1" dirty="0">
                <a:latin typeface="黑体" panose="02010609060101010101" pitchFamily="49" charset="-122"/>
                <a:ea typeface="黑体" panose="02010609060101010101" pitchFamily="49" charset="-122"/>
              </a:rPr>
              <a:t>都离不开概念</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法律概念使法律得以良好表达</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没有法律概念就不可能建立法律体系</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同时法律概念也是表达司法</a:t>
            </a:r>
            <a:r>
              <a:rPr lang="zh-CN" altLang="en-US" sz="2400" b="1" dirty="0">
                <a:solidFill>
                  <a:srgbClr val="C00000"/>
                </a:solidFill>
                <a:latin typeface="黑体" panose="02010609060101010101" pitchFamily="49" charset="-122"/>
                <a:ea typeface="黑体" panose="02010609060101010101" pitchFamily="49" charset="-122"/>
              </a:rPr>
              <a:t>判决</a:t>
            </a:r>
            <a:r>
              <a:rPr lang="zh-CN" altLang="en-US" sz="2400" b="1" dirty="0">
                <a:latin typeface="黑体" panose="02010609060101010101" pitchFamily="49" charset="-122"/>
                <a:ea typeface="黑体" panose="02010609060101010101" pitchFamily="49" charset="-122"/>
              </a:rPr>
              <a:t>的重要工具</a:t>
            </a:r>
            <a:endParaRPr lang="en-US" altLang="zh-CN" sz="2400" b="1" dirty="0">
              <a:latin typeface="黑体" panose="02010609060101010101" pitchFamily="49" charset="-122"/>
              <a:ea typeface="黑体" panose="02010609060101010101" pitchFamily="49"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630" y="290195"/>
            <a:ext cx="12017375" cy="6092190"/>
          </a:xfrm>
        </p:spPr>
        <p:txBody>
          <a:bodyPr>
            <a:noAutofit/>
          </a:bodyPr>
          <a:lstStyle/>
          <a:p>
            <a:pPr marL="0" algn="l">
              <a:lnSpc>
                <a:spcPct val="135000"/>
              </a:lnSpc>
              <a:spcBef>
                <a:spcPts val="0"/>
              </a:spcBef>
              <a:buClrTx/>
              <a:buSzTx/>
              <a:buNone/>
            </a:pPr>
            <a:r>
              <a:rPr lang="zh-CN" altLang="en-US" b="1" dirty="0">
                <a:solidFill>
                  <a:srgbClr val="FF0000"/>
                </a:solidFill>
                <a:latin typeface="黑体" panose="02010609060101010101" pitchFamily="49" charset="-122"/>
                <a:ea typeface="黑体" panose="02010609060101010101" pitchFamily="49" charset="-122"/>
              </a:rPr>
              <a:t>法律的宏观结构</a:t>
            </a:r>
            <a:r>
              <a:rPr lang="zh-CN" altLang="en-US" b="1" dirty="0">
                <a:latin typeface="黑体" panose="02010609060101010101" pitchFamily="49" charset="-122"/>
                <a:ea typeface="黑体" panose="02010609060101010101" pitchFamily="49" charset="-122"/>
              </a:rPr>
              <a:t>——</a:t>
            </a:r>
            <a:r>
              <a:rPr lang="zh-CN" altLang="en-US" b="1" dirty="0">
                <a:solidFill>
                  <a:srgbClr val="3333FF"/>
                </a:solidFill>
                <a:latin typeface="黑体" panose="02010609060101010101" pitchFamily="49" charset="-122"/>
                <a:ea typeface="黑体" panose="02010609060101010101" pitchFamily="49" charset="-122"/>
              </a:rPr>
              <a:t>法律部门的划分标准</a:t>
            </a:r>
            <a:r>
              <a:rPr lang="zh-CN" altLang="en-US" b="1" dirty="0">
                <a:latin typeface="黑体" panose="02010609060101010101" pitchFamily="49" charset="-122"/>
                <a:ea typeface="黑体" panose="02010609060101010101" pitchFamily="49" charset="-122"/>
              </a:rPr>
              <a:t>：</a:t>
            </a:r>
            <a:r>
              <a:rPr lang="zh-CN" altLang="en-US" b="1" dirty="0">
                <a:solidFill>
                  <a:srgbClr val="A5068D"/>
                </a:solidFill>
                <a:latin typeface="黑体" panose="02010609060101010101" pitchFamily="49" charset="-122"/>
                <a:ea typeface="黑体" panose="02010609060101010101" pitchFamily="49" charset="-122"/>
              </a:rPr>
              <a:t>法律调整的</a:t>
            </a:r>
            <a:r>
              <a:rPr lang="zh-CN" altLang="en-US" b="1" dirty="0">
                <a:solidFill>
                  <a:srgbClr val="A5068D"/>
                </a:solidFill>
                <a:latin typeface="黑体" panose="02010609060101010101" pitchFamily="49" charset="-122"/>
                <a:ea typeface="黑体" panose="02010609060101010101" pitchFamily="49" charset="-122"/>
                <a:sym typeface="+mn-ea"/>
              </a:rPr>
              <a:t>方法</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比如，</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将以刑法作为</a:t>
            </a:r>
            <a:r>
              <a:rPr lang="zh-CN" altLang="en-US" b="1" dirty="0">
                <a:solidFill>
                  <a:srgbClr val="C00000"/>
                </a:solidFill>
                <a:latin typeface="黑体" panose="02010609060101010101" pitchFamily="49" charset="-122"/>
                <a:ea typeface="黑体" panose="02010609060101010101" pitchFamily="49" charset="-122"/>
              </a:rPr>
              <a:t>制裁</a:t>
            </a:r>
            <a:r>
              <a:rPr lang="zh-CN" altLang="en-US" b="1" dirty="0">
                <a:latin typeface="黑体" panose="02010609060101010101" pitchFamily="49" charset="-122"/>
                <a:ea typeface="黑体" panose="02010609060101010101" pitchFamily="49" charset="-122"/>
              </a:rPr>
              <a:t>手段的法律规范划分到</a:t>
            </a:r>
            <a:r>
              <a:rPr lang="zh-CN" altLang="en-US" b="1" dirty="0">
                <a:solidFill>
                  <a:srgbClr val="006600"/>
                </a:solidFill>
                <a:latin typeface="黑体" panose="02010609060101010101" pitchFamily="49" charset="-122"/>
                <a:ea typeface="黑体" panose="02010609060101010101" pitchFamily="49" charset="-122"/>
              </a:rPr>
              <a:t>刑法部门</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将以</a:t>
            </a:r>
            <a:r>
              <a:rPr lang="zh-CN" altLang="en-US" b="1" dirty="0">
                <a:solidFill>
                  <a:srgbClr val="C00000"/>
                </a:solidFill>
                <a:latin typeface="黑体" panose="02010609060101010101" pitchFamily="49" charset="-122"/>
                <a:ea typeface="黑体" panose="02010609060101010101" pitchFamily="49" charset="-122"/>
              </a:rPr>
              <a:t>承担民事责任</a:t>
            </a:r>
            <a:r>
              <a:rPr lang="zh-CN" altLang="en-US" b="1" dirty="0">
                <a:latin typeface="黑体" panose="02010609060101010101" pitchFamily="49" charset="-122"/>
                <a:ea typeface="黑体" panose="02010609060101010101" pitchFamily="49" charset="-122"/>
              </a:rPr>
              <a:t>作为调整手段的法律规范划分到</a:t>
            </a:r>
            <a:r>
              <a:rPr lang="zh-CN" altLang="en-US" b="1" dirty="0">
                <a:solidFill>
                  <a:srgbClr val="006600"/>
                </a:solidFill>
                <a:latin typeface="黑体" panose="02010609060101010101" pitchFamily="49" charset="-122"/>
                <a:ea typeface="黑体" panose="02010609060101010101" pitchFamily="49" charset="-122"/>
              </a:rPr>
              <a:t>民法部门</a:t>
            </a:r>
          </a:p>
          <a:p>
            <a:pPr marL="0" algn="l">
              <a:lnSpc>
                <a:spcPct val="135000"/>
              </a:lnSpc>
              <a:spcBef>
                <a:spcPts val="0"/>
              </a:spcBef>
              <a:buClrTx/>
              <a:buSzTx/>
              <a:buNone/>
            </a:pPr>
            <a:endParaRPr lang="zh-CN" altLang="en-US" sz="800" b="1" dirty="0">
              <a:latin typeface="黑体" panose="02010609060101010101" pitchFamily="49" charset="-122"/>
              <a:ea typeface="黑体" panose="02010609060101010101" pitchFamily="49" charset="-122"/>
            </a:endParaRP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除了制裁方式以外，</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法律所调整社会关系的不同主体及确定这种主体间权利义务关系的不同形式</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也属于法律调整的方法</a:t>
            </a:r>
          </a:p>
          <a:p>
            <a:pPr marL="0" algn="l">
              <a:lnSpc>
                <a:spcPct val="135000"/>
              </a:lnSpc>
              <a:spcBef>
                <a:spcPts val="0"/>
              </a:spcBef>
              <a:buClrTx/>
              <a:buSzTx/>
              <a:buNone/>
            </a:pPr>
            <a:endParaRPr lang="zh-CN" altLang="en-US" b="1" dirty="0">
              <a:latin typeface="黑体" panose="02010609060101010101" pitchFamily="49" charset="-122"/>
              <a:ea typeface="黑体" panose="02010609060101010101" pitchFamily="49" charset="-122"/>
            </a:endParaRPr>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104595" cy="5405433"/>
          </a:xfrm>
        </p:spPr>
        <p:txBody>
          <a:bodyPr>
            <a:noAutofit/>
          </a:bodyPr>
          <a:lstStyle/>
          <a:p>
            <a:pPr marL="0" indent="0">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法律概念</a:t>
            </a:r>
            <a:r>
              <a:rPr lang="zh-CN" altLang="en-US" b="1" dirty="0">
                <a:latin typeface="黑体" panose="02010609060101010101" pitchFamily="49" charset="-122"/>
                <a:ea typeface="黑体" panose="02010609060101010101" pitchFamily="49" charset="-122"/>
              </a:rPr>
              <a:t>的</a:t>
            </a:r>
            <a:r>
              <a:rPr lang="zh-CN" altLang="en-US" b="1" dirty="0">
                <a:solidFill>
                  <a:srgbClr val="A5068D"/>
                </a:solidFill>
                <a:latin typeface="黑体" panose="02010609060101010101" pitchFamily="49" charset="-122"/>
                <a:ea typeface="黑体" panose="02010609060101010101" pitchFamily="49" charset="-122"/>
              </a:rPr>
              <a:t>规范改进功能</a:t>
            </a:r>
            <a:endParaRPr lang="en-US" altLang="zh-CN" b="1" dirty="0">
              <a:solidFill>
                <a:srgbClr val="A5068D"/>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sz="2400" b="1" dirty="0">
                <a:latin typeface="黑体" panose="02010609060101010101" pitchFamily="49" charset="-122"/>
                <a:ea typeface="黑体" panose="02010609060101010101" pitchFamily="49" charset="-122"/>
              </a:rPr>
              <a:t>    首先，大多数情况下，法律功能的实现是通过法律规则的运用</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但在规则不完善，不能有效调整某些事实的情况下</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也可以通过法律概念与法律原则的结合，直接</a:t>
            </a:r>
            <a:r>
              <a:rPr lang="zh-CN" altLang="en-US" sz="2400" b="1" dirty="0">
                <a:solidFill>
                  <a:srgbClr val="C00000"/>
                </a:solidFill>
                <a:latin typeface="黑体" panose="02010609060101010101" pitchFamily="49" charset="-122"/>
                <a:ea typeface="黑体" panose="02010609060101010101" pitchFamily="49" charset="-122"/>
              </a:rPr>
              <a:t>规范</a:t>
            </a:r>
            <a:r>
              <a:rPr lang="zh-CN" altLang="en-US" sz="2400" b="1" dirty="0">
                <a:latin typeface="黑体" panose="02010609060101010101" pitchFamily="49" charset="-122"/>
                <a:ea typeface="黑体" panose="02010609060101010101" pitchFamily="49" charset="-122"/>
              </a:rPr>
              <a:t>主体行为</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其次，大量专业、准确的法律概念使法律的内容更加</a:t>
            </a:r>
            <a:r>
              <a:rPr lang="zh-CN" altLang="en-US" sz="2400" b="1" dirty="0">
                <a:solidFill>
                  <a:srgbClr val="C00000"/>
                </a:solidFill>
                <a:latin typeface="黑体" panose="02010609060101010101" pitchFamily="49" charset="-122"/>
                <a:ea typeface="黑体" panose="02010609060101010101" pitchFamily="49" charset="-122"/>
              </a:rPr>
              <a:t>明确化</a:t>
            </a:r>
            <a:r>
              <a:rPr lang="zh-CN" altLang="en-US" sz="2400" b="1" dirty="0">
                <a:latin typeface="黑体" panose="02010609060101010101" pitchFamily="49" charset="-122"/>
                <a:ea typeface="黑体" panose="02010609060101010101" pitchFamily="49" charset="-122"/>
              </a:rPr>
              <a:t>、</a:t>
            </a:r>
            <a:r>
              <a:rPr lang="zh-CN" altLang="en-US" sz="2400" b="1" dirty="0">
                <a:solidFill>
                  <a:srgbClr val="C00000"/>
                </a:solidFill>
                <a:latin typeface="黑体" panose="02010609060101010101" pitchFamily="49" charset="-122"/>
                <a:ea typeface="黑体" panose="02010609060101010101" pitchFamily="49" charset="-122"/>
              </a:rPr>
              <a:t>专业化</a:t>
            </a:r>
            <a:endParaRPr lang="en-US" altLang="zh-CN" sz="2400" b="1" dirty="0">
              <a:solidFill>
                <a:srgbClr val="C00000"/>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从而使法律工作成为专门的职业</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法律工作者成为专门的职业工作者</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104595" cy="5405433"/>
          </a:xfrm>
        </p:spPr>
        <p:txBody>
          <a:bodyPr>
            <a:noAutofit/>
          </a:bodyPr>
          <a:lstStyle/>
          <a:p>
            <a:pPr marL="0" indent="0">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法律概念</a:t>
            </a:r>
            <a:r>
              <a:rPr lang="zh-CN" altLang="en-US" b="1" dirty="0">
                <a:latin typeface="黑体" panose="02010609060101010101" pitchFamily="49" charset="-122"/>
                <a:ea typeface="黑体" panose="02010609060101010101" pitchFamily="49" charset="-122"/>
              </a:rPr>
              <a:t>的</a:t>
            </a:r>
            <a:r>
              <a:rPr lang="zh-CN" altLang="en-US" b="1" dirty="0">
                <a:solidFill>
                  <a:srgbClr val="A5068D"/>
                </a:solidFill>
                <a:latin typeface="黑体" panose="02010609060101010101" pitchFamily="49" charset="-122"/>
                <a:ea typeface="黑体" panose="02010609060101010101" pitchFamily="49" charset="-122"/>
              </a:rPr>
              <a:t>规范改进功能</a:t>
            </a:r>
            <a:endParaRPr lang="en-US" altLang="zh-CN" b="1" dirty="0">
              <a:solidFill>
                <a:srgbClr val="A5068D"/>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sz="2400" b="1" dirty="0">
                <a:latin typeface="黑体" panose="02010609060101010101" pitchFamily="49" charset="-122"/>
                <a:ea typeface="黑体" panose="02010609060101010101" pitchFamily="49" charset="-122"/>
              </a:rPr>
              <a:t>    如果法律概念的含义发生</a:t>
            </a:r>
            <a:r>
              <a:rPr lang="zh-CN" altLang="en-US" sz="2400" b="1" dirty="0">
                <a:solidFill>
                  <a:srgbClr val="C00000"/>
                </a:solidFill>
                <a:latin typeface="黑体" panose="02010609060101010101" pitchFamily="49" charset="-122"/>
                <a:ea typeface="黑体" panose="02010609060101010101" pitchFamily="49" charset="-122"/>
              </a:rPr>
              <a:t>变化</a:t>
            </a:r>
            <a:endParaRPr lang="en-US" altLang="zh-CN" sz="2400" b="1" dirty="0">
              <a:solidFill>
                <a:srgbClr val="C00000"/>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那么法律规则、原则也将发生变化</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从而在某种程度上改进了法律体系</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同时法律概念的外延发生变化也常常会导致法律规则或原则本身的改变</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例如，法律概念“</a:t>
            </a:r>
            <a:r>
              <a:rPr lang="zh-CN" altLang="en-US" sz="2400" b="1" dirty="0">
                <a:solidFill>
                  <a:srgbClr val="3333FF"/>
                </a:solidFill>
                <a:latin typeface="黑体" panose="02010609060101010101" pitchFamily="49" charset="-122"/>
                <a:ea typeface="黑体" panose="02010609060101010101" pitchFamily="49" charset="-122"/>
              </a:rPr>
              <a:t>平等</a:t>
            </a:r>
            <a:r>
              <a:rPr lang="zh-CN" altLang="en-US" sz="2400" b="1" dirty="0">
                <a:latin typeface="黑体" panose="02010609060101010101" pitchFamily="49" charset="-122"/>
                <a:ea typeface="黑体" panose="02010609060101010101" pitchFamily="49" charset="-122"/>
              </a:rPr>
              <a:t>”在不同的历史时期具有不同的含义</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在美国林肯时期解释为“隔离而平等”</a:t>
            </a:r>
            <a:endParaRPr lang="en-US" altLang="zh-CN" sz="24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而现在解释为“不分种族、性别”的平等</a:t>
            </a:r>
            <a:endParaRPr lang="en-US" altLang="zh-CN" sz="2400" b="1" dirty="0">
              <a:latin typeface="黑体" panose="02010609060101010101" pitchFamily="49" charset="-122"/>
              <a:ea typeface="黑体" panose="02010609060101010101" pitchFamily="49" charset="-122"/>
            </a:endParaRPr>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2719995"/>
            <a:ext cx="12017190" cy="709006"/>
          </a:xfrm>
        </p:spPr>
        <p:txBody>
          <a:bodyPr>
            <a:normAutofit/>
          </a:bodyPr>
          <a:lstStyle/>
          <a:p>
            <a:pPr marL="0" indent="0" algn="ctr">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法律概念</a:t>
            </a:r>
            <a:r>
              <a:rPr lang="zh-CN" altLang="en-US" b="1" dirty="0">
                <a:latin typeface="黑体" panose="02010609060101010101" pitchFamily="49" charset="-122"/>
                <a:ea typeface="黑体" panose="02010609060101010101" pitchFamily="49" charset="-122"/>
              </a:rPr>
              <a:t>的</a:t>
            </a:r>
            <a:r>
              <a:rPr lang="zh-CN" altLang="en-US" b="1" dirty="0">
                <a:solidFill>
                  <a:srgbClr val="FF0000"/>
                </a:solidFill>
                <a:latin typeface="黑体" panose="02010609060101010101" pitchFamily="49" charset="-122"/>
                <a:ea typeface="黑体" panose="02010609060101010101" pitchFamily="49" charset="-122"/>
              </a:rPr>
              <a:t>分类</a:t>
            </a:r>
            <a:endParaRPr lang="en-US" altLang="zh-CN" b="1" dirty="0">
              <a:solidFill>
                <a:srgbClr val="FF0000"/>
              </a:solidFill>
              <a:latin typeface="黑体" panose="02010609060101010101" pitchFamily="49" charset="-122"/>
              <a:ea typeface="黑体" panose="02010609060101010101" pitchFamily="49" charset="-122"/>
            </a:endParaRPr>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630" y="290195"/>
            <a:ext cx="12017375" cy="5113655"/>
          </a:xfrm>
        </p:spPr>
        <p:txBody>
          <a:bodyPr>
            <a:noAutofit/>
          </a:bodyPr>
          <a:lstStyle/>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法律概念是法律的要素之一，按照不同的标准可以将其分成不同的种类</a:t>
            </a: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例如，依据法律概念的</a:t>
            </a:r>
            <a:r>
              <a:rPr lang="zh-CN" altLang="en-US" b="1" dirty="0">
                <a:solidFill>
                  <a:srgbClr val="3333FF"/>
                </a:solidFill>
                <a:latin typeface="黑体" panose="02010609060101010101" pitchFamily="49" charset="-122"/>
                <a:ea typeface="黑体" panose="02010609060101010101" pitchFamily="49" charset="-122"/>
              </a:rPr>
              <a:t>普遍性</a:t>
            </a:r>
            <a:r>
              <a:rPr lang="zh-CN" altLang="en-US" b="1" dirty="0">
                <a:latin typeface="黑体" panose="02010609060101010101" pitchFamily="49" charset="-122"/>
                <a:ea typeface="黑体" panose="02010609060101010101" pitchFamily="49" charset="-122"/>
              </a:rPr>
              <a:t>程度，可以将其分为</a:t>
            </a:r>
            <a:r>
              <a:rPr lang="zh-CN" altLang="en-US" b="1" dirty="0">
                <a:solidFill>
                  <a:srgbClr val="A5068D"/>
                </a:solidFill>
                <a:latin typeface="黑体" panose="02010609060101010101" pitchFamily="49" charset="-122"/>
                <a:ea typeface="黑体" panose="02010609060101010101" pitchFamily="49" charset="-122"/>
              </a:rPr>
              <a:t>一般性概念</a:t>
            </a:r>
            <a:r>
              <a:rPr lang="zh-CN" altLang="en-US" b="1" dirty="0">
                <a:latin typeface="黑体" panose="02010609060101010101" pitchFamily="49" charset="-122"/>
                <a:ea typeface="黑体" panose="02010609060101010101" pitchFamily="49" charset="-122"/>
              </a:rPr>
              <a:t>和</a:t>
            </a:r>
            <a:r>
              <a:rPr lang="zh-CN" altLang="en-US" b="1" dirty="0">
                <a:solidFill>
                  <a:srgbClr val="A5068D"/>
                </a:solidFill>
                <a:latin typeface="黑体" panose="02010609060101010101" pitchFamily="49" charset="-122"/>
                <a:ea typeface="黑体" panose="02010609060101010101" pitchFamily="49" charset="-122"/>
              </a:rPr>
              <a:t>具体概念</a:t>
            </a: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依据法律概念所涉及的</a:t>
            </a:r>
            <a:r>
              <a:rPr lang="zh-CN" altLang="en-US" b="1" dirty="0">
                <a:solidFill>
                  <a:srgbClr val="3333FF"/>
                </a:solidFill>
                <a:latin typeface="黑体" panose="02010609060101010101" pitchFamily="49" charset="-122"/>
                <a:ea typeface="黑体" panose="02010609060101010101" pitchFamily="49" charset="-122"/>
              </a:rPr>
              <a:t>不同社会关系</a:t>
            </a: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分为宪法概念、行政法概念、刑法概念、民法概念、诉讼法概念等</a:t>
            </a:r>
          </a:p>
          <a:p>
            <a:pPr marL="0" indent="0">
              <a:lnSpc>
                <a:spcPct val="135000"/>
              </a:lnSpc>
              <a:spcBef>
                <a:spcPts val="0"/>
              </a:spcBef>
              <a:buNone/>
            </a:pPr>
            <a:endParaRPr lang="zh-CN" altLang="en-US" sz="8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由于法律体系的整体性和相关性</a:t>
            </a: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不同部门法也会有少数</a:t>
            </a:r>
            <a:r>
              <a:rPr lang="zh-CN" altLang="en-US" b="1" dirty="0">
                <a:solidFill>
                  <a:srgbClr val="3333FF"/>
                </a:solidFill>
                <a:latin typeface="黑体" panose="02010609060101010101" pitchFamily="49" charset="-122"/>
                <a:ea typeface="黑体" panose="02010609060101010101" pitchFamily="49" charset="-122"/>
              </a:rPr>
              <a:t>共同</a:t>
            </a:r>
            <a:r>
              <a:rPr lang="zh-CN" altLang="en-US" b="1" dirty="0">
                <a:latin typeface="黑体" panose="02010609060101010101" pitchFamily="49" charset="-122"/>
                <a:ea typeface="黑体" panose="02010609060101010101" pitchFamily="49" charset="-122"/>
              </a:rPr>
              <a:t>或</a:t>
            </a:r>
            <a:r>
              <a:rPr lang="zh-CN" altLang="en-US" b="1" dirty="0">
                <a:solidFill>
                  <a:srgbClr val="3333FF"/>
                </a:solidFill>
                <a:latin typeface="黑体" panose="02010609060101010101" pitchFamily="49" charset="-122"/>
                <a:ea typeface="黑体" panose="02010609060101010101" pitchFamily="49" charset="-122"/>
              </a:rPr>
              <a:t>交叉</a:t>
            </a:r>
            <a:r>
              <a:rPr lang="zh-CN" altLang="en-US" b="1" dirty="0">
                <a:latin typeface="黑体" panose="02010609060101010101" pitchFamily="49" charset="-122"/>
                <a:ea typeface="黑体" panose="02010609060101010101" pitchFamily="49" charset="-122"/>
              </a:rPr>
              <a:t>的概念</a:t>
            </a: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例如，</a:t>
            </a:r>
            <a:r>
              <a:rPr lang="zh-CN" altLang="en-US" b="1" dirty="0">
                <a:solidFill>
                  <a:srgbClr val="A5068D"/>
                </a:solidFill>
                <a:latin typeface="黑体" panose="02010609060101010101" pitchFamily="49" charset="-122"/>
                <a:ea typeface="黑体" panose="02010609060101010101" pitchFamily="49" charset="-122"/>
              </a:rPr>
              <a:t>当事人</a:t>
            </a:r>
            <a:r>
              <a:rPr lang="zh-CN" altLang="en-US" b="1" dirty="0">
                <a:latin typeface="黑体" panose="02010609060101010101" pitchFamily="49" charset="-122"/>
                <a:ea typeface="黑体" panose="02010609060101010101" pitchFamily="49" charset="-122"/>
              </a:rPr>
              <a:t>、</a:t>
            </a:r>
            <a:r>
              <a:rPr lang="zh-CN" altLang="en-US" b="1" dirty="0">
                <a:solidFill>
                  <a:srgbClr val="A5068D"/>
                </a:solidFill>
                <a:latin typeface="黑体" panose="02010609060101010101" pitchFamily="49" charset="-122"/>
                <a:ea typeface="黑体" panose="02010609060101010101" pitchFamily="49" charset="-122"/>
              </a:rPr>
              <a:t>原告</a:t>
            </a:r>
            <a:r>
              <a:rPr lang="zh-CN" altLang="en-US" b="1" dirty="0">
                <a:latin typeface="黑体" panose="02010609060101010101" pitchFamily="49" charset="-122"/>
                <a:ea typeface="黑体" panose="02010609060101010101" pitchFamily="49" charset="-122"/>
              </a:rPr>
              <a:t>、</a:t>
            </a:r>
            <a:r>
              <a:rPr lang="zh-CN" altLang="en-US" b="1" dirty="0">
                <a:solidFill>
                  <a:srgbClr val="A5068D"/>
                </a:solidFill>
                <a:latin typeface="黑体" panose="02010609060101010101" pitchFamily="49" charset="-122"/>
                <a:ea typeface="黑体" panose="02010609060101010101" pitchFamily="49" charset="-122"/>
              </a:rPr>
              <a:t>被告</a:t>
            </a:r>
            <a:r>
              <a:rPr lang="zh-CN" altLang="en-US" b="1" dirty="0">
                <a:latin typeface="黑体" panose="02010609060101010101" pitchFamily="49" charset="-122"/>
                <a:ea typeface="黑体" panose="02010609060101010101" pitchFamily="49" charset="-122"/>
              </a:rPr>
              <a:t>、</a:t>
            </a:r>
            <a:r>
              <a:rPr lang="zh-CN" altLang="en-US" b="1" dirty="0">
                <a:solidFill>
                  <a:srgbClr val="A5068D"/>
                </a:solidFill>
                <a:latin typeface="黑体" panose="02010609060101010101" pitchFamily="49" charset="-122"/>
                <a:ea typeface="黑体" panose="02010609060101010101" pitchFamily="49" charset="-122"/>
              </a:rPr>
              <a:t>法律责任</a:t>
            </a:r>
            <a:r>
              <a:rPr lang="zh-CN" altLang="en-US" b="1" dirty="0">
                <a:latin typeface="黑体" panose="02010609060101010101" pitchFamily="49" charset="-122"/>
                <a:ea typeface="黑体" panose="02010609060101010101" pitchFamily="49" charset="-122"/>
              </a:rPr>
              <a:t>等</a:t>
            </a:r>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630" y="290195"/>
            <a:ext cx="12017375" cy="5549900"/>
          </a:xfrm>
        </p:spPr>
        <p:txBody>
          <a:bodyPr>
            <a:noAutofit/>
          </a:bodyPr>
          <a:lstStyle/>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依据法律概念</a:t>
            </a:r>
            <a:r>
              <a:rPr lang="zh-CN" altLang="en-US" b="1" dirty="0">
                <a:solidFill>
                  <a:srgbClr val="3333FF"/>
                </a:solidFill>
                <a:latin typeface="黑体" panose="02010609060101010101" pitchFamily="49" charset="-122"/>
                <a:ea typeface="黑体" panose="02010609060101010101" pitchFamily="49" charset="-122"/>
              </a:rPr>
              <a:t>所涉及的法律事实要素</a:t>
            </a:r>
            <a:r>
              <a:rPr lang="zh-CN" altLang="en-US" b="1" dirty="0">
                <a:latin typeface="黑体" panose="02010609060101010101" pitchFamily="49" charset="-122"/>
                <a:ea typeface="黑体" panose="02010609060101010101" pitchFamily="49" charset="-122"/>
              </a:rPr>
              <a:t>的类别</a:t>
            </a: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可以将法律概念分为</a:t>
            </a:r>
            <a:r>
              <a:rPr lang="zh-CN" altLang="en-US" b="1" dirty="0">
                <a:solidFill>
                  <a:srgbClr val="C00000"/>
                </a:solidFill>
                <a:latin typeface="黑体" panose="02010609060101010101" pitchFamily="49" charset="-122"/>
                <a:ea typeface="黑体" panose="02010609060101010101" pitchFamily="49" charset="-122"/>
              </a:rPr>
              <a:t>涉人概念</a:t>
            </a:r>
            <a:r>
              <a:rPr lang="zh-CN" altLang="en-US" b="1" dirty="0">
                <a:latin typeface="黑体" panose="02010609060101010101" pitchFamily="49" charset="-122"/>
                <a:ea typeface="黑体" panose="02010609060101010101" pitchFamily="49" charset="-122"/>
              </a:rPr>
              <a:t>、</a:t>
            </a:r>
            <a:r>
              <a:rPr lang="zh-CN" altLang="en-US" b="1" dirty="0">
                <a:solidFill>
                  <a:srgbClr val="C00000"/>
                </a:solidFill>
                <a:latin typeface="黑体" panose="02010609060101010101" pitchFamily="49" charset="-122"/>
                <a:ea typeface="黑体" panose="02010609060101010101" pitchFamily="49" charset="-122"/>
              </a:rPr>
              <a:t>涉事概念</a:t>
            </a:r>
            <a:r>
              <a:rPr lang="zh-CN" altLang="en-US" b="1" dirty="0">
                <a:latin typeface="黑体" panose="02010609060101010101" pitchFamily="49" charset="-122"/>
                <a:ea typeface="黑体" panose="02010609060101010101" pitchFamily="49" charset="-122"/>
              </a:rPr>
              <a:t>、</a:t>
            </a:r>
            <a:r>
              <a:rPr lang="zh-CN" altLang="en-US" b="1" dirty="0">
                <a:solidFill>
                  <a:srgbClr val="C00000"/>
                </a:solidFill>
                <a:latin typeface="黑体" panose="02010609060101010101" pitchFamily="49" charset="-122"/>
                <a:ea typeface="黑体" panose="02010609060101010101" pitchFamily="49" charset="-122"/>
              </a:rPr>
              <a:t>涉物概念</a:t>
            </a:r>
            <a:r>
              <a:rPr lang="zh-CN" altLang="en-US" b="1" dirty="0">
                <a:latin typeface="黑体" panose="02010609060101010101" pitchFamily="49" charset="-122"/>
                <a:ea typeface="黑体" panose="02010609060101010101" pitchFamily="49" charset="-122"/>
              </a:rPr>
              <a:t>三大类</a:t>
            </a:r>
          </a:p>
          <a:p>
            <a:pPr marL="0" indent="0">
              <a:lnSpc>
                <a:spcPct val="135000"/>
              </a:lnSpc>
              <a:spcBef>
                <a:spcPts val="0"/>
              </a:spcBef>
              <a:buNone/>
            </a:pPr>
            <a:r>
              <a:rPr lang="zh-CN" altLang="en-US" b="1" dirty="0">
                <a:solidFill>
                  <a:srgbClr val="C00000"/>
                </a:solidFill>
                <a:latin typeface="黑体" panose="02010609060101010101" pitchFamily="49" charset="-122"/>
                <a:ea typeface="黑体" panose="02010609060101010101" pitchFamily="49" charset="-122"/>
              </a:rPr>
              <a:t>涉人概念</a:t>
            </a:r>
            <a:r>
              <a:rPr lang="zh-CN" altLang="en-US" b="1" dirty="0">
                <a:latin typeface="黑体" panose="02010609060101010101" pitchFamily="49" charset="-122"/>
                <a:ea typeface="黑体" panose="02010609060101010101" pitchFamily="49" charset="-122"/>
              </a:rPr>
              <a:t>是用于界定和区分法律关系的</a:t>
            </a:r>
            <a:r>
              <a:rPr lang="zh-CN" altLang="en-US" b="1" dirty="0">
                <a:solidFill>
                  <a:srgbClr val="A5068D"/>
                </a:solidFill>
                <a:latin typeface="黑体" panose="02010609060101010101" pitchFamily="49" charset="-122"/>
                <a:ea typeface="黑体" panose="02010609060101010101" pitchFamily="49" charset="-122"/>
              </a:rPr>
              <a:t>主体</a:t>
            </a:r>
            <a:r>
              <a:rPr lang="zh-CN" altLang="en-US" b="1" dirty="0">
                <a:latin typeface="黑体" panose="02010609060101010101" pitchFamily="49" charset="-122"/>
                <a:ea typeface="黑体" panose="02010609060101010101" pitchFamily="49" charset="-122"/>
              </a:rPr>
              <a:t>概念</a:t>
            </a: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如自然人、公民、法人、代理人、原告、被告、立法机关、行政主体等</a:t>
            </a:r>
          </a:p>
          <a:p>
            <a:pPr marL="0" indent="0">
              <a:lnSpc>
                <a:spcPct val="135000"/>
              </a:lnSpc>
              <a:spcBef>
                <a:spcPts val="0"/>
              </a:spcBef>
              <a:buNone/>
            </a:pPr>
            <a:r>
              <a:rPr lang="zh-CN" altLang="en-US" b="1" dirty="0">
                <a:solidFill>
                  <a:srgbClr val="C00000"/>
                </a:solidFill>
                <a:latin typeface="黑体" panose="02010609060101010101" pitchFamily="49" charset="-122"/>
                <a:ea typeface="黑体" panose="02010609060101010101" pitchFamily="49" charset="-122"/>
              </a:rPr>
              <a:t>涉事概念</a:t>
            </a:r>
            <a:r>
              <a:rPr lang="zh-CN" altLang="en-US" b="1" dirty="0">
                <a:latin typeface="黑体" panose="02010609060101010101" pitchFamily="49" charset="-122"/>
                <a:ea typeface="黑体" panose="02010609060101010101" pitchFamily="49" charset="-122"/>
              </a:rPr>
              <a:t>是用于界定和区分法律</a:t>
            </a:r>
            <a:r>
              <a:rPr lang="zh-CN" altLang="en-US" b="1" dirty="0">
                <a:solidFill>
                  <a:srgbClr val="A5068D"/>
                </a:solidFill>
                <a:latin typeface="黑体" panose="02010609060101010101" pitchFamily="49" charset="-122"/>
                <a:ea typeface="黑体" panose="02010609060101010101" pitchFamily="49" charset="-122"/>
              </a:rPr>
              <a:t>事件</a:t>
            </a:r>
            <a:r>
              <a:rPr lang="zh-CN" altLang="en-US" b="1" dirty="0">
                <a:latin typeface="黑体" panose="02010609060101010101" pitchFamily="49" charset="-122"/>
                <a:ea typeface="黑体" panose="02010609060101010101" pitchFamily="49" charset="-122"/>
              </a:rPr>
              <a:t>和法律</a:t>
            </a:r>
            <a:r>
              <a:rPr lang="zh-CN" altLang="en-US" b="1" dirty="0">
                <a:solidFill>
                  <a:srgbClr val="A5068D"/>
                </a:solidFill>
                <a:latin typeface="黑体" panose="02010609060101010101" pitchFamily="49" charset="-122"/>
                <a:ea typeface="黑体" panose="02010609060101010101" pitchFamily="49" charset="-122"/>
              </a:rPr>
              <a:t>行为</a:t>
            </a:r>
            <a:r>
              <a:rPr lang="zh-CN" altLang="en-US" b="1" dirty="0">
                <a:latin typeface="黑体" panose="02010609060101010101" pitchFamily="49" charset="-122"/>
                <a:ea typeface="黑体" panose="02010609060101010101" pitchFamily="49" charset="-122"/>
              </a:rPr>
              <a:t>的性质及类别的概念</a:t>
            </a: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这类概念形式多样，包括法律关系主体的各种</a:t>
            </a:r>
            <a:r>
              <a:rPr lang="zh-CN" altLang="en-US" b="1" dirty="0">
                <a:solidFill>
                  <a:srgbClr val="006600"/>
                </a:solidFill>
                <a:latin typeface="黑体" panose="02010609060101010101" pitchFamily="49" charset="-122"/>
                <a:ea typeface="黑体" panose="02010609060101010101" pitchFamily="49" charset="-122"/>
              </a:rPr>
              <a:t>权利</a:t>
            </a:r>
            <a:r>
              <a:rPr lang="zh-CN" altLang="en-US" b="1" dirty="0">
                <a:latin typeface="黑体" panose="02010609060101010101" pitchFamily="49" charset="-122"/>
                <a:ea typeface="黑体" panose="02010609060101010101" pitchFamily="49" charset="-122"/>
              </a:rPr>
              <a:t>、</a:t>
            </a:r>
            <a:r>
              <a:rPr lang="zh-CN" altLang="en-US" b="1" dirty="0">
                <a:solidFill>
                  <a:srgbClr val="006600"/>
                </a:solidFill>
                <a:latin typeface="黑体" panose="02010609060101010101" pitchFamily="49" charset="-122"/>
                <a:ea typeface="黑体" panose="02010609060101010101" pitchFamily="49" charset="-122"/>
              </a:rPr>
              <a:t>义务</a:t>
            </a:r>
            <a:r>
              <a:rPr lang="zh-CN" altLang="en-US" b="1" dirty="0">
                <a:latin typeface="黑体" panose="02010609060101010101" pitchFamily="49" charset="-122"/>
                <a:ea typeface="黑体" panose="02010609060101010101" pitchFamily="49" charset="-122"/>
              </a:rPr>
              <a:t>和</a:t>
            </a:r>
            <a:r>
              <a:rPr lang="zh-CN" altLang="en-US" b="1" dirty="0">
                <a:solidFill>
                  <a:srgbClr val="006600"/>
                </a:solidFill>
                <a:latin typeface="黑体" panose="02010609060101010101" pitchFamily="49" charset="-122"/>
                <a:ea typeface="黑体" panose="02010609060101010101" pitchFamily="49" charset="-122"/>
              </a:rPr>
              <a:t>法律责任</a:t>
            </a: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如故意、过失、民事责任、刑事责任、所有权、人身自由、违约、侵权</a:t>
            </a:r>
          </a:p>
          <a:p>
            <a:pPr marL="0" indent="0">
              <a:lnSpc>
                <a:spcPct val="135000"/>
              </a:lnSpc>
              <a:spcBef>
                <a:spcPts val="0"/>
              </a:spcBef>
              <a:buNone/>
            </a:pPr>
            <a:r>
              <a:rPr lang="zh-CN" altLang="en-US" b="1" dirty="0">
                <a:solidFill>
                  <a:srgbClr val="C00000"/>
                </a:solidFill>
                <a:latin typeface="黑体" panose="02010609060101010101" pitchFamily="49" charset="-122"/>
                <a:ea typeface="黑体" panose="02010609060101010101" pitchFamily="49" charset="-122"/>
              </a:rPr>
              <a:t>涉物概念</a:t>
            </a:r>
            <a:r>
              <a:rPr lang="zh-CN" altLang="en-US" b="1" dirty="0">
                <a:latin typeface="黑体" panose="02010609060101010101" pitchFamily="49" charset="-122"/>
                <a:ea typeface="黑体" panose="02010609060101010101" pitchFamily="49" charset="-122"/>
              </a:rPr>
              <a:t>是指具有法律意义的</a:t>
            </a:r>
            <a:r>
              <a:rPr lang="zh-CN" altLang="en-US" b="1" dirty="0">
                <a:solidFill>
                  <a:srgbClr val="A5068D"/>
                </a:solidFill>
                <a:latin typeface="黑体" panose="02010609060101010101" pitchFamily="49" charset="-122"/>
                <a:ea typeface="黑体" panose="02010609060101010101" pitchFamily="49" charset="-122"/>
              </a:rPr>
              <a:t>无人格</a:t>
            </a:r>
            <a:r>
              <a:rPr lang="zh-CN" altLang="en-US" b="1" dirty="0">
                <a:latin typeface="黑体" panose="02010609060101010101" pitchFamily="49" charset="-122"/>
                <a:ea typeface="黑体" panose="02010609060101010101" pitchFamily="49" charset="-122"/>
              </a:rPr>
              <a:t>现象的概念</a:t>
            </a: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如不动产、动产、标的、证券、著作、程序、管辖、时效、住所等</a:t>
            </a:r>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630" y="290195"/>
            <a:ext cx="12017375" cy="6092190"/>
          </a:xfrm>
        </p:spPr>
        <p:txBody>
          <a:bodyPr>
            <a:noAutofit/>
          </a:bodyPr>
          <a:lstStyle/>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法律概念的内容，不都是明确、具体的，有时也会模糊、不确定</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依据法律概念内容的确定性程度可分为</a:t>
            </a:r>
            <a:r>
              <a:rPr lang="zh-CN" altLang="en-US" b="1" dirty="0">
                <a:solidFill>
                  <a:srgbClr val="C00000"/>
                </a:solidFill>
                <a:latin typeface="黑体" panose="02010609060101010101" pitchFamily="49" charset="-122"/>
                <a:ea typeface="黑体" panose="02010609060101010101" pitchFamily="49" charset="-122"/>
              </a:rPr>
              <a:t>确定性概念</a:t>
            </a:r>
            <a:r>
              <a:rPr lang="zh-CN" altLang="en-US" b="1" dirty="0">
                <a:latin typeface="黑体" panose="02010609060101010101" pitchFamily="49" charset="-122"/>
                <a:ea typeface="黑体" panose="02010609060101010101" pitchFamily="49" charset="-122"/>
              </a:rPr>
              <a:t>和</a:t>
            </a:r>
            <a:r>
              <a:rPr lang="zh-CN" altLang="en-US" b="1" dirty="0">
                <a:solidFill>
                  <a:srgbClr val="C00000"/>
                </a:solidFill>
                <a:latin typeface="黑体" panose="02010609060101010101" pitchFamily="49" charset="-122"/>
                <a:ea typeface="黑体" panose="02010609060101010101" pitchFamily="49" charset="-122"/>
              </a:rPr>
              <a:t>不确定性概念</a:t>
            </a:r>
            <a:r>
              <a:rPr lang="zh-CN" altLang="en-US" b="1" dirty="0">
                <a:latin typeface="黑体" panose="02010609060101010101" pitchFamily="49" charset="-122"/>
                <a:ea typeface="黑体" panose="02010609060101010101" pitchFamily="49" charset="-122"/>
              </a:rPr>
              <a:t>两大类</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确定性法律概念是指有具体、明确的法律含义的概念</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这部分概念的内容解释只能依据法律，排除</a:t>
            </a:r>
            <a:r>
              <a:rPr lang="zh-CN" altLang="en-US" b="1" dirty="0">
                <a:solidFill>
                  <a:srgbClr val="A5068D"/>
                </a:solidFill>
                <a:latin typeface="黑体" panose="02010609060101010101" pitchFamily="49" charset="-122"/>
                <a:ea typeface="黑体" panose="02010609060101010101" pitchFamily="49" charset="-122"/>
              </a:rPr>
              <a:t>自由裁量</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不确定概念是指没有确定的含义，法律含义模糊的概念</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这部分概念的内容解释必须由法官或执法者运用自由裁量权进行解释</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不确定性的法律概念经立法者或司法者的行为可以</a:t>
            </a:r>
            <a:r>
              <a:rPr lang="zh-CN" altLang="en-US" b="1" dirty="0">
                <a:solidFill>
                  <a:srgbClr val="3333FF"/>
                </a:solidFill>
                <a:latin typeface="黑体" panose="02010609060101010101" pitchFamily="49" charset="-122"/>
                <a:ea typeface="黑体" panose="02010609060101010101" pitchFamily="49" charset="-122"/>
              </a:rPr>
              <a:t>转化</a:t>
            </a:r>
            <a:r>
              <a:rPr lang="zh-CN" altLang="en-US" b="1" dirty="0">
                <a:latin typeface="黑体" panose="02010609060101010101" pitchFamily="49" charset="-122"/>
                <a:ea typeface="黑体" panose="02010609060101010101" pitchFamily="49" charset="-122"/>
              </a:rPr>
              <a:t>为确定性的法律概念</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例如，刑法上的</a:t>
            </a:r>
            <a:r>
              <a:rPr lang="zh-CN" altLang="en-US" b="1" dirty="0">
                <a:solidFill>
                  <a:srgbClr val="006600"/>
                </a:solidFill>
                <a:latin typeface="黑体" panose="02010609060101010101" pitchFamily="49" charset="-122"/>
                <a:ea typeface="黑体" panose="02010609060101010101" pitchFamily="49" charset="-122"/>
              </a:rPr>
              <a:t>挪用公款</a:t>
            </a:r>
            <a:r>
              <a:rPr lang="zh-CN" altLang="en-US" b="1" dirty="0">
                <a:latin typeface="黑体" panose="02010609060101010101" pitchFamily="49" charset="-122"/>
                <a:ea typeface="黑体" panose="02010609060101010101" pitchFamily="49" charset="-122"/>
              </a:rPr>
              <a:t>行为</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经由全国人大进行立法解释后</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它的行为种类就确定了</a:t>
            </a:r>
          </a:p>
          <a:p>
            <a:pPr marL="0" indent="0">
              <a:lnSpc>
                <a:spcPct val="135000"/>
              </a:lnSpc>
              <a:spcBef>
                <a:spcPts val="0"/>
              </a:spcBef>
              <a:buNone/>
            </a:pPr>
            <a:endParaRPr lang="zh-CN" altLang="en-US" b="1" dirty="0">
              <a:latin typeface="黑体" panose="02010609060101010101" pitchFamily="49" charset="-122"/>
              <a:ea typeface="黑体" panose="02010609060101010101" pitchFamily="49" charset="-122"/>
            </a:endParaRPr>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630" y="290195"/>
            <a:ext cx="12017375" cy="6092190"/>
          </a:xfrm>
        </p:spPr>
        <p:txBody>
          <a:bodyPr>
            <a:noAutofit/>
          </a:bodyPr>
          <a:lstStyle/>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法律概念所涉及的法律领域有大有小</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依据法律概念所涉及法律领域可分为</a:t>
            </a:r>
            <a:r>
              <a:rPr lang="zh-CN" altLang="en-US" b="1" dirty="0">
                <a:solidFill>
                  <a:srgbClr val="C00000"/>
                </a:solidFill>
                <a:latin typeface="黑体" panose="02010609060101010101" pitchFamily="49" charset="-122"/>
                <a:ea typeface="黑体" panose="02010609060101010101" pitchFamily="49" charset="-122"/>
              </a:rPr>
              <a:t>一般法律概念</a:t>
            </a:r>
            <a:r>
              <a:rPr lang="zh-CN" altLang="en-US" b="1" dirty="0">
                <a:latin typeface="黑体" panose="02010609060101010101" pitchFamily="49" charset="-122"/>
                <a:ea typeface="黑体" panose="02010609060101010101" pitchFamily="49" charset="-122"/>
              </a:rPr>
              <a:t>和</a:t>
            </a:r>
            <a:r>
              <a:rPr lang="zh-CN" altLang="en-US" b="1" dirty="0">
                <a:solidFill>
                  <a:srgbClr val="C00000"/>
                </a:solidFill>
                <a:latin typeface="黑体" panose="02010609060101010101" pitchFamily="49" charset="-122"/>
                <a:ea typeface="黑体" panose="02010609060101010101" pitchFamily="49" charset="-122"/>
              </a:rPr>
              <a:t>部门法律概念</a:t>
            </a:r>
            <a:r>
              <a:rPr lang="zh-CN" altLang="en-US" b="1" dirty="0">
                <a:latin typeface="黑体" panose="02010609060101010101" pitchFamily="49" charset="-122"/>
                <a:ea typeface="黑体" panose="02010609060101010101" pitchFamily="49" charset="-122"/>
              </a:rPr>
              <a:t>两大类</a:t>
            </a:r>
          </a:p>
          <a:p>
            <a:pPr marL="0" algn="l">
              <a:lnSpc>
                <a:spcPct val="135000"/>
              </a:lnSpc>
              <a:spcBef>
                <a:spcPts val="0"/>
              </a:spcBef>
              <a:buClrTx/>
              <a:buSzTx/>
              <a:buNone/>
            </a:pPr>
            <a:r>
              <a:rPr lang="zh-CN" altLang="en-US" b="1" dirty="0">
                <a:solidFill>
                  <a:srgbClr val="C00000"/>
                </a:solidFill>
                <a:latin typeface="黑体" panose="02010609060101010101" pitchFamily="49" charset="-122"/>
                <a:ea typeface="黑体" panose="02010609060101010101" pitchFamily="49" charset="-122"/>
              </a:rPr>
              <a:t>一般法律概念</a:t>
            </a:r>
            <a:r>
              <a:rPr lang="zh-CN" altLang="en-US" b="1" dirty="0">
                <a:latin typeface="黑体" panose="02010609060101010101" pitchFamily="49" charset="-122"/>
                <a:ea typeface="黑体" panose="02010609060101010101" pitchFamily="49" charset="-122"/>
              </a:rPr>
              <a:t>是法律概念的最高等级，也称为法律范畴</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是指具有</a:t>
            </a:r>
            <a:r>
              <a:rPr lang="zh-CN" altLang="en-US" b="1" dirty="0">
                <a:solidFill>
                  <a:srgbClr val="A5068D"/>
                </a:solidFill>
                <a:latin typeface="黑体" panose="02010609060101010101" pitchFamily="49" charset="-122"/>
                <a:ea typeface="黑体" panose="02010609060101010101" pitchFamily="49" charset="-122"/>
              </a:rPr>
              <a:t>普遍</a:t>
            </a:r>
            <a:r>
              <a:rPr lang="zh-CN" altLang="en-US" b="1" dirty="0">
                <a:latin typeface="黑体" panose="02010609060101010101" pitchFamily="49" charset="-122"/>
                <a:ea typeface="黑体" panose="02010609060101010101" pitchFamily="49" charset="-122"/>
              </a:rPr>
              <a:t>的效力并适用于</a:t>
            </a:r>
            <a:r>
              <a:rPr lang="zh-CN" altLang="en-US" b="1" dirty="0">
                <a:solidFill>
                  <a:srgbClr val="A5068D"/>
                </a:solidFill>
                <a:latin typeface="黑体" panose="02010609060101010101" pitchFamily="49" charset="-122"/>
                <a:ea typeface="黑体" panose="02010609060101010101" pitchFamily="49" charset="-122"/>
              </a:rPr>
              <a:t>全部</a:t>
            </a:r>
            <a:r>
              <a:rPr lang="zh-CN" altLang="en-US" b="1" dirty="0">
                <a:latin typeface="黑体" panose="02010609060101010101" pitchFamily="49" charset="-122"/>
                <a:ea typeface="黑体" panose="02010609060101010101" pitchFamily="49" charset="-122"/>
              </a:rPr>
              <a:t>法律领域的法律概念</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如法律责任、权利、义务等</a:t>
            </a:r>
          </a:p>
          <a:p>
            <a:pPr marL="0" algn="l">
              <a:lnSpc>
                <a:spcPct val="135000"/>
              </a:lnSpc>
              <a:spcBef>
                <a:spcPts val="0"/>
              </a:spcBef>
              <a:buClrTx/>
              <a:buSzTx/>
              <a:buNone/>
            </a:pPr>
            <a:r>
              <a:rPr lang="zh-CN" altLang="en-US" b="1" dirty="0">
                <a:solidFill>
                  <a:srgbClr val="C00000"/>
                </a:solidFill>
                <a:latin typeface="黑体" panose="02010609060101010101" pitchFamily="49" charset="-122"/>
                <a:ea typeface="黑体" panose="02010609060101010101" pitchFamily="49" charset="-122"/>
              </a:rPr>
              <a:t>部门法律概念</a:t>
            </a:r>
            <a:r>
              <a:rPr lang="zh-CN" altLang="en-US" b="1" dirty="0">
                <a:latin typeface="黑体" panose="02010609060101010101" pitchFamily="49" charset="-122"/>
                <a:ea typeface="黑体" panose="02010609060101010101" pitchFamily="49" charset="-122"/>
              </a:rPr>
              <a:t>是指只能适用于某一法律</a:t>
            </a:r>
            <a:r>
              <a:rPr lang="zh-CN" altLang="en-US" b="1" dirty="0">
                <a:solidFill>
                  <a:srgbClr val="A5068D"/>
                </a:solidFill>
                <a:latin typeface="黑体" panose="02010609060101010101" pitchFamily="49" charset="-122"/>
                <a:ea typeface="黑体" panose="02010609060101010101" pitchFamily="49" charset="-122"/>
              </a:rPr>
              <a:t>领域</a:t>
            </a:r>
            <a:r>
              <a:rPr lang="zh-CN" altLang="en-US" b="1" dirty="0">
                <a:latin typeface="黑体" panose="02010609060101010101" pitchFamily="49" charset="-122"/>
                <a:ea typeface="黑体" panose="02010609060101010101" pitchFamily="49" charset="-122"/>
              </a:rPr>
              <a:t>的法律概念，其不具有普遍效力</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如行政奖励、行政拘留、行政处罚、犯罪、有期徒刑、死刑、</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合同、无因管理、不当得利等</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630" y="290195"/>
            <a:ext cx="12017375" cy="6092190"/>
          </a:xfrm>
        </p:spPr>
        <p:txBody>
          <a:bodyPr>
            <a:noAutofit/>
          </a:bodyPr>
          <a:lstStyle/>
          <a:p>
            <a:pPr marL="0" algn="l">
              <a:lnSpc>
                <a:spcPct val="135000"/>
              </a:lnSpc>
              <a:spcBef>
                <a:spcPts val="0"/>
              </a:spcBef>
              <a:buClrTx/>
              <a:buSzTx/>
              <a:buNone/>
            </a:pPr>
            <a:r>
              <a:rPr lang="zh-CN" altLang="en-US" b="1" dirty="0">
                <a:solidFill>
                  <a:srgbClr val="FF0000"/>
                </a:solidFill>
                <a:latin typeface="黑体" panose="02010609060101010101" pitchFamily="49" charset="-122"/>
                <a:ea typeface="黑体" panose="02010609060101010101" pitchFamily="49" charset="-122"/>
              </a:rPr>
              <a:t>法律的宏观结构</a:t>
            </a:r>
            <a:r>
              <a:rPr lang="zh-CN" altLang="en-US" b="1" dirty="0">
                <a:latin typeface="黑体" panose="02010609060101010101" pitchFamily="49" charset="-122"/>
                <a:ea typeface="黑体" panose="02010609060101010101" pitchFamily="49" charset="-122"/>
              </a:rPr>
              <a:t>——</a:t>
            </a:r>
            <a:r>
              <a:rPr lang="zh-CN" altLang="en-US" b="1" dirty="0">
                <a:solidFill>
                  <a:srgbClr val="3333FF"/>
                </a:solidFill>
                <a:latin typeface="黑体" panose="02010609060101010101" pitchFamily="49" charset="-122"/>
                <a:ea typeface="黑体" panose="02010609060101010101" pitchFamily="49" charset="-122"/>
              </a:rPr>
              <a:t>法律部门的划分标准</a:t>
            </a:r>
            <a:endParaRPr lang="zh-CN" altLang="en-US" b="1" dirty="0">
              <a:solidFill>
                <a:srgbClr val="A5068D"/>
              </a:solidFill>
              <a:latin typeface="黑体" panose="02010609060101010101" pitchFamily="49" charset="-122"/>
              <a:ea typeface="黑体" panose="02010609060101010101" pitchFamily="49" charset="-122"/>
              <a:sym typeface="+mn-ea"/>
            </a:endParaRPr>
          </a:p>
          <a:p>
            <a:pPr marL="0" algn="l">
              <a:lnSpc>
                <a:spcPct val="135000"/>
              </a:lnSpc>
              <a:spcBef>
                <a:spcPts val="0"/>
              </a:spcBef>
              <a:buClrTx/>
              <a:buSzTx/>
              <a:buNone/>
            </a:pPr>
            <a:endParaRPr lang="en-US" altLang="zh-CN" sz="800" b="1" dirty="0">
              <a:latin typeface="黑体" panose="02010609060101010101" pitchFamily="49" charset="-122"/>
              <a:ea typeface="黑体" panose="02010609060101010101" pitchFamily="49" charset="-122"/>
            </a:endParaRP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上述两种标准之间存在着非常密切的关系</a:t>
            </a:r>
          </a:p>
          <a:p>
            <a:pPr marL="0" algn="l">
              <a:lnSpc>
                <a:spcPct val="135000"/>
              </a:lnSpc>
              <a:spcBef>
                <a:spcPts val="0"/>
              </a:spcBef>
              <a:buClrTx/>
              <a:buSzTx/>
              <a:buNone/>
            </a:pPr>
            <a:endParaRPr lang="zh-CN" altLang="en-US" sz="800" b="1" dirty="0">
              <a:latin typeface="黑体" panose="02010609060101010101" pitchFamily="49" charset="-122"/>
              <a:ea typeface="黑体" panose="02010609060101010101" pitchFamily="49" charset="-122"/>
            </a:endParaRP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法律调整的方法是由法律调整的社会关系的性质决定的</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不同</a:t>
            </a:r>
            <a:r>
              <a:rPr lang="zh-CN" altLang="en-US" b="1" dirty="0">
                <a:solidFill>
                  <a:srgbClr val="A5068D"/>
                </a:solidFill>
                <a:latin typeface="黑体" panose="02010609060101010101" pitchFamily="49" charset="-122"/>
                <a:ea typeface="黑体" panose="02010609060101010101" pitchFamily="49" charset="-122"/>
              </a:rPr>
              <a:t>性质</a:t>
            </a:r>
            <a:r>
              <a:rPr lang="zh-CN" altLang="en-US" b="1" dirty="0">
                <a:latin typeface="黑体" panose="02010609060101010101" pitchFamily="49" charset="-122"/>
                <a:ea typeface="黑体" panose="02010609060101010101" pitchFamily="49" charset="-122"/>
              </a:rPr>
              <a:t>的社会关系应当用不同的</a:t>
            </a:r>
            <a:r>
              <a:rPr lang="zh-CN" altLang="en-US" b="1" dirty="0">
                <a:solidFill>
                  <a:srgbClr val="A5068D"/>
                </a:solidFill>
                <a:latin typeface="黑体" panose="02010609060101010101" pitchFamily="49" charset="-122"/>
                <a:ea typeface="黑体" panose="02010609060101010101" pitchFamily="49" charset="-122"/>
              </a:rPr>
              <a:t>方法</a:t>
            </a:r>
            <a:r>
              <a:rPr lang="zh-CN" altLang="en-US" b="1" dirty="0">
                <a:latin typeface="黑体" panose="02010609060101010101" pitchFamily="49" charset="-122"/>
                <a:ea typeface="黑体" panose="02010609060101010101" pitchFamily="49" charset="-122"/>
              </a:rPr>
              <a:t>来调整</a:t>
            </a:r>
          </a:p>
          <a:p>
            <a:pPr marL="0" algn="l">
              <a:lnSpc>
                <a:spcPct val="135000"/>
              </a:lnSpc>
              <a:spcBef>
                <a:spcPts val="0"/>
              </a:spcBef>
              <a:buClrTx/>
              <a:buSzTx/>
              <a:buNone/>
            </a:pPr>
            <a:endParaRPr lang="zh-CN" altLang="en-US" sz="800" b="1" dirty="0">
              <a:latin typeface="黑体" panose="02010609060101010101" pitchFamily="49" charset="-122"/>
              <a:ea typeface="黑体" panose="02010609060101010101" pitchFamily="49" charset="-122"/>
            </a:endParaRP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因此，与法律调整的对象相比，调整方法是辅助的、从属的标准</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630" y="290195"/>
            <a:ext cx="12017375" cy="6092190"/>
          </a:xfrm>
        </p:spPr>
        <p:txBody>
          <a:bodyPr>
            <a:noAutofit/>
          </a:bodyPr>
          <a:lstStyle/>
          <a:p>
            <a:pPr marL="0" algn="l">
              <a:lnSpc>
                <a:spcPct val="135000"/>
              </a:lnSpc>
              <a:spcBef>
                <a:spcPts val="0"/>
              </a:spcBef>
              <a:buClrTx/>
              <a:buSzTx/>
              <a:buNone/>
            </a:pPr>
            <a:r>
              <a:rPr lang="zh-CN" altLang="en-US" b="1" dirty="0">
                <a:solidFill>
                  <a:srgbClr val="FF0000"/>
                </a:solidFill>
                <a:latin typeface="黑体" panose="02010609060101010101" pitchFamily="49" charset="-122"/>
                <a:ea typeface="黑体" panose="02010609060101010101" pitchFamily="49" charset="-122"/>
              </a:rPr>
              <a:t>法律的宏观结构</a:t>
            </a:r>
            <a:r>
              <a:rPr lang="zh-CN" altLang="en-US" b="1" dirty="0">
                <a:latin typeface="黑体" panose="02010609060101010101" pitchFamily="49" charset="-122"/>
                <a:ea typeface="黑体" panose="02010609060101010101" pitchFamily="49" charset="-122"/>
              </a:rPr>
              <a:t>——</a:t>
            </a:r>
            <a:r>
              <a:rPr lang="zh-CN" altLang="en-US" b="1" dirty="0">
                <a:solidFill>
                  <a:srgbClr val="3333FF"/>
                </a:solidFill>
                <a:latin typeface="黑体" panose="02010609060101010101" pitchFamily="49" charset="-122"/>
                <a:ea typeface="黑体" panose="02010609060101010101" pitchFamily="49" charset="-122"/>
              </a:rPr>
              <a:t>法律部门的划分标准</a:t>
            </a:r>
            <a:endParaRPr lang="zh-CN" altLang="en-US" b="1" dirty="0">
              <a:solidFill>
                <a:srgbClr val="A5068D"/>
              </a:solidFill>
              <a:latin typeface="黑体" panose="02010609060101010101" pitchFamily="49" charset="-122"/>
              <a:ea typeface="黑体" panose="02010609060101010101" pitchFamily="49" charset="-122"/>
              <a:sym typeface="+mn-ea"/>
            </a:endParaRP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法律调整的对象和调整的方法</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为法律部门的划分提供了客观依据</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因为社会关系的领域</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以及调整该领域社会关系的法律规范</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都是</a:t>
            </a:r>
            <a:r>
              <a:rPr lang="zh-CN" altLang="en-US" b="1" dirty="0">
                <a:solidFill>
                  <a:srgbClr val="A5068D"/>
                </a:solidFill>
                <a:latin typeface="黑体" panose="02010609060101010101" pitchFamily="49" charset="-122"/>
                <a:ea typeface="黑体" panose="02010609060101010101" pitchFamily="49" charset="-122"/>
              </a:rPr>
              <a:t>客观</a:t>
            </a:r>
            <a:r>
              <a:rPr lang="zh-CN" altLang="en-US" b="1" dirty="0">
                <a:latin typeface="黑体" panose="02010609060101010101" pitchFamily="49" charset="-122"/>
                <a:ea typeface="黑体" panose="02010609060101010101" pitchFamily="49" charset="-122"/>
              </a:rPr>
              <a:t>存在的</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不以人的意志为转移</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但是，</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法律部门的划分是非常复杂的问题</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人们对法律部门的划分应当不是机械地进行</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而是</a:t>
            </a:r>
            <a:r>
              <a:rPr lang="zh-CN" altLang="en-US" b="1" dirty="0">
                <a:solidFill>
                  <a:srgbClr val="A5068D"/>
                </a:solidFill>
                <a:latin typeface="黑体" panose="02010609060101010101" pitchFamily="49" charset="-122"/>
                <a:ea typeface="黑体" panose="02010609060101010101" pitchFamily="49" charset="-122"/>
              </a:rPr>
              <a:t>能动</a:t>
            </a:r>
            <a:r>
              <a:rPr lang="zh-CN" altLang="en-US" b="1" dirty="0">
                <a:latin typeface="黑体" panose="02010609060101010101" pitchFamily="49" charset="-122"/>
                <a:ea typeface="黑体" panose="02010609060101010101" pitchFamily="49" charset="-122"/>
              </a:rPr>
              <a:t>地反应</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划分的主要目的是使人们能更好地</a:t>
            </a:r>
            <a:r>
              <a:rPr lang="zh-CN" altLang="en-US" b="1" dirty="0">
                <a:solidFill>
                  <a:srgbClr val="006600"/>
                </a:solidFill>
                <a:latin typeface="黑体" panose="02010609060101010101" pitchFamily="49" charset="-122"/>
                <a:ea typeface="黑体" panose="02010609060101010101" pitchFamily="49" charset="-122"/>
              </a:rPr>
              <a:t>了解</a:t>
            </a:r>
            <a:r>
              <a:rPr lang="zh-CN" altLang="en-US" b="1" dirty="0">
                <a:latin typeface="黑体" panose="02010609060101010101" pitchFamily="49" charset="-122"/>
                <a:ea typeface="黑体" panose="02010609060101010101" pitchFamily="49" charset="-122"/>
              </a:rPr>
              <a:t>和</a:t>
            </a:r>
            <a:r>
              <a:rPr lang="zh-CN" altLang="en-US" b="1" dirty="0">
                <a:solidFill>
                  <a:srgbClr val="006600"/>
                </a:solidFill>
                <a:latin typeface="黑体" panose="02010609060101010101" pitchFamily="49" charset="-122"/>
                <a:ea typeface="黑体" panose="02010609060101010101" pitchFamily="49" charset="-122"/>
              </a:rPr>
              <a:t>掌握</a:t>
            </a:r>
            <a:r>
              <a:rPr lang="zh-CN" altLang="en-US" b="1" dirty="0">
                <a:latin typeface="黑体" panose="02010609060101010101" pitchFamily="49" charset="-122"/>
                <a:ea typeface="黑体" panose="02010609060101010101" pitchFamily="49" charset="-122"/>
              </a:rPr>
              <a:t>本国的全部现行法律</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630" y="290195"/>
            <a:ext cx="12017375" cy="6092190"/>
          </a:xfrm>
        </p:spPr>
        <p:txBody>
          <a:bodyPr>
            <a:noAutofit/>
          </a:bodyPr>
          <a:lstStyle/>
          <a:p>
            <a:pPr marL="0" algn="l">
              <a:lnSpc>
                <a:spcPct val="135000"/>
              </a:lnSpc>
              <a:spcBef>
                <a:spcPts val="0"/>
              </a:spcBef>
              <a:buClrTx/>
              <a:buSzTx/>
              <a:buNone/>
            </a:pPr>
            <a:r>
              <a:rPr lang="zh-CN" altLang="en-US" b="1" dirty="0">
                <a:solidFill>
                  <a:srgbClr val="FF0000"/>
                </a:solidFill>
                <a:latin typeface="黑体" panose="02010609060101010101" pitchFamily="49" charset="-122"/>
                <a:ea typeface="黑体" panose="02010609060101010101" pitchFamily="49" charset="-122"/>
              </a:rPr>
              <a:t>法律的宏观结构</a:t>
            </a:r>
            <a:r>
              <a:rPr lang="zh-CN" altLang="en-US" b="1" dirty="0">
                <a:latin typeface="黑体" panose="02010609060101010101" pitchFamily="49" charset="-122"/>
                <a:ea typeface="黑体" panose="02010609060101010101" pitchFamily="49" charset="-122"/>
              </a:rPr>
              <a:t>——</a:t>
            </a:r>
            <a:r>
              <a:rPr lang="zh-CN" altLang="en-US" b="1" dirty="0">
                <a:solidFill>
                  <a:srgbClr val="3333FF"/>
                </a:solidFill>
                <a:latin typeface="黑体" panose="02010609060101010101" pitchFamily="49" charset="-122"/>
                <a:ea typeface="黑体" panose="02010609060101010101" pitchFamily="49" charset="-122"/>
              </a:rPr>
              <a:t>法律部门的划分标准</a:t>
            </a:r>
            <a:endParaRPr lang="zh-CN" altLang="en-US" b="1" dirty="0">
              <a:solidFill>
                <a:srgbClr val="A5068D"/>
              </a:solidFill>
              <a:latin typeface="黑体" panose="02010609060101010101" pitchFamily="49" charset="-122"/>
              <a:ea typeface="黑体" panose="02010609060101010101" pitchFamily="49" charset="-122"/>
              <a:sym typeface="+mn-ea"/>
            </a:endParaRPr>
          </a:p>
          <a:p>
            <a:pPr marL="0" algn="l">
              <a:lnSpc>
                <a:spcPct val="135000"/>
              </a:lnSpc>
              <a:spcBef>
                <a:spcPts val="0"/>
              </a:spcBef>
              <a:buClrTx/>
              <a:buSzTx/>
              <a:buNone/>
            </a:pPr>
            <a:r>
              <a:rPr lang="zh-CN" b="1" dirty="0">
                <a:latin typeface="黑体" panose="02010609060101010101" pitchFamily="49" charset="-122"/>
                <a:ea typeface="黑体" panose="02010609060101010101" pitchFamily="49" charset="-122"/>
              </a:rPr>
              <a:t>此外，</a:t>
            </a:r>
            <a:r>
              <a:rPr lang="zh-CN" altLang="en-US" b="1" dirty="0">
                <a:latin typeface="黑体" panose="02010609060101010101" pitchFamily="49" charset="-122"/>
                <a:ea typeface="黑体" panose="02010609060101010101" pitchFamily="49" charset="-122"/>
              </a:rPr>
              <a:t>划分法律部门时</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除了必须遵循客观的标准外</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还要充分发挥人的聪明才智</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根据需要和可能</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提出并坚持正确的</a:t>
            </a:r>
            <a:r>
              <a:rPr lang="zh-CN" altLang="en-US" b="1" dirty="0">
                <a:solidFill>
                  <a:srgbClr val="C00000"/>
                </a:solidFill>
                <a:latin typeface="黑体" panose="02010609060101010101" pitchFamily="49" charset="-122"/>
                <a:ea typeface="黑体" panose="02010609060101010101" pitchFamily="49" charset="-122"/>
              </a:rPr>
              <a:t>原则</a:t>
            </a:r>
            <a:r>
              <a:rPr lang="zh-CN" altLang="en-US" b="1" dirty="0">
                <a:latin typeface="黑体" panose="02010609060101010101" pitchFamily="49" charset="-122"/>
                <a:ea typeface="黑体" panose="02010609060101010101" pitchFamily="49" charset="-122"/>
              </a:rPr>
              <a:t>：</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第一，</a:t>
            </a:r>
            <a:r>
              <a:rPr lang="zh-CN" altLang="en-US" b="1" dirty="0">
                <a:solidFill>
                  <a:srgbClr val="A5068D"/>
                </a:solidFill>
                <a:latin typeface="黑体" panose="02010609060101010101" pitchFamily="49" charset="-122"/>
                <a:ea typeface="黑体" panose="02010609060101010101" pitchFamily="49" charset="-122"/>
              </a:rPr>
              <a:t>平衡性原则</a:t>
            </a:r>
            <a:endParaRPr lang="zh-CN" altLang="en-US" b="1" dirty="0">
              <a:latin typeface="黑体" panose="02010609060101010101" pitchFamily="49" charset="-122"/>
              <a:ea typeface="黑体" panose="02010609060101010101" pitchFamily="49" charset="-122"/>
            </a:endParaRP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第二，</a:t>
            </a:r>
            <a:r>
              <a:rPr lang="zh-CN" altLang="en-US" b="1" dirty="0">
                <a:solidFill>
                  <a:srgbClr val="A5068D"/>
                </a:solidFill>
                <a:latin typeface="黑体" panose="02010609060101010101" pitchFamily="49" charset="-122"/>
                <a:ea typeface="黑体" panose="02010609060101010101" pitchFamily="49" charset="-122"/>
              </a:rPr>
              <a:t>整体性原则</a:t>
            </a:r>
            <a:endParaRPr lang="zh-CN" altLang="en-US" b="1" dirty="0">
              <a:latin typeface="黑体" panose="02010609060101010101" pitchFamily="49" charset="-122"/>
              <a:ea typeface="黑体" panose="02010609060101010101" pitchFamily="49" charset="-122"/>
            </a:endParaRP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第三，</a:t>
            </a:r>
            <a:r>
              <a:rPr lang="zh-CN" altLang="en-US" b="1" dirty="0">
                <a:solidFill>
                  <a:srgbClr val="A5068D"/>
                </a:solidFill>
                <a:latin typeface="黑体" panose="02010609060101010101" pitchFamily="49" charset="-122"/>
                <a:ea typeface="黑体" panose="02010609060101010101" pitchFamily="49" charset="-122"/>
              </a:rPr>
              <a:t>注重发展的原则</a:t>
            </a:r>
            <a:endParaRPr lang="zh-CN" altLang="en-US" b="1" dirty="0">
              <a:latin typeface="黑体" panose="02010609060101010101" pitchFamily="49" charset="-122"/>
              <a:ea typeface="黑体" panose="02010609060101010101" pitchFamily="49" charset="-122"/>
            </a:endParaRPr>
          </a:p>
          <a:p>
            <a:pPr marL="0" algn="l">
              <a:lnSpc>
                <a:spcPct val="135000"/>
              </a:lnSpc>
              <a:spcBef>
                <a:spcPts val="0"/>
              </a:spcBef>
              <a:buClrTx/>
              <a:buSzTx/>
              <a:buNone/>
            </a:pPr>
            <a:endParaRPr lang="zh-CN" altLang="en-US" b="1" dirty="0">
              <a:latin typeface="黑体" panose="02010609060101010101" pitchFamily="49" charset="-122"/>
              <a:ea typeface="黑体" panose="02010609060101010101" pitchFamily="49"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630" y="290195"/>
            <a:ext cx="12017375" cy="6092190"/>
          </a:xfrm>
        </p:spPr>
        <p:txBody>
          <a:bodyPr>
            <a:noAutofit/>
          </a:bodyPr>
          <a:lstStyle/>
          <a:p>
            <a:pPr marL="0" algn="l">
              <a:lnSpc>
                <a:spcPct val="135000"/>
              </a:lnSpc>
              <a:spcBef>
                <a:spcPts val="0"/>
              </a:spcBef>
              <a:buClrTx/>
              <a:buSzTx/>
              <a:buNone/>
            </a:pPr>
            <a:r>
              <a:rPr lang="zh-CN" altLang="en-US" b="1" dirty="0">
                <a:solidFill>
                  <a:srgbClr val="FF0000"/>
                </a:solidFill>
                <a:latin typeface="黑体" panose="02010609060101010101" pitchFamily="49" charset="-122"/>
                <a:ea typeface="黑体" panose="02010609060101010101" pitchFamily="49" charset="-122"/>
              </a:rPr>
              <a:t>法律的宏观结构</a:t>
            </a:r>
            <a:r>
              <a:rPr lang="zh-CN" altLang="en-US" b="1" dirty="0">
                <a:latin typeface="黑体" panose="02010609060101010101" pitchFamily="49" charset="-122"/>
                <a:ea typeface="黑体" panose="02010609060101010101" pitchFamily="49" charset="-122"/>
              </a:rPr>
              <a:t>——</a:t>
            </a:r>
            <a:r>
              <a:rPr lang="zh-CN" altLang="en-US" b="1" dirty="0">
                <a:solidFill>
                  <a:srgbClr val="3333FF"/>
                </a:solidFill>
                <a:latin typeface="黑体" panose="02010609060101010101" pitchFamily="49" charset="-122"/>
                <a:ea typeface="黑体" panose="02010609060101010101" pitchFamily="49" charset="-122"/>
              </a:rPr>
              <a:t>法律部门的划分标准</a:t>
            </a:r>
            <a:endParaRPr lang="zh-CN" altLang="en-US" b="1" dirty="0">
              <a:solidFill>
                <a:srgbClr val="A5068D"/>
              </a:solidFill>
              <a:latin typeface="黑体" panose="02010609060101010101" pitchFamily="49" charset="-122"/>
              <a:ea typeface="黑体" panose="02010609060101010101" pitchFamily="49" charset="-122"/>
              <a:sym typeface="+mn-ea"/>
            </a:endParaRP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第一，</a:t>
            </a:r>
            <a:r>
              <a:rPr lang="zh-CN" altLang="en-US" b="1" dirty="0">
                <a:solidFill>
                  <a:srgbClr val="A5068D"/>
                </a:solidFill>
                <a:latin typeface="黑体" panose="02010609060101010101" pitchFamily="49" charset="-122"/>
                <a:ea typeface="黑体" panose="02010609060101010101" pitchFamily="49" charset="-122"/>
              </a:rPr>
              <a:t>平衡性原则</a:t>
            </a:r>
            <a:endParaRPr lang="zh-CN" altLang="en-US" b="1" dirty="0">
              <a:latin typeface="黑体" panose="02010609060101010101" pitchFamily="49" charset="-122"/>
              <a:ea typeface="黑体" panose="02010609060101010101" pitchFamily="49" charset="-122"/>
            </a:endParaRPr>
          </a:p>
          <a:p>
            <a:pPr marL="0" algn="l">
              <a:lnSpc>
                <a:spcPct val="135000"/>
              </a:lnSpc>
              <a:spcBef>
                <a:spcPts val="0"/>
              </a:spcBef>
              <a:buClrTx/>
              <a:buSzTx/>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划分法律部门时应当</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考虑社会关系的广狭程度和相应法规数量的多寡</a:t>
            </a:r>
          </a:p>
          <a:p>
            <a:pPr marL="0" algn="l">
              <a:lnSpc>
                <a:spcPct val="135000"/>
              </a:lnSpc>
              <a:spcBef>
                <a:spcPts val="0"/>
              </a:spcBef>
              <a:buClrTx/>
              <a:buSzTx/>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做到</a:t>
            </a:r>
            <a:r>
              <a:rPr lang="zh-CN" altLang="en-US" b="1" dirty="0">
                <a:solidFill>
                  <a:srgbClr val="006600"/>
                </a:solidFill>
                <a:latin typeface="黑体" panose="02010609060101010101" pitchFamily="49" charset="-122"/>
                <a:ea typeface="黑体" panose="02010609060101010101" pitchFamily="49" charset="-122"/>
              </a:rPr>
              <a:t>宽窄相宜</a:t>
            </a:r>
            <a:r>
              <a:rPr lang="zh-CN" altLang="en-US" b="1" dirty="0">
                <a:latin typeface="黑体" panose="02010609060101010101" pitchFamily="49" charset="-122"/>
                <a:ea typeface="黑体" panose="02010609060101010101" pitchFamily="49" charset="-122"/>
              </a:rPr>
              <a:t>，保持法律部门之间适当的平衡</a:t>
            </a:r>
          </a:p>
          <a:p>
            <a:pPr marL="0" algn="l">
              <a:lnSpc>
                <a:spcPct val="135000"/>
              </a:lnSpc>
              <a:spcBef>
                <a:spcPts val="0"/>
              </a:spcBef>
              <a:buClrTx/>
              <a:buSzTx/>
              <a:buNone/>
            </a:pPr>
            <a:endParaRPr lang="zh-CN" altLang="en-US" b="1" dirty="0">
              <a:latin typeface="黑体" panose="02010609060101010101" pitchFamily="49" charset="-122"/>
              <a:ea typeface="黑体" panose="02010609060101010101" pitchFamily="49"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630" y="290195"/>
            <a:ext cx="12017375" cy="6092190"/>
          </a:xfrm>
        </p:spPr>
        <p:txBody>
          <a:bodyPr>
            <a:noAutofit/>
          </a:bodyPr>
          <a:lstStyle/>
          <a:p>
            <a:pPr marL="0" algn="l">
              <a:lnSpc>
                <a:spcPct val="135000"/>
              </a:lnSpc>
              <a:spcBef>
                <a:spcPts val="0"/>
              </a:spcBef>
              <a:buClrTx/>
              <a:buSzTx/>
              <a:buNone/>
            </a:pPr>
            <a:r>
              <a:rPr lang="zh-CN" altLang="en-US" b="1" dirty="0">
                <a:solidFill>
                  <a:srgbClr val="FF0000"/>
                </a:solidFill>
                <a:latin typeface="黑体" panose="02010609060101010101" pitchFamily="49" charset="-122"/>
                <a:ea typeface="黑体" panose="02010609060101010101" pitchFamily="49" charset="-122"/>
              </a:rPr>
              <a:t>法律的宏观结构</a:t>
            </a:r>
            <a:r>
              <a:rPr lang="zh-CN" altLang="en-US" b="1" dirty="0">
                <a:latin typeface="黑体" panose="02010609060101010101" pitchFamily="49" charset="-122"/>
                <a:ea typeface="黑体" panose="02010609060101010101" pitchFamily="49" charset="-122"/>
              </a:rPr>
              <a:t>——</a:t>
            </a:r>
            <a:r>
              <a:rPr lang="zh-CN" altLang="en-US" b="1" dirty="0">
                <a:solidFill>
                  <a:srgbClr val="3333FF"/>
                </a:solidFill>
                <a:latin typeface="黑体" panose="02010609060101010101" pitchFamily="49" charset="-122"/>
                <a:ea typeface="黑体" panose="02010609060101010101" pitchFamily="49" charset="-122"/>
              </a:rPr>
              <a:t>法律部门的划分标准</a:t>
            </a:r>
            <a:endParaRPr lang="zh-CN" altLang="en-US" b="1" dirty="0">
              <a:solidFill>
                <a:srgbClr val="A5068D"/>
              </a:solidFill>
              <a:latin typeface="黑体" panose="02010609060101010101" pitchFamily="49" charset="-122"/>
              <a:ea typeface="黑体" panose="02010609060101010101" pitchFamily="49" charset="-122"/>
              <a:sym typeface="+mn-ea"/>
            </a:endParaRP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第一，</a:t>
            </a:r>
            <a:r>
              <a:rPr lang="zh-CN" altLang="en-US" b="1" dirty="0">
                <a:solidFill>
                  <a:srgbClr val="A5068D"/>
                </a:solidFill>
                <a:latin typeface="黑体" panose="02010609060101010101" pitchFamily="49" charset="-122"/>
                <a:ea typeface="黑体" panose="02010609060101010101" pitchFamily="49" charset="-122"/>
              </a:rPr>
              <a:t>平衡性原则</a:t>
            </a:r>
            <a:endParaRPr lang="zh-CN" altLang="en-US" b="1" dirty="0">
              <a:latin typeface="黑体" panose="02010609060101010101" pitchFamily="49" charset="-122"/>
              <a:ea typeface="黑体" panose="02010609060101010101" pitchFamily="49" charset="-122"/>
            </a:endParaRP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法律规范</a:t>
            </a:r>
            <a:r>
              <a:rPr lang="zh-CN" altLang="en-US" b="1" dirty="0">
                <a:solidFill>
                  <a:srgbClr val="006600"/>
                </a:solidFill>
                <a:latin typeface="黑体" panose="02010609060101010101" pitchFamily="49" charset="-122"/>
                <a:ea typeface="黑体" panose="02010609060101010101" pitchFamily="49" charset="-122"/>
              </a:rPr>
              <a:t>数量较少</a:t>
            </a:r>
            <a:r>
              <a:rPr lang="zh-CN" altLang="en-US" b="1" dirty="0">
                <a:latin typeface="黑体" panose="02010609060101010101" pitchFamily="49" charset="-122"/>
                <a:ea typeface="黑体" panose="02010609060101010101" pitchFamily="49" charset="-122"/>
              </a:rPr>
              <a:t>的法律法规</a:t>
            </a:r>
          </a:p>
          <a:p>
            <a:pPr marL="0" algn="l">
              <a:lnSpc>
                <a:spcPct val="135000"/>
              </a:lnSpc>
              <a:spcBef>
                <a:spcPts val="0"/>
              </a:spcBef>
              <a:buClrTx/>
              <a:buSzTx/>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不单独化为一个法律部门，而划入其他部门</a:t>
            </a:r>
          </a:p>
          <a:p>
            <a:pPr marL="0" algn="l">
              <a:lnSpc>
                <a:spcPct val="135000"/>
              </a:lnSpc>
              <a:spcBef>
                <a:spcPts val="0"/>
              </a:spcBef>
              <a:buClrTx/>
              <a:buSzTx/>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比如，</a:t>
            </a:r>
            <a:r>
              <a:rPr lang="zh-CN" altLang="en-US" b="1" dirty="0">
                <a:solidFill>
                  <a:srgbClr val="0070C0"/>
                </a:solidFill>
                <a:latin typeface="黑体" panose="02010609060101010101" pitchFamily="49" charset="-122"/>
                <a:ea typeface="黑体" panose="02010609060101010101" pitchFamily="49" charset="-122"/>
              </a:rPr>
              <a:t>国家机关组织法</a:t>
            </a:r>
            <a:r>
              <a:rPr lang="zh-CN" altLang="en-US" b="1" dirty="0">
                <a:latin typeface="黑体" panose="02010609060101010101" pitchFamily="49" charset="-122"/>
                <a:ea typeface="黑体" panose="02010609060101010101" pitchFamily="49" charset="-122"/>
              </a:rPr>
              <a:t>划入</a:t>
            </a:r>
            <a:r>
              <a:rPr lang="zh-CN" altLang="en-US" b="1" dirty="0">
                <a:solidFill>
                  <a:srgbClr val="0070C0"/>
                </a:solidFill>
                <a:latin typeface="黑体" panose="02010609060101010101" pitchFamily="49" charset="-122"/>
                <a:ea typeface="黑体" panose="02010609060101010101" pitchFamily="49" charset="-122"/>
              </a:rPr>
              <a:t>宪法部门</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法律规范</a:t>
            </a:r>
            <a:r>
              <a:rPr lang="zh-CN" altLang="en-US" b="1" dirty="0">
                <a:solidFill>
                  <a:srgbClr val="006600"/>
                </a:solidFill>
                <a:latin typeface="黑体" panose="02010609060101010101" pitchFamily="49" charset="-122"/>
                <a:ea typeface="黑体" panose="02010609060101010101" pitchFamily="49" charset="-122"/>
              </a:rPr>
              <a:t>数量较多</a:t>
            </a:r>
            <a:r>
              <a:rPr lang="zh-CN" altLang="en-US" b="1" dirty="0">
                <a:latin typeface="黑体" panose="02010609060101010101" pitchFamily="49" charset="-122"/>
                <a:ea typeface="黑体" panose="02010609060101010101" pitchFamily="49" charset="-122"/>
              </a:rPr>
              <a:t>的则划分为相应的几个部门</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比如，调整</a:t>
            </a:r>
            <a:r>
              <a:rPr lang="zh-CN" altLang="en-US" b="1" dirty="0">
                <a:solidFill>
                  <a:srgbClr val="7030A0"/>
                </a:solidFill>
                <a:latin typeface="黑体" panose="02010609060101010101" pitchFamily="49" charset="-122"/>
                <a:ea typeface="黑体" panose="02010609060101010101" pitchFamily="49" charset="-122"/>
              </a:rPr>
              <a:t>经济关系</a:t>
            </a:r>
            <a:r>
              <a:rPr lang="zh-CN" altLang="en-US" b="1" dirty="0">
                <a:latin typeface="黑体" panose="02010609060101010101" pitchFamily="49" charset="-122"/>
                <a:ea typeface="黑体" panose="02010609060101010101" pitchFamily="49" charset="-122"/>
              </a:rPr>
              <a:t>的法律规范划分为</a:t>
            </a:r>
            <a:r>
              <a:rPr lang="zh-CN" altLang="en-US" b="1" dirty="0">
                <a:solidFill>
                  <a:srgbClr val="7030A0"/>
                </a:solidFill>
                <a:latin typeface="黑体" panose="02010609060101010101" pitchFamily="49" charset="-122"/>
                <a:ea typeface="黑体" panose="02010609060101010101" pitchFamily="49" charset="-122"/>
              </a:rPr>
              <a:t>民法</a:t>
            </a:r>
            <a:r>
              <a:rPr lang="zh-CN" altLang="en-US" b="1" dirty="0">
                <a:latin typeface="黑体" panose="02010609060101010101" pitchFamily="49" charset="-122"/>
                <a:ea typeface="黑体" panose="02010609060101010101" pitchFamily="49" charset="-122"/>
              </a:rPr>
              <a:t>、</a:t>
            </a:r>
            <a:r>
              <a:rPr lang="zh-CN" altLang="en-US" b="1" dirty="0">
                <a:solidFill>
                  <a:srgbClr val="7030A0"/>
                </a:solidFill>
                <a:latin typeface="黑体" panose="02010609060101010101" pitchFamily="49" charset="-122"/>
                <a:ea typeface="黑体" panose="02010609060101010101" pitchFamily="49" charset="-122"/>
              </a:rPr>
              <a:t>商法</a:t>
            </a:r>
            <a:r>
              <a:rPr lang="zh-CN" altLang="en-US" b="1" dirty="0">
                <a:latin typeface="黑体" panose="02010609060101010101" pitchFamily="49" charset="-122"/>
                <a:ea typeface="黑体" panose="02010609060101010101" pitchFamily="49" charset="-122"/>
              </a:rPr>
              <a:t>、</a:t>
            </a:r>
            <a:r>
              <a:rPr lang="zh-CN" altLang="en-US" b="1" dirty="0">
                <a:solidFill>
                  <a:srgbClr val="7030A0"/>
                </a:solidFill>
                <a:latin typeface="黑体" panose="02010609060101010101" pitchFamily="49" charset="-122"/>
                <a:ea typeface="黑体" panose="02010609060101010101" pitchFamily="49" charset="-122"/>
              </a:rPr>
              <a:t>经济法</a:t>
            </a:r>
            <a:r>
              <a:rPr lang="zh-CN" altLang="en-US" b="1" dirty="0">
                <a:latin typeface="黑体" panose="02010609060101010101" pitchFamily="49" charset="-122"/>
                <a:ea typeface="黑体" panose="02010609060101010101" pitchFamily="49" charset="-122"/>
              </a:rPr>
              <a:t>等几个部门</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630" y="290195"/>
            <a:ext cx="12017375" cy="6092190"/>
          </a:xfrm>
        </p:spPr>
        <p:txBody>
          <a:bodyPr>
            <a:noAutofit/>
          </a:bodyPr>
          <a:lstStyle/>
          <a:p>
            <a:pPr marL="0" algn="l">
              <a:lnSpc>
                <a:spcPct val="135000"/>
              </a:lnSpc>
              <a:spcBef>
                <a:spcPts val="0"/>
              </a:spcBef>
              <a:buClrTx/>
              <a:buSzTx/>
              <a:buNone/>
            </a:pPr>
            <a:r>
              <a:rPr lang="zh-CN" altLang="en-US" b="1" dirty="0">
                <a:solidFill>
                  <a:srgbClr val="FF0000"/>
                </a:solidFill>
                <a:latin typeface="黑体" panose="02010609060101010101" pitchFamily="49" charset="-122"/>
                <a:ea typeface="黑体" panose="02010609060101010101" pitchFamily="49" charset="-122"/>
              </a:rPr>
              <a:t>法律的宏观结构</a:t>
            </a:r>
            <a:r>
              <a:rPr lang="zh-CN" altLang="en-US" b="1" dirty="0">
                <a:latin typeface="黑体" panose="02010609060101010101" pitchFamily="49" charset="-122"/>
                <a:ea typeface="黑体" panose="02010609060101010101" pitchFamily="49" charset="-122"/>
              </a:rPr>
              <a:t>——</a:t>
            </a:r>
            <a:r>
              <a:rPr lang="zh-CN" altLang="en-US" b="1" dirty="0">
                <a:solidFill>
                  <a:srgbClr val="3333FF"/>
                </a:solidFill>
                <a:latin typeface="黑体" panose="02010609060101010101" pitchFamily="49" charset="-122"/>
                <a:ea typeface="黑体" panose="02010609060101010101" pitchFamily="49" charset="-122"/>
              </a:rPr>
              <a:t>法律部门的划分标准</a:t>
            </a:r>
            <a:endParaRPr lang="zh-CN" altLang="en-US" b="1" dirty="0">
              <a:solidFill>
                <a:srgbClr val="A5068D"/>
              </a:solidFill>
              <a:latin typeface="黑体" panose="02010609060101010101" pitchFamily="49" charset="-122"/>
              <a:ea typeface="黑体" panose="02010609060101010101" pitchFamily="49" charset="-122"/>
              <a:sym typeface="+mn-ea"/>
            </a:endParaRP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第二，</a:t>
            </a:r>
            <a:r>
              <a:rPr lang="zh-CN" altLang="en-US" b="1" dirty="0">
                <a:solidFill>
                  <a:srgbClr val="A5068D"/>
                </a:solidFill>
                <a:latin typeface="黑体" panose="02010609060101010101" pitchFamily="49" charset="-122"/>
                <a:ea typeface="黑体" panose="02010609060101010101" pitchFamily="49" charset="-122"/>
              </a:rPr>
              <a:t>整体性原则</a:t>
            </a:r>
            <a:endParaRPr lang="zh-CN" altLang="en-US" b="1" dirty="0">
              <a:latin typeface="黑体" panose="02010609060101010101" pitchFamily="49" charset="-122"/>
              <a:ea typeface="黑体" panose="02010609060101010101" pitchFamily="49" charset="-122"/>
            </a:endParaRPr>
          </a:p>
          <a:p>
            <a:pPr marL="0" algn="l">
              <a:lnSpc>
                <a:spcPct val="135000"/>
              </a:lnSpc>
              <a:spcBef>
                <a:spcPts val="0"/>
              </a:spcBef>
              <a:buClrTx/>
              <a:buSzTx/>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划分法律部门时应当考虑</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社会关系本身的相互联系、相互制约的</a:t>
            </a:r>
            <a:r>
              <a:rPr lang="zh-CN" altLang="en-US" b="1" dirty="0">
                <a:solidFill>
                  <a:srgbClr val="006600"/>
                </a:solidFill>
                <a:latin typeface="黑体" panose="02010609060101010101" pitchFamily="49" charset="-122"/>
                <a:ea typeface="黑体" panose="02010609060101010101" pitchFamily="49" charset="-122"/>
              </a:rPr>
              <a:t>错综复杂</a:t>
            </a:r>
            <a:r>
              <a:rPr lang="zh-CN" altLang="en-US" b="1" dirty="0">
                <a:latin typeface="黑体" panose="02010609060101010101" pitchFamily="49" charset="-122"/>
                <a:ea typeface="黑体" panose="02010609060101010101" pitchFamily="49" charset="-122"/>
              </a:rPr>
              <a:t>情况</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从不同的角度把法律规范划入一定的法律部门时</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要依法律的</a:t>
            </a:r>
            <a:r>
              <a:rPr lang="zh-CN" altLang="en-US" b="1" dirty="0">
                <a:solidFill>
                  <a:srgbClr val="006600"/>
                </a:solidFill>
                <a:latin typeface="黑体" panose="02010609060101010101" pitchFamily="49" charset="-122"/>
                <a:ea typeface="黑体" panose="02010609060101010101" pitchFamily="49" charset="-122"/>
              </a:rPr>
              <a:t>主导因素</a:t>
            </a:r>
            <a:r>
              <a:rPr lang="zh-CN" altLang="en-US" b="1" dirty="0">
                <a:latin typeface="黑体" panose="02010609060101010101" pitchFamily="49" charset="-122"/>
                <a:ea typeface="黑体" panose="02010609060101010101" pitchFamily="49" charset="-122"/>
              </a:rPr>
              <a:t>决定其归属</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630" y="290195"/>
            <a:ext cx="12017375" cy="6092190"/>
          </a:xfrm>
        </p:spPr>
        <p:txBody>
          <a:bodyPr>
            <a:noAutofit/>
          </a:bodyPr>
          <a:lstStyle/>
          <a:p>
            <a:pPr marL="0" algn="l">
              <a:lnSpc>
                <a:spcPct val="135000"/>
              </a:lnSpc>
              <a:spcBef>
                <a:spcPts val="0"/>
              </a:spcBef>
              <a:buClrTx/>
              <a:buSzTx/>
              <a:buNone/>
            </a:pPr>
            <a:r>
              <a:rPr lang="zh-CN" altLang="en-US" b="1" dirty="0">
                <a:solidFill>
                  <a:srgbClr val="FF0000"/>
                </a:solidFill>
                <a:latin typeface="黑体" panose="02010609060101010101" pitchFamily="49" charset="-122"/>
                <a:ea typeface="黑体" panose="02010609060101010101" pitchFamily="49" charset="-122"/>
              </a:rPr>
              <a:t>法律的宏观结构</a:t>
            </a:r>
            <a:r>
              <a:rPr lang="zh-CN" altLang="en-US" b="1" dirty="0">
                <a:latin typeface="黑体" panose="02010609060101010101" pitchFamily="49" charset="-122"/>
                <a:ea typeface="黑体" panose="02010609060101010101" pitchFamily="49" charset="-122"/>
              </a:rPr>
              <a:t>——</a:t>
            </a:r>
            <a:r>
              <a:rPr lang="zh-CN" altLang="en-US" b="1" dirty="0">
                <a:solidFill>
                  <a:srgbClr val="3333FF"/>
                </a:solidFill>
                <a:latin typeface="黑体" panose="02010609060101010101" pitchFamily="49" charset="-122"/>
                <a:ea typeface="黑体" panose="02010609060101010101" pitchFamily="49" charset="-122"/>
              </a:rPr>
              <a:t>法律部门的划分标准</a:t>
            </a:r>
            <a:endParaRPr lang="zh-CN" altLang="en-US" b="1" dirty="0">
              <a:solidFill>
                <a:srgbClr val="A5068D"/>
              </a:solidFill>
              <a:latin typeface="黑体" panose="02010609060101010101" pitchFamily="49" charset="-122"/>
              <a:ea typeface="黑体" panose="02010609060101010101" pitchFamily="49" charset="-122"/>
              <a:sym typeface="+mn-ea"/>
            </a:endParaRP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第三，</a:t>
            </a:r>
            <a:r>
              <a:rPr lang="zh-CN" altLang="en-US" b="1" dirty="0">
                <a:solidFill>
                  <a:srgbClr val="A5068D"/>
                </a:solidFill>
                <a:latin typeface="黑体" panose="02010609060101010101" pitchFamily="49" charset="-122"/>
                <a:ea typeface="黑体" panose="02010609060101010101" pitchFamily="49" charset="-122"/>
              </a:rPr>
              <a:t>注重发展的原则</a:t>
            </a:r>
            <a:endParaRPr lang="zh-CN" altLang="en-US" b="1" dirty="0">
              <a:latin typeface="黑体" panose="02010609060101010101" pitchFamily="49" charset="-122"/>
              <a:ea typeface="黑体" panose="02010609060101010101" pitchFamily="49" charset="-122"/>
            </a:endParaRPr>
          </a:p>
          <a:p>
            <a:pPr marL="0" algn="l">
              <a:lnSpc>
                <a:spcPct val="135000"/>
              </a:lnSpc>
              <a:spcBef>
                <a:spcPts val="0"/>
              </a:spcBef>
              <a:buClrTx/>
              <a:buSzTx/>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法律部门的划分应当</a:t>
            </a:r>
            <a:r>
              <a:rPr lang="zh-CN" altLang="en-US" b="1" dirty="0">
                <a:solidFill>
                  <a:srgbClr val="0070C0"/>
                </a:solidFill>
                <a:latin typeface="黑体" panose="02010609060101010101" pitchFamily="49" charset="-122"/>
                <a:ea typeface="黑体" panose="02010609060101010101" pitchFamily="49" charset="-122"/>
              </a:rPr>
              <a:t>以全部现行法为基础</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同时</a:t>
            </a:r>
            <a:r>
              <a:rPr lang="zh-CN" altLang="en-US" b="1" dirty="0">
                <a:solidFill>
                  <a:srgbClr val="0070C0"/>
                </a:solidFill>
                <a:latin typeface="黑体" panose="02010609060101010101" pitchFamily="49" charset="-122"/>
                <a:ea typeface="黑体" panose="02010609060101010101" pitchFamily="49" charset="-122"/>
              </a:rPr>
              <a:t>兼顾即将制定的法律</a:t>
            </a:r>
          </a:p>
          <a:p>
            <a:pPr marL="0" algn="l">
              <a:lnSpc>
                <a:spcPct val="135000"/>
              </a:lnSpc>
              <a:spcBef>
                <a:spcPts val="0"/>
              </a:spcBef>
              <a:buClrTx/>
              <a:buSzTx/>
              <a:buNone/>
            </a:pPr>
            <a:endParaRPr lang="zh-CN" altLang="en-US" sz="800" b="1" dirty="0">
              <a:latin typeface="黑体" panose="02010609060101010101" pitchFamily="49" charset="-122"/>
              <a:ea typeface="黑体" panose="02010609060101010101" pitchFamily="49" charset="-122"/>
            </a:endParaRPr>
          </a:p>
          <a:p>
            <a:pPr marL="0" algn="l">
              <a:lnSpc>
                <a:spcPct val="135000"/>
              </a:lnSpc>
              <a:spcBef>
                <a:spcPts val="0"/>
              </a:spcBef>
              <a:buClrTx/>
              <a:buSzTx/>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社会关系总是处于</a:t>
            </a:r>
            <a:r>
              <a:rPr lang="zh-CN" altLang="en-US" b="1" dirty="0">
                <a:solidFill>
                  <a:srgbClr val="006600"/>
                </a:solidFill>
                <a:latin typeface="黑体" panose="02010609060101010101" pitchFamily="49" charset="-122"/>
                <a:ea typeface="黑体" panose="02010609060101010101" pitchFamily="49" charset="-122"/>
              </a:rPr>
              <a:t>发展变化</a:t>
            </a:r>
            <a:r>
              <a:rPr lang="zh-CN" altLang="en-US" b="1" dirty="0">
                <a:latin typeface="黑体" panose="02010609060101010101" pitchFamily="49" charset="-122"/>
                <a:ea typeface="黑体" panose="02010609060101010101" pitchFamily="49" charset="-122"/>
              </a:rPr>
              <a:t>之中</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法律也要适应社会的发展相应改变</a:t>
            </a:r>
          </a:p>
          <a:p>
            <a:pPr marL="0" algn="l">
              <a:lnSpc>
                <a:spcPct val="135000"/>
              </a:lnSpc>
              <a:spcBef>
                <a:spcPts val="0"/>
              </a:spcBef>
              <a:buClrTx/>
              <a:buSzTx/>
              <a:buNone/>
            </a:pPr>
            <a:endParaRPr lang="zh-CN" altLang="en-US" sz="800" b="1" dirty="0">
              <a:latin typeface="黑体" panose="02010609060101010101" pitchFamily="49" charset="-122"/>
              <a:ea typeface="黑体" panose="02010609060101010101" pitchFamily="49" charset="-122"/>
            </a:endParaRP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为保持法律部门划分以及法律体系的稳定</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就必须以现行法律为主，同时兼顾法的未来发展变化</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为法律部门划分的动态平衡</a:t>
            </a:r>
            <a:r>
              <a:rPr lang="zh-CN" altLang="en-US" b="1" dirty="0">
                <a:solidFill>
                  <a:srgbClr val="FF0000"/>
                </a:solidFill>
                <a:latin typeface="黑体" panose="02010609060101010101" pitchFamily="49" charset="-122"/>
                <a:ea typeface="黑体" panose="02010609060101010101" pitchFamily="49" charset="-122"/>
              </a:rPr>
              <a:t>预留</a:t>
            </a:r>
            <a:r>
              <a:rPr lang="zh-CN" altLang="en-US" b="1" dirty="0">
                <a:latin typeface="黑体" panose="02010609060101010101" pitchFamily="49" charset="-122"/>
                <a:ea typeface="黑体" panose="02010609060101010101" pitchFamily="49" charset="-122"/>
              </a:rPr>
              <a:t>下足够的空间和充分的可能</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2719995"/>
            <a:ext cx="12017190" cy="709006"/>
          </a:xfrm>
        </p:spPr>
        <p:txBody>
          <a:bodyPr>
            <a:normAutofit/>
          </a:bodyPr>
          <a:lstStyle/>
          <a:p>
            <a:pPr marL="0" indent="0" algn="ctr">
              <a:lnSpc>
                <a:spcPct val="135000"/>
              </a:lnSpc>
              <a:spcBef>
                <a:spcPts val="0"/>
              </a:spcBef>
              <a:buNone/>
            </a:pPr>
            <a:r>
              <a:rPr lang="zh-CN" altLang="en-US" b="1" dirty="0">
                <a:solidFill>
                  <a:srgbClr val="C00000"/>
                </a:solidFill>
                <a:latin typeface="黑体" panose="02010609060101010101" pitchFamily="49" charset="-122"/>
                <a:ea typeface="黑体" panose="02010609060101010101" pitchFamily="49" charset="-122"/>
              </a:rPr>
              <a:t>知识拓展：</a:t>
            </a:r>
            <a:r>
              <a:rPr lang="zh-CN" altLang="en-US" b="1" dirty="0">
                <a:solidFill>
                  <a:srgbClr val="3333FF"/>
                </a:solidFill>
                <a:latin typeface="黑体" panose="02010609060101010101" pitchFamily="49" charset="-122"/>
                <a:ea typeface="黑体" panose="02010609060101010101" pitchFamily="49" charset="-122"/>
              </a:rPr>
              <a:t>法律部门的划分</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3028315" y="1953895"/>
            <a:ext cx="6135370" cy="2513330"/>
          </a:xfrm>
        </p:spPr>
        <p:txBody>
          <a:bodyPr>
            <a:normAutofit/>
          </a:bodyPr>
          <a:lstStyle/>
          <a:p>
            <a:pPr marL="0" indent="0">
              <a:lnSpc>
                <a:spcPct val="135000"/>
              </a:lnSpc>
              <a:spcBef>
                <a:spcPts val="0"/>
              </a:spcBef>
              <a:buNone/>
            </a:pPr>
            <a:r>
              <a:rPr lang="zh-CN" altLang="en-US" b="1" dirty="0">
                <a:solidFill>
                  <a:srgbClr val="FF0000"/>
                </a:solidFill>
                <a:latin typeface="黑体" panose="02010609060101010101" pitchFamily="49" charset="-122"/>
                <a:ea typeface="黑体" panose="02010609060101010101" pitchFamily="49" charset="-122"/>
              </a:rPr>
              <a:t>法律的宏观结构：</a:t>
            </a:r>
            <a:r>
              <a:rPr lang="zh-CN" altLang="en-US" b="1" dirty="0">
                <a:solidFill>
                  <a:srgbClr val="3333FF"/>
                </a:solidFill>
                <a:latin typeface="黑体" panose="02010609060101010101" pitchFamily="49" charset="-122"/>
                <a:ea typeface="黑体" panose="02010609060101010101" pitchFamily="49" charset="-122"/>
              </a:rPr>
              <a:t>法律体系</a:t>
            </a:r>
            <a:endParaRPr lang="zh-CN" altLang="en-US"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solidFill>
                  <a:srgbClr val="FF0000"/>
                </a:solidFill>
                <a:latin typeface="黑体" panose="02010609060101010101" pitchFamily="49" charset="-122"/>
                <a:ea typeface="黑体" panose="02010609060101010101" pitchFamily="49" charset="-122"/>
                <a:sym typeface="+mn-ea"/>
              </a:rPr>
              <a:t>法律的宏观结构：</a:t>
            </a:r>
            <a:r>
              <a:rPr lang="zh-CN" altLang="en-US" b="1" dirty="0">
                <a:solidFill>
                  <a:srgbClr val="3333FF"/>
                </a:solidFill>
                <a:latin typeface="黑体" panose="02010609060101010101" pitchFamily="49" charset="-122"/>
                <a:ea typeface="黑体" panose="02010609060101010101" pitchFamily="49" charset="-122"/>
                <a:sym typeface="+mn-ea"/>
              </a:rPr>
              <a:t>法律部门</a:t>
            </a:r>
            <a:endParaRPr lang="zh-CN" altLang="en-US" b="1" dirty="0">
              <a:latin typeface="黑体" panose="02010609060101010101" pitchFamily="49" charset="-122"/>
              <a:ea typeface="黑体" panose="02010609060101010101" pitchFamily="49" charset="-122"/>
              <a:sym typeface="+mn-ea"/>
            </a:endParaRPr>
          </a:p>
          <a:p>
            <a:pPr marL="0" indent="0">
              <a:lnSpc>
                <a:spcPct val="135000"/>
              </a:lnSpc>
              <a:spcBef>
                <a:spcPts val="0"/>
              </a:spcBef>
              <a:buNone/>
            </a:pPr>
            <a:r>
              <a:rPr lang="zh-CN" altLang="en-US" b="1" dirty="0">
                <a:solidFill>
                  <a:srgbClr val="FF0000"/>
                </a:solidFill>
                <a:latin typeface="黑体" panose="02010609060101010101" pitchFamily="49" charset="-122"/>
                <a:ea typeface="黑体" panose="02010609060101010101" pitchFamily="49" charset="-122"/>
                <a:sym typeface="+mn-ea"/>
              </a:rPr>
              <a:t>法律的宏观结构：</a:t>
            </a:r>
            <a:r>
              <a:rPr lang="zh-CN" altLang="en-US" b="1" dirty="0">
                <a:solidFill>
                  <a:srgbClr val="3333FF"/>
                </a:solidFill>
                <a:latin typeface="黑体" panose="02010609060101010101" pitchFamily="49" charset="-122"/>
                <a:ea typeface="黑体" panose="02010609060101010101" pitchFamily="49" charset="-122"/>
                <a:sym typeface="+mn-ea"/>
              </a:rPr>
              <a:t>我国的法律体系</a:t>
            </a:r>
            <a:endParaRPr lang="zh-CN" altLang="en-US" b="1" dirty="0">
              <a:latin typeface="黑体" panose="02010609060101010101" pitchFamily="49" charset="-122"/>
              <a:ea typeface="黑体" panose="02010609060101010101" pitchFamily="49" charset="-122"/>
              <a:sym typeface="+mn-ea"/>
            </a:endParaRPr>
          </a:p>
          <a:p>
            <a:pPr marL="0" indent="0">
              <a:lnSpc>
                <a:spcPct val="135000"/>
              </a:lnSpc>
              <a:spcBef>
                <a:spcPts val="0"/>
              </a:spcBef>
              <a:buNone/>
            </a:pPr>
            <a:endParaRPr lang="zh-CN" altLang="en-US" b="1" dirty="0">
              <a:latin typeface="黑体" panose="02010609060101010101" pitchFamily="49" charset="-122"/>
              <a:ea typeface="黑体" panose="02010609060101010101" pitchFamily="49"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630" y="290195"/>
            <a:ext cx="12017375" cy="6092190"/>
          </a:xfrm>
        </p:spPr>
        <p:txBody>
          <a:bodyPr>
            <a:noAutofit/>
          </a:bodyPr>
          <a:lstStyle/>
          <a:p>
            <a:pPr marL="0" algn="l">
              <a:lnSpc>
                <a:spcPct val="135000"/>
              </a:lnSpc>
              <a:spcBef>
                <a:spcPts val="0"/>
              </a:spcBef>
              <a:buClrTx/>
              <a:buSzTx/>
              <a:buNone/>
            </a:pPr>
            <a:r>
              <a:rPr lang="zh-CN" altLang="en-US" b="1">
                <a:latin typeface="黑体" panose="02010609060101010101" pitchFamily="49" charset="-122"/>
                <a:ea typeface="黑体" panose="02010609060101010101" pitchFamily="49" charset="-122"/>
              </a:rPr>
              <a:t>在我国，依据法律部门划分的标准和原则，《中华人民共和国香港特别行政区基本法》属于（   ）</a:t>
            </a:r>
          </a:p>
          <a:p>
            <a:pPr marL="457200" lvl="1" indent="0" algn="l">
              <a:lnSpc>
                <a:spcPct val="135000"/>
              </a:lnSpc>
              <a:spcBef>
                <a:spcPts val="0"/>
              </a:spcBef>
              <a:buClrTx/>
              <a:buSzTx/>
              <a:buNone/>
            </a:pPr>
            <a:r>
              <a:rPr lang="zh-CN" altLang="en-US" sz="2800" b="1">
                <a:latin typeface="黑体" panose="02010609060101010101" pitchFamily="49" charset="-122"/>
                <a:ea typeface="黑体" panose="02010609060101010101" pitchFamily="49" charset="-122"/>
              </a:rPr>
              <a:t>A.行政法</a:t>
            </a:r>
          </a:p>
          <a:p>
            <a:pPr marL="457200" lvl="1" indent="0" algn="l">
              <a:lnSpc>
                <a:spcPct val="135000"/>
              </a:lnSpc>
              <a:spcBef>
                <a:spcPts val="0"/>
              </a:spcBef>
              <a:buClrTx/>
              <a:buSzTx/>
              <a:buNone/>
            </a:pPr>
            <a:r>
              <a:rPr lang="zh-CN" altLang="en-US" sz="2800" b="1">
                <a:latin typeface="黑体" panose="02010609060101010101" pitchFamily="49" charset="-122"/>
                <a:ea typeface="黑体" panose="02010609060101010101" pitchFamily="49" charset="-122"/>
              </a:rPr>
              <a:t>B.宪法</a:t>
            </a:r>
          </a:p>
          <a:p>
            <a:pPr marL="457200" lvl="1" indent="0" algn="l">
              <a:lnSpc>
                <a:spcPct val="135000"/>
              </a:lnSpc>
              <a:spcBef>
                <a:spcPts val="0"/>
              </a:spcBef>
              <a:buClrTx/>
              <a:buSzTx/>
              <a:buNone/>
            </a:pPr>
            <a:r>
              <a:rPr lang="zh-CN" altLang="en-US" sz="2800" b="1">
                <a:latin typeface="黑体" panose="02010609060101010101" pitchFamily="49" charset="-122"/>
                <a:ea typeface="黑体" panose="02010609060101010101" pitchFamily="49" charset="-122"/>
              </a:rPr>
              <a:t>C.社会保障法</a:t>
            </a:r>
          </a:p>
          <a:p>
            <a:pPr marL="457200" lvl="1" indent="0" algn="l">
              <a:lnSpc>
                <a:spcPct val="135000"/>
              </a:lnSpc>
              <a:spcBef>
                <a:spcPts val="0"/>
              </a:spcBef>
              <a:buClrTx/>
              <a:buSzTx/>
              <a:buNone/>
            </a:pPr>
            <a:r>
              <a:rPr lang="zh-CN" altLang="en-US" sz="2800" b="1">
                <a:latin typeface="黑体" panose="02010609060101010101" pitchFamily="49" charset="-122"/>
                <a:ea typeface="黑体" panose="02010609060101010101" pitchFamily="49" charset="-122"/>
              </a:rPr>
              <a:t>D.民法</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630" y="290195"/>
            <a:ext cx="12017375" cy="6092190"/>
          </a:xfrm>
        </p:spPr>
        <p:txBody>
          <a:bodyPr>
            <a:noAutofit/>
          </a:bodyPr>
          <a:lstStyle/>
          <a:p>
            <a:pPr marL="0" algn="l">
              <a:lnSpc>
                <a:spcPct val="135000"/>
              </a:lnSpc>
              <a:spcBef>
                <a:spcPts val="0"/>
              </a:spcBef>
              <a:buClrTx/>
              <a:buSzTx/>
              <a:buNone/>
            </a:pPr>
            <a:r>
              <a:rPr lang="zh-CN" altLang="en-US" b="1">
                <a:latin typeface="黑体" panose="02010609060101010101" pitchFamily="49" charset="-122"/>
                <a:ea typeface="黑体" panose="02010609060101010101" pitchFamily="49" charset="-122"/>
              </a:rPr>
              <a:t>解析：</a:t>
            </a:r>
          </a:p>
          <a:p>
            <a:pPr marL="0" algn="l">
              <a:lnSpc>
                <a:spcPct val="135000"/>
              </a:lnSpc>
              <a:spcBef>
                <a:spcPts val="0"/>
              </a:spcBef>
              <a:buClrTx/>
              <a:buSzTx/>
              <a:buNone/>
            </a:pPr>
            <a:r>
              <a:rPr lang="zh-CN" altLang="en-US" b="1">
                <a:latin typeface="黑体" panose="02010609060101010101" pitchFamily="49" charset="-122"/>
                <a:ea typeface="黑体" panose="02010609060101010101" pitchFamily="49" charset="-122"/>
              </a:rPr>
              <a:t>法律部门又称部门法，是根据一定标准和原则所划定的同类法律规范的总称</a:t>
            </a:r>
          </a:p>
          <a:p>
            <a:pPr marL="0" algn="l">
              <a:lnSpc>
                <a:spcPct val="135000"/>
              </a:lnSpc>
              <a:spcBef>
                <a:spcPts val="0"/>
              </a:spcBef>
              <a:buClrTx/>
              <a:buSzTx/>
              <a:buNone/>
            </a:pPr>
            <a:r>
              <a:rPr lang="zh-CN" altLang="en-US" b="1">
                <a:latin typeface="黑体" panose="02010609060101010101" pitchFamily="49" charset="-122"/>
                <a:ea typeface="黑体" panose="02010609060101010101" pitchFamily="49" charset="-122"/>
              </a:rPr>
              <a:t>法律部门的划分标准是法律的</a:t>
            </a:r>
            <a:r>
              <a:rPr lang="zh-CN" altLang="en-US" b="1">
                <a:solidFill>
                  <a:srgbClr val="A5068D"/>
                </a:solidFill>
                <a:latin typeface="黑体" panose="02010609060101010101" pitchFamily="49" charset="-122"/>
                <a:ea typeface="黑体" panose="02010609060101010101" pitchFamily="49" charset="-122"/>
              </a:rPr>
              <a:t>调整对象</a:t>
            </a:r>
            <a:r>
              <a:rPr lang="zh-CN" altLang="en-US" b="1">
                <a:latin typeface="黑体" panose="02010609060101010101" pitchFamily="49" charset="-122"/>
                <a:ea typeface="黑体" panose="02010609060101010101" pitchFamily="49" charset="-122"/>
              </a:rPr>
              <a:t>（特定的</a:t>
            </a:r>
            <a:r>
              <a:rPr lang="zh-CN" altLang="en-US" b="1">
                <a:solidFill>
                  <a:srgbClr val="C00000"/>
                </a:solidFill>
                <a:latin typeface="黑体" panose="02010609060101010101" pitchFamily="49" charset="-122"/>
                <a:ea typeface="黑体" panose="02010609060101010101" pitchFamily="49" charset="-122"/>
              </a:rPr>
              <a:t>社会关系</a:t>
            </a:r>
            <a:r>
              <a:rPr lang="zh-CN" altLang="en-US" b="1">
                <a:latin typeface="黑体" panose="02010609060101010101" pitchFamily="49" charset="-122"/>
                <a:ea typeface="黑体" panose="02010609060101010101" pitchFamily="49" charset="-122"/>
              </a:rPr>
              <a:t>）为主</a:t>
            </a:r>
          </a:p>
          <a:p>
            <a:pPr marL="0" algn="l">
              <a:lnSpc>
                <a:spcPct val="135000"/>
              </a:lnSpc>
              <a:spcBef>
                <a:spcPts val="0"/>
              </a:spcBef>
              <a:buClrTx/>
              <a:buSzTx/>
              <a:buNone/>
            </a:pPr>
            <a:r>
              <a:rPr lang="zh-CN" altLang="en-US" b="1">
                <a:latin typeface="黑体" panose="02010609060101010101" pitchFamily="49" charset="-122"/>
                <a:ea typeface="黑体" panose="02010609060101010101" pitchFamily="49" charset="-122"/>
              </a:rPr>
              <a:t> </a:t>
            </a:r>
            <a:r>
              <a:rPr lang="en-US" altLang="zh-CN" b="1">
                <a:latin typeface="黑体" panose="02010609060101010101" pitchFamily="49" charset="-122"/>
                <a:ea typeface="黑体" panose="02010609060101010101" pitchFamily="49" charset="-122"/>
              </a:rPr>
              <a:t>                 </a:t>
            </a:r>
            <a:r>
              <a:rPr lang="zh-CN" altLang="en-US" b="1">
                <a:latin typeface="黑体" panose="02010609060101010101" pitchFamily="49" charset="-122"/>
                <a:ea typeface="黑体" panose="02010609060101010101" pitchFamily="49" charset="-122"/>
              </a:rPr>
              <a:t>辅助于特定的</a:t>
            </a:r>
            <a:r>
              <a:rPr lang="zh-CN" altLang="en-US" b="1">
                <a:solidFill>
                  <a:srgbClr val="A5068D"/>
                </a:solidFill>
                <a:latin typeface="黑体" panose="02010609060101010101" pitchFamily="49" charset="-122"/>
                <a:ea typeface="黑体" panose="02010609060101010101" pitchFamily="49" charset="-122"/>
              </a:rPr>
              <a:t>调整方法</a:t>
            </a:r>
            <a:endParaRPr lang="zh-CN" altLang="en-US" b="1">
              <a:latin typeface="黑体" panose="02010609060101010101" pitchFamily="49" charset="-122"/>
              <a:ea typeface="黑体" panose="02010609060101010101" pitchFamily="49" charset="-122"/>
            </a:endParaRPr>
          </a:p>
          <a:p>
            <a:pPr marL="0" algn="l">
              <a:lnSpc>
                <a:spcPct val="135000"/>
              </a:lnSpc>
              <a:spcBef>
                <a:spcPts val="0"/>
              </a:spcBef>
              <a:buClrTx/>
              <a:buSzTx/>
              <a:buNone/>
            </a:pPr>
            <a:endParaRPr lang="zh-CN" altLang="en-US" b="1">
              <a:latin typeface="黑体" panose="02010609060101010101" pitchFamily="49" charset="-122"/>
              <a:ea typeface="黑体" panose="02010609060101010101" pitchFamily="49"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630" y="290195"/>
            <a:ext cx="12017375" cy="6092190"/>
          </a:xfrm>
        </p:spPr>
        <p:txBody>
          <a:bodyPr>
            <a:noAutofit/>
          </a:bodyPr>
          <a:lstStyle/>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解析：</a:t>
            </a:r>
          </a:p>
          <a:p>
            <a:pPr marL="0" algn="l">
              <a:lnSpc>
                <a:spcPct val="135000"/>
              </a:lnSpc>
              <a:spcBef>
                <a:spcPts val="0"/>
              </a:spcBef>
              <a:buClrTx/>
              <a:buSzTx/>
              <a:buNone/>
            </a:pPr>
            <a:r>
              <a:rPr lang="zh-CN" altLang="en-US" b="1" dirty="0">
                <a:solidFill>
                  <a:srgbClr val="006600"/>
                </a:solidFill>
                <a:latin typeface="黑体" panose="02010609060101010101" pitchFamily="49" charset="-122"/>
                <a:ea typeface="黑体" panose="02010609060101010101" pitchFamily="49" charset="-122"/>
              </a:rPr>
              <a:t>宪法部门</a:t>
            </a:r>
            <a:r>
              <a:rPr lang="zh-CN" altLang="en-US" b="1" dirty="0">
                <a:latin typeface="黑体" panose="02010609060101010101" pitchFamily="49" charset="-122"/>
                <a:ea typeface="黑体" panose="02010609060101010101" pitchFamily="49" charset="-122"/>
              </a:rPr>
              <a:t>内容是关于国家、社会和公民的</a:t>
            </a:r>
            <a:r>
              <a:rPr lang="zh-CN" altLang="en-US" b="1" dirty="0">
                <a:solidFill>
                  <a:srgbClr val="FF0000"/>
                </a:solidFill>
                <a:latin typeface="黑体" panose="02010609060101010101" pitchFamily="49" charset="-122"/>
                <a:ea typeface="黑体" panose="02010609060101010101" pitchFamily="49" charset="-122"/>
              </a:rPr>
              <a:t>根本</a:t>
            </a:r>
            <a:r>
              <a:rPr lang="zh-CN" altLang="en-US" b="1" dirty="0">
                <a:latin typeface="黑体" panose="02010609060101010101" pitchFamily="49" charset="-122"/>
                <a:ea typeface="黑体" panose="02010609060101010101" pitchFamily="49" charset="-122"/>
              </a:rPr>
              <a:t>和</a:t>
            </a:r>
            <a:r>
              <a:rPr lang="zh-CN" altLang="en-US" b="1" dirty="0">
                <a:solidFill>
                  <a:srgbClr val="FF0000"/>
                </a:solidFill>
                <a:latin typeface="黑体" panose="02010609060101010101" pitchFamily="49" charset="-122"/>
                <a:ea typeface="黑体" panose="02010609060101010101" pitchFamily="49" charset="-122"/>
              </a:rPr>
              <a:t>基本</a:t>
            </a:r>
            <a:r>
              <a:rPr lang="zh-CN" altLang="en-US" b="1" dirty="0">
                <a:latin typeface="黑体" panose="02010609060101010101" pitchFamily="49" charset="-122"/>
                <a:ea typeface="黑体" panose="02010609060101010101" pitchFamily="49" charset="-122"/>
              </a:rPr>
              <a:t>的问题</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表现宪法内容的规范性法律文件有：</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中华人民共和国宪法、人民代表大会组织法、国务院组织法、法院组织法、国籍法、国旗法、国徽法、香港特别行政区基本法、检察院法</a:t>
            </a:r>
          </a:p>
          <a:p>
            <a:pPr marL="0" algn="l">
              <a:lnSpc>
                <a:spcPct val="135000"/>
              </a:lnSpc>
              <a:spcBef>
                <a:spcPts val="0"/>
              </a:spcBef>
              <a:buClrTx/>
              <a:buSzTx/>
              <a:buNone/>
            </a:pPr>
            <a:endParaRPr lang="zh-CN" altLang="en-US" b="1" dirty="0">
              <a:latin typeface="黑体" panose="02010609060101010101" pitchFamily="49" charset="-122"/>
              <a:ea typeface="黑体" panose="02010609060101010101" pitchFamily="49"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630" y="290195"/>
            <a:ext cx="12017375" cy="6092190"/>
          </a:xfrm>
        </p:spPr>
        <p:txBody>
          <a:bodyPr>
            <a:noAutofit/>
          </a:bodyPr>
          <a:lstStyle/>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解析：</a:t>
            </a:r>
          </a:p>
          <a:p>
            <a:pPr marL="0" algn="l">
              <a:lnSpc>
                <a:spcPct val="135000"/>
              </a:lnSpc>
              <a:spcBef>
                <a:spcPts val="0"/>
              </a:spcBef>
              <a:buClrTx/>
              <a:buSzTx/>
              <a:buNone/>
            </a:pPr>
            <a:r>
              <a:rPr lang="zh-CN" altLang="en-US" b="1" dirty="0">
                <a:solidFill>
                  <a:srgbClr val="006600"/>
                </a:solidFill>
                <a:latin typeface="黑体" panose="02010609060101010101" pitchFamily="49" charset="-122"/>
                <a:ea typeface="黑体" panose="02010609060101010101" pitchFamily="49" charset="-122"/>
              </a:rPr>
              <a:t>民法</a:t>
            </a:r>
            <a:r>
              <a:rPr lang="zh-CN" altLang="en-US" b="1" dirty="0">
                <a:latin typeface="黑体" panose="02010609060101010101" pitchFamily="49" charset="-122"/>
                <a:ea typeface="黑体" panose="02010609060101010101" pitchFamily="49" charset="-122"/>
              </a:rPr>
              <a:t>是关于</a:t>
            </a:r>
            <a:r>
              <a:rPr lang="zh-CN" altLang="en-US" b="1" dirty="0">
                <a:solidFill>
                  <a:srgbClr val="FF0000"/>
                </a:solidFill>
                <a:latin typeface="黑体" panose="02010609060101010101" pitchFamily="49" charset="-122"/>
                <a:ea typeface="黑体" panose="02010609060101010101" pitchFamily="49" charset="-122"/>
              </a:rPr>
              <a:t>平等主体</a:t>
            </a:r>
            <a:r>
              <a:rPr lang="zh-CN" altLang="en-US" b="1" dirty="0">
                <a:latin typeface="黑体" panose="02010609060101010101" pitchFamily="49" charset="-122"/>
                <a:ea typeface="黑体" panose="02010609060101010101" pitchFamily="49" charset="-122"/>
              </a:rPr>
              <a:t>间的财产和人身关系的法律规范的总称</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   </a:t>
            </a:r>
            <a:r>
              <a:rPr lang="zh-CN" altLang="en-US" b="1" dirty="0">
                <a:solidFill>
                  <a:srgbClr val="FF0000"/>
                </a:solidFill>
                <a:latin typeface="黑体" panose="02010609060101010101" pitchFamily="49" charset="-122"/>
                <a:ea typeface="黑体" panose="02010609060101010101" pitchFamily="49" charset="-122"/>
              </a:rPr>
              <a:t>财产关系</a:t>
            </a:r>
            <a:r>
              <a:rPr lang="zh-CN" altLang="en-US" b="1" dirty="0">
                <a:latin typeface="黑体" panose="02010609060101010101" pitchFamily="49" charset="-122"/>
                <a:ea typeface="黑体" panose="02010609060101010101" pitchFamily="49" charset="-122"/>
              </a:rPr>
              <a:t>——与物相关的占有与流转的关系</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   </a:t>
            </a:r>
            <a:r>
              <a:rPr lang="zh-CN" altLang="en-US" b="1" dirty="0">
                <a:solidFill>
                  <a:srgbClr val="FF0000"/>
                </a:solidFill>
                <a:latin typeface="黑体" panose="02010609060101010101" pitchFamily="49" charset="-122"/>
                <a:ea typeface="黑体" panose="02010609060101010101" pitchFamily="49" charset="-122"/>
              </a:rPr>
              <a:t>人身关系</a:t>
            </a:r>
            <a:r>
              <a:rPr lang="zh-CN" altLang="en-US" b="1" dirty="0">
                <a:latin typeface="黑体" panose="02010609060101010101" pitchFamily="49" charset="-122"/>
                <a:ea typeface="黑体" panose="02010609060101010101" pitchFamily="49" charset="-122"/>
              </a:rPr>
              <a:t>——与身份和生命相关的社会关系</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如姓名权、名誉权、健康权等</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与两者都相关的是知识产权，如著作权、发明权、专利权等</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文件形式包括（民法通则、婚姻法、继承法、收养法、著作权法）</a:t>
            </a:r>
          </a:p>
          <a:p>
            <a:pPr marL="0" algn="l">
              <a:lnSpc>
                <a:spcPct val="135000"/>
              </a:lnSpc>
              <a:spcBef>
                <a:spcPts val="0"/>
              </a:spcBef>
              <a:buClrTx/>
              <a:buSzTx/>
              <a:buNone/>
            </a:pPr>
            <a:endParaRPr lang="zh-CN" altLang="en-US" b="1" dirty="0">
              <a:latin typeface="黑体" panose="02010609060101010101" pitchFamily="49" charset="-122"/>
              <a:ea typeface="黑体" panose="02010609060101010101" pitchFamily="49"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630" y="290195"/>
            <a:ext cx="12017375" cy="6092190"/>
          </a:xfrm>
        </p:spPr>
        <p:txBody>
          <a:bodyPr>
            <a:noAutofit/>
          </a:bodyPr>
          <a:lstStyle/>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解析：</a:t>
            </a:r>
          </a:p>
          <a:p>
            <a:pPr marL="0" algn="l">
              <a:lnSpc>
                <a:spcPct val="135000"/>
              </a:lnSpc>
              <a:spcBef>
                <a:spcPts val="0"/>
              </a:spcBef>
              <a:buClrTx/>
              <a:buSzTx/>
              <a:buNone/>
            </a:pPr>
            <a:r>
              <a:rPr lang="zh-CN" altLang="en-US" b="1" dirty="0">
                <a:solidFill>
                  <a:srgbClr val="006600"/>
                </a:solidFill>
                <a:latin typeface="黑体" panose="02010609060101010101" pitchFamily="49" charset="-122"/>
                <a:ea typeface="黑体" panose="02010609060101010101" pitchFamily="49" charset="-122"/>
              </a:rPr>
              <a:t>行政法部门</a:t>
            </a:r>
            <a:r>
              <a:rPr lang="zh-CN" altLang="en-US" b="1" dirty="0">
                <a:latin typeface="黑体" panose="02010609060101010101" pitchFamily="49" charset="-122"/>
                <a:ea typeface="黑体" panose="02010609060101010101" pitchFamily="49" charset="-122"/>
              </a:rPr>
              <a:t>是关于</a:t>
            </a:r>
            <a:r>
              <a:rPr lang="zh-CN" altLang="en-US" b="1" dirty="0">
                <a:solidFill>
                  <a:srgbClr val="FF0000"/>
                </a:solidFill>
                <a:latin typeface="黑体" panose="02010609060101010101" pitchFamily="49" charset="-122"/>
                <a:ea typeface="黑体" panose="02010609060101010101" pitchFamily="49" charset="-122"/>
              </a:rPr>
              <a:t>国家行政管理活动</a:t>
            </a:r>
            <a:r>
              <a:rPr lang="zh-CN" altLang="en-US" b="1" dirty="0">
                <a:latin typeface="黑体" panose="02010609060101010101" pitchFamily="49" charset="-122"/>
                <a:ea typeface="黑体" panose="02010609060101010101" pitchFamily="49" charset="-122"/>
              </a:rPr>
              <a:t>法律规范的总称</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表现形式有行政诉讼法、行政复议条例、中国行政处罚法、治安管理条例、 </a:t>
            </a:r>
            <a:endParaRPr lang="en-US" altLang="zh-CN" b="1" dirty="0">
              <a:latin typeface="黑体" panose="02010609060101010101" pitchFamily="49" charset="-122"/>
              <a:ea typeface="黑体" panose="02010609060101010101" pitchFamily="49" charset="-122"/>
            </a:endParaRPr>
          </a:p>
          <a:p>
            <a:pPr marL="0" algn="l">
              <a:lnSpc>
                <a:spcPct val="135000"/>
              </a:lnSpc>
              <a:spcBef>
                <a:spcPts val="0"/>
              </a:spcBef>
              <a:buClrTx/>
              <a:buSzTx/>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审计法、海关法、警察法、公务员条例等</a:t>
            </a:r>
          </a:p>
          <a:p>
            <a:pPr marL="0" algn="l">
              <a:lnSpc>
                <a:spcPct val="135000"/>
              </a:lnSpc>
              <a:spcBef>
                <a:spcPts val="0"/>
              </a:spcBef>
              <a:buClrTx/>
              <a:buSzTx/>
              <a:buNone/>
            </a:pPr>
            <a:r>
              <a:rPr lang="zh-CN" altLang="en-US" b="1" dirty="0">
                <a:solidFill>
                  <a:srgbClr val="006600"/>
                </a:solidFill>
                <a:latin typeface="黑体" panose="02010609060101010101" pitchFamily="49" charset="-122"/>
                <a:ea typeface="黑体" panose="02010609060101010101" pitchFamily="49" charset="-122"/>
              </a:rPr>
              <a:t>劳动和社会保障法</a:t>
            </a:r>
            <a:r>
              <a:rPr lang="zh-CN" altLang="en-US" b="1" dirty="0">
                <a:latin typeface="黑体" panose="02010609060101010101" pitchFamily="49" charset="-122"/>
                <a:ea typeface="黑体" panose="02010609060101010101" pitchFamily="49" charset="-122"/>
              </a:rPr>
              <a:t>是调整</a:t>
            </a:r>
            <a:r>
              <a:rPr lang="zh-CN" altLang="en-US" b="1" dirty="0">
                <a:solidFill>
                  <a:srgbClr val="FF0000"/>
                </a:solidFill>
                <a:latin typeface="黑体" panose="02010609060101010101" pitchFamily="49" charset="-122"/>
                <a:ea typeface="黑体" panose="02010609060101010101" pitchFamily="49" charset="-122"/>
              </a:rPr>
              <a:t>劳动关系</a:t>
            </a:r>
            <a:r>
              <a:rPr lang="zh-CN" altLang="en-US" b="1" dirty="0">
                <a:latin typeface="黑体" panose="02010609060101010101" pitchFamily="49" charset="-122"/>
                <a:ea typeface="黑体" panose="02010609060101010101" pitchFamily="49" charset="-122"/>
              </a:rPr>
              <a:t>和相关社会关系的法律规范的总称</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630" y="290195"/>
            <a:ext cx="12017375" cy="6092190"/>
          </a:xfrm>
        </p:spPr>
        <p:txBody>
          <a:bodyPr>
            <a:noAutofit/>
          </a:bodyPr>
          <a:lstStyle/>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解析：</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《中华人民共和国香港特别行政区基本法》是</a:t>
            </a:r>
            <a:endParaRPr lang="en-US" altLang="zh-CN" b="1" dirty="0">
              <a:latin typeface="黑体" panose="02010609060101010101" pitchFamily="49" charset="-122"/>
              <a:ea typeface="黑体" panose="02010609060101010101" pitchFamily="49" charset="-122"/>
            </a:endParaRPr>
          </a:p>
          <a:p>
            <a:pPr marL="0" algn="l">
              <a:lnSpc>
                <a:spcPct val="135000"/>
              </a:lnSpc>
              <a:spcBef>
                <a:spcPts val="0"/>
              </a:spcBef>
              <a:buClrTx/>
              <a:buSzTx/>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关于国家行政根本问题的法律文件，属于</a:t>
            </a:r>
            <a:r>
              <a:rPr lang="zh-CN" altLang="en-US" b="1" dirty="0">
                <a:solidFill>
                  <a:srgbClr val="3333FF"/>
                </a:solidFill>
                <a:latin typeface="黑体" panose="02010609060101010101" pitchFamily="49" charset="-122"/>
                <a:ea typeface="黑体" panose="02010609060101010101" pitchFamily="49" charset="-122"/>
              </a:rPr>
              <a:t>宪法部门</a:t>
            </a:r>
            <a:endParaRPr lang="en-US" altLang="zh-CN" b="1" dirty="0">
              <a:solidFill>
                <a:srgbClr val="3333FF"/>
              </a:solidFill>
              <a:latin typeface="黑体" panose="02010609060101010101" pitchFamily="49" charset="-122"/>
              <a:ea typeface="黑体" panose="02010609060101010101" pitchFamily="49" charset="-122"/>
            </a:endParaRPr>
          </a:p>
          <a:p>
            <a:pPr marL="0" algn="l">
              <a:lnSpc>
                <a:spcPct val="135000"/>
              </a:lnSpc>
              <a:spcBef>
                <a:spcPts val="0"/>
              </a:spcBef>
              <a:buClrTx/>
              <a:buSzTx/>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故本题答案为B。</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2719995"/>
            <a:ext cx="12017190" cy="709006"/>
          </a:xfrm>
        </p:spPr>
        <p:txBody>
          <a:bodyPr>
            <a:normAutofit/>
          </a:bodyPr>
          <a:lstStyle/>
          <a:p>
            <a:pPr marL="0" indent="0" algn="ctr">
              <a:lnSpc>
                <a:spcPct val="135000"/>
              </a:lnSpc>
              <a:spcBef>
                <a:spcPts val="0"/>
              </a:spcBef>
              <a:buNone/>
            </a:pPr>
            <a:r>
              <a:rPr lang="zh-CN" altLang="en-US" b="1" dirty="0">
                <a:solidFill>
                  <a:srgbClr val="C00000"/>
                </a:solidFill>
                <a:latin typeface="黑体" panose="02010609060101010101" pitchFamily="49" charset="-122"/>
                <a:ea typeface="黑体" panose="02010609060101010101" pitchFamily="49" charset="-122"/>
              </a:rPr>
              <a:t>知识拓展：</a:t>
            </a:r>
            <a:r>
              <a:rPr lang="zh-CN" altLang="en-US" b="1" dirty="0">
                <a:solidFill>
                  <a:srgbClr val="3333FF"/>
                </a:solidFill>
                <a:latin typeface="黑体" panose="02010609060101010101" pitchFamily="49" charset="-122"/>
                <a:ea typeface="黑体" panose="02010609060101010101" pitchFamily="49" charset="-122"/>
              </a:rPr>
              <a:t>法律体系中各部门法的位序</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630" y="290195"/>
            <a:ext cx="12017375" cy="6092190"/>
          </a:xfrm>
        </p:spPr>
        <p:txBody>
          <a:bodyPr>
            <a:noAutofit/>
          </a:bodyPr>
          <a:lstStyle/>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自横向观察</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法律体系由宪法、宪法性法律、民商法、行政法、社会法、刑事法</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等不同法律部门构成</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每一部门的法律又有</a:t>
            </a:r>
            <a:r>
              <a:rPr lang="zh-CN" altLang="en-US" b="1" dirty="0">
                <a:solidFill>
                  <a:srgbClr val="3333FF"/>
                </a:solidFill>
                <a:latin typeface="黑体" panose="02010609060101010101" pitchFamily="49" charset="-122"/>
                <a:ea typeface="黑体" panose="02010609060101010101" pitchFamily="49" charset="-122"/>
              </a:rPr>
              <a:t>实体</a:t>
            </a:r>
            <a:r>
              <a:rPr lang="zh-CN" altLang="en-US" b="1" dirty="0">
                <a:latin typeface="黑体" panose="02010609060101010101" pitchFamily="49" charset="-122"/>
                <a:ea typeface="黑体" panose="02010609060101010101" pitchFamily="49" charset="-122"/>
              </a:rPr>
              <a:t>和</a:t>
            </a:r>
            <a:r>
              <a:rPr lang="zh-CN" altLang="en-US" b="1" dirty="0">
                <a:solidFill>
                  <a:srgbClr val="3333FF"/>
                </a:solidFill>
                <a:latin typeface="黑体" panose="02010609060101010101" pitchFamily="49" charset="-122"/>
                <a:ea typeface="黑体" panose="02010609060101010101" pitchFamily="49" charset="-122"/>
              </a:rPr>
              <a:t>程序</a:t>
            </a:r>
            <a:r>
              <a:rPr lang="zh-CN" altLang="en-US" b="1" dirty="0">
                <a:latin typeface="黑体" panose="02010609060101010101" pitchFamily="49" charset="-122"/>
                <a:ea typeface="黑体" panose="02010609060101010101" pitchFamily="49" charset="-122"/>
              </a:rPr>
              <a:t>之分</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在通常情况下，这些部门法各自具有特定的</a:t>
            </a:r>
            <a:r>
              <a:rPr lang="zh-CN" altLang="en-US" b="1" dirty="0">
                <a:solidFill>
                  <a:srgbClr val="A5068D"/>
                </a:solidFill>
                <a:latin typeface="黑体" panose="02010609060101010101" pitchFamily="49" charset="-122"/>
                <a:ea typeface="黑体" panose="02010609060101010101" pitchFamily="49" charset="-122"/>
              </a:rPr>
              <a:t>调整对象</a:t>
            </a:r>
            <a:r>
              <a:rPr lang="zh-CN" altLang="en-US" b="1" dirty="0">
                <a:latin typeface="黑体" panose="02010609060101010101" pitchFamily="49" charset="-122"/>
                <a:ea typeface="黑体" panose="02010609060101010101" pitchFamily="49" charset="-122"/>
              </a:rPr>
              <a:t>和</a:t>
            </a:r>
            <a:r>
              <a:rPr lang="zh-CN" altLang="en-US" b="1" dirty="0">
                <a:solidFill>
                  <a:srgbClr val="A5068D"/>
                </a:solidFill>
                <a:latin typeface="黑体" panose="02010609060101010101" pitchFamily="49" charset="-122"/>
                <a:ea typeface="黑体" panose="02010609060101010101" pitchFamily="49" charset="-122"/>
              </a:rPr>
              <a:t>调整方法</a:t>
            </a:r>
          </a:p>
          <a:p>
            <a:pPr marL="0" algn="l">
              <a:lnSpc>
                <a:spcPct val="135000"/>
              </a:lnSpc>
              <a:spcBef>
                <a:spcPts val="0"/>
              </a:spcBef>
              <a:buClrTx/>
              <a:buSzTx/>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并有各不相同的</a:t>
            </a:r>
            <a:r>
              <a:rPr lang="zh-CN" altLang="en-US" b="1" dirty="0">
                <a:solidFill>
                  <a:srgbClr val="006600"/>
                </a:solidFill>
                <a:latin typeface="黑体" panose="02010609060101010101" pitchFamily="49" charset="-122"/>
                <a:ea typeface="黑体" panose="02010609060101010101" pitchFamily="49" charset="-122"/>
              </a:rPr>
              <a:t>适用方式</a:t>
            </a:r>
            <a:r>
              <a:rPr lang="zh-CN" altLang="en-US" b="1" dirty="0">
                <a:latin typeface="黑体" panose="02010609060101010101" pitchFamily="49" charset="-122"/>
                <a:ea typeface="黑体" panose="02010609060101010101" pitchFamily="49" charset="-122"/>
              </a:rPr>
              <a:t>和</a:t>
            </a:r>
            <a:r>
              <a:rPr lang="zh-CN" altLang="en-US" b="1" dirty="0">
                <a:solidFill>
                  <a:srgbClr val="006600"/>
                </a:solidFill>
                <a:latin typeface="黑体" panose="02010609060101010101" pitchFamily="49" charset="-122"/>
                <a:ea typeface="黑体" panose="02010609060101010101" pitchFamily="49" charset="-122"/>
              </a:rPr>
              <a:t>适用顺序</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630" y="290195"/>
            <a:ext cx="12017375" cy="6092190"/>
          </a:xfrm>
        </p:spPr>
        <p:txBody>
          <a:bodyPr>
            <a:noAutofit/>
          </a:bodyPr>
          <a:lstStyle/>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据此，可以把各种法律划分为几个大的类别</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其中，宪法为</a:t>
            </a:r>
            <a:r>
              <a:rPr lang="zh-CN" altLang="en-US" b="1" dirty="0">
                <a:solidFill>
                  <a:srgbClr val="A5068D"/>
                </a:solidFill>
                <a:latin typeface="黑体" panose="02010609060101010101" pitchFamily="49" charset="-122"/>
                <a:ea typeface="黑体" panose="02010609060101010101" pitchFamily="49" charset="-122"/>
              </a:rPr>
              <a:t>根本</a:t>
            </a:r>
            <a:endParaRPr lang="zh-CN" altLang="en-US" b="1" dirty="0">
              <a:latin typeface="黑体" panose="02010609060101010101" pitchFamily="49" charset="-122"/>
              <a:ea typeface="黑体" panose="02010609060101010101" pitchFamily="49" charset="-122"/>
            </a:endParaRP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私法</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民商法</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、公法</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宪法性法律和行政法</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a:t>
            </a:r>
            <a:endParaRPr lang="en-US" altLang="zh-CN" b="1" dirty="0">
              <a:latin typeface="黑体" panose="02010609060101010101" pitchFamily="49" charset="-122"/>
              <a:ea typeface="黑体" panose="02010609060101010101" pitchFamily="49" charset="-122"/>
            </a:endParaRPr>
          </a:p>
          <a:p>
            <a:pPr marL="0" algn="l">
              <a:lnSpc>
                <a:spcPct val="135000"/>
              </a:lnSpc>
              <a:spcBef>
                <a:spcPts val="0"/>
              </a:spcBef>
              <a:buClrTx/>
              <a:buSzTx/>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第三部门法</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社会法</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为</a:t>
            </a:r>
            <a:r>
              <a:rPr lang="zh-CN" altLang="en-US" b="1" dirty="0">
                <a:solidFill>
                  <a:srgbClr val="A5068D"/>
                </a:solidFill>
                <a:latin typeface="黑体" panose="02010609060101010101" pitchFamily="49" charset="-122"/>
                <a:ea typeface="黑体" panose="02010609060101010101" pitchFamily="49" charset="-122"/>
              </a:rPr>
              <a:t>本位</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本位，即优先之意</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，而</a:t>
            </a:r>
          </a:p>
          <a:p>
            <a:pPr marL="0">
              <a:lnSpc>
                <a:spcPct val="135000"/>
              </a:lnSpc>
              <a:spcBef>
                <a:spcPts val="0"/>
              </a:spcBef>
              <a:buNone/>
            </a:pP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刑事法为</a:t>
            </a:r>
            <a:r>
              <a:rPr lang="zh-CN" altLang="en-US" b="1" dirty="0">
                <a:solidFill>
                  <a:srgbClr val="A5068D"/>
                </a:solidFill>
                <a:latin typeface="黑体" panose="02010609060101010101" pitchFamily="49" charset="-122"/>
                <a:ea typeface="黑体" panose="02010609060101010101" pitchFamily="49" charset="-122"/>
              </a:rPr>
              <a:t>后盾</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后盾，兼具保障和谦抑两重含义</a:t>
            </a:r>
            <a:r>
              <a:rPr lang="en-US" altLang="zh-CN" b="1" dirty="0">
                <a:latin typeface="黑体" panose="02010609060101010101" pitchFamily="49" charset="-122"/>
                <a:ea typeface="黑体" panose="02010609060101010101" pitchFamily="49" charset="-122"/>
              </a:rPr>
              <a:t>)</a:t>
            </a:r>
            <a:endParaRPr lang="zh-CN" altLang="en-US" b="1" dirty="0">
              <a:latin typeface="黑体" panose="02010609060101010101" pitchFamily="49" charset="-122"/>
              <a:ea typeface="黑体" panose="02010609060101010101" pitchFamily="49"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630" y="290195"/>
            <a:ext cx="12017375" cy="6092190"/>
          </a:xfrm>
        </p:spPr>
        <p:txBody>
          <a:bodyPr>
            <a:noAutofit/>
          </a:bodyPr>
          <a:lstStyle/>
          <a:p>
            <a:pPr marL="0" algn="l">
              <a:lnSpc>
                <a:spcPct val="135000"/>
              </a:lnSpc>
              <a:spcBef>
                <a:spcPts val="0"/>
              </a:spcBef>
              <a:buClrTx/>
              <a:buSzTx/>
              <a:buNone/>
            </a:pPr>
            <a:r>
              <a:rPr lang="zh-CN" altLang="en-US" b="1" dirty="0">
                <a:solidFill>
                  <a:srgbClr val="FF0000"/>
                </a:solidFill>
                <a:latin typeface="黑体" panose="02010609060101010101" pitchFamily="49" charset="-122"/>
                <a:ea typeface="黑体" panose="02010609060101010101" pitchFamily="49" charset="-122"/>
              </a:rPr>
              <a:t>法律的宏观结构</a:t>
            </a:r>
            <a:r>
              <a:rPr lang="zh-CN" altLang="en-US" b="1" dirty="0">
                <a:latin typeface="黑体" panose="02010609060101010101" pitchFamily="49" charset="-122"/>
                <a:ea typeface="黑体" panose="02010609060101010101" pitchFamily="49" charset="-122"/>
              </a:rPr>
              <a:t>——</a:t>
            </a:r>
            <a:r>
              <a:rPr lang="zh-CN" altLang="en-US" b="1" dirty="0">
                <a:solidFill>
                  <a:srgbClr val="3333FF"/>
                </a:solidFill>
                <a:latin typeface="黑体" panose="02010609060101010101" pitchFamily="49" charset="-122"/>
                <a:ea typeface="黑体" panose="02010609060101010101" pitchFamily="49" charset="-122"/>
                <a:sym typeface="+mn-ea"/>
              </a:rPr>
              <a:t>我国的</a:t>
            </a:r>
            <a:r>
              <a:rPr lang="zh-CN" altLang="en-US" b="1" dirty="0">
                <a:solidFill>
                  <a:srgbClr val="3333FF"/>
                </a:solidFill>
                <a:latin typeface="黑体" panose="02010609060101010101" pitchFamily="49" charset="-122"/>
                <a:ea typeface="黑体" panose="02010609060101010101" pitchFamily="49" charset="-122"/>
              </a:rPr>
              <a:t>法律体系</a:t>
            </a:r>
            <a:endParaRPr lang="zh-CN" altLang="en-US" b="1" dirty="0">
              <a:latin typeface="黑体" panose="02010609060101010101" pitchFamily="49" charset="-122"/>
              <a:ea typeface="黑体" panose="02010609060101010101" pitchFamily="49" charset="-122"/>
            </a:endParaRP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改革开放以来，我国初步形成了</a:t>
            </a:r>
            <a:r>
              <a:rPr lang="zh-CN" altLang="en-US" b="1" dirty="0">
                <a:solidFill>
                  <a:srgbClr val="A5068D"/>
                </a:solidFill>
                <a:latin typeface="黑体" panose="02010609060101010101" pitchFamily="49" charset="-122"/>
                <a:ea typeface="黑体" panose="02010609060101010101" pitchFamily="49" charset="-122"/>
              </a:rPr>
              <a:t>具有中国特色社会主义法律体系</a:t>
            </a:r>
            <a:r>
              <a:rPr lang="zh-CN" altLang="en-US" b="1" dirty="0">
                <a:latin typeface="黑体" panose="02010609060101010101" pitchFamily="49" charset="-122"/>
                <a:ea typeface="黑体" panose="02010609060101010101" pitchFamily="49" charset="-122"/>
              </a:rPr>
              <a:t>的基本框架</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中国的法律体系主要由</a:t>
            </a:r>
          </a:p>
          <a:p>
            <a:pPr marL="0" algn="l">
              <a:lnSpc>
                <a:spcPct val="135000"/>
              </a:lnSpc>
              <a:spcBef>
                <a:spcPts val="0"/>
              </a:spcBef>
              <a:buClrTx/>
              <a:buSzTx/>
              <a:buNone/>
            </a:pPr>
            <a:r>
              <a:rPr lang="zh-CN" altLang="en-US" b="1" dirty="0">
                <a:solidFill>
                  <a:srgbClr val="006600"/>
                </a:solidFill>
                <a:latin typeface="黑体" panose="02010609060101010101" pitchFamily="49" charset="-122"/>
                <a:ea typeface="黑体" panose="02010609060101010101" pitchFamily="49" charset="-122"/>
              </a:rPr>
              <a:t>以宪法为核心</a:t>
            </a:r>
            <a:r>
              <a:rPr lang="zh-CN" altLang="en-US" b="1" dirty="0">
                <a:latin typeface="黑体" panose="02010609060101010101" pitchFamily="49" charset="-122"/>
                <a:ea typeface="黑体" panose="02010609060101010101" pitchFamily="49" charset="-122"/>
              </a:rPr>
              <a:t>的各主要法律部门构成</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其中包括：</a:t>
            </a:r>
            <a:r>
              <a:rPr lang="zh-CN" altLang="en-US" b="1" dirty="0">
                <a:solidFill>
                  <a:srgbClr val="3333FF"/>
                </a:solidFill>
                <a:latin typeface="黑体" panose="02010609060101010101" pitchFamily="49" charset="-122"/>
                <a:ea typeface="黑体" panose="02010609060101010101" pitchFamily="49" charset="-122"/>
              </a:rPr>
              <a:t>宪法部门</a:t>
            </a: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 </a:t>
            </a:r>
            <a:r>
              <a:rPr lang="zh-CN" altLang="en-US" b="1" dirty="0">
                <a:solidFill>
                  <a:srgbClr val="3333FF"/>
                </a:solidFill>
                <a:latin typeface="黑体" panose="02010609060101010101" pitchFamily="49" charset="-122"/>
                <a:ea typeface="黑体" panose="02010609060101010101" pitchFamily="49" charset="-122"/>
              </a:rPr>
              <a:t>行政法部门</a:t>
            </a: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 </a:t>
            </a:r>
            <a:r>
              <a:rPr lang="zh-CN" altLang="en-US" b="1" dirty="0">
                <a:solidFill>
                  <a:srgbClr val="3333FF"/>
                </a:solidFill>
                <a:latin typeface="黑体" panose="02010609060101010101" pitchFamily="49" charset="-122"/>
                <a:ea typeface="黑体" panose="02010609060101010101" pitchFamily="49" charset="-122"/>
              </a:rPr>
              <a:t>民法部门</a:t>
            </a: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 </a:t>
            </a:r>
            <a:r>
              <a:rPr lang="zh-CN" altLang="en-US" b="1" dirty="0">
                <a:solidFill>
                  <a:srgbClr val="3333FF"/>
                </a:solidFill>
                <a:latin typeface="黑体" panose="02010609060101010101" pitchFamily="49" charset="-122"/>
                <a:ea typeface="黑体" panose="02010609060101010101" pitchFamily="49" charset="-122"/>
              </a:rPr>
              <a:t>商法部门</a:t>
            </a: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 </a:t>
            </a:r>
            <a:r>
              <a:rPr lang="zh-CN" altLang="en-US" b="1" dirty="0">
                <a:solidFill>
                  <a:srgbClr val="3333FF"/>
                </a:solidFill>
                <a:latin typeface="黑体" panose="02010609060101010101" pitchFamily="49" charset="-122"/>
                <a:ea typeface="黑体" panose="02010609060101010101" pitchFamily="49" charset="-122"/>
              </a:rPr>
              <a:t>经济法部门</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         </a:t>
            </a:r>
            <a:r>
              <a:rPr lang="zh-CN" altLang="en-US" b="1" dirty="0">
                <a:solidFill>
                  <a:srgbClr val="3333FF"/>
                </a:solidFill>
                <a:latin typeface="黑体" panose="02010609060101010101" pitchFamily="49" charset="-122"/>
                <a:ea typeface="黑体" panose="02010609060101010101" pitchFamily="49" charset="-122"/>
              </a:rPr>
              <a:t>劳动法与社会保障法部门</a:t>
            </a:r>
            <a:r>
              <a:rPr lang="zh-CN" altLang="en-US" b="1" dirty="0">
                <a:latin typeface="黑体" panose="02010609060101010101" pitchFamily="49" charset="-122"/>
                <a:ea typeface="黑体" panose="02010609060101010101" pitchFamily="49" charset="-122"/>
              </a:rPr>
              <a:t>；</a:t>
            </a:r>
            <a:r>
              <a:rPr lang="zh-CN" altLang="en-US" b="1" dirty="0">
                <a:solidFill>
                  <a:srgbClr val="3333FF"/>
                </a:solidFill>
                <a:latin typeface="黑体" panose="02010609060101010101" pitchFamily="49" charset="-122"/>
                <a:ea typeface="黑体" panose="02010609060101010101" pitchFamily="49" charset="-122"/>
              </a:rPr>
              <a:t>环境法部门</a:t>
            </a:r>
            <a:r>
              <a:rPr lang="zh-CN" altLang="en-US" b="1" dirty="0">
                <a:latin typeface="黑体" panose="02010609060101010101" pitchFamily="49" charset="-122"/>
                <a:ea typeface="黑体" panose="02010609060101010101" pitchFamily="49" charset="-122"/>
              </a:rPr>
              <a:t>；</a:t>
            </a:r>
            <a:r>
              <a:rPr lang="zh-CN" altLang="en-US" b="1" dirty="0">
                <a:solidFill>
                  <a:srgbClr val="3333FF"/>
                </a:solidFill>
                <a:latin typeface="黑体" panose="02010609060101010101" pitchFamily="49" charset="-122"/>
                <a:ea typeface="黑体" panose="02010609060101010101" pitchFamily="49" charset="-122"/>
              </a:rPr>
              <a:t>刑法部门</a:t>
            </a:r>
            <a:r>
              <a:rPr lang="zh-CN" altLang="en-US" b="1" dirty="0">
                <a:latin typeface="黑体" panose="02010609060101010101" pitchFamily="49" charset="-122"/>
                <a:ea typeface="黑体" panose="02010609060101010101" pitchFamily="49" charset="-122"/>
              </a:rPr>
              <a:t>；</a:t>
            </a:r>
            <a:r>
              <a:rPr lang="zh-CN" altLang="en-US" b="1" dirty="0">
                <a:solidFill>
                  <a:srgbClr val="3333FF"/>
                </a:solidFill>
                <a:latin typeface="黑体" panose="02010609060101010101" pitchFamily="49" charset="-122"/>
                <a:ea typeface="黑体" panose="02010609060101010101" pitchFamily="49" charset="-122"/>
              </a:rPr>
              <a:t>诉讼法部门</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         </a:t>
            </a:r>
            <a:r>
              <a:rPr lang="zh-CN" altLang="en-US" b="1" dirty="0">
                <a:solidFill>
                  <a:srgbClr val="3333FF"/>
                </a:solidFill>
                <a:latin typeface="黑体" panose="02010609060101010101" pitchFamily="49" charset="-122"/>
                <a:ea typeface="黑体" panose="02010609060101010101" pitchFamily="49" charset="-122"/>
              </a:rPr>
              <a:t>军事法部门</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630" y="290195"/>
            <a:ext cx="12017375" cy="6092190"/>
          </a:xfrm>
        </p:spPr>
        <p:txBody>
          <a:bodyPr>
            <a:noAutofit/>
          </a:bodyPr>
          <a:lstStyle/>
          <a:p>
            <a:pPr marL="0" algn="ctr">
              <a:lnSpc>
                <a:spcPct val="135000"/>
              </a:lnSpc>
              <a:spcBef>
                <a:spcPts val="0"/>
              </a:spcBef>
              <a:buClrTx/>
              <a:buSzTx/>
              <a:buNone/>
            </a:pPr>
            <a:r>
              <a:rPr lang="zh-CN" altLang="en-US" sz="3600" b="1" dirty="0">
                <a:solidFill>
                  <a:srgbClr val="3333FF"/>
                </a:solidFill>
                <a:latin typeface="黑体" panose="02010609060101010101" pitchFamily="49" charset="-122"/>
                <a:ea typeface="黑体" panose="02010609060101010101" pitchFamily="49" charset="-122"/>
              </a:rPr>
              <a:t>法律体系</a:t>
            </a:r>
            <a:endParaRPr lang="zh-CN" altLang="en-US" sz="3600" b="1" dirty="0">
              <a:latin typeface="黑体" panose="02010609060101010101" pitchFamily="49" charset="-122"/>
              <a:ea typeface="黑体" panose="02010609060101010101" pitchFamily="49" charset="-122"/>
            </a:endParaRPr>
          </a:p>
          <a:p>
            <a:pPr marL="0" algn="l">
              <a:lnSpc>
                <a:spcPct val="135000"/>
              </a:lnSpc>
              <a:spcBef>
                <a:spcPts val="0"/>
              </a:spcBef>
              <a:buClrTx/>
              <a:buSzTx/>
              <a:buNone/>
            </a:pPr>
            <a:endParaRPr lang="en-US" altLang="zh-CN" b="1" dirty="0">
              <a:latin typeface="黑体" panose="02010609060101010101" pitchFamily="49" charset="-122"/>
              <a:ea typeface="黑体" panose="02010609060101010101" pitchFamily="49" charset="-122"/>
            </a:endParaRP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法律的宏观结构，即法律体系，也称“法的体系”或者“法体系”</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通常是指由</a:t>
            </a:r>
            <a:r>
              <a:rPr lang="zh-CN" altLang="en-US" b="1" dirty="0">
                <a:solidFill>
                  <a:srgbClr val="A5068D"/>
                </a:solidFill>
                <a:latin typeface="黑体" panose="02010609060101010101" pitchFamily="49" charset="-122"/>
                <a:ea typeface="黑体" panose="02010609060101010101" pitchFamily="49" charset="-122"/>
              </a:rPr>
              <a:t>一国</a:t>
            </a:r>
            <a:r>
              <a:rPr lang="zh-CN" altLang="en-US" b="1" dirty="0">
                <a:solidFill>
                  <a:srgbClr val="C00000"/>
                </a:solidFill>
                <a:latin typeface="黑体" panose="02010609060101010101" pitchFamily="49" charset="-122"/>
                <a:ea typeface="黑体" panose="02010609060101010101" pitchFamily="49" charset="-122"/>
              </a:rPr>
              <a:t>现行</a:t>
            </a:r>
            <a:r>
              <a:rPr lang="zh-CN" altLang="en-US" b="1" dirty="0">
                <a:latin typeface="黑体" panose="02010609060101010101" pitchFamily="49" charset="-122"/>
                <a:ea typeface="黑体" panose="02010609060101010101" pitchFamily="49" charset="-122"/>
              </a:rPr>
              <a:t>的全部法律规范</a:t>
            </a:r>
          </a:p>
          <a:p>
            <a:pPr marL="0" algn="l">
              <a:lnSpc>
                <a:spcPct val="135000"/>
              </a:lnSpc>
              <a:spcBef>
                <a:spcPts val="0"/>
              </a:spcBef>
              <a:buClrTx/>
              <a:buSzTx/>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分类组合为不同的</a:t>
            </a:r>
            <a:r>
              <a:rPr lang="zh-CN" altLang="en-US" b="1" dirty="0">
                <a:solidFill>
                  <a:srgbClr val="006600"/>
                </a:solidFill>
                <a:latin typeface="黑体" panose="02010609060101010101" pitchFamily="49" charset="-122"/>
                <a:ea typeface="黑体" panose="02010609060101010101" pitchFamily="49" charset="-122"/>
              </a:rPr>
              <a:t>法律部门</a:t>
            </a:r>
            <a:r>
              <a:rPr lang="zh-CN" altLang="en-US" b="1" dirty="0">
                <a:latin typeface="黑体" panose="02010609060101010101" pitchFamily="49" charset="-122"/>
                <a:ea typeface="黑体" panose="02010609060101010101" pitchFamily="49" charset="-122"/>
              </a:rPr>
              <a:t>而形成的有机联系的统一</a:t>
            </a:r>
            <a:r>
              <a:rPr lang="zh-CN" altLang="en-US" b="1" dirty="0">
                <a:solidFill>
                  <a:srgbClr val="006600"/>
                </a:solidFill>
                <a:latin typeface="黑体" panose="02010609060101010101" pitchFamily="49" charset="-122"/>
                <a:ea typeface="黑体" panose="02010609060101010101" pitchFamily="49" charset="-122"/>
              </a:rPr>
              <a:t>整体</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630" y="290195"/>
            <a:ext cx="12017375" cy="6092190"/>
          </a:xfrm>
        </p:spPr>
        <p:txBody>
          <a:bodyPr>
            <a:noAutofit/>
          </a:bodyPr>
          <a:lstStyle/>
          <a:p>
            <a:pPr marL="0" algn="l">
              <a:lnSpc>
                <a:spcPct val="135000"/>
              </a:lnSpc>
              <a:spcBef>
                <a:spcPts val="0"/>
              </a:spcBef>
              <a:buClrTx/>
              <a:buSzTx/>
              <a:buNone/>
            </a:pPr>
            <a:r>
              <a:rPr lang="zh-CN" altLang="en-US" b="1" dirty="0">
                <a:solidFill>
                  <a:srgbClr val="FF0000"/>
                </a:solidFill>
                <a:latin typeface="黑体" panose="02010609060101010101" pitchFamily="49" charset="-122"/>
                <a:ea typeface="黑体" panose="02010609060101010101" pitchFamily="49" charset="-122"/>
              </a:rPr>
              <a:t>法律的宏观结构</a:t>
            </a:r>
            <a:r>
              <a:rPr lang="zh-CN" altLang="en-US" b="1" dirty="0">
                <a:latin typeface="黑体" panose="02010609060101010101" pitchFamily="49" charset="-122"/>
                <a:ea typeface="黑体" panose="02010609060101010101" pitchFamily="49" charset="-122"/>
              </a:rPr>
              <a:t>——</a:t>
            </a:r>
            <a:r>
              <a:rPr lang="zh-CN" altLang="en-US" b="1" dirty="0">
                <a:solidFill>
                  <a:srgbClr val="3333FF"/>
                </a:solidFill>
                <a:latin typeface="黑体" panose="02010609060101010101" pitchFamily="49" charset="-122"/>
                <a:ea typeface="黑体" panose="02010609060101010101" pitchFamily="49" charset="-122"/>
                <a:sym typeface="+mn-ea"/>
              </a:rPr>
              <a:t>我国的</a:t>
            </a:r>
            <a:r>
              <a:rPr lang="zh-CN" altLang="en-US" b="1" dirty="0">
                <a:solidFill>
                  <a:srgbClr val="3333FF"/>
                </a:solidFill>
                <a:latin typeface="黑体" panose="02010609060101010101" pitchFamily="49" charset="-122"/>
                <a:ea typeface="黑体" panose="02010609060101010101" pitchFamily="49" charset="-122"/>
              </a:rPr>
              <a:t>法律体系</a:t>
            </a:r>
            <a:endParaRPr lang="zh-CN" altLang="en-US" b="1" dirty="0">
              <a:latin typeface="黑体" panose="02010609060101010101" pitchFamily="49" charset="-122"/>
              <a:ea typeface="黑体" panose="02010609060101010101" pitchFamily="49" charset="-122"/>
            </a:endParaRP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随着我国改革开放的深入</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为进一步适应社会主义经济、民主政治、精神文明建设的需要</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法律体系应当不断完善，其完善目标主要有以下几点：</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第一，在形式特征上，建立</a:t>
            </a:r>
            <a:r>
              <a:rPr lang="zh-CN" altLang="en-US" b="1" dirty="0">
                <a:solidFill>
                  <a:srgbClr val="A5068D"/>
                </a:solidFill>
                <a:latin typeface="黑体" panose="02010609060101010101" pitchFamily="49" charset="-122"/>
                <a:ea typeface="黑体" panose="02010609060101010101" pitchFamily="49" charset="-122"/>
              </a:rPr>
              <a:t>部门齐全</a:t>
            </a:r>
            <a:r>
              <a:rPr lang="zh-CN" altLang="en-US" b="1" dirty="0">
                <a:latin typeface="黑体" panose="02010609060101010101" pitchFamily="49" charset="-122"/>
                <a:ea typeface="黑体" panose="02010609060101010101" pitchFamily="49" charset="-122"/>
              </a:rPr>
              <a:t>，</a:t>
            </a:r>
            <a:r>
              <a:rPr lang="zh-CN" altLang="en-US" b="1" dirty="0">
                <a:solidFill>
                  <a:srgbClr val="A5068D"/>
                </a:solidFill>
                <a:latin typeface="黑体" panose="02010609060101010101" pitchFamily="49" charset="-122"/>
                <a:ea typeface="黑体" panose="02010609060101010101" pitchFamily="49" charset="-122"/>
              </a:rPr>
              <a:t>结构严谨</a:t>
            </a:r>
            <a:r>
              <a:rPr lang="zh-CN" altLang="en-US" b="1" dirty="0">
                <a:latin typeface="黑体" panose="02010609060101010101" pitchFamily="49" charset="-122"/>
                <a:ea typeface="黑体" panose="02010609060101010101" pitchFamily="49" charset="-122"/>
              </a:rPr>
              <a:t>，</a:t>
            </a:r>
            <a:r>
              <a:rPr lang="zh-CN" altLang="en-US" b="1" dirty="0">
                <a:solidFill>
                  <a:srgbClr val="A5068D"/>
                </a:solidFill>
                <a:latin typeface="黑体" panose="02010609060101010101" pitchFamily="49" charset="-122"/>
                <a:ea typeface="黑体" panose="02010609060101010101" pitchFamily="49" charset="-122"/>
              </a:rPr>
              <a:t>内部和谐</a:t>
            </a:r>
            <a:r>
              <a:rPr lang="zh-CN" altLang="en-US" b="1" dirty="0">
                <a:latin typeface="黑体" panose="02010609060101010101" pitchFamily="49" charset="-122"/>
                <a:ea typeface="黑体" panose="02010609060101010101" pitchFamily="49" charset="-122"/>
              </a:rPr>
              <a:t>的法律体系</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第二，在内容方面，</a:t>
            </a:r>
            <a:r>
              <a:rPr lang="zh-CN" altLang="en-US" b="1" dirty="0">
                <a:solidFill>
                  <a:srgbClr val="006600"/>
                </a:solidFill>
                <a:latin typeface="黑体" panose="02010609060101010101" pitchFamily="49" charset="-122"/>
                <a:ea typeface="黑体" panose="02010609060101010101" pitchFamily="49" charset="-122"/>
              </a:rPr>
              <a:t>重构</a:t>
            </a:r>
            <a:r>
              <a:rPr lang="zh-CN" altLang="en-US" b="1" dirty="0">
                <a:latin typeface="黑体" panose="02010609060101010101" pitchFamily="49" charset="-122"/>
                <a:ea typeface="黑体" panose="02010609060101010101" pitchFamily="49" charset="-122"/>
              </a:rPr>
              <a:t>法律体系及</a:t>
            </a:r>
            <a:r>
              <a:rPr lang="zh-CN" altLang="en-US" b="1" dirty="0">
                <a:solidFill>
                  <a:srgbClr val="006600"/>
                </a:solidFill>
                <a:latin typeface="黑体" panose="02010609060101010101" pitchFamily="49" charset="-122"/>
                <a:ea typeface="黑体" panose="02010609060101010101" pitchFamily="49" charset="-122"/>
              </a:rPr>
              <a:t>改变</a:t>
            </a:r>
            <a:r>
              <a:rPr lang="zh-CN" altLang="en-US" b="1" dirty="0">
                <a:latin typeface="黑体" panose="02010609060101010101" pitchFamily="49" charset="-122"/>
                <a:ea typeface="黑体" panose="02010609060101010101" pitchFamily="49" charset="-122"/>
              </a:rPr>
              <a:t>调整机制</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630" y="290195"/>
            <a:ext cx="12017375" cy="6567805"/>
          </a:xfrm>
        </p:spPr>
        <p:txBody>
          <a:bodyPr>
            <a:noAutofit/>
          </a:bodyPr>
          <a:lstStyle/>
          <a:p>
            <a:pPr marL="0" algn="l">
              <a:lnSpc>
                <a:spcPct val="135000"/>
              </a:lnSpc>
              <a:spcBef>
                <a:spcPts val="0"/>
              </a:spcBef>
              <a:buClrTx/>
              <a:buSzTx/>
              <a:buNone/>
            </a:pPr>
            <a:r>
              <a:rPr lang="zh-CN" altLang="en-US" b="1" dirty="0">
                <a:solidFill>
                  <a:srgbClr val="FF0000"/>
                </a:solidFill>
                <a:latin typeface="黑体" panose="02010609060101010101" pitchFamily="49" charset="-122"/>
                <a:ea typeface="黑体" panose="02010609060101010101" pitchFamily="49" charset="-122"/>
              </a:rPr>
              <a:t>法律的宏观结构</a:t>
            </a:r>
            <a:r>
              <a:rPr lang="zh-CN" altLang="en-US" b="1" dirty="0">
                <a:latin typeface="黑体" panose="02010609060101010101" pitchFamily="49" charset="-122"/>
                <a:ea typeface="黑体" panose="02010609060101010101" pitchFamily="49" charset="-122"/>
              </a:rPr>
              <a:t>——</a:t>
            </a:r>
            <a:r>
              <a:rPr lang="zh-CN" altLang="en-US" b="1" dirty="0">
                <a:solidFill>
                  <a:srgbClr val="3333FF"/>
                </a:solidFill>
                <a:latin typeface="黑体" panose="02010609060101010101" pitchFamily="49" charset="-122"/>
                <a:ea typeface="黑体" panose="02010609060101010101" pitchFamily="49" charset="-122"/>
                <a:sym typeface="+mn-ea"/>
              </a:rPr>
              <a:t>我国的</a:t>
            </a:r>
            <a:r>
              <a:rPr lang="zh-CN" altLang="en-US" b="1" dirty="0">
                <a:solidFill>
                  <a:srgbClr val="3333FF"/>
                </a:solidFill>
                <a:latin typeface="黑体" panose="02010609060101010101" pitchFamily="49" charset="-122"/>
                <a:ea typeface="黑体" panose="02010609060101010101" pitchFamily="49" charset="-122"/>
              </a:rPr>
              <a:t>法律体系</a:t>
            </a:r>
            <a:endParaRPr lang="zh-CN" altLang="en-US" b="1" dirty="0">
              <a:latin typeface="黑体" panose="02010609060101010101" pitchFamily="49" charset="-122"/>
              <a:ea typeface="黑体" panose="02010609060101010101" pitchFamily="49" charset="-122"/>
            </a:endParaRP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第一，在形式特征上，建立部门齐全，结构严谨，内部和谐的法律体系</a:t>
            </a:r>
          </a:p>
          <a:p>
            <a:pPr marL="0" algn="l">
              <a:lnSpc>
                <a:spcPct val="135000"/>
              </a:lnSpc>
              <a:spcBef>
                <a:spcPts val="0"/>
              </a:spcBef>
              <a:buClrTx/>
              <a:buSzTx/>
              <a:buNone/>
            </a:pPr>
            <a:endParaRPr lang="zh-CN" altLang="en-US" sz="800" b="1" dirty="0">
              <a:latin typeface="黑体" panose="02010609060101010101" pitchFamily="49" charset="-122"/>
              <a:ea typeface="黑体" panose="02010609060101010101" pitchFamily="49" charset="-122"/>
            </a:endParaRPr>
          </a:p>
          <a:p>
            <a:pPr marL="0" algn="l">
              <a:lnSpc>
                <a:spcPct val="135000"/>
              </a:lnSpc>
              <a:spcBef>
                <a:spcPts val="0"/>
              </a:spcBef>
              <a:buClrTx/>
              <a:buSzTx/>
              <a:buNone/>
            </a:pPr>
            <a:r>
              <a:rPr lang="zh-CN" altLang="en-US" sz="2400" b="1" dirty="0">
                <a:latin typeface="黑体" panose="02010609060101010101" pitchFamily="49" charset="-122"/>
                <a:ea typeface="黑体" panose="02010609060101010101" pitchFamily="49" charset="-122"/>
              </a:rPr>
              <a:t>“</a:t>
            </a:r>
            <a:r>
              <a:rPr lang="zh-CN" altLang="en-US" sz="2400" b="1" dirty="0">
                <a:solidFill>
                  <a:srgbClr val="A5068D"/>
                </a:solidFill>
                <a:latin typeface="黑体" panose="02010609060101010101" pitchFamily="49" charset="-122"/>
                <a:ea typeface="黑体" panose="02010609060101010101" pitchFamily="49" charset="-122"/>
              </a:rPr>
              <a:t>部门齐全</a:t>
            </a:r>
            <a:r>
              <a:rPr lang="zh-CN" altLang="en-US" sz="2400" b="1" dirty="0">
                <a:latin typeface="黑体" panose="02010609060101010101" pitchFamily="49" charset="-122"/>
                <a:ea typeface="黑体" panose="02010609060101010101" pitchFamily="49" charset="-122"/>
              </a:rPr>
              <a:t>”是指凡是社会生活需要法律调整的领域</a:t>
            </a:r>
          </a:p>
          <a:p>
            <a:pPr marL="0" algn="l">
              <a:lnSpc>
                <a:spcPct val="135000"/>
              </a:lnSpc>
              <a:spcBef>
                <a:spcPts val="0"/>
              </a:spcBef>
              <a:buClrTx/>
              <a:buSzTx/>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都应制定相应的法律，形成独立的法律部门</a:t>
            </a:r>
          </a:p>
          <a:p>
            <a:pPr marL="0" algn="l">
              <a:lnSpc>
                <a:spcPct val="135000"/>
              </a:lnSpc>
              <a:spcBef>
                <a:spcPts val="0"/>
              </a:spcBef>
              <a:buClrTx/>
              <a:buSzTx/>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使</a:t>
            </a:r>
            <a:r>
              <a:rPr lang="zh-CN" altLang="en-US" sz="2400" b="1" dirty="0">
                <a:solidFill>
                  <a:srgbClr val="006600"/>
                </a:solidFill>
                <a:latin typeface="黑体" panose="02010609060101010101" pitchFamily="49" charset="-122"/>
                <a:ea typeface="黑体" panose="02010609060101010101" pitchFamily="49" charset="-122"/>
              </a:rPr>
              <a:t>各个领域都有法可依</a:t>
            </a:r>
            <a:r>
              <a:rPr lang="zh-CN" altLang="en-US" sz="2400" b="1" dirty="0">
                <a:latin typeface="黑体" panose="02010609060101010101" pitchFamily="49" charset="-122"/>
                <a:ea typeface="黑体" panose="02010609060101010101" pitchFamily="49" charset="-122"/>
              </a:rPr>
              <a:t>，没有空白和缺漏</a:t>
            </a:r>
          </a:p>
          <a:p>
            <a:pPr marL="0" algn="l">
              <a:lnSpc>
                <a:spcPct val="135000"/>
              </a:lnSpc>
              <a:spcBef>
                <a:spcPts val="0"/>
              </a:spcBef>
              <a:buClrTx/>
              <a:buSzTx/>
              <a:buNone/>
            </a:pPr>
            <a:r>
              <a:rPr lang="zh-CN" altLang="en-US" sz="2400" b="1" dirty="0">
                <a:latin typeface="黑体" panose="02010609060101010101" pitchFamily="49" charset="-122"/>
                <a:ea typeface="黑体" panose="02010609060101010101" pitchFamily="49" charset="-122"/>
              </a:rPr>
              <a:t>“</a:t>
            </a:r>
            <a:r>
              <a:rPr lang="zh-CN" altLang="en-US" sz="2400" b="1" dirty="0">
                <a:solidFill>
                  <a:srgbClr val="A5068D"/>
                </a:solidFill>
                <a:latin typeface="黑体" panose="02010609060101010101" pitchFamily="49" charset="-122"/>
                <a:ea typeface="黑体" panose="02010609060101010101" pitchFamily="49" charset="-122"/>
              </a:rPr>
              <a:t>结构严谨</a:t>
            </a:r>
            <a:r>
              <a:rPr lang="zh-CN" altLang="en-US" sz="2400" b="1" dirty="0">
                <a:latin typeface="黑体" panose="02010609060101010101" pitchFamily="49" charset="-122"/>
                <a:ea typeface="黑体" panose="02010609060101010101" pitchFamily="49" charset="-122"/>
              </a:rPr>
              <a:t>”指的是法律部门的</a:t>
            </a:r>
            <a:r>
              <a:rPr lang="zh-CN" altLang="en-US" sz="2400" b="1" dirty="0">
                <a:solidFill>
                  <a:srgbClr val="006600"/>
                </a:solidFill>
                <a:latin typeface="黑体" panose="02010609060101010101" pitchFamily="49" charset="-122"/>
                <a:ea typeface="黑体" panose="02010609060101010101" pitchFamily="49" charset="-122"/>
              </a:rPr>
              <a:t>划分明确合理</a:t>
            </a:r>
          </a:p>
          <a:p>
            <a:pPr marL="0" algn="l">
              <a:lnSpc>
                <a:spcPct val="135000"/>
              </a:lnSpc>
              <a:spcBef>
                <a:spcPts val="0"/>
              </a:spcBef>
              <a:buClrTx/>
              <a:buSzTx/>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既各自独立，界限分明，彼此衔接</a:t>
            </a:r>
          </a:p>
          <a:p>
            <a:pPr marL="0" algn="l">
              <a:lnSpc>
                <a:spcPct val="135000"/>
              </a:lnSpc>
              <a:spcBef>
                <a:spcPts val="0"/>
              </a:spcBef>
              <a:buClrTx/>
              <a:buSzTx/>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密切配合，形成严密的法的网络</a:t>
            </a:r>
          </a:p>
          <a:p>
            <a:pPr marL="0" algn="l">
              <a:lnSpc>
                <a:spcPct val="135000"/>
              </a:lnSpc>
              <a:spcBef>
                <a:spcPts val="0"/>
              </a:spcBef>
              <a:buClrTx/>
              <a:buSzTx/>
              <a:buNone/>
            </a:pPr>
            <a:r>
              <a:rPr lang="zh-CN" altLang="en-US" sz="2400" b="1" dirty="0">
                <a:latin typeface="黑体" panose="02010609060101010101" pitchFamily="49" charset="-122"/>
                <a:ea typeface="黑体" panose="02010609060101010101" pitchFamily="49" charset="-122"/>
              </a:rPr>
              <a:t>“</a:t>
            </a:r>
            <a:r>
              <a:rPr lang="zh-CN" altLang="en-US" sz="2400" b="1" dirty="0">
                <a:solidFill>
                  <a:srgbClr val="A5068D"/>
                </a:solidFill>
                <a:latin typeface="黑体" panose="02010609060101010101" pitchFamily="49" charset="-122"/>
                <a:ea typeface="黑体" panose="02010609060101010101" pitchFamily="49" charset="-122"/>
              </a:rPr>
              <a:t>内部和谐</a:t>
            </a:r>
            <a:r>
              <a:rPr lang="zh-CN" altLang="en-US" sz="2400" b="1" dirty="0">
                <a:latin typeface="黑体" panose="02010609060101010101" pitchFamily="49" charset="-122"/>
                <a:ea typeface="黑体" panose="02010609060101010101" pitchFamily="49" charset="-122"/>
              </a:rPr>
              <a:t>”是指进一步树立宪法的权威，保障宪法的实施</a:t>
            </a:r>
          </a:p>
          <a:p>
            <a:pPr marL="0" algn="l">
              <a:lnSpc>
                <a:spcPct val="135000"/>
              </a:lnSpc>
              <a:spcBef>
                <a:spcPts val="0"/>
              </a:spcBef>
              <a:buClrTx/>
              <a:buSzTx/>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各个法律部门、各种法律规范在宪法基础上保持和谐一致</a:t>
            </a:r>
          </a:p>
          <a:p>
            <a:pPr marL="0" algn="l">
              <a:lnSpc>
                <a:spcPct val="135000"/>
              </a:lnSpc>
              <a:spcBef>
                <a:spcPts val="0"/>
              </a:spcBef>
              <a:buClrTx/>
              <a:buSzTx/>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相互之间</a:t>
            </a:r>
            <a:r>
              <a:rPr lang="zh-CN" altLang="en-US" sz="2400" b="1" dirty="0">
                <a:solidFill>
                  <a:srgbClr val="006600"/>
                </a:solidFill>
                <a:latin typeface="黑体" panose="02010609060101010101" pitchFamily="49" charset="-122"/>
                <a:ea typeface="黑体" panose="02010609060101010101" pitchFamily="49" charset="-122"/>
              </a:rPr>
              <a:t>没有重复</a:t>
            </a:r>
            <a:r>
              <a:rPr lang="zh-CN" altLang="en-US" sz="2400" b="1" dirty="0">
                <a:latin typeface="黑体" panose="02010609060101010101" pitchFamily="49" charset="-122"/>
                <a:ea typeface="黑体" panose="02010609060101010101" pitchFamily="49" charset="-122"/>
              </a:rPr>
              <a:t>、</a:t>
            </a:r>
            <a:r>
              <a:rPr lang="zh-CN" altLang="en-US" sz="2400" b="1" dirty="0">
                <a:solidFill>
                  <a:srgbClr val="006600"/>
                </a:solidFill>
                <a:latin typeface="黑体" panose="02010609060101010101" pitchFamily="49" charset="-122"/>
                <a:ea typeface="黑体" panose="02010609060101010101" pitchFamily="49" charset="-122"/>
              </a:rPr>
              <a:t>矛盾</a:t>
            </a:r>
            <a:r>
              <a:rPr lang="zh-CN" altLang="en-US" sz="2400" b="1" dirty="0">
                <a:latin typeface="黑体" panose="02010609060101010101" pitchFamily="49" charset="-122"/>
                <a:ea typeface="黑体" panose="02010609060101010101" pitchFamily="49" charset="-122"/>
              </a:rPr>
              <a:t>、</a:t>
            </a:r>
            <a:r>
              <a:rPr lang="zh-CN" altLang="en-US" sz="2400" b="1" dirty="0">
                <a:solidFill>
                  <a:srgbClr val="006600"/>
                </a:solidFill>
                <a:latin typeface="黑体" panose="02010609060101010101" pitchFamily="49" charset="-122"/>
                <a:ea typeface="黑体" panose="02010609060101010101" pitchFamily="49" charset="-122"/>
              </a:rPr>
              <a:t>抵触</a:t>
            </a:r>
            <a:r>
              <a:rPr lang="zh-CN" altLang="en-US" sz="2400" b="1" dirty="0">
                <a:latin typeface="黑体" panose="02010609060101010101" pitchFamily="49" charset="-122"/>
                <a:ea typeface="黑体" panose="02010609060101010101" pitchFamily="49" charset="-122"/>
              </a:rPr>
              <a:t>之处</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630" y="290195"/>
            <a:ext cx="12017375" cy="6092190"/>
          </a:xfrm>
        </p:spPr>
        <p:txBody>
          <a:bodyPr>
            <a:noAutofit/>
          </a:bodyPr>
          <a:lstStyle/>
          <a:p>
            <a:pPr marL="0" algn="l">
              <a:lnSpc>
                <a:spcPct val="135000"/>
              </a:lnSpc>
              <a:spcBef>
                <a:spcPts val="0"/>
              </a:spcBef>
              <a:buClrTx/>
              <a:buSzTx/>
              <a:buNone/>
            </a:pPr>
            <a:r>
              <a:rPr lang="zh-CN" altLang="en-US" b="1" dirty="0">
                <a:solidFill>
                  <a:srgbClr val="FF0000"/>
                </a:solidFill>
                <a:latin typeface="黑体" panose="02010609060101010101" pitchFamily="49" charset="-122"/>
                <a:ea typeface="黑体" panose="02010609060101010101" pitchFamily="49" charset="-122"/>
              </a:rPr>
              <a:t>法律的宏观结构</a:t>
            </a:r>
            <a:r>
              <a:rPr lang="zh-CN" altLang="en-US" b="1" dirty="0">
                <a:latin typeface="黑体" panose="02010609060101010101" pitchFamily="49" charset="-122"/>
                <a:ea typeface="黑体" panose="02010609060101010101" pitchFamily="49" charset="-122"/>
              </a:rPr>
              <a:t>——</a:t>
            </a:r>
            <a:r>
              <a:rPr lang="zh-CN" altLang="en-US" b="1" dirty="0">
                <a:solidFill>
                  <a:srgbClr val="3333FF"/>
                </a:solidFill>
                <a:latin typeface="黑体" panose="02010609060101010101" pitchFamily="49" charset="-122"/>
                <a:ea typeface="黑体" panose="02010609060101010101" pitchFamily="49" charset="-122"/>
                <a:sym typeface="+mn-ea"/>
              </a:rPr>
              <a:t>我国的</a:t>
            </a:r>
            <a:r>
              <a:rPr lang="zh-CN" altLang="en-US" b="1" dirty="0">
                <a:solidFill>
                  <a:srgbClr val="3333FF"/>
                </a:solidFill>
                <a:latin typeface="黑体" panose="02010609060101010101" pitchFamily="49" charset="-122"/>
                <a:ea typeface="黑体" panose="02010609060101010101" pitchFamily="49" charset="-122"/>
              </a:rPr>
              <a:t>法律体系</a:t>
            </a:r>
            <a:endParaRPr lang="zh-CN" altLang="en-US" b="1" dirty="0">
              <a:latin typeface="黑体" panose="02010609060101010101" pitchFamily="49" charset="-122"/>
              <a:ea typeface="黑体" panose="02010609060101010101" pitchFamily="49" charset="-122"/>
            </a:endParaRP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第二，在内容方面，重构法律体系及改变调整机制</a:t>
            </a:r>
          </a:p>
          <a:p>
            <a:pPr marL="0" algn="l">
              <a:lnSpc>
                <a:spcPct val="135000"/>
              </a:lnSpc>
              <a:spcBef>
                <a:spcPts val="0"/>
              </a:spcBef>
              <a:buClrTx/>
              <a:buSzTx/>
              <a:buNone/>
            </a:pPr>
            <a:endParaRPr lang="zh-CN" altLang="en-US" sz="800" b="1" dirty="0">
              <a:latin typeface="黑体" panose="02010609060101010101" pitchFamily="49" charset="-122"/>
              <a:ea typeface="黑体" panose="02010609060101010101" pitchFamily="49" charset="-122"/>
            </a:endParaRPr>
          </a:p>
          <a:p>
            <a:pPr marL="0" algn="l">
              <a:lnSpc>
                <a:spcPct val="135000"/>
              </a:lnSpc>
              <a:spcBef>
                <a:spcPts val="0"/>
              </a:spcBef>
              <a:buClrTx/>
              <a:buSzTx/>
              <a:buNone/>
            </a:pPr>
            <a:r>
              <a:rPr lang="zh-CN" altLang="en-US" sz="2400" b="1" dirty="0">
                <a:latin typeface="黑体" panose="02010609060101010101" pitchFamily="49" charset="-122"/>
                <a:ea typeface="黑体" panose="02010609060101010101" pitchFamily="49" charset="-122"/>
              </a:rPr>
              <a:t>首先，应当按照现代法的</a:t>
            </a:r>
            <a:r>
              <a:rPr lang="zh-CN" altLang="en-US" sz="2400" b="1" dirty="0">
                <a:solidFill>
                  <a:srgbClr val="A5068D"/>
                </a:solidFill>
                <a:latin typeface="黑体" panose="02010609060101010101" pitchFamily="49" charset="-122"/>
                <a:ea typeface="黑体" panose="02010609060101010101" pitchFamily="49" charset="-122"/>
              </a:rPr>
              <a:t>精神</a:t>
            </a:r>
            <a:r>
              <a:rPr lang="zh-CN" altLang="en-US" sz="2400" b="1" dirty="0">
                <a:latin typeface="黑体" panose="02010609060101010101" pitchFamily="49" charset="-122"/>
                <a:ea typeface="黑体" panose="02010609060101010101" pitchFamily="49" charset="-122"/>
              </a:rPr>
              <a:t>和社会主义法的</a:t>
            </a:r>
            <a:r>
              <a:rPr lang="zh-CN" altLang="en-US" sz="2400" b="1" dirty="0">
                <a:solidFill>
                  <a:srgbClr val="A5068D"/>
                </a:solidFill>
                <a:latin typeface="黑体" panose="02010609060101010101" pitchFamily="49" charset="-122"/>
                <a:ea typeface="黑体" panose="02010609060101010101" pitchFamily="49" charset="-122"/>
              </a:rPr>
              <a:t>价值取向</a:t>
            </a:r>
            <a:r>
              <a:rPr lang="zh-CN" altLang="en-US" sz="2400" b="1" dirty="0">
                <a:latin typeface="黑体" panose="02010609060101010101" pitchFamily="49" charset="-122"/>
                <a:ea typeface="黑体" panose="02010609060101010101" pitchFamily="49" charset="-122"/>
              </a:rPr>
              <a:t>重构法律体系</a:t>
            </a:r>
          </a:p>
          <a:p>
            <a:pPr marL="0" algn="l">
              <a:lnSpc>
                <a:spcPct val="135000"/>
              </a:lnSpc>
              <a:spcBef>
                <a:spcPts val="0"/>
              </a:spcBef>
              <a:buClrTx/>
              <a:buSzTx/>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承认</a:t>
            </a:r>
            <a:r>
              <a:rPr lang="zh-CN" altLang="en-US" sz="2400" b="1" dirty="0">
                <a:solidFill>
                  <a:srgbClr val="006600"/>
                </a:solidFill>
                <a:latin typeface="黑体" panose="02010609060101010101" pitchFamily="49" charset="-122"/>
                <a:ea typeface="黑体" panose="02010609060101010101" pitchFamily="49" charset="-122"/>
              </a:rPr>
              <a:t>公法</a:t>
            </a:r>
            <a:r>
              <a:rPr lang="zh-CN" altLang="en-US" sz="2400" b="1" dirty="0">
                <a:latin typeface="黑体" panose="02010609060101010101" pitchFamily="49" charset="-122"/>
                <a:ea typeface="黑体" panose="02010609060101010101" pitchFamily="49" charset="-122"/>
              </a:rPr>
              <a:t>与</a:t>
            </a:r>
            <a:r>
              <a:rPr lang="zh-CN" altLang="en-US" sz="2400" b="1" dirty="0">
                <a:solidFill>
                  <a:srgbClr val="006600"/>
                </a:solidFill>
                <a:latin typeface="黑体" panose="02010609060101010101" pitchFamily="49" charset="-122"/>
                <a:ea typeface="黑体" panose="02010609060101010101" pitchFamily="49" charset="-122"/>
              </a:rPr>
              <a:t>私法</a:t>
            </a:r>
            <a:r>
              <a:rPr lang="zh-CN" altLang="en-US" sz="2400" b="1" dirty="0">
                <a:latin typeface="黑体" panose="02010609060101010101" pitchFamily="49" charset="-122"/>
                <a:ea typeface="黑体" panose="02010609060101010101" pitchFamily="49" charset="-122"/>
              </a:rPr>
              <a:t>相对独立的事实和划分公法与私法的合理性</a:t>
            </a:r>
          </a:p>
          <a:p>
            <a:pPr marL="0" algn="l">
              <a:lnSpc>
                <a:spcPct val="135000"/>
              </a:lnSpc>
              <a:spcBef>
                <a:spcPts val="0"/>
              </a:spcBef>
              <a:buClrTx/>
              <a:buSzTx/>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调整各法律部门在法律体系中的地位和作用</a:t>
            </a:r>
            <a:r>
              <a:rPr lang="en-US" altLang="zh-CN" sz="2400" b="1" dirty="0">
                <a:latin typeface="黑体" panose="02010609060101010101" pitchFamily="49" charset="-122"/>
                <a:ea typeface="黑体" panose="02010609060101010101" pitchFamily="49" charset="-122"/>
              </a:rPr>
              <a:t>     </a:t>
            </a:r>
            <a:endParaRPr lang="zh-CN" altLang="en-US" sz="2400" b="1" dirty="0">
              <a:latin typeface="黑体" panose="02010609060101010101" pitchFamily="49" charset="-122"/>
              <a:ea typeface="黑体" panose="02010609060101010101" pitchFamily="49"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630" y="290195"/>
            <a:ext cx="12017375" cy="6092190"/>
          </a:xfrm>
        </p:spPr>
        <p:txBody>
          <a:bodyPr>
            <a:noAutofit/>
          </a:bodyPr>
          <a:lstStyle/>
          <a:p>
            <a:pPr marL="0" algn="l">
              <a:lnSpc>
                <a:spcPct val="135000"/>
              </a:lnSpc>
              <a:spcBef>
                <a:spcPts val="0"/>
              </a:spcBef>
              <a:buClrTx/>
              <a:buSzTx/>
              <a:buNone/>
            </a:pPr>
            <a:r>
              <a:rPr lang="zh-CN" altLang="en-US" b="1" dirty="0">
                <a:solidFill>
                  <a:srgbClr val="FF0000"/>
                </a:solidFill>
                <a:latin typeface="黑体" panose="02010609060101010101" pitchFamily="49" charset="-122"/>
                <a:ea typeface="黑体" panose="02010609060101010101" pitchFamily="49" charset="-122"/>
              </a:rPr>
              <a:t>法律的宏观结构</a:t>
            </a:r>
            <a:r>
              <a:rPr lang="zh-CN" altLang="en-US" b="1" dirty="0">
                <a:latin typeface="黑体" panose="02010609060101010101" pitchFamily="49" charset="-122"/>
                <a:ea typeface="黑体" panose="02010609060101010101" pitchFamily="49" charset="-122"/>
              </a:rPr>
              <a:t>——</a:t>
            </a:r>
            <a:r>
              <a:rPr lang="zh-CN" altLang="en-US" b="1" dirty="0">
                <a:solidFill>
                  <a:srgbClr val="3333FF"/>
                </a:solidFill>
                <a:latin typeface="黑体" panose="02010609060101010101" pitchFamily="49" charset="-122"/>
                <a:ea typeface="黑体" panose="02010609060101010101" pitchFamily="49" charset="-122"/>
                <a:sym typeface="+mn-ea"/>
              </a:rPr>
              <a:t>我国的</a:t>
            </a:r>
            <a:r>
              <a:rPr lang="zh-CN" altLang="en-US" b="1" dirty="0">
                <a:solidFill>
                  <a:srgbClr val="3333FF"/>
                </a:solidFill>
                <a:latin typeface="黑体" panose="02010609060101010101" pitchFamily="49" charset="-122"/>
                <a:ea typeface="黑体" panose="02010609060101010101" pitchFamily="49" charset="-122"/>
              </a:rPr>
              <a:t>法律体系</a:t>
            </a:r>
            <a:endParaRPr lang="zh-CN" altLang="en-US" b="1" dirty="0">
              <a:latin typeface="黑体" panose="02010609060101010101" pitchFamily="49" charset="-122"/>
              <a:ea typeface="黑体" panose="02010609060101010101" pitchFamily="49" charset="-122"/>
            </a:endParaRP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第二，在内容方面，重构法律体系及改变调整机制</a:t>
            </a:r>
          </a:p>
          <a:p>
            <a:pPr marL="0" algn="l">
              <a:lnSpc>
                <a:spcPct val="135000"/>
              </a:lnSpc>
              <a:spcBef>
                <a:spcPts val="0"/>
              </a:spcBef>
              <a:buClrTx/>
              <a:buSzTx/>
              <a:buNone/>
            </a:pPr>
            <a:endParaRPr lang="zh-CN" altLang="en-US" sz="800" b="1" dirty="0">
              <a:latin typeface="黑体" panose="02010609060101010101" pitchFamily="49" charset="-122"/>
              <a:ea typeface="黑体" panose="02010609060101010101" pitchFamily="49" charset="-122"/>
            </a:endParaRPr>
          </a:p>
          <a:p>
            <a:pPr marL="0" algn="l">
              <a:lnSpc>
                <a:spcPct val="135000"/>
              </a:lnSpc>
              <a:spcBef>
                <a:spcPts val="0"/>
              </a:spcBef>
              <a:buClrTx/>
              <a:buSzTx/>
              <a:buNone/>
            </a:pPr>
            <a:r>
              <a:rPr lang="zh-CN" altLang="en-US" sz="2400" b="1" dirty="0">
                <a:latin typeface="黑体" panose="02010609060101010101" pitchFamily="49" charset="-122"/>
                <a:ea typeface="黑体" panose="02010609060101010101" pitchFamily="49" charset="-122"/>
              </a:rPr>
              <a:t>首先，应当按照现代法的</a:t>
            </a:r>
            <a:r>
              <a:rPr lang="zh-CN" altLang="en-US" sz="2400" b="1" dirty="0">
                <a:solidFill>
                  <a:srgbClr val="A5068D"/>
                </a:solidFill>
                <a:latin typeface="黑体" panose="02010609060101010101" pitchFamily="49" charset="-122"/>
                <a:ea typeface="黑体" panose="02010609060101010101" pitchFamily="49" charset="-122"/>
              </a:rPr>
              <a:t>精神</a:t>
            </a:r>
            <a:r>
              <a:rPr lang="zh-CN" altLang="en-US" sz="2400" b="1" dirty="0">
                <a:latin typeface="黑体" panose="02010609060101010101" pitchFamily="49" charset="-122"/>
                <a:ea typeface="黑体" panose="02010609060101010101" pitchFamily="49" charset="-122"/>
              </a:rPr>
              <a:t>和社会主义法的</a:t>
            </a:r>
            <a:r>
              <a:rPr lang="zh-CN" altLang="en-US" sz="2400" b="1" dirty="0">
                <a:solidFill>
                  <a:srgbClr val="A5068D"/>
                </a:solidFill>
                <a:latin typeface="黑体" panose="02010609060101010101" pitchFamily="49" charset="-122"/>
                <a:ea typeface="黑体" panose="02010609060101010101" pitchFamily="49" charset="-122"/>
              </a:rPr>
              <a:t>价值取向</a:t>
            </a:r>
            <a:r>
              <a:rPr lang="zh-CN" altLang="en-US" sz="2400" b="1" dirty="0">
                <a:latin typeface="黑体" panose="02010609060101010101" pitchFamily="49" charset="-122"/>
                <a:ea typeface="黑体" panose="02010609060101010101" pitchFamily="49" charset="-122"/>
              </a:rPr>
              <a:t>重构法律体系</a:t>
            </a:r>
          </a:p>
          <a:p>
            <a:pPr marL="0" algn="l">
              <a:lnSpc>
                <a:spcPct val="135000"/>
              </a:lnSpc>
              <a:spcBef>
                <a:spcPts val="0"/>
              </a:spcBef>
              <a:buClrTx/>
              <a:buSzTx/>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明确</a:t>
            </a:r>
            <a:r>
              <a:rPr lang="zh-CN" altLang="en-US" sz="2400" b="1" dirty="0">
                <a:solidFill>
                  <a:srgbClr val="006600"/>
                </a:solidFill>
                <a:latin typeface="黑体" panose="02010609060101010101" pitchFamily="49" charset="-122"/>
                <a:ea typeface="黑体" panose="02010609060101010101" pitchFamily="49" charset="-122"/>
              </a:rPr>
              <a:t>公法</a:t>
            </a:r>
            <a:r>
              <a:rPr lang="zh-CN" altLang="en-US" sz="2400" b="1" dirty="0">
                <a:latin typeface="黑体" panose="02010609060101010101" pitchFamily="49" charset="-122"/>
                <a:ea typeface="黑体" panose="02010609060101010101" pitchFamily="49" charset="-122"/>
              </a:rPr>
              <a:t>调整的是国家与社会和公民之间的</a:t>
            </a:r>
            <a:r>
              <a:rPr lang="zh-CN" altLang="en-US" sz="2400" b="1" dirty="0">
                <a:solidFill>
                  <a:srgbClr val="006600"/>
                </a:solidFill>
                <a:latin typeface="黑体" panose="02010609060101010101" pitchFamily="49" charset="-122"/>
                <a:ea typeface="黑体" panose="02010609060101010101" pitchFamily="49" charset="-122"/>
              </a:rPr>
              <a:t>纵向关系</a:t>
            </a:r>
            <a:r>
              <a:rPr lang="zh-CN" altLang="en-US" sz="2400" b="1" dirty="0">
                <a:latin typeface="黑体" panose="02010609060101010101" pitchFamily="49" charset="-122"/>
                <a:ea typeface="黑体" panose="02010609060101010101" pitchFamily="49" charset="-122"/>
              </a:rPr>
              <a:t>以及</a:t>
            </a:r>
            <a:r>
              <a:rPr lang="zh-CN" altLang="en-US" sz="2400" b="1" dirty="0">
                <a:solidFill>
                  <a:srgbClr val="006600"/>
                </a:solidFill>
                <a:latin typeface="黑体" panose="02010609060101010101" pitchFamily="49" charset="-122"/>
                <a:ea typeface="黑体" panose="02010609060101010101" pitchFamily="49" charset="-122"/>
              </a:rPr>
              <a:t>政治资源的配置</a:t>
            </a:r>
          </a:p>
          <a:p>
            <a:pPr marL="0" algn="l">
              <a:lnSpc>
                <a:spcPct val="135000"/>
              </a:lnSpc>
              <a:spcBef>
                <a:spcPts val="0"/>
              </a:spcBef>
              <a:buClrTx/>
              <a:buSzTx/>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公法领域通行的</a:t>
            </a:r>
            <a:r>
              <a:rPr lang="zh-CN" altLang="en-US" sz="2400" b="1" dirty="0">
                <a:solidFill>
                  <a:srgbClr val="3333FF"/>
                </a:solidFill>
                <a:latin typeface="黑体" panose="02010609060101010101" pitchFamily="49" charset="-122"/>
                <a:ea typeface="黑体" panose="02010609060101010101" pitchFamily="49" charset="-122"/>
              </a:rPr>
              <a:t>原则</a:t>
            </a:r>
            <a:r>
              <a:rPr lang="zh-CN" altLang="en-US" sz="2400" b="1" dirty="0">
                <a:latin typeface="黑体" panose="02010609060101010101" pitchFamily="49" charset="-122"/>
                <a:ea typeface="黑体" panose="02010609060101010101" pitchFamily="49" charset="-122"/>
              </a:rPr>
              <a:t>是</a:t>
            </a:r>
          </a:p>
          <a:p>
            <a:pPr marL="0" algn="l">
              <a:lnSpc>
                <a:spcPct val="135000"/>
              </a:lnSpc>
              <a:spcBef>
                <a:spcPts val="0"/>
              </a:spcBef>
              <a:buClrTx/>
              <a:buSzTx/>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           </a:t>
            </a:r>
            <a:r>
              <a:rPr lang="zh-CN" altLang="en-US" sz="2400" b="1" dirty="0">
                <a:solidFill>
                  <a:srgbClr val="0070C0"/>
                </a:solidFill>
                <a:latin typeface="黑体" panose="02010609060101010101" pitchFamily="49" charset="-122"/>
                <a:ea typeface="黑体" panose="02010609060101010101" pitchFamily="49" charset="-122"/>
              </a:rPr>
              <a:t>少数服从多数</a:t>
            </a:r>
            <a:r>
              <a:rPr lang="zh-CN" altLang="en-US" sz="2400" b="1" dirty="0">
                <a:latin typeface="黑体" panose="02010609060101010101" pitchFamily="49" charset="-122"/>
                <a:ea typeface="黑体" panose="02010609060101010101" pitchFamily="49" charset="-122"/>
              </a:rPr>
              <a:t>、</a:t>
            </a:r>
            <a:r>
              <a:rPr lang="zh-CN" altLang="en-US" sz="2400" b="1" dirty="0">
                <a:solidFill>
                  <a:srgbClr val="0070C0"/>
                </a:solidFill>
                <a:latin typeface="黑体" panose="02010609060101010101" pitchFamily="49" charset="-122"/>
                <a:ea typeface="黑体" panose="02010609060101010101" pitchFamily="49" charset="-122"/>
              </a:rPr>
              <a:t>权利与权利双向互控</a:t>
            </a:r>
            <a:r>
              <a:rPr lang="zh-CN" altLang="en-US" sz="2400" b="1" dirty="0">
                <a:latin typeface="黑体" panose="02010609060101010101" pitchFamily="49" charset="-122"/>
                <a:ea typeface="黑体" panose="02010609060101010101" pitchFamily="49" charset="-122"/>
              </a:rPr>
              <a:t>、</a:t>
            </a:r>
            <a:r>
              <a:rPr lang="zh-CN" altLang="en-US" sz="2400" b="1" dirty="0">
                <a:solidFill>
                  <a:srgbClr val="0070C0"/>
                </a:solidFill>
                <a:latin typeface="黑体" panose="02010609060101010101" pitchFamily="49" charset="-122"/>
                <a:ea typeface="黑体" panose="02010609060101010101" pitchFamily="49" charset="-122"/>
              </a:rPr>
              <a:t>民主与集中</a:t>
            </a:r>
            <a:r>
              <a:rPr lang="zh-CN" altLang="en-US" sz="2400" b="1" dirty="0">
                <a:latin typeface="黑体" panose="02010609060101010101" pitchFamily="49" charset="-122"/>
                <a:ea typeface="黑体" panose="02010609060101010101" pitchFamily="49" charset="-122"/>
              </a:rPr>
              <a:t>、</a:t>
            </a:r>
            <a:r>
              <a:rPr lang="zh-CN" altLang="en-US" sz="2400" b="1" dirty="0">
                <a:solidFill>
                  <a:srgbClr val="0070C0"/>
                </a:solidFill>
                <a:latin typeface="黑体" panose="02010609060101010101" pitchFamily="49" charset="-122"/>
                <a:ea typeface="黑体" panose="02010609060101010101" pitchFamily="49" charset="-122"/>
              </a:rPr>
              <a:t>权威与服从</a:t>
            </a:r>
            <a:r>
              <a:rPr lang="zh-CN" altLang="en-US" sz="2400" b="1" dirty="0">
                <a:latin typeface="黑体" panose="02010609060101010101" pitchFamily="49" charset="-122"/>
                <a:ea typeface="黑体" panose="02010609060101010101" pitchFamily="49" charset="-122"/>
              </a:rPr>
              <a:t>等</a:t>
            </a:r>
          </a:p>
          <a:p>
            <a:pPr marL="0" algn="l">
              <a:lnSpc>
                <a:spcPct val="135000"/>
              </a:lnSpc>
              <a:spcBef>
                <a:spcPts val="0"/>
              </a:spcBef>
              <a:buClrTx/>
              <a:buSzTx/>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进而</a:t>
            </a:r>
            <a:r>
              <a:rPr lang="zh-CN" altLang="en-US" sz="2400" b="1" dirty="0">
                <a:solidFill>
                  <a:srgbClr val="006600"/>
                </a:solidFill>
                <a:latin typeface="黑体" panose="02010609060101010101" pitchFamily="49" charset="-122"/>
                <a:ea typeface="黑体" panose="02010609060101010101" pitchFamily="49" charset="-122"/>
              </a:rPr>
              <a:t>收缩</a:t>
            </a:r>
            <a:r>
              <a:rPr lang="zh-CN" altLang="en-US" sz="2400" b="1" dirty="0">
                <a:latin typeface="黑体" panose="02010609060101010101" pitchFamily="49" charset="-122"/>
                <a:ea typeface="黑体" panose="02010609060101010101" pitchFamily="49" charset="-122"/>
              </a:rPr>
              <a:t>政府权利在私人或民间领域不行之有效的或无止境的</a:t>
            </a:r>
            <a:r>
              <a:rPr lang="zh-CN" altLang="en-US" sz="2400" b="1" dirty="0">
                <a:solidFill>
                  <a:srgbClr val="006600"/>
                </a:solidFill>
                <a:latin typeface="黑体" panose="02010609060101010101" pitchFamily="49" charset="-122"/>
                <a:ea typeface="黑体" panose="02010609060101010101" pitchFamily="49" charset="-122"/>
              </a:rPr>
              <a:t>延伸</a:t>
            </a:r>
            <a:r>
              <a:rPr lang="zh-CN" altLang="en-US" sz="2400" b="1" dirty="0">
                <a:latin typeface="黑体" panose="02010609060101010101" pitchFamily="49" charset="-122"/>
                <a:ea typeface="黑体" panose="02010609060101010101" pitchFamily="49" charset="-122"/>
              </a:rPr>
              <a:t>和</a:t>
            </a:r>
            <a:r>
              <a:rPr lang="zh-CN" altLang="en-US" sz="2400" b="1" dirty="0">
                <a:solidFill>
                  <a:srgbClr val="006600"/>
                </a:solidFill>
                <a:latin typeface="黑体" panose="02010609060101010101" pitchFamily="49" charset="-122"/>
                <a:ea typeface="黑体" panose="02010609060101010101" pitchFamily="49" charset="-122"/>
              </a:rPr>
              <a:t>干预</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630" y="290195"/>
            <a:ext cx="12017375" cy="6092190"/>
          </a:xfrm>
        </p:spPr>
        <p:txBody>
          <a:bodyPr>
            <a:noAutofit/>
          </a:bodyPr>
          <a:lstStyle/>
          <a:p>
            <a:pPr marL="0" algn="l">
              <a:lnSpc>
                <a:spcPct val="135000"/>
              </a:lnSpc>
              <a:spcBef>
                <a:spcPts val="0"/>
              </a:spcBef>
              <a:buClrTx/>
              <a:buSzTx/>
              <a:buNone/>
            </a:pPr>
            <a:r>
              <a:rPr lang="zh-CN" altLang="en-US" b="1" dirty="0">
                <a:solidFill>
                  <a:srgbClr val="FF0000"/>
                </a:solidFill>
                <a:latin typeface="黑体" panose="02010609060101010101" pitchFamily="49" charset="-122"/>
                <a:ea typeface="黑体" panose="02010609060101010101" pitchFamily="49" charset="-122"/>
              </a:rPr>
              <a:t>法律的宏观结构</a:t>
            </a:r>
            <a:r>
              <a:rPr lang="zh-CN" altLang="en-US" b="1" dirty="0">
                <a:latin typeface="黑体" panose="02010609060101010101" pitchFamily="49" charset="-122"/>
                <a:ea typeface="黑体" panose="02010609060101010101" pitchFamily="49" charset="-122"/>
              </a:rPr>
              <a:t>——</a:t>
            </a:r>
            <a:r>
              <a:rPr lang="zh-CN" altLang="en-US" b="1" dirty="0">
                <a:solidFill>
                  <a:srgbClr val="3333FF"/>
                </a:solidFill>
                <a:latin typeface="黑体" panose="02010609060101010101" pitchFamily="49" charset="-122"/>
                <a:ea typeface="黑体" panose="02010609060101010101" pitchFamily="49" charset="-122"/>
                <a:sym typeface="+mn-ea"/>
              </a:rPr>
              <a:t>我国的</a:t>
            </a:r>
            <a:r>
              <a:rPr lang="zh-CN" altLang="en-US" b="1" dirty="0">
                <a:solidFill>
                  <a:srgbClr val="3333FF"/>
                </a:solidFill>
                <a:latin typeface="黑体" panose="02010609060101010101" pitchFamily="49" charset="-122"/>
                <a:ea typeface="黑体" panose="02010609060101010101" pitchFamily="49" charset="-122"/>
              </a:rPr>
              <a:t>法律体系</a:t>
            </a:r>
            <a:endParaRPr lang="zh-CN" altLang="en-US" b="1" dirty="0">
              <a:latin typeface="黑体" panose="02010609060101010101" pitchFamily="49" charset="-122"/>
              <a:ea typeface="黑体" panose="02010609060101010101" pitchFamily="49" charset="-122"/>
            </a:endParaRP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第二，在内容方面，重构法律体系及改变调整机制</a:t>
            </a:r>
          </a:p>
          <a:p>
            <a:pPr marL="0" algn="l">
              <a:lnSpc>
                <a:spcPct val="135000"/>
              </a:lnSpc>
              <a:spcBef>
                <a:spcPts val="0"/>
              </a:spcBef>
              <a:buClrTx/>
              <a:buSzTx/>
              <a:buNone/>
            </a:pPr>
            <a:endParaRPr lang="zh-CN" altLang="en-US" sz="800" b="1" dirty="0">
              <a:latin typeface="黑体" panose="02010609060101010101" pitchFamily="49" charset="-122"/>
              <a:ea typeface="黑体" panose="02010609060101010101" pitchFamily="49" charset="-122"/>
            </a:endParaRPr>
          </a:p>
          <a:p>
            <a:pPr marL="0" algn="l">
              <a:lnSpc>
                <a:spcPct val="135000"/>
              </a:lnSpc>
              <a:spcBef>
                <a:spcPts val="0"/>
              </a:spcBef>
              <a:buClrTx/>
              <a:buSzTx/>
              <a:buNone/>
            </a:pPr>
            <a:r>
              <a:rPr lang="zh-CN" altLang="en-US" sz="2400" b="1" dirty="0">
                <a:latin typeface="黑体" panose="02010609060101010101" pitchFamily="49" charset="-122"/>
                <a:ea typeface="黑体" panose="02010609060101010101" pitchFamily="49" charset="-122"/>
              </a:rPr>
              <a:t>首先，应当按照现代法的</a:t>
            </a:r>
            <a:r>
              <a:rPr lang="zh-CN" altLang="en-US" sz="2400" b="1" dirty="0">
                <a:solidFill>
                  <a:srgbClr val="A5068D"/>
                </a:solidFill>
                <a:latin typeface="黑体" panose="02010609060101010101" pitchFamily="49" charset="-122"/>
                <a:ea typeface="黑体" panose="02010609060101010101" pitchFamily="49" charset="-122"/>
              </a:rPr>
              <a:t>精神</a:t>
            </a:r>
            <a:r>
              <a:rPr lang="zh-CN" altLang="en-US" sz="2400" b="1" dirty="0">
                <a:latin typeface="黑体" panose="02010609060101010101" pitchFamily="49" charset="-122"/>
                <a:ea typeface="黑体" panose="02010609060101010101" pitchFamily="49" charset="-122"/>
              </a:rPr>
              <a:t>和社会主义法的</a:t>
            </a:r>
            <a:r>
              <a:rPr lang="zh-CN" altLang="en-US" sz="2400" b="1" dirty="0">
                <a:solidFill>
                  <a:srgbClr val="A5068D"/>
                </a:solidFill>
                <a:latin typeface="黑体" panose="02010609060101010101" pitchFamily="49" charset="-122"/>
                <a:ea typeface="黑体" panose="02010609060101010101" pitchFamily="49" charset="-122"/>
              </a:rPr>
              <a:t>价值取向</a:t>
            </a:r>
            <a:r>
              <a:rPr lang="zh-CN" altLang="en-US" sz="2400" b="1" dirty="0">
                <a:latin typeface="黑体" panose="02010609060101010101" pitchFamily="49" charset="-122"/>
                <a:ea typeface="黑体" panose="02010609060101010101" pitchFamily="49" charset="-122"/>
              </a:rPr>
              <a:t>重构法律体系</a:t>
            </a:r>
          </a:p>
          <a:p>
            <a:pPr marL="0" algn="l">
              <a:lnSpc>
                <a:spcPct val="135000"/>
              </a:lnSpc>
              <a:spcBef>
                <a:spcPts val="0"/>
              </a:spcBef>
              <a:buClrTx/>
              <a:buSzTx/>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明确</a:t>
            </a:r>
            <a:r>
              <a:rPr lang="zh-CN" altLang="en-US" sz="2400" b="1" dirty="0">
                <a:solidFill>
                  <a:srgbClr val="006600"/>
                </a:solidFill>
                <a:latin typeface="黑体" panose="02010609060101010101" pitchFamily="49" charset="-122"/>
                <a:ea typeface="黑体" panose="02010609060101010101" pitchFamily="49" charset="-122"/>
              </a:rPr>
              <a:t>私法</a:t>
            </a:r>
            <a:r>
              <a:rPr lang="zh-CN" altLang="en-US" sz="2400" b="1" dirty="0">
                <a:latin typeface="黑体" panose="02010609060101010101" pitchFamily="49" charset="-122"/>
                <a:ea typeface="黑体" panose="02010609060101010101" pitchFamily="49" charset="-122"/>
              </a:rPr>
              <a:t>调整的是私人的、民间的</a:t>
            </a:r>
            <a:r>
              <a:rPr lang="zh-CN" altLang="en-US" sz="2400" b="1" dirty="0">
                <a:solidFill>
                  <a:srgbClr val="006600"/>
                </a:solidFill>
                <a:latin typeface="黑体" panose="02010609060101010101" pitchFamily="49" charset="-122"/>
                <a:ea typeface="黑体" panose="02010609060101010101" pitchFamily="49" charset="-122"/>
              </a:rPr>
              <a:t>横向权利与义务</a:t>
            </a:r>
            <a:r>
              <a:rPr lang="zh-CN" altLang="en-US" sz="2400" b="1" dirty="0">
                <a:latin typeface="黑体" panose="02010609060101010101" pitchFamily="49" charset="-122"/>
                <a:ea typeface="黑体" panose="02010609060101010101" pitchFamily="49" charset="-122"/>
              </a:rPr>
              <a:t>关系</a:t>
            </a:r>
          </a:p>
          <a:p>
            <a:pPr marL="0" algn="l">
              <a:lnSpc>
                <a:spcPct val="135000"/>
              </a:lnSpc>
              <a:spcBef>
                <a:spcPts val="0"/>
              </a:spcBef>
              <a:buClrTx/>
              <a:buSzTx/>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私法领域通行的是</a:t>
            </a:r>
            <a:r>
              <a:rPr lang="zh-CN" altLang="en-US" sz="2400" b="1" dirty="0">
                <a:solidFill>
                  <a:srgbClr val="A5068D"/>
                </a:solidFill>
                <a:latin typeface="黑体" panose="02010609060101010101" pitchFamily="49" charset="-122"/>
                <a:ea typeface="黑体" panose="02010609060101010101" pitchFamily="49" charset="-122"/>
              </a:rPr>
              <a:t>平等原则</a:t>
            </a:r>
            <a:r>
              <a:rPr lang="zh-CN" altLang="en-US" sz="2400" b="1" dirty="0">
                <a:latin typeface="黑体" panose="02010609060101010101" pitchFamily="49" charset="-122"/>
                <a:ea typeface="黑体" panose="02010609060101010101" pitchFamily="49" charset="-122"/>
              </a:rPr>
              <a:t>、</a:t>
            </a:r>
            <a:r>
              <a:rPr lang="zh-CN" altLang="en-US" sz="2400" b="1" dirty="0">
                <a:solidFill>
                  <a:srgbClr val="A5068D"/>
                </a:solidFill>
                <a:latin typeface="黑体" panose="02010609060101010101" pitchFamily="49" charset="-122"/>
                <a:ea typeface="黑体" panose="02010609060101010101" pitchFamily="49" charset="-122"/>
              </a:rPr>
              <a:t>竞争原则</a:t>
            </a:r>
            <a:r>
              <a:rPr lang="zh-CN" altLang="en-US" sz="2400" b="1" dirty="0">
                <a:latin typeface="黑体" panose="02010609060101010101" pitchFamily="49" charset="-122"/>
                <a:ea typeface="黑体" panose="02010609060101010101" pitchFamily="49" charset="-122"/>
              </a:rPr>
              <a:t>、</a:t>
            </a:r>
            <a:r>
              <a:rPr lang="zh-CN" altLang="en-US" sz="2400" b="1" dirty="0">
                <a:solidFill>
                  <a:srgbClr val="A5068D"/>
                </a:solidFill>
                <a:latin typeface="黑体" panose="02010609060101010101" pitchFamily="49" charset="-122"/>
                <a:ea typeface="黑体" panose="02010609060101010101" pitchFamily="49" charset="-122"/>
              </a:rPr>
              <a:t>等价有偿原则</a:t>
            </a:r>
            <a:r>
              <a:rPr lang="zh-CN" altLang="en-US" sz="2400" b="1" dirty="0">
                <a:latin typeface="黑体" panose="02010609060101010101" pitchFamily="49" charset="-122"/>
                <a:ea typeface="黑体" panose="02010609060101010101" pitchFamily="49" charset="-122"/>
              </a:rPr>
              <a:t>、</a:t>
            </a:r>
            <a:r>
              <a:rPr lang="zh-CN" altLang="en-US" sz="2400" b="1" dirty="0">
                <a:solidFill>
                  <a:srgbClr val="A5068D"/>
                </a:solidFill>
                <a:latin typeface="黑体" panose="02010609060101010101" pitchFamily="49" charset="-122"/>
                <a:ea typeface="黑体" panose="02010609060101010101" pitchFamily="49" charset="-122"/>
              </a:rPr>
              <a:t>协商原则</a:t>
            </a:r>
            <a:r>
              <a:rPr lang="zh-CN" altLang="en-US" sz="2400" b="1" dirty="0">
                <a:latin typeface="黑体" panose="02010609060101010101" pitchFamily="49" charset="-122"/>
                <a:ea typeface="黑体" panose="02010609060101010101" pitchFamily="49" charset="-122"/>
              </a:rPr>
              <a:t>等</a:t>
            </a:r>
          </a:p>
          <a:p>
            <a:pPr marL="0" algn="l">
              <a:lnSpc>
                <a:spcPct val="135000"/>
              </a:lnSpc>
              <a:spcBef>
                <a:spcPts val="0"/>
              </a:spcBef>
              <a:buClrTx/>
              <a:buSzTx/>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进而明确私权的独立地位、私人权利和义务的协商性</a:t>
            </a:r>
          </a:p>
          <a:p>
            <a:pPr marL="0" algn="l">
              <a:lnSpc>
                <a:spcPct val="135000"/>
              </a:lnSpc>
              <a:spcBef>
                <a:spcPts val="0"/>
              </a:spcBef>
              <a:buClrTx/>
              <a:buSzTx/>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以及</a:t>
            </a:r>
            <a:r>
              <a:rPr lang="zh-CN" altLang="en-US" sz="2400" b="1" dirty="0">
                <a:solidFill>
                  <a:srgbClr val="0070C0"/>
                </a:solidFill>
                <a:latin typeface="黑体" panose="02010609060101010101" pitchFamily="49" charset="-122"/>
                <a:ea typeface="黑体" panose="02010609060101010101" pitchFamily="49" charset="-122"/>
              </a:rPr>
              <a:t>私人权利</a:t>
            </a:r>
            <a:r>
              <a:rPr lang="zh-CN" altLang="en-US" sz="2400" b="1" dirty="0">
                <a:latin typeface="黑体" panose="02010609060101010101" pitchFamily="49" charset="-122"/>
                <a:ea typeface="黑体" panose="02010609060101010101" pitchFamily="49" charset="-122"/>
              </a:rPr>
              <a:t>所拥有的与</a:t>
            </a:r>
            <a:r>
              <a:rPr lang="zh-CN" altLang="en-US" sz="2400" b="1" dirty="0">
                <a:solidFill>
                  <a:srgbClr val="0070C0"/>
                </a:solidFill>
                <a:latin typeface="黑体" panose="02010609060101010101" pitchFamily="49" charset="-122"/>
                <a:ea typeface="黑体" panose="02010609060101010101" pitchFamily="49" charset="-122"/>
              </a:rPr>
              <a:t>公共权利</a:t>
            </a:r>
            <a:r>
              <a:rPr lang="zh-CN" altLang="en-US" sz="2400" b="1" dirty="0">
                <a:latin typeface="黑体" panose="02010609060101010101" pitchFamily="49" charset="-122"/>
                <a:ea typeface="黑体" panose="02010609060101010101" pitchFamily="49" charset="-122"/>
              </a:rPr>
              <a:t>同样的</a:t>
            </a:r>
            <a:r>
              <a:rPr lang="zh-CN" altLang="en-US" sz="2400" b="1" dirty="0">
                <a:solidFill>
                  <a:srgbClr val="A5068D"/>
                </a:solidFill>
                <a:latin typeface="黑体" panose="02010609060101010101" pitchFamily="49" charset="-122"/>
                <a:ea typeface="黑体" panose="02010609060101010101" pitchFamily="49" charset="-122"/>
              </a:rPr>
              <a:t>不可侵犯性</a:t>
            </a:r>
          </a:p>
          <a:p>
            <a:pPr marL="0" algn="l">
              <a:lnSpc>
                <a:spcPct val="135000"/>
              </a:lnSpc>
              <a:spcBef>
                <a:spcPts val="0"/>
              </a:spcBef>
              <a:buClrTx/>
              <a:buSzTx/>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以有效地保护法人和公民在经济生活和社会生活方面的权利</a:t>
            </a:r>
          </a:p>
          <a:p>
            <a:pPr marL="0" algn="l">
              <a:lnSpc>
                <a:spcPct val="135000"/>
              </a:lnSpc>
              <a:spcBef>
                <a:spcPts val="0"/>
              </a:spcBef>
              <a:buClrTx/>
              <a:buSzTx/>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调动社会主体的</a:t>
            </a:r>
            <a:r>
              <a:rPr lang="zh-CN" altLang="en-US" sz="2400" b="1" dirty="0">
                <a:solidFill>
                  <a:srgbClr val="C00000"/>
                </a:solidFill>
                <a:latin typeface="黑体" panose="02010609060101010101" pitchFamily="49" charset="-122"/>
                <a:ea typeface="黑体" panose="02010609060101010101" pitchFamily="49" charset="-122"/>
              </a:rPr>
              <a:t>积极性</a:t>
            </a:r>
            <a:r>
              <a:rPr lang="zh-CN" altLang="en-US" sz="2400" b="1" dirty="0">
                <a:latin typeface="黑体" panose="02010609060101010101" pitchFamily="49" charset="-122"/>
                <a:ea typeface="黑体" panose="02010609060101010101" pitchFamily="49" charset="-122"/>
              </a:rPr>
              <a:t>和</a:t>
            </a:r>
            <a:r>
              <a:rPr lang="zh-CN" altLang="en-US" sz="2400" b="1" dirty="0">
                <a:solidFill>
                  <a:srgbClr val="C00000"/>
                </a:solidFill>
                <a:latin typeface="黑体" panose="02010609060101010101" pitchFamily="49" charset="-122"/>
                <a:ea typeface="黑体" panose="02010609060101010101" pitchFamily="49" charset="-122"/>
              </a:rPr>
              <a:t>创造性</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630" y="290195"/>
            <a:ext cx="12017375" cy="6092190"/>
          </a:xfrm>
        </p:spPr>
        <p:txBody>
          <a:bodyPr>
            <a:noAutofit/>
          </a:bodyPr>
          <a:lstStyle/>
          <a:p>
            <a:pPr marL="0" algn="l">
              <a:lnSpc>
                <a:spcPct val="135000"/>
              </a:lnSpc>
              <a:spcBef>
                <a:spcPts val="0"/>
              </a:spcBef>
              <a:buClrTx/>
              <a:buSzTx/>
              <a:buNone/>
            </a:pPr>
            <a:r>
              <a:rPr lang="zh-CN" altLang="en-US" b="1" dirty="0">
                <a:solidFill>
                  <a:srgbClr val="FF0000"/>
                </a:solidFill>
                <a:latin typeface="黑体" panose="02010609060101010101" pitchFamily="49" charset="-122"/>
                <a:ea typeface="黑体" panose="02010609060101010101" pitchFamily="49" charset="-122"/>
              </a:rPr>
              <a:t>法律的宏观结构</a:t>
            </a:r>
            <a:r>
              <a:rPr lang="zh-CN" altLang="en-US" b="1" dirty="0">
                <a:latin typeface="黑体" panose="02010609060101010101" pitchFamily="49" charset="-122"/>
                <a:ea typeface="黑体" panose="02010609060101010101" pitchFamily="49" charset="-122"/>
              </a:rPr>
              <a:t>——</a:t>
            </a:r>
            <a:r>
              <a:rPr lang="zh-CN" altLang="en-US" b="1" dirty="0">
                <a:solidFill>
                  <a:srgbClr val="3333FF"/>
                </a:solidFill>
                <a:latin typeface="黑体" panose="02010609060101010101" pitchFamily="49" charset="-122"/>
                <a:ea typeface="黑体" panose="02010609060101010101" pitchFamily="49" charset="-122"/>
                <a:sym typeface="+mn-ea"/>
              </a:rPr>
              <a:t>我国的</a:t>
            </a:r>
            <a:r>
              <a:rPr lang="zh-CN" altLang="en-US" b="1" dirty="0">
                <a:solidFill>
                  <a:srgbClr val="3333FF"/>
                </a:solidFill>
                <a:latin typeface="黑体" panose="02010609060101010101" pitchFamily="49" charset="-122"/>
                <a:ea typeface="黑体" panose="02010609060101010101" pitchFamily="49" charset="-122"/>
              </a:rPr>
              <a:t>法律体系</a:t>
            </a:r>
            <a:endParaRPr lang="zh-CN" altLang="en-US" b="1" dirty="0">
              <a:latin typeface="黑体" panose="02010609060101010101" pitchFamily="49" charset="-122"/>
              <a:ea typeface="黑体" panose="02010609060101010101" pitchFamily="49" charset="-122"/>
            </a:endParaRP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第二，在内容方面，重构法律体系及改变调整机制</a:t>
            </a:r>
          </a:p>
          <a:p>
            <a:pPr marL="0" algn="l">
              <a:lnSpc>
                <a:spcPct val="135000"/>
              </a:lnSpc>
              <a:spcBef>
                <a:spcPts val="0"/>
              </a:spcBef>
              <a:buClrTx/>
              <a:buSzTx/>
              <a:buNone/>
            </a:pPr>
            <a:endParaRPr lang="zh-CN" altLang="en-US" sz="800" b="1" dirty="0">
              <a:latin typeface="黑体" panose="02010609060101010101" pitchFamily="49" charset="-122"/>
              <a:ea typeface="黑体" panose="02010609060101010101" pitchFamily="49" charset="-122"/>
            </a:endParaRPr>
          </a:p>
          <a:p>
            <a:pPr marL="0" algn="l">
              <a:lnSpc>
                <a:spcPct val="135000"/>
              </a:lnSpc>
              <a:spcBef>
                <a:spcPts val="0"/>
              </a:spcBef>
              <a:buClrTx/>
              <a:buSzTx/>
              <a:buNone/>
            </a:pPr>
            <a:r>
              <a:rPr lang="zh-CN" altLang="en-US" sz="2400" b="1" dirty="0">
                <a:latin typeface="黑体" panose="02010609060101010101" pitchFamily="49" charset="-122"/>
                <a:ea typeface="黑体" panose="02010609060101010101" pitchFamily="49" charset="-122"/>
              </a:rPr>
              <a:t>其次，要改变法律对社会经济、文化、政治的调整机制</a:t>
            </a:r>
          </a:p>
          <a:p>
            <a:pPr marL="0" algn="l">
              <a:lnSpc>
                <a:spcPct val="135000"/>
              </a:lnSpc>
              <a:spcBef>
                <a:spcPts val="0"/>
              </a:spcBef>
              <a:buClrTx/>
              <a:buSzTx/>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即从</a:t>
            </a:r>
            <a:r>
              <a:rPr lang="zh-CN" altLang="en-US" sz="2400" b="1" dirty="0">
                <a:solidFill>
                  <a:srgbClr val="A5068D"/>
                </a:solidFill>
                <a:latin typeface="黑体" panose="02010609060101010101" pitchFamily="49" charset="-122"/>
                <a:ea typeface="黑体" panose="02010609060101010101" pitchFamily="49" charset="-122"/>
              </a:rPr>
              <a:t>罪与罚的强制性</a:t>
            </a:r>
            <a:r>
              <a:rPr lang="zh-CN" altLang="en-US" sz="2400" b="1" dirty="0">
                <a:latin typeface="黑体" panose="02010609060101010101" pitchFamily="49" charset="-122"/>
                <a:ea typeface="黑体" panose="02010609060101010101" pitchFamily="49" charset="-122"/>
              </a:rPr>
              <a:t>调整方式转换为</a:t>
            </a:r>
            <a:r>
              <a:rPr lang="zh-CN" altLang="en-US" sz="2400" b="1" dirty="0">
                <a:solidFill>
                  <a:srgbClr val="A5068D"/>
                </a:solidFill>
                <a:latin typeface="黑体" panose="02010609060101010101" pitchFamily="49" charset="-122"/>
                <a:ea typeface="黑体" panose="02010609060101010101" pitchFamily="49" charset="-122"/>
              </a:rPr>
              <a:t>权利和义务的协调性</a:t>
            </a:r>
            <a:r>
              <a:rPr lang="zh-CN" altLang="en-US" sz="2400" b="1" dirty="0">
                <a:latin typeface="黑体" panose="02010609060101010101" pitchFamily="49" charset="-122"/>
                <a:ea typeface="黑体" panose="02010609060101010101" pitchFamily="49" charset="-122"/>
              </a:rPr>
              <a:t>调整方式</a:t>
            </a:r>
          </a:p>
          <a:p>
            <a:pPr marL="0" algn="l">
              <a:lnSpc>
                <a:spcPct val="135000"/>
              </a:lnSpc>
              <a:spcBef>
                <a:spcPts val="0"/>
              </a:spcBef>
              <a:buClrTx/>
              <a:buSzTx/>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而且进一步从</a:t>
            </a:r>
            <a:r>
              <a:rPr lang="zh-CN" altLang="en-US" sz="2400" b="1" dirty="0">
                <a:solidFill>
                  <a:srgbClr val="3333FF"/>
                </a:solidFill>
                <a:latin typeface="黑体" panose="02010609060101010101" pitchFamily="49" charset="-122"/>
                <a:ea typeface="黑体" panose="02010609060101010101" pitchFamily="49" charset="-122"/>
              </a:rPr>
              <a:t>义务本位</a:t>
            </a:r>
            <a:r>
              <a:rPr lang="zh-CN" altLang="en-US" sz="2400" b="1" dirty="0">
                <a:latin typeface="黑体" panose="02010609060101010101" pitchFamily="49" charset="-122"/>
                <a:ea typeface="黑体" panose="02010609060101010101" pitchFamily="49" charset="-122"/>
              </a:rPr>
              <a:t>转变为</a:t>
            </a:r>
            <a:r>
              <a:rPr lang="zh-CN" altLang="en-US" sz="2400" b="1" dirty="0">
                <a:solidFill>
                  <a:srgbClr val="3333FF"/>
                </a:solidFill>
                <a:latin typeface="黑体" panose="02010609060101010101" pitchFamily="49" charset="-122"/>
                <a:ea typeface="黑体" panose="02010609060101010101" pitchFamily="49" charset="-122"/>
              </a:rPr>
              <a:t>权利本位</a:t>
            </a:r>
            <a:r>
              <a:rPr lang="zh-CN" altLang="en-US" sz="2400" b="1" dirty="0">
                <a:latin typeface="黑体" panose="02010609060101010101" pitchFamily="49" charset="-122"/>
                <a:ea typeface="黑体" panose="02010609060101010101" pitchFamily="49" charset="-122"/>
              </a:rPr>
              <a:t>，从</a:t>
            </a:r>
            <a:r>
              <a:rPr lang="zh-CN" altLang="en-US" sz="2400" b="1" dirty="0">
                <a:solidFill>
                  <a:srgbClr val="006600"/>
                </a:solidFill>
                <a:latin typeface="黑体" panose="02010609060101010101" pitchFamily="49" charset="-122"/>
                <a:ea typeface="黑体" panose="02010609060101010101" pitchFamily="49" charset="-122"/>
              </a:rPr>
              <a:t>治民</a:t>
            </a:r>
            <a:r>
              <a:rPr lang="zh-CN" altLang="en-US" sz="2400" b="1" dirty="0">
                <a:latin typeface="黑体" panose="02010609060101010101" pitchFamily="49" charset="-122"/>
                <a:ea typeface="黑体" panose="02010609060101010101" pitchFamily="49" charset="-122"/>
              </a:rPr>
              <a:t>为主到</a:t>
            </a:r>
            <a:r>
              <a:rPr lang="zh-CN" altLang="en-US" sz="2400" b="1" dirty="0">
                <a:solidFill>
                  <a:srgbClr val="006600"/>
                </a:solidFill>
                <a:latin typeface="黑体" panose="02010609060101010101" pitchFamily="49" charset="-122"/>
                <a:ea typeface="黑体" panose="02010609060101010101" pitchFamily="49" charset="-122"/>
              </a:rPr>
              <a:t>吏民共治</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2719995"/>
            <a:ext cx="12017190" cy="709006"/>
          </a:xfrm>
        </p:spPr>
        <p:txBody>
          <a:bodyPr>
            <a:normAutofit/>
          </a:bodyPr>
          <a:lstStyle/>
          <a:p>
            <a:pPr marL="0" indent="0" algn="ctr">
              <a:lnSpc>
                <a:spcPct val="135000"/>
              </a:lnSpc>
              <a:spcBef>
                <a:spcPts val="0"/>
              </a:spcBef>
              <a:buNone/>
            </a:pPr>
            <a:r>
              <a:rPr lang="zh-CN" altLang="en-US" b="1" dirty="0">
                <a:solidFill>
                  <a:srgbClr val="C00000"/>
                </a:solidFill>
                <a:latin typeface="黑体" panose="02010609060101010101" pitchFamily="49" charset="-122"/>
                <a:ea typeface="黑体" panose="02010609060101010101" pitchFamily="49" charset="-122"/>
              </a:rPr>
              <a:t>知识拓展：</a:t>
            </a:r>
            <a:r>
              <a:rPr lang="zh-CN" altLang="en-US" b="1" u="sng" dirty="0">
                <a:solidFill>
                  <a:srgbClr val="3333FF"/>
                </a:solidFill>
                <a:latin typeface="黑体" panose="02010609060101010101" pitchFamily="49" charset="-122"/>
                <a:ea typeface="黑体" panose="02010609060101010101" pitchFamily="49" charset="-122"/>
              </a:rPr>
              <a:t>法律体系</a:t>
            </a:r>
            <a:r>
              <a:rPr lang="zh-CN" altLang="en-US" b="1" dirty="0">
                <a:solidFill>
                  <a:srgbClr val="3333FF"/>
                </a:solidFill>
                <a:latin typeface="黑体" panose="02010609060101010101" pitchFamily="49" charset="-122"/>
                <a:ea typeface="黑体" panose="02010609060101010101" pitchFamily="49" charset="-122"/>
              </a:rPr>
              <a:t>与</a:t>
            </a:r>
            <a:r>
              <a:rPr lang="zh-CN" altLang="en-US" b="1" u="sng" dirty="0">
                <a:solidFill>
                  <a:srgbClr val="3333FF"/>
                </a:solidFill>
                <a:latin typeface="黑体" panose="02010609060101010101" pitchFamily="49" charset="-122"/>
                <a:ea typeface="黑体" panose="02010609060101010101" pitchFamily="49" charset="-122"/>
              </a:rPr>
              <a:t>法制体系</a:t>
            </a:r>
            <a:r>
              <a:rPr lang="zh-CN" altLang="en-US" b="1" dirty="0">
                <a:solidFill>
                  <a:srgbClr val="3333FF"/>
                </a:solidFill>
                <a:latin typeface="黑体" panose="02010609060101010101" pitchFamily="49" charset="-122"/>
                <a:ea typeface="黑体" panose="02010609060101010101" pitchFamily="49" charset="-122"/>
              </a:rPr>
              <a:t>的区别</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630" y="290195"/>
            <a:ext cx="12017375" cy="6092190"/>
          </a:xfrm>
        </p:spPr>
        <p:txBody>
          <a:bodyPr>
            <a:noAutofit/>
          </a:bodyPr>
          <a:lstStyle/>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法制体系，有时也称法制系统，它同法律体系虽一字之差，但含义不同</a:t>
            </a:r>
          </a:p>
          <a:p>
            <a:pPr marL="0" algn="l">
              <a:lnSpc>
                <a:spcPct val="135000"/>
              </a:lnSpc>
              <a:spcBef>
                <a:spcPts val="0"/>
              </a:spcBef>
              <a:buClrTx/>
              <a:buSzTx/>
              <a:buNone/>
            </a:pPr>
            <a:r>
              <a:rPr lang="zh-CN" altLang="en-US" b="1" u="sng" dirty="0">
                <a:solidFill>
                  <a:srgbClr val="3333FF"/>
                </a:solidFill>
                <a:latin typeface="黑体" panose="02010609060101010101" pitchFamily="49" charset="-122"/>
                <a:ea typeface="黑体" panose="02010609060101010101" pitchFamily="49" charset="-122"/>
              </a:rPr>
              <a:t>法制体系</a:t>
            </a:r>
            <a:r>
              <a:rPr lang="zh-CN" altLang="en-US" b="1" dirty="0">
                <a:latin typeface="黑体" panose="02010609060101010101" pitchFamily="49" charset="-122"/>
                <a:ea typeface="黑体" panose="02010609060101010101" pitchFamily="49" charset="-122"/>
              </a:rPr>
              <a:t>是指法制运转机制和运转环节的全系统</a:t>
            </a:r>
          </a:p>
          <a:p>
            <a:pPr marL="0" algn="l">
              <a:lnSpc>
                <a:spcPct val="135000"/>
              </a:lnSpc>
              <a:spcBef>
                <a:spcPts val="0"/>
              </a:spcBef>
              <a:buClrTx/>
              <a:buSzTx/>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包括</a:t>
            </a:r>
            <a:r>
              <a:rPr lang="zh-CN" altLang="en-US" b="1" dirty="0">
                <a:solidFill>
                  <a:srgbClr val="A5068D"/>
                </a:solidFill>
                <a:latin typeface="黑体" panose="02010609060101010101" pitchFamily="49" charset="-122"/>
                <a:ea typeface="黑体" panose="02010609060101010101" pitchFamily="49" charset="-122"/>
              </a:rPr>
              <a:t>立法</a:t>
            </a:r>
            <a:r>
              <a:rPr lang="zh-CN" altLang="en-US" b="1" dirty="0">
                <a:latin typeface="黑体" panose="02010609060101010101" pitchFamily="49" charset="-122"/>
                <a:ea typeface="黑体" panose="02010609060101010101" pitchFamily="49" charset="-122"/>
              </a:rPr>
              <a:t>体系、</a:t>
            </a:r>
            <a:r>
              <a:rPr lang="zh-CN" altLang="en-US" b="1" dirty="0">
                <a:solidFill>
                  <a:srgbClr val="A5068D"/>
                </a:solidFill>
                <a:latin typeface="黑体" panose="02010609060101010101" pitchFamily="49" charset="-122"/>
                <a:ea typeface="黑体" panose="02010609060101010101" pitchFamily="49" charset="-122"/>
              </a:rPr>
              <a:t>执法</a:t>
            </a:r>
            <a:r>
              <a:rPr lang="zh-CN" altLang="en-US" b="1" dirty="0">
                <a:latin typeface="黑体" panose="02010609060101010101" pitchFamily="49" charset="-122"/>
                <a:ea typeface="黑体" panose="02010609060101010101" pitchFamily="49" charset="-122"/>
              </a:rPr>
              <a:t>体系、</a:t>
            </a:r>
            <a:r>
              <a:rPr lang="zh-CN" altLang="en-US" b="1" dirty="0">
                <a:solidFill>
                  <a:srgbClr val="A5068D"/>
                </a:solidFill>
                <a:latin typeface="黑体" panose="02010609060101010101" pitchFamily="49" charset="-122"/>
                <a:ea typeface="黑体" panose="02010609060101010101" pitchFamily="49" charset="-122"/>
              </a:rPr>
              <a:t>司法</a:t>
            </a:r>
            <a:r>
              <a:rPr lang="zh-CN" altLang="en-US" b="1" dirty="0">
                <a:latin typeface="黑体" panose="02010609060101010101" pitchFamily="49" charset="-122"/>
                <a:ea typeface="黑体" panose="02010609060101010101" pitchFamily="49" charset="-122"/>
              </a:rPr>
              <a:t>体系、</a:t>
            </a:r>
            <a:r>
              <a:rPr lang="zh-CN" altLang="en-US" b="1" dirty="0">
                <a:solidFill>
                  <a:srgbClr val="A5068D"/>
                </a:solidFill>
                <a:latin typeface="黑体" panose="02010609060101010101" pitchFamily="49" charset="-122"/>
                <a:ea typeface="黑体" panose="02010609060101010101" pitchFamily="49" charset="-122"/>
              </a:rPr>
              <a:t>守法</a:t>
            </a:r>
            <a:r>
              <a:rPr lang="zh-CN" altLang="en-US" b="1" dirty="0">
                <a:latin typeface="黑体" panose="02010609060101010101" pitchFamily="49" charset="-122"/>
                <a:ea typeface="黑体" panose="02010609060101010101" pitchFamily="49" charset="-122"/>
              </a:rPr>
              <a:t>体系、法律</a:t>
            </a:r>
            <a:r>
              <a:rPr lang="zh-CN" altLang="en-US" b="1" dirty="0">
                <a:solidFill>
                  <a:srgbClr val="A5068D"/>
                </a:solidFill>
                <a:latin typeface="黑体" panose="02010609060101010101" pitchFamily="49" charset="-122"/>
                <a:ea typeface="黑体" panose="02010609060101010101" pitchFamily="49" charset="-122"/>
              </a:rPr>
              <a:t>监督</a:t>
            </a:r>
            <a:r>
              <a:rPr lang="zh-CN" altLang="en-US" b="1" dirty="0">
                <a:latin typeface="黑体" panose="02010609060101010101" pitchFamily="49" charset="-122"/>
                <a:ea typeface="黑体" panose="02010609060101010101" pitchFamily="49" charset="-122"/>
              </a:rPr>
              <a:t>体系等</a:t>
            </a:r>
            <a:r>
              <a:rPr lang="en-US" altLang="zh-CN" b="1" dirty="0">
                <a:latin typeface="黑体" panose="02010609060101010101" pitchFamily="49" charset="-122"/>
                <a:ea typeface="黑体" panose="02010609060101010101" pitchFamily="49" charset="-122"/>
              </a:rPr>
              <a:t> </a:t>
            </a:r>
          </a:p>
          <a:p>
            <a:pPr marL="0" algn="l">
              <a:lnSpc>
                <a:spcPct val="135000"/>
              </a:lnSpc>
              <a:spcBef>
                <a:spcPts val="0"/>
              </a:spcBef>
              <a:buClrTx/>
              <a:buSzTx/>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由这些体系组成的一个纵向的法制运转体系</a:t>
            </a:r>
          </a:p>
          <a:p>
            <a:pPr marL="0" algn="l">
              <a:lnSpc>
                <a:spcPct val="135000"/>
              </a:lnSpc>
              <a:spcBef>
                <a:spcPts val="0"/>
              </a:spcBef>
              <a:buClrTx/>
              <a:buSzTx/>
              <a:buNone/>
            </a:pPr>
            <a:endParaRPr lang="zh-CN" altLang="en-US" sz="800" b="1" dirty="0">
              <a:latin typeface="黑体" panose="02010609060101010101" pitchFamily="49" charset="-122"/>
              <a:ea typeface="黑体" panose="02010609060101010101" pitchFamily="49" charset="-122"/>
            </a:endParaRPr>
          </a:p>
          <a:p>
            <a:pPr marL="0" algn="l">
              <a:lnSpc>
                <a:spcPct val="135000"/>
              </a:lnSpc>
              <a:spcBef>
                <a:spcPts val="0"/>
              </a:spcBef>
              <a:buClrTx/>
              <a:buSzTx/>
              <a:buNone/>
            </a:pPr>
            <a:r>
              <a:rPr lang="zh-CN" altLang="en-US" b="1" dirty="0">
                <a:solidFill>
                  <a:srgbClr val="A5068D"/>
                </a:solidFill>
                <a:latin typeface="黑体" panose="02010609060101010101" pitchFamily="49" charset="-122"/>
                <a:ea typeface="黑体" panose="02010609060101010101" pitchFamily="49" charset="-122"/>
              </a:rPr>
              <a:t>法</a:t>
            </a:r>
            <a:r>
              <a:rPr lang="zh-CN" altLang="en-US" b="1" u="sng" dirty="0">
                <a:solidFill>
                  <a:srgbClr val="A5068D"/>
                </a:solidFill>
                <a:latin typeface="黑体" panose="02010609060101010101" pitchFamily="49" charset="-122"/>
                <a:ea typeface="黑体" panose="02010609060101010101" pitchFamily="49" charset="-122"/>
              </a:rPr>
              <a:t>律</a:t>
            </a:r>
            <a:r>
              <a:rPr lang="zh-CN" altLang="en-US" b="1" dirty="0">
                <a:solidFill>
                  <a:srgbClr val="A5068D"/>
                </a:solidFill>
                <a:latin typeface="黑体" panose="02010609060101010101" pitchFamily="49" charset="-122"/>
                <a:ea typeface="黑体" panose="02010609060101010101" pitchFamily="49" charset="-122"/>
              </a:rPr>
              <a:t>体系</a:t>
            </a:r>
            <a:r>
              <a:rPr lang="zh-CN" altLang="en-US" b="1" dirty="0">
                <a:latin typeface="黑体" panose="02010609060101010101" pitchFamily="49" charset="-122"/>
                <a:ea typeface="黑体" panose="02010609060101010101" pitchFamily="49" charset="-122"/>
              </a:rPr>
              <a:t>着重说明的是呈</a:t>
            </a:r>
            <a:r>
              <a:rPr lang="zh-CN" altLang="en-US" b="1" dirty="0">
                <a:solidFill>
                  <a:srgbClr val="FF0000"/>
                </a:solidFill>
                <a:latin typeface="黑体" panose="02010609060101010101" pitchFamily="49" charset="-122"/>
                <a:ea typeface="黑体" panose="02010609060101010101" pitchFamily="49" charset="-122"/>
              </a:rPr>
              <a:t>静态</a:t>
            </a:r>
            <a:r>
              <a:rPr lang="zh-CN" altLang="en-US" b="1" dirty="0">
                <a:latin typeface="黑体" panose="02010609060101010101" pitchFamily="49" charset="-122"/>
                <a:ea typeface="黑体" panose="02010609060101010101" pitchFamily="49" charset="-122"/>
              </a:rPr>
              <a:t>的法律本身的体系构成，而</a:t>
            </a:r>
          </a:p>
          <a:p>
            <a:pPr marL="0" algn="l">
              <a:lnSpc>
                <a:spcPct val="135000"/>
              </a:lnSpc>
              <a:spcBef>
                <a:spcPts val="0"/>
              </a:spcBef>
              <a:buClrTx/>
              <a:buSzTx/>
              <a:buNone/>
            </a:pPr>
            <a:r>
              <a:rPr lang="zh-CN" altLang="en-US" b="1" dirty="0">
                <a:solidFill>
                  <a:srgbClr val="A5068D"/>
                </a:solidFill>
                <a:latin typeface="黑体" panose="02010609060101010101" pitchFamily="49" charset="-122"/>
                <a:ea typeface="黑体" panose="02010609060101010101" pitchFamily="49" charset="-122"/>
              </a:rPr>
              <a:t>法</a:t>
            </a:r>
            <a:r>
              <a:rPr lang="zh-CN" altLang="en-US" b="1" u="sng" dirty="0">
                <a:solidFill>
                  <a:srgbClr val="A5068D"/>
                </a:solidFill>
                <a:latin typeface="黑体" panose="02010609060101010101" pitchFamily="49" charset="-122"/>
                <a:ea typeface="黑体" panose="02010609060101010101" pitchFamily="49" charset="-122"/>
              </a:rPr>
              <a:t>制</a:t>
            </a:r>
            <a:r>
              <a:rPr lang="zh-CN" altLang="en-US" b="1" dirty="0">
                <a:solidFill>
                  <a:srgbClr val="A5068D"/>
                </a:solidFill>
                <a:latin typeface="黑体" panose="02010609060101010101" pitchFamily="49" charset="-122"/>
                <a:ea typeface="黑体" panose="02010609060101010101" pitchFamily="49" charset="-122"/>
              </a:rPr>
              <a:t>体系</a:t>
            </a:r>
            <a:r>
              <a:rPr lang="zh-CN" altLang="en-US" b="1" dirty="0">
                <a:latin typeface="黑体" panose="02010609060101010101" pitchFamily="49" charset="-122"/>
                <a:ea typeface="黑体" panose="02010609060101010101" pitchFamily="49" charset="-122"/>
              </a:rPr>
              <a:t>则既包括静态的法律规范</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更着重说明的是呈</a:t>
            </a:r>
            <a:r>
              <a:rPr lang="zh-CN" altLang="en-US" b="1" dirty="0">
                <a:solidFill>
                  <a:srgbClr val="FF0000"/>
                </a:solidFill>
                <a:latin typeface="黑体" panose="02010609060101010101" pitchFamily="49" charset="-122"/>
                <a:ea typeface="黑体" panose="02010609060101010101" pitchFamily="49" charset="-122"/>
              </a:rPr>
              <a:t>动态</a:t>
            </a:r>
            <a:r>
              <a:rPr lang="zh-CN" altLang="en-US" b="1" dirty="0">
                <a:latin typeface="黑体" panose="02010609060101010101" pitchFamily="49" charset="-122"/>
                <a:ea typeface="黑体" panose="02010609060101010101" pitchFamily="49" charset="-122"/>
              </a:rPr>
              <a:t>状的法制运转机制系统</a:t>
            </a:r>
          </a:p>
          <a:p>
            <a:pPr marL="0" algn="l">
              <a:lnSpc>
                <a:spcPct val="135000"/>
              </a:lnSpc>
              <a:spcBef>
                <a:spcPts val="0"/>
              </a:spcBef>
              <a:buClrTx/>
              <a:buSzTx/>
              <a:buNone/>
            </a:pPr>
            <a:endParaRPr lang="zh-CN" altLang="en-US" sz="800" b="1" dirty="0">
              <a:latin typeface="黑体" panose="02010609060101010101" pitchFamily="49" charset="-122"/>
              <a:ea typeface="黑体" panose="02010609060101010101" pitchFamily="49" charset="-122"/>
            </a:endParaRP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从相互关系来讲</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法制体系</a:t>
            </a:r>
            <a:r>
              <a:rPr lang="zh-CN" altLang="en-US" b="1" dirty="0">
                <a:solidFill>
                  <a:srgbClr val="3333FF"/>
                </a:solidFill>
                <a:latin typeface="黑体" panose="02010609060101010101" pitchFamily="49" charset="-122"/>
                <a:ea typeface="黑体" panose="02010609060101010101" pitchFamily="49" charset="-122"/>
              </a:rPr>
              <a:t>包容</a:t>
            </a:r>
            <a:r>
              <a:rPr lang="zh-CN" altLang="en-US" b="1" dirty="0">
                <a:latin typeface="黑体" panose="02010609060101010101" pitchFamily="49" charset="-122"/>
                <a:ea typeface="黑体" panose="02010609060101010101" pitchFamily="49" charset="-122"/>
              </a:rPr>
              <a:t>着法律体系，而</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法律体系则组合在法制体系之中</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2719995"/>
            <a:ext cx="12017190" cy="709006"/>
          </a:xfrm>
        </p:spPr>
        <p:txBody>
          <a:bodyPr>
            <a:normAutofit/>
          </a:bodyPr>
          <a:lstStyle/>
          <a:p>
            <a:pPr marL="0" indent="0" algn="ctr">
              <a:lnSpc>
                <a:spcPct val="135000"/>
              </a:lnSpc>
              <a:spcBef>
                <a:spcPts val="0"/>
              </a:spcBef>
              <a:buNone/>
            </a:pPr>
            <a:r>
              <a:rPr lang="zh-CN" altLang="en-US" b="1" dirty="0">
                <a:solidFill>
                  <a:srgbClr val="C00000"/>
                </a:solidFill>
                <a:latin typeface="黑体" panose="02010609060101010101" pitchFamily="49" charset="-122"/>
                <a:ea typeface="黑体" panose="02010609060101010101" pitchFamily="49" charset="-122"/>
              </a:rPr>
              <a:t>知识拓展：</a:t>
            </a:r>
            <a:r>
              <a:rPr lang="zh-CN" altLang="en-US" b="1" u="sng" dirty="0">
                <a:solidFill>
                  <a:srgbClr val="3333FF"/>
                </a:solidFill>
                <a:latin typeface="黑体" panose="02010609060101010101" pitchFamily="49" charset="-122"/>
                <a:ea typeface="黑体" panose="02010609060101010101" pitchFamily="49" charset="-122"/>
              </a:rPr>
              <a:t>法律体系</a:t>
            </a:r>
            <a:r>
              <a:rPr lang="zh-CN" altLang="en-US" b="1" dirty="0">
                <a:solidFill>
                  <a:srgbClr val="3333FF"/>
                </a:solidFill>
                <a:latin typeface="黑体" panose="02010609060101010101" pitchFamily="49" charset="-122"/>
                <a:ea typeface="黑体" panose="02010609060101010101" pitchFamily="49" charset="-122"/>
              </a:rPr>
              <a:t>与</a:t>
            </a:r>
            <a:r>
              <a:rPr lang="zh-CN" altLang="en-US" b="1" u="sng" dirty="0">
                <a:solidFill>
                  <a:srgbClr val="3333FF"/>
                </a:solidFill>
                <a:latin typeface="黑体" panose="02010609060101010101" pitchFamily="49" charset="-122"/>
                <a:ea typeface="黑体" panose="02010609060101010101" pitchFamily="49" charset="-122"/>
              </a:rPr>
              <a:t>法学体系</a:t>
            </a:r>
            <a:r>
              <a:rPr lang="zh-CN" altLang="en-US" b="1" dirty="0">
                <a:solidFill>
                  <a:srgbClr val="3333FF"/>
                </a:solidFill>
                <a:latin typeface="黑体" panose="02010609060101010101" pitchFamily="49" charset="-122"/>
                <a:ea typeface="黑体" panose="02010609060101010101" pitchFamily="49" charset="-122"/>
              </a:rPr>
              <a:t>的联系与区别</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630" y="290195"/>
            <a:ext cx="12017375" cy="6511290"/>
          </a:xfrm>
        </p:spPr>
        <p:txBody>
          <a:bodyPr>
            <a:noAutofit/>
          </a:bodyPr>
          <a:lstStyle/>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这是两个不同的但却有着密切联系的概念</a:t>
            </a:r>
          </a:p>
          <a:p>
            <a:pPr marL="0" algn="l">
              <a:lnSpc>
                <a:spcPct val="135000"/>
              </a:lnSpc>
              <a:spcBef>
                <a:spcPts val="0"/>
              </a:spcBef>
              <a:buClrTx/>
              <a:buSzTx/>
              <a:buNone/>
            </a:pPr>
            <a:r>
              <a:rPr lang="zh-CN" altLang="en-US" b="1" u="sng" dirty="0">
                <a:solidFill>
                  <a:srgbClr val="3333FF"/>
                </a:solidFill>
                <a:latin typeface="黑体" panose="02010609060101010101" pitchFamily="49" charset="-122"/>
                <a:ea typeface="黑体" panose="02010609060101010101" pitchFamily="49" charset="-122"/>
              </a:rPr>
              <a:t>法学体系</a:t>
            </a:r>
            <a:r>
              <a:rPr lang="zh-CN" altLang="en-US" b="1" dirty="0">
                <a:latin typeface="黑体" panose="02010609060101010101" pitchFamily="49" charset="-122"/>
                <a:ea typeface="黑体" panose="02010609060101010101" pitchFamily="49" charset="-122"/>
              </a:rPr>
              <a:t>是指一个国家的有关法律的</a:t>
            </a:r>
            <a:r>
              <a:rPr lang="zh-CN" altLang="en-US" b="1" dirty="0">
                <a:solidFill>
                  <a:srgbClr val="A5068D"/>
                </a:solidFill>
                <a:latin typeface="黑体" panose="02010609060101010101" pitchFamily="49" charset="-122"/>
                <a:ea typeface="黑体" panose="02010609060101010101" pitchFamily="49" charset="-122"/>
              </a:rPr>
              <a:t>学科体系</a:t>
            </a:r>
          </a:p>
          <a:p>
            <a:pPr marL="0" algn="l">
              <a:lnSpc>
                <a:spcPct val="135000"/>
              </a:lnSpc>
              <a:spcBef>
                <a:spcPts val="0"/>
              </a:spcBef>
              <a:buClrTx/>
              <a:buSzTx/>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它属于</a:t>
            </a:r>
            <a:r>
              <a:rPr lang="zh-CN" altLang="en-US" b="1" dirty="0">
                <a:solidFill>
                  <a:srgbClr val="006600"/>
                </a:solidFill>
                <a:latin typeface="黑体" panose="02010609060101010101" pitchFamily="49" charset="-122"/>
                <a:ea typeface="黑体" panose="02010609060101010101" pitchFamily="49" charset="-122"/>
              </a:rPr>
              <a:t>社会科学范畴</a:t>
            </a:r>
          </a:p>
          <a:p>
            <a:pPr marL="0" algn="l">
              <a:lnSpc>
                <a:spcPct val="135000"/>
              </a:lnSpc>
              <a:spcBef>
                <a:spcPts val="0"/>
              </a:spcBef>
              <a:buClrTx/>
              <a:buSzTx/>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具有意识形态和思想文化属性</a:t>
            </a:r>
          </a:p>
          <a:p>
            <a:pPr marL="0" algn="l">
              <a:lnSpc>
                <a:spcPct val="135000"/>
              </a:lnSpc>
              <a:spcBef>
                <a:spcPts val="0"/>
              </a:spcBef>
              <a:buClrTx/>
              <a:buSzTx/>
              <a:buNone/>
            </a:pPr>
            <a:r>
              <a:rPr lang="zh-CN" altLang="en-US" b="1" dirty="0">
                <a:solidFill>
                  <a:srgbClr val="3333FF"/>
                </a:solidFill>
                <a:latin typeface="黑体" panose="02010609060101010101" pitchFamily="49" charset="-122"/>
                <a:ea typeface="黑体" panose="02010609060101010101" pitchFamily="49" charset="-122"/>
              </a:rPr>
              <a:t>法律体系</a:t>
            </a:r>
            <a:r>
              <a:rPr lang="zh-CN" altLang="en-US" b="1" dirty="0">
                <a:latin typeface="黑体" panose="02010609060101010101" pitchFamily="49" charset="-122"/>
                <a:ea typeface="黑体" panose="02010609060101010101" pitchFamily="49" charset="-122"/>
              </a:rPr>
              <a:t>则是指一国现行的</a:t>
            </a:r>
            <a:r>
              <a:rPr lang="zh-CN" altLang="en-US" b="1" dirty="0">
                <a:solidFill>
                  <a:srgbClr val="A5068D"/>
                </a:solidFill>
                <a:latin typeface="黑体" panose="02010609060101010101" pitchFamily="49" charset="-122"/>
                <a:ea typeface="黑体" panose="02010609060101010101" pitchFamily="49" charset="-122"/>
              </a:rPr>
              <a:t>法律规范体系</a:t>
            </a:r>
          </a:p>
          <a:p>
            <a:pPr marL="0" algn="l">
              <a:lnSpc>
                <a:spcPct val="135000"/>
              </a:lnSpc>
              <a:spcBef>
                <a:spcPts val="0"/>
              </a:spcBef>
              <a:buClrTx/>
              <a:buSzTx/>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属于</a:t>
            </a:r>
            <a:r>
              <a:rPr lang="zh-CN" altLang="en-US" b="1" dirty="0">
                <a:solidFill>
                  <a:srgbClr val="006600"/>
                </a:solidFill>
                <a:latin typeface="黑体" panose="02010609060101010101" pitchFamily="49" charset="-122"/>
                <a:ea typeface="黑体" panose="02010609060101010101" pitchFamily="49" charset="-122"/>
              </a:rPr>
              <a:t>社会规范体系范畴</a:t>
            </a:r>
          </a:p>
          <a:p>
            <a:pPr marL="0" algn="l">
              <a:lnSpc>
                <a:spcPct val="135000"/>
              </a:lnSpc>
              <a:spcBef>
                <a:spcPts val="0"/>
              </a:spcBef>
              <a:buClrTx/>
              <a:buSzTx/>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是社会及个人的行为准则</a:t>
            </a:r>
          </a:p>
          <a:p>
            <a:pPr marL="0" algn="l">
              <a:lnSpc>
                <a:spcPct val="135000"/>
              </a:lnSpc>
              <a:spcBef>
                <a:spcPts val="0"/>
              </a:spcBef>
              <a:buClrTx/>
              <a:buSzTx/>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有实际的法律效力</a:t>
            </a:r>
          </a:p>
          <a:p>
            <a:pPr marL="0" algn="l">
              <a:lnSpc>
                <a:spcPct val="135000"/>
              </a:lnSpc>
              <a:spcBef>
                <a:spcPts val="0"/>
              </a:spcBef>
              <a:buClrTx/>
              <a:buSzTx/>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并产生实际的法律后果</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一个属思想范畴，一个属规范体系</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这是两者的本质区别，但两者又有密切的联系</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630" y="290195"/>
            <a:ext cx="12017375" cy="6092190"/>
          </a:xfrm>
        </p:spPr>
        <p:txBody>
          <a:bodyPr>
            <a:noAutofit/>
          </a:bodyPr>
          <a:lstStyle/>
          <a:p>
            <a:pPr marL="0" algn="ctr">
              <a:lnSpc>
                <a:spcPct val="135000"/>
              </a:lnSpc>
              <a:spcBef>
                <a:spcPts val="0"/>
              </a:spcBef>
              <a:buClrTx/>
              <a:buSzTx/>
              <a:buNone/>
            </a:pPr>
            <a:r>
              <a:rPr lang="zh-CN" altLang="en-US" sz="3600" b="1" dirty="0">
                <a:solidFill>
                  <a:srgbClr val="3333FF"/>
                </a:solidFill>
                <a:latin typeface="黑体" panose="02010609060101010101" pitchFamily="49" charset="-122"/>
                <a:ea typeface="黑体" panose="02010609060101010101" pitchFamily="49" charset="-122"/>
              </a:rPr>
              <a:t>法律体系</a:t>
            </a:r>
            <a:endParaRPr lang="zh-CN" altLang="en-US" sz="3600" b="1" dirty="0">
              <a:latin typeface="黑体" panose="02010609060101010101" pitchFamily="49" charset="-122"/>
              <a:ea typeface="黑体" panose="02010609060101010101" pitchFamily="49" charset="-122"/>
            </a:endParaRPr>
          </a:p>
          <a:p>
            <a:pPr marL="0" algn="l">
              <a:lnSpc>
                <a:spcPct val="135000"/>
              </a:lnSpc>
              <a:spcBef>
                <a:spcPts val="0"/>
              </a:spcBef>
              <a:buClrTx/>
              <a:buSzTx/>
              <a:buNone/>
            </a:pPr>
            <a:endParaRPr lang="en-US" altLang="zh-CN" b="1" dirty="0">
              <a:latin typeface="黑体" panose="02010609060101010101" pitchFamily="49" charset="-122"/>
              <a:ea typeface="黑体" panose="02010609060101010101" pitchFamily="49" charset="-122"/>
            </a:endParaRP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法律体系具有以下几个特点：</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1.法律体系是由</a:t>
            </a:r>
            <a:r>
              <a:rPr lang="zh-CN" altLang="en-US" b="1" dirty="0">
                <a:solidFill>
                  <a:srgbClr val="A5068D"/>
                </a:solidFill>
                <a:latin typeface="黑体" panose="02010609060101010101" pitchFamily="49" charset="-122"/>
                <a:ea typeface="黑体" panose="02010609060101010101" pitchFamily="49" charset="-122"/>
              </a:rPr>
              <a:t>一个国家</a:t>
            </a:r>
            <a:r>
              <a:rPr lang="zh-CN" altLang="en-US" b="1" dirty="0">
                <a:latin typeface="黑体" panose="02010609060101010101" pitchFamily="49" charset="-122"/>
                <a:ea typeface="黑体" panose="02010609060101010101" pitchFamily="49" charset="-122"/>
              </a:rPr>
              <a:t>全部</a:t>
            </a:r>
            <a:r>
              <a:rPr lang="zh-CN" altLang="en-US" b="1" dirty="0">
                <a:solidFill>
                  <a:srgbClr val="A5068D"/>
                </a:solidFill>
                <a:latin typeface="黑体" panose="02010609060101010101" pitchFamily="49" charset="-122"/>
                <a:ea typeface="黑体" panose="02010609060101010101" pitchFamily="49" charset="-122"/>
              </a:rPr>
              <a:t>现行</a:t>
            </a:r>
            <a:r>
              <a:rPr lang="zh-CN" altLang="en-US" b="1" dirty="0">
                <a:latin typeface="黑体" panose="02010609060101010101" pitchFamily="49" charset="-122"/>
                <a:ea typeface="黑体" panose="02010609060101010101" pitchFamily="49" charset="-122"/>
              </a:rPr>
              <a:t>法律规范构成，受</a:t>
            </a:r>
            <a:r>
              <a:rPr lang="zh-CN" altLang="en-US" b="1" dirty="0">
                <a:solidFill>
                  <a:srgbClr val="C00000"/>
                </a:solidFill>
                <a:latin typeface="黑体" panose="02010609060101010101" pitchFamily="49" charset="-122"/>
                <a:ea typeface="黑体" panose="02010609060101010101" pitchFamily="49" charset="-122"/>
              </a:rPr>
              <a:t>时空条件</a:t>
            </a:r>
            <a:r>
              <a:rPr lang="zh-CN" altLang="en-US" b="1" dirty="0">
                <a:latin typeface="黑体" panose="02010609060101010101" pitchFamily="49" charset="-122"/>
                <a:ea typeface="黑体" panose="02010609060101010101" pitchFamily="49" charset="-122"/>
              </a:rPr>
              <a:t>的严格限制</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2</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法律体系是由大量彼此关联、相互作用的</a:t>
            </a:r>
            <a:r>
              <a:rPr lang="zh-CN" altLang="en-US" b="1" dirty="0">
                <a:solidFill>
                  <a:srgbClr val="C00000"/>
                </a:solidFill>
                <a:latin typeface="黑体" panose="02010609060101010101" pitchFamily="49" charset="-122"/>
                <a:ea typeface="黑体" panose="02010609060101010101" pitchFamily="49" charset="-122"/>
              </a:rPr>
              <a:t>要素</a:t>
            </a:r>
            <a:r>
              <a:rPr lang="zh-CN" altLang="en-US" b="1" dirty="0">
                <a:latin typeface="黑体" panose="02010609060101010101" pitchFamily="49" charset="-122"/>
                <a:ea typeface="黑体" panose="02010609060101010101" pitchFamily="49" charset="-122"/>
              </a:rPr>
              <a:t>构成的呈体系化的有机</a:t>
            </a:r>
            <a:r>
              <a:rPr lang="zh-CN" altLang="en-US" b="1" dirty="0">
                <a:solidFill>
                  <a:srgbClr val="C00000"/>
                </a:solidFill>
                <a:latin typeface="黑体" panose="02010609060101010101" pitchFamily="49" charset="-122"/>
                <a:ea typeface="黑体" panose="02010609060101010101" pitchFamily="49" charset="-122"/>
              </a:rPr>
              <a:t>整体</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3.法律体系的结构性特点是“</a:t>
            </a:r>
            <a:r>
              <a:rPr lang="zh-CN" altLang="en-US" b="1" dirty="0">
                <a:solidFill>
                  <a:srgbClr val="C00000"/>
                </a:solidFill>
                <a:latin typeface="黑体" panose="02010609060101010101" pitchFamily="49" charset="-122"/>
                <a:ea typeface="黑体" panose="02010609060101010101" pitchFamily="49" charset="-122"/>
              </a:rPr>
              <a:t>和谐</a:t>
            </a:r>
            <a:r>
              <a:rPr lang="zh-CN" altLang="en-US" b="1" dirty="0">
                <a:latin typeface="黑体" panose="02010609060101010101" pitchFamily="49" charset="-122"/>
                <a:ea typeface="黑体" panose="02010609060101010101" pitchFamily="49" charset="-122"/>
              </a:rPr>
              <a:t>”和“</a:t>
            </a:r>
            <a:r>
              <a:rPr lang="zh-CN" altLang="en-US" b="1" dirty="0">
                <a:solidFill>
                  <a:srgbClr val="C00000"/>
                </a:solidFill>
                <a:latin typeface="黑体" panose="02010609060101010101" pitchFamily="49" charset="-122"/>
                <a:ea typeface="黑体" panose="02010609060101010101" pitchFamily="49" charset="-122"/>
              </a:rPr>
              <a:t>统一</a:t>
            </a:r>
            <a:r>
              <a:rPr lang="zh-CN" altLang="en-US" b="1" dirty="0">
                <a:latin typeface="黑体" panose="02010609060101010101" pitchFamily="49" charset="-122"/>
                <a:ea typeface="黑体" panose="02010609060101010101" pitchFamily="49" charset="-122"/>
              </a:rPr>
              <a:t>”</a:t>
            </a:r>
          </a:p>
          <a:p>
            <a:pPr marL="0" algn="l">
              <a:lnSpc>
                <a:spcPct val="135000"/>
              </a:lnSpc>
              <a:spcBef>
                <a:spcPts val="0"/>
              </a:spcBef>
              <a:buClrTx/>
              <a:buSzTx/>
              <a:buNone/>
            </a:pPr>
            <a:endParaRPr lang="zh-CN" altLang="en-US" b="1" dirty="0">
              <a:latin typeface="黑体" panose="02010609060101010101" pitchFamily="49" charset="-122"/>
              <a:ea typeface="黑体" panose="02010609060101010101" pitchFamily="49"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630" y="290195"/>
            <a:ext cx="12017375" cy="6511290"/>
          </a:xfrm>
        </p:spPr>
        <p:txBody>
          <a:bodyPr>
            <a:noAutofit/>
          </a:bodyPr>
          <a:lstStyle/>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法学体系</a:t>
            </a:r>
            <a:r>
              <a:rPr lang="zh-CN" b="1" dirty="0">
                <a:latin typeface="黑体" panose="02010609060101010101" pitchFamily="49" charset="-122"/>
                <a:ea typeface="黑体" panose="02010609060101010101" pitchFamily="49" charset="-122"/>
              </a:rPr>
              <a:t>和</a:t>
            </a:r>
            <a:r>
              <a:rPr lang="zh-CN" altLang="en-US" b="1" dirty="0">
                <a:latin typeface="黑体" panose="02010609060101010101" pitchFamily="49" charset="-122"/>
                <a:ea typeface="黑体" panose="02010609060101010101" pitchFamily="49" charset="-122"/>
              </a:rPr>
              <a:t>法律体系的</a:t>
            </a:r>
            <a:r>
              <a:rPr lang="zh-CN" altLang="en-US" b="1" dirty="0">
                <a:latin typeface="黑体" panose="02010609060101010101" pitchFamily="49" charset="-122"/>
                <a:ea typeface="黑体" panose="02010609060101010101" pitchFamily="49" charset="-122"/>
                <a:sym typeface="+mn-ea"/>
              </a:rPr>
              <a:t>密切</a:t>
            </a:r>
            <a:r>
              <a:rPr lang="zh-CN" altLang="en-US" b="1" dirty="0">
                <a:latin typeface="黑体" panose="02010609060101010101" pitchFamily="49" charset="-122"/>
                <a:ea typeface="黑体" panose="02010609060101010101" pitchFamily="49" charset="-122"/>
              </a:rPr>
              <a:t>联系</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第一，法律体系是法学体系形成、建立的</a:t>
            </a:r>
            <a:r>
              <a:rPr lang="zh-CN" altLang="en-US" b="1" dirty="0">
                <a:solidFill>
                  <a:srgbClr val="A5068D"/>
                </a:solidFill>
                <a:latin typeface="黑体" panose="02010609060101010101" pitchFamily="49" charset="-122"/>
                <a:ea typeface="黑体" panose="02010609060101010101" pitchFamily="49" charset="-122"/>
              </a:rPr>
              <a:t>前提</a:t>
            </a:r>
            <a:r>
              <a:rPr lang="zh-CN" altLang="en-US" b="1" dirty="0">
                <a:latin typeface="黑体" panose="02010609060101010101" pitchFamily="49" charset="-122"/>
                <a:ea typeface="黑体" panose="02010609060101010101" pitchFamily="49" charset="-122"/>
              </a:rPr>
              <a:t>和</a:t>
            </a:r>
            <a:r>
              <a:rPr lang="zh-CN" altLang="en-US" b="1" dirty="0">
                <a:solidFill>
                  <a:srgbClr val="A5068D"/>
                </a:solidFill>
                <a:latin typeface="黑体" panose="02010609060101010101" pitchFamily="49" charset="-122"/>
                <a:ea typeface="黑体" panose="02010609060101010101" pitchFamily="49" charset="-122"/>
              </a:rPr>
              <a:t>基础</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第二，法律体系也是法学体系发展的重要</a:t>
            </a:r>
            <a:r>
              <a:rPr lang="zh-CN" altLang="en-US" b="1" dirty="0">
                <a:solidFill>
                  <a:srgbClr val="A5068D"/>
                </a:solidFill>
                <a:latin typeface="黑体" panose="02010609060101010101" pitchFamily="49" charset="-122"/>
                <a:ea typeface="黑体" panose="02010609060101010101" pitchFamily="49" charset="-122"/>
              </a:rPr>
              <a:t>动力</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第三，法学体系反过来也会成为法律体系发生变化的</a:t>
            </a:r>
            <a:r>
              <a:rPr lang="zh-CN" altLang="en-US" b="1" dirty="0">
                <a:solidFill>
                  <a:srgbClr val="A5068D"/>
                </a:solidFill>
                <a:latin typeface="黑体" panose="02010609060101010101" pitchFamily="49" charset="-122"/>
                <a:ea typeface="黑体" panose="02010609060101010101" pitchFamily="49" charset="-122"/>
              </a:rPr>
              <a:t>原因</a:t>
            </a:r>
            <a:r>
              <a:rPr lang="zh-CN" altLang="en-US" b="1" dirty="0">
                <a:latin typeface="黑体" panose="02010609060101010101" pitchFamily="49" charset="-122"/>
                <a:ea typeface="黑体" panose="02010609060101010101" pitchFamily="49" charset="-122"/>
              </a:rPr>
              <a:t>和</a:t>
            </a:r>
            <a:r>
              <a:rPr lang="zh-CN" altLang="en-US" b="1" dirty="0">
                <a:solidFill>
                  <a:srgbClr val="A5068D"/>
                </a:solidFill>
                <a:latin typeface="黑体" panose="02010609060101010101" pitchFamily="49" charset="-122"/>
                <a:ea typeface="黑体" panose="02010609060101010101" pitchFamily="49" charset="-122"/>
              </a:rPr>
              <a:t>根据</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630" y="290195"/>
            <a:ext cx="12017375" cy="6511290"/>
          </a:xfrm>
        </p:spPr>
        <p:txBody>
          <a:bodyPr>
            <a:noAutofit/>
          </a:bodyPr>
          <a:lstStyle/>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法学体系</a:t>
            </a:r>
            <a:r>
              <a:rPr lang="zh-CN" b="1" dirty="0">
                <a:latin typeface="黑体" panose="02010609060101010101" pitchFamily="49" charset="-122"/>
                <a:ea typeface="黑体" panose="02010609060101010101" pitchFamily="49" charset="-122"/>
              </a:rPr>
              <a:t>和</a:t>
            </a:r>
            <a:r>
              <a:rPr lang="zh-CN" altLang="en-US" b="1" dirty="0">
                <a:latin typeface="黑体" panose="02010609060101010101" pitchFamily="49" charset="-122"/>
                <a:ea typeface="黑体" panose="02010609060101010101" pitchFamily="49" charset="-122"/>
              </a:rPr>
              <a:t>法律体系的</a:t>
            </a:r>
            <a:r>
              <a:rPr lang="zh-CN" altLang="en-US" b="1" dirty="0">
                <a:latin typeface="黑体" panose="02010609060101010101" pitchFamily="49" charset="-122"/>
                <a:ea typeface="黑体" panose="02010609060101010101" pitchFamily="49" charset="-122"/>
                <a:sym typeface="+mn-ea"/>
              </a:rPr>
              <a:t>密切</a:t>
            </a:r>
            <a:r>
              <a:rPr lang="zh-CN" altLang="en-US" b="1" dirty="0">
                <a:latin typeface="黑体" panose="02010609060101010101" pitchFamily="49" charset="-122"/>
                <a:ea typeface="黑体" panose="02010609060101010101" pitchFamily="49" charset="-122"/>
              </a:rPr>
              <a:t>联系</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第一，法律体系是法学体系形成、建立的</a:t>
            </a:r>
            <a:r>
              <a:rPr lang="zh-CN" altLang="en-US" b="1" dirty="0">
                <a:solidFill>
                  <a:srgbClr val="A5068D"/>
                </a:solidFill>
                <a:latin typeface="黑体" panose="02010609060101010101" pitchFamily="49" charset="-122"/>
                <a:ea typeface="黑体" panose="02010609060101010101" pitchFamily="49" charset="-122"/>
              </a:rPr>
              <a:t>前提</a:t>
            </a:r>
            <a:r>
              <a:rPr lang="zh-CN" altLang="en-US" b="1" dirty="0">
                <a:latin typeface="黑体" panose="02010609060101010101" pitchFamily="49" charset="-122"/>
                <a:ea typeface="黑体" panose="02010609060101010101" pitchFamily="49" charset="-122"/>
              </a:rPr>
              <a:t>和</a:t>
            </a:r>
            <a:r>
              <a:rPr lang="zh-CN" altLang="en-US" b="1" dirty="0">
                <a:solidFill>
                  <a:srgbClr val="A5068D"/>
                </a:solidFill>
                <a:latin typeface="黑体" panose="02010609060101010101" pitchFamily="49" charset="-122"/>
                <a:ea typeface="黑体" panose="02010609060101010101" pitchFamily="49" charset="-122"/>
              </a:rPr>
              <a:t>基础</a:t>
            </a:r>
          </a:p>
          <a:p>
            <a:pPr marL="457200" lvl="1" indent="457200" algn="l">
              <a:lnSpc>
                <a:spcPct val="135000"/>
              </a:lnSpc>
              <a:spcBef>
                <a:spcPts val="0"/>
              </a:spcBef>
              <a:buClrTx/>
              <a:buSzTx/>
              <a:buNone/>
            </a:pPr>
            <a:r>
              <a:rPr lang="zh-CN" altLang="en-US" sz="2400" b="1" dirty="0">
                <a:latin typeface="黑体" panose="02010609060101010101" pitchFamily="49" charset="-122"/>
                <a:ea typeface="黑体" panose="02010609060101010101" pitchFamily="49" charset="-122"/>
              </a:rPr>
              <a:t>一个国家的法学体系中的</a:t>
            </a:r>
            <a:r>
              <a:rPr lang="zh-CN" altLang="en-US" sz="2400" b="1" dirty="0">
                <a:solidFill>
                  <a:srgbClr val="A5068D"/>
                </a:solidFill>
                <a:latin typeface="黑体" panose="02010609060101010101" pitchFamily="49" charset="-122"/>
                <a:ea typeface="黑体" panose="02010609060101010101" pitchFamily="49" charset="-122"/>
              </a:rPr>
              <a:t>实体法学</a:t>
            </a:r>
            <a:r>
              <a:rPr lang="zh-CN" altLang="en-US" sz="2400" b="1" dirty="0">
                <a:latin typeface="黑体" panose="02010609060101010101" pitchFamily="49" charset="-122"/>
                <a:ea typeface="黑体" panose="02010609060101010101" pitchFamily="49" charset="-122"/>
              </a:rPr>
              <a:t>（也称</a:t>
            </a:r>
            <a:r>
              <a:rPr lang="zh-CN" altLang="en-US" sz="2400" b="1" dirty="0">
                <a:solidFill>
                  <a:srgbClr val="7030A0"/>
                </a:solidFill>
                <a:latin typeface="黑体" panose="02010609060101010101" pitchFamily="49" charset="-122"/>
                <a:ea typeface="黑体" panose="02010609060101010101" pitchFamily="49" charset="-122"/>
              </a:rPr>
              <a:t>应用法学</a:t>
            </a:r>
            <a:r>
              <a:rPr lang="zh-CN" altLang="en-US" sz="2400" b="1" dirty="0">
                <a:latin typeface="黑体" panose="02010609060101010101" pitchFamily="49" charset="-122"/>
                <a:ea typeface="黑体" panose="02010609060101010101" pitchFamily="49" charset="-122"/>
              </a:rPr>
              <a:t>）内容</a:t>
            </a:r>
          </a:p>
          <a:p>
            <a:pPr marL="457200" lvl="1" indent="457200" algn="l">
              <a:lnSpc>
                <a:spcPct val="135000"/>
              </a:lnSpc>
              <a:spcBef>
                <a:spcPts val="0"/>
              </a:spcBef>
              <a:buClrTx/>
              <a:buSzTx/>
              <a:buNone/>
            </a:pPr>
            <a:r>
              <a:rPr lang="zh-CN" altLang="en-US" sz="2400" b="1" dirty="0">
                <a:latin typeface="黑体" panose="02010609060101010101" pitchFamily="49" charset="-122"/>
                <a:ea typeface="黑体" panose="02010609060101010101" pitchFamily="49" charset="-122"/>
              </a:rPr>
              <a:t>是同法律体系中的</a:t>
            </a:r>
            <a:r>
              <a:rPr lang="zh-CN" altLang="en-US" sz="2400" b="1" dirty="0">
                <a:solidFill>
                  <a:srgbClr val="A5068D"/>
                </a:solidFill>
                <a:latin typeface="黑体" panose="02010609060101010101" pitchFamily="49" charset="-122"/>
                <a:ea typeface="黑体" panose="02010609060101010101" pitchFamily="49" charset="-122"/>
              </a:rPr>
              <a:t>法律部门</a:t>
            </a:r>
            <a:r>
              <a:rPr lang="zh-CN" altLang="en-US" sz="2400" b="1" dirty="0">
                <a:latin typeface="黑体" panose="02010609060101010101" pitchFamily="49" charset="-122"/>
                <a:ea typeface="黑体" panose="02010609060101010101" pitchFamily="49" charset="-122"/>
              </a:rPr>
              <a:t>划分相对应的</a:t>
            </a:r>
          </a:p>
          <a:p>
            <a:pPr marL="457200" lvl="1" indent="457200" algn="l">
              <a:lnSpc>
                <a:spcPct val="135000"/>
              </a:lnSpc>
              <a:spcBef>
                <a:spcPts val="0"/>
              </a:spcBef>
              <a:buClrTx/>
              <a:buSzTx/>
              <a:buNone/>
            </a:pPr>
            <a:r>
              <a:rPr lang="zh-CN" altLang="en-US" sz="2400" b="1" dirty="0">
                <a:latin typeface="黑体" panose="02010609060101010101" pitchFamily="49" charset="-122"/>
                <a:ea typeface="黑体" panose="02010609060101010101" pitchFamily="49" charset="-122"/>
              </a:rPr>
              <a:t>如法律部门分为宪法、民法、商法、行政法、经济法、刑法、诉讼法、国际法等</a:t>
            </a:r>
          </a:p>
          <a:p>
            <a:pPr marL="457200" lvl="1" indent="457200" algn="l">
              <a:lnSpc>
                <a:spcPct val="135000"/>
              </a:lnSpc>
              <a:spcBef>
                <a:spcPts val="0"/>
              </a:spcBef>
              <a:buClrTx/>
              <a:buSzTx/>
              <a:buNone/>
            </a:pPr>
            <a:r>
              <a:rPr lang="zh-CN" altLang="en-US" sz="2400" b="1" dirty="0">
                <a:latin typeface="黑体" panose="02010609060101010101" pitchFamily="49" charset="-122"/>
                <a:ea typeface="黑体" panose="02010609060101010101" pitchFamily="49" charset="-122"/>
              </a:rPr>
              <a:t>法学体系也就相应地划分为宪法学、民法学、商法学、行政法学、经济法学、刑</a:t>
            </a:r>
          </a:p>
          <a:p>
            <a:pPr marL="457200" lvl="1" indent="457200" algn="l">
              <a:lnSpc>
                <a:spcPct val="135000"/>
              </a:lnSpc>
              <a:spcBef>
                <a:spcPts val="0"/>
              </a:spcBef>
              <a:buClrTx/>
              <a:buSzTx/>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法学、诉讼法学、国际法学等</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630" y="290195"/>
            <a:ext cx="12017375" cy="6511290"/>
          </a:xfrm>
        </p:spPr>
        <p:txBody>
          <a:bodyPr>
            <a:noAutofit/>
          </a:bodyPr>
          <a:lstStyle/>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法学体系</a:t>
            </a:r>
            <a:r>
              <a:rPr lang="zh-CN" b="1" dirty="0">
                <a:latin typeface="黑体" panose="02010609060101010101" pitchFamily="49" charset="-122"/>
                <a:ea typeface="黑体" panose="02010609060101010101" pitchFamily="49" charset="-122"/>
              </a:rPr>
              <a:t>和</a:t>
            </a:r>
            <a:r>
              <a:rPr lang="zh-CN" altLang="en-US" b="1" dirty="0">
                <a:latin typeface="黑体" panose="02010609060101010101" pitchFamily="49" charset="-122"/>
                <a:ea typeface="黑体" panose="02010609060101010101" pitchFamily="49" charset="-122"/>
              </a:rPr>
              <a:t>法律体系的</a:t>
            </a:r>
            <a:r>
              <a:rPr lang="zh-CN" altLang="en-US" b="1" dirty="0">
                <a:latin typeface="黑体" panose="02010609060101010101" pitchFamily="49" charset="-122"/>
                <a:ea typeface="黑体" panose="02010609060101010101" pitchFamily="49" charset="-122"/>
                <a:sym typeface="+mn-ea"/>
              </a:rPr>
              <a:t>密切</a:t>
            </a:r>
            <a:r>
              <a:rPr lang="zh-CN" altLang="en-US" b="1" dirty="0">
                <a:latin typeface="黑体" panose="02010609060101010101" pitchFamily="49" charset="-122"/>
                <a:ea typeface="黑体" panose="02010609060101010101" pitchFamily="49" charset="-122"/>
              </a:rPr>
              <a:t>联系</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第二，法律体系也是法学体系发展的重要</a:t>
            </a:r>
            <a:r>
              <a:rPr lang="zh-CN" altLang="en-US" b="1" dirty="0">
                <a:solidFill>
                  <a:srgbClr val="A5068D"/>
                </a:solidFill>
                <a:latin typeface="黑体" panose="02010609060101010101" pitchFamily="49" charset="-122"/>
                <a:ea typeface="黑体" panose="02010609060101010101" pitchFamily="49" charset="-122"/>
              </a:rPr>
              <a:t>动力</a:t>
            </a:r>
          </a:p>
          <a:p>
            <a:pPr marL="457200" lvl="1" indent="457200" algn="l">
              <a:lnSpc>
                <a:spcPct val="135000"/>
              </a:lnSpc>
              <a:spcBef>
                <a:spcPts val="0"/>
              </a:spcBef>
              <a:buClrTx/>
              <a:buSzTx/>
              <a:buNone/>
            </a:pPr>
            <a:r>
              <a:rPr lang="zh-CN" altLang="en-US" sz="2400" b="1" dirty="0">
                <a:latin typeface="黑体" panose="02010609060101010101" pitchFamily="49" charset="-122"/>
                <a:ea typeface="黑体" panose="02010609060101010101" pitchFamily="49" charset="-122"/>
              </a:rPr>
              <a:t>随着法律体系中</a:t>
            </a:r>
            <a:r>
              <a:rPr lang="zh-CN" altLang="en-US" sz="2400" b="1" dirty="0">
                <a:solidFill>
                  <a:srgbClr val="A5068D"/>
                </a:solidFill>
                <a:latin typeface="黑体" panose="02010609060101010101" pitchFamily="49" charset="-122"/>
                <a:ea typeface="黑体" panose="02010609060101010101" pitchFamily="49" charset="-122"/>
              </a:rPr>
              <a:t>新的法律内容</a:t>
            </a:r>
            <a:r>
              <a:rPr lang="zh-CN" altLang="en-US" sz="2400" b="1" dirty="0">
                <a:latin typeface="黑体" panose="02010609060101010101" pitchFamily="49" charset="-122"/>
                <a:ea typeface="黑体" panose="02010609060101010101" pitchFamily="49" charset="-122"/>
              </a:rPr>
              <a:t>的增加和扩充</a:t>
            </a:r>
          </a:p>
          <a:p>
            <a:pPr marL="457200" lvl="1" indent="457200" algn="l">
              <a:lnSpc>
                <a:spcPct val="135000"/>
              </a:lnSpc>
              <a:spcBef>
                <a:spcPts val="0"/>
              </a:spcBef>
              <a:buClrTx/>
              <a:buSzTx/>
              <a:buNone/>
            </a:pPr>
            <a:r>
              <a:rPr lang="zh-CN" altLang="en-US" sz="2400" b="1" dirty="0">
                <a:latin typeface="黑体" panose="02010609060101010101" pitchFamily="49" charset="-122"/>
                <a:ea typeface="黑体" panose="02010609060101010101" pitchFamily="49" charset="-122"/>
              </a:rPr>
              <a:t>便会促成</a:t>
            </a:r>
            <a:r>
              <a:rPr lang="zh-CN" altLang="en-US" sz="2400" b="1" dirty="0">
                <a:solidFill>
                  <a:srgbClr val="A5068D"/>
                </a:solidFill>
                <a:latin typeface="黑体" panose="02010609060101010101" pitchFamily="49" charset="-122"/>
                <a:ea typeface="黑体" panose="02010609060101010101" pitchFamily="49" charset="-122"/>
              </a:rPr>
              <a:t>新的法学体系</a:t>
            </a:r>
            <a:r>
              <a:rPr lang="zh-CN" altLang="en-US" sz="2400" b="1" dirty="0">
                <a:latin typeface="黑体" panose="02010609060101010101" pitchFamily="49" charset="-122"/>
                <a:ea typeface="黑体" panose="02010609060101010101" pitchFamily="49" charset="-122"/>
              </a:rPr>
              <a:t>内容的出现</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630" y="290195"/>
            <a:ext cx="12017375" cy="6511290"/>
          </a:xfrm>
        </p:spPr>
        <p:txBody>
          <a:bodyPr>
            <a:noAutofit/>
          </a:bodyPr>
          <a:lstStyle/>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法学体系</a:t>
            </a:r>
            <a:r>
              <a:rPr lang="zh-CN" b="1" dirty="0">
                <a:latin typeface="黑体" panose="02010609060101010101" pitchFamily="49" charset="-122"/>
                <a:ea typeface="黑体" panose="02010609060101010101" pitchFamily="49" charset="-122"/>
              </a:rPr>
              <a:t>和</a:t>
            </a:r>
            <a:r>
              <a:rPr lang="zh-CN" altLang="en-US" b="1" dirty="0">
                <a:latin typeface="黑体" panose="02010609060101010101" pitchFamily="49" charset="-122"/>
                <a:ea typeface="黑体" panose="02010609060101010101" pitchFamily="49" charset="-122"/>
              </a:rPr>
              <a:t>法律体系的</a:t>
            </a:r>
            <a:r>
              <a:rPr lang="zh-CN" altLang="en-US" b="1" dirty="0">
                <a:latin typeface="黑体" panose="02010609060101010101" pitchFamily="49" charset="-122"/>
                <a:ea typeface="黑体" panose="02010609060101010101" pitchFamily="49" charset="-122"/>
                <a:sym typeface="+mn-ea"/>
              </a:rPr>
              <a:t>密切</a:t>
            </a:r>
            <a:r>
              <a:rPr lang="zh-CN" altLang="en-US" b="1" dirty="0">
                <a:latin typeface="黑体" panose="02010609060101010101" pitchFamily="49" charset="-122"/>
                <a:ea typeface="黑体" panose="02010609060101010101" pitchFamily="49" charset="-122"/>
              </a:rPr>
              <a:t>联系</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第三，法学体系反过来也会成为法律体系发生变化的</a:t>
            </a:r>
            <a:r>
              <a:rPr lang="zh-CN" altLang="en-US" b="1" dirty="0">
                <a:solidFill>
                  <a:srgbClr val="A5068D"/>
                </a:solidFill>
                <a:latin typeface="黑体" panose="02010609060101010101" pitchFamily="49" charset="-122"/>
                <a:ea typeface="黑体" panose="02010609060101010101" pitchFamily="49" charset="-122"/>
              </a:rPr>
              <a:t>原因</a:t>
            </a:r>
            <a:r>
              <a:rPr lang="zh-CN" altLang="en-US" b="1" dirty="0">
                <a:latin typeface="黑体" panose="02010609060101010101" pitchFamily="49" charset="-122"/>
                <a:ea typeface="黑体" panose="02010609060101010101" pitchFamily="49" charset="-122"/>
              </a:rPr>
              <a:t>和</a:t>
            </a:r>
            <a:r>
              <a:rPr lang="zh-CN" altLang="en-US" b="1" dirty="0">
                <a:solidFill>
                  <a:srgbClr val="A5068D"/>
                </a:solidFill>
                <a:latin typeface="黑体" panose="02010609060101010101" pitchFamily="49" charset="-122"/>
                <a:ea typeface="黑体" panose="02010609060101010101" pitchFamily="49" charset="-122"/>
              </a:rPr>
              <a:t>根据</a:t>
            </a:r>
          </a:p>
          <a:p>
            <a:pPr marL="457200" lvl="1" indent="457200" algn="l">
              <a:lnSpc>
                <a:spcPct val="135000"/>
              </a:lnSpc>
              <a:spcBef>
                <a:spcPts val="0"/>
              </a:spcBef>
              <a:buClrTx/>
              <a:buSzTx/>
              <a:buNone/>
            </a:pPr>
            <a:r>
              <a:rPr lang="zh-CN" altLang="en-US" sz="2400" b="1" dirty="0">
                <a:latin typeface="黑体" panose="02010609060101010101" pitchFamily="49" charset="-122"/>
                <a:ea typeface="黑体" panose="02010609060101010101" pitchFamily="49" charset="-122"/>
              </a:rPr>
              <a:t>①</a:t>
            </a: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法学的</a:t>
            </a:r>
            <a:r>
              <a:rPr lang="zh-CN" altLang="en-US" sz="2400" b="1" dirty="0">
                <a:solidFill>
                  <a:srgbClr val="A5068D"/>
                </a:solidFill>
                <a:latin typeface="黑体" panose="02010609060101010101" pitchFamily="49" charset="-122"/>
                <a:ea typeface="黑体" panose="02010609060101010101" pitchFamily="49" charset="-122"/>
              </a:rPr>
              <a:t>研究结果</a:t>
            </a:r>
            <a:r>
              <a:rPr lang="zh-CN" altLang="en-US" sz="2400" b="1" dirty="0">
                <a:latin typeface="黑体" panose="02010609060101010101" pitchFamily="49" charset="-122"/>
                <a:ea typeface="黑体" panose="02010609060101010101" pitchFamily="49" charset="-122"/>
              </a:rPr>
              <a:t>，会促成新的法律的产生</a:t>
            </a:r>
          </a:p>
          <a:p>
            <a:pPr marL="457200" lvl="1" indent="457200" algn="l">
              <a:lnSpc>
                <a:spcPct val="135000"/>
              </a:lnSpc>
              <a:spcBef>
                <a:spcPts val="0"/>
              </a:spcBef>
              <a:buClrTx/>
              <a:buSzTx/>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补充和调整原有法律体系的内容和结构</a:t>
            </a:r>
          </a:p>
          <a:p>
            <a:pPr marL="457200" lvl="1" indent="457200" algn="l">
              <a:lnSpc>
                <a:spcPct val="135000"/>
              </a:lnSpc>
              <a:spcBef>
                <a:spcPts val="0"/>
              </a:spcBef>
              <a:buClrTx/>
              <a:buSzTx/>
              <a:buNone/>
            </a:pPr>
            <a:r>
              <a:rPr lang="zh-CN" altLang="en-US" sz="2400" b="1" dirty="0">
                <a:latin typeface="黑体" panose="02010609060101010101" pitchFamily="49" charset="-122"/>
                <a:ea typeface="黑体" panose="02010609060101010101" pitchFamily="49" charset="-122"/>
              </a:rPr>
              <a:t>②</a:t>
            </a: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法学关于“法律体系”的</a:t>
            </a:r>
            <a:r>
              <a:rPr lang="zh-CN" altLang="en-US" sz="2400" b="1" dirty="0">
                <a:solidFill>
                  <a:srgbClr val="A5068D"/>
                </a:solidFill>
                <a:latin typeface="黑体" panose="02010609060101010101" pitchFamily="49" charset="-122"/>
                <a:ea typeface="黑体" panose="02010609060101010101" pitchFamily="49" charset="-122"/>
              </a:rPr>
              <a:t>学术研究</a:t>
            </a:r>
          </a:p>
          <a:p>
            <a:pPr marL="457200" lvl="1" indent="457200" algn="l">
              <a:lnSpc>
                <a:spcPct val="135000"/>
              </a:lnSpc>
              <a:spcBef>
                <a:spcPts val="0"/>
              </a:spcBef>
              <a:buClrTx/>
              <a:buSzTx/>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也会改变原有的法律体系布局和结构</a:t>
            </a:r>
          </a:p>
          <a:p>
            <a:pPr marL="457200" lvl="1" indent="457200" algn="l">
              <a:lnSpc>
                <a:spcPct val="135000"/>
              </a:lnSpc>
              <a:spcBef>
                <a:spcPts val="0"/>
              </a:spcBef>
              <a:buClrTx/>
              <a:buSzTx/>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使法律体系重新布局</a:t>
            </a:r>
          </a:p>
          <a:p>
            <a:pPr marL="457200" lvl="1" indent="457200" algn="l">
              <a:lnSpc>
                <a:spcPct val="135000"/>
              </a:lnSpc>
              <a:spcBef>
                <a:spcPts val="0"/>
              </a:spcBef>
              <a:buClrTx/>
              <a:buSzTx/>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以适应变化了的客观情势和认识的发展要求</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2719995"/>
            <a:ext cx="12017190" cy="709006"/>
          </a:xfrm>
        </p:spPr>
        <p:txBody>
          <a:bodyPr>
            <a:normAutofit/>
          </a:bodyPr>
          <a:lstStyle/>
          <a:p>
            <a:pPr marL="0" indent="0" algn="ctr">
              <a:lnSpc>
                <a:spcPct val="135000"/>
              </a:lnSpc>
              <a:spcBef>
                <a:spcPts val="0"/>
              </a:spcBef>
              <a:buNone/>
            </a:pPr>
            <a:r>
              <a:rPr lang="zh-CN" altLang="en-US" b="1" dirty="0">
                <a:solidFill>
                  <a:srgbClr val="C00000"/>
                </a:solidFill>
                <a:latin typeface="黑体" panose="02010609060101010101" pitchFamily="49" charset="-122"/>
                <a:ea typeface="黑体" panose="02010609060101010101" pitchFamily="49" charset="-122"/>
              </a:rPr>
              <a:t>知识拓展：</a:t>
            </a:r>
            <a:r>
              <a:rPr lang="zh-CN" altLang="en-US" b="1" u="sng" dirty="0">
                <a:solidFill>
                  <a:srgbClr val="3333FF"/>
                </a:solidFill>
                <a:latin typeface="黑体" panose="02010609060101010101" pitchFamily="49" charset="-122"/>
                <a:ea typeface="黑体" panose="02010609060101010101" pitchFamily="49" charset="-122"/>
              </a:rPr>
              <a:t>法律体系</a:t>
            </a:r>
            <a:r>
              <a:rPr lang="zh-CN" altLang="en-US" b="1" dirty="0">
                <a:solidFill>
                  <a:srgbClr val="3333FF"/>
                </a:solidFill>
                <a:latin typeface="黑体" panose="02010609060101010101" pitchFamily="49" charset="-122"/>
                <a:ea typeface="黑体" panose="02010609060101010101" pitchFamily="49" charset="-122"/>
              </a:rPr>
              <a:t>与</a:t>
            </a:r>
            <a:r>
              <a:rPr lang="zh-CN" altLang="en-US" b="1" u="sng" dirty="0">
                <a:solidFill>
                  <a:srgbClr val="3333FF"/>
                </a:solidFill>
                <a:latin typeface="黑体" panose="02010609060101010101" pitchFamily="49" charset="-122"/>
                <a:ea typeface="黑体" panose="02010609060101010101" pitchFamily="49" charset="-122"/>
              </a:rPr>
              <a:t>法系</a:t>
            </a:r>
            <a:r>
              <a:rPr lang="zh-CN" altLang="en-US" b="1" dirty="0">
                <a:solidFill>
                  <a:srgbClr val="3333FF"/>
                </a:solidFill>
                <a:latin typeface="黑体" panose="02010609060101010101" pitchFamily="49" charset="-122"/>
                <a:ea typeface="黑体" panose="02010609060101010101" pitchFamily="49" charset="-122"/>
              </a:rPr>
              <a:t>的区别</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630" y="290195"/>
            <a:ext cx="12017375" cy="6092190"/>
          </a:xfrm>
        </p:spPr>
        <p:txBody>
          <a:bodyPr>
            <a:noAutofit/>
          </a:bodyPr>
          <a:lstStyle/>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1</a:t>
            </a:r>
            <a:r>
              <a:rPr lang="zh-CN" altLang="en-US" b="1" dirty="0">
                <a:latin typeface="黑体" panose="02010609060101010101" pitchFamily="49" charset="-122"/>
                <a:ea typeface="黑体" panose="02010609060101010101" pitchFamily="49" charset="-122"/>
                <a:sym typeface="+mn-ea"/>
              </a:rPr>
              <a:t>．</a:t>
            </a:r>
            <a:r>
              <a:rPr lang="zh-CN" altLang="en-US" b="1" u="sng" dirty="0">
                <a:solidFill>
                  <a:srgbClr val="3333FF"/>
                </a:solidFill>
                <a:latin typeface="黑体" panose="02010609060101010101" pitchFamily="49" charset="-122"/>
                <a:ea typeface="黑体" panose="02010609060101010101" pitchFamily="49" charset="-122"/>
              </a:rPr>
              <a:t>法系</a:t>
            </a:r>
            <a:r>
              <a:rPr lang="zh-CN" altLang="en-US" b="1" dirty="0">
                <a:latin typeface="黑体" panose="02010609060101010101" pitchFamily="49" charset="-122"/>
                <a:ea typeface="黑体" panose="02010609060101010101" pitchFamily="49" charset="-122"/>
              </a:rPr>
              <a:t>是由</a:t>
            </a:r>
            <a:r>
              <a:rPr lang="zh-CN" altLang="en-US" b="1" dirty="0">
                <a:solidFill>
                  <a:srgbClr val="A5068D"/>
                </a:solidFill>
                <a:latin typeface="黑体" panose="02010609060101010101" pitchFamily="49" charset="-122"/>
                <a:ea typeface="黑体" panose="02010609060101010101" pitchFamily="49" charset="-122"/>
              </a:rPr>
              <a:t>不同国家或地区</a:t>
            </a:r>
            <a:r>
              <a:rPr lang="zh-CN" altLang="en-US" b="1" dirty="0">
                <a:latin typeface="黑体" panose="02010609060101010101" pitchFamily="49" charset="-122"/>
                <a:ea typeface="黑体" panose="02010609060101010101" pitchFamily="49" charset="-122"/>
              </a:rPr>
              <a:t>的</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若干个在形式上、外部结构上具有</a:t>
            </a:r>
            <a:r>
              <a:rPr lang="zh-CN" altLang="en-US" b="1" dirty="0">
                <a:solidFill>
                  <a:srgbClr val="A5068D"/>
                </a:solidFill>
                <a:latin typeface="黑体" panose="02010609060101010101" pitchFamily="49" charset="-122"/>
                <a:ea typeface="黑体" panose="02010609060101010101" pitchFamily="49" charset="-122"/>
              </a:rPr>
              <a:t>相同特征</a:t>
            </a:r>
            <a:r>
              <a:rPr lang="zh-CN" altLang="en-US" b="1" dirty="0">
                <a:latin typeface="黑体" panose="02010609060101010101" pitchFamily="49" charset="-122"/>
                <a:ea typeface="黑体" panose="02010609060101010101" pitchFamily="49" charset="-122"/>
              </a:rPr>
              <a:t>的法所组成，而</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法律体系仅由一国的法所组成</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2．构成一定法系的法是</a:t>
            </a:r>
            <a:r>
              <a:rPr lang="zh-CN" altLang="en-US" b="1" dirty="0">
                <a:solidFill>
                  <a:srgbClr val="A5068D"/>
                </a:solidFill>
                <a:latin typeface="黑体" panose="02010609060101010101" pitchFamily="49" charset="-122"/>
                <a:ea typeface="黑体" panose="02010609060101010101" pitchFamily="49" charset="-122"/>
              </a:rPr>
              <a:t>跨历史时代</a:t>
            </a:r>
            <a:r>
              <a:rPr lang="zh-CN" altLang="en-US" b="1" dirty="0">
                <a:latin typeface="黑体" panose="02010609060101010101" pitchFamily="49" charset="-122"/>
                <a:ea typeface="黑体" panose="02010609060101010101" pitchFamily="49" charset="-122"/>
              </a:rPr>
              <a:t>的</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不仅包括若干国家的现行法</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而且包括与这些法在形式结构上有传统联系的历史上存在的法，而</a:t>
            </a: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法律体系只能由一国现行法构成，不包括一国历史上存在的法</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2719995"/>
            <a:ext cx="12017190" cy="709006"/>
          </a:xfrm>
        </p:spPr>
        <p:txBody>
          <a:bodyPr>
            <a:normAutofit/>
          </a:bodyPr>
          <a:lstStyle/>
          <a:p>
            <a:pPr marL="0" indent="0" algn="ctr">
              <a:lnSpc>
                <a:spcPct val="135000"/>
              </a:lnSpc>
              <a:spcBef>
                <a:spcPts val="0"/>
              </a:spcBef>
              <a:buNone/>
            </a:pPr>
            <a:r>
              <a:rPr lang="zh-CN" altLang="en-US" b="1" dirty="0">
                <a:solidFill>
                  <a:srgbClr val="C00000"/>
                </a:solidFill>
                <a:latin typeface="黑体" panose="02010609060101010101" pitchFamily="49" charset="-122"/>
                <a:ea typeface="黑体" panose="02010609060101010101" pitchFamily="49" charset="-122"/>
              </a:rPr>
              <a:t>知识拓展：</a:t>
            </a:r>
            <a:r>
              <a:rPr lang="zh-CN" altLang="en-US" b="1" u="sng" dirty="0">
                <a:solidFill>
                  <a:srgbClr val="3333FF"/>
                </a:solidFill>
                <a:latin typeface="黑体" panose="02010609060101010101" pitchFamily="49" charset="-122"/>
                <a:ea typeface="黑体" panose="02010609060101010101" pitchFamily="49" charset="-122"/>
              </a:rPr>
              <a:t>法律体系</a:t>
            </a:r>
            <a:r>
              <a:rPr lang="zh-CN" altLang="en-US" b="1" dirty="0">
                <a:solidFill>
                  <a:srgbClr val="3333FF"/>
                </a:solidFill>
                <a:latin typeface="黑体" panose="02010609060101010101" pitchFamily="49" charset="-122"/>
                <a:ea typeface="黑体" panose="02010609060101010101" pitchFamily="49" charset="-122"/>
              </a:rPr>
              <a:t>与</a:t>
            </a:r>
            <a:r>
              <a:rPr lang="zh-CN" altLang="en-US" b="1" u="sng" dirty="0">
                <a:solidFill>
                  <a:srgbClr val="3333FF"/>
                </a:solidFill>
                <a:latin typeface="黑体" panose="02010609060101010101" pitchFamily="49" charset="-122"/>
                <a:ea typeface="黑体" panose="02010609060101010101" pitchFamily="49" charset="-122"/>
              </a:rPr>
              <a:t>立法体系</a:t>
            </a:r>
            <a:r>
              <a:rPr lang="zh-CN" altLang="en-US" b="1" dirty="0">
                <a:solidFill>
                  <a:srgbClr val="3333FF"/>
                </a:solidFill>
                <a:latin typeface="黑体" panose="02010609060101010101" pitchFamily="49" charset="-122"/>
                <a:ea typeface="黑体" panose="02010609060101010101" pitchFamily="49" charset="-122"/>
              </a:rPr>
              <a:t>的区别</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630" y="290195"/>
            <a:ext cx="12017375" cy="6092190"/>
          </a:xfrm>
        </p:spPr>
        <p:txBody>
          <a:bodyPr>
            <a:noAutofit/>
          </a:bodyPr>
          <a:lstStyle/>
          <a:p>
            <a:pPr marL="0" algn="l">
              <a:lnSpc>
                <a:spcPct val="135000"/>
              </a:lnSpc>
              <a:spcBef>
                <a:spcPts val="0"/>
              </a:spcBef>
              <a:buClrTx/>
              <a:buSzTx/>
              <a:buNone/>
            </a:pPr>
            <a:r>
              <a:rPr lang="zh-CN" altLang="en-US" b="1" dirty="0">
                <a:solidFill>
                  <a:srgbClr val="3333FF"/>
                </a:solidFill>
                <a:latin typeface="黑体" panose="02010609060101010101" pitchFamily="49" charset="-122"/>
                <a:ea typeface="黑体" panose="02010609060101010101" pitchFamily="49" charset="-122"/>
              </a:rPr>
              <a:t>法律体系</a:t>
            </a:r>
            <a:r>
              <a:rPr lang="zh-CN" altLang="en-US" b="1" dirty="0">
                <a:latin typeface="黑体" panose="02010609060101010101" pitchFamily="49" charset="-122"/>
                <a:ea typeface="黑体" panose="02010609060101010101" pitchFamily="49" charset="-122"/>
              </a:rPr>
              <a:t>的基本构成单位是</a:t>
            </a:r>
            <a:r>
              <a:rPr lang="zh-CN" altLang="en-US" b="1" dirty="0">
                <a:solidFill>
                  <a:srgbClr val="A5068D"/>
                </a:solidFill>
                <a:latin typeface="黑体" panose="02010609060101010101" pitchFamily="49" charset="-122"/>
                <a:ea typeface="黑体" panose="02010609060101010101" pitchFamily="49" charset="-122"/>
              </a:rPr>
              <a:t>法律部门</a:t>
            </a:r>
          </a:p>
          <a:p>
            <a:pPr marL="0" algn="l">
              <a:lnSpc>
                <a:spcPct val="135000"/>
              </a:lnSpc>
              <a:spcBef>
                <a:spcPts val="0"/>
              </a:spcBef>
              <a:buClrTx/>
              <a:buSzTx/>
              <a:buNone/>
            </a:pPr>
            <a:r>
              <a:rPr lang="en-US" altLang="zh-CN" sz="2400" b="1" dirty="0">
                <a:latin typeface="黑体" panose="02010609060101010101" pitchFamily="49" charset="-122"/>
                <a:ea typeface="黑体" panose="02010609060101010101" pitchFamily="49" charset="-122"/>
                <a:sym typeface="+mn-ea"/>
              </a:rPr>
              <a:t>    </a:t>
            </a:r>
            <a:r>
              <a:rPr lang="zh-CN" altLang="en-US" sz="2400" b="1" dirty="0">
                <a:latin typeface="黑体" panose="02010609060101010101" pitchFamily="49" charset="-122"/>
                <a:ea typeface="黑体" panose="02010609060101010101" pitchFamily="49" charset="-122"/>
                <a:sym typeface="+mn-ea"/>
              </a:rPr>
              <a:t>在一个法律部门中，调整同类社会关系的各种法律规范都具有同样的性质</a:t>
            </a:r>
          </a:p>
          <a:p>
            <a:pPr marL="0" algn="l">
              <a:lnSpc>
                <a:spcPct val="135000"/>
              </a:lnSpc>
              <a:spcBef>
                <a:spcPts val="0"/>
              </a:spcBef>
              <a:buClrTx/>
              <a:buSzTx/>
              <a:buNone/>
            </a:pPr>
            <a:r>
              <a:rPr lang="en-US" altLang="zh-CN" sz="2400" b="1" dirty="0">
                <a:latin typeface="黑体" panose="02010609060101010101" pitchFamily="49" charset="-122"/>
                <a:ea typeface="黑体" panose="02010609060101010101" pitchFamily="49" charset="-122"/>
                <a:sym typeface="+mn-ea"/>
              </a:rPr>
              <a:t>    </a:t>
            </a:r>
            <a:r>
              <a:rPr lang="zh-CN" altLang="en-US" sz="2400" b="1" dirty="0">
                <a:latin typeface="黑体" panose="02010609060101010101" pitchFamily="49" charset="-122"/>
                <a:ea typeface="黑体" panose="02010609060101010101" pitchFamily="49" charset="-122"/>
                <a:sym typeface="+mn-ea"/>
              </a:rPr>
              <a:t>一个法律部门的法律规范也可能存在于多个规范性法律文件中</a:t>
            </a:r>
          </a:p>
          <a:p>
            <a:pPr marL="0" algn="l">
              <a:lnSpc>
                <a:spcPct val="135000"/>
              </a:lnSpc>
              <a:spcBef>
                <a:spcPts val="0"/>
              </a:spcBef>
              <a:buClrTx/>
              <a:buSzTx/>
              <a:buNone/>
            </a:pPr>
            <a:endParaRPr lang="zh-CN" altLang="en-US" sz="800" b="1" dirty="0">
              <a:latin typeface="黑体" panose="02010609060101010101" pitchFamily="49" charset="-122"/>
              <a:ea typeface="黑体" panose="02010609060101010101" pitchFamily="49" charset="-122"/>
            </a:endParaRPr>
          </a:p>
          <a:p>
            <a:pPr marL="0" algn="l">
              <a:lnSpc>
                <a:spcPct val="135000"/>
              </a:lnSpc>
              <a:spcBef>
                <a:spcPts val="0"/>
              </a:spcBef>
              <a:buClrTx/>
              <a:buSzTx/>
              <a:buNone/>
            </a:pPr>
            <a:r>
              <a:rPr lang="zh-CN" altLang="en-US" b="1" u="sng" dirty="0">
                <a:solidFill>
                  <a:srgbClr val="3333FF"/>
                </a:solidFill>
                <a:latin typeface="黑体" panose="02010609060101010101" pitchFamily="49" charset="-122"/>
                <a:ea typeface="黑体" panose="02010609060101010101" pitchFamily="49" charset="-122"/>
              </a:rPr>
              <a:t>立法体系</a:t>
            </a:r>
            <a:r>
              <a:rPr lang="zh-CN" altLang="en-US" b="1" dirty="0">
                <a:latin typeface="黑体" panose="02010609060101010101" pitchFamily="49" charset="-122"/>
                <a:ea typeface="黑体" panose="02010609060101010101" pitchFamily="49" charset="-122"/>
              </a:rPr>
              <a:t>的基本构成单位是</a:t>
            </a:r>
            <a:r>
              <a:rPr lang="zh-CN" altLang="en-US" b="1" dirty="0">
                <a:solidFill>
                  <a:srgbClr val="A5068D"/>
                </a:solidFill>
                <a:latin typeface="黑体" panose="02010609060101010101" pitchFamily="49" charset="-122"/>
                <a:ea typeface="黑体" panose="02010609060101010101" pitchFamily="49" charset="-122"/>
              </a:rPr>
              <a:t>规范性法律文件</a:t>
            </a:r>
          </a:p>
          <a:p>
            <a:pPr marL="0" algn="l">
              <a:lnSpc>
                <a:spcPct val="135000"/>
              </a:lnSpc>
              <a:spcBef>
                <a:spcPts val="0"/>
              </a:spcBef>
              <a:buClrTx/>
              <a:buSzTx/>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立法机关所创制的一个具体的规范性法律文件往往由许多不同性质的法律规范构成</a:t>
            </a:r>
          </a:p>
          <a:p>
            <a:pPr marL="0" algn="l">
              <a:lnSpc>
                <a:spcPct val="135000"/>
              </a:lnSpc>
              <a:spcBef>
                <a:spcPts val="0"/>
              </a:spcBef>
              <a:buClrTx/>
              <a:buSzTx/>
              <a:buNone/>
            </a:pPr>
            <a:endParaRPr lang="zh-CN" altLang="en-US" b="1" dirty="0">
              <a:latin typeface="黑体" panose="02010609060101010101" pitchFamily="49" charset="-122"/>
              <a:ea typeface="黑体" panose="02010609060101010101" pitchFamily="49"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3355975" y="2034540"/>
            <a:ext cx="4973320" cy="16179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altLang="zh-CN" sz="3600" b="1" dirty="0" err="1">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法律</a:t>
            </a:r>
            <a:r>
              <a:rPr lang="zh-CN" altLang="en-US" sz="3600" b="1"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的微</a:t>
            </a:r>
            <a:r>
              <a:rPr lang="en-US" altLang="zh-CN" sz="3600" b="1" dirty="0" err="1">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观结构</a:t>
            </a:r>
            <a:endParaRPr lang="en-US" altLang="zh-CN" sz="3600" b="1"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1478184" y="2021351"/>
            <a:ext cx="8861386" cy="2283521"/>
          </a:xfrm>
        </p:spPr>
        <p:txBody>
          <a:bodyPr>
            <a:noAutofit/>
          </a:bodyPr>
          <a:lstStyle/>
          <a:p>
            <a:pPr marL="0" indent="0" algn="ctr">
              <a:lnSpc>
                <a:spcPct val="150000"/>
              </a:lnSpc>
              <a:spcBef>
                <a:spcPts val="0"/>
              </a:spcBef>
              <a:buNone/>
            </a:pPr>
            <a:r>
              <a:rPr lang="zh-CN" altLang="en-US" b="1" dirty="0">
                <a:solidFill>
                  <a:srgbClr val="FF0000"/>
                </a:solidFill>
                <a:latin typeface="黑体" panose="02010609060101010101" pitchFamily="49" charset="-122"/>
                <a:ea typeface="黑体" panose="02010609060101010101" pitchFamily="49" charset="-122"/>
              </a:rPr>
              <a:t>法律的微观结构</a:t>
            </a:r>
            <a:endParaRPr lang="en-US" altLang="zh-CN" b="1" dirty="0">
              <a:solidFill>
                <a:srgbClr val="FF0000"/>
              </a:solidFill>
              <a:latin typeface="黑体" panose="02010609060101010101" pitchFamily="49" charset="-122"/>
              <a:ea typeface="黑体" panose="02010609060101010101" pitchFamily="49" charset="-122"/>
            </a:endParaRPr>
          </a:p>
          <a:p>
            <a:pPr marL="0" indent="0" algn="ctr">
              <a:lnSpc>
                <a:spcPct val="150000"/>
              </a:lnSpc>
              <a:spcBef>
                <a:spcPts val="0"/>
              </a:spcBef>
              <a:buNone/>
            </a:pPr>
            <a:endParaRPr lang="en-US" altLang="zh-CN" sz="800" b="1" dirty="0">
              <a:solidFill>
                <a:srgbClr val="FF0000"/>
              </a:solidFill>
              <a:latin typeface="黑体" panose="02010609060101010101" pitchFamily="49" charset="-122"/>
              <a:ea typeface="黑体" panose="02010609060101010101" pitchFamily="49" charset="-122"/>
            </a:endParaRPr>
          </a:p>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法律的要素，即法律的基本成分，构成法律的基本元素</a:t>
            </a:r>
          </a:p>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法律是由</a:t>
            </a:r>
            <a:r>
              <a:rPr lang="zh-CN" altLang="en-US" b="1" dirty="0">
                <a:solidFill>
                  <a:srgbClr val="3333FF"/>
                </a:solidFill>
                <a:latin typeface="黑体" panose="02010609060101010101" pitchFamily="49" charset="-122"/>
                <a:ea typeface="黑体" panose="02010609060101010101" pitchFamily="49" charset="-122"/>
              </a:rPr>
              <a:t>法律规则</a:t>
            </a:r>
            <a:r>
              <a:rPr lang="zh-CN" altLang="en-US" b="1" dirty="0">
                <a:latin typeface="黑体" panose="02010609060101010101" pitchFamily="49" charset="-122"/>
                <a:ea typeface="黑体" panose="02010609060101010101" pitchFamily="49" charset="-122"/>
              </a:rPr>
              <a:t>、</a:t>
            </a:r>
            <a:r>
              <a:rPr lang="zh-CN" altLang="en-US" b="1" dirty="0">
                <a:solidFill>
                  <a:srgbClr val="3333FF"/>
                </a:solidFill>
                <a:latin typeface="黑体" panose="02010609060101010101" pitchFamily="49" charset="-122"/>
                <a:ea typeface="黑体" panose="02010609060101010101" pitchFamily="49" charset="-122"/>
              </a:rPr>
              <a:t>法律原则</a:t>
            </a:r>
            <a:r>
              <a:rPr lang="zh-CN" altLang="en-US" b="1" dirty="0">
                <a:latin typeface="黑体" panose="02010609060101010101" pitchFamily="49" charset="-122"/>
                <a:ea typeface="黑体" panose="02010609060101010101" pitchFamily="49" charset="-122"/>
              </a:rPr>
              <a:t>、</a:t>
            </a:r>
            <a:r>
              <a:rPr lang="zh-CN" altLang="en-US" b="1" dirty="0">
                <a:solidFill>
                  <a:srgbClr val="3333FF"/>
                </a:solidFill>
                <a:latin typeface="黑体" panose="02010609060101010101" pitchFamily="49" charset="-122"/>
                <a:ea typeface="黑体" panose="02010609060101010101" pitchFamily="49" charset="-122"/>
              </a:rPr>
              <a:t>法律概念</a:t>
            </a:r>
            <a:r>
              <a:rPr lang="zh-CN" altLang="en-US" b="1" dirty="0">
                <a:latin typeface="黑体" panose="02010609060101010101" pitchFamily="49" charset="-122"/>
                <a:ea typeface="黑体" panose="02010609060101010101" pitchFamily="49" charset="-122"/>
              </a:rPr>
              <a:t>三要素构成的</a:t>
            </a:r>
            <a:endParaRPr lang="en-US" altLang="zh-CN" b="1"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630" y="290196"/>
            <a:ext cx="12017375" cy="5787048"/>
          </a:xfrm>
        </p:spPr>
        <p:txBody>
          <a:bodyPr>
            <a:noAutofit/>
          </a:bodyPr>
          <a:lstStyle/>
          <a:p>
            <a:pPr marL="0" algn="l">
              <a:lnSpc>
                <a:spcPct val="135000"/>
              </a:lnSpc>
              <a:spcBef>
                <a:spcPts val="0"/>
              </a:spcBef>
              <a:buClrTx/>
              <a:buSzTx/>
              <a:buNone/>
            </a:pPr>
            <a:r>
              <a:rPr lang="zh-CN" altLang="en-US" b="1" dirty="0">
                <a:solidFill>
                  <a:srgbClr val="FF0000"/>
                </a:solidFill>
                <a:latin typeface="黑体" panose="02010609060101010101" pitchFamily="49" charset="-122"/>
                <a:ea typeface="黑体" panose="02010609060101010101" pitchFamily="49" charset="-122"/>
              </a:rPr>
              <a:t>法律的宏观结构</a:t>
            </a:r>
            <a:r>
              <a:rPr lang="zh-CN" altLang="en-US" b="1" dirty="0">
                <a:latin typeface="黑体" panose="02010609060101010101" pitchFamily="49" charset="-122"/>
                <a:ea typeface="黑体" panose="02010609060101010101" pitchFamily="49" charset="-122"/>
              </a:rPr>
              <a:t>——</a:t>
            </a:r>
            <a:r>
              <a:rPr lang="zh-CN" altLang="en-US" b="1" dirty="0">
                <a:solidFill>
                  <a:srgbClr val="3333FF"/>
                </a:solidFill>
                <a:latin typeface="黑体" panose="02010609060101010101" pitchFamily="49" charset="-122"/>
                <a:ea typeface="黑体" panose="02010609060101010101" pitchFamily="49" charset="-122"/>
              </a:rPr>
              <a:t>法律体系</a:t>
            </a:r>
            <a:endParaRPr lang="zh-CN" altLang="en-US" b="1" dirty="0">
              <a:latin typeface="黑体" panose="02010609060101010101" pitchFamily="49" charset="-122"/>
              <a:ea typeface="黑体" panose="02010609060101010101" pitchFamily="49" charset="-122"/>
            </a:endParaRP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1.法律体系是由一个国家全部现行法律规范构成，受</a:t>
            </a:r>
            <a:r>
              <a:rPr lang="zh-CN" altLang="en-US" b="1" dirty="0">
                <a:solidFill>
                  <a:srgbClr val="C00000"/>
                </a:solidFill>
                <a:latin typeface="黑体" panose="02010609060101010101" pitchFamily="49" charset="-122"/>
                <a:ea typeface="黑体" panose="02010609060101010101" pitchFamily="49" charset="-122"/>
              </a:rPr>
              <a:t>时空条件</a:t>
            </a:r>
            <a:r>
              <a:rPr lang="zh-CN" altLang="en-US" b="1" dirty="0">
                <a:latin typeface="黑体" panose="02010609060101010101" pitchFamily="49" charset="-122"/>
                <a:ea typeface="黑体" panose="02010609060101010101" pitchFamily="49" charset="-122"/>
              </a:rPr>
              <a:t>的严格限制</a:t>
            </a:r>
          </a:p>
          <a:p>
            <a:pPr marL="0" algn="l">
              <a:lnSpc>
                <a:spcPct val="135000"/>
              </a:lnSpc>
              <a:spcBef>
                <a:spcPts val="0"/>
              </a:spcBef>
              <a:buClrTx/>
              <a:buSzTx/>
              <a:buNone/>
            </a:pPr>
            <a:r>
              <a:rPr lang="en-US" altLang="zh-CN" sz="800" b="1" dirty="0">
                <a:latin typeface="黑体" panose="02010609060101010101" pitchFamily="49" charset="-122"/>
                <a:ea typeface="黑体" panose="02010609060101010101" pitchFamily="49" charset="-122"/>
              </a:rPr>
              <a:t>  </a:t>
            </a:r>
          </a:p>
          <a:p>
            <a:pPr marL="0" algn="l">
              <a:lnSpc>
                <a:spcPct val="135000"/>
              </a:lnSpc>
              <a:spcBef>
                <a:spcPts val="0"/>
              </a:spcBef>
              <a:buClrTx/>
              <a:buSzTx/>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a:t>
            </a:r>
            <a:r>
              <a:rPr lang="zh-CN" altLang="en-US" sz="2400" b="1" dirty="0">
                <a:solidFill>
                  <a:srgbClr val="A5068D"/>
                </a:solidFill>
                <a:latin typeface="黑体" panose="02010609060101010101" pitchFamily="49" charset="-122"/>
                <a:ea typeface="黑体" panose="02010609060101010101" pitchFamily="49" charset="-122"/>
              </a:rPr>
              <a:t>一国</a:t>
            </a:r>
            <a:r>
              <a:rPr lang="zh-CN" altLang="en-US" sz="2400" b="1" dirty="0">
                <a:latin typeface="黑体" panose="02010609060101010101" pitchFamily="49" charset="-122"/>
                <a:ea typeface="黑体" panose="02010609060101010101" pitchFamily="49" charset="-122"/>
              </a:rPr>
              <a:t>”界定法律体系适用的</a:t>
            </a:r>
            <a:r>
              <a:rPr lang="zh-CN" altLang="en-US" sz="2400" b="1" dirty="0">
                <a:solidFill>
                  <a:srgbClr val="A5068D"/>
                </a:solidFill>
                <a:latin typeface="黑体" panose="02010609060101010101" pitchFamily="49" charset="-122"/>
                <a:ea typeface="黑体" panose="02010609060101010101" pitchFamily="49" charset="-122"/>
              </a:rPr>
              <a:t>空间范围</a:t>
            </a:r>
          </a:p>
          <a:p>
            <a:pPr marL="0" algn="l">
              <a:lnSpc>
                <a:spcPct val="135000"/>
              </a:lnSpc>
              <a:spcBef>
                <a:spcPts val="0"/>
              </a:spcBef>
              <a:buClrTx/>
              <a:buSzTx/>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法律体系从根本上是一个主权国家制定的各种法律所组成的有机整体</a:t>
            </a:r>
          </a:p>
          <a:p>
            <a:pPr marL="0" algn="l">
              <a:lnSpc>
                <a:spcPct val="135000"/>
              </a:lnSpc>
              <a:spcBef>
                <a:spcPts val="0"/>
              </a:spcBef>
              <a:buClrTx/>
              <a:buSzTx/>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而不包括其他国家制定的法律</a:t>
            </a:r>
          </a:p>
          <a:p>
            <a:pPr marL="0" algn="l">
              <a:lnSpc>
                <a:spcPct val="135000"/>
              </a:lnSpc>
              <a:spcBef>
                <a:spcPts val="0"/>
              </a:spcBef>
              <a:buClrTx/>
              <a:buSzTx/>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a:t>
            </a:r>
            <a:r>
              <a:rPr lang="zh-CN" altLang="en-US" sz="2400" b="1" dirty="0">
                <a:solidFill>
                  <a:srgbClr val="A5068D"/>
                </a:solidFill>
                <a:latin typeface="黑体" panose="02010609060101010101" pitchFamily="49" charset="-122"/>
                <a:ea typeface="黑体" panose="02010609060101010101" pitchFamily="49" charset="-122"/>
              </a:rPr>
              <a:t>现行</a:t>
            </a:r>
            <a:r>
              <a:rPr lang="zh-CN" altLang="en-US" sz="2400" b="1" dirty="0">
                <a:latin typeface="黑体" panose="02010609060101010101" pitchFamily="49" charset="-122"/>
                <a:ea typeface="黑体" panose="02010609060101010101" pitchFamily="49" charset="-122"/>
              </a:rPr>
              <a:t>”界定法律体系的</a:t>
            </a:r>
            <a:r>
              <a:rPr lang="zh-CN" altLang="en-US" sz="2400" b="1" dirty="0">
                <a:solidFill>
                  <a:srgbClr val="A5068D"/>
                </a:solidFill>
                <a:latin typeface="黑体" panose="02010609060101010101" pitchFamily="49" charset="-122"/>
                <a:ea typeface="黑体" panose="02010609060101010101" pitchFamily="49" charset="-122"/>
              </a:rPr>
              <a:t>时间范围</a:t>
            </a:r>
          </a:p>
          <a:p>
            <a:pPr marL="0" algn="l">
              <a:lnSpc>
                <a:spcPct val="135000"/>
              </a:lnSpc>
              <a:spcBef>
                <a:spcPts val="0"/>
              </a:spcBef>
              <a:buClrTx/>
              <a:buSzTx/>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它是当今颁布生效的所有法律以及本国承认的国际法</a:t>
            </a:r>
          </a:p>
          <a:p>
            <a:pPr marL="0" algn="l">
              <a:lnSpc>
                <a:spcPct val="135000"/>
              </a:lnSpc>
              <a:spcBef>
                <a:spcPts val="0"/>
              </a:spcBef>
              <a:buClrTx/>
              <a:buSzTx/>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它不包括本国历史上已经废止的不再有效的法律</a:t>
            </a:r>
          </a:p>
          <a:p>
            <a:pPr marL="0" algn="l">
              <a:lnSpc>
                <a:spcPct val="135000"/>
              </a:lnSpc>
              <a:spcBef>
                <a:spcPts val="0"/>
              </a:spcBef>
              <a:buClrTx/>
              <a:buSzTx/>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一般也不包括尚待制定以及已经制定但还没有有生效的法律</a:t>
            </a:r>
          </a:p>
          <a:p>
            <a:pPr marL="0" algn="l">
              <a:lnSpc>
                <a:spcPct val="135000"/>
              </a:lnSpc>
              <a:spcBef>
                <a:spcPts val="0"/>
              </a:spcBef>
              <a:buClrTx/>
              <a:buSzTx/>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 </a:t>
            </a:r>
            <a:endParaRPr lang="zh-CN" altLang="en-US" sz="2400" b="1" dirty="0">
              <a:latin typeface="黑体" panose="02010609060101010101" pitchFamily="49" charset="-122"/>
              <a:ea typeface="黑体" panose="02010609060101010101" pitchFamily="49"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64255" y="2071812"/>
            <a:ext cx="12017190" cy="709006"/>
          </a:xfrm>
        </p:spPr>
        <p:txBody>
          <a:bodyPr>
            <a:normAutofit/>
          </a:bodyPr>
          <a:lstStyle/>
          <a:p>
            <a:pPr marL="0" indent="0" algn="ctr">
              <a:lnSpc>
                <a:spcPct val="135000"/>
              </a:lnSpc>
              <a:spcBef>
                <a:spcPts val="0"/>
              </a:spcBef>
              <a:buNone/>
            </a:pPr>
            <a:r>
              <a:rPr lang="zh-CN" altLang="en-US" b="1" dirty="0">
                <a:solidFill>
                  <a:srgbClr val="FF0000"/>
                </a:solidFill>
                <a:latin typeface="黑体" panose="02010609060101010101" pitchFamily="49" charset="-122"/>
                <a:ea typeface="黑体" panose="02010609060101010101" pitchFamily="49" charset="-122"/>
              </a:rPr>
              <a:t>法律微观结构</a:t>
            </a:r>
            <a:r>
              <a:rPr lang="zh-CN" altLang="en-US" b="1" dirty="0">
                <a:latin typeface="黑体" panose="02010609060101010101" pitchFamily="49" charset="-122"/>
                <a:ea typeface="黑体" panose="02010609060101010101" pitchFamily="49" charset="-122"/>
              </a:rPr>
              <a:t>之</a:t>
            </a:r>
            <a:r>
              <a:rPr lang="zh-CN" altLang="en-US" b="1" dirty="0">
                <a:solidFill>
                  <a:srgbClr val="3333FF"/>
                </a:solidFill>
                <a:latin typeface="黑体" panose="02010609060101010101" pitchFamily="49" charset="-122"/>
                <a:ea typeface="黑体" panose="02010609060101010101" pitchFamily="49" charset="-122"/>
              </a:rPr>
              <a:t>法律规则</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017190" cy="3530335"/>
          </a:xfrm>
        </p:spPr>
        <p:txBody>
          <a:bodyPr>
            <a:normAutofit/>
          </a:bodyPr>
          <a:lstStyle/>
          <a:p>
            <a:pPr marL="0" indent="0">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法律规则</a:t>
            </a:r>
            <a:r>
              <a:rPr lang="zh-CN" altLang="en-US" b="1" dirty="0">
                <a:latin typeface="黑体" panose="02010609060101010101" pitchFamily="49" charset="-122"/>
                <a:ea typeface="黑体" panose="02010609060101010101" pitchFamily="49" charset="-122"/>
              </a:rPr>
              <a:t>：是法律的重要组成成分，是</a:t>
            </a: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          国家通过一定</a:t>
            </a:r>
            <a:r>
              <a:rPr lang="zh-CN" altLang="en-US" b="1" dirty="0">
                <a:solidFill>
                  <a:srgbClr val="A5068D"/>
                </a:solidFill>
                <a:latin typeface="黑体" panose="02010609060101010101" pitchFamily="49" charset="-122"/>
                <a:ea typeface="黑体" panose="02010609060101010101" pitchFamily="49" charset="-122"/>
              </a:rPr>
              <a:t>程序</a:t>
            </a:r>
            <a:r>
              <a:rPr lang="zh-CN" altLang="en-US" b="1" dirty="0">
                <a:latin typeface="黑体" panose="02010609060101010101" pitchFamily="49" charset="-122"/>
                <a:ea typeface="黑体" panose="02010609060101010101" pitchFamily="49" charset="-122"/>
              </a:rPr>
              <a:t>制定或认可</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并体现</a:t>
            </a:r>
            <a:r>
              <a:rPr lang="zh-CN" altLang="en-US" b="1" dirty="0">
                <a:solidFill>
                  <a:srgbClr val="A5068D"/>
                </a:solidFill>
                <a:latin typeface="黑体" panose="02010609060101010101" pitchFamily="49" charset="-122"/>
                <a:ea typeface="黑体" panose="02010609060101010101" pitchFamily="49" charset="-122"/>
              </a:rPr>
              <a:t>统治阶级意志</a:t>
            </a:r>
            <a:endParaRPr lang="en-US" altLang="zh-CN" b="1" dirty="0">
              <a:solidFill>
                <a:srgbClr val="A5068D"/>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明确规定</a:t>
            </a:r>
            <a:r>
              <a:rPr lang="zh-CN" altLang="en-US" b="1" dirty="0">
                <a:solidFill>
                  <a:srgbClr val="A5068D"/>
                </a:solidFill>
                <a:latin typeface="黑体" panose="02010609060101010101" pitchFamily="49" charset="-122"/>
                <a:ea typeface="黑体" panose="02010609060101010101" pitchFamily="49" charset="-122"/>
              </a:rPr>
              <a:t>权利义务</a:t>
            </a:r>
            <a:r>
              <a:rPr lang="zh-CN" altLang="en-US" b="1" dirty="0">
                <a:latin typeface="黑体" panose="02010609060101010101" pitchFamily="49" charset="-122"/>
                <a:ea typeface="黑体" panose="02010609060101010101" pitchFamily="49" charset="-122"/>
              </a:rPr>
              <a:t>及</a:t>
            </a:r>
            <a:r>
              <a:rPr lang="zh-CN" altLang="en-US" b="1" dirty="0">
                <a:solidFill>
                  <a:srgbClr val="A5068D"/>
                </a:solidFill>
                <a:latin typeface="黑体" panose="02010609060101010101" pitchFamily="49" charset="-122"/>
                <a:ea typeface="黑体" panose="02010609060101010101" pitchFamily="49" charset="-122"/>
              </a:rPr>
              <a:t>法律后果</a:t>
            </a:r>
            <a:r>
              <a:rPr lang="zh-CN" altLang="en-US" b="1" dirty="0">
                <a:latin typeface="黑体" panose="02010609060101010101" pitchFamily="49" charset="-122"/>
                <a:ea typeface="黑体" panose="02010609060101010101" pitchFamily="49" charset="-122"/>
              </a:rPr>
              <a:t>的</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solidFill>
                  <a:srgbClr val="FF0000"/>
                </a:solidFill>
                <a:latin typeface="黑体" panose="02010609060101010101" pitchFamily="49" charset="-122"/>
                <a:ea typeface="黑体" panose="02010609060101010101" pitchFamily="49" charset="-122"/>
              </a:rPr>
              <a:t>行为准则</a:t>
            </a:r>
            <a:endParaRPr lang="en-US" altLang="zh-CN" b="1" dirty="0">
              <a:solidFill>
                <a:srgbClr val="FF0000"/>
              </a:solidFill>
              <a:latin typeface="黑体" panose="02010609060101010101" pitchFamily="49" charset="-122"/>
              <a:ea typeface="黑体" panose="02010609060101010101" pitchFamily="49"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017190" cy="3767551"/>
          </a:xfrm>
        </p:spPr>
        <p:txBody>
          <a:bodyPr>
            <a:noAutofit/>
          </a:bodyPr>
          <a:lstStyle/>
          <a:p>
            <a:pPr marL="0" indent="0">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法律规则</a:t>
            </a:r>
            <a:r>
              <a:rPr lang="zh-CN" altLang="en-US" b="1" dirty="0">
                <a:latin typeface="黑体" panose="02010609060101010101" pitchFamily="49" charset="-122"/>
                <a:ea typeface="黑体" panose="02010609060101010101" pitchFamily="49" charset="-122"/>
              </a:rPr>
              <a:t>的</a:t>
            </a:r>
            <a:r>
              <a:rPr lang="zh-CN" altLang="en-US" b="1" dirty="0">
                <a:solidFill>
                  <a:srgbClr val="A5068D"/>
                </a:solidFill>
                <a:latin typeface="黑体" panose="02010609060101010101" pitchFamily="49" charset="-122"/>
                <a:ea typeface="黑体" panose="02010609060101010101" pitchFamily="49" charset="-122"/>
              </a:rPr>
              <a:t>逻辑结构</a:t>
            </a:r>
            <a:r>
              <a:rPr lang="zh-CN" altLang="en-US" b="1" dirty="0">
                <a:latin typeface="黑体" panose="02010609060101010101" pitchFamily="49" charset="-122"/>
                <a:ea typeface="黑体" panose="02010609060101010101" pitchFamily="49" charset="-122"/>
              </a:rPr>
              <a:t>，是指</a:t>
            </a:r>
            <a:r>
              <a:rPr lang="en-US" altLang="zh-CN" b="1" dirty="0">
                <a:latin typeface="黑体" panose="02010609060101010101" pitchFamily="49" charset="-122"/>
                <a:ea typeface="黑体" panose="02010609060101010101" pitchFamily="49" charset="-122"/>
              </a:rPr>
              <a:t>“</a:t>
            </a: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一条完整的法律规则由</a:t>
            </a:r>
            <a:r>
              <a:rPr lang="zh-CN" altLang="en-US" b="1" dirty="0">
                <a:solidFill>
                  <a:srgbClr val="006600"/>
                </a:solidFill>
                <a:latin typeface="黑体" panose="02010609060101010101" pitchFamily="49" charset="-122"/>
                <a:ea typeface="黑体" panose="02010609060101010101" pitchFamily="49" charset="-122"/>
              </a:rPr>
              <a:t>哪些</a:t>
            </a:r>
            <a:r>
              <a:rPr lang="zh-CN" altLang="en-US" b="1" dirty="0">
                <a:latin typeface="黑体" panose="02010609060101010101" pitchFamily="49" charset="-122"/>
                <a:ea typeface="黑体" panose="02010609060101010101" pitchFamily="49" charset="-122"/>
              </a:rPr>
              <a:t>要素或成分所组成</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这些要素或成分具有何种内在的逻辑</a:t>
            </a:r>
            <a:r>
              <a:rPr lang="zh-CN" altLang="en-US" b="1" dirty="0">
                <a:solidFill>
                  <a:srgbClr val="006600"/>
                </a:solidFill>
                <a:latin typeface="黑体" panose="02010609060101010101" pitchFamily="49" charset="-122"/>
                <a:ea typeface="黑体" panose="02010609060101010101" pitchFamily="49" charset="-122"/>
              </a:rPr>
              <a:t>联系</a:t>
            </a:r>
            <a:r>
              <a:rPr lang="zh-CN" altLang="en-US" b="1" dirty="0">
                <a:latin typeface="黑体" panose="02010609060101010101" pitchFamily="49" charset="-122"/>
                <a:ea typeface="黑体" panose="02010609060101010101" pitchFamily="49" charset="-122"/>
              </a:rPr>
              <a:t>以及</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          如何联结为一个</a:t>
            </a:r>
            <a:r>
              <a:rPr lang="zh-CN" altLang="en-US" b="1" dirty="0">
                <a:solidFill>
                  <a:srgbClr val="006600"/>
                </a:solidFill>
                <a:latin typeface="黑体" panose="02010609060101010101" pitchFamily="49" charset="-122"/>
                <a:ea typeface="黑体" panose="02010609060101010101" pitchFamily="49" charset="-122"/>
              </a:rPr>
              <a:t>整体</a:t>
            </a:r>
            <a:r>
              <a:rPr lang="zh-CN" altLang="en-US" b="1" dirty="0">
                <a:latin typeface="黑体" panose="02010609060101010101" pitchFamily="49" charset="-122"/>
                <a:ea typeface="黑体" panose="02010609060101010101" pitchFamily="49" charset="-122"/>
              </a:rPr>
              <a:t>的问题”</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是一种特殊的、在逻辑上周全的规则</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          要素分为</a:t>
            </a:r>
            <a:r>
              <a:rPr lang="zh-CN" altLang="en-US" b="1" dirty="0">
                <a:solidFill>
                  <a:srgbClr val="A5068D"/>
                </a:solidFill>
                <a:latin typeface="黑体" panose="02010609060101010101" pitchFamily="49" charset="-122"/>
                <a:ea typeface="黑体" panose="02010609060101010101" pitchFamily="49" charset="-122"/>
              </a:rPr>
              <a:t>假定</a:t>
            </a:r>
            <a:r>
              <a:rPr lang="zh-CN" altLang="en-US" b="1" dirty="0">
                <a:latin typeface="黑体" panose="02010609060101010101" pitchFamily="49" charset="-122"/>
                <a:ea typeface="黑体" panose="02010609060101010101" pitchFamily="49" charset="-122"/>
              </a:rPr>
              <a:t>、</a:t>
            </a:r>
            <a:r>
              <a:rPr lang="zh-CN" altLang="en-US" b="1" dirty="0">
                <a:solidFill>
                  <a:srgbClr val="A5068D"/>
                </a:solidFill>
                <a:latin typeface="黑体" panose="02010609060101010101" pitchFamily="49" charset="-122"/>
                <a:ea typeface="黑体" panose="02010609060101010101" pitchFamily="49" charset="-122"/>
              </a:rPr>
              <a:t>处理</a:t>
            </a:r>
            <a:r>
              <a:rPr lang="zh-CN" altLang="en-US" b="1" dirty="0">
                <a:latin typeface="黑体" panose="02010609060101010101" pitchFamily="49" charset="-122"/>
                <a:ea typeface="黑体" panose="02010609060101010101" pitchFamily="49" charset="-122"/>
              </a:rPr>
              <a:t>和</a:t>
            </a:r>
            <a:r>
              <a:rPr lang="zh-CN" altLang="en-US" b="1" dirty="0">
                <a:solidFill>
                  <a:srgbClr val="A5068D"/>
                </a:solidFill>
                <a:latin typeface="黑体" panose="02010609060101010101" pitchFamily="49" charset="-122"/>
                <a:ea typeface="黑体" panose="02010609060101010101" pitchFamily="49" charset="-122"/>
              </a:rPr>
              <a:t>法律后果</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31273" y="1075126"/>
            <a:ext cx="10939549" cy="4743782"/>
          </a:xfrm>
        </p:spPr>
        <p:txBody>
          <a:bodyPr>
            <a:noAutofit/>
          </a:bodyPr>
          <a:lstStyle/>
          <a:p>
            <a:pPr marL="0" indent="0">
              <a:lnSpc>
                <a:spcPct val="135000"/>
              </a:lnSpc>
              <a:spcBef>
                <a:spcPts val="0"/>
              </a:spcBef>
              <a:buNone/>
            </a:pPr>
            <a:r>
              <a:rPr lang="en-US" altLang="zh-CN" b="1" dirty="0">
                <a:solidFill>
                  <a:srgbClr val="FF0000"/>
                </a:solidFill>
                <a:latin typeface="黑体" panose="02010609060101010101" pitchFamily="49" charset="-122"/>
                <a:ea typeface="黑体" panose="02010609060101010101" pitchFamily="49" charset="-122"/>
              </a:rPr>
              <a:t>2024《</a:t>
            </a:r>
            <a:r>
              <a:rPr lang="zh-CN" altLang="en-US" b="1" dirty="0">
                <a:solidFill>
                  <a:srgbClr val="FF0000"/>
                </a:solidFill>
                <a:latin typeface="黑体" panose="02010609060101010101" pitchFamily="49" charset="-122"/>
                <a:ea typeface="黑体" panose="02010609060101010101" pitchFamily="49" charset="-122"/>
              </a:rPr>
              <a:t>保密法</a:t>
            </a:r>
            <a:r>
              <a:rPr lang="en-US" altLang="zh-CN" b="1" dirty="0">
                <a:solidFill>
                  <a:srgbClr val="FF0000"/>
                </a:solidFill>
                <a:latin typeface="黑体" panose="02010609060101010101" pitchFamily="49" charset="-122"/>
                <a:ea typeface="黑体" panose="02010609060101010101" pitchFamily="49" charset="-122"/>
              </a:rPr>
              <a:t>》</a:t>
            </a:r>
            <a:r>
              <a:rPr lang="zh-CN" altLang="en-US" b="1" dirty="0">
                <a:solidFill>
                  <a:srgbClr val="FF0000"/>
                </a:solidFill>
                <a:latin typeface="黑体" panose="02010609060101010101" pitchFamily="49" charset="-122"/>
                <a:ea typeface="黑体" panose="02010609060101010101" pitchFamily="49" charset="-122"/>
              </a:rPr>
              <a:t>第五十四条</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zh-CN" b="1" dirty="0">
                <a:latin typeface="黑体" panose="02010609060101010101" pitchFamily="49" charset="-122"/>
                <a:ea typeface="黑体" panose="02010609060101010101" pitchFamily="49" charset="-122"/>
              </a:rPr>
              <a:t>机关、单位对违反</a:t>
            </a:r>
            <a:r>
              <a:rPr lang="zh-CN" altLang="en-US" b="1" dirty="0">
                <a:latin typeface="黑体" panose="02010609060101010101" pitchFamily="49" charset="-122"/>
                <a:ea typeface="黑体" panose="02010609060101010101" pitchFamily="49" charset="-122"/>
              </a:rPr>
              <a:t>国家</a:t>
            </a:r>
            <a:r>
              <a:rPr lang="zh-CN" altLang="zh-CN" b="1" dirty="0">
                <a:latin typeface="黑体" panose="02010609060101010101" pitchFamily="49" charset="-122"/>
                <a:ea typeface="黑体" panose="02010609060101010101" pitchFamily="49" charset="-122"/>
              </a:rPr>
              <a:t>保密规定的人员不依法给予处分的，保密行政管理部门应当建议纠正</a:t>
            </a:r>
            <a:r>
              <a:rPr lang="zh-CN" altLang="en-US" b="1" dirty="0">
                <a:latin typeface="黑体" panose="02010609060101010101" pitchFamily="49" charset="-122"/>
                <a:ea typeface="黑体" panose="02010609060101010101" pitchFamily="49" charset="-122"/>
              </a:rPr>
              <a:t>；</a:t>
            </a:r>
            <a:r>
              <a:rPr lang="zh-CN" altLang="zh-CN" b="1" dirty="0">
                <a:latin typeface="黑体" panose="02010609060101010101" pitchFamily="49" charset="-122"/>
                <a:ea typeface="黑体" panose="02010609060101010101" pitchFamily="49" charset="-122"/>
              </a:rPr>
              <a:t>对拒不纠正的，提请其上一级机关或者监察机关对该机关、单位负有责任的领导人员和直接责任人员依法予以处理。</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solidFill>
                  <a:srgbClr val="A5068D"/>
                </a:solidFill>
                <a:latin typeface="黑体" panose="02010609060101010101" pitchFamily="49" charset="-122"/>
                <a:ea typeface="黑体" panose="02010609060101010101" pitchFamily="49" charset="-122"/>
              </a:rPr>
              <a:t>假    定</a:t>
            </a:r>
            <a:r>
              <a:rPr lang="zh-CN" altLang="en-US" b="1" dirty="0">
                <a:latin typeface="黑体" panose="02010609060101010101" pitchFamily="49" charset="-122"/>
                <a:ea typeface="黑体" panose="02010609060101010101" pitchFamily="49" charset="-122"/>
              </a:rPr>
              <a:t>： </a:t>
            </a:r>
            <a:r>
              <a:rPr lang="zh-CN" altLang="zh-CN" b="1" dirty="0">
                <a:solidFill>
                  <a:srgbClr val="0033CC"/>
                </a:solidFill>
                <a:latin typeface="黑体" panose="02010609060101010101" pitchFamily="49" charset="-122"/>
                <a:ea typeface="黑体" panose="02010609060101010101" pitchFamily="49" charset="-122"/>
              </a:rPr>
              <a:t>不依法给予处分</a:t>
            </a:r>
            <a:endParaRPr lang="en-US" altLang="zh-CN" b="1" dirty="0">
              <a:solidFill>
                <a:srgbClr val="0033CC"/>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solidFill>
                  <a:srgbClr val="A5068D"/>
                </a:solidFill>
                <a:latin typeface="黑体" panose="02010609060101010101" pitchFamily="49" charset="-122"/>
                <a:ea typeface="黑体" panose="02010609060101010101" pitchFamily="49" charset="-122"/>
              </a:rPr>
              <a:t>处    理</a:t>
            </a:r>
            <a:r>
              <a:rPr lang="zh-CN" altLang="en-US" b="1" dirty="0">
                <a:latin typeface="黑体" panose="02010609060101010101" pitchFamily="49" charset="-122"/>
                <a:ea typeface="黑体" panose="02010609060101010101" pitchFamily="49" charset="-122"/>
              </a:rPr>
              <a:t>： </a:t>
            </a:r>
            <a:r>
              <a:rPr lang="zh-CN" altLang="zh-CN" b="1" dirty="0">
                <a:solidFill>
                  <a:srgbClr val="0033CC"/>
                </a:solidFill>
                <a:latin typeface="黑体" panose="02010609060101010101" pitchFamily="49" charset="-122"/>
                <a:ea typeface="黑体" panose="02010609060101010101" pitchFamily="49" charset="-122"/>
              </a:rPr>
              <a:t>建议纠正</a:t>
            </a:r>
            <a:endParaRPr lang="en-US" altLang="zh-CN" b="1" dirty="0">
              <a:solidFill>
                <a:srgbClr val="0033CC"/>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solidFill>
                  <a:srgbClr val="A5068D"/>
                </a:solidFill>
                <a:latin typeface="黑体" panose="02010609060101010101" pitchFamily="49" charset="-122"/>
                <a:ea typeface="黑体" panose="02010609060101010101" pitchFamily="49" charset="-122"/>
              </a:rPr>
              <a:t>法律后果</a:t>
            </a:r>
            <a:r>
              <a:rPr lang="zh-CN" altLang="en-US" b="1" dirty="0">
                <a:latin typeface="黑体" panose="02010609060101010101" pitchFamily="49" charset="-122"/>
                <a:ea typeface="黑体" panose="02010609060101010101" pitchFamily="49" charset="-122"/>
              </a:rPr>
              <a:t>： </a:t>
            </a:r>
            <a:r>
              <a:rPr lang="zh-CN" altLang="zh-CN" b="1" dirty="0">
                <a:solidFill>
                  <a:srgbClr val="0033CC"/>
                </a:solidFill>
                <a:latin typeface="黑体" panose="02010609060101010101" pitchFamily="49" charset="-122"/>
                <a:ea typeface="黑体" panose="02010609060101010101" pitchFamily="49" charset="-122"/>
              </a:rPr>
              <a:t>依法予以处理</a:t>
            </a:r>
            <a:endParaRPr lang="en-US" altLang="zh-CN" b="1" dirty="0">
              <a:solidFill>
                <a:srgbClr val="0033CC"/>
              </a:solidFill>
              <a:latin typeface="黑体" panose="02010609060101010101" pitchFamily="49" charset="-122"/>
              <a:ea typeface="黑体" panose="02010609060101010101" pitchFamily="49"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017190" cy="5550117"/>
          </a:xfrm>
        </p:spPr>
        <p:txBody>
          <a:bodyPr>
            <a:noAutofit/>
          </a:bodyPr>
          <a:lstStyle/>
          <a:p>
            <a:pPr marL="0" indent="0">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法律规则</a:t>
            </a:r>
            <a:r>
              <a:rPr lang="zh-CN" altLang="en-US" b="1" dirty="0">
                <a:latin typeface="黑体" panose="02010609060101010101" pitchFamily="49" charset="-122"/>
                <a:ea typeface="黑体" panose="02010609060101010101" pitchFamily="49" charset="-122"/>
              </a:rPr>
              <a:t>的</a:t>
            </a:r>
            <a:r>
              <a:rPr lang="zh-CN" altLang="en-US" b="1" dirty="0">
                <a:solidFill>
                  <a:srgbClr val="A5068D"/>
                </a:solidFill>
                <a:latin typeface="黑体" panose="02010609060101010101" pitchFamily="49" charset="-122"/>
                <a:ea typeface="黑体" panose="02010609060101010101" pitchFamily="49" charset="-122"/>
              </a:rPr>
              <a:t>假定</a:t>
            </a:r>
            <a:r>
              <a:rPr lang="zh-CN" altLang="en-US" b="1" dirty="0">
                <a:latin typeface="黑体" panose="02010609060101010101" pitchFamily="49" charset="-122"/>
                <a:ea typeface="黑体" panose="02010609060101010101" pitchFamily="49" charset="-122"/>
              </a:rPr>
              <a:t>，指“法律规则中关于如何适用该规则的</a:t>
            </a:r>
            <a:r>
              <a:rPr lang="zh-CN" altLang="en-US" b="1" dirty="0">
                <a:solidFill>
                  <a:srgbClr val="FF0000"/>
                </a:solidFill>
                <a:latin typeface="黑体" panose="02010609060101010101" pitchFamily="49" charset="-122"/>
                <a:ea typeface="黑体" panose="02010609060101010101" pitchFamily="49" charset="-122"/>
              </a:rPr>
              <a:t>条件</a:t>
            </a:r>
            <a:r>
              <a:rPr lang="zh-CN" altLang="en-US" b="1" dirty="0">
                <a:latin typeface="黑体" panose="02010609060101010101" pitchFamily="49" charset="-122"/>
                <a:ea typeface="黑体" panose="02010609060101010101" pitchFamily="49" charset="-122"/>
              </a:rPr>
              <a:t>的规定”</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假定又称为“条件”或“条件假设”</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所谓假定条件，是指</a:t>
            </a: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          法律规则内容中关于适用该规则的条件和情况的部分，</a:t>
            </a: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          即法律规则适用的</a:t>
            </a:r>
            <a:r>
              <a:rPr lang="zh-CN" altLang="en-US" b="1" dirty="0">
                <a:solidFill>
                  <a:srgbClr val="FF0000"/>
                </a:solidFill>
                <a:latin typeface="黑体" panose="02010609060101010101" pitchFamily="49" charset="-122"/>
                <a:ea typeface="黑体" panose="02010609060101010101" pitchFamily="49" charset="-122"/>
              </a:rPr>
              <a:t>时间范围</a:t>
            </a:r>
            <a:r>
              <a:rPr lang="zh-CN" altLang="en-US" b="1" dirty="0">
                <a:latin typeface="黑体" panose="02010609060101010101" pitchFamily="49" charset="-122"/>
                <a:ea typeface="黑体" panose="02010609060101010101" pitchFamily="49" charset="-122"/>
              </a:rPr>
              <a:t>、</a:t>
            </a:r>
            <a:r>
              <a:rPr lang="zh-CN" altLang="en-US" b="1" dirty="0">
                <a:solidFill>
                  <a:srgbClr val="FF0000"/>
                </a:solidFill>
                <a:latin typeface="黑体" panose="02010609060101010101" pitchFamily="49" charset="-122"/>
                <a:ea typeface="黑体" panose="02010609060101010101" pitchFamily="49" charset="-122"/>
              </a:rPr>
              <a:t>空间范围</a:t>
            </a:r>
            <a:r>
              <a:rPr lang="zh-CN" altLang="en-US" b="1" dirty="0">
                <a:latin typeface="黑体" panose="02010609060101010101" pitchFamily="49" charset="-122"/>
                <a:ea typeface="黑体" panose="02010609060101010101" pitchFamily="49" charset="-122"/>
              </a:rPr>
              <a:t>、</a:t>
            </a:r>
            <a:r>
              <a:rPr lang="zh-CN" altLang="en-US" b="1" dirty="0">
                <a:solidFill>
                  <a:srgbClr val="FF0000"/>
                </a:solidFill>
                <a:latin typeface="黑体" panose="02010609060101010101" pitchFamily="49" charset="-122"/>
                <a:ea typeface="黑体" panose="02010609060101010101" pitchFamily="49" charset="-122"/>
              </a:rPr>
              <a:t>人员范围</a:t>
            </a:r>
            <a:r>
              <a:rPr lang="zh-CN" altLang="en-US" b="1" dirty="0">
                <a:latin typeface="黑体" panose="02010609060101010101" pitchFamily="49" charset="-122"/>
                <a:ea typeface="黑体" panose="02010609060101010101" pitchFamily="49" charset="-122"/>
              </a:rPr>
              <a:t>以及</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在</a:t>
            </a:r>
            <a:r>
              <a:rPr lang="zh-CN" altLang="en-US" b="1" dirty="0">
                <a:solidFill>
                  <a:srgbClr val="FF0000"/>
                </a:solidFill>
                <a:latin typeface="黑体" panose="02010609060101010101" pitchFamily="49" charset="-122"/>
                <a:ea typeface="黑体" panose="02010609060101010101" pitchFamily="49" charset="-122"/>
              </a:rPr>
              <a:t>什么情境</a:t>
            </a:r>
            <a:r>
              <a:rPr lang="zh-CN" altLang="en-US" b="1" dirty="0">
                <a:latin typeface="黑体" panose="02010609060101010101" pitchFamily="49" charset="-122"/>
                <a:ea typeface="黑体" panose="02010609060101010101" pitchFamily="49" charset="-122"/>
              </a:rPr>
              <a:t>下对人的行为有约束力的问题</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017190" cy="4896147"/>
          </a:xfrm>
        </p:spPr>
        <p:txBody>
          <a:bodyPr>
            <a:noAutofit/>
          </a:bodyPr>
          <a:lstStyle/>
          <a:p>
            <a:pPr marL="0" indent="0">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法律规则</a:t>
            </a:r>
            <a:r>
              <a:rPr lang="zh-CN" altLang="en-US" b="1" dirty="0">
                <a:latin typeface="黑体" panose="02010609060101010101" pitchFamily="49" charset="-122"/>
                <a:ea typeface="黑体" panose="02010609060101010101" pitchFamily="49" charset="-122"/>
              </a:rPr>
              <a:t>的</a:t>
            </a:r>
            <a:r>
              <a:rPr lang="zh-CN" altLang="en-US" b="1" dirty="0">
                <a:solidFill>
                  <a:srgbClr val="A5068D"/>
                </a:solidFill>
                <a:latin typeface="黑体" panose="02010609060101010101" pitchFamily="49" charset="-122"/>
                <a:ea typeface="黑体" panose="02010609060101010101" pitchFamily="49" charset="-122"/>
              </a:rPr>
              <a:t>假定</a:t>
            </a:r>
            <a:endParaRPr lang="en-US" altLang="zh-CN" b="1" dirty="0">
              <a:solidFill>
                <a:srgbClr val="A5068D"/>
              </a:solidFill>
              <a:latin typeface="黑体" panose="02010609060101010101" pitchFamily="49" charset="-122"/>
              <a:ea typeface="黑体" panose="02010609060101010101" pitchFamily="49" charset="-122"/>
            </a:endParaRPr>
          </a:p>
          <a:p>
            <a:pPr marL="0" indent="0">
              <a:lnSpc>
                <a:spcPct val="135000"/>
              </a:lnSpc>
              <a:spcBef>
                <a:spcPts val="0"/>
              </a:spcBef>
              <a:buNone/>
            </a:pPr>
            <a:endParaRPr lang="zh-CN" altLang="en-US" sz="8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任何规则的</a:t>
            </a:r>
            <a:r>
              <a:rPr lang="zh-CN" altLang="en-US" b="1" dirty="0">
                <a:solidFill>
                  <a:srgbClr val="0070C0"/>
                </a:solidFill>
                <a:latin typeface="黑体" panose="02010609060101010101" pitchFamily="49" charset="-122"/>
                <a:ea typeface="黑体" panose="02010609060101010101" pitchFamily="49" charset="-122"/>
              </a:rPr>
              <a:t>效力</a:t>
            </a:r>
            <a:r>
              <a:rPr lang="zh-CN" altLang="en-US" b="1" dirty="0">
                <a:latin typeface="黑体" panose="02010609060101010101" pitchFamily="49" charset="-122"/>
                <a:ea typeface="黑体" panose="02010609060101010101" pitchFamily="49" charset="-122"/>
              </a:rPr>
              <a:t>都具有</a:t>
            </a:r>
            <a:r>
              <a:rPr lang="zh-CN" altLang="en-US" b="1" dirty="0">
                <a:solidFill>
                  <a:srgbClr val="0070C0"/>
                </a:solidFill>
                <a:latin typeface="黑体" panose="02010609060101010101" pitchFamily="49" charset="-122"/>
                <a:ea typeface="黑体" panose="02010609060101010101" pitchFamily="49" charset="-122"/>
              </a:rPr>
              <a:t>时空性</a:t>
            </a:r>
            <a:r>
              <a:rPr lang="zh-CN" altLang="en-US" b="1" dirty="0">
                <a:latin typeface="黑体" panose="02010609060101010101" pitchFamily="49" charset="-122"/>
                <a:ea typeface="黑体" panose="02010609060101010101" pitchFamily="49" charset="-122"/>
              </a:rPr>
              <a:t>，都只能适用于一定的范围，也就是说，</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只有当一定的条件具备时，该规则才能够对人的行为产生约束力，</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法律规则也不例外。</a:t>
            </a:r>
          </a:p>
          <a:p>
            <a:pPr marL="0" indent="0">
              <a:lnSpc>
                <a:spcPct val="135000"/>
              </a:lnSpc>
              <a:spcBef>
                <a:spcPts val="0"/>
              </a:spcBef>
              <a:buNone/>
            </a:pPr>
            <a:endParaRPr lang="zh-CN" altLang="en-US" sz="8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法律规则里的“</a:t>
            </a:r>
            <a:r>
              <a:rPr lang="zh-CN" altLang="en-US" b="1" dirty="0">
                <a:solidFill>
                  <a:srgbClr val="006600"/>
                </a:solidFill>
                <a:latin typeface="黑体" panose="02010609060101010101" pitchFamily="49" charset="-122"/>
                <a:ea typeface="黑体" panose="02010609060101010101" pitchFamily="49" charset="-122"/>
              </a:rPr>
              <a:t>一定范围</a:t>
            </a:r>
            <a:r>
              <a:rPr lang="zh-CN" altLang="en-US" b="1" dirty="0">
                <a:latin typeface="黑体" panose="02010609060101010101" pitchFamily="49" charset="-122"/>
                <a:ea typeface="黑体" panose="02010609060101010101" pitchFamily="49" charset="-122"/>
              </a:rPr>
              <a:t>”、“</a:t>
            </a:r>
            <a:r>
              <a:rPr lang="zh-CN" altLang="en-US" b="1" dirty="0">
                <a:solidFill>
                  <a:srgbClr val="006600"/>
                </a:solidFill>
                <a:latin typeface="黑体" panose="02010609060101010101" pitchFamily="49" charset="-122"/>
                <a:ea typeface="黑体" panose="02010609060101010101" pitchFamily="49" charset="-122"/>
              </a:rPr>
              <a:t>一定情况</a:t>
            </a:r>
            <a:r>
              <a:rPr lang="zh-CN" altLang="en-US" b="1" dirty="0">
                <a:latin typeface="黑体" panose="02010609060101010101" pitchFamily="49" charset="-122"/>
                <a:ea typeface="黑体" panose="02010609060101010101" pitchFamily="49" charset="-122"/>
              </a:rPr>
              <a:t>”，</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就是由法律规则中的假定部分来明确的。</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4"/>
            <a:ext cx="12017190" cy="2569636"/>
          </a:xfrm>
        </p:spPr>
        <p:txBody>
          <a:bodyPr>
            <a:noAutofit/>
          </a:bodyPr>
          <a:lstStyle/>
          <a:p>
            <a:pPr marL="0" indent="0">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法律规则</a:t>
            </a:r>
            <a:r>
              <a:rPr lang="zh-CN" altLang="en-US" b="1" dirty="0">
                <a:latin typeface="黑体" panose="02010609060101010101" pitchFamily="49" charset="-122"/>
                <a:ea typeface="黑体" panose="02010609060101010101" pitchFamily="49" charset="-122"/>
              </a:rPr>
              <a:t>的</a:t>
            </a:r>
            <a:r>
              <a:rPr lang="zh-CN" altLang="en-US" b="1" dirty="0">
                <a:solidFill>
                  <a:srgbClr val="A5068D"/>
                </a:solidFill>
                <a:latin typeface="黑体" panose="02010609060101010101" pitchFamily="49" charset="-122"/>
                <a:ea typeface="黑体" panose="02010609060101010101" pitchFamily="49" charset="-122"/>
              </a:rPr>
              <a:t>假定</a:t>
            </a:r>
            <a:endParaRPr lang="en-US" altLang="zh-CN" b="1" dirty="0">
              <a:solidFill>
                <a:srgbClr val="A5068D"/>
              </a:solidFill>
              <a:latin typeface="黑体" panose="02010609060101010101" pitchFamily="49" charset="-122"/>
              <a:ea typeface="黑体" panose="02010609060101010101" pitchFamily="49" charset="-122"/>
            </a:endParaRPr>
          </a:p>
          <a:p>
            <a:pPr marL="0" indent="0">
              <a:lnSpc>
                <a:spcPct val="135000"/>
              </a:lnSpc>
              <a:spcBef>
                <a:spcPts val="0"/>
              </a:spcBef>
              <a:buNone/>
            </a:pPr>
            <a:endParaRPr lang="zh-CN" altLang="en-US" sz="8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交通法中的“</a:t>
            </a:r>
            <a:r>
              <a:rPr lang="zh-CN" altLang="en-US" b="1" dirty="0">
                <a:solidFill>
                  <a:srgbClr val="C00000"/>
                </a:solidFill>
                <a:latin typeface="黑体" panose="02010609060101010101" pitchFamily="49" charset="-122"/>
                <a:ea typeface="黑体" panose="02010609060101010101" pitchFamily="49" charset="-122"/>
              </a:rPr>
              <a:t>右侧通行</a:t>
            </a:r>
            <a:r>
              <a:rPr lang="zh-CN" altLang="en-US" b="1" dirty="0">
                <a:latin typeface="黑体" panose="02010609060101010101" pitchFamily="49" charset="-122"/>
                <a:ea typeface="黑体" panose="02010609060101010101" pitchFamily="49" charset="-122"/>
              </a:rPr>
              <a:t>”和</a:t>
            </a: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继承法中的“</a:t>
            </a:r>
            <a:r>
              <a:rPr lang="zh-CN" altLang="en-US" b="1" dirty="0">
                <a:solidFill>
                  <a:srgbClr val="C00000"/>
                </a:solidFill>
                <a:latin typeface="黑体" panose="02010609060101010101" pitchFamily="49" charset="-122"/>
                <a:ea typeface="黑体" panose="02010609060101010101" pitchFamily="49" charset="-122"/>
              </a:rPr>
              <a:t>夫妻间互有继承遗产的权利</a:t>
            </a:r>
            <a:r>
              <a:rPr lang="zh-CN" altLang="en-US" b="1" dirty="0">
                <a:latin typeface="黑体" panose="02010609060101010101" pitchFamily="49" charset="-122"/>
                <a:ea typeface="黑体" panose="02010609060101010101" pitchFamily="49" charset="-122"/>
              </a:rPr>
              <a:t>”，</a:t>
            </a: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都是法律规则</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4"/>
            <a:ext cx="12017190" cy="681554"/>
          </a:xfrm>
        </p:spPr>
        <p:txBody>
          <a:bodyPr>
            <a:noAutofit/>
          </a:bodyPr>
          <a:lstStyle/>
          <a:p>
            <a:pPr marL="0" indent="0">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法律规则</a:t>
            </a:r>
            <a:r>
              <a:rPr lang="zh-CN" altLang="en-US" b="1" dirty="0">
                <a:latin typeface="黑体" panose="02010609060101010101" pitchFamily="49" charset="-122"/>
                <a:ea typeface="黑体" panose="02010609060101010101" pitchFamily="49" charset="-122"/>
              </a:rPr>
              <a:t>的</a:t>
            </a:r>
            <a:r>
              <a:rPr lang="zh-CN" altLang="en-US" b="1" dirty="0">
                <a:solidFill>
                  <a:srgbClr val="A5068D"/>
                </a:solidFill>
                <a:latin typeface="黑体" panose="02010609060101010101" pitchFamily="49" charset="-122"/>
                <a:ea typeface="黑体" panose="02010609060101010101" pitchFamily="49" charset="-122"/>
              </a:rPr>
              <a:t>假定</a:t>
            </a:r>
            <a:endParaRPr lang="en-US" altLang="zh-CN" b="1" dirty="0">
              <a:latin typeface="黑体" panose="02010609060101010101" pitchFamily="49" charset="-122"/>
              <a:ea typeface="黑体" panose="02010609060101010101" pitchFamily="49" charset="-122"/>
            </a:endParaRPr>
          </a:p>
        </p:txBody>
      </p:sp>
      <p:sp>
        <p:nvSpPr>
          <p:cNvPr id="3" name="内容占位符 2"/>
          <p:cNvSpPr txBox="1"/>
          <p:nvPr/>
        </p:nvSpPr>
        <p:spPr>
          <a:xfrm>
            <a:off x="87405" y="1966848"/>
            <a:ext cx="12017190" cy="17941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5000"/>
              </a:lnSpc>
              <a:spcBef>
                <a:spcPts val="0"/>
              </a:spcBef>
              <a:buFont typeface="Arial" panose="020B0604020202020204" pitchFamily="34" charset="0"/>
              <a:buNone/>
            </a:pPr>
            <a:r>
              <a:rPr lang="zh-CN" altLang="en-US" b="1" dirty="0">
                <a:latin typeface="黑体" panose="02010609060101010101" pitchFamily="49" charset="-122"/>
                <a:ea typeface="黑体" panose="02010609060101010101" pitchFamily="49" charset="-122"/>
              </a:rPr>
              <a:t>但是，</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Font typeface="Arial" panose="020B0604020202020204" pitchFamily="34" charset="0"/>
              <a:buNone/>
            </a:pPr>
            <a:r>
              <a:rPr lang="zh-CN" altLang="en-US" b="1" dirty="0">
                <a:latin typeface="黑体" panose="02010609060101010101" pitchFamily="49" charset="-122"/>
                <a:ea typeface="黑体" panose="02010609060101010101" pitchFamily="49" charset="-122"/>
              </a:rPr>
              <a:t>在家庭庭院中左侧行进自然无妨，</a:t>
            </a:r>
          </a:p>
          <a:p>
            <a:pPr marL="0" indent="0">
              <a:lnSpc>
                <a:spcPct val="135000"/>
              </a:lnSpc>
              <a:spcBef>
                <a:spcPts val="0"/>
              </a:spcBef>
              <a:buFont typeface="Arial" panose="020B0604020202020204" pitchFamily="34" charset="0"/>
              <a:buNone/>
            </a:pPr>
            <a:r>
              <a:rPr lang="zh-CN" altLang="en-US" b="1" dirty="0">
                <a:latin typeface="黑体" panose="02010609060101010101" pitchFamily="49" charset="-122"/>
                <a:ea typeface="黑体" panose="02010609060101010101" pitchFamily="49" charset="-122"/>
              </a:rPr>
              <a:t>配偶健在时另一方自然不能主张继承遗产的权利，</a:t>
            </a:r>
          </a:p>
          <a:p>
            <a:pPr marL="0" indent="0">
              <a:lnSpc>
                <a:spcPct val="135000"/>
              </a:lnSpc>
              <a:spcBef>
                <a:spcPts val="0"/>
              </a:spcBef>
              <a:buFont typeface="Arial" panose="020B0604020202020204" pitchFamily="34" charset="0"/>
              <a:buNone/>
            </a:pPr>
            <a:r>
              <a:rPr lang="zh-CN" altLang="en-US" b="1" dirty="0">
                <a:latin typeface="黑体" panose="02010609060101010101" pitchFamily="49" charset="-122"/>
                <a:ea typeface="黑体" panose="02010609060101010101" pitchFamily="49" charset="-122"/>
              </a:rPr>
              <a:t>因为</a:t>
            </a:r>
            <a:endParaRPr lang="en-US" altLang="zh-CN" b="1" dirty="0">
              <a:latin typeface="黑体" panose="02010609060101010101" pitchFamily="49" charset="-122"/>
              <a:ea typeface="黑体" panose="02010609060101010101" pitchFamily="49" charset="-122"/>
            </a:endParaRPr>
          </a:p>
        </p:txBody>
      </p:sp>
      <p:sp>
        <p:nvSpPr>
          <p:cNvPr id="4" name="内容占位符 2"/>
          <p:cNvSpPr txBox="1"/>
          <p:nvPr/>
        </p:nvSpPr>
        <p:spPr>
          <a:xfrm>
            <a:off x="34725" y="4452970"/>
            <a:ext cx="12017190" cy="125585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5000"/>
              </a:lnSpc>
              <a:spcBef>
                <a:spcPts val="0"/>
              </a:spcBef>
              <a:buFont typeface="Arial" panose="020B0604020202020204" pitchFamily="34" charset="0"/>
              <a:buNone/>
            </a:pPr>
            <a:r>
              <a:rPr lang="zh-CN" altLang="en-US" b="1" dirty="0">
                <a:latin typeface="黑体" panose="02010609060101010101" pitchFamily="49" charset="-122"/>
                <a:ea typeface="黑体" panose="02010609060101010101" pitchFamily="49" charset="-122"/>
              </a:rPr>
              <a:t>右侧通行规则的假定部分（适用条件）是“使用公共道路”，</a:t>
            </a:r>
          </a:p>
          <a:p>
            <a:pPr marL="0" indent="0">
              <a:lnSpc>
                <a:spcPct val="135000"/>
              </a:lnSpc>
              <a:spcBef>
                <a:spcPts val="0"/>
              </a:spcBef>
              <a:buFont typeface="Arial" panose="020B0604020202020204" pitchFamily="34" charset="0"/>
              <a:buNone/>
            </a:pPr>
            <a:r>
              <a:rPr lang="zh-CN" altLang="en-US" b="1" dirty="0">
                <a:latin typeface="黑体" panose="02010609060101010101" pitchFamily="49" charset="-122"/>
                <a:ea typeface="黑体" panose="02010609060101010101" pitchFamily="49" charset="-122"/>
              </a:rPr>
              <a:t>继承权规则的假定部分是配偶死亡。</a:t>
            </a:r>
            <a:endParaRPr lang="en-US" altLang="zh-CN" b="1"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4"/>
            <a:ext cx="12017190" cy="2569636"/>
          </a:xfrm>
        </p:spPr>
        <p:txBody>
          <a:bodyPr>
            <a:noAutofit/>
          </a:bodyPr>
          <a:lstStyle/>
          <a:p>
            <a:pPr marL="0" indent="0">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法律规则</a:t>
            </a:r>
            <a:r>
              <a:rPr lang="zh-CN" altLang="en-US" b="1" dirty="0">
                <a:latin typeface="黑体" panose="02010609060101010101" pitchFamily="49" charset="-122"/>
                <a:ea typeface="黑体" panose="02010609060101010101" pitchFamily="49" charset="-122"/>
              </a:rPr>
              <a:t>的</a:t>
            </a:r>
            <a:r>
              <a:rPr lang="zh-CN" altLang="en-US" b="1" dirty="0">
                <a:solidFill>
                  <a:srgbClr val="A5068D"/>
                </a:solidFill>
                <a:latin typeface="黑体" panose="02010609060101010101" pitchFamily="49" charset="-122"/>
                <a:ea typeface="黑体" panose="02010609060101010101" pitchFamily="49" charset="-122"/>
              </a:rPr>
              <a:t>假定</a:t>
            </a:r>
            <a:endParaRPr lang="en-US" altLang="zh-CN" b="1" dirty="0">
              <a:solidFill>
                <a:srgbClr val="A5068D"/>
              </a:solidFill>
              <a:latin typeface="黑体" panose="02010609060101010101" pitchFamily="49" charset="-122"/>
              <a:ea typeface="黑体" panose="02010609060101010101" pitchFamily="49" charset="-122"/>
            </a:endParaRPr>
          </a:p>
          <a:p>
            <a:pPr marL="0" indent="0">
              <a:lnSpc>
                <a:spcPct val="135000"/>
              </a:lnSpc>
              <a:spcBef>
                <a:spcPts val="0"/>
              </a:spcBef>
              <a:buNone/>
            </a:pPr>
            <a:endParaRPr lang="zh-CN" altLang="en-US" sz="8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法律规则的假定部分一般是由</a:t>
            </a:r>
            <a:r>
              <a:rPr lang="zh-CN" altLang="en-US" b="1" dirty="0">
                <a:solidFill>
                  <a:srgbClr val="C00000"/>
                </a:solidFill>
                <a:latin typeface="黑体" panose="02010609060101010101" pitchFamily="49" charset="-122"/>
                <a:ea typeface="黑体" panose="02010609060101010101" pitchFamily="49" charset="-122"/>
              </a:rPr>
              <a:t>多个适用条件</a:t>
            </a:r>
            <a:r>
              <a:rPr lang="zh-CN" altLang="en-US" b="1" dirty="0">
                <a:latin typeface="黑体" panose="02010609060101010101" pitchFamily="49" charset="-122"/>
                <a:ea typeface="黑体" panose="02010609060101010101" pitchFamily="49" charset="-122"/>
              </a:rPr>
              <a:t>所组成的</a:t>
            </a: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例如，我国刑法规定“以营利为目的，聚众赌博、开设赌场或者以赌博为业的，处三年以下有期徒刑、拘役或管制”。</a:t>
            </a:r>
          </a:p>
        </p:txBody>
      </p:sp>
      <p:sp>
        <p:nvSpPr>
          <p:cNvPr id="3" name="内容占位符 2"/>
          <p:cNvSpPr txBox="1"/>
          <p:nvPr/>
        </p:nvSpPr>
        <p:spPr>
          <a:xfrm>
            <a:off x="87405" y="3987535"/>
            <a:ext cx="12017190" cy="17941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5000"/>
              </a:lnSpc>
              <a:spcBef>
                <a:spcPts val="0"/>
              </a:spcBef>
              <a:buFont typeface="Arial" panose="020B0604020202020204" pitchFamily="34" charset="0"/>
              <a:buNone/>
            </a:pPr>
            <a:r>
              <a:rPr lang="zh-CN" altLang="en-US" b="1" dirty="0">
                <a:latin typeface="黑体" panose="02010609060101010101" pitchFamily="49" charset="-122"/>
                <a:ea typeface="黑体" panose="02010609060101010101" pitchFamily="49" charset="-122"/>
              </a:rPr>
              <a:t>但是，这一项刑事法律规则并不意味着任何人在任何条件下从事上述行为，都应按照这一规定被追究刑事责任。</a:t>
            </a:r>
            <a:endParaRPr lang="en-US" altLang="zh-CN" b="1" dirty="0">
              <a:latin typeface="黑体" panose="02010609060101010101" pitchFamily="49" charset="-122"/>
              <a:ea typeface="黑体" panose="02010609060101010101" pitchFamily="49" charset="-122"/>
            </a:endParaRPr>
          </a:p>
        </p:txBody>
      </p:sp>
      <p:sp>
        <p:nvSpPr>
          <p:cNvPr id="5" name="内容占位符 2"/>
          <p:cNvSpPr txBox="1"/>
          <p:nvPr/>
        </p:nvSpPr>
        <p:spPr>
          <a:xfrm>
            <a:off x="87405" y="5263757"/>
            <a:ext cx="12017190" cy="62792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b="1" dirty="0">
                <a:latin typeface="黑体" panose="02010609060101010101" pitchFamily="49" charset="-122"/>
                <a:ea typeface="黑体" panose="02010609060101010101" pitchFamily="49" charset="-122"/>
              </a:rPr>
              <a:t>因为，这项刑事法律规则的假定部分包括多项适用条件：</a:t>
            </a:r>
            <a:endParaRPr lang="en-US" altLang="zh-CN" b="1"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4"/>
            <a:ext cx="12017190" cy="2014050"/>
          </a:xfrm>
        </p:spPr>
        <p:txBody>
          <a:bodyPr>
            <a:noAutofit/>
          </a:bodyPr>
          <a:lstStyle/>
          <a:p>
            <a:pPr marL="0" indent="0">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法律规则</a:t>
            </a:r>
            <a:r>
              <a:rPr lang="zh-CN" altLang="en-US" b="1" dirty="0">
                <a:latin typeface="黑体" panose="02010609060101010101" pitchFamily="49" charset="-122"/>
                <a:ea typeface="黑体" panose="02010609060101010101" pitchFamily="49" charset="-122"/>
              </a:rPr>
              <a:t>的</a:t>
            </a:r>
            <a:r>
              <a:rPr lang="zh-CN" altLang="en-US" b="1" dirty="0">
                <a:solidFill>
                  <a:srgbClr val="A5068D"/>
                </a:solidFill>
                <a:latin typeface="黑体" panose="02010609060101010101" pitchFamily="49" charset="-122"/>
                <a:ea typeface="黑体" panose="02010609060101010101" pitchFamily="49" charset="-122"/>
              </a:rPr>
              <a:t>假定</a:t>
            </a:r>
            <a:endParaRPr lang="en-US" altLang="zh-CN" b="1" dirty="0">
              <a:solidFill>
                <a:srgbClr val="A5068D"/>
              </a:solidFill>
              <a:latin typeface="黑体" panose="02010609060101010101" pitchFamily="49" charset="-122"/>
              <a:ea typeface="黑体" panose="02010609060101010101" pitchFamily="49" charset="-122"/>
            </a:endParaRPr>
          </a:p>
          <a:p>
            <a:pPr marL="0" indent="0">
              <a:lnSpc>
                <a:spcPct val="135000"/>
              </a:lnSpc>
              <a:spcBef>
                <a:spcPts val="0"/>
              </a:spcBef>
              <a:buNone/>
            </a:pPr>
            <a:endParaRPr lang="zh-CN" altLang="en-US" sz="8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“以营利为目的，聚众赌博、开设赌场或者以赌博为业的，处三年以下有期徒刑、拘役或管制”。</a:t>
            </a:r>
          </a:p>
        </p:txBody>
      </p:sp>
      <p:sp>
        <p:nvSpPr>
          <p:cNvPr id="3" name="内容占位符 2"/>
          <p:cNvSpPr txBox="1"/>
          <p:nvPr/>
        </p:nvSpPr>
        <p:spPr>
          <a:xfrm>
            <a:off x="87405" y="3125275"/>
            <a:ext cx="12017190" cy="23090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5000"/>
              </a:lnSpc>
              <a:spcBef>
                <a:spcPts val="0"/>
              </a:spcBef>
              <a:buFont typeface="Arial" panose="020B0604020202020204" pitchFamily="34" charset="0"/>
              <a:buNone/>
            </a:pPr>
            <a:r>
              <a:rPr lang="zh-CN" altLang="en-US" b="1" dirty="0">
                <a:latin typeface="黑体" panose="02010609060101010101" pitchFamily="49" charset="-122"/>
                <a:ea typeface="黑体" panose="02010609060101010101" pitchFamily="49" charset="-122"/>
              </a:rPr>
              <a:t>如果行为人在作出行为的当时尚未能达到</a:t>
            </a:r>
            <a:r>
              <a:rPr lang="en-US" altLang="zh-CN" b="1" dirty="0">
                <a:solidFill>
                  <a:srgbClr val="C00000"/>
                </a:solidFill>
                <a:latin typeface="黑体" panose="02010609060101010101" pitchFamily="49" charset="-122"/>
                <a:ea typeface="黑体" panose="02010609060101010101" pitchFamily="49" charset="-122"/>
              </a:rPr>
              <a:t>16</a:t>
            </a:r>
            <a:r>
              <a:rPr lang="zh-CN" altLang="en-US" b="1" dirty="0">
                <a:solidFill>
                  <a:srgbClr val="C00000"/>
                </a:solidFill>
                <a:latin typeface="黑体" panose="02010609060101010101" pitchFamily="49" charset="-122"/>
                <a:ea typeface="黑体" panose="02010609060101010101" pitchFamily="49" charset="-122"/>
              </a:rPr>
              <a:t>周岁</a:t>
            </a:r>
            <a:r>
              <a:rPr lang="zh-CN" altLang="en-US" b="1" dirty="0">
                <a:latin typeface="黑体" panose="02010609060101010101" pitchFamily="49" charset="-122"/>
                <a:ea typeface="黑体" panose="02010609060101010101" pitchFamily="49" charset="-122"/>
              </a:rPr>
              <a:t>（刑事责任年龄），或者</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Font typeface="Arial" panose="020B0604020202020204" pitchFamily="34" charset="0"/>
              <a:buNone/>
            </a:pPr>
            <a:r>
              <a:rPr lang="zh-CN" altLang="en-US" b="1" dirty="0">
                <a:latin typeface="黑体" panose="02010609060101010101" pitchFamily="49" charset="-122"/>
                <a:ea typeface="黑体" panose="02010609060101010101" pitchFamily="49" charset="-122"/>
              </a:rPr>
              <a:t>因患有某种</a:t>
            </a:r>
            <a:r>
              <a:rPr lang="zh-CN" altLang="en-US" b="1" dirty="0">
                <a:solidFill>
                  <a:srgbClr val="C00000"/>
                </a:solidFill>
                <a:latin typeface="黑体" panose="02010609060101010101" pitchFamily="49" charset="-122"/>
                <a:ea typeface="黑体" panose="02010609060101010101" pitchFamily="49" charset="-122"/>
              </a:rPr>
              <a:t>精神疾病</a:t>
            </a:r>
            <a:r>
              <a:rPr lang="zh-CN" altLang="en-US" b="1" dirty="0">
                <a:latin typeface="黑体" panose="02010609060101010101" pitchFamily="49" charset="-122"/>
                <a:ea typeface="黑体" panose="02010609060101010101" pitchFamily="49" charset="-122"/>
              </a:rPr>
              <a:t>而处于不能辨认、控制自己的行为，或者</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Font typeface="Arial" panose="020B0604020202020204" pitchFamily="34" charset="0"/>
              <a:buNone/>
            </a:pPr>
            <a:r>
              <a:rPr lang="zh-CN" altLang="en-US" b="1" dirty="0">
                <a:latin typeface="黑体" panose="02010609060101010101" pitchFamily="49" charset="-122"/>
                <a:ea typeface="黑体" panose="02010609060101010101" pitchFamily="49" charset="-122"/>
              </a:rPr>
              <a:t>该行为发生于其他法律不禁止赌博的</a:t>
            </a:r>
            <a:r>
              <a:rPr lang="zh-CN" altLang="en-US" b="1" dirty="0">
                <a:solidFill>
                  <a:srgbClr val="C00000"/>
                </a:solidFill>
                <a:latin typeface="黑体" panose="02010609060101010101" pitchFamily="49" charset="-122"/>
                <a:ea typeface="黑体" panose="02010609060101010101" pitchFamily="49" charset="-122"/>
              </a:rPr>
              <a:t>国家和地区</a:t>
            </a:r>
            <a:r>
              <a:rPr lang="zh-CN" altLang="en-US" b="1" dirty="0">
                <a:latin typeface="黑体" panose="02010609060101010101" pitchFamily="49" charset="-122"/>
                <a:ea typeface="黑体" panose="02010609060101010101" pitchFamily="49" charset="-122"/>
              </a:rPr>
              <a:t>，或者</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Font typeface="Arial" panose="020B0604020202020204" pitchFamily="34" charset="0"/>
              <a:buNone/>
            </a:pPr>
            <a:r>
              <a:rPr lang="zh-CN" altLang="en-US" b="1" dirty="0">
                <a:latin typeface="黑体" panose="02010609060101010101" pitchFamily="49" charset="-122"/>
                <a:ea typeface="黑体" panose="02010609060101010101" pitchFamily="49" charset="-122"/>
              </a:rPr>
              <a:t>行为情节显著</a:t>
            </a:r>
            <a:r>
              <a:rPr lang="zh-CN" altLang="en-US" b="1" dirty="0">
                <a:solidFill>
                  <a:srgbClr val="C00000"/>
                </a:solidFill>
                <a:latin typeface="黑体" panose="02010609060101010101" pitchFamily="49" charset="-122"/>
                <a:ea typeface="黑体" panose="02010609060101010101" pitchFamily="49" charset="-122"/>
              </a:rPr>
              <a:t>轻微</a:t>
            </a:r>
            <a:r>
              <a:rPr lang="zh-CN" altLang="en-US" b="1" dirty="0">
                <a:latin typeface="黑体" panose="02010609060101010101" pitchFamily="49" charset="-122"/>
                <a:ea typeface="黑体" panose="02010609060101010101" pitchFamily="49" charset="-122"/>
              </a:rPr>
              <a:t>，</a:t>
            </a:r>
          </a:p>
          <a:p>
            <a:pPr marL="0" indent="0">
              <a:lnSpc>
                <a:spcPct val="135000"/>
              </a:lnSpc>
              <a:spcBef>
                <a:spcPts val="0"/>
              </a:spcBef>
              <a:buFont typeface="Arial" panose="020B0604020202020204" pitchFamily="34" charset="0"/>
              <a:buNone/>
            </a:pPr>
            <a:endParaRPr lang="en-US" altLang="zh-CN" b="1"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630" y="290195"/>
            <a:ext cx="12017375" cy="5660439"/>
          </a:xfrm>
        </p:spPr>
        <p:txBody>
          <a:bodyPr>
            <a:noAutofit/>
          </a:bodyPr>
          <a:lstStyle/>
          <a:p>
            <a:pPr marL="0" algn="l">
              <a:lnSpc>
                <a:spcPct val="135000"/>
              </a:lnSpc>
              <a:spcBef>
                <a:spcPts val="0"/>
              </a:spcBef>
              <a:buClrTx/>
              <a:buSzTx/>
              <a:buNone/>
            </a:pPr>
            <a:r>
              <a:rPr lang="zh-CN" altLang="en-US" b="1" dirty="0">
                <a:solidFill>
                  <a:srgbClr val="FF0000"/>
                </a:solidFill>
                <a:latin typeface="黑体" panose="02010609060101010101" pitchFamily="49" charset="-122"/>
                <a:ea typeface="黑体" panose="02010609060101010101" pitchFamily="49" charset="-122"/>
              </a:rPr>
              <a:t>法律的宏观结构</a:t>
            </a:r>
            <a:r>
              <a:rPr lang="zh-CN" altLang="en-US" b="1" dirty="0">
                <a:latin typeface="黑体" panose="02010609060101010101" pitchFamily="49" charset="-122"/>
                <a:ea typeface="黑体" panose="02010609060101010101" pitchFamily="49" charset="-122"/>
              </a:rPr>
              <a:t>——</a:t>
            </a:r>
            <a:r>
              <a:rPr lang="zh-CN" altLang="en-US" b="1" dirty="0">
                <a:solidFill>
                  <a:srgbClr val="3333FF"/>
                </a:solidFill>
                <a:latin typeface="黑体" panose="02010609060101010101" pitchFamily="49" charset="-122"/>
                <a:ea typeface="黑体" panose="02010609060101010101" pitchFamily="49" charset="-122"/>
              </a:rPr>
              <a:t>法律体系</a:t>
            </a:r>
            <a:endParaRPr lang="zh-CN" altLang="en-US" b="1" dirty="0">
              <a:latin typeface="黑体" panose="02010609060101010101" pitchFamily="49" charset="-122"/>
              <a:ea typeface="黑体" panose="02010609060101010101" pitchFamily="49" charset="-122"/>
            </a:endParaRP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1.法律体系是由一个国家全部现行法律规范构成，受</a:t>
            </a:r>
            <a:r>
              <a:rPr lang="zh-CN" altLang="en-US" b="1" dirty="0">
                <a:solidFill>
                  <a:srgbClr val="C00000"/>
                </a:solidFill>
                <a:latin typeface="黑体" panose="02010609060101010101" pitchFamily="49" charset="-122"/>
                <a:ea typeface="黑体" panose="02010609060101010101" pitchFamily="49" charset="-122"/>
              </a:rPr>
              <a:t>时空条件</a:t>
            </a:r>
            <a:r>
              <a:rPr lang="zh-CN" altLang="en-US" b="1" dirty="0">
                <a:latin typeface="黑体" panose="02010609060101010101" pitchFamily="49" charset="-122"/>
                <a:ea typeface="黑体" panose="02010609060101010101" pitchFamily="49" charset="-122"/>
              </a:rPr>
              <a:t>的严格限制</a:t>
            </a:r>
          </a:p>
          <a:p>
            <a:pPr marL="0" algn="l">
              <a:lnSpc>
                <a:spcPct val="135000"/>
              </a:lnSpc>
              <a:spcBef>
                <a:spcPts val="0"/>
              </a:spcBef>
              <a:buClrTx/>
              <a:buSzTx/>
              <a:buNone/>
            </a:pPr>
            <a:r>
              <a:rPr lang="en-US" altLang="zh-CN" sz="800" b="1" dirty="0">
                <a:latin typeface="黑体" panose="02010609060101010101" pitchFamily="49" charset="-122"/>
                <a:ea typeface="黑体" panose="02010609060101010101" pitchFamily="49" charset="-122"/>
              </a:rPr>
              <a:t>  </a:t>
            </a:r>
          </a:p>
          <a:p>
            <a:pPr marL="0" algn="l">
              <a:lnSpc>
                <a:spcPct val="135000"/>
              </a:lnSpc>
              <a:spcBef>
                <a:spcPts val="0"/>
              </a:spcBef>
              <a:buClrTx/>
              <a:buSzTx/>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另外，在当代中国，法律体系是</a:t>
            </a:r>
            <a:r>
              <a:rPr lang="zh-CN" altLang="en-US" sz="2400" b="1" dirty="0">
                <a:solidFill>
                  <a:srgbClr val="A5068D"/>
                </a:solidFill>
                <a:latin typeface="黑体" panose="02010609060101010101" pitchFamily="49" charset="-122"/>
                <a:ea typeface="黑体" panose="02010609060101010101" pitchFamily="49" charset="-122"/>
              </a:rPr>
              <a:t>统一的</a:t>
            </a:r>
          </a:p>
          <a:p>
            <a:pPr marL="0" algn="l">
              <a:lnSpc>
                <a:spcPct val="135000"/>
              </a:lnSpc>
              <a:spcBef>
                <a:spcPts val="0"/>
              </a:spcBef>
              <a:buClrTx/>
              <a:buSzTx/>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尽管我国存在不同社会制度、不同基本性质的法律和不同法系的法律</a:t>
            </a:r>
          </a:p>
          <a:p>
            <a:pPr marL="0" algn="l">
              <a:lnSpc>
                <a:spcPct val="135000"/>
              </a:lnSpc>
              <a:spcBef>
                <a:spcPts val="0"/>
              </a:spcBef>
              <a:buClrTx/>
              <a:buSzTx/>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在“</a:t>
            </a:r>
            <a:r>
              <a:rPr lang="zh-CN" altLang="en-US" sz="2400" b="1" dirty="0">
                <a:solidFill>
                  <a:srgbClr val="A5068D"/>
                </a:solidFill>
                <a:latin typeface="黑体" panose="02010609060101010101" pitchFamily="49" charset="-122"/>
                <a:ea typeface="黑体" panose="02010609060101010101" pitchFamily="49" charset="-122"/>
              </a:rPr>
              <a:t>一国两制</a:t>
            </a:r>
            <a:r>
              <a:rPr lang="zh-CN" altLang="en-US" sz="2400" b="1" dirty="0">
                <a:latin typeface="黑体" panose="02010609060101010101" pitchFamily="49" charset="-122"/>
                <a:ea typeface="黑体" panose="02010609060101010101" pitchFamily="49" charset="-122"/>
              </a:rPr>
              <a:t>”之下</a:t>
            </a:r>
          </a:p>
          <a:p>
            <a:pPr marL="0" algn="l">
              <a:lnSpc>
                <a:spcPct val="135000"/>
              </a:lnSpc>
              <a:spcBef>
                <a:spcPts val="0"/>
              </a:spcBef>
              <a:buClrTx/>
              <a:buSzTx/>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中国的法律虽然有着大陆与香港、澳门、台湾地区的种种差异</a:t>
            </a:r>
          </a:p>
          <a:p>
            <a:pPr marL="0" algn="l">
              <a:lnSpc>
                <a:spcPct val="135000"/>
              </a:lnSpc>
              <a:spcBef>
                <a:spcPts val="0"/>
              </a:spcBef>
              <a:buClrTx/>
              <a:buSzTx/>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但仍然可以看作是一个法律体系</a:t>
            </a:r>
          </a:p>
          <a:p>
            <a:pPr marL="0" algn="l">
              <a:lnSpc>
                <a:spcPct val="135000"/>
              </a:lnSpc>
              <a:spcBef>
                <a:spcPts val="0"/>
              </a:spcBef>
              <a:buClrTx/>
              <a:buSzTx/>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中国不存在两个或两个以上法律体系并存的情形</a:t>
            </a:r>
          </a:p>
          <a:p>
            <a:pPr marL="0" algn="l">
              <a:lnSpc>
                <a:spcPct val="135000"/>
              </a:lnSpc>
              <a:spcBef>
                <a:spcPts val="0"/>
              </a:spcBef>
              <a:buClrTx/>
              <a:buSzTx/>
              <a:buNone/>
            </a:pPr>
            <a:endParaRPr lang="zh-CN" altLang="en-US" sz="2400" b="1" dirty="0">
              <a:latin typeface="黑体" panose="02010609060101010101" pitchFamily="49" charset="-122"/>
              <a:ea typeface="黑体" panose="02010609060101010101" pitchFamily="49"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4"/>
            <a:ext cx="12017190" cy="2014050"/>
          </a:xfrm>
        </p:spPr>
        <p:txBody>
          <a:bodyPr>
            <a:noAutofit/>
          </a:bodyPr>
          <a:lstStyle/>
          <a:p>
            <a:pPr marL="0" indent="0">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法律规则</a:t>
            </a:r>
            <a:r>
              <a:rPr lang="zh-CN" altLang="en-US" b="1" dirty="0">
                <a:latin typeface="黑体" panose="02010609060101010101" pitchFamily="49" charset="-122"/>
                <a:ea typeface="黑体" panose="02010609060101010101" pitchFamily="49" charset="-122"/>
              </a:rPr>
              <a:t>的</a:t>
            </a:r>
            <a:r>
              <a:rPr lang="zh-CN" altLang="en-US" b="1" dirty="0">
                <a:solidFill>
                  <a:srgbClr val="A5068D"/>
                </a:solidFill>
                <a:latin typeface="黑体" panose="02010609060101010101" pitchFamily="49" charset="-122"/>
                <a:ea typeface="黑体" panose="02010609060101010101" pitchFamily="49" charset="-122"/>
              </a:rPr>
              <a:t>假定</a:t>
            </a:r>
            <a:endParaRPr lang="en-US" altLang="zh-CN" b="1" dirty="0">
              <a:solidFill>
                <a:srgbClr val="A5068D"/>
              </a:solidFill>
              <a:latin typeface="黑体" panose="02010609060101010101" pitchFamily="49" charset="-122"/>
              <a:ea typeface="黑体" panose="02010609060101010101" pitchFamily="49" charset="-122"/>
            </a:endParaRPr>
          </a:p>
          <a:p>
            <a:pPr marL="0" indent="0">
              <a:lnSpc>
                <a:spcPct val="135000"/>
              </a:lnSpc>
              <a:spcBef>
                <a:spcPts val="0"/>
              </a:spcBef>
              <a:buNone/>
            </a:pPr>
            <a:endParaRPr lang="zh-CN" altLang="en-US" sz="8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“以营利为目的，聚众赌博、开设赌场或者以赌博为业的，处三年以下有期徒刑、拘役或管制”。</a:t>
            </a:r>
          </a:p>
        </p:txBody>
      </p:sp>
      <p:sp>
        <p:nvSpPr>
          <p:cNvPr id="4" name="内容占位符 2"/>
          <p:cNvSpPr txBox="1"/>
          <p:nvPr/>
        </p:nvSpPr>
        <p:spPr>
          <a:xfrm>
            <a:off x="0" y="3680745"/>
            <a:ext cx="12017190" cy="202141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就不适用该条法律规则，就不需要被追究刑事责任。</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总之，法律规则如何适用，一般需要综合考虑</a:t>
            </a:r>
            <a:r>
              <a:rPr lang="zh-CN" altLang="en-US" b="1" dirty="0">
                <a:solidFill>
                  <a:srgbClr val="C00000"/>
                </a:solidFill>
                <a:latin typeface="黑体" panose="02010609060101010101" pitchFamily="49" charset="-122"/>
                <a:ea typeface="黑体" panose="02010609060101010101" pitchFamily="49" charset="-122"/>
              </a:rPr>
              <a:t>许多因素</a:t>
            </a:r>
            <a:r>
              <a:rPr lang="zh-CN" altLang="en-US" b="1" dirty="0">
                <a:latin typeface="黑体" panose="02010609060101010101" pitchFamily="49" charset="-122"/>
                <a:ea typeface="黑体" panose="02010609060101010101" pitchFamily="49" charset="-122"/>
              </a:rPr>
              <a:t>才能确定，而这些因素，均属规则的假定部分。</a:t>
            </a:r>
            <a:endParaRPr lang="en-US" altLang="zh-CN" b="1"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017190" cy="5550117"/>
          </a:xfrm>
        </p:spPr>
        <p:txBody>
          <a:bodyPr>
            <a:noAutofit/>
          </a:bodyPr>
          <a:lstStyle/>
          <a:p>
            <a:pPr marL="0" indent="0">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法律规则</a:t>
            </a:r>
            <a:r>
              <a:rPr lang="zh-CN" altLang="en-US" b="1" dirty="0">
                <a:latin typeface="黑体" panose="02010609060101010101" pitchFamily="49" charset="-122"/>
                <a:ea typeface="黑体" panose="02010609060101010101" pitchFamily="49" charset="-122"/>
              </a:rPr>
              <a:t>的</a:t>
            </a:r>
            <a:r>
              <a:rPr lang="zh-CN" altLang="en-US" b="1" dirty="0">
                <a:solidFill>
                  <a:srgbClr val="A5068D"/>
                </a:solidFill>
                <a:latin typeface="黑体" panose="02010609060101010101" pitchFamily="49" charset="-122"/>
                <a:ea typeface="黑体" panose="02010609060101010101" pitchFamily="49" charset="-122"/>
              </a:rPr>
              <a:t>处理</a:t>
            </a:r>
            <a:r>
              <a:rPr lang="zh-CN" altLang="en-US" b="1" dirty="0">
                <a:latin typeface="黑体" panose="02010609060101010101" pitchFamily="49" charset="-122"/>
                <a:ea typeface="黑体" panose="02010609060101010101" pitchFamily="49" charset="-122"/>
              </a:rPr>
              <a:t>，即行为模式，指</a:t>
            </a: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法律规则中规定人们</a:t>
            </a:r>
            <a:r>
              <a:rPr lang="zh-CN" altLang="en-US" b="1" dirty="0">
                <a:solidFill>
                  <a:srgbClr val="C00000"/>
                </a:solidFill>
                <a:latin typeface="黑体" panose="02010609060101010101" pitchFamily="49" charset="-122"/>
                <a:ea typeface="黑体" panose="02010609060101010101" pitchFamily="49" charset="-122"/>
              </a:rPr>
              <a:t>如何具体行为</a:t>
            </a:r>
            <a:r>
              <a:rPr lang="zh-CN" altLang="en-US" b="1" dirty="0">
                <a:latin typeface="黑体" panose="02010609060101010101" pitchFamily="49" charset="-122"/>
                <a:ea typeface="黑体" panose="02010609060101010101" pitchFamily="49" charset="-122"/>
              </a:rPr>
              <a:t>之方式或范型的部分</a:t>
            </a: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是从人们大量的实际行为中概括出来的法律行为要求</a:t>
            </a: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即法律关于</a:t>
            </a:r>
            <a:r>
              <a:rPr lang="zh-CN" altLang="en-US" b="1" dirty="0">
                <a:solidFill>
                  <a:srgbClr val="C00000"/>
                </a:solidFill>
                <a:latin typeface="黑体" panose="02010609060101010101" pitchFamily="49" charset="-122"/>
                <a:ea typeface="黑体" panose="02010609060101010101" pitchFamily="49" charset="-122"/>
              </a:rPr>
              <a:t>允许做</a:t>
            </a:r>
            <a:r>
              <a:rPr lang="zh-CN" altLang="en-US" b="1" dirty="0">
                <a:latin typeface="黑体" panose="02010609060101010101" pitchFamily="49" charset="-122"/>
                <a:ea typeface="黑体" panose="02010609060101010101" pitchFamily="49" charset="-122"/>
              </a:rPr>
              <a:t>什么、</a:t>
            </a:r>
            <a:r>
              <a:rPr lang="zh-CN" altLang="en-US" b="1" dirty="0">
                <a:solidFill>
                  <a:srgbClr val="C00000"/>
                </a:solidFill>
                <a:latin typeface="黑体" panose="02010609060101010101" pitchFamily="49" charset="-122"/>
                <a:ea typeface="黑体" panose="02010609060101010101" pitchFamily="49" charset="-122"/>
              </a:rPr>
              <a:t>禁止做</a:t>
            </a:r>
            <a:r>
              <a:rPr lang="zh-CN" altLang="en-US" b="1" dirty="0">
                <a:latin typeface="黑体" panose="02010609060101010101" pitchFamily="49" charset="-122"/>
                <a:ea typeface="黑体" panose="02010609060101010101" pitchFamily="49" charset="-122"/>
              </a:rPr>
              <a:t>什么和</a:t>
            </a:r>
            <a:r>
              <a:rPr lang="zh-CN" altLang="en-US" b="1" dirty="0">
                <a:solidFill>
                  <a:srgbClr val="C00000"/>
                </a:solidFill>
                <a:latin typeface="黑体" panose="02010609060101010101" pitchFamily="49" charset="-122"/>
                <a:ea typeface="黑体" panose="02010609060101010101" pitchFamily="49" charset="-122"/>
              </a:rPr>
              <a:t>必须做</a:t>
            </a:r>
            <a:r>
              <a:rPr lang="zh-CN" altLang="en-US" b="1" dirty="0">
                <a:latin typeface="黑体" panose="02010609060101010101" pitchFamily="49" charset="-122"/>
                <a:ea typeface="黑体" panose="02010609060101010101" pitchFamily="49" charset="-122"/>
              </a:rPr>
              <a:t>什么的规定</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017190" cy="3659533"/>
          </a:xfrm>
        </p:spPr>
        <p:txBody>
          <a:bodyPr>
            <a:noAutofit/>
          </a:bodyPr>
          <a:lstStyle/>
          <a:p>
            <a:pPr marL="0" indent="0">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法律规则</a:t>
            </a:r>
            <a:r>
              <a:rPr lang="zh-CN" altLang="en-US" b="1" dirty="0">
                <a:latin typeface="黑体" panose="02010609060101010101" pitchFamily="49" charset="-122"/>
                <a:ea typeface="黑体" panose="02010609060101010101" pitchFamily="49" charset="-122"/>
              </a:rPr>
              <a:t>的</a:t>
            </a:r>
            <a:r>
              <a:rPr lang="zh-CN" altLang="en-US" b="1" dirty="0">
                <a:solidFill>
                  <a:srgbClr val="A5068D"/>
                </a:solidFill>
                <a:latin typeface="黑体" panose="02010609060101010101" pitchFamily="49" charset="-122"/>
                <a:ea typeface="黑体" panose="02010609060101010101" pitchFamily="49" charset="-122"/>
              </a:rPr>
              <a:t>处理</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法律允许做什么就是</a:t>
            </a:r>
            <a:r>
              <a:rPr lang="zh-CN" altLang="en-US" b="1" dirty="0">
                <a:solidFill>
                  <a:srgbClr val="006600"/>
                </a:solidFill>
                <a:latin typeface="黑体" panose="02010609060101010101" pitchFamily="49" charset="-122"/>
                <a:ea typeface="黑体" panose="02010609060101010101" pitchFamily="49" charset="-122"/>
              </a:rPr>
              <a:t>授予</a:t>
            </a:r>
            <a:r>
              <a:rPr lang="zh-CN" altLang="en-US" b="1" dirty="0">
                <a:latin typeface="黑体" panose="02010609060101010101" pitchFamily="49" charset="-122"/>
                <a:ea typeface="黑体" panose="02010609060101010101" pitchFamily="49" charset="-122"/>
              </a:rPr>
              <a:t>可以为一定行为的</a:t>
            </a:r>
            <a:r>
              <a:rPr lang="zh-CN" altLang="en-US" b="1" dirty="0">
                <a:solidFill>
                  <a:srgbClr val="006600"/>
                </a:solidFill>
                <a:latin typeface="黑体" panose="02010609060101010101" pitchFamily="49" charset="-122"/>
                <a:ea typeface="黑体" panose="02010609060101010101" pitchFamily="49" charset="-122"/>
              </a:rPr>
              <a:t>权利</a:t>
            </a: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法律禁止做什么就是</a:t>
            </a:r>
            <a:r>
              <a:rPr lang="zh-CN" altLang="en-US" b="1" dirty="0">
                <a:solidFill>
                  <a:srgbClr val="006600"/>
                </a:solidFill>
                <a:latin typeface="黑体" panose="02010609060101010101" pitchFamily="49" charset="-122"/>
                <a:ea typeface="黑体" panose="02010609060101010101" pitchFamily="49" charset="-122"/>
              </a:rPr>
              <a:t>设定</a:t>
            </a:r>
            <a:r>
              <a:rPr lang="zh-CN" altLang="en-US" b="1" dirty="0">
                <a:latin typeface="黑体" panose="02010609060101010101" pitchFamily="49" charset="-122"/>
                <a:ea typeface="黑体" panose="02010609060101010101" pitchFamily="49" charset="-122"/>
              </a:rPr>
              <a:t>不得为一定行为的</a:t>
            </a:r>
            <a:r>
              <a:rPr lang="zh-CN" altLang="en-US" b="1" dirty="0">
                <a:solidFill>
                  <a:srgbClr val="006600"/>
                </a:solidFill>
                <a:latin typeface="黑体" panose="02010609060101010101" pitchFamily="49" charset="-122"/>
                <a:ea typeface="黑体" panose="02010609060101010101" pitchFamily="49" charset="-122"/>
              </a:rPr>
              <a:t>义务</a:t>
            </a: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法律要求必须做什么，就是设定必须为一定行为的义务</a:t>
            </a: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sz="2000" b="1" dirty="0">
                <a:solidFill>
                  <a:srgbClr val="F29CE2"/>
                </a:solidFill>
                <a:latin typeface="黑体" panose="02010609060101010101" pitchFamily="49" charset="-122"/>
                <a:ea typeface="黑体" panose="02010609060101010101" pitchFamily="49" charset="-122"/>
              </a:rPr>
              <a:t>（部分学者也使用“权利和义务的规定”来称谓法律规则中的“处理”这一要素）</a:t>
            </a:r>
            <a:endParaRPr lang="en-US" altLang="zh-CN" sz="2000" b="1" dirty="0">
              <a:solidFill>
                <a:srgbClr val="F29CE2"/>
              </a:solidFill>
              <a:latin typeface="黑体" panose="02010609060101010101" pitchFamily="49" charset="-122"/>
              <a:ea typeface="黑体" panose="02010609060101010101" pitchFamily="49"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42607"/>
            <a:ext cx="12017190" cy="5550117"/>
          </a:xfrm>
        </p:spPr>
        <p:txBody>
          <a:bodyPr>
            <a:noAutofit/>
          </a:bodyPr>
          <a:lstStyle/>
          <a:p>
            <a:pPr marL="0" indent="0">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法律规则</a:t>
            </a:r>
            <a:r>
              <a:rPr lang="zh-CN" altLang="en-US" b="1" dirty="0">
                <a:latin typeface="黑体" panose="02010609060101010101" pitchFamily="49" charset="-122"/>
                <a:ea typeface="黑体" panose="02010609060101010101" pitchFamily="49" charset="-122"/>
              </a:rPr>
              <a:t>的</a:t>
            </a:r>
            <a:r>
              <a:rPr lang="zh-CN" altLang="en-US" b="1" dirty="0">
                <a:solidFill>
                  <a:srgbClr val="A5068D"/>
                </a:solidFill>
                <a:latin typeface="黑体" panose="02010609060101010101" pitchFamily="49" charset="-122"/>
                <a:ea typeface="黑体" panose="02010609060101010101" pitchFamily="49" charset="-122"/>
              </a:rPr>
              <a:t>处理</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三种行为模式</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solidFill>
                  <a:srgbClr val="006600"/>
                </a:solidFill>
                <a:latin typeface="黑体" panose="02010609060101010101" pitchFamily="49" charset="-122"/>
                <a:ea typeface="黑体" panose="02010609060101010101" pitchFamily="49" charset="-122"/>
              </a:rPr>
              <a:t>可为模式</a:t>
            </a:r>
            <a:r>
              <a:rPr lang="zh-CN" altLang="en-US" b="1" dirty="0">
                <a:latin typeface="黑体" panose="02010609060101010101" pitchFamily="49" charset="-122"/>
                <a:ea typeface="黑体" panose="02010609060101010101" pitchFamily="49" charset="-122"/>
              </a:rPr>
              <a:t>：可以这样行为</a:t>
            </a:r>
            <a:r>
              <a:rPr lang="en-US" altLang="zh-CN" b="1" dirty="0">
                <a:latin typeface="黑体" panose="02010609060101010101" pitchFamily="49" charset="-122"/>
                <a:ea typeface="黑体" panose="02010609060101010101" pitchFamily="49" charset="-122"/>
              </a:rPr>
              <a:t>-&gt;</a:t>
            </a:r>
            <a:r>
              <a:rPr lang="zh-CN" altLang="en-US" b="1" dirty="0">
                <a:latin typeface="黑体" panose="02010609060101010101" pitchFamily="49" charset="-122"/>
                <a:ea typeface="黑体" panose="02010609060101010101" pitchFamily="49" charset="-122"/>
              </a:rPr>
              <a:t>授权性法律规范（鼓励性规范、容许性规范）</a:t>
            </a:r>
          </a:p>
          <a:p>
            <a:pPr marL="0" indent="0">
              <a:lnSpc>
                <a:spcPct val="135000"/>
              </a:lnSpc>
              <a:spcBef>
                <a:spcPts val="0"/>
              </a:spcBef>
              <a:buNone/>
            </a:pPr>
            <a:r>
              <a:rPr lang="zh-CN" altLang="en-US" b="1" dirty="0">
                <a:solidFill>
                  <a:srgbClr val="006600"/>
                </a:solidFill>
                <a:latin typeface="黑体" panose="02010609060101010101" pitchFamily="49" charset="-122"/>
                <a:ea typeface="黑体" panose="02010609060101010101" pitchFamily="49" charset="-122"/>
              </a:rPr>
              <a:t>应为模式</a:t>
            </a:r>
            <a:r>
              <a:rPr lang="zh-CN" altLang="en-US" b="1" dirty="0">
                <a:latin typeface="黑体" panose="02010609060101010101" pitchFamily="49" charset="-122"/>
                <a:ea typeface="黑体" panose="02010609060101010101" pitchFamily="49" charset="-122"/>
              </a:rPr>
              <a:t>：应该这样行为</a:t>
            </a:r>
            <a:r>
              <a:rPr lang="en-US" altLang="zh-CN" b="1" dirty="0">
                <a:latin typeface="黑体" panose="02010609060101010101" pitchFamily="49" charset="-122"/>
                <a:ea typeface="黑体" panose="02010609060101010101" pitchFamily="49" charset="-122"/>
              </a:rPr>
              <a:t>-&gt;</a:t>
            </a:r>
            <a:r>
              <a:rPr lang="zh-CN" altLang="en-US" b="1" dirty="0">
                <a:latin typeface="黑体" panose="02010609060101010101" pitchFamily="49" charset="-122"/>
                <a:ea typeface="黑体" panose="02010609060101010101" pitchFamily="49" charset="-122"/>
              </a:rPr>
              <a:t>命令性法律规范（设定积极的、行为的义务）</a:t>
            </a:r>
          </a:p>
          <a:p>
            <a:pPr marL="0" indent="0">
              <a:lnSpc>
                <a:spcPct val="135000"/>
              </a:lnSpc>
              <a:spcBef>
                <a:spcPts val="0"/>
              </a:spcBef>
              <a:buNone/>
            </a:pPr>
            <a:r>
              <a:rPr lang="zh-CN" altLang="en-US" b="1" dirty="0">
                <a:solidFill>
                  <a:srgbClr val="006600"/>
                </a:solidFill>
                <a:latin typeface="黑体" panose="02010609060101010101" pitchFamily="49" charset="-122"/>
                <a:ea typeface="黑体" panose="02010609060101010101" pitchFamily="49" charset="-122"/>
              </a:rPr>
              <a:t>勿为模式</a:t>
            </a:r>
            <a:r>
              <a:rPr lang="zh-CN" altLang="en-US" b="1" dirty="0">
                <a:latin typeface="黑体" panose="02010609060101010101" pitchFamily="49" charset="-122"/>
                <a:ea typeface="黑体" panose="02010609060101010101" pitchFamily="49" charset="-122"/>
              </a:rPr>
              <a:t>：不应该这样行为</a:t>
            </a:r>
            <a:r>
              <a:rPr lang="en-US" altLang="zh-CN" b="1" dirty="0">
                <a:latin typeface="黑体" panose="02010609060101010101" pitchFamily="49" charset="-122"/>
                <a:ea typeface="黑体" panose="02010609060101010101" pitchFamily="49" charset="-122"/>
              </a:rPr>
              <a:t>-&gt;</a:t>
            </a:r>
            <a:r>
              <a:rPr lang="zh-CN" altLang="en-US" b="1" dirty="0">
                <a:latin typeface="黑体" panose="02010609060101010101" pitchFamily="49" charset="-122"/>
                <a:ea typeface="黑体" panose="02010609060101010101" pitchFamily="49" charset="-122"/>
              </a:rPr>
              <a:t>禁止性法律规范（设定消极的</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不行为的义务）</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017190" cy="5550117"/>
          </a:xfrm>
        </p:spPr>
        <p:txBody>
          <a:bodyPr>
            <a:noAutofit/>
          </a:bodyPr>
          <a:lstStyle/>
          <a:p>
            <a:pPr marL="0" indent="0">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法律规则</a:t>
            </a:r>
            <a:r>
              <a:rPr lang="zh-CN" altLang="en-US" b="1" dirty="0">
                <a:latin typeface="黑体" panose="02010609060101010101" pitchFamily="49" charset="-122"/>
                <a:ea typeface="黑体" panose="02010609060101010101" pitchFamily="49" charset="-122"/>
              </a:rPr>
              <a:t>的</a:t>
            </a:r>
            <a:r>
              <a:rPr lang="zh-CN" altLang="en-US" b="1" dirty="0">
                <a:solidFill>
                  <a:srgbClr val="A5068D"/>
                </a:solidFill>
                <a:latin typeface="黑体" panose="02010609060101010101" pitchFamily="49" charset="-122"/>
                <a:ea typeface="黑体" panose="02010609060101010101" pitchFamily="49" charset="-122"/>
              </a:rPr>
              <a:t>处理</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在法律文件中，关于处理的规定常常使用这样一些术语或表达方式：</a:t>
            </a: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a:t>
            </a:r>
            <a:r>
              <a:rPr lang="zh-CN" altLang="en-US" b="1" dirty="0">
                <a:solidFill>
                  <a:srgbClr val="FF0000"/>
                </a:solidFill>
                <a:latin typeface="黑体" panose="02010609060101010101" pitchFamily="49" charset="-122"/>
                <a:ea typeface="黑体" panose="02010609060101010101" pitchFamily="49" charset="-122"/>
              </a:rPr>
              <a:t>可以</a:t>
            </a:r>
            <a:r>
              <a:rPr lang="zh-CN" altLang="en-US" b="1" dirty="0">
                <a:latin typeface="黑体" panose="02010609060101010101" pitchFamily="49" charset="-122"/>
                <a:ea typeface="黑体" panose="02010609060101010101" pitchFamily="49" charset="-122"/>
              </a:rPr>
              <a:t>”、“</a:t>
            </a:r>
            <a:r>
              <a:rPr lang="zh-CN" altLang="en-US" b="1" dirty="0">
                <a:solidFill>
                  <a:srgbClr val="FF0000"/>
                </a:solidFill>
                <a:latin typeface="黑体" panose="02010609060101010101" pitchFamily="49" charset="-122"/>
                <a:ea typeface="黑体" panose="02010609060101010101" pitchFamily="49" charset="-122"/>
              </a:rPr>
              <a:t>有权</a:t>
            </a:r>
            <a:r>
              <a:rPr lang="zh-CN" altLang="en-US" b="1" dirty="0">
                <a:latin typeface="黑体" panose="02010609060101010101" pitchFamily="49" charset="-122"/>
                <a:ea typeface="黑体" panose="02010609060101010101" pitchFamily="49" charset="-122"/>
              </a:rPr>
              <a:t>”、“</a:t>
            </a:r>
            <a:r>
              <a:rPr lang="zh-CN" altLang="en-US" b="1" dirty="0">
                <a:solidFill>
                  <a:srgbClr val="FF0000"/>
                </a:solidFill>
                <a:latin typeface="黑体" panose="02010609060101010101" pitchFamily="49" charset="-122"/>
                <a:ea typeface="黑体" panose="02010609060101010101" pitchFamily="49" charset="-122"/>
              </a:rPr>
              <a:t>有</a:t>
            </a:r>
            <a:r>
              <a:rPr lang="en-US" altLang="zh-CN" b="1" dirty="0">
                <a:solidFill>
                  <a:srgbClr val="FF0000"/>
                </a:solidFill>
                <a:latin typeface="黑体" panose="02010609060101010101" pitchFamily="49" charset="-122"/>
                <a:ea typeface="黑体" panose="02010609060101010101" pitchFamily="49" charset="-122"/>
              </a:rPr>
              <a:t>…</a:t>
            </a:r>
            <a:r>
              <a:rPr lang="zh-CN" altLang="en-US" b="1" dirty="0">
                <a:solidFill>
                  <a:srgbClr val="FF0000"/>
                </a:solidFill>
                <a:latin typeface="黑体" panose="02010609060101010101" pitchFamily="49" charset="-122"/>
                <a:ea typeface="黑体" panose="02010609060101010101" pitchFamily="49" charset="-122"/>
              </a:rPr>
              <a:t>的自由</a:t>
            </a:r>
            <a:r>
              <a:rPr lang="zh-CN" altLang="en-US" b="1" dirty="0">
                <a:latin typeface="黑体" panose="02010609060101010101" pitchFamily="49" charset="-122"/>
                <a:ea typeface="黑体" panose="02010609060101010101" pitchFamily="49" charset="-122"/>
              </a:rPr>
              <a:t>”、“</a:t>
            </a:r>
            <a:r>
              <a:rPr lang="zh-CN" altLang="en-US" b="1" dirty="0">
                <a:solidFill>
                  <a:srgbClr val="FF0000"/>
                </a:solidFill>
                <a:latin typeface="黑体" panose="02010609060101010101" pitchFamily="49" charset="-122"/>
                <a:ea typeface="黑体" panose="02010609060101010101" pitchFamily="49" charset="-122"/>
              </a:rPr>
              <a:t>不受</a:t>
            </a:r>
            <a:r>
              <a:rPr lang="en-US" altLang="zh-CN" b="1" dirty="0">
                <a:solidFill>
                  <a:srgbClr val="FF0000"/>
                </a:solidFill>
                <a:latin typeface="黑体" panose="02010609060101010101" pitchFamily="49" charset="-122"/>
                <a:ea typeface="黑体" panose="02010609060101010101" pitchFamily="49" charset="-122"/>
              </a:rPr>
              <a:t>…</a:t>
            </a:r>
            <a:r>
              <a:rPr lang="zh-CN" altLang="en-US" b="1" dirty="0">
                <a:solidFill>
                  <a:srgbClr val="FF0000"/>
                </a:solidFill>
                <a:latin typeface="黑体" panose="02010609060101010101" pitchFamily="49" charset="-122"/>
                <a:ea typeface="黑体" panose="02010609060101010101" pitchFamily="49" charset="-122"/>
              </a:rPr>
              <a:t>侵犯</a:t>
            </a:r>
            <a:r>
              <a:rPr lang="zh-CN" altLang="en-US" b="1" dirty="0">
                <a:latin typeface="黑体" panose="02010609060101010101" pitchFamily="49" charset="-122"/>
                <a:ea typeface="黑体" panose="02010609060101010101" pitchFamily="49" charset="-122"/>
              </a:rPr>
              <a:t>”，或</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a:t>
            </a:r>
            <a:r>
              <a:rPr lang="zh-CN" altLang="en-US" b="1" dirty="0">
                <a:solidFill>
                  <a:srgbClr val="3333FF"/>
                </a:solidFill>
                <a:latin typeface="黑体" panose="02010609060101010101" pitchFamily="49" charset="-122"/>
                <a:ea typeface="黑体" panose="02010609060101010101" pitchFamily="49" charset="-122"/>
              </a:rPr>
              <a:t>应当</a:t>
            </a:r>
            <a:r>
              <a:rPr lang="zh-CN" altLang="en-US" b="1" dirty="0">
                <a:latin typeface="黑体" panose="02010609060101010101" pitchFamily="49" charset="-122"/>
                <a:ea typeface="黑体" panose="02010609060101010101" pitchFamily="49" charset="-122"/>
              </a:rPr>
              <a:t>”、“</a:t>
            </a:r>
            <a:r>
              <a:rPr lang="zh-CN" altLang="en-US" b="1" dirty="0">
                <a:solidFill>
                  <a:srgbClr val="3333FF"/>
                </a:solidFill>
                <a:latin typeface="黑体" panose="02010609060101010101" pitchFamily="49" charset="-122"/>
                <a:ea typeface="黑体" panose="02010609060101010101" pitchFamily="49" charset="-122"/>
              </a:rPr>
              <a:t>必须</a:t>
            </a:r>
            <a:r>
              <a:rPr lang="zh-CN" altLang="en-US" b="1" dirty="0">
                <a:latin typeface="黑体" panose="02010609060101010101" pitchFamily="49" charset="-122"/>
                <a:ea typeface="黑体" panose="02010609060101010101" pitchFamily="49" charset="-122"/>
              </a:rPr>
              <a:t>”、“</a:t>
            </a:r>
            <a:r>
              <a:rPr lang="zh-CN" altLang="en-US" b="1" dirty="0">
                <a:solidFill>
                  <a:srgbClr val="006600"/>
                </a:solidFill>
                <a:latin typeface="黑体" panose="02010609060101010101" pitchFamily="49" charset="-122"/>
                <a:ea typeface="黑体" panose="02010609060101010101" pitchFamily="49" charset="-122"/>
              </a:rPr>
              <a:t>不得</a:t>
            </a:r>
            <a:r>
              <a:rPr lang="zh-CN" altLang="en-US" b="1" dirty="0">
                <a:latin typeface="黑体" panose="02010609060101010101" pitchFamily="49" charset="-122"/>
                <a:ea typeface="黑体" panose="02010609060101010101" pitchFamily="49" charset="-122"/>
              </a:rPr>
              <a:t>”、“</a:t>
            </a:r>
            <a:r>
              <a:rPr lang="zh-CN" altLang="en-US" b="1" dirty="0">
                <a:solidFill>
                  <a:srgbClr val="006600"/>
                </a:solidFill>
                <a:latin typeface="黑体" panose="02010609060101010101" pitchFamily="49" charset="-122"/>
                <a:ea typeface="黑体" panose="02010609060101010101" pitchFamily="49" charset="-122"/>
              </a:rPr>
              <a:t>禁止</a:t>
            </a: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 …</a:t>
            </a:r>
            <a:endParaRPr lang="zh-CN" altLang="en-US" b="1" dirty="0">
              <a:latin typeface="黑体" panose="02010609060101010101" pitchFamily="49" charset="-122"/>
              <a:ea typeface="黑体" panose="02010609060101010101" pitchFamily="49" charset="-122"/>
            </a:endParaRPr>
          </a:p>
          <a:p>
            <a:pPr marL="0" indent="0">
              <a:lnSpc>
                <a:spcPct val="135000"/>
              </a:lnSpc>
              <a:spcBef>
                <a:spcPts val="0"/>
              </a:spcBef>
              <a:buNone/>
            </a:pP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59"/>
            <a:ext cx="12017190" cy="6858059"/>
          </a:xfrm>
        </p:spPr>
        <p:txBody>
          <a:bodyPr>
            <a:noAutofit/>
          </a:bodyPr>
          <a:lstStyle/>
          <a:p>
            <a:pPr marL="0" indent="0">
              <a:lnSpc>
                <a:spcPct val="135000"/>
              </a:lnSpc>
              <a:spcBef>
                <a:spcPts val="0"/>
              </a:spcBef>
              <a:buNone/>
            </a:pPr>
            <a:r>
              <a:rPr lang="en-US" altLang="zh-CN" b="1" dirty="0">
                <a:solidFill>
                  <a:srgbClr val="FF0000"/>
                </a:solidFill>
                <a:latin typeface="黑体" panose="02010609060101010101" pitchFamily="49" charset="-122"/>
                <a:ea typeface="黑体" panose="02010609060101010101" pitchFamily="49" charset="-122"/>
              </a:rPr>
              <a:t>2024《</a:t>
            </a:r>
            <a:r>
              <a:rPr lang="zh-CN" altLang="en-US" b="1" dirty="0">
                <a:solidFill>
                  <a:srgbClr val="FF0000"/>
                </a:solidFill>
                <a:latin typeface="黑体" panose="02010609060101010101" pitchFamily="49" charset="-122"/>
                <a:ea typeface="黑体" panose="02010609060101010101" pitchFamily="49" charset="-122"/>
              </a:rPr>
              <a:t>保密法</a:t>
            </a:r>
            <a:r>
              <a:rPr lang="en-US" altLang="zh-CN" b="1" dirty="0">
                <a:solidFill>
                  <a:srgbClr val="FF0000"/>
                </a:solidFill>
                <a:latin typeface="黑体" panose="02010609060101010101" pitchFamily="49" charset="-122"/>
                <a:ea typeface="黑体" panose="02010609060101010101" pitchFamily="49" charset="-122"/>
              </a:rPr>
              <a:t>》</a:t>
            </a:r>
          </a:p>
          <a:p>
            <a:pPr marL="0" indent="0">
              <a:lnSpc>
                <a:spcPct val="130000"/>
              </a:lnSpc>
              <a:spcBef>
                <a:spcPts val="0"/>
              </a:spcBef>
              <a:buNone/>
            </a:pPr>
            <a:r>
              <a:rPr lang="zh-CN" altLang="en-US" sz="2400" b="1" dirty="0">
                <a:latin typeface="黑体" panose="02010609060101010101" pitchFamily="49" charset="-122"/>
                <a:ea typeface="黑体" panose="02010609060101010101" pitchFamily="49" charset="-122"/>
              </a:rPr>
              <a:t>第五条：</a:t>
            </a:r>
            <a:r>
              <a:rPr lang="zh-CN" altLang="zh-CN" sz="2400" b="1" dirty="0">
                <a:latin typeface="黑体" panose="02010609060101010101" pitchFamily="49" charset="-122"/>
                <a:ea typeface="黑体" panose="02010609060101010101" pitchFamily="49" charset="-122"/>
              </a:rPr>
              <a:t>任何危害国家秘密安全的行为，都</a:t>
            </a:r>
            <a:r>
              <a:rPr lang="zh-CN" altLang="zh-CN" sz="2400" b="1" dirty="0">
                <a:solidFill>
                  <a:srgbClr val="3333FF"/>
                </a:solidFill>
                <a:latin typeface="黑体" panose="02010609060101010101" pitchFamily="49" charset="-122"/>
                <a:ea typeface="黑体" panose="02010609060101010101" pitchFamily="49" charset="-122"/>
              </a:rPr>
              <a:t>必须</a:t>
            </a:r>
            <a:r>
              <a:rPr lang="zh-CN" altLang="zh-CN" sz="2400" b="1" dirty="0">
                <a:latin typeface="黑体" panose="02010609060101010101" pitchFamily="49" charset="-122"/>
                <a:ea typeface="黑体" panose="02010609060101010101" pitchFamily="49" charset="-122"/>
              </a:rPr>
              <a:t>受到法律追究。</a:t>
            </a:r>
            <a:endParaRPr lang="en-US" altLang="zh-CN" sz="2400" b="1" dirty="0">
              <a:latin typeface="黑体" panose="02010609060101010101" pitchFamily="49" charset="-122"/>
              <a:ea typeface="黑体" panose="02010609060101010101" pitchFamily="49" charset="-122"/>
            </a:endParaRPr>
          </a:p>
          <a:p>
            <a:pPr marL="0" indent="0">
              <a:lnSpc>
                <a:spcPct val="130000"/>
              </a:lnSpc>
              <a:spcBef>
                <a:spcPts val="0"/>
              </a:spcBef>
              <a:buNone/>
            </a:pPr>
            <a:r>
              <a:rPr lang="zh-CN" altLang="zh-CN" sz="2400" b="1" dirty="0">
                <a:latin typeface="黑体" panose="02010609060101010101" pitchFamily="49" charset="-122"/>
                <a:ea typeface="黑体" panose="02010609060101010101" pitchFamily="49" charset="-122"/>
              </a:rPr>
              <a:t>第八条</a:t>
            </a:r>
            <a:r>
              <a:rPr lang="zh-CN" altLang="en-US" sz="2400" b="1" dirty="0">
                <a:latin typeface="黑体" panose="02010609060101010101" pitchFamily="49" charset="-122"/>
                <a:ea typeface="黑体" panose="02010609060101010101" pitchFamily="49" charset="-122"/>
              </a:rPr>
              <a:t>：</a:t>
            </a:r>
            <a:r>
              <a:rPr lang="zh-CN" altLang="zh-CN" sz="2400" b="1" dirty="0">
                <a:latin typeface="黑体" panose="02010609060101010101" pitchFamily="49" charset="-122"/>
                <a:ea typeface="黑体" panose="02010609060101010101" pitchFamily="49" charset="-122"/>
              </a:rPr>
              <a:t>机关、单位</a:t>
            </a:r>
            <a:r>
              <a:rPr lang="zh-CN" altLang="zh-CN" sz="2400" b="1" dirty="0">
                <a:solidFill>
                  <a:srgbClr val="3333FF"/>
                </a:solidFill>
                <a:latin typeface="黑体" panose="02010609060101010101" pitchFamily="49" charset="-122"/>
                <a:ea typeface="黑体" panose="02010609060101010101" pitchFamily="49" charset="-122"/>
              </a:rPr>
              <a:t>应当</a:t>
            </a:r>
            <a:r>
              <a:rPr lang="zh-CN" altLang="zh-CN" sz="2400" b="1" dirty="0">
                <a:latin typeface="黑体" panose="02010609060101010101" pitchFamily="49" charset="-122"/>
                <a:ea typeface="黑体" panose="02010609060101010101" pitchFamily="49" charset="-122"/>
              </a:rPr>
              <a:t>实行保密工作责任制，依法设置保密工作机构或者指定专人负责保密工作，健全保密管理制度，完善保密防护措施，开展保密宣传教育，加强保密监督检查。</a:t>
            </a:r>
            <a:endParaRPr lang="en-US" altLang="zh-CN" sz="2400" b="1" dirty="0">
              <a:latin typeface="黑体" panose="02010609060101010101" pitchFamily="49" charset="-122"/>
              <a:ea typeface="黑体" panose="02010609060101010101" pitchFamily="49" charset="-122"/>
            </a:endParaRPr>
          </a:p>
          <a:p>
            <a:pPr marL="0" indent="0">
              <a:lnSpc>
                <a:spcPct val="130000"/>
              </a:lnSpc>
              <a:spcBef>
                <a:spcPts val="0"/>
              </a:spcBef>
              <a:buNone/>
            </a:pPr>
            <a:r>
              <a:rPr lang="zh-CN" altLang="en-US" sz="2400" b="1" dirty="0">
                <a:latin typeface="黑体" panose="02010609060101010101" pitchFamily="49" charset="-122"/>
                <a:ea typeface="黑体" panose="02010609060101010101" pitchFamily="49" charset="-122"/>
              </a:rPr>
              <a:t>第十七条：</a:t>
            </a:r>
            <a:r>
              <a:rPr lang="zh-CN" altLang="zh-CN" sz="2400" b="1" dirty="0">
                <a:latin typeface="黑体" panose="02010609060101010101" pitchFamily="49" charset="-122"/>
                <a:ea typeface="黑体" panose="02010609060101010101" pitchFamily="49" charset="-122"/>
              </a:rPr>
              <a:t>中央国家机关、省级机关及其授权的机关、单位</a:t>
            </a:r>
            <a:r>
              <a:rPr lang="zh-CN" altLang="zh-CN" sz="2400" b="1" dirty="0">
                <a:solidFill>
                  <a:srgbClr val="FF0000"/>
                </a:solidFill>
                <a:latin typeface="黑体" panose="02010609060101010101" pitchFamily="49" charset="-122"/>
                <a:ea typeface="黑体" panose="02010609060101010101" pitchFamily="49" charset="-122"/>
              </a:rPr>
              <a:t>可以</a:t>
            </a:r>
            <a:r>
              <a:rPr lang="zh-CN" altLang="zh-CN" sz="2400" b="1" dirty="0">
                <a:latin typeface="黑体" panose="02010609060101010101" pitchFamily="49" charset="-122"/>
                <a:ea typeface="黑体" panose="02010609060101010101" pitchFamily="49" charset="-122"/>
              </a:rPr>
              <a:t>确定绝密级、机密级和秘密级国家秘密；设区的市、自治州一级的机关及其授权的机关、单位</a:t>
            </a:r>
            <a:r>
              <a:rPr lang="zh-CN" altLang="zh-CN" sz="2400" b="1" dirty="0">
                <a:solidFill>
                  <a:srgbClr val="FF0000"/>
                </a:solidFill>
                <a:latin typeface="黑体" panose="02010609060101010101" pitchFamily="49" charset="-122"/>
                <a:ea typeface="黑体" panose="02010609060101010101" pitchFamily="49" charset="-122"/>
              </a:rPr>
              <a:t>可以</a:t>
            </a:r>
            <a:r>
              <a:rPr lang="zh-CN" altLang="zh-CN" sz="2400" b="1" dirty="0">
                <a:latin typeface="黑体" panose="02010609060101010101" pitchFamily="49" charset="-122"/>
                <a:ea typeface="黑体" panose="02010609060101010101" pitchFamily="49" charset="-122"/>
              </a:rPr>
              <a:t>确定机密级和秘密级国家秘密</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a:t>
            </a:r>
          </a:p>
          <a:p>
            <a:pPr marL="0" indent="0">
              <a:lnSpc>
                <a:spcPct val="130000"/>
              </a:lnSpc>
              <a:spcBef>
                <a:spcPts val="0"/>
              </a:spcBef>
              <a:buNone/>
            </a:pPr>
            <a:r>
              <a:rPr lang="zh-CN" altLang="en-US" sz="2400" b="1" dirty="0">
                <a:latin typeface="黑体" panose="02010609060101010101" pitchFamily="49" charset="-122"/>
                <a:ea typeface="黑体" panose="02010609060101010101" pitchFamily="49" charset="-122"/>
              </a:rPr>
              <a:t>第二十二条：</a:t>
            </a:r>
            <a:r>
              <a:rPr lang="zh-CN" altLang="zh-CN" sz="2400" b="1" dirty="0">
                <a:latin typeface="黑体" panose="02010609060101010101" pitchFamily="49" charset="-122"/>
                <a:ea typeface="黑体" panose="02010609060101010101" pitchFamily="49" charset="-122"/>
              </a:rPr>
              <a:t>不属于国家秘密的，</a:t>
            </a:r>
            <a:r>
              <a:rPr lang="zh-CN" altLang="zh-CN" sz="2400" b="1" dirty="0">
                <a:solidFill>
                  <a:srgbClr val="006600"/>
                </a:solidFill>
                <a:latin typeface="黑体" panose="02010609060101010101" pitchFamily="49" charset="-122"/>
                <a:ea typeface="黑体" panose="02010609060101010101" pitchFamily="49" charset="-122"/>
              </a:rPr>
              <a:t>不</a:t>
            </a:r>
            <a:r>
              <a:rPr lang="zh-CN" altLang="en-US" sz="2400" b="1" dirty="0">
                <a:solidFill>
                  <a:srgbClr val="006600"/>
                </a:solidFill>
                <a:latin typeface="黑体" panose="02010609060101010101" pitchFamily="49" charset="-122"/>
                <a:ea typeface="黑体" panose="02010609060101010101" pitchFamily="49" charset="-122"/>
              </a:rPr>
              <a:t>得</a:t>
            </a:r>
            <a:r>
              <a:rPr lang="zh-CN" altLang="en-US" sz="2400" b="1" dirty="0">
                <a:latin typeface="黑体" panose="02010609060101010101" pitchFamily="49" charset="-122"/>
                <a:ea typeface="黑体" panose="02010609060101010101" pitchFamily="49" charset="-122"/>
              </a:rPr>
              <a:t>作</a:t>
            </a:r>
            <a:r>
              <a:rPr lang="zh-CN" altLang="zh-CN" sz="2400" b="1" dirty="0">
                <a:latin typeface="黑体" panose="02010609060101010101" pitchFamily="49" charset="-122"/>
                <a:ea typeface="黑体" panose="02010609060101010101" pitchFamily="49" charset="-122"/>
              </a:rPr>
              <a:t>出国家秘密标志。</a:t>
            </a:r>
            <a:endParaRPr lang="en-US" altLang="zh-CN" sz="2400" b="1" dirty="0">
              <a:latin typeface="黑体" panose="02010609060101010101" pitchFamily="49" charset="-122"/>
              <a:ea typeface="黑体" panose="02010609060101010101" pitchFamily="49" charset="-122"/>
            </a:endParaRPr>
          </a:p>
          <a:p>
            <a:pPr marL="0" indent="0">
              <a:lnSpc>
                <a:spcPct val="130000"/>
              </a:lnSpc>
              <a:spcBef>
                <a:spcPts val="0"/>
              </a:spcBef>
              <a:buNone/>
            </a:pPr>
            <a:r>
              <a:rPr lang="zh-CN" altLang="en-US" sz="2400" b="1" dirty="0">
                <a:latin typeface="黑体" panose="02010609060101010101" pitchFamily="49" charset="-122"/>
                <a:ea typeface="黑体" panose="02010609060101010101" pitchFamily="49" charset="-122"/>
              </a:rPr>
              <a:t>第二十六条：</a:t>
            </a:r>
            <a:r>
              <a:rPr lang="zh-CN" altLang="zh-CN" sz="2400" b="1" dirty="0">
                <a:latin typeface="黑体" panose="02010609060101010101" pitchFamily="49" charset="-122"/>
                <a:ea typeface="黑体" panose="02010609060101010101" pitchFamily="49" charset="-122"/>
              </a:rPr>
              <a:t>绝密级国家秘密载体</a:t>
            </a:r>
            <a:r>
              <a:rPr lang="zh-CN" altLang="zh-CN" sz="2400" b="1" dirty="0">
                <a:solidFill>
                  <a:srgbClr val="3333FF"/>
                </a:solidFill>
                <a:latin typeface="黑体" panose="02010609060101010101" pitchFamily="49" charset="-122"/>
                <a:ea typeface="黑体" panose="02010609060101010101" pitchFamily="49" charset="-122"/>
              </a:rPr>
              <a:t>应当</a:t>
            </a:r>
            <a:r>
              <a:rPr lang="zh-CN" altLang="zh-CN" sz="2400" b="1" dirty="0">
                <a:latin typeface="黑体" panose="02010609060101010101" pitchFamily="49" charset="-122"/>
                <a:ea typeface="黑体" panose="02010609060101010101" pitchFamily="49" charset="-122"/>
              </a:rPr>
              <a:t>在符合国家保密标准的设施、设备中保存，并指定专人管理；未经原定密机关、单位或者其上级机关批准，</a:t>
            </a:r>
            <a:r>
              <a:rPr lang="zh-CN" altLang="zh-CN" sz="2400" b="1" dirty="0">
                <a:solidFill>
                  <a:srgbClr val="006600"/>
                </a:solidFill>
                <a:latin typeface="黑体" panose="02010609060101010101" pitchFamily="49" charset="-122"/>
                <a:ea typeface="黑体" panose="02010609060101010101" pitchFamily="49" charset="-122"/>
              </a:rPr>
              <a:t>不得</a:t>
            </a:r>
            <a:r>
              <a:rPr lang="zh-CN" altLang="zh-CN" sz="2400" b="1" dirty="0">
                <a:latin typeface="黑体" panose="02010609060101010101" pitchFamily="49" charset="-122"/>
                <a:ea typeface="黑体" panose="02010609060101010101" pitchFamily="49" charset="-122"/>
              </a:rPr>
              <a:t>复制和摘抄；收发、传递和外出携带，</a:t>
            </a:r>
            <a:r>
              <a:rPr lang="zh-CN" altLang="zh-CN" sz="2400" b="1" dirty="0">
                <a:solidFill>
                  <a:srgbClr val="3333FF"/>
                </a:solidFill>
                <a:latin typeface="黑体" panose="02010609060101010101" pitchFamily="49" charset="-122"/>
                <a:ea typeface="黑体" panose="02010609060101010101" pitchFamily="49" charset="-122"/>
              </a:rPr>
              <a:t>应当</a:t>
            </a:r>
            <a:r>
              <a:rPr lang="zh-CN" altLang="zh-CN" sz="2400" b="1" dirty="0">
                <a:latin typeface="黑体" panose="02010609060101010101" pitchFamily="49" charset="-122"/>
                <a:ea typeface="黑体" panose="02010609060101010101" pitchFamily="49" charset="-122"/>
              </a:rPr>
              <a:t>指定人员负责，并采取必要的安全措施。</a:t>
            </a:r>
            <a:endParaRPr lang="en-US" altLang="zh-CN" sz="2400" b="1" dirty="0">
              <a:latin typeface="黑体" panose="02010609060101010101" pitchFamily="49" charset="-122"/>
              <a:ea typeface="黑体" panose="02010609060101010101" pitchFamily="49" charset="-122"/>
            </a:endParaRPr>
          </a:p>
          <a:p>
            <a:pPr marL="0" indent="0">
              <a:lnSpc>
                <a:spcPct val="130000"/>
              </a:lnSpc>
              <a:spcBef>
                <a:spcPts val="0"/>
              </a:spcBef>
              <a:buNone/>
            </a:pPr>
            <a:r>
              <a:rPr lang="zh-CN" altLang="en-US" sz="2400" b="1" dirty="0">
                <a:latin typeface="黑体" panose="02010609060101010101" pitchFamily="49" charset="-122"/>
                <a:ea typeface="黑体" panose="02010609060101010101" pitchFamily="49" charset="-122"/>
              </a:rPr>
              <a:t>第二十九条：</a:t>
            </a:r>
            <a:r>
              <a:rPr lang="zh-CN" altLang="zh-CN" sz="2400" b="1" dirty="0">
                <a:solidFill>
                  <a:srgbClr val="006600"/>
                </a:solidFill>
                <a:latin typeface="黑体" panose="02010609060101010101" pitchFamily="49" charset="-122"/>
                <a:ea typeface="黑体" panose="02010609060101010101" pitchFamily="49" charset="-122"/>
              </a:rPr>
              <a:t>禁止</a:t>
            </a:r>
            <a:r>
              <a:rPr lang="zh-CN" altLang="zh-CN" sz="2400" b="1" dirty="0">
                <a:latin typeface="黑体" panose="02010609060101010101" pitchFamily="49" charset="-122"/>
                <a:ea typeface="黑体" panose="02010609060101010101" pitchFamily="49" charset="-122"/>
              </a:rPr>
              <a:t>非法复制、记录、存储国家秘密。</a:t>
            </a:r>
            <a:endParaRPr lang="en-US" altLang="zh-CN" sz="2400" b="1" dirty="0">
              <a:latin typeface="黑体" panose="02010609060101010101" pitchFamily="49" charset="-122"/>
              <a:ea typeface="黑体" panose="02010609060101010101" pitchFamily="49" charset="-122"/>
            </a:endParaRPr>
          </a:p>
          <a:p>
            <a:pPr marL="0" indent="0">
              <a:lnSpc>
                <a:spcPct val="130000"/>
              </a:lnSpc>
              <a:spcBef>
                <a:spcPts val="0"/>
              </a:spcBef>
              <a:buNone/>
            </a:pPr>
            <a:r>
              <a:rPr lang="zh-CN" altLang="en-US" sz="2400" b="1" dirty="0">
                <a:latin typeface="黑体" panose="02010609060101010101" pitchFamily="49" charset="-122"/>
                <a:ea typeface="黑体" panose="02010609060101010101" pitchFamily="49" charset="-122"/>
              </a:rPr>
              <a:t>第四十三条：</a:t>
            </a:r>
            <a:r>
              <a:rPr lang="zh-CN" altLang="zh-CN" sz="2400" b="1" dirty="0">
                <a:latin typeface="黑体" panose="02010609060101010101" pitchFamily="49" charset="-122"/>
                <a:ea typeface="黑体" panose="02010609060101010101" pitchFamily="49" charset="-122"/>
              </a:rPr>
              <a:t>涉密人员的合法权益</a:t>
            </a:r>
            <a:r>
              <a:rPr lang="zh-CN" altLang="zh-CN" sz="2400" b="1" dirty="0">
                <a:solidFill>
                  <a:srgbClr val="FF0000"/>
                </a:solidFill>
                <a:latin typeface="黑体" panose="02010609060101010101" pitchFamily="49" charset="-122"/>
                <a:ea typeface="黑体" panose="02010609060101010101" pitchFamily="49" charset="-122"/>
              </a:rPr>
              <a:t>受</a:t>
            </a:r>
            <a:r>
              <a:rPr lang="zh-CN" altLang="zh-CN" sz="2400" b="1" dirty="0">
                <a:latin typeface="黑体" panose="02010609060101010101" pitchFamily="49" charset="-122"/>
                <a:ea typeface="黑体" panose="02010609060101010101" pitchFamily="49" charset="-122"/>
              </a:rPr>
              <a:t>法律</a:t>
            </a:r>
            <a:r>
              <a:rPr lang="zh-CN" altLang="zh-CN" sz="2400" b="1" dirty="0">
                <a:solidFill>
                  <a:srgbClr val="FF0000"/>
                </a:solidFill>
                <a:latin typeface="黑体" panose="02010609060101010101" pitchFamily="49" charset="-122"/>
                <a:ea typeface="黑体" panose="02010609060101010101" pitchFamily="49" charset="-122"/>
              </a:rPr>
              <a:t>保护</a:t>
            </a:r>
            <a:r>
              <a:rPr lang="zh-CN" altLang="zh-CN" sz="2400" b="1" dirty="0">
                <a:latin typeface="黑体" panose="02010609060101010101" pitchFamily="49" charset="-122"/>
                <a:ea typeface="黑体" panose="02010609060101010101" pitchFamily="49" charset="-122"/>
              </a:rPr>
              <a:t>。</a:t>
            </a:r>
            <a:endParaRPr lang="en-US" altLang="zh-CN" sz="2400" b="1" dirty="0">
              <a:latin typeface="黑体" panose="02010609060101010101" pitchFamily="49" charset="-122"/>
              <a:ea typeface="黑体" panose="02010609060101010101" pitchFamily="49"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017190" cy="5550117"/>
          </a:xfrm>
        </p:spPr>
        <p:txBody>
          <a:bodyPr>
            <a:noAutofit/>
          </a:bodyPr>
          <a:lstStyle/>
          <a:p>
            <a:pPr marL="0" indent="0">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法律规则</a:t>
            </a:r>
            <a:r>
              <a:rPr lang="zh-CN" altLang="en-US" b="1" dirty="0">
                <a:latin typeface="黑体" panose="02010609060101010101" pitchFamily="49" charset="-122"/>
                <a:ea typeface="黑体" panose="02010609060101010101" pitchFamily="49" charset="-122"/>
              </a:rPr>
              <a:t>的</a:t>
            </a:r>
            <a:r>
              <a:rPr lang="zh-CN" altLang="en-US" b="1" dirty="0">
                <a:solidFill>
                  <a:srgbClr val="A5068D"/>
                </a:solidFill>
                <a:latin typeface="黑体" panose="02010609060101010101" pitchFamily="49" charset="-122"/>
                <a:ea typeface="黑体" panose="02010609060101010101" pitchFamily="49" charset="-122"/>
              </a:rPr>
              <a:t>法律后果</a:t>
            </a:r>
            <a:r>
              <a:rPr lang="zh-CN" altLang="en-US" b="1" dirty="0">
                <a:latin typeface="黑体" panose="02010609060101010101" pitchFamily="49" charset="-122"/>
                <a:ea typeface="黑体" panose="02010609060101010101" pitchFamily="49" charset="-122"/>
              </a:rPr>
              <a:t>，也是法律规则的必要成分之一，指法律规则中</a:t>
            </a: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对于人们作出</a:t>
            </a:r>
            <a:r>
              <a:rPr lang="zh-CN" altLang="en-US" b="1" dirty="0">
                <a:solidFill>
                  <a:srgbClr val="C00000"/>
                </a:solidFill>
                <a:latin typeface="黑体" panose="02010609060101010101" pitchFamily="49" charset="-122"/>
                <a:ea typeface="黑体" panose="02010609060101010101" pitchFamily="49" charset="-122"/>
              </a:rPr>
              <a:t>遵守</a:t>
            </a:r>
            <a:r>
              <a:rPr lang="zh-CN" altLang="en-US" b="1" dirty="0">
                <a:latin typeface="黑体" panose="02010609060101010101" pitchFamily="49" charset="-122"/>
                <a:ea typeface="黑体" panose="02010609060101010101" pitchFamily="49" charset="-122"/>
              </a:rPr>
              <a:t>或</a:t>
            </a:r>
            <a:r>
              <a:rPr lang="zh-CN" altLang="en-US" b="1" dirty="0">
                <a:solidFill>
                  <a:srgbClr val="C00000"/>
                </a:solidFill>
                <a:latin typeface="黑体" panose="02010609060101010101" pitchFamily="49" charset="-122"/>
                <a:ea typeface="黑体" panose="02010609060101010101" pitchFamily="49" charset="-122"/>
              </a:rPr>
              <a:t>违反</a:t>
            </a:r>
            <a:r>
              <a:rPr lang="zh-CN" altLang="en-US" b="1" dirty="0">
                <a:latin typeface="黑体" panose="02010609060101010101" pitchFamily="49" charset="-122"/>
                <a:ea typeface="黑体" panose="02010609060101010101" pitchFamily="49" charset="-122"/>
              </a:rPr>
              <a:t>规则的行为时应</a:t>
            </a:r>
            <a:r>
              <a:rPr lang="zh-CN" altLang="en-US" b="1" dirty="0">
                <a:solidFill>
                  <a:srgbClr val="C00000"/>
                </a:solidFill>
                <a:latin typeface="黑体" panose="02010609060101010101" pitchFamily="49" charset="-122"/>
                <a:ea typeface="黑体" panose="02010609060101010101" pitchFamily="49" charset="-122"/>
              </a:rPr>
              <a:t>承担</a:t>
            </a:r>
            <a:r>
              <a:rPr lang="zh-CN" altLang="en-US" b="1" dirty="0">
                <a:latin typeface="黑体" panose="02010609060101010101" pitchFamily="49" charset="-122"/>
                <a:ea typeface="黑体" panose="02010609060101010101" pitchFamily="49" charset="-122"/>
              </a:rPr>
              <a:t>何种法律后果的部分</a:t>
            </a: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是法律规则对人们具有法律意义的行为的</a:t>
            </a:r>
            <a:r>
              <a:rPr lang="zh-CN" altLang="en-US" b="1" dirty="0">
                <a:solidFill>
                  <a:srgbClr val="3333FF"/>
                </a:solidFill>
                <a:latin typeface="黑体" panose="02010609060101010101" pitchFamily="49" charset="-122"/>
                <a:ea typeface="黑体" panose="02010609060101010101" pitchFamily="49" charset="-122"/>
              </a:rPr>
              <a:t>态度</a:t>
            </a: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也是对人们遵守规则或违反规则的行为予以</a:t>
            </a:r>
            <a:r>
              <a:rPr lang="zh-CN" altLang="en-US" b="1" dirty="0">
                <a:solidFill>
                  <a:srgbClr val="006600"/>
                </a:solidFill>
                <a:latin typeface="黑体" panose="02010609060101010101" pitchFamily="49" charset="-122"/>
                <a:ea typeface="黑体" panose="02010609060101010101" pitchFamily="49" charset="-122"/>
              </a:rPr>
              <a:t>肯定</a:t>
            </a:r>
            <a:r>
              <a:rPr lang="zh-CN" altLang="en-US" b="1" dirty="0">
                <a:latin typeface="黑体" panose="02010609060101010101" pitchFamily="49" charset="-122"/>
                <a:ea typeface="黑体" panose="02010609060101010101" pitchFamily="49" charset="-122"/>
              </a:rPr>
              <a:t>或</a:t>
            </a:r>
            <a:r>
              <a:rPr lang="zh-CN" altLang="en-US" b="1" dirty="0">
                <a:solidFill>
                  <a:srgbClr val="006600"/>
                </a:solidFill>
                <a:latin typeface="黑体" panose="02010609060101010101" pitchFamily="49" charset="-122"/>
                <a:ea typeface="黑体" panose="02010609060101010101" pitchFamily="49" charset="-122"/>
              </a:rPr>
              <a:t>否定</a:t>
            </a:r>
            <a:r>
              <a:rPr lang="zh-CN" altLang="en-US" b="1" dirty="0">
                <a:latin typeface="黑体" panose="02010609060101010101" pitchFamily="49" charset="-122"/>
                <a:ea typeface="黑体" panose="02010609060101010101" pitchFamily="49" charset="-122"/>
              </a:rPr>
              <a:t>的规定</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4" y="1307884"/>
            <a:ext cx="12475045" cy="3136794"/>
          </a:xfrm>
        </p:spPr>
        <p:txBody>
          <a:bodyPr>
            <a:noAutofit/>
          </a:bodyPr>
          <a:lstStyle/>
          <a:p>
            <a:pPr marL="0" indent="0">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法律规则</a:t>
            </a:r>
            <a:r>
              <a:rPr lang="zh-CN" altLang="en-US" b="1" dirty="0">
                <a:latin typeface="黑体" panose="02010609060101010101" pitchFamily="49" charset="-122"/>
                <a:ea typeface="黑体" panose="02010609060101010101" pitchFamily="49" charset="-122"/>
              </a:rPr>
              <a:t>的</a:t>
            </a:r>
            <a:r>
              <a:rPr lang="zh-CN" altLang="en-US" b="1" dirty="0">
                <a:solidFill>
                  <a:srgbClr val="A5068D"/>
                </a:solidFill>
                <a:latin typeface="黑体" panose="02010609060101010101" pitchFamily="49" charset="-122"/>
                <a:ea typeface="黑体" panose="02010609060101010101" pitchFamily="49" charset="-122"/>
              </a:rPr>
              <a:t>法律后果</a:t>
            </a:r>
            <a:r>
              <a:rPr lang="zh-CN" altLang="en-US" b="1" dirty="0">
                <a:latin typeface="黑体" panose="02010609060101010101" pitchFamily="49" charset="-122"/>
                <a:ea typeface="黑体" panose="02010609060101010101" pitchFamily="49" charset="-122"/>
              </a:rPr>
              <a:t>，一般分为</a:t>
            </a:r>
            <a:r>
              <a:rPr lang="zh-CN" altLang="en-US" b="1" dirty="0">
                <a:solidFill>
                  <a:srgbClr val="C00000"/>
                </a:solidFill>
                <a:latin typeface="黑体" panose="02010609060101010101" pitchFamily="49" charset="-122"/>
                <a:ea typeface="黑体" panose="02010609060101010101" pitchFamily="49" charset="-122"/>
              </a:rPr>
              <a:t>合法后果</a:t>
            </a:r>
            <a:r>
              <a:rPr lang="zh-CN" altLang="en-US" b="1" dirty="0">
                <a:latin typeface="黑体" panose="02010609060101010101" pitchFamily="49" charset="-122"/>
                <a:ea typeface="黑体" panose="02010609060101010101" pitchFamily="49" charset="-122"/>
              </a:rPr>
              <a:t>与</a:t>
            </a:r>
            <a:r>
              <a:rPr lang="zh-CN" altLang="en-US" b="1" dirty="0">
                <a:solidFill>
                  <a:srgbClr val="C00000"/>
                </a:solidFill>
                <a:latin typeface="黑体" panose="02010609060101010101" pitchFamily="49" charset="-122"/>
                <a:ea typeface="黑体" panose="02010609060101010101" pitchFamily="49" charset="-122"/>
              </a:rPr>
              <a:t>违法后果</a:t>
            </a:r>
            <a:r>
              <a:rPr lang="zh-CN" altLang="en-US" b="1" dirty="0">
                <a:latin typeface="黑体" panose="02010609060101010101" pitchFamily="49" charset="-122"/>
                <a:ea typeface="黑体" panose="02010609060101010101" pitchFamily="49" charset="-122"/>
              </a:rPr>
              <a:t>两种</a:t>
            </a:r>
          </a:p>
          <a:p>
            <a:pPr marL="0" indent="0">
              <a:lnSpc>
                <a:spcPct val="135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a:lnSpc>
                <a:spcPct val="135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solidFill>
                  <a:srgbClr val="C00000"/>
                </a:solidFill>
                <a:latin typeface="黑体" panose="02010609060101010101" pitchFamily="49" charset="-122"/>
                <a:ea typeface="黑体" panose="02010609060101010101" pitchFamily="49" charset="-122"/>
              </a:rPr>
              <a:t>合法后果</a:t>
            </a:r>
            <a:r>
              <a:rPr lang="zh-CN" altLang="en-US" b="1" dirty="0">
                <a:latin typeface="黑体" panose="02010609060101010101" pitchFamily="49" charset="-122"/>
                <a:ea typeface="黑体" panose="02010609060101010101" pitchFamily="49" charset="-122"/>
              </a:rPr>
              <a:t>，即“肯定式的法律后果”，是指</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人们按照法律规则规定的行为模式作出相应行为而在法律上予以肯定的后果</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表现为法律规则对按照其行为的人们给予</a:t>
            </a:r>
            <a:r>
              <a:rPr lang="zh-CN" altLang="en-US" b="1" dirty="0">
                <a:solidFill>
                  <a:srgbClr val="006600"/>
                </a:solidFill>
                <a:latin typeface="黑体" panose="02010609060101010101" pitchFamily="49" charset="-122"/>
                <a:ea typeface="黑体" panose="02010609060101010101" pitchFamily="49" charset="-122"/>
              </a:rPr>
              <a:t>保护</a:t>
            </a:r>
            <a:r>
              <a:rPr lang="zh-CN" altLang="en-US" b="1" dirty="0">
                <a:latin typeface="黑体" panose="02010609060101010101" pitchFamily="49" charset="-122"/>
                <a:ea typeface="黑体" panose="02010609060101010101" pitchFamily="49" charset="-122"/>
              </a:rPr>
              <a:t>、</a:t>
            </a:r>
            <a:r>
              <a:rPr lang="zh-CN" altLang="en-US" b="1" dirty="0">
                <a:solidFill>
                  <a:srgbClr val="006600"/>
                </a:solidFill>
                <a:latin typeface="黑体" panose="02010609060101010101" pitchFamily="49" charset="-122"/>
                <a:ea typeface="黑体" panose="02010609060101010101" pitchFamily="49" charset="-122"/>
              </a:rPr>
              <a:t>许可</a:t>
            </a:r>
            <a:r>
              <a:rPr lang="zh-CN" altLang="en-US" b="1" dirty="0">
                <a:latin typeface="黑体" panose="02010609060101010101" pitchFamily="49" charset="-122"/>
                <a:ea typeface="黑体" panose="02010609060101010101" pitchFamily="49" charset="-122"/>
              </a:rPr>
              <a:t>或</a:t>
            </a:r>
            <a:r>
              <a:rPr lang="zh-CN" altLang="en-US" b="1" dirty="0">
                <a:solidFill>
                  <a:srgbClr val="006600"/>
                </a:solidFill>
                <a:latin typeface="黑体" panose="02010609060101010101" pitchFamily="49" charset="-122"/>
                <a:ea typeface="黑体" panose="02010609060101010101" pitchFamily="49" charset="-122"/>
              </a:rPr>
              <a:t>奖励</a:t>
            </a:r>
            <a:endParaRPr lang="en-US" altLang="zh-CN" b="1" dirty="0">
              <a:latin typeface="黑体" panose="02010609060101010101" pitchFamily="49" charset="-122"/>
              <a:ea typeface="黑体" panose="02010609060101010101" pitchFamily="49" charset="-122"/>
            </a:endParaRPr>
          </a:p>
        </p:txBody>
      </p:sp>
      <p:sp>
        <p:nvSpPr>
          <p:cNvPr id="3" name="内容占位符 2"/>
          <p:cNvSpPr txBox="1"/>
          <p:nvPr/>
        </p:nvSpPr>
        <p:spPr>
          <a:xfrm>
            <a:off x="1163851" y="4444678"/>
            <a:ext cx="9612180" cy="20758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35000"/>
              </a:lnSpc>
              <a:spcBef>
                <a:spcPts val="0"/>
              </a:spcBef>
              <a:buNone/>
            </a:pPr>
            <a:r>
              <a:rPr lang="en-US" altLang="zh-CN" b="1" dirty="0">
                <a:solidFill>
                  <a:srgbClr val="FF0000"/>
                </a:solidFill>
                <a:latin typeface="黑体" panose="02010609060101010101" pitchFamily="49" charset="-122"/>
                <a:ea typeface="黑体" panose="02010609060101010101" pitchFamily="49" charset="-122"/>
              </a:rPr>
              <a:t>2024《</a:t>
            </a:r>
            <a:r>
              <a:rPr lang="zh-CN" altLang="en-US" b="1" dirty="0">
                <a:solidFill>
                  <a:srgbClr val="FF0000"/>
                </a:solidFill>
                <a:latin typeface="黑体" panose="02010609060101010101" pitchFamily="49" charset="-122"/>
                <a:ea typeface="黑体" panose="02010609060101010101" pitchFamily="49" charset="-122"/>
              </a:rPr>
              <a:t>保密法</a:t>
            </a:r>
            <a:r>
              <a:rPr lang="en-US" altLang="zh-CN" b="1" dirty="0">
                <a:solidFill>
                  <a:srgbClr val="FF0000"/>
                </a:solidFill>
                <a:latin typeface="黑体" panose="02010609060101010101" pitchFamily="49" charset="-122"/>
                <a:ea typeface="黑体" panose="02010609060101010101" pitchFamily="49" charset="-122"/>
              </a:rPr>
              <a:t>》</a:t>
            </a:r>
            <a:r>
              <a:rPr lang="zh-CN" altLang="zh-CN" b="1" dirty="0">
                <a:latin typeface="黑体" panose="02010609060101010101" pitchFamily="49" charset="-122"/>
                <a:ea typeface="黑体" panose="02010609060101010101" pitchFamily="49" charset="-122"/>
              </a:rPr>
              <a:t>第</a:t>
            </a:r>
            <a:r>
              <a:rPr lang="zh-CN" altLang="en-US" b="1" dirty="0">
                <a:latin typeface="黑体" panose="02010609060101010101" pitchFamily="49" charset="-122"/>
                <a:ea typeface="黑体" panose="02010609060101010101" pitchFamily="49" charset="-122"/>
              </a:rPr>
              <a:t>十二</a:t>
            </a:r>
            <a:r>
              <a:rPr lang="zh-CN" altLang="zh-CN" b="1" dirty="0">
                <a:latin typeface="黑体" panose="02010609060101010101" pitchFamily="49" charset="-122"/>
                <a:ea typeface="黑体" panose="02010609060101010101" pitchFamily="49" charset="-122"/>
              </a:rPr>
              <a:t>条</a:t>
            </a:r>
            <a:r>
              <a:rPr lang="zh-CN" altLang="en-US" b="1" dirty="0">
                <a:latin typeface="黑体" panose="02010609060101010101" pitchFamily="49" charset="-122"/>
                <a:ea typeface="黑体" panose="02010609060101010101" pitchFamily="49" charset="-122"/>
              </a:rPr>
              <a:t>：</a:t>
            </a:r>
            <a:r>
              <a:rPr lang="zh-CN" altLang="zh-CN" b="1" dirty="0">
                <a:latin typeface="黑体" panose="02010609060101010101" pitchFamily="49" charset="-122"/>
                <a:ea typeface="黑体" panose="02010609060101010101" pitchFamily="49" charset="-122"/>
              </a:rPr>
              <a:t>对在保守、保护国家秘密工作中做出突出贡献的组织和个人，按照国家有关规定</a:t>
            </a:r>
            <a:r>
              <a:rPr lang="zh-CN" altLang="zh-CN" b="1" dirty="0">
                <a:solidFill>
                  <a:srgbClr val="006600"/>
                </a:solidFill>
                <a:latin typeface="黑体" panose="02010609060101010101" pitchFamily="49" charset="-122"/>
                <a:ea typeface="黑体" panose="02010609060101010101" pitchFamily="49" charset="-122"/>
              </a:rPr>
              <a:t>给予表彰和奖励</a:t>
            </a:r>
            <a:r>
              <a:rPr lang="zh-CN" altLang="zh-CN" b="1" dirty="0">
                <a:latin typeface="黑体" panose="02010609060101010101" pitchFamily="49" charset="-122"/>
                <a:ea typeface="黑体" panose="02010609060101010101" pitchFamily="49" charset="-122"/>
              </a:rPr>
              <a:t>。</a:t>
            </a:r>
            <a:endParaRPr lang="en-US" altLang="zh-CN" b="1"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4" y="1307883"/>
            <a:ext cx="12475045" cy="5550117"/>
          </a:xfrm>
        </p:spPr>
        <p:txBody>
          <a:bodyPr>
            <a:noAutofit/>
          </a:bodyPr>
          <a:lstStyle/>
          <a:p>
            <a:pPr marL="0" indent="0">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法律规则</a:t>
            </a:r>
            <a:r>
              <a:rPr lang="zh-CN" altLang="en-US" b="1" dirty="0">
                <a:latin typeface="黑体" panose="02010609060101010101" pitchFamily="49" charset="-122"/>
                <a:ea typeface="黑体" panose="02010609060101010101" pitchFamily="49" charset="-122"/>
              </a:rPr>
              <a:t>的</a:t>
            </a:r>
            <a:r>
              <a:rPr lang="zh-CN" altLang="en-US" b="1" dirty="0">
                <a:solidFill>
                  <a:srgbClr val="A5068D"/>
                </a:solidFill>
                <a:latin typeface="黑体" panose="02010609060101010101" pitchFamily="49" charset="-122"/>
                <a:ea typeface="黑体" panose="02010609060101010101" pitchFamily="49" charset="-122"/>
              </a:rPr>
              <a:t>法律后果</a:t>
            </a:r>
            <a:r>
              <a:rPr lang="zh-CN" altLang="en-US" b="1" dirty="0">
                <a:latin typeface="黑体" panose="02010609060101010101" pitchFamily="49" charset="-122"/>
                <a:ea typeface="黑体" panose="02010609060101010101" pitchFamily="49" charset="-122"/>
              </a:rPr>
              <a:t>，一般分为合法后果与违法后果两种</a:t>
            </a:r>
          </a:p>
          <a:p>
            <a:pPr marL="0" indent="0">
              <a:lnSpc>
                <a:spcPct val="135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a:lnSpc>
                <a:spcPct val="135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solidFill>
                  <a:srgbClr val="C00000"/>
                </a:solidFill>
                <a:latin typeface="黑体" panose="02010609060101010101" pitchFamily="49" charset="-122"/>
                <a:ea typeface="黑体" panose="02010609060101010101" pitchFamily="49" charset="-122"/>
              </a:rPr>
              <a:t>违法后果</a:t>
            </a:r>
            <a:r>
              <a:rPr lang="zh-CN" altLang="en-US" b="1" dirty="0">
                <a:latin typeface="黑体" panose="02010609060101010101" pitchFamily="49" charset="-122"/>
                <a:ea typeface="黑体" panose="02010609060101010101" pitchFamily="49" charset="-122"/>
              </a:rPr>
              <a:t>，即“否定式的法律后果”，是指</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人们不按照法律规则规定的行为模式作出相应行为在法律上予以否定的后果</a:t>
            </a: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表现为法律规则对不按照其行为的人们给予</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solidFill>
                  <a:srgbClr val="006600"/>
                </a:solidFill>
                <a:latin typeface="黑体" panose="02010609060101010101" pitchFamily="49" charset="-122"/>
                <a:ea typeface="黑体" panose="02010609060101010101" pitchFamily="49" charset="-122"/>
              </a:rPr>
              <a:t>制裁</a:t>
            </a:r>
            <a:r>
              <a:rPr lang="zh-CN" altLang="en-US" b="1" dirty="0">
                <a:latin typeface="黑体" panose="02010609060101010101" pitchFamily="49" charset="-122"/>
                <a:ea typeface="黑体" panose="02010609060101010101" pitchFamily="49" charset="-122"/>
              </a:rPr>
              <a:t>、</a:t>
            </a:r>
            <a:r>
              <a:rPr lang="zh-CN" altLang="en-US" b="1" dirty="0">
                <a:solidFill>
                  <a:srgbClr val="006600"/>
                </a:solidFill>
                <a:latin typeface="黑体" panose="02010609060101010101" pitchFamily="49" charset="-122"/>
                <a:ea typeface="黑体" panose="02010609060101010101" pitchFamily="49" charset="-122"/>
              </a:rPr>
              <a:t>不予保护</a:t>
            </a:r>
            <a:r>
              <a:rPr lang="zh-CN" altLang="en-US" b="1" dirty="0">
                <a:latin typeface="黑体" panose="02010609060101010101" pitchFamily="49" charset="-122"/>
                <a:ea typeface="黑体" panose="02010609060101010101" pitchFamily="49" charset="-122"/>
              </a:rPr>
              <a:t>、</a:t>
            </a:r>
            <a:r>
              <a:rPr lang="zh-CN" altLang="en-US" b="1" dirty="0">
                <a:solidFill>
                  <a:srgbClr val="006600"/>
                </a:solidFill>
                <a:latin typeface="黑体" panose="02010609060101010101" pitchFamily="49" charset="-122"/>
                <a:ea typeface="黑体" panose="02010609060101010101" pitchFamily="49" charset="-122"/>
              </a:rPr>
              <a:t>撤销</a:t>
            </a:r>
            <a:r>
              <a:rPr lang="zh-CN" altLang="en-US" b="1" dirty="0">
                <a:latin typeface="黑体" panose="02010609060101010101" pitchFamily="49" charset="-122"/>
                <a:ea typeface="黑体" panose="02010609060101010101" pitchFamily="49" charset="-122"/>
              </a:rPr>
              <a:t>、</a:t>
            </a:r>
            <a:r>
              <a:rPr lang="zh-CN" altLang="en-US" b="1" dirty="0">
                <a:solidFill>
                  <a:srgbClr val="006600"/>
                </a:solidFill>
                <a:latin typeface="黑体" panose="02010609060101010101" pitchFamily="49" charset="-122"/>
                <a:ea typeface="黑体" panose="02010609060101010101" pitchFamily="49" charset="-122"/>
              </a:rPr>
              <a:t>停止</a:t>
            </a:r>
            <a:r>
              <a:rPr lang="zh-CN" altLang="en-US" b="1" dirty="0">
                <a:latin typeface="黑体" panose="02010609060101010101" pitchFamily="49" charset="-122"/>
                <a:ea typeface="黑体" panose="02010609060101010101" pitchFamily="49" charset="-122"/>
              </a:rPr>
              <a:t>，或</a:t>
            </a:r>
            <a:r>
              <a:rPr lang="zh-CN" altLang="en-US" b="1" dirty="0">
                <a:solidFill>
                  <a:srgbClr val="006600"/>
                </a:solidFill>
                <a:latin typeface="黑体" panose="02010609060101010101" pitchFamily="49" charset="-122"/>
                <a:ea typeface="黑体" panose="02010609060101010101" pitchFamily="49" charset="-122"/>
              </a:rPr>
              <a:t>要求恢复</a:t>
            </a:r>
            <a:r>
              <a:rPr lang="zh-CN" altLang="en-US" b="1" dirty="0">
                <a:latin typeface="黑体" panose="02010609060101010101" pitchFamily="49" charset="-122"/>
                <a:ea typeface="黑体" panose="02010609060101010101" pitchFamily="49" charset="-122"/>
              </a:rPr>
              <a:t>、</a:t>
            </a:r>
            <a:r>
              <a:rPr lang="zh-CN" altLang="en-US" b="1" dirty="0">
                <a:solidFill>
                  <a:srgbClr val="006600"/>
                </a:solidFill>
                <a:latin typeface="黑体" panose="02010609060101010101" pitchFamily="49" charset="-122"/>
                <a:ea typeface="黑体" panose="02010609060101010101" pitchFamily="49" charset="-122"/>
              </a:rPr>
              <a:t>补偿</a:t>
            </a:r>
            <a:r>
              <a:rPr lang="zh-CN" altLang="en-US" b="1" dirty="0">
                <a:latin typeface="黑体" panose="02010609060101010101" pitchFamily="49" charset="-122"/>
                <a:ea typeface="黑体" panose="02010609060101010101" pitchFamily="49" charset="-122"/>
              </a:rPr>
              <a:t>等</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endParaRPr lang="en-US" altLang="zh-CN" b="1" dirty="0">
              <a:latin typeface="黑体" panose="02010609060101010101" pitchFamily="49" charset="-122"/>
              <a:ea typeface="黑体" panose="02010609060101010101" pitchFamily="49" charset="-122"/>
            </a:endParaRPr>
          </a:p>
        </p:txBody>
      </p:sp>
      <p:sp>
        <p:nvSpPr>
          <p:cNvPr id="3" name="内容占位符 2"/>
          <p:cNvSpPr txBox="1"/>
          <p:nvPr/>
        </p:nvSpPr>
        <p:spPr>
          <a:xfrm>
            <a:off x="1051210" y="4668044"/>
            <a:ext cx="10547431" cy="20139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35000"/>
              </a:lnSpc>
              <a:spcBef>
                <a:spcPts val="0"/>
              </a:spcBef>
              <a:buNone/>
            </a:pPr>
            <a:r>
              <a:rPr lang="en-US" altLang="zh-CN" b="1" dirty="0">
                <a:solidFill>
                  <a:srgbClr val="FF0000"/>
                </a:solidFill>
                <a:latin typeface="黑体" panose="02010609060101010101" pitchFamily="49" charset="-122"/>
                <a:ea typeface="黑体" panose="02010609060101010101" pitchFamily="49" charset="-122"/>
              </a:rPr>
              <a:t>2024《</a:t>
            </a:r>
            <a:r>
              <a:rPr lang="zh-CN" altLang="en-US" b="1" dirty="0">
                <a:solidFill>
                  <a:srgbClr val="FF0000"/>
                </a:solidFill>
                <a:latin typeface="黑体" panose="02010609060101010101" pitchFamily="49" charset="-122"/>
                <a:ea typeface="黑体" panose="02010609060101010101" pitchFamily="49" charset="-122"/>
              </a:rPr>
              <a:t>保密法</a:t>
            </a:r>
            <a:r>
              <a:rPr lang="en-US" altLang="zh-CN" b="1" dirty="0">
                <a:solidFill>
                  <a:srgbClr val="FF0000"/>
                </a:solidFill>
                <a:latin typeface="黑体" panose="02010609060101010101" pitchFamily="49" charset="-122"/>
                <a:ea typeface="黑体" panose="02010609060101010101" pitchFamily="49" charset="-122"/>
              </a:rPr>
              <a:t>》</a:t>
            </a:r>
            <a:r>
              <a:rPr lang="zh-CN" altLang="zh-CN" b="1" dirty="0">
                <a:latin typeface="黑体" panose="02010609060101010101" pitchFamily="49" charset="-122"/>
                <a:ea typeface="黑体" panose="02010609060101010101" pitchFamily="49" charset="-122"/>
              </a:rPr>
              <a:t>第六十一条</a:t>
            </a:r>
            <a:r>
              <a:rPr lang="zh-CN" altLang="en-US" b="1" dirty="0">
                <a:latin typeface="黑体" panose="02010609060101010101" pitchFamily="49" charset="-122"/>
                <a:ea typeface="黑体" panose="02010609060101010101" pitchFamily="49" charset="-122"/>
              </a:rPr>
              <a:t>：</a:t>
            </a:r>
            <a:r>
              <a:rPr lang="zh-CN" altLang="zh-CN" b="1" dirty="0">
                <a:latin typeface="黑体" panose="02010609060101010101" pitchFamily="49" charset="-122"/>
                <a:ea typeface="黑体" panose="02010609060101010101" pitchFamily="49" charset="-122"/>
              </a:rPr>
              <a:t>保密行政管理部门的工作人员在履行保密管理职责中滥用职权、玩忽职守、徇私舞弊的，依法给予</a:t>
            </a:r>
            <a:r>
              <a:rPr lang="zh-CN" altLang="zh-CN" b="1" dirty="0">
                <a:solidFill>
                  <a:srgbClr val="006600"/>
                </a:solidFill>
                <a:latin typeface="黑体" panose="02010609060101010101" pitchFamily="49" charset="-122"/>
                <a:ea typeface="黑体" panose="02010609060101010101" pitchFamily="49" charset="-122"/>
              </a:rPr>
              <a:t>处分</a:t>
            </a:r>
            <a:r>
              <a:rPr lang="zh-CN" altLang="zh-CN" b="1" dirty="0">
                <a:latin typeface="黑体" panose="02010609060101010101" pitchFamily="49" charset="-122"/>
                <a:ea typeface="黑体" panose="02010609060101010101" pitchFamily="49" charset="-122"/>
              </a:rPr>
              <a:t>。第六十二条</a:t>
            </a:r>
            <a:r>
              <a:rPr lang="zh-CN" altLang="en-US" b="1" dirty="0">
                <a:latin typeface="黑体" panose="02010609060101010101" pitchFamily="49" charset="-122"/>
                <a:ea typeface="黑体" panose="02010609060101010101" pitchFamily="49" charset="-122"/>
              </a:rPr>
              <a:t>：</a:t>
            </a:r>
            <a:r>
              <a:rPr lang="zh-CN" altLang="zh-CN" b="1" dirty="0">
                <a:latin typeface="黑体" panose="02010609060101010101" pitchFamily="49" charset="-122"/>
                <a:ea typeface="黑体" panose="02010609060101010101" pitchFamily="49" charset="-122"/>
              </a:rPr>
              <a:t>违反本法规定，构成犯罪的，依法追究</a:t>
            </a:r>
            <a:r>
              <a:rPr lang="zh-CN" altLang="zh-CN" b="1" dirty="0">
                <a:solidFill>
                  <a:srgbClr val="006600"/>
                </a:solidFill>
                <a:latin typeface="黑体" panose="02010609060101010101" pitchFamily="49" charset="-122"/>
                <a:ea typeface="黑体" panose="02010609060101010101" pitchFamily="49" charset="-122"/>
              </a:rPr>
              <a:t>刑事责任</a:t>
            </a:r>
            <a:r>
              <a:rPr lang="zh-CN" altLang="zh-CN" b="1" dirty="0">
                <a:latin typeface="黑体" panose="02010609060101010101" pitchFamily="49" charset="-122"/>
                <a:ea typeface="黑体" panose="02010609060101010101" pitchFamily="49" charset="-122"/>
              </a:rPr>
              <a:t>。</a:t>
            </a:r>
          </a:p>
          <a:p>
            <a:pPr marL="0" indent="0" algn="just">
              <a:lnSpc>
                <a:spcPct val="135000"/>
              </a:lnSpc>
              <a:spcBef>
                <a:spcPts val="0"/>
              </a:spcBef>
              <a:buNone/>
            </a:pPr>
            <a:endParaRPr lang="en-US" altLang="zh-CN" b="1"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017190" cy="3530335"/>
          </a:xfrm>
        </p:spPr>
        <p:txBody>
          <a:bodyPr>
            <a:noAutofit/>
          </a:bodyPr>
          <a:lstStyle/>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理解</a:t>
            </a:r>
            <a:r>
              <a:rPr lang="zh-CN" altLang="en-US" b="1" dirty="0">
                <a:solidFill>
                  <a:srgbClr val="3333FF"/>
                </a:solidFill>
                <a:latin typeface="黑体" panose="02010609060101010101" pitchFamily="49" charset="-122"/>
                <a:ea typeface="黑体" panose="02010609060101010101" pitchFamily="49" charset="-122"/>
              </a:rPr>
              <a:t>法律规则</a:t>
            </a:r>
            <a:r>
              <a:rPr lang="zh-CN" altLang="en-US" b="1" dirty="0">
                <a:latin typeface="黑体" panose="02010609060101010101" pitchFamily="49" charset="-122"/>
                <a:ea typeface="黑体" panose="02010609060101010101" pitchFamily="49" charset="-122"/>
              </a:rPr>
              <a:t>的</a:t>
            </a:r>
            <a:r>
              <a:rPr lang="zh-CN" altLang="en-US" b="1" dirty="0">
                <a:solidFill>
                  <a:srgbClr val="A5068D"/>
                </a:solidFill>
                <a:latin typeface="黑体" panose="02010609060101010101" pitchFamily="49" charset="-122"/>
                <a:ea typeface="黑体" panose="02010609060101010101" pitchFamily="49" charset="-122"/>
              </a:rPr>
              <a:t>逻辑结构</a:t>
            </a:r>
            <a:r>
              <a:rPr lang="en-US" altLang="zh-CN" b="1" dirty="0">
                <a:latin typeface="黑体" panose="02010609060101010101" pitchFamily="49" charset="-122"/>
                <a:ea typeface="黑体" panose="02010609060101010101" pitchFamily="49" charset="-122"/>
              </a:rPr>
              <a:t>(</a:t>
            </a:r>
            <a:r>
              <a:rPr lang="zh-CN" altLang="en-US" b="1" dirty="0">
                <a:solidFill>
                  <a:srgbClr val="A5068D"/>
                </a:solidFill>
                <a:latin typeface="黑体" panose="02010609060101010101" pitchFamily="49" charset="-122"/>
                <a:ea typeface="黑体" panose="02010609060101010101" pitchFamily="49" charset="-122"/>
              </a:rPr>
              <a:t>假定</a:t>
            </a:r>
            <a:r>
              <a:rPr lang="zh-CN" altLang="en-US" b="1" dirty="0">
                <a:latin typeface="黑体" panose="02010609060101010101" pitchFamily="49" charset="-122"/>
                <a:ea typeface="黑体" panose="02010609060101010101" pitchFamily="49" charset="-122"/>
              </a:rPr>
              <a:t>、</a:t>
            </a:r>
            <a:r>
              <a:rPr lang="zh-CN" altLang="en-US" b="1" dirty="0">
                <a:solidFill>
                  <a:srgbClr val="A5068D"/>
                </a:solidFill>
                <a:latin typeface="黑体" panose="02010609060101010101" pitchFamily="49" charset="-122"/>
                <a:ea typeface="黑体" panose="02010609060101010101" pitchFamily="49" charset="-122"/>
              </a:rPr>
              <a:t>处理</a:t>
            </a:r>
            <a:r>
              <a:rPr lang="zh-CN" altLang="en-US" b="1" dirty="0">
                <a:latin typeface="黑体" panose="02010609060101010101" pitchFamily="49" charset="-122"/>
                <a:ea typeface="黑体" panose="02010609060101010101" pitchFamily="49" charset="-122"/>
              </a:rPr>
              <a:t>和</a:t>
            </a:r>
            <a:r>
              <a:rPr lang="zh-CN" altLang="en-US" b="1" dirty="0">
                <a:solidFill>
                  <a:srgbClr val="A5068D"/>
                </a:solidFill>
                <a:latin typeface="黑体" panose="02010609060101010101" pitchFamily="49" charset="-122"/>
                <a:ea typeface="黑体" panose="02010609060101010101" pitchFamily="49" charset="-122"/>
              </a:rPr>
              <a:t>法律后果</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的</a:t>
            </a:r>
            <a:r>
              <a:rPr lang="zh-CN" altLang="en-US" b="1" dirty="0">
                <a:solidFill>
                  <a:srgbClr val="FF0000"/>
                </a:solidFill>
                <a:latin typeface="黑体" panose="02010609060101010101" pitchFamily="49" charset="-122"/>
                <a:ea typeface="黑体" panose="02010609060101010101" pitchFamily="49" charset="-122"/>
              </a:rPr>
              <a:t>注意事项</a:t>
            </a:r>
            <a:endParaRPr lang="en-US" altLang="zh-CN" b="1" dirty="0">
              <a:solidFill>
                <a:srgbClr val="FF0000"/>
              </a:solidFill>
              <a:latin typeface="黑体" panose="02010609060101010101" pitchFamily="49" charset="-122"/>
              <a:ea typeface="黑体" panose="02010609060101010101" pitchFamily="49" charset="-122"/>
            </a:endParaRPr>
          </a:p>
          <a:p>
            <a:pPr marL="0" indent="0">
              <a:lnSpc>
                <a:spcPct val="135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一、任何一条完整意义的法律规则都</a:t>
            </a:r>
            <a:r>
              <a:rPr lang="zh-CN" altLang="en-US" b="1" dirty="0">
                <a:solidFill>
                  <a:srgbClr val="C00000"/>
                </a:solidFill>
                <a:latin typeface="黑体" panose="02010609060101010101" pitchFamily="49" charset="-122"/>
                <a:ea typeface="黑体" panose="02010609060101010101" pitchFamily="49" charset="-122"/>
              </a:rPr>
              <a:t>必须具备</a:t>
            </a:r>
            <a:r>
              <a:rPr lang="zh-CN" altLang="en-US" b="1" dirty="0">
                <a:latin typeface="黑体" panose="02010609060101010101" pitchFamily="49" charset="-122"/>
                <a:ea typeface="黑体" panose="02010609060101010101" pitchFamily="49" charset="-122"/>
              </a:rPr>
              <a:t>以上三个要素</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都是由它们按一定逻辑关系结合而成的</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二、法律规则要素的</a:t>
            </a:r>
            <a:r>
              <a:rPr lang="zh-CN" altLang="en-US" b="1" dirty="0">
                <a:solidFill>
                  <a:srgbClr val="C00000"/>
                </a:solidFill>
                <a:latin typeface="黑体" panose="02010609060101010101" pitchFamily="49" charset="-122"/>
                <a:ea typeface="黑体" panose="02010609060101010101" pitchFamily="49" charset="-122"/>
              </a:rPr>
              <a:t>省略不应随意</a:t>
            </a:r>
            <a:endParaRPr lang="en-US" altLang="zh-CN" b="1" dirty="0">
              <a:solidFill>
                <a:srgbClr val="C00000"/>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三、法律规则与</a:t>
            </a:r>
            <a:r>
              <a:rPr lang="zh-CN" altLang="en-US" b="1" dirty="0">
                <a:solidFill>
                  <a:srgbClr val="C00000"/>
                </a:solidFill>
                <a:latin typeface="黑体" panose="02010609060101010101" pitchFamily="49" charset="-122"/>
                <a:ea typeface="黑体" panose="02010609060101010101" pitchFamily="49" charset="-122"/>
              </a:rPr>
              <a:t>法律条文</a:t>
            </a:r>
            <a:r>
              <a:rPr lang="zh-CN" altLang="en-US" b="1" dirty="0">
                <a:latin typeface="黑体" panose="02010609060101010101" pitchFamily="49" charset="-122"/>
                <a:ea typeface="黑体" panose="02010609060101010101" pitchFamily="49" charset="-122"/>
              </a:rPr>
              <a:t>的不同</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630" y="290195"/>
            <a:ext cx="12017375" cy="6092190"/>
          </a:xfrm>
        </p:spPr>
        <p:txBody>
          <a:bodyPr>
            <a:noAutofit/>
          </a:bodyPr>
          <a:lstStyle/>
          <a:p>
            <a:pPr marL="0" algn="l">
              <a:lnSpc>
                <a:spcPct val="135000"/>
              </a:lnSpc>
              <a:spcBef>
                <a:spcPts val="0"/>
              </a:spcBef>
              <a:buClrTx/>
              <a:buSzTx/>
              <a:buNone/>
            </a:pPr>
            <a:r>
              <a:rPr lang="zh-CN" altLang="en-US" b="1" dirty="0">
                <a:solidFill>
                  <a:srgbClr val="FF0000"/>
                </a:solidFill>
                <a:latin typeface="黑体" panose="02010609060101010101" pitchFamily="49" charset="-122"/>
                <a:ea typeface="黑体" panose="02010609060101010101" pitchFamily="49" charset="-122"/>
              </a:rPr>
              <a:t>法律的宏观结构</a:t>
            </a:r>
            <a:r>
              <a:rPr lang="zh-CN" altLang="en-US" b="1" dirty="0">
                <a:latin typeface="黑体" panose="02010609060101010101" pitchFamily="49" charset="-122"/>
                <a:ea typeface="黑体" panose="02010609060101010101" pitchFamily="49" charset="-122"/>
              </a:rPr>
              <a:t>——</a:t>
            </a:r>
            <a:r>
              <a:rPr lang="zh-CN" altLang="en-US" b="1" dirty="0">
                <a:solidFill>
                  <a:srgbClr val="3333FF"/>
                </a:solidFill>
                <a:latin typeface="黑体" panose="02010609060101010101" pitchFamily="49" charset="-122"/>
                <a:ea typeface="黑体" panose="02010609060101010101" pitchFamily="49" charset="-122"/>
              </a:rPr>
              <a:t>法律体系</a:t>
            </a:r>
            <a:endParaRPr lang="zh-CN" altLang="en-US" b="1" dirty="0">
              <a:latin typeface="黑体" panose="02010609060101010101" pitchFamily="49" charset="-122"/>
              <a:ea typeface="黑体" panose="02010609060101010101" pitchFamily="49" charset="-122"/>
            </a:endParaRP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2</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法律体系是由大量彼此关联、相互作用的</a:t>
            </a:r>
            <a:r>
              <a:rPr lang="zh-CN" altLang="en-US" b="1" dirty="0">
                <a:solidFill>
                  <a:srgbClr val="C00000"/>
                </a:solidFill>
                <a:latin typeface="黑体" panose="02010609060101010101" pitchFamily="49" charset="-122"/>
                <a:ea typeface="黑体" panose="02010609060101010101" pitchFamily="49" charset="-122"/>
              </a:rPr>
              <a:t>要素</a:t>
            </a:r>
            <a:r>
              <a:rPr lang="zh-CN" altLang="en-US" b="1" dirty="0">
                <a:latin typeface="黑体" panose="02010609060101010101" pitchFamily="49" charset="-122"/>
                <a:ea typeface="黑体" panose="02010609060101010101" pitchFamily="49" charset="-122"/>
              </a:rPr>
              <a:t>构成的呈体系化的有机</a:t>
            </a:r>
            <a:r>
              <a:rPr lang="zh-CN" altLang="en-US" b="1" dirty="0">
                <a:solidFill>
                  <a:srgbClr val="C00000"/>
                </a:solidFill>
                <a:latin typeface="黑体" panose="02010609060101010101" pitchFamily="49" charset="-122"/>
                <a:ea typeface="黑体" panose="02010609060101010101" pitchFamily="49" charset="-122"/>
              </a:rPr>
              <a:t>整体</a:t>
            </a:r>
          </a:p>
          <a:p>
            <a:pPr marL="0" algn="l">
              <a:lnSpc>
                <a:spcPct val="135000"/>
              </a:lnSpc>
              <a:spcBef>
                <a:spcPts val="0"/>
              </a:spcBef>
              <a:buClrTx/>
              <a:buSzTx/>
              <a:buNone/>
            </a:pPr>
            <a:endParaRPr lang="zh-CN" altLang="en-US" sz="800" b="1" dirty="0">
              <a:latin typeface="黑体" panose="02010609060101010101" pitchFamily="49" charset="-122"/>
              <a:ea typeface="黑体" panose="02010609060101010101" pitchFamily="49" charset="-122"/>
            </a:endParaRPr>
          </a:p>
          <a:p>
            <a:pPr marL="0" algn="l">
              <a:lnSpc>
                <a:spcPct val="135000"/>
              </a:lnSpc>
              <a:spcBef>
                <a:spcPts val="0"/>
              </a:spcBef>
              <a:buClrTx/>
              <a:buSzTx/>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“体系”是指由若干相互联系的事物构成的一个和谐整体</a:t>
            </a:r>
          </a:p>
          <a:p>
            <a:pPr marL="0" algn="l">
              <a:lnSpc>
                <a:spcPct val="135000"/>
              </a:lnSpc>
              <a:spcBef>
                <a:spcPts val="0"/>
              </a:spcBef>
              <a:buClrTx/>
              <a:buSzTx/>
              <a:buNone/>
            </a:pPr>
            <a:r>
              <a:rPr lang="en-US" altLang="zh-CN" sz="2400" b="1" dirty="0">
                <a:latin typeface="黑体" panose="02010609060101010101" pitchFamily="49" charset="-122"/>
                <a:ea typeface="黑体" panose="02010609060101010101" pitchFamily="49" charset="-122"/>
              </a:rPr>
              <a:t>   </a:t>
            </a:r>
            <a:r>
              <a:rPr lang="zh-CN" altLang="en-US" sz="2400" b="1" dirty="0">
                <a:solidFill>
                  <a:srgbClr val="3333FF"/>
                </a:solidFill>
                <a:latin typeface="黑体" panose="02010609060101010101" pitchFamily="49" charset="-122"/>
                <a:ea typeface="黑体" panose="02010609060101010101" pitchFamily="49" charset="-122"/>
              </a:rPr>
              <a:t>法律规范</a:t>
            </a:r>
            <a:r>
              <a:rPr lang="zh-CN" altLang="en-US" sz="2400" b="1" dirty="0">
                <a:latin typeface="黑体" panose="02010609060101010101" pitchFamily="49" charset="-122"/>
                <a:ea typeface="黑体" panose="02010609060101010101" pitchFamily="49" charset="-122"/>
              </a:rPr>
              <a:t>是法律体系的</a:t>
            </a:r>
            <a:r>
              <a:rPr lang="zh-CN" altLang="en-US" sz="2400" b="1" dirty="0">
                <a:solidFill>
                  <a:srgbClr val="A5068D"/>
                </a:solidFill>
                <a:latin typeface="黑体" panose="02010609060101010101" pitchFamily="49" charset="-122"/>
                <a:ea typeface="黑体" panose="02010609060101010101" pitchFamily="49" charset="-122"/>
              </a:rPr>
              <a:t>基本分子</a:t>
            </a:r>
          </a:p>
          <a:p>
            <a:pPr marL="0" algn="l">
              <a:lnSpc>
                <a:spcPct val="135000"/>
              </a:lnSpc>
              <a:spcBef>
                <a:spcPts val="0"/>
              </a:spcBef>
              <a:buClrTx/>
              <a:buSzTx/>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  </a:t>
            </a:r>
            <a:r>
              <a:rPr lang="zh-CN" altLang="en-US" sz="2400" b="1" dirty="0">
                <a:solidFill>
                  <a:srgbClr val="3333FF"/>
                </a:solidFill>
                <a:latin typeface="黑体" panose="02010609060101010101" pitchFamily="49" charset="-122"/>
                <a:ea typeface="黑体" panose="02010609060101010101" pitchFamily="49" charset="-122"/>
              </a:rPr>
              <a:t>法律部门</a:t>
            </a:r>
            <a:r>
              <a:rPr lang="zh-CN" altLang="en-US" sz="2400" b="1" dirty="0">
                <a:latin typeface="黑体" panose="02010609060101010101" pitchFamily="49" charset="-122"/>
                <a:ea typeface="黑体" panose="02010609060101010101" pitchFamily="49" charset="-122"/>
              </a:rPr>
              <a:t>则是法律体系的</a:t>
            </a:r>
            <a:r>
              <a:rPr lang="zh-CN" altLang="en-US" sz="2400" b="1" dirty="0">
                <a:solidFill>
                  <a:srgbClr val="A5068D"/>
                </a:solidFill>
                <a:latin typeface="黑体" panose="02010609060101010101" pitchFamily="49" charset="-122"/>
                <a:ea typeface="黑体" panose="02010609060101010101" pitchFamily="49" charset="-122"/>
              </a:rPr>
              <a:t>基本构成单位</a:t>
            </a:r>
          </a:p>
          <a:p>
            <a:pPr marL="0" algn="l">
              <a:lnSpc>
                <a:spcPct val="135000"/>
              </a:lnSpc>
              <a:spcBef>
                <a:spcPts val="0"/>
              </a:spcBef>
              <a:buClrTx/>
              <a:buSzTx/>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现行的不同</a:t>
            </a:r>
            <a:r>
              <a:rPr lang="zh-CN" altLang="en-US" sz="2400" b="1" dirty="0">
                <a:solidFill>
                  <a:srgbClr val="A5068D"/>
                </a:solidFill>
                <a:latin typeface="黑体" panose="02010609060101010101" pitchFamily="49" charset="-122"/>
                <a:ea typeface="黑体" panose="02010609060101010101" pitchFamily="49" charset="-122"/>
              </a:rPr>
              <a:t>法律部门</a:t>
            </a:r>
            <a:r>
              <a:rPr lang="zh-CN" altLang="en-US" sz="2400" b="1" dirty="0">
                <a:latin typeface="黑体" panose="02010609060101010101" pitchFamily="49" charset="-122"/>
                <a:ea typeface="黑体" panose="02010609060101010101" pitchFamily="49" charset="-122"/>
              </a:rPr>
              <a:t>的法律规范</a:t>
            </a:r>
          </a:p>
          <a:p>
            <a:pPr marL="0" algn="l">
              <a:lnSpc>
                <a:spcPct val="135000"/>
              </a:lnSpc>
              <a:spcBef>
                <a:spcPts val="0"/>
              </a:spcBef>
              <a:buClrTx/>
              <a:buSzTx/>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按照</a:t>
            </a:r>
            <a:r>
              <a:rPr lang="zh-CN" altLang="en-US" sz="2400" b="1" dirty="0">
                <a:solidFill>
                  <a:srgbClr val="006600"/>
                </a:solidFill>
                <a:latin typeface="黑体" panose="02010609060101010101" pitchFamily="49" charset="-122"/>
                <a:ea typeface="黑体" panose="02010609060101010101" pitchFamily="49" charset="-122"/>
              </a:rPr>
              <a:t>一定标准</a:t>
            </a:r>
            <a:r>
              <a:rPr lang="zh-CN" altLang="en-US" sz="2400" b="1" dirty="0">
                <a:latin typeface="黑体" panose="02010609060101010101" pitchFamily="49" charset="-122"/>
                <a:ea typeface="黑体" panose="02010609060101010101" pitchFamily="49" charset="-122"/>
              </a:rPr>
              <a:t>进行分类组合、系统化，构成了一国的法律体系</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017190" cy="5036646"/>
          </a:xfrm>
        </p:spPr>
        <p:txBody>
          <a:bodyPr>
            <a:noAutofit/>
          </a:bodyPr>
          <a:lstStyle/>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一、完整的法律规则须具备三个要素</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如果缺少三要素中的任何一种，就意味着不存在该法律规则</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例如，</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  某条法律规则规定在任何条件下（假定）不得</a:t>
            </a:r>
            <a:r>
              <a:rPr lang="zh-CN" altLang="en-US" b="1" dirty="0">
                <a:solidFill>
                  <a:srgbClr val="A5068D"/>
                </a:solidFill>
                <a:latin typeface="黑体" panose="02010609060101010101" pitchFamily="49" charset="-122"/>
                <a:ea typeface="黑体" panose="02010609060101010101" pitchFamily="49" charset="-122"/>
              </a:rPr>
              <a:t>说谎</a:t>
            </a:r>
            <a:r>
              <a:rPr lang="zh-CN" altLang="en-US" b="1" dirty="0">
                <a:latin typeface="黑体" panose="02010609060101010101" pitchFamily="49" charset="-122"/>
                <a:ea typeface="黑体" panose="02010609060101010101" pitchFamily="49" charset="-122"/>
              </a:rPr>
              <a:t>或</a:t>
            </a:r>
            <a:r>
              <a:rPr lang="zh-CN" altLang="en-US" b="1" dirty="0">
                <a:solidFill>
                  <a:srgbClr val="A5068D"/>
                </a:solidFill>
                <a:latin typeface="黑体" panose="02010609060101010101" pitchFamily="49" charset="-122"/>
                <a:ea typeface="黑体" panose="02010609060101010101" pitchFamily="49" charset="-122"/>
              </a:rPr>
              <a:t>杀人</a:t>
            </a:r>
            <a:r>
              <a:rPr lang="zh-CN" altLang="en-US" b="1" dirty="0">
                <a:latin typeface="黑体" panose="02010609060101010101" pitchFamily="49" charset="-122"/>
                <a:ea typeface="黑体" panose="02010609060101010101" pitchFamily="49" charset="-122"/>
              </a:rPr>
              <a:t>（处理），但</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  对作伪证或杀人的行为却没有规定相应的违法后果（法律后果）</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  那么，我们就只能说</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  这不是禁止作伪证或杀人的</a:t>
            </a:r>
            <a:r>
              <a:rPr lang="zh-CN" altLang="en-US" b="1" dirty="0">
                <a:solidFill>
                  <a:srgbClr val="0033CC"/>
                </a:solidFill>
                <a:latin typeface="黑体" panose="02010609060101010101" pitchFamily="49" charset="-122"/>
                <a:ea typeface="黑体" panose="02010609060101010101" pitchFamily="49" charset="-122"/>
              </a:rPr>
              <a:t>法律规则</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  而是禁止如此行为的</a:t>
            </a:r>
            <a:r>
              <a:rPr lang="zh-CN" altLang="en-US" b="1" dirty="0">
                <a:solidFill>
                  <a:srgbClr val="C00000"/>
                </a:solidFill>
                <a:latin typeface="黑体" panose="02010609060101010101" pitchFamily="49" charset="-122"/>
                <a:ea typeface="黑体" panose="02010609060101010101" pitchFamily="49" charset="-122"/>
              </a:rPr>
              <a:t>道德规则</a:t>
            </a:r>
            <a:r>
              <a:rPr lang="zh-CN" altLang="en-US" b="1" dirty="0">
                <a:latin typeface="黑体" panose="02010609060101010101" pitchFamily="49" charset="-122"/>
                <a:ea typeface="黑体" panose="02010609060101010101" pitchFamily="49" charset="-122"/>
              </a:rPr>
              <a:t>或</a:t>
            </a:r>
            <a:r>
              <a:rPr lang="zh-CN" altLang="en-US" b="1" dirty="0">
                <a:solidFill>
                  <a:srgbClr val="C00000"/>
                </a:solidFill>
                <a:latin typeface="黑体" panose="02010609060101010101" pitchFamily="49" charset="-122"/>
                <a:ea typeface="黑体" panose="02010609060101010101" pitchFamily="49" charset="-122"/>
              </a:rPr>
              <a:t>风俗习惯</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017190" cy="5036646"/>
          </a:xfrm>
        </p:spPr>
        <p:txBody>
          <a:bodyPr>
            <a:noAutofit/>
          </a:bodyPr>
          <a:lstStyle/>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二、要素不能随意省略</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国家在立法活动中，立法者为了防止法律条文过于烦琐，在表述法律规则的内容时，经常对某种要素加以省略。</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但是，</a:t>
            </a:r>
            <a:r>
              <a:rPr lang="zh-CN" altLang="en-US" b="1" dirty="0">
                <a:solidFill>
                  <a:srgbClr val="A5068D"/>
                </a:solidFill>
                <a:latin typeface="黑体" panose="02010609060101010101" pitchFamily="49" charset="-122"/>
                <a:ea typeface="黑体" panose="02010609060101010101" pitchFamily="49" charset="-122"/>
              </a:rPr>
              <a:t>省略</a:t>
            </a:r>
            <a:r>
              <a:rPr lang="zh-CN" altLang="en-US" b="1" dirty="0">
                <a:latin typeface="黑体" panose="02010609060101010101" pitchFamily="49" charset="-122"/>
                <a:ea typeface="黑体" panose="02010609060101010101" pitchFamily="49" charset="-122"/>
              </a:rPr>
              <a:t>的要素</a:t>
            </a:r>
            <a:r>
              <a:rPr lang="zh-CN" altLang="en-US" b="1" dirty="0">
                <a:solidFill>
                  <a:srgbClr val="A5068D"/>
                </a:solidFill>
                <a:latin typeface="黑体" panose="02010609060101010101" pitchFamily="49" charset="-122"/>
                <a:ea typeface="黑体" panose="02010609060101010101" pitchFamily="49" charset="-122"/>
              </a:rPr>
              <a:t>并非不存在</a:t>
            </a:r>
            <a:r>
              <a:rPr lang="zh-CN" altLang="en-US" b="1" dirty="0">
                <a:latin typeface="黑体" panose="02010609060101010101" pitchFamily="49" charset="-122"/>
                <a:ea typeface="黑体" panose="02010609060101010101" pitchFamily="49" charset="-122"/>
              </a:rPr>
              <a:t>，</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它存在于法律内在的逻辑联系之中，只是没有被明文表述出来而已。</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因为立法者认为通过法律</a:t>
            </a:r>
            <a:r>
              <a:rPr lang="zh-CN" altLang="en-US" b="1" dirty="0">
                <a:solidFill>
                  <a:srgbClr val="C00000"/>
                </a:solidFill>
                <a:latin typeface="黑体" panose="02010609060101010101" pitchFamily="49" charset="-122"/>
                <a:ea typeface="黑体" panose="02010609060101010101" pitchFamily="49" charset="-122"/>
              </a:rPr>
              <a:t>推理</a:t>
            </a:r>
            <a:r>
              <a:rPr lang="zh-CN" altLang="en-US" b="1" dirty="0">
                <a:latin typeface="黑体" panose="02010609060101010101" pitchFamily="49" charset="-122"/>
                <a:ea typeface="黑体" panose="02010609060101010101" pitchFamily="49" charset="-122"/>
              </a:rPr>
              <a:t>，省略的规则要素可以较容易地被人们发现。</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017190" cy="5036646"/>
          </a:xfrm>
        </p:spPr>
        <p:txBody>
          <a:bodyPr>
            <a:noAutofit/>
          </a:bodyPr>
          <a:lstStyle/>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二、要素不能随意省略</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例如，</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继承法中“夫妻之间互有</a:t>
            </a:r>
            <a:r>
              <a:rPr lang="zh-CN" altLang="en-US" b="1" dirty="0">
                <a:solidFill>
                  <a:srgbClr val="A5068D"/>
                </a:solidFill>
                <a:latin typeface="黑体" panose="02010609060101010101" pitchFamily="49" charset="-122"/>
                <a:ea typeface="黑体" panose="02010609060101010101" pitchFamily="49" charset="-122"/>
              </a:rPr>
              <a:t>继承遗产</a:t>
            </a:r>
            <a:r>
              <a:rPr lang="zh-CN" altLang="en-US" b="1" dirty="0">
                <a:latin typeface="黑体" panose="02010609060101010101" pitchFamily="49" charset="-122"/>
                <a:ea typeface="黑体" panose="02010609060101010101" pitchFamily="49" charset="-122"/>
              </a:rPr>
              <a:t>的权利”这一规定</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其假定部分并没有被明文表述出来</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但是，该规定只能在配偶已死且留有遗产的条件下（假定）才能适用</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对于这些假定条件，人们可以很容易地按照法律内在的逻辑联系推导出来。</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017190" cy="5036646"/>
          </a:xfrm>
        </p:spPr>
        <p:txBody>
          <a:bodyPr>
            <a:noAutofit/>
          </a:bodyPr>
          <a:lstStyle/>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二、要素不能随意省略</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另外，</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对要素的省略来说，</a:t>
            </a:r>
            <a:r>
              <a:rPr lang="zh-CN" altLang="en-US" b="1" dirty="0">
                <a:solidFill>
                  <a:srgbClr val="A5068D"/>
                </a:solidFill>
                <a:latin typeface="黑体" panose="02010609060101010101" pitchFamily="49" charset="-122"/>
                <a:ea typeface="黑体" panose="02010609060101010101" pitchFamily="49" charset="-122"/>
              </a:rPr>
              <a:t>法律后果部分的省略原则上是不允许的</a:t>
            </a:r>
            <a:r>
              <a:rPr lang="zh-CN" altLang="en-US" b="1" dirty="0">
                <a:latin typeface="黑体" panose="02010609060101010101" pitchFamily="49" charset="-122"/>
                <a:ea typeface="黑体" panose="02010609060101010101" pitchFamily="49" charset="-122"/>
              </a:rPr>
              <a:t>，</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尤其是其中的制裁性规定绝不可以省略，</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否则，</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法律就会丧失</a:t>
            </a:r>
            <a:r>
              <a:rPr lang="zh-CN" altLang="en-US" b="1" dirty="0">
                <a:solidFill>
                  <a:srgbClr val="3333FF"/>
                </a:solidFill>
                <a:latin typeface="黑体" panose="02010609060101010101" pitchFamily="49" charset="-122"/>
                <a:ea typeface="黑体" panose="02010609060101010101" pitchFamily="49" charset="-122"/>
              </a:rPr>
              <a:t>可操作性</a:t>
            </a:r>
            <a:r>
              <a:rPr lang="zh-CN" altLang="en-US" b="1" dirty="0">
                <a:latin typeface="黑体" panose="02010609060101010101" pitchFamily="49" charset="-122"/>
                <a:ea typeface="黑体" panose="02010609060101010101" pitchFamily="49" charset="-122"/>
              </a:rPr>
              <a:t>，</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它所发布的</a:t>
            </a:r>
            <a:r>
              <a:rPr lang="zh-CN" altLang="en-US" b="1" dirty="0">
                <a:solidFill>
                  <a:srgbClr val="C00000"/>
                </a:solidFill>
                <a:latin typeface="黑体" panose="02010609060101010101" pitchFamily="49" charset="-122"/>
                <a:ea typeface="黑体" panose="02010609060101010101" pitchFamily="49" charset="-122"/>
              </a:rPr>
              <a:t>禁令</a:t>
            </a:r>
            <a:r>
              <a:rPr lang="zh-CN" altLang="en-US" b="1" dirty="0">
                <a:latin typeface="黑体" panose="02010609060101010101" pitchFamily="49" charset="-122"/>
                <a:ea typeface="黑体" panose="02010609060101010101" pitchFamily="49" charset="-122"/>
              </a:rPr>
              <a:t>就与</a:t>
            </a:r>
            <a:r>
              <a:rPr lang="zh-CN" altLang="en-US" b="1" dirty="0">
                <a:solidFill>
                  <a:srgbClr val="C00000"/>
                </a:solidFill>
                <a:latin typeface="黑体" panose="02010609060101010101" pitchFamily="49" charset="-122"/>
                <a:ea typeface="黑体" panose="02010609060101010101" pitchFamily="49" charset="-122"/>
              </a:rPr>
              <a:t>道德宣言</a:t>
            </a:r>
            <a:r>
              <a:rPr lang="zh-CN" altLang="en-US" b="1" dirty="0">
                <a:latin typeface="黑体" panose="02010609060101010101" pitchFamily="49" charset="-122"/>
                <a:ea typeface="黑体" panose="02010609060101010101" pitchFamily="49" charset="-122"/>
              </a:rPr>
              <a:t>一样了。</a:t>
            </a:r>
          </a:p>
          <a:p>
            <a:pPr marL="0" indent="0">
              <a:lnSpc>
                <a:spcPct val="135000"/>
              </a:lnSpc>
              <a:spcBef>
                <a:spcPts val="0"/>
              </a:spcBef>
              <a:buNone/>
            </a:pP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017190" cy="5036646"/>
          </a:xfrm>
        </p:spPr>
        <p:txBody>
          <a:bodyPr>
            <a:noAutofit/>
          </a:bodyPr>
          <a:lstStyle/>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三、法律规则</a:t>
            </a:r>
            <a:r>
              <a:rPr lang="en-US" altLang="zh-CN" b="1" dirty="0">
                <a:latin typeface="黑体" panose="02010609060101010101" pitchFamily="49" charset="-122"/>
                <a:ea typeface="黑体" panose="02010609060101010101" pitchFamily="49" charset="-122"/>
              </a:rPr>
              <a:t>VS</a:t>
            </a:r>
            <a:r>
              <a:rPr lang="zh-CN" altLang="en-US" b="1" dirty="0">
                <a:latin typeface="黑体" panose="02010609060101010101" pitchFamily="49" charset="-122"/>
                <a:ea typeface="黑体" panose="02010609060101010101" pitchFamily="49" charset="-122"/>
              </a:rPr>
              <a:t>法律条文</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  法律规则与法律条文是既相互联系又相互区别的两个概念</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法律规则是法律条文的</a:t>
            </a:r>
            <a:r>
              <a:rPr lang="zh-CN" altLang="en-US" b="1" dirty="0">
                <a:solidFill>
                  <a:srgbClr val="C00000"/>
                </a:solidFill>
                <a:latin typeface="黑体" panose="02010609060101010101" pitchFamily="49" charset="-122"/>
                <a:ea typeface="黑体" panose="02010609060101010101" pitchFamily="49" charset="-122"/>
              </a:rPr>
              <a:t>内容</a:t>
            </a:r>
            <a:r>
              <a:rPr lang="zh-CN" altLang="en-US" b="1" dirty="0">
                <a:latin typeface="黑体" panose="02010609060101010101" pitchFamily="49" charset="-122"/>
                <a:ea typeface="黑体" panose="02010609060101010101" pitchFamily="49" charset="-122"/>
              </a:rPr>
              <a:t>，</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法律条文只是法律规则的表述</a:t>
            </a:r>
            <a:r>
              <a:rPr lang="zh-CN" altLang="en-US" b="1" dirty="0">
                <a:solidFill>
                  <a:srgbClr val="C00000"/>
                </a:solidFill>
                <a:latin typeface="黑体" panose="02010609060101010101" pitchFamily="49" charset="-122"/>
                <a:ea typeface="黑体" panose="02010609060101010101" pitchFamily="49" charset="-122"/>
              </a:rPr>
              <a:t>形式</a:t>
            </a:r>
            <a:r>
              <a:rPr lang="zh-CN" altLang="en-US" b="1" dirty="0">
                <a:latin typeface="黑体" panose="02010609060101010101" pitchFamily="49" charset="-122"/>
                <a:ea typeface="黑体" panose="02010609060101010101" pitchFamily="49" charset="-122"/>
              </a:rPr>
              <a:t>。</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  并</a:t>
            </a:r>
            <a:r>
              <a:rPr lang="zh-CN" altLang="en-US" b="1" dirty="0">
                <a:solidFill>
                  <a:srgbClr val="A5068D"/>
                </a:solidFill>
                <a:latin typeface="黑体" panose="02010609060101010101" pitchFamily="49" charset="-122"/>
                <a:ea typeface="黑体" panose="02010609060101010101" pitchFamily="49" charset="-122"/>
              </a:rPr>
              <a:t>不是所有的法律条文都直接规定法律规则</a:t>
            </a:r>
            <a:r>
              <a:rPr lang="zh-CN" altLang="en-US" b="1" dirty="0">
                <a:latin typeface="黑体" panose="02010609060101010101" pitchFamily="49" charset="-122"/>
                <a:ea typeface="黑体" panose="02010609060101010101" pitchFamily="49" charset="-122"/>
              </a:rPr>
              <a:t>，</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也</a:t>
            </a:r>
            <a:r>
              <a:rPr lang="zh-CN" altLang="en-US" b="1" dirty="0">
                <a:solidFill>
                  <a:srgbClr val="663300"/>
                </a:solidFill>
                <a:latin typeface="黑体" panose="02010609060101010101" pitchFamily="49" charset="-122"/>
                <a:ea typeface="黑体" panose="02010609060101010101" pitchFamily="49" charset="-122"/>
              </a:rPr>
              <a:t>不是任何条文都完整地表述一个法律规则</a:t>
            </a:r>
            <a:r>
              <a:rPr lang="zh-CN" altLang="en-US" b="1" dirty="0">
                <a:latin typeface="黑体" panose="02010609060101010101" pitchFamily="49" charset="-122"/>
                <a:ea typeface="黑体" panose="02010609060101010101" pitchFamily="49" charset="-122"/>
              </a:rPr>
              <a:t>。</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630" y="1308100"/>
            <a:ext cx="12017375" cy="3569335"/>
          </a:xfrm>
        </p:spPr>
        <p:txBody>
          <a:bodyPr>
            <a:noAutofit/>
          </a:bodyPr>
          <a:lstStyle/>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三、法律规则</a:t>
            </a:r>
            <a:r>
              <a:rPr lang="en-US" altLang="zh-CN" b="1" dirty="0">
                <a:latin typeface="黑体" panose="02010609060101010101" pitchFamily="49" charset="-122"/>
                <a:ea typeface="黑体" panose="02010609060101010101" pitchFamily="49" charset="-122"/>
              </a:rPr>
              <a:t>VS</a:t>
            </a:r>
            <a:r>
              <a:rPr lang="zh-CN" altLang="en-US" b="1" dirty="0">
                <a:latin typeface="黑体" panose="02010609060101010101" pitchFamily="49" charset="-122"/>
                <a:ea typeface="黑体" panose="02010609060101010101" pitchFamily="49" charset="-122"/>
              </a:rPr>
              <a:t>法律条文</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  通常情况下，</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  </a:t>
            </a:r>
            <a:r>
              <a:rPr lang="zh-CN" altLang="en-US" b="1" dirty="0">
                <a:solidFill>
                  <a:srgbClr val="C00000"/>
                </a:solidFill>
                <a:latin typeface="黑体" panose="02010609060101010101" pitchFamily="49" charset="-122"/>
                <a:ea typeface="黑体" panose="02010609060101010101" pitchFamily="49" charset="-122"/>
              </a:rPr>
              <a:t>一条法律规则</a:t>
            </a:r>
            <a:r>
              <a:rPr lang="zh-CN" altLang="en-US" b="1" dirty="0">
                <a:latin typeface="黑体" panose="02010609060101010101" pitchFamily="49" charset="-122"/>
                <a:ea typeface="黑体" panose="02010609060101010101" pitchFamily="49" charset="-122"/>
              </a:rPr>
              <a:t>的全部要素是通过</a:t>
            </a:r>
            <a:r>
              <a:rPr lang="zh-CN" altLang="en-US" b="1" dirty="0">
                <a:solidFill>
                  <a:srgbClr val="C00000"/>
                </a:solidFill>
                <a:latin typeface="黑体" panose="02010609060101010101" pitchFamily="49" charset="-122"/>
                <a:ea typeface="黑体" panose="02010609060101010101" pitchFamily="49" charset="-122"/>
              </a:rPr>
              <a:t>数个法律条文</a:t>
            </a:r>
            <a:r>
              <a:rPr lang="zh-CN" altLang="en-US" b="1" dirty="0">
                <a:latin typeface="黑体" panose="02010609060101010101" pitchFamily="49" charset="-122"/>
                <a:ea typeface="黑体" panose="02010609060101010101" pitchFamily="49" charset="-122"/>
              </a:rPr>
              <a:t>加以表述的，</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  有时，其中的一个要素（如假定）也可能</a:t>
            </a:r>
            <a:r>
              <a:rPr lang="zh-CN" altLang="en-US" b="1" dirty="0">
                <a:solidFill>
                  <a:srgbClr val="A5068D"/>
                </a:solidFill>
                <a:latin typeface="黑体" panose="02010609060101010101" pitchFamily="49" charset="-122"/>
                <a:ea typeface="黑体" panose="02010609060101010101" pitchFamily="49" charset="-122"/>
              </a:rPr>
              <a:t>分别见诸于</a:t>
            </a:r>
            <a:r>
              <a:rPr lang="zh-CN" altLang="en-US" b="1" dirty="0">
                <a:latin typeface="黑体" panose="02010609060101010101" pitchFamily="49" charset="-122"/>
                <a:ea typeface="黑体" panose="02010609060101010101" pitchFamily="49" charset="-122"/>
              </a:rPr>
              <a:t>不同的法律条文，</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  而且，法律规则的诸要素</a:t>
            </a:r>
            <a:r>
              <a:rPr lang="zh-CN" altLang="en-US" b="1" dirty="0">
                <a:solidFill>
                  <a:srgbClr val="A5068D"/>
                </a:solidFill>
                <a:latin typeface="黑体" panose="02010609060101010101" pitchFamily="49" charset="-122"/>
                <a:ea typeface="黑体" panose="02010609060101010101" pitchFamily="49" charset="-122"/>
              </a:rPr>
              <a:t>分散于</a:t>
            </a:r>
            <a:r>
              <a:rPr lang="zh-CN" altLang="en-US" b="1" dirty="0">
                <a:latin typeface="黑体" panose="02010609060101010101" pitchFamily="49" charset="-122"/>
                <a:ea typeface="黑体" panose="02010609060101010101" pitchFamily="49" charset="-122"/>
              </a:rPr>
              <a:t>不同的法律文件之中，</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甚至</a:t>
            </a:r>
            <a:r>
              <a:rPr lang="zh-CN" altLang="en-US" b="1" dirty="0">
                <a:solidFill>
                  <a:srgbClr val="A5068D"/>
                </a:solidFill>
                <a:latin typeface="黑体" panose="02010609060101010101" pitchFamily="49" charset="-122"/>
                <a:ea typeface="黑体" panose="02010609060101010101" pitchFamily="49" charset="-122"/>
              </a:rPr>
              <a:t>跨越</a:t>
            </a:r>
            <a:r>
              <a:rPr lang="zh-CN" altLang="en-US" b="1" dirty="0">
                <a:latin typeface="黑体" panose="02010609060101010101" pitchFamily="49" charset="-122"/>
                <a:ea typeface="黑体" panose="02010609060101010101" pitchFamily="49" charset="-122"/>
              </a:rPr>
              <a:t>两个以上的法律部门的现象，也是有的。</a:t>
            </a:r>
            <a:endParaRPr lang="en-US" altLang="zh-CN" b="1" dirty="0">
              <a:latin typeface="黑体" panose="02010609060101010101" pitchFamily="49" charset="-122"/>
              <a:ea typeface="黑体" panose="02010609060101010101" pitchFamily="49" charset="-122"/>
            </a:endParaRPr>
          </a:p>
        </p:txBody>
      </p:sp>
      <p:sp>
        <p:nvSpPr>
          <p:cNvPr id="4" name="文本框 3"/>
          <p:cNvSpPr txBox="1"/>
          <p:nvPr/>
        </p:nvSpPr>
        <p:spPr>
          <a:xfrm>
            <a:off x="2590800" y="5123815"/>
            <a:ext cx="5099685" cy="521970"/>
          </a:xfrm>
          <a:prstGeom prst="rect">
            <a:avLst/>
          </a:prstGeom>
          <a:noFill/>
        </p:spPr>
        <p:txBody>
          <a:bodyPr wrap="square" rtlCol="0">
            <a:spAutoFit/>
          </a:bodyPr>
          <a:lstStyle/>
          <a:p>
            <a:r>
              <a:rPr lang="zh-CN" altLang="en-US" sz="2800" b="1">
                <a:solidFill>
                  <a:srgbClr val="3333FF"/>
                </a:solidFill>
                <a:latin typeface="黑体" panose="02010609060101010101" pitchFamily="49" charset="-122"/>
                <a:ea typeface="黑体" panose="02010609060101010101" pitchFamily="49" charset="-122"/>
                <a:cs typeface="黑体" panose="02010609060101010101" pitchFamily="49" charset="-122"/>
              </a:rPr>
              <a:t>保密法 </a:t>
            </a:r>
            <a:r>
              <a:rPr lang="en-US" altLang="zh-CN" sz="2800" b="1">
                <a:latin typeface="黑体" panose="02010609060101010101" pitchFamily="49" charset="-122"/>
                <a:ea typeface="黑体" panose="02010609060101010101" pitchFamily="49" charset="-122"/>
                <a:cs typeface="黑体" panose="02010609060101010101" pitchFamily="49" charset="-122"/>
              </a:rPr>
              <a:t>+ </a:t>
            </a:r>
            <a:r>
              <a:rPr lang="zh-CN" altLang="en-US" sz="2800" b="1">
                <a:solidFill>
                  <a:srgbClr val="FF0000"/>
                </a:solidFill>
                <a:latin typeface="黑体" panose="02010609060101010101" pitchFamily="49" charset="-122"/>
                <a:ea typeface="黑体" panose="02010609060101010101" pitchFamily="49" charset="-122"/>
                <a:cs typeface="黑体" panose="02010609060101010101" pitchFamily="49" charset="-122"/>
              </a:rPr>
              <a:t>刑法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017190" cy="5036646"/>
          </a:xfrm>
        </p:spPr>
        <p:txBody>
          <a:bodyPr>
            <a:noAutofit/>
          </a:bodyPr>
          <a:lstStyle/>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三、法律规则</a:t>
            </a:r>
            <a:r>
              <a:rPr lang="en-US" altLang="zh-CN" b="1" dirty="0">
                <a:latin typeface="黑体" panose="02010609060101010101" pitchFamily="49" charset="-122"/>
                <a:ea typeface="黑体" panose="02010609060101010101" pitchFamily="49" charset="-122"/>
              </a:rPr>
              <a:t>VS</a:t>
            </a:r>
            <a:r>
              <a:rPr lang="zh-CN" altLang="en-US" b="1" dirty="0">
                <a:latin typeface="黑体" panose="02010609060101010101" pitchFamily="49" charset="-122"/>
                <a:ea typeface="黑体" panose="02010609060101010101" pitchFamily="49" charset="-122"/>
              </a:rPr>
              <a:t>法律条文</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  具体而言，它们之间的关系大致有以下几类情形</a:t>
            </a:r>
          </a:p>
          <a:p>
            <a:pPr marL="0" indent="0">
              <a:buNone/>
            </a:pP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1. </a:t>
            </a:r>
            <a:r>
              <a:rPr lang="zh-CN" altLang="en-US" b="1" dirty="0">
                <a:latin typeface="黑体" panose="02010609060101010101" pitchFamily="49" charset="-122"/>
                <a:ea typeface="黑体" panose="02010609060101010101" pitchFamily="49" charset="-122"/>
              </a:rPr>
              <a:t>由同一个规范性法律文件的不同法律条文来表述一个法律规则</a:t>
            </a:r>
          </a:p>
          <a:p>
            <a:pPr marL="0" indent="0">
              <a:buNone/>
            </a:pPr>
            <a:r>
              <a:rPr lang="en-US" altLang="zh-CN" b="1" dirty="0">
                <a:latin typeface="黑体" panose="02010609060101010101" pitchFamily="49" charset="-122"/>
                <a:ea typeface="黑体" panose="02010609060101010101" pitchFamily="49" charset="-122"/>
              </a:rPr>
              <a:t>  2. </a:t>
            </a:r>
            <a:r>
              <a:rPr lang="zh-CN" altLang="en-US" b="1" dirty="0">
                <a:latin typeface="黑体" panose="02010609060101010101" pitchFamily="49" charset="-122"/>
                <a:ea typeface="黑体" panose="02010609060101010101" pitchFamily="49" charset="-122"/>
              </a:rPr>
              <a:t>分别由不同规范性法律文件的不同法律条文来表述一个法律规则</a:t>
            </a:r>
          </a:p>
          <a:p>
            <a:pPr marL="0" indent="0">
              <a:buNone/>
            </a:pPr>
            <a:r>
              <a:rPr lang="en-US" altLang="zh-CN" b="1" dirty="0">
                <a:latin typeface="黑体" panose="02010609060101010101" pitchFamily="49" charset="-122"/>
                <a:ea typeface="黑体" panose="02010609060101010101" pitchFamily="49" charset="-122"/>
              </a:rPr>
              <a:t>  3. </a:t>
            </a:r>
            <a:r>
              <a:rPr lang="zh-CN" altLang="en-US" b="1" dirty="0">
                <a:latin typeface="黑体" panose="02010609060101010101" pitchFamily="49" charset="-122"/>
                <a:ea typeface="黑体" panose="02010609060101010101" pitchFamily="49" charset="-122"/>
              </a:rPr>
              <a:t>一个法律条文能表述不同法律规则或其要素</a:t>
            </a:r>
          </a:p>
          <a:p>
            <a:pPr marL="0" indent="0">
              <a:buNone/>
            </a:pPr>
            <a:r>
              <a:rPr lang="en-US" altLang="zh-CN" b="1" dirty="0">
                <a:latin typeface="黑体" panose="02010609060101010101" pitchFamily="49" charset="-122"/>
                <a:ea typeface="黑体" panose="02010609060101010101" pitchFamily="49" charset="-122"/>
              </a:rPr>
              <a:t>  4. </a:t>
            </a:r>
            <a:r>
              <a:rPr lang="zh-CN" altLang="en-US" b="1" dirty="0">
                <a:latin typeface="黑体" panose="02010609060101010101" pitchFamily="49" charset="-122"/>
                <a:ea typeface="黑体" panose="02010609060101010101" pitchFamily="49" charset="-122"/>
              </a:rPr>
              <a:t>一个法律条文仅规定一个法律规则的某个或若干要素</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017190" cy="3530335"/>
          </a:xfrm>
        </p:spPr>
        <p:txBody>
          <a:bodyPr>
            <a:normAutofit/>
          </a:bodyPr>
          <a:lstStyle/>
          <a:p>
            <a:pPr marL="0" indent="0">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法律规则</a:t>
            </a:r>
            <a:r>
              <a:rPr lang="zh-CN" altLang="en-US" b="1" dirty="0">
                <a:latin typeface="黑体" panose="02010609060101010101" pitchFamily="49" charset="-122"/>
                <a:ea typeface="黑体" panose="02010609060101010101" pitchFamily="49" charset="-122"/>
              </a:rPr>
              <a:t>的</a:t>
            </a:r>
            <a:r>
              <a:rPr lang="zh-CN" altLang="en-US" b="1" dirty="0">
                <a:solidFill>
                  <a:srgbClr val="A5068D"/>
                </a:solidFill>
                <a:latin typeface="黑体" panose="02010609060101010101" pitchFamily="49" charset="-122"/>
                <a:ea typeface="黑体" panose="02010609060101010101" pitchFamily="49" charset="-122"/>
              </a:rPr>
              <a:t>逻辑结构</a:t>
            </a:r>
            <a:r>
              <a:rPr lang="zh-CN" altLang="en-US" b="1" dirty="0">
                <a:latin typeface="黑体" panose="02010609060101010101" pitchFamily="49" charset="-122"/>
                <a:ea typeface="黑体" panose="02010609060101010101" pitchFamily="49" charset="-122"/>
              </a:rPr>
              <a:t>：</a:t>
            </a:r>
            <a:r>
              <a:rPr lang="zh-CN" altLang="en-US" b="1" dirty="0">
                <a:solidFill>
                  <a:srgbClr val="A5068D"/>
                </a:solidFill>
                <a:latin typeface="黑体" panose="02010609060101010101" pitchFamily="49" charset="-122"/>
                <a:ea typeface="黑体" panose="02010609060101010101" pitchFamily="49" charset="-122"/>
              </a:rPr>
              <a:t>假定</a:t>
            </a:r>
            <a:r>
              <a:rPr lang="zh-CN" altLang="en-US" b="1" dirty="0">
                <a:latin typeface="黑体" panose="02010609060101010101" pitchFamily="49" charset="-122"/>
                <a:ea typeface="黑体" panose="02010609060101010101" pitchFamily="49" charset="-122"/>
              </a:rPr>
              <a:t>、</a:t>
            </a:r>
            <a:r>
              <a:rPr lang="zh-CN" altLang="en-US" b="1" dirty="0">
                <a:solidFill>
                  <a:srgbClr val="A5068D"/>
                </a:solidFill>
                <a:latin typeface="黑体" panose="02010609060101010101" pitchFamily="49" charset="-122"/>
                <a:ea typeface="黑体" panose="02010609060101010101" pitchFamily="49" charset="-122"/>
              </a:rPr>
              <a:t>处理</a:t>
            </a:r>
            <a:r>
              <a:rPr lang="zh-CN" altLang="en-US" b="1" dirty="0">
                <a:latin typeface="黑体" panose="02010609060101010101" pitchFamily="49" charset="-122"/>
                <a:ea typeface="黑体" panose="02010609060101010101" pitchFamily="49" charset="-122"/>
              </a:rPr>
              <a:t>和</a:t>
            </a:r>
            <a:r>
              <a:rPr lang="zh-CN" altLang="en-US" b="1" dirty="0">
                <a:solidFill>
                  <a:srgbClr val="A5068D"/>
                </a:solidFill>
                <a:latin typeface="黑体" panose="02010609060101010101" pitchFamily="49" charset="-122"/>
                <a:ea typeface="黑体" panose="02010609060101010101" pitchFamily="49" charset="-122"/>
              </a:rPr>
              <a:t>法律后果</a:t>
            </a:r>
            <a:endParaRPr lang="en-US" altLang="zh-CN" b="1" dirty="0">
              <a:solidFill>
                <a:srgbClr val="A5068D"/>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法律规则具有以下</a:t>
            </a:r>
            <a:r>
              <a:rPr lang="zh-CN" altLang="en-US" b="1" dirty="0">
                <a:solidFill>
                  <a:srgbClr val="FF0000"/>
                </a:solidFill>
                <a:latin typeface="黑体" panose="02010609060101010101" pitchFamily="49" charset="-122"/>
                <a:ea typeface="黑体" panose="02010609060101010101" pitchFamily="49" charset="-122"/>
              </a:rPr>
              <a:t>特征</a:t>
            </a:r>
            <a:r>
              <a:rPr lang="zh-CN" altLang="en-US" b="1" dirty="0">
                <a:latin typeface="黑体" panose="02010609060101010101" pitchFamily="49" charset="-122"/>
                <a:ea typeface="黑体" panose="02010609060101010101" pitchFamily="49" charset="-122"/>
              </a:rPr>
              <a:t>：</a:t>
            </a: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(1)</a:t>
            </a:r>
            <a:r>
              <a:rPr lang="zh-CN" altLang="en-US" b="1" dirty="0">
                <a:latin typeface="黑体" panose="02010609060101010101" pitchFamily="49" charset="-122"/>
                <a:ea typeface="黑体" panose="02010609060101010101" pitchFamily="49" charset="-122"/>
              </a:rPr>
              <a:t>具有</a:t>
            </a:r>
            <a:r>
              <a:rPr lang="zh-CN" altLang="en-US" b="1" dirty="0">
                <a:solidFill>
                  <a:srgbClr val="3333FF"/>
                </a:solidFill>
                <a:latin typeface="黑体" panose="02010609060101010101" pitchFamily="49" charset="-122"/>
                <a:ea typeface="黑体" panose="02010609060101010101" pitchFamily="49" charset="-122"/>
              </a:rPr>
              <a:t>普遍效力</a:t>
            </a:r>
            <a:r>
              <a:rPr lang="zh-CN" altLang="en-US" b="1" dirty="0">
                <a:latin typeface="黑体" panose="02010609060101010101" pitchFamily="49" charset="-122"/>
                <a:ea typeface="黑体" panose="02010609060101010101" pitchFamily="49" charset="-122"/>
              </a:rPr>
              <a:t>的行为规则，其在一定的空间和时间范围内普遍适用</a:t>
            </a: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(2)</a:t>
            </a:r>
            <a:r>
              <a:rPr lang="zh-CN" altLang="en-US" b="1" dirty="0">
                <a:latin typeface="黑体" panose="02010609060101010101" pitchFamily="49" charset="-122"/>
                <a:ea typeface="黑体" panose="02010609060101010101" pitchFamily="49" charset="-122"/>
              </a:rPr>
              <a:t>法律规则是</a:t>
            </a:r>
            <a:r>
              <a:rPr lang="zh-CN" altLang="en-US" b="1" dirty="0">
                <a:solidFill>
                  <a:srgbClr val="3333FF"/>
                </a:solidFill>
                <a:latin typeface="黑体" panose="02010609060101010101" pitchFamily="49" charset="-122"/>
                <a:ea typeface="黑体" panose="02010609060101010101" pitchFamily="49" charset="-122"/>
              </a:rPr>
              <a:t>具体、可行的</a:t>
            </a:r>
            <a:r>
              <a:rPr lang="zh-CN" altLang="en-US" b="1" dirty="0">
                <a:latin typeface="黑体" panose="02010609060101010101" pitchFamily="49" charset="-122"/>
                <a:ea typeface="黑体" panose="02010609060101010101" pitchFamily="49" charset="-122"/>
              </a:rPr>
              <a:t>行为规则，为主体提供了明确的行为模式</a:t>
            </a: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(3)</a:t>
            </a:r>
            <a:r>
              <a:rPr lang="zh-CN" altLang="en-US" b="1" dirty="0">
                <a:latin typeface="黑体" panose="02010609060101010101" pitchFamily="49" charset="-122"/>
                <a:ea typeface="黑体" panose="02010609060101010101" pitchFamily="49" charset="-122"/>
              </a:rPr>
              <a:t>法律规则具有</a:t>
            </a:r>
            <a:r>
              <a:rPr lang="zh-CN" altLang="en-US" b="1" dirty="0">
                <a:solidFill>
                  <a:srgbClr val="3333FF"/>
                </a:solidFill>
                <a:latin typeface="黑体" panose="02010609060101010101" pitchFamily="49" charset="-122"/>
                <a:ea typeface="黑体" panose="02010609060101010101" pitchFamily="49" charset="-122"/>
              </a:rPr>
              <a:t>强制性</a:t>
            </a:r>
            <a:r>
              <a:rPr lang="zh-CN" altLang="en-US" b="1" dirty="0">
                <a:latin typeface="黑体" panose="02010609060101010101" pitchFamily="49" charset="-122"/>
                <a:ea typeface="黑体" panose="02010609060101010101" pitchFamily="49" charset="-122"/>
              </a:rPr>
              <a:t>，它由国家制定或认可并受到国家强制力的保障</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017190" cy="5008511"/>
          </a:xfrm>
        </p:spPr>
        <p:txBody>
          <a:bodyPr>
            <a:noAutofit/>
          </a:bodyPr>
          <a:lstStyle/>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法律规则的</a:t>
            </a:r>
            <a:r>
              <a:rPr lang="zh-CN" altLang="en-US" b="1" dirty="0">
                <a:solidFill>
                  <a:srgbClr val="FF0000"/>
                </a:solidFill>
                <a:latin typeface="黑体" panose="02010609060101010101" pitchFamily="49" charset="-122"/>
                <a:ea typeface="黑体" panose="02010609060101010101" pitchFamily="49" charset="-122"/>
              </a:rPr>
              <a:t>基本作用</a:t>
            </a:r>
            <a:r>
              <a:rPr lang="zh-CN" altLang="en-US" b="1" dirty="0">
                <a:latin typeface="黑体" panose="02010609060101010101" pitchFamily="49" charset="-122"/>
                <a:ea typeface="黑体" panose="02010609060101010101" pitchFamily="49" charset="-122"/>
              </a:rPr>
              <a:t>在于</a:t>
            </a: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使法律调整范围内的事件及行为具有</a:t>
            </a:r>
            <a:r>
              <a:rPr lang="zh-CN" altLang="en-US" b="1" dirty="0">
                <a:solidFill>
                  <a:srgbClr val="3333FF"/>
                </a:solidFill>
                <a:latin typeface="黑体" panose="02010609060101010101" pitchFamily="49" charset="-122"/>
                <a:ea typeface="黑体" panose="02010609060101010101" pitchFamily="49" charset="-122"/>
              </a:rPr>
              <a:t>明确</a:t>
            </a:r>
            <a:r>
              <a:rPr lang="zh-CN" altLang="en-US" b="1" dirty="0">
                <a:latin typeface="黑体" panose="02010609060101010101" pitchFamily="49" charset="-122"/>
                <a:ea typeface="黑体" panose="02010609060101010101" pitchFamily="49" charset="-122"/>
              </a:rPr>
              <a:t>的法律意义</a:t>
            </a: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使其与一定的法律</a:t>
            </a:r>
            <a:r>
              <a:rPr lang="zh-CN" altLang="en-US" b="1" dirty="0">
                <a:solidFill>
                  <a:srgbClr val="3333FF"/>
                </a:solidFill>
                <a:latin typeface="黑体" panose="02010609060101010101" pitchFamily="49" charset="-122"/>
                <a:ea typeface="黑体" panose="02010609060101010101" pitchFamily="49" charset="-122"/>
              </a:rPr>
              <a:t>权利</a:t>
            </a:r>
            <a:r>
              <a:rPr lang="zh-CN" altLang="en-US" b="1" dirty="0">
                <a:latin typeface="黑体" panose="02010609060101010101" pitchFamily="49" charset="-122"/>
                <a:ea typeface="黑体" panose="02010609060101010101" pitchFamily="49" charset="-122"/>
              </a:rPr>
              <a:t>和法律</a:t>
            </a:r>
            <a:r>
              <a:rPr lang="zh-CN" altLang="en-US" b="1" dirty="0">
                <a:solidFill>
                  <a:srgbClr val="3333FF"/>
                </a:solidFill>
                <a:latin typeface="黑体" panose="02010609060101010101" pitchFamily="49" charset="-122"/>
                <a:ea typeface="黑体" panose="02010609060101010101" pitchFamily="49" charset="-122"/>
              </a:rPr>
              <a:t>义务</a:t>
            </a:r>
            <a:r>
              <a:rPr lang="zh-CN" altLang="en-US" b="1" dirty="0">
                <a:latin typeface="黑体" panose="02010609060101010101" pitchFamily="49" charset="-122"/>
                <a:ea typeface="黑体" panose="02010609060101010101" pitchFamily="49" charset="-122"/>
              </a:rPr>
              <a:t>产生联系</a:t>
            </a:r>
          </a:p>
          <a:p>
            <a:pPr marL="0" indent="0">
              <a:lnSpc>
                <a:spcPct val="135000"/>
              </a:lnSpc>
              <a:spcBef>
                <a:spcPts val="0"/>
              </a:spcBef>
              <a:buNone/>
            </a:pPr>
            <a:endParaRPr lang="zh-CN" altLang="en-US" sz="8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当某种事件或</a:t>
            </a:r>
            <a:r>
              <a:rPr lang="zh-CN" altLang="en-US" b="1" dirty="0">
                <a:solidFill>
                  <a:srgbClr val="A5068D"/>
                </a:solidFill>
                <a:latin typeface="黑体" panose="02010609060101010101" pitchFamily="49" charset="-122"/>
                <a:ea typeface="黑体" panose="02010609060101010101" pitchFamily="49" charset="-122"/>
              </a:rPr>
              <a:t>行为</a:t>
            </a:r>
            <a:r>
              <a:rPr lang="zh-CN" altLang="en-US" b="1" dirty="0">
                <a:latin typeface="黑体" panose="02010609060101010101" pitchFamily="49" charset="-122"/>
                <a:ea typeface="黑体" panose="02010609060101010101" pitchFamily="49" charset="-122"/>
              </a:rPr>
              <a:t>产生时</a:t>
            </a: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就意味着相应的法律主体已经处于相应的</a:t>
            </a:r>
            <a:r>
              <a:rPr lang="zh-CN" altLang="en-US" b="1" dirty="0">
                <a:solidFill>
                  <a:srgbClr val="A5068D"/>
                </a:solidFill>
                <a:latin typeface="黑体" panose="02010609060101010101" pitchFamily="49" charset="-122"/>
                <a:ea typeface="黑体" panose="02010609060101010101" pitchFamily="49" charset="-122"/>
              </a:rPr>
              <a:t>法律关系</a:t>
            </a:r>
            <a:r>
              <a:rPr lang="zh-CN" altLang="en-US" b="1" dirty="0">
                <a:latin typeface="黑体" panose="02010609060101010101" pitchFamily="49" charset="-122"/>
                <a:ea typeface="黑体" panose="02010609060101010101" pitchFamily="49" charset="-122"/>
              </a:rPr>
              <a:t>之中</a:t>
            </a: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如果</a:t>
            </a:r>
            <a:r>
              <a:rPr lang="zh-CN" altLang="en-US" b="1" dirty="0">
                <a:solidFill>
                  <a:srgbClr val="A5068D"/>
                </a:solidFill>
                <a:latin typeface="黑体" panose="02010609060101010101" pitchFamily="49" charset="-122"/>
                <a:ea typeface="黑体" panose="02010609060101010101" pitchFamily="49" charset="-122"/>
              </a:rPr>
              <a:t>遵守</a:t>
            </a:r>
            <a:r>
              <a:rPr lang="zh-CN" altLang="en-US" b="1" dirty="0">
                <a:latin typeface="黑体" panose="02010609060101010101" pitchFamily="49" charset="-122"/>
                <a:ea typeface="黑体" panose="02010609060101010101" pitchFamily="49" charset="-122"/>
              </a:rPr>
              <a:t>或</a:t>
            </a:r>
            <a:r>
              <a:rPr lang="zh-CN" altLang="en-US" b="1" dirty="0">
                <a:solidFill>
                  <a:srgbClr val="A5068D"/>
                </a:solidFill>
                <a:latin typeface="黑体" panose="02010609060101010101" pitchFamily="49" charset="-122"/>
                <a:ea typeface="黑体" panose="02010609060101010101" pitchFamily="49" charset="-122"/>
              </a:rPr>
              <a:t>违反</a:t>
            </a:r>
            <a:r>
              <a:rPr lang="zh-CN" altLang="en-US" b="1" dirty="0">
                <a:latin typeface="黑体" panose="02010609060101010101" pitchFamily="49" charset="-122"/>
                <a:ea typeface="黑体" panose="02010609060101010101" pitchFamily="49" charset="-122"/>
              </a:rPr>
              <a:t>这种权利或义务</a:t>
            </a: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必然将产生肯定或否定的</a:t>
            </a:r>
            <a:r>
              <a:rPr lang="zh-CN" altLang="en-US" b="1" dirty="0">
                <a:solidFill>
                  <a:srgbClr val="A5068D"/>
                </a:solidFill>
                <a:latin typeface="黑体" panose="02010609060101010101" pitchFamily="49" charset="-122"/>
                <a:ea typeface="黑体" panose="02010609060101010101" pitchFamily="49" charset="-122"/>
              </a:rPr>
              <a:t>法律后果</a:t>
            </a: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引起某种</a:t>
            </a:r>
            <a:r>
              <a:rPr lang="zh-CN" altLang="en-US" b="1" dirty="0">
                <a:solidFill>
                  <a:srgbClr val="A5068D"/>
                </a:solidFill>
                <a:latin typeface="黑体" panose="02010609060101010101" pitchFamily="49" charset="-122"/>
                <a:ea typeface="黑体" panose="02010609060101010101" pitchFamily="49" charset="-122"/>
              </a:rPr>
              <a:t>法律责任</a:t>
            </a:r>
            <a:r>
              <a:rPr lang="zh-CN" altLang="en-US" b="1" dirty="0">
                <a:latin typeface="黑体" panose="02010609060101010101" pitchFamily="49" charset="-122"/>
                <a:ea typeface="黑体" panose="02010609060101010101" pitchFamily="49" charset="-122"/>
              </a:rPr>
              <a:t>的出现</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017190" cy="5008511"/>
          </a:xfrm>
        </p:spPr>
        <p:txBody>
          <a:bodyPr>
            <a:noAutofit/>
          </a:bodyPr>
          <a:lstStyle/>
          <a:p>
            <a:pPr marL="0" indent="0">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法律规则</a:t>
            </a:r>
            <a:r>
              <a:rPr lang="zh-CN" altLang="en-US" b="1" dirty="0">
                <a:latin typeface="黑体" panose="02010609060101010101" pitchFamily="49" charset="-122"/>
                <a:ea typeface="黑体" panose="02010609060101010101" pitchFamily="49" charset="-122"/>
              </a:rPr>
              <a:t>与具有法律效力的</a:t>
            </a:r>
            <a:r>
              <a:rPr lang="zh-CN" altLang="en-US" b="1" dirty="0">
                <a:solidFill>
                  <a:srgbClr val="3333FF"/>
                </a:solidFill>
                <a:latin typeface="黑体" panose="02010609060101010101" pitchFamily="49" charset="-122"/>
                <a:ea typeface="黑体" panose="02010609060101010101" pitchFamily="49" charset="-122"/>
              </a:rPr>
              <a:t>个别决定或约定</a:t>
            </a:r>
            <a:r>
              <a:rPr lang="zh-CN" altLang="en-US" b="1" dirty="0">
                <a:latin typeface="黑体" panose="02010609060101010101" pitchFamily="49" charset="-122"/>
                <a:ea typeface="黑体" panose="02010609060101010101" pitchFamily="49" charset="-122"/>
              </a:rPr>
              <a:t>的重要区别</a:t>
            </a:r>
          </a:p>
          <a:p>
            <a:pPr marL="0" indent="0">
              <a:lnSpc>
                <a:spcPct val="135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法律规则不仅是</a:t>
            </a:r>
            <a:r>
              <a:rPr lang="zh-CN" altLang="en-US" b="1" dirty="0">
                <a:solidFill>
                  <a:srgbClr val="A5068D"/>
                </a:solidFill>
                <a:latin typeface="黑体" panose="02010609060101010101" pitchFamily="49" charset="-122"/>
                <a:ea typeface="黑体" panose="02010609060101010101" pitchFamily="49" charset="-122"/>
              </a:rPr>
              <a:t>明确的</a:t>
            </a:r>
            <a:r>
              <a:rPr lang="zh-CN" altLang="en-US" b="1" dirty="0">
                <a:latin typeface="黑体" panose="02010609060101010101" pitchFamily="49" charset="-122"/>
                <a:ea typeface="黑体" panose="02010609060101010101" pitchFamily="49" charset="-122"/>
              </a:rPr>
              <a:t>，也是</a:t>
            </a:r>
            <a:r>
              <a:rPr lang="zh-CN" altLang="en-US" b="1" dirty="0">
                <a:solidFill>
                  <a:srgbClr val="A5068D"/>
                </a:solidFill>
                <a:latin typeface="黑体" panose="02010609060101010101" pitchFamily="49" charset="-122"/>
                <a:ea typeface="黑体" panose="02010609060101010101" pitchFamily="49" charset="-122"/>
              </a:rPr>
              <a:t>一般性</a:t>
            </a:r>
            <a:r>
              <a:rPr lang="zh-CN" altLang="en-US" b="1" dirty="0">
                <a:latin typeface="黑体" panose="02010609060101010101" pitchFamily="49" charset="-122"/>
                <a:ea typeface="黑体" panose="02010609060101010101" pitchFamily="49" charset="-122"/>
              </a:rPr>
              <a:t>的规定</a:t>
            </a: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一般性，指的是法律规则针对某一类事实状态作出规定</a:t>
            </a:r>
          </a:p>
          <a:p>
            <a:pPr marL="0" indent="0">
              <a:lnSpc>
                <a:spcPct val="135000"/>
              </a:lnSpc>
              <a:spcBef>
                <a:spcPts val="0"/>
              </a:spcBef>
              <a:buNone/>
            </a:pPr>
            <a:endParaRPr lang="zh-CN" altLang="en-US" sz="8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  是否具有</a:t>
            </a:r>
            <a:r>
              <a:rPr lang="zh-CN" altLang="en-US" b="1" dirty="0">
                <a:solidFill>
                  <a:srgbClr val="FF0000"/>
                </a:solidFill>
                <a:latin typeface="黑体" panose="02010609060101010101" pitchFamily="49" charset="-122"/>
                <a:ea typeface="黑体" panose="02010609060101010101" pitchFamily="49" charset="-122"/>
              </a:rPr>
              <a:t>普遍的约束力</a:t>
            </a:r>
            <a:r>
              <a:rPr lang="zh-CN" altLang="en-US" b="1" dirty="0">
                <a:latin typeface="黑体" panose="02010609060101010101" pitchFamily="49" charset="-122"/>
                <a:ea typeface="黑体" panose="02010609060101010101" pitchFamily="49" charset="-122"/>
              </a:rPr>
              <a:t>和是否可以</a:t>
            </a:r>
            <a:r>
              <a:rPr lang="zh-CN" altLang="en-US" b="1" dirty="0">
                <a:solidFill>
                  <a:srgbClr val="FF0000"/>
                </a:solidFill>
                <a:latin typeface="黑体" panose="02010609060101010101" pitchFamily="49" charset="-122"/>
                <a:ea typeface="黑体" panose="02010609060101010101" pitchFamily="49" charset="-122"/>
              </a:rPr>
              <a:t>反复适用</a:t>
            </a:r>
            <a:r>
              <a:rPr lang="zh-CN" altLang="en-US" b="1" dirty="0">
                <a:latin typeface="黑体" panose="02010609060101010101" pitchFamily="49" charset="-122"/>
                <a:ea typeface="黑体" panose="02010609060101010101" pitchFamily="49" charset="-122"/>
              </a:rPr>
              <a:t>，</a:t>
            </a: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  是法律规则区别于有法律效力的个别决定或约定的重要区别</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630" y="290195"/>
            <a:ext cx="12017375" cy="6092190"/>
          </a:xfrm>
        </p:spPr>
        <p:txBody>
          <a:bodyPr>
            <a:noAutofit/>
          </a:bodyPr>
          <a:lstStyle/>
          <a:p>
            <a:pPr marL="0" algn="l">
              <a:lnSpc>
                <a:spcPct val="135000"/>
              </a:lnSpc>
              <a:spcBef>
                <a:spcPts val="0"/>
              </a:spcBef>
              <a:buClrTx/>
              <a:buSzTx/>
              <a:buNone/>
            </a:pPr>
            <a:r>
              <a:rPr lang="zh-CN" altLang="en-US" b="1" dirty="0">
                <a:solidFill>
                  <a:srgbClr val="FF0000"/>
                </a:solidFill>
                <a:latin typeface="黑体" panose="02010609060101010101" pitchFamily="49" charset="-122"/>
                <a:ea typeface="黑体" panose="02010609060101010101" pitchFamily="49" charset="-122"/>
              </a:rPr>
              <a:t>法律的宏观结构</a:t>
            </a:r>
            <a:r>
              <a:rPr lang="zh-CN" altLang="en-US" b="1" dirty="0">
                <a:latin typeface="黑体" panose="02010609060101010101" pitchFamily="49" charset="-122"/>
                <a:ea typeface="黑体" panose="02010609060101010101" pitchFamily="49" charset="-122"/>
              </a:rPr>
              <a:t>——</a:t>
            </a:r>
            <a:r>
              <a:rPr lang="zh-CN" altLang="en-US" b="1" dirty="0">
                <a:solidFill>
                  <a:srgbClr val="3333FF"/>
                </a:solidFill>
                <a:latin typeface="黑体" panose="02010609060101010101" pitchFamily="49" charset="-122"/>
                <a:ea typeface="黑体" panose="02010609060101010101" pitchFamily="49" charset="-122"/>
              </a:rPr>
              <a:t>法律体系</a:t>
            </a:r>
            <a:endParaRPr lang="zh-CN" altLang="en-US" b="1" dirty="0">
              <a:latin typeface="黑体" panose="02010609060101010101" pitchFamily="49" charset="-122"/>
              <a:ea typeface="黑体" panose="02010609060101010101" pitchFamily="49" charset="-122"/>
            </a:endParaRPr>
          </a:p>
          <a:p>
            <a:pPr marL="0" algn="l">
              <a:lnSpc>
                <a:spcPct val="135000"/>
              </a:lnSpc>
              <a:spcBef>
                <a:spcPts val="0"/>
              </a:spcBef>
              <a:buClrTx/>
              <a:buSzTx/>
              <a:buNone/>
            </a:pPr>
            <a:r>
              <a:rPr lang="zh-CN" altLang="en-US" b="1" dirty="0">
                <a:latin typeface="黑体" panose="02010609060101010101" pitchFamily="49" charset="-122"/>
                <a:ea typeface="黑体" panose="02010609060101010101" pitchFamily="49" charset="-122"/>
              </a:rPr>
              <a:t>3.法律体系的结构性特点是“</a:t>
            </a:r>
            <a:r>
              <a:rPr lang="zh-CN" altLang="en-US" b="1" dirty="0">
                <a:solidFill>
                  <a:srgbClr val="C00000"/>
                </a:solidFill>
                <a:latin typeface="黑体" panose="02010609060101010101" pitchFamily="49" charset="-122"/>
                <a:ea typeface="黑体" panose="02010609060101010101" pitchFamily="49" charset="-122"/>
              </a:rPr>
              <a:t>和谐</a:t>
            </a:r>
            <a:r>
              <a:rPr lang="zh-CN" altLang="en-US" b="1" dirty="0">
                <a:latin typeface="黑体" panose="02010609060101010101" pitchFamily="49" charset="-122"/>
                <a:ea typeface="黑体" panose="02010609060101010101" pitchFamily="49" charset="-122"/>
              </a:rPr>
              <a:t>”和“</a:t>
            </a:r>
            <a:r>
              <a:rPr lang="zh-CN" altLang="en-US" b="1" dirty="0">
                <a:solidFill>
                  <a:srgbClr val="C00000"/>
                </a:solidFill>
                <a:latin typeface="黑体" panose="02010609060101010101" pitchFamily="49" charset="-122"/>
                <a:ea typeface="黑体" panose="02010609060101010101" pitchFamily="49" charset="-122"/>
              </a:rPr>
              <a:t>统一</a:t>
            </a:r>
            <a:r>
              <a:rPr lang="zh-CN" altLang="en-US" b="1" dirty="0">
                <a:latin typeface="黑体" panose="02010609060101010101" pitchFamily="49" charset="-122"/>
                <a:ea typeface="黑体" panose="02010609060101010101" pitchFamily="49" charset="-122"/>
              </a:rPr>
              <a:t>”</a:t>
            </a:r>
          </a:p>
          <a:p>
            <a:pPr marL="0" algn="l">
              <a:lnSpc>
                <a:spcPct val="135000"/>
              </a:lnSpc>
              <a:spcBef>
                <a:spcPts val="0"/>
              </a:spcBef>
              <a:buClrTx/>
              <a:buSzTx/>
              <a:buNone/>
            </a:pPr>
            <a:endParaRPr lang="zh-CN" altLang="en-US" sz="800" b="1" dirty="0">
              <a:latin typeface="黑体" panose="02010609060101010101" pitchFamily="49" charset="-122"/>
              <a:ea typeface="黑体" panose="02010609060101010101" pitchFamily="49" charset="-122"/>
            </a:endParaRPr>
          </a:p>
          <a:p>
            <a:pPr marL="0" algn="l">
              <a:lnSpc>
                <a:spcPct val="135000"/>
              </a:lnSpc>
              <a:spcBef>
                <a:spcPts val="0"/>
              </a:spcBef>
              <a:buClrTx/>
              <a:buSzTx/>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法律规范是法律体系的基本</a:t>
            </a:r>
            <a:r>
              <a:rPr lang="zh-CN" altLang="en-US" sz="2400" b="1" dirty="0">
                <a:solidFill>
                  <a:srgbClr val="A5068D"/>
                </a:solidFill>
                <a:latin typeface="黑体" panose="02010609060101010101" pitchFamily="49" charset="-122"/>
                <a:ea typeface="黑体" panose="02010609060101010101" pitchFamily="49" charset="-122"/>
              </a:rPr>
              <a:t>分子</a:t>
            </a:r>
          </a:p>
          <a:p>
            <a:pPr marL="0" algn="l">
              <a:lnSpc>
                <a:spcPct val="135000"/>
              </a:lnSpc>
              <a:spcBef>
                <a:spcPts val="0"/>
              </a:spcBef>
              <a:buClrTx/>
              <a:buSzTx/>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既具有个别性，又相互联系，表现为一个个既独立又联系的个体</a:t>
            </a:r>
          </a:p>
          <a:p>
            <a:pPr marL="0" algn="l">
              <a:lnSpc>
                <a:spcPct val="135000"/>
              </a:lnSpc>
              <a:spcBef>
                <a:spcPts val="0"/>
              </a:spcBef>
              <a:buClrTx/>
              <a:buSzTx/>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数量众多的法律规范象有机体的细胞一样</a:t>
            </a:r>
          </a:p>
          <a:p>
            <a:pPr marL="0" algn="l">
              <a:lnSpc>
                <a:spcPct val="135000"/>
              </a:lnSpc>
              <a:spcBef>
                <a:spcPts val="0"/>
              </a:spcBef>
              <a:buClrTx/>
              <a:buSzTx/>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有机、紧密地联系在一起，形成了一个高度统一的</a:t>
            </a:r>
            <a:r>
              <a:rPr lang="zh-CN" altLang="en-US" sz="2400" b="1" dirty="0">
                <a:solidFill>
                  <a:srgbClr val="A5068D"/>
                </a:solidFill>
                <a:latin typeface="黑体" panose="02010609060101010101" pitchFamily="49" charset="-122"/>
                <a:ea typeface="黑体" panose="02010609060101010101" pitchFamily="49" charset="-122"/>
              </a:rPr>
              <a:t>系统</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017190" cy="5008511"/>
          </a:xfrm>
        </p:spPr>
        <p:txBody>
          <a:bodyPr>
            <a:noAutofit/>
          </a:bodyPr>
          <a:lstStyle/>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具有法律效力的</a:t>
            </a:r>
            <a:r>
              <a:rPr lang="zh-CN" altLang="en-US" b="1" dirty="0">
                <a:solidFill>
                  <a:srgbClr val="3333FF"/>
                </a:solidFill>
                <a:latin typeface="黑体" panose="02010609060101010101" pitchFamily="49" charset="-122"/>
                <a:ea typeface="黑体" panose="02010609060101010101" pitchFamily="49" charset="-122"/>
              </a:rPr>
              <a:t>决定或约定</a:t>
            </a:r>
            <a:r>
              <a:rPr lang="zh-CN" altLang="en-US" b="1" dirty="0">
                <a:latin typeface="黑体" panose="02010609060101010101" pitchFamily="49" charset="-122"/>
                <a:ea typeface="黑体" panose="02010609060101010101" pitchFamily="49" charset="-122"/>
              </a:rPr>
              <a:t>对特定的当事人也是有法律约束力的行为规则</a:t>
            </a:r>
          </a:p>
          <a:p>
            <a:pPr marL="0" indent="0">
              <a:lnSpc>
                <a:spcPct val="135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例如，在某一项</a:t>
            </a:r>
            <a:r>
              <a:rPr lang="zh-CN" altLang="en-US" b="1" u="sng" dirty="0">
                <a:solidFill>
                  <a:srgbClr val="006600"/>
                </a:solidFill>
                <a:latin typeface="黑体" panose="02010609060101010101" pitchFamily="49" charset="-122"/>
                <a:ea typeface="黑体" panose="02010609060101010101" pitchFamily="49" charset="-122"/>
              </a:rPr>
              <a:t>行政</a:t>
            </a:r>
            <a:r>
              <a:rPr lang="zh-CN" altLang="en-US" b="1" dirty="0">
                <a:solidFill>
                  <a:srgbClr val="006600"/>
                </a:solidFill>
                <a:latin typeface="黑体" panose="02010609060101010101" pitchFamily="49" charset="-122"/>
                <a:ea typeface="黑体" panose="02010609060101010101" pitchFamily="49" charset="-122"/>
              </a:rPr>
              <a:t>决定</a:t>
            </a:r>
            <a:r>
              <a:rPr lang="zh-CN" altLang="en-US" b="1" dirty="0">
                <a:latin typeface="黑体" panose="02010609060101010101" pitchFamily="49" charset="-122"/>
                <a:ea typeface="黑体" panose="02010609060101010101" pitchFamily="49" charset="-122"/>
              </a:rPr>
              <a:t>、</a:t>
            </a:r>
            <a:r>
              <a:rPr lang="zh-CN" altLang="en-US" b="1" u="sng" dirty="0">
                <a:solidFill>
                  <a:srgbClr val="006600"/>
                </a:solidFill>
                <a:latin typeface="黑体" panose="02010609060101010101" pitchFamily="49" charset="-122"/>
                <a:ea typeface="黑体" panose="02010609060101010101" pitchFamily="49" charset="-122"/>
              </a:rPr>
              <a:t>司法</a:t>
            </a:r>
            <a:r>
              <a:rPr lang="zh-CN" altLang="en-US" b="1" dirty="0">
                <a:solidFill>
                  <a:srgbClr val="006600"/>
                </a:solidFill>
                <a:latin typeface="黑体" panose="02010609060101010101" pitchFamily="49" charset="-122"/>
                <a:ea typeface="黑体" panose="02010609060101010101" pitchFamily="49" charset="-122"/>
              </a:rPr>
              <a:t>决定</a:t>
            </a:r>
            <a:r>
              <a:rPr lang="zh-CN" altLang="en-US" b="1" dirty="0">
                <a:latin typeface="黑体" panose="02010609060101010101" pitchFamily="49" charset="-122"/>
                <a:ea typeface="黑体" panose="02010609060101010101" pitchFamily="49" charset="-122"/>
              </a:rPr>
              <a:t>或</a:t>
            </a:r>
            <a:r>
              <a:rPr lang="zh-CN" altLang="en-US" b="1" u="sng" dirty="0">
                <a:solidFill>
                  <a:srgbClr val="006600"/>
                </a:solidFill>
                <a:latin typeface="黑体" panose="02010609060101010101" pitchFamily="49" charset="-122"/>
                <a:ea typeface="黑体" panose="02010609060101010101" pitchFamily="49" charset="-122"/>
              </a:rPr>
              <a:t>合同</a:t>
            </a:r>
            <a:r>
              <a:rPr lang="zh-CN" altLang="en-US" b="1" dirty="0">
                <a:solidFill>
                  <a:srgbClr val="006600"/>
                </a:solidFill>
                <a:latin typeface="黑体" panose="02010609060101010101" pitchFamily="49" charset="-122"/>
                <a:ea typeface="黑体" panose="02010609060101010101" pitchFamily="49" charset="-122"/>
              </a:rPr>
              <a:t>约定</a:t>
            </a:r>
            <a:r>
              <a:rPr lang="zh-CN" altLang="en-US" b="1" dirty="0">
                <a:latin typeface="黑体" panose="02010609060101010101" pitchFamily="49" charset="-122"/>
                <a:ea typeface="黑体" panose="02010609060101010101" pitchFamily="49" charset="-122"/>
              </a:rPr>
              <a:t>中可能规定：</a:t>
            </a: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a:t>
            </a:r>
            <a:r>
              <a:rPr lang="zh-CN" altLang="en-US" b="1" dirty="0">
                <a:solidFill>
                  <a:srgbClr val="C00000"/>
                </a:solidFill>
                <a:latin typeface="黑体" panose="02010609060101010101" pitchFamily="49" charset="-122"/>
                <a:ea typeface="黑体" panose="02010609060101010101" pitchFamily="49" charset="-122"/>
              </a:rPr>
              <a:t>某甲须在三日之内拆除其私自搭建的违章建筑</a:t>
            </a:r>
            <a:r>
              <a:rPr lang="zh-CN" altLang="en-US" b="1" dirty="0">
                <a:latin typeface="黑体" panose="02010609060101010101" pitchFamily="49" charset="-122"/>
                <a:ea typeface="黑体" panose="02010609060101010101" pitchFamily="49" charset="-122"/>
              </a:rPr>
              <a:t>”，或</a:t>
            </a: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a:t>
            </a:r>
            <a:r>
              <a:rPr lang="zh-CN" altLang="en-US" b="1" dirty="0">
                <a:solidFill>
                  <a:srgbClr val="C00000"/>
                </a:solidFill>
                <a:latin typeface="黑体" panose="02010609060101010101" pitchFamily="49" charset="-122"/>
                <a:ea typeface="黑体" panose="02010609060101010101" pitchFamily="49" charset="-122"/>
              </a:rPr>
              <a:t>被告方在十五日之内给付原告方违约金三万元</a:t>
            </a:r>
            <a:r>
              <a:rPr lang="zh-CN" altLang="en-US" b="1" dirty="0">
                <a:latin typeface="黑体" panose="02010609060101010101" pitchFamily="49" charset="-122"/>
                <a:ea typeface="黑体" panose="02010609060101010101" pitchFamily="49" charset="-122"/>
              </a:rPr>
              <a:t>”，或</a:t>
            </a: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a:t>
            </a:r>
            <a:r>
              <a:rPr lang="zh-CN" altLang="en-US" b="1" dirty="0">
                <a:solidFill>
                  <a:srgbClr val="C00000"/>
                </a:solidFill>
                <a:latin typeface="黑体" panose="02010609060101010101" pitchFamily="49" charset="-122"/>
                <a:ea typeface="黑体" panose="02010609060101010101" pitchFamily="49" charset="-122"/>
              </a:rPr>
              <a:t>甲方在收到货款之后应当日将货物交付乙方</a:t>
            </a:r>
            <a:r>
              <a:rPr lang="zh-CN" altLang="en-US" b="1" dirty="0">
                <a:latin typeface="黑体" panose="02010609060101010101" pitchFamily="49" charset="-122"/>
                <a:ea typeface="黑体" panose="02010609060101010101" pitchFamily="49" charset="-122"/>
              </a:rPr>
              <a:t>”，</a:t>
            </a:r>
          </a:p>
          <a:p>
            <a:pPr marL="0" indent="0">
              <a:lnSpc>
                <a:spcPct val="135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这些决定或约定对于某个特定的当事人来说，</a:t>
            </a: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当然是一种有法律约束力的行为规则，</a:t>
            </a: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如果违反这些规则，他们将</a:t>
            </a:r>
            <a:r>
              <a:rPr lang="zh-CN" altLang="en-US" b="1" dirty="0">
                <a:solidFill>
                  <a:srgbClr val="A5068D"/>
                </a:solidFill>
                <a:latin typeface="黑体" panose="02010609060101010101" pitchFamily="49" charset="-122"/>
                <a:ea typeface="黑体" panose="02010609060101010101" pitchFamily="49" charset="-122"/>
              </a:rPr>
              <a:t>承担相应的法律责任</a:t>
            </a:r>
            <a:endParaRPr lang="en-US" altLang="zh-CN" b="1" dirty="0">
              <a:solidFill>
                <a:srgbClr val="A5068D"/>
              </a:solidFill>
              <a:latin typeface="黑体" panose="02010609060101010101" pitchFamily="49" charset="-122"/>
              <a:ea typeface="黑体" panose="02010609060101010101" pitchFamily="49" charset="-122"/>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017190" cy="5008511"/>
          </a:xfrm>
        </p:spPr>
        <p:txBody>
          <a:bodyPr>
            <a:noAutofit/>
          </a:bodyPr>
          <a:lstStyle/>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具有法律效力的</a:t>
            </a:r>
            <a:r>
              <a:rPr lang="zh-CN" altLang="en-US" b="1" dirty="0">
                <a:solidFill>
                  <a:srgbClr val="3333FF"/>
                </a:solidFill>
                <a:latin typeface="黑体" panose="02010609060101010101" pitchFamily="49" charset="-122"/>
                <a:ea typeface="黑体" panose="02010609060101010101" pitchFamily="49" charset="-122"/>
              </a:rPr>
              <a:t>决定或约定</a:t>
            </a:r>
            <a:r>
              <a:rPr lang="zh-CN" altLang="en-US" b="1" dirty="0">
                <a:latin typeface="黑体" panose="02010609060101010101" pitchFamily="49" charset="-122"/>
                <a:ea typeface="黑体" panose="02010609060101010101" pitchFamily="49" charset="-122"/>
              </a:rPr>
              <a:t>对特定的当事人也是有法律约束力的行为规则</a:t>
            </a:r>
          </a:p>
          <a:p>
            <a:pPr marL="0" indent="0">
              <a:lnSpc>
                <a:spcPct val="135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例如，在某一项</a:t>
            </a:r>
            <a:r>
              <a:rPr lang="zh-CN" altLang="en-US" b="1" u="sng" dirty="0">
                <a:solidFill>
                  <a:srgbClr val="006600"/>
                </a:solidFill>
                <a:latin typeface="黑体" panose="02010609060101010101" pitchFamily="49" charset="-122"/>
                <a:ea typeface="黑体" panose="02010609060101010101" pitchFamily="49" charset="-122"/>
              </a:rPr>
              <a:t>行政</a:t>
            </a:r>
            <a:r>
              <a:rPr lang="zh-CN" altLang="en-US" b="1" dirty="0">
                <a:solidFill>
                  <a:srgbClr val="006600"/>
                </a:solidFill>
                <a:latin typeface="黑体" panose="02010609060101010101" pitchFamily="49" charset="-122"/>
                <a:ea typeface="黑体" panose="02010609060101010101" pitchFamily="49" charset="-122"/>
              </a:rPr>
              <a:t>决定</a:t>
            </a:r>
            <a:r>
              <a:rPr lang="zh-CN" altLang="en-US" b="1" dirty="0">
                <a:latin typeface="黑体" panose="02010609060101010101" pitchFamily="49" charset="-122"/>
                <a:ea typeface="黑体" panose="02010609060101010101" pitchFamily="49" charset="-122"/>
              </a:rPr>
              <a:t>、</a:t>
            </a:r>
            <a:r>
              <a:rPr lang="zh-CN" altLang="en-US" b="1" u="sng" dirty="0">
                <a:solidFill>
                  <a:srgbClr val="006600"/>
                </a:solidFill>
                <a:latin typeface="黑体" panose="02010609060101010101" pitchFamily="49" charset="-122"/>
                <a:ea typeface="黑体" panose="02010609060101010101" pitchFamily="49" charset="-122"/>
              </a:rPr>
              <a:t>司法</a:t>
            </a:r>
            <a:r>
              <a:rPr lang="zh-CN" altLang="en-US" b="1" dirty="0">
                <a:solidFill>
                  <a:srgbClr val="006600"/>
                </a:solidFill>
                <a:latin typeface="黑体" panose="02010609060101010101" pitchFamily="49" charset="-122"/>
                <a:ea typeface="黑体" panose="02010609060101010101" pitchFamily="49" charset="-122"/>
              </a:rPr>
              <a:t>决定</a:t>
            </a:r>
            <a:r>
              <a:rPr lang="zh-CN" altLang="en-US" b="1" dirty="0">
                <a:latin typeface="黑体" panose="02010609060101010101" pitchFamily="49" charset="-122"/>
                <a:ea typeface="黑体" panose="02010609060101010101" pitchFamily="49" charset="-122"/>
              </a:rPr>
              <a:t>或</a:t>
            </a:r>
            <a:r>
              <a:rPr lang="zh-CN" altLang="en-US" b="1" u="sng" dirty="0">
                <a:solidFill>
                  <a:srgbClr val="006600"/>
                </a:solidFill>
                <a:latin typeface="黑体" panose="02010609060101010101" pitchFamily="49" charset="-122"/>
                <a:ea typeface="黑体" panose="02010609060101010101" pitchFamily="49" charset="-122"/>
              </a:rPr>
              <a:t>合同</a:t>
            </a:r>
            <a:r>
              <a:rPr lang="zh-CN" altLang="en-US" b="1" dirty="0">
                <a:solidFill>
                  <a:srgbClr val="006600"/>
                </a:solidFill>
                <a:latin typeface="黑体" panose="02010609060101010101" pitchFamily="49" charset="-122"/>
                <a:ea typeface="黑体" panose="02010609060101010101" pitchFamily="49" charset="-122"/>
              </a:rPr>
              <a:t>约定</a:t>
            </a:r>
            <a:r>
              <a:rPr lang="zh-CN" altLang="en-US" b="1" dirty="0">
                <a:latin typeface="黑体" panose="02010609060101010101" pitchFamily="49" charset="-122"/>
                <a:ea typeface="黑体" panose="02010609060101010101" pitchFamily="49" charset="-122"/>
              </a:rPr>
              <a:t>中可能规定：</a:t>
            </a: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a:t>
            </a:r>
            <a:r>
              <a:rPr lang="zh-CN" altLang="en-US" b="1" dirty="0">
                <a:solidFill>
                  <a:srgbClr val="C00000"/>
                </a:solidFill>
                <a:latin typeface="黑体" panose="02010609060101010101" pitchFamily="49" charset="-122"/>
                <a:ea typeface="黑体" panose="02010609060101010101" pitchFamily="49" charset="-122"/>
              </a:rPr>
              <a:t>某甲须在三日之内拆除其私自搭建的违章建筑</a:t>
            </a:r>
            <a:r>
              <a:rPr lang="zh-CN" altLang="en-US" b="1" dirty="0">
                <a:latin typeface="黑体" panose="02010609060101010101" pitchFamily="49" charset="-122"/>
                <a:ea typeface="黑体" panose="02010609060101010101" pitchFamily="49" charset="-122"/>
              </a:rPr>
              <a:t>”，或</a:t>
            </a: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a:t>
            </a:r>
            <a:r>
              <a:rPr lang="zh-CN" altLang="en-US" b="1" dirty="0">
                <a:solidFill>
                  <a:srgbClr val="C00000"/>
                </a:solidFill>
                <a:latin typeface="黑体" panose="02010609060101010101" pitchFamily="49" charset="-122"/>
                <a:ea typeface="黑体" panose="02010609060101010101" pitchFamily="49" charset="-122"/>
              </a:rPr>
              <a:t>被告方在十五日之内给付原告方违约金三万元</a:t>
            </a:r>
            <a:r>
              <a:rPr lang="zh-CN" altLang="en-US" b="1" dirty="0">
                <a:latin typeface="黑体" panose="02010609060101010101" pitchFamily="49" charset="-122"/>
                <a:ea typeface="黑体" panose="02010609060101010101" pitchFamily="49" charset="-122"/>
              </a:rPr>
              <a:t>”，或</a:t>
            </a: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a:t>
            </a:r>
            <a:r>
              <a:rPr lang="zh-CN" altLang="en-US" b="1" dirty="0">
                <a:solidFill>
                  <a:srgbClr val="C00000"/>
                </a:solidFill>
                <a:latin typeface="黑体" panose="02010609060101010101" pitchFamily="49" charset="-122"/>
                <a:ea typeface="黑体" panose="02010609060101010101" pitchFamily="49" charset="-122"/>
              </a:rPr>
              <a:t>甲方在收到货款之后应当日将货物交付乙方</a:t>
            </a:r>
            <a:r>
              <a:rPr lang="zh-CN" altLang="en-US" b="1" dirty="0">
                <a:latin typeface="黑体" panose="02010609060101010101" pitchFamily="49" charset="-122"/>
                <a:ea typeface="黑体" panose="02010609060101010101" pitchFamily="49" charset="-122"/>
              </a:rPr>
              <a:t>”，</a:t>
            </a:r>
          </a:p>
          <a:p>
            <a:pPr marL="0" indent="0">
              <a:lnSpc>
                <a:spcPct val="135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但是，这类规则并</a:t>
            </a:r>
            <a:r>
              <a:rPr lang="zh-CN" altLang="en-US" b="1" dirty="0">
                <a:solidFill>
                  <a:srgbClr val="A5068D"/>
                </a:solidFill>
                <a:latin typeface="黑体" panose="02010609060101010101" pitchFamily="49" charset="-122"/>
                <a:ea typeface="黑体" panose="02010609060101010101" pitchFamily="49" charset="-122"/>
              </a:rPr>
              <a:t>不具有普遍约束力</a:t>
            </a:r>
            <a:r>
              <a:rPr lang="zh-CN" altLang="en-US" b="1" dirty="0">
                <a:latin typeface="黑体" panose="02010609060101010101" pitchFamily="49" charset="-122"/>
                <a:ea typeface="黑体" panose="02010609060101010101" pitchFamily="49" charset="-122"/>
              </a:rPr>
              <a:t>，也</a:t>
            </a:r>
            <a:r>
              <a:rPr lang="zh-CN" altLang="en-US" b="1" dirty="0">
                <a:solidFill>
                  <a:srgbClr val="A5068D"/>
                </a:solidFill>
                <a:latin typeface="黑体" panose="02010609060101010101" pitchFamily="49" charset="-122"/>
                <a:ea typeface="黑体" panose="02010609060101010101" pitchFamily="49" charset="-122"/>
              </a:rPr>
              <a:t>不具有可反复适用性</a:t>
            </a: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所以</a:t>
            </a:r>
            <a:r>
              <a:rPr lang="zh-CN" altLang="en-US" b="1" dirty="0">
                <a:solidFill>
                  <a:srgbClr val="FF0000"/>
                </a:solidFill>
                <a:latin typeface="黑体" panose="02010609060101010101" pitchFamily="49" charset="-122"/>
                <a:ea typeface="黑体" panose="02010609060101010101" pitchFamily="49" charset="-122"/>
              </a:rPr>
              <a:t>不是</a:t>
            </a:r>
            <a:r>
              <a:rPr lang="zh-CN" altLang="en-US" b="1" dirty="0">
                <a:solidFill>
                  <a:srgbClr val="3333FF"/>
                </a:solidFill>
                <a:latin typeface="黑体" panose="02010609060101010101" pitchFamily="49" charset="-122"/>
                <a:ea typeface="黑体" panose="02010609060101010101" pitchFamily="49" charset="-122"/>
              </a:rPr>
              <a:t>法律规则</a:t>
            </a:r>
            <a:r>
              <a:rPr lang="zh-CN" altLang="en-US" b="1" dirty="0">
                <a:latin typeface="黑体" panose="02010609060101010101" pitchFamily="49" charset="-122"/>
                <a:ea typeface="黑体" panose="02010609060101010101" pitchFamily="49" charset="-122"/>
              </a:rPr>
              <a:t>，而是根据法律规则作出的有法律效力的</a:t>
            </a:r>
            <a:r>
              <a:rPr lang="zh-CN" altLang="en-US" b="1" dirty="0">
                <a:solidFill>
                  <a:srgbClr val="3333FF"/>
                </a:solidFill>
                <a:latin typeface="黑体" panose="02010609060101010101" pitchFamily="49" charset="-122"/>
                <a:ea typeface="黑体" panose="02010609060101010101" pitchFamily="49" charset="-122"/>
              </a:rPr>
              <a:t>个别决定</a:t>
            </a:r>
            <a:r>
              <a:rPr lang="zh-CN" altLang="en-US" b="1" dirty="0">
                <a:latin typeface="黑体" panose="02010609060101010101" pitchFamily="49" charset="-122"/>
                <a:ea typeface="黑体" panose="02010609060101010101" pitchFamily="49" charset="-122"/>
              </a:rPr>
              <a:t>或</a:t>
            </a:r>
            <a:r>
              <a:rPr lang="zh-CN" altLang="en-US" b="1" dirty="0">
                <a:solidFill>
                  <a:srgbClr val="3333FF"/>
                </a:solidFill>
                <a:latin typeface="黑体" panose="02010609060101010101" pitchFamily="49" charset="-122"/>
                <a:ea typeface="黑体" panose="02010609060101010101" pitchFamily="49" charset="-122"/>
              </a:rPr>
              <a:t>约定</a:t>
            </a:r>
            <a:endParaRPr lang="en-US" altLang="zh-CN" b="1" dirty="0">
              <a:solidFill>
                <a:srgbClr val="3333FF"/>
              </a:solidFill>
              <a:latin typeface="黑体" panose="02010609060101010101" pitchFamily="49" charset="-122"/>
              <a:ea typeface="黑体" panose="02010609060101010101" pitchFamily="49" charset="-122"/>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4" y="1307883"/>
            <a:ext cx="12714195" cy="5360203"/>
          </a:xfrm>
        </p:spPr>
        <p:txBody>
          <a:bodyPr>
            <a:noAutofit/>
          </a:bodyPr>
          <a:lstStyle/>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a:t>
            </a:r>
            <a:r>
              <a:rPr lang="zh-CN" altLang="en-US" b="1" dirty="0">
                <a:solidFill>
                  <a:srgbClr val="C00000"/>
                </a:solidFill>
                <a:latin typeface="黑体" panose="02010609060101010101" pitchFamily="49" charset="-122"/>
                <a:ea typeface="黑体" panose="02010609060101010101" pitchFamily="49" charset="-122"/>
              </a:rPr>
              <a:t>某甲须在三日之内拆除其私自搭建的违章建筑</a:t>
            </a:r>
            <a:r>
              <a:rPr lang="zh-CN" altLang="en-US" b="1" dirty="0">
                <a:latin typeface="黑体" panose="02010609060101010101" pitchFamily="49" charset="-122"/>
                <a:ea typeface="黑体" panose="02010609060101010101" pitchFamily="49" charset="-122"/>
              </a:rPr>
              <a:t>”，或</a:t>
            </a: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a:t>
            </a:r>
            <a:r>
              <a:rPr lang="zh-CN" altLang="en-US" b="1" dirty="0">
                <a:solidFill>
                  <a:srgbClr val="C00000"/>
                </a:solidFill>
                <a:latin typeface="黑体" panose="02010609060101010101" pitchFamily="49" charset="-122"/>
                <a:ea typeface="黑体" panose="02010609060101010101" pitchFamily="49" charset="-122"/>
              </a:rPr>
              <a:t>被告方在十五日之内给付原告方违约金三万元</a:t>
            </a:r>
            <a:r>
              <a:rPr lang="zh-CN" altLang="en-US" b="1" dirty="0">
                <a:latin typeface="黑体" panose="02010609060101010101" pitchFamily="49" charset="-122"/>
                <a:ea typeface="黑体" panose="02010609060101010101" pitchFamily="49" charset="-122"/>
              </a:rPr>
              <a:t>”，或</a:t>
            </a: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a:t>
            </a:r>
            <a:r>
              <a:rPr lang="zh-CN" altLang="en-US" b="1" dirty="0">
                <a:solidFill>
                  <a:srgbClr val="C00000"/>
                </a:solidFill>
                <a:latin typeface="黑体" panose="02010609060101010101" pitchFamily="49" charset="-122"/>
                <a:ea typeface="黑体" panose="02010609060101010101" pitchFamily="49" charset="-122"/>
              </a:rPr>
              <a:t>甲方在收到货款之后应当日将货物交付乙方</a:t>
            </a:r>
            <a:r>
              <a:rPr lang="zh-CN" altLang="en-US" b="1" dirty="0">
                <a:latin typeface="黑体" panose="02010609060101010101" pitchFamily="49" charset="-122"/>
                <a:ea typeface="黑体" panose="02010609060101010101" pitchFamily="49" charset="-122"/>
              </a:rPr>
              <a:t>”，是</a:t>
            </a:r>
            <a:r>
              <a:rPr lang="zh-CN" altLang="en-US" b="1" dirty="0">
                <a:solidFill>
                  <a:srgbClr val="3333FF"/>
                </a:solidFill>
                <a:latin typeface="黑体" panose="02010609060101010101" pitchFamily="49" charset="-122"/>
                <a:ea typeface="黑体" panose="02010609060101010101" pitchFamily="49" charset="-122"/>
              </a:rPr>
              <a:t>个别决定</a:t>
            </a:r>
            <a:r>
              <a:rPr lang="zh-CN" altLang="en-US" b="1" dirty="0">
                <a:latin typeface="黑体" panose="02010609060101010101" pitchFamily="49" charset="-122"/>
                <a:ea typeface="黑体" panose="02010609060101010101" pitchFamily="49" charset="-122"/>
              </a:rPr>
              <a:t>或</a:t>
            </a:r>
            <a:r>
              <a:rPr lang="zh-CN" altLang="en-US" b="1" dirty="0">
                <a:solidFill>
                  <a:srgbClr val="3333FF"/>
                </a:solidFill>
                <a:latin typeface="黑体" panose="02010609060101010101" pitchFamily="49" charset="-122"/>
                <a:ea typeface="黑体" panose="02010609060101010101" pitchFamily="49" charset="-122"/>
              </a:rPr>
              <a:t>约定</a:t>
            </a:r>
            <a:endParaRPr lang="zh-CN" altLang="en-US" b="1" dirty="0">
              <a:latin typeface="黑体" panose="02010609060101010101" pitchFamily="49" charset="-122"/>
              <a:ea typeface="黑体" panose="02010609060101010101" pitchFamily="49" charset="-122"/>
            </a:endParaRPr>
          </a:p>
          <a:p>
            <a:pPr marL="0" indent="0">
              <a:lnSpc>
                <a:spcPct val="135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a:t>
            </a:r>
            <a:r>
              <a:rPr lang="zh-CN" altLang="en-US" b="1" dirty="0">
                <a:solidFill>
                  <a:srgbClr val="006600"/>
                </a:solidFill>
                <a:latin typeface="黑体" panose="02010609060101010101" pitchFamily="49" charset="-122"/>
                <a:ea typeface="黑体" panose="02010609060101010101" pitchFamily="49" charset="-122"/>
              </a:rPr>
              <a:t>违章建筑行为人须自行拆除其违章建筑物，拒不拆除的，</a:t>
            </a:r>
            <a:endParaRPr lang="en-US" altLang="zh-CN" b="1" dirty="0">
              <a:solidFill>
                <a:srgbClr val="006600"/>
              </a:solidFill>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solidFill>
                  <a:srgbClr val="006600"/>
                </a:solidFill>
                <a:latin typeface="黑体" panose="02010609060101010101" pitchFamily="49" charset="-122"/>
                <a:ea typeface="黑体" panose="02010609060101010101" pitchFamily="49" charset="-122"/>
              </a:rPr>
              <a:t>  </a:t>
            </a:r>
            <a:r>
              <a:rPr lang="zh-CN" altLang="en-US" b="1" dirty="0">
                <a:solidFill>
                  <a:srgbClr val="006600"/>
                </a:solidFill>
                <a:latin typeface="黑体" panose="02010609060101010101" pitchFamily="49" charset="-122"/>
                <a:ea typeface="黑体" panose="02010609060101010101" pitchFamily="49" charset="-122"/>
              </a:rPr>
              <a:t>由行政主管部门强制拆除，所发生费用由违章建筑行为人承担</a:t>
            </a:r>
            <a:r>
              <a:rPr lang="zh-CN" altLang="en-US" b="1" dirty="0">
                <a:latin typeface="黑体" panose="02010609060101010101" pitchFamily="49" charset="-122"/>
                <a:ea typeface="黑体" panose="02010609060101010101" pitchFamily="49" charset="-122"/>
              </a:rPr>
              <a:t>”，或</a:t>
            </a: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a:t>
            </a:r>
            <a:r>
              <a:rPr lang="zh-CN" altLang="en-US" b="1" dirty="0">
                <a:solidFill>
                  <a:srgbClr val="006600"/>
                </a:solidFill>
                <a:latin typeface="黑体" panose="02010609060101010101" pitchFamily="49" charset="-122"/>
                <a:ea typeface="黑体" panose="02010609060101010101" pitchFamily="49" charset="-122"/>
              </a:rPr>
              <a:t>违反合同的一方应向对方合同当事人支付违约金</a:t>
            </a:r>
            <a:r>
              <a:rPr lang="zh-CN" altLang="en-US" b="1" dirty="0">
                <a:latin typeface="黑体" panose="02010609060101010101" pitchFamily="49" charset="-122"/>
                <a:ea typeface="黑体" panose="02010609060101010101" pitchFamily="49" charset="-122"/>
              </a:rPr>
              <a:t>”，或</a:t>
            </a: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a:t>
            </a:r>
            <a:r>
              <a:rPr lang="zh-CN" altLang="en-US" sz="2700" b="1" dirty="0">
                <a:solidFill>
                  <a:srgbClr val="006600"/>
                </a:solidFill>
                <a:latin typeface="黑体" panose="02010609060101010101" pitchFamily="49" charset="-122"/>
                <a:ea typeface="黑体" panose="02010609060101010101" pitchFamily="49" charset="-122"/>
              </a:rPr>
              <a:t>依法成立的合同对当事人具有法律约束力，当事人应按约定履行自己的义务</a:t>
            </a:r>
            <a:r>
              <a:rPr lang="zh-CN" altLang="en-US" b="1" dirty="0">
                <a:latin typeface="黑体" panose="02010609060101010101" pitchFamily="49" charset="-122"/>
                <a:ea typeface="黑体" panose="02010609060101010101" pitchFamily="49" charset="-122"/>
              </a:rPr>
              <a:t>”，</a:t>
            </a: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就属于有普遍约束力和可反复适用的</a:t>
            </a:r>
            <a:r>
              <a:rPr lang="zh-CN" altLang="en-US" b="1" dirty="0">
                <a:solidFill>
                  <a:srgbClr val="3333FF"/>
                </a:solidFill>
                <a:latin typeface="黑体" panose="02010609060101010101" pitchFamily="49" charset="-122"/>
                <a:ea typeface="黑体" panose="02010609060101010101" pitchFamily="49" charset="-122"/>
              </a:rPr>
              <a:t>法律规则</a:t>
            </a:r>
            <a:endParaRPr lang="en-US" altLang="zh-CN" b="1" dirty="0">
              <a:solidFill>
                <a:srgbClr val="3333FF"/>
              </a:solidFill>
              <a:latin typeface="黑体" panose="02010609060101010101" pitchFamily="49" charset="-122"/>
              <a:ea typeface="黑体" panose="02010609060101010101" pitchFamily="49" charset="-122"/>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429990" cy="5008511"/>
          </a:xfrm>
        </p:spPr>
        <p:txBody>
          <a:bodyPr>
            <a:noAutofit/>
          </a:bodyPr>
          <a:lstStyle/>
          <a:p>
            <a:pPr marL="0" indent="0">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法律规则</a:t>
            </a:r>
            <a:r>
              <a:rPr lang="zh-CN" altLang="en-US" b="1" dirty="0">
                <a:latin typeface="黑体" panose="02010609060101010101" pitchFamily="49" charset="-122"/>
                <a:ea typeface="黑体" panose="02010609060101010101" pitchFamily="49" charset="-122"/>
              </a:rPr>
              <a:t>的种类</a:t>
            </a:r>
          </a:p>
          <a:p>
            <a:pPr marL="0" indent="0">
              <a:lnSpc>
                <a:spcPct val="135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sz="2700" b="1" dirty="0">
                <a:latin typeface="黑体" panose="02010609060101010101" pitchFamily="49" charset="-122"/>
                <a:ea typeface="黑体" panose="02010609060101010101" pitchFamily="49" charset="-122"/>
              </a:rPr>
              <a:t>根据法律规则的特征及其在法律调整中的不同作用方式等因素对其进行的分类</a:t>
            </a:r>
            <a:endParaRPr lang="en-US" altLang="zh-CN" sz="27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sz="2700" b="1" dirty="0">
                <a:latin typeface="黑体" panose="02010609060101010101" pitchFamily="49" charset="-122"/>
                <a:ea typeface="黑体" panose="02010609060101010101" pitchFamily="49" charset="-122"/>
              </a:rPr>
              <a:t>从不同的角度，按照不同的标准，可以把法律规则区分为不同的类型</a:t>
            </a:r>
            <a:endParaRPr lang="en-US" altLang="zh-CN" sz="2700" b="1" dirty="0">
              <a:latin typeface="黑体" panose="02010609060101010101" pitchFamily="49" charset="-122"/>
              <a:ea typeface="黑体" panose="02010609060101010101" pitchFamily="49" charset="-122"/>
            </a:endParaRPr>
          </a:p>
          <a:p>
            <a:pPr marL="0" indent="0">
              <a:lnSpc>
                <a:spcPct val="135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(1)</a:t>
            </a:r>
            <a:r>
              <a:rPr lang="zh-CN" altLang="en-US" b="1" dirty="0">
                <a:solidFill>
                  <a:srgbClr val="C00000"/>
                </a:solidFill>
                <a:latin typeface="黑体" panose="02010609060101010101" pitchFamily="49" charset="-122"/>
                <a:ea typeface="黑体" panose="02010609060101010101" pitchFamily="49" charset="-122"/>
              </a:rPr>
              <a:t>授权性</a:t>
            </a:r>
            <a:r>
              <a:rPr lang="zh-CN" altLang="en-US" b="1" dirty="0">
                <a:latin typeface="黑体" panose="02010609060101010101" pitchFamily="49" charset="-122"/>
                <a:ea typeface="黑体" panose="02010609060101010101" pitchFamily="49" charset="-122"/>
              </a:rPr>
              <a:t>规则、</a:t>
            </a:r>
            <a:r>
              <a:rPr lang="zh-CN" altLang="en-US" b="1" dirty="0">
                <a:solidFill>
                  <a:srgbClr val="C00000"/>
                </a:solidFill>
                <a:latin typeface="黑体" panose="02010609060101010101" pitchFamily="49" charset="-122"/>
                <a:ea typeface="黑体" panose="02010609060101010101" pitchFamily="49" charset="-122"/>
              </a:rPr>
              <a:t>义务性</a:t>
            </a:r>
            <a:r>
              <a:rPr lang="zh-CN" altLang="en-US" b="1" dirty="0">
                <a:latin typeface="黑体" panose="02010609060101010101" pitchFamily="49" charset="-122"/>
                <a:ea typeface="黑体" panose="02010609060101010101" pitchFamily="49" charset="-122"/>
              </a:rPr>
              <a:t>规则、</a:t>
            </a:r>
            <a:r>
              <a:rPr lang="zh-CN" altLang="en-US" b="1" dirty="0">
                <a:solidFill>
                  <a:srgbClr val="C00000"/>
                </a:solidFill>
                <a:latin typeface="黑体" panose="02010609060101010101" pitchFamily="49" charset="-122"/>
                <a:ea typeface="黑体" panose="02010609060101010101" pitchFamily="49" charset="-122"/>
              </a:rPr>
              <a:t>复合性</a:t>
            </a:r>
            <a:r>
              <a:rPr lang="zh-CN" altLang="en-US" b="1" dirty="0">
                <a:latin typeface="黑体" panose="02010609060101010101" pitchFamily="49" charset="-122"/>
                <a:ea typeface="黑体" panose="02010609060101010101" pitchFamily="49" charset="-122"/>
              </a:rPr>
              <a:t>规则</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(2)</a:t>
            </a:r>
            <a:r>
              <a:rPr lang="zh-CN" altLang="en-US" b="1" dirty="0">
                <a:solidFill>
                  <a:srgbClr val="A5068D"/>
                </a:solidFill>
                <a:latin typeface="黑体" panose="02010609060101010101" pitchFamily="49" charset="-122"/>
                <a:ea typeface="黑体" panose="02010609060101010101" pitchFamily="49" charset="-122"/>
              </a:rPr>
              <a:t>强行性</a:t>
            </a:r>
            <a:r>
              <a:rPr lang="zh-CN" altLang="en-US" b="1" dirty="0">
                <a:latin typeface="黑体" panose="02010609060101010101" pitchFamily="49" charset="-122"/>
                <a:ea typeface="黑体" panose="02010609060101010101" pitchFamily="49" charset="-122"/>
              </a:rPr>
              <a:t>规则、</a:t>
            </a:r>
            <a:r>
              <a:rPr lang="zh-CN" altLang="en-US" b="1" dirty="0">
                <a:solidFill>
                  <a:srgbClr val="A5068D"/>
                </a:solidFill>
                <a:latin typeface="黑体" panose="02010609060101010101" pitchFamily="49" charset="-122"/>
                <a:ea typeface="黑体" panose="02010609060101010101" pitchFamily="49" charset="-122"/>
              </a:rPr>
              <a:t>任意性</a:t>
            </a:r>
            <a:r>
              <a:rPr lang="zh-CN" altLang="en-US" b="1" dirty="0">
                <a:latin typeface="黑体" panose="02010609060101010101" pitchFamily="49" charset="-122"/>
                <a:ea typeface="黑体" panose="02010609060101010101" pitchFamily="49" charset="-122"/>
              </a:rPr>
              <a:t>规则</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(3)</a:t>
            </a:r>
            <a:r>
              <a:rPr lang="zh-CN" altLang="en-US" b="1" dirty="0">
                <a:solidFill>
                  <a:srgbClr val="006600"/>
                </a:solidFill>
                <a:latin typeface="黑体" panose="02010609060101010101" pitchFamily="49" charset="-122"/>
                <a:ea typeface="黑体" panose="02010609060101010101" pitchFamily="49" charset="-122"/>
              </a:rPr>
              <a:t>确定性</a:t>
            </a:r>
            <a:r>
              <a:rPr lang="zh-CN" altLang="en-US" b="1" dirty="0">
                <a:latin typeface="黑体" panose="02010609060101010101" pitchFamily="49" charset="-122"/>
                <a:ea typeface="黑体" panose="02010609060101010101" pitchFamily="49" charset="-122"/>
              </a:rPr>
              <a:t>规则、</a:t>
            </a:r>
            <a:r>
              <a:rPr lang="zh-CN" altLang="en-US" b="1" dirty="0">
                <a:solidFill>
                  <a:srgbClr val="006600"/>
                </a:solidFill>
                <a:latin typeface="黑体" panose="02010609060101010101" pitchFamily="49" charset="-122"/>
                <a:ea typeface="黑体" panose="02010609060101010101" pitchFamily="49" charset="-122"/>
              </a:rPr>
              <a:t>相对确定性</a:t>
            </a:r>
            <a:r>
              <a:rPr lang="zh-CN" altLang="en-US" b="1" dirty="0">
                <a:latin typeface="黑体" panose="02010609060101010101" pitchFamily="49" charset="-122"/>
                <a:ea typeface="黑体" panose="02010609060101010101" pitchFamily="49" charset="-122"/>
              </a:rPr>
              <a:t>规则</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(4)</a:t>
            </a:r>
            <a:r>
              <a:rPr lang="zh-CN" altLang="en-US" b="1" dirty="0">
                <a:solidFill>
                  <a:srgbClr val="FF0000"/>
                </a:solidFill>
                <a:latin typeface="黑体" panose="02010609060101010101" pitchFamily="49" charset="-122"/>
                <a:ea typeface="黑体" panose="02010609060101010101" pitchFamily="49" charset="-122"/>
              </a:rPr>
              <a:t>调整性</a:t>
            </a:r>
            <a:r>
              <a:rPr lang="zh-CN" altLang="en-US" b="1" dirty="0">
                <a:latin typeface="黑体" panose="02010609060101010101" pitchFamily="49" charset="-122"/>
                <a:ea typeface="黑体" panose="02010609060101010101" pitchFamily="49" charset="-122"/>
              </a:rPr>
              <a:t>规则、</a:t>
            </a:r>
            <a:r>
              <a:rPr lang="zh-CN" altLang="en-US" b="1" dirty="0">
                <a:solidFill>
                  <a:srgbClr val="FF0000"/>
                </a:solidFill>
                <a:latin typeface="黑体" panose="02010609060101010101" pitchFamily="49" charset="-122"/>
                <a:ea typeface="黑体" panose="02010609060101010101" pitchFamily="49" charset="-122"/>
              </a:rPr>
              <a:t>构成性</a:t>
            </a:r>
            <a:r>
              <a:rPr lang="zh-CN" altLang="en-US" b="1" dirty="0">
                <a:latin typeface="黑体" panose="02010609060101010101" pitchFamily="49" charset="-122"/>
                <a:ea typeface="黑体" panose="02010609060101010101" pitchFamily="49" charset="-122"/>
              </a:rPr>
              <a:t>规则</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104595" cy="5008511"/>
          </a:xfrm>
        </p:spPr>
        <p:txBody>
          <a:bodyPr>
            <a:noAutofit/>
          </a:bodyPr>
          <a:lstStyle/>
          <a:p>
            <a:pPr marL="0" indent="0">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法律规则</a:t>
            </a:r>
            <a:r>
              <a:rPr lang="zh-CN" altLang="en-US" b="1" dirty="0">
                <a:latin typeface="黑体" panose="02010609060101010101" pitchFamily="49" charset="-122"/>
                <a:ea typeface="黑体" panose="02010609060101010101" pitchFamily="49" charset="-122"/>
              </a:rPr>
              <a:t>的分类一：</a:t>
            </a:r>
            <a:r>
              <a:rPr lang="zh-CN" altLang="en-US" b="1" dirty="0">
                <a:solidFill>
                  <a:srgbClr val="C00000"/>
                </a:solidFill>
                <a:latin typeface="黑体" panose="02010609060101010101" pitchFamily="49" charset="-122"/>
                <a:ea typeface="黑体" panose="02010609060101010101" pitchFamily="49" charset="-122"/>
              </a:rPr>
              <a:t>授权性</a:t>
            </a:r>
            <a:r>
              <a:rPr lang="zh-CN" altLang="en-US" b="1" dirty="0">
                <a:latin typeface="黑体" panose="02010609060101010101" pitchFamily="49" charset="-122"/>
                <a:ea typeface="黑体" panose="02010609060101010101" pitchFamily="49" charset="-122"/>
              </a:rPr>
              <a:t>规则、</a:t>
            </a:r>
            <a:r>
              <a:rPr lang="zh-CN" altLang="en-US" b="1" dirty="0">
                <a:solidFill>
                  <a:srgbClr val="C00000"/>
                </a:solidFill>
                <a:latin typeface="黑体" panose="02010609060101010101" pitchFamily="49" charset="-122"/>
                <a:ea typeface="黑体" panose="02010609060101010101" pitchFamily="49" charset="-122"/>
              </a:rPr>
              <a:t>义务性</a:t>
            </a:r>
            <a:r>
              <a:rPr lang="zh-CN" altLang="en-US" b="1" dirty="0">
                <a:latin typeface="黑体" panose="02010609060101010101" pitchFamily="49" charset="-122"/>
                <a:ea typeface="黑体" panose="02010609060101010101" pitchFamily="49" charset="-122"/>
              </a:rPr>
              <a:t>规则、</a:t>
            </a:r>
            <a:r>
              <a:rPr lang="zh-CN" altLang="en-US" b="1" dirty="0">
                <a:solidFill>
                  <a:srgbClr val="C00000"/>
                </a:solidFill>
                <a:latin typeface="黑体" panose="02010609060101010101" pitchFamily="49" charset="-122"/>
                <a:ea typeface="黑体" panose="02010609060101010101" pitchFamily="49" charset="-122"/>
              </a:rPr>
              <a:t>复合性</a:t>
            </a:r>
            <a:r>
              <a:rPr lang="zh-CN" altLang="en-US" b="1" dirty="0">
                <a:latin typeface="黑体" panose="02010609060101010101" pitchFamily="49" charset="-122"/>
                <a:ea typeface="黑体" panose="02010609060101010101" pitchFamily="49" charset="-122"/>
              </a:rPr>
              <a:t>规则</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  根据法律规则</a:t>
            </a:r>
            <a:r>
              <a:rPr lang="zh-CN" altLang="en-US" b="1" dirty="0">
                <a:solidFill>
                  <a:srgbClr val="006600"/>
                </a:solidFill>
                <a:latin typeface="黑体" panose="02010609060101010101" pitchFamily="49" charset="-122"/>
                <a:ea typeface="黑体" panose="02010609060101010101" pitchFamily="49" charset="-122"/>
              </a:rPr>
              <a:t>为主体所规定的行为模式</a:t>
            </a:r>
            <a:r>
              <a:rPr lang="zh-CN" altLang="en-US" b="1" dirty="0">
                <a:latin typeface="黑体" panose="02010609060101010101" pitchFamily="49" charset="-122"/>
                <a:ea typeface="黑体" panose="02010609060101010101" pitchFamily="49" charset="-122"/>
              </a:rPr>
              <a:t>的不同方式，</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是授予权利，还是设定义务，</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可以把法律规则分为授权性规则、义务性规则、复合性规则三种类型</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104595" cy="5389479"/>
          </a:xfrm>
        </p:spPr>
        <p:txBody>
          <a:bodyPr>
            <a:noAutofit/>
          </a:bodyPr>
          <a:lstStyle/>
          <a:p>
            <a:pPr marL="0" indent="0">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法律规则</a:t>
            </a:r>
            <a:r>
              <a:rPr lang="zh-CN" altLang="en-US" b="1" dirty="0">
                <a:latin typeface="黑体" panose="02010609060101010101" pitchFamily="49" charset="-122"/>
                <a:ea typeface="黑体" panose="02010609060101010101" pitchFamily="49" charset="-122"/>
              </a:rPr>
              <a:t>的分类一：</a:t>
            </a:r>
            <a:r>
              <a:rPr lang="zh-CN" altLang="en-US" b="1" dirty="0">
                <a:solidFill>
                  <a:srgbClr val="C00000"/>
                </a:solidFill>
                <a:latin typeface="黑体" panose="02010609060101010101" pitchFamily="49" charset="-122"/>
                <a:ea typeface="黑体" panose="02010609060101010101" pitchFamily="49" charset="-122"/>
              </a:rPr>
              <a:t>授权性</a:t>
            </a:r>
            <a:r>
              <a:rPr lang="zh-CN" altLang="en-US" b="1" dirty="0">
                <a:latin typeface="黑体" panose="02010609060101010101" pitchFamily="49" charset="-122"/>
                <a:ea typeface="黑体" panose="02010609060101010101" pitchFamily="49" charset="-122"/>
              </a:rPr>
              <a:t>规则、</a:t>
            </a:r>
            <a:r>
              <a:rPr lang="zh-CN" altLang="en-US" b="1" dirty="0">
                <a:solidFill>
                  <a:srgbClr val="C00000"/>
                </a:solidFill>
                <a:latin typeface="黑体" panose="02010609060101010101" pitchFamily="49" charset="-122"/>
                <a:ea typeface="黑体" panose="02010609060101010101" pitchFamily="49" charset="-122"/>
              </a:rPr>
              <a:t>义务性</a:t>
            </a:r>
            <a:r>
              <a:rPr lang="zh-CN" altLang="en-US" b="1" dirty="0">
                <a:latin typeface="黑体" panose="02010609060101010101" pitchFamily="49" charset="-122"/>
                <a:ea typeface="黑体" panose="02010609060101010101" pitchFamily="49" charset="-122"/>
              </a:rPr>
              <a:t>规则、</a:t>
            </a:r>
            <a:r>
              <a:rPr lang="zh-CN" altLang="en-US" b="1" dirty="0">
                <a:solidFill>
                  <a:srgbClr val="C00000"/>
                </a:solidFill>
                <a:latin typeface="黑体" panose="02010609060101010101" pitchFamily="49" charset="-122"/>
                <a:ea typeface="黑体" panose="02010609060101010101" pitchFamily="49" charset="-122"/>
              </a:rPr>
              <a:t>复合性</a:t>
            </a:r>
            <a:r>
              <a:rPr lang="zh-CN" altLang="en-US" b="1" dirty="0">
                <a:latin typeface="黑体" panose="02010609060101010101" pitchFamily="49" charset="-122"/>
                <a:ea typeface="黑体" panose="02010609060101010101" pitchFamily="49" charset="-122"/>
              </a:rPr>
              <a:t>规则</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solidFill>
                  <a:srgbClr val="C00000"/>
                </a:solidFill>
                <a:latin typeface="黑体" panose="02010609060101010101" pitchFamily="49" charset="-122"/>
                <a:ea typeface="黑体" panose="02010609060101010101" pitchFamily="49" charset="-122"/>
              </a:rPr>
              <a:t>  授权性</a:t>
            </a:r>
            <a:r>
              <a:rPr lang="zh-CN" altLang="en-US" b="1" dirty="0">
                <a:latin typeface="黑体" panose="02010609060101010101" pitchFamily="49" charset="-122"/>
                <a:ea typeface="黑体" panose="02010609060101010101" pitchFamily="49" charset="-122"/>
              </a:rPr>
              <a:t>规则又称</a:t>
            </a:r>
            <a:r>
              <a:rPr lang="zh-CN" altLang="en-US" b="1" dirty="0">
                <a:solidFill>
                  <a:srgbClr val="C00000"/>
                </a:solidFill>
                <a:latin typeface="黑体" panose="02010609060101010101" pitchFamily="49" charset="-122"/>
                <a:ea typeface="黑体" panose="02010609060101010101" pitchFamily="49" charset="-122"/>
              </a:rPr>
              <a:t>权利规则</a:t>
            </a:r>
            <a:r>
              <a:rPr lang="zh-CN" altLang="en-US" b="1" dirty="0">
                <a:latin typeface="黑体" panose="02010609060101010101" pitchFamily="49" charset="-122"/>
                <a:ea typeface="黑体" panose="02010609060101010101" pitchFamily="49" charset="-122"/>
              </a:rPr>
              <a:t>，是“</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授予主体可以为一定行为或不为一定行为以及</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可以要求他人为一定行为或不为一定行为</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的法律规则”。</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授权性规则的意义在于</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肯定主体为实现其利益所必须的行为自由，</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确认其某种</a:t>
            </a:r>
            <a:r>
              <a:rPr lang="zh-CN" altLang="en-US" b="1" dirty="0">
                <a:solidFill>
                  <a:srgbClr val="3333FF"/>
                </a:solidFill>
                <a:latin typeface="黑体" panose="02010609060101010101" pitchFamily="49" charset="-122"/>
                <a:ea typeface="黑体" panose="02010609060101010101" pitchFamily="49" charset="-122"/>
              </a:rPr>
              <a:t>选择</a:t>
            </a:r>
            <a:r>
              <a:rPr lang="zh-CN" altLang="en-US" b="1" dirty="0">
                <a:latin typeface="黑体" panose="02010609060101010101" pitchFamily="49" charset="-122"/>
                <a:ea typeface="黑体" panose="02010609060101010101" pitchFamily="49" charset="-122"/>
              </a:rPr>
              <a:t>的自由，并</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授予主体一定权利要求他人以消极或积极的行为保障实现这种自由。</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626383"/>
            <a:ext cx="12104595" cy="3192198"/>
          </a:xfrm>
        </p:spPr>
        <p:txBody>
          <a:bodyPr>
            <a:noAutofit/>
          </a:bodyPr>
          <a:lstStyle/>
          <a:p>
            <a:pPr marL="0" indent="0">
              <a:lnSpc>
                <a:spcPct val="135000"/>
              </a:lnSpc>
              <a:spcBef>
                <a:spcPts val="0"/>
              </a:spcBef>
              <a:buNone/>
            </a:pPr>
            <a:r>
              <a:rPr lang="en-US" altLang="zh-CN" b="1" dirty="0">
                <a:solidFill>
                  <a:srgbClr val="FF0000"/>
                </a:solidFill>
                <a:latin typeface="黑体" panose="02010609060101010101" pitchFamily="49" charset="-122"/>
                <a:ea typeface="黑体" panose="02010609060101010101" pitchFamily="49" charset="-122"/>
              </a:rPr>
              <a:t>2024《</a:t>
            </a:r>
            <a:r>
              <a:rPr lang="zh-CN" altLang="en-US" b="1" dirty="0">
                <a:solidFill>
                  <a:srgbClr val="FF0000"/>
                </a:solidFill>
                <a:latin typeface="黑体" panose="02010609060101010101" pitchFamily="49" charset="-122"/>
                <a:ea typeface="黑体" panose="02010609060101010101" pitchFamily="49" charset="-122"/>
              </a:rPr>
              <a:t>保密法</a:t>
            </a:r>
            <a:r>
              <a:rPr lang="en-US" altLang="zh-CN" b="1" dirty="0">
                <a:solidFill>
                  <a:srgbClr val="FF0000"/>
                </a:solidFill>
                <a:latin typeface="黑体" panose="02010609060101010101" pitchFamily="49" charset="-122"/>
                <a:ea typeface="黑体" panose="02010609060101010101" pitchFamily="49" charset="-122"/>
              </a:rPr>
              <a:t>》</a:t>
            </a: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第二十三条　</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国家秘密的密级、保密期限和知悉范围的变更，由原定密机关、单位决定，也</a:t>
            </a:r>
            <a:r>
              <a:rPr lang="zh-CN" altLang="en-US" b="1" dirty="0">
                <a:solidFill>
                  <a:srgbClr val="3333FF"/>
                </a:solidFill>
                <a:latin typeface="黑体" panose="02010609060101010101" pitchFamily="49" charset="-122"/>
                <a:ea typeface="黑体" panose="02010609060101010101" pitchFamily="49" charset="-122"/>
              </a:rPr>
              <a:t>可以由</a:t>
            </a:r>
            <a:r>
              <a:rPr lang="zh-CN" altLang="en-US" b="1" dirty="0">
                <a:latin typeface="黑体" panose="02010609060101010101" pitchFamily="49" charset="-122"/>
                <a:ea typeface="黑体" panose="02010609060101010101" pitchFamily="49" charset="-122"/>
              </a:rPr>
              <a:t>其上级机关决定</a:t>
            </a:r>
            <a:r>
              <a:rPr lang="en-US" altLang="zh-CN" b="1" dirty="0">
                <a:latin typeface="黑体" panose="02010609060101010101" pitchFamily="49" charset="-122"/>
                <a:ea typeface="黑体" panose="02010609060101010101" pitchFamily="49" charset="-122"/>
              </a:rPr>
              <a:t>…</a:t>
            </a:r>
            <a:endParaRPr lang="zh-CN" altLang="en-US"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第二十四条　</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提前解密或者延长保密期限的，由原定密机关、单位决定，也</a:t>
            </a:r>
            <a:r>
              <a:rPr lang="zh-CN" altLang="en-US" b="1" dirty="0">
                <a:solidFill>
                  <a:srgbClr val="3333FF"/>
                </a:solidFill>
                <a:latin typeface="黑体" panose="02010609060101010101" pitchFamily="49" charset="-122"/>
                <a:ea typeface="黑体" panose="02010609060101010101" pitchFamily="49" charset="-122"/>
              </a:rPr>
              <a:t>可以由</a:t>
            </a:r>
            <a:r>
              <a:rPr lang="zh-CN" altLang="en-US" b="1" dirty="0">
                <a:latin typeface="黑体" panose="02010609060101010101" pitchFamily="49" charset="-122"/>
                <a:ea typeface="黑体" panose="02010609060101010101" pitchFamily="49" charset="-122"/>
              </a:rPr>
              <a:t>其上级机关决定。</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307883"/>
            <a:ext cx="12104595" cy="5389479"/>
          </a:xfrm>
        </p:spPr>
        <p:txBody>
          <a:bodyPr>
            <a:noAutofit/>
          </a:bodyPr>
          <a:lstStyle/>
          <a:p>
            <a:pPr marL="0" indent="0">
              <a:lnSpc>
                <a:spcPct val="135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法律规则</a:t>
            </a:r>
            <a:r>
              <a:rPr lang="zh-CN" altLang="en-US" b="1" dirty="0">
                <a:latin typeface="黑体" panose="02010609060101010101" pitchFamily="49" charset="-122"/>
                <a:ea typeface="黑体" panose="02010609060101010101" pitchFamily="49" charset="-122"/>
              </a:rPr>
              <a:t>的分类一：</a:t>
            </a:r>
            <a:r>
              <a:rPr lang="zh-CN" altLang="en-US" b="1" dirty="0">
                <a:solidFill>
                  <a:srgbClr val="C00000"/>
                </a:solidFill>
                <a:latin typeface="黑体" panose="02010609060101010101" pitchFamily="49" charset="-122"/>
                <a:ea typeface="黑体" panose="02010609060101010101" pitchFamily="49" charset="-122"/>
              </a:rPr>
              <a:t>授权性</a:t>
            </a:r>
            <a:r>
              <a:rPr lang="zh-CN" altLang="en-US" b="1" dirty="0">
                <a:latin typeface="黑体" panose="02010609060101010101" pitchFamily="49" charset="-122"/>
                <a:ea typeface="黑体" panose="02010609060101010101" pitchFamily="49" charset="-122"/>
              </a:rPr>
              <a:t>规则、</a:t>
            </a:r>
            <a:r>
              <a:rPr lang="zh-CN" altLang="en-US" b="1" dirty="0">
                <a:solidFill>
                  <a:srgbClr val="C00000"/>
                </a:solidFill>
                <a:latin typeface="黑体" panose="02010609060101010101" pitchFamily="49" charset="-122"/>
                <a:ea typeface="黑体" panose="02010609060101010101" pitchFamily="49" charset="-122"/>
              </a:rPr>
              <a:t>义务性</a:t>
            </a:r>
            <a:r>
              <a:rPr lang="zh-CN" altLang="en-US" b="1" dirty="0">
                <a:latin typeface="黑体" panose="02010609060101010101" pitchFamily="49" charset="-122"/>
                <a:ea typeface="黑体" panose="02010609060101010101" pitchFamily="49" charset="-122"/>
              </a:rPr>
              <a:t>规则、</a:t>
            </a:r>
            <a:r>
              <a:rPr lang="zh-CN" altLang="en-US" b="1" dirty="0">
                <a:solidFill>
                  <a:srgbClr val="C00000"/>
                </a:solidFill>
                <a:latin typeface="黑体" panose="02010609060101010101" pitchFamily="49" charset="-122"/>
                <a:ea typeface="黑体" panose="02010609060101010101" pitchFamily="49" charset="-122"/>
              </a:rPr>
              <a:t>复合性</a:t>
            </a:r>
            <a:r>
              <a:rPr lang="zh-CN" altLang="en-US" b="1" dirty="0">
                <a:latin typeface="黑体" panose="02010609060101010101" pitchFamily="49" charset="-122"/>
                <a:ea typeface="黑体" panose="02010609060101010101" pitchFamily="49" charset="-122"/>
              </a:rPr>
              <a:t>规则</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solidFill>
                  <a:srgbClr val="C00000"/>
                </a:solidFill>
                <a:latin typeface="黑体" panose="02010609060101010101" pitchFamily="49" charset="-122"/>
                <a:ea typeface="黑体" panose="02010609060101010101" pitchFamily="49" charset="-122"/>
              </a:rPr>
              <a:t>  义务性规则</a:t>
            </a:r>
            <a:r>
              <a:rPr lang="zh-CN" altLang="en-US" b="1" dirty="0">
                <a:latin typeface="黑体" panose="02010609060101010101" pitchFamily="49" charset="-122"/>
                <a:ea typeface="黑体" panose="02010609060101010101" pitchFamily="49" charset="-122"/>
              </a:rPr>
              <a:t>是“规定主体必须为一定行为或不为一定行为的法律规则”  </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义务性规则与权利规则的显著区别在于它</a:t>
            </a:r>
            <a:r>
              <a:rPr lang="zh-CN" altLang="en-US" b="1" dirty="0">
                <a:solidFill>
                  <a:srgbClr val="3333FF"/>
                </a:solidFill>
                <a:latin typeface="黑体" panose="02010609060101010101" pitchFamily="49" charset="-122"/>
                <a:ea typeface="黑体" panose="02010609060101010101" pitchFamily="49" charset="-122"/>
              </a:rPr>
              <a:t>具有强制性</a:t>
            </a:r>
            <a:r>
              <a:rPr lang="zh-CN" altLang="en-US" b="1" dirty="0">
                <a:latin typeface="黑体" panose="02010609060101010101" pitchFamily="49" charset="-122"/>
                <a:ea typeface="黑体" panose="02010609060101010101" pitchFamily="49" charset="-122"/>
              </a:rPr>
              <a:t>而</a:t>
            </a:r>
            <a:r>
              <a:rPr lang="zh-CN" altLang="en-US" b="1" dirty="0">
                <a:solidFill>
                  <a:srgbClr val="3333FF"/>
                </a:solidFill>
                <a:latin typeface="黑体" panose="02010609060101010101" pitchFamily="49" charset="-122"/>
                <a:ea typeface="黑体" panose="02010609060101010101" pitchFamily="49" charset="-122"/>
              </a:rPr>
              <a:t>没有选择性</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义务性规则所规定的行为方式由法律规定，不能由义务人自己变更和选择</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  义务性规则又可分为</a:t>
            </a:r>
            <a:r>
              <a:rPr lang="zh-CN" altLang="en-US" b="1" dirty="0">
                <a:solidFill>
                  <a:srgbClr val="A5068D"/>
                </a:solidFill>
                <a:latin typeface="黑体" panose="02010609060101010101" pitchFamily="49" charset="-122"/>
                <a:ea typeface="黑体" panose="02010609060101010101" pitchFamily="49" charset="-122"/>
              </a:rPr>
              <a:t>禁止性</a:t>
            </a:r>
            <a:r>
              <a:rPr lang="zh-CN" altLang="en-US" b="1" dirty="0">
                <a:latin typeface="黑体" panose="02010609060101010101" pitchFamily="49" charset="-122"/>
                <a:ea typeface="黑体" panose="02010609060101010101" pitchFamily="49" charset="-122"/>
              </a:rPr>
              <a:t>规则和</a:t>
            </a:r>
            <a:r>
              <a:rPr lang="zh-CN" altLang="en-US" b="1" dirty="0">
                <a:solidFill>
                  <a:srgbClr val="A5068D"/>
                </a:solidFill>
                <a:latin typeface="黑体" panose="02010609060101010101" pitchFamily="49" charset="-122"/>
                <a:ea typeface="黑体" panose="02010609060101010101" pitchFamily="49" charset="-122"/>
              </a:rPr>
              <a:t>命令性</a:t>
            </a:r>
            <a:r>
              <a:rPr lang="zh-CN" altLang="en-US" b="1" dirty="0">
                <a:latin typeface="黑体" panose="02010609060101010101" pitchFamily="49" charset="-122"/>
                <a:ea typeface="黑体" panose="02010609060101010101" pitchFamily="49" charset="-122"/>
              </a:rPr>
              <a:t>规则</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禁止性规则是规定主体消极义务的规则，禁止主体作出某种行为</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如</a:t>
            </a:r>
            <a:r>
              <a:rPr lang="zh-CN" altLang="en-US" b="1" dirty="0">
                <a:solidFill>
                  <a:srgbClr val="3333FF"/>
                </a:solidFill>
                <a:latin typeface="黑体" panose="02010609060101010101" pitchFamily="49" charset="-122"/>
                <a:ea typeface="黑体" panose="02010609060101010101" pitchFamily="49" charset="-122"/>
              </a:rPr>
              <a:t>不得</a:t>
            </a:r>
            <a:r>
              <a:rPr lang="zh-CN" altLang="en-US" b="1" dirty="0">
                <a:latin typeface="黑体" panose="02010609060101010101" pitchFamily="49" charset="-122"/>
                <a:ea typeface="黑体" panose="02010609060101010101" pitchFamily="49" charset="-122"/>
              </a:rPr>
              <a:t>盗窃，不得欺诈等</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命令性规则</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积极义务规则，规定主体</a:t>
            </a:r>
            <a:r>
              <a:rPr lang="zh-CN" altLang="en-US" b="1" dirty="0">
                <a:solidFill>
                  <a:srgbClr val="3333FF"/>
                </a:solidFill>
                <a:latin typeface="黑体" panose="02010609060101010101" pitchFamily="49" charset="-122"/>
                <a:ea typeface="黑体" panose="02010609060101010101" pitchFamily="49" charset="-122"/>
              </a:rPr>
              <a:t>应当</a:t>
            </a:r>
            <a:r>
              <a:rPr lang="en-US" altLang="zh-CN" b="1" dirty="0">
                <a:latin typeface="黑体" panose="02010609060101010101" pitchFamily="49" charset="-122"/>
                <a:ea typeface="黑体" panose="02010609060101010101" pitchFamily="49" charset="-122"/>
              </a:rPr>
              <a:t>/</a:t>
            </a:r>
            <a:r>
              <a:rPr lang="zh-CN" altLang="en-US" b="1" dirty="0">
                <a:solidFill>
                  <a:srgbClr val="3333FF"/>
                </a:solidFill>
                <a:latin typeface="黑体" panose="02010609060101010101" pitchFamily="49" charset="-122"/>
                <a:ea typeface="黑体" panose="02010609060101010101" pitchFamily="49" charset="-122"/>
              </a:rPr>
              <a:t>必须</a:t>
            </a:r>
            <a:r>
              <a:rPr lang="zh-CN" altLang="en-US" b="1" dirty="0">
                <a:latin typeface="黑体" panose="02010609060101010101" pitchFamily="49" charset="-122"/>
                <a:ea typeface="黑体" panose="02010609060101010101" pitchFamily="49" charset="-122"/>
              </a:rPr>
              <a:t>作出一定积极行为的规则</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626383"/>
            <a:ext cx="12104595" cy="4802552"/>
          </a:xfrm>
        </p:spPr>
        <p:txBody>
          <a:bodyPr>
            <a:noAutofit/>
          </a:bodyPr>
          <a:lstStyle/>
          <a:p>
            <a:pPr marL="0" indent="0">
              <a:lnSpc>
                <a:spcPct val="135000"/>
              </a:lnSpc>
              <a:spcBef>
                <a:spcPts val="0"/>
              </a:spcBef>
              <a:buNone/>
            </a:pPr>
            <a:r>
              <a:rPr lang="en-US" altLang="zh-CN" b="1" dirty="0">
                <a:solidFill>
                  <a:srgbClr val="FF0000"/>
                </a:solidFill>
                <a:latin typeface="黑体" panose="02010609060101010101" pitchFamily="49" charset="-122"/>
                <a:ea typeface="黑体" panose="02010609060101010101" pitchFamily="49" charset="-122"/>
              </a:rPr>
              <a:t>2024《</a:t>
            </a:r>
            <a:r>
              <a:rPr lang="zh-CN" altLang="en-US" b="1" dirty="0">
                <a:solidFill>
                  <a:srgbClr val="FF0000"/>
                </a:solidFill>
                <a:latin typeface="黑体" panose="02010609060101010101" pitchFamily="49" charset="-122"/>
                <a:ea typeface="黑体" panose="02010609060101010101" pitchFamily="49" charset="-122"/>
              </a:rPr>
              <a:t>保密法</a:t>
            </a:r>
            <a:r>
              <a:rPr lang="en-US" altLang="zh-CN" b="1" dirty="0">
                <a:solidFill>
                  <a:srgbClr val="FF0000"/>
                </a:solidFill>
                <a:latin typeface="黑体" panose="02010609060101010101" pitchFamily="49" charset="-122"/>
                <a:ea typeface="黑体" panose="02010609060101010101" pitchFamily="49" charset="-122"/>
              </a:rPr>
              <a:t>》</a:t>
            </a:r>
          </a:p>
          <a:p>
            <a:pPr marL="0" indent="0">
              <a:lnSpc>
                <a:spcPct val="135000"/>
              </a:lnSpc>
              <a:buNone/>
            </a:pPr>
            <a:r>
              <a:rPr lang="zh-CN" altLang="zh-CN" b="1" dirty="0">
                <a:latin typeface="黑体" panose="02010609060101010101" pitchFamily="49" charset="-122"/>
                <a:ea typeface="黑体" panose="02010609060101010101" pitchFamily="49" charset="-122"/>
              </a:rPr>
              <a:t>第二十九条</a:t>
            </a:r>
            <a:r>
              <a:rPr lang="en-US" altLang="zh-CN" b="1" dirty="0">
                <a:latin typeface="黑体" panose="02010609060101010101" pitchFamily="49" charset="-122"/>
                <a:ea typeface="黑体" panose="02010609060101010101" pitchFamily="49" charset="-122"/>
              </a:rPr>
              <a:t> </a:t>
            </a:r>
            <a:r>
              <a:rPr lang="zh-CN" altLang="zh-CN" b="1" dirty="0">
                <a:solidFill>
                  <a:srgbClr val="3333FF"/>
                </a:solidFill>
                <a:latin typeface="黑体" panose="02010609060101010101" pitchFamily="49" charset="-122"/>
                <a:ea typeface="黑体" panose="02010609060101010101" pitchFamily="49" charset="-122"/>
              </a:rPr>
              <a:t>禁止</a:t>
            </a:r>
            <a:r>
              <a:rPr lang="zh-CN" altLang="zh-CN" b="1" dirty="0">
                <a:latin typeface="黑体" panose="02010609060101010101" pitchFamily="49" charset="-122"/>
                <a:ea typeface="黑体" panose="02010609060101010101" pitchFamily="49" charset="-122"/>
              </a:rPr>
              <a:t>非法复制、记录、存储国家秘密。</a:t>
            </a:r>
            <a:r>
              <a:rPr lang="zh-CN" altLang="zh-CN" b="1" dirty="0">
                <a:solidFill>
                  <a:srgbClr val="3333FF"/>
                </a:solidFill>
                <a:latin typeface="黑体" panose="02010609060101010101" pitchFamily="49" charset="-122"/>
                <a:ea typeface="黑体" panose="02010609060101010101" pitchFamily="49" charset="-122"/>
              </a:rPr>
              <a:t>禁止</a:t>
            </a:r>
            <a:r>
              <a:rPr lang="zh-CN" altLang="zh-CN" b="1" dirty="0">
                <a:latin typeface="黑体" panose="02010609060101010101" pitchFamily="49" charset="-122"/>
                <a:ea typeface="黑体" panose="02010609060101010101" pitchFamily="49" charset="-122"/>
              </a:rPr>
              <a:t>未按照国家保密规定和标准采取有效保密措施，在互联网及其他公共信息网络或者有线和无线通信中传递国家秘密。</a:t>
            </a:r>
            <a:r>
              <a:rPr lang="zh-CN" altLang="zh-CN" b="1" dirty="0">
                <a:solidFill>
                  <a:srgbClr val="3333FF"/>
                </a:solidFill>
                <a:latin typeface="黑体" panose="02010609060101010101" pitchFamily="49" charset="-122"/>
                <a:ea typeface="黑体" panose="02010609060101010101" pitchFamily="49" charset="-122"/>
              </a:rPr>
              <a:t>禁止</a:t>
            </a:r>
            <a:r>
              <a:rPr lang="zh-CN" altLang="zh-CN" b="1" dirty="0">
                <a:latin typeface="黑体" panose="02010609060101010101" pitchFamily="49" charset="-122"/>
                <a:ea typeface="黑体" panose="02010609060101010101" pitchFamily="49" charset="-122"/>
              </a:rPr>
              <a:t>在私人交往和通信中涉及国家秘密。</a:t>
            </a:r>
          </a:p>
          <a:p>
            <a:pPr marL="0" indent="0">
              <a:lnSpc>
                <a:spcPct val="135000"/>
              </a:lnSpc>
              <a:spcBef>
                <a:spcPts val="0"/>
              </a:spcBef>
              <a:buNone/>
            </a:pPr>
            <a:r>
              <a:rPr lang="zh-CN" altLang="zh-CN" b="1" dirty="0">
                <a:latin typeface="黑体" panose="02010609060101010101" pitchFamily="49" charset="-122"/>
                <a:ea typeface="黑体" panose="02010609060101010101" pitchFamily="49" charset="-122"/>
              </a:rPr>
              <a:t>第四十六条</a:t>
            </a:r>
            <a:r>
              <a:rPr lang="en-US" altLang="zh-CN" b="1" dirty="0">
                <a:latin typeface="黑体" panose="02010609060101010101" pitchFamily="49" charset="-122"/>
                <a:ea typeface="黑体" panose="02010609060101010101" pitchFamily="49" charset="-122"/>
              </a:rPr>
              <a:t> …</a:t>
            </a:r>
            <a:r>
              <a:rPr lang="zh-CN" altLang="zh-CN" b="1" dirty="0">
                <a:latin typeface="黑体" panose="02010609060101010101" pitchFamily="49" charset="-122"/>
                <a:ea typeface="黑体" panose="02010609060101010101" pitchFamily="49" charset="-122"/>
              </a:rPr>
              <a:t>涉密人员在脱密期内，</a:t>
            </a:r>
            <a:r>
              <a:rPr lang="zh-CN" altLang="zh-CN" b="1" dirty="0">
                <a:solidFill>
                  <a:srgbClr val="3333FF"/>
                </a:solidFill>
                <a:latin typeface="黑体" panose="02010609060101010101" pitchFamily="49" charset="-122"/>
                <a:ea typeface="黑体" panose="02010609060101010101" pitchFamily="49" charset="-122"/>
              </a:rPr>
              <a:t>不得</a:t>
            </a:r>
            <a:r>
              <a:rPr lang="zh-CN" altLang="zh-CN" b="1" dirty="0">
                <a:latin typeface="黑体" panose="02010609060101010101" pitchFamily="49" charset="-122"/>
                <a:ea typeface="黑体" panose="02010609060101010101" pitchFamily="49" charset="-122"/>
              </a:rPr>
              <a:t>违反规定就业和出境，</a:t>
            </a:r>
            <a:r>
              <a:rPr lang="zh-CN" altLang="zh-CN" b="1" dirty="0">
                <a:solidFill>
                  <a:srgbClr val="3333FF"/>
                </a:solidFill>
                <a:latin typeface="黑体" panose="02010609060101010101" pitchFamily="49" charset="-122"/>
                <a:ea typeface="黑体" panose="02010609060101010101" pitchFamily="49" charset="-122"/>
              </a:rPr>
              <a:t>不得</a:t>
            </a:r>
            <a:r>
              <a:rPr lang="zh-CN" altLang="zh-CN" b="1" dirty="0">
                <a:latin typeface="黑体" panose="02010609060101010101" pitchFamily="49" charset="-122"/>
                <a:ea typeface="黑体" panose="02010609060101010101" pitchFamily="49" charset="-122"/>
              </a:rPr>
              <a:t>以任何方式泄露国家秘密</a:t>
            </a:r>
            <a:r>
              <a:rPr lang="en-US" altLang="zh-CN" b="1" dirty="0">
                <a:latin typeface="黑体" panose="02010609060101010101" pitchFamily="49" charset="-122"/>
                <a:ea typeface="黑体" panose="02010609060101010101" pitchFamily="49" charset="-122"/>
              </a:rPr>
              <a:t>…</a:t>
            </a:r>
            <a:endParaRPr lang="zh-CN" altLang="en-US" b="1" dirty="0">
              <a:latin typeface="黑体" panose="02010609060101010101" pitchFamily="49" charset="-122"/>
              <a:ea typeface="黑体" panose="02010609060101010101" pitchFamily="49" charset="-122"/>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87405" y="1626383"/>
            <a:ext cx="12104595" cy="3633986"/>
          </a:xfrm>
        </p:spPr>
        <p:txBody>
          <a:bodyPr>
            <a:noAutofit/>
          </a:bodyPr>
          <a:lstStyle/>
          <a:p>
            <a:pPr marL="0" indent="0">
              <a:lnSpc>
                <a:spcPct val="135000"/>
              </a:lnSpc>
              <a:spcBef>
                <a:spcPts val="0"/>
              </a:spcBef>
              <a:buNone/>
            </a:pPr>
            <a:r>
              <a:rPr lang="en-US" altLang="zh-CN" b="1" dirty="0">
                <a:solidFill>
                  <a:srgbClr val="FF0000"/>
                </a:solidFill>
                <a:latin typeface="黑体" panose="02010609060101010101" pitchFamily="49" charset="-122"/>
                <a:ea typeface="黑体" panose="02010609060101010101" pitchFamily="49" charset="-122"/>
              </a:rPr>
              <a:t>2024《</a:t>
            </a:r>
            <a:r>
              <a:rPr lang="zh-CN" altLang="en-US" b="1" dirty="0">
                <a:solidFill>
                  <a:srgbClr val="FF0000"/>
                </a:solidFill>
                <a:latin typeface="黑体" panose="02010609060101010101" pitchFamily="49" charset="-122"/>
                <a:ea typeface="黑体" panose="02010609060101010101" pitchFamily="49" charset="-122"/>
              </a:rPr>
              <a:t>保密法</a:t>
            </a:r>
            <a:r>
              <a:rPr lang="en-US" altLang="zh-CN" b="1" dirty="0">
                <a:solidFill>
                  <a:srgbClr val="FF0000"/>
                </a:solidFill>
                <a:latin typeface="黑体" panose="02010609060101010101" pitchFamily="49" charset="-122"/>
                <a:ea typeface="黑体" panose="02010609060101010101" pitchFamily="49" charset="-122"/>
              </a:rPr>
              <a:t>》</a:t>
            </a: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第五条 </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任何危害国家秘密安全的行为，都</a:t>
            </a:r>
            <a:r>
              <a:rPr lang="zh-CN" altLang="en-US" b="1" dirty="0">
                <a:solidFill>
                  <a:srgbClr val="3333FF"/>
                </a:solidFill>
                <a:latin typeface="黑体" panose="02010609060101010101" pitchFamily="49" charset="-122"/>
                <a:ea typeface="黑体" panose="02010609060101010101" pitchFamily="49" charset="-122"/>
              </a:rPr>
              <a:t>必须</a:t>
            </a:r>
            <a:r>
              <a:rPr lang="zh-CN" altLang="en-US" b="1" dirty="0">
                <a:latin typeface="黑体" panose="02010609060101010101" pitchFamily="49" charset="-122"/>
                <a:ea typeface="黑体" panose="02010609060101010101" pitchFamily="49" charset="-122"/>
              </a:rPr>
              <a:t>受到法律追究。</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zh-CN" altLang="en-US" b="1" dirty="0">
                <a:latin typeface="黑体" panose="02010609060101010101" pitchFamily="49" charset="-122"/>
                <a:ea typeface="黑体" panose="02010609060101010101" pitchFamily="49" charset="-122"/>
              </a:rPr>
              <a:t>第十七条 确定国家秘密的密级，</a:t>
            </a:r>
            <a:r>
              <a:rPr lang="zh-CN" altLang="en-US" b="1" dirty="0">
                <a:solidFill>
                  <a:srgbClr val="3333FF"/>
                </a:solidFill>
                <a:latin typeface="黑体" panose="02010609060101010101" pitchFamily="49" charset="-122"/>
                <a:ea typeface="黑体" panose="02010609060101010101" pitchFamily="49" charset="-122"/>
              </a:rPr>
              <a:t>应当</a:t>
            </a:r>
            <a:r>
              <a:rPr lang="zh-CN" altLang="en-US" b="1" dirty="0">
                <a:latin typeface="黑体" panose="02010609060101010101" pitchFamily="49" charset="-122"/>
                <a:ea typeface="黑体" panose="02010609060101010101" pitchFamily="49" charset="-122"/>
              </a:rPr>
              <a:t>遵守定密权限。</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WU3ODczOTMyZGFiMjRjMGJkOWQ2MjYwNTI2YmJjZmM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805</TotalTime>
  <Words>17905</Words>
  <Application>Microsoft Office PowerPoint</Application>
  <PresentationFormat>宽屏</PresentationFormat>
  <Paragraphs>1684</Paragraphs>
  <Slides>216</Slides>
  <Notes>215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216</vt:i4>
      </vt:variant>
    </vt:vector>
  </HeadingPairs>
  <TitlesOfParts>
    <vt:vector size="226" baseType="lpstr">
      <vt:lpstr>PingFang SC</vt:lpstr>
      <vt:lpstr>等线</vt:lpstr>
      <vt:lpstr>等线 Light</vt:lpstr>
      <vt:lpstr>仿宋_GB2312</vt:lpstr>
      <vt:lpstr>黑体</vt:lpstr>
      <vt:lpstr>宋体</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漫谈保密法</dc:title>
  <dc:creator>SCSE</dc:creator>
  <cp:lastModifiedBy>Windows User</cp:lastModifiedBy>
  <cp:revision>1105</cp:revision>
  <dcterms:created xsi:type="dcterms:W3CDTF">2022-05-31T10:00:00Z</dcterms:created>
  <dcterms:modified xsi:type="dcterms:W3CDTF">2024-12-06T07:14:39Z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43380A5849A642CC880F06A8F6C95711_12</vt:lpwstr>
  </property>
</Properties>
</file>